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4"/>
  </p:notesMasterIdLst>
  <p:handoutMasterIdLst>
    <p:handoutMasterId r:id="rId45"/>
  </p:handoutMasterIdLst>
  <p:sldIdLst>
    <p:sldId id="256" r:id="rId2"/>
    <p:sldId id="344" r:id="rId3"/>
    <p:sldId id="380" r:id="rId4"/>
    <p:sldId id="381" r:id="rId5"/>
    <p:sldId id="294" r:id="rId6"/>
    <p:sldId id="350" r:id="rId7"/>
    <p:sldId id="351" r:id="rId8"/>
    <p:sldId id="352" r:id="rId9"/>
    <p:sldId id="353" r:id="rId10"/>
    <p:sldId id="354" r:id="rId11"/>
    <p:sldId id="355" r:id="rId12"/>
    <p:sldId id="356" r:id="rId13"/>
    <p:sldId id="357" r:id="rId14"/>
    <p:sldId id="358" r:id="rId15"/>
    <p:sldId id="360" r:id="rId16"/>
    <p:sldId id="361" r:id="rId17"/>
    <p:sldId id="362" r:id="rId18"/>
    <p:sldId id="363" r:id="rId19"/>
    <p:sldId id="364" r:id="rId20"/>
    <p:sldId id="369" r:id="rId21"/>
    <p:sldId id="365" r:id="rId22"/>
    <p:sldId id="366" r:id="rId23"/>
    <p:sldId id="370" r:id="rId24"/>
    <p:sldId id="367" r:id="rId25"/>
    <p:sldId id="368" r:id="rId26"/>
    <p:sldId id="371" r:id="rId27"/>
    <p:sldId id="372" r:id="rId28"/>
    <p:sldId id="374" r:id="rId29"/>
    <p:sldId id="375" r:id="rId30"/>
    <p:sldId id="377" r:id="rId31"/>
    <p:sldId id="388" r:id="rId32"/>
    <p:sldId id="376" r:id="rId33"/>
    <p:sldId id="382" r:id="rId34"/>
    <p:sldId id="383" r:id="rId35"/>
    <p:sldId id="385" r:id="rId36"/>
    <p:sldId id="386" r:id="rId37"/>
    <p:sldId id="390" r:id="rId38"/>
    <p:sldId id="389" r:id="rId39"/>
    <p:sldId id="378" r:id="rId40"/>
    <p:sldId id="379" r:id="rId41"/>
    <p:sldId id="387" r:id="rId42"/>
    <p:sldId id="391" r:id="rId4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0E30"/>
    <a:srgbClr val="B760F9"/>
    <a:srgbClr val="063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3" d="100"/>
          <a:sy n="53" d="100"/>
        </p:scale>
        <p:origin x="90" y="94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69" d="100"/>
          <a:sy n="69" d="100"/>
        </p:scale>
        <p:origin x="-277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958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952322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972560" y="0"/>
            <a:ext cx="3037840" cy="464820"/>
          </a:xfrm>
          <a:prstGeom prst="rect">
            <a:avLst/>
          </a:prstGeom>
          <a:noFill/>
          <a:ln w="9525">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972560" y="8831580"/>
            <a:ext cx="3037840" cy="464820"/>
          </a:xfrm>
          <a:prstGeom prst="rect">
            <a:avLst/>
          </a:prstGeom>
          <a:noFill/>
          <a:ln w="9525">
            <a:noFill/>
            <a:miter lim="800000"/>
            <a:headEnd/>
            <a:tailEnd/>
          </a:ln>
          <a:effectLst/>
        </p:spPr>
        <p:txBody>
          <a:bodyPr lIns="19050" tIns="0" rIns="19050" bIns="0" anchor="b"/>
          <a:lstStyle/>
          <a:p>
            <a:pPr algn="r"/>
            <a:r>
              <a:rPr lang="en-US" sz="1000" i="1"/>
              <a:t>1</a:t>
            </a:r>
          </a:p>
        </p:txBody>
      </p:sp>
      <p:sp>
        <p:nvSpPr>
          <p:cNvPr id="4100" name="Rectangle 4"/>
          <p:cNvSpPr>
            <a:spLocks noChangeArrowheads="1"/>
          </p:cNvSpPr>
          <p:nvPr/>
        </p:nvSpPr>
        <p:spPr bwMode="auto">
          <a:xfrm>
            <a:off x="0" y="8831580"/>
            <a:ext cx="3037840" cy="464820"/>
          </a:xfrm>
          <a:prstGeom prst="rect">
            <a:avLst/>
          </a:prstGeom>
          <a:noFill/>
          <a:ln w="9525">
            <a:noFill/>
            <a:miter lim="800000"/>
            <a:headEnd/>
            <a:tailEnd/>
          </a:ln>
          <a:effectLst/>
        </p:spPr>
        <p:txBody>
          <a:bodyPr wrap="none" anchor="ctr"/>
          <a:lstStyle/>
          <a:p>
            <a:endParaRPr lang="en-US"/>
          </a:p>
        </p:txBody>
      </p:sp>
      <p:sp>
        <p:nvSpPr>
          <p:cNvPr id="4101" name="Rectangle 5"/>
          <p:cNvSpPr>
            <a:spLocks noChangeArrowheads="1"/>
          </p:cNvSpPr>
          <p:nvPr/>
        </p:nvSpPr>
        <p:spPr bwMode="auto">
          <a:xfrm>
            <a:off x="0" y="0"/>
            <a:ext cx="3037840" cy="464820"/>
          </a:xfrm>
          <a:prstGeom prst="rect">
            <a:avLst/>
          </a:prstGeom>
          <a:noFill/>
          <a:ln w="9525">
            <a:noFill/>
            <a:miter lim="800000"/>
            <a:headEnd/>
            <a:tailEnd/>
          </a:ln>
          <a:effectLst/>
        </p:spPr>
        <p:txBody>
          <a:bodyPr wrap="none" anchor="ctr"/>
          <a:lstStyle/>
          <a:p>
            <a:endParaRPr lang="en-US"/>
          </a:p>
        </p:txBody>
      </p:sp>
      <p:sp>
        <p:nvSpPr>
          <p:cNvPr id="4102" name="Rectangle 6"/>
          <p:cNvSpPr>
            <a:spLocks noGrp="1" noRot="1" noChangeAspect="1" noChangeArrowheads="1" noTextEdit="1"/>
          </p:cNvSpPr>
          <p:nvPr>
            <p:ph type="sldImg"/>
          </p:nvPr>
        </p:nvSpPr>
        <p:spPr>
          <a:xfrm>
            <a:off x="1189038" y="703263"/>
            <a:ext cx="4632325" cy="3473450"/>
          </a:xfrm>
          <a:ln cap="flat"/>
        </p:spPr>
      </p:sp>
      <p:sp>
        <p:nvSpPr>
          <p:cNvPr id="4103" name="Rectangle 7"/>
          <p:cNvSpPr>
            <a:spLocks noGrp="1" noChangeArrowheads="1"/>
          </p:cNvSpPr>
          <p:nvPr>
            <p:ph type="body" idx="1"/>
          </p:nvPr>
        </p:nvSpPr>
        <p:spPr>
          <a:noFill/>
          <a:ln/>
        </p:spPr>
        <p:txBody>
          <a:bodyPr/>
          <a:lstStyle/>
          <a:p>
            <a:r>
              <a:rPr lang="en-US"/>
              <a:t>The slides for this text are organized into chapters. This lecture covers Chapter 9, and discusses how data is stored on external storage media, such as disks.  It includes a discussion of disk architectures, including RAID, buffer management, how data is organized into files or records, how files are treated as collections of physical pages, and how records are laid out on a page.</a:t>
            </a:r>
          </a:p>
          <a:p>
            <a:endParaRPr lang="en-US"/>
          </a:p>
          <a:p>
            <a:r>
              <a:rPr lang="en-US"/>
              <a:t>Chapter 8 provides an overview of storage and indexing, but is not a pre-requisite for this chapter. In implementation-oriented courses with course projects (e.g., based on the Minibase system) this chapter can be covered very early to facilitate programming assignments on heap files, record layout, and buffer management.  One possibility is to cover this chapter immediately after Chapter 1, then return to Chapter 2 and the rest of the Foundations chapters.  Chapters 8, 10, and 11 would then be covered later in the course.  (This sequence is the one followed by Ramakrishnan in the implementation-oriented senior level introductory database course at Wisconsin.)</a:t>
            </a:r>
          </a:p>
          <a:p>
            <a:endParaRPr lang="en-US"/>
          </a:p>
          <a:p>
            <a:r>
              <a:rPr lang="en-US"/>
              <a:t>At the instructor’s discretion, this chapter  can also be omitted without loss of continuity in other parts of the text.  (In particular, Chapter 20 can be covered without covering this chapter.)</a:t>
            </a:r>
          </a:p>
          <a:p>
            <a:endParaRPr lang="en-US"/>
          </a:p>
          <a:p>
            <a:endParaRPr lang="en-US"/>
          </a:p>
        </p:txBody>
      </p:sp>
    </p:spTree>
    <p:extLst>
      <p:ext uri="{BB962C8B-B14F-4D97-AF65-F5344CB8AC3E}">
        <p14:creationId xmlns:p14="http://schemas.microsoft.com/office/powerpoint/2010/main" val="4033982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189038" y="703263"/>
            <a:ext cx="4632325" cy="3473450"/>
          </a:xfrm>
          <a:ln cap="flat"/>
        </p:spPr>
      </p:sp>
      <p:sp>
        <p:nvSpPr>
          <p:cNvPr id="614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106045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189038" y="703263"/>
            <a:ext cx="4632325" cy="3473450"/>
          </a:xfrm>
          <a:ln cap="flat"/>
        </p:spPr>
      </p:sp>
      <p:sp>
        <p:nvSpPr>
          <p:cNvPr id="614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20537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189038" y="703263"/>
            <a:ext cx="4632325" cy="3473450"/>
          </a:xfrm>
          <a:ln cap="flat"/>
        </p:spPr>
      </p:sp>
      <p:sp>
        <p:nvSpPr>
          <p:cNvPr id="614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311715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1189038" y="703263"/>
            <a:ext cx="4632325" cy="3473450"/>
          </a:xfrm>
          <a:ln cap="flat"/>
        </p:spPr>
      </p:sp>
      <p:sp>
        <p:nvSpPr>
          <p:cNvPr id="1229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9308634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1189038" y="703263"/>
            <a:ext cx="4632325" cy="3473450"/>
          </a:xfrm>
          <a:ln cap="flat"/>
        </p:spPr>
      </p:sp>
      <p:sp>
        <p:nvSpPr>
          <p:cNvPr id="1229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812638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89038" y="703263"/>
            <a:ext cx="4632325" cy="3473450"/>
          </a:xfrm>
          <a:ln cap="flat"/>
        </p:spPr>
      </p:sp>
      <p:sp>
        <p:nvSpPr>
          <p:cNvPr id="2253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640741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1189038" y="703263"/>
            <a:ext cx="4632325" cy="3473450"/>
          </a:xfrm>
          <a:ln cap="flat"/>
        </p:spPr>
      </p:sp>
      <p:sp>
        <p:nvSpPr>
          <p:cNvPr id="1229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657079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1189038" y="703263"/>
            <a:ext cx="4632325" cy="3473450"/>
          </a:xfrm>
          <a:ln cap="flat"/>
        </p:spPr>
      </p:sp>
      <p:sp>
        <p:nvSpPr>
          <p:cNvPr id="1229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487658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89038" y="703263"/>
            <a:ext cx="4632325" cy="3473450"/>
          </a:xfrm>
          <a:ln cap="flat"/>
        </p:spPr>
      </p:sp>
      <p:sp>
        <p:nvSpPr>
          <p:cNvPr id="2457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687201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3971488" y="8829381"/>
            <a:ext cx="3037304" cy="465449"/>
          </a:xfrm>
          <a:prstGeom prst="rect">
            <a:avLst/>
          </a:prstGeom>
          <a:ln/>
        </p:spPr>
        <p:txBody>
          <a:bodyPr lIns="89730" tIns="44865" rIns="89730" bIns="44865"/>
          <a:lstStyle/>
          <a:p>
            <a:fld id="{8ACACC8B-AB4C-4B24-A01B-630506C9E612}" type="slidenum">
              <a:rPr lang="en-US"/>
              <a:pPr/>
              <a:t>24</a:t>
            </a:fld>
            <a:endParaRPr lang="en-US"/>
          </a:p>
        </p:txBody>
      </p:sp>
      <p:sp>
        <p:nvSpPr>
          <p:cNvPr id="25602" name="Rectangle 2"/>
          <p:cNvSpPr>
            <a:spLocks noGrp="1" noRot="1" noChangeAspect="1" noChangeArrowheads="1" noTextEdit="1"/>
          </p:cNvSpPr>
          <p:nvPr>
            <p:ph type="sldImg"/>
          </p:nvPr>
        </p:nvSpPr>
        <p:spPr>
          <a:xfrm>
            <a:off x="1189038" y="703263"/>
            <a:ext cx="4632325" cy="3473450"/>
          </a:xfrm>
          <a:ln cap="flat"/>
        </p:spPr>
      </p:sp>
      <p:sp>
        <p:nvSpPr>
          <p:cNvPr id="25603" name="Rectangle 3"/>
          <p:cNvSpPr>
            <a:spLocks noGrp="1" noChangeArrowheads="1"/>
          </p:cNvSpPr>
          <p:nvPr>
            <p:ph type="body" idx="1"/>
          </p:nvPr>
        </p:nvSpPr>
        <p:spPr>
          <a:ln/>
        </p:spPr>
        <p:txBody>
          <a:bodyPr lIns="90353" rIns="90353"/>
          <a:lstStyle/>
          <a:p>
            <a:pPr defTabSz="897301"/>
            <a:endParaRPr lang="en-US"/>
          </a:p>
        </p:txBody>
      </p:sp>
    </p:spTree>
    <p:extLst>
      <p:ext uri="{BB962C8B-B14F-4D97-AF65-F5344CB8AC3E}">
        <p14:creationId xmlns:p14="http://schemas.microsoft.com/office/powerpoint/2010/main" val="2964203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5" name="Rectangle 3"/>
          <p:cNvSpPr>
            <a:spLocks noChangeArrowheads="1"/>
          </p:cNvSpPr>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12</a:t>
            </a:r>
          </a:p>
        </p:txBody>
      </p:sp>
      <p:sp>
        <p:nvSpPr>
          <p:cNvPr id="18436" name="Rectangle 4"/>
          <p:cNvSpPr>
            <a:spLocks noChangeArrowheads="1"/>
          </p:cNvSpPr>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Rectangle 5"/>
          <p:cNvSpPr>
            <a:spLocks noChangeArrowheads="1"/>
          </p:cNvSpP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189038" y="703263"/>
            <a:ext cx="4632325" cy="3473450"/>
          </a:xfrm>
          <a:ln cap="flat"/>
        </p:spPr>
      </p:sp>
      <p:sp>
        <p:nvSpPr>
          <p:cNvPr id="1843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920962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89038" y="703263"/>
            <a:ext cx="4632325" cy="3473450"/>
          </a:xfrm>
          <a:ln cap="flat"/>
        </p:spPr>
      </p:sp>
      <p:sp>
        <p:nvSpPr>
          <p:cNvPr id="18435"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991560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3971488" y="8829381"/>
            <a:ext cx="3037304" cy="465449"/>
          </a:xfrm>
          <a:prstGeom prst="rect">
            <a:avLst/>
          </a:prstGeom>
          <a:ln/>
        </p:spPr>
        <p:txBody>
          <a:bodyPr lIns="89730" tIns="44865" rIns="89730" bIns="44865"/>
          <a:lstStyle/>
          <a:p>
            <a:fld id="{940A942A-6543-4CDC-82B1-7D529FAF74A6}" type="slidenum">
              <a:rPr lang="en-US"/>
              <a:pPr/>
              <a:t>26</a:t>
            </a:fld>
            <a:endParaRPr lang="en-US"/>
          </a:p>
        </p:txBody>
      </p:sp>
      <p:sp>
        <p:nvSpPr>
          <p:cNvPr id="41986" name="Rectangle 2"/>
          <p:cNvSpPr>
            <a:spLocks noGrp="1" noRot="1" noChangeAspect="1" noChangeArrowheads="1" noTextEdit="1"/>
          </p:cNvSpPr>
          <p:nvPr>
            <p:ph type="sldImg"/>
          </p:nvPr>
        </p:nvSpPr>
        <p:spPr>
          <a:xfrm>
            <a:off x="1189038" y="703263"/>
            <a:ext cx="4632325" cy="3473450"/>
          </a:xfrm>
          <a:ln cap="flat"/>
        </p:spPr>
      </p:sp>
      <p:sp>
        <p:nvSpPr>
          <p:cNvPr id="4198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577996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3971488" y="8829381"/>
            <a:ext cx="3037304" cy="465449"/>
          </a:xfrm>
          <a:prstGeom prst="rect">
            <a:avLst/>
          </a:prstGeom>
          <a:ln/>
        </p:spPr>
        <p:txBody>
          <a:bodyPr lIns="89730" tIns="44865" rIns="89730" bIns="44865"/>
          <a:lstStyle/>
          <a:p>
            <a:fld id="{547409AC-88DA-43FE-8F67-11D0B997F386}" type="slidenum">
              <a:rPr lang="en-US"/>
              <a:pPr/>
              <a:t>27</a:t>
            </a:fld>
            <a:endParaRPr lang="en-US"/>
          </a:p>
        </p:txBody>
      </p:sp>
      <p:sp>
        <p:nvSpPr>
          <p:cNvPr id="48130" name="Rectangle 2"/>
          <p:cNvSpPr>
            <a:spLocks noGrp="1" noRot="1" noChangeAspect="1" noChangeArrowheads="1" noTextEdit="1"/>
          </p:cNvSpPr>
          <p:nvPr>
            <p:ph type="sldImg"/>
          </p:nvPr>
        </p:nvSpPr>
        <p:spPr>
          <a:xfrm>
            <a:off x="1189038" y="703263"/>
            <a:ext cx="4632325" cy="3473450"/>
          </a:xfrm>
          <a:ln cap="flat"/>
        </p:spPr>
      </p:sp>
      <p:sp>
        <p:nvSpPr>
          <p:cNvPr id="4813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754339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ln/>
        </p:spPr>
        <p:txBody>
          <a:bodyPr/>
          <a:lstStyle/>
          <a:p>
            <a:endParaRPr lang="en-US"/>
          </a:p>
        </p:txBody>
      </p:sp>
      <p:sp>
        <p:nvSpPr>
          <p:cNvPr id="38915" name="Rectangle 3"/>
          <p:cNvSpPr>
            <a:spLocks noGrp="1" noRot="1" noChangeAspect="1" noChangeArrowheads="1" noTextEdit="1"/>
          </p:cNvSpPr>
          <p:nvPr>
            <p:ph type="sldImg"/>
          </p:nvPr>
        </p:nvSpPr>
        <p:spPr>
          <a:xfrm>
            <a:off x="1189038" y="703263"/>
            <a:ext cx="4632325" cy="3473450"/>
          </a:xfrm>
          <a:ln cap="flat"/>
        </p:spPr>
      </p:sp>
    </p:spTree>
    <p:extLst>
      <p:ext uri="{BB962C8B-B14F-4D97-AF65-F5344CB8AC3E}">
        <p14:creationId xmlns:p14="http://schemas.microsoft.com/office/powerpoint/2010/main" val="2483536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973371" y="1"/>
            <a:ext cx="3037031" cy="465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166" tIns="45583" rIns="91166" bIns="45583" anchor="ctr"/>
          <a:lstStyle/>
          <a:p>
            <a:endParaRPr lang="en-US"/>
          </a:p>
        </p:txBody>
      </p:sp>
      <p:sp>
        <p:nvSpPr>
          <p:cNvPr id="16387" name="Rectangle 3"/>
          <p:cNvSpPr>
            <a:spLocks noChangeArrowheads="1"/>
          </p:cNvSpPr>
          <p:nvPr/>
        </p:nvSpPr>
        <p:spPr bwMode="auto">
          <a:xfrm>
            <a:off x="3973371" y="8831178"/>
            <a:ext cx="3037031" cy="465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993" tIns="0" rIns="18993" bIns="0" anchor="b"/>
          <a:lstStyle/>
          <a:p>
            <a:pPr algn="r" defTabSz="914822"/>
            <a:r>
              <a:rPr lang="en-US" sz="1000" i="1">
                <a:latin typeface="Book Antiqua" pitchFamily="18" charset="0"/>
              </a:rPr>
              <a:t>7</a:t>
            </a:r>
          </a:p>
        </p:txBody>
      </p:sp>
      <p:sp>
        <p:nvSpPr>
          <p:cNvPr id="16388" name="Rectangle 4"/>
          <p:cNvSpPr>
            <a:spLocks noChangeArrowheads="1"/>
          </p:cNvSpPr>
          <p:nvPr/>
        </p:nvSpPr>
        <p:spPr bwMode="auto">
          <a:xfrm>
            <a:off x="2" y="8831178"/>
            <a:ext cx="3038649" cy="465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166" tIns="45583" rIns="91166" bIns="45583" anchor="ctr"/>
          <a:lstStyle/>
          <a:p>
            <a:endParaRPr lang="en-US"/>
          </a:p>
        </p:txBody>
      </p:sp>
      <p:sp>
        <p:nvSpPr>
          <p:cNvPr id="16389" name="Rectangle 5"/>
          <p:cNvSpPr>
            <a:spLocks noChangeArrowheads="1"/>
          </p:cNvSpPr>
          <p:nvPr/>
        </p:nvSpPr>
        <p:spPr bwMode="auto">
          <a:xfrm>
            <a:off x="2" y="1"/>
            <a:ext cx="3038649" cy="465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166" tIns="45583" rIns="91166" bIns="45583" anchor="ctr"/>
          <a:lstStyle/>
          <a:p>
            <a:endParaRPr lang="en-US"/>
          </a:p>
        </p:txBody>
      </p:sp>
      <p:sp>
        <p:nvSpPr>
          <p:cNvPr id="16390" name="Rectangle 6"/>
          <p:cNvSpPr>
            <a:spLocks noGrp="1" noRot="1" noChangeAspect="1" noChangeArrowheads="1" noTextEdit="1"/>
          </p:cNvSpPr>
          <p:nvPr>
            <p:ph type="sldImg"/>
          </p:nvPr>
        </p:nvSpPr>
        <p:spPr>
          <a:xfrm>
            <a:off x="1189038" y="703263"/>
            <a:ext cx="4632325" cy="3473450"/>
          </a:xfrm>
          <a:ln cap="flat"/>
        </p:spPr>
      </p:sp>
      <p:sp>
        <p:nvSpPr>
          <p:cNvPr id="1639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7432310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ln/>
        </p:spPr>
        <p:txBody>
          <a:bodyPr/>
          <a:lstStyle/>
          <a:p>
            <a:endParaRPr lang="en-US"/>
          </a:p>
        </p:txBody>
      </p:sp>
      <p:sp>
        <p:nvSpPr>
          <p:cNvPr id="18435" name="Rectangle 3"/>
          <p:cNvSpPr>
            <a:spLocks noGrp="1" noRot="1" noChangeAspect="1" noChangeArrowheads="1" noTextEdit="1"/>
          </p:cNvSpPr>
          <p:nvPr>
            <p:ph type="sldImg"/>
          </p:nvPr>
        </p:nvSpPr>
        <p:spPr>
          <a:xfrm>
            <a:off x="1189038" y="703263"/>
            <a:ext cx="4632325" cy="3473450"/>
          </a:xfrm>
          <a:ln cap="flat"/>
        </p:spPr>
      </p:sp>
    </p:spTree>
    <p:extLst>
      <p:ext uri="{BB962C8B-B14F-4D97-AF65-F5344CB8AC3E}">
        <p14:creationId xmlns:p14="http://schemas.microsoft.com/office/powerpoint/2010/main" val="29525486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ln/>
        </p:spPr>
        <p:txBody>
          <a:bodyPr/>
          <a:lstStyle/>
          <a:p>
            <a:endParaRPr lang="en-US"/>
          </a:p>
        </p:txBody>
      </p:sp>
      <p:sp>
        <p:nvSpPr>
          <p:cNvPr id="40963" name="Rectangle 3"/>
          <p:cNvSpPr>
            <a:spLocks noGrp="1" noRot="1" noChangeAspect="1" noChangeArrowheads="1" noTextEdit="1"/>
          </p:cNvSpPr>
          <p:nvPr>
            <p:ph type="sldImg"/>
          </p:nvPr>
        </p:nvSpPr>
        <p:spPr>
          <a:xfrm>
            <a:off x="1189038" y="703263"/>
            <a:ext cx="4632325" cy="3473450"/>
          </a:xfrm>
          <a:ln cap="flat"/>
        </p:spPr>
      </p:sp>
    </p:spTree>
    <p:extLst>
      <p:ext uri="{BB962C8B-B14F-4D97-AF65-F5344CB8AC3E}">
        <p14:creationId xmlns:p14="http://schemas.microsoft.com/office/powerpoint/2010/main" val="42301033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ln/>
        </p:spPr>
        <p:txBody>
          <a:bodyPr/>
          <a:lstStyle/>
          <a:p>
            <a:endParaRPr lang="en-US"/>
          </a:p>
        </p:txBody>
      </p:sp>
      <p:sp>
        <p:nvSpPr>
          <p:cNvPr id="43011" name="Rectangle 3"/>
          <p:cNvSpPr>
            <a:spLocks noGrp="1" noRot="1" noChangeAspect="1" noChangeArrowheads="1" noTextEdit="1"/>
          </p:cNvSpPr>
          <p:nvPr>
            <p:ph type="sldImg"/>
          </p:nvPr>
        </p:nvSpPr>
        <p:spPr>
          <a:xfrm>
            <a:off x="1189038" y="703263"/>
            <a:ext cx="4632325" cy="3473450"/>
          </a:xfrm>
          <a:ln cap="flat"/>
        </p:spPr>
      </p:sp>
    </p:spTree>
    <p:extLst>
      <p:ext uri="{BB962C8B-B14F-4D97-AF65-F5344CB8AC3E}">
        <p14:creationId xmlns:p14="http://schemas.microsoft.com/office/powerpoint/2010/main" val="34559772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ln/>
        </p:spPr>
        <p:txBody>
          <a:bodyPr/>
          <a:lstStyle/>
          <a:p>
            <a:endParaRPr lang="en-US"/>
          </a:p>
        </p:txBody>
      </p:sp>
      <p:sp>
        <p:nvSpPr>
          <p:cNvPr id="45059" name="Rectangle 3"/>
          <p:cNvSpPr>
            <a:spLocks noGrp="1" noRot="1" noChangeAspect="1" noChangeArrowheads="1" noTextEdit="1"/>
          </p:cNvSpPr>
          <p:nvPr>
            <p:ph type="sldImg"/>
          </p:nvPr>
        </p:nvSpPr>
        <p:spPr>
          <a:xfrm>
            <a:off x="1189038" y="703263"/>
            <a:ext cx="4632325" cy="3473450"/>
          </a:xfrm>
          <a:ln cap="flat"/>
        </p:spPr>
      </p:sp>
    </p:spTree>
    <p:extLst>
      <p:ext uri="{BB962C8B-B14F-4D97-AF65-F5344CB8AC3E}">
        <p14:creationId xmlns:p14="http://schemas.microsoft.com/office/powerpoint/2010/main" val="34950147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ln/>
        </p:spPr>
        <p:txBody>
          <a:bodyPr/>
          <a:lstStyle/>
          <a:p>
            <a:endParaRPr lang="en-US"/>
          </a:p>
        </p:txBody>
      </p:sp>
      <p:sp>
        <p:nvSpPr>
          <p:cNvPr id="5325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931123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5" name="Rectangle 3"/>
          <p:cNvSpPr>
            <a:spLocks noChangeArrowheads="1"/>
          </p:cNvSpPr>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12</a:t>
            </a:r>
          </a:p>
        </p:txBody>
      </p:sp>
      <p:sp>
        <p:nvSpPr>
          <p:cNvPr id="18436" name="Rectangle 4"/>
          <p:cNvSpPr>
            <a:spLocks noChangeArrowheads="1"/>
          </p:cNvSpPr>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Rectangle 5"/>
          <p:cNvSpPr>
            <a:spLocks noChangeArrowheads="1"/>
          </p:cNvSpP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189038" y="703263"/>
            <a:ext cx="4632325" cy="3473450"/>
          </a:xfrm>
          <a:ln cap="flat"/>
        </p:spPr>
      </p:sp>
      <p:sp>
        <p:nvSpPr>
          <p:cNvPr id="1843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4076214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bwMode="auto">
          <a:xfrm>
            <a:off x="1198563" y="681038"/>
            <a:ext cx="4625975" cy="3468687"/>
          </a:xfrm>
          <a:prstGeom prst="rect">
            <a:avLst/>
          </a:prstGeom>
          <a:noFill/>
          <a:ln w="12700">
            <a:solidFill>
              <a:srgbClr val="000000"/>
            </a:solidFill>
            <a:miter lim="800000"/>
            <a:headEnd/>
            <a:tailEnd/>
          </a:ln>
        </p:spPr>
      </p:sp>
      <p:sp>
        <p:nvSpPr>
          <p:cNvPr id="22530" name="Rectangle 3"/>
          <p:cNvSpPr>
            <a:spLocks noGrp="1" noChangeArrowheads="1"/>
          </p:cNvSpPr>
          <p:nvPr>
            <p:ph type="body" idx="1"/>
          </p:nvPr>
        </p:nvSpPr>
        <p:spPr bwMode="auto">
          <a:xfrm>
            <a:off x="926597" y="4453211"/>
            <a:ext cx="5170030" cy="4150612"/>
          </a:xfrm>
          <a:prstGeom prst="rect">
            <a:avLst/>
          </a:prstGeom>
          <a:noFill/>
          <a:ln>
            <a:miter lim="800000"/>
            <a:headEnd/>
            <a:tailEnd/>
          </a:ln>
        </p:spPr>
        <p:txBody>
          <a:bodyPr lIns="92075" tIns="46038" rIns="92075" bIns="46038"/>
          <a:lstStyle/>
          <a:p>
            <a:endParaRPr lang="en-US" smtClean="0">
              <a:latin typeface="Times New Roman" pitchFamily="18" charset="0"/>
            </a:endParaRPr>
          </a:p>
        </p:txBody>
      </p:sp>
    </p:spTree>
    <p:extLst>
      <p:ext uri="{BB962C8B-B14F-4D97-AF65-F5344CB8AC3E}">
        <p14:creationId xmlns:p14="http://schemas.microsoft.com/office/powerpoint/2010/main" val="6718957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bwMode="auto">
          <a:xfrm>
            <a:off x="1198563" y="681038"/>
            <a:ext cx="4625975" cy="3468687"/>
          </a:xfrm>
          <a:prstGeom prst="rect">
            <a:avLst/>
          </a:prstGeom>
          <a:noFill/>
          <a:ln w="12700">
            <a:solidFill>
              <a:srgbClr val="000000"/>
            </a:solidFill>
            <a:miter lim="800000"/>
            <a:headEnd/>
            <a:tailEnd/>
          </a:ln>
        </p:spPr>
      </p:sp>
      <p:sp>
        <p:nvSpPr>
          <p:cNvPr id="34818" name="Rectangle 3"/>
          <p:cNvSpPr>
            <a:spLocks noGrp="1" noChangeArrowheads="1"/>
          </p:cNvSpPr>
          <p:nvPr>
            <p:ph type="body" idx="1"/>
          </p:nvPr>
        </p:nvSpPr>
        <p:spPr bwMode="auto">
          <a:xfrm>
            <a:off x="926597" y="4453211"/>
            <a:ext cx="5170030" cy="4150612"/>
          </a:xfrm>
          <a:prstGeom prst="rect">
            <a:avLst/>
          </a:prstGeom>
          <a:noFill/>
          <a:ln>
            <a:miter lim="800000"/>
            <a:headEnd/>
            <a:tailEnd/>
          </a:ln>
        </p:spPr>
        <p:txBody>
          <a:bodyPr lIns="92075" tIns="46038" rIns="92075" bIns="46038"/>
          <a:lstStyle/>
          <a:p>
            <a:endParaRPr lang="en-US" smtClean="0">
              <a:latin typeface="Times New Roman" pitchFamily="18" charset="0"/>
            </a:endParaRPr>
          </a:p>
        </p:txBody>
      </p:sp>
    </p:spTree>
    <p:extLst>
      <p:ext uri="{BB962C8B-B14F-4D97-AF65-F5344CB8AC3E}">
        <p14:creationId xmlns:p14="http://schemas.microsoft.com/office/powerpoint/2010/main" val="1598520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5" name="Rectangle 3"/>
          <p:cNvSpPr>
            <a:spLocks noChangeArrowheads="1"/>
          </p:cNvSpPr>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12</a:t>
            </a:r>
          </a:p>
        </p:txBody>
      </p:sp>
      <p:sp>
        <p:nvSpPr>
          <p:cNvPr id="18436" name="Rectangle 4"/>
          <p:cNvSpPr>
            <a:spLocks noChangeArrowheads="1"/>
          </p:cNvSpPr>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Rectangle 5"/>
          <p:cNvSpPr>
            <a:spLocks noChangeArrowheads="1"/>
          </p:cNvSpP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189038" y="703263"/>
            <a:ext cx="4632325" cy="3473450"/>
          </a:xfrm>
          <a:ln cap="flat"/>
        </p:spPr>
      </p:sp>
      <p:sp>
        <p:nvSpPr>
          <p:cNvPr id="1843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11717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7" name="Rectangle 3"/>
          <p:cNvSpPr>
            <a:spLocks noChangeArrowheads="1"/>
          </p:cNvSpPr>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3</a:t>
            </a:r>
          </a:p>
        </p:txBody>
      </p:sp>
      <p:sp>
        <p:nvSpPr>
          <p:cNvPr id="36868" name="Rectangle 4"/>
          <p:cNvSpPr>
            <a:spLocks noChangeArrowheads="1"/>
          </p:cNvSpPr>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Rectangle 5"/>
          <p:cNvSpPr>
            <a:spLocks noChangeArrowheads="1"/>
          </p:cNvSpP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189038" y="703263"/>
            <a:ext cx="4632325" cy="3473450"/>
          </a:xfrm>
          <a:ln cap="flat"/>
        </p:spPr>
      </p:sp>
      <p:sp>
        <p:nvSpPr>
          <p:cNvPr id="3687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886261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1" name="Rectangle 3"/>
          <p:cNvSpPr>
            <a:spLocks noChangeArrowheads="1"/>
          </p:cNvSpPr>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13</a:t>
            </a:r>
          </a:p>
        </p:txBody>
      </p:sp>
      <p:sp>
        <p:nvSpPr>
          <p:cNvPr id="22532" name="Rectangle 4"/>
          <p:cNvSpPr>
            <a:spLocks noChangeArrowheads="1"/>
          </p:cNvSpPr>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3" name="Rectangle 5"/>
          <p:cNvSpPr>
            <a:spLocks noChangeArrowheads="1"/>
          </p:cNvSpP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Rectangle 6"/>
          <p:cNvSpPr>
            <a:spLocks noGrp="1" noRot="1" noChangeAspect="1" noChangeArrowheads="1" noTextEdit="1"/>
          </p:cNvSpPr>
          <p:nvPr>
            <p:ph type="sldImg"/>
          </p:nvPr>
        </p:nvSpPr>
        <p:spPr>
          <a:xfrm>
            <a:off x="1189038" y="703263"/>
            <a:ext cx="4632325" cy="3473450"/>
          </a:xfrm>
          <a:ln cap="flat"/>
        </p:spPr>
      </p:sp>
      <p:sp>
        <p:nvSpPr>
          <p:cNvPr id="2253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175410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ChangeArrowheads="1"/>
          </p:cNvSpPr>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14</a:t>
            </a:r>
          </a:p>
        </p:txBody>
      </p:sp>
      <p:sp>
        <p:nvSpPr>
          <p:cNvPr id="24580" name="Rectangle 4"/>
          <p:cNvSpPr>
            <a:spLocks noChangeArrowheads="1"/>
          </p:cNvSpPr>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Rectangle 5"/>
          <p:cNvSpPr>
            <a:spLocks noChangeArrowheads="1"/>
          </p:cNvSpP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189038" y="703263"/>
            <a:ext cx="4632325" cy="3473450"/>
          </a:xfrm>
          <a:ln cap="flat"/>
        </p:spPr>
      </p:sp>
      <p:sp>
        <p:nvSpPr>
          <p:cNvPr id="2458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390323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ChangeArrowheads="1"/>
          </p:cNvSpPr>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15</a:t>
            </a:r>
          </a:p>
        </p:txBody>
      </p:sp>
      <p:sp>
        <p:nvSpPr>
          <p:cNvPr id="26628" name="Rectangle 4"/>
          <p:cNvSpPr>
            <a:spLocks noChangeArrowheads="1"/>
          </p:cNvSpPr>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Rectangle 5"/>
          <p:cNvSpPr>
            <a:spLocks noChangeArrowheads="1"/>
          </p:cNvSpP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89038" y="703263"/>
            <a:ext cx="4632325" cy="3473450"/>
          </a:xfrm>
          <a:ln cap="flat"/>
        </p:spPr>
      </p:sp>
      <p:sp>
        <p:nvSpPr>
          <p:cNvPr id="2663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243666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9" name="Rectangle 3"/>
          <p:cNvSpPr>
            <a:spLocks noChangeArrowheads="1"/>
          </p:cNvSpPr>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17</a:t>
            </a:r>
          </a:p>
        </p:txBody>
      </p:sp>
      <p:sp>
        <p:nvSpPr>
          <p:cNvPr id="34820" name="Rectangle 4"/>
          <p:cNvSpPr>
            <a:spLocks noChangeArrowheads="1"/>
          </p:cNvSpPr>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1" name="Rectangle 5"/>
          <p:cNvSpPr>
            <a:spLocks noChangeArrowheads="1"/>
          </p:cNvSpP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2" name="Rectangle 6"/>
          <p:cNvSpPr>
            <a:spLocks noGrp="1" noRot="1" noChangeAspect="1" noChangeArrowheads="1" noTextEdit="1"/>
          </p:cNvSpPr>
          <p:nvPr>
            <p:ph type="sldImg"/>
          </p:nvPr>
        </p:nvSpPr>
        <p:spPr>
          <a:xfrm>
            <a:off x="1189038" y="703263"/>
            <a:ext cx="4632325" cy="3473450"/>
          </a:xfrm>
          <a:ln cap="flat"/>
        </p:spPr>
      </p:sp>
      <p:sp>
        <p:nvSpPr>
          <p:cNvPr id="3482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205610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pPr/>
              <a:t>5/9/2018</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5/9/2018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5/9/2018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81200"/>
            <a:ext cx="3810000"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extLst>
      <p:ext uri="{BB962C8B-B14F-4D97-AF65-F5344CB8AC3E}">
        <p14:creationId xmlns:p14="http://schemas.microsoft.com/office/powerpoint/2010/main" val="96910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5/9/2018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pPr/>
              <a:t>5/9/2018</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F6120-F1F0-4C60-9FE9-39AC71A9C79D}" type="datetimeFigureOut">
              <a:rPr lang="en-US" smtClean="0"/>
              <a:pPr/>
              <a:t>5/9/2018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pPr/>
              <a:t>5/9/2018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F6120-F1F0-4C60-9FE9-39AC71A9C79D}" type="datetimeFigureOut">
              <a:rPr lang="en-US" smtClean="0"/>
              <a:pPr/>
              <a:t>5/9/2018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pPr/>
              <a:t>5/9/2018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5/9/2018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5/9/2018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pPr/>
              <a:t>5/9/2018</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076" name="Rectangle 4"/>
          <p:cNvSpPr>
            <a:spLocks noGrp="1" noChangeArrowheads="1"/>
          </p:cNvSpPr>
          <p:nvPr>
            <p:ph type="ctrTitle"/>
          </p:nvPr>
        </p:nvSpPr>
        <p:spPr>
          <a:xfrm>
            <a:off x="685800" y="3657600"/>
            <a:ext cx="7772400" cy="1143000"/>
          </a:xfrm>
          <a:noFill/>
          <a:ln/>
        </p:spPr>
        <p:txBody>
          <a:bodyPr/>
          <a:lstStyle/>
          <a:p>
            <a:pPr algn="ctr"/>
            <a:r>
              <a:rPr lang="en-US" dirty="0" smtClean="0"/>
              <a:t>Final Review</a:t>
            </a:r>
            <a:endParaRPr lang="en-US" dirty="0"/>
          </a:p>
        </p:txBody>
      </p:sp>
      <p:sp>
        <p:nvSpPr>
          <p:cNvPr id="7" name="Subtitle 3"/>
          <p:cNvSpPr txBox="1">
            <a:spLocks noGrp="1"/>
          </p:cNvSpPr>
          <p:nvPr>
            <p:ph type="subTitle" idx="1"/>
          </p:nvPr>
        </p:nvSpPr>
        <p:spPr>
          <a:prstGeom prst="rect">
            <a:avLst/>
          </a:prstGeom>
        </p:spPr>
        <p:txBody>
          <a:bodyPr vert="horz">
            <a:normAutofit fontScale="85000" lnSpcReduction="20000"/>
          </a:bodyPr>
          <a:lstStyle/>
          <a:p>
            <a:pPr marL="0" marR="0" lvl="0" indent="0" algn="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en-US" sz="2000" b="0" i="0" u="none" strike="noStrike" kern="1200" cap="none" spc="0" normalizeH="0" baseline="0" noProof="0" dirty="0" smtClean="0">
                <a:ln>
                  <a:noFill/>
                </a:ln>
                <a:solidFill>
                  <a:schemeClr val="tx2"/>
                </a:solidFill>
                <a:effectLst/>
                <a:uLnTx/>
                <a:uFillTx/>
                <a:latin typeface="+mj-lt"/>
                <a:ea typeface="+mj-ea"/>
                <a:cs typeface="+mj-cs"/>
              </a:rPr>
              <a:t>CS634</a:t>
            </a:r>
            <a:br>
              <a:rPr kumimoji="0" lang="en-US" sz="2000" b="0" i="0" u="none" strike="noStrike" kern="1200" cap="none" spc="0" normalizeH="0" baseline="0" noProof="0" dirty="0" smtClean="0">
                <a:ln>
                  <a:noFill/>
                </a:ln>
                <a:solidFill>
                  <a:schemeClr val="tx2"/>
                </a:solidFill>
                <a:effectLst/>
                <a:uLnTx/>
                <a:uFillTx/>
                <a:latin typeface="+mj-lt"/>
                <a:ea typeface="+mj-ea"/>
                <a:cs typeface="+mj-cs"/>
              </a:rPr>
            </a:br>
            <a:endParaRPr kumimoji="0" lang="en-US" sz="2000" b="0" i="0" u="none" strike="noStrike" kern="1200" cap="none" spc="0" normalizeH="0" baseline="0" noProof="0" dirty="0">
              <a:ln>
                <a:noFill/>
              </a:ln>
              <a:solidFill>
                <a:schemeClr val="tx2"/>
              </a:solidFill>
              <a:effectLst/>
              <a:uLnTx/>
              <a:uFillTx/>
              <a:latin typeface="+mj-lt"/>
              <a:ea typeface="+mj-ea"/>
              <a:cs typeface="+mj-cs"/>
            </a:endParaRPr>
          </a:p>
        </p:txBody>
      </p:sp>
      <p:sp>
        <p:nvSpPr>
          <p:cNvPr id="8" name="Subtitle 2"/>
          <p:cNvSpPr txBox="1">
            <a:spLocks/>
          </p:cNvSpPr>
          <p:nvPr/>
        </p:nvSpPr>
        <p:spPr>
          <a:xfrm>
            <a:off x="533400" y="6096000"/>
            <a:ext cx="8153400" cy="304800"/>
          </a:xfrm>
          <a:prstGeom prst="rect">
            <a:avLst/>
          </a:prstGeom>
        </p:spPr>
        <p:txBody>
          <a:bodyPr vert="horz">
            <a:noAutofit/>
          </a:bodyPr>
          <a:lstStyle/>
          <a:p>
            <a:pPr lvl="0">
              <a:spcBef>
                <a:spcPts val="600"/>
              </a:spcBef>
              <a:buClr>
                <a:schemeClr val="accent1"/>
              </a:buClr>
              <a:buSzPct val="76000"/>
            </a:pPr>
            <a:r>
              <a:rPr lang="en-US" sz="1400" dirty="0" smtClean="0"/>
              <a:t>Slides based on “Database Management Systems” 3</a:t>
            </a:r>
            <a:r>
              <a:rPr lang="en-US" sz="1400" baseline="30000" dirty="0" smtClean="0"/>
              <a:t>rd</a:t>
            </a:r>
            <a:r>
              <a:rPr lang="en-US" sz="1400" dirty="0" smtClean="0"/>
              <a:t> </a:t>
            </a:r>
            <a:r>
              <a:rPr lang="en-US" sz="1400" dirty="0" err="1" smtClean="0"/>
              <a:t>ed</a:t>
            </a:r>
            <a:r>
              <a:rPr lang="en-US" sz="1400" dirty="0" smtClean="0"/>
              <a:t>, </a:t>
            </a:r>
            <a:r>
              <a:rPr lang="en-US" sz="1400" dirty="0" err="1" smtClean="0"/>
              <a:t>Ramakrishnan</a:t>
            </a:r>
            <a:r>
              <a:rPr lang="en-US" sz="1400" dirty="0" smtClean="0"/>
              <a:t> and </a:t>
            </a:r>
            <a:r>
              <a:rPr lang="en-US" sz="1400" dirty="0" err="1" smtClean="0"/>
              <a:t>Gehrke</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8" name="Rectangle 4"/>
          <p:cNvSpPr>
            <a:spLocks noGrp="1" noChangeArrowheads="1"/>
          </p:cNvSpPr>
          <p:nvPr>
            <p:ph type="title"/>
          </p:nvPr>
        </p:nvSpPr>
        <p:spPr>
          <a:xfrm>
            <a:off x="304800" y="419100"/>
            <a:ext cx="8382000" cy="571500"/>
          </a:xfrm>
          <a:noFill/>
          <a:ln/>
        </p:spPr>
        <p:txBody>
          <a:bodyPr>
            <a:normAutofit fontScale="90000"/>
          </a:bodyPr>
          <a:lstStyle/>
          <a:p>
            <a:r>
              <a:rPr lang="en-US" sz="3600" dirty="0"/>
              <a:t>Cost Estimates for Single-Relation Plans</a:t>
            </a:r>
          </a:p>
        </p:txBody>
      </p:sp>
      <p:sp>
        <p:nvSpPr>
          <p:cNvPr id="21509" name="Rectangle 5"/>
          <p:cNvSpPr>
            <a:spLocks noGrp="1" noChangeArrowheads="1"/>
          </p:cNvSpPr>
          <p:nvPr>
            <p:ph type="body" idx="1"/>
          </p:nvPr>
        </p:nvSpPr>
        <p:spPr>
          <a:xfrm>
            <a:off x="304800" y="1219200"/>
            <a:ext cx="8534400" cy="4876800"/>
          </a:xfrm>
          <a:noFill/>
          <a:ln/>
        </p:spPr>
        <p:txBody>
          <a:bodyPr>
            <a:normAutofit/>
          </a:bodyPr>
          <a:lstStyle/>
          <a:p>
            <a:r>
              <a:rPr lang="en-US" dirty="0"/>
              <a:t>Sequential scan of file:</a:t>
            </a:r>
          </a:p>
          <a:p>
            <a:pPr lvl="1">
              <a:buSzPct val="75000"/>
            </a:pPr>
            <a:r>
              <a:rPr lang="en-US" i="1" dirty="0" err="1">
                <a:solidFill>
                  <a:srgbClr val="FF0000"/>
                </a:solidFill>
              </a:rPr>
              <a:t>NPages</a:t>
            </a:r>
            <a:r>
              <a:rPr lang="en-US" i="1" dirty="0">
                <a:solidFill>
                  <a:srgbClr val="FF0000"/>
                </a:solidFill>
              </a:rPr>
              <a:t>(R)</a:t>
            </a:r>
          </a:p>
          <a:p>
            <a:r>
              <a:rPr lang="en-US" dirty="0" smtClean="0"/>
              <a:t>Index </a:t>
            </a:r>
            <a:r>
              <a:rPr lang="en-US" i="1" dirty="0">
                <a:solidFill>
                  <a:srgbClr val="FF0000"/>
                </a:solidFill>
              </a:rPr>
              <a:t>I</a:t>
            </a:r>
            <a:r>
              <a:rPr lang="en-US" dirty="0"/>
              <a:t> on primary key matches </a:t>
            </a:r>
            <a:r>
              <a:rPr lang="en-US" dirty="0" smtClean="0"/>
              <a:t>selection</a:t>
            </a:r>
            <a:endParaRPr lang="en-US" dirty="0"/>
          </a:p>
          <a:p>
            <a:pPr lvl="1">
              <a:buSzPct val="75000"/>
            </a:pPr>
            <a:r>
              <a:rPr lang="en-US" i="1" dirty="0"/>
              <a:t>Cost is </a:t>
            </a:r>
            <a:r>
              <a:rPr lang="en-US" i="1" dirty="0">
                <a:solidFill>
                  <a:srgbClr val="FF0000"/>
                </a:solidFill>
              </a:rPr>
              <a:t>Height(I)+</a:t>
            </a:r>
            <a:r>
              <a:rPr lang="en-US" dirty="0">
                <a:solidFill>
                  <a:srgbClr val="FF0000"/>
                </a:solidFill>
                <a:latin typeface="Arial" pitchFamily="34" charset="0"/>
                <a:cs typeface="Arial" pitchFamily="34" charset="0"/>
              </a:rPr>
              <a:t>1</a:t>
            </a:r>
            <a:r>
              <a:rPr lang="en-US" i="1" dirty="0">
                <a:solidFill>
                  <a:srgbClr val="FF0000"/>
                </a:solidFill>
              </a:rPr>
              <a:t> for a B+ tree</a:t>
            </a:r>
            <a:r>
              <a:rPr lang="en-US" i="1" dirty="0"/>
              <a:t>, about </a:t>
            </a:r>
            <a:r>
              <a:rPr lang="en-US" i="1" dirty="0">
                <a:solidFill>
                  <a:srgbClr val="FF0000"/>
                </a:solidFill>
              </a:rPr>
              <a:t>1.2 for hash </a:t>
            </a:r>
            <a:r>
              <a:rPr lang="en-US" i="1" dirty="0" smtClean="0"/>
              <a:t>index</a:t>
            </a:r>
            <a:endParaRPr lang="en-US" i="1" dirty="0"/>
          </a:p>
          <a:p>
            <a:r>
              <a:rPr lang="en-US" dirty="0"/>
              <a:t>Clustered index </a:t>
            </a:r>
            <a:r>
              <a:rPr lang="en-US" i="1" dirty="0">
                <a:solidFill>
                  <a:srgbClr val="FF0000"/>
                </a:solidFill>
              </a:rPr>
              <a:t>I</a:t>
            </a:r>
            <a:r>
              <a:rPr lang="en-US" dirty="0"/>
              <a:t> matching one or more selects:</a:t>
            </a:r>
          </a:p>
          <a:p>
            <a:pPr lvl="1">
              <a:buSzPct val="75000"/>
            </a:pPr>
            <a:r>
              <a:rPr lang="en-US" i="1" dirty="0" err="1" smtClean="0">
                <a:solidFill>
                  <a:srgbClr val="FF0000"/>
                </a:solidFill>
              </a:rPr>
              <a:t>NPages</a:t>
            </a:r>
            <a:r>
              <a:rPr lang="en-US" i="1" dirty="0" smtClean="0">
                <a:solidFill>
                  <a:srgbClr val="FF0000"/>
                </a:solidFill>
              </a:rPr>
              <a:t>(CI) </a:t>
            </a:r>
            <a:r>
              <a:rPr lang="en-US" i="1" dirty="0">
                <a:solidFill>
                  <a:srgbClr val="FF0000"/>
                </a:solidFill>
              </a:rPr>
              <a:t>* product of RF’s of matching </a:t>
            </a:r>
            <a:r>
              <a:rPr lang="en-US" i="1" dirty="0" smtClean="0">
                <a:solidFill>
                  <a:srgbClr val="FF0000"/>
                </a:solidFill>
              </a:rPr>
              <a:t>selects</a:t>
            </a:r>
          </a:p>
          <a:p>
            <a:pPr lvl="1">
              <a:buSzPct val="75000"/>
              <a:buNone/>
            </a:pPr>
            <a:r>
              <a:rPr lang="en-US" i="1" dirty="0" smtClean="0">
                <a:solidFill>
                  <a:srgbClr val="FF0000"/>
                </a:solidFill>
              </a:rPr>
              <a:t>Quick estimate: </a:t>
            </a:r>
            <a:r>
              <a:rPr lang="en-US" i="1" dirty="0" err="1" smtClean="0">
                <a:solidFill>
                  <a:srgbClr val="FF0000"/>
                </a:solidFill>
              </a:rPr>
              <a:t>Npages</a:t>
            </a:r>
            <a:r>
              <a:rPr lang="en-US" i="1" dirty="0" smtClean="0">
                <a:solidFill>
                  <a:srgbClr val="FF0000"/>
                </a:solidFill>
              </a:rPr>
              <a:t>(CI) = 1.1*</a:t>
            </a:r>
            <a:r>
              <a:rPr lang="en-US" i="1" dirty="0" err="1" smtClean="0">
                <a:solidFill>
                  <a:srgbClr val="FF0000"/>
                </a:solidFill>
              </a:rPr>
              <a:t>NPages</a:t>
            </a:r>
            <a:r>
              <a:rPr lang="en-US" i="1" dirty="0" smtClean="0">
                <a:solidFill>
                  <a:srgbClr val="FF0000"/>
                </a:solidFill>
              </a:rPr>
              <a:t>(</a:t>
            </a:r>
            <a:r>
              <a:rPr lang="en-US" i="1" dirty="0" err="1" smtClean="0">
                <a:solidFill>
                  <a:srgbClr val="FF0000"/>
                </a:solidFill>
              </a:rPr>
              <a:t>TableData</a:t>
            </a:r>
            <a:r>
              <a:rPr lang="en-US" i="1" dirty="0" smtClean="0">
                <a:solidFill>
                  <a:srgbClr val="FF0000"/>
                </a:solidFill>
              </a:rPr>
              <a:t>)</a:t>
            </a:r>
          </a:p>
          <a:p>
            <a:pPr lvl="1">
              <a:buSzPct val="75000"/>
              <a:buNone/>
            </a:pPr>
            <a:r>
              <a:rPr lang="en-US" i="1" dirty="0" smtClean="0">
                <a:solidFill>
                  <a:srgbClr val="FF0000"/>
                </a:solidFill>
              </a:rPr>
              <a:t>i.e. 10% more for needed keys</a:t>
            </a:r>
            <a:endParaRPr lang="en-US" i="1" dirty="0"/>
          </a:p>
          <a:p>
            <a:r>
              <a:rPr lang="en-US" dirty="0"/>
              <a:t>Non-clustered index </a:t>
            </a:r>
            <a:r>
              <a:rPr lang="en-US" i="1" dirty="0">
                <a:solidFill>
                  <a:srgbClr val="FF0000"/>
                </a:solidFill>
              </a:rPr>
              <a:t>I</a:t>
            </a:r>
            <a:r>
              <a:rPr lang="en-US" dirty="0"/>
              <a:t> matching one or more selects:</a:t>
            </a:r>
          </a:p>
          <a:p>
            <a:pPr lvl="1">
              <a:buSzPct val="75000"/>
            </a:pPr>
            <a:r>
              <a:rPr lang="en-US" i="1" dirty="0">
                <a:solidFill>
                  <a:srgbClr val="FF0000"/>
                </a:solidFill>
              </a:rPr>
              <a:t>(</a:t>
            </a:r>
            <a:r>
              <a:rPr lang="en-US" i="1" dirty="0" err="1">
                <a:solidFill>
                  <a:srgbClr val="FF0000"/>
                </a:solidFill>
              </a:rPr>
              <a:t>NPages</a:t>
            </a:r>
            <a:r>
              <a:rPr lang="en-US" i="1" dirty="0">
                <a:solidFill>
                  <a:srgbClr val="FF0000"/>
                </a:solidFill>
              </a:rPr>
              <a:t>(I)+</a:t>
            </a:r>
            <a:r>
              <a:rPr lang="en-US" i="1" dirty="0" err="1">
                <a:solidFill>
                  <a:srgbClr val="FF0000"/>
                </a:solidFill>
              </a:rPr>
              <a:t>NTuples</a:t>
            </a:r>
            <a:r>
              <a:rPr lang="en-US" i="1" dirty="0">
                <a:solidFill>
                  <a:srgbClr val="FF0000"/>
                </a:solidFill>
              </a:rPr>
              <a:t>(R)) * product of RF’s of matching </a:t>
            </a:r>
            <a:r>
              <a:rPr lang="en-US" i="1" dirty="0" smtClean="0">
                <a:solidFill>
                  <a:srgbClr val="FF0000"/>
                </a:solidFill>
              </a:rPr>
              <a:t>selects</a:t>
            </a:r>
          </a:p>
          <a:p>
            <a:pPr lvl="1">
              <a:buSzPct val="75000"/>
              <a:buNone/>
            </a:pPr>
            <a:r>
              <a:rPr lang="en-US" i="1" dirty="0" smtClean="0">
                <a:solidFill>
                  <a:srgbClr val="FF0000"/>
                </a:solidFill>
              </a:rPr>
              <a:t>Quick estimate: </a:t>
            </a:r>
            <a:r>
              <a:rPr lang="en-US" i="1" dirty="0" err="1" smtClean="0">
                <a:solidFill>
                  <a:srgbClr val="FF0000"/>
                </a:solidFill>
              </a:rPr>
              <a:t>Npages</a:t>
            </a:r>
            <a:r>
              <a:rPr lang="en-US" i="1" dirty="0" smtClean="0">
                <a:solidFill>
                  <a:srgbClr val="FF0000"/>
                </a:solidFill>
              </a:rPr>
              <a:t>(I) = .1*</a:t>
            </a:r>
            <a:r>
              <a:rPr lang="en-US" i="1" dirty="0" err="1" smtClean="0">
                <a:solidFill>
                  <a:srgbClr val="FF0000"/>
                </a:solidFill>
              </a:rPr>
              <a:t>Npages</a:t>
            </a:r>
            <a:r>
              <a:rPr lang="en-US" i="1" dirty="0" smtClean="0">
                <a:solidFill>
                  <a:srgbClr val="FF0000"/>
                </a:solidFill>
              </a:rPr>
              <a:t>(R)  (10% of data size)</a:t>
            </a:r>
          </a:p>
          <a:p>
            <a:pPr lvl="1">
              <a:buSzPct val="75000"/>
              <a:buNone/>
            </a:pPr>
            <a:endParaRPr lang="en-US" i="1" dirty="0">
              <a:solidFill>
                <a:srgbClr val="FF0000"/>
              </a:solidFill>
            </a:endParaRPr>
          </a:p>
        </p:txBody>
      </p:sp>
    </p:spTree>
    <p:extLst>
      <p:ext uri="{BB962C8B-B14F-4D97-AF65-F5344CB8AC3E}">
        <p14:creationId xmlns:p14="http://schemas.microsoft.com/office/powerpoint/2010/main" val="2833365388"/>
      </p:ext>
    </p:extLst>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a:t>Example</a:t>
            </a:r>
          </a:p>
        </p:txBody>
      </p:sp>
      <p:sp>
        <p:nvSpPr>
          <p:cNvPr id="23557" name="Rectangle 5"/>
          <p:cNvSpPr>
            <a:spLocks noGrp="1" noChangeArrowheads="1"/>
          </p:cNvSpPr>
          <p:nvPr>
            <p:ph type="body" idx="1"/>
          </p:nvPr>
        </p:nvSpPr>
        <p:spPr>
          <a:xfrm>
            <a:off x="228600" y="2971800"/>
            <a:ext cx="8915400" cy="3368628"/>
          </a:xfrm>
          <a:noFill/>
          <a:ln/>
        </p:spPr>
        <p:txBody>
          <a:bodyPr>
            <a:normAutofit/>
          </a:bodyPr>
          <a:lstStyle/>
          <a:p>
            <a:r>
              <a:rPr lang="en-US" dirty="0">
                <a:solidFill>
                  <a:srgbClr val="FF0000"/>
                </a:solidFill>
              </a:rPr>
              <a:t>File scan</a:t>
            </a:r>
            <a:r>
              <a:rPr lang="en-US" dirty="0"/>
              <a:t>:  retrieve all </a:t>
            </a:r>
            <a:r>
              <a:rPr lang="en-US" dirty="0">
                <a:solidFill>
                  <a:srgbClr val="FF0000"/>
                </a:solidFill>
              </a:rPr>
              <a:t>500</a:t>
            </a:r>
            <a:r>
              <a:rPr lang="en-US" dirty="0">
                <a:solidFill>
                  <a:schemeClr val="accent2"/>
                </a:solidFill>
              </a:rPr>
              <a:t> </a:t>
            </a:r>
            <a:r>
              <a:rPr lang="en-US" dirty="0" smtClean="0"/>
              <a:t>pages</a:t>
            </a:r>
          </a:p>
          <a:p>
            <a:endParaRPr lang="en-US" dirty="0"/>
          </a:p>
          <a:p>
            <a:r>
              <a:rPr lang="en-US" dirty="0">
                <a:solidFill>
                  <a:srgbClr val="FF0000"/>
                </a:solidFill>
              </a:rPr>
              <a:t>Clustered Index </a:t>
            </a:r>
            <a:r>
              <a:rPr lang="en-US" i="1" dirty="0" smtClean="0">
                <a:solidFill>
                  <a:srgbClr val="FF0000"/>
                </a:solidFill>
              </a:rPr>
              <a:t>I</a:t>
            </a:r>
            <a:r>
              <a:rPr lang="en-US" dirty="0" smtClean="0">
                <a:solidFill>
                  <a:srgbClr val="FF0000"/>
                </a:solidFill>
              </a:rPr>
              <a:t> on </a:t>
            </a:r>
            <a:r>
              <a:rPr lang="en-US" i="1" dirty="0" smtClean="0">
                <a:solidFill>
                  <a:srgbClr val="FF0000"/>
                </a:solidFill>
              </a:rPr>
              <a:t>rating</a:t>
            </a:r>
            <a:endParaRPr lang="en-US" dirty="0">
              <a:solidFill>
                <a:srgbClr val="FF0000"/>
              </a:solidFill>
            </a:endParaRPr>
          </a:p>
          <a:p>
            <a:pPr marL="274320" lvl="1" indent="0">
              <a:buSzPct val="75000"/>
              <a:buNone/>
            </a:pPr>
            <a:r>
              <a:rPr lang="en-US" dirty="0" smtClean="0"/>
              <a:t>(</a:t>
            </a:r>
            <a:r>
              <a:rPr lang="en-US" dirty="0">
                <a:latin typeface="Arial" pitchFamily="34" charset="0"/>
                <a:cs typeface="Arial" pitchFamily="34" charset="0"/>
              </a:rPr>
              <a:t>1</a:t>
            </a:r>
            <a:r>
              <a:rPr lang="en-US" dirty="0"/>
              <a:t>/</a:t>
            </a:r>
            <a:r>
              <a:rPr lang="en-US" dirty="0" err="1"/>
              <a:t>NKeys</a:t>
            </a:r>
            <a:r>
              <a:rPr lang="en-US" dirty="0"/>
              <a:t>(I)) * (</a:t>
            </a:r>
            <a:r>
              <a:rPr lang="en-US" dirty="0" err="1" smtClean="0"/>
              <a:t>NPages</a:t>
            </a:r>
            <a:r>
              <a:rPr lang="en-US" dirty="0" smtClean="0"/>
              <a:t>(CI)) </a:t>
            </a:r>
            <a:r>
              <a:rPr lang="en-US" dirty="0"/>
              <a:t>= </a:t>
            </a:r>
            <a:r>
              <a:rPr lang="en-US" dirty="0">
                <a:solidFill>
                  <a:srgbClr val="FF0000"/>
                </a:solidFill>
              </a:rPr>
              <a:t>(1/10) * (</a:t>
            </a:r>
            <a:r>
              <a:rPr lang="en-US" dirty="0" smtClean="0">
                <a:solidFill>
                  <a:srgbClr val="FF0000"/>
                </a:solidFill>
              </a:rPr>
              <a:t>50+500) pages</a:t>
            </a:r>
          </a:p>
          <a:p>
            <a:pPr marL="274320" lvl="1" indent="0">
              <a:buSzPct val="75000"/>
              <a:buNone/>
            </a:pPr>
            <a:endParaRPr lang="en-US" dirty="0" smtClean="0">
              <a:solidFill>
                <a:srgbClr val="FF0000"/>
              </a:solidFill>
            </a:endParaRPr>
          </a:p>
          <a:p>
            <a:r>
              <a:rPr lang="en-US" dirty="0" err="1" smtClean="0">
                <a:solidFill>
                  <a:srgbClr val="FF0000"/>
                </a:solidFill>
              </a:rPr>
              <a:t>Unclustered</a:t>
            </a:r>
            <a:r>
              <a:rPr lang="en-US" dirty="0" smtClean="0">
                <a:solidFill>
                  <a:srgbClr val="FF0000"/>
                </a:solidFill>
              </a:rPr>
              <a:t> </a:t>
            </a:r>
            <a:r>
              <a:rPr lang="en-US" dirty="0">
                <a:solidFill>
                  <a:srgbClr val="FF0000"/>
                </a:solidFill>
              </a:rPr>
              <a:t>Index </a:t>
            </a:r>
            <a:r>
              <a:rPr lang="en-US" i="1" dirty="0">
                <a:solidFill>
                  <a:srgbClr val="FF0000"/>
                </a:solidFill>
              </a:rPr>
              <a:t>I</a:t>
            </a:r>
            <a:r>
              <a:rPr lang="en-US" dirty="0">
                <a:solidFill>
                  <a:srgbClr val="FF0000"/>
                </a:solidFill>
              </a:rPr>
              <a:t> on </a:t>
            </a:r>
            <a:r>
              <a:rPr lang="en-US" i="1" dirty="0" smtClean="0">
                <a:solidFill>
                  <a:srgbClr val="FF0000"/>
                </a:solidFill>
              </a:rPr>
              <a:t>rating</a:t>
            </a:r>
            <a:endParaRPr lang="en-US" dirty="0">
              <a:solidFill>
                <a:srgbClr val="FF0000"/>
              </a:solidFill>
            </a:endParaRPr>
          </a:p>
          <a:p>
            <a:pPr marL="274320" lvl="1" indent="0">
              <a:buSzPct val="75000"/>
              <a:buNone/>
            </a:pPr>
            <a:r>
              <a:rPr lang="en-US" dirty="0" smtClean="0"/>
              <a:t>(</a:t>
            </a:r>
            <a:r>
              <a:rPr lang="en-US" dirty="0">
                <a:latin typeface="Arial" pitchFamily="34" charset="0"/>
                <a:cs typeface="Arial" pitchFamily="34" charset="0"/>
              </a:rPr>
              <a:t>1</a:t>
            </a:r>
            <a:r>
              <a:rPr lang="en-US" dirty="0"/>
              <a:t>/</a:t>
            </a:r>
            <a:r>
              <a:rPr lang="en-US" dirty="0" err="1"/>
              <a:t>NKeys</a:t>
            </a:r>
            <a:r>
              <a:rPr lang="en-US" dirty="0"/>
              <a:t>(I)) * (</a:t>
            </a:r>
            <a:r>
              <a:rPr lang="en-US" dirty="0" err="1"/>
              <a:t>NPages</a:t>
            </a:r>
            <a:r>
              <a:rPr lang="en-US" dirty="0"/>
              <a:t>(I)+</a:t>
            </a:r>
            <a:r>
              <a:rPr lang="en-US" dirty="0" err="1" smtClean="0"/>
              <a:t>NTuples</a:t>
            </a:r>
            <a:r>
              <a:rPr lang="en-US" dirty="0" smtClean="0"/>
              <a:t>(S)) </a:t>
            </a:r>
            <a:r>
              <a:rPr lang="en-US" dirty="0"/>
              <a:t>= </a:t>
            </a:r>
            <a:r>
              <a:rPr lang="en-US" dirty="0">
                <a:solidFill>
                  <a:srgbClr val="FF0000"/>
                </a:solidFill>
              </a:rPr>
              <a:t>(1/10) * (50+40000</a:t>
            </a:r>
            <a:r>
              <a:rPr lang="en-US" dirty="0" smtClean="0">
                <a:solidFill>
                  <a:srgbClr val="FF0000"/>
                </a:solidFill>
              </a:rPr>
              <a:t>) pages</a:t>
            </a:r>
            <a:endParaRPr lang="en-US" dirty="0">
              <a:solidFill>
                <a:srgbClr val="FF0000"/>
              </a:solidFill>
            </a:endParaRPr>
          </a:p>
        </p:txBody>
      </p:sp>
      <p:sp>
        <p:nvSpPr>
          <p:cNvPr id="23558" name="Rectangle 6"/>
          <p:cNvSpPr>
            <a:spLocks noChangeArrowheads="1"/>
          </p:cNvSpPr>
          <p:nvPr/>
        </p:nvSpPr>
        <p:spPr bwMode="auto">
          <a:xfrm>
            <a:off x="3239294" y="1371600"/>
            <a:ext cx="2665412" cy="1190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a:latin typeface="Book Antiqua" pitchFamily="18" charset="0"/>
              </a:rPr>
              <a:t>SELECT </a:t>
            </a:r>
            <a:r>
              <a:rPr lang="en-US">
                <a:latin typeface="Book Antiqua" pitchFamily="18" charset="0"/>
              </a:rPr>
              <a:t> S.sid</a:t>
            </a:r>
          </a:p>
          <a:p>
            <a:r>
              <a:rPr lang="en-US" sz="2000">
                <a:latin typeface="Book Antiqua" pitchFamily="18" charset="0"/>
              </a:rPr>
              <a:t>FROM </a:t>
            </a:r>
            <a:r>
              <a:rPr lang="en-US">
                <a:latin typeface="Book Antiqua" pitchFamily="18" charset="0"/>
              </a:rPr>
              <a:t> Sailors S</a:t>
            </a:r>
          </a:p>
          <a:p>
            <a:r>
              <a:rPr lang="en-US" sz="2000">
                <a:latin typeface="Book Antiqua" pitchFamily="18" charset="0"/>
              </a:rPr>
              <a:t>WHERE</a:t>
            </a:r>
            <a:r>
              <a:rPr lang="en-US">
                <a:latin typeface="Book Antiqua" pitchFamily="18" charset="0"/>
              </a:rPr>
              <a:t>  S.rating=8</a:t>
            </a:r>
          </a:p>
        </p:txBody>
      </p:sp>
    </p:spTree>
    <p:extLst>
      <p:ext uri="{BB962C8B-B14F-4D97-AF65-F5344CB8AC3E}">
        <p14:creationId xmlns:p14="http://schemas.microsoft.com/office/powerpoint/2010/main" val="3681413505"/>
      </p:ext>
    </p:extLst>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08013" y="5934537"/>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3" name="Rectangle 3"/>
          <p:cNvSpPr>
            <a:spLocks noChangeArrowheads="1"/>
          </p:cNvSpPr>
          <p:nvPr/>
        </p:nvSpPr>
        <p:spPr bwMode="auto">
          <a:xfrm>
            <a:off x="3046413" y="5934537"/>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4" name="Rectangle 4"/>
          <p:cNvSpPr>
            <a:spLocks noGrp="1" noChangeArrowheads="1"/>
          </p:cNvSpPr>
          <p:nvPr>
            <p:ph type="title"/>
          </p:nvPr>
        </p:nvSpPr>
        <p:spPr>
          <a:noFill/>
          <a:ln/>
        </p:spPr>
        <p:txBody>
          <a:bodyPr/>
          <a:lstStyle/>
          <a:p>
            <a:r>
              <a:rPr lang="en-US"/>
              <a:t>Queries Over Multiple Relations</a:t>
            </a:r>
          </a:p>
        </p:txBody>
      </p:sp>
      <p:sp>
        <p:nvSpPr>
          <p:cNvPr id="25605" name="Rectangle 5"/>
          <p:cNvSpPr>
            <a:spLocks noGrp="1" noChangeArrowheads="1"/>
          </p:cNvSpPr>
          <p:nvPr>
            <p:ph type="body" idx="1"/>
          </p:nvPr>
        </p:nvSpPr>
        <p:spPr>
          <a:xfrm>
            <a:off x="89066" y="1259006"/>
            <a:ext cx="8991600" cy="2855794"/>
          </a:xfrm>
          <a:noFill/>
          <a:ln/>
        </p:spPr>
        <p:txBody>
          <a:bodyPr/>
          <a:lstStyle/>
          <a:p>
            <a:r>
              <a:rPr lang="en-US" dirty="0" smtClean="0"/>
              <a:t>In System R </a:t>
            </a:r>
            <a:r>
              <a:rPr lang="en-US" i="1" u="sng" dirty="0">
                <a:solidFill>
                  <a:srgbClr val="FF0000"/>
                </a:solidFill>
              </a:rPr>
              <a:t>only left-deep join trees</a:t>
            </a:r>
            <a:r>
              <a:rPr lang="en-US" i="1" dirty="0">
                <a:solidFill>
                  <a:srgbClr val="FF0000"/>
                </a:solidFill>
              </a:rPr>
              <a:t> </a:t>
            </a:r>
            <a:r>
              <a:rPr lang="en-US" dirty="0"/>
              <a:t>are </a:t>
            </a:r>
            <a:r>
              <a:rPr lang="en-US" dirty="0" smtClean="0"/>
              <a:t>considered</a:t>
            </a:r>
            <a:endParaRPr lang="en-US" dirty="0"/>
          </a:p>
          <a:p>
            <a:pPr lvl="1">
              <a:buSzPct val="75000"/>
            </a:pPr>
            <a:r>
              <a:rPr lang="en-US" dirty="0" smtClean="0"/>
              <a:t>In order to </a:t>
            </a:r>
            <a:r>
              <a:rPr lang="en-US" dirty="0"/>
              <a:t>restrict the search </a:t>
            </a:r>
            <a:r>
              <a:rPr lang="en-US" dirty="0" smtClean="0"/>
              <a:t>space</a:t>
            </a:r>
            <a:endParaRPr lang="en-US" dirty="0"/>
          </a:p>
          <a:p>
            <a:pPr lvl="1">
              <a:buSzPct val="75000"/>
            </a:pPr>
            <a:r>
              <a:rPr lang="en-US" dirty="0"/>
              <a:t>Left-deep trees allow us to generate all </a:t>
            </a:r>
            <a:r>
              <a:rPr lang="en-US" i="1" dirty="0">
                <a:solidFill>
                  <a:srgbClr val="FF0000"/>
                </a:solidFill>
              </a:rPr>
              <a:t>fully pipelined </a:t>
            </a:r>
            <a:r>
              <a:rPr lang="en-US" dirty="0" smtClean="0">
                <a:solidFill>
                  <a:srgbClr val="FF0000"/>
                </a:solidFill>
              </a:rPr>
              <a:t>plans</a:t>
            </a:r>
            <a:endParaRPr lang="en-US" dirty="0"/>
          </a:p>
          <a:p>
            <a:pPr lvl="2"/>
            <a:r>
              <a:rPr lang="en-US" sz="2400" dirty="0"/>
              <a:t>Intermediate results not written to temporary files.</a:t>
            </a:r>
          </a:p>
          <a:p>
            <a:pPr lvl="2"/>
            <a:r>
              <a:rPr lang="en-US" sz="2400" dirty="0"/>
              <a:t>Not all left-deep trees are fully pipelined (e.g., </a:t>
            </a:r>
            <a:r>
              <a:rPr lang="en-US" sz="2400" dirty="0" smtClean="0"/>
              <a:t>sort-merge </a:t>
            </a:r>
            <a:r>
              <a:rPr lang="en-US" sz="2400" dirty="0"/>
              <a:t>join</a:t>
            </a:r>
            <a:r>
              <a:rPr lang="en-US" sz="2400" dirty="0" smtClean="0"/>
              <a:t>)</a:t>
            </a:r>
            <a:endParaRPr lang="en-US" sz="2400" dirty="0"/>
          </a:p>
        </p:txBody>
      </p:sp>
      <p:grpSp>
        <p:nvGrpSpPr>
          <p:cNvPr id="2" name="Group 50"/>
          <p:cNvGrpSpPr>
            <a:grpSpLocks/>
          </p:cNvGrpSpPr>
          <p:nvPr/>
        </p:nvGrpSpPr>
        <p:grpSpPr bwMode="auto">
          <a:xfrm>
            <a:off x="4300538" y="4334337"/>
            <a:ext cx="4397375" cy="1963738"/>
            <a:chOff x="2758" y="2928"/>
            <a:chExt cx="2770" cy="1237"/>
          </a:xfrm>
        </p:grpSpPr>
        <p:sp>
          <p:nvSpPr>
            <p:cNvPr id="25606" name="Freeform 6"/>
            <p:cNvSpPr>
              <a:spLocks/>
            </p:cNvSpPr>
            <p:nvPr/>
          </p:nvSpPr>
          <p:spPr bwMode="auto">
            <a:xfrm>
              <a:off x="3103" y="3621"/>
              <a:ext cx="1" cy="66"/>
            </a:xfrm>
            <a:custGeom>
              <a:avLst/>
              <a:gdLst>
                <a:gd name="T0" fmla="*/ 0 w 1"/>
                <a:gd name="T1" fmla="*/ 0 h 66"/>
                <a:gd name="T2" fmla="*/ 0 w 1"/>
                <a:gd name="T3" fmla="*/ 65 h 66"/>
                <a:gd name="T4" fmla="*/ 0 w 1"/>
                <a:gd name="T5" fmla="*/ 0 h 66"/>
              </a:gdLst>
              <a:ahLst/>
              <a:cxnLst>
                <a:cxn ang="0">
                  <a:pos x="T0" y="T1"/>
                </a:cxn>
                <a:cxn ang="0">
                  <a:pos x="T2" y="T3"/>
                </a:cxn>
                <a:cxn ang="0">
                  <a:pos x="T4" y="T5"/>
                </a:cxn>
              </a:cxnLst>
              <a:rect l="0" t="0" r="r" b="b"/>
              <a:pathLst>
                <a:path w="1" h="66">
                  <a:moveTo>
                    <a:pt x="0" y="0"/>
                  </a:moveTo>
                  <a:lnTo>
                    <a:pt x="0" y="6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7" name="Freeform 7"/>
            <p:cNvSpPr>
              <a:spLocks/>
            </p:cNvSpPr>
            <p:nvPr/>
          </p:nvSpPr>
          <p:spPr bwMode="auto">
            <a:xfrm>
              <a:off x="3267" y="3621"/>
              <a:ext cx="1" cy="66"/>
            </a:xfrm>
            <a:custGeom>
              <a:avLst/>
              <a:gdLst>
                <a:gd name="T0" fmla="*/ 0 w 1"/>
                <a:gd name="T1" fmla="*/ 0 h 66"/>
                <a:gd name="T2" fmla="*/ 0 w 1"/>
                <a:gd name="T3" fmla="*/ 65 h 66"/>
                <a:gd name="T4" fmla="*/ 0 w 1"/>
                <a:gd name="T5" fmla="*/ 0 h 66"/>
              </a:gdLst>
              <a:ahLst/>
              <a:cxnLst>
                <a:cxn ang="0">
                  <a:pos x="T0" y="T1"/>
                </a:cxn>
                <a:cxn ang="0">
                  <a:pos x="T2" y="T3"/>
                </a:cxn>
                <a:cxn ang="0">
                  <a:pos x="T4" y="T5"/>
                </a:cxn>
              </a:cxnLst>
              <a:rect l="0" t="0" r="r" b="b"/>
              <a:pathLst>
                <a:path w="1" h="66">
                  <a:moveTo>
                    <a:pt x="0" y="0"/>
                  </a:moveTo>
                  <a:lnTo>
                    <a:pt x="0" y="6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8" name="Freeform 8"/>
            <p:cNvSpPr>
              <a:spLocks/>
            </p:cNvSpPr>
            <p:nvPr/>
          </p:nvSpPr>
          <p:spPr bwMode="auto">
            <a:xfrm>
              <a:off x="3103" y="3621"/>
              <a:ext cx="165" cy="66"/>
            </a:xfrm>
            <a:custGeom>
              <a:avLst/>
              <a:gdLst>
                <a:gd name="T0" fmla="*/ 0 w 165"/>
                <a:gd name="T1" fmla="*/ 0 h 66"/>
                <a:gd name="T2" fmla="*/ 164 w 165"/>
                <a:gd name="T3" fmla="*/ 65 h 66"/>
                <a:gd name="T4" fmla="*/ 0 w 165"/>
                <a:gd name="T5" fmla="*/ 0 h 66"/>
              </a:gdLst>
              <a:ahLst/>
              <a:cxnLst>
                <a:cxn ang="0">
                  <a:pos x="T0" y="T1"/>
                </a:cxn>
                <a:cxn ang="0">
                  <a:pos x="T2" y="T3"/>
                </a:cxn>
                <a:cxn ang="0">
                  <a:pos x="T4" y="T5"/>
                </a:cxn>
              </a:cxnLst>
              <a:rect l="0" t="0" r="r" b="b"/>
              <a:pathLst>
                <a:path w="165" h="66">
                  <a:moveTo>
                    <a:pt x="0" y="0"/>
                  </a:moveTo>
                  <a:lnTo>
                    <a:pt x="164" y="6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9" name="Freeform 9"/>
            <p:cNvSpPr>
              <a:spLocks/>
            </p:cNvSpPr>
            <p:nvPr/>
          </p:nvSpPr>
          <p:spPr bwMode="auto">
            <a:xfrm>
              <a:off x="3103" y="3621"/>
              <a:ext cx="165" cy="66"/>
            </a:xfrm>
            <a:custGeom>
              <a:avLst/>
              <a:gdLst>
                <a:gd name="T0" fmla="*/ 0 w 165"/>
                <a:gd name="T1" fmla="*/ 65 h 66"/>
                <a:gd name="T2" fmla="*/ 164 w 165"/>
                <a:gd name="T3" fmla="*/ 0 h 66"/>
                <a:gd name="T4" fmla="*/ 0 w 165"/>
                <a:gd name="T5" fmla="*/ 65 h 66"/>
              </a:gdLst>
              <a:ahLst/>
              <a:cxnLst>
                <a:cxn ang="0">
                  <a:pos x="T0" y="T1"/>
                </a:cxn>
                <a:cxn ang="0">
                  <a:pos x="T2" y="T3"/>
                </a:cxn>
                <a:cxn ang="0">
                  <a:pos x="T4" y="T5"/>
                </a:cxn>
              </a:cxnLst>
              <a:rect l="0" t="0" r="r" b="b"/>
              <a:pathLst>
                <a:path w="165" h="66">
                  <a:moveTo>
                    <a:pt x="0" y="65"/>
                  </a:moveTo>
                  <a:lnTo>
                    <a:pt x="164" y="0"/>
                  </a:lnTo>
                  <a:lnTo>
                    <a:pt x="0" y="6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0" name="Freeform 10"/>
            <p:cNvSpPr>
              <a:spLocks/>
            </p:cNvSpPr>
            <p:nvPr/>
          </p:nvSpPr>
          <p:spPr bwMode="auto">
            <a:xfrm>
              <a:off x="3409" y="3301"/>
              <a:ext cx="1" cy="65"/>
            </a:xfrm>
            <a:custGeom>
              <a:avLst/>
              <a:gdLst>
                <a:gd name="T0" fmla="*/ 0 w 1"/>
                <a:gd name="T1" fmla="*/ 0 h 65"/>
                <a:gd name="T2" fmla="*/ 0 w 1"/>
                <a:gd name="T3" fmla="*/ 64 h 65"/>
                <a:gd name="T4" fmla="*/ 0 w 1"/>
                <a:gd name="T5" fmla="*/ 0 h 65"/>
              </a:gdLst>
              <a:ahLst/>
              <a:cxnLst>
                <a:cxn ang="0">
                  <a:pos x="T0" y="T1"/>
                </a:cxn>
                <a:cxn ang="0">
                  <a:pos x="T2" y="T3"/>
                </a:cxn>
                <a:cxn ang="0">
                  <a:pos x="T4" y="T5"/>
                </a:cxn>
              </a:cxnLst>
              <a:rect l="0" t="0" r="r" b="b"/>
              <a:pathLst>
                <a:path w="1" h="65">
                  <a:moveTo>
                    <a:pt x="0" y="0"/>
                  </a:moveTo>
                  <a:lnTo>
                    <a:pt x="0" y="6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1" name="Freeform 11"/>
            <p:cNvSpPr>
              <a:spLocks/>
            </p:cNvSpPr>
            <p:nvPr/>
          </p:nvSpPr>
          <p:spPr bwMode="auto">
            <a:xfrm>
              <a:off x="3574" y="3301"/>
              <a:ext cx="1" cy="65"/>
            </a:xfrm>
            <a:custGeom>
              <a:avLst/>
              <a:gdLst>
                <a:gd name="T0" fmla="*/ 0 w 1"/>
                <a:gd name="T1" fmla="*/ 0 h 65"/>
                <a:gd name="T2" fmla="*/ 0 w 1"/>
                <a:gd name="T3" fmla="*/ 64 h 65"/>
                <a:gd name="T4" fmla="*/ 0 w 1"/>
                <a:gd name="T5" fmla="*/ 0 h 65"/>
              </a:gdLst>
              <a:ahLst/>
              <a:cxnLst>
                <a:cxn ang="0">
                  <a:pos x="T0" y="T1"/>
                </a:cxn>
                <a:cxn ang="0">
                  <a:pos x="T2" y="T3"/>
                </a:cxn>
                <a:cxn ang="0">
                  <a:pos x="T4" y="T5"/>
                </a:cxn>
              </a:cxnLst>
              <a:rect l="0" t="0" r="r" b="b"/>
              <a:pathLst>
                <a:path w="1" h="65">
                  <a:moveTo>
                    <a:pt x="0" y="0"/>
                  </a:moveTo>
                  <a:lnTo>
                    <a:pt x="0" y="6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2" name="Freeform 12"/>
            <p:cNvSpPr>
              <a:spLocks/>
            </p:cNvSpPr>
            <p:nvPr/>
          </p:nvSpPr>
          <p:spPr bwMode="auto">
            <a:xfrm>
              <a:off x="3409" y="3301"/>
              <a:ext cx="166" cy="65"/>
            </a:xfrm>
            <a:custGeom>
              <a:avLst/>
              <a:gdLst>
                <a:gd name="T0" fmla="*/ 0 w 166"/>
                <a:gd name="T1" fmla="*/ 0 h 65"/>
                <a:gd name="T2" fmla="*/ 165 w 166"/>
                <a:gd name="T3" fmla="*/ 64 h 65"/>
                <a:gd name="T4" fmla="*/ 0 w 166"/>
                <a:gd name="T5" fmla="*/ 0 h 65"/>
              </a:gdLst>
              <a:ahLst/>
              <a:cxnLst>
                <a:cxn ang="0">
                  <a:pos x="T0" y="T1"/>
                </a:cxn>
                <a:cxn ang="0">
                  <a:pos x="T2" y="T3"/>
                </a:cxn>
                <a:cxn ang="0">
                  <a:pos x="T4" y="T5"/>
                </a:cxn>
              </a:cxnLst>
              <a:rect l="0" t="0" r="r" b="b"/>
              <a:pathLst>
                <a:path w="166" h="65">
                  <a:moveTo>
                    <a:pt x="0" y="0"/>
                  </a:moveTo>
                  <a:lnTo>
                    <a:pt x="165" y="6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3" name="Freeform 13"/>
            <p:cNvSpPr>
              <a:spLocks/>
            </p:cNvSpPr>
            <p:nvPr/>
          </p:nvSpPr>
          <p:spPr bwMode="auto">
            <a:xfrm>
              <a:off x="3409" y="3301"/>
              <a:ext cx="166" cy="65"/>
            </a:xfrm>
            <a:custGeom>
              <a:avLst/>
              <a:gdLst>
                <a:gd name="T0" fmla="*/ 0 w 166"/>
                <a:gd name="T1" fmla="*/ 64 h 65"/>
                <a:gd name="T2" fmla="*/ 165 w 166"/>
                <a:gd name="T3" fmla="*/ 0 h 65"/>
                <a:gd name="T4" fmla="*/ 0 w 166"/>
                <a:gd name="T5" fmla="*/ 64 h 65"/>
              </a:gdLst>
              <a:ahLst/>
              <a:cxnLst>
                <a:cxn ang="0">
                  <a:pos x="T0" y="T1"/>
                </a:cxn>
                <a:cxn ang="0">
                  <a:pos x="T2" y="T3"/>
                </a:cxn>
                <a:cxn ang="0">
                  <a:pos x="T4" y="T5"/>
                </a:cxn>
              </a:cxnLst>
              <a:rect l="0" t="0" r="r" b="b"/>
              <a:pathLst>
                <a:path w="166" h="65">
                  <a:moveTo>
                    <a:pt x="0" y="64"/>
                  </a:moveTo>
                  <a:lnTo>
                    <a:pt x="165" y="0"/>
                  </a:lnTo>
                  <a:lnTo>
                    <a:pt x="0" y="6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4" name="Freeform 14"/>
            <p:cNvSpPr>
              <a:spLocks/>
            </p:cNvSpPr>
            <p:nvPr/>
          </p:nvSpPr>
          <p:spPr bwMode="auto">
            <a:xfrm>
              <a:off x="3728" y="2939"/>
              <a:ext cx="1" cy="66"/>
            </a:xfrm>
            <a:custGeom>
              <a:avLst/>
              <a:gdLst>
                <a:gd name="T0" fmla="*/ 0 w 1"/>
                <a:gd name="T1" fmla="*/ 0 h 66"/>
                <a:gd name="T2" fmla="*/ 0 w 1"/>
                <a:gd name="T3" fmla="*/ 65 h 66"/>
                <a:gd name="T4" fmla="*/ 0 w 1"/>
                <a:gd name="T5" fmla="*/ 0 h 66"/>
              </a:gdLst>
              <a:ahLst/>
              <a:cxnLst>
                <a:cxn ang="0">
                  <a:pos x="T0" y="T1"/>
                </a:cxn>
                <a:cxn ang="0">
                  <a:pos x="T2" y="T3"/>
                </a:cxn>
                <a:cxn ang="0">
                  <a:pos x="T4" y="T5"/>
                </a:cxn>
              </a:cxnLst>
              <a:rect l="0" t="0" r="r" b="b"/>
              <a:pathLst>
                <a:path w="1" h="66">
                  <a:moveTo>
                    <a:pt x="0" y="0"/>
                  </a:moveTo>
                  <a:lnTo>
                    <a:pt x="0" y="6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5" name="Freeform 15"/>
            <p:cNvSpPr>
              <a:spLocks/>
            </p:cNvSpPr>
            <p:nvPr/>
          </p:nvSpPr>
          <p:spPr bwMode="auto">
            <a:xfrm>
              <a:off x="3892" y="2939"/>
              <a:ext cx="1" cy="66"/>
            </a:xfrm>
            <a:custGeom>
              <a:avLst/>
              <a:gdLst>
                <a:gd name="T0" fmla="*/ 0 w 1"/>
                <a:gd name="T1" fmla="*/ 0 h 66"/>
                <a:gd name="T2" fmla="*/ 0 w 1"/>
                <a:gd name="T3" fmla="*/ 65 h 66"/>
                <a:gd name="T4" fmla="*/ 0 w 1"/>
                <a:gd name="T5" fmla="*/ 0 h 66"/>
              </a:gdLst>
              <a:ahLst/>
              <a:cxnLst>
                <a:cxn ang="0">
                  <a:pos x="T0" y="T1"/>
                </a:cxn>
                <a:cxn ang="0">
                  <a:pos x="T2" y="T3"/>
                </a:cxn>
                <a:cxn ang="0">
                  <a:pos x="T4" y="T5"/>
                </a:cxn>
              </a:cxnLst>
              <a:rect l="0" t="0" r="r" b="b"/>
              <a:pathLst>
                <a:path w="1" h="66">
                  <a:moveTo>
                    <a:pt x="0" y="0"/>
                  </a:moveTo>
                  <a:lnTo>
                    <a:pt x="0" y="6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6" name="Freeform 16"/>
            <p:cNvSpPr>
              <a:spLocks/>
            </p:cNvSpPr>
            <p:nvPr/>
          </p:nvSpPr>
          <p:spPr bwMode="auto">
            <a:xfrm>
              <a:off x="3728" y="2939"/>
              <a:ext cx="165" cy="66"/>
            </a:xfrm>
            <a:custGeom>
              <a:avLst/>
              <a:gdLst>
                <a:gd name="T0" fmla="*/ 0 w 165"/>
                <a:gd name="T1" fmla="*/ 0 h 66"/>
                <a:gd name="T2" fmla="*/ 164 w 165"/>
                <a:gd name="T3" fmla="*/ 65 h 66"/>
                <a:gd name="T4" fmla="*/ 0 w 165"/>
                <a:gd name="T5" fmla="*/ 0 h 66"/>
              </a:gdLst>
              <a:ahLst/>
              <a:cxnLst>
                <a:cxn ang="0">
                  <a:pos x="T0" y="T1"/>
                </a:cxn>
                <a:cxn ang="0">
                  <a:pos x="T2" y="T3"/>
                </a:cxn>
                <a:cxn ang="0">
                  <a:pos x="T4" y="T5"/>
                </a:cxn>
              </a:cxnLst>
              <a:rect l="0" t="0" r="r" b="b"/>
              <a:pathLst>
                <a:path w="165" h="66">
                  <a:moveTo>
                    <a:pt x="0" y="0"/>
                  </a:moveTo>
                  <a:lnTo>
                    <a:pt x="164" y="6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7" name="Freeform 17"/>
            <p:cNvSpPr>
              <a:spLocks/>
            </p:cNvSpPr>
            <p:nvPr/>
          </p:nvSpPr>
          <p:spPr bwMode="auto">
            <a:xfrm>
              <a:off x="3728" y="2939"/>
              <a:ext cx="165" cy="66"/>
            </a:xfrm>
            <a:custGeom>
              <a:avLst/>
              <a:gdLst>
                <a:gd name="T0" fmla="*/ 0 w 165"/>
                <a:gd name="T1" fmla="*/ 65 h 66"/>
                <a:gd name="T2" fmla="*/ 164 w 165"/>
                <a:gd name="T3" fmla="*/ 0 h 66"/>
                <a:gd name="T4" fmla="*/ 0 w 165"/>
                <a:gd name="T5" fmla="*/ 65 h 66"/>
              </a:gdLst>
              <a:ahLst/>
              <a:cxnLst>
                <a:cxn ang="0">
                  <a:pos x="T0" y="T1"/>
                </a:cxn>
                <a:cxn ang="0">
                  <a:pos x="T2" y="T3"/>
                </a:cxn>
                <a:cxn ang="0">
                  <a:pos x="T4" y="T5"/>
                </a:cxn>
              </a:cxnLst>
              <a:rect l="0" t="0" r="r" b="b"/>
              <a:pathLst>
                <a:path w="165" h="66">
                  <a:moveTo>
                    <a:pt x="0" y="65"/>
                  </a:moveTo>
                  <a:lnTo>
                    <a:pt x="164" y="0"/>
                  </a:lnTo>
                  <a:lnTo>
                    <a:pt x="0" y="6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8" name="Freeform 18"/>
            <p:cNvSpPr>
              <a:spLocks/>
            </p:cNvSpPr>
            <p:nvPr/>
          </p:nvSpPr>
          <p:spPr bwMode="auto">
            <a:xfrm>
              <a:off x="3498" y="3025"/>
              <a:ext cx="304" cy="251"/>
            </a:xfrm>
            <a:custGeom>
              <a:avLst/>
              <a:gdLst>
                <a:gd name="T0" fmla="*/ 0 w 304"/>
                <a:gd name="T1" fmla="*/ 250 h 251"/>
                <a:gd name="T2" fmla="*/ 303 w 304"/>
                <a:gd name="T3" fmla="*/ 0 h 251"/>
                <a:gd name="T4" fmla="*/ 0 w 304"/>
                <a:gd name="T5" fmla="*/ 250 h 251"/>
              </a:gdLst>
              <a:ahLst/>
              <a:cxnLst>
                <a:cxn ang="0">
                  <a:pos x="T0" y="T1"/>
                </a:cxn>
                <a:cxn ang="0">
                  <a:pos x="T2" y="T3"/>
                </a:cxn>
                <a:cxn ang="0">
                  <a:pos x="T4" y="T5"/>
                </a:cxn>
              </a:cxnLst>
              <a:rect l="0" t="0" r="r" b="b"/>
              <a:pathLst>
                <a:path w="304" h="251">
                  <a:moveTo>
                    <a:pt x="0" y="250"/>
                  </a:moveTo>
                  <a:lnTo>
                    <a:pt x="303" y="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9" name="Freeform 19"/>
            <p:cNvSpPr>
              <a:spLocks/>
            </p:cNvSpPr>
            <p:nvPr/>
          </p:nvSpPr>
          <p:spPr bwMode="auto">
            <a:xfrm>
              <a:off x="3806" y="3031"/>
              <a:ext cx="253" cy="211"/>
            </a:xfrm>
            <a:custGeom>
              <a:avLst/>
              <a:gdLst>
                <a:gd name="T0" fmla="*/ 0 w 253"/>
                <a:gd name="T1" fmla="*/ 0 h 211"/>
                <a:gd name="T2" fmla="*/ 252 w 253"/>
                <a:gd name="T3" fmla="*/ 210 h 211"/>
                <a:gd name="T4" fmla="*/ 0 w 253"/>
                <a:gd name="T5" fmla="*/ 0 h 211"/>
              </a:gdLst>
              <a:ahLst/>
              <a:cxnLst>
                <a:cxn ang="0">
                  <a:pos x="T0" y="T1"/>
                </a:cxn>
                <a:cxn ang="0">
                  <a:pos x="T2" y="T3"/>
                </a:cxn>
                <a:cxn ang="0">
                  <a:pos x="T4" y="T5"/>
                </a:cxn>
              </a:cxnLst>
              <a:rect l="0" t="0" r="r" b="b"/>
              <a:pathLst>
                <a:path w="253" h="211">
                  <a:moveTo>
                    <a:pt x="0" y="0"/>
                  </a:moveTo>
                  <a:lnTo>
                    <a:pt x="252" y="21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0" name="Freeform 20"/>
            <p:cNvSpPr>
              <a:spLocks/>
            </p:cNvSpPr>
            <p:nvPr/>
          </p:nvSpPr>
          <p:spPr bwMode="auto">
            <a:xfrm>
              <a:off x="3186" y="3365"/>
              <a:ext cx="305" cy="251"/>
            </a:xfrm>
            <a:custGeom>
              <a:avLst/>
              <a:gdLst>
                <a:gd name="T0" fmla="*/ 0 w 305"/>
                <a:gd name="T1" fmla="*/ 250 h 251"/>
                <a:gd name="T2" fmla="*/ 304 w 305"/>
                <a:gd name="T3" fmla="*/ 0 h 251"/>
                <a:gd name="T4" fmla="*/ 0 w 305"/>
                <a:gd name="T5" fmla="*/ 250 h 251"/>
              </a:gdLst>
              <a:ahLst/>
              <a:cxnLst>
                <a:cxn ang="0">
                  <a:pos x="T0" y="T1"/>
                </a:cxn>
                <a:cxn ang="0">
                  <a:pos x="T2" y="T3"/>
                </a:cxn>
                <a:cxn ang="0">
                  <a:pos x="T4" y="T5"/>
                </a:cxn>
              </a:cxnLst>
              <a:rect l="0" t="0" r="r" b="b"/>
              <a:pathLst>
                <a:path w="305" h="251">
                  <a:moveTo>
                    <a:pt x="0" y="250"/>
                  </a:moveTo>
                  <a:lnTo>
                    <a:pt x="304" y="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1" name="Freeform 21"/>
            <p:cNvSpPr>
              <a:spLocks/>
            </p:cNvSpPr>
            <p:nvPr/>
          </p:nvSpPr>
          <p:spPr bwMode="auto">
            <a:xfrm>
              <a:off x="3495" y="3371"/>
              <a:ext cx="253" cy="211"/>
            </a:xfrm>
            <a:custGeom>
              <a:avLst/>
              <a:gdLst>
                <a:gd name="T0" fmla="*/ 0 w 253"/>
                <a:gd name="T1" fmla="*/ 0 h 211"/>
                <a:gd name="T2" fmla="*/ 252 w 253"/>
                <a:gd name="T3" fmla="*/ 210 h 211"/>
                <a:gd name="T4" fmla="*/ 0 w 253"/>
                <a:gd name="T5" fmla="*/ 0 h 211"/>
              </a:gdLst>
              <a:ahLst/>
              <a:cxnLst>
                <a:cxn ang="0">
                  <a:pos x="T0" y="T1"/>
                </a:cxn>
                <a:cxn ang="0">
                  <a:pos x="T2" y="T3"/>
                </a:cxn>
                <a:cxn ang="0">
                  <a:pos x="T4" y="T5"/>
                </a:cxn>
              </a:cxnLst>
              <a:rect l="0" t="0" r="r" b="b"/>
              <a:pathLst>
                <a:path w="253" h="211">
                  <a:moveTo>
                    <a:pt x="0" y="0"/>
                  </a:moveTo>
                  <a:lnTo>
                    <a:pt x="252" y="21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2" name="Freeform 22"/>
            <p:cNvSpPr>
              <a:spLocks/>
            </p:cNvSpPr>
            <p:nvPr/>
          </p:nvSpPr>
          <p:spPr bwMode="auto">
            <a:xfrm>
              <a:off x="2880" y="3699"/>
              <a:ext cx="305" cy="250"/>
            </a:xfrm>
            <a:custGeom>
              <a:avLst/>
              <a:gdLst>
                <a:gd name="T0" fmla="*/ 0 w 305"/>
                <a:gd name="T1" fmla="*/ 249 h 250"/>
                <a:gd name="T2" fmla="*/ 304 w 305"/>
                <a:gd name="T3" fmla="*/ 0 h 250"/>
                <a:gd name="T4" fmla="*/ 0 w 305"/>
                <a:gd name="T5" fmla="*/ 249 h 250"/>
              </a:gdLst>
              <a:ahLst/>
              <a:cxnLst>
                <a:cxn ang="0">
                  <a:pos x="T0" y="T1"/>
                </a:cxn>
                <a:cxn ang="0">
                  <a:pos x="T2" y="T3"/>
                </a:cxn>
                <a:cxn ang="0">
                  <a:pos x="T4" y="T5"/>
                </a:cxn>
              </a:cxnLst>
              <a:rect l="0" t="0" r="r" b="b"/>
              <a:pathLst>
                <a:path w="305" h="250">
                  <a:moveTo>
                    <a:pt x="0" y="249"/>
                  </a:moveTo>
                  <a:lnTo>
                    <a:pt x="304" y="0"/>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3" name="Freeform 23"/>
            <p:cNvSpPr>
              <a:spLocks/>
            </p:cNvSpPr>
            <p:nvPr/>
          </p:nvSpPr>
          <p:spPr bwMode="auto">
            <a:xfrm>
              <a:off x="3189" y="3705"/>
              <a:ext cx="254" cy="211"/>
            </a:xfrm>
            <a:custGeom>
              <a:avLst/>
              <a:gdLst>
                <a:gd name="T0" fmla="*/ 0 w 254"/>
                <a:gd name="T1" fmla="*/ 0 h 211"/>
                <a:gd name="T2" fmla="*/ 253 w 254"/>
                <a:gd name="T3" fmla="*/ 210 h 211"/>
                <a:gd name="T4" fmla="*/ 0 w 254"/>
                <a:gd name="T5" fmla="*/ 0 h 211"/>
              </a:gdLst>
              <a:ahLst/>
              <a:cxnLst>
                <a:cxn ang="0">
                  <a:pos x="T0" y="T1"/>
                </a:cxn>
                <a:cxn ang="0">
                  <a:pos x="T2" y="T3"/>
                </a:cxn>
                <a:cxn ang="0">
                  <a:pos x="T4" y="T5"/>
                </a:cxn>
              </a:cxnLst>
              <a:rect l="0" t="0" r="r" b="b"/>
              <a:pathLst>
                <a:path w="254" h="211">
                  <a:moveTo>
                    <a:pt x="0" y="0"/>
                  </a:moveTo>
                  <a:lnTo>
                    <a:pt x="253" y="21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4" name="Freeform 24"/>
            <p:cNvSpPr>
              <a:spLocks/>
            </p:cNvSpPr>
            <p:nvPr/>
          </p:nvSpPr>
          <p:spPr bwMode="auto">
            <a:xfrm>
              <a:off x="4966" y="3631"/>
              <a:ext cx="1" cy="67"/>
            </a:xfrm>
            <a:custGeom>
              <a:avLst/>
              <a:gdLst>
                <a:gd name="T0" fmla="*/ 0 w 1"/>
                <a:gd name="T1" fmla="*/ 0 h 67"/>
                <a:gd name="T2" fmla="*/ 0 w 1"/>
                <a:gd name="T3" fmla="*/ 66 h 67"/>
                <a:gd name="T4" fmla="*/ 0 w 1"/>
                <a:gd name="T5" fmla="*/ 0 h 67"/>
              </a:gdLst>
              <a:ahLst/>
              <a:cxnLst>
                <a:cxn ang="0">
                  <a:pos x="T0" y="T1"/>
                </a:cxn>
                <a:cxn ang="0">
                  <a:pos x="T2" y="T3"/>
                </a:cxn>
                <a:cxn ang="0">
                  <a:pos x="T4" y="T5"/>
                </a:cxn>
              </a:cxnLst>
              <a:rect l="0" t="0" r="r" b="b"/>
              <a:pathLst>
                <a:path w="1" h="67">
                  <a:moveTo>
                    <a:pt x="0" y="0"/>
                  </a:moveTo>
                  <a:lnTo>
                    <a:pt x="0" y="6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5" name="Freeform 25"/>
            <p:cNvSpPr>
              <a:spLocks/>
            </p:cNvSpPr>
            <p:nvPr/>
          </p:nvSpPr>
          <p:spPr bwMode="auto">
            <a:xfrm>
              <a:off x="5130" y="3631"/>
              <a:ext cx="1" cy="67"/>
            </a:xfrm>
            <a:custGeom>
              <a:avLst/>
              <a:gdLst>
                <a:gd name="T0" fmla="*/ 0 w 1"/>
                <a:gd name="T1" fmla="*/ 0 h 67"/>
                <a:gd name="T2" fmla="*/ 0 w 1"/>
                <a:gd name="T3" fmla="*/ 66 h 67"/>
                <a:gd name="T4" fmla="*/ 0 w 1"/>
                <a:gd name="T5" fmla="*/ 0 h 67"/>
              </a:gdLst>
              <a:ahLst/>
              <a:cxnLst>
                <a:cxn ang="0">
                  <a:pos x="T0" y="T1"/>
                </a:cxn>
                <a:cxn ang="0">
                  <a:pos x="T2" y="T3"/>
                </a:cxn>
                <a:cxn ang="0">
                  <a:pos x="T4" y="T5"/>
                </a:cxn>
              </a:cxnLst>
              <a:rect l="0" t="0" r="r" b="b"/>
              <a:pathLst>
                <a:path w="1" h="67">
                  <a:moveTo>
                    <a:pt x="0" y="0"/>
                  </a:moveTo>
                  <a:lnTo>
                    <a:pt x="0" y="6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6" name="Freeform 26"/>
            <p:cNvSpPr>
              <a:spLocks/>
            </p:cNvSpPr>
            <p:nvPr/>
          </p:nvSpPr>
          <p:spPr bwMode="auto">
            <a:xfrm>
              <a:off x="4966" y="3631"/>
              <a:ext cx="165" cy="67"/>
            </a:xfrm>
            <a:custGeom>
              <a:avLst/>
              <a:gdLst>
                <a:gd name="T0" fmla="*/ 0 w 165"/>
                <a:gd name="T1" fmla="*/ 0 h 67"/>
                <a:gd name="T2" fmla="*/ 164 w 165"/>
                <a:gd name="T3" fmla="*/ 66 h 67"/>
                <a:gd name="T4" fmla="*/ 0 w 165"/>
                <a:gd name="T5" fmla="*/ 0 h 67"/>
              </a:gdLst>
              <a:ahLst/>
              <a:cxnLst>
                <a:cxn ang="0">
                  <a:pos x="T0" y="T1"/>
                </a:cxn>
                <a:cxn ang="0">
                  <a:pos x="T2" y="T3"/>
                </a:cxn>
                <a:cxn ang="0">
                  <a:pos x="T4" y="T5"/>
                </a:cxn>
              </a:cxnLst>
              <a:rect l="0" t="0" r="r" b="b"/>
              <a:pathLst>
                <a:path w="165" h="67">
                  <a:moveTo>
                    <a:pt x="0" y="0"/>
                  </a:moveTo>
                  <a:lnTo>
                    <a:pt x="164" y="6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7" name="Freeform 27"/>
            <p:cNvSpPr>
              <a:spLocks/>
            </p:cNvSpPr>
            <p:nvPr/>
          </p:nvSpPr>
          <p:spPr bwMode="auto">
            <a:xfrm>
              <a:off x="4966" y="3631"/>
              <a:ext cx="165" cy="67"/>
            </a:xfrm>
            <a:custGeom>
              <a:avLst/>
              <a:gdLst>
                <a:gd name="T0" fmla="*/ 0 w 165"/>
                <a:gd name="T1" fmla="*/ 66 h 67"/>
                <a:gd name="T2" fmla="*/ 164 w 165"/>
                <a:gd name="T3" fmla="*/ 0 h 67"/>
                <a:gd name="T4" fmla="*/ 0 w 165"/>
                <a:gd name="T5" fmla="*/ 66 h 67"/>
              </a:gdLst>
              <a:ahLst/>
              <a:cxnLst>
                <a:cxn ang="0">
                  <a:pos x="T0" y="T1"/>
                </a:cxn>
                <a:cxn ang="0">
                  <a:pos x="T2" y="T3"/>
                </a:cxn>
                <a:cxn ang="0">
                  <a:pos x="T4" y="T5"/>
                </a:cxn>
              </a:cxnLst>
              <a:rect l="0" t="0" r="r" b="b"/>
              <a:pathLst>
                <a:path w="165" h="67">
                  <a:moveTo>
                    <a:pt x="0" y="66"/>
                  </a:moveTo>
                  <a:lnTo>
                    <a:pt x="164" y="0"/>
                  </a:lnTo>
                  <a:lnTo>
                    <a:pt x="0" y="6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8" name="Freeform 28"/>
            <p:cNvSpPr>
              <a:spLocks/>
            </p:cNvSpPr>
            <p:nvPr/>
          </p:nvSpPr>
          <p:spPr bwMode="auto">
            <a:xfrm>
              <a:off x="4695" y="3290"/>
              <a:ext cx="1" cy="66"/>
            </a:xfrm>
            <a:custGeom>
              <a:avLst/>
              <a:gdLst>
                <a:gd name="T0" fmla="*/ 0 w 1"/>
                <a:gd name="T1" fmla="*/ 0 h 66"/>
                <a:gd name="T2" fmla="*/ 0 w 1"/>
                <a:gd name="T3" fmla="*/ 65 h 66"/>
                <a:gd name="T4" fmla="*/ 0 w 1"/>
                <a:gd name="T5" fmla="*/ 0 h 66"/>
              </a:gdLst>
              <a:ahLst/>
              <a:cxnLst>
                <a:cxn ang="0">
                  <a:pos x="T0" y="T1"/>
                </a:cxn>
                <a:cxn ang="0">
                  <a:pos x="T2" y="T3"/>
                </a:cxn>
                <a:cxn ang="0">
                  <a:pos x="T4" y="T5"/>
                </a:cxn>
              </a:cxnLst>
              <a:rect l="0" t="0" r="r" b="b"/>
              <a:pathLst>
                <a:path w="1" h="66">
                  <a:moveTo>
                    <a:pt x="0" y="0"/>
                  </a:moveTo>
                  <a:lnTo>
                    <a:pt x="0" y="6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9" name="Freeform 29"/>
            <p:cNvSpPr>
              <a:spLocks/>
            </p:cNvSpPr>
            <p:nvPr/>
          </p:nvSpPr>
          <p:spPr bwMode="auto">
            <a:xfrm>
              <a:off x="4859" y="3290"/>
              <a:ext cx="1" cy="66"/>
            </a:xfrm>
            <a:custGeom>
              <a:avLst/>
              <a:gdLst>
                <a:gd name="T0" fmla="*/ 0 w 1"/>
                <a:gd name="T1" fmla="*/ 0 h 66"/>
                <a:gd name="T2" fmla="*/ 0 w 1"/>
                <a:gd name="T3" fmla="*/ 65 h 66"/>
                <a:gd name="T4" fmla="*/ 0 w 1"/>
                <a:gd name="T5" fmla="*/ 0 h 66"/>
              </a:gdLst>
              <a:ahLst/>
              <a:cxnLst>
                <a:cxn ang="0">
                  <a:pos x="T0" y="T1"/>
                </a:cxn>
                <a:cxn ang="0">
                  <a:pos x="T2" y="T3"/>
                </a:cxn>
                <a:cxn ang="0">
                  <a:pos x="T4" y="T5"/>
                </a:cxn>
              </a:cxnLst>
              <a:rect l="0" t="0" r="r" b="b"/>
              <a:pathLst>
                <a:path w="1" h="66">
                  <a:moveTo>
                    <a:pt x="0" y="0"/>
                  </a:moveTo>
                  <a:lnTo>
                    <a:pt x="0" y="6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0" name="Freeform 30"/>
            <p:cNvSpPr>
              <a:spLocks/>
            </p:cNvSpPr>
            <p:nvPr/>
          </p:nvSpPr>
          <p:spPr bwMode="auto">
            <a:xfrm>
              <a:off x="4695" y="3290"/>
              <a:ext cx="165" cy="66"/>
            </a:xfrm>
            <a:custGeom>
              <a:avLst/>
              <a:gdLst>
                <a:gd name="T0" fmla="*/ 0 w 165"/>
                <a:gd name="T1" fmla="*/ 0 h 66"/>
                <a:gd name="T2" fmla="*/ 164 w 165"/>
                <a:gd name="T3" fmla="*/ 65 h 66"/>
                <a:gd name="T4" fmla="*/ 0 w 165"/>
                <a:gd name="T5" fmla="*/ 0 h 66"/>
              </a:gdLst>
              <a:ahLst/>
              <a:cxnLst>
                <a:cxn ang="0">
                  <a:pos x="T0" y="T1"/>
                </a:cxn>
                <a:cxn ang="0">
                  <a:pos x="T2" y="T3"/>
                </a:cxn>
                <a:cxn ang="0">
                  <a:pos x="T4" y="T5"/>
                </a:cxn>
              </a:cxnLst>
              <a:rect l="0" t="0" r="r" b="b"/>
              <a:pathLst>
                <a:path w="165" h="66">
                  <a:moveTo>
                    <a:pt x="0" y="0"/>
                  </a:moveTo>
                  <a:lnTo>
                    <a:pt x="164" y="6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1" name="Freeform 31"/>
            <p:cNvSpPr>
              <a:spLocks/>
            </p:cNvSpPr>
            <p:nvPr/>
          </p:nvSpPr>
          <p:spPr bwMode="auto">
            <a:xfrm>
              <a:off x="4695" y="3290"/>
              <a:ext cx="165" cy="66"/>
            </a:xfrm>
            <a:custGeom>
              <a:avLst/>
              <a:gdLst>
                <a:gd name="T0" fmla="*/ 0 w 165"/>
                <a:gd name="T1" fmla="*/ 65 h 66"/>
                <a:gd name="T2" fmla="*/ 164 w 165"/>
                <a:gd name="T3" fmla="*/ 0 h 66"/>
                <a:gd name="T4" fmla="*/ 0 w 165"/>
                <a:gd name="T5" fmla="*/ 65 h 66"/>
              </a:gdLst>
              <a:ahLst/>
              <a:cxnLst>
                <a:cxn ang="0">
                  <a:pos x="T0" y="T1"/>
                </a:cxn>
                <a:cxn ang="0">
                  <a:pos x="T2" y="T3"/>
                </a:cxn>
                <a:cxn ang="0">
                  <a:pos x="T4" y="T5"/>
                </a:cxn>
              </a:cxnLst>
              <a:rect l="0" t="0" r="r" b="b"/>
              <a:pathLst>
                <a:path w="165" h="66">
                  <a:moveTo>
                    <a:pt x="0" y="65"/>
                  </a:moveTo>
                  <a:lnTo>
                    <a:pt x="164" y="0"/>
                  </a:lnTo>
                  <a:lnTo>
                    <a:pt x="0" y="6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2" name="Freeform 32"/>
            <p:cNvSpPr>
              <a:spLocks/>
            </p:cNvSpPr>
            <p:nvPr/>
          </p:nvSpPr>
          <p:spPr bwMode="auto">
            <a:xfrm>
              <a:off x="5013" y="2928"/>
              <a:ext cx="1" cy="66"/>
            </a:xfrm>
            <a:custGeom>
              <a:avLst/>
              <a:gdLst>
                <a:gd name="T0" fmla="*/ 0 w 1"/>
                <a:gd name="T1" fmla="*/ 0 h 66"/>
                <a:gd name="T2" fmla="*/ 0 w 1"/>
                <a:gd name="T3" fmla="*/ 65 h 66"/>
                <a:gd name="T4" fmla="*/ 0 w 1"/>
                <a:gd name="T5" fmla="*/ 0 h 66"/>
              </a:gdLst>
              <a:ahLst/>
              <a:cxnLst>
                <a:cxn ang="0">
                  <a:pos x="T0" y="T1"/>
                </a:cxn>
                <a:cxn ang="0">
                  <a:pos x="T2" y="T3"/>
                </a:cxn>
                <a:cxn ang="0">
                  <a:pos x="T4" y="T5"/>
                </a:cxn>
              </a:cxnLst>
              <a:rect l="0" t="0" r="r" b="b"/>
              <a:pathLst>
                <a:path w="1" h="66">
                  <a:moveTo>
                    <a:pt x="0" y="0"/>
                  </a:moveTo>
                  <a:lnTo>
                    <a:pt x="0" y="6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3" name="Freeform 33"/>
            <p:cNvSpPr>
              <a:spLocks/>
            </p:cNvSpPr>
            <p:nvPr/>
          </p:nvSpPr>
          <p:spPr bwMode="auto">
            <a:xfrm>
              <a:off x="5178" y="2928"/>
              <a:ext cx="1" cy="66"/>
            </a:xfrm>
            <a:custGeom>
              <a:avLst/>
              <a:gdLst>
                <a:gd name="T0" fmla="*/ 0 w 1"/>
                <a:gd name="T1" fmla="*/ 0 h 66"/>
                <a:gd name="T2" fmla="*/ 0 w 1"/>
                <a:gd name="T3" fmla="*/ 65 h 66"/>
                <a:gd name="T4" fmla="*/ 0 w 1"/>
                <a:gd name="T5" fmla="*/ 0 h 66"/>
              </a:gdLst>
              <a:ahLst/>
              <a:cxnLst>
                <a:cxn ang="0">
                  <a:pos x="T0" y="T1"/>
                </a:cxn>
                <a:cxn ang="0">
                  <a:pos x="T2" y="T3"/>
                </a:cxn>
                <a:cxn ang="0">
                  <a:pos x="T4" y="T5"/>
                </a:cxn>
              </a:cxnLst>
              <a:rect l="0" t="0" r="r" b="b"/>
              <a:pathLst>
                <a:path w="1" h="66">
                  <a:moveTo>
                    <a:pt x="0" y="0"/>
                  </a:moveTo>
                  <a:lnTo>
                    <a:pt x="0" y="6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4" name="Freeform 34"/>
            <p:cNvSpPr>
              <a:spLocks/>
            </p:cNvSpPr>
            <p:nvPr/>
          </p:nvSpPr>
          <p:spPr bwMode="auto">
            <a:xfrm>
              <a:off x="5013" y="2928"/>
              <a:ext cx="166" cy="66"/>
            </a:xfrm>
            <a:custGeom>
              <a:avLst/>
              <a:gdLst>
                <a:gd name="T0" fmla="*/ 0 w 166"/>
                <a:gd name="T1" fmla="*/ 0 h 66"/>
                <a:gd name="T2" fmla="*/ 165 w 166"/>
                <a:gd name="T3" fmla="*/ 65 h 66"/>
                <a:gd name="T4" fmla="*/ 0 w 166"/>
                <a:gd name="T5" fmla="*/ 0 h 66"/>
              </a:gdLst>
              <a:ahLst/>
              <a:cxnLst>
                <a:cxn ang="0">
                  <a:pos x="T0" y="T1"/>
                </a:cxn>
                <a:cxn ang="0">
                  <a:pos x="T2" y="T3"/>
                </a:cxn>
                <a:cxn ang="0">
                  <a:pos x="T4" y="T5"/>
                </a:cxn>
              </a:cxnLst>
              <a:rect l="0" t="0" r="r" b="b"/>
              <a:pathLst>
                <a:path w="166" h="66">
                  <a:moveTo>
                    <a:pt x="0" y="0"/>
                  </a:moveTo>
                  <a:lnTo>
                    <a:pt x="165" y="6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5" name="Freeform 35"/>
            <p:cNvSpPr>
              <a:spLocks/>
            </p:cNvSpPr>
            <p:nvPr/>
          </p:nvSpPr>
          <p:spPr bwMode="auto">
            <a:xfrm>
              <a:off x="5013" y="2928"/>
              <a:ext cx="166" cy="66"/>
            </a:xfrm>
            <a:custGeom>
              <a:avLst/>
              <a:gdLst>
                <a:gd name="T0" fmla="*/ 0 w 166"/>
                <a:gd name="T1" fmla="*/ 65 h 66"/>
                <a:gd name="T2" fmla="*/ 165 w 166"/>
                <a:gd name="T3" fmla="*/ 0 h 66"/>
                <a:gd name="T4" fmla="*/ 0 w 166"/>
                <a:gd name="T5" fmla="*/ 65 h 66"/>
              </a:gdLst>
              <a:ahLst/>
              <a:cxnLst>
                <a:cxn ang="0">
                  <a:pos x="T0" y="T1"/>
                </a:cxn>
                <a:cxn ang="0">
                  <a:pos x="T2" y="T3"/>
                </a:cxn>
                <a:cxn ang="0">
                  <a:pos x="T4" y="T5"/>
                </a:cxn>
              </a:cxnLst>
              <a:rect l="0" t="0" r="r" b="b"/>
              <a:pathLst>
                <a:path w="166" h="66">
                  <a:moveTo>
                    <a:pt x="0" y="65"/>
                  </a:moveTo>
                  <a:lnTo>
                    <a:pt x="165" y="0"/>
                  </a:lnTo>
                  <a:lnTo>
                    <a:pt x="0" y="6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6" name="Freeform 36"/>
            <p:cNvSpPr>
              <a:spLocks/>
            </p:cNvSpPr>
            <p:nvPr/>
          </p:nvSpPr>
          <p:spPr bwMode="auto">
            <a:xfrm>
              <a:off x="4782" y="3014"/>
              <a:ext cx="305" cy="251"/>
            </a:xfrm>
            <a:custGeom>
              <a:avLst/>
              <a:gdLst>
                <a:gd name="T0" fmla="*/ 0 w 305"/>
                <a:gd name="T1" fmla="*/ 250 h 251"/>
                <a:gd name="T2" fmla="*/ 304 w 305"/>
                <a:gd name="T3" fmla="*/ 0 h 251"/>
                <a:gd name="T4" fmla="*/ 0 w 305"/>
                <a:gd name="T5" fmla="*/ 250 h 251"/>
              </a:gdLst>
              <a:ahLst/>
              <a:cxnLst>
                <a:cxn ang="0">
                  <a:pos x="T0" y="T1"/>
                </a:cxn>
                <a:cxn ang="0">
                  <a:pos x="T2" y="T3"/>
                </a:cxn>
                <a:cxn ang="0">
                  <a:pos x="T4" y="T5"/>
                </a:cxn>
              </a:cxnLst>
              <a:rect l="0" t="0" r="r" b="b"/>
              <a:pathLst>
                <a:path w="305" h="251">
                  <a:moveTo>
                    <a:pt x="0" y="250"/>
                  </a:moveTo>
                  <a:lnTo>
                    <a:pt x="304" y="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7" name="Freeform 37"/>
            <p:cNvSpPr>
              <a:spLocks/>
            </p:cNvSpPr>
            <p:nvPr/>
          </p:nvSpPr>
          <p:spPr bwMode="auto">
            <a:xfrm>
              <a:off x="5092" y="3020"/>
              <a:ext cx="253" cy="211"/>
            </a:xfrm>
            <a:custGeom>
              <a:avLst/>
              <a:gdLst>
                <a:gd name="T0" fmla="*/ 0 w 253"/>
                <a:gd name="T1" fmla="*/ 0 h 211"/>
                <a:gd name="T2" fmla="*/ 252 w 253"/>
                <a:gd name="T3" fmla="*/ 210 h 211"/>
                <a:gd name="T4" fmla="*/ 0 w 253"/>
                <a:gd name="T5" fmla="*/ 0 h 211"/>
              </a:gdLst>
              <a:ahLst/>
              <a:cxnLst>
                <a:cxn ang="0">
                  <a:pos x="T0" y="T1"/>
                </a:cxn>
                <a:cxn ang="0">
                  <a:pos x="T2" y="T3"/>
                </a:cxn>
                <a:cxn ang="0">
                  <a:pos x="T4" y="T5"/>
                </a:cxn>
              </a:cxnLst>
              <a:rect l="0" t="0" r="r" b="b"/>
              <a:pathLst>
                <a:path w="253" h="211">
                  <a:moveTo>
                    <a:pt x="0" y="0"/>
                  </a:moveTo>
                  <a:lnTo>
                    <a:pt x="252" y="21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8" name="Freeform 38"/>
            <p:cNvSpPr>
              <a:spLocks/>
            </p:cNvSpPr>
            <p:nvPr/>
          </p:nvSpPr>
          <p:spPr bwMode="auto">
            <a:xfrm>
              <a:off x="4477" y="3368"/>
              <a:ext cx="304" cy="251"/>
            </a:xfrm>
            <a:custGeom>
              <a:avLst/>
              <a:gdLst>
                <a:gd name="T0" fmla="*/ 0 w 304"/>
                <a:gd name="T1" fmla="*/ 250 h 251"/>
                <a:gd name="T2" fmla="*/ 303 w 304"/>
                <a:gd name="T3" fmla="*/ 0 h 251"/>
                <a:gd name="T4" fmla="*/ 0 w 304"/>
                <a:gd name="T5" fmla="*/ 250 h 251"/>
              </a:gdLst>
              <a:ahLst/>
              <a:cxnLst>
                <a:cxn ang="0">
                  <a:pos x="T0" y="T1"/>
                </a:cxn>
                <a:cxn ang="0">
                  <a:pos x="T2" y="T3"/>
                </a:cxn>
                <a:cxn ang="0">
                  <a:pos x="T4" y="T5"/>
                </a:cxn>
              </a:cxnLst>
              <a:rect l="0" t="0" r="r" b="b"/>
              <a:pathLst>
                <a:path w="304" h="251">
                  <a:moveTo>
                    <a:pt x="0" y="250"/>
                  </a:moveTo>
                  <a:lnTo>
                    <a:pt x="303" y="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9" name="Freeform 39"/>
            <p:cNvSpPr>
              <a:spLocks/>
            </p:cNvSpPr>
            <p:nvPr/>
          </p:nvSpPr>
          <p:spPr bwMode="auto">
            <a:xfrm>
              <a:off x="4786" y="3375"/>
              <a:ext cx="253" cy="210"/>
            </a:xfrm>
            <a:custGeom>
              <a:avLst/>
              <a:gdLst>
                <a:gd name="T0" fmla="*/ 0 w 253"/>
                <a:gd name="T1" fmla="*/ 0 h 210"/>
                <a:gd name="T2" fmla="*/ 252 w 253"/>
                <a:gd name="T3" fmla="*/ 209 h 210"/>
                <a:gd name="T4" fmla="*/ 0 w 253"/>
                <a:gd name="T5" fmla="*/ 0 h 210"/>
              </a:gdLst>
              <a:ahLst/>
              <a:cxnLst>
                <a:cxn ang="0">
                  <a:pos x="T0" y="T1"/>
                </a:cxn>
                <a:cxn ang="0">
                  <a:pos x="T2" y="T3"/>
                </a:cxn>
                <a:cxn ang="0">
                  <a:pos x="T4" y="T5"/>
                </a:cxn>
              </a:cxnLst>
              <a:rect l="0" t="0" r="r" b="b"/>
              <a:pathLst>
                <a:path w="253" h="210">
                  <a:moveTo>
                    <a:pt x="0" y="0"/>
                  </a:moveTo>
                  <a:lnTo>
                    <a:pt x="252" y="20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40" name="Freeform 40"/>
            <p:cNvSpPr>
              <a:spLocks/>
            </p:cNvSpPr>
            <p:nvPr/>
          </p:nvSpPr>
          <p:spPr bwMode="auto">
            <a:xfrm>
              <a:off x="4744" y="3708"/>
              <a:ext cx="304" cy="251"/>
            </a:xfrm>
            <a:custGeom>
              <a:avLst/>
              <a:gdLst>
                <a:gd name="T0" fmla="*/ 0 w 304"/>
                <a:gd name="T1" fmla="*/ 250 h 251"/>
                <a:gd name="T2" fmla="*/ 303 w 304"/>
                <a:gd name="T3" fmla="*/ 0 h 251"/>
                <a:gd name="T4" fmla="*/ 0 w 304"/>
                <a:gd name="T5" fmla="*/ 250 h 251"/>
              </a:gdLst>
              <a:ahLst/>
              <a:cxnLst>
                <a:cxn ang="0">
                  <a:pos x="T0" y="T1"/>
                </a:cxn>
                <a:cxn ang="0">
                  <a:pos x="T2" y="T3"/>
                </a:cxn>
                <a:cxn ang="0">
                  <a:pos x="T4" y="T5"/>
                </a:cxn>
              </a:cxnLst>
              <a:rect l="0" t="0" r="r" b="b"/>
              <a:pathLst>
                <a:path w="304" h="251">
                  <a:moveTo>
                    <a:pt x="0" y="250"/>
                  </a:moveTo>
                  <a:lnTo>
                    <a:pt x="303" y="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41" name="Freeform 41"/>
            <p:cNvSpPr>
              <a:spLocks/>
            </p:cNvSpPr>
            <p:nvPr/>
          </p:nvSpPr>
          <p:spPr bwMode="auto">
            <a:xfrm>
              <a:off x="5053" y="3714"/>
              <a:ext cx="253" cy="211"/>
            </a:xfrm>
            <a:custGeom>
              <a:avLst/>
              <a:gdLst>
                <a:gd name="T0" fmla="*/ 0 w 253"/>
                <a:gd name="T1" fmla="*/ 0 h 211"/>
                <a:gd name="T2" fmla="*/ 252 w 253"/>
                <a:gd name="T3" fmla="*/ 210 h 211"/>
                <a:gd name="T4" fmla="*/ 0 w 253"/>
                <a:gd name="T5" fmla="*/ 0 h 211"/>
              </a:gdLst>
              <a:ahLst/>
              <a:cxnLst>
                <a:cxn ang="0">
                  <a:pos x="T0" y="T1"/>
                </a:cxn>
                <a:cxn ang="0">
                  <a:pos x="T2" y="T3"/>
                </a:cxn>
                <a:cxn ang="0">
                  <a:pos x="T4" y="T5"/>
                </a:cxn>
              </a:cxnLst>
              <a:rect l="0" t="0" r="r" b="b"/>
              <a:pathLst>
                <a:path w="253" h="211">
                  <a:moveTo>
                    <a:pt x="0" y="0"/>
                  </a:moveTo>
                  <a:lnTo>
                    <a:pt x="252" y="21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42" name="Rectangle 42"/>
            <p:cNvSpPr>
              <a:spLocks noChangeArrowheads="1"/>
            </p:cNvSpPr>
            <p:nvPr/>
          </p:nvSpPr>
          <p:spPr bwMode="auto">
            <a:xfrm>
              <a:off x="3369" y="3930"/>
              <a:ext cx="212"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B</a:t>
              </a:r>
            </a:p>
          </p:txBody>
        </p:sp>
        <p:sp>
          <p:nvSpPr>
            <p:cNvPr id="25643" name="Rectangle 43"/>
            <p:cNvSpPr>
              <a:spLocks noChangeArrowheads="1"/>
            </p:cNvSpPr>
            <p:nvPr/>
          </p:nvSpPr>
          <p:spPr bwMode="auto">
            <a:xfrm>
              <a:off x="2758" y="3936"/>
              <a:ext cx="212"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A</a:t>
              </a:r>
            </a:p>
          </p:txBody>
        </p:sp>
        <p:sp>
          <p:nvSpPr>
            <p:cNvPr id="25644" name="Rectangle 44"/>
            <p:cNvSpPr>
              <a:spLocks noChangeArrowheads="1"/>
            </p:cNvSpPr>
            <p:nvPr/>
          </p:nvSpPr>
          <p:spPr bwMode="auto">
            <a:xfrm>
              <a:off x="3681" y="3579"/>
              <a:ext cx="212"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C</a:t>
              </a:r>
            </a:p>
          </p:txBody>
        </p:sp>
        <p:sp>
          <p:nvSpPr>
            <p:cNvPr id="25645" name="Rectangle 45"/>
            <p:cNvSpPr>
              <a:spLocks noChangeArrowheads="1"/>
            </p:cNvSpPr>
            <p:nvPr/>
          </p:nvSpPr>
          <p:spPr bwMode="auto">
            <a:xfrm>
              <a:off x="4031" y="3247"/>
              <a:ext cx="212"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D</a:t>
              </a:r>
            </a:p>
          </p:txBody>
        </p:sp>
        <p:sp>
          <p:nvSpPr>
            <p:cNvPr id="25646" name="Rectangle 46"/>
            <p:cNvSpPr>
              <a:spLocks noChangeArrowheads="1"/>
            </p:cNvSpPr>
            <p:nvPr/>
          </p:nvSpPr>
          <p:spPr bwMode="auto">
            <a:xfrm>
              <a:off x="5233" y="3939"/>
              <a:ext cx="212"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B</a:t>
              </a:r>
            </a:p>
          </p:txBody>
        </p:sp>
        <p:sp>
          <p:nvSpPr>
            <p:cNvPr id="25647" name="Rectangle 47"/>
            <p:cNvSpPr>
              <a:spLocks noChangeArrowheads="1"/>
            </p:cNvSpPr>
            <p:nvPr/>
          </p:nvSpPr>
          <p:spPr bwMode="auto">
            <a:xfrm>
              <a:off x="4622" y="3946"/>
              <a:ext cx="212"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A</a:t>
              </a:r>
            </a:p>
          </p:txBody>
        </p:sp>
        <p:sp>
          <p:nvSpPr>
            <p:cNvPr id="25648" name="Rectangle 48"/>
            <p:cNvSpPr>
              <a:spLocks noChangeArrowheads="1"/>
            </p:cNvSpPr>
            <p:nvPr/>
          </p:nvSpPr>
          <p:spPr bwMode="auto">
            <a:xfrm>
              <a:off x="4377" y="3615"/>
              <a:ext cx="212"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C</a:t>
              </a:r>
            </a:p>
          </p:txBody>
        </p:sp>
        <p:sp>
          <p:nvSpPr>
            <p:cNvPr id="25649" name="Rectangle 49"/>
            <p:cNvSpPr>
              <a:spLocks noChangeArrowheads="1"/>
            </p:cNvSpPr>
            <p:nvPr/>
          </p:nvSpPr>
          <p:spPr bwMode="auto">
            <a:xfrm>
              <a:off x="5316" y="3237"/>
              <a:ext cx="212"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D</a:t>
              </a:r>
            </a:p>
          </p:txBody>
        </p:sp>
      </p:grpSp>
      <p:grpSp>
        <p:nvGrpSpPr>
          <p:cNvPr id="3" name="Group 73"/>
          <p:cNvGrpSpPr>
            <a:grpSpLocks/>
          </p:cNvGrpSpPr>
          <p:nvPr/>
        </p:nvGrpSpPr>
        <p:grpSpPr bwMode="auto">
          <a:xfrm>
            <a:off x="71438" y="4334337"/>
            <a:ext cx="4151313" cy="1887538"/>
            <a:chOff x="94" y="2928"/>
            <a:chExt cx="2615" cy="1189"/>
          </a:xfrm>
        </p:grpSpPr>
        <p:sp>
          <p:nvSpPr>
            <p:cNvPr id="25651" name="Freeform 51"/>
            <p:cNvSpPr>
              <a:spLocks/>
            </p:cNvSpPr>
            <p:nvPr/>
          </p:nvSpPr>
          <p:spPr bwMode="auto">
            <a:xfrm>
              <a:off x="2046" y="3439"/>
              <a:ext cx="1" cy="88"/>
            </a:xfrm>
            <a:custGeom>
              <a:avLst/>
              <a:gdLst>
                <a:gd name="T0" fmla="*/ 0 w 1"/>
                <a:gd name="T1" fmla="*/ 0 h 88"/>
                <a:gd name="T2" fmla="*/ 0 w 1"/>
                <a:gd name="T3" fmla="*/ 87 h 88"/>
                <a:gd name="T4" fmla="*/ 0 w 1"/>
                <a:gd name="T5" fmla="*/ 0 h 88"/>
              </a:gdLst>
              <a:ahLst/>
              <a:cxnLst>
                <a:cxn ang="0">
                  <a:pos x="T0" y="T1"/>
                </a:cxn>
                <a:cxn ang="0">
                  <a:pos x="T2" y="T3"/>
                </a:cxn>
                <a:cxn ang="0">
                  <a:pos x="T4" y="T5"/>
                </a:cxn>
              </a:cxnLst>
              <a:rect l="0" t="0" r="r" b="b"/>
              <a:pathLst>
                <a:path w="1" h="88">
                  <a:moveTo>
                    <a:pt x="0" y="0"/>
                  </a:moveTo>
                  <a:lnTo>
                    <a:pt x="0" y="8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52" name="Freeform 52"/>
            <p:cNvSpPr>
              <a:spLocks/>
            </p:cNvSpPr>
            <p:nvPr/>
          </p:nvSpPr>
          <p:spPr bwMode="auto">
            <a:xfrm>
              <a:off x="2322" y="3439"/>
              <a:ext cx="1" cy="88"/>
            </a:xfrm>
            <a:custGeom>
              <a:avLst/>
              <a:gdLst>
                <a:gd name="T0" fmla="*/ 0 w 1"/>
                <a:gd name="T1" fmla="*/ 0 h 88"/>
                <a:gd name="T2" fmla="*/ 0 w 1"/>
                <a:gd name="T3" fmla="*/ 87 h 88"/>
                <a:gd name="T4" fmla="*/ 0 w 1"/>
                <a:gd name="T5" fmla="*/ 0 h 88"/>
              </a:gdLst>
              <a:ahLst/>
              <a:cxnLst>
                <a:cxn ang="0">
                  <a:pos x="T0" y="T1"/>
                </a:cxn>
                <a:cxn ang="0">
                  <a:pos x="T2" y="T3"/>
                </a:cxn>
                <a:cxn ang="0">
                  <a:pos x="T4" y="T5"/>
                </a:cxn>
              </a:cxnLst>
              <a:rect l="0" t="0" r="r" b="b"/>
              <a:pathLst>
                <a:path w="1" h="88">
                  <a:moveTo>
                    <a:pt x="0" y="0"/>
                  </a:moveTo>
                  <a:lnTo>
                    <a:pt x="0" y="8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53" name="Freeform 53"/>
            <p:cNvSpPr>
              <a:spLocks/>
            </p:cNvSpPr>
            <p:nvPr/>
          </p:nvSpPr>
          <p:spPr bwMode="auto">
            <a:xfrm>
              <a:off x="2046" y="3439"/>
              <a:ext cx="277" cy="88"/>
            </a:xfrm>
            <a:custGeom>
              <a:avLst/>
              <a:gdLst>
                <a:gd name="T0" fmla="*/ 0 w 277"/>
                <a:gd name="T1" fmla="*/ 0 h 88"/>
                <a:gd name="T2" fmla="*/ 276 w 277"/>
                <a:gd name="T3" fmla="*/ 87 h 88"/>
                <a:gd name="T4" fmla="*/ 0 w 277"/>
                <a:gd name="T5" fmla="*/ 0 h 88"/>
              </a:gdLst>
              <a:ahLst/>
              <a:cxnLst>
                <a:cxn ang="0">
                  <a:pos x="T0" y="T1"/>
                </a:cxn>
                <a:cxn ang="0">
                  <a:pos x="T2" y="T3"/>
                </a:cxn>
                <a:cxn ang="0">
                  <a:pos x="T4" y="T5"/>
                </a:cxn>
              </a:cxnLst>
              <a:rect l="0" t="0" r="r" b="b"/>
              <a:pathLst>
                <a:path w="277" h="88">
                  <a:moveTo>
                    <a:pt x="0" y="0"/>
                  </a:moveTo>
                  <a:lnTo>
                    <a:pt x="276" y="8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54" name="Freeform 54"/>
            <p:cNvSpPr>
              <a:spLocks/>
            </p:cNvSpPr>
            <p:nvPr/>
          </p:nvSpPr>
          <p:spPr bwMode="auto">
            <a:xfrm>
              <a:off x="2046" y="3439"/>
              <a:ext cx="277" cy="88"/>
            </a:xfrm>
            <a:custGeom>
              <a:avLst/>
              <a:gdLst>
                <a:gd name="T0" fmla="*/ 0 w 277"/>
                <a:gd name="T1" fmla="*/ 87 h 88"/>
                <a:gd name="T2" fmla="*/ 276 w 277"/>
                <a:gd name="T3" fmla="*/ 0 h 88"/>
                <a:gd name="T4" fmla="*/ 0 w 277"/>
                <a:gd name="T5" fmla="*/ 87 h 88"/>
              </a:gdLst>
              <a:ahLst/>
              <a:cxnLst>
                <a:cxn ang="0">
                  <a:pos x="T0" y="T1"/>
                </a:cxn>
                <a:cxn ang="0">
                  <a:pos x="T2" y="T3"/>
                </a:cxn>
                <a:cxn ang="0">
                  <a:pos x="T4" y="T5"/>
                </a:cxn>
              </a:cxnLst>
              <a:rect l="0" t="0" r="r" b="b"/>
              <a:pathLst>
                <a:path w="277" h="88">
                  <a:moveTo>
                    <a:pt x="0" y="87"/>
                  </a:moveTo>
                  <a:lnTo>
                    <a:pt x="276" y="0"/>
                  </a:lnTo>
                  <a:lnTo>
                    <a:pt x="0" y="8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55" name="Freeform 55"/>
            <p:cNvSpPr>
              <a:spLocks/>
            </p:cNvSpPr>
            <p:nvPr/>
          </p:nvSpPr>
          <p:spPr bwMode="auto">
            <a:xfrm>
              <a:off x="1371" y="2928"/>
              <a:ext cx="1" cy="89"/>
            </a:xfrm>
            <a:custGeom>
              <a:avLst/>
              <a:gdLst>
                <a:gd name="T0" fmla="*/ 0 w 1"/>
                <a:gd name="T1" fmla="*/ 0 h 89"/>
                <a:gd name="T2" fmla="*/ 0 w 1"/>
                <a:gd name="T3" fmla="*/ 88 h 89"/>
                <a:gd name="T4" fmla="*/ 0 w 1"/>
                <a:gd name="T5" fmla="*/ 0 h 89"/>
              </a:gdLst>
              <a:ahLst/>
              <a:cxnLst>
                <a:cxn ang="0">
                  <a:pos x="T0" y="T1"/>
                </a:cxn>
                <a:cxn ang="0">
                  <a:pos x="T2" y="T3"/>
                </a:cxn>
                <a:cxn ang="0">
                  <a:pos x="T4" y="T5"/>
                </a:cxn>
              </a:cxnLst>
              <a:rect l="0" t="0" r="r" b="b"/>
              <a:pathLst>
                <a:path w="1" h="89">
                  <a:moveTo>
                    <a:pt x="0" y="0"/>
                  </a:moveTo>
                  <a:lnTo>
                    <a:pt x="0" y="8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56" name="Freeform 56"/>
            <p:cNvSpPr>
              <a:spLocks/>
            </p:cNvSpPr>
            <p:nvPr/>
          </p:nvSpPr>
          <p:spPr bwMode="auto">
            <a:xfrm>
              <a:off x="1647" y="2928"/>
              <a:ext cx="1" cy="89"/>
            </a:xfrm>
            <a:custGeom>
              <a:avLst/>
              <a:gdLst>
                <a:gd name="T0" fmla="*/ 0 w 1"/>
                <a:gd name="T1" fmla="*/ 0 h 89"/>
                <a:gd name="T2" fmla="*/ 0 w 1"/>
                <a:gd name="T3" fmla="*/ 88 h 89"/>
                <a:gd name="T4" fmla="*/ 0 w 1"/>
                <a:gd name="T5" fmla="*/ 0 h 89"/>
              </a:gdLst>
              <a:ahLst/>
              <a:cxnLst>
                <a:cxn ang="0">
                  <a:pos x="T0" y="T1"/>
                </a:cxn>
                <a:cxn ang="0">
                  <a:pos x="T2" y="T3"/>
                </a:cxn>
                <a:cxn ang="0">
                  <a:pos x="T4" y="T5"/>
                </a:cxn>
              </a:cxnLst>
              <a:rect l="0" t="0" r="r" b="b"/>
              <a:pathLst>
                <a:path w="1" h="89">
                  <a:moveTo>
                    <a:pt x="0" y="0"/>
                  </a:moveTo>
                  <a:lnTo>
                    <a:pt x="0" y="8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57" name="Freeform 57"/>
            <p:cNvSpPr>
              <a:spLocks/>
            </p:cNvSpPr>
            <p:nvPr/>
          </p:nvSpPr>
          <p:spPr bwMode="auto">
            <a:xfrm>
              <a:off x="1371" y="2928"/>
              <a:ext cx="277" cy="89"/>
            </a:xfrm>
            <a:custGeom>
              <a:avLst/>
              <a:gdLst>
                <a:gd name="T0" fmla="*/ 0 w 277"/>
                <a:gd name="T1" fmla="*/ 0 h 89"/>
                <a:gd name="T2" fmla="*/ 276 w 277"/>
                <a:gd name="T3" fmla="*/ 88 h 89"/>
                <a:gd name="T4" fmla="*/ 0 w 277"/>
                <a:gd name="T5" fmla="*/ 0 h 89"/>
              </a:gdLst>
              <a:ahLst/>
              <a:cxnLst>
                <a:cxn ang="0">
                  <a:pos x="T0" y="T1"/>
                </a:cxn>
                <a:cxn ang="0">
                  <a:pos x="T2" y="T3"/>
                </a:cxn>
                <a:cxn ang="0">
                  <a:pos x="T4" y="T5"/>
                </a:cxn>
              </a:cxnLst>
              <a:rect l="0" t="0" r="r" b="b"/>
              <a:pathLst>
                <a:path w="277" h="89">
                  <a:moveTo>
                    <a:pt x="0" y="0"/>
                  </a:moveTo>
                  <a:lnTo>
                    <a:pt x="276" y="8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58" name="Freeform 58"/>
            <p:cNvSpPr>
              <a:spLocks/>
            </p:cNvSpPr>
            <p:nvPr/>
          </p:nvSpPr>
          <p:spPr bwMode="auto">
            <a:xfrm>
              <a:off x="1371" y="2928"/>
              <a:ext cx="277" cy="89"/>
            </a:xfrm>
            <a:custGeom>
              <a:avLst/>
              <a:gdLst>
                <a:gd name="T0" fmla="*/ 0 w 277"/>
                <a:gd name="T1" fmla="*/ 88 h 89"/>
                <a:gd name="T2" fmla="*/ 276 w 277"/>
                <a:gd name="T3" fmla="*/ 0 h 89"/>
                <a:gd name="T4" fmla="*/ 0 w 277"/>
                <a:gd name="T5" fmla="*/ 88 h 89"/>
              </a:gdLst>
              <a:ahLst/>
              <a:cxnLst>
                <a:cxn ang="0">
                  <a:pos x="T0" y="T1"/>
                </a:cxn>
                <a:cxn ang="0">
                  <a:pos x="T2" y="T3"/>
                </a:cxn>
                <a:cxn ang="0">
                  <a:pos x="T4" y="T5"/>
                </a:cxn>
              </a:cxnLst>
              <a:rect l="0" t="0" r="r" b="b"/>
              <a:pathLst>
                <a:path w="277" h="89">
                  <a:moveTo>
                    <a:pt x="0" y="88"/>
                  </a:moveTo>
                  <a:lnTo>
                    <a:pt x="276" y="0"/>
                  </a:lnTo>
                  <a:lnTo>
                    <a:pt x="0" y="8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59" name="Freeform 59"/>
            <p:cNvSpPr>
              <a:spLocks/>
            </p:cNvSpPr>
            <p:nvPr/>
          </p:nvSpPr>
          <p:spPr bwMode="auto">
            <a:xfrm>
              <a:off x="1673" y="3517"/>
              <a:ext cx="508" cy="335"/>
            </a:xfrm>
            <a:custGeom>
              <a:avLst/>
              <a:gdLst>
                <a:gd name="T0" fmla="*/ 0 w 508"/>
                <a:gd name="T1" fmla="*/ 334 h 335"/>
                <a:gd name="T2" fmla="*/ 507 w 508"/>
                <a:gd name="T3" fmla="*/ 0 h 335"/>
                <a:gd name="T4" fmla="*/ 0 w 508"/>
                <a:gd name="T5" fmla="*/ 334 h 335"/>
              </a:gdLst>
              <a:ahLst/>
              <a:cxnLst>
                <a:cxn ang="0">
                  <a:pos x="T0" y="T1"/>
                </a:cxn>
                <a:cxn ang="0">
                  <a:pos x="T2" y="T3"/>
                </a:cxn>
                <a:cxn ang="0">
                  <a:pos x="T4" y="T5"/>
                </a:cxn>
              </a:cxnLst>
              <a:rect l="0" t="0" r="r" b="b"/>
              <a:pathLst>
                <a:path w="508" h="335">
                  <a:moveTo>
                    <a:pt x="0" y="334"/>
                  </a:moveTo>
                  <a:lnTo>
                    <a:pt x="507" y="0"/>
                  </a:lnTo>
                  <a:lnTo>
                    <a:pt x="0" y="3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0" name="Freeform 60"/>
            <p:cNvSpPr>
              <a:spLocks/>
            </p:cNvSpPr>
            <p:nvPr/>
          </p:nvSpPr>
          <p:spPr bwMode="auto">
            <a:xfrm>
              <a:off x="2190" y="3526"/>
              <a:ext cx="422" cy="281"/>
            </a:xfrm>
            <a:custGeom>
              <a:avLst/>
              <a:gdLst>
                <a:gd name="T0" fmla="*/ 0 w 422"/>
                <a:gd name="T1" fmla="*/ 0 h 281"/>
                <a:gd name="T2" fmla="*/ 421 w 422"/>
                <a:gd name="T3" fmla="*/ 280 h 281"/>
                <a:gd name="T4" fmla="*/ 0 w 422"/>
                <a:gd name="T5" fmla="*/ 0 h 281"/>
              </a:gdLst>
              <a:ahLst/>
              <a:cxnLst>
                <a:cxn ang="0">
                  <a:pos x="T0" y="T1"/>
                </a:cxn>
                <a:cxn ang="0">
                  <a:pos x="T2" y="T3"/>
                </a:cxn>
                <a:cxn ang="0">
                  <a:pos x="T4" y="T5"/>
                </a:cxn>
              </a:cxnLst>
              <a:rect l="0" t="0" r="r" b="b"/>
              <a:pathLst>
                <a:path w="422" h="281">
                  <a:moveTo>
                    <a:pt x="0" y="0"/>
                  </a:moveTo>
                  <a:lnTo>
                    <a:pt x="421" y="28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1" name="Freeform 61"/>
            <p:cNvSpPr>
              <a:spLocks/>
            </p:cNvSpPr>
            <p:nvPr/>
          </p:nvSpPr>
          <p:spPr bwMode="auto">
            <a:xfrm>
              <a:off x="631" y="3427"/>
              <a:ext cx="1" cy="88"/>
            </a:xfrm>
            <a:custGeom>
              <a:avLst/>
              <a:gdLst>
                <a:gd name="T0" fmla="*/ 0 w 1"/>
                <a:gd name="T1" fmla="*/ 0 h 88"/>
                <a:gd name="T2" fmla="*/ 0 w 1"/>
                <a:gd name="T3" fmla="*/ 87 h 88"/>
                <a:gd name="T4" fmla="*/ 0 w 1"/>
                <a:gd name="T5" fmla="*/ 0 h 88"/>
              </a:gdLst>
              <a:ahLst/>
              <a:cxnLst>
                <a:cxn ang="0">
                  <a:pos x="T0" y="T1"/>
                </a:cxn>
                <a:cxn ang="0">
                  <a:pos x="T2" y="T3"/>
                </a:cxn>
                <a:cxn ang="0">
                  <a:pos x="T4" y="T5"/>
                </a:cxn>
              </a:cxnLst>
              <a:rect l="0" t="0" r="r" b="b"/>
              <a:pathLst>
                <a:path w="1" h="88">
                  <a:moveTo>
                    <a:pt x="0" y="0"/>
                  </a:moveTo>
                  <a:lnTo>
                    <a:pt x="0" y="8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2" name="Freeform 62"/>
            <p:cNvSpPr>
              <a:spLocks/>
            </p:cNvSpPr>
            <p:nvPr/>
          </p:nvSpPr>
          <p:spPr bwMode="auto">
            <a:xfrm>
              <a:off x="908" y="3427"/>
              <a:ext cx="1" cy="88"/>
            </a:xfrm>
            <a:custGeom>
              <a:avLst/>
              <a:gdLst>
                <a:gd name="T0" fmla="*/ 0 w 1"/>
                <a:gd name="T1" fmla="*/ 0 h 88"/>
                <a:gd name="T2" fmla="*/ 0 w 1"/>
                <a:gd name="T3" fmla="*/ 87 h 88"/>
                <a:gd name="T4" fmla="*/ 0 w 1"/>
                <a:gd name="T5" fmla="*/ 0 h 88"/>
              </a:gdLst>
              <a:ahLst/>
              <a:cxnLst>
                <a:cxn ang="0">
                  <a:pos x="T0" y="T1"/>
                </a:cxn>
                <a:cxn ang="0">
                  <a:pos x="T2" y="T3"/>
                </a:cxn>
                <a:cxn ang="0">
                  <a:pos x="T4" y="T5"/>
                </a:cxn>
              </a:cxnLst>
              <a:rect l="0" t="0" r="r" b="b"/>
              <a:pathLst>
                <a:path w="1" h="88">
                  <a:moveTo>
                    <a:pt x="0" y="0"/>
                  </a:moveTo>
                  <a:lnTo>
                    <a:pt x="0" y="8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3" name="Freeform 63"/>
            <p:cNvSpPr>
              <a:spLocks/>
            </p:cNvSpPr>
            <p:nvPr/>
          </p:nvSpPr>
          <p:spPr bwMode="auto">
            <a:xfrm>
              <a:off x="631" y="3427"/>
              <a:ext cx="278" cy="88"/>
            </a:xfrm>
            <a:custGeom>
              <a:avLst/>
              <a:gdLst>
                <a:gd name="T0" fmla="*/ 0 w 278"/>
                <a:gd name="T1" fmla="*/ 0 h 88"/>
                <a:gd name="T2" fmla="*/ 277 w 278"/>
                <a:gd name="T3" fmla="*/ 87 h 88"/>
                <a:gd name="T4" fmla="*/ 0 w 278"/>
                <a:gd name="T5" fmla="*/ 0 h 88"/>
              </a:gdLst>
              <a:ahLst/>
              <a:cxnLst>
                <a:cxn ang="0">
                  <a:pos x="T0" y="T1"/>
                </a:cxn>
                <a:cxn ang="0">
                  <a:pos x="T2" y="T3"/>
                </a:cxn>
                <a:cxn ang="0">
                  <a:pos x="T4" y="T5"/>
                </a:cxn>
              </a:cxnLst>
              <a:rect l="0" t="0" r="r" b="b"/>
              <a:pathLst>
                <a:path w="278" h="88">
                  <a:moveTo>
                    <a:pt x="0" y="0"/>
                  </a:moveTo>
                  <a:lnTo>
                    <a:pt x="277" y="8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4" name="Freeform 64"/>
            <p:cNvSpPr>
              <a:spLocks/>
            </p:cNvSpPr>
            <p:nvPr/>
          </p:nvSpPr>
          <p:spPr bwMode="auto">
            <a:xfrm>
              <a:off x="631" y="3427"/>
              <a:ext cx="278" cy="88"/>
            </a:xfrm>
            <a:custGeom>
              <a:avLst/>
              <a:gdLst>
                <a:gd name="T0" fmla="*/ 0 w 278"/>
                <a:gd name="T1" fmla="*/ 87 h 88"/>
                <a:gd name="T2" fmla="*/ 277 w 278"/>
                <a:gd name="T3" fmla="*/ 0 h 88"/>
                <a:gd name="T4" fmla="*/ 0 w 278"/>
                <a:gd name="T5" fmla="*/ 87 h 88"/>
              </a:gdLst>
              <a:ahLst/>
              <a:cxnLst>
                <a:cxn ang="0">
                  <a:pos x="T0" y="T1"/>
                </a:cxn>
                <a:cxn ang="0">
                  <a:pos x="T2" y="T3"/>
                </a:cxn>
                <a:cxn ang="0">
                  <a:pos x="T4" y="T5"/>
                </a:cxn>
              </a:cxnLst>
              <a:rect l="0" t="0" r="r" b="b"/>
              <a:pathLst>
                <a:path w="278" h="88">
                  <a:moveTo>
                    <a:pt x="0" y="87"/>
                  </a:moveTo>
                  <a:lnTo>
                    <a:pt x="277" y="0"/>
                  </a:lnTo>
                  <a:lnTo>
                    <a:pt x="0" y="8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5" name="Freeform 65"/>
            <p:cNvSpPr>
              <a:spLocks/>
            </p:cNvSpPr>
            <p:nvPr/>
          </p:nvSpPr>
          <p:spPr bwMode="auto">
            <a:xfrm>
              <a:off x="260" y="3530"/>
              <a:ext cx="509" cy="334"/>
            </a:xfrm>
            <a:custGeom>
              <a:avLst/>
              <a:gdLst>
                <a:gd name="T0" fmla="*/ 0 w 509"/>
                <a:gd name="T1" fmla="*/ 333 h 334"/>
                <a:gd name="T2" fmla="*/ 508 w 509"/>
                <a:gd name="T3" fmla="*/ 0 h 334"/>
                <a:gd name="T4" fmla="*/ 0 w 509"/>
                <a:gd name="T5" fmla="*/ 333 h 334"/>
              </a:gdLst>
              <a:ahLst/>
              <a:cxnLst>
                <a:cxn ang="0">
                  <a:pos x="T0" y="T1"/>
                </a:cxn>
                <a:cxn ang="0">
                  <a:pos x="T2" y="T3"/>
                </a:cxn>
                <a:cxn ang="0">
                  <a:pos x="T4" y="T5"/>
                </a:cxn>
              </a:cxnLst>
              <a:rect l="0" t="0" r="r" b="b"/>
              <a:pathLst>
                <a:path w="509" h="334">
                  <a:moveTo>
                    <a:pt x="0" y="333"/>
                  </a:moveTo>
                  <a:lnTo>
                    <a:pt x="508" y="0"/>
                  </a:lnTo>
                  <a:lnTo>
                    <a:pt x="0" y="33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6" name="Freeform 66"/>
            <p:cNvSpPr>
              <a:spLocks/>
            </p:cNvSpPr>
            <p:nvPr/>
          </p:nvSpPr>
          <p:spPr bwMode="auto">
            <a:xfrm>
              <a:off x="777" y="3538"/>
              <a:ext cx="422" cy="282"/>
            </a:xfrm>
            <a:custGeom>
              <a:avLst/>
              <a:gdLst>
                <a:gd name="T0" fmla="*/ 0 w 422"/>
                <a:gd name="T1" fmla="*/ 0 h 282"/>
                <a:gd name="T2" fmla="*/ 421 w 422"/>
                <a:gd name="T3" fmla="*/ 281 h 282"/>
                <a:gd name="T4" fmla="*/ 0 w 422"/>
                <a:gd name="T5" fmla="*/ 0 h 282"/>
              </a:gdLst>
              <a:ahLst/>
              <a:cxnLst>
                <a:cxn ang="0">
                  <a:pos x="T0" y="T1"/>
                </a:cxn>
                <a:cxn ang="0">
                  <a:pos x="T2" y="T3"/>
                </a:cxn>
                <a:cxn ang="0">
                  <a:pos x="T4" y="T5"/>
                </a:cxn>
              </a:cxnLst>
              <a:rect l="0" t="0" r="r" b="b"/>
              <a:pathLst>
                <a:path w="422" h="282">
                  <a:moveTo>
                    <a:pt x="0" y="0"/>
                  </a:moveTo>
                  <a:lnTo>
                    <a:pt x="421" y="28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7" name="Freeform 67"/>
            <p:cNvSpPr>
              <a:spLocks/>
            </p:cNvSpPr>
            <p:nvPr/>
          </p:nvSpPr>
          <p:spPr bwMode="auto">
            <a:xfrm>
              <a:off x="779" y="3057"/>
              <a:ext cx="730" cy="328"/>
            </a:xfrm>
            <a:custGeom>
              <a:avLst/>
              <a:gdLst>
                <a:gd name="T0" fmla="*/ 0 w 730"/>
                <a:gd name="T1" fmla="*/ 327 h 328"/>
                <a:gd name="T2" fmla="*/ 729 w 730"/>
                <a:gd name="T3" fmla="*/ 0 h 328"/>
                <a:gd name="T4" fmla="*/ 0 w 730"/>
                <a:gd name="T5" fmla="*/ 327 h 328"/>
              </a:gdLst>
              <a:ahLst/>
              <a:cxnLst>
                <a:cxn ang="0">
                  <a:pos x="T0" y="T1"/>
                </a:cxn>
                <a:cxn ang="0">
                  <a:pos x="T2" y="T3"/>
                </a:cxn>
                <a:cxn ang="0">
                  <a:pos x="T4" y="T5"/>
                </a:cxn>
              </a:cxnLst>
              <a:rect l="0" t="0" r="r" b="b"/>
              <a:pathLst>
                <a:path w="730" h="328">
                  <a:moveTo>
                    <a:pt x="0" y="327"/>
                  </a:moveTo>
                  <a:lnTo>
                    <a:pt x="729" y="0"/>
                  </a:lnTo>
                  <a:lnTo>
                    <a:pt x="0" y="32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8" name="Freeform 68"/>
            <p:cNvSpPr>
              <a:spLocks/>
            </p:cNvSpPr>
            <p:nvPr/>
          </p:nvSpPr>
          <p:spPr bwMode="auto">
            <a:xfrm>
              <a:off x="1517" y="3057"/>
              <a:ext cx="654" cy="328"/>
            </a:xfrm>
            <a:custGeom>
              <a:avLst/>
              <a:gdLst>
                <a:gd name="T0" fmla="*/ 0 w 654"/>
                <a:gd name="T1" fmla="*/ 0 h 328"/>
                <a:gd name="T2" fmla="*/ 653 w 654"/>
                <a:gd name="T3" fmla="*/ 327 h 328"/>
                <a:gd name="T4" fmla="*/ 0 w 654"/>
                <a:gd name="T5" fmla="*/ 0 h 328"/>
              </a:gdLst>
              <a:ahLst/>
              <a:cxnLst>
                <a:cxn ang="0">
                  <a:pos x="T0" y="T1"/>
                </a:cxn>
                <a:cxn ang="0">
                  <a:pos x="T2" y="T3"/>
                </a:cxn>
                <a:cxn ang="0">
                  <a:pos x="T4" y="T5"/>
                </a:cxn>
              </a:cxnLst>
              <a:rect l="0" t="0" r="r" b="b"/>
              <a:pathLst>
                <a:path w="654" h="328">
                  <a:moveTo>
                    <a:pt x="0" y="0"/>
                  </a:moveTo>
                  <a:lnTo>
                    <a:pt x="653" y="32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9" name="Rectangle 69"/>
            <p:cNvSpPr>
              <a:spLocks noChangeArrowheads="1"/>
            </p:cNvSpPr>
            <p:nvPr/>
          </p:nvSpPr>
          <p:spPr bwMode="auto">
            <a:xfrm>
              <a:off x="1544" y="3907"/>
              <a:ext cx="2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C</a:t>
              </a:r>
            </a:p>
          </p:txBody>
        </p:sp>
        <p:sp>
          <p:nvSpPr>
            <p:cNvPr id="25670" name="Rectangle 70"/>
            <p:cNvSpPr>
              <a:spLocks noChangeArrowheads="1"/>
            </p:cNvSpPr>
            <p:nvPr/>
          </p:nvSpPr>
          <p:spPr bwMode="auto">
            <a:xfrm>
              <a:off x="2503" y="3887"/>
              <a:ext cx="2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a:t>
              </a:r>
            </a:p>
          </p:txBody>
        </p:sp>
        <p:sp>
          <p:nvSpPr>
            <p:cNvPr id="25671" name="Rectangle 71"/>
            <p:cNvSpPr>
              <a:spLocks noChangeArrowheads="1"/>
            </p:cNvSpPr>
            <p:nvPr/>
          </p:nvSpPr>
          <p:spPr bwMode="auto">
            <a:xfrm>
              <a:off x="1117" y="3889"/>
              <a:ext cx="2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a:t>
              </a:r>
            </a:p>
          </p:txBody>
        </p:sp>
        <p:sp>
          <p:nvSpPr>
            <p:cNvPr id="25672" name="Rectangle 72"/>
            <p:cNvSpPr>
              <a:spLocks noChangeArrowheads="1"/>
            </p:cNvSpPr>
            <p:nvPr/>
          </p:nvSpPr>
          <p:spPr bwMode="auto">
            <a:xfrm>
              <a:off x="94" y="3898"/>
              <a:ext cx="2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A</a:t>
              </a:r>
            </a:p>
          </p:txBody>
        </p:sp>
      </p:grpSp>
      <p:sp>
        <p:nvSpPr>
          <p:cNvPr id="74" name="TextBox 73"/>
          <p:cNvSpPr txBox="1"/>
          <p:nvPr/>
        </p:nvSpPr>
        <p:spPr>
          <a:xfrm>
            <a:off x="4495800" y="6172200"/>
            <a:ext cx="1905000" cy="461665"/>
          </a:xfrm>
          <a:prstGeom prst="rect">
            <a:avLst/>
          </a:prstGeom>
          <a:noFill/>
        </p:spPr>
        <p:txBody>
          <a:bodyPr wrap="square" rtlCol="0">
            <a:spAutoFit/>
          </a:bodyPr>
          <a:lstStyle/>
          <a:p>
            <a:r>
              <a:rPr lang="en-US" dirty="0" smtClean="0"/>
              <a:t>Left-deep</a:t>
            </a:r>
            <a:endParaRPr lang="en-US" dirty="0"/>
          </a:p>
        </p:txBody>
      </p:sp>
    </p:spTree>
    <p:extLst>
      <p:ext uri="{BB962C8B-B14F-4D97-AF65-F5344CB8AC3E}">
        <p14:creationId xmlns:p14="http://schemas.microsoft.com/office/powerpoint/2010/main" val="4177900861"/>
      </p:ext>
    </p:extLst>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a:xfrm>
            <a:off x="380624" y="0"/>
            <a:ext cx="7772400" cy="1104900"/>
          </a:xfrm>
          <a:noFill/>
          <a:ln/>
        </p:spPr>
        <p:txBody>
          <a:bodyPr/>
          <a:lstStyle/>
          <a:p>
            <a:r>
              <a:rPr lang="en-US" dirty="0" smtClean="0"/>
              <a:t>Example of push downs of selections</a:t>
            </a:r>
            <a:endParaRPr lang="en-US" dirty="0"/>
          </a:p>
        </p:txBody>
      </p:sp>
      <p:sp>
        <p:nvSpPr>
          <p:cNvPr id="33798" name="Rectangle 6"/>
          <p:cNvSpPr>
            <a:spLocks noChangeArrowheads="1"/>
          </p:cNvSpPr>
          <p:nvPr/>
        </p:nvSpPr>
        <p:spPr bwMode="auto">
          <a:xfrm>
            <a:off x="914400" y="1252206"/>
            <a:ext cx="7239000" cy="101309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smtClean="0">
                <a:latin typeface="Book Antiqua" pitchFamily="18" charset="0"/>
              </a:rPr>
              <a:t>SELECT </a:t>
            </a:r>
            <a:r>
              <a:rPr lang="en-US" sz="2000" dirty="0" err="1" smtClean="0">
                <a:latin typeface="Book Antiqua" pitchFamily="18" charset="0"/>
              </a:rPr>
              <a:t>S.sname</a:t>
            </a:r>
            <a:endParaRPr lang="en-US" sz="2000" dirty="0" smtClean="0">
              <a:latin typeface="Book Antiqua" pitchFamily="18" charset="0"/>
            </a:endParaRPr>
          </a:p>
          <a:p>
            <a:r>
              <a:rPr lang="en-US" sz="2000" dirty="0" smtClean="0">
                <a:latin typeface="Book Antiqua" pitchFamily="18" charset="0"/>
              </a:rPr>
              <a:t>FROM Sailors S, Reserves R</a:t>
            </a:r>
          </a:p>
          <a:p>
            <a:r>
              <a:rPr lang="en-US" sz="2000" dirty="0" smtClean="0">
                <a:latin typeface="Book Antiqua" pitchFamily="18" charset="0"/>
              </a:rPr>
              <a:t>WHERE </a:t>
            </a:r>
            <a:r>
              <a:rPr lang="en-US" sz="2000" dirty="0" err="1" smtClean="0">
                <a:latin typeface="Book Antiqua" pitchFamily="18" charset="0"/>
              </a:rPr>
              <a:t>S.sid</a:t>
            </a:r>
            <a:r>
              <a:rPr lang="en-US" sz="2000" dirty="0" smtClean="0">
                <a:latin typeface="Book Antiqua" pitchFamily="18" charset="0"/>
              </a:rPr>
              <a:t>=</a:t>
            </a:r>
            <a:r>
              <a:rPr lang="en-US" sz="2000" dirty="0" err="1" smtClean="0">
                <a:latin typeface="Book Antiqua" pitchFamily="18" charset="0"/>
              </a:rPr>
              <a:t>R.sid</a:t>
            </a:r>
            <a:r>
              <a:rPr lang="en-US" sz="2000" dirty="0" smtClean="0">
                <a:latin typeface="Book Antiqua" pitchFamily="18" charset="0"/>
              </a:rPr>
              <a:t> AND </a:t>
            </a:r>
            <a:r>
              <a:rPr lang="en-US" sz="2000" dirty="0" err="1" smtClean="0">
                <a:latin typeface="Book Antiqua" pitchFamily="18" charset="0"/>
              </a:rPr>
              <a:t>S.rating</a:t>
            </a:r>
            <a:r>
              <a:rPr lang="en-US" sz="2000" dirty="0" smtClean="0">
                <a:latin typeface="Book Antiqua" pitchFamily="18" charset="0"/>
              </a:rPr>
              <a:t>&gt;5 AND </a:t>
            </a:r>
            <a:r>
              <a:rPr lang="en-US" sz="2000" dirty="0" err="1" smtClean="0">
                <a:latin typeface="Book Antiqua" pitchFamily="18" charset="0"/>
              </a:rPr>
              <a:t>R.bid</a:t>
            </a:r>
            <a:r>
              <a:rPr lang="en-US" sz="2000" dirty="0" smtClean="0">
                <a:latin typeface="Book Antiqua" pitchFamily="18" charset="0"/>
              </a:rPr>
              <a:t>=100</a:t>
            </a:r>
            <a:endParaRPr lang="en-US" sz="2000" dirty="0">
              <a:latin typeface="Book Antiqua" pitchFamily="18" charset="0"/>
            </a:endParaRPr>
          </a:p>
        </p:txBody>
      </p:sp>
      <p:grpSp>
        <p:nvGrpSpPr>
          <p:cNvPr id="2" name="Group 53"/>
          <p:cNvGrpSpPr>
            <a:grpSpLocks/>
          </p:cNvGrpSpPr>
          <p:nvPr/>
        </p:nvGrpSpPr>
        <p:grpSpPr bwMode="auto">
          <a:xfrm>
            <a:off x="1009880" y="2675261"/>
            <a:ext cx="2687638" cy="3313113"/>
            <a:chOff x="3020" y="2103"/>
            <a:chExt cx="1693" cy="2087"/>
          </a:xfrm>
        </p:grpSpPr>
        <p:sp>
          <p:nvSpPr>
            <p:cNvPr id="33" name="Freeform 29"/>
            <p:cNvSpPr>
              <a:spLocks/>
            </p:cNvSpPr>
            <p:nvPr/>
          </p:nvSpPr>
          <p:spPr bwMode="auto">
            <a:xfrm>
              <a:off x="3269" y="2688"/>
              <a:ext cx="73" cy="100"/>
            </a:xfrm>
            <a:custGeom>
              <a:avLst/>
              <a:gdLst>
                <a:gd name="T0" fmla="*/ 72 w 73"/>
                <a:gd name="T1" fmla="*/ 50 h 100"/>
                <a:gd name="T2" fmla="*/ 62 w 73"/>
                <a:gd name="T3" fmla="*/ 15 h 100"/>
                <a:gd name="T4" fmla="*/ 36 w 73"/>
                <a:gd name="T5" fmla="*/ 0 h 100"/>
                <a:gd name="T6" fmla="*/ 11 w 73"/>
                <a:gd name="T7" fmla="*/ 15 h 100"/>
                <a:gd name="T8" fmla="*/ 0 w 73"/>
                <a:gd name="T9" fmla="*/ 50 h 100"/>
                <a:gd name="T10" fmla="*/ 11 w 73"/>
                <a:gd name="T11" fmla="*/ 84 h 100"/>
                <a:gd name="T12" fmla="*/ 36 w 73"/>
                <a:gd name="T13" fmla="*/ 99 h 100"/>
                <a:gd name="T14" fmla="*/ 62 w 73"/>
                <a:gd name="T15" fmla="*/ 84 h 100"/>
                <a:gd name="T16" fmla="*/ 72 w 73"/>
                <a:gd name="T17"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00">
                  <a:moveTo>
                    <a:pt x="72" y="50"/>
                  </a:moveTo>
                  <a:lnTo>
                    <a:pt x="62" y="15"/>
                  </a:lnTo>
                  <a:lnTo>
                    <a:pt x="36" y="0"/>
                  </a:lnTo>
                  <a:lnTo>
                    <a:pt x="11" y="15"/>
                  </a:lnTo>
                  <a:lnTo>
                    <a:pt x="0" y="50"/>
                  </a:lnTo>
                  <a:lnTo>
                    <a:pt x="11" y="84"/>
                  </a:lnTo>
                  <a:lnTo>
                    <a:pt x="36" y="99"/>
                  </a:lnTo>
                  <a:lnTo>
                    <a:pt x="62" y="84"/>
                  </a:lnTo>
                  <a:lnTo>
                    <a:pt x="72" y="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30"/>
            <p:cNvSpPr>
              <a:spLocks/>
            </p:cNvSpPr>
            <p:nvPr/>
          </p:nvSpPr>
          <p:spPr bwMode="auto">
            <a:xfrm>
              <a:off x="3306" y="2699"/>
              <a:ext cx="65" cy="1"/>
            </a:xfrm>
            <a:custGeom>
              <a:avLst/>
              <a:gdLst>
                <a:gd name="T0" fmla="*/ 0 w 65"/>
                <a:gd name="T1" fmla="*/ 0 h 1"/>
                <a:gd name="T2" fmla="*/ 64 w 65"/>
                <a:gd name="T3" fmla="*/ 0 h 1"/>
                <a:gd name="T4" fmla="*/ 0 w 65"/>
                <a:gd name="T5" fmla="*/ 0 h 1"/>
              </a:gdLst>
              <a:ahLst/>
              <a:cxnLst>
                <a:cxn ang="0">
                  <a:pos x="T0" y="T1"/>
                </a:cxn>
                <a:cxn ang="0">
                  <a:pos x="T2" y="T3"/>
                </a:cxn>
                <a:cxn ang="0">
                  <a:pos x="T4" y="T5"/>
                </a:cxn>
              </a:cxnLst>
              <a:rect l="0" t="0" r="r" b="b"/>
              <a:pathLst>
                <a:path w="65" h="1">
                  <a:moveTo>
                    <a:pt x="0" y="0"/>
                  </a:moveTo>
                  <a:lnTo>
                    <a:pt x="64"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31"/>
            <p:cNvSpPr>
              <a:spLocks/>
            </p:cNvSpPr>
            <p:nvPr/>
          </p:nvSpPr>
          <p:spPr bwMode="auto">
            <a:xfrm>
              <a:off x="3671" y="2113"/>
              <a:ext cx="1" cy="109"/>
            </a:xfrm>
            <a:custGeom>
              <a:avLst/>
              <a:gdLst>
                <a:gd name="T0" fmla="*/ 0 w 1"/>
                <a:gd name="T1" fmla="*/ 0 h 109"/>
                <a:gd name="T2" fmla="*/ 0 w 1"/>
                <a:gd name="T3" fmla="*/ 108 h 109"/>
                <a:gd name="T4" fmla="*/ 0 w 1"/>
                <a:gd name="T5" fmla="*/ 0 h 109"/>
              </a:gdLst>
              <a:ahLst/>
              <a:cxnLst>
                <a:cxn ang="0">
                  <a:pos x="T0" y="T1"/>
                </a:cxn>
                <a:cxn ang="0">
                  <a:pos x="T2" y="T3"/>
                </a:cxn>
                <a:cxn ang="0">
                  <a:pos x="T4" y="T5"/>
                </a:cxn>
              </a:cxnLst>
              <a:rect l="0" t="0" r="r" b="b"/>
              <a:pathLst>
                <a:path w="1" h="109">
                  <a:moveTo>
                    <a:pt x="0" y="0"/>
                  </a:moveTo>
                  <a:lnTo>
                    <a:pt x="0" y="10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32"/>
            <p:cNvSpPr>
              <a:spLocks/>
            </p:cNvSpPr>
            <p:nvPr/>
          </p:nvSpPr>
          <p:spPr bwMode="auto">
            <a:xfrm>
              <a:off x="3726" y="2113"/>
              <a:ext cx="1" cy="109"/>
            </a:xfrm>
            <a:custGeom>
              <a:avLst/>
              <a:gdLst>
                <a:gd name="T0" fmla="*/ 0 w 1"/>
                <a:gd name="T1" fmla="*/ 0 h 109"/>
                <a:gd name="T2" fmla="*/ 0 w 1"/>
                <a:gd name="T3" fmla="*/ 108 h 109"/>
                <a:gd name="T4" fmla="*/ 0 w 1"/>
                <a:gd name="T5" fmla="*/ 0 h 109"/>
              </a:gdLst>
              <a:ahLst/>
              <a:cxnLst>
                <a:cxn ang="0">
                  <a:pos x="T0" y="T1"/>
                </a:cxn>
                <a:cxn ang="0">
                  <a:pos x="T2" y="T3"/>
                </a:cxn>
                <a:cxn ang="0">
                  <a:pos x="T4" y="T5"/>
                </a:cxn>
              </a:cxnLst>
              <a:rect l="0" t="0" r="r" b="b"/>
              <a:pathLst>
                <a:path w="1" h="109">
                  <a:moveTo>
                    <a:pt x="0" y="0"/>
                  </a:moveTo>
                  <a:lnTo>
                    <a:pt x="0" y="10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33"/>
            <p:cNvSpPr>
              <a:spLocks/>
            </p:cNvSpPr>
            <p:nvPr/>
          </p:nvSpPr>
          <p:spPr bwMode="auto">
            <a:xfrm>
              <a:off x="3645" y="2103"/>
              <a:ext cx="110" cy="1"/>
            </a:xfrm>
            <a:custGeom>
              <a:avLst/>
              <a:gdLst>
                <a:gd name="T0" fmla="*/ 0 w 110"/>
                <a:gd name="T1" fmla="*/ 0 h 1"/>
                <a:gd name="T2" fmla="*/ 109 w 110"/>
                <a:gd name="T3" fmla="*/ 0 h 1"/>
                <a:gd name="T4" fmla="*/ 0 w 110"/>
                <a:gd name="T5" fmla="*/ 0 h 1"/>
              </a:gdLst>
              <a:ahLst/>
              <a:cxnLst>
                <a:cxn ang="0">
                  <a:pos x="T0" y="T1"/>
                </a:cxn>
                <a:cxn ang="0">
                  <a:pos x="T2" y="T3"/>
                </a:cxn>
                <a:cxn ang="0">
                  <a:pos x="T4" y="T5"/>
                </a:cxn>
              </a:cxnLst>
              <a:rect l="0" t="0" r="r" b="b"/>
              <a:pathLst>
                <a:path w="110" h="1">
                  <a:moveTo>
                    <a:pt x="0" y="0"/>
                  </a:moveTo>
                  <a:lnTo>
                    <a:pt x="109"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34"/>
            <p:cNvSpPr>
              <a:spLocks/>
            </p:cNvSpPr>
            <p:nvPr/>
          </p:nvSpPr>
          <p:spPr bwMode="auto">
            <a:xfrm>
              <a:off x="3745" y="3371"/>
              <a:ext cx="1" cy="78"/>
            </a:xfrm>
            <a:custGeom>
              <a:avLst/>
              <a:gdLst>
                <a:gd name="T0" fmla="*/ 0 w 1"/>
                <a:gd name="T1" fmla="*/ 0 h 78"/>
                <a:gd name="T2" fmla="*/ 0 w 1"/>
                <a:gd name="T3" fmla="*/ 77 h 78"/>
                <a:gd name="T4" fmla="*/ 0 w 1"/>
                <a:gd name="T5" fmla="*/ 0 h 78"/>
              </a:gdLst>
              <a:ahLst/>
              <a:cxnLst>
                <a:cxn ang="0">
                  <a:pos x="T0" y="T1"/>
                </a:cxn>
                <a:cxn ang="0">
                  <a:pos x="T2" y="T3"/>
                </a:cxn>
                <a:cxn ang="0">
                  <a:pos x="T4" y="T5"/>
                </a:cxn>
              </a:cxnLst>
              <a:rect l="0" t="0" r="r" b="b"/>
              <a:pathLst>
                <a:path w="1" h="78">
                  <a:moveTo>
                    <a:pt x="0" y="0"/>
                  </a:moveTo>
                  <a:lnTo>
                    <a:pt x="0" y="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35"/>
            <p:cNvSpPr>
              <a:spLocks/>
            </p:cNvSpPr>
            <p:nvPr/>
          </p:nvSpPr>
          <p:spPr bwMode="auto">
            <a:xfrm>
              <a:off x="3964" y="3371"/>
              <a:ext cx="1" cy="78"/>
            </a:xfrm>
            <a:custGeom>
              <a:avLst/>
              <a:gdLst>
                <a:gd name="T0" fmla="*/ 0 w 1"/>
                <a:gd name="T1" fmla="*/ 0 h 78"/>
                <a:gd name="T2" fmla="*/ 0 w 1"/>
                <a:gd name="T3" fmla="*/ 77 h 78"/>
                <a:gd name="T4" fmla="*/ 0 w 1"/>
                <a:gd name="T5" fmla="*/ 0 h 78"/>
              </a:gdLst>
              <a:ahLst/>
              <a:cxnLst>
                <a:cxn ang="0">
                  <a:pos x="T0" y="T1"/>
                </a:cxn>
                <a:cxn ang="0">
                  <a:pos x="T2" y="T3"/>
                </a:cxn>
                <a:cxn ang="0">
                  <a:pos x="T4" y="T5"/>
                </a:cxn>
              </a:cxnLst>
              <a:rect l="0" t="0" r="r" b="b"/>
              <a:pathLst>
                <a:path w="1" h="78">
                  <a:moveTo>
                    <a:pt x="0" y="0"/>
                  </a:moveTo>
                  <a:lnTo>
                    <a:pt x="0" y="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Freeform 36"/>
            <p:cNvSpPr>
              <a:spLocks/>
            </p:cNvSpPr>
            <p:nvPr/>
          </p:nvSpPr>
          <p:spPr bwMode="auto">
            <a:xfrm>
              <a:off x="3745" y="3371"/>
              <a:ext cx="220" cy="78"/>
            </a:xfrm>
            <a:custGeom>
              <a:avLst/>
              <a:gdLst>
                <a:gd name="T0" fmla="*/ 0 w 220"/>
                <a:gd name="T1" fmla="*/ 0 h 78"/>
                <a:gd name="T2" fmla="*/ 219 w 220"/>
                <a:gd name="T3" fmla="*/ 77 h 78"/>
                <a:gd name="T4" fmla="*/ 0 w 220"/>
                <a:gd name="T5" fmla="*/ 0 h 78"/>
              </a:gdLst>
              <a:ahLst/>
              <a:cxnLst>
                <a:cxn ang="0">
                  <a:pos x="T0" y="T1"/>
                </a:cxn>
                <a:cxn ang="0">
                  <a:pos x="T2" y="T3"/>
                </a:cxn>
                <a:cxn ang="0">
                  <a:pos x="T4" y="T5"/>
                </a:cxn>
              </a:cxnLst>
              <a:rect l="0" t="0" r="r" b="b"/>
              <a:pathLst>
                <a:path w="220" h="78">
                  <a:moveTo>
                    <a:pt x="0" y="0"/>
                  </a:moveTo>
                  <a:lnTo>
                    <a:pt x="219" y="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37"/>
            <p:cNvSpPr>
              <a:spLocks/>
            </p:cNvSpPr>
            <p:nvPr/>
          </p:nvSpPr>
          <p:spPr bwMode="auto">
            <a:xfrm>
              <a:off x="3745" y="3371"/>
              <a:ext cx="220" cy="78"/>
            </a:xfrm>
            <a:custGeom>
              <a:avLst/>
              <a:gdLst>
                <a:gd name="T0" fmla="*/ 0 w 220"/>
                <a:gd name="T1" fmla="*/ 77 h 78"/>
                <a:gd name="T2" fmla="*/ 219 w 220"/>
                <a:gd name="T3" fmla="*/ 0 h 78"/>
                <a:gd name="T4" fmla="*/ 0 w 220"/>
                <a:gd name="T5" fmla="*/ 77 h 78"/>
              </a:gdLst>
              <a:ahLst/>
              <a:cxnLst>
                <a:cxn ang="0">
                  <a:pos x="T0" y="T1"/>
                </a:cxn>
                <a:cxn ang="0">
                  <a:pos x="T2" y="T3"/>
                </a:cxn>
                <a:cxn ang="0">
                  <a:pos x="T4" y="T5"/>
                </a:cxn>
              </a:cxnLst>
              <a:rect l="0" t="0" r="r" b="b"/>
              <a:pathLst>
                <a:path w="220" h="78">
                  <a:moveTo>
                    <a:pt x="0" y="77"/>
                  </a:moveTo>
                  <a:lnTo>
                    <a:pt x="219" y="0"/>
                  </a:lnTo>
                  <a:lnTo>
                    <a:pt x="0" y="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38"/>
            <p:cNvSpPr>
              <a:spLocks/>
            </p:cNvSpPr>
            <p:nvPr/>
          </p:nvSpPr>
          <p:spPr bwMode="auto">
            <a:xfrm>
              <a:off x="3370" y="3693"/>
              <a:ext cx="422" cy="225"/>
            </a:xfrm>
            <a:custGeom>
              <a:avLst/>
              <a:gdLst>
                <a:gd name="T0" fmla="*/ 0 w 422"/>
                <a:gd name="T1" fmla="*/ 224 h 225"/>
                <a:gd name="T2" fmla="*/ 421 w 422"/>
                <a:gd name="T3" fmla="*/ 0 h 225"/>
                <a:gd name="T4" fmla="*/ 0 w 422"/>
                <a:gd name="T5" fmla="*/ 224 h 225"/>
              </a:gdLst>
              <a:ahLst/>
              <a:cxnLst>
                <a:cxn ang="0">
                  <a:pos x="T0" y="T1"/>
                </a:cxn>
                <a:cxn ang="0">
                  <a:pos x="T2" y="T3"/>
                </a:cxn>
                <a:cxn ang="0">
                  <a:pos x="T4" y="T5"/>
                </a:cxn>
              </a:cxnLst>
              <a:rect l="0" t="0" r="r" b="b"/>
              <a:pathLst>
                <a:path w="422" h="225">
                  <a:moveTo>
                    <a:pt x="0" y="224"/>
                  </a:moveTo>
                  <a:lnTo>
                    <a:pt x="421" y="0"/>
                  </a:lnTo>
                  <a:lnTo>
                    <a:pt x="0" y="22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39"/>
            <p:cNvSpPr>
              <a:spLocks/>
            </p:cNvSpPr>
            <p:nvPr/>
          </p:nvSpPr>
          <p:spPr bwMode="auto">
            <a:xfrm>
              <a:off x="3947" y="3693"/>
              <a:ext cx="431" cy="225"/>
            </a:xfrm>
            <a:custGeom>
              <a:avLst/>
              <a:gdLst>
                <a:gd name="T0" fmla="*/ 0 w 431"/>
                <a:gd name="T1" fmla="*/ 0 h 225"/>
                <a:gd name="T2" fmla="*/ 430 w 431"/>
                <a:gd name="T3" fmla="*/ 224 h 225"/>
                <a:gd name="T4" fmla="*/ 0 w 431"/>
                <a:gd name="T5" fmla="*/ 0 h 225"/>
              </a:gdLst>
              <a:ahLst/>
              <a:cxnLst>
                <a:cxn ang="0">
                  <a:pos x="T0" y="T1"/>
                </a:cxn>
                <a:cxn ang="0">
                  <a:pos x="T2" y="T3"/>
                </a:cxn>
                <a:cxn ang="0">
                  <a:pos x="T4" y="T5"/>
                </a:cxn>
              </a:cxnLst>
              <a:rect l="0" t="0" r="r" b="b"/>
              <a:pathLst>
                <a:path w="431" h="225">
                  <a:moveTo>
                    <a:pt x="0" y="0"/>
                  </a:moveTo>
                  <a:lnTo>
                    <a:pt x="430" y="22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40"/>
            <p:cNvSpPr>
              <a:spLocks/>
            </p:cNvSpPr>
            <p:nvPr/>
          </p:nvSpPr>
          <p:spPr bwMode="auto">
            <a:xfrm>
              <a:off x="3856" y="2922"/>
              <a:ext cx="1" cy="353"/>
            </a:xfrm>
            <a:custGeom>
              <a:avLst/>
              <a:gdLst>
                <a:gd name="T0" fmla="*/ 0 w 1"/>
                <a:gd name="T1" fmla="*/ 0 h 353"/>
                <a:gd name="T2" fmla="*/ 0 w 1"/>
                <a:gd name="T3" fmla="*/ 352 h 353"/>
                <a:gd name="T4" fmla="*/ 0 w 1"/>
                <a:gd name="T5" fmla="*/ 0 h 353"/>
              </a:gdLst>
              <a:ahLst/>
              <a:cxnLst>
                <a:cxn ang="0">
                  <a:pos x="T0" y="T1"/>
                </a:cxn>
                <a:cxn ang="0">
                  <a:pos x="T2" y="T3"/>
                </a:cxn>
                <a:cxn ang="0">
                  <a:pos x="T4" y="T5"/>
                </a:cxn>
              </a:cxnLst>
              <a:rect l="0" t="0" r="r" b="b"/>
              <a:pathLst>
                <a:path w="1" h="353">
                  <a:moveTo>
                    <a:pt x="0" y="0"/>
                  </a:moveTo>
                  <a:lnTo>
                    <a:pt x="0" y="35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41"/>
            <p:cNvSpPr>
              <a:spLocks/>
            </p:cNvSpPr>
            <p:nvPr/>
          </p:nvSpPr>
          <p:spPr bwMode="auto">
            <a:xfrm>
              <a:off x="3856" y="2338"/>
              <a:ext cx="1" cy="323"/>
            </a:xfrm>
            <a:custGeom>
              <a:avLst/>
              <a:gdLst>
                <a:gd name="T0" fmla="*/ 0 w 1"/>
                <a:gd name="T1" fmla="*/ 0 h 323"/>
                <a:gd name="T2" fmla="*/ 0 w 1"/>
                <a:gd name="T3" fmla="*/ 322 h 323"/>
                <a:gd name="T4" fmla="*/ 0 w 1"/>
                <a:gd name="T5" fmla="*/ 0 h 323"/>
              </a:gdLst>
              <a:ahLst/>
              <a:cxnLst>
                <a:cxn ang="0">
                  <a:pos x="T0" y="T1"/>
                </a:cxn>
                <a:cxn ang="0">
                  <a:pos x="T2" y="T3"/>
                </a:cxn>
                <a:cxn ang="0">
                  <a:pos x="T4" y="T5"/>
                </a:cxn>
              </a:cxnLst>
              <a:rect l="0" t="0" r="r" b="b"/>
              <a:pathLst>
                <a:path w="1" h="323">
                  <a:moveTo>
                    <a:pt x="0" y="0"/>
                  </a:moveTo>
                  <a:lnTo>
                    <a:pt x="0" y="32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42"/>
            <p:cNvSpPr>
              <a:spLocks/>
            </p:cNvSpPr>
            <p:nvPr/>
          </p:nvSpPr>
          <p:spPr bwMode="auto">
            <a:xfrm>
              <a:off x="3828" y="2741"/>
              <a:ext cx="55" cy="100"/>
            </a:xfrm>
            <a:custGeom>
              <a:avLst/>
              <a:gdLst>
                <a:gd name="T0" fmla="*/ 0 w 55"/>
                <a:gd name="T1" fmla="*/ 99 h 100"/>
                <a:gd name="T2" fmla="*/ 54 w 55"/>
                <a:gd name="T3" fmla="*/ 0 h 100"/>
                <a:gd name="T4" fmla="*/ 0 w 55"/>
                <a:gd name="T5" fmla="*/ 99 h 100"/>
              </a:gdLst>
              <a:ahLst/>
              <a:cxnLst>
                <a:cxn ang="0">
                  <a:pos x="T0" y="T1"/>
                </a:cxn>
                <a:cxn ang="0">
                  <a:pos x="T2" y="T3"/>
                </a:cxn>
                <a:cxn ang="0">
                  <a:pos x="T4" y="T5"/>
                </a:cxn>
              </a:cxnLst>
              <a:rect l="0" t="0" r="r" b="b"/>
              <a:pathLst>
                <a:path w="55" h="100">
                  <a:moveTo>
                    <a:pt x="0" y="99"/>
                  </a:moveTo>
                  <a:lnTo>
                    <a:pt x="54" y="0"/>
                  </a:lnTo>
                  <a:lnTo>
                    <a:pt x="0" y="9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43"/>
            <p:cNvSpPr>
              <a:spLocks/>
            </p:cNvSpPr>
            <p:nvPr/>
          </p:nvSpPr>
          <p:spPr bwMode="auto">
            <a:xfrm>
              <a:off x="3882" y="2749"/>
              <a:ext cx="48" cy="92"/>
            </a:xfrm>
            <a:custGeom>
              <a:avLst/>
              <a:gdLst>
                <a:gd name="T0" fmla="*/ 0 w 48"/>
                <a:gd name="T1" fmla="*/ 0 h 92"/>
                <a:gd name="T2" fmla="*/ 47 w 48"/>
                <a:gd name="T3" fmla="*/ 91 h 92"/>
                <a:gd name="T4" fmla="*/ 0 w 48"/>
                <a:gd name="T5" fmla="*/ 0 h 92"/>
              </a:gdLst>
              <a:ahLst/>
              <a:cxnLst>
                <a:cxn ang="0">
                  <a:pos x="T0" y="T1"/>
                </a:cxn>
                <a:cxn ang="0">
                  <a:pos x="T2" y="T3"/>
                </a:cxn>
                <a:cxn ang="0">
                  <a:pos x="T4" y="T5"/>
                </a:cxn>
              </a:cxnLst>
              <a:rect l="0" t="0" r="r" b="b"/>
              <a:pathLst>
                <a:path w="48" h="92">
                  <a:moveTo>
                    <a:pt x="0" y="0"/>
                  </a:moveTo>
                  <a:lnTo>
                    <a:pt x="47" y="9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Rectangle 44"/>
            <p:cNvSpPr>
              <a:spLocks noChangeArrowheads="1"/>
            </p:cNvSpPr>
            <p:nvPr/>
          </p:nvSpPr>
          <p:spPr bwMode="auto">
            <a:xfrm>
              <a:off x="3020" y="3971"/>
              <a:ext cx="719"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Reserves</a:t>
              </a:r>
            </a:p>
          </p:txBody>
        </p:sp>
        <p:sp>
          <p:nvSpPr>
            <p:cNvPr id="49" name="Rectangle 45"/>
            <p:cNvSpPr>
              <a:spLocks noChangeArrowheads="1"/>
            </p:cNvSpPr>
            <p:nvPr/>
          </p:nvSpPr>
          <p:spPr bwMode="auto">
            <a:xfrm>
              <a:off x="4145" y="3961"/>
              <a:ext cx="568"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Sailors</a:t>
              </a:r>
            </a:p>
          </p:txBody>
        </p:sp>
        <p:sp>
          <p:nvSpPr>
            <p:cNvPr id="50" name="Rectangle 46"/>
            <p:cNvSpPr>
              <a:spLocks noChangeArrowheads="1"/>
            </p:cNvSpPr>
            <p:nvPr/>
          </p:nvSpPr>
          <p:spPr bwMode="auto">
            <a:xfrm>
              <a:off x="3633" y="3504"/>
              <a:ext cx="50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err="1">
                  <a:solidFill>
                    <a:srgbClr val="000000"/>
                  </a:solidFill>
                  <a:latin typeface="Arial" pitchFamily="34" charset="0"/>
                </a:rPr>
                <a:t>sid</a:t>
              </a:r>
              <a:r>
                <a:rPr lang="en-US" sz="1400" b="1" dirty="0">
                  <a:solidFill>
                    <a:srgbClr val="000000"/>
                  </a:solidFill>
                  <a:latin typeface="Arial" pitchFamily="34" charset="0"/>
                </a:rPr>
                <a:t>=</a:t>
              </a:r>
              <a:r>
                <a:rPr lang="en-US" sz="1400" b="1" dirty="0" err="1">
                  <a:solidFill>
                    <a:srgbClr val="000000"/>
                  </a:solidFill>
                  <a:latin typeface="Arial" pitchFamily="34" charset="0"/>
                </a:rPr>
                <a:t>sid</a:t>
              </a:r>
              <a:endParaRPr lang="en-US" sz="1400" b="1" dirty="0">
                <a:solidFill>
                  <a:srgbClr val="000000"/>
                </a:solidFill>
                <a:latin typeface="Arial" pitchFamily="34" charset="0"/>
              </a:endParaRPr>
            </a:p>
          </p:txBody>
        </p:sp>
        <p:sp>
          <p:nvSpPr>
            <p:cNvPr id="51" name="Rectangle 47"/>
            <p:cNvSpPr>
              <a:spLocks noChangeArrowheads="1"/>
            </p:cNvSpPr>
            <p:nvPr/>
          </p:nvSpPr>
          <p:spPr bwMode="auto">
            <a:xfrm>
              <a:off x="3331" y="2733"/>
              <a:ext cx="56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bid=100 </a:t>
              </a:r>
            </a:p>
          </p:txBody>
        </p:sp>
        <p:sp>
          <p:nvSpPr>
            <p:cNvPr id="52" name="Rectangle 48"/>
            <p:cNvSpPr>
              <a:spLocks noChangeArrowheads="1"/>
            </p:cNvSpPr>
            <p:nvPr/>
          </p:nvSpPr>
          <p:spPr bwMode="auto">
            <a:xfrm>
              <a:off x="3935" y="2712"/>
              <a:ext cx="61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rating &gt; 5</a:t>
              </a:r>
            </a:p>
          </p:txBody>
        </p:sp>
        <p:sp>
          <p:nvSpPr>
            <p:cNvPr id="53" name="Rectangle 49"/>
            <p:cNvSpPr>
              <a:spLocks noChangeArrowheads="1"/>
            </p:cNvSpPr>
            <p:nvPr/>
          </p:nvSpPr>
          <p:spPr bwMode="auto">
            <a:xfrm>
              <a:off x="3706" y="2157"/>
              <a:ext cx="469"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sname</a:t>
              </a:r>
            </a:p>
          </p:txBody>
        </p:sp>
      </p:grpSp>
      <p:cxnSp>
        <p:nvCxnSpPr>
          <p:cNvPr id="4" name="Straight Arrow Connector 3"/>
          <p:cNvCxnSpPr/>
          <p:nvPr/>
        </p:nvCxnSpPr>
        <p:spPr>
          <a:xfrm flipH="1">
            <a:off x="1361113" y="3987726"/>
            <a:ext cx="115888" cy="1400969"/>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3063933" y="3987726"/>
            <a:ext cx="182735" cy="1390254"/>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3" name="Group 6"/>
          <p:cNvGrpSpPr/>
          <p:nvPr/>
        </p:nvGrpSpPr>
        <p:grpSpPr>
          <a:xfrm>
            <a:off x="5105400" y="2664140"/>
            <a:ext cx="3047624" cy="3313113"/>
            <a:chOff x="5105400" y="2664140"/>
            <a:chExt cx="3047624" cy="3313113"/>
          </a:xfrm>
        </p:grpSpPr>
        <p:grpSp>
          <p:nvGrpSpPr>
            <p:cNvPr id="5" name="Group 5"/>
            <p:cNvGrpSpPr/>
            <p:nvPr/>
          </p:nvGrpSpPr>
          <p:grpSpPr>
            <a:xfrm>
              <a:off x="5189788" y="4880290"/>
              <a:ext cx="161925" cy="158750"/>
              <a:chOff x="5500688" y="3592828"/>
              <a:chExt cx="161925" cy="158750"/>
            </a:xfrm>
          </p:grpSpPr>
          <p:sp>
            <p:nvSpPr>
              <p:cNvPr id="63" name="Freeform 29"/>
              <p:cNvSpPr>
                <a:spLocks/>
              </p:cNvSpPr>
              <p:nvPr/>
            </p:nvSpPr>
            <p:spPr bwMode="auto">
              <a:xfrm>
                <a:off x="5500688" y="3592828"/>
                <a:ext cx="115888" cy="158750"/>
              </a:xfrm>
              <a:custGeom>
                <a:avLst/>
                <a:gdLst>
                  <a:gd name="T0" fmla="*/ 72 w 73"/>
                  <a:gd name="T1" fmla="*/ 50 h 100"/>
                  <a:gd name="T2" fmla="*/ 62 w 73"/>
                  <a:gd name="T3" fmla="*/ 15 h 100"/>
                  <a:gd name="T4" fmla="*/ 36 w 73"/>
                  <a:gd name="T5" fmla="*/ 0 h 100"/>
                  <a:gd name="T6" fmla="*/ 11 w 73"/>
                  <a:gd name="T7" fmla="*/ 15 h 100"/>
                  <a:gd name="T8" fmla="*/ 0 w 73"/>
                  <a:gd name="T9" fmla="*/ 50 h 100"/>
                  <a:gd name="T10" fmla="*/ 11 w 73"/>
                  <a:gd name="T11" fmla="*/ 84 h 100"/>
                  <a:gd name="T12" fmla="*/ 36 w 73"/>
                  <a:gd name="T13" fmla="*/ 99 h 100"/>
                  <a:gd name="T14" fmla="*/ 62 w 73"/>
                  <a:gd name="T15" fmla="*/ 84 h 100"/>
                  <a:gd name="T16" fmla="*/ 72 w 73"/>
                  <a:gd name="T17"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00">
                    <a:moveTo>
                      <a:pt x="72" y="50"/>
                    </a:moveTo>
                    <a:lnTo>
                      <a:pt x="62" y="15"/>
                    </a:lnTo>
                    <a:lnTo>
                      <a:pt x="36" y="0"/>
                    </a:lnTo>
                    <a:lnTo>
                      <a:pt x="11" y="15"/>
                    </a:lnTo>
                    <a:lnTo>
                      <a:pt x="0" y="50"/>
                    </a:lnTo>
                    <a:lnTo>
                      <a:pt x="11" y="84"/>
                    </a:lnTo>
                    <a:lnTo>
                      <a:pt x="36" y="99"/>
                    </a:lnTo>
                    <a:lnTo>
                      <a:pt x="62" y="84"/>
                    </a:lnTo>
                    <a:lnTo>
                      <a:pt x="72" y="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Freeform 30"/>
              <p:cNvSpPr>
                <a:spLocks/>
              </p:cNvSpPr>
              <p:nvPr/>
            </p:nvSpPr>
            <p:spPr bwMode="auto">
              <a:xfrm>
                <a:off x="5559425" y="3610290"/>
                <a:ext cx="103188" cy="1588"/>
              </a:xfrm>
              <a:custGeom>
                <a:avLst/>
                <a:gdLst>
                  <a:gd name="T0" fmla="*/ 0 w 65"/>
                  <a:gd name="T1" fmla="*/ 0 h 1"/>
                  <a:gd name="T2" fmla="*/ 64 w 65"/>
                  <a:gd name="T3" fmla="*/ 0 h 1"/>
                  <a:gd name="T4" fmla="*/ 0 w 65"/>
                  <a:gd name="T5" fmla="*/ 0 h 1"/>
                </a:gdLst>
                <a:ahLst/>
                <a:cxnLst>
                  <a:cxn ang="0">
                    <a:pos x="T0" y="T1"/>
                  </a:cxn>
                  <a:cxn ang="0">
                    <a:pos x="T2" y="T3"/>
                  </a:cxn>
                  <a:cxn ang="0">
                    <a:pos x="T4" y="T5"/>
                  </a:cxn>
                </a:cxnLst>
                <a:rect l="0" t="0" r="r" b="b"/>
                <a:pathLst>
                  <a:path w="65" h="1">
                    <a:moveTo>
                      <a:pt x="0" y="0"/>
                    </a:moveTo>
                    <a:lnTo>
                      <a:pt x="64"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 name="Freeform 31"/>
            <p:cNvSpPr>
              <a:spLocks/>
            </p:cNvSpPr>
            <p:nvPr/>
          </p:nvSpPr>
          <p:spPr bwMode="auto">
            <a:xfrm>
              <a:off x="6138863" y="2680015"/>
              <a:ext cx="1588" cy="173038"/>
            </a:xfrm>
            <a:custGeom>
              <a:avLst/>
              <a:gdLst>
                <a:gd name="T0" fmla="*/ 0 w 1"/>
                <a:gd name="T1" fmla="*/ 0 h 109"/>
                <a:gd name="T2" fmla="*/ 0 w 1"/>
                <a:gd name="T3" fmla="*/ 108 h 109"/>
                <a:gd name="T4" fmla="*/ 0 w 1"/>
                <a:gd name="T5" fmla="*/ 0 h 109"/>
              </a:gdLst>
              <a:ahLst/>
              <a:cxnLst>
                <a:cxn ang="0">
                  <a:pos x="T0" y="T1"/>
                </a:cxn>
                <a:cxn ang="0">
                  <a:pos x="T2" y="T3"/>
                </a:cxn>
                <a:cxn ang="0">
                  <a:pos x="T4" y="T5"/>
                </a:cxn>
              </a:cxnLst>
              <a:rect l="0" t="0" r="r" b="b"/>
              <a:pathLst>
                <a:path w="1" h="109">
                  <a:moveTo>
                    <a:pt x="0" y="0"/>
                  </a:moveTo>
                  <a:lnTo>
                    <a:pt x="0" y="10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Freeform 32"/>
            <p:cNvSpPr>
              <a:spLocks/>
            </p:cNvSpPr>
            <p:nvPr/>
          </p:nvSpPr>
          <p:spPr bwMode="auto">
            <a:xfrm>
              <a:off x="6226175" y="2680015"/>
              <a:ext cx="1588" cy="173038"/>
            </a:xfrm>
            <a:custGeom>
              <a:avLst/>
              <a:gdLst>
                <a:gd name="T0" fmla="*/ 0 w 1"/>
                <a:gd name="T1" fmla="*/ 0 h 109"/>
                <a:gd name="T2" fmla="*/ 0 w 1"/>
                <a:gd name="T3" fmla="*/ 108 h 109"/>
                <a:gd name="T4" fmla="*/ 0 w 1"/>
                <a:gd name="T5" fmla="*/ 0 h 109"/>
              </a:gdLst>
              <a:ahLst/>
              <a:cxnLst>
                <a:cxn ang="0">
                  <a:pos x="T0" y="T1"/>
                </a:cxn>
                <a:cxn ang="0">
                  <a:pos x="T2" y="T3"/>
                </a:cxn>
                <a:cxn ang="0">
                  <a:pos x="T4" y="T5"/>
                </a:cxn>
              </a:cxnLst>
              <a:rect l="0" t="0" r="r" b="b"/>
              <a:pathLst>
                <a:path w="1" h="109">
                  <a:moveTo>
                    <a:pt x="0" y="0"/>
                  </a:moveTo>
                  <a:lnTo>
                    <a:pt x="0" y="10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33"/>
            <p:cNvSpPr>
              <a:spLocks/>
            </p:cNvSpPr>
            <p:nvPr/>
          </p:nvSpPr>
          <p:spPr bwMode="auto">
            <a:xfrm>
              <a:off x="6097588" y="2664140"/>
              <a:ext cx="174625" cy="1588"/>
            </a:xfrm>
            <a:custGeom>
              <a:avLst/>
              <a:gdLst>
                <a:gd name="T0" fmla="*/ 0 w 110"/>
                <a:gd name="T1" fmla="*/ 0 h 1"/>
                <a:gd name="T2" fmla="*/ 109 w 110"/>
                <a:gd name="T3" fmla="*/ 0 h 1"/>
                <a:gd name="T4" fmla="*/ 0 w 110"/>
                <a:gd name="T5" fmla="*/ 0 h 1"/>
              </a:gdLst>
              <a:ahLst/>
              <a:cxnLst>
                <a:cxn ang="0">
                  <a:pos x="T0" y="T1"/>
                </a:cxn>
                <a:cxn ang="0">
                  <a:pos x="T2" y="T3"/>
                </a:cxn>
                <a:cxn ang="0">
                  <a:pos x="T4" y="T5"/>
                </a:cxn>
              </a:cxnLst>
              <a:rect l="0" t="0" r="r" b="b"/>
              <a:pathLst>
                <a:path w="110" h="1">
                  <a:moveTo>
                    <a:pt x="0" y="0"/>
                  </a:moveTo>
                  <a:lnTo>
                    <a:pt x="109"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34"/>
            <p:cNvSpPr>
              <a:spLocks/>
            </p:cNvSpPr>
            <p:nvPr/>
          </p:nvSpPr>
          <p:spPr bwMode="auto">
            <a:xfrm>
              <a:off x="6270625" y="3776588"/>
              <a:ext cx="1588" cy="123825"/>
            </a:xfrm>
            <a:custGeom>
              <a:avLst/>
              <a:gdLst>
                <a:gd name="T0" fmla="*/ 0 w 1"/>
                <a:gd name="T1" fmla="*/ 0 h 78"/>
                <a:gd name="T2" fmla="*/ 0 w 1"/>
                <a:gd name="T3" fmla="*/ 77 h 78"/>
                <a:gd name="T4" fmla="*/ 0 w 1"/>
                <a:gd name="T5" fmla="*/ 0 h 78"/>
              </a:gdLst>
              <a:ahLst/>
              <a:cxnLst>
                <a:cxn ang="0">
                  <a:pos x="T0" y="T1"/>
                </a:cxn>
                <a:cxn ang="0">
                  <a:pos x="T2" y="T3"/>
                </a:cxn>
                <a:cxn ang="0">
                  <a:pos x="T4" y="T5"/>
                </a:cxn>
              </a:cxnLst>
              <a:rect l="0" t="0" r="r" b="b"/>
              <a:pathLst>
                <a:path w="1" h="78">
                  <a:moveTo>
                    <a:pt x="0" y="0"/>
                  </a:moveTo>
                  <a:lnTo>
                    <a:pt x="0" y="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35"/>
            <p:cNvSpPr>
              <a:spLocks/>
            </p:cNvSpPr>
            <p:nvPr/>
          </p:nvSpPr>
          <p:spPr bwMode="auto">
            <a:xfrm>
              <a:off x="6618287" y="3776588"/>
              <a:ext cx="1588" cy="123825"/>
            </a:xfrm>
            <a:custGeom>
              <a:avLst/>
              <a:gdLst>
                <a:gd name="T0" fmla="*/ 0 w 1"/>
                <a:gd name="T1" fmla="*/ 0 h 78"/>
                <a:gd name="T2" fmla="*/ 0 w 1"/>
                <a:gd name="T3" fmla="*/ 77 h 78"/>
                <a:gd name="T4" fmla="*/ 0 w 1"/>
                <a:gd name="T5" fmla="*/ 0 h 78"/>
              </a:gdLst>
              <a:ahLst/>
              <a:cxnLst>
                <a:cxn ang="0">
                  <a:pos x="T0" y="T1"/>
                </a:cxn>
                <a:cxn ang="0">
                  <a:pos x="T2" y="T3"/>
                </a:cxn>
                <a:cxn ang="0">
                  <a:pos x="T4" y="T5"/>
                </a:cxn>
              </a:cxnLst>
              <a:rect l="0" t="0" r="r" b="b"/>
              <a:pathLst>
                <a:path w="1" h="78">
                  <a:moveTo>
                    <a:pt x="0" y="0"/>
                  </a:moveTo>
                  <a:lnTo>
                    <a:pt x="0" y="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Freeform 36"/>
            <p:cNvSpPr>
              <a:spLocks/>
            </p:cNvSpPr>
            <p:nvPr/>
          </p:nvSpPr>
          <p:spPr bwMode="auto">
            <a:xfrm>
              <a:off x="6270625" y="3776588"/>
              <a:ext cx="349250" cy="123825"/>
            </a:xfrm>
            <a:custGeom>
              <a:avLst/>
              <a:gdLst>
                <a:gd name="T0" fmla="*/ 0 w 220"/>
                <a:gd name="T1" fmla="*/ 0 h 78"/>
                <a:gd name="T2" fmla="*/ 219 w 220"/>
                <a:gd name="T3" fmla="*/ 77 h 78"/>
                <a:gd name="T4" fmla="*/ 0 w 220"/>
                <a:gd name="T5" fmla="*/ 0 h 78"/>
              </a:gdLst>
              <a:ahLst/>
              <a:cxnLst>
                <a:cxn ang="0">
                  <a:pos x="T0" y="T1"/>
                </a:cxn>
                <a:cxn ang="0">
                  <a:pos x="T2" y="T3"/>
                </a:cxn>
                <a:cxn ang="0">
                  <a:pos x="T4" y="T5"/>
                </a:cxn>
              </a:cxnLst>
              <a:rect l="0" t="0" r="r" b="b"/>
              <a:pathLst>
                <a:path w="220" h="78">
                  <a:moveTo>
                    <a:pt x="0" y="0"/>
                  </a:moveTo>
                  <a:lnTo>
                    <a:pt x="219" y="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Freeform 37"/>
            <p:cNvSpPr>
              <a:spLocks/>
            </p:cNvSpPr>
            <p:nvPr/>
          </p:nvSpPr>
          <p:spPr bwMode="auto">
            <a:xfrm>
              <a:off x="6270625" y="3776588"/>
              <a:ext cx="349250" cy="123825"/>
            </a:xfrm>
            <a:custGeom>
              <a:avLst/>
              <a:gdLst>
                <a:gd name="T0" fmla="*/ 0 w 220"/>
                <a:gd name="T1" fmla="*/ 77 h 78"/>
                <a:gd name="T2" fmla="*/ 219 w 220"/>
                <a:gd name="T3" fmla="*/ 0 h 78"/>
                <a:gd name="T4" fmla="*/ 0 w 220"/>
                <a:gd name="T5" fmla="*/ 77 h 78"/>
              </a:gdLst>
              <a:ahLst/>
              <a:cxnLst>
                <a:cxn ang="0">
                  <a:pos x="T0" y="T1"/>
                </a:cxn>
                <a:cxn ang="0">
                  <a:pos x="T2" y="T3"/>
                </a:cxn>
                <a:cxn ang="0">
                  <a:pos x="T4" y="T5"/>
                </a:cxn>
              </a:cxnLst>
              <a:rect l="0" t="0" r="r" b="b"/>
              <a:pathLst>
                <a:path w="220" h="78">
                  <a:moveTo>
                    <a:pt x="0" y="77"/>
                  </a:moveTo>
                  <a:lnTo>
                    <a:pt x="219" y="0"/>
                  </a:lnTo>
                  <a:lnTo>
                    <a:pt x="0" y="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Freeform 38"/>
            <p:cNvSpPr>
              <a:spLocks/>
            </p:cNvSpPr>
            <p:nvPr/>
          </p:nvSpPr>
          <p:spPr bwMode="auto">
            <a:xfrm>
              <a:off x="5509194" y="4357218"/>
              <a:ext cx="669925" cy="357188"/>
            </a:xfrm>
            <a:custGeom>
              <a:avLst/>
              <a:gdLst>
                <a:gd name="T0" fmla="*/ 0 w 422"/>
                <a:gd name="T1" fmla="*/ 224 h 225"/>
                <a:gd name="T2" fmla="*/ 421 w 422"/>
                <a:gd name="T3" fmla="*/ 0 h 225"/>
                <a:gd name="T4" fmla="*/ 0 w 422"/>
                <a:gd name="T5" fmla="*/ 224 h 225"/>
              </a:gdLst>
              <a:ahLst/>
              <a:cxnLst>
                <a:cxn ang="0">
                  <a:pos x="T0" y="T1"/>
                </a:cxn>
                <a:cxn ang="0">
                  <a:pos x="T2" y="T3"/>
                </a:cxn>
                <a:cxn ang="0">
                  <a:pos x="T4" y="T5"/>
                </a:cxn>
              </a:cxnLst>
              <a:rect l="0" t="0" r="r" b="b"/>
              <a:pathLst>
                <a:path w="422" h="225">
                  <a:moveTo>
                    <a:pt x="0" y="224"/>
                  </a:moveTo>
                  <a:lnTo>
                    <a:pt x="421" y="0"/>
                  </a:lnTo>
                  <a:lnTo>
                    <a:pt x="0" y="22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Freeform 39"/>
            <p:cNvSpPr>
              <a:spLocks/>
            </p:cNvSpPr>
            <p:nvPr/>
          </p:nvSpPr>
          <p:spPr bwMode="auto">
            <a:xfrm>
              <a:off x="6636580" y="4392935"/>
              <a:ext cx="684213" cy="357188"/>
            </a:xfrm>
            <a:custGeom>
              <a:avLst/>
              <a:gdLst>
                <a:gd name="T0" fmla="*/ 0 w 431"/>
                <a:gd name="T1" fmla="*/ 0 h 225"/>
                <a:gd name="T2" fmla="*/ 430 w 431"/>
                <a:gd name="T3" fmla="*/ 224 h 225"/>
                <a:gd name="T4" fmla="*/ 0 w 431"/>
                <a:gd name="T5" fmla="*/ 0 h 225"/>
              </a:gdLst>
              <a:ahLst/>
              <a:cxnLst>
                <a:cxn ang="0">
                  <a:pos x="T0" y="T1"/>
                </a:cxn>
                <a:cxn ang="0">
                  <a:pos x="T2" y="T3"/>
                </a:cxn>
                <a:cxn ang="0">
                  <a:pos x="T4" y="T5"/>
                </a:cxn>
              </a:cxnLst>
              <a:rect l="0" t="0" r="r" b="b"/>
              <a:pathLst>
                <a:path w="431" h="225">
                  <a:moveTo>
                    <a:pt x="0" y="0"/>
                  </a:moveTo>
                  <a:lnTo>
                    <a:pt x="430" y="22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 name="Freeform 41"/>
            <p:cNvSpPr>
              <a:spLocks/>
            </p:cNvSpPr>
            <p:nvPr/>
          </p:nvSpPr>
          <p:spPr bwMode="auto">
            <a:xfrm>
              <a:off x="6432550" y="3037203"/>
              <a:ext cx="1588" cy="512763"/>
            </a:xfrm>
            <a:custGeom>
              <a:avLst/>
              <a:gdLst>
                <a:gd name="T0" fmla="*/ 0 w 1"/>
                <a:gd name="T1" fmla="*/ 0 h 323"/>
                <a:gd name="T2" fmla="*/ 0 w 1"/>
                <a:gd name="T3" fmla="*/ 322 h 323"/>
                <a:gd name="T4" fmla="*/ 0 w 1"/>
                <a:gd name="T5" fmla="*/ 0 h 323"/>
              </a:gdLst>
              <a:ahLst/>
              <a:cxnLst>
                <a:cxn ang="0">
                  <a:pos x="T0" y="T1"/>
                </a:cxn>
                <a:cxn ang="0">
                  <a:pos x="T2" y="T3"/>
                </a:cxn>
                <a:cxn ang="0">
                  <a:pos x="T4" y="T5"/>
                </a:cxn>
              </a:cxnLst>
              <a:rect l="0" t="0" r="r" b="b"/>
              <a:pathLst>
                <a:path w="1" h="323">
                  <a:moveTo>
                    <a:pt x="0" y="0"/>
                  </a:moveTo>
                  <a:lnTo>
                    <a:pt x="0" y="32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Rectangle 44"/>
            <p:cNvSpPr>
              <a:spLocks noChangeArrowheads="1"/>
            </p:cNvSpPr>
            <p:nvPr/>
          </p:nvSpPr>
          <p:spPr bwMode="auto">
            <a:xfrm>
              <a:off x="5105400" y="5629590"/>
              <a:ext cx="1141413"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Reserves</a:t>
              </a:r>
            </a:p>
          </p:txBody>
        </p:sp>
        <p:sp>
          <p:nvSpPr>
            <p:cNvPr id="79" name="Rectangle 45"/>
            <p:cNvSpPr>
              <a:spLocks noChangeArrowheads="1"/>
            </p:cNvSpPr>
            <p:nvPr/>
          </p:nvSpPr>
          <p:spPr bwMode="auto">
            <a:xfrm>
              <a:off x="6891338" y="5613715"/>
              <a:ext cx="90170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Sailors</a:t>
              </a:r>
            </a:p>
          </p:txBody>
        </p:sp>
        <p:sp>
          <p:nvSpPr>
            <p:cNvPr id="80" name="Rectangle 46"/>
            <p:cNvSpPr>
              <a:spLocks noChangeArrowheads="1"/>
            </p:cNvSpPr>
            <p:nvPr/>
          </p:nvSpPr>
          <p:spPr bwMode="auto">
            <a:xfrm>
              <a:off x="6092825" y="3987726"/>
              <a:ext cx="7985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err="1">
                  <a:solidFill>
                    <a:srgbClr val="000000"/>
                  </a:solidFill>
                  <a:latin typeface="Arial" pitchFamily="34" charset="0"/>
                </a:rPr>
                <a:t>sid</a:t>
              </a:r>
              <a:r>
                <a:rPr lang="en-US" sz="1400" b="1" dirty="0">
                  <a:solidFill>
                    <a:srgbClr val="000000"/>
                  </a:solidFill>
                  <a:latin typeface="Arial" pitchFamily="34" charset="0"/>
                </a:rPr>
                <a:t>=</a:t>
              </a:r>
              <a:r>
                <a:rPr lang="en-US" sz="1400" b="1" dirty="0" err="1">
                  <a:solidFill>
                    <a:srgbClr val="000000"/>
                  </a:solidFill>
                  <a:latin typeface="Arial" pitchFamily="34" charset="0"/>
                </a:rPr>
                <a:t>sid</a:t>
              </a:r>
              <a:endParaRPr lang="en-US" sz="1400" b="1" dirty="0">
                <a:solidFill>
                  <a:srgbClr val="000000"/>
                </a:solidFill>
                <a:latin typeface="Arial" pitchFamily="34" charset="0"/>
              </a:endParaRPr>
            </a:p>
          </p:txBody>
        </p:sp>
        <p:sp>
          <p:nvSpPr>
            <p:cNvPr id="81" name="Rectangle 47"/>
            <p:cNvSpPr>
              <a:spLocks noChangeArrowheads="1"/>
            </p:cNvSpPr>
            <p:nvPr/>
          </p:nvSpPr>
          <p:spPr bwMode="auto">
            <a:xfrm>
              <a:off x="5243513" y="4899340"/>
              <a:ext cx="8969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000000"/>
                  </a:solidFill>
                  <a:latin typeface="Arial" pitchFamily="34" charset="0"/>
                </a:rPr>
                <a:t>bid=100 </a:t>
              </a:r>
            </a:p>
          </p:txBody>
        </p:sp>
        <p:sp>
          <p:nvSpPr>
            <p:cNvPr id="82" name="Rectangle 48"/>
            <p:cNvSpPr>
              <a:spLocks noChangeArrowheads="1"/>
            </p:cNvSpPr>
            <p:nvPr/>
          </p:nvSpPr>
          <p:spPr bwMode="auto">
            <a:xfrm>
              <a:off x="7176711" y="4905801"/>
              <a:ext cx="9763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000000"/>
                  </a:solidFill>
                  <a:latin typeface="Arial" pitchFamily="34" charset="0"/>
                </a:rPr>
                <a:t>rating &gt; 5</a:t>
              </a:r>
            </a:p>
          </p:txBody>
        </p:sp>
        <p:sp>
          <p:nvSpPr>
            <p:cNvPr id="83" name="Rectangle 49"/>
            <p:cNvSpPr>
              <a:spLocks noChangeArrowheads="1"/>
            </p:cNvSpPr>
            <p:nvPr/>
          </p:nvSpPr>
          <p:spPr bwMode="auto">
            <a:xfrm>
              <a:off x="6194425" y="2749865"/>
              <a:ext cx="7445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err="1">
                  <a:solidFill>
                    <a:srgbClr val="000000"/>
                  </a:solidFill>
                  <a:latin typeface="Arial" pitchFamily="34" charset="0"/>
                </a:rPr>
                <a:t>sname</a:t>
              </a:r>
              <a:endParaRPr lang="en-US" sz="1400" b="1" dirty="0">
                <a:solidFill>
                  <a:srgbClr val="000000"/>
                </a:solidFill>
                <a:latin typeface="Arial" pitchFamily="34" charset="0"/>
              </a:endParaRPr>
            </a:p>
          </p:txBody>
        </p:sp>
        <p:grpSp>
          <p:nvGrpSpPr>
            <p:cNvPr id="6" name="Group 106"/>
            <p:cNvGrpSpPr/>
            <p:nvPr/>
          </p:nvGrpSpPr>
          <p:grpSpPr>
            <a:xfrm>
              <a:off x="7099301" y="4959665"/>
              <a:ext cx="161925" cy="158750"/>
              <a:chOff x="5500688" y="3592828"/>
              <a:chExt cx="161925" cy="158750"/>
            </a:xfrm>
          </p:grpSpPr>
          <p:sp>
            <p:nvSpPr>
              <p:cNvPr id="108" name="Freeform 29"/>
              <p:cNvSpPr>
                <a:spLocks/>
              </p:cNvSpPr>
              <p:nvPr/>
            </p:nvSpPr>
            <p:spPr bwMode="auto">
              <a:xfrm>
                <a:off x="5500688" y="3592828"/>
                <a:ext cx="115888" cy="158750"/>
              </a:xfrm>
              <a:custGeom>
                <a:avLst/>
                <a:gdLst>
                  <a:gd name="T0" fmla="*/ 72 w 73"/>
                  <a:gd name="T1" fmla="*/ 50 h 100"/>
                  <a:gd name="T2" fmla="*/ 62 w 73"/>
                  <a:gd name="T3" fmla="*/ 15 h 100"/>
                  <a:gd name="T4" fmla="*/ 36 w 73"/>
                  <a:gd name="T5" fmla="*/ 0 h 100"/>
                  <a:gd name="T6" fmla="*/ 11 w 73"/>
                  <a:gd name="T7" fmla="*/ 15 h 100"/>
                  <a:gd name="T8" fmla="*/ 0 w 73"/>
                  <a:gd name="T9" fmla="*/ 50 h 100"/>
                  <a:gd name="T10" fmla="*/ 11 w 73"/>
                  <a:gd name="T11" fmla="*/ 84 h 100"/>
                  <a:gd name="T12" fmla="*/ 36 w 73"/>
                  <a:gd name="T13" fmla="*/ 99 h 100"/>
                  <a:gd name="T14" fmla="*/ 62 w 73"/>
                  <a:gd name="T15" fmla="*/ 84 h 100"/>
                  <a:gd name="T16" fmla="*/ 72 w 73"/>
                  <a:gd name="T17"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00">
                    <a:moveTo>
                      <a:pt x="72" y="50"/>
                    </a:moveTo>
                    <a:lnTo>
                      <a:pt x="62" y="15"/>
                    </a:lnTo>
                    <a:lnTo>
                      <a:pt x="36" y="0"/>
                    </a:lnTo>
                    <a:lnTo>
                      <a:pt x="11" y="15"/>
                    </a:lnTo>
                    <a:lnTo>
                      <a:pt x="0" y="50"/>
                    </a:lnTo>
                    <a:lnTo>
                      <a:pt x="11" y="84"/>
                    </a:lnTo>
                    <a:lnTo>
                      <a:pt x="36" y="99"/>
                    </a:lnTo>
                    <a:lnTo>
                      <a:pt x="62" y="84"/>
                    </a:lnTo>
                    <a:lnTo>
                      <a:pt x="72" y="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 name="Freeform 30"/>
              <p:cNvSpPr>
                <a:spLocks/>
              </p:cNvSpPr>
              <p:nvPr/>
            </p:nvSpPr>
            <p:spPr bwMode="auto">
              <a:xfrm>
                <a:off x="5559425" y="3610290"/>
                <a:ext cx="103188" cy="1588"/>
              </a:xfrm>
              <a:custGeom>
                <a:avLst/>
                <a:gdLst>
                  <a:gd name="T0" fmla="*/ 0 w 65"/>
                  <a:gd name="T1" fmla="*/ 0 h 1"/>
                  <a:gd name="T2" fmla="*/ 64 w 65"/>
                  <a:gd name="T3" fmla="*/ 0 h 1"/>
                  <a:gd name="T4" fmla="*/ 0 w 65"/>
                  <a:gd name="T5" fmla="*/ 0 h 1"/>
                </a:gdLst>
                <a:ahLst/>
                <a:cxnLst>
                  <a:cxn ang="0">
                    <a:pos x="T0" y="T1"/>
                  </a:cxn>
                  <a:cxn ang="0">
                    <a:pos x="T2" y="T3"/>
                  </a:cxn>
                  <a:cxn ang="0">
                    <a:pos x="T4" y="T5"/>
                  </a:cxn>
                </a:cxnLst>
                <a:rect l="0" t="0" r="r" b="b"/>
                <a:pathLst>
                  <a:path w="65" h="1">
                    <a:moveTo>
                      <a:pt x="0" y="0"/>
                    </a:moveTo>
                    <a:lnTo>
                      <a:pt x="64"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1" name="Freeform 41"/>
            <p:cNvSpPr>
              <a:spLocks/>
            </p:cNvSpPr>
            <p:nvPr/>
          </p:nvSpPr>
          <p:spPr bwMode="auto">
            <a:xfrm>
              <a:off x="5691982" y="5169920"/>
              <a:ext cx="1588" cy="512763"/>
            </a:xfrm>
            <a:custGeom>
              <a:avLst/>
              <a:gdLst>
                <a:gd name="T0" fmla="*/ 0 w 1"/>
                <a:gd name="T1" fmla="*/ 0 h 323"/>
                <a:gd name="T2" fmla="*/ 0 w 1"/>
                <a:gd name="T3" fmla="*/ 322 h 323"/>
                <a:gd name="T4" fmla="*/ 0 w 1"/>
                <a:gd name="T5" fmla="*/ 0 h 323"/>
              </a:gdLst>
              <a:ahLst/>
              <a:cxnLst>
                <a:cxn ang="0">
                  <a:pos x="T0" y="T1"/>
                </a:cxn>
                <a:cxn ang="0">
                  <a:pos x="T2" y="T3"/>
                </a:cxn>
                <a:cxn ang="0">
                  <a:pos x="T4" y="T5"/>
                </a:cxn>
              </a:cxnLst>
              <a:rect l="0" t="0" r="r" b="b"/>
              <a:pathLst>
                <a:path w="1" h="323">
                  <a:moveTo>
                    <a:pt x="0" y="0"/>
                  </a:moveTo>
                  <a:lnTo>
                    <a:pt x="0" y="32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 name="Freeform 41"/>
            <p:cNvSpPr>
              <a:spLocks/>
            </p:cNvSpPr>
            <p:nvPr/>
          </p:nvSpPr>
          <p:spPr bwMode="auto">
            <a:xfrm>
              <a:off x="7349986" y="5154523"/>
              <a:ext cx="1588" cy="512763"/>
            </a:xfrm>
            <a:custGeom>
              <a:avLst/>
              <a:gdLst>
                <a:gd name="T0" fmla="*/ 0 w 1"/>
                <a:gd name="T1" fmla="*/ 0 h 323"/>
                <a:gd name="T2" fmla="*/ 0 w 1"/>
                <a:gd name="T3" fmla="*/ 322 h 323"/>
                <a:gd name="T4" fmla="*/ 0 w 1"/>
                <a:gd name="T5" fmla="*/ 0 h 323"/>
              </a:gdLst>
              <a:ahLst/>
              <a:cxnLst>
                <a:cxn ang="0">
                  <a:pos x="T0" y="T1"/>
                </a:cxn>
                <a:cxn ang="0">
                  <a:pos x="T2" y="T3"/>
                </a:cxn>
                <a:cxn ang="0">
                  <a:pos x="T4" y="T5"/>
                </a:cxn>
              </a:cxnLst>
              <a:rect l="0" t="0" r="r" b="b"/>
              <a:pathLst>
                <a:path w="1" h="323">
                  <a:moveTo>
                    <a:pt x="0" y="0"/>
                  </a:moveTo>
                  <a:lnTo>
                    <a:pt x="0" y="32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204063562"/>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Push-down and pipelining</a:t>
            </a:r>
            <a:endParaRPr lang="en-US" dirty="0"/>
          </a:p>
        </p:txBody>
      </p:sp>
      <p:sp>
        <p:nvSpPr>
          <p:cNvPr id="3" name="Content Placeholder 2"/>
          <p:cNvSpPr>
            <a:spLocks noGrp="1"/>
          </p:cNvSpPr>
          <p:nvPr>
            <p:ph sz="quarter" idx="1"/>
          </p:nvPr>
        </p:nvSpPr>
        <p:spPr/>
        <p:txBody>
          <a:bodyPr/>
          <a:lstStyle/>
          <a:p>
            <a:r>
              <a:rPr lang="en-US" dirty="0" smtClean="0"/>
              <a:t>But note that the right selection may not be best pushed-down: can’t pipeline inner-table data </a:t>
            </a:r>
            <a:r>
              <a:rPr lang="en-US" dirty="0" smtClean="0"/>
              <a:t>for indexed </a:t>
            </a:r>
            <a:r>
              <a:rPr lang="en-US" dirty="0" smtClean="0"/>
              <a:t>NLJ</a:t>
            </a:r>
            <a:endParaRPr lang="en-US" dirty="0"/>
          </a:p>
        </p:txBody>
      </p:sp>
      <p:grpSp>
        <p:nvGrpSpPr>
          <p:cNvPr id="4" name="Group 6"/>
          <p:cNvGrpSpPr/>
          <p:nvPr/>
        </p:nvGrpSpPr>
        <p:grpSpPr>
          <a:xfrm>
            <a:off x="1143000" y="2514600"/>
            <a:ext cx="3047624" cy="3313113"/>
            <a:chOff x="5105400" y="2664140"/>
            <a:chExt cx="3047624" cy="3313113"/>
          </a:xfrm>
        </p:grpSpPr>
        <p:grpSp>
          <p:nvGrpSpPr>
            <p:cNvPr id="5" name="Group 5"/>
            <p:cNvGrpSpPr/>
            <p:nvPr/>
          </p:nvGrpSpPr>
          <p:grpSpPr>
            <a:xfrm>
              <a:off x="5189788" y="4880290"/>
              <a:ext cx="161925" cy="158750"/>
              <a:chOff x="5500688" y="3592828"/>
              <a:chExt cx="161925" cy="158750"/>
            </a:xfrm>
          </p:grpSpPr>
          <p:sp>
            <p:nvSpPr>
              <p:cNvPr id="27" name="Freeform 29"/>
              <p:cNvSpPr>
                <a:spLocks/>
              </p:cNvSpPr>
              <p:nvPr/>
            </p:nvSpPr>
            <p:spPr bwMode="auto">
              <a:xfrm>
                <a:off x="5500688" y="3592828"/>
                <a:ext cx="115888" cy="158750"/>
              </a:xfrm>
              <a:custGeom>
                <a:avLst/>
                <a:gdLst>
                  <a:gd name="T0" fmla="*/ 72 w 73"/>
                  <a:gd name="T1" fmla="*/ 50 h 100"/>
                  <a:gd name="T2" fmla="*/ 62 w 73"/>
                  <a:gd name="T3" fmla="*/ 15 h 100"/>
                  <a:gd name="T4" fmla="*/ 36 w 73"/>
                  <a:gd name="T5" fmla="*/ 0 h 100"/>
                  <a:gd name="T6" fmla="*/ 11 w 73"/>
                  <a:gd name="T7" fmla="*/ 15 h 100"/>
                  <a:gd name="T8" fmla="*/ 0 w 73"/>
                  <a:gd name="T9" fmla="*/ 50 h 100"/>
                  <a:gd name="T10" fmla="*/ 11 w 73"/>
                  <a:gd name="T11" fmla="*/ 84 h 100"/>
                  <a:gd name="T12" fmla="*/ 36 w 73"/>
                  <a:gd name="T13" fmla="*/ 99 h 100"/>
                  <a:gd name="T14" fmla="*/ 62 w 73"/>
                  <a:gd name="T15" fmla="*/ 84 h 100"/>
                  <a:gd name="T16" fmla="*/ 72 w 73"/>
                  <a:gd name="T17"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00">
                    <a:moveTo>
                      <a:pt x="72" y="50"/>
                    </a:moveTo>
                    <a:lnTo>
                      <a:pt x="62" y="15"/>
                    </a:lnTo>
                    <a:lnTo>
                      <a:pt x="36" y="0"/>
                    </a:lnTo>
                    <a:lnTo>
                      <a:pt x="11" y="15"/>
                    </a:lnTo>
                    <a:lnTo>
                      <a:pt x="0" y="50"/>
                    </a:lnTo>
                    <a:lnTo>
                      <a:pt x="11" y="84"/>
                    </a:lnTo>
                    <a:lnTo>
                      <a:pt x="36" y="99"/>
                    </a:lnTo>
                    <a:lnTo>
                      <a:pt x="62" y="84"/>
                    </a:lnTo>
                    <a:lnTo>
                      <a:pt x="72" y="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30"/>
              <p:cNvSpPr>
                <a:spLocks/>
              </p:cNvSpPr>
              <p:nvPr/>
            </p:nvSpPr>
            <p:spPr bwMode="auto">
              <a:xfrm>
                <a:off x="5559425" y="3610290"/>
                <a:ext cx="103188" cy="1588"/>
              </a:xfrm>
              <a:custGeom>
                <a:avLst/>
                <a:gdLst>
                  <a:gd name="T0" fmla="*/ 0 w 65"/>
                  <a:gd name="T1" fmla="*/ 0 h 1"/>
                  <a:gd name="T2" fmla="*/ 64 w 65"/>
                  <a:gd name="T3" fmla="*/ 0 h 1"/>
                  <a:gd name="T4" fmla="*/ 0 w 65"/>
                  <a:gd name="T5" fmla="*/ 0 h 1"/>
                </a:gdLst>
                <a:ahLst/>
                <a:cxnLst>
                  <a:cxn ang="0">
                    <a:pos x="T0" y="T1"/>
                  </a:cxn>
                  <a:cxn ang="0">
                    <a:pos x="T2" y="T3"/>
                  </a:cxn>
                  <a:cxn ang="0">
                    <a:pos x="T4" y="T5"/>
                  </a:cxn>
                </a:cxnLst>
                <a:rect l="0" t="0" r="r" b="b"/>
                <a:pathLst>
                  <a:path w="65" h="1">
                    <a:moveTo>
                      <a:pt x="0" y="0"/>
                    </a:moveTo>
                    <a:lnTo>
                      <a:pt x="64"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 name="Freeform 31"/>
            <p:cNvSpPr>
              <a:spLocks/>
            </p:cNvSpPr>
            <p:nvPr/>
          </p:nvSpPr>
          <p:spPr bwMode="auto">
            <a:xfrm>
              <a:off x="6138863" y="2680015"/>
              <a:ext cx="1588" cy="173038"/>
            </a:xfrm>
            <a:custGeom>
              <a:avLst/>
              <a:gdLst>
                <a:gd name="T0" fmla="*/ 0 w 1"/>
                <a:gd name="T1" fmla="*/ 0 h 109"/>
                <a:gd name="T2" fmla="*/ 0 w 1"/>
                <a:gd name="T3" fmla="*/ 108 h 109"/>
                <a:gd name="T4" fmla="*/ 0 w 1"/>
                <a:gd name="T5" fmla="*/ 0 h 109"/>
              </a:gdLst>
              <a:ahLst/>
              <a:cxnLst>
                <a:cxn ang="0">
                  <a:pos x="T0" y="T1"/>
                </a:cxn>
                <a:cxn ang="0">
                  <a:pos x="T2" y="T3"/>
                </a:cxn>
                <a:cxn ang="0">
                  <a:pos x="T4" y="T5"/>
                </a:cxn>
              </a:cxnLst>
              <a:rect l="0" t="0" r="r" b="b"/>
              <a:pathLst>
                <a:path w="1" h="109">
                  <a:moveTo>
                    <a:pt x="0" y="0"/>
                  </a:moveTo>
                  <a:lnTo>
                    <a:pt x="0" y="10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Freeform 32"/>
            <p:cNvSpPr>
              <a:spLocks/>
            </p:cNvSpPr>
            <p:nvPr/>
          </p:nvSpPr>
          <p:spPr bwMode="auto">
            <a:xfrm>
              <a:off x="6226175" y="2680015"/>
              <a:ext cx="1588" cy="173038"/>
            </a:xfrm>
            <a:custGeom>
              <a:avLst/>
              <a:gdLst>
                <a:gd name="T0" fmla="*/ 0 w 1"/>
                <a:gd name="T1" fmla="*/ 0 h 109"/>
                <a:gd name="T2" fmla="*/ 0 w 1"/>
                <a:gd name="T3" fmla="*/ 108 h 109"/>
                <a:gd name="T4" fmla="*/ 0 w 1"/>
                <a:gd name="T5" fmla="*/ 0 h 109"/>
              </a:gdLst>
              <a:ahLst/>
              <a:cxnLst>
                <a:cxn ang="0">
                  <a:pos x="T0" y="T1"/>
                </a:cxn>
                <a:cxn ang="0">
                  <a:pos x="T2" y="T3"/>
                </a:cxn>
                <a:cxn ang="0">
                  <a:pos x="T4" y="T5"/>
                </a:cxn>
              </a:cxnLst>
              <a:rect l="0" t="0" r="r" b="b"/>
              <a:pathLst>
                <a:path w="1" h="109">
                  <a:moveTo>
                    <a:pt x="0" y="0"/>
                  </a:moveTo>
                  <a:lnTo>
                    <a:pt x="0" y="10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33"/>
            <p:cNvSpPr>
              <a:spLocks/>
            </p:cNvSpPr>
            <p:nvPr/>
          </p:nvSpPr>
          <p:spPr bwMode="auto">
            <a:xfrm>
              <a:off x="6097588" y="2664140"/>
              <a:ext cx="174625" cy="1588"/>
            </a:xfrm>
            <a:custGeom>
              <a:avLst/>
              <a:gdLst>
                <a:gd name="T0" fmla="*/ 0 w 110"/>
                <a:gd name="T1" fmla="*/ 0 h 1"/>
                <a:gd name="T2" fmla="*/ 109 w 110"/>
                <a:gd name="T3" fmla="*/ 0 h 1"/>
                <a:gd name="T4" fmla="*/ 0 w 110"/>
                <a:gd name="T5" fmla="*/ 0 h 1"/>
              </a:gdLst>
              <a:ahLst/>
              <a:cxnLst>
                <a:cxn ang="0">
                  <a:pos x="T0" y="T1"/>
                </a:cxn>
                <a:cxn ang="0">
                  <a:pos x="T2" y="T3"/>
                </a:cxn>
                <a:cxn ang="0">
                  <a:pos x="T4" y="T5"/>
                </a:cxn>
              </a:cxnLst>
              <a:rect l="0" t="0" r="r" b="b"/>
              <a:pathLst>
                <a:path w="110" h="1">
                  <a:moveTo>
                    <a:pt x="0" y="0"/>
                  </a:moveTo>
                  <a:lnTo>
                    <a:pt x="109"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34"/>
            <p:cNvSpPr>
              <a:spLocks/>
            </p:cNvSpPr>
            <p:nvPr/>
          </p:nvSpPr>
          <p:spPr bwMode="auto">
            <a:xfrm>
              <a:off x="6270625" y="3776588"/>
              <a:ext cx="1588" cy="123825"/>
            </a:xfrm>
            <a:custGeom>
              <a:avLst/>
              <a:gdLst>
                <a:gd name="T0" fmla="*/ 0 w 1"/>
                <a:gd name="T1" fmla="*/ 0 h 78"/>
                <a:gd name="T2" fmla="*/ 0 w 1"/>
                <a:gd name="T3" fmla="*/ 77 h 78"/>
                <a:gd name="T4" fmla="*/ 0 w 1"/>
                <a:gd name="T5" fmla="*/ 0 h 78"/>
              </a:gdLst>
              <a:ahLst/>
              <a:cxnLst>
                <a:cxn ang="0">
                  <a:pos x="T0" y="T1"/>
                </a:cxn>
                <a:cxn ang="0">
                  <a:pos x="T2" y="T3"/>
                </a:cxn>
                <a:cxn ang="0">
                  <a:pos x="T4" y="T5"/>
                </a:cxn>
              </a:cxnLst>
              <a:rect l="0" t="0" r="r" b="b"/>
              <a:pathLst>
                <a:path w="1" h="78">
                  <a:moveTo>
                    <a:pt x="0" y="0"/>
                  </a:moveTo>
                  <a:lnTo>
                    <a:pt x="0" y="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35"/>
            <p:cNvSpPr>
              <a:spLocks/>
            </p:cNvSpPr>
            <p:nvPr/>
          </p:nvSpPr>
          <p:spPr bwMode="auto">
            <a:xfrm>
              <a:off x="6618287" y="3776588"/>
              <a:ext cx="1588" cy="123825"/>
            </a:xfrm>
            <a:custGeom>
              <a:avLst/>
              <a:gdLst>
                <a:gd name="T0" fmla="*/ 0 w 1"/>
                <a:gd name="T1" fmla="*/ 0 h 78"/>
                <a:gd name="T2" fmla="*/ 0 w 1"/>
                <a:gd name="T3" fmla="*/ 77 h 78"/>
                <a:gd name="T4" fmla="*/ 0 w 1"/>
                <a:gd name="T5" fmla="*/ 0 h 78"/>
              </a:gdLst>
              <a:ahLst/>
              <a:cxnLst>
                <a:cxn ang="0">
                  <a:pos x="T0" y="T1"/>
                </a:cxn>
                <a:cxn ang="0">
                  <a:pos x="T2" y="T3"/>
                </a:cxn>
                <a:cxn ang="0">
                  <a:pos x="T4" y="T5"/>
                </a:cxn>
              </a:cxnLst>
              <a:rect l="0" t="0" r="r" b="b"/>
              <a:pathLst>
                <a:path w="1" h="78">
                  <a:moveTo>
                    <a:pt x="0" y="0"/>
                  </a:moveTo>
                  <a:lnTo>
                    <a:pt x="0" y="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36"/>
            <p:cNvSpPr>
              <a:spLocks/>
            </p:cNvSpPr>
            <p:nvPr/>
          </p:nvSpPr>
          <p:spPr bwMode="auto">
            <a:xfrm>
              <a:off x="6270625" y="3776588"/>
              <a:ext cx="349250" cy="123825"/>
            </a:xfrm>
            <a:custGeom>
              <a:avLst/>
              <a:gdLst>
                <a:gd name="T0" fmla="*/ 0 w 220"/>
                <a:gd name="T1" fmla="*/ 0 h 78"/>
                <a:gd name="T2" fmla="*/ 219 w 220"/>
                <a:gd name="T3" fmla="*/ 77 h 78"/>
                <a:gd name="T4" fmla="*/ 0 w 220"/>
                <a:gd name="T5" fmla="*/ 0 h 78"/>
              </a:gdLst>
              <a:ahLst/>
              <a:cxnLst>
                <a:cxn ang="0">
                  <a:pos x="T0" y="T1"/>
                </a:cxn>
                <a:cxn ang="0">
                  <a:pos x="T2" y="T3"/>
                </a:cxn>
                <a:cxn ang="0">
                  <a:pos x="T4" y="T5"/>
                </a:cxn>
              </a:cxnLst>
              <a:rect l="0" t="0" r="r" b="b"/>
              <a:pathLst>
                <a:path w="220" h="78">
                  <a:moveTo>
                    <a:pt x="0" y="0"/>
                  </a:moveTo>
                  <a:lnTo>
                    <a:pt x="219" y="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37"/>
            <p:cNvSpPr>
              <a:spLocks/>
            </p:cNvSpPr>
            <p:nvPr/>
          </p:nvSpPr>
          <p:spPr bwMode="auto">
            <a:xfrm>
              <a:off x="6270625" y="3776588"/>
              <a:ext cx="349250" cy="123825"/>
            </a:xfrm>
            <a:custGeom>
              <a:avLst/>
              <a:gdLst>
                <a:gd name="T0" fmla="*/ 0 w 220"/>
                <a:gd name="T1" fmla="*/ 77 h 78"/>
                <a:gd name="T2" fmla="*/ 219 w 220"/>
                <a:gd name="T3" fmla="*/ 0 h 78"/>
                <a:gd name="T4" fmla="*/ 0 w 220"/>
                <a:gd name="T5" fmla="*/ 77 h 78"/>
              </a:gdLst>
              <a:ahLst/>
              <a:cxnLst>
                <a:cxn ang="0">
                  <a:pos x="T0" y="T1"/>
                </a:cxn>
                <a:cxn ang="0">
                  <a:pos x="T2" y="T3"/>
                </a:cxn>
                <a:cxn ang="0">
                  <a:pos x="T4" y="T5"/>
                </a:cxn>
              </a:cxnLst>
              <a:rect l="0" t="0" r="r" b="b"/>
              <a:pathLst>
                <a:path w="220" h="78">
                  <a:moveTo>
                    <a:pt x="0" y="77"/>
                  </a:moveTo>
                  <a:lnTo>
                    <a:pt x="219" y="0"/>
                  </a:lnTo>
                  <a:lnTo>
                    <a:pt x="0" y="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38"/>
            <p:cNvSpPr>
              <a:spLocks/>
            </p:cNvSpPr>
            <p:nvPr/>
          </p:nvSpPr>
          <p:spPr bwMode="auto">
            <a:xfrm>
              <a:off x="5509194" y="4357218"/>
              <a:ext cx="669925" cy="357188"/>
            </a:xfrm>
            <a:custGeom>
              <a:avLst/>
              <a:gdLst>
                <a:gd name="T0" fmla="*/ 0 w 422"/>
                <a:gd name="T1" fmla="*/ 224 h 225"/>
                <a:gd name="T2" fmla="*/ 421 w 422"/>
                <a:gd name="T3" fmla="*/ 0 h 225"/>
                <a:gd name="T4" fmla="*/ 0 w 422"/>
                <a:gd name="T5" fmla="*/ 224 h 225"/>
              </a:gdLst>
              <a:ahLst/>
              <a:cxnLst>
                <a:cxn ang="0">
                  <a:pos x="T0" y="T1"/>
                </a:cxn>
                <a:cxn ang="0">
                  <a:pos x="T2" y="T3"/>
                </a:cxn>
                <a:cxn ang="0">
                  <a:pos x="T4" y="T5"/>
                </a:cxn>
              </a:cxnLst>
              <a:rect l="0" t="0" r="r" b="b"/>
              <a:pathLst>
                <a:path w="422" h="225">
                  <a:moveTo>
                    <a:pt x="0" y="224"/>
                  </a:moveTo>
                  <a:lnTo>
                    <a:pt x="421" y="0"/>
                  </a:lnTo>
                  <a:lnTo>
                    <a:pt x="0" y="22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39"/>
            <p:cNvSpPr>
              <a:spLocks/>
            </p:cNvSpPr>
            <p:nvPr/>
          </p:nvSpPr>
          <p:spPr bwMode="auto">
            <a:xfrm>
              <a:off x="6636580" y="4392935"/>
              <a:ext cx="684213" cy="357188"/>
            </a:xfrm>
            <a:custGeom>
              <a:avLst/>
              <a:gdLst>
                <a:gd name="T0" fmla="*/ 0 w 431"/>
                <a:gd name="T1" fmla="*/ 0 h 225"/>
                <a:gd name="T2" fmla="*/ 430 w 431"/>
                <a:gd name="T3" fmla="*/ 224 h 225"/>
                <a:gd name="T4" fmla="*/ 0 w 431"/>
                <a:gd name="T5" fmla="*/ 0 h 225"/>
              </a:gdLst>
              <a:ahLst/>
              <a:cxnLst>
                <a:cxn ang="0">
                  <a:pos x="T0" y="T1"/>
                </a:cxn>
                <a:cxn ang="0">
                  <a:pos x="T2" y="T3"/>
                </a:cxn>
                <a:cxn ang="0">
                  <a:pos x="T4" y="T5"/>
                </a:cxn>
              </a:cxnLst>
              <a:rect l="0" t="0" r="r" b="b"/>
              <a:pathLst>
                <a:path w="431" h="225">
                  <a:moveTo>
                    <a:pt x="0" y="0"/>
                  </a:moveTo>
                  <a:lnTo>
                    <a:pt x="430" y="22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41"/>
            <p:cNvSpPr>
              <a:spLocks/>
            </p:cNvSpPr>
            <p:nvPr/>
          </p:nvSpPr>
          <p:spPr bwMode="auto">
            <a:xfrm>
              <a:off x="6432550" y="3037203"/>
              <a:ext cx="1588" cy="512763"/>
            </a:xfrm>
            <a:custGeom>
              <a:avLst/>
              <a:gdLst>
                <a:gd name="T0" fmla="*/ 0 w 1"/>
                <a:gd name="T1" fmla="*/ 0 h 323"/>
                <a:gd name="T2" fmla="*/ 0 w 1"/>
                <a:gd name="T3" fmla="*/ 322 h 323"/>
                <a:gd name="T4" fmla="*/ 0 w 1"/>
                <a:gd name="T5" fmla="*/ 0 h 323"/>
              </a:gdLst>
              <a:ahLst/>
              <a:cxnLst>
                <a:cxn ang="0">
                  <a:pos x="T0" y="T1"/>
                </a:cxn>
                <a:cxn ang="0">
                  <a:pos x="T2" y="T3"/>
                </a:cxn>
                <a:cxn ang="0">
                  <a:pos x="T4" y="T5"/>
                </a:cxn>
              </a:cxnLst>
              <a:rect l="0" t="0" r="r" b="b"/>
              <a:pathLst>
                <a:path w="1" h="323">
                  <a:moveTo>
                    <a:pt x="0" y="0"/>
                  </a:moveTo>
                  <a:lnTo>
                    <a:pt x="0" y="32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Rectangle 44"/>
            <p:cNvSpPr>
              <a:spLocks noChangeArrowheads="1"/>
            </p:cNvSpPr>
            <p:nvPr/>
          </p:nvSpPr>
          <p:spPr bwMode="auto">
            <a:xfrm>
              <a:off x="5105400" y="5629590"/>
              <a:ext cx="1141413"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Reserves</a:t>
              </a:r>
            </a:p>
          </p:txBody>
        </p:sp>
        <p:sp>
          <p:nvSpPr>
            <p:cNvPr id="17" name="Rectangle 45"/>
            <p:cNvSpPr>
              <a:spLocks noChangeArrowheads="1"/>
            </p:cNvSpPr>
            <p:nvPr/>
          </p:nvSpPr>
          <p:spPr bwMode="auto">
            <a:xfrm>
              <a:off x="6891338" y="5613715"/>
              <a:ext cx="90170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Sailors</a:t>
              </a:r>
            </a:p>
          </p:txBody>
        </p:sp>
        <p:sp>
          <p:nvSpPr>
            <p:cNvPr id="18" name="Rectangle 46"/>
            <p:cNvSpPr>
              <a:spLocks noChangeArrowheads="1"/>
            </p:cNvSpPr>
            <p:nvPr/>
          </p:nvSpPr>
          <p:spPr bwMode="auto">
            <a:xfrm>
              <a:off x="6092825" y="3987726"/>
              <a:ext cx="7985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err="1">
                  <a:solidFill>
                    <a:srgbClr val="000000"/>
                  </a:solidFill>
                  <a:latin typeface="Arial" pitchFamily="34" charset="0"/>
                </a:rPr>
                <a:t>sid</a:t>
              </a:r>
              <a:r>
                <a:rPr lang="en-US" sz="1400" b="1" dirty="0">
                  <a:solidFill>
                    <a:srgbClr val="000000"/>
                  </a:solidFill>
                  <a:latin typeface="Arial" pitchFamily="34" charset="0"/>
                </a:rPr>
                <a:t>=</a:t>
              </a:r>
              <a:r>
                <a:rPr lang="en-US" sz="1400" b="1" dirty="0" err="1">
                  <a:solidFill>
                    <a:srgbClr val="000000"/>
                  </a:solidFill>
                  <a:latin typeface="Arial" pitchFamily="34" charset="0"/>
                </a:rPr>
                <a:t>sid</a:t>
              </a:r>
              <a:endParaRPr lang="en-US" sz="1400" b="1" dirty="0">
                <a:solidFill>
                  <a:srgbClr val="000000"/>
                </a:solidFill>
                <a:latin typeface="Arial" pitchFamily="34" charset="0"/>
              </a:endParaRPr>
            </a:p>
          </p:txBody>
        </p:sp>
        <p:sp>
          <p:nvSpPr>
            <p:cNvPr id="19" name="Rectangle 47"/>
            <p:cNvSpPr>
              <a:spLocks noChangeArrowheads="1"/>
            </p:cNvSpPr>
            <p:nvPr/>
          </p:nvSpPr>
          <p:spPr bwMode="auto">
            <a:xfrm>
              <a:off x="5243513" y="4899340"/>
              <a:ext cx="8969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000000"/>
                  </a:solidFill>
                  <a:latin typeface="Arial" pitchFamily="34" charset="0"/>
                </a:rPr>
                <a:t>bid=100 </a:t>
              </a:r>
            </a:p>
          </p:txBody>
        </p:sp>
        <p:sp>
          <p:nvSpPr>
            <p:cNvPr id="20" name="Rectangle 48"/>
            <p:cNvSpPr>
              <a:spLocks noChangeArrowheads="1"/>
            </p:cNvSpPr>
            <p:nvPr/>
          </p:nvSpPr>
          <p:spPr bwMode="auto">
            <a:xfrm>
              <a:off x="7176711" y="4905801"/>
              <a:ext cx="9763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000000"/>
                  </a:solidFill>
                  <a:latin typeface="Arial" pitchFamily="34" charset="0"/>
                </a:rPr>
                <a:t>rating &gt; 5</a:t>
              </a:r>
            </a:p>
          </p:txBody>
        </p:sp>
        <p:sp>
          <p:nvSpPr>
            <p:cNvPr id="21" name="Rectangle 49"/>
            <p:cNvSpPr>
              <a:spLocks noChangeArrowheads="1"/>
            </p:cNvSpPr>
            <p:nvPr/>
          </p:nvSpPr>
          <p:spPr bwMode="auto">
            <a:xfrm>
              <a:off x="6194425" y="2749865"/>
              <a:ext cx="7445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err="1">
                  <a:solidFill>
                    <a:srgbClr val="000000"/>
                  </a:solidFill>
                  <a:latin typeface="Arial" pitchFamily="34" charset="0"/>
                </a:rPr>
                <a:t>sname</a:t>
              </a:r>
              <a:endParaRPr lang="en-US" sz="1400" b="1" dirty="0">
                <a:solidFill>
                  <a:srgbClr val="000000"/>
                </a:solidFill>
                <a:latin typeface="Arial" pitchFamily="34" charset="0"/>
              </a:endParaRPr>
            </a:p>
          </p:txBody>
        </p:sp>
        <p:grpSp>
          <p:nvGrpSpPr>
            <p:cNvPr id="22" name="Group 106"/>
            <p:cNvGrpSpPr/>
            <p:nvPr/>
          </p:nvGrpSpPr>
          <p:grpSpPr>
            <a:xfrm>
              <a:off x="7099301" y="4959665"/>
              <a:ext cx="161925" cy="158750"/>
              <a:chOff x="5500688" y="3592828"/>
              <a:chExt cx="161925" cy="158750"/>
            </a:xfrm>
          </p:grpSpPr>
          <p:sp>
            <p:nvSpPr>
              <p:cNvPr id="25" name="Freeform 29"/>
              <p:cNvSpPr>
                <a:spLocks/>
              </p:cNvSpPr>
              <p:nvPr/>
            </p:nvSpPr>
            <p:spPr bwMode="auto">
              <a:xfrm>
                <a:off x="5500688" y="3592828"/>
                <a:ext cx="115888" cy="158750"/>
              </a:xfrm>
              <a:custGeom>
                <a:avLst/>
                <a:gdLst>
                  <a:gd name="T0" fmla="*/ 72 w 73"/>
                  <a:gd name="T1" fmla="*/ 50 h 100"/>
                  <a:gd name="T2" fmla="*/ 62 w 73"/>
                  <a:gd name="T3" fmla="*/ 15 h 100"/>
                  <a:gd name="T4" fmla="*/ 36 w 73"/>
                  <a:gd name="T5" fmla="*/ 0 h 100"/>
                  <a:gd name="T6" fmla="*/ 11 w 73"/>
                  <a:gd name="T7" fmla="*/ 15 h 100"/>
                  <a:gd name="T8" fmla="*/ 0 w 73"/>
                  <a:gd name="T9" fmla="*/ 50 h 100"/>
                  <a:gd name="T10" fmla="*/ 11 w 73"/>
                  <a:gd name="T11" fmla="*/ 84 h 100"/>
                  <a:gd name="T12" fmla="*/ 36 w 73"/>
                  <a:gd name="T13" fmla="*/ 99 h 100"/>
                  <a:gd name="T14" fmla="*/ 62 w 73"/>
                  <a:gd name="T15" fmla="*/ 84 h 100"/>
                  <a:gd name="T16" fmla="*/ 72 w 73"/>
                  <a:gd name="T17"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00">
                    <a:moveTo>
                      <a:pt x="72" y="50"/>
                    </a:moveTo>
                    <a:lnTo>
                      <a:pt x="62" y="15"/>
                    </a:lnTo>
                    <a:lnTo>
                      <a:pt x="36" y="0"/>
                    </a:lnTo>
                    <a:lnTo>
                      <a:pt x="11" y="15"/>
                    </a:lnTo>
                    <a:lnTo>
                      <a:pt x="0" y="50"/>
                    </a:lnTo>
                    <a:lnTo>
                      <a:pt x="11" y="84"/>
                    </a:lnTo>
                    <a:lnTo>
                      <a:pt x="36" y="99"/>
                    </a:lnTo>
                    <a:lnTo>
                      <a:pt x="62" y="84"/>
                    </a:lnTo>
                    <a:lnTo>
                      <a:pt x="72" y="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30"/>
              <p:cNvSpPr>
                <a:spLocks/>
              </p:cNvSpPr>
              <p:nvPr/>
            </p:nvSpPr>
            <p:spPr bwMode="auto">
              <a:xfrm>
                <a:off x="5559425" y="3610290"/>
                <a:ext cx="103188" cy="1588"/>
              </a:xfrm>
              <a:custGeom>
                <a:avLst/>
                <a:gdLst>
                  <a:gd name="T0" fmla="*/ 0 w 65"/>
                  <a:gd name="T1" fmla="*/ 0 h 1"/>
                  <a:gd name="T2" fmla="*/ 64 w 65"/>
                  <a:gd name="T3" fmla="*/ 0 h 1"/>
                  <a:gd name="T4" fmla="*/ 0 w 65"/>
                  <a:gd name="T5" fmla="*/ 0 h 1"/>
                </a:gdLst>
                <a:ahLst/>
                <a:cxnLst>
                  <a:cxn ang="0">
                    <a:pos x="T0" y="T1"/>
                  </a:cxn>
                  <a:cxn ang="0">
                    <a:pos x="T2" y="T3"/>
                  </a:cxn>
                  <a:cxn ang="0">
                    <a:pos x="T4" y="T5"/>
                  </a:cxn>
                </a:cxnLst>
                <a:rect l="0" t="0" r="r" b="b"/>
                <a:pathLst>
                  <a:path w="65" h="1">
                    <a:moveTo>
                      <a:pt x="0" y="0"/>
                    </a:moveTo>
                    <a:lnTo>
                      <a:pt x="64"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 name="Freeform 41"/>
            <p:cNvSpPr>
              <a:spLocks/>
            </p:cNvSpPr>
            <p:nvPr/>
          </p:nvSpPr>
          <p:spPr bwMode="auto">
            <a:xfrm>
              <a:off x="5691982" y="5169920"/>
              <a:ext cx="1588" cy="512763"/>
            </a:xfrm>
            <a:custGeom>
              <a:avLst/>
              <a:gdLst>
                <a:gd name="T0" fmla="*/ 0 w 1"/>
                <a:gd name="T1" fmla="*/ 0 h 323"/>
                <a:gd name="T2" fmla="*/ 0 w 1"/>
                <a:gd name="T3" fmla="*/ 322 h 323"/>
                <a:gd name="T4" fmla="*/ 0 w 1"/>
                <a:gd name="T5" fmla="*/ 0 h 323"/>
              </a:gdLst>
              <a:ahLst/>
              <a:cxnLst>
                <a:cxn ang="0">
                  <a:pos x="T0" y="T1"/>
                </a:cxn>
                <a:cxn ang="0">
                  <a:pos x="T2" y="T3"/>
                </a:cxn>
                <a:cxn ang="0">
                  <a:pos x="T4" y="T5"/>
                </a:cxn>
              </a:cxnLst>
              <a:rect l="0" t="0" r="r" b="b"/>
              <a:pathLst>
                <a:path w="1" h="323">
                  <a:moveTo>
                    <a:pt x="0" y="0"/>
                  </a:moveTo>
                  <a:lnTo>
                    <a:pt x="0" y="32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41"/>
            <p:cNvSpPr>
              <a:spLocks/>
            </p:cNvSpPr>
            <p:nvPr/>
          </p:nvSpPr>
          <p:spPr bwMode="auto">
            <a:xfrm>
              <a:off x="7349986" y="5154523"/>
              <a:ext cx="1588" cy="512763"/>
            </a:xfrm>
            <a:custGeom>
              <a:avLst/>
              <a:gdLst>
                <a:gd name="T0" fmla="*/ 0 w 1"/>
                <a:gd name="T1" fmla="*/ 0 h 323"/>
                <a:gd name="T2" fmla="*/ 0 w 1"/>
                <a:gd name="T3" fmla="*/ 322 h 323"/>
                <a:gd name="T4" fmla="*/ 0 w 1"/>
                <a:gd name="T5" fmla="*/ 0 h 323"/>
              </a:gdLst>
              <a:ahLst/>
              <a:cxnLst>
                <a:cxn ang="0">
                  <a:pos x="T0" y="T1"/>
                </a:cxn>
                <a:cxn ang="0">
                  <a:pos x="T2" y="T3"/>
                </a:cxn>
                <a:cxn ang="0">
                  <a:pos x="T4" y="T5"/>
                </a:cxn>
              </a:cxnLst>
              <a:rect l="0" t="0" r="r" b="b"/>
              <a:pathLst>
                <a:path w="1" h="323">
                  <a:moveTo>
                    <a:pt x="0" y="0"/>
                  </a:moveTo>
                  <a:lnTo>
                    <a:pt x="0" y="32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4" name="TextBox 53"/>
          <p:cNvSpPr txBox="1"/>
          <p:nvPr/>
        </p:nvSpPr>
        <p:spPr>
          <a:xfrm>
            <a:off x="4034793" y="2657552"/>
            <a:ext cx="4495800" cy="1938992"/>
          </a:xfrm>
          <a:prstGeom prst="rect">
            <a:avLst/>
          </a:prstGeom>
          <a:noFill/>
          <a:ln>
            <a:solidFill>
              <a:schemeClr val="accent1"/>
            </a:solidFill>
          </a:ln>
        </p:spPr>
        <p:txBody>
          <a:bodyPr wrap="square" rtlCol="0">
            <a:spAutoFit/>
          </a:bodyPr>
          <a:lstStyle/>
          <a:p>
            <a:r>
              <a:rPr lang="en-US" dirty="0" smtClean="0">
                <a:latin typeface="+mn-lt"/>
              </a:rPr>
              <a:t>Can’t </a:t>
            </a:r>
            <a:r>
              <a:rPr lang="en-US" dirty="0" smtClean="0">
                <a:latin typeface="+mn-lt"/>
              </a:rPr>
              <a:t>be indexed </a:t>
            </a:r>
            <a:r>
              <a:rPr lang="en-US" dirty="0" smtClean="0">
                <a:latin typeface="+mn-lt"/>
              </a:rPr>
              <a:t>NLJ here as it stands. </a:t>
            </a:r>
            <a:r>
              <a:rPr lang="en-US" dirty="0" smtClean="0">
                <a:latin typeface="+mn-lt"/>
              </a:rPr>
              <a:t>Not left-deep. For </a:t>
            </a:r>
            <a:r>
              <a:rPr lang="en-US" dirty="0" smtClean="0">
                <a:latin typeface="+mn-lt"/>
              </a:rPr>
              <a:t>NLJ, could materialize rating&gt;5 result, with additional i/o.  Or push </a:t>
            </a:r>
            <a:r>
              <a:rPr lang="en-US" dirty="0" smtClean="0">
                <a:latin typeface="+mn-lt"/>
              </a:rPr>
              <a:t>rating condition </a:t>
            </a:r>
            <a:r>
              <a:rPr lang="en-US" dirty="0" smtClean="0">
                <a:latin typeface="+mn-lt"/>
              </a:rPr>
              <a:t>back up</a:t>
            </a:r>
            <a:r>
              <a:rPr lang="en-US" dirty="0" smtClean="0">
                <a:latin typeface="+mn-lt"/>
              </a:rPr>
              <a:t>.  Then left-deep.</a:t>
            </a:r>
            <a:endParaRPr lang="en-US"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US" dirty="0" smtClean="0"/>
              <a:t>What are Transactions?</a:t>
            </a:r>
            <a:endParaRPr lang="en-US" dirty="0"/>
          </a:p>
        </p:txBody>
      </p:sp>
      <p:sp>
        <p:nvSpPr>
          <p:cNvPr id="5123" name="Rectangle 3"/>
          <p:cNvSpPr>
            <a:spLocks noGrp="1" noChangeArrowheads="1"/>
          </p:cNvSpPr>
          <p:nvPr>
            <p:ph sz="quarter" idx="1"/>
          </p:nvPr>
        </p:nvSpPr>
        <p:spPr>
          <a:xfrm>
            <a:off x="304800" y="1371600"/>
            <a:ext cx="8686800" cy="4876800"/>
          </a:xfrm>
          <a:noFill/>
          <a:ln/>
        </p:spPr>
        <p:txBody>
          <a:bodyPr>
            <a:normAutofit/>
          </a:bodyPr>
          <a:lstStyle/>
          <a:p>
            <a:r>
              <a:rPr lang="en-US" dirty="0" smtClean="0"/>
              <a:t>So far, we looked at individual queries; in practice, a task consists of a sequence of </a:t>
            </a:r>
            <a:r>
              <a:rPr lang="en-US" dirty="0" smtClean="0">
                <a:solidFill>
                  <a:srgbClr val="FF0000"/>
                </a:solidFill>
              </a:rPr>
              <a:t>actions</a:t>
            </a:r>
          </a:p>
          <a:p>
            <a:r>
              <a:rPr lang="en-US" dirty="0" smtClean="0"/>
              <a:t>E.g., “Transfer $1000 from account A to account B”</a:t>
            </a:r>
          </a:p>
          <a:p>
            <a:pPr lvl="1"/>
            <a:r>
              <a:rPr lang="en-US" dirty="0" smtClean="0"/>
              <a:t>Subtract $1000 from account A</a:t>
            </a:r>
          </a:p>
          <a:p>
            <a:pPr lvl="1"/>
            <a:r>
              <a:rPr lang="en-US" dirty="0" smtClean="0"/>
              <a:t>Subtract transfer fee from account A</a:t>
            </a:r>
          </a:p>
          <a:p>
            <a:pPr lvl="1"/>
            <a:r>
              <a:rPr lang="en-US" dirty="0" smtClean="0"/>
              <a:t>Credit $1000 to account B</a:t>
            </a:r>
          </a:p>
          <a:p>
            <a:r>
              <a:rPr lang="en-US" dirty="0" smtClean="0"/>
              <a:t>A </a:t>
            </a:r>
            <a:r>
              <a:rPr lang="en-US" i="1" u="sng" dirty="0">
                <a:solidFill>
                  <a:srgbClr val="FF0000"/>
                </a:solidFill>
              </a:rPr>
              <a:t>transaction</a:t>
            </a:r>
            <a:r>
              <a:rPr lang="en-US" dirty="0">
                <a:solidFill>
                  <a:srgbClr val="FF0000"/>
                </a:solidFill>
              </a:rPr>
              <a:t> </a:t>
            </a:r>
            <a:r>
              <a:rPr lang="en-US" dirty="0"/>
              <a:t>is the DBMS’s </a:t>
            </a:r>
            <a:r>
              <a:rPr lang="en-US" dirty="0" smtClean="0"/>
              <a:t>view </a:t>
            </a:r>
            <a:r>
              <a:rPr lang="en-US" dirty="0"/>
              <a:t>of a user program</a:t>
            </a:r>
            <a:r>
              <a:rPr lang="en-US" dirty="0" smtClean="0"/>
              <a:t>:</a:t>
            </a:r>
          </a:p>
          <a:p>
            <a:pPr lvl="1"/>
            <a:r>
              <a:rPr lang="en-US" dirty="0" smtClean="0"/>
              <a:t>Must be interpreted as “unit of work”: either entire transaction executes, or no part of it executes/has any effect on DBMS</a:t>
            </a:r>
          </a:p>
          <a:p>
            <a:pPr lvl="1"/>
            <a:r>
              <a:rPr lang="en-US" dirty="0"/>
              <a:t>Two special </a:t>
            </a:r>
            <a:r>
              <a:rPr lang="en-US" dirty="0" smtClean="0">
                <a:solidFill>
                  <a:srgbClr val="FF0000"/>
                </a:solidFill>
              </a:rPr>
              <a:t>final</a:t>
            </a:r>
            <a:r>
              <a:rPr lang="en-US" dirty="0" smtClean="0"/>
              <a:t> actions</a:t>
            </a:r>
            <a:r>
              <a:rPr lang="en-US" dirty="0"/>
              <a:t>: </a:t>
            </a:r>
            <a:r>
              <a:rPr lang="en-US" dirty="0">
                <a:solidFill>
                  <a:srgbClr val="FF0000"/>
                </a:solidFill>
              </a:rPr>
              <a:t>COMMIT</a:t>
            </a:r>
            <a:r>
              <a:rPr lang="en-US" dirty="0"/>
              <a:t> </a:t>
            </a:r>
            <a:r>
              <a:rPr lang="en-US" dirty="0" smtClean="0"/>
              <a:t>or </a:t>
            </a:r>
            <a:r>
              <a:rPr lang="en-US" dirty="0" smtClean="0">
                <a:solidFill>
                  <a:srgbClr val="FF0000"/>
                </a:solidFill>
              </a:rPr>
              <a:t>ABORT</a:t>
            </a:r>
          </a:p>
          <a:p>
            <a:pPr lvl="1"/>
            <a:endParaRPr lang="en-US" dirty="0"/>
          </a:p>
        </p:txBody>
      </p:sp>
      <p:sp>
        <p:nvSpPr>
          <p:cNvPr id="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15</a:t>
            </a:fld>
            <a:endParaRPr lang="en-US" dirty="0"/>
          </a:p>
        </p:txBody>
      </p:sp>
    </p:spTree>
    <p:extLst>
      <p:ext uri="{BB962C8B-B14F-4D97-AF65-F5344CB8AC3E}">
        <p14:creationId xmlns:p14="http://schemas.microsoft.com/office/powerpoint/2010/main" val="997568924"/>
      </p:ext>
    </p:extLst>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US" dirty="0" smtClean="0"/>
              <a:t>ACID Properties</a:t>
            </a:r>
            <a:endParaRPr lang="en-US" dirty="0"/>
          </a:p>
        </p:txBody>
      </p:sp>
      <p:sp>
        <p:nvSpPr>
          <p:cNvPr id="5123" name="Rectangle 3"/>
          <p:cNvSpPr>
            <a:spLocks noGrp="1" noChangeArrowheads="1"/>
          </p:cNvSpPr>
          <p:nvPr>
            <p:ph sz="quarter" idx="1"/>
          </p:nvPr>
        </p:nvSpPr>
        <p:spPr>
          <a:xfrm>
            <a:off x="228600" y="1371600"/>
            <a:ext cx="8763000" cy="4876800"/>
          </a:xfrm>
          <a:noFill/>
          <a:ln/>
        </p:spPr>
        <p:txBody>
          <a:bodyPr>
            <a:normAutofit lnSpcReduction="10000"/>
          </a:bodyPr>
          <a:lstStyle/>
          <a:p>
            <a:pPr marL="0" indent="0">
              <a:buNone/>
            </a:pPr>
            <a:r>
              <a:rPr lang="en-US" dirty="0" smtClean="0"/>
              <a:t>Transaction Management must fulfill four requirements:</a:t>
            </a:r>
          </a:p>
          <a:p>
            <a:pPr marL="514350" indent="-514350">
              <a:buFont typeface="+mj-lt"/>
              <a:buAutoNum type="arabicPeriod"/>
            </a:pPr>
            <a:r>
              <a:rPr lang="en-US" u="sng" dirty="0" smtClean="0">
                <a:solidFill>
                  <a:srgbClr val="FF0000"/>
                </a:solidFill>
              </a:rPr>
              <a:t>A</a:t>
            </a:r>
            <a:r>
              <a:rPr lang="en-US" dirty="0" smtClean="0">
                <a:solidFill>
                  <a:srgbClr val="FF0000"/>
                </a:solidFill>
              </a:rPr>
              <a:t>tomicity</a:t>
            </a:r>
            <a:r>
              <a:rPr lang="en-US" dirty="0" smtClean="0"/>
              <a:t>: either all actions within a transaction are carried out, or none is</a:t>
            </a:r>
          </a:p>
          <a:p>
            <a:pPr marL="788670" lvl="2" indent="-514350">
              <a:spcBef>
                <a:spcPts val="600"/>
              </a:spcBef>
              <a:buClr>
                <a:schemeClr val="accent1"/>
              </a:buClr>
            </a:pPr>
            <a:r>
              <a:rPr lang="en-US" sz="2400" dirty="0"/>
              <a:t>Only actions of </a:t>
            </a:r>
            <a:r>
              <a:rPr lang="en-US" sz="2400" dirty="0">
                <a:solidFill>
                  <a:srgbClr val="FF0000"/>
                </a:solidFill>
              </a:rPr>
              <a:t>committed</a:t>
            </a:r>
            <a:r>
              <a:rPr lang="en-US" sz="2400" dirty="0"/>
              <a:t> transactions must be </a:t>
            </a:r>
            <a:r>
              <a:rPr lang="en-US" sz="2400" dirty="0" smtClean="0"/>
              <a:t>visible</a:t>
            </a:r>
          </a:p>
          <a:p>
            <a:pPr marL="514350" indent="-514350">
              <a:buFont typeface="+mj-lt"/>
              <a:buAutoNum type="arabicPeriod"/>
            </a:pPr>
            <a:r>
              <a:rPr lang="en-US" u="sng" dirty="0" smtClean="0">
                <a:solidFill>
                  <a:srgbClr val="FF0000"/>
                </a:solidFill>
              </a:rPr>
              <a:t>C</a:t>
            </a:r>
            <a:r>
              <a:rPr lang="en-US" dirty="0" smtClean="0">
                <a:solidFill>
                  <a:srgbClr val="FF0000"/>
                </a:solidFill>
              </a:rPr>
              <a:t>onsistency</a:t>
            </a:r>
            <a:r>
              <a:rPr lang="en-US" dirty="0" smtClean="0"/>
              <a:t>: concurrent execution must </a:t>
            </a:r>
            <a:r>
              <a:rPr lang="en-US" dirty="0"/>
              <a:t>leave </a:t>
            </a:r>
            <a:r>
              <a:rPr lang="en-US" dirty="0" smtClean="0"/>
              <a:t>DBMS in consistent state</a:t>
            </a:r>
          </a:p>
          <a:p>
            <a:pPr marL="514350" indent="-514350">
              <a:buFont typeface="+mj-lt"/>
              <a:buAutoNum type="arabicPeriod"/>
            </a:pPr>
            <a:r>
              <a:rPr lang="en-US" u="sng" dirty="0" smtClean="0">
                <a:solidFill>
                  <a:srgbClr val="FF0000"/>
                </a:solidFill>
              </a:rPr>
              <a:t>I</a:t>
            </a:r>
            <a:r>
              <a:rPr lang="en-US" dirty="0" smtClean="0">
                <a:solidFill>
                  <a:srgbClr val="FF0000"/>
                </a:solidFill>
              </a:rPr>
              <a:t>solation</a:t>
            </a:r>
            <a:r>
              <a:rPr lang="en-US" dirty="0" smtClean="0"/>
              <a:t>: each transaction is protected from effects of other concurrent transactions</a:t>
            </a:r>
          </a:p>
          <a:p>
            <a:pPr lvl="1"/>
            <a:r>
              <a:rPr lang="en-US" dirty="0" smtClean="0"/>
              <a:t>Net effect is that of </a:t>
            </a:r>
            <a:r>
              <a:rPr lang="en-US" b="1" dirty="0" smtClean="0">
                <a:solidFill>
                  <a:srgbClr val="FF0000"/>
                </a:solidFill>
              </a:rPr>
              <a:t>some sequential execution</a:t>
            </a:r>
          </a:p>
          <a:p>
            <a:pPr marL="514350" indent="-514350">
              <a:buFont typeface="+mj-lt"/>
              <a:buAutoNum type="arabicPeriod"/>
            </a:pPr>
            <a:r>
              <a:rPr lang="en-US" u="sng" dirty="0" smtClean="0">
                <a:solidFill>
                  <a:srgbClr val="FF0000"/>
                </a:solidFill>
              </a:rPr>
              <a:t>D</a:t>
            </a:r>
            <a:r>
              <a:rPr lang="en-US" dirty="0" smtClean="0">
                <a:solidFill>
                  <a:srgbClr val="FF0000"/>
                </a:solidFill>
              </a:rPr>
              <a:t>urability</a:t>
            </a:r>
            <a:r>
              <a:rPr lang="en-US" dirty="0" smtClean="0"/>
              <a:t>: once a transaction </a:t>
            </a:r>
            <a:r>
              <a:rPr lang="en-US" dirty="0" smtClean="0">
                <a:solidFill>
                  <a:srgbClr val="FF0000"/>
                </a:solidFill>
              </a:rPr>
              <a:t>commits</a:t>
            </a:r>
            <a:r>
              <a:rPr lang="en-US" dirty="0" smtClean="0"/>
              <a:t>, DBMS changes will persist</a:t>
            </a:r>
          </a:p>
          <a:p>
            <a:pPr lvl="1"/>
            <a:r>
              <a:rPr lang="en-US" dirty="0" smtClean="0"/>
              <a:t>Conversely, if a transaction </a:t>
            </a:r>
            <a:r>
              <a:rPr lang="en-US" dirty="0" smtClean="0">
                <a:solidFill>
                  <a:srgbClr val="FF0000"/>
                </a:solidFill>
              </a:rPr>
              <a:t>aborts/is aborted</a:t>
            </a:r>
            <a:r>
              <a:rPr lang="en-US" dirty="0" smtClean="0"/>
              <a:t>, there are no effects</a:t>
            </a:r>
          </a:p>
          <a:p>
            <a:endParaRPr lang="en-US" dirty="0"/>
          </a:p>
        </p:txBody>
      </p:sp>
      <p:sp>
        <p:nvSpPr>
          <p:cNvPr id="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16</a:t>
            </a:fld>
            <a:endParaRPr lang="en-US" dirty="0"/>
          </a:p>
        </p:txBody>
      </p:sp>
    </p:spTree>
    <p:extLst>
      <p:ext uri="{BB962C8B-B14F-4D97-AF65-F5344CB8AC3E}">
        <p14:creationId xmlns:p14="http://schemas.microsoft.com/office/powerpoint/2010/main" val="548399739"/>
      </p:ext>
    </p:extLst>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US" dirty="0" smtClean="0"/>
              <a:t>Modeling Transactions</a:t>
            </a:r>
            <a:endParaRPr lang="en-US" dirty="0"/>
          </a:p>
        </p:txBody>
      </p:sp>
      <p:sp>
        <p:nvSpPr>
          <p:cNvPr id="5123" name="Rectangle 3"/>
          <p:cNvSpPr>
            <a:spLocks noGrp="1" noChangeArrowheads="1"/>
          </p:cNvSpPr>
          <p:nvPr>
            <p:ph sz="quarter" idx="1"/>
          </p:nvPr>
        </p:nvSpPr>
        <p:spPr>
          <a:xfrm>
            <a:off x="228600" y="1371600"/>
            <a:ext cx="8763000" cy="4876800"/>
          </a:xfrm>
          <a:noFill/>
          <a:ln/>
        </p:spPr>
        <p:txBody>
          <a:bodyPr>
            <a:normAutofit/>
          </a:bodyPr>
          <a:lstStyle/>
          <a:p>
            <a:r>
              <a:rPr lang="en-US" dirty="0" smtClean="0"/>
              <a:t>User programs </a:t>
            </a:r>
            <a:r>
              <a:rPr lang="en-US" dirty="0"/>
              <a:t>may carry out many </a:t>
            </a:r>
            <a:r>
              <a:rPr lang="en-US" dirty="0" smtClean="0"/>
              <a:t>operations …</a:t>
            </a:r>
          </a:p>
          <a:p>
            <a:pPr lvl="1"/>
            <a:r>
              <a:rPr lang="en-US" dirty="0" smtClean="0"/>
              <a:t>Data-related computations</a:t>
            </a:r>
          </a:p>
          <a:p>
            <a:pPr lvl="1"/>
            <a:r>
              <a:rPr lang="en-US" dirty="0" smtClean="0"/>
              <a:t>Prompting user for input, handling web requests</a:t>
            </a:r>
          </a:p>
          <a:p>
            <a:r>
              <a:rPr lang="en-US" dirty="0" smtClean="0"/>
              <a:t>… but the </a:t>
            </a:r>
            <a:r>
              <a:rPr lang="en-US" dirty="0"/>
              <a:t>DBMS is only concerned about what data is read/written from/to the </a:t>
            </a:r>
            <a:r>
              <a:rPr lang="en-US" dirty="0" smtClean="0"/>
              <a:t>database</a:t>
            </a:r>
            <a:endParaRPr lang="en-US" dirty="0"/>
          </a:p>
          <a:p>
            <a:r>
              <a:rPr lang="en-US" dirty="0"/>
              <a:t>A </a:t>
            </a:r>
            <a:r>
              <a:rPr lang="en-US" i="1" u="sng" dirty="0">
                <a:solidFill>
                  <a:srgbClr val="FF0000"/>
                </a:solidFill>
              </a:rPr>
              <a:t>transaction</a:t>
            </a:r>
            <a:r>
              <a:rPr lang="en-US" dirty="0">
                <a:solidFill>
                  <a:srgbClr val="FF0000"/>
                </a:solidFill>
              </a:rPr>
              <a:t> </a:t>
            </a:r>
            <a:r>
              <a:rPr lang="en-US" dirty="0"/>
              <a:t>is </a:t>
            </a:r>
            <a:r>
              <a:rPr lang="en-US" dirty="0" smtClean="0"/>
              <a:t>abstracted by a </a:t>
            </a:r>
            <a:r>
              <a:rPr lang="en-US" dirty="0">
                <a:solidFill>
                  <a:srgbClr val="FF0000"/>
                </a:solidFill>
              </a:rPr>
              <a:t>sequence of </a:t>
            </a:r>
            <a:r>
              <a:rPr lang="en-US" dirty="0" smtClean="0">
                <a:solidFill>
                  <a:srgbClr val="FF0000"/>
                </a:solidFill>
              </a:rPr>
              <a:t>time-ordered read </a:t>
            </a:r>
            <a:r>
              <a:rPr lang="en-US" dirty="0">
                <a:solidFill>
                  <a:srgbClr val="FF0000"/>
                </a:solidFill>
              </a:rPr>
              <a:t>and </a:t>
            </a:r>
            <a:r>
              <a:rPr lang="en-US" dirty="0" smtClean="0">
                <a:solidFill>
                  <a:srgbClr val="FF0000"/>
                </a:solidFill>
              </a:rPr>
              <a:t>write actions</a:t>
            </a:r>
            <a:endParaRPr lang="en-US" dirty="0"/>
          </a:p>
          <a:p>
            <a:pPr lvl="1"/>
            <a:r>
              <a:rPr lang="en-US" dirty="0" smtClean="0"/>
              <a:t>e.g., R(X), R(Y), W(X), W(Y)</a:t>
            </a:r>
          </a:p>
          <a:p>
            <a:pPr lvl="1"/>
            <a:r>
              <a:rPr lang="en-US" dirty="0" smtClean="0"/>
              <a:t>R=read, W=write, data element in parentheses</a:t>
            </a:r>
          </a:p>
          <a:p>
            <a:pPr lvl="1"/>
            <a:r>
              <a:rPr lang="en-US" dirty="0" smtClean="0">
                <a:solidFill>
                  <a:schemeClr val="tx1"/>
                </a:solidFill>
              </a:rPr>
              <a:t>Each individual action is </a:t>
            </a:r>
            <a:r>
              <a:rPr lang="en-US" dirty="0">
                <a:solidFill>
                  <a:srgbClr val="FF0000"/>
                </a:solidFill>
              </a:rPr>
              <a:t>indivisible</a:t>
            </a:r>
            <a:r>
              <a:rPr lang="en-US" dirty="0">
                <a:solidFill>
                  <a:schemeClr val="tx1"/>
                </a:solidFill>
              </a:rPr>
              <a:t>, or </a:t>
            </a:r>
            <a:r>
              <a:rPr lang="en-US" dirty="0" smtClean="0">
                <a:solidFill>
                  <a:srgbClr val="FF0000"/>
                </a:solidFill>
              </a:rPr>
              <a:t>atomic</a:t>
            </a:r>
          </a:p>
          <a:p>
            <a:pPr lvl="1"/>
            <a:r>
              <a:rPr lang="en-US" dirty="0" smtClean="0">
                <a:solidFill>
                  <a:schemeClr val="tx1"/>
                </a:solidFill>
              </a:rPr>
              <a:t>SQL UPDATE = R(X) W(X)</a:t>
            </a:r>
            <a:endParaRPr lang="en-US" dirty="0">
              <a:solidFill>
                <a:schemeClr val="tx1"/>
              </a:solidFill>
            </a:endParaRPr>
          </a:p>
        </p:txBody>
      </p:sp>
      <p:sp>
        <p:nvSpPr>
          <p:cNvPr id="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17</a:t>
            </a:fld>
            <a:endParaRPr lang="en-US" dirty="0"/>
          </a:p>
        </p:txBody>
      </p:sp>
    </p:spTree>
    <p:extLst>
      <p:ext uri="{BB962C8B-B14F-4D97-AF65-F5344CB8AC3E}">
        <p14:creationId xmlns:p14="http://schemas.microsoft.com/office/powerpoint/2010/main" val="2857207125"/>
      </p:ext>
    </p:extLst>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228600" y="1371600"/>
            <a:ext cx="8763000" cy="4876800"/>
          </a:xfrm>
          <a:prstGeom prst="rect">
            <a:avLst/>
          </a:prstGeom>
          <a:noFill/>
          <a:ln/>
        </p:spPr>
        <p:txBody>
          <a:bodyPr vert="horz">
            <a:normAutofit fontScale="92500" lnSpcReduction="1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smtClean="0"/>
              <a:t>Consider </a:t>
            </a:r>
            <a:r>
              <a:rPr lang="en-US" dirty="0"/>
              <a:t>two </a:t>
            </a:r>
            <a:r>
              <a:rPr lang="en-US" dirty="0" smtClean="0"/>
              <a:t>transactions (in a really bad DB) where A = 100 </a:t>
            </a:r>
          </a:p>
          <a:p>
            <a:endParaRPr lang="en-US" dirty="0" smtClean="0"/>
          </a:p>
          <a:p>
            <a:pPr>
              <a:buSzPct val="75000"/>
            </a:pPr>
            <a:endParaRPr lang="en-US" dirty="0" smtClean="0">
              <a:solidFill>
                <a:srgbClr val="FF0000"/>
              </a:solidFill>
            </a:endParaRPr>
          </a:p>
          <a:p>
            <a:pPr>
              <a:buSzPct val="75000"/>
            </a:pPr>
            <a:endParaRPr lang="en-US" dirty="0" smtClean="0">
              <a:solidFill>
                <a:srgbClr val="FF0000"/>
              </a:solidFill>
            </a:endParaRPr>
          </a:p>
          <a:p>
            <a:pPr>
              <a:buSzPct val="75000"/>
            </a:pPr>
            <a:r>
              <a:rPr lang="en-US" dirty="0" smtClean="0"/>
              <a:t>T1 &amp; T2 are concurrent, running same transaction program</a:t>
            </a:r>
          </a:p>
          <a:p>
            <a:pPr>
              <a:buSzPct val="75000"/>
            </a:pPr>
            <a:r>
              <a:rPr lang="en-US" dirty="0" smtClean="0"/>
              <a:t>T1&amp; T2 both read old value, 100, add 100, store 200</a:t>
            </a:r>
          </a:p>
          <a:p>
            <a:pPr>
              <a:buSzPct val="75000"/>
            </a:pPr>
            <a:r>
              <a:rPr lang="en-US" dirty="0" smtClean="0"/>
              <a:t>One of the updates has been lost!</a:t>
            </a:r>
          </a:p>
          <a:p>
            <a:pPr>
              <a:buSzPct val="75000"/>
            </a:pPr>
            <a:r>
              <a:rPr lang="en-US" dirty="0" smtClean="0">
                <a:solidFill>
                  <a:srgbClr val="FF0000"/>
                </a:solidFill>
              </a:rPr>
              <a:t>Consistency requirement</a:t>
            </a:r>
            <a:r>
              <a:rPr lang="en-US" dirty="0" smtClean="0"/>
              <a:t>: after execution, A should reflect all deposits (Money should not be created or destroyed)</a:t>
            </a:r>
          </a:p>
          <a:p>
            <a:pPr>
              <a:buSzPct val="75000"/>
            </a:pPr>
            <a:r>
              <a:rPr lang="en-US" dirty="0" smtClean="0"/>
              <a:t>No guarantee </a:t>
            </a:r>
            <a:r>
              <a:rPr lang="en-US" dirty="0"/>
              <a:t>that T1 will execute before T2 or </a:t>
            </a:r>
            <a:r>
              <a:rPr lang="en-US" dirty="0" smtClean="0"/>
              <a:t>vice-versa…</a:t>
            </a:r>
          </a:p>
          <a:p>
            <a:pPr>
              <a:buSzPct val="75000"/>
            </a:pPr>
            <a:r>
              <a:rPr lang="en-US" dirty="0" smtClean="0"/>
              <a:t>… but the </a:t>
            </a:r>
            <a:r>
              <a:rPr lang="en-US" dirty="0"/>
              <a:t>net effect must be equivalent to these two transactions running </a:t>
            </a:r>
            <a:r>
              <a:rPr lang="en-US" dirty="0" smtClean="0">
                <a:solidFill>
                  <a:srgbClr val="FF0000"/>
                </a:solidFill>
              </a:rPr>
              <a:t>one-after-the-other in </a:t>
            </a:r>
            <a:r>
              <a:rPr lang="en-US" b="1" i="1" dirty="0">
                <a:solidFill>
                  <a:srgbClr val="FF0000"/>
                </a:solidFill>
              </a:rPr>
              <a:t>some </a:t>
            </a:r>
            <a:r>
              <a:rPr lang="en-US" dirty="0" smtClean="0">
                <a:solidFill>
                  <a:srgbClr val="FF0000"/>
                </a:solidFill>
              </a:rPr>
              <a:t>order</a:t>
            </a:r>
            <a:endParaRPr lang="en-US" dirty="0"/>
          </a:p>
        </p:txBody>
      </p:sp>
      <p:sp>
        <p:nvSpPr>
          <p:cNvPr id="11266" name="Rectangle 2"/>
          <p:cNvSpPr>
            <a:spLocks noGrp="1" noChangeArrowheads="1"/>
          </p:cNvSpPr>
          <p:nvPr>
            <p:ph type="title"/>
          </p:nvPr>
        </p:nvSpPr>
        <p:spPr>
          <a:xfrm>
            <a:off x="457200" y="152400"/>
            <a:ext cx="8534400" cy="990600"/>
          </a:xfrm>
          <a:noFill/>
          <a:ln/>
        </p:spPr>
        <p:txBody>
          <a:bodyPr>
            <a:normAutofit/>
          </a:bodyPr>
          <a:lstStyle/>
          <a:p>
            <a:r>
              <a:rPr lang="en-US" dirty="0" smtClean="0"/>
              <a:t>Concurrency: lost update anomaly</a:t>
            </a:r>
            <a:endParaRPr lang="en-US" dirty="0"/>
          </a:p>
        </p:txBody>
      </p:sp>
      <p:sp>
        <p:nvSpPr>
          <p:cNvPr id="11268" name="Rectangle 4"/>
          <p:cNvSpPr>
            <a:spLocks noChangeArrowheads="1"/>
          </p:cNvSpPr>
          <p:nvPr/>
        </p:nvSpPr>
        <p:spPr bwMode="auto">
          <a:xfrm>
            <a:off x="838200" y="1905000"/>
            <a:ext cx="7010400" cy="82843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dirty="0">
                <a:latin typeface="Book Antiqua" pitchFamily="18" charset="0"/>
              </a:rPr>
              <a:t>T1:	</a:t>
            </a:r>
            <a:r>
              <a:rPr lang="en-US" dirty="0" smtClean="0">
                <a:latin typeface="Book Antiqua" pitchFamily="18" charset="0"/>
              </a:rPr>
              <a:t>A = A + 100</a:t>
            </a:r>
            <a:endParaRPr lang="en-US" dirty="0">
              <a:latin typeface="Book Antiqua" pitchFamily="18" charset="0"/>
            </a:endParaRPr>
          </a:p>
          <a:p>
            <a:r>
              <a:rPr lang="en-US" dirty="0">
                <a:latin typeface="Book Antiqua" pitchFamily="18" charset="0"/>
              </a:rPr>
              <a:t>T2:	</a:t>
            </a:r>
            <a:r>
              <a:rPr lang="en-US" dirty="0" smtClean="0">
                <a:latin typeface="Book Antiqua" pitchFamily="18" charset="0"/>
              </a:rPr>
              <a:t>A = A + 100</a:t>
            </a:r>
            <a:endParaRPr lang="en-US" dirty="0">
              <a:latin typeface="Book Antiqua" pitchFamily="18" charset="0"/>
            </a:endParaRPr>
          </a:p>
        </p:txBody>
      </p:sp>
      <p:sp>
        <p:nvSpPr>
          <p:cNvPr id="5"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18</a:t>
            </a:fld>
            <a:endParaRPr lang="en-US" dirty="0"/>
          </a:p>
        </p:txBody>
      </p:sp>
    </p:spTree>
    <p:extLst>
      <p:ext uri="{BB962C8B-B14F-4D97-AF65-F5344CB8AC3E}">
        <p14:creationId xmlns:p14="http://schemas.microsoft.com/office/powerpoint/2010/main" val="331519676"/>
      </p:ext>
    </p:extLst>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228600" y="1371600"/>
            <a:ext cx="8763000" cy="4876800"/>
          </a:xfrm>
          <a:prstGeom prst="rect">
            <a:avLst/>
          </a:prstGeom>
          <a:noFill/>
          <a:ln/>
        </p:spPr>
        <p:txBody>
          <a:bodyPr vert="horz">
            <a:normAutofit fontScale="925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smtClean="0"/>
              <a:t>Consider </a:t>
            </a:r>
            <a:r>
              <a:rPr lang="en-US" dirty="0"/>
              <a:t>two </a:t>
            </a:r>
            <a:r>
              <a:rPr lang="en-US" dirty="0" smtClean="0"/>
              <a:t>transactions (in a really bad DB) where A = 100 </a:t>
            </a:r>
            <a:endParaRPr lang="en-US" dirty="0" smtClean="0">
              <a:solidFill>
                <a:srgbClr val="FF0000"/>
              </a:solidFill>
            </a:endParaRPr>
          </a:p>
          <a:p>
            <a:pPr>
              <a:buSzPct val="75000"/>
            </a:pPr>
            <a:r>
              <a:rPr lang="en-US" dirty="0" smtClean="0"/>
              <a:t>T1 &amp; T2 are concurrent, running same transaction program</a:t>
            </a:r>
          </a:p>
          <a:p>
            <a:pPr>
              <a:buSzPct val="75000"/>
            </a:pPr>
            <a:r>
              <a:rPr lang="en-US" dirty="0" smtClean="0"/>
              <a:t>T1&amp; T2 both read old value, 100, add 100, store 200</a:t>
            </a:r>
          </a:p>
          <a:p>
            <a:pPr>
              <a:buSzPct val="75000"/>
            </a:pPr>
            <a:r>
              <a:rPr lang="en-US" dirty="0" smtClean="0"/>
              <a:t>One of the updates has been lost!</a:t>
            </a:r>
          </a:p>
          <a:p>
            <a:pPr>
              <a:buSzPct val="75000"/>
            </a:pPr>
            <a:r>
              <a:rPr lang="en-US" dirty="0" smtClean="0"/>
              <a:t>Using R/W notation, marking conflicts: same data item, different transactions, at least one a write:</a:t>
            </a:r>
          </a:p>
          <a:p>
            <a:pPr>
              <a:buSzPct val="75000"/>
            </a:pPr>
            <a:endParaRPr lang="en-US" dirty="0" smtClean="0"/>
          </a:p>
          <a:p>
            <a:pPr>
              <a:buSzPct val="75000"/>
              <a:buNone/>
            </a:pPr>
            <a:r>
              <a:rPr lang="en-US" dirty="0" smtClean="0"/>
              <a:t>R1(A) R2(A)W2(A)C2W1(A)C1</a:t>
            </a:r>
          </a:p>
          <a:p>
            <a:pPr>
              <a:buSzPct val="75000"/>
            </a:pPr>
            <a:r>
              <a:rPr lang="en-US" dirty="0" smtClean="0"/>
              <a:t>First arc says T1 </a:t>
            </a:r>
            <a:r>
              <a:rPr lang="en-US" dirty="0" smtClean="0">
                <a:sym typeface="Wingdings" pitchFamily="2" charset="2"/>
              </a:rPr>
              <a:t> T2, second says T2 T1, so there is a cycle in the dependency graph</a:t>
            </a:r>
            <a:endParaRPr lang="en-US" dirty="0" smtClean="0"/>
          </a:p>
          <a:p>
            <a:pPr>
              <a:buSzPct val="75000"/>
            </a:pPr>
            <a:r>
              <a:rPr lang="en-US" dirty="0" smtClean="0"/>
              <a:t>This execution is not allowed under 2PL</a:t>
            </a:r>
          </a:p>
          <a:p>
            <a:pPr>
              <a:buSzPct val="75000"/>
            </a:pPr>
            <a:endParaRPr lang="en-US" dirty="0" smtClean="0"/>
          </a:p>
        </p:txBody>
      </p:sp>
      <p:sp>
        <p:nvSpPr>
          <p:cNvPr id="11266" name="Rectangle 2"/>
          <p:cNvSpPr>
            <a:spLocks noGrp="1" noChangeArrowheads="1"/>
          </p:cNvSpPr>
          <p:nvPr>
            <p:ph type="title"/>
          </p:nvPr>
        </p:nvSpPr>
        <p:spPr>
          <a:xfrm>
            <a:off x="457200" y="152400"/>
            <a:ext cx="8534400" cy="990600"/>
          </a:xfrm>
          <a:noFill/>
          <a:ln/>
        </p:spPr>
        <p:txBody>
          <a:bodyPr>
            <a:normAutofit/>
          </a:bodyPr>
          <a:lstStyle/>
          <a:p>
            <a:r>
              <a:rPr lang="en-US" dirty="0" smtClean="0"/>
              <a:t>Concurrency: lost update anomaly</a:t>
            </a:r>
            <a:endParaRPr lang="en-US" dirty="0"/>
          </a:p>
        </p:txBody>
      </p:sp>
      <p:sp>
        <p:nvSpPr>
          <p:cNvPr id="5"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19</a:t>
            </a:fld>
            <a:endParaRPr lang="en-US" dirty="0"/>
          </a:p>
        </p:txBody>
      </p:sp>
      <p:sp>
        <p:nvSpPr>
          <p:cNvPr id="7" name="Curved Down Arrow 6"/>
          <p:cNvSpPr/>
          <p:nvPr/>
        </p:nvSpPr>
        <p:spPr>
          <a:xfrm>
            <a:off x="838200" y="4191000"/>
            <a:ext cx="1371600" cy="2286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Down Arrow 7"/>
          <p:cNvSpPr/>
          <p:nvPr/>
        </p:nvSpPr>
        <p:spPr>
          <a:xfrm>
            <a:off x="1447800" y="3962400"/>
            <a:ext cx="23622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1519676"/>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Coverage</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Text, chapters 8 through 18, 25 (hw1 – hw6)</a:t>
            </a:r>
          </a:p>
          <a:p>
            <a:r>
              <a:rPr lang="en-US" dirty="0" smtClean="0"/>
              <a:t>PKs, FKs, E-R to Relational: Text, Sec. 3.2-3.5, to pg. 77 </a:t>
            </a:r>
            <a:r>
              <a:rPr lang="en-US" dirty="0" err="1" smtClean="0"/>
              <a:t>inclusivel</a:t>
            </a:r>
            <a:r>
              <a:rPr lang="en-US" dirty="0" smtClean="0"/>
              <a:t>, hw1</a:t>
            </a:r>
          </a:p>
          <a:p>
            <a:r>
              <a:rPr lang="en-US" dirty="0" smtClean="0"/>
              <a:t>Basics of Disks and RAID</a:t>
            </a:r>
          </a:p>
          <a:p>
            <a:r>
              <a:rPr lang="en-US" dirty="0" smtClean="0"/>
              <a:t>Indexing: Hash Index, </a:t>
            </a:r>
            <a:r>
              <a:rPr lang="en-US" dirty="0" err="1" smtClean="0"/>
              <a:t>B+Tree</a:t>
            </a:r>
            <a:r>
              <a:rPr lang="en-US" dirty="0" smtClean="0"/>
              <a:t>, hw2, hw3</a:t>
            </a:r>
          </a:p>
          <a:p>
            <a:r>
              <a:rPr lang="en-US" dirty="0" smtClean="0"/>
              <a:t>Cloud VM, </a:t>
            </a:r>
            <a:r>
              <a:rPr lang="en-US" dirty="0" err="1" smtClean="0"/>
              <a:t>mysql</a:t>
            </a:r>
            <a:r>
              <a:rPr lang="en-US" dirty="0" smtClean="0"/>
              <a:t> DBA actions, hw3</a:t>
            </a:r>
          </a:p>
          <a:p>
            <a:r>
              <a:rPr lang="en-US" dirty="0"/>
              <a:t>Query </a:t>
            </a:r>
            <a:r>
              <a:rPr lang="en-US" dirty="0" smtClean="0"/>
              <a:t>evaluation &amp; optimization</a:t>
            </a:r>
            <a:r>
              <a:rPr lang="en-US" dirty="0"/>
              <a:t>, chap </a:t>
            </a:r>
            <a:r>
              <a:rPr lang="en-US" dirty="0" smtClean="0"/>
              <a:t>14-15</a:t>
            </a:r>
            <a:r>
              <a:rPr lang="en-US" dirty="0" smtClean="0"/>
              <a:t>. hw4</a:t>
            </a:r>
          </a:p>
          <a:p>
            <a:pPr marL="0" indent="0">
              <a:buNone/>
            </a:pPr>
            <a:r>
              <a:rPr lang="en-US" dirty="0" smtClean="0"/>
              <a:t>See </a:t>
            </a:r>
            <a:r>
              <a:rPr lang="en-US" dirty="0" err="1" smtClean="0"/>
              <a:t>MidtermReview</a:t>
            </a:r>
            <a:r>
              <a:rPr lang="en-US" dirty="0" smtClean="0"/>
              <a:t> for above.   </a:t>
            </a:r>
            <a:r>
              <a:rPr lang="en-US" dirty="0" smtClean="0"/>
              <a:t>Since midterm exam:</a:t>
            </a:r>
          </a:p>
          <a:p>
            <a:r>
              <a:rPr lang="en-US" dirty="0" smtClean="0"/>
              <a:t>Transactions, Concurrency Control, chap. 16-17, hw5</a:t>
            </a:r>
          </a:p>
          <a:p>
            <a:r>
              <a:rPr lang="en-US" dirty="0" err="1" smtClean="0"/>
              <a:t>Mysql</a:t>
            </a:r>
            <a:r>
              <a:rPr lang="en-US" dirty="0" smtClean="0"/>
              <a:t> DBA actions, hw5, hw6</a:t>
            </a:r>
          </a:p>
          <a:p>
            <a:r>
              <a:rPr lang="en-US" dirty="0" smtClean="0"/>
              <a:t>Crash Recovery, chap 18, hw6</a:t>
            </a:r>
          </a:p>
          <a:p>
            <a:r>
              <a:rPr lang="en-US" dirty="0" smtClean="0"/>
              <a:t>Data Warehousing and Decision Support, chap </a:t>
            </a:r>
            <a:r>
              <a:rPr lang="en-US" dirty="0" smtClean="0"/>
              <a:t>25 to pg. </a:t>
            </a:r>
            <a:r>
              <a:rPr lang="en-US" smtClean="0"/>
              <a:t>856, </a:t>
            </a:r>
            <a:r>
              <a:rPr lang="en-US" dirty="0" smtClean="0"/>
              <a:t>hw6</a:t>
            </a:r>
          </a:p>
          <a:p>
            <a:r>
              <a:rPr lang="en-US" dirty="0" smtClean="0"/>
              <a:t>Basics of Docker containers, hw6</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6200"/>
            <a:ext cx="7772400" cy="1104900"/>
          </a:xfrm>
          <a:noFill/>
          <a:ln/>
        </p:spPr>
        <p:txBody>
          <a:bodyPr/>
          <a:lstStyle/>
          <a:p>
            <a:r>
              <a:rPr lang="en-US" dirty="0" smtClean="0"/>
              <a:t>Strict Two-Phase Locking (Strict 2PL)</a:t>
            </a:r>
            <a:endParaRPr lang="en-US" dirty="0"/>
          </a:p>
        </p:txBody>
      </p:sp>
      <p:sp>
        <p:nvSpPr>
          <p:cNvPr id="21507" name="Rectangle 3"/>
          <p:cNvSpPr>
            <a:spLocks noGrp="1" noChangeArrowheads="1"/>
          </p:cNvSpPr>
          <p:nvPr>
            <p:ph sz="quarter" idx="1"/>
          </p:nvPr>
        </p:nvSpPr>
        <p:spPr>
          <a:xfrm>
            <a:off x="152400" y="1295400"/>
            <a:ext cx="8686800" cy="5181600"/>
          </a:xfrm>
          <a:noFill/>
          <a:ln/>
        </p:spPr>
        <p:txBody>
          <a:bodyPr>
            <a:normAutofit lnSpcReduction="10000"/>
          </a:bodyPr>
          <a:lstStyle/>
          <a:p>
            <a:pPr>
              <a:lnSpc>
                <a:spcPct val="90000"/>
              </a:lnSpc>
            </a:pPr>
            <a:r>
              <a:rPr lang="en-US" dirty="0" smtClean="0"/>
              <a:t>Protocol steps</a:t>
            </a:r>
            <a:endParaRPr lang="en-US" dirty="0"/>
          </a:p>
          <a:p>
            <a:pPr lvl="1">
              <a:lnSpc>
                <a:spcPct val="90000"/>
              </a:lnSpc>
              <a:buSzPct val="75000"/>
            </a:pPr>
            <a:r>
              <a:rPr lang="en-US" dirty="0"/>
              <a:t>Each </a:t>
            </a:r>
            <a:r>
              <a:rPr lang="en-US" dirty="0" smtClean="0"/>
              <a:t>transaction </a:t>
            </a:r>
            <a:r>
              <a:rPr lang="en-US" dirty="0"/>
              <a:t>must obtain a </a:t>
            </a:r>
            <a:r>
              <a:rPr lang="en-US" dirty="0">
                <a:solidFill>
                  <a:srgbClr val="FF0000"/>
                </a:solidFill>
              </a:rPr>
              <a:t>S (</a:t>
            </a:r>
            <a:r>
              <a:rPr lang="en-US" i="1" dirty="0">
                <a:solidFill>
                  <a:srgbClr val="FF0000"/>
                </a:solidFill>
              </a:rPr>
              <a:t>shared</a:t>
            </a:r>
            <a:r>
              <a:rPr lang="en-US" dirty="0">
                <a:solidFill>
                  <a:srgbClr val="FF0000"/>
                </a:solidFill>
              </a:rPr>
              <a:t>) lock </a:t>
            </a:r>
            <a:r>
              <a:rPr lang="en-US" dirty="0"/>
              <a:t>on object before reading, and an </a:t>
            </a:r>
            <a:r>
              <a:rPr lang="en-US" dirty="0">
                <a:solidFill>
                  <a:srgbClr val="FF0000"/>
                </a:solidFill>
              </a:rPr>
              <a:t>X (</a:t>
            </a:r>
            <a:r>
              <a:rPr lang="en-US" i="1" dirty="0">
                <a:solidFill>
                  <a:srgbClr val="FF0000"/>
                </a:solidFill>
              </a:rPr>
              <a:t>exclusive</a:t>
            </a:r>
            <a:r>
              <a:rPr lang="en-US" dirty="0">
                <a:solidFill>
                  <a:srgbClr val="FF0000"/>
                </a:solidFill>
              </a:rPr>
              <a:t>) lock </a:t>
            </a:r>
            <a:r>
              <a:rPr lang="en-US" dirty="0"/>
              <a:t>on object before writing.</a:t>
            </a:r>
          </a:p>
          <a:p>
            <a:pPr lvl="1">
              <a:lnSpc>
                <a:spcPct val="90000"/>
              </a:lnSpc>
              <a:buSzPct val="75000"/>
            </a:pPr>
            <a:r>
              <a:rPr lang="en-US" dirty="0"/>
              <a:t>All locks held </a:t>
            </a:r>
            <a:r>
              <a:rPr lang="en-US" dirty="0" smtClean="0"/>
              <a:t>are </a:t>
            </a:r>
            <a:r>
              <a:rPr lang="en-US" dirty="0"/>
              <a:t>released when the transaction completes</a:t>
            </a:r>
          </a:p>
          <a:p>
            <a:pPr lvl="2">
              <a:lnSpc>
                <a:spcPct val="90000"/>
              </a:lnSpc>
              <a:buSzPct val="75000"/>
            </a:pPr>
            <a:r>
              <a:rPr lang="en-US" dirty="0">
                <a:solidFill>
                  <a:srgbClr val="FF0000"/>
                </a:solidFill>
              </a:rPr>
              <a:t>(Non-strict) </a:t>
            </a:r>
            <a:r>
              <a:rPr lang="en-US" dirty="0" smtClean="0">
                <a:solidFill>
                  <a:srgbClr val="FF0000"/>
                </a:solidFill>
              </a:rPr>
              <a:t>2PL</a:t>
            </a:r>
            <a:r>
              <a:rPr lang="en-US" dirty="0" smtClean="0"/>
              <a:t>: </a:t>
            </a:r>
            <a:r>
              <a:rPr lang="en-US" dirty="0"/>
              <a:t>Release locks anytime, but cannot acquire locks after releasing any lock.</a:t>
            </a:r>
          </a:p>
          <a:p>
            <a:pPr>
              <a:lnSpc>
                <a:spcPct val="90000"/>
              </a:lnSpc>
            </a:pPr>
            <a:endParaRPr lang="en-US" dirty="0" smtClean="0"/>
          </a:p>
          <a:p>
            <a:pPr>
              <a:lnSpc>
                <a:spcPct val="90000"/>
              </a:lnSpc>
            </a:pPr>
            <a:r>
              <a:rPr lang="en-US" dirty="0" smtClean="0"/>
              <a:t>Strict </a:t>
            </a:r>
            <a:r>
              <a:rPr lang="en-US" dirty="0"/>
              <a:t>2PL allows only </a:t>
            </a:r>
            <a:r>
              <a:rPr lang="en-US" dirty="0" err="1"/>
              <a:t>serializable</a:t>
            </a:r>
            <a:r>
              <a:rPr lang="en-US" dirty="0"/>
              <a:t> schedules.</a:t>
            </a:r>
          </a:p>
          <a:p>
            <a:pPr lvl="1">
              <a:lnSpc>
                <a:spcPct val="90000"/>
              </a:lnSpc>
            </a:pPr>
            <a:r>
              <a:rPr lang="en-US" dirty="0" smtClean="0"/>
              <a:t>It simplifies </a:t>
            </a:r>
            <a:r>
              <a:rPr lang="en-US" dirty="0"/>
              <a:t>transaction aborts</a:t>
            </a:r>
          </a:p>
          <a:p>
            <a:pPr lvl="1">
              <a:lnSpc>
                <a:spcPct val="90000"/>
              </a:lnSpc>
            </a:pPr>
            <a:r>
              <a:rPr lang="en-US" dirty="0">
                <a:solidFill>
                  <a:schemeClr val="tx1"/>
                </a:solidFill>
              </a:rPr>
              <a:t>(Non-strict) 2PL </a:t>
            </a:r>
            <a:r>
              <a:rPr lang="en-US" dirty="0"/>
              <a:t>also allows only </a:t>
            </a:r>
            <a:r>
              <a:rPr lang="en-US" dirty="0" err="1"/>
              <a:t>serializable</a:t>
            </a:r>
            <a:r>
              <a:rPr lang="en-US" dirty="0"/>
              <a:t> schedules, but involves more complex abort </a:t>
            </a:r>
            <a:r>
              <a:rPr lang="en-US" dirty="0" smtClean="0"/>
              <a:t>processing</a:t>
            </a:r>
          </a:p>
          <a:p>
            <a:pPr lvl="1">
              <a:lnSpc>
                <a:spcPct val="90000"/>
              </a:lnSpc>
            </a:pPr>
            <a:endParaRPr lang="en-US" dirty="0" smtClean="0"/>
          </a:p>
          <a:p>
            <a:pPr>
              <a:lnSpc>
                <a:spcPct val="90000"/>
              </a:lnSpc>
            </a:pPr>
            <a:r>
              <a:rPr lang="en-US" dirty="0" smtClean="0"/>
              <a:t>Strict 2PL prevents anomalies if the set of database items never changes: here insert and delete are excluded as not R or W.  With insert/delete, need index locking.</a:t>
            </a:r>
          </a:p>
          <a:p>
            <a:pPr lvl="1">
              <a:lnSpc>
                <a:spcPct val="90000"/>
              </a:lnSpc>
            </a:pPr>
            <a:endParaRPr lang="en-US" dirty="0"/>
          </a:p>
        </p:txBody>
      </p:sp>
      <p:sp>
        <p:nvSpPr>
          <p:cNvPr id="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20</a:t>
            </a:fld>
            <a:endParaRPr lang="en-US" dirty="0"/>
          </a:p>
        </p:txBody>
      </p:sp>
    </p:spTree>
    <p:extLst>
      <p:ext uri="{BB962C8B-B14F-4D97-AF65-F5344CB8AC3E}">
        <p14:creationId xmlns:p14="http://schemas.microsoft.com/office/powerpoint/2010/main" val="3369722791"/>
      </p:ext>
    </p:extLst>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228600" y="1371600"/>
            <a:ext cx="8763000" cy="4876800"/>
          </a:xfrm>
          <a:prstGeom prst="rect">
            <a:avLst/>
          </a:prstGeom>
          <a:noFill/>
          <a:ln/>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buSzPct val="75000"/>
            </a:pPr>
            <a:endParaRPr lang="en-US" dirty="0" smtClean="0"/>
          </a:p>
          <a:p>
            <a:pPr>
              <a:buSzPct val="75000"/>
              <a:buNone/>
            </a:pPr>
            <a:r>
              <a:rPr lang="en-US" dirty="0" smtClean="0"/>
              <a:t>R1(A) R2(A)W2(A)C2W1(A)C1</a:t>
            </a:r>
          </a:p>
          <a:p>
            <a:pPr>
              <a:buSzPct val="75000"/>
            </a:pPr>
            <a:r>
              <a:rPr lang="en-US" dirty="0" smtClean="0"/>
              <a:t>First arc says T1 </a:t>
            </a:r>
            <a:r>
              <a:rPr lang="en-US" dirty="0" smtClean="0">
                <a:sym typeface="Wingdings" pitchFamily="2" charset="2"/>
              </a:rPr>
              <a:t> T2, second says T2 T3, so there is a cycle in the dependency graph</a:t>
            </a:r>
            <a:endParaRPr lang="en-US" dirty="0" smtClean="0"/>
          </a:p>
          <a:p>
            <a:pPr>
              <a:buSzPct val="75000"/>
            </a:pPr>
            <a:r>
              <a:rPr lang="en-US" dirty="0" smtClean="0"/>
              <a:t>This execution is not allowed under 2PL</a:t>
            </a:r>
          </a:p>
          <a:p>
            <a:pPr>
              <a:buSzPct val="75000"/>
            </a:pPr>
            <a:r>
              <a:rPr lang="en-US" dirty="0" smtClean="0"/>
              <a:t>Run it under 2PL:</a:t>
            </a:r>
          </a:p>
          <a:p>
            <a:pPr>
              <a:buSzPct val="75000"/>
              <a:buNone/>
            </a:pPr>
            <a:r>
              <a:rPr lang="en-US" dirty="0" smtClean="0"/>
              <a:t>S1(A) R1(A) S2(A) R2(A)  --shows sharing of lock</a:t>
            </a:r>
          </a:p>
          <a:p>
            <a:pPr>
              <a:buSzPct val="75000"/>
              <a:buNone/>
            </a:pPr>
            <a:r>
              <a:rPr lang="en-US" dirty="0" smtClean="0"/>
              <a:t>&lt;X2(A) blocked&gt; --so look for next non-T2 operation to do</a:t>
            </a:r>
          </a:p>
          <a:p>
            <a:pPr>
              <a:buSzPct val="75000"/>
              <a:buNone/>
            </a:pPr>
            <a:r>
              <a:rPr lang="en-US" dirty="0" smtClean="0"/>
              <a:t>&lt;X1(A) blocked&gt;-- DEADLOCK, abort T2 (say)</a:t>
            </a:r>
          </a:p>
          <a:p>
            <a:pPr>
              <a:buSzPct val="75000"/>
              <a:buNone/>
            </a:pPr>
            <a:r>
              <a:rPr lang="en-US" dirty="0" smtClean="0"/>
              <a:t>A2 &lt;X1(A) unblocked&gt;W1(A) C1</a:t>
            </a:r>
          </a:p>
          <a:p>
            <a:pPr>
              <a:buSzPct val="75000"/>
            </a:pPr>
            <a:endParaRPr lang="en-US" dirty="0" smtClean="0"/>
          </a:p>
        </p:txBody>
      </p:sp>
      <p:sp>
        <p:nvSpPr>
          <p:cNvPr id="11266" name="Rectangle 2"/>
          <p:cNvSpPr>
            <a:spLocks noGrp="1" noChangeArrowheads="1"/>
          </p:cNvSpPr>
          <p:nvPr>
            <p:ph type="title"/>
          </p:nvPr>
        </p:nvSpPr>
        <p:spPr>
          <a:xfrm>
            <a:off x="457200" y="152400"/>
            <a:ext cx="8534400" cy="990600"/>
          </a:xfrm>
          <a:noFill/>
          <a:ln/>
        </p:spPr>
        <p:txBody>
          <a:bodyPr>
            <a:normAutofit/>
          </a:bodyPr>
          <a:lstStyle/>
          <a:p>
            <a:r>
              <a:rPr lang="en-US" dirty="0" smtClean="0"/>
              <a:t>Concurrency: lost update anomaly</a:t>
            </a:r>
            <a:endParaRPr lang="en-US" dirty="0"/>
          </a:p>
        </p:txBody>
      </p:sp>
      <p:sp>
        <p:nvSpPr>
          <p:cNvPr id="5"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21</a:t>
            </a:fld>
            <a:endParaRPr lang="en-US" dirty="0"/>
          </a:p>
        </p:txBody>
      </p:sp>
      <p:sp>
        <p:nvSpPr>
          <p:cNvPr id="7" name="Curved Down Arrow 6"/>
          <p:cNvSpPr/>
          <p:nvPr/>
        </p:nvSpPr>
        <p:spPr>
          <a:xfrm>
            <a:off x="762000" y="1600200"/>
            <a:ext cx="1371600" cy="2286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Down Arrow 7"/>
          <p:cNvSpPr/>
          <p:nvPr/>
        </p:nvSpPr>
        <p:spPr>
          <a:xfrm>
            <a:off x="1600200" y="1371600"/>
            <a:ext cx="23622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1519676"/>
      </p:ext>
    </p:extLst>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228600" y="1371600"/>
            <a:ext cx="8763000" cy="4876800"/>
          </a:xfrm>
          <a:prstGeom prst="rect">
            <a:avLst/>
          </a:prstGeom>
          <a:noFill/>
          <a:ln/>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buSzPct val="75000"/>
            </a:pPr>
            <a:endParaRPr lang="en-US" dirty="0" smtClean="0"/>
          </a:p>
          <a:p>
            <a:pPr>
              <a:buSzPct val="75000"/>
              <a:buNone/>
            </a:pPr>
            <a:r>
              <a:rPr lang="en-US" dirty="0" smtClean="0"/>
              <a:t>R1(A) R2(A)W2(A)C2W1(A)C1</a:t>
            </a:r>
          </a:p>
          <a:p>
            <a:pPr>
              <a:buSzPct val="75000"/>
              <a:buNone/>
            </a:pPr>
            <a:endParaRPr lang="en-US" dirty="0" smtClean="0"/>
          </a:p>
          <a:p>
            <a:pPr>
              <a:buSzPct val="75000"/>
            </a:pPr>
            <a:r>
              <a:rPr lang="en-US" dirty="0" smtClean="0"/>
              <a:t>Run it under 2PL, but get X lock for R(A) W(A) sequence:</a:t>
            </a:r>
          </a:p>
          <a:p>
            <a:pPr>
              <a:buSzPct val="75000"/>
              <a:buNone/>
            </a:pPr>
            <a:r>
              <a:rPr lang="en-US" dirty="0" smtClean="0"/>
              <a:t>X1(A) R1(A)&lt;X2(A)blocked&gt; --so skip T2 ops…</a:t>
            </a:r>
          </a:p>
          <a:p>
            <a:pPr>
              <a:buSzPct val="75000"/>
              <a:buNone/>
            </a:pPr>
            <a:r>
              <a:rPr lang="en-US" dirty="0" smtClean="0"/>
              <a:t>W1(A)C1 &lt;X2(A) unblocked&gt; R2(A)W2(A)C2</a:t>
            </a:r>
          </a:p>
          <a:p>
            <a:pPr>
              <a:buSzPct val="75000"/>
              <a:buNone/>
            </a:pPr>
            <a:endParaRPr lang="en-US" dirty="0" smtClean="0"/>
          </a:p>
          <a:p>
            <a:pPr>
              <a:buSzPct val="75000"/>
              <a:buNone/>
            </a:pPr>
            <a:r>
              <a:rPr lang="en-US" dirty="0" smtClean="0"/>
              <a:t>Works better!</a:t>
            </a:r>
          </a:p>
          <a:p>
            <a:pPr>
              <a:buSzPct val="75000"/>
            </a:pPr>
            <a:endParaRPr lang="en-US" dirty="0" smtClean="0"/>
          </a:p>
        </p:txBody>
      </p:sp>
      <p:sp>
        <p:nvSpPr>
          <p:cNvPr id="11266" name="Rectangle 2"/>
          <p:cNvSpPr>
            <a:spLocks noGrp="1" noChangeArrowheads="1"/>
          </p:cNvSpPr>
          <p:nvPr>
            <p:ph type="title"/>
          </p:nvPr>
        </p:nvSpPr>
        <p:spPr>
          <a:xfrm>
            <a:off x="457200" y="152400"/>
            <a:ext cx="8534400" cy="990600"/>
          </a:xfrm>
          <a:noFill/>
          <a:ln/>
        </p:spPr>
        <p:txBody>
          <a:bodyPr>
            <a:normAutofit/>
          </a:bodyPr>
          <a:lstStyle/>
          <a:p>
            <a:r>
              <a:rPr lang="en-US" dirty="0" smtClean="0"/>
              <a:t>Concurrency: lost update anomaly</a:t>
            </a:r>
            <a:endParaRPr lang="en-US" dirty="0"/>
          </a:p>
        </p:txBody>
      </p:sp>
      <p:sp>
        <p:nvSpPr>
          <p:cNvPr id="5"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22</a:t>
            </a:fld>
            <a:endParaRPr lang="en-US" dirty="0"/>
          </a:p>
        </p:txBody>
      </p:sp>
      <p:sp>
        <p:nvSpPr>
          <p:cNvPr id="7" name="Curved Down Arrow 6"/>
          <p:cNvSpPr/>
          <p:nvPr/>
        </p:nvSpPr>
        <p:spPr>
          <a:xfrm>
            <a:off x="762000" y="1600200"/>
            <a:ext cx="1371600" cy="2286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Down Arrow 7"/>
          <p:cNvSpPr/>
          <p:nvPr/>
        </p:nvSpPr>
        <p:spPr>
          <a:xfrm>
            <a:off x="1600200" y="1371600"/>
            <a:ext cx="23622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1519676"/>
      </p:ext>
    </p:extLst>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US" dirty="0"/>
              <a:t>Aborting </a:t>
            </a:r>
            <a:r>
              <a:rPr lang="en-US" dirty="0" smtClean="0"/>
              <a:t>Transactions</a:t>
            </a:r>
            <a:endParaRPr lang="en-US" dirty="0"/>
          </a:p>
        </p:txBody>
      </p:sp>
      <p:sp>
        <p:nvSpPr>
          <p:cNvPr id="23555" name="Rectangle 3"/>
          <p:cNvSpPr>
            <a:spLocks noGrp="1" noChangeArrowheads="1"/>
          </p:cNvSpPr>
          <p:nvPr>
            <p:ph sz="quarter" idx="1"/>
          </p:nvPr>
        </p:nvSpPr>
        <p:spPr>
          <a:xfrm>
            <a:off x="228600" y="1371600"/>
            <a:ext cx="8763000" cy="4800600"/>
          </a:xfrm>
          <a:noFill/>
          <a:ln/>
        </p:spPr>
        <p:txBody>
          <a:bodyPr/>
          <a:lstStyle/>
          <a:p>
            <a:r>
              <a:rPr lang="en-US" dirty="0" smtClean="0"/>
              <a:t>When </a:t>
            </a:r>
            <a:r>
              <a:rPr lang="en-US" i="1" dirty="0" smtClean="0"/>
              <a:t>Ti</a:t>
            </a:r>
            <a:r>
              <a:rPr lang="en-US" dirty="0" smtClean="0"/>
              <a:t> </a:t>
            </a:r>
            <a:r>
              <a:rPr lang="en-US" dirty="0"/>
              <a:t>is aborted, all its actions have to be </a:t>
            </a:r>
            <a:r>
              <a:rPr lang="en-US" dirty="0" smtClean="0"/>
              <a:t>undone</a:t>
            </a:r>
          </a:p>
          <a:p>
            <a:pPr lvl="1"/>
            <a:r>
              <a:rPr lang="en-US" dirty="0" smtClean="0"/>
              <a:t>if </a:t>
            </a:r>
            <a:r>
              <a:rPr lang="en-US" i="1" dirty="0" err="1"/>
              <a:t>Tj</a:t>
            </a:r>
            <a:r>
              <a:rPr lang="en-US" i="1" dirty="0"/>
              <a:t> </a:t>
            </a:r>
            <a:r>
              <a:rPr lang="en-US" dirty="0"/>
              <a:t>reads an object last written by </a:t>
            </a:r>
            <a:r>
              <a:rPr lang="en-US" i="1" dirty="0"/>
              <a:t>Ti</a:t>
            </a:r>
            <a:r>
              <a:rPr lang="en-US" dirty="0"/>
              <a:t>,  </a:t>
            </a:r>
            <a:r>
              <a:rPr lang="en-US" i="1" dirty="0" err="1"/>
              <a:t>Tj</a:t>
            </a:r>
            <a:r>
              <a:rPr lang="en-US" dirty="0"/>
              <a:t> must be aborted as well!</a:t>
            </a:r>
          </a:p>
          <a:p>
            <a:pPr lvl="1"/>
            <a:r>
              <a:rPr lang="en-US" i="1" dirty="0" smtClean="0">
                <a:solidFill>
                  <a:srgbClr val="FF0000"/>
                </a:solidFill>
              </a:rPr>
              <a:t>cascading </a:t>
            </a:r>
            <a:r>
              <a:rPr lang="en-US" i="1" dirty="0">
                <a:solidFill>
                  <a:srgbClr val="FF0000"/>
                </a:solidFill>
              </a:rPr>
              <a:t>aborts</a:t>
            </a:r>
            <a:r>
              <a:rPr lang="en-US" dirty="0">
                <a:solidFill>
                  <a:srgbClr val="FF0000"/>
                </a:solidFill>
              </a:rPr>
              <a:t> </a:t>
            </a:r>
            <a:r>
              <a:rPr lang="en-US" dirty="0" smtClean="0">
                <a:solidFill>
                  <a:schemeClr val="tx1"/>
                </a:solidFill>
              </a:rPr>
              <a:t>can be avoided by </a:t>
            </a:r>
            <a:r>
              <a:rPr lang="en-US" dirty="0" smtClean="0"/>
              <a:t>releasing locks </a:t>
            </a:r>
            <a:r>
              <a:rPr lang="en-US" dirty="0"/>
              <a:t>only at </a:t>
            </a:r>
            <a:r>
              <a:rPr lang="en-US" dirty="0" smtClean="0"/>
              <a:t>commit</a:t>
            </a:r>
            <a:endParaRPr lang="en-US" dirty="0"/>
          </a:p>
          <a:p>
            <a:pPr lvl="1">
              <a:buSzPct val="75000"/>
            </a:pPr>
            <a:r>
              <a:rPr lang="en-US" dirty="0"/>
              <a:t>If </a:t>
            </a:r>
            <a:r>
              <a:rPr lang="en-US" i="1" dirty="0"/>
              <a:t>Ti</a:t>
            </a:r>
            <a:r>
              <a:rPr lang="en-US" dirty="0"/>
              <a:t> writes an object, </a:t>
            </a:r>
            <a:r>
              <a:rPr lang="en-US" i="1" dirty="0" err="1"/>
              <a:t>Tj</a:t>
            </a:r>
            <a:r>
              <a:rPr lang="en-US" dirty="0"/>
              <a:t> can read this only after </a:t>
            </a:r>
            <a:r>
              <a:rPr lang="en-US" i="1" dirty="0"/>
              <a:t>Ti</a:t>
            </a:r>
            <a:r>
              <a:rPr lang="en-US" dirty="0"/>
              <a:t> </a:t>
            </a:r>
            <a:r>
              <a:rPr lang="en-US" dirty="0" smtClean="0"/>
              <a:t>commits</a:t>
            </a:r>
          </a:p>
          <a:p>
            <a:pPr lvl="1">
              <a:buSzPct val="75000"/>
            </a:pPr>
            <a:endParaRPr lang="en-US" dirty="0"/>
          </a:p>
          <a:p>
            <a:pPr>
              <a:buSzPct val="75000"/>
            </a:pPr>
            <a:r>
              <a:rPr lang="en-US" dirty="0" smtClean="0"/>
              <a:t>In Strict 2PL, cascading aborts are prevented</a:t>
            </a:r>
          </a:p>
          <a:p>
            <a:pPr lvl="1">
              <a:buSzPct val="75000"/>
            </a:pPr>
            <a:r>
              <a:rPr lang="en-US" dirty="0" smtClean="0"/>
              <a:t>At the cost of decreased concurrency</a:t>
            </a:r>
          </a:p>
          <a:p>
            <a:pPr lvl="1">
              <a:buSzPct val="75000"/>
            </a:pPr>
            <a:r>
              <a:rPr lang="en-US" dirty="0" smtClean="0"/>
              <a:t>No free lunch!</a:t>
            </a:r>
          </a:p>
          <a:p>
            <a:pPr lvl="1">
              <a:buSzPct val="75000"/>
            </a:pPr>
            <a:r>
              <a:rPr lang="en-US" dirty="0" smtClean="0"/>
              <a:t>Increased parallelism leads to locking protocol complexity</a:t>
            </a:r>
          </a:p>
          <a:p>
            <a:pPr lvl="1">
              <a:buSzPct val="75000"/>
            </a:pPr>
            <a:endParaRPr lang="en-US" dirty="0"/>
          </a:p>
        </p:txBody>
      </p:sp>
      <p:sp>
        <p:nvSpPr>
          <p:cNvPr id="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23</a:t>
            </a:fld>
            <a:endParaRPr lang="en-US" dirty="0"/>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lIns="90488" tIns="44450" rIns="90488" bIns="44450"/>
          <a:lstStyle/>
          <a:p>
            <a:r>
              <a:rPr lang="en-US"/>
              <a:t>Deadlock Detection</a:t>
            </a:r>
          </a:p>
        </p:txBody>
      </p:sp>
      <p:sp>
        <p:nvSpPr>
          <p:cNvPr id="24579" name="Rectangle 3"/>
          <p:cNvSpPr>
            <a:spLocks noGrp="1" noChangeArrowheads="1"/>
          </p:cNvSpPr>
          <p:nvPr>
            <p:ph type="body" idx="1"/>
          </p:nvPr>
        </p:nvSpPr>
        <p:spPr>
          <a:xfrm>
            <a:off x="401392" y="1164344"/>
            <a:ext cx="8229600" cy="4937760"/>
          </a:xfrm>
          <a:noFill/>
          <a:ln/>
        </p:spPr>
        <p:txBody>
          <a:bodyPr lIns="90488" tIns="44450" rIns="90488" bIns="44450"/>
          <a:lstStyle/>
          <a:p>
            <a:r>
              <a:rPr lang="en-US" dirty="0"/>
              <a:t>Create a </a:t>
            </a:r>
            <a:r>
              <a:rPr lang="en-US" dirty="0">
                <a:solidFill>
                  <a:srgbClr val="FF0000"/>
                </a:solidFill>
              </a:rPr>
              <a:t>waits-for graph</a:t>
            </a:r>
            <a:r>
              <a:rPr lang="en-US" dirty="0"/>
              <a:t>:</a:t>
            </a:r>
          </a:p>
          <a:p>
            <a:pPr lvl="1">
              <a:buSzPct val="75000"/>
            </a:pPr>
            <a:r>
              <a:rPr lang="en-US" dirty="0"/>
              <a:t>Nodes are transactions</a:t>
            </a:r>
          </a:p>
          <a:p>
            <a:pPr lvl="1">
              <a:buSzPct val="75000"/>
            </a:pPr>
            <a:r>
              <a:rPr lang="en-US" dirty="0" smtClean="0"/>
              <a:t>Edge </a:t>
            </a:r>
            <a:r>
              <a:rPr lang="en-US" dirty="0"/>
              <a:t>from </a:t>
            </a:r>
            <a:r>
              <a:rPr lang="en-US" i="1" dirty="0"/>
              <a:t>Ti</a:t>
            </a:r>
            <a:r>
              <a:rPr lang="en-US" dirty="0"/>
              <a:t> to </a:t>
            </a:r>
            <a:r>
              <a:rPr lang="en-US" i="1" dirty="0" err="1"/>
              <a:t>Tj</a:t>
            </a:r>
            <a:r>
              <a:rPr lang="en-US" dirty="0"/>
              <a:t> if </a:t>
            </a:r>
            <a:r>
              <a:rPr lang="en-US" i="1" dirty="0"/>
              <a:t>Ti</a:t>
            </a:r>
            <a:r>
              <a:rPr lang="en-US" dirty="0"/>
              <a:t> is waiting for </a:t>
            </a:r>
            <a:r>
              <a:rPr lang="en-US" i="1" dirty="0" err="1"/>
              <a:t>Tj</a:t>
            </a:r>
            <a:r>
              <a:rPr lang="en-US" dirty="0"/>
              <a:t> to release a </a:t>
            </a:r>
            <a:r>
              <a:rPr lang="en-US" dirty="0" smtClean="0"/>
              <a:t>lock</a:t>
            </a:r>
            <a:endParaRPr lang="en-US" dirty="0"/>
          </a:p>
        </p:txBody>
      </p:sp>
      <p:sp>
        <p:nvSpPr>
          <p:cNvPr id="4" name="Rectangle 3"/>
          <p:cNvSpPr txBox="1">
            <a:spLocks noChangeArrowheads="1"/>
          </p:cNvSpPr>
          <p:nvPr/>
        </p:nvSpPr>
        <p:spPr>
          <a:xfrm>
            <a:off x="838200" y="1752600"/>
            <a:ext cx="7772400" cy="2286000"/>
          </a:xfrm>
          <a:prstGeom prst="rect">
            <a:avLst/>
          </a:prstGeom>
          <a:noFill/>
          <a:ln/>
        </p:spPr>
        <p:txBody>
          <a:bodyPr vert="horz" lIns="90488" tIns="44450" rIns="90488" bIns="44450">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spcBef>
                <a:spcPct val="0"/>
              </a:spcBef>
              <a:buFont typeface="Wingdings" pitchFamily="2" charset="2"/>
              <a:buNone/>
            </a:pPr>
            <a:endParaRPr lang="en-US" sz="2400" dirty="0" smtClean="0"/>
          </a:p>
          <a:p>
            <a:pPr>
              <a:spcBef>
                <a:spcPct val="0"/>
              </a:spcBef>
              <a:buFont typeface="Wingdings" pitchFamily="2" charset="2"/>
              <a:buNone/>
            </a:pPr>
            <a:endParaRPr lang="en-US" sz="2400" dirty="0" smtClean="0"/>
          </a:p>
          <a:p>
            <a:pPr>
              <a:spcBef>
                <a:spcPct val="0"/>
              </a:spcBef>
              <a:buFont typeface="Wingdings" pitchFamily="2" charset="2"/>
              <a:buNone/>
            </a:pPr>
            <a:r>
              <a:rPr lang="en-US" sz="2400" dirty="0" smtClean="0"/>
              <a:t>T1:  S(A), R(A),	         S(B)</a:t>
            </a:r>
          </a:p>
          <a:p>
            <a:pPr>
              <a:spcBef>
                <a:spcPct val="0"/>
              </a:spcBef>
              <a:buFont typeface="Wingdings" pitchFamily="2" charset="2"/>
              <a:buNone/>
            </a:pPr>
            <a:r>
              <a:rPr lang="en-US" sz="2400" dirty="0" smtClean="0"/>
              <a:t>T2:	   	   X(B),W(B)		          X(C)</a:t>
            </a:r>
          </a:p>
          <a:p>
            <a:pPr>
              <a:spcBef>
                <a:spcPct val="0"/>
              </a:spcBef>
              <a:buFont typeface="Wingdings" pitchFamily="2" charset="2"/>
              <a:buNone/>
            </a:pPr>
            <a:r>
              <a:rPr lang="en-US" sz="2400" dirty="0" smtClean="0"/>
              <a:t>T3:				    S(C), R(C)		</a:t>
            </a:r>
            <a:endParaRPr lang="en-US" sz="2400" dirty="0" smtClean="0">
              <a:solidFill>
                <a:srgbClr val="FF0000"/>
              </a:solidFill>
            </a:endParaRPr>
          </a:p>
          <a:p>
            <a:pPr>
              <a:spcBef>
                <a:spcPct val="0"/>
              </a:spcBef>
              <a:buFont typeface="Wingdings" pitchFamily="2" charset="2"/>
              <a:buNone/>
            </a:pPr>
            <a:r>
              <a:rPr lang="en-US" sz="2400" dirty="0" smtClean="0"/>
              <a:t>T4:						       X(B)</a:t>
            </a:r>
          </a:p>
          <a:p>
            <a:pPr>
              <a:spcBef>
                <a:spcPct val="0"/>
              </a:spcBef>
              <a:buFont typeface="Wingdings" pitchFamily="2" charset="2"/>
              <a:buNone/>
            </a:pPr>
            <a:endParaRPr lang="en-US" sz="2400" dirty="0" smtClean="0"/>
          </a:p>
          <a:p>
            <a:pPr>
              <a:spcBef>
                <a:spcPct val="0"/>
              </a:spcBef>
              <a:buFont typeface="Wingdings" pitchFamily="2" charset="2"/>
              <a:buNone/>
            </a:pPr>
            <a:endParaRPr lang="en-US" sz="2400" dirty="0"/>
          </a:p>
        </p:txBody>
      </p:sp>
      <p:sp>
        <p:nvSpPr>
          <p:cNvPr id="16" name="Oval 15"/>
          <p:cNvSpPr>
            <a:spLocks noChangeArrowheads="1"/>
          </p:cNvSpPr>
          <p:nvPr/>
        </p:nvSpPr>
        <p:spPr bwMode="auto">
          <a:xfrm>
            <a:off x="3244850" y="4078310"/>
            <a:ext cx="673100" cy="6731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Oval 16"/>
          <p:cNvSpPr>
            <a:spLocks noChangeArrowheads="1"/>
          </p:cNvSpPr>
          <p:nvPr/>
        </p:nvSpPr>
        <p:spPr bwMode="auto">
          <a:xfrm>
            <a:off x="5378450" y="4078310"/>
            <a:ext cx="673100" cy="6731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Oval 17"/>
          <p:cNvSpPr>
            <a:spLocks noChangeArrowheads="1"/>
          </p:cNvSpPr>
          <p:nvPr/>
        </p:nvSpPr>
        <p:spPr bwMode="auto">
          <a:xfrm>
            <a:off x="3244850" y="5449910"/>
            <a:ext cx="673100" cy="6731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Oval 18"/>
          <p:cNvSpPr>
            <a:spLocks noChangeArrowheads="1"/>
          </p:cNvSpPr>
          <p:nvPr/>
        </p:nvSpPr>
        <p:spPr bwMode="auto">
          <a:xfrm>
            <a:off x="5302250" y="5449910"/>
            <a:ext cx="673100" cy="6731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Rectangle 19"/>
          <p:cNvSpPr>
            <a:spLocks noChangeArrowheads="1"/>
          </p:cNvSpPr>
          <p:nvPr/>
        </p:nvSpPr>
        <p:spPr bwMode="auto">
          <a:xfrm>
            <a:off x="3321050" y="4230710"/>
            <a:ext cx="5207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t>T1</a:t>
            </a:r>
          </a:p>
        </p:txBody>
      </p:sp>
      <p:sp>
        <p:nvSpPr>
          <p:cNvPr id="21" name="Rectangle 20"/>
          <p:cNvSpPr>
            <a:spLocks noChangeArrowheads="1"/>
          </p:cNvSpPr>
          <p:nvPr/>
        </p:nvSpPr>
        <p:spPr bwMode="auto">
          <a:xfrm>
            <a:off x="5454650" y="4230710"/>
            <a:ext cx="5207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t>T2</a:t>
            </a:r>
          </a:p>
        </p:txBody>
      </p:sp>
      <p:sp>
        <p:nvSpPr>
          <p:cNvPr id="22" name="Rectangle 21"/>
          <p:cNvSpPr>
            <a:spLocks noChangeArrowheads="1"/>
          </p:cNvSpPr>
          <p:nvPr/>
        </p:nvSpPr>
        <p:spPr bwMode="auto">
          <a:xfrm>
            <a:off x="3321050" y="5602310"/>
            <a:ext cx="52418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smtClean="0"/>
              <a:t>T4</a:t>
            </a:r>
            <a:endParaRPr lang="en-US" dirty="0"/>
          </a:p>
        </p:txBody>
      </p:sp>
      <p:sp>
        <p:nvSpPr>
          <p:cNvPr id="23" name="Rectangle 22"/>
          <p:cNvSpPr>
            <a:spLocks noChangeArrowheads="1"/>
          </p:cNvSpPr>
          <p:nvPr/>
        </p:nvSpPr>
        <p:spPr bwMode="auto">
          <a:xfrm>
            <a:off x="5378450" y="5602310"/>
            <a:ext cx="5207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t>T3</a:t>
            </a:r>
          </a:p>
        </p:txBody>
      </p:sp>
      <p:sp>
        <p:nvSpPr>
          <p:cNvPr id="24" name="Line 23"/>
          <p:cNvSpPr>
            <a:spLocks noChangeShapeType="1"/>
          </p:cNvSpPr>
          <p:nvPr/>
        </p:nvSpPr>
        <p:spPr bwMode="auto">
          <a:xfrm>
            <a:off x="3930650" y="4383110"/>
            <a:ext cx="1447800" cy="0"/>
          </a:xfrm>
          <a:prstGeom prst="line">
            <a:avLst/>
          </a:prstGeom>
          <a:noFill/>
          <a:ln w="12700">
            <a:solidFill>
              <a:schemeClr val="tx1"/>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24"/>
          <p:cNvSpPr>
            <a:spLocks noChangeShapeType="1"/>
          </p:cNvSpPr>
          <p:nvPr/>
        </p:nvSpPr>
        <p:spPr bwMode="auto">
          <a:xfrm>
            <a:off x="5683250" y="4764110"/>
            <a:ext cx="0" cy="685800"/>
          </a:xfrm>
          <a:prstGeom prst="line">
            <a:avLst/>
          </a:prstGeom>
          <a:noFill/>
          <a:ln w="12700">
            <a:solidFill>
              <a:schemeClr val="tx1"/>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25"/>
          <p:cNvSpPr>
            <a:spLocks noChangeShapeType="1"/>
          </p:cNvSpPr>
          <p:nvPr/>
        </p:nvSpPr>
        <p:spPr bwMode="auto">
          <a:xfrm flipH="1" flipV="1">
            <a:off x="3854450" y="4684734"/>
            <a:ext cx="1524000" cy="917576"/>
          </a:xfrm>
          <a:prstGeom prst="line">
            <a:avLst/>
          </a:prstGeom>
          <a:noFill/>
          <a:ln w="50800">
            <a:solidFill>
              <a:srgbClr val="FF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26"/>
          <p:cNvSpPr>
            <a:spLocks noChangeShapeType="1"/>
          </p:cNvSpPr>
          <p:nvPr/>
        </p:nvSpPr>
        <p:spPr bwMode="auto">
          <a:xfrm flipV="1">
            <a:off x="3854450" y="4684734"/>
            <a:ext cx="1600200" cy="841375"/>
          </a:xfrm>
          <a:prstGeom prst="line">
            <a:avLst/>
          </a:prstGeom>
          <a:noFill/>
          <a:ln w="12700">
            <a:solidFill>
              <a:schemeClr val="tx1"/>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24</a:t>
            </a:fld>
            <a:endParaRPr lang="en-US" dirty="0"/>
          </a:p>
        </p:txBody>
      </p:sp>
      <p:sp>
        <p:nvSpPr>
          <p:cNvPr id="29" name="Rectangle 28"/>
          <p:cNvSpPr>
            <a:spLocks noChangeArrowheads="1"/>
          </p:cNvSpPr>
          <p:nvPr/>
        </p:nvSpPr>
        <p:spPr bwMode="auto">
          <a:xfrm>
            <a:off x="7615968" y="3200400"/>
            <a:ext cx="83356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solidFill>
                  <a:srgbClr val="FF0000"/>
                </a:solidFill>
              </a:rPr>
              <a:t>X(A)</a:t>
            </a:r>
            <a:endParaRPr lang="en-US" dirty="0"/>
          </a:p>
        </p:txBody>
      </p:sp>
    </p:spTree>
    <p:extLst>
      <p:ext uri="{BB962C8B-B14F-4D97-AF65-F5344CB8AC3E}">
        <p14:creationId xmlns:p14="http://schemas.microsoft.com/office/powerpoint/2010/main" val="237878494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0375" y="76200"/>
            <a:ext cx="8153400" cy="1104900"/>
          </a:xfrm>
          <a:noFill/>
          <a:ln/>
        </p:spPr>
        <p:txBody>
          <a:bodyPr/>
          <a:lstStyle/>
          <a:p>
            <a:r>
              <a:rPr lang="en-US" dirty="0" smtClean="0"/>
              <a:t>Dirty Reads</a:t>
            </a:r>
            <a:endParaRPr lang="en-US" dirty="0"/>
          </a:p>
        </p:txBody>
      </p:sp>
      <p:sp>
        <p:nvSpPr>
          <p:cNvPr id="17411" name="Rectangle 3"/>
          <p:cNvSpPr>
            <a:spLocks noGrp="1" noChangeArrowheads="1"/>
          </p:cNvSpPr>
          <p:nvPr>
            <p:ph sz="quarter" idx="1"/>
          </p:nvPr>
        </p:nvSpPr>
        <p:spPr>
          <a:xfrm>
            <a:off x="457200" y="1219200"/>
            <a:ext cx="8229600" cy="4953000"/>
          </a:xfrm>
          <a:noFill/>
          <a:ln/>
        </p:spPr>
        <p:txBody>
          <a:bodyPr>
            <a:normAutofit/>
          </a:bodyPr>
          <a:lstStyle/>
          <a:p>
            <a:r>
              <a:rPr lang="en-US" dirty="0" smtClean="0"/>
              <a:t>Example: Reading </a:t>
            </a:r>
            <a:r>
              <a:rPr lang="en-US" dirty="0"/>
              <a:t>Uncommitted </a:t>
            </a:r>
            <a:r>
              <a:rPr lang="en-US" dirty="0" smtClean="0"/>
              <a:t>Data (</a:t>
            </a:r>
            <a:r>
              <a:rPr lang="en-US" dirty="0"/>
              <a:t>Dirty Reads</a:t>
            </a:r>
            <a:r>
              <a:rPr lang="en-US" dirty="0" smtClean="0"/>
              <a:t>)</a:t>
            </a:r>
          </a:p>
          <a:p>
            <a:endParaRPr lang="en-US" dirty="0"/>
          </a:p>
          <a:p>
            <a:endParaRPr lang="en-US" dirty="0" smtClean="0"/>
          </a:p>
          <a:p>
            <a:endParaRPr lang="en-US" dirty="0"/>
          </a:p>
          <a:p>
            <a:pPr>
              <a:buNone/>
            </a:pPr>
            <a:endParaRPr lang="en-US" dirty="0" smtClean="0">
              <a:latin typeface="Book Antiqua" pitchFamily="18" charset="0"/>
            </a:endParaRPr>
          </a:p>
          <a:p>
            <a:pPr>
              <a:buNone/>
            </a:pPr>
            <a:r>
              <a:rPr lang="en-US" dirty="0" smtClean="0">
                <a:latin typeface="Book Antiqua" pitchFamily="18" charset="0"/>
              </a:rPr>
              <a:t>R</a:t>
            </a:r>
            <a:r>
              <a:rPr lang="en-US" baseline="-25000" dirty="0" smtClean="0">
                <a:latin typeface="Book Antiqua" pitchFamily="18" charset="0"/>
              </a:rPr>
              <a:t>1</a:t>
            </a:r>
            <a:r>
              <a:rPr lang="en-US" dirty="0" smtClean="0">
                <a:latin typeface="Book Antiqua" pitchFamily="18" charset="0"/>
              </a:rPr>
              <a:t>(A) W</a:t>
            </a:r>
            <a:r>
              <a:rPr lang="en-US" baseline="-25000" dirty="0" smtClean="0">
                <a:latin typeface="Book Antiqua" pitchFamily="18" charset="0"/>
              </a:rPr>
              <a:t>1 </a:t>
            </a:r>
            <a:r>
              <a:rPr lang="en-US" dirty="0" smtClean="0">
                <a:latin typeface="Book Antiqua" pitchFamily="18" charset="0"/>
              </a:rPr>
              <a:t>(A) R</a:t>
            </a:r>
            <a:r>
              <a:rPr lang="en-US" baseline="-25000" dirty="0" smtClean="0">
                <a:latin typeface="Book Antiqua" pitchFamily="18" charset="0"/>
              </a:rPr>
              <a:t>2</a:t>
            </a:r>
            <a:r>
              <a:rPr lang="en-US" dirty="0" smtClean="0">
                <a:latin typeface="Book Antiqua" pitchFamily="18" charset="0"/>
              </a:rPr>
              <a:t>(A) W</a:t>
            </a:r>
            <a:r>
              <a:rPr lang="en-US" baseline="-25000" dirty="0" smtClean="0">
                <a:latin typeface="Book Antiqua" pitchFamily="18" charset="0"/>
              </a:rPr>
              <a:t>2 </a:t>
            </a:r>
            <a:r>
              <a:rPr lang="en-US" dirty="0" smtClean="0">
                <a:latin typeface="Book Antiqua" pitchFamily="18" charset="0"/>
              </a:rPr>
              <a:t>(A) R</a:t>
            </a:r>
            <a:r>
              <a:rPr lang="en-US" baseline="-25000" dirty="0" smtClean="0">
                <a:latin typeface="Book Antiqua" pitchFamily="18" charset="0"/>
              </a:rPr>
              <a:t>2 </a:t>
            </a:r>
            <a:r>
              <a:rPr lang="en-US" dirty="0" smtClean="0">
                <a:latin typeface="Book Antiqua" pitchFamily="18" charset="0"/>
              </a:rPr>
              <a:t>(B) W</a:t>
            </a:r>
            <a:r>
              <a:rPr lang="en-US" baseline="-25000" dirty="0" smtClean="0">
                <a:latin typeface="Book Antiqua" pitchFamily="18" charset="0"/>
              </a:rPr>
              <a:t>2 </a:t>
            </a:r>
            <a:r>
              <a:rPr lang="en-US" dirty="0" smtClean="0">
                <a:latin typeface="Book Antiqua" pitchFamily="18" charset="0"/>
              </a:rPr>
              <a:t>(B) R</a:t>
            </a:r>
            <a:r>
              <a:rPr lang="en-US" baseline="-25000" dirty="0" smtClean="0">
                <a:latin typeface="Book Antiqua" pitchFamily="18" charset="0"/>
              </a:rPr>
              <a:t>1 </a:t>
            </a:r>
            <a:r>
              <a:rPr lang="en-US" dirty="0" smtClean="0">
                <a:latin typeface="Book Antiqua" pitchFamily="18" charset="0"/>
              </a:rPr>
              <a:t>(B) W</a:t>
            </a:r>
            <a:r>
              <a:rPr lang="en-US" baseline="-25000" dirty="0" smtClean="0">
                <a:latin typeface="Book Antiqua" pitchFamily="18" charset="0"/>
              </a:rPr>
              <a:t>1 </a:t>
            </a:r>
            <a:r>
              <a:rPr lang="en-US" dirty="0" smtClean="0">
                <a:latin typeface="Book Antiqua" pitchFamily="18" charset="0"/>
              </a:rPr>
              <a:t>(B) </a:t>
            </a:r>
          </a:p>
          <a:p>
            <a:pPr>
              <a:buNone/>
            </a:pPr>
            <a:r>
              <a:rPr lang="en-US" dirty="0" smtClean="0">
                <a:latin typeface="Book Antiqua" pitchFamily="18" charset="0"/>
              </a:rPr>
              <a:t>Note: commits are not involved in locating conflicts</a:t>
            </a:r>
            <a:endParaRPr lang="en-US" dirty="0"/>
          </a:p>
          <a:p>
            <a:pPr>
              <a:buFont typeface="Wingdings" pitchFamily="2" charset="2"/>
              <a:buNone/>
            </a:pPr>
            <a:r>
              <a:rPr lang="en-US" dirty="0" smtClean="0"/>
              <a:t>          T1</a:t>
            </a:r>
            <a:r>
              <a:rPr lang="en-US" dirty="0" smtClean="0">
                <a:sym typeface="Wingdings" pitchFamily="2" charset="2"/>
              </a:rPr>
              <a:t>T2                          T2T1</a:t>
            </a:r>
            <a:endParaRPr lang="en-US" dirty="0"/>
          </a:p>
          <a:p>
            <a:r>
              <a:rPr lang="en-US" dirty="0" smtClean="0"/>
              <a:t>Again, this schedule can’t happen under 2PL</a:t>
            </a:r>
            <a:endParaRPr lang="en-US" dirty="0"/>
          </a:p>
        </p:txBody>
      </p:sp>
      <p:sp>
        <p:nvSpPr>
          <p:cNvPr id="5"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25</a:t>
            </a:fld>
            <a:endParaRPr lang="en-US" dirty="0"/>
          </a:p>
        </p:txBody>
      </p:sp>
      <p:sp>
        <p:nvSpPr>
          <p:cNvPr id="6" name="Rectangle 8"/>
          <p:cNvSpPr>
            <a:spLocks noChangeArrowheads="1"/>
          </p:cNvSpPr>
          <p:nvPr/>
        </p:nvSpPr>
        <p:spPr bwMode="auto">
          <a:xfrm>
            <a:off x="623396" y="1905000"/>
            <a:ext cx="7646987" cy="8255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latin typeface="Book Antiqua" pitchFamily="18" charset="0"/>
              </a:rPr>
              <a:t>T1:	 R(A), W(A),   		     	       R(B), W(B)</a:t>
            </a:r>
          </a:p>
          <a:p>
            <a:r>
              <a:rPr lang="en-US" dirty="0">
                <a:latin typeface="Book Antiqua" pitchFamily="18" charset="0"/>
              </a:rPr>
              <a:t>T2:	   		R(A), W(A), R(B), W(B)</a:t>
            </a:r>
          </a:p>
        </p:txBody>
      </p:sp>
      <p:sp>
        <p:nvSpPr>
          <p:cNvPr id="18" name="Curved Down Arrow 17"/>
          <p:cNvSpPr/>
          <p:nvPr/>
        </p:nvSpPr>
        <p:spPr>
          <a:xfrm>
            <a:off x="1828800" y="3429000"/>
            <a:ext cx="990600" cy="1524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urved Down Arrow 18"/>
          <p:cNvSpPr/>
          <p:nvPr/>
        </p:nvSpPr>
        <p:spPr>
          <a:xfrm>
            <a:off x="5715000" y="3505200"/>
            <a:ext cx="990600" cy="1524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Curved Down Arrow 19"/>
          <p:cNvSpPr/>
          <p:nvPr/>
        </p:nvSpPr>
        <p:spPr>
          <a:xfrm>
            <a:off x="4800600" y="3429000"/>
            <a:ext cx="2743200" cy="1524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urved Down Arrow 20"/>
          <p:cNvSpPr/>
          <p:nvPr/>
        </p:nvSpPr>
        <p:spPr>
          <a:xfrm>
            <a:off x="1828800" y="3352800"/>
            <a:ext cx="1600200" cy="1524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1307190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r>
              <a:rPr lang="en-US" dirty="0"/>
              <a:t>Index Locking</a:t>
            </a:r>
          </a:p>
        </p:txBody>
      </p:sp>
      <p:sp>
        <p:nvSpPr>
          <p:cNvPr id="40963" name="Rectangle 3"/>
          <p:cNvSpPr>
            <a:spLocks noGrp="1" noChangeArrowheads="1"/>
          </p:cNvSpPr>
          <p:nvPr>
            <p:ph type="body" idx="1"/>
          </p:nvPr>
        </p:nvSpPr>
        <p:spPr>
          <a:xfrm>
            <a:off x="457200" y="1371600"/>
            <a:ext cx="8229600" cy="4381500"/>
          </a:xfrm>
          <a:noFill/>
          <a:ln/>
        </p:spPr>
        <p:txBody>
          <a:bodyPr>
            <a:normAutofit lnSpcReduction="10000"/>
          </a:bodyPr>
          <a:lstStyle/>
          <a:p>
            <a:r>
              <a:rPr lang="en-US" dirty="0" smtClean="0"/>
              <a:t>Needed for full </a:t>
            </a:r>
            <a:r>
              <a:rPr lang="en-US" dirty="0" err="1" smtClean="0"/>
              <a:t>serializability</a:t>
            </a:r>
            <a:r>
              <a:rPr lang="en-US" dirty="0" smtClean="0"/>
              <a:t> in face of inserts and deletes</a:t>
            </a:r>
          </a:p>
          <a:p>
            <a:r>
              <a:rPr lang="en-US" dirty="0" smtClean="0"/>
              <a:t>Example:  assume index </a:t>
            </a:r>
            <a:r>
              <a:rPr lang="en-US" dirty="0"/>
              <a:t>on the </a:t>
            </a:r>
            <a:r>
              <a:rPr lang="en-US" i="1" dirty="0">
                <a:solidFill>
                  <a:srgbClr val="FF0000"/>
                </a:solidFill>
              </a:rPr>
              <a:t>rating</a:t>
            </a:r>
            <a:r>
              <a:rPr lang="en-US" dirty="0">
                <a:solidFill>
                  <a:srgbClr val="FF0000"/>
                </a:solidFill>
              </a:rPr>
              <a:t> </a:t>
            </a:r>
            <a:r>
              <a:rPr lang="en-US" dirty="0"/>
              <a:t>field using Alternative (</a:t>
            </a:r>
            <a:r>
              <a:rPr lang="en-US" dirty="0" smtClean="0"/>
              <a:t>2)</a:t>
            </a:r>
          </a:p>
          <a:p>
            <a:r>
              <a:rPr lang="en-US" dirty="0" smtClean="0"/>
              <a:t>Row locking is the industry standard now</a:t>
            </a:r>
          </a:p>
          <a:p>
            <a:r>
              <a:rPr lang="en-US" dirty="0" smtClean="0"/>
              <a:t>T1 </a:t>
            </a:r>
            <a:r>
              <a:rPr lang="en-US" dirty="0"/>
              <a:t>should lock </a:t>
            </a:r>
            <a:r>
              <a:rPr lang="en-US" dirty="0" smtClean="0"/>
              <a:t>all </a:t>
            </a:r>
            <a:r>
              <a:rPr lang="en-US" dirty="0"/>
              <a:t>the data entries with </a:t>
            </a:r>
            <a:r>
              <a:rPr lang="en-US" i="1" dirty="0"/>
              <a:t>rating</a:t>
            </a:r>
            <a:r>
              <a:rPr lang="en-US" dirty="0"/>
              <a:t> = </a:t>
            </a:r>
            <a:r>
              <a:rPr lang="en-US" dirty="0" smtClean="0">
                <a:latin typeface="+mj-lt"/>
              </a:rPr>
              <a:t>1</a:t>
            </a:r>
            <a:endParaRPr lang="en-US" dirty="0">
              <a:latin typeface="+mj-lt"/>
            </a:endParaRPr>
          </a:p>
          <a:p>
            <a:pPr lvl="1"/>
            <a:r>
              <a:rPr lang="en-US" dirty="0"/>
              <a:t>If there are no records with </a:t>
            </a:r>
            <a:r>
              <a:rPr lang="en-US" i="1" dirty="0"/>
              <a:t>rating </a:t>
            </a:r>
            <a:r>
              <a:rPr lang="en-US" dirty="0"/>
              <a:t>= 1, T1 must lock the </a:t>
            </a:r>
            <a:r>
              <a:rPr lang="en-US" dirty="0" smtClean="0"/>
              <a:t>entries adjacent to where data </a:t>
            </a:r>
            <a:r>
              <a:rPr lang="en-US" dirty="0"/>
              <a:t>entry </a:t>
            </a:r>
            <a:r>
              <a:rPr lang="en-US" i="1" dirty="0">
                <a:solidFill>
                  <a:srgbClr val="FF0000"/>
                </a:solidFill>
              </a:rPr>
              <a:t>would</a:t>
            </a:r>
            <a:r>
              <a:rPr lang="en-US" dirty="0">
                <a:solidFill>
                  <a:srgbClr val="FF0000"/>
                </a:solidFill>
              </a:rPr>
              <a:t> </a:t>
            </a:r>
            <a:r>
              <a:rPr lang="en-US" dirty="0"/>
              <a:t>be, if it existed</a:t>
            </a:r>
            <a:r>
              <a:rPr lang="en-US" dirty="0" smtClean="0"/>
              <a:t>!</a:t>
            </a:r>
          </a:p>
          <a:p>
            <a:pPr lvl="1"/>
            <a:r>
              <a:rPr lang="en-US" dirty="0" smtClean="0"/>
              <a:t>e.g., lock the last entry with rating = 0 and beginning of rating=2</a:t>
            </a:r>
            <a:endParaRPr lang="en-US" dirty="0"/>
          </a:p>
          <a:p>
            <a:endParaRPr lang="en-US" dirty="0" smtClean="0"/>
          </a:p>
          <a:p>
            <a:r>
              <a:rPr lang="en-US" dirty="0" smtClean="0"/>
              <a:t>If </a:t>
            </a:r>
            <a:r>
              <a:rPr lang="en-US" dirty="0"/>
              <a:t>there is no suitable index, T1 must lock </a:t>
            </a:r>
            <a:r>
              <a:rPr lang="en-US" dirty="0" smtClean="0"/>
              <a:t>the table</a:t>
            </a:r>
            <a:endParaRPr lang="en-US" dirty="0"/>
          </a:p>
        </p:txBody>
      </p:sp>
    </p:spTree>
    <p:extLst>
      <p:ext uri="{BB962C8B-B14F-4D97-AF65-F5344CB8AC3E}">
        <p14:creationId xmlns:p14="http://schemas.microsoft.com/office/powerpoint/2010/main" val="18659133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a:lstStyle/>
          <a:p>
            <a:r>
              <a:rPr lang="en-US" dirty="0"/>
              <a:t>Locking for B+ </a:t>
            </a:r>
            <a:r>
              <a:rPr lang="en-US" dirty="0" smtClean="0"/>
              <a:t>Trees (contd.)</a:t>
            </a:r>
            <a:endParaRPr lang="en-US" dirty="0"/>
          </a:p>
        </p:txBody>
      </p:sp>
      <p:sp>
        <p:nvSpPr>
          <p:cNvPr id="47107" name="Rectangle 3"/>
          <p:cNvSpPr>
            <a:spLocks noGrp="1" noChangeArrowheads="1"/>
          </p:cNvSpPr>
          <p:nvPr>
            <p:ph type="body" idx="1"/>
          </p:nvPr>
        </p:nvSpPr>
        <p:spPr>
          <a:xfrm>
            <a:off x="381000" y="1295400"/>
            <a:ext cx="8305800" cy="4800600"/>
          </a:xfrm>
          <a:noFill/>
          <a:ln/>
        </p:spPr>
        <p:txBody>
          <a:bodyPr/>
          <a:lstStyle/>
          <a:p>
            <a:r>
              <a:rPr lang="en-US" b="1" dirty="0" smtClean="0">
                <a:solidFill>
                  <a:srgbClr val="FF0000"/>
                </a:solidFill>
              </a:rPr>
              <a:t>Searches</a:t>
            </a:r>
          </a:p>
          <a:p>
            <a:pPr lvl="1"/>
            <a:r>
              <a:rPr lang="en-US" dirty="0" smtClean="0"/>
              <a:t>Higher </a:t>
            </a:r>
            <a:r>
              <a:rPr lang="en-US" dirty="0"/>
              <a:t>levels </a:t>
            </a:r>
            <a:r>
              <a:rPr lang="en-US" dirty="0" smtClean="0"/>
              <a:t>only </a:t>
            </a:r>
            <a:r>
              <a:rPr lang="en-US" dirty="0"/>
              <a:t>direct </a:t>
            </a:r>
            <a:r>
              <a:rPr lang="en-US" dirty="0">
                <a:solidFill>
                  <a:schemeClr val="tx1">
                    <a:lumMod val="75000"/>
                    <a:lumOff val="25000"/>
                  </a:schemeClr>
                </a:solidFill>
              </a:rPr>
              <a:t>searches </a:t>
            </a:r>
            <a:r>
              <a:rPr lang="en-US" dirty="0"/>
              <a:t>for leaf </a:t>
            </a:r>
            <a:r>
              <a:rPr lang="en-US" dirty="0" smtClean="0"/>
              <a:t>pages</a:t>
            </a:r>
            <a:endParaRPr lang="en-US" dirty="0"/>
          </a:p>
          <a:p>
            <a:r>
              <a:rPr lang="en-US" b="1" dirty="0" smtClean="0">
                <a:solidFill>
                  <a:srgbClr val="FF0000"/>
                </a:solidFill>
              </a:rPr>
              <a:t>Insertions</a:t>
            </a:r>
          </a:p>
          <a:p>
            <a:pPr lvl="1"/>
            <a:r>
              <a:rPr lang="en-US" dirty="0" smtClean="0"/>
              <a:t>Node </a:t>
            </a:r>
            <a:r>
              <a:rPr lang="en-US" dirty="0"/>
              <a:t>on a path from root to modified leaf must be </a:t>
            </a:r>
            <a:r>
              <a:rPr lang="en-US" dirty="0" smtClean="0"/>
              <a:t>“locked” in </a:t>
            </a:r>
            <a:r>
              <a:rPr lang="en-US" dirty="0"/>
              <a:t>X </a:t>
            </a:r>
            <a:r>
              <a:rPr lang="en-US" dirty="0" smtClean="0"/>
              <a:t>mode </a:t>
            </a:r>
            <a:r>
              <a:rPr lang="en-US" dirty="0"/>
              <a:t>only if a split can propagate up to it </a:t>
            </a:r>
            <a:endParaRPr lang="en-US" dirty="0" smtClean="0"/>
          </a:p>
          <a:p>
            <a:pPr lvl="1"/>
            <a:r>
              <a:rPr lang="en-US" dirty="0" smtClean="0"/>
              <a:t>Similar </a:t>
            </a:r>
            <a:r>
              <a:rPr lang="en-US" dirty="0"/>
              <a:t>point holds </a:t>
            </a:r>
            <a:r>
              <a:rPr lang="en-US" dirty="0" smtClean="0"/>
              <a:t>for deletions</a:t>
            </a:r>
          </a:p>
          <a:p>
            <a:pPr lvl="1"/>
            <a:endParaRPr lang="en-US" dirty="0"/>
          </a:p>
          <a:p>
            <a:r>
              <a:rPr lang="en-US" dirty="0" smtClean="0"/>
              <a:t>There are </a:t>
            </a:r>
            <a:r>
              <a:rPr lang="en-US" dirty="0"/>
              <a:t>efficient locking protocols that </a:t>
            </a:r>
            <a:r>
              <a:rPr lang="en-US" dirty="0" smtClean="0"/>
              <a:t>keep the B-tree healthy under concurrent access, and support 2PL on rows, and provide index locking to avoid phantoms</a:t>
            </a:r>
            <a:endParaRPr lang="en-US" b="1" dirty="0">
              <a:solidFill>
                <a:srgbClr val="FF0000"/>
              </a:solidFill>
            </a:endParaRPr>
          </a:p>
          <a:p>
            <a:endParaRPr lang="en-US" dirty="0" smtClean="0"/>
          </a:p>
        </p:txBody>
      </p:sp>
    </p:spTree>
    <p:extLst>
      <p:ext uri="{BB962C8B-B14F-4D97-AF65-F5344CB8AC3E}">
        <p14:creationId xmlns:p14="http://schemas.microsoft.com/office/powerpoint/2010/main" val="22663576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 Levels in Practice</a:t>
            </a:r>
            <a:endParaRPr lang="en-US" dirty="0"/>
          </a:p>
        </p:txBody>
      </p:sp>
      <p:sp>
        <p:nvSpPr>
          <p:cNvPr id="3" name="Content Placeholder 2"/>
          <p:cNvSpPr>
            <a:spLocks noGrp="1"/>
          </p:cNvSpPr>
          <p:nvPr>
            <p:ph sz="quarter" idx="1"/>
          </p:nvPr>
        </p:nvSpPr>
        <p:spPr/>
        <p:txBody>
          <a:bodyPr>
            <a:normAutofit/>
          </a:bodyPr>
          <a:lstStyle/>
          <a:p>
            <a:r>
              <a:rPr lang="en-US" dirty="0" smtClean="0"/>
              <a:t>Databases default to RC, read-committed, so many apps run that way, can have their read data changed, and phantoms</a:t>
            </a:r>
          </a:p>
          <a:p>
            <a:r>
              <a:rPr lang="en-US" dirty="0" smtClean="0"/>
              <a:t>Web apps (JEE, anyway) have a hard time overriding RC, so most are running at RC</a:t>
            </a:r>
          </a:p>
          <a:p>
            <a:r>
              <a:rPr lang="en-US" dirty="0" smtClean="0"/>
              <a:t>The 2PL locking scheme we studied was for RR, repeatable read: transaction takes long term read and write locks</a:t>
            </a:r>
          </a:p>
          <a:p>
            <a:r>
              <a:rPr lang="en-US" dirty="0" smtClean="0"/>
              <a:t>Long term = until commit of that transaction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Committed (RC) Isolation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2PL can be modified for RC: take long-term write locks but not long term read locks</a:t>
            </a:r>
          </a:p>
          <a:p>
            <a:r>
              <a:rPr lang="en-US" dirty="0" smtClean="0"/>
              <a:t>Reads are atomic as operations, but that’s it</a:t>
            </a:r>
          </a:p>
          <a:p>
            <a:r>
              <a:rPr lang="en-US" dirty="0" smtClean="0"/>
              <a:t>Lost updates can happen in RC: system takes 2PC locks only for the write operations:</a:t>
            </a:r>
          </a:p>
          <a:p>
            <a:pPr>
              <a:buNone/>
            </a:pPr>
            <a:r>
              <a:rPr lang="en-US" dirty="0" smtClean="0"/>
              <a:t>	 R1(A)R2(A)W2(B)C2W1(B)C1</a:t>
            </a:r>
          </a:p>
          <a:p>
            <a:pPr>
              <a:buNone/>
            </a:pPr>
            <a:r>
              <a:rPr lang="en-US" dirty="0" smtClean="0"/>
              <a:t>	 R1(A)R2(A)X2(B)W2(B)C2X1(B)W1(B)C1  </a:t>
            </a:r>
            <a:r>
              <a:rPr lang="en-US" sz="2000" dirty="0" smtClean="0"/>
              <a:t>(RC isolation)</a:t>
            </a:r>
            <a:endParaRPr lang="en-US" dirty="0" smtClean="0"/>
          </a:p>
          <a:p>
            <a:r>
              <a:rPr lang="en-US" dirty="0" smtClean="0"/>
              <a:t>Update  statements are atomic, so that case of read-then-write is safe even at RC</a:t>
            </a:r>
          </a:p>
          <a:p>
            <a:r>
              <a:rPr lang="en-US" dirty="0" smtClean="0"/>
              <a:t>Update T set A = A + 100  (safe at RC isolation)</a:t>
            </a:r>
          </a:p>
          <a:p>
            <a:r>
              <a:rPr lang="en-US" dirty="0" smtClean="0"/>
              <a:t>Remember to use update when possible!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of before-midterm coverage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Disks: idea of cylinders, LBNs running in “next” order</a:t>
            </a:r>
          </a:p>
          <a:p>
            <a:r>
              <a:rPr lang="en-US" dirty="0" smtClean="0"/>
              <a:t>RAID levels</a:t>
            </a:r>
          </a:p>
          <a:p>
            <a:r>
              <a:rPr lang="en-US" dirty="0" smtClean="0"/>
              <a:t>Concept of “File”: sequence of pages, possibly on multiple disks, accessible by random access by page no.</a:t>
            </a:r>
          </a:p>
          <a:p>
            <a:pPr lvl="1"/>
            <a:r>
              <a:rPr lang="en-US" dirty="0"/>
              <a:t>U</a:t>
            </a:r>
            <a:r>
              <a:rPr lang="en-US" dirty="0" smtClean="0"/>
              <a:t>nordered “heap”, records have RIDs for random access</a:t>
            </a:r>
          </a:p>
          <a:p>
            <a:pPr lvl="1"/>
            <a:r>
              <a:rPr lang="en-US" dirty="0"/>
              <a:t>S</a:t>
            </a:r>
            <a:r>
              <a:rPr lang="en-US" dirty="0" smtClean="0"/>
              <a:t>orted (less common) by some record key </a:t>
            </a:r>
          </a:p>
          <a:p>
            <a:pPr lvl="1"/>
            <a:r>
              <a:rPr lang="en-US" dirty="0"/>
              <a:t>C</a:t>
            </a:r>
            <a:r>
              <a:rPr lang="en-US" dirty="0" smtClean="0"/>
              <a:t>lustered file (nearly sorted by some record key)</a:t>
            </a:r>
          </a:p>
          <a:p>
            <a:r>
              <a:rPr lang="en-US" dirty="0" smtClean="0"/>
              <a:t>Concept of an index File: has a key for lookup to its records</a:t>
            </a:r>
          </a:p>
          <a:p>
            <a:pPr lvl="1"/>
            <a:r>
              <a:rPr lang="en-US" dirty="0" smtClean="0"/>
              <a:t>Itself can by a heap File or a clustered File (then a clustered index)</a:t>
            </a:r>
          </a:p>
          <a:p>
            <a:pPr lvl="1"/>
            <a:r>
              <a:rPr lang="en-US" dirty="0" smtClean="0"/>
              <a:t>Its records are called “data entries”, three formats listed on pg. 276</a:t>
            </a:r>
          </a:p>
          <a:p>
            <a:pPr lvl="2"/>
            <a:r>
              <a:rPr lang="en-US" dirty="0" smtClean="0"/>
              <a:t>The whole data “row”, which contains the key</a:t>
            </a:r>
          </a:p>
          <a:p>
            <a:pPr lvl="2"/>
            <a:r>
              <a:rPr lang="en-US" dirty="0" smtClean="0"/>
              <a:t>(key, RID) where the data is found by the RID (in another File)</a:t>
            </a:r>
          </a:p>
          <a:p>
            <a:pPr lvl="2"/>
            <a:r>
              <a:rPr lang="en-US" dirty="0" smtClean="0"/>
              <a:t>Book also lists (key, list of RIDs), but this is just a compression</a:t>
            </a:r>
            <a:endParaRPr lang="en-US" dirty="0"/>
          </a:p>
        </p:txBody>
      </p:sp>
    </p:spTree>
    <p:extLst>
      <p:ext uri="{BB962C8B-B14F-4D97-AF65-F5344CB8AC3E}">
        <p14:creationId xmlns:p14="http://schemas.microsoft.com/office/powerpoint/2010/main" val="3401798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5918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2" name="Rectangle 4"/>
          <p:cNvSpPr>
            <a:spLocks noGrp="1" noChangeArrowheads="1"/>
          </p:cNvSpPr>
          <p:nvPr>
            <p:ph type="title"/>
          </p:nvPr>
        </p:nvSpPr>
        <p:spPr>
          <a:noFill/>
          <a:ln/>
        </p:spPr>
        <p:txBody>
          <a:bodyPr/>
          <a:lstStyle/>
          <a:p>
            <a:r>
              <a:rPr lang="en-US"/>
              <a:t>Crash Recovery: Big Picture</a:t>
            </a:r>
          </a:p>
        </p:txBody>
      </p:sp>
      <p:sp>
        <p:nvSpPr>
          <p:cNvPr id="37893" name="Rectangle 5"/>
          <p:cNvSpPr>
            <a:spLocks noChangeArrowheads="1"/>
          </p:cNvSpPr>
          <p:nvPr/>
        </p:nvSpPr>
        <p:spPr bwMode="auto">
          <a:xfrm>
            <a:off x="3733800" y="1436427"/>
            <a:ext cx="5410200"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l">
              <a:spcBef>
                <a:spcPct val="20000"/>
              </a:spcBef>
              <a:buClr>
                <a:schemeClr val="tx1"/>
              </a:buClr>
              <a:buSzPct val="75000"/>
            </a:pPr>
            <a:r>
              <a:rPr lang="en-US" sz="2800" dirty="0">
                <a:latin typeface="Book Antiqua" pitchFamily="18" charset="0"/>
              </a:rPr>
              <a:t>Start from a </a:t>
            </a:r>
            <a:r>
              <a:rPr lang="en-US" sz="2800" dirty="0">
                <a:solidFill>
                  <a:srgbClr val="FF0000"/>
                </a:solidFill>
                <a:latin typeface="Book Antiqua" pitchFamily="18" charset="0"/>
              </a:rPr>
              <a:t>checkpoint </a:t>
            </a:r>
            <a:r>
              <a:rPr lang="en-US" sz="2800" dirty="0">
                <a:latin typeface="Book Antiqua" pitchFamily="18" charset="0"/>
              </a:rPr>
              <a:t>(found </a:t>
            </a:r>
            <a:r>
              <a:rPr lang="en-US" sz="2800" dirty="0" smtClean="0">
                <a:latin typeface="Book Antiqua" pitchFamily="18" charset="0"/>
              </a:rPr>
              <a:t>in </a:t>
            </a:r>
            <a:r>
              <a:rPr lang="en-US" sz="2800" dirty="0" smtClean="0">
                <a:solidFill>
                  <a:srgbClr val="FF0000"/>
                </a:solidFill>
                <a:latin typeface="Book Antiqua" pitchFamily="18" charset="0"/>
              </a:rPr>
              <a:t>master </a:t>
            </a:r>
            <a:r>
              <a:rPr lang="en-US" sz="2800" dirty="0">
                <a:latin typeface="Book Antiqua" pitchFamily="18" charset="0"/>
              </a:rPr>
              <a:t>record</a:t>
            </a:r>
            <a:r>
              <a:rPr lang="en-US" sz="2800" dirty="0" smtClean="0">
                <a:latin typeface="Book Antiqua" pitchFamily="18" charset="0"/>
              </a:rPr>
              <a:t>)</a:t>
            </a:r>
            <a:endParaRPr lang="en-US" sz="2800" dirty="0">
              <a:latin typeface="Book Antiqua" pitchFamily="18" charset="0"/>
            </a:endParaRPr>
          </a:p>
          <a:p>
            <a:pPr algn="l">
              <a:spcBef>
                <a:spcPct val="20000"/>
              </a:spcBef>
              <a:buClr>
                <a:schemeClr val="tx1"/>
              </a:buClr>
              <a:buSzPct val="75000"/>
            </a:pPr>
            <a:r>
              <a:rPr lang="en-US" sz="2800" dirty="0">
                <a:latin typeface="Book Antiqua" pitchFamily="18" charset="0"/>
              </a:rPr>
              <a:t>Three </a:t>
            </a:r>
            <a:r>
              <a:rPr lang="en-US" sz="2800" dirty="0" smtClean="0">
                <a:latin typeface="Book Antiqua" pitchFamily="18" charset="0"/>
              </a:rPr>
              <a:t>phases:</a:t>
            </a:r>
            <a:endParaRPr lang="en-US" sz="2800" dirty="0">
              <a:latin typeface="Book Antiqua" pitchFamily="18" charset="0"/>
            </a:endParaRPr>
          </a:p>
          <a:p>
            <a:pPr lvl="1" algn="l">
              <a:spcBef>
                <a:spcPct val="20000"/>
              </a:spcBef>
              <a:buClr>
                <a:schemeClr val="tx1"/>
              </a:buClr>
            </a:pPr>
            <a:r>
              <a:rPr lang="en-US" b="1" dirty="0" smtClean="0">
                <a:solidFill>
                  <a:srgbClr val="002060"/>
                </a:solidFill>
                <a:latin typeface="Book Antiqua" pitchFamily="18" charset="0"/>
              </a:rPr>
              <a:t>ANALYSIS</a:t>
            </a:r>
            <a:r>
              <a:rPr lang="en-US" dirty="0" smtClean="0">
                <a:latin typeface="Book Antiqua" pitchFamily="18" charset="0"/>
              </a:rPr>
              <a:t>: Find which transactions committed or failed since checkpoint</a:t>
            </a:r>
            <a:endParaRPr lang="en-US" dirty="0">
              <a:latin typeface="Book Antiqua" pitchFamily="18" charset="0"/>
            </a:endParaRPr>
          </a:p>
          <a:p>
            <a:pPr lvl="1" algn="l">
              <a:spcBef>
                <a:spcPct val="20000"/>
              </a:spcBef>
              <a:buClr>
                <a:schemeClr val="tx1"/>
              </a:buClr>
            </a:pPr>
            <a:r>
              <a:rPr lang="en-US" dirty="0">
                <a:solidFill>
                  <a:srgbClr val="FF0000"/>
                </a:solidFill>
                <a:latin typeface="Book Antiqua" pitchFamily="18" charset="0"/>
              </a:rPr>
              <a:t>REDO </a:t>
            </a:r>
            <a:r>
              <a:rPr lang="en-US" b="1" i="1" dirty="0">
                <a:latin typeface="Book Antiqua" pitchFamily="18" charset="0"/>
              </a:rPr>
              <a:t>all</a:t>
            </a:r>
            <a:r>
              <a:rPr lang="en-US" dirty="0">
                <a:latin typeface="Book Antiqua" pitchFamily="18" charset="0"/>
              </a:rPr>
              <a:t> </a:t>
            </a:r>
            <a:r>
              <a:rPr lang="en-US" dirty="0" smtClean="0">
                <a:latin typeface="Book Antiqua" pitchFamily="18" charset="0"/>
              </a:rPr>
              <a:t>actions (</a:t>
            </a:r>
            <a:r>
              <a:rPr lang="en-US" dirty="0">
                <a:latin typeface="Book Antiqua" pitchFamily="18" charset="0"/>
              </a:rPr>
              <a:t>repeat history)</a:t>
            </a:r>
          </a:p>
          <a:p>
            <a:pPr lvl="1" algn="l">
              <a:spcBef>
                <a:spcPct val="20000"/>
              </a:spcBef>
              <a:buClr>
                <a:schemeClr val="tx1"/>
              </a:buClr>
            </a:pPr>
            <a:r>
              <a:rPr lang="en-US" dirty="0">
                <a:solidFill>
                  <a:srgbClr val="009900"/>
                </a:solidFill>
                <a:latin typeface="Book Antiqua" pitchFamily="18" charset="0"/>
              </a:rPr>
              <a:t>UNDO</a:t>
            </a:r>
            <a:r>
              <a:rPr lang="en-US" dirty="0">
                <a:latin typeface="Book Antiqua" pitchFamily="18" charset="0"/>
              </a:rPr>
              <a:t> effects of failed </a:t>
            </a:r>
            <a:r>
              <a:rPr lang="en-US" dirty="0" smtClean="0">
                <a:latin typeface="Book Antiqua" pitchFamily="18" charset="0"/>
              </a:rPr>
              <a:t>transactions</a:t>
            </a:r>
            <a:endParaRPr lang="en-US" dirty="0">
              <a:latin typeface="Book Antiqua" pitchFamily="18" charset="0"/>
            </a:endParaRPr>
          </a:p>
        </p:txBody>
      </p:sp>
      <p:sp>
        <p:nvSpPr>
          <p:cNvPr id="37894" name="Line 6"/>
          <p:cNvSpPr>
            <a:spLocks noChangeShapeType="1"/>
          </p:cNvSpPr>
          <p:nvPr/>
        </p:nvSpPr>
        <p:spPr bwMode="auto">
          <a:xfrm>
            <a:off x="2057400" y="1447800"/>
            <a:ext cx="0" cy="4140200"/>
          </a:xfrm>
          <a:prstGeom prst="line">
            <a:avLst/>
          </a:prstGeom>
          <a:noFill/>
          <a:ln w="50800">
            <a:solidFill>
              <a:schemeClr val="tx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5" name="Rectangle 7"/>
          <p:cNvSpPr>
            <a:spLocks noChangeArrowheads="1"/>
          </p:cNvSpPr>
          <p:nvPr/>
        </p:nvSpPr>
        <p:spPr bwMode="auto">
          <a:xfrm>
            <a:off x="298450" y="1401763"/>
            <a:ext cx="1684338" cy="925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sz="1800" b="1">
                <a:latin typeface="Book Antiqua" pitchFamily="18" charset="0"/>
              </a:rPr>
              <a:t>Oldest log rec. of Xact active at crash</a:t>
            </a:r>
          </a:p>
        </p:txBody>
      </p:sp>
      <p:sp>
        <p:nvSpPr>
          <p:cNvPr id="37896" name="Rectangle 8"/>
          <p:cNvSpPr>
            <a:spLocks noChangeArrowheads="1"/>
          </p:cNvSpPr>
          <p:nvPr/>
        </p:nvSpPr>
        <p:spPr bwMode="auto">
          <a:xfrm>
            <a:off x="296863" y="2620963"/>
            <a:ext cx="1684337" cy="147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sz="1800" b="1">
                <a:latin typeface="Book Antiqua" pitchFamily="18" charset="0"/>
              </a:rPr>
              <a:t>Smallest recLSN in dirty page table after Analysis</a:t>
            </a:r>
          </a:p>
        </p:txBody>
      </p:sp>
      <p:sp>
        <p:nvSpPr>
          <p:cNvPr id="37897" name="Rectangle 9"/>
          <p:cNvSpPr>
            <a:spLocks noChangeArrowheads="1"/>
          </p:cNvSpPr>
          <p:nvPr/>
        </p:nvSpPr>
        <p:spPr bwMode="auto">
          <a:xfrm>
            <a:off x="295275" y="4754563"/>
            <a:ext cx="1684338" cy="37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sz="1800" b="1">
                <a:latin typeface="Book Antiqua" pitchFamily="18" charset="0"/>
              </a:rPr>
              <a:t>Last chkpt</a:t>
            </a:r>
          </a:p>
        </p:txBody>
      </p:sp>
      <p:sp>
        <p:nvSpPr>
          <p:cNvPr id="37898" name="Rectangle 10"/>
          <p:cNvSpPr>
            <a:spLocks noChangeArrowheads="1"/>
          </p:cNvSpPr>
          <p:nvPr/>
        </p:nvSpPr>
        <p:spPr bwMode="auto">
          <a:xfrm>
            <a:off x="371475" y="5440363"/>
            <a:ext cx="1684338" cy="37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sz="1800" b="1">
                <a:latin typeface="Book Antiqua" pitchFamily="18" charset="0"/>
              </a:rPr>
              <a:t>CRASH</a:t>
            </a:r>
          </a:p>
        </p:txBody>
      </p:sp>
      <p:sp>
        <p:nvSpPr>
          <p:cNvPr id="37899" name="Line 11"/>
          <p:cNvSpPr>
            <a:spLocks noChangeShapeType="1"/>
          </p:cNvSpPr>
          <p:nvPr/>
        </p:nvSpPr>
        <p:spPr bwMode="auto">
          <a:xfrm>
            <a:off x="1917700" y="1955800"/>
            <a:ext cx="279400" cy="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0" name="Line 12"/>
          <p:cNvSpPr>
            <a:spLocks noChangeShapeType="1"/>
          </p:cNvSpPr>
          <p:nvPr/>
        </p:nvSpPr>
        <p:spPr bwMode="auto">
          <a:xfrm>
            <a:off x="1917700" y="3327400"/>
            <a:ext cx="279400" cy="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1" name="Line 13"/>
          <p:cNvSpPr>
            <a:spLocks noChangeShapeType="1"/>
          </p:cNvSpPr>
          <p:nvPr/>
        </p:nvSpPr>
        <p:spPr bwMode="auto">
          <a:xfrm>
            <a:off x="1917700" y="4927600"/>
            <a:ext cx="279400" cy="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2" name="Line 14"/>
          <p:cNvSpPr>
            <a:spLocks noChangeShapeType="1"/>
          </p:cNvSpPr>
          <p:nvPr/>
        </p:nvSpPr>
        <p:spPr bwMode="auto">
          <a:xfrm>
            <a:off x="1917700" y="5689600"/>
            <a:ext cx="279400" cy="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3" name="Line 15"/>
          <p:cNvSpPr>
            <a:spLocks noChangeShapeType="1"/>
          </p:cNvSpPr>
          <p:nvPr/>
        </p:nvSpPr>
        <p:spPr bwMode="auto">
          <a:xfrm>
            <a:off x="2438400" y="4953000"/>
            <a:ext cx="0" cy="711200"/>
          </a:xfrm>
          <a:prstGeom prst="line">
            <a:avLst/>
          </a:prstGeom>
          <a:noFill/>
          <a:ln w="50800">
            <a:solidFill>
              <a:srgbClr val="00206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4" name="Line 16"/>
          <p:cNvSpPr>
            <a:spLocks noChangeShapeType="1"/>
          </p:cNvSpPr>
          <p:nvPr/>
        </p:nvSpPr>
        <p:spPr bwMode="auto">
          <a:xfrm>
            <a:off x="2895600" y="3352800"/>
            <a:ext cx="0" cy="2311400"/>
          </a:xfrm>
          <a:prstGeom prst="line">
            <a:avLst/>
          </a:prstGeom>
          <a:noFill/>
          <a:ln w="50800">
            <a:solidFill>
              <a:srgbClr val="FF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FF0000"/>
              </a:solidFill>
            </a:endParaRPr>
          </a:p>
        </p:txBody>
      </p:sp>
      <p:sp>
        <p:nvSpPr>
          <p:cNvPr id="37905" name="Line 17"/>
          <p:cNvSpPr>
            <a:spLocks noChangeShapeType="1"/>
          </p:cNvSpPr>
          <p:nvPr/>
        </p:nvSpPr>
        <p:spPr bwMode="auto">
          <a:xfrm>
            <a:off x="3352800" y="1981200"/>
            <a:ext cx="0" cy="3683000"/>
          </a:xfrm>
          <a:prstGeom prst="line">
            <a:avLst/>
          </a:prstGeom>
          <a:noFill/>
          <a:ln w="50800">
            <a:solidFill>
              <a:srgbClr val="009900"/>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6" name="Rectangle 18"/>
          <p:cNvSpPr>
            <a:spLocks noChangeArrowheads="1"/>
          </p:cNvSpPr>
          <p:nvPr/>
        </p:nvSpPr>
        <p:spPr bwMode="auto">
          <a:xfrm>
            <a:off x="2263775" y="5821363"/>
            <a:ext cx="42159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b="1" dirty="0">
                <a:solidFill>
                  <a:srgbClr val="002060"/>
                </a:solidFill>
                <a:latin typeface="Book Antiqua" pitchFamily="18" charset="0"/>
              </a:rPr>
              <a:t>A</a:t>
            </a:r>
          </a:p>
        </p:txBody>
      </p:sp>
      <p:sp>
        <p:nvSpPr>
          <p:cNvPr id="37907" name="Rectangle 19"/>
          <p:cNvSpPr>
            <a:spLocks noChangeArrowheads="1"/>
          </p:cNvSpPr>
          <p:nvPr/>
        </p:nvSpPr>
        <p:spPr bwMode="auto">
          <a:xfrm>
            <a:off x="2720975" y="5822950"/>
            <a:ext cx="39687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solidFill>
                  <a:srgbClr val="FF0000"/>
                </a:solidFill>
                <a:latin typeface="Book Antiqua" pitchFamily="18" charset="0"/>
              </a:rPr>
              <a:t>R</a:t>
            </a:r>
          </a:p>
        </p:txBody>
      </p:sp>
      <p:sp>
        <p:nvSpPr>
          <p:cNvPr id="37908" name="Rectangle 20"/>
          <p:cNvSpPr>
            <a:spLocks noChangeArrowheads="1"/>
          </p:cNvSpPr>
          <p:nvPr/>
        </p:nvSpPr>
        <p:spPr bwMode="auto">
          <a:xfrm>
            <a:off x="3178175" y="5822950"/>
            <a:ext cx="4143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solidFill>
                  <a:srgbClr val="009900"/>
                </a:solidFill>
                <a:latin typeface="Book Antiqua" pitchFamily="18" charset="0"/>
              </a:rPr>
              <a:t>U</a:t>
            </a:r>
          </a:p>
        </p:txBody>
      </p:sp>
    </p:spTree>
    <p:extLst>
      <p:ext uri="{BB962C8B-B14F-4D97-AF65-F5344CB8AC3E}">
        <p14:creationId xmlns:p14="http://schemas.microsoft.com/office/powerpoint/2010/main" val="3683201783"/>
      </p:ext>
    </p:extLst>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4" name="Rectangle 4"/>
          <p:cNvSpPr>
            <a:spLocks noGrp="1" noChangeArrowheads="1"/>
          </p:cNvSpPr>
          <p:nvPr>
            <p:ph type="title"/>
          </p:nvPr>
        </p:nvSpPr>
        <p:spPr>
          <a:noFill/>
          <a:ln/>
        </p:spPr>
        <p:txBody>
          <a:bodyPr/>
          <a:lstStyle/>
          <a:p>
            <a:r>
              <a:rPr lang="en-US" dirty="0" smtClean="0"/>
              <a:t>Logging</a:t>
            </a:r>
            <a:endParaRPr lang="en-US" dirty="0"/>
          </a:p>
        </p:txBody>
      </p:sp>
      <p:sp>
        <p:nvSpPr>
          <p:cNvPr id="15365" name="Rectangle 5"/>
          <p:cNvSpPr>
            <a:spLocks noGrp="1" noChangeArrowheads="1"/>
          </p:cNvSpPr>
          <p:nvPr>
            <p:ph type="body" idx="1"/>
          </p:nvPr>
        </p:nvSpPr>
        <p:spPr>
          <a:xfrm>
            <a:off x="381000" y="1371600"/>
            <a:ext cx="8305800" cy="4800600"/>
          </a:xfrm>
          <a:noFill/>
          <a:ln/>
        </p:spPr>
        <p:txBody>
          <a:bodyPr>
            <a:normAutofit lnSpcReduction="10000"/>
          </a:bodyPr>
          <a:lstStyle/>
          <a:p>
            <a:r>
              <a:rPr lang="en-US" dirty="0" smtClean="0"/>
              <a:t>Essential function for recovery</a:t>
            </a:r>
          </a:p>
          <a:p>
            <a:pPr lvl="1"/>
            <a:r>
              <a:rPr lang="en-US" dirty="0" smtClean="0"/>
              <a:t>Record </a:t>
            </a:r>
            <a:r>
              <a:rPr lang="en-US" dirty="0">
                <a:solidFill>
                  <a:srgbClr val="FF0000"/>
                </a:solidFill>
              </a:rPr>
              <a:t>REDO</a:t>
            </a:r>
            <a:r>
              <a:rPr lang="en-US" dirty="0"/>
              <a:t> and </a:t>
            </a:r>
            <a:r>
              <a:rPr lang="en-US" dirty="0">
                <a:solidFill>
                  <a:srgbClr val="FF0000"/>
                </a:solidFill>
              </a:rPr>
              <a:t>UNDO</a:t>
            </a:r>
            <a:r>
              <a:rPr lang="en-US" dirty="0"/>
              <a:t> information, for every </a:t>
            </a:r>
            <a:r>
              <a:rPr lang="en-US" dirty="0" smtClean="0"/>
              <a:t>update</a:t>
            </a:r>
          </a:p>
          <a:p>
            <a:pPr lvl="1"/>
            <a:r>
              <a:rPr lang="en-US" dirty="0" smtClean="0"/>
              <a:t>Example: T1 updates A from 10 to 20</a:t>
            </a:r>
          </a:p>
          <a:p>
            <a:pPr lvl="2"/>
            <a:r>
              <a:rPr lang="en-US" dirty="0" smtClean="0"/>
              <a:t>Undo: know how to change 20 back to 10 if find 20 in disk page and know T1 aborted</a:t>
            </a:r>
          </a:p>
          <a:p>
            <a:pPr lvl="2"/>
            <a:r>
              <a:rPr lang="en-US" dirty="0" smtClean="0"/>
              <a:t>Redo: know how to change 10 to 20 if see 10 in the disk page and know T1 committed.</a:t>
            </a:r>
          </a:p>
          <a:p>
            <a:pPr lvl="1"/>
            <a:r>
              <a:rPr lang="en-US" dirty="0" smtClean="0"/>
              <a:t>Updates include row inserts and deletes, but not emphasized here</a:t>
            </a:r>
            <a:endParaRPr lang="en-US" dirty="0"/>
          </a:p>
          <a:p>
            <a:pPr lvl="1"/>
            <a:r>
              <a:rPr lang="en-US" dirty="0" smtClean="0"/>
              <a:t>Writes </a:t>
            </a:r>
            <a:r>
              <a:rPr lang="en-US" dirty="0"/>
              <a:t>to </a:t>
            </a:r>
            <a:r>
              <a:rPr lang="en-US" dirty="0" smtClean="0"/>
              <a:t>log must be sequential, should be stored on </a:t>
            </a:r>
            <a:r>
              <a:rPr lang="en-US" dirty="0"/>
              <a:t>a separate </a:t>
            </a:r>
            <a:r>
              <a:rPr lang="en-US" dirty="0" smtClean="0"/>
              <a:t>(mirrored) disk</a:t>
            </a:r>
            <a:endParaRPr lang="en-US" dirty="0"/>
          </a:p>
          <a:p>
            <a:pPr lvl="1"/>
            <a:r>
              <a:rPr lang="en-US" dirty="0"/>
              <a:t>Minimal </a:t>
            </a:r>
            <a:r>
              <a:rPr lang="en-US" dirty="0" smtClean="0"/>
              <a:t>information (summary of changes) </a:t>
            </a:r>
            <a:r>
              <a:rPr lang="en-US" dirty="0"/>
              <a:t>written to </a:t>
            </a:r>
            <a:r>
              <a:rPr lang="en-US" dirty="0" smtClean="0"/>
              <a:t>log, since writing the log can be a performance problem</a:t>
            </a:r>
            <a:endParaRPr lang="en-US" dirty="0"/>
          </a:p>
        </p:txBody>
      </p:sp>
    </p:spTree>
    <p:extLst>
      <p:ext uri="{BB962C8B-B14F-4D97-AF65-F5344CB8AC3E}">
        <p14:creationId xmlns:p14="http://schemas.microsoft.com/office/powerpoint/2010/main" val="4098050951"/>
      </p:ext>
    </p:extLst>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a:t>Write-Ahead Logging (WAL)</a:t>
            </a:r>
          </a:p>
        </p:txBody>
      </p:sp>
      <p:sp>
        <p:nvSpPr>
          <p:cNvPr id="17413" name="Rectangle 5"/>
          <p:cNvSpPr>
            <a:spLocks noGrp="1" noChangeArrowheads="1"/>
          </p:cNvSpPr>
          <p:nvPr>
            <p:ph type="body" idx="1"/>
          </p:nvPr>
        </p:nvSpPr>
        <p:spPr>
          <a:xfrm>
            <a:off x="533400" y="1371600"/>
            <a:ext cx="8382000" cy="4648200"/>
          </a:xfrm>
          <a:noFill/>
          <a:ln/>
        </p:spPr>
        <p:txBody>
          <a:bodyPr/>
          <a:lstStyle/>
          <a:p>
            <a:r>
              <a:rPr lang="en-US" dirty="0"/>
              <a:t>The </a:t>
            </a:r>
            <a:r>
              <a:rPr lang="en-US" dirty="0">
                <a:solidFill>
                  <a:srgbClr val="FF0000"/>
                </a:solidFill>
              </a:rPr>
              <a:t>Write-Ahead Logging </a:t>
            </a:r>
            <a:r>
              <a:rPr lang="en-US" dirty="0"/>
              <a:t>Protocol:</a:t>
            </a:r>
          </a:p>
          <a:p>
            <a:pPr marL="731520" lvl="1" indent="-457200">
              <a:buFont typeface="+mj-lt"/>
              <a:buAutoNum type="arabicPeriod"/>
            </a:pPr>
            <a:r>
              <a:rPr lang="en-US" dirty="0"/>
              <a:t> Must </a:t>
            </a:r>
            <a:r>
              <a:rPr lang="en-US" dirty="0">
                <a:solidFill>
                  <a:srgbClr val="FF0000"/>
                </a:solidFill>
              </a:rPr>
              <a:t>force </a:t>
            </a:r>
            <a:r>
              <a:rPr lang="en-US" dirty="0"/>
              <a:t>the </a:t>
            </a:r>
            <a:r>
              <a:rPr lang="en-US" dirty="0">
                <a:solidFill>
                  <a:srgbClr val="FF0000"/>
                </a:solidFill>
              </a:rPr>
              <a:t>log record </a:t>
            </a:r>
            <a:r>
              <a:rPr lang="en-US" dirty="0"/>
              <a:t>for an update </a:t>
            </a:r>
            <a:r>
              <a:rPr lang="en-US" i="1" u="sng" dirty="0">
                <a:solidFill>
                  <a:srgbClr val="FF0000"/>
                </a:solidFill>
              </a:rPr>
              <a:t>before</a:t>
            </a:r>
            <a:r>
              <a:rPr lang="en-US" dirty="0">
                <a:solidFill>
                  <a:srgbClr val="FF0000"/>
                </a:solidFill>
              </a:rPr>
              <a:t> </a:t>
            </a:r>
            <a:r>
              <a:rPr lang="en-US" dirty="0"/>
              <a:t>the corresponding </a:t>
            </a:r>
            <a:r>
              <a:rPr lang="en-US" dirty="0">
                <a:solidFill>
                  <a:schemeClr val="tx1">
                    <a:lumMod val="75000"/>
                    <a:lumOff val="25000"/>
                  </a:schemeClr>
                </a:solidFill>
              </a:rPr>
              <a:t>data page </a:t>
            </a:r>
            <a:r>
              <a:rPr lang="en-US" dirty="0"/>
              <a:t>gets to </a:t>
            </a:r>
            <a:r>
              <a:rPr lang="en-US" dirty="0" smtClean="0"/>
              <a:t>disk</a:t>
            </a:r>
            <a:endParaRPr lang="en-US" dirty="0"/>
          </a:p>
          <a:p>
            <a:pPr marL="731520" lvl="1" indent="-457200">
              <a:buFont typeface="+mj-lt"/>
              <a:buAutoNum type="arabicPeriod"/>
            </a:pPr>
            <a:r>
              <a:rPr lang="en-US" dirty="0"/>
              <a:t> Must </a:t>
            </a:r>
            <a:r>
              <a:rPr lang="en-US" dirty="0">
                <a:solidFill>
                  <a:srgbClr val="FF0000"/>
                </a:solidFill>
              </a:rPr>
              <a:t>write all log records </a:t>
            </a:r>
            <a:r>
              <a:rPr lang="en-US" dirty="0"/>
              <a:t>for </a:t>
            </a:r>
            <a:r>
              <a:rPr lang="en-US" dirty="0" smtClean="0"/>
              <a:t>transaction </a:t>
            </a:r>
            <a:r>
              <a:rPr lang="en-US" i="1" u="sng" dirty="0" smtClean="0">
                <a:solidFill>
                  <a:srgbClr val="FF0000"/>
                </a:solidFill>
              </a:rPr>
              <a:t>before</a:t>
            </a:r>
            <a:r>
              <a:rPr lang="en-US" u="sng" dirty="0" smtClean="0">
                <a:solidFill>
                  <a:srgbClr val="FF0000"/>
                </a:solidFill>
              </a:rPr>
              <a:t> </a:t>
            </a:r>
            <a:r>
              <a:rPr lang="en-US" i="1" u="sng" dirty="0" smtClean="0">
                <a:solidFill>
                  <a:srgbClr val="FF0000"/>
                </a:solidFill>
              </a:rPr>
              <a:t>commit returns</a:t>
            </a:r>
            <a:endParaRPr lang="en-US" dirty="0">
              <a:solidFill>
                <a:schemeClr val="accent2"/>
              </a:solidFill>
            </a:endParaRPr>
          </a:p>
          <a:p>
            <a:pPr lvl="1"/>
            <a:r>
              <a:rPr lang="en-US" dirty="0" smtClean="0"/>
              <a:t>Property 1 guarantees Atomicity</a:t>
            </a:r>
            <a:endParaRPr lang="en-US" dirty="0"/>
          </a:p>
          <a:p>
            <a:pPr lvl="1"/>
            <a:r>
              <a:rPr lang="en-US" dirty="0" smtClean="0"/>
              <a:t>Property 2 guarantees Durability</a:t>
            </a:r>
            <a:endParaRPr lang="en-US" dirty="0"/>
          </a:p>
          <a:p>
            <a:pPr>
              <a:buFont typeface="Wingdings" pitchFamily="2" charset="2"/>
              <a:buNone/>
            </a:pPr>
            <a:endParaRPr lang="en-US" dirty="0"/>
          </a:p>
          <a:p>
            <a:r>
              <a:rPr lang="en-US" dirty="0" smtClean="0"/>
              <a:t>We focus on the </a:t>
            </a:r>
            <a:r>
              <a:rPr lang="en-US" dirty="0">
                <a:solidFill>
                  <a:srgbClr val="FF0000"/>
                </a:solidFill>
              </a:rPr>
              <a:t>ARIES</a:t>
            </a:r>
            <a:r>
              <a:rPr lang="en-US" dirty="0"/>
              <a:t> </a:t>
            </a:r>
            <a:r>
              <a:rPr lang="en-US" dirty="0" smtClean="0"/>
              <a:t>algorithm</a:t>
            </a:r>
          </a:p>
          <a:p>
            <a:pPr lvl="1"/>
            <a:r>
              <a:rPr lang="en-US" u="sng" dirty="0">
                <a:solidFill>
                  <a:srgbClr val="FF0000"/>
                </a:solidFill>
              </a:rPr>
              <a:t>A</a:t>
            </a:r>
            <a:r>
              <a:rPr lang="en-US" dirty="0"/>
              <a:t>lgorithms for </a:t>
            </a:r>
            <a:r>
              <a:rPr lang="en-US" u="sng" dirty="0">
                <a:solidFill>
                  <a:srgbClr val="FF0000"/>
                </a:solidFill>
              </a:rPr>
              <a:t>R</a:t>
            </a:r>
            <a:r>
              <a:rPr lang="en-US" dirty="0"/>
              <a:t>ecovery and </a:t>
            </a:r>
            <a:r>
              <a:rPr lang="en-US" u="sng" dirty="0">
                <a:solidFill>
                  <a:srgbClr val="FF0000"/>
                </a:solidFill>
              </a:rPr>
              <a:t>I</a:t>
            </a:r>
            <a:r>
              <a:rPr lang="en-US" dirty="0"/>
              <a:t>solation </a:t>
            </a:r>
            <a:r>
              <a:rPr lang="en-US" u="sng" dirty="0">
                <a:solidFill>
                  <a:srgbClr val="FF0000"/>
                </a:solidFill>
              </a:rPr>
              <a:t>E</a:t>
            </a:r>
            <a:r>
              <a:rPr lang="en-US" dirty="0"/>
              <a:t>xploiting </a:t>
            </a:r>
            <a:r>
              <a:rPr lang="en-US" u="sng" dirty="0">
                <a:solidFill>
                  <a:srgbClr val="FF0000"/>
                </a:solidFill>
              </a:rPr>
              <a:t>S</a:t>
            </a:r>
            <a:r>
              <a:rPr lang="en-US" dirty="0"/>
              <a:t>emantics</a:t>
            </a:r>
          </a:p>
        </p:txBody>
      </p:sp>
    </p:spTree>
    <p:extLst>
      <p:ext uri="{BB962C8B-B14F-4D97-AF65-F5344CB8AC3E}">
        <p14:creationId xmlns:p14="http://schemas.microsoft.com/office/powerpoint/2010/main" val="742940534"/>
      </p:ext>
    </p:extLst>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0" name="Rectangle 4"/>
          <p:cNvSpPr>
            <a:spLocks noGrp="1" noChangeArrowheads="1"/>
          </p:cNvSpPr>
          <p:nvPr>
            <p:ph type="title"/>
          </p:nvPr>
        </p:nvSpPr>
        <p:spPr>
          <a:noFill/>
          <a:ln/>
        </p:spPr>
        <p:txBody>
          <a:bodyPr/>
          <a:lstStyle/>
          <a:p>
            <a:r>
              <a:rPr lang="en-US" dirty="0" smtClean="0"/>
              <a:t>The </a:t>
            </a:r>
            <a:r>
              <a:rPr lang="en-US" dirty="0"/>
              <a:t>Analysis Phase</a:t>
            </a:r>
          </a:p>
        </p:txBody>
      </p:sp>
      <p:sp>
        <p:nvSpPr>
          <p:cNvPr id="39941" name="Rectangle 5"/>
          <p:cNvSpPr>
            <a:spLocks noGrp="1" noChangeArrowheads="1"/>
          </p:cNvSpPr>
          <p:nvPr>
            <p:ph type="body" idx="1"/>
          </p:nvPr>
        </p:nvSpPr>
        <p:spPr>
          <a:noFill/>
          <a:ln/>
        </p:spPr>
        <p:txBody>
          <a:bodyPr>
            <a:normAutofit/>
          </a:bodyPr>
          <a:lstStyle/>
          <a:p>
            <a:r>
              <a:rPr lang="en-US" dirty="0"/>
              <a:t>Reconstruct state at checkpoint.</a:t>
            </a:r>
          </a:p>
          <a:p>
            <a:pPr lvl="1"/>
            <a:r>
              <a:rPr lang="en-US" dirty="0" smtClean="0"/>
              <a:t>from </a:t>
            </a:r>
            <a:r>
              <a:rPr lang="en-US" dirty="0" err="1">
                <a:solidFill>
                  <a:srgbClr val="FF0000"/>
                </a:solidFill>
              </a:rPr>
              <a:t>end_checkpoint</a:t>
            </a:r>
            <a:r>
              <a:rPr lang="en-US" dirty="0">
                <a:solidFill>
                  <a:srgbClr val="FF0000"/>
                </a:solidFill>
              </a:rPr>
              <a:t> </a:t>
            </a:r>
            <a:r>
              <a:rPr lang="en-US" dirty="0" smtClean="0"/>
              <a:t>record</a:t>
            </a:r>
          </a:p>
          <a:p>
            <a:pPr lvl="1"/>
            <a:r>
              <a:rPr lang="en-US" dirty="0" smtClean="0"/>
              <a:t>Fill in Transaction table, replace status = aborted/running </a:t>
            </a:r>
            <a:r>
              <a:rPr lang="en-US" dirty="0" smtClean="0">
                <a:sym typeface="Wingdings" panose="05000000000000000000" pitchFamily="2" charset="2"/>
              </a:rPr>
              <a:t>with </a:t>
            </a:r>
            <a:r>
              <a:rPr lang="en-US" dirty="0" smtClean="0"/>
              <a:t>status U (needs undo)</a:t>
            </a:r>
          </a:p>
          <a:p>
            <a:pPr lvl="1"/>
            <a:r>
              <a:rPr lang="en-US" dirty="0" smtClean="0"/>
              <a:t>Fill in DPT (dirty page table)</a:t>
            </a:r>
            <a:endParaRPr lang="en-US" dirty="0"/>
          </a:p>
          <a:p>
            <a:r>
              <a:rPr lang="en-US" dirty="0"/>
              <a:t>Scan log forward from </a:t>
            </a:r>
            <a:r>
              <a:rPr lang="en-US" dirty="0" smtClean="0"/>
              <a:t>checkpoint, tracing transactions and dirty pages</a:t>
            </a:r>
            <a:endParaRPr lang="en-US" dirty="0"/>
          </a:p>
          <a:p>
            <a:r>
              <a:rPr lang="en-US" dirty="0" smtClean="0"/>
              <a:t>Finished: now all Transactions still marked U are “losers”, DPT represents state at crash: which pages didn’t get written to disk</a:t>
            </a:r>
          </a:p>
        </p:txBody>
      </p:sp>
    </p:spTree>
    <p:extLst>
      <p:ext uri="{BB962C8B-B14F-4D97-AF65-F5344CB8AC3E}">
        <p14:creationId xmlns:p14="http://schemas.microsoft.com/office/powerpoint/2010/main" val="2990162811"/>
      </p:ext>
    </p:extLst>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8" name="Rectangle 4"/>
          <p:cNvSpPr>
            <a:spLocks noGrp="1" noChangeArrowheads="1"/>
          </p:cNvSpPr>
          <p:nvPr>
            <p:ph type="title"/>
          </p:nvPr>
        </p:nvSpPr>
        <p:spPr>
          <a:xfrm>
            <a:off x="381000" y="7961"/>
            <a:ext cx="7772400" cy="1104900"/>
          </a:xfrm>
          <a:noFill/>
          <a:ln/>
        </p:spPr>
        <p:txBody>
          <a:bodyPr/>
          <a:lstStyle/>
          <a:p>
            <a:r>
              <a:rPr lang="en-US" dirty="0" smtClean="0"/>
              <a:t>The </a:t>
            </a:r>
            <a:r>
              <a:rPr lang="en-US" dirty="0"/>
              <a:t>REDO Phase</a:t>
            </a:r>
          </a:p>
        </p:txBody>
      </p:sp>
      <p:sp>
        <p:nvSpPr>
          <p:cNvPr id="41989" name="Rectangle 5"/>
          <p:cNvSpPr>
            <a:spLocks noGrp="1" noChangeArrowheads="1"/>
          </p:cNvSpPr>
          <p:nvPr>
            <p:ph type="body" idx="1"/>
          </p:nvPr>
        </p:nvSpPr>
        <p:spPr>
          <a:xfrm>
            <a:off x="381000" y="1371600"/>
            <a:ext cx="8534400" cy="4876800"/>
          </a:xfrm>
          <a:noFill/>
          <a:ln/>
        </p:spPr>
        <p:txBody>
          <a:bodyPr>
            <a:normAutofit fontScale="92500" lnSpcReduction="10000"/>
          </a:bodyPr>
          <a:lstStyle/>
          <a:p>
            <a:r>
              <a:rPr lang="en-US" dirty="0"/>
              <a:t>We</a:t>
            </a:r>
            <a:r>
              <a:rPr lang="en-US" i="1" dirty="0">
                <a:solidFill>
                  <a:schemeClr val="accent2"/>
                </a:solidFill>
              </a:rPr>
              <a:t> </a:t>
            </a:r>
            <a:r>
              <a:rPr lang="en-US" i="1" dirty="0">
                <a:solidFill>
                  <a:srgbClr val="FF0000"/>
                </a:solidFill>
              </a:rPr>
              <a:t>repeat h</a:t>
            </a:r>
            <a:r>
              <a:rPr lang="en-US" i="1" dirty="0" smtClean="0">
                <a:solidFill>
                  <a:srgbClr val="FF0000"/>
                </a:solidFill>
              </a:rPr>
              <a:t>istory</a:t>
            </a:r>
            <a:r>
              <a:rPr lang="en-US" dirty="0" smtClean="0">
                <a:solidFill>
                  <a:srgbClr val="FF0000"/>
                </a:solidFill>
              </a:rPr>
              <a:t> </a:t>
            </a:r>
            <a:r>
              <a:rPr lang="en-US" dirty="0"/>
              <a:t>to reconstruct state at crash:</a:t>
            </a:r>
          </a:p>
          <a:p>
            <a:pPr lvl="1"/>
            <a:r>
              <a:rPr lang="en-US" dirty="0"/>
              <a:t>Reapply </a:t>
            </a:r>
            <a:r>
              <a:rPr lang="en-US" i="1" dirty="0">
                <a:solidFill>
                  <a:srgbClr val="FF0000"/>
                </a:solidFill>
              </a:rPr>
              <a:t>all</a:t>
            </a:r>
            <a:r>
              <a:rPr lang="en-US" dirty="0">
                <a:solidFill>
                  <a:schemeClr val="accent2"/>
                </a:solidFill>
              </a:rPr>
              <a:t> </a:t>
            </a:r>
            <a:r>
              <a:rPr lang="en-US" dirty="0"/>
              <a:t>updates (even of aborted </a:t>
            </a:r>
            <a:r>
              <a:rPr lang="en-US" dirty="0" smtClean="0"/>
              <a:t>transactions), </a:t>
            </a:r>
            <a:r>
              <a:rPr lang="en-US" dirty="0"/>
              <a:t>redo CLRs</a:t>
            </a:r>
            <a:r>
              <a:rPr lang="en-US" dirty="0" smtClean="0"/>
              <a:t>.</a:t>
            </a:r>
          </a:p>
          <a:p>
            <a:pPr lvl="1"/>
            <a:endParaRPr lang="en-US" dirty="0" smtClean="0"/>
          </a:p>
          <a:p>
            <a:r>
              <a:rPr lang="en-US" dirty="0" smtClean="0"/>
              <a:t>Redo Update, basic case:</a:t>
            </a:r>
          </a:p>
          <a:p>
            <a:pPr lvl="1"/>
            <a:r>
              <a:rPr lang="en-US" dirty="0" smtClean="0"/>
              <a:t>Read in page if not in buffer</a:t>
            </a:r>
          </a:p>
          <a:p>
            <a:pPr lvl="1"/>
            <a:r>
              <a:rPr lang="en-US" dirty="0" smtClean="0"/>
              <a:t>Apply change to part of page (often a row)</a:t>
            </a:r>
          </a:p>
          <a:p>
            <a:pPr lvl="1"/>
            <a:r>
              <a:rPr lang="en-US" dirty="0" smtClean="0"/>
              <a:t>Leave page in buffer, to be pushed out later (lazy again)</a:t>
            </a:r>
          </a:p>
          <a:p>
            <a:pPr lvl="1"/>
            <a:endParaRPr lang="en-US" dirty="0" smtClean="0"/>
          </a:p>
          <a:p>
            <a:r>
              <a:rPr lang="en-US" dirty="0" smtClean="0"/>
              <a:t>Redo CLR:</a:t>
            </a:r>
          </a:p>
          <a:p>
            <a:pPr lvl="1"/>
            <a:r>
              <a:rPr lang="en-US" dirty="0" smtClean="0"/>
              <a:t>Do same action as original UNDO:</a:t>
            </a:r>
          </a:p>
          <a:p>
            <a:pPr lvl="1"/>
            <a:r>
              <a:rPr lang="en-US" dirty="0" smtClean="0"/>
              <a:t>Read in page if not in buffer, apply change, leave page in buffer</a:t>
            </a:r>
          </a:p>
          <a:p>
            <a:r>
              <a:rPr lang="en-US" dirty="0" smtClean="0"/>
              <a:t>But sometimes we don’t need to do the redo, check conditions first…this is an optimization, skip for now.</a:t>
            </a:r>
            <a:endParaRPr lang="en-US" dirty="0"/>
          </a:p>
        </p:txBody>
      </p:sp>
    </p:spTree>
    <p:extLst>
      <p:ext uri="{BB962C8B-B14F-4D97-AF65-F5344CB8AC3E}">
        <p14:creationId xmlns:p14="http://schemas.microsoft.com/office/powerpoint/2010/main" val="23491413"/>
      </p:ext>
    </p:extLst>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noFill/>
          <a:ln/>
        </p:spPr>
        <p:txBody>
          <a:bodyPr>
            <a:normAutofit fontScale="90000"/>
          </a:bodyPr>
          <a:lstStyle/>
          <a:p>
            <a:r>
              <a:rPr lang="en-US" dirty="0" smtClean="0"/>
              <a:t>The </a:t>
            </a:r>
            <a:r>
              <a:rPr lang="en-US" dirty="0"/>
              <a:t>UNDO </a:t>
            </a:r>
            <a:r>
              <a:rPr lang="en-US" dirty="0" smtClean="0"/>
              <a:t>Phase, simple case, no rollbacks in progress at crash</a:t>
            </a:r>
            <a:endParaRPr lang="en-US" dirty="0"/>
          </a:p>
        </p:txBody>
      </p:sp>
      <p:sp>
        <p:nvSpPr>
          <p:cNvPr id="44037" name="Rectangle 5"/>
          <p:cNvSpPr>
            <a:spLocks noGrp="1" noChangeArrowheads="1"/>
          </p:cNvSpPr>
          <p:nvPr>
            <p:ph type="body" idx="1"/>
          </p:nvPr>
        </p:nvSpPr>
        <p:spPr>
          <a:xfrm>
            <a:off x="533400" y="1447800"/>
            <a:ext cx="7772400" cy="4076700"/>
          </a:xfrm>
          <a:noFill/>
          <a:ln/>
        </p:spPr>
        <p:txBody>
          <a:bodyPr>
            <a:normAutofit fontScale="92500" lnSpcReduction="20000"/>
          </a:bodyPr>
          <a:lstStyle/>
          <a:p>
            <a:pPr>
              <a:buFont typeface="Wingdings" pitchFamily="2" charset="2"/>
              <a:buNone/>
            </a:pPr>
            <a:r>
              <a:rPr lang="en-US" dirty="0" smtClean="0"/>
              <a:t>In this case, losers have no CLRs in the old log</a:t>
            </a:r>
          </a:p>
          <a:p>
            <a:pPr>
              <a:buFont typeface="Wingdings" pitchFamily="2" charset="2"/>
              <a:buNone/>
            </a:pPr>
            <a:r>
              <a:rPr lang="en-US" dirty="0" err="1" smtClean="0">
                <a:solidFill>
                  <a:srgbClr val="FF0000"/>
                </a:solidFill>
              </a:rPr>
              <a:t>ToUndo</a:t>
            </a:r>
            <a:r>
              <a:rPr lang="en-US" dirty="0" smtClean="0">
                <a:solidFill>
                  <a:schemeClr val="accent2"/>
                </a:solidFill>
              </a:rPr>
              <a:t> </a:t>
            </a:r>
            <a:r>
              <a:rPr lang="en-US" dirty="0" smtClean="0"/>
              <a:t>= set of </a:t>
            </a:r>
            <a:r>
              <a:rPr lang="en-US" dirty="0" err="1" smtClean="0">
                <a:solidFill>
                  <a:srgbClr val="FF0000"/>
                </a:solidFill>
              </a:rPr>
              <a:t>lastLSN</a:t>
            </a:r>
            <a:r>
              <a:rPr lang="en-US" dirty="0" err="1" smtClean="0">
                <a:solidFill>
                  <a:schemeClr val="tx2"/>
                </a:solidFill>
              </a:rPr>
              <a:t>s</a:t>
            </a:r>
            <a:r>
              <a:rPr lang="en-US" dirty="0" smtClean="0">
                <a:solidFill>
                  <a:schemeClr val="tx2"/>
                </a:solidFill>
              </a:rPr>
              <a:t> for “</a:t>
            </a:r>
            <a:r>
              <a:rPr lang="en-US" dirty="0">
                <a:solidFill>
                  <a:srgbClr val="FF0000"/>
                </a:solidFill>
              </a:rPr>
              <a:t>loser</a:t>
            </a:r>
            <a:r>
              <a:rPr lang="en-US" dirty="0">
                <a:solidFill>
                  <a:schemeClr val="tx2"/>
                </a:solidFill>
              </a:rPr>
              <a:t>” </a:t>
            </a:r>
            <a:r>
              <a:rPr lang="en-US" dirty="0" smtClean="0">
                <a:solidFill>
                  <a:schemeClr val="tx2"/>
                </a:solidFill>
              </a:rPr>
              <a:t>transactions</a:t>
            </a:r>
          </a:p>
          <a:p>
            <a:pPr>
              <a:buFont typeface="Wingdings" pitchFamily="2" charset="2"/>
              <a:buNone/>
            </a:pPr>
            <a:r>
              <a:rPr lang="en-US" dirty="0" smtClean="0">
                <a:solidFill>
                  <a:schemeClr val="tx2"/>
                </a:solidFill>
              </a:rPr>
              <a:t>(ones active at crash)</a:t>
            </a:r>
            <a:endParaRPr lang="en-US" dirty="0">
              <a:solidFill>
                <a:schemeClr val="tx2"/>
              </a:solidFill>
            </a:endParaRPr>
          </a:p>
          <a:p>
            <a:pPr>
              <a:buFont typeface="Wingdings" pitchFamily="2" charset="2"/>
              <a:buNone/>
            </a:pPr>
            <a:r>
              <a:rPr lang="en-US" b="1" dirty="0">
                <a:solidFill>
                  <a:schemeClr val="tx2"/>
                </a:solidFill>
              </a:rPr>
              <a:t>Repeat:</a:t>
            </a:r>
            <a:endParaRPr lang="en-US" dirty="0">
              <a:solidFill>
                <a:schemeClr val="tx2"/>
              </a:solidFill>
            </a:endParaRPr>
          </a:p>
          <a:p>
            <a:pPr lvl="1"/>
            <a:r>
              <a:rPr lang="en-US" dirty="0"/>
              <a:t>Choose largest LSN among </a:t>
            </a:r>
            <a:r>
              <a:rPr lang="en-US" dirty="0" err="1" smtClean="0">
                <a:solidFill>
                  <a:srgbClr val="FF0000"/>
                </a:solidFill>
              </a:rPr>
              <a:t>ToUndo</a:t>
            </a:r>
            <a:endParaRPr lang="en-US" dirty="0"/>
          </a:p>
          <a:p>
            <a:pPr lvl="1"/>
            <a:r>
              <a:rPr lang="en-US" dirty="0" smtClean="0"/>
              <a:t>This </a:t>
            </a:r>
            <a:r>
              <a:rPr lang="en-US" dirty="0"/>
              <a:t>LSN is an </a:t>
            </a:r>
            <a:r>
              <a:rPr lang="en-US" dirty="0">
                <a:solidFill>
                  <a:srgbClr val="FF0000"/>
                </a:solidFill>
              </a:rPr>
              <a:t>update</a:t>
            </a:r>
            <a:r>
              <a:rPr lang="en-US" dirty="0"/>
              <a:t>.  Undo the update, write a </a:t>
            </a:r>
            <a:r>
              <a:rPr lang="en-US" dirty="0">
                <a:solidFill>
                  <a:srgbClr val="FF0000"/>
                </a:solidFill>
              </a:rPr>
              <a:t>CLR</a:t>
            </a:r>
            <a:r>
              <a:rPr lang="en-US" dirty="0"/>
              <a:t>, add </a:t>
            </a:r>
            <a:r>
              <a:rPr lang="en-US" dirty="0" err="1">
                <a:solidFill>
                  <a:srgbClr val="FF0000"/>
                </a:solidFill>
              </a:rPr>
              <a:t>prevLSN</a:t>
            </a:r>
            <a:r>
              <a:rPr lang="en-US" dirty="0">
                <a:solidFill>
                  <a:srgbClr val="FF0000"/>
                </a:solidFill>
              </a:rPr>
              <a:t> </a:t>
            </a:r>
            <a:r>
              <a:rPr lang="en-US" dirty="0"/>
              <a:t>to </a:t>
            </a:r>
            <a:r>
              <a:rPr lang="en-US" dirty="0" err="1" smtClean="0">
                <a:solidFill>
                  <a:srgbClr val="FF0000"/>
                </a:solidFill>
              </a:rPr>
              <a:t>ToUndo</a:t>
            </a:r>
            <a:endParaRPr lang="en-US" dirty="0"/>
          </a:p>
          <a:p>
            <a:pPr>
              <a:buFont typeface="Wingdings" pitchFamily="2" charset="2"/>
              <a:buNone/>
            </a:pPr>
            <a:r>
              <a:rPr lang="en-US" b="1" dirty="0">
                <a:solidFill>
                  <a:schemeClr val="tx2"/>
                </a:solidFill>
              </a:rPr>
              <a:t>Until</a:t>
            </a:r>
            <a:r>
              <a:rPr lang="en-US" b="1" dirty="0">
                <a:solidFill>
                  <a:schemeClr val="accent1"/>
                </a:solidFill>
              </a:rPr>
              <a:t> </a:t>
            </a:r>
            <a:r>
              <a:rPr lang="en-US" b="1" dirty="0" err="1">
                <a:solidFill>
                  <a:srgbClr val="FF0000"/>
                </a:solidFill>
              </a:rPr>
              <a:t>ToUndo</a:t>
            </a:r>
            <a:r>
              <a:rPr lang="en-US" b="1" dirty="0">
                <a:solidFill>
                  <a:schemeClr val="accent1"/>
                </a:solidFill>
              </a:rPr>
              <a:t> </a:t>
            </a:r>
            <a:r>
              <a:rPr lang="en-US" b="1" dirty="0">
                <a:solidFill>
                  <a:schemeClr val="tx2"/>
                </a:solidFill>
              </a:rPr>
              <a:t>is </a:t>
            </a:r>
            <a:r>
              <a:rPr lang="en-US" b="1" dirty="0" smtClean="0">
                <a:solidFill>
                  <a:schemeClr val="tx2"/>
                </a:solidFill>
              </a:rPr>
              <a:t>empty</a:t>
            </a:r>
          </a:p>
          <a:p>
            <a:r>
              <a:rPr lang="en-US" sz="2000" b="1" dirty="0" smtClean="0">
                <a:solidFill>
                  <a:schemeClr val="tx2"/>
                </a:solidFill>
              </a:rPr>
              <a:t>i.e. move backwards through update log records of all loser transactions, doing UNDOs</a:t>
            </a:r>
          </a:p>
          <a:p>
            <a:r>
              <a:rPr lang="en-US" sz="2000" b="1" dirty="0" smtClean="0">
                <a:solidFill>
                  <a:schemeClr val="tx2"/>
                </a:solidFill>
              </a:rPr>
              <a:t>End up with a bunch of CLRs in log to document what was done, so it doesn’t have to be all repeated if this recovery crashes.</a:t>
            </a:r>
            <a:endParaRPr lang="en-US" sz="2000" b="1" dirty="0">
              <a:solidFill>
                <a:schemeClr val="accent1"/>
              </a:solidFill>
            </a:endParaRPr>
          </a:p>
        </p:txBody>
      </p:sp>
    </p:spTree>
    <p:extLst>
      <p:ext uri="{BB962C8B-B14F-4D97-AF65-F5344CB8AC3E}">
        <p14:creationId xmlns:p14="http://schemas.microsoft.com/office/powerpoint/2010/main" val="2749902027"/>
      </p:ext>
    </p:extLst>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8" name="Rectangle 4"/>
          <p:cNvSpPr>
            <a:spLocks noGrp="1" noChangeArrowheads="1"/>
          </p:cNvSpPr>
          <p:nvPr>
            <p:ph type="title"/>
          </p:nvPr>
        </p:nvSpPr>
        <p:spPr>
          <a:noFill/>
          <a:ln/>
        </p:spPr>
        <p:txBody>
          <a:bodyPr/>
          <a:lstStyle/>
          <a:p>
            <a:r>
              <a:rPr lang="en-US"/>
              <a:t>Summary of Logging/Recovery</a:t>
            </a:r>
          </a:p>
        </p:txBody>
      </p:sp>
      <p:sp>
        <p:nvSpPr>
          <p:cNvPr id="52229" name="Rectangle 5"/>
          <p:cNvSpPr>
            <a:spLocks noGrp="1" noChangeArrowheads="1"/>
          </p:cNvSpPr>
          <p:nvPr>
            <p:ph type="body" idx="1"/>
          </p:nvPr>
        </p:nvSpPr>
        <p:spPr>
          <a:noFill/>
          <a:ln/>
        </p:spPr>
        <p:txBody>
          <a:bodyPr/>
          <a:lstStyle/>
          <a:p>
            <a:r>
              <a:rPr lang="en-US">
                <a:solidFill>
                  <a:schemeClr val="accent2"/>
                </a:solidFill>
              </a:rPr>
              <a:t>Recovery Manager</a:t>
            </a:r>
            <a:r>
              <a:rPr lang="en-US"/>
              <a:t> guarantees Atomicity &amp; Durability.</a:t>
            </a:r>
          </a:p>
          <a:p>
            <a:r>
              <a:rPr lang="en-US"/>
              <a:t>Use WAL to allow </a:t>
            </a:r>
            <a:r>
              <a:rPr lang="en-US" sz="2400"/>
              <a:t>STEAL/NO-FORCE </a:t>
            </a:r>
            <a:r>
              <a:rPr lang="en-US"/>
              <a:t>w/o sacrificing correctness.</a:t>
            </a:r>
          </a:p>
          <a:p>
            <a:r>
              <a:rPr lang="en-US"/>
              <a:t>LSNs identify log records; linked into backwards chains per transaction (via prevLSN).</a:t>
            </a:r>
          </a:p>
          <a:p>
            <a:r>
              <a:rPr lang="en-US"/>
              <a:t>pageLSN allows comparison of data page and log records.</a:t>
            </a:r>
          </a:p>
        </p:txBody>
      </p:sp>
    </p:spTree>
    <p:extLst>
      <p:ext uri="{BB962C8B-B14F-4D97-AF65-F5344CB8AC3E}">
        <p14:creationId xmlns:p14="http://schemas.microsoft.com/office/powerpoint/2010/main" val="4042363419"/>
      </p:ext>
    </p:extLst>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Containers, </a:t>
            </a:r>
            <a:r>
              <a:rPr lang="en-US" dirty="0" smtClean="0"/>
              <a:t>e.g.</a:t>
            </a:r>
            <a:r>
              <a:rPr lang="en-US" dirty="0" smtClean="0"/>
              <a:t> </a:t>
            </a:r>
            <a:r>
              <a:rPr lang="en-US" dirty="0" smtClean="0"/>
              <a:t>Docker containers</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smtClean="0"/>
              <a:t>Containers create a sandbox environment for a program to run in, isolating it from other programs and even the filesystem of the system it’s running in, and its network.</a:t>
            </a:r>
          </a:p>
          <a:p>
            <a:r>
              <a:rPr lang="en-US" dirty="0" smtClean="0"/>
              <a:t>It does use the OS kernel, originally only Linux.</a:t>
            </a:r>
          </a:p>
          <a:p>
            <a:r>
              <a:rPr lang="en-US" dirty="0" smtClean="0"/>
              <a:t>Needs to provide its own filesystem, since isolated from the shared one.</a:t>
            </a:r>
          </a:p>
          <a:p>
            <a:r>
              <a:rPr lang="en-US" dirty="0" smtClean="0"/>
              <a:t>Needs to have its own network, since isolated from the shared one.</a:t>
            </a:r>
          </a:p>
          <a:p>
            <a:r>
              <a:rPr lang="en-US" dirty="0"/>
              <a:t>Usually a single process runs inside the container, but more are allowed</a:t>
            </a:r>
            <a:r>
              <a:rPr lang="en-US" dirty="0" smtClean="0"/>
              <a:t>.</a:t>
            </a:r>
          </a:p>
          <a:p>
            <a:r>
              <a:rPr lang="en-US" dirty="0" smtClean="0"/>
              <a:t>Note that an ordinary process isolates memory from other processes, but shares the filesystem, and network ports. </a:t>
            </a:r>
          </a:p>
          <a:p>
            <a:endParaRPr lang="en-US" dirty="0" smtClean="0"/>
          </a:p>
        </p:txBody>
      </p:sp>
    </p:spTree>
    <p:extLst>
      <p:ext uri="{BB962C8B-B14F-4D97-AF65-F5344CB8AC3E}">
        <p14:creationId xmlns:p14="http://schemas.microsoft.com/office/powerpoint/2010/main" val="31130195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Docker Containers and Images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Container: the executable object, like an executable file but holding a whole filesystem inside ready for the program.</a:t>
            </a:r>
          </a:p>
          <a:p>
            <a:r>
              <a:rPr lang="en-US" dirty="0" smtClean="0"/>
              <a:t>Docker Image: stored software in a format ready for use in a container.  A container is built from one or more images. An image is something like a .class file, a template for building executables, not an executable itself.</a:t>
            </a:r>
          </a:p>
          <a:p>
            <a:pPr lvl="1"/>
            <a:r>
              <a:rPr lang="en-US" dirty="0" smtClean="0"/>
              <a:t>Pre-built images are available from the Docker hub and elsewhere</a:t>
            </a:r>
          </a:p>
          <a:p>
            <a:pPr lvl="1"/>
            <a:r>
              <a:rPr lang="en-US" dirty="0" smtClean="0"/>
              <a:t>You can build an image from your own software</a:t>
            </a:r>
          </a:p>
          <a:p>
            <a:pPr lvl="1"/>
            <a:r>
              <a:rPr lang="en-US" dirty="0" smtClean="0"/>
              <a:t>Once you have an image, you can “run” it, passing various arguments. This will build and execute the container.</a:t>
            </a:r>
          </a:p>
          <a:p>
            <a:pPr lvl="1"/>
            <a:r>
              <a:rPr lang="en-US" dirty="0" smtClean="0"/>
              <a:t>Once </a:t>
            </a:r>
            <a:r>
              <a:rPr lang="en-US" dirty="0"/>
              <a:t>installed on a host system, Docker provides the a </a:t>
            </a:r>
            <a:r>
              <a:rPr lang="en-US" dirty="0" err="1"/>
              <a:t>docker</a:t>
            </a:r>
            <a:r>
              <a:rPr lang="en-US" dirty="0"/>
              <a:t> command, and a </a:t>
            </a:r>
            <a:r>
              <a:rPr lang="en-US" dirty="0" err="1"/>
              <a:t>docker</a:t>
            </a:r>
            <a:r>
              <a:rPr lang="en-US" dirty="0"/>
              <a:t> daemon (</a:t>
            </a:r>
            <a:r>
              <a:rPr lang="en-US" dirty="0" err="1"/>
              <a:t>dockerd</a:t>
            </a:r>
            <a:r>
              <a:rPr lang="en-US" dirty="0"/>
              <a:t>) to live on the host system and carry out the </a:t>
            </a:r>
            <a:r>
              <a:rPr lang="en-US" dirty="0" err="1"/>
              <a:t>docker</a:t>
            </a:r>
            <a:r>
              <a:rPr lang="en-US" dirty="0"/>
              <a:t> commands</a:t>
            </a:r>
            <a:r>
              <a:rPr lang="en-US" dirty="0" smtClean="0"/>
              <a:t>.</a:t>
            </a:r>
          </a:p>
          <a:p>
            <a:pPr lvl="1"/>
            <a:r>
              <a:rPr lang="en-US" dirty="0" smtClean="0"/>
              <a:t>Docker commands: build, run, inspect, </a:t>
            </a:r>
            <a:r>
              <a:rPr lang="en-US" dirty="0" err="1" smtClean="0"/>
              <a:t>ps</a:t>
            </a:r>
            <a:r>
              <a:rPr lang="en-US" dirty="0" smtClean="0"/>
              <a:t>, kill, exec</a:t>
            </a:r>
          </a:p>
          <a:p>
            <a:pPr lvl="1"/>
            <a:r>
              <a:rPr lang="en-US" dirty="0" err="1" smtClean="0"/>
              <a:t>Dockerfiles</a:t>
            </a:r>
            <a:r>
              <a:rPr lang="en-US" dirty="0" smtClean="0"/>
              <a:t> for building small Java programs (hw6)</a:t>
            </a:r>
            <a:endParaRPr lang="en-US" dirty="0"/>
          </a:p>
          <a:p>
            <a:pPr lvl="1"/>
            <a:endParaRPr lang="en-US" dirty="0"/>
          </a:p>
        </p:txBody>
      </p:sp>
    </p:spTree>
    <p:extLst>
      <p:ext uri="{BB962C8B-B14F-4D97-AF65-F5344CB8AC3E}">
        <p14:creationId xmlns:p14="http://schemas.microsoft.com/office/powerpoint/2010/main" val="37474718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noFill/>
        </p:spPr>
        <p:txBody>
          <a:bodyPr/>
          <a:lstStyle/>
          <a:p>
            <a:r>
              <a:rPr lang="en-US" smtClean="0"/>
              <a:t>Data Warehousing</a:t>
            </a:r>
          </a:p>
        </p:txBody>
      </p:sp>
      <p:sp>
        <p:nvSpPr>
          <p:cNvPr id="21506" name="Rectangle 3"/>
          <p:cNvSpPr>
            <a:spLocks noGrp="1" noChangeArrowheads="1"/>
          </p:cNvSpPr>
          <p:nvPr>
            <p:ph type="body" idx="1"/>
          </p:nvPr>
        </p:nvSpPr>
        <p:spPr>
          <a:xfrm>
            <a:off x="228600" y="1676400"/>
            <a:ext cx="5029200" cy="4076700"/>
          </a:xfrm>
          <a:noFill/>
        </p:spPr>
        <p:txBody>
          <a:bodyPr/>
          <a:lstStyle/>
          <a:p>
            <a:pPr>
              <a:buFont typeface="Wingdings" pitchFamily="2" charset="2"/>
              <a:buChar char="§"/>
            </a:pPr>
            <a:r>
              <a:rPr lang="en-US" sz="2400" dirty="0" smtClean="0"/>
              <a:t>Integrated data spanning long time periods, often augmented with summary information. </a:t>
            </a:r>
          </a:p>
          <a:p>
            <a:pPr>
              <a:buFont typeface="Wingdings" pitchFamily="2" charset="2"/>
              <a:buChar char="§"/>
            </a:pPr>
            <a:r>
              <a:rPr lang="en-US" sz="2400" dirty="0" smtClean="0"/>
              <a:t>Several gigabytes to terabytes common, now </a:t>
            </a:r>
            <a:r>
              <a:rPr lang="en-US" sz="2400" dirty="0" err="1" smtClean="0"/>
              <a:t>petabytes</a:t>
            </a:r>
            <a:r>
              <a:rPr lang="en-US" sz="2400" dirty="0" smtClean="0"/>
              <a:t> too.</a:t>
            </a:r>
          </a:p>
          <a:p>
            <a:pPr>
              <a:buFont typeface="Wingdings" pitchFamily="2" charset="2"/>
              <a:buChar char="§"/>
            </a:pPr>
            <a:r>
              <a:rPr lang="en-US" sz="2400" dirty="0" smtClean="0"/>
              <a:t>Interactive response times expected for complex queries; ad-hoc updates uncommon.</a:t>
            </a:r>
          </a:p>
          <a:p>
            <a:pPr>
              <a:buFont typeface="Wingdings" pitchFamily="2" charset="2"/>
              <a:buChar char="§"/>
            </a:pPr>
            <a:r>
              <a:rPr lang="en-US" sz="2400" dirty="0" smtClean="0"/>
              <a:t>Read-mostly data</a:t>
            </a:r>
          </a:p>
        </p:txBody>
      </p:sp>
      <p:grpSp>
        <p:nvGrpSpPr>
          <p:cNvPr id="2" name="Group 8"/>
          <p:cNvGrpSpPr>
            <a:grpSpLocks/>
          </p:cNvGrpSpPr>
          <p:nvPr/>
        </p:nvGrpSpPr>
        <p:grpSpPr bwMode="auto">
          <a:xfrm>
            <a:off x="5562600" y="615950"/>
            <a:ext cx="1068388" cy="700088"/>
            <a:chOff x="3504" y="388"/>
            <a:chExt cx="673" cy="441"/>
          </a:xfrm>
        </p:grpSpPr>
        <p:sp>
          <p:nvSpPr>
            <p:cNvPr id="21540" name="Oval 4"/>
            <p:cNvSpPr>
              <a:spLocks noChangeArrowheads="1"/>
            </p:cNvSpPr>
            <p:nvPr/>
          </p:nvSpPr>
          <p:spPr bwMode="auto">
            <a:xfrm>
              <a:off x="3508" y="388"/>
              <a:ext cx="664" cy="88"/>
            </a:xfrm>
            <a:prstGeom prst="ellipse">
              <a:avLst/>
            </a:prstGeom>
            <a:solidFill>
              <a:schemeClr val="folHlink"/>
            </a:solidFill>
            <a:ln w="12700">
              <a:solidFill>
                <a:schemeClr val="tx2"/>
              </a:solidFill>
              <a:round/>
              <a:headEnd/>
              <a:tailEnd/>
            </a:ln>
          </p:spPr>
          <p:txBody>
            <a:bodyPr wrap="none" anchor="ctr"/>
            <a:lstStyle/>
            <a:p>
              <a:endParaRPr lang="en-US"/>
            </a:p>
          </p:txBody>
        </p:sp>
        <p:sp>
          <p:nvSpPr>
            <p:cNvPr id="21541" name="Line 5"/>
            <p:cNvSpPr>
              <a:spLocks noChangeShapeType="1"/>
            </p:cNvSpPr>
            <p:nvPr/>
          </p:nvSpPr>
          <p:spPr bwMode="auto">
            <a:xfrm>
              <a:off x="3504" y="432"/>
              <a:ext cx="0" cy="336"/>
            </a:xfrm>
            <a:prstGeom prst="line">
              <a:avLst/>
            </a:prstGeom>
            <a:noFill/>
            <a:ln w="12700">
              <a:solidFill>
                <a:schemeClr val="tx2"/>
              </a:solidFill>
              <a:round/>
              <a:headEnd type="none" w="sm" len="sm"/>
              <a:tailEnd type="none" w="sm" len="sm"/>
            </a:ln>
          </p:spPr>
          <p:txBody>
            <a:bodyPr/>
            <a:lstStyle/>
            <a:p>
              <a:endParaRPr lang="en-US"/>
            </a:p>
          </p:txBody>
        </p:sp>
        <p:sp>
          <p:nvSpPr>
            <p:cNvPr id="21542" name="Line 6"/>
            <p:cNvSpPr>
              <a:spLocks noChangeShapeType="1"/>
            </p:cNvSpPr>
            <p:nvPr/>
          </p:nvSpPr>
          <p:spPr bwMode="auto">
            <a:xfrm>
              <a:off x="4176" y="432"/>
              <a:ext cx="0" cy="336"/>
            </a:xfrm>
            <a:prstGeom prst="line">
              <a:avLst/>
            </a:prstGeom>
            <a:noFill/>
            <a:ln w="12700">
              <a:solidFill>
                <a:schemeClr val="tx2"/>
              </a:solidFill>
              <a:round/>
              <a:headEnd type="none" w="sm" len="sm"/>
              <a:tailEnd type="none" w="sm" len="sm"/>
            </a:ln>
          </p:spPr>
          <p:txBody>
            <a:bodyPr/>
            <a:lstStyle/>
            <a:p>
              <a:endParaRPr lang="en-US"/>
            </a:p>
          </p:txBody>
        </p:sp>
        <p:sp>
          <p:nvSpPr>
            <p:cNvPr id="21543" name="Freeform 7"/>
            <p:cNvSpPr>
              <a:spLocks/>
            </p:cNvSpPr>
            <p:nvPr/>
          </p:nvSpPr>
          <p:spPr bwMode="auto">
            <a:xfrm>
              <a:off x="3504" y="768"/>
              <a:ext cx="673" cy="61"/>
            </a:xfrm>
            <a:custGeom>
              <a:avLst/>
              <a:gdLst>
                <a:gd name="T0" fmla="*/ 0 w 673"/>
                <a:gd name="T1" fmla="*/ 0 h 61"/>
                <a:gd name="T2" fmla="*/ 48 w 673"/>
                <a:gd name="T3" fmla="*/ 24 h 61"/>
                <a:gd name="T4" fmla="*/ 84 w 673"/>
                <a:gd name="T5" fmla="*/ 36 h 61"/>
                <a:gd name="T6" fmla="*/ 120 w 673"/>
                <a:gd name="T7" fmla="*/ 48 h 61"/>
                <a:gd name="T8" fmla="*/ 156 w 673"/>
                <a:gd name="T9" fmla="*/ 48 h 61"/>
                <a:gd name="T10" fmla="*/ 192 w 673"/>
                <a:gd name="T11" fmla="*/ 48 h 61"/>
                <a:gd name="T12" fmla="*/ 228 w 673"/>
                <a:gd name="T13" fmla="*/ 60 h 61"/>
                <a:gd name="T14" fmla="*/ 264 w 673"/>
                <a:gd name="T15" fmla="*/ 60 h 61"/>
                <a:gd name="T16" fmla="*/ 300 w 673"/>
                <a:gd name="T17" fmla="*/ 60 h 61"/>
                <a:gd name="T18" fmla="*/ 336 w 673"/>
                <a:gd name="T19" fmla="*/ 60 h 61"/>
                <a:gd name="T20" fmla="*/ 372 w 673"/>
                <a:gd name="T21" fmla="*/ 60 h 61"/>
                <a:gd name="T22" fmla="*/ 408 w 673"/>
                <a:gd name="T23" fmla="*/ 60 h 61"/>
                <a:gd name="T24" fmla="*/ 444 w 673"/>
                <a:gd name="T25" fmla="*/ 60 h 61"/>
                <a:gd name="T26" fmla="*/ 480 w 673"/>
                <a:gd name="T27" fmla="*/ 60 h 61"/>
                <a:gd name="T28" fmla="*/ 516 w 673"/>
                <a:gd name="T29" fmla="*/ 48 h 61"/>
                <a:gd name="T30" fmla="*/ 552 w 673"/>
                <a:gd name="T31" fmla="*/ 48 h 61"/>
                <a:gd name="T32" fmla="*/ 600 w 673"/>
                <a:gd name="T33" fmla="*/ 36 h 61"/>
                <a:gd name="T34" fmla="*/ 636 w 673"/>
                <a:gd name="T35" fmla="*/ 36 h 61"/>
                <a:gd name="T36" fmla="*/ 672 w 673"/>
                <a:gd name="T37" fmla="*/ 24 h 61"/>
                <a:gd name="T38" fmla="*/ 672 w 673"/>
                <a:gd name="T39" fmla="*/ 0 h 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73"/>
                <a:gd name="T61" fmla="*/ 0 h 61"/>
                <a:gd name="T62" fmla="*/ 673 w 673"/>
                <a:gd name="T63" fmla="*/ 61 h 6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73" h="61">
                  <a:moveTo>
                    <a:pt x="0" y="0"/>
                  </a:moveTo>
                  <a:lnTo>
                    <a:pt x="48" y="24"/>
                  </a:lnTo>
                  <a:lnTo>
                    <a:pt x="84" y="36"/>
                  </a:lnTo>
                  <a:lnTo>
                    <a:pt x="120" y="48"/>
                  </a:lnTo>
                  <a:lnTo>
                    <a:pt x="156" y="48"/>
                  </a:lnTo>
                  <a:lnTo>
                    <a:pt x="192" y="48"/>
                  </a:lnTo>
                  <a:lnTo>
                    <a:pt x="228" y="60"/>
                  </a:lnTo>
                  <a:lnTo>
                    <a:pt x="264" y="60"/>
                  </a:lnTo>
                  <a:lnTo>
                    <a:pt x="300" y="60"/>
                  </a:lnTo>
                  <a:lnTo>
                    <a:pt x="336" y="60"/>
                  </a:lnTo>
                  <a:lnTo>
                    <a:pt x="372" y="60"/>
                  </a:lnTo>
                  <a:lnTo>
                    <a:pt x="408" y="60"/>
                  </a:lnTo>
                  <a:lnTo>
                    <a:pt x="444" y="60"/>
                  </a:lnTo>
                  <a:lnTo>
                    <a:pt x="480" y="60"/>
                  </a:lnTo>
                  <a:lnTo>
                    <a:pt x="516" y="48"/>
                  </a:lnTo>
                  <a:lnTo>
                    <a:pt x="552" y="48"/>
                  </a:lnTo>
                  <a:lnTo>
                    <a:pt x="600" y="36"/>
                  </a:lnTo>
                  <a:lnTo>
                    <a:pt x="636" y="36"/>
                  </a:lnTo>
                  <a:lnTo>
                    <a:pt x="672" y="24"/>
                  </a:lnTo>
                  <a:lnTo>
                    <a:pt x="672" y="0"/>
                  </a:lnTo>
                </a:path>
              </a:pathLst>
            </a:custGeom>
            <a:solidFill>
              <a:schemeClr val="folHlink"/>
            </a:solidFill>
            <a:ln w="12700" cap="rnd">
              <a:solidFill>
                <a:schemeClr val="tx2"/>
              </a:solidFill>
              <a:round/>
              <a:headEnd type="none" w="sm" len="sm"/>
              <a:tailEnd type="none" w="sm" len="sm"/>
            </a:ln>
          </p:spPr>
          <p:txBody>
            <a:bodyPr/>
            <a:lstStyle/>
            <a:p>
              <a:endParaRPr lang="en-US"/>
            </a:p>
          </p:txBody>
        </p:sp>
      </p:grpSp>
      <p:grpSp>
        <p:nvGrpSpPr>
          <p:cNvPr id="3" name="Group 13"/>
          <p:cNvGrpSpPr>
            <a:grpSpLocks/>
          </p:cNvGrpSpPr>
          <p:nvPr/>
        </p:nvGrpSpPr>
        <p:grpSpPr bwMode="auto">
          <a:xfrm>
            <a:off x="7391400" y="615950"/>
            <a:ext cx="1068388" cy="700088"/>
            <a:chOff x="4656" y="388"/>
            <a:chExt cx="673" cy="441"/>
          </a:xfrm>
        </p:grpSpPr>
        <p:sp>
          <p:nvSpPr>
            <p:cNvPr id="21536" name="Oval 9"/>
            <p:cNvSpPr>
              <a:spLocks noChangeArrowheads="1"/>
            </p:cNvSpPr>
            <p:nvPr/>
          </p:nvSpPr>
          <p:spPr bwMode="auto">
            <a:xfrm>
              <a:off x="4660" y="388"/>
              <a:ext cx="664" cy="88"/>
            </a:xfrm>
            <a:prstGeom prst="ellipse">
              <a:avLst/>
            </a:prstGeom>
            <a:solidFill>
              <a:schemeClr val="folHlink"/>
            </a:solidFill>
            <a:ln w="12700">
              <a:solidFill>
                <a:schemeClr val="tx2"/>
              </a:solidFill>
              <a:round/>
              <a:headEnd/>
              <a:tailEnd/>
            </a:ln>
          </p:spPr>
          <p:txBody>
            <a:bodyPr wrap="none" anchor="ctr"/>
            <a:lstStyle/>
            <a:p>
              <a:endParaRPr lang="en-US"/>
            </a:p>
          </p:txBody>
        </p:sp>
        <p:sp>
          <p:nvSpPr>
            <p:cNvPr id="21537" name="Line 10"/>
            <p:cNvSpPr>
              <a:spLocks noChangeShapeType="1"/>
            </p:cNvSpPr>
            <p:nvPr/>
          </p:nvSpPr>
          <p:spPr bwMode="auto">
            <a:xfrm>
              <a:off x="4656" y="432"/>
              <a:ext cx="0" cy="336"/>
            </a:xfrm>
            <a:prstGeom prst="line">
              <a:avLst/>
            </a:prstGeom>
            <a:noFill/>
            <a:ln w="12700">
              <a:solidFill>
                <a:schemeClr val="tx2"/>
              </a:solidFill>
              <a:round/>
              <a:headEnd type="none" w="sm" len="sm"/>
              <a:tailEnd type="none" w="sm" len="sm"/>
            </a:ln>
          </p:spPr>
          <p:txBody>
            <a:bodyPr/>
            <a:lstStyle/>
            <a:p>
              <a:endParaRPr lang="en-US"/>
            </a:p>
          </p:txBody>
        </p:sp>
        <p:sp>
          <p:nvSpPr>
            <p:cNvPr id="21538" name="Line 11"/>
            <p:cNvSpPr>
              <a:spLocks noChangeShapeType="1"/>
            </p:cNvSpPr>
            <p:nvPr/>
          </p:nvSpPr>
          <p:spPr bwMode="auto">
            <a:xfrm>
              <a:off x="5328" y="432"/>
              <a:ext cx="0" cy="336"/>
            </a:xfrm>
            <a:prstGeom prst="line">
              <a:avLst/>
            </a:prstGeom>
            <a:noFill/>
            <a:ln w="12700">
              <a:solidFill>
                <a:schemeClr val="tx2"/>
              </a:solidFill>
              <a:round/>
              <a:headEnd type="none" w="sm" len="sm"/>
              <a:tailEnd type="none" w="sm" len="sm"/>
            </a:ln>
          </p:spPr>
          <p:txBody>
            <a:bodyPr/>
            <a:lstStyle/>
            <a:p>
              <a:endParaRPr lang="en-US"/>
            </a:p>
          </p:txBody>
        </p:sp>
        <p:sp>
          <p:nvSpPr>
            <p:cNvPr id="21539" name="Freeform 12"/>
            <p:cNvSpPr>
              <a:spLocks/>
            </p:cNvSpPr>
            <p:nvPr/>
          </p:nvSpPr>
          <p:spPr bwMode="auto">
            <a:xfrm>
              <a:off x="4656" y="768"/>
              <a:ext cx="673" cy="61"/>
            </a:xfrm>
            <a:custGeom>
              <a:avLst/>
              <a:gdLst>
                <a:gd name="T0" fmla="*/ 0 w 673"/>
                <a:gd name="T1" fmla="*/ 0 h 61"/>
                <a:gd name="T2" fmla="*/ 48 w 673"/>
                <a:gd name="T3" fmla="*/ 24 h 61"/>
                <a:gd name="T4" fmla="*/ 84 w 673"/>
                <a:gd name="T5" fmla="*/ 36 h 61"/>
                <a:gd name="T6" fmla="*/ 120 w 673"/>
                <a:gd name="T7" fmla="*/ 48 h 61"/>
                <a:gd name="T8" fmla="*/ 156 w 673"/>
                <a:gd name="T9" fmla="*/ 48 h 61"/>
                <a:gd name="T10" fmla="*/ 192 w 673"/>
                <a:gd name="T11" fmla="*/ 48 h 61"/>
                <a:gd name="T12" fmla="*/ 228 w 673"/>
                <a:gd name="T13" fmla="*/ 60 h 61"/>
                <a:gd name="T14" fmla="*/ 264 w 673"/>
                <a:gd name="T15" fmla="*/ 60 h 61"/>
                <a:gd name="T16" fmla="*/ 300 w 673"/>
                <a:gd name="T17" fmla="*/ 60 h 61"/>
                <a:gd name="T18" fmla="*/ 336 w 673"/>
                <a:gd name="T19" fmla="*/ 60 h 61"/>
                <a:gd name="T20" fmla="*/ 372 w 673"/>
                <a:gd name="T21" fmla="*/ 60 h 61"/>
                <a:gd name="T22" fmla="*/ 408 w 673"/>
                <a:gd name="T23" fmla="*/ 60 h 61"/>
                <a:gd name="T24" fmla="*/ 444 w 673"/>
                <a:gd name="T25" fmla="*/ 60 h 61"/>
                <a:gd name="T26" fmla="*/ 480 w 673"/>
                <a:gd name="T27" fmla="*/ 60 h 61"/>
                <a:gd name="T28" fmla="*/ 516 w 673"/>
                <a:gd name="T29" fmla="*/ 48 h 61"/>
                <a:gd name="T30" fmla="*/ 552 w 673"/>
                <a:gd name="T31" fmla="*/ 48 h 61"/>
                <a:gd name="T32" fmla="*/ 600 w 673"/>
                <a:gd name="T33" fmla="*/ 36 h 61"/>
                <a:gd name="T34" fmla="*/ 636 w 673"/>
                <a:gd name="T35" fmla="*/ 36 h 61"/>
                <a:gd name="T36" fmla="*/ 672 w 673"/>
                <a:gd name="T37" fmla="*/ 24 h 61"/>
                <a:gd name="T38" fmla="*/ 672 w 673"/>
                <a:gd name="T39" fmla="*/ 0 h 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73"/>
                <a:gd name="T61" fmla="*/ 0 h 61"/>
                <a:gd name="T62" fmla="*/ 673 w 673"/>
                <a:gd name="T63" fmla="*/ 61 h 6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73" h="61">
                  <a:moveTo>
                    <a:pt x="0" y="0"/>
                  </a:moveTo>
                  <a:lnTo>
                    <a:pt x="48" y="24"/>
                  </a:lnTo>
                  <a:lnTo>
                    <a:pt x="84" y="36"/>
                  </a:lnTo>
                  <a:lnTo>
                    <a:pt x="120" y="48"/>
                  </a:lnTo>
                  <a:lnTo>
                    <a:pt x="156" y="48"/>
                  </a:lnTo>
                  <a:lnTo>
                    <a:pt x="192" y="48"/>
                  </a:lnTo>
                  <a:lnTo>
                    <a:pt x="228" y="60"/>
                  </a:lnTo>
                  <a:lnTo>
                    <a:pt x="264" y="60"/>
                  </a:lnTo>
                  <a:lnTo>
                    <a:pt x="300" y="60"/>
                  </a:lnTo>
                  <a:lnTo>
                    <a:pt x="336" y="60"/>
                  </a:lnTo>
                  <a:lnTo>
                    <a:pt x="372" y="60"/>
                  </a:lnTo>
                  <a:lnTo>
                    <a:pt x="408" y="60"/>
                  </a:lnTo>
                  <a:lnTo>
                    <a:pt x="444" y="60"/>
                  </a:lnTo>
                  <a:lnTo>
                    <a:pt x="480" y="60"/>
                  </a:lnTo>
                  <a:lnTo>
                    <a:pt x="516" y="48"/>
                  </a:lnTo>
                  <a:lnTo>
                    <a:pt x="552" y="48"/>
                  </a:lnTo>
                  <a:lnTo>
                    <a:pt x="600" y="36"/>
                  </a:lnTo>
                  <a:lnTo>
                    <a:pt x="636" y="36"/>
                  </a:lnTo>
                  <a:lnTo>
                    <a:pt x="672" y="24"/>
                  </a:lnTo>
                  <a:lnTo>
                    <a:pt x="672" y="0"/>
                  </a:lnTo>
                </a:path>
              </a:pathLst>
            </a:custGeom>
            <a:solidFill>
              <a:schemeClr val="folHlink"/>
            </a:solidFill>
            <a:ln w="12700" cap="rnd">
              <a:solidFill>
                <a:schemeClr val="tx2"/>
              </a:solidFill>
              <a:round/>
              <a:headEnd type="none" w="sm" len="sm"/>
              <a:tailEnd type="none" w="sm" len="sm"/>
            </a:ln>
          </p:spPr>
          <p:txBody>
            <a:bodyPr/>
            <a:lstStyle/>
            <a:p>
              <a:endParaRPr lang="en-US"/>
            </a:p>
          </p:txBody>
        </p:sp>
      </p:grpSp>
      <p:sp>
        <p:nvSpPr>
          <p:cNvPr id="21509" name="Rectangle 14"/>
          <p:cNvSpPr>
            <a:spLocks noChangeArrowheads="1"/>
          </p:cNvSpPr>
          <p:nvPr/>
        </p:nvSpPr>
        <p:spPr bwMode="auto">
          <a:xfrm>
            <a:off x="5318125" y="204788"/>
            <a:ext cx="3371850" cy="366712"/>
          </a:xfrm>
          <a:prstGeom prst="rect">
            <a:avLst/>
          </a:prstGeom>
          <a:noFill/>
          <a:ln w="9525">
            <a:noFill/>
            <a:miter lim="800000"/>
            <a:headEnd/>
            <a:tailEnd/>
          </a:ln>
        </p:spPr>
        <p:txBody>
          <a:bodyPr wrap="none" lIns="92075" tIns="46038" rIns="92075" bIns="46038">
            <a:spAutoFit/>
          </a:bodyPr>
          <a:lstStyle/>
          <a:p>
            <a:r>
              <a:rPr lang="en-US" sz="1800" b="1"/>
              <a:t>EXTERNAL DATA SOURCES</a:t>
            </a:r>
          </a:p>
        </p:txBody>
      </p:sp>
      <p:sp>
        <p:nvSpPr>
          <p:cNvPr id="21510" name="AutoShape 15"/>
          <p:cNvSpPr>
            <a:spLocks noChangeArrowheads="1"/>
          </p:cNvSpPr>
          <p:nvPr/>
        </p:nvSpPr>
        <p:spPr bwMode="auto">
          <a:xfrm>
            <a:off x="5645150" y="1682750"/>
            <a:ext cx="2501900" cy="1663700"/>
          </a:xfrm>
          <a:prstGeom prst="downArrow">
            <a:avLst>
              <a:gd name="adj1" fmla="val 75009"/>
              <a:gd name="adj2" fmla="val 50023"/>
            </a:avLst>
          </a:prstGeom>
          <a:solidFill>
            <a:schemeClr val="tx1"/>
          </a:solidFill>
          <a:ln w="12700">
            <a:solidFill>
              <a:schemeClr val="tx2"/>
            </a:solidFill>
            <a:miter lim="800000"/>
            <a:headEnd/>
            <a:tailEnd/>
          </a:ln>
        </p:spPr>
        <p:txBody>
          <a:bodyPr wrap="none" anchor="ctr"/>
          <a:lstStyle/>
          <a:p>
            <a:endParaRPr lang="en-US"/>
          </a:p>
        </p:txBody>
      </p:sp>
      <p:sp>
        <p:nvSpPr>
          <p:cNvPr id="21511" name="Rectangle 16"/>
          <p:cNvSpPr>
            <a:spLocks noChangeArrowheads="1"/>
          </p:cNvSpPr>
          <p:nvPr/>
        </p:nvSpPr>
        <p:spPr bwMode="auto">
          <a:xfrm>
            <a:off x="6080125" y="1804988"/>
            <a:ext cx="1720850" cy="1190625"/>
          </a:xfrm>
          <a:prstGeom prst="rect">
            <a:avLst/>
          </a:prstGeom>
          <a:noFill/>
          <a:ln w="9525">
            <a:noFill/>
            <a:miter lim="800000"/>
            <a:headEnd/>
            <a:tailEnd/>
          </a:ln>
        </p:spPr>
        <p:txBody>
          <a:bodyPr wrap="none" lIns="92075" tIns="46038" rIns="92075" bIns="46038">
            <a:spAutoFit/>
          </a:bodyPr>
          <a:lstStyle/>
          <a:p>
            <a:r>
              <a:rPr lang="en-US" sz="1800" b="1">
                <a:solidFill>
                  <a:schemeClr val="bg1"/>
                </a:solidFill>
              </a:rPr>
              <a:t>   EXTRACT</a:t>
            </a:r>
          </a:p>
          <a:p>
            <a:r>
              <a:rPr lang="en-US" sz="1800" b="1">
                <a:solidFill>
                  <a:schemeClr val="bg1"/>
                </a:solidFill>
              </a:rPr>
              <a:t>TRANSFORM</a:t>
            </a:r>
          </a:p>
          <a:p>
            <a:r>
              <a:rPr lang="en-US" sz="1800" b="1">
                <a:solidFill>
                  <a:schemeClr val="bg1"/>
                </a:solidFill>
              </a:rPr>
              <a:t>      LOAD</a:t>
            </a:r>
          </a:p>
          <a:p>
            <a:r>
              <a:rPr lang="en-US" sz="1800" b="1">
                <a:solidFill>
                  <a:schemeClr val="bg1"/>
                </a:solidFill>
              </a:rPr>
              <a:t>   REFRESH</a:t>
            </a:r>
          </a:p>
        </p:txBody>
      </p:sp>
      <p:grpSp>
        <p:nvGrpSpPr>
          <p:cNvPr id="4" name="Group 21"/>
          <p:cNvGrpSpPr>
            <a:grpSpLocks/>
          </p:cNvGrpSpPr>
          <p:nvPr/>
        </p:nvGrpSpPr>
        <p:grpSpPr bwMode="auto">
          <a:xfrm>
            <a:off x="5257800" y="3130550"/>
            <a:ext cx="1068388" cy="700088"/>
            <a:chOff x="3312" y="1972"/>
            <a:chExt cx="673" cy="441"/>
          </a:xfrm>
        </p:grpSpPr>
        <p:sp>
          <p:nvSpPr>
            <p:cNvPr id="21532" name="Oval 17"/>
            <p:cNvSpPr>
              <a:spLocks noChangeArrowheads="1"/>
            </p:cNvSpPr>
            <p:nvPr/>
          </p:nvSpPr>
          <p:spPr bwMode="auto">
            <a:xfrm>
              <a:off x="3316" y="1972"/>
              <a:ext cx="664" cy="88"/>
            </a:xfrm>
            <a:prstGeom prst="ellipse">
              <a:avLst/>
            </a:prstGeom>
            <a:solidFill>
              <a:schemeClr val="accent1"/>
            </a:solidFill>
            <a:ln w="12700">
              <a:solidFill>
                <a:schemeClr val="tx2"/>
              </a:solidFill>
              <a:round/>
              <a:headEnd/>
              <a:tailEnd/>
            </a:ln>
          </p:spPr>
          <p:txBody>
            <a:bodyPr wrap="none" anchor="ctr"/>
            <a:lstStyle/>
            <a:p>
              <a:endParaRPr lang="en-US"/>
            </a:p>
          </p:txBody>
        </p:sp>
        <p:sp>
          <p:nvSpPr>
            <p:cNvPr id="21533" name="Line 18"/>
            <p:cNvSpPr>
              <a:spLocks noChangeShapeType="1"/>
            </p:cNvSpPr>
            <p:nvPr/>
          </p:nvSpPr>
          <p:spPr bwMode="auto">
            <a:xfrm>
              <a:off x="3312" y="2016"/>
              <a:ext cx="0" cy="336"/>
            </a:xfrm>
            <a:prstGeom prst="line">
              <a:avLst/>
            </a:prstGeom>
            <a:noFill/>
            <a:ln w="12700">
              <a:solidFill>
                <a:schemeClr val="tx2"/>
              </a:solidFill>
              <a:round/>
              <a:headEnd type="none" w="sm" len="sm"/>
              <a:tailEnd type="none" w="sm" len="sm"/>
            </a:ln>
          </p:spPr>
          <p:txBody>
            <a:bodyPr/>
            <a:lstStyle/>
            <a:p>
              <a:endParaRPr lang="en-US"/>
            </a:p>
          </p:txBody>
        </p:sp>
        <p:sp>
          <p:nvSpPr>
            <p:cNvPr id="21534" name="Line 19"/>
            <p:cNvSpPr>
              <a:spLocks noChangeShapeType="1"/>
            </p:cNvSpPr>
            <p:nvPr/>
          </p:nvSpPr>
          <p:spPr bwMode="auto">
            <a:xfrm>
              <a:off x="3984" y="2016"/>
              <a:ext cx="0" cy="336"/>
            </a:xfrm>
            <a:prstGeom prst="line">
              <a:avLst/>
            </a:prstGeom>
            <a:noFill/>
            <a:ln w="12700">
              <a:solidFill>
                <a:schemeClr val="tx2"/>
              </a:solidFill>
              <a:round/>
              <a:headEnd type="none" w="sm" len="sm"/>
              <a:tailEnd type="none" w="sm" len="sm"/>
            </a:ln>
          </p:spPr>
          <p:txBody>
            <a:bodyPr/>
            <a:lstStyle/>
            <a:p>
              <a:endParaRPr lang="en-US"/>
            </a:p>
          </p:txBody>
        </p:sp>
        <p:sp>
          <p:nvSpPr>
            <p:cNvPr id="21535" name="Freeform 20"/>
            <p:cNvSpPr>
              <a:spLocks/>
            </p:cNvSpPr>
            <p:nvPr/>
          </p:nvSpPr>
          <p:spPr bwMode="auto">
            <a:xfrm>
              <a:off x="3312" y="2352"/>
              <a:ext cx="673" cy="61"/>
            </a:xfrm>
            <a:custGeom>
              <a:avLst/>
              <a:gdLst>
                <a:gd name="T0" fmla="*/ 0 w 673"/>
                <a:gd name="T1" fmla="*/ 0 h 61"/>
                <a:gd name="T2" fmla="*/ 48 w 673"/>
                <a:gd name="T3" fmla="*/ 24 h 61"/>
                <a:gd name="T4" fmla="*/ 84 w 673"/>
                <a:gd name="T5" fmla="*/ 36 h 61"/>
                <a:gd name="T6" fmla="*/ 120 w 673"/>
                <a:gd name="T7" fmla="*/ 48 h 61"/>
                <a:gd name="T8" fmla="*/ 156 w 673"/>
                <a:gd name="T9" fmla="*/ 48 h 61"/>
                <a:gd name="T10" fmla="*/ 192 w 673"/>
                <a:gd name="T11" fmla="*/ 48 h 61"/>
                <a:gd name="T12" fmla="*/ 228 w 673"/>
                <a:gd name="T13" fmla="*/ 60 h 61"/>
                <a:gd name="T14" fmla="*/ 264 w 673"/>
                <a:gd name="T15" fmla="*/ 60 h 61"/>
                <a:gd name="T16" fmla="*/ 300 w 673"/>
                <a:gd name="T17" fmla="*/ 60 h 61"/>
                <a:gd name="T18" fmla="*/ 336 w 673"/>
                <a:gd name="T19" fmla="*/ 60 h 61"/>
                <a:gd name="T20" fmla="*/ 372 w 673"/>
                <a:gd name="T21" fmla="*/ 60 h 61"/>
                <a:gd name="T22" fmla="*/ 408 w 673"/>
                <a:gd name="T23" fmla="*/ 60 h 61"/>
                <a:gd name="T24" fmla="*/ 444 w 673"/>
                <a:gd name="T25" fmla="*/ 60 h 61"/>
                <a:gd name="T26" fmla="*/ 480 w 673"/>
                <a:gd name="T27" fmla="*/ 60 h 61"/>
                <a:gd name="T28" fmla="*/ 516 w 673"/>
                <a:gd name="T29" fmla="*/ 48 h 61"/>
                <a:gd name="T30" fmla="*/ 552 w 673"/>
                <a:gd name="T31" fmla="*/ 48 h 61"/>
                <a:gd name="T32" fmla="*/ 600 w 673"/>
                <a:gd name="T33" fmla="*/ 36 h 61"/>
                <a:gd name="T34" fmla="*/ 636 w 673"/>
                <a:gd name="T35" fmla="*/ 36 h 61"/>
                <a:gd name="T36" fmla="*/ 672 w 673"/>
                <a:gd name="T37" fmla="*/ 24 h 61"/>
                <a:gd name="T38" fmla="*/ 672 w 673"/>
                <a:gd name="T39" fmla="*/ 0 h 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73"/>
                <a:gd name="T61" fmla="*/ 0 h 61"/>
                <a:gd name="T62" fmla="*/ 673 w 673"/>
                <a:gd name="T63" fmla="*/ 61 h 6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73" h="61">
                  <a:moveTo>
                    <a:pt x="0" y="0"/>
                  </a:moveTo>
                  <a:lnTo>
                    <a:pt x="48" y="24"/>
                  </a:lnTo>
                  <a:lnTo>
                    <a:pt x="84" y="36"/>
                  </a:lnTo>
                  <a:lnTo>
                    <a:pt x="120" y="48"/>
                  </a:lnTo>
                  <a:lnTo>
                    <a:pt x="156" y="48"/>
                  </a:lnTo>
                  <a:lnTo>
                    <a:pt x="192" y="48"/>
                  </a:lnTo>
                  <a:lnTo>
                    <a:pt x="228" y="60"/>
                  </a:lnTo>
                  <a:lnTo>
                    <a:pt x="264" y="60"/>
                  </a:lnTo>
                  <a:lnTo>
                    <a:pt x="300" y="60"/>
                  </a:lnTo>
                  <a:lnTo>
                    <a:pt x="336" y="60"/>
                  </a:lnTo>
                  <a:lnTo>
                    <a:pt x="372" y="60"/>
                  </a:lnTo>
                  <a:lnTo>
                    <a:pt x="408" y="60"/>
                  </a:lnTo>
                  <a:lnTo>
                    <a:pt x="444" y="60"/>
                  </a:lnTo>
                  <a:lnTo>
                    <a:pt x="480" y="60"/>
                  </a:lnTo>
                  <a:lnTo>
                    <a:pt x="516" y="48"/>
                  </a:lnTo>
                  <a:lnTo>
                    <a:pt x="552" y="48"/>
                  </a:lnTo>
                  <a:lnTo>
                    <a:pt x="600" y="36"/>
                  </a:lnTo>
                  <a:lnTo>
                    <a:pt x="636" y="36"/>
                  </a:lnTo>
                  <a:lnTo>
                    <a:pt x="672" y="24"/>
                  </a:lnTo>
                  <a:lnTo>
                    <a:pt x="672" y="0"/>
                  </a:lnTo>
                </a:path>
              </a:pathLst>
            </a:custGeom>
            <a:solidFill>
              <a:schemeClr val="accent1"/>
            </a:solidFill>
            <a:ln w="12700" cap="rnd">
              <a:solidFill>
                <a:schemeClr val="tx2"/>
              </a:solidFill>
              <a:round/>
              <a:headEnd type="none" w="sm" len="sm"/>
              <a:tailEnd type="none" w="sm" len="sm"/>
            </a:ln>
          </p:spPr>
          <p:txBody>
            <a:bodyPr/>
            <a:lstStyle/>
            <a:p>
              <a:endParaRPr lang="en-US"/>
            </a:p>
          </p:txBody>
        </p:sp>
      </p:grpSp>
      <p:grpSp>
        <p:nvGrpSpPr>
          <p:cNvPr id="5" name="Group 26"/>
          <p:cNvGrpSpPr>
            <a:grpSpLocks/>
          </p:cNvGrpSpPr>
          <p:nvPr/>
        </p:nvGrpSpPr>
        <p:grpSpPr bwMode="auto">
          <a:xfrm>
            <a:off x="7162800" y="3359150"/>
            <a:ext cx="1754188" cy="1214438"/>
            <a:chOff x="4512" y="2116"/>
            <a:chExt cx="1105" cy="765"/>
          </a:xfrm>
        </p:grpSpPr>
        <p:sp>
          <p:nvSpPr>
            <p:cNvPr id="21528" name="Oval 22"/>
            <p:cNvSpPr>
              <a:spLocks noChangeArrowheads="1"/>
            </p:cNvSpPr>
            <p:nvPr/>
          </p:nvSpPr>
          <p:spPr bwMode="auto">
            <a:xfrm>
              <a:off x="4516" y="2116"/>
              <a:ext cx="1096" cy="158"/>
            </a:xfrm>
            <a:prstGeom prst="ellipse">
              <a:avLst/>
            </a:prstGeom>
            <a:solidFill>
              <a:schemeClr val="accent1"/>
            </a:solidFill>
            <a:ln w="12700">
              <a:solidFill>
                <a:schemeClr val="tx2"/>
              </a:solidFill>
              <a:round/>
              <a:headEnd/>
              <a:tailEnd/>
            </a:ln>
          </p:spPr>
          <p:txBody>
            <a:bodyPr wrap="none" anchor="ctr"/>
            <a:lstStyle/>
            <a:p>
              <a:endParaRPr lang="en-US"/>
            </a:p>
          </p:txBody>
        </p:sp>
        <p:sp>
          <p:nvSpPr>
            <p:cNvPr id="21529" name="Line 23"/>
            <p:cNvSpPr>
              <a:spLocks noChangeShapeType="1"/>
            </p:cNvSpPr>
            <p:nvPr/>
          </p:nvSpPr>
          <p:spPr bwMode="auto">
            <a:xfrm>
              <a:off x="4512" y="2195"/>
              <a:ext cx="0" cy="582"/>
            </a:xfrm>
            <a:prstGeom prst="line">
              <a:avLst/>
            </a:prstGeom>
            <a:noFill/>
            <a:ln w="12700">
              <a:solidFill>
                <a:schemeClr val="tx2"/>
              </a:solidFill>
              <a:round/>
              <a:headEnd type="none" w="sm" len="sm"/>
              <a:tailEnd type="none" w="sm" len="sm"/>
            </a:ln>
          </p:spPr>
          <p:txBody>
            <a:bodyPr/>
            <a:lstStyle/>
            <a:p>
              <a:endParaRPr lang="en-US"/>
            </a:p>
          </p:txBody>
        </p:sp>
        <p:sp>
          <p:nvSpPr>
            <p:cNvPr id="21530" name="Line 24"/>
            <p:cNvSpPr>
              <a:spLocks noChangeShapeType="1"/>
            </p:cNvSpPr>
            <p:nvPr/>
          </p:nvSpPr>
          <p:spPr bwMode="auto">
            <a:xfrm>
              <a:off x="5616" y="2195"/>
              <a:ext cx="0" cy="582"/>
            </a:xfrm>
            <a:prstGeom prst="line">
              <a:avLst/>
            </a:prstGeom>
            <a:noFill/>
            <a:ln w="12700">
              <a:solidFill>
                <a:schemeClr val="tx2"/>
              </a:solidFill>
              <a:round/>
              <a:headEnd type="none" w="sm" len="sm"/>
              <a:tailEnd type="none" w="sm" len="sm"/>
            </a:ln>
          </p:spPr>
          <p:txBody>
            <a:bodyPr/>
            <a:lstStyle/>
            <a:p>
              <a:endParaRPr lang="en-US"/>
            </a:p>
          </p:txBody>
        </p:sp>
        <p:sp>
          <p:nvSpPr>
            <p:cNvPr id="21531" name="Freeform 25"/>
            <p:cNvSpPr>
              <a:spLocks/>
            </p:cNvSpPr>
            <p:nvPr/>
          </p:nvSpPr>
          <p:spPr bwMode="auto">
            <a:xfrm>
              <a:off x="4512" y="2777"/>
              <a:ext cx="1105" cy="104"/>
            </a:xfrm>
            <a:custGeom>
              <a:avLst/>
              <a:gdLst>
                <a:gd name="T0" fmla="*/ 0 w 1105"/>
                <a:gd name="T1" fmla="*/ 0 h 104"/>
                <a:gd name="T2" fmla="*/ 78 w 1105"/>
                <a:gd name="T3" fmla="*/ 41 h 104"/>
                <a:gd name="T4" fmla="*/ 138 w 1105"/>
                <a:gd name="T5" fmla="*/ 61 h 104"/>
                <a:gd name="T6" fmla="*/ 197 w 1105"/>
                <a:gd name="T7" fmla="*/ 82 h 104"/>
                <a:gd name="T8" fmla="*/ 256 w 1105"/>
                <a:gd name="T9" fmla="*/ 82 h 104"/>
                <a:gd name="T10" fmla="*/ 315 w 1105"/>
                <a:gd name="T11" fmla="*/ 82 h 104"/>
                <a:gd name="T12" fmla="*/ 374 w 1105"/>
                <a:gd name="T13" fmla="*/ 103 h 104"/>
                <a:gd name="T14" fmla="*/ 433 w 1105"/>
                <a:gd name="T15" fmla="*/ 103 h 104"/>
                <a:gd name="T16" fmla="*/ 492 w 1105"/>
                <a:gd name="T17" fmla="*/ 103 h 104"/>
                <a:gd name="T18" fmla="*/ 552 w 1105"/>
                <a:gd name="T19" fmla="*/ 103 h 104"/>
                <a:gd name="T20" fmla="*/ 611 w 1105"/>
                <a:gd name="T21" fmla="*/ 103 h 104"/>
                <a:gd name="T22" fmla="*/ 670 w 1105"/>
                <a:gd name="T23" fmla="*/ 103 h 104"/>
                <a:gd name="T24" fmla="*/ 729 w 1105"/>
                <a:gd name="T25" fmla="*/ 103 h 104"/>
                <a:gd name="T26" fmla="*/ 788 w 1105"/>
                <a:gd name="T27" fmla="*/ 103 h 104"/>
                <a:gd name="T28" fmla="*/ 847 w 1105"/>
                <a:gd name="T29" fmla="*/ 82 h 104"/>
                <a:gd name="T30" fmla="*/ 906 w 1105"/>
                <a:gd name="T31" fmla="*/ 82 h 104"/>
                <a:gd name="T32" fmla="*/ 985 w 1105"/>
                <a:gd name="T33" fmla="*/ 61 h 104"/>
                <a:gd name="T34" fmla="*/ 1044 w 1105"/>
                <a:gd name="T35" fmla="*/ 61 h 104"/>
                <a:gd name="T36" fmla="*/ 1104 w 1105"/>
                <a:gd name="T37" fmla="*/ 41 h 104"/>
                <a:gd name="T38" fmla="*/ 1104 w 1105"/>
                <a:gd name="T39" fmla="*/ 0 h 10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05"/>
                <a:gd name="T61" fmla="*/ 0 h 104"/>
                <a:gd name="T62" fmla="*/ 1105 w 1105"/>
                <a:gd name="T63" fmla="*/ 104 h 10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05" h="104">
                  <a:moveTo>
                    <a:pt x="0" y="0"/>
                  </a:moveTo>
                  <a:lnTo>
                    <a:pt x="78" y="41"/>
                  </a:lnTo>
                  <a:lnTo>
                    <a:pt x="138" y="61"/>
                  </a:lnTo>
                  <a:lnTo>
                    <a:pt x="197" y="82"/>
                  </a:lnTo>
                  <a:lnTo>
                    <a:pt x="256" y="82"/>
                  </a:lnTo>
                  <a:lnTo>
                    <a:pt x="315" y="82"/>
                  </a:lnTo>
                  <a:lnTo>
                    <a:pt x="374" y="103"/>
                  </a:lnTo>
                  <a:lnTo>
                    <a:pt x="433" y="103"/>
                  </a:lnTo>
                  <a:lnTo>
                    <a:pt x="492" y="103"/>
                  </a:lnTo>
                  <a:lnTo>
                    <a:pt x="552" y="103"/>
                  </a:lnTo>
                  <a:lnTo>
                    <a:pt x="611" y="103"/>
                  </a:lnTo>
                  <a:lnTo>
                    <a:pt x="670" y="103"/>
                  </a:lnTo>
                  <a:lnTo>
                    <a:pt x="729" y="103"/>
                  </a:lnTo>
                  <a:lnTo>
                    <a:pt x="788" y="103"/>
                  </a:lnTo>
                  <a:lnTo>
                    <a:pt x="847" y="82"/>
                  </a:lnTo>
                  <a:lnTo>
                    <a:pt x="906" y="82"/>
                  </a:lnTo>
                  <a:lnTo>
                    <a:pt x="985" y="61"/>
                  </a:lnTo>
                  <a:lnTo>
                    <a:pt x="1044" y="61"/>
                  </a:lnTo>
                  <a:lnTo>
                    <a:pt x="1104" y="41"/>
                  </a:lnTo>
                  <a:lnTo>
                    <a:pt x="1104" y="0"/>
                  </a:lnTo>
                </a:path>
              </a:pathLst>
            </a:custGeom>
            <a:solidFill>
              <a:schemeClr val="accent1"/>
            </a:solidFill>
            <a:ln w="12700" cap="rnd">
              <a:solidFill>
                <a:schemeClr val="tx2"/>
              </a:solidFill>
              <a:round/>
              <a:headEnd type="none" w="sm" len="sm"/>
              <a:tailEnd type="none" w="sm" len="sm"/>
            </a:ln>
          </p:spPr>
          <p:txBody>
            <a:bodyPr/>
            <a:lstStyle/>
            <a:p>
              <a:endParaRPr lang="en-US"/>
            </a:p>
          </p:txBody>
        </p:sp>
      </p:grpSp>
      <p:sp>
        <p:nvSpPr>
          <p:cNvPr id="21514" name="Rectangle 27"/>
          <p:cNvSpPr>
            <a:spLocks noChangeArrowheads="1"/>
          </p:cNvSpPr>
          <p:nvPr/>
        </p:nvSpPr>
        <p:spPr bwMode="auto">
          <a:xfrm>
            <a:off x="7223125" y="3709988"/>
            <a:ext cx="1733550" cy="641350"/>
          </a:xfrm>
          <a:prstGeom prst="rect">
            <a:avLst/>
          </a:prstGeom>
          <a:noFill/>
          <a:ln w="9525">
            <a:noFill/>
            <a:miter lim="800000"/>
            <a:headEnd/>
            <a:tailEnd/>
          </a:ln>
        </p:spPr>
        <p:txBody>
          <a:bodyPr wrap="none" lIns="92075" tIns="46038" rIns="92075" bIns="46038">
            <a:spAutoFit/>
          </a:bodyPr>
          <a:lstStyle/>
          <a:p>
            <a:r>
              <a:rPr lang="en-US" sz="1800" b="1">
                <a:solidFill>
                  <a:schemeClr val="tx1"/>
                </a:solidFill>
              </a:rPr>
              <a:t>       DATA</a:t>
            </a:r>
          </a:p>
          <a:p>
            <a:r>
              <a:rPr lang="en-US" sz="1800" b="1">
                <a:solidFill>
                  <a:schemeClr val="tx1"/>
                </a:solidFill>
              </a:rPr>
              <a:t>WAREHOUSE</a:t>
            </a:r>
          </a:p>
        </p:txBody>
      </p:sp>
      <p:sp>
        <p:nvSpPr>
          <p:cNvPr id="21515" name="Rectangle 28"/>
          <p:cNvSpPr>
            <a:spLocks noChangeArrowheads="1"/>
          </p:cNvSpPr>
          <p:nvPr/>
        </p:nvSpPr>
        <p:spPr bwMode="auto">
          <a:xfrm>
            <a:off x="5013325" y="3794125"/>
            <a:ext cx="1606550" cy="822325"/>
          </a:xfrm>
          <a:prstGeom prst="rect">
            <a:avLst/>
          </a:prstGeom>
          <a:noFill/>
          <a:ln w="9525">
            <a:noFill/>
            <a:miter lim="800000"/>
            <a:headEnd/>
            <a:tailEnd/>
          </a:ln>
        </p:spPr>
        <p:txBody>
          <a:bodyPr wrap="none" lIns="92075" tIns="46038" rIns="92075" bIns="46038">
            <a:spAutoFit/>
          </a:bodyPr>
          <a:lstStyle/>
          <a:p>
            <a:r>
              <a:rPr lang="en-US" b="1">
                <a:solidFill>
                  <a:schemeClr val="tx1"/>
                </a:solidFill>
              </a:rPr>
              <a:t> Metadata</a:t>
            </a:r>
          </a:p>
          <a:p>
            <a:r>
              <a:rPr lang="en-US" b="1">
                <a:solidFill>
                  <a:schemeClr val="tx1"/>
                </a:solidFill>
              </a:rPr>
              <a:t>Repository</a:t>
            </a:r>
          </a:p>
        </p:txBody>
      </p:sp>
      <p:sp>
        <p:nvSpPr>
          <p:cNvPr id="21516" name="AutoShape 29"/>
          <p:cNvSpPr>
            <a:spLocks noChangeArrowheads="1"/>
          </p:cNvSpPr>
          <p:nvPr/>
        </p:nvSpPr>
        <p:spPr bwMode="auto">
          <a:xfrm>
            <a:off x="5111750" y="4730750"/>
            <a:ext cx="3490913" cy="825500"/>
          </a:xfrm>
          <a:prstGeom prst="downArrow">
            <a:avLst>
              <a:gd name="adj1" fmla="val 75009"/>
              <a:gd name="adj2" fmla="val 50023"/>
            </a:avLst>
          </a:prstGeom>
          <a:solidFill>
            <a:schemeClr val="tx2"/>
          </a:solidFill>
          <a:ln w="12700">
            <a:solidFill>
              <a:schemeClr val="tx2"/>
            </a:solidFill>
            <a:miter lim="800000"/>
            <a:headEnd/>
            <a:tailEnd/>
          </a:ln>
        </p:spPr>
        <p:txBody>
          <a:bodyPr wrap="none" anchor="ctr"/>
          <a:lstStyle/>
          <a:p>
            <a:endParaRPr lang="en-US"/>
          </a:p>
        </p:txBody>
      </p:sp>
      <p:sp>
        <p:nvSpPr>
          <p:cNvPr id="21517" name="Rectangle 30"/>
          <p:cNvSpPr>
            <a:spLocks noChangeArrowheads="1"/>
          </p:cNvSpPr>
          <p:nvPr/>
        </p:nvSpPr>
        <p:spPr bwMode="auto">
          <a:xfrm>
            <a:off x="6080125" y="4906963"/>
            <a:ext cx="1566863" cy="396875"/>
          </a:xfrm>
          <a:prstGeom prst="rect">
            <a:avLst/>
          </a:prstGeom>
          <a:noFill/>
          <a:ln w="9525">
            <a:noFill/>
            <a:miter lim="800000"/>
            <a:headEnd/>
            <a:tailEnd/>
          </a:ln>
        </p:spPr>
        <p:txBody>
          <a:bodyPr wrap="none" lIns="92075" tIns="46038" rIns="92075" bIns="46038">
            <a:spAutoFit/>
          </a:bodyPr>
          <a:lstStyle/>
          <a:p>
            <a:r>
              <a:rPr lang="en-US" sz="2000" b="1">
                <a:solidFill>
                  <a:schemeClr val="bg1"/>
                </a:solidFill>
              </a:rPr>
              <a:t>SUPPORTS</a:t>
            </a:r>
          </a:p>
        </p:txBody>
      </p:sp>
      <p:grpSp>
        <p:nvGrpSpPr>
          <p:cNvPr id="6" name="Group 38"/>
          <p:cNvGrpSpPr>
            <a:grpSpLocks/>
          </p:cNvGrpSpPr>
          <p:nvPr/>
        </p:nvGrpSpPr>
        <p:grpSpPr bwMode="auto">
          <a:xfrm>
            <a:off x="7375525" y="5483225"/>
            <a:ext cx="1387475" cy="1295400"/>
            <a:chOff x="4646" y="3454"/>
            <a:chExt cx="874" cy="816"/>
          </a:xfrm>
        </p:grpSpPr>
        <p:sp>
          <p:nvSpPr>
            <p:cNvPr id="21521" name="Rectangle 31"/>
            <p:cNvSpPr>
              <a:spLocks noChangeArrowheads="1"/>
            </p:cNvSpPr>
            <p:nvPr/>
          </p:nvSpPr>
          <p:spPr bwMode="auto">
            <a:xfrm>
              <a:off x="4661" y="3635"/>
              <a:ext cx="639" cy="633"/>
            </a:xfrm>
            <a:prstGeom prst="rect">
              <a:avLst/>
            </a:prstGeom>
            <a:solidFill>
              <a:schemeClr val="bg2"/>
            </a:solidFill>
            <a:ln w="12700">
              <a:solidFill>
                <a:schemeClr val="tx2"/>
              </a:solidFill>
              <a:miter lim="800000"/>
              <a:headEnd/>
              <a:tailEnd/>
            </a:ln>
          </p:spPr>
          <p:txBody>
            <a:bodyPr wrap="none" anchor="ctr"/>
            <a:lstStyle/>
            <a:p>
              <a:endParaRPr lang="en-US"/>
            </a:p>
          </p:txBody>
        </p:sp>
        <p:sp>
          <p:nvSpPr>
            <p:cNvPr id="21522" name="Line 32"/>
            <p:cNvSpPr>
              <a:spLocks noChangeShapeType="1"/>
            </p:cNvSpPr>
            <p:nvPr/>
          </p:nvSpPr>
          <p:spPr bwMode="auto">
            <a:xfrm flipV="1">
              <a:off x="4657" y="3454"/>
              <a:ext cx="216" cy="175"/>
            </a:xfrm>
            <a:prstGeom prst="line">
              <a:avLst/>
            </a:prstGeom>
            <a:noFill/>
            <a:ln w="12700">
              <a:solidFill>
                <a:schemeClr val="tx2"/>
              </a:solidFill>
              <a:round/>
              <a:headEnd type="none" w="sm" len="sm"/>
              <a:tailEnd type="none" w="sm" len="sm"/>
            </a:ln>
          </p:spPr>
          <p:txBody>
            <a:bodyPr/>
            <a:lstStyle/>
            <a:p>
              <a:endParaRPr lang="en-US"/>
            </a:p>
          </p:txBody>
        </p:sp>
        <p:sp>
          <p:nvSpPr>
            <p:cNvPr id="21523" name="Line 33"/>
            <p:cNvSpPr>
              <a:spLocks noChangeShapeType="1"/>
            </p:cNvSpPr>
            <p:nvPr/>
          </p:nvSpPr>
          <p:spPr bwMode="auto">
            <a:xfrm flipV="1">
              <a:off x="5304" y="3454"/>
              <a:ext cx="216" cy="175"/>
            </a:xfrm>
            <a:prstGeom prst="line">
              <a:avLst/>
            </a:prstGeom>
            <a:noFill/>
            <a:ln w="12700">
              <a:solidFill>
                <a:schemeClr val="tx2"/>
              </a:solidFill>
              <a:round/>
              <a:headEnd type="none" w="sm" len="sm"/>
              <a:tailEnd type="none" w="sm" len="sm"/>
            </a:ln>
          </p:spPr>
          <p:txBody>
            <a:bodyPr/>
            <a:lstStyle/>
            <a:p>
              <a:endParaRPr lang="en-US"/>
            </a:p>
          </p:txBody>
        </p:sp>
        <p:sp>
          <p:nvSpPr>
            <p:cNvPr id="21524" name="Line 34"/>
            <p:cNvSpPr>
              <a:spLocks noChangeShapeType="1"/>
            </p:cNvSpPr>
            <p:nvPr/>
          </p:nvSpPr>
          <p:spPr bwMode="auto">
            <a:xfrm>
              <a:off x="4873" y="3456"/>
              <a:ext cx="647" cy="0"/>
            </a:xfrm>
            <a:prstGeom prst="line">
              <a:avLst/>
            </a:prstGeom>
            <a:noFill/>
            <a:ln w="12700">
              <a:solidFill>
                <a:schemeClr val="tx2"/>
              </a:solidFill>
              <a:round/>
              <a:headEnd type="none" w="sm" len="sm"/>
              <a:tailEnd type="none" w="sm" len="sm"/>
            </a:ln>
          </p:spPr>
          <p:txBody>
            <a:bodyPr/>
            <a:lstStyle/>
            <a:p>
              <a:endParaRPr lang="en-US"/>
            </a:p>
          </p:txBody>
        </p:sp>
        <p:sp>
          <p:nvSpPr>
            <p:cNvPr id="21525" name="Line 35"/>
            <p:cNvSpPr>
              <a:spLocks noChangeShapeType="1"/>
            </p:cNvSpPr>
            <p:nvPr/>
          </p:nvSpPr>
          <p:spPr bwMode="auto">
            <a:xfrm>
              <a:off x="5520" y="3456"/>
              <a:ext cx="0" cy="641"/>
            </a:xfrm>
            <a:prstGeom prst="line">
              <a:avLst/>
            </a:prstGeom>
            <a:noFill/>
            <a:ln w="12700">
              <a:solidFill>
                <a:schemeClr val="tx2"/>
              </a:solidFill>
              <a:round/>
              <a:headEnd type="none" w="sm" len="sm"/>
              <a:tailEnd type="none" w="sm" len="sm"/>
            </a:ln>
          </p:spPr>
          <p:txBody>
            <a:bodyPr/>
            <a:lstStyle/>
            <a:p>
              <a:endParaRPr lang="en-US"/>
            </a:p>
          </p:txBody>
        </p:sp>
        <p:sp>
          <p:nvSpPr>
            <p:cNvPr id="21526" name="Line 36"/>
            <p:cNvSpPr>
              <a:spLocks noChangeShapeType="1"/>
            </p:cNvSpPr>
            <p:nvPr/>
          </p:nvSpPr>
          <p:spPr bwMode="auto">
            <a:xfrm flipV="1">
              <a:off x="5304" y="4095"/>
              <a:ext cx="216" cy="175"/>
            </a:xfrm>
            <a:prstGeom prst="line">
              <a:avLst/>
            </a:prstGeom>
            <a:noFill/>
            <a:ln w="12700">
              <a:solidFill>
                <a:schemeClr val="tx2"/>
              </a:solidFill>
              <a:round/>
              <a:headEnd type="none" w="sm" len="sm"/>
              <a:tailEnd type="none" w="sm" len="sm"/>
            </a:ln>
          </p:spPr>
          <p:txBody>
            <a:bodyPr/>
            <a:lstStyle/>
            <a:p>
              <a:endParaRPr lang="en-US"/>
            </a:p>
          </p:txBody>
        </p:sp>
        <p:sp>
          <p:nvSpPr>
            <p:cNvPr id="21527" name="Rectangle 37"/>
            <p:cNvSpPr>
              <a:spLocks noChangeArrowheads="1"/>
            </p:cNvSpPr>
            <p:nvPr/>
          </p:nvSpPr>
          <p:spPr bwMode="auto">
            <a:xfrm>
              <a:off x="4646" y="3800"/>
              <a:ext cx="660" cy="288"/>
            </a:xfrm>
            <a:prstGeom prst="rect">
              <a:avLst/>
            </a:prstGeom>
            <a:noFill/>
            <a:ln w="9525">
              <a:noFill/>
              <a:miter lim="800000"/>
              <a:headEnd/>
              <a:tailEnd/>
            </a:ln>
          </p:spPr>
          <p:txBody>
            <a:bodyPr wrap="none" lIns="92075" tIns="46038" rIns="92075" bIns="46038">
              <a:spAutoFit/>
            </a:bodyPr>
            <a:lstStyle/>
            <a:p>
              <a:r>
                <a:rPr lang="en-US" b="1">
                  <a:solidFill>
                    <a:srgbClr val="0000FF"/>
                  </a:solidFill>
                </a:rPr>
                <a:t>OLAP</a:t>
              </a:r>
            </a:p>
          </p:txBody>
        </p:sp>
      </p:grpSp>
      <p:graphicFrame>
        <p:nvGraphicFramePr>
          <p:cNvPr id="21519" name="Object 2"/>
          <p:cNvGraphicFramePr>
            <a:graphicFrameLocks/>
          </p:cNvGraphicFramePr>
          <p:nvPr/>
        </p:nvGraphicFramePr>
        <p:xfrm>
          <a:off x="5175250" y="5411788"/>
          <a:ext cx="1614488" cy="1470025"/>
        </p:xfrm>
        <a:graphic>
          <a:graphicData uri="http://schemas.openxmlformats.org/presentationml/2006/ole">
            <mc:AlternateContent xmlns:mc="http://schemas.openxmlformats.org/markup-compatibility/2006">
              <mc:Choice xmlns:v="urn:schemas-microsoft-com:vml" Requires="v">
                <p:oleObj spid="_x0000_s167974" name="Clip" r:id="rId4" imgW="1614488" imgH="1470025" progId="">
                  <p:embed/>
                </p:oleObj>
              </mc:Choice>
              <mc:Fallback>
                <p:oleObj name="Clip" r:id="rId4" imgW="1614488" imgH="1470025" progId="">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0" y="5411788"/>
                        <a:ext cx="1614488"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21520" name="Rectangle 40"/>
          <p:cNvSpPr>
            <a:spLocks noChangeArrowheads="1"/>
          </p:cNvSpPr>
          <p:nvPr/>
        </p:nvSpPr>
        <p:spPr bwMode="auto">
          <a:xfrm>
            <a:off x="4175125" y="5899150"/>
            <a:ext cx="1270000" cy="701675"/>
          </a:xfrm>
          <a:prstGeom prst="rect">
            <a:avLst/>
          </a:prstGeom>
          <a:noFill/>
          <a:ln w="9525">
            <a:noFill/>
            <a:miter lim="800000"/>
            <a:headEnd/>
            <a:tailEnd/>
          </a:ln>
        </p:spPr>
        <p:txBody>
          <a:bodyPr wrap="none" lIns="92075" tIns="46038" rIns="92075" bIns="46038">
            <a:spAutoFit/>
          </a:bodyPr>
          <a:lstStyle/>
          <a:p>
            <a:r>
              <a:rPr lang="en-US" sz="2000" b="1">
                <a:solidFill>
                  <a:srgbClr val="0000FF"/>
                </a:solidFill>
              </a:rPr>
              <a:t>DATA</a:t>
            </a:r>
          </a:p>
          <a:p>
            <a:r>
              <a:rPr lang="en-US" sz="2000" b="1">
                <a:solidFill>
                  <a:srgbClr val="0000FF"/>
                </a:solidFill>
              </a:rPr>
              <a:t>MINING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Highlights of before-midterm coverage</a:t>
            </a:r>
          </a:p>
        </p:txBody>
      </p:sp>
      <p:sp>
        <p:nvSpPr>
          <p:cNvPr id="3" name="Content Placeholder 2"/>
          <p:cNvSpPr>
            <a:spLocks noGrp="1"/>
          </p:cNvSpPr>
          <p:nvPr>
            <p:ph sz="quarter" idx="1"/>
          </p:nvPr>
        </p:nvSpPr>
        <p:spPr/>
        <p:txBody>
          <a:bodyPr>
            <a:normAutofit fontScale="70000" lnSpcReduction="20000"/>
          </a:bodyPr>
          <a:lstStyle/>
          <a:p>
            <a:r>
              <a:rPr lang="en-US" dirty="0" smtClean="0"/>
              <a:t>A Table is implemented by one or more Files</a:t>
            </a:r>
          </a:p>
          <a:p>
            <a:pPr lvl="1"/>
            <a:r>
              <a:rPr lang="en-US" dirty="0" smtClean="0"/>
              <a:t>Heap file for data records plus 0 or more non-clustered indexes (themselves in heap files)</a:t>
            </a:r>
          </a:p>
          <a:p>
            <a:pPr lvl="1"/>
            <a:r>
              <a:rPr lang="en-US" dirty="0" smtClean="0"/>
              <a:t>Clustered file for data records (Alt. 1) plus 0 or more non-clustered indexes (</a:t>
            </a:r>
            <a:r>
              <a:rPr lang="en-US" dirty="0"/>
              <a:t>themselves in heap files</a:t>
            </a:r>
            <a:r>
              <a:rPr lang="en-US" dirty="0" smtClean="0"/>
              <a:t>)</a:t>
            </a:r>
          </a:p>
          <a:p>
            <a:pPr lvl="1"/>
            <a:r>
              <a:rPr lang="en-US" dirty="0" smtClean="0"/>
              <a:t>Clustered file for data entries (Alt. 2) plus heap file in index-sorted order, plus 0 or more non-clustered indexes.</a:t>
            </a:r>
          </a:p>
          <a:p>
            <a:pPr lvl="1"/>
            <a:r>
              <a:rPr lang="en-US" dirty="0" smtClean="0"/>
              <a:t>A table can have only one clustered index!</a:t>
            </a:r>
          </a:p>
          <a:p>
            <a:r>
              <a:rPr lang="en-US" dirty="0" smtClean="0"/>
              <a:t>Normally, only one index can be used at a time for access to table data by the storage engine (we saw this later), so see cases in Chap 8: heap file with </a:t>
            </a:r>
            <a:r>
              <a:rPr lang="en-US" dirty="0" err="1" smtClean="0"/>
              <a:t>unclustered</a:t>
            </a:r>
            <a:r>
              <a:rPr lang="en-US" dirty="0" smtClean="0"/>
              <a:t> tree index, heap file with clustered index, etc.</a:t>
            </a:r>
          </a:p>
          <a:p>
            <a:r>
              <a:rPr lang="en-US" dirty="0" smtClean="0"/>
              <a:t>Chap. 10: concentrate on B-tree case</a:t>
            </a:r>
          </a:p>
          <a:p>
            <a:r>
              <a:rPr lang="en-US" dirty="0" smtClean="0"/>
              <a:t>Chap. 11: concentrate on linear hashing</a:t>
            </a:r>
          </a:p>
          <a:p>
            <a:r>
              <a:rPr lang="en-US" dirty="0" smtClean="0"/>
              <a:t>Chap. 12: access path, index matching rules, selectivity, reduction factors, query plans, including use of indexes</a:t>
            </a:r>
          </a:p>
          <a:p>
            <a:r>
              <a:rPr lang="en-US" dirty="0" smtClean="0"/>
              <a:t>Chap. 13: external merge sort</a:t>
            </a:r>
          </a:p>
          <a:p>
            <a:r>
              <a:rPr lang="en-US" dirty="0" smtClean="0"/>
              <a:t>Chap. 14: More on matching indexes, projection by hashing, sorting, join methods</a:t>
            </a:r>
          </a:p>
          <a:p>
            <a:r>
              <a:rPr lang="en-US" dirty="0" smtClean="0"/>
              <a:t>Chap. 15: Evaluating alternative plans, incl. multiple-index plans, index-only evaluation. </a:t>
            </a:r>
            <a:endParaRPr lang="en-US" dirty="0"/>
          </a:p>
          <a:p>
            <a:pPr lvl="1"/>
            <a:endParaRPr lang="en-US" dirty="0"/>
          </a:p>
        </p:txBody>
      </p:sp>
    </p:spTree>
    <p:extLst>
      <p:ext uri="{BB962C8B-B14F-4D97-AF65-F5344CB8AC3E}">
        <p14:creationId xmlns:p14="http://schemas.microsoft.com/office/powerpoint/2010/main" val="26437969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OLAP: Multidimensional data model</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Example: sales data in </a:t>
            </a:r>
            <a:r>
              <a:rPr lang="en-US" dirty="0" smtClean="0">
                <a:solidFill>
                  <a:srgbClr val="FF0000"/>
                </a:solidFill>
              </a:rPr>
              <a:t>fact table</a:t>
            </a:r>
          </a:p>
          <a:p>
            <a:r>
              <a:rPr lang="en-US" dirty="0" smtClean="0">
                <a:solidFill>
                  <a:srgbClr val="FF0000"/>
                </a:solidFill>
              </a:rPr>
              <a:t>Dimensions</a:t>
            </a:r>
            <a:r>
              <a:rPr lang="en-US" dirty="0" smtClean="0"/>
              <a:t>: Product, Location, Time</a:t>
            </a:r>
          </a:p>
          <a:p>
            <a:r>
              <a:rPr lang="en-US" dirty="0" smtClean="0"/>
              <a:t>A </a:t>
            </a:r>
            <a:r>
              <a:rPr lang="en-US" dirty="0" smtClean="0">
                <a:solidFill>
                  <a:srgbClr val="FF0000"/>
                </a:solidFill>
              </a:rPr>
              <a:t>measure</a:t>
            </a:r>
            <a:r>
              <a:rPr lang="en-US" dirty="0" smtClean="0"/>
              <a:t> is a numeric value like sales we want to understand in terms of the dimensions. It’s in the fact table.</a:t>
            </a:r>
          </a:p>
          <a:p>
            <a:r>
              <a:rPr lang="en-US" dirty="0" smtClean="0"/>
              <a:t>Example measure: dollar sales value “sales”</a:t>
            </a:r>
          </a:p>
          <a:p>
            <a:pPr marL="274320" lvl="1">
              <a:spcBef>
                <a:spcPts val="600"/>
              </a:spcBef>
              <a:buClr>
                <a:schemeClr val="accent1"/>
              </a:buClr>
            </a:pPr>
            <a:r>
              <a:rPr lang="en-US" sz="2600" dirty="0" smtClean="0">
                <a:solidFill>
                  <a:schemeClr val="tx1"/>
                </a:solidFill>
              </a:rPr>
              <a:t>Example data point (one row of fact/cube table):</a:t>
            </a:r>
          </a:p>
          <a:p>
            <a:pPr marL="548640" lvl="2">
              <a:spcBef>
                <a:spcPts val="600"/>
              </a:spcBef>
              <a:buClr>
                <a:schemeClr val="accent1"/>
              </a:buClr>
            </a:pPr>
            <a:r>
              <a:rPr lang="en-US" dirty="0" smtClean="0">
                <a:solidFill>
                  <a:schemeClr val="tx1"/>
                </a:solidFill>
              </a:rPr>
              <a:t>Sales = 25 for </a:t>
            </a:r>
            <a:r>
              <a:rPr lang="en-US" dirty="0" err="1" smtClean="0">
                <a:solidFill>
                  <a:schemeClr val="tx1"/>
                </a:solidFill>
              </a:rPr>
              <a:t>pid</a:t>
            </a:r>
            <a:r>
              <a:rPr lang="en-US" dirty="0" smtClean="0">
                <a:solidFill>
                  <a:schemeClr val="tx1"/>
                </a:solidFill>
              </a:rPr>
              <a:t>=1, </a:t>
            </a:r>
            <a:r>
              <a:rPr lang="en-US" dirty="0" err="1" smtClean="0">
                <a:solidFill>
                  <a:schemeClr val="tx1"/>
                </a:solidFill>
              </a:rPr>
              <a:t>timeid</a:t>
            </a:r>
            <a:r>
              <a:rPr lang="en-US" dirty="0" smtClean="0">
                <a:solidFill>
                  <a:schemeClr val="tx1"/>
                </a:solidFill>
              </a:rPr>
              <a:t>=1, </a:t>
            </a:r>
            <a:r>
              <a:rPr lang="en-US" dirty="0" err="1" smtClean="0">
                <a:solidFill>
                  <a:schemeClr val="tx1"/>
                </a:solidFill>
              </a:rPr>
              <a:t>locid</a:t>
            </a:r>
            <a:r>
              <a:rPr lang="en-US" dirty="0" smtClean="0">
                <a:solidFill>
                  <a:schemeClr val="tx1"/>
                </a:solidFill>
              </a:rPr>
              <a:t>=1 is the sum of sales for that day, in that location, for that product</a:t>
            </a:r>
          </a:p>
          <a:p>
            <a:pPr marL="548640" lvl="2">
              <a:spcBef>
                <a:spcPts val="600"/>
              </a:spcBef>
              <a:buClr>
                <a:schemeClr val="accent1"/>
              </a:buClr>
            </a:pPr>
            <a:r>
              <a:rPr lang="en-US" dirty="0" err="1" smtClean="0">
                <a:solidFill>
                  <a:schemeClr val="tx1"/>
                </a:solidFill>
              </a:rPr>
              <a:t>Pid</a:t>
            </a:r>
            <a:r>
              <a:rPr lang="en-US" dirty="0" smtClean="0">
                <a:solidFill>
                  <a:schemeClr val="tx1"/>
                </a:solidFill>
              </a:rPr>
              <a:t>=1: details in Product table</a:t>
            </a:r>
          </a:p>
          <a:p>
            <a:pPr marL="548640" lvl="2">
              <a:spcBef>
                <a:spcPts val="600"/>
              </a:spcBef>
              <a:buClr>
                <a:schemeClr val="accent1"/>
              </a:buClr>
            </a:pPr>
            <a:r>
              <a:rPr lang="en-US" dirty="0" err="1" smtClean="0">
                <a:solidFill>
                  <a:schemeClr val="tx1"/>
                </a:solidFill>
              </a:rPr>
              <a:t>Locid</a:t>
            </a:r>
            <a:r>
              <a:rPr lang="en-US" dirty="0" smtClean="0">
                <a:solidFill>
                  <a:schemeClr val="tx1"/>
                </a:solidFill>
              </a:rPr>
              <a:t> = 1: details in Location table</a:t>
            </a:r>
            <a:endParaRPr lang="en-US" dirty="0" smtClean="0"/>
          </a:p>
          <a:p>
            <a:pPr marL="274320" lvl="1">
              <a:spcBef>
                <a:spcPts val="600"/>
              </a:spcBef>
              <a:buClr>
                <a:schemeClr val="accent1"/>
              </a:buClr>
            </a:pPr>
            <a:r>
              <a:rPr lang="en-US" sz="2600" dirty="0" smtClean="0">
                <a:solidFill>
                  <a:schemeClr val="tx1"/>
                </a:solidFill>
              </a:rPr>
              <a:t>Note aggregation here</a:t>
            </a:r>
            <a:r>
              <a:rPr lang="en-US" sz="2600" dirty="0">
                <a:solidFill>
                  <a:schemeClr val="tx1"/>
                </a:solidFill>
              </a:rPr>
              <a:t> </a:t>
            </a:r>
            <a:r>
              <a:rPr lang="en-US" sz="2600" dirty="0" smtClean="0">
                <a:solidFill>
                  <a:schemeClr val="tx1"/>
                </a:solidFill>
              </a:rPr>
              <a:t>for OLAP: sum of sales is most detailed data</a:t>
            </a:r>
          </a:p>
          <a:p>
            <a:pPr marL="548640" lvl="2">
              <a:spcBef>
                <a:spcPts val="600"/>
              </a:spcBef>
              <a:buClr>
                <a:schemeClr val="accent1"/>
              </a:buClr>
            </a:pPr>
            <a:r>
              <a:rPr lang="en-US" dirty="0" smtClean="0">
                <a:solidFill>
                  <a:schemeClr val="tx1"/>
                </a:solidFill>
              </a:rPr>
              <a:t>Data warehouse fact table may have individual sales info: much bigger.</a:t>
            </a:r>
          </a:p>
          <a:p>
            <a:pPr marL="548640" lvl="2">
              <a:spcBef>
                <a:spcPts val="600"/>
              </a:spcBef>
              <a:buClr>
                <a:schemeClr val="accent1"/>
              </a:buClr>
            </a:pPr>
            <a:r>
              <a:rPr lang="en-US" dirty="0" smtClean="0">
                <a:solidFill>
                  <a:schemeClr val="tx1"/>
                </a:solidFill>
              </a:rPr>
              <a:t>Need aggregation query to compute OLAP fact table from DW fact table.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noFill/>
        </p:spPr>
        <p:txBody>
          <a:bodyPr/>
          <a:lstStyle/>
          <a:p>
            <a:r>
              <a:rPr lang="en-US" dirty="0" smtClean="0"/>
              <a:t>OLAP Queries: cross-tabs</a:t>
            </a:r>
          </a:p>
        </p:txBody>
      </p:sp>
      <p:sp>
        <p:nvSpPr>
          <p:cNvPr id="33794" name="Rectangle 3"/>
          <p:cNvSpPr>
            <a:spLocks noGrp="1" noChangeArrowheads="1"/>
          </p:cNvSpPr>
          <p:nvPr>
            <p:ph idx="1"/>
          </p:nvPr>
        </p:nvSpPr>
        <p:spPr>
          <a:xfrm>
            <a:off x="762000" y="1447800"/>
            <a:ext cx="8077200" cy="4076700"/>
          </a:xfrm>
          <a:noFill/>
        </p:spPr>
        <p:txBody>
          <a:bodyPr/>
          <a:lstStyle/>
          <a:p>
            <a:pPr>
              <a:buNone/>
            </a:pPr>
            <a:r>
              <a:rPr lang="en-US" dirty="0" smtClean="0"/>
              <a:t>With relational DBs, we are used to tables with column names across the top, rows of data.</a:t>
            </a:r>
          </a:p>
          <a:p>
            <a:pPr>
              <a:buNone/>
            </a:pPr>
            <a:r>
              <a:rPr lang="en-US" dirty="0" smtClean="0"/>
              <a:t>With OLAP, a spreadsheet-like representation is common,</a:t>
            </a:r>
          </a:p>
          <a:p>
            <a:pPr marL="274320" lvl="1">
              <a:spcBef>
                <a:spcPts val="600"/>
              </a:spcBef>
              <a:buClr>
                <a:schemeClr val="accent1"/>
              </a:buClr>
              <a:buNone/>
            </a:pPr>
            <a:r>
              <a:rPr lang="en-US" dirty="0" smtClean="0">
                <a:solidFill>
                  <a:schemeClr val="tx1"/>
                </a:solidFill>
              </a:rPr>
              <a:t>Called a </a:t>
            </a:r>
            <a:r>
              <a:rPr lang="en-US" u="sng" dirty="0" smtClean="0">
                <a:solidFill>
                  <a:schemeClr val="tx1"/>
                </a:solidFill>
              </a:rPr>
              <a:t>cross-tabulation</a:t>
            </a:r>
            <a:r>
              <a:rPr lang="en-US" dirty="0" smtClean="0"/>
              <a:t>:</a:t>
            </a:r>
          </a:p>
          <a:p>
            <a:pPr lvl="1">
              <a:buFont typeface="Wingdings" pitchFamily="2" charset="2"/>
              <a:buChar char="§"/>
            </a:pPr>
            <a:r>
              <a:rPr lang="en-US" dirty="0" smtClean="0"/>
              <a:t>One dimension horizontally</a:t>
            </a:r>
          </a:p>
          <a:p>
            <a:pPr lvl="1">
              <a:buFont typeface="Wingdings" pitchFamily="2" charset="2"/>
              <a:buChar char="§"/>
            </a:pPr>
            <a:r>
              <a:rPr lang="en-US" dirty="0" smtClean="0"/>
              <a:t>Another vertically</a:t>
            </a:r>
          </a:p>
          <a:p>
            <a:pPr>
              <a:buFont typeface="Wingdings" pitchFamily="2" charset="2"/>
              <a:buChar char="§"/>
            </a:pPr>
            <a:r>
              <a:rPr lang="en-US" dirty="0" smtClean="0"/>
              <a:t>Can “pivot” the table</a:t>
            </a:r>
          </a:p>
          <a:p>
            <a:pPr>
              <a:buFont typeface="Wingdings" pitchFamily="2" charset="2"/>
              <a:buChar char="§"/>
            </a:pPr>
            <a:r>
              <a:rPr lang="en-US" dirty="0" smtClean="0"/>
              <a:t>Can “drill down”, “roll up”</a:t>
            </a:r>
          </a:p>
          <a:p>
            <a:pPr>
              <a:buFont typeface="Wingdings" pitchFamily="2" charset="2"/>
              <a:buChar char="§"/>
            </a:pPr>
            <a:r>
              <a:rPr lang="en-US" dirty="0" smtClean="0"/>
              <a:t>SQL queries for values</a:t>
            </a:r>
          </a:p>
        </p:txBody>
      </p:sp>
      <p:sp>
        <p:nvSpPr>
          <p:cNvPr id="33795" name="Rectangle 4"/>
          <p:cNvSpPr>
            <a:spLocks noChangeArrowheads="1"/>
          </p:cNvSpPr>
          <p:nvPr/>
        </p:nvSpPr>
        <p:spPr bwMode="auto">
          <a:xfrm>
            <a:off x="5737225" y="3298825"/>
            <a:ext cx="1816100" cy="2243137"/>
          </a:xfrm>
          <a:prstGeom prst="rect">
            <a:avLst/>
          </a:prstGeom>
          <a:solidFill>
            <a:schemeClr val="bg2"/>
          </a:solidFill>
          <a:ln w="12700">
            <a:solidFill>
              <a:schemeClr val="tx2"/>
            </a:solidFill>
            <a:miter lim="800000"/>
            <a:headEnd/>
            <a:tailEnd/>
          </a:ln>
        </p:spPr>
        <p:txBody>
          <a:bodyPr wrap="none" anchor="ctr"/>
          <a:lstStyle/>
          <a:p>
            <a:endParaRPr lang="en-US"/>
          </a:p>
        </p:txBody>
      </p:sp>
      <p:sp>
        <p:nvSpPr>
          <p:cNvPr id="33796" name="Line 5"/>
          <p:cNvSpPr>
            <a:spLocks noChangeShapeType="1"/>
          </p:cNvSpPr>
          <p:nvPr/>
        </p:nvSpPr>
        <p:spPr bwMode="auto">
          <a:xfrm>
            <a:off x="5730875" y="3825875"/>
            <a:ext cx="1828800" cy="0"/>
          </a:xfrm>
          <a:prstGeom prst="line">
            <a:avLst/>
          </a:prstGeom>
          <a:noFill/>
          <a:ln w="12700">
            <a:solidFill>
              <a:schemeClr val="tx2"/>
            </a:solidFill>
            <a:round/>
            <a:headEnd type="none" w="sm" len="sm"/>
            <a:tailEnd type="none" w="sm" len="sm"/>
          </a:ln>
        </p:spPr>
        <p:txBody>
          <a:bodyPr/>
          <a:lstStyle/>
          <a:p>
            <a:endParaRPr lang="en-US"/>
          </a:p>
        </p:txBody>
      </p:sp>
      <p:sp>
        <p:nvSpPr>
          <p:cNvPr id="33797" name="Line 6"/>
          <p:cNvSpPr>
            <a:spLocks noChangeShapeType="1"/>
          </p:cNvSpPr>
          <p:nvPr/>
        </p:nvSpPr>
        <p:spPr bwMode="auto">
          <a:xfrm>
            <a:off x="5730875" y="4435475"/>
            <a:ext cx="1828800" cy="0"/>
          </a:xfrm>
          <a:prstGeom prst="line">
            <a:avLst/>
          </a:prstGeom>
          <a:noFill/>
          <a:ln w="12700">
            <a:solidFill>
              <a:schemeClr val="tx2"/>
            </a:solidFill>
            <a:round/>
            <a:headEnd type="none" w="sm" len="sm"/>
            <a:tailEnd type="none" w="sm" len="sm"/>
          </a:ln>
        </p:spPr>
        <p:txBody>
          <a:bodyPr/>
          <a:lstStyle/>
          <a:p>
            <a:endParaRPr lang="en-US"/>
          </a:p>
        </p:txBody>
      </p:sp>
      <p:sp>
        <p:nvSpPr>
          <p:cNvPr id="33798" name="Line 7"/>
          <p:cNvSpPr>
            <a:spLocks noChangeShapeType="1"/>
          </p:cNvSpPr>
          <p:nvPr/>
        </p:nvSpPr>
        <p:spPr bwMode="auto">
          <a:xfrm>
            <a:off x="6340475" y="3292475"/>
            <a:ext cx="0" cy="2255837"/>
          </a:xfrm>
          <a:prstGeom prst="line">
            <a:avLst/>
          </a:prstGeom>
          <a:noFill/>
          <a:ln w="12700">
            <a:solidFill>
              <a:schemeClr val="tx2"/>
            </a:solidFill>
            <a:round/>
            <a:headEnd type="none" w="sm" len="sm"/>
            <a:tailEnd type="none" w="sm" len="sm"/>
          </a:ln>
        </p:spPr>
        <p:txBody>
          <a:bodyPr/>
          <a:lstStyle/>
          <a:p>
            <a:endParaRPr lang="en-US"/>
          </a:p>
        </p:txBody>
      </p:sp>
      <p:sp>
        <p:nvSpPr>
          <p:cNvPr id="33799" name="Rectangle 8"/>
          <p:cNvSpPr>
            <a:spLocks noChangeArrowheads="1"/>
          </p:cNvSpPr>
          <p:nvPr/>
        </p:nvSpPr>
        <p:spPr bwMode="auto">
          <a:xfrm>
            <a:off x="5791200" y="3352800"/>
            <a:ext cx="1784350" cy="457200"/>
          </a:xfrm>
          <a:prstGeom prst="rect">
            <a:avLst/>
          </a:prstGeom>
          <a:noFill/>
          <a:ln w="9525">
            <a:noFill/>
            <a:miter lim="800000"/>
            <a:headEnd/>
            <a:tailEnd/>
          </a:ln>
        </p:spPr>
        <p:txBody>
          <a:bodyPr wrap="none" lIns="92075" tIns="46038" rIns="92075" bIns="46038">
            <a:spAutoFit/>
          </a:bodyPr>
          <a:lstStyle/>
          <a:p>
            <a:r>
              <a:rPr lang="en-US" b="1"/>
              <a:t>63    81   144</a:t>
            </a:r>
          </a:p>
        </p:txBody>
      </p:sp>
      <p:sp>
        <p:nvSpPr>
          <p:cNvPr id="33800" name="Rectangle 9"/>
          <p:cNvSpPr>
            <a:spLocks noChangeArrowheads="1"/>
          </p:cNvSpPr>
          <p:nvPr/>
        </p:nvSpPr>
        <p:spPr bwMode="auto">
          <a:xfrm>
            <a:off x="5791200" y="3886200"/>
            <a:ext cx="1784350" cy="457200"/>
          </a:xfrm>
          <a:prstGeom prst="rect">
            <a:avLst/>
          </a:prstGeom>
          <a:noFill/>
          <a:ln w="9525">
            <a:noFill/>
            <a:miter lim="800000"/>
            <a:headEnd/>
            <a:tailEnd/>
          </a:ln>
        </p:spPr>
        <p:txBody>
          <a:bodyPr wrap="none" lIns="92075" tIns="46038" rIns="92075" bIns="46038">
            <a:spAutoFit/>
          </a:bodyPr>
          <a:lstStyle/>
          <a:p>
            <a:r>
              <a:rPr lang="en-US" b="1" dirty="0"/>
              <a:t>38   107  145</a:t>
            </a:r>
          </a:p>
        </p:txBody>
      </p:sp>
      <p:sp>
        <p:nvSpPr>
          <p:cNvPr id="33801" name="Rectangle 10"/>
          <p:cNvSpPr>
            <a:spLocks noChangeArrowheads="1"/>
          </p:cNvSpPr>
          <p:nvPr/>
        </p:nvSpPr>
        <p:spPr bwMode="auto">
          <a:xfrm>
            <a:off x="5791200" y="4495800"/>
            <a:ext cx="1784350" cy="457200"/>
          </a:xfrm>
          <a:prstGeom prst="rect">
            <a:avLst/>
          </a:prstGeom>
          <a:noFill/>
          <a:ln w="9525">
            <a:noFill/>
            <a:miter lim="800000"/>
            <a:headEnd/>
            <a:tailEnd/>
          </a:ln>
        </p:spPr>
        <p:txBody>
          <a:bodyPr wrap="none" lIns="92075" tIns="46038" rIns="92075" bIns="46038">
            <a:spAutoFit/>
          </a:bodyPr>
          <a:lstStyle/>
          <a:p>
            <a:r>
              <a:rPr lang="en-US" b="1"/>
              <a:t>75    35   110</a:t>
            </a:r>
          </a:p>
        </p:txBody>
      </p:sp>
      <p:sp>
        <p:nvSpPr>
          <p:cNvPr id="33802" name="Rectangle 11"/>
          <p:cNvSpPr>
            <a:spLocks noChangeArrowheads="1"/>
          </p:cNvSpPr>
          <p:nvPr/>
        </p:nvSpPr>
        <p:spPr bwMode="auto">
          <a:xfrm>
            <a:off x="5562600" y="2911475"/>
            <a:ext cx="2224088" cy="396875"/>
          </a:xfrm>
          <a:prstGeom prst="rect">
            <a:avLst/>
          </a:prstGeom>
          <a:noFill/>
          <a:ln w="9525">
            <a:noFill/>
            <a:miter lim="800000"/>
            <a:headEnd/>
            <a:tailEnd/>
          </a:ln>
        </p:spPr>
        <p:txBody>
          <a:bodyPr wrap="none" lIns="92075" tIns="46038" rIns="92075" bIns="46038">
            <a:spAutoFit/>
          </a:bodyPr>
          <a:lstStyle/>
          <a:p>
            <a:r>
              <a:rPr lang="en-US" sz="2000" b="1" dirty="0"/>
              <a:t>  WI    CA     Total</a:t>
            </a:r>
          </a:p>
        </p:txBody>
      </p:sp>
      <p:sp>
        <p:nvSpPr>
          <p:cNvPr id="33803" name="Rectangle 12"/>
          <p:cNvSpPr>
            <a:spLocks noChangeArrowheads="1"/>
          </p:cNvSpPr>
          <p:nvPr/>
        </p:nvSpPr>
        <p:spPr bwMode="auto">
          <a:xfrm>
            <a:off x="5029200" y="3444875"/>
            <a:ext cx="692150" cy="396875"/>
          </a:xfrm>
          <a:prstGeom prst="rect">
            <a:avLst/>
          </a:prstGeom>
          <a:noFill/>
          <a:ln w="9525">
            <a:noFill/>
            <a:miter lim="800000"/>
            <a:headEnd/>
            <a:tailEnd/>
          </a:ln>
        </p:spPr>
        <p:txBody>
          <a:bodyPr wrap="none" lIns="92075" tIns="46038" rIns="92075" bIns="46038">
            <a:spAutoFit/>
          </a:bodyPr>
          <a:lstStyle/>
          <a:p>
            <a:r>
              <a:rPr lang="en-US" sz="2000" b="1"/>
              <a:t>1995</a:t>
            </a:r>
          </a:p>
        </p:txBody>
      </p:sp>
      <p:sp>
        <p:nvSpPr>
          <p:cNvPr id="33804" name="Rectangle 13"/>
          <p:cNvSpPr>
            <a:spLocks noChangeArrowheads="1"/>
          </p:cNvSpPr>
          <p:nvPr/>
        </p:nvSpPr>
        <p:spPr bwMode="auto">
          <a:xfrm>
            <a:off x="5029200" y="3902075"/>
            <a:ext cx="692150" cy="396875"/>
          </a:xfrm>
          <a:prstGeom prst="rect">
            <a:avLst/>
          </a:prstGeom>
          <a:noFill/>
          <a:ln w="9525">
            <a:noFill/>
            <a:miter lim="800000"/>
            <a:headEnd/>
            <a:tailEnd/>
          </a:ln>
        </p:spPr>
        <p:txBody>
          <a:bodyPr wrap="none" lIns="92075" tIns="46038" rIns="92075" bIns="46038">
            <a:spAutoFit/>
          </a:bodyPr>
          <a:lstStyle/>
          <a:p>
            <a:r>
              <a:rPr lang="en-US" sz="2000" b="1"/>
              <a:t>1996</a:t>
            </a:r>
          </a:p>
        </p:txBody>
      </p:sp>
      <p:sp>
        <p:nvSpPr>
          <p:cNvPr id="33805" name="Rectangle 14"/>
          <p:cNvSpPr>
            <a:spLocks noChangeArrowheads="1"/>
          </p:cNvSpPr>
          <p:nvPr/>
        </p:nvSpPr>
        <p:spPr bwMode="auto">
          <a:xfrm>
            <a:off x="5029200" y="4511675"/>
            <a:ext cx="692150" cy="396875"/>
          </a:xfrm>
          <a:prstGeom prst="rect">
            <a:avLst/>
          </a:prstGeom>
          <a:noFill/>
          <a:ln w="9525">
            <a:noFill/>
            <a:miter lim="800000"/>
            <a:headEnd/>
            <a:tailEnd/>
          </a:ln>
        </p:spPr>
        <p:txBody>
          <a:bodyPr wrap="none" lIns="92075" tIns="46038" rIns="92075" bIns="46038">
            <a:spAutoFit/>
          </a:bodyPr>
          <a:lstStyle/>
          <a:p>
            <a:r>
              <a:rPr lang="en-US" sz="2000" b="1"/>
              <a:t>1997</a:t>
            </a:r>
          </a:p>
        </p:txBody>
      </p:sp>
      <p:sp>
        <p:nvSpPr>
          <p:cNvPr id="33806" name="Rectangle 15"/>
          <p:cNvSpPr>
            <a:spLocks noChangeArrowheads="1"/>
          </p:cNvSpPr>
          <p:nvPr/>
        </p:nvSpPr>
        <p:spPr bwMode="auto">
          <a:xfrm>
            <a:off x="5715000" y="5029200"/>
            <a:ext cx="1860550" cy="457200"/>
          </a:xfrm>
          <a:prstGeom prst="rect">
            <a:avLst/>
          </a:prstGeom>
          <a:noFill/>
          <a:ln w="9525">
            <a:noFill/>
            <a:miter lim="800000"/>
            <a:headEnd/>
            <a:tailEnd/>
          </a:ln>
        </p:spPr>
        <p:txBody>
          <a:bodyPr wrap="none" lIns="92075" tIns="46038" rIns="92075" bIns="46038">
            <a:spAutoFit/>
          </a:bodyPr>
          <a:lstStyle/>
          <a:p>
            <a:r>
              <a:rPr lang="en-US" b="1"/>
              <a:t>176  223  339</a:t>
            </a:r>
          </a:p>
        </p:txBody>
      </p:sp>
      <p:sp>
        <p:nvSpPr>
          <p:cNvPr id="33807" name="Line 16"/>
          <p:cNvSpPr>
            <a:spLocks noChangeShapeType="1"/>
          </p:cNvSpPr>
          <p:nvPr/>
        </p:nvSpPr>
        <p:spPr bwMode="auto">
          <a:xfrm>
            <a:off x="6950075" y="3294062"/>
            <a:ext cx="0" cy="2255838"/>
          </a:xfrm>
          <a:prstGeom prst="line">
            <a:avLst/>
          </a:prstGeom>
          <a:noFill/>
          <a:ln w="12700">
            <a:solidFill>
              <a:schemeClr val="tx2"/>
            </a:solidFill>
            <a:round/>
            <a:headEnd type="none" w="sm" len="sm"/>
            <a:tailEnd type="none" w="sm" len="sm"/>
          </a:ln>
        </p:spPr>
        <p:txBody>
          <a:bodyPr/>
          <a:lstStyle/>
          <a:p>
            <a:endParaRPr lang="en-US"/>
          </a:p>
        </p:txBody>
      </p:sp>
      <p:sp>
        <p:nvSpPr>
          <p:cNvPr id="33808" name="Line 17"/>
          <p:cNvSpPr>
            <a:spLocks noChangeShapeType="1"/>
          </p:cNvSpPr>
          <p:nvPr/>
        </p:nvSpPr>
        <p:spPr bwMode="auto">
          <a:xfrm>
            <a:off x="5730875" y="4968875"/>
            <a:ext cx="1828800" cy="0"/>
          </a:xfrm>
          <a:prstGeom prst="line">
            <a:avLst/>
          </a:prstGeom>
          <a:noFill/>
          <a:ln w="12700">
            <a:solidFill>
              <a:schemeClr val="tx2"/>
            </a:solidFill>
            <a:round/>
            <a:headEnd type="none" w="sm" len="sm"/>
            <a:tailEnd type="none" w="sm" len="sm"/>
          </a:ln>
        </p:spPr>
        <p:txBody>
          <a:bodyPr/>
          <a:lstStyle/>
          <a:p>
            <a:endParaRPr lang="en-US"/>
          </a:p>
        </p:txBody>
      </p:sp>
      <p:sp>
        <p:nvSpPr>
          <p:cNvPr id="33809" name="Rectangle 18"/>
          <p:cNvSpPr>
            <a:spLocks noChangeArrowheads="1"/>
          </p:cNvSpPr>
          <p:nvPr/>
        </p:nvSpPr>
        <p:spPr bwMode="auto">
          <a:xfrm>
            <a:off x="4953000" y="5121275"/>
            <a:ext cx="790575" cy="396875"/>
          </a:xfrm>
          <a:prstGeom prst="rect">
            <a:avLst/>
          </a:prstGeom>
          <a:noFill/>
          <a:ln w="9525">
            <a:noFill/>
            <a:miter lim="800000"/>
            <a:headEnd/>
            <a:tailEnd/>
          </a:ln>
        </p:spPr>
        <p:txBody>
          <a:bodyPr wrap="none" lIns="92075" tIns="46038" rIns="92075" bIns="46038">
            <a:spAutoFit/>
          </a:bodyPr>
          <a:lstStyle/>
          <a:p>
            <a:r>
              <a:rPr lang="en-US" sz="2000" b="1"/>
              <a:t>Total</a:t>
            </a:r>
          </a:p>
        </p:txBody>
      </p:sp>
      <p:sp>
        <p:nvSpPr>
          <p:cNvPr id="33810" name="Line 19"/>
          <p:cNvSpPr>
            <a:spLocks noChangeShapeType="1"/>
          </p:cNvSpPr>
          <p:nvPr/>
        </p:nvSpPr>
        <p:spPr bwMode="auto">
          <a:xfrm>
            <a:off x="4816475" y="5014912"/>
            <a:ext cx="2133600" cy="0"/>
          </a:xfrm>
          <a:prstGeom prst="line">
            <a:avLst/>
          </a:prstGeom>
          <a:noFill/>
          <a:ln w="50800">
            <a:solidFill>
              <a:schemeClr val="tx2"/>
            </a:solidFill>
            <a:round/>
            <a:headEnd type="none" w="sm" len="sm"/>
            <a:tailEnd type="none" w="sm" len="sm"/>
          </a:ln>
        </p:spPr>
        <p:txBody>
          <a:bodyPr/>
          <a:lstStyle/>
          <a:p>
            <a:endParaRPr lang="en-US"/>
          </a:p>
        </p:txBody>
      </p:sp>
      <p:sp>
        <p:nvSpPr>
          <p:cNvPr id="33811" name="Line 20"/>
          <p:cNvSpPr>
            <a:spLocks noChangeShapeType="1"/>
          </p:cNvSpPr>
          <p:nvPr/>
        </p:nvSpPr>
        <p:spPr bwMode="auto">
          <a:xfrm>
            <a:off x="6950075" y="2957512"/>
            <a:ext cx="0" cy="2057400"/>
          </a:xfrm>
          <a:prstGeom prst="line">
            <a:avLst/>
          </a:prstGeom>
          <a:noFill/>
          <a:ln w="50800">
            <a:solidFill>
              <a:schemeClr val="tx2"/>
            </a:solidFill>
            <a:round/>
            <a:headEnd type="none" w="sm" len="sm"/>
            <a:tailEnd type="none" w="sm" len="sm"/>
          </a:ln>
        </p:spPr>
        <p:txBody>
          <a:bodyPr/>
          <a:lstStyle/>
          <a:p>
            <a:endParaRPr lang="en-US"/>
          </a:p>
        </p:txBody>
      </p:sp>
      <p:sp>
        <p:nvSpPr>
          <p:cNvPr id="33814" name="Line 23"/>
          <p:cNvSpPr>
            <a:spLocks noChangeShapeType="1"/>
          </p:cNvSpPr>
          <p:nvPr/>
        </p:nvSpPr>
        <p:spPr bwMode="auto">
          <a:xfrm flipH="1">
            <a:off x="5638800" y="4968875"/>
            <a:ext cx="914400" cy="0"/>
          </a:xfrm>
          <a:prstGeom prst="line">
            <a:avLst/>
          </a:prstGeom>
          <a:noFill/>
          <a:ln w="12700">
            <a:solidFill>
              <a:schemeClr val="tx2"/>
            </a:solidFill>
            <a:round/>
            <a:headEnd type="none" w="sm" len="sm"/>
            <a:tailEnd type="none" w="sm" len="sm"/>
          </a:ln>
        </p:spPr>
        <p:txBody>
          <a:bodyPr/>
          <a:lstStyle/>
          <a:p>
            <a:endParaRPr lang="en-US"/>
          </a:p>
        </p:txBody>
      </p:sp>
    </p:spTree>
    <p:extLst>
      <p:ext uri="{BB962C8B-B14F-4D97-AF65-F5344CB8AC3E}">
        <p14:creationId xmlns:p14="http://schemas.microsoft.com/office/powerpoint/2010/main" val="41424332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FYI (not on final exam)</a:t>
            </a:r>
            <a:endParaRPr lang="en-US" dirty="0"/>
          </a:p>
        </p:txBody>
      </p:sp>
      <p:sp>
        <p:nvSpPr>
          <p:cNvPr id="3" name="Content Placeholder 2"/>
          <p:cNvSpPr>
            <a:spLocks noGrp="1"/>
          </p:cNvSpPr>
          <p:nvPr>
            <p:ph sz="quarter" idx="1"/>
          </p:nvPr>
        </p:nvSpPr>
        <p:spPr/>
        <p:txBody>
          <a:bodyPr/>
          <a:lstStyle/>
          <a:p>
            <a:r>
              <a:rPr lang="en-US" dirty="0" smtClean="0"/>
              <a:t>Container tools other than </a:t>
            </a:r>
            <a:r>
              <a:rPr lang="en-US" dirty="0" err="1" smtClean="0"/>
              <a:t>docker</a:t>
            </a:r>
            <a:r>
              <a:rPr lang="en-US" dirty="0" smtClean="0"/>
              <a:t> itself</a:t>
            </a:r>
          </a:p>
          <a:p>
            <a:r>
              <a:rPr lang="en-US" dirty="0" smtClean="0"/>
              <a:t>Containerized </a:t>
            </a:r>
            <a:r>
              <a:rPr lang="en-US" dirty="0" err="1" smtClean="0"/>
              <a:t>mysql</a:t>
            </a:r>
            <a:r>
              <a:rPr lang="en-US" dirty="0"/>
              <a:t> </a:t>
            </a:r>
            <a:r>
              <a:rPr lang="en-US" dirty="0" smtClean="0"/>
              <a:t>(too complex, not always a good idea anyway).  Study containerized Java program examples.</a:t>
            </a:r>
          </a:p>
          <a:p>
            <a:r>
              <a:rPr lang="en-US" dirty="0" smtClean="0"/>
              <a:t>Materialized views </a:t>
            </a:r>
          </a:p>
          <a:p>
            <a:r>
              <a:rPr lang="en-US" dirty="0" smtClean="0"/>
              <a:t>NoSQL databases</a:t>
            </a:r>
          </a:p>
          <a:p>
            <a:r>
              <a:rPr lang="en-US" dirty="0" smtClean="0"/>
              <a:t>Data Lake idea (unstructured data, Hadoop)</a:t>
            </a:r>
          </a:p>
          <a:p>
            <a:r>
              <a:rPr lang="en-US" dirty="0" smtClean="0"/>
              <a:t>Big Data tools, like Apache Spark</a:t>
            </a:r>
            <a:endParaRPr lang="en-US" dirty="0"/>
          </a:p>
        </p:txBody>
      </p:sp>
    </p:spTree>
    <p:extLst>
      <p:ext uri="{BB962C8B-B14F-4D97-AF65-F5344CB8AC3E}">
        <p14:creationId xmlns:p14="http://schemas.microsoft.com/office/powerpoint/2010/main" val="2414932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Architecture of a DBMS</a:t>
            </a:r>
            <a:endParaRPr lang="en-US" dirty="0"/>
          </a:p>
        </p:txBody>
      </p:sp>
      <p:sp>
        <p:nvSpPr>
          <p:cNvPr id="5" name="Can 4"/>
          <p:cNvSpPr/>
          <p:nvPr/>
        </p:nvSpPr>
        <p:spPr>
          <a:xfrm>
            <a:off x="3810000" y="5562600"/>
            <a:ext cx="1600200" cy="533400"/>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Data</a:t>
            </a:r>
            <a:endParaRPr lang="en-US" sz="2000" dirty="0">
              <a:solidFill>
                <a:schemeClr val="tx1"/>
              </a:solidFill>
            </a:endParaRPr>
          </a:p>
        </p:txBody>
      </p:sp>
      <p:sp>
        <p:nvSpPr>
          <p:cNvPr id="6" name="Rounded Rectangle 5"/>
          <p:cNvSpPr/>
          <p:nvPr/>
        </p:nvSpPr>
        <p:spPr>
          <a:xfrm>
            <a:off x="2667000" y="4800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tx1"/>
                </a:solidFill>
              </a:rPr>
              <a:t>Disk Space Manager</a:t>
            </a:r>
            <a:endParaRPr lang="en-US" sz="2000" dirty="0">
              <a:solidFill>
                <a:schemeClr val="tx1"/>
              </a:solidFill>
            </a:endParaRPr>
          </a:p>
        </p:txBody>
      </p:sp>
      <p:sp>
        <p:nvSpPr>
          <p:cNvPr id="9" name="Rounded Rectangle 8"/>
          <p:cNvSpPr/>
          <p:nvPr/>
        </p:nvSpPr>
        <p:spPr>
          <a:xfrm>
            <a:off x="2667000" y="4038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Buffer Manager</a:t>
            </a:r>
            <a:endParaRPr lang="en-US" sz="2000" dirty="0">
              <a:solidFill>
                <a:schemeClr val="tx1"/>
              </a:solidFill>
            </a:endParaRPr>
          </a:p>
        </p:txBody>
      </p:sp>
      <p:cxnSp>
        <p:nvCxnSpPr>
          <p:cNvPr id="28" name="Straight Arrow Connector 27"/>
          <p:cNvCxnSpPr>
            <a:stCxn id="6" idx="2"/>
          </p:cNvCxnSpPr>
          <p:nvPr/>
        </p:nvCxnSpPr>
        <p:spPr>
          <a:xfrm rot="5400000">
            <a:off x="4381500" y="5372100"/>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21" name="Subtitle 2"/>
          <p:cNvSpPr txBox="1">
            <a:spLocks/>
          </p:cNvSpPr>
          <p:nvPr/>
        </p:nvSpPr>
        <p:spPr>
          <a:xfrm>
            <a:off x="533400" y="6096000"/>
            <a:ext cx="8153400" cy="304800"/>
          </a:xfrm>
          <a:prstGeom prst="rect">
            <a:avLst/>
          </a:prstGeom>
        </p:spPr>
        <p:txBody>
          <a:bodyPr vert="horz">
            <a:noAutofit/>
          </a:bodyPr>
          <a:lstStyle/>
          <a:p>
            <a:pPr lvl="0">
              <a:spcBef>
                <a:spcPts val="600"/>
              </a:spcBef>
              <a:buClr>
                <a:schemeClr val="accent1"/>
              </a:buClr>
              <a:buSzPct val="76000"/>
            </a:pPr>
            <a:r>
              <a:rPr lang="en-US" sz="1400" dirty="0" smtClean="0"/>
              <a:t>A first course in database systems, 3</a:t>
            </a:r>
            <a:r>
              <a:rPr lang="en-US" sz="1400" baseline="30000" dirty="0" smtClean="0"/>
              <a:t>rd</a:t>
            </a:r>
            <a:r>
              <a:rPr lang="en-US" sz="1400" dirty="0" smtClean="0"/>
              <a:t> </a:t>
            </a:r>
            <a:r>
              <a:rPr lang="en-US" sz="1400" dirty="0" err="1" smtClean="0"/>
              <a:t>ed</a:t>
            </a:r>
            <a:r>
              <a:rPr lang="en-US" sz="1400" dirty="0" smtClean="0"/>
              <a:t>, </a:t>
            </a:r>
            <a:r>
              <a:rPr lang="en-US" sz="1400" dirty="0" err="1" smtClean="0"/>
              <a:t>Ullman</a:t>
            </a:r>
            <a:r>
              <a:rPr lang="en-US" sz="1400" dirty="0" smtClean="0"/>
              <a:t> and </a:t>
            </a:r>
            <a:r>
              <a:rPr lang="en-US" sz="1400" dirty="0" err="1" smtClean="0"/>
              <a:t>Widom</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sp>
        <p:nvSpPr>
          <p:cNvPr id="24" name="Rounded Rectangle 23"/>
          <p:cNvSpPr/>
          <p:nvPr/>
        </p:nvSpPr>
        <p:spPr>
          <a:xfrm>
            <a:off x="2667000" y="3276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Index/File/Record Manager</a:t>
            </a:r>
            <a:endParaRPr lang="en-US" sz="2000" dirty="0">
              <a:solidFill>
                <a:schemeClr val="tx1"/>
              </a:solidFill>
            </a:endParaRPr>
          </a:p>
        </p:txBody>
      </p:sp>
      <p:sp>
        <p:nvSpPr>
          <p:cNvPr id="25" name="Rounded Rectangle 24"/>
          <p:cNvSpPr/>
          <p:nvPr/>
        </p:nvSpPr>
        <p:spPr>
          <a:xfrm>
            <a:off x="2667000" y="2514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Execution Engine: join, sort,…</a:t>
            </a:r>
            <a:endParaRPr lang="en-US" sz="2000" dirty="0">
              <a:solidFill>
                <a:schemeClr val="tx1"/>
              </a:solidFill>
            </a:endParaRPr>
          </a:p>
        </p:txBody>
      </p:sp>
      <p:sp>
        <p:nvSpPr>
          <p:cNvPr id="26" name="Rounded Rectangle 25"/>
          <p:cNvSpPr/>
          <p:nvPr/>
        </p:nvSpPr>
        <p:spPr>
          <a:xfrm>
            <a:off x="2667000" y="1752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Query Compiler</a:t>
            </a:r>
            <a:endParaRPr lang="en-US" sz="2000" dirty="0">
              <a:solidFill>
                <a:schemeClr val="tx1"/>
              </a:solidFill>
            </a:endParaRPr>
          </a:p>
        </p:txBody>
      </p:sp>
      <p:sp>
        <p:nvSpPr>
          <p:cNvPr id="29" name="Subtitle 2"/>
          <p:cNvSpPr txBox="1">
            <a:spLocks/>
          </p:cNvSpPr>
          <p:nvPr/>
        </p:nvSpPr>
        <p:spPr>
          <a:xfrm>
            <a:off x="533400" y="1066800"/>
            <a:ext cx="8153400" cy="304800"/>
          </a:xfrm>
          <a:prstGeom prst="rect">
            <a:avLst/>
          </a:prstGeom>
        </p:spPr>
        <p:txBody>
          <a:bodyPr vert="horz">
            <a:noAutofit/>
          </a:bodyPr>
          <a:lstStyle/>
          <a:p>
            <a:pPr lvl="0" algn="ctr">
              <a:spcBef>
                <a:spcPts val="600"/>
              </a:spcBef>
              <a:buClr>
                <a:schemeClr val="accent1"/>
              </a:buClr>
              <a:buSzPct val="76000"/>
            </a:pPr>
            <a:r>
              <a:rPr lang="en-US" sz="2000" dirty="0" smtClean="0"/>
              <a:t>User</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cxnSp>
        <p:nvCxnSpPr>
          <p:cNvPr id="34" name="Straight Arrow Connector 33"/>
          <p:cNvCxnSpPr/>
          <p:nvPr/>
        </p:nvCxnSpPr>
        <p:spPr>
          <a:xfrm rot="5400000">
            <a:off x="4382294" y="1561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4382294" y="4609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4382294" y="3847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4382294" y="2323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4382294" y="3085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1" name="Subtitle 2"/>
          <p:cNvSpPr txBox="1">
            <a:spLocks/>
          </p:cNvSpPr>
          <p:nvPr/>
        </p:nvSpPr>
        <p:spPr>
          <a:xfrm>
            <a:off x="4572000" y="1371600"/>
            <a:ext cx="1371600" cy="304800"/>
          </a:xfrm>
          <a:prstGeom prst="rect">
            <a:avLst/>
          </a:prstGeom>
        </p:spPr>
        <p:txBody>
          <a:bodyPr vert="horz">
            <a:noAutofit/>
          </a:bodyPr>
          <a:lstStyle/>
          <a:p>
            <a:pPr lvl="0" algn="ctr">
              <a:spcBef>
                <a:spcPts val="600"/>
              </a:spcBef>
              <a:buClr>
                <a:schemeClr val="accent1"/>
              </a:buClr>
              <a:buSzPct val="76000"/>
            </a:pPr>
            <a:r>
              <a:rPr lang="en-US" sz="1600" dirty="0" smtClean="0"/>
              <a:t>SQL Query</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2" name="Subtitle 2"/>
          <p:cNvSpPr txBox="1">
            <a:spLocks/>
          </p:cNvSpPr>
          <p:nvPr/>
        </p:nvSpPr>
        <p:spPr>
          <a:xfrm>
            <a:off x="4572000" y="2133600"/>
            <a:ext cx="2286000" cy="304800"/>
          </a:xfrm>
          <a:prstGeom prst="rect">
            <a:avLst/>
          </a:prstGeom>
        </p:spPr>
        <p:txBody>
          <a:bodyPr vert="horz">
            <a:noAutofit/>
          </a:bodyPr>
          <a:lstStyle/>
          <a:p>
            <a:pPr lvl="0" algn="ctr">
              <a:spcBef>
                <a:spcPts val="600"/>
              </a:spcBef>
              <a:buClr>
                <a:schemeClr val="accent1"/>
              </a:buClr>
              <a:buSzPct val="76000"/>
            </a:pPr>
            <a:r>
              <a:rPr lang="en-US" sz="1600" dirty="0" smtClean="0"/>
              <a:t>Query Plan (optimized)</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3" name="Subtitle 2"/>
          <p:cNvSpPr txBox="1">
            <a:spLocks/>
          </p:cNvSpPr>
          <p:nvPr/>
        </p:nvSpPr>
        <p:spPr>
          <a:xfrm>
            <a:off x="4419600" y="2895600"/>
            <a:ext cx="2895600" cy="304800"/>
          </a:xfrm>
          <a:prstGeom prst="rect">
            <a:avLst/>
          </a:prstGeom>
        </p:spPr>
        <p:txBody>
          <a:bodyPr vert="horz">
            <a:noAutofit/>
          </a:bodyPr>
          <a:lstStyle/>
          <a:p>
            <a:pPr lvl="0" algn="ctr">
              <a:spcBef>
                <a:spcPts val="600"/>
              </a:spcBef>
              <a:buClr>
                <a:schemeClr val="accent1"/>
              </a:buClr>
              <a:buSzPct val="76000"/>
            </a:pPr>
            <a:r>
              <a:rPr lang="en-US" sz="1600" dirty="0" smtClean="0"/>
              <a:t>Index and Record requests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4" name="Subtitle 2"/>
          <p:cNvSpPr txBox="1">
            <a:spLocks/>
          </p:cNvSpPr>
          <p:nvPr/>
        </p:nvSpPr>
        <p:spPr>
          <a:xfrm>
            <a:off x="4572000" y="3657600"/>
            <a:ext cx="1752600" cy="304800"/>
          </a:xfrm>
          <a:prstGeom prst="rect">
            <a:avLst/>
          </a:prstGeom>
        </p:spPr>
        <p:txBody>
          <a:bodyPr vert="horz">
            <a:noAutofit/>
          </a:bodyPr>
          <a:lstStyle/>
          <a:p>
            <a:pPr lvl="0" algn="ctr">
              <a:spcBef>
                <a:spcPts val="600"/>
              </a:spcBef>
              <a:buClr>
                <a:schemeClr val="accent1"/>
              </a:buClr>
              <a:buSzPct val="76000"/>
            </a:pPr>
            <a:r>
              <a:rPr lang="en-US" sz="1600" dirty="0" smtClean="0"/>
              <a:t>Page Commands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5" name="Subtitle 2"/>
          <p:cNvSpPr txBox="1">
            <a:spLocks/>
          </p:cNvSpPr>
          <p:nvPr/>
        </p:nvSpPr>
        <p:spPr>
          <a:xfrm>
            <a:off x="4191000" y="4419600"/>
            <a:ext cx="2590800" cy="304800"/>
          </a:xfrm>
          <a:prstGeom prst="rect">
            <a:avLst/>
          </a:prstGeom>
        </p:spPr>
        <p:txBody>
          <a:bodyPr vert="horz">
            <a:noAutofit/>
          </a:bodyPr>
          <a:lstStyle/>
          <a:p>
            <a:pPr lvl="0" algn="ctr">
              <a:spcBef>
                <a:spcPts val="600"/>
              </a:spcBef>
              <a:buClr>
                <a:schemeClr val="accent1"/>
              </a:buClr>
              <a:buSzPct val="76000"/>
            </a:pPr>
            <a:r>
              <a:rPr lang="en-US" sz="1600" dirty="0" smtClean="0"/>
              <a:t>Read/Write pages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6" name="Subtitle 2"/>
          <p:cNvSpPr txBox="1">
            <a:spLocks/>
          </p:cNvSpPr>
          <p:nvPr/>
        </p:nvSpPr>
        <p:spPr>
          <a:xfrm>
            <a:off x="4267200" y="5181600"/>
            <a:ext cx="1676400" cy="304800"/>
          </a:xfrm>
          <a:prstGeom prst="rect">
            <a:avLst/>
          </a:prstGeom>
        </p:spPr>
        <p:txBody>
          <a:bodyPr vert="horz">
            <a:noAutofit/>
          </a:bodyPr>
          <a:lstStyle/>
          <a:p>
            <a:pPr lvl="0" algn="ctr">
              <a:spcBef>
                <a:spcPts val="600"/>
              </a:spcBef>
              <a:buClr>
                <a:schemeClr val="accent1"/>
              </a:buClr>
              <a:buSzPct val="76000"/>
            </a:pPr>
            <a:r>
              <a:rPr lang="en-US" sz="1600" dirty="0" smtClean="0"/>
              <a:t>Disk I/O</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54" name="Slide Number Placeholder 3"/>
          <p:cNvSpPr>
            <a:spLocks noGrp="1"/>
          </p:cNvSpPr>
          <p:nvPr>
            <p:ph type="sldNum" sz="quarter" idx="11"/>
          </p:nvPr>
        </p:nvSpPr>
        <p:spPr>
          <a:xfrm>
            <a:off x="612648" y="6356350"/>
            <a:ext cx="1981200" cy="365760"/>
          </a:xfrm>
        </p:spPr>
        <p:txBody>
          <a:bodyPr/>
          <a:lstStyle/>
          <a:p>
            <a:fld id="{B6F15528-21DE-4FAA-801E-634DDDAF4B2B}" type="slidenum">
              <a:rPr lang="en-US" smtClean="0"/>
              <a:pPr/>
              <a:t>5</a:t>
            </a:fld>
            <a:endParaRPr lang="en-US" dirty="0"/>
          </a:p>
        </p:txBody>
      </p:sp>
      <p:sp>
        <p:nvSpPr>
          <p:cNvPr id="27" name="Rounded Rectangle 26"/>
          <p:cNvSpPr/>
          <p:nvPr/>
        </p:nvSpPr>
        <p:spPr>
          <a:xfrm>
            <a:off x="228600" y="3580071"/>
            <a:ext cx="1752600" cy="129805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Lock Manager</a:t>
            </a:r>
            <a:endParaRPr lang="en-US" sz="2000" dirty="0">
              <a:solidFill>
                <a:schemeClr val="tx1"/>
              </a:solidFill>
            </a:endParaRPr>
          </a:p>
        </p:txBody>
      </p:sp>
      <p:cxnSp>
        <p:nvCxnSpPr>
          <p:cNvPr id="30" name="Straight Arrow Connector 29"/>
          <p:cNvCxnSpPr>
            <a:endCxn id="6" idx="1"/>
          </p:cNvCxnSpPr>
          <p:nvPr/>
        </p:nvCxnSpPr>
        <p:spPr>
          <a:xfrm>
            <a:off x="1981200" y="4572000"/>
            <a:ext cx="685800" cy="419100"/>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7" idx="3"/>
            <a:endCxn id="9" idx="1"/>
          </p:cNvCxnSpPr>
          <p:nvPr/>
        </p:nvCxnSpPr>
        <p:spPr>
          <a:xfrm>
            <a:off x="1981200" y="4229100"/>
            <a:ext cx="685800" cy="0"/>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4" idx="1"/>
          </p:cNvCxnSpPr>
          <p:nvPr/>
        </p:nvCxnSpPr>
        <p:spPr>
          <a:xfrm flipH="1">
            <a:off x="1981200" y="3467100"/>
            <a:ext cx="685800" cy="381000"/>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7162800" y="3580071"/>
            <a:ext cx="1752600" cy="129805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Recovery</a:t>
            </a:r>
          </a:p>
          <a:p>
            <a:pPr algn="ctr"/>
            <a:r>
              <a:rPr lang="en-US" sz="2000" dirty="0" smtClean="0">
                <a:solidFill>
                  <a:schemeClr val="tx1"/>
                </a:solidFill>
              </a:rPr>
              <a:t>Manager</a:t>
            </a:r>
            <a:endParaRPr lang="en-US" sz="2000" dirty="0">
              <a:solidFill>
                <a:schemeClr val="tx1"/>
              </a:solidFill>
            </a:endParaRPr>
          </a:p>
        </p:txBody>
      </p:sp>
      <p:cxnSp>
        <p:nvCxnSpPr>
          <p:cNvPr id="48" name="Straight Arrow Connector 47"/>
          <p:cNvCxnSpPr/>
          <p:nvPr/>
        </p:nvCxnSpPr>
        <p:spPr>
          <a:xfrm>
            <a:off x="6453077" y="3553490"/>
            <a:ext cx="709723" cy="294610"/>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9" idx="3"/>
            <a:endCxn id="47" idx="1"/>
          </p:cNvCxnSpPr>
          <p:nvPr/>
        </p:nvCxnSpPr>
        <p:spPr>
          <a:xfrm>
            <a:off x="6477000" y="4229100"/>
            <a:ext cx="685800" cy="0"/>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6477000" y="4724400"/>
            <a:ext cx="685800" cy="344229"/>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57200" y="3124200"/>
            <a:ext cx="82296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1" name="Rounded Rectangle 50"/>
          <p:cNvSpPr/>
          <p:nvPr/>
        </p:nvSpPr>
        <p:spPr>
          <a:xfrm>
            <a:off x="1676400" y="1524000"/>
            <a:ext cx="5715000" cy="1524000"/>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152400" y="3200400"/>
            <a:ext cx="8839200" cy="2209800"/>
          </a:xfrm>
          <a:prstGeom prst="round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209800" y="3733800"/>
            <a:ext cx="3048000" cy="830997"/>
          </a:xfrm>
          <a:prstGeom prst="rect">
            <a:avLst/>
          </a:prstGeom>
          <a:noFill/>
          <a:ln>
            <a:solidFill>
              <a:srgbClr val="92D050"/>
            </a:solidFill>
          </a:ln>
        </p:spPr>
        <p:txBody>
          <a:bodyPr wrap="square" rtlCol="0">
            <a:spAutoFit/>
          </a:bodyPr>
          <a:lstStyle/>
          <a:p>
            <a:r>
              <a:rPr lang="en-US" b="1" dirty="0" smtClean="0">
                <a:solidFill>
                  <a:srgbClr val="92D050"/>
                </a:solidFill>
              </a:rPr>
              <a:t>Storage Manager,</a:t>
            </a:r>
          </a:p>
          <a:p>
            <a:r>
              <a:rPr lang="en-US" b="1" dirty="0" smtClean="0">
                <a:solidFill>
                  <a:srgbClr val="92D050"/>
                </a:solidFill>
              </a:rPr>
              <a:t>Chap 8-11, 16-18</a:t>
            </a:r>
            <a:endParaRPr lang="en-US" b="1" dirty="0">
              <a:solidFill>
                <a:srgbClr val="92D050"/>
              </a:solidFill>
            </a:endParaRPr>
          </a:p>
        </p:txBody>
      </p:sp>
      <p:sp>
        <p:nvSpPr>
          <p:cNvPr id="55" name="TextBox 54"/>
          <p:cNvSpPr txBox="1"/>
          <p:nvPr/>
        </p:nvSpPr>
        <p:spPr>
          <a:xfrm>
            <a:off x="1676400" y="2133600"/>
            <a:ext cx="2971800" cy="461665"/>
          </a:xfrm>
          <a:prstGeom prst="rect">
            <a:avLst/>
          </a:prstGeom>
          <a:noFill/>
        </p:spPr>
        <p:txBody>
          <a:bodyPr wrap="square" rtlCol="0">
            <a:spAutoFit/>
          </a:bodyPr>
          <a:lstStyle/>
          <a:p>
            <a:r>
              <a:rPr lang="en-US" dirty="0" smtClean="0">
                <a:solidFill>
                  <a:srgbClr val="FFC000"/>
                </a:solidFill>
              </a:rPr>
              <a:t>Query Processor</a:t>
            </a:r>
            <a:endParaRPr lang="en-US" dirty="0">
              <a:solidFill>
                <a:srgbClr val="FFC000"/>
              </a:solidFill>
            </a:endParaRPr>
          </a:p>
        </p:txBody>
      </p:sp>
      <p:sp>
        <p:nvSpPr>
          <p:cNvPr id="56" name="TextBox 55"/>
          <p:cNvSpPr txBox="1"/>
          <p:nvPr/>
        </p:nvSpPr>
        <p:spPr>
          <a:xfrm>
            <a:off x="6858000" y="2286000"/>
            <a:ext cx="1676400" cy="461665"/>
          </a:xfrm>
          <a:prstGeom prst="rect">
            <a:avLst/>
          </a:prstGeom>
          <a:noFill/>
        </p:spPr>
        <p:txBody>
          <a:bodyPr wrap="square" rtlCol="0">
            <a:spAutoFit/>
          </a:bodyPr>
          <a:lstStyle/>
          <a:p>
            <a:r>
              <a:rPr lang="en-US" dirty="0" smtClean="0"/>
              <a:t>Chap 12-14</a:t>
            </a:r>
            <a:endParaRPr lang="en-US" dirty="0"/>
          </a:p>
        </p:txBody>
      </p:sp>
      <p:cxnSp>
        <p:nvCxnSpPr>
          <p:cNvPr id="58" name="Straight Arrow Connector 57"/>
          <p:cNvCxnSpPr>
            <a:stCxn id="56" idx="1"/>
          </p:cNvCxnSpPr>
          <p:nvPr/>
        </p:nvCxnSpPr>
        <p:spPr>
          <a:xfrm flipH="1">
            <a:off x="6553200" y="2516833"/>
            <a:ext cx="304800" cy="2263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934200" y="1600200"/>
            <a:ext cx="1676400" cy="461665"/>
          </a:xfrm>
          <a:prstGeom prst="rect">
            <a:avLst/>
          </a:prstGeom>
          <a:noFill/>
        </p:spPr>
        <p:txBody>
          <a:bodyPr wrap="square" rtlCol="0">
            <a:spAutoFit/>
          </a:bodyPr>
          <a:lstStyle/>
          <a:p>
            <a:r>
              <a:rPr lang="en-US" dirty="0" smtClean="0"/>
              <a:t>Chap 15</a:t>
            </a:r>
            <a:endParaRPr lang="en-US" dirty="0"/>
          </a:p>
        </p:txBody>
      </p:sp>
      <p:cxnSp>
        <p:nvCxnSpPr>
          <p:cNvPr id="62" name="Straight Arrow Connector 61"/>
          <p:cNvCxnSpPr/>
          <p:nvPr/>
        </p:nvCxnSpPr>
        <p:spPr>
          <a:xfrm flipH="1">
            <a:off x="6629400" y="1828800"/>
            <a:ext cx="304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762000" y="5791200"/>
            <a:ext cx="1828800" cy="461665"/>
          </a:xfrm>
          <a:prstGeom prst="rect">
            <a:avLst/>
          </a:prstGeom>
          <a:noFill/>
        </p:spPr>
        <p:txBody>
          <a:bodyPr wrap="square" rtlCol="0">
            <a:spAutoFit/>
          </a:bodyPr>
          <a:lstStyle/>
          <a:p>
            <a:r>
              <a:rPr lang="en-US" dirty="0" smtClean="0"/>
              <a:t>Chap 16-17</a:t>
            </a:r>
            <a:endParaRPr lang="en-US" dirty="0"/>
          </a:p>
        </p:txBody>
      </p:sp>
      <p:cxnSp>
        <p:nvCxnSpPr>
          <p:cNvPr id="66" name="Straight Arrow Connector 65"/>
          <p:cNvCxnSpPr/>
          <p:nvPr/>
        </p:nvCxnSpPr>
        <p:spPr>
          <a:xfrm flipH="1" flipV="1">
            <a:off x="1143000" y="4953000"/>
            <a:ext cx="228600" cy="9144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7467600" y="4953000"/>
            <a:ext cx="381000" cy="5334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400800" y="5562600"/>
            <a:ext cx="1828800" cy="461665"/>
          </a:xfrm>
          <a:prstGeom prst="rect">
            <a:avLst/>
          </a:prstGeom>
          <a:noFill/>
        </p:spPr>
        <p:txBody>
          <a:bodyPr wrap="square" rtlCol="0">
            <a:spAutoFit/>
          </a:bodyPr>
          <a:lstStyle/>
          <a:p>
            <a:r>
              <a:rPr lang="en-US" dirty="0" smtClean="0"/>
              <a:t>Chap 18</a:t>
            </a:r>
            <a:endParaRPr lang="en-US" dirty="0"/>
          </a:p>
        </p:txBody>
      </p:sp>
    </p:spTree>
    <p:extLst>
      <p:ext uri="{BB962C8B-B14F-4D97-AF65-F5344CB8AC3E}">
        <p14:creationId xmlns:p14="http://schemas.microsoft.com/office/powerpoint/2010/main" val="2461065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dirty="0" smtClean="0"/>
              <a:t>Single-table Plans With Indexes</a:t>
            </a:r>
            <a:endParaRPr lang="en-US" dirty="0"/>
          </a:p>
        </p:txBody>
      </p:sp>
      <p:sp>
        <p:nvSpPr>
          <p:cNvPr id="17413" name="Rectangle 5"/>
          <p:cNvSpPr>
            <a:spLocks noGrp="1" noChangeArrowheads="1"/>
          </p:cNvSpPr>
          <p:nvPr>
            <p:ph type="body" idx="1"/>
          </p:nvPr>
        </p:nvSpPr>
        <p:spPr>
          <a:xfrm>
            <a:off x="266700" y="1295400"/>
            <a:ext cx="8610600" cy="4953000"/>
          </a:xfrm>
          <a:noFill/>
          <a:ln/>
        </p:spPr>
        <p:txBody>
          <a:bodyPr>
            <a:normAutofit lnSpcReduction="10000"/>
          </a:bodyPr>
          <a:lstStyle/>
          <a:p>
            <a:r>
              <a:rPr lang="en-US" dirty="0" smtClean="0"/>
              <a:t>There are four cases:</a:t>
            </a:r>
          </a:p>
          <a:p>
            <a:pPr marL="514350" indent="-514350">
              <a:buFont typeface="+mj-lt"/>
              <a:buAutoNum type="arabicPeriod"/>
            </a:pPr>
            <a:r>
              <a:rPr lang="en-US" dirty="0" smtClean="0"/>
              <a:t>Single-index access path</a:t>
            </a:r>
          </a:p>
          <a:p>
            <a:pPr lvl="1"/>
            <a:r>
              <a:rPr lang="en-US" dirty="0" smtClean="0"/>
              <a:t>Each matching index offers an alternative access path</a:t>
            </a:r>
          </a:p>
          <a:p>
            <a:pPr lvl="1"/>
            <a:r>
              <a:rPr lang="en-US" dirty="0" smtClean="0"/>
              <a:t>Choose one with lowest I/O cost</a:t>
            </a:r>
          </a:p>
          <a:p>
            <a:pPr lvl="1"/>
            <a:r>
              <a:rPr lang="en-US" dirty="0" smtClean="0"/>
              <a:t>Non-primary conjuncts, projection, aggregates/grouping applied next</a:t>
            </a:r>
          </a:p>
          <a:p>
            <a:pPr marL="514350" indent="-514350">
              <a:buFont typeface="+mj-lt"/>
              <a:buAutoNum type="arabicPeriod"/>
            </a:pPr>
            <a:r>
              <a:rPr lang="en-US" dirty="0" smtClean="0"/>
              <a:t>Multiple-index access path</a:t>
            </a:r>
          </a:p>
          <a:p>
            <a:pPr lvl="1"/>
            <a:r>
              <a:rPr lang="en-US" dirty="0" smtClean="0"/>
              <a:t>Each of several indexes used to retrieve </a:t>
            </a:r>
            <a:r>
              <a:rPr lang="en-US" dirty="0" smtClean="0">
                <a:solidFill>
                  <a:srgbClr val="FF0000"/>
                </a:solidFill>
              </a:rPr>
              <a:t>set of rids</a:t>
            </a:r>
          </a:p>
          <a:p>
            <a:pPr lvl="1"/>
            <a:r>
              <a:rPr lang="en-US" dirty="0" smtClean="0"/>
              <a:t>Rid sets </a:t>
            </a:r>
            <a:r>
              <a:rPr lang="en-US" dirty="0" smtClean="0">
                <a:solidFill>
                  <a:srgbClr val="FF0000"/>
                </a:solidFill>
              </a:rPr>
              <a:t>intersected</a:t>
            </a:r>
            <a:r>
              <a:rPr lang="en-US" dirty="0" smtClean="0"/>
              <a:t>, result sorted by page id</a:t>
            </a:r>
          </a:p>
          <a:p>
            <a:pPr lvl="1"/>
            <a:r>
              <a:rPr lang="en-US" dirty="0" smtClean="0"/>
              <a:t>Retrieve each page only once</a:t>
            </a:r>
          </a:p>
          <a:p>
            <a:pPr lvl="1"/>
            <a:r>
              <a:rPr lang="en-US" dirty="0"/>
              <a:t>Non-primary conjuncts, projection, aggregates/grouping applied </a:t>
            </a:r>
            <a:r>
              <a:rPr lang="en-US" dirty="0" smtClean="0"/>
              <a:t>next</a:t>
            </a:r>
            <a:endParaRPr lang="en-US" dirty="0"/>
          </a:p>
        </p:txBody>
      </p:sp>
    </p:spTree>
    <p:extLst>
      <p:ext uri="{BB962C8B-B14F-4D97-AF65-F5344CB8AC3E}">
        <p14:creationId xmlns:p14="http://schemas.microsoft.com/office/powerpoint/2010/main" val="3010759083"/>
      </p:ext>
    </p:extLst>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dirty="0" smtClean="0"/>
              <a:t>Plans With Indexes (contd.)</a:t>
            </a:r>
            <a:endParaRPr lang="en-US" dirty="0"/>
          </a:p>
        </p:txBody>
      </p:sp>
      <p:sp>
        <p:nvSpPr>
          <p:cNvPr id="17413" name="Rectangle 5"/>
          <p:cNvSpPr>
            <a:spLocks noGrp="1" noChangeArrowheads="1"/>
          </p:cNvSpPr>
          <p:nvPr>
            <p:ph type="body" idx="1"/>
          </p:nvPr>
        </p:nvSpPr>
        <p:spPr>
          <a:xfrm>
            <a:off x="266700" y="1295400"/>
            <a:ext cx="8724900" cy="4953000"/>
          </a:xfrm>
          <a:noFill/>
          <a:ln/>
        </p:spPr>
        <p:txBody>
          <a:bodyPr>
            <a:normAutofit/>
          </a:bodyPr>
          <a:lstStyle/>
          <a:p>
            <a:pPr marL="514350" indent="-514350">
              <a:buFont typeface="+mj-lt"/>
              <a:buAutoNum type="arabicPeriod" startAt="3"/>
            </a:pPr>
            <a:r>
              <a:rPr lang="en-US" dirty="0" smtClean="0"/>
              <a:t>Tree-index access path: extra possible use…</a:t>
            </a:r>
          </a:p>
          <a:p>
            <a:pPr lvl="1"/>
            <a:r>
              <a:rPr lang="en-US" dirty="0" smtClean="0"/>
              <a:t>If GROUP BY attributes prefix of tree index, retrieve tuples in order required by GROUP BY</a:t>
            </a:r>
          </a:p>
          <a:p>
            <a:pPr lvl="1"/>
            <a:r>
              <a:rPr lang="en-US" dirty="0" smtClean="0"/>
              <a:t>Apply selection, projection for each retrieved tuple, then aggregate</a:t>
            </a:r>
          </a:p>
          <a:p>
            <a:pPr lvl="1"/>
            <a:r>
              <a:rPr lang="en-US" dirty="0" smtClean="0"/>
              <a:t>Works well for clustered indexes</a:t>
            </a:r>
          </a:p>
          <a:p>
            <a:pPr lvl="1">
              <a:buNone/>
            </a:pPr>
            <a:r>
              <a:rPr lang="en-US" dirty="0" smtClean="0"/>
              <a:t>Example:   With tree index on rating</a:t>
            </a:r>
          </a:p>
          <a:p>
            <a:pPr lvl="1">
              <a:buNone/>
            </a:pPr>
            <a:endParaRPr lang="en-US" dirty="0" smtClean="0"/>
          </a:p>
        </p:txBody>
      </p:sp>
      <p:sp>
        <p:nvSpPr>
          <p:cNvPr id="6" name="Rectangle 6"/>
          <p:cNvSpPr>
            <a:spLocks noChangeArrowheads="1"/>
          </p:cNvSpPr>
          <p:nvPr/>
        </p:nvSpPr>
        <p:spPr bwMode="auto">
          <a:xfrm>
            <a:off x="2057400" y="3810000"/>
            <a:ext cx="4800600" cy="119776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SELECT </a:t>
            </a:r>
            <a:r>
              <a:rPr lang="en-US" dirty="0">
                <a:latin typeface="Book Antiqua" pitchFamily="18" charset="0"/>
              </a:rPr>
              <a:t> </a:t>
            </a:r>
            <a:r>
              <a:rPr lang="en-US" dirty="0" smtClean="0">
                <a:latin typeface="Book Antiqua" pitchFamily="18" charset="0"/>
              </a:rPr>
              <a:t>count(*), max(age)</a:t>
            </a:r>
            <a:endParaRPr lang="en-US" dirty="0">
              <a:latin typeface="Book Antiqua" pitchFamily="18" charset="0"/>
            </a:endParaRPr>
          </a:p>
          <a:p>
            <a:r>
              <a:rPr lang="en-US" sz="2000" dirty="0">
                <a:latin typeface="Book Antiqua" pitchFamily="18" charset="0"/>
              </a:rPr>
              <a:t>FROM </a:t>
            </a:r>
            <a:r>
              <a:rPr lang="en-US" dirty="0">
                <a:latin typeface="Book Antiqua" pitchFamily="18" charset="0"/>
              </a:rPr>
              <a:t> Sailors S</a:t>
            </a:r>
          </a:p>
          <a:p>
            <a:r>
              <a:rPr lang="en-US" dirty="0" smtClean="0">
                <a:latin typeface="Book Antiqua" pitchFamily="18" charset="0"/>
              </a:rPr>
              <a:t>GROUP BY rating</a:t>
            </a:r>
            <a:endParaRPr lang="en-US" dirty="0">
              <a:latin typeface="Book Antiqua" pitchFamily="18" charset="0"/>
            </a:endParaRPr>
          </a:p>
        </p:txBody>
      </p:sp>
    </p:spTree>
    <p:extLst>
      <p:ext uri="{BB962C8B-B14F-4D97-AF65-F5344CB8AC3E}">
        <p14:creationId xmlns:p14="http://schemas.microsoft.com/office/powerpoint/2010/main" val="763950339"/>
      </p:ext>
    </p:extLst>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dirty="0" smtClean="0"/>
              <a:t>Plans With Indexes (contd.)</a:t>
            </a:r>
            <a:endParaRPr lang="en-US" dirty="0"/>
          </a:p>
        </p:txBody>
      </p:sp>
      <p:sp>
        <p:nvSpPr>
          <p:cNvPr id="17413" name="Rectangle 5"/>
          <p:cNvSpPr>
            <a:spLocks noGrp="1" noChangeArrowheads="1"/>
          </p:cNvSpPr>
          <p:nvPr>
            <p:ph type="body" idx="1"/>
          </p:nvPr>
        </p:nvSpPr>
        <p:spPr>
          <a:xfrm>
            <a:off x="266700" y="1295400"/>
            <a:ext cx="8724900" cy="4953000"/>
          </a:xfrm>
          <a:noFill/>
          <a:ln/>
        </p:spPr>
        <p:txBody>
          <a:bodyPr>
            <a:normAutofit/>
          </a:bodyPr>
          <a:lstStyle/>
          <a:p>
            <a:pPr marL="514350" indent="-514350">
              <a:buFont typeface="+mj-lt"/>
              <a:buAutoNum type="arabicPeriod" startAt="3"/>
            </a:pPr>
            <a:r>
              <a:rPr lang="en-US" dirty="0" smtClean="0"/>
              <a:t>Index-only access path</a:t>
            </a:r>
          </a:p>
          <a:p>
            <a:pPr lvl="1"/>
            <a:r>
              <a:rPr lang="en-US" dirty="0" smtClean="0"/>
              <a:t>If all attributes in query included in index, then there is no need to access data records: </a:t>
            </a:r>
            <a:r>
              <a:rPr lang="en-US" b="1" dirty="0" smtClean="0">
                <a:solidFill>
                  <a:srgbClr val="FF0000"/>
                </a:solidFill>
              </a:rPr>
              <a:t>index-only scan</a:t>
            </a:r>
          </a:p>
          <a:p>
            <a:pPr lvl="1"/>
            <a:r>
              <a:rPr lang="en-US" dirty="0" smtClean="0"/>
              <a:t>If index matches selection, even better: only part of index examined</a:t>
            </a:r>
          </a:p>
          <a:p>
            <a:pPr lvl="1"/>
            <a:r>
              <a:rPr lang="en-US" dirty="0" smtClean="0"/>
              <a:t>Does not matter if index is clustered or not!</a:t>
            </a:r>
          </a:p>
          <a:p>
            <a:pPr lvl="1"/>
            <a:r>
              <a:rPr lang="en-US" dirty="0" smtClean="0"/>
              <a:t>If GROUP BY attributes prefix of a tree index, no need to sort!</a:t>
            </a:r>
          </a:p>
          <a:p>
            <a:pPr lvl="1"/>
            <a:r>
              <a:rPr lang="en-US" dirty="0" smtClean="0"/>
              <a:t>Example:   With tree index on rating</a:t>
            </a:r>
          </a:p>
          <a:p>
            <a:pPr lvl="1"/>
            <a:endParaRPr lang="en-US" dirty="0" smtClean="0"/>
          </a:p>
          <a:p>
            <a:pPr lvl="1"/>
            <a:endParaRPr lang="en-US" dirty="0" smtClean="0"/>
          </a:p>
          <a:p>
            <a:pPr lvl="1"/>
            <a:endParaRPr lang="en-US" dirty="0" smtClean="0"/>
          </a:p>
          <a:p>
            <a:pPr lvl="1"/>
            <a:r>
              <a:rPr lang="en-US" dirty="0" smtClean="0"/>
              <a:t>Note count(*) doesn’t require access to row, just RID.</a:t>
            </a:r>
          </a:p>
        </p:txBody>
      </p:sp>
      <p:sp>
        <p:nvSpPr>
          <p:cNvPr id="6" name="Rectangle 6"/>
          <p:cNvSpPr>
            <a:spLocks noChangeArrowheads="1"/>
          </p:cNvSpPr>
          <p:nvPr/>
        </p:nvSpPr>
        <p:spPr bwMode="auto">
          <a:xfrm>
            <a:off x="1981200" y="4419600"/>
            <a:ext cx="5486400" cy="82843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SELECT </a:t>
            </a:r>
            <a:r>
              <a:rPr lang="en-US" dirty="0">
                <a:latin typeface="Book Antiqua" pitchFamily="18" charset="0"/>
              </a:rPr>
              <a:t> </a:t>
            </a:r>
            <a:r>
              <a:rPr lang="en-US" dirty="0" smtClean="0">
                <a:latin typeface="Book Antiqua" pitchFamily="18" charset="0"/>
              </a:rPr>
              <a:t>max(rating),count(*)</a:t>
            </a:r>
            <a:endParaRPr lang="en-US" dirty="0">
              <a:latin typeface="Book Antiqua" pitchFamily="18" charset="0"/>
            </a:endParaRPr>
          </a:p>
          <a:p>
            <a:r>
              <a:rPr lang="en-US" sz="2000" dirty="0">
                <a:latin typeface="Book Antiqua" pitchFamily="18" charset="0"/>
              </a:rPr>
              <a:t>FROM </a:t>
            </a:r>
            <a:r>
              <a:rPr lang="en-US" dirty="0">
                <a:latin typeface="Book Antiqua" pitchFamily="18" charset="0"/>
              </a:rPr>
              <a:t> Sailors </a:t>
            </a:r>
            <a:r>
              <a:rPr lang="en-US" dirty="0" smtClean="0">
                <a:latin typeface="Book Antiqua" pitchFamily="18" charset="0"/>
              </a:rPr>
              <a:t>S</a:t>
            </a:r>
            <a:endParaRPr lang="en-US" dirty="0">
              <a:latin typeface="Book Antiqua" pitchFamily="18" charset="0"/>
            </a:endParaRPr>
          </a:p>
        </p:txBody>
      </p:sp>
    </p:spTree>
    <p:extLst>
      <p:ext uri="{BB962C8B-B14F-4D97-AF65-F5344CB8AC3E}">
        <p14:creationId xmlns:p14="http://schemas.microsoft.com/office/powerpoint/2010/main" val="763950339"/>
      </p:ext>
    </p:extLst>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4" name="Rectangle 4"/>
          <p:cNvSpPr>
            <a:spLocks noGrp="1" noChangeArrowheads="1"/>
          </p:cNvSpPr>
          <p:nvPr>
            <p:ph type="title"/>
          </p:nvPr>
        </p:nvSpPr>
        <p:spPr>
          <a:noFill/>
          <a:ln/>
        </p:spPr>
        <p:txBody>
          <a:bodyPr/>
          <a:lstStyle/>
          <a:p>
            <a:r>
              <a:rPr lang="en-US" dirty="0" smtClean="0"/>
              <a:t>Example Schema</a:t>
            </a:r>
            <a:endParaRPr lang="en-US" dirty="0"/>
          </a:p>
        </p:txBody>
      </p:sp>
      <p:sp>
        <p:nvSpPr>
          <p:cNvPr id="35845" name="Rectangle 5"/>
          <p:cNvSpPr>
            <a:spLocks noGrp="1" noChangeArrowheads="1"/>
          </p:cNvSpPr>
          <p:nvPr>
            <p:ph type="body" idx="1"/>
          </p:nvPr>
        </p:nvSpPr>
        <p:spPr>
          <a:xfrm>
            <a:off x="246063" y="2693276"/>
            <a:ext cx="9067800" cy="3810000"/>
          </a:xfrm>
          <a:noFill/>
          <a:ln/>
        </p:spPr>
        <p:txBody>
          <a:bodyPr/>
          <a:lstStyle/>
          <a:p>
            <a:r>
              <a:rPr lang="en-US" dirty="0"/>
              <a:t>Similar to old schema; </a:t>
            </a:r>
            <a:r>
              <a:rPr lang="en-US" i="1" dirty="0" err="1">
                <a:solidFill>
                  <a:srgbClr val="FF0000"/>
                </a:solidFill>
              </a:rPr>
              <a:t>rname</a:t>
            </a:r>
            <a:r>
              <a:rPr lang="en-US" dirty="0">
                <a:solidFill>
                  <a:srgbClr val="FF0000"/>
                </a:solidFill>
              </a:rPr>
              <a:t> </a:t>
            </a:r>
            <a:r>
              <a:rPr lang="en-US" dirty="0" smtClean="0"/>
              <a:t>added</a:t>
            </a:r>
          </a:p>
          <a:p>
            <a:r>
              <a:rPr lang="en-US" dirty="0" smtClean="0"/>
              <a:t>Reserves</a:t>
            </a:r>
            <a:r>
              <a:rPr lang="en-US" dirty="0"/>
              <a:t>:</a:t>
            </a:r>
          </a:p>
          <a:p>
            <a:pPr lvl="1">
              <a:buSzPct val="75000"/>
            </a:pPr>
            <a:r>
              <a:rPr lang="en-US" dirty="0" smtClean="0"/>
              <a:t>40 </a:t>
            </a:r>
            <a:r>
              <a:rPr lang="en-US" dirty="0"/>
              <a:t>bytes </a:t>
            </a:r>
            <a:r>
              <a:rPr lang="en-US" dirty="0" smtClean="0"/>
              <a:t>long tuple, 100K records, 100 </a:t>
            </a:r>
            <a:r>
              <a:rPr lang="en-US" dirty="0"/>
              <a:t>tuples per page, </a:t>
            </a:r>
            <a:r>
              <a:rPr lang="en-US" dirty="0" smtClean="0"/>
              <a:t>1000 pages</a:t>
            </a:r>
            <a:endParaRPr lang="en-US" dirty="0"/>
          </a:p>
          <a:p>
            <a:r>
              <a:rPr lang="en-US" dirty="0"/>
              <a:t>Sailors:</a:t>
            </a:r>
          </a:p>
          <a:p>
            <a:pPr lvl="1">
              <a:buSzPct val="75000"/>
            </a:pPr>
            <a:r>
              <a:rPr lang="en-US" dirty="0" smtClean="0"/>
              <a:t>50 </a:t>
            </a:r>
            <a:r>
              <a:rPr lang="en-US" dirty="0"/>
              <a:t>bytes </a:t>
            </a:r>
            <a:r>
              <a:rPr lang="en-US" dirty="0" smtClean="0"/>
              <a:t>long tuple,  40K tuples, 80 </a:t>
            </a:r>
            <a:r>
              <a:rPr lang="en-US" dirty="0"/>
              <a:t>tuples per page, 500 </a:t>
            </a:r>
            <a:r>
              <a:rPr lang="en-US" dirty="0" smtClean="0"/>
              <a:t>pages</a:t>
            </a:r>
          </a:p>
          <a:p>
            <a:pPr>
              <a:buSzPct val="75000"/>
            </a:pPr>
            <a:r>
              <a:rPr lang="en-US" dirty="0" smtClean="0"/>
              <a:t>Assume index entry size 10% of data record size </a:t>
            </a:r>
            <a:endParaRPr lang="en-US" dirty="0"/>
          </a:p>
        </p:txBody>
      </p:sp>
      <p:sp>
        <p:nvSpPr>
          <p:cNvPr id="35846" name="Rectangle 6"/>
          <p:cNvSpPr>
            <a:spLocks noChangeArrowheads="1"/>
          </p:cNvSpPr>
          <p:nvPr/>
        </p:nvSpPr>
        <p:spPr bwMode="auto">
          <a:xfrm>
            <a:off x="539750" y="1676400"/>
            <a:ext cx="806450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latin typeface="Book Antiqua" pitchFamily="18" charset="0"/>
              </a:rPr>
              <a:t>Sailors (</a:t>
            </a:r>
            <a:r>
              <a:rPr lang="en-US" i="1" u="sng" dirty="0" err="1">
                <a:latin typeface="Book Antiqua" pitchFamily="18" charset="0"/>
              </a:rPr>
              <a:t>sid</a:t>
            </a:r>
            <a:r>
              <a:rPr lang="en-US" u="sng" dirty="0">
                <a:latin typeface="Book Antiqua" pitchFamily="18" charset="0"/>
              </a:rPr>
              <a:t>: integer</a:t>
            </a:r>
            <a:r>
              <a:rPr lang="en-US" dirty="0">
                <a:latin typeface="Book Antiqua" pitchFamily="18" charset="0"/>
              </a:rPr>
              <a:t>, </a:t>
            </a:r>
            <a:r>
              <a:rPr lang="en-US" i="1" dirty="0" err="1">
                <a:latin typeface="Book Antiqua" pitchFamily="18" charset="0"/>
              </a:rPr>
              <a:t>sname</a:t>
            </a:r>
            <a:r>
              <a:rPr lang="en-US" dirty="0">
                <a:latin typeface="Book Antiqua" pitchFamily="18" charset="0"/>
              </a:rPr>
              <a:t>: string, </a:t>
            </a:r>
            <a:r>
              <a:rPr lang="en-US" i="1" dirty="0">
                <a:latin typeface="Book Antiqua" pitchFamily="18" charset="0"/>
              </a:rPr>
              <a:t>rating</a:t>
            </a:r>
            <a:r>
              <a:rPr lang="en-US" dirty="0">
                <a:latin typeface="Book Antiqua" pitchFamily="18" charset="0"/>
              </a:rPr>
              <a:t>: integer, </a:t>
            </a:r>
            <a:r>
              <a:rPr lang="en-US" i="1" dirty="0">
                <a:latin typeface="Book Antiqua" pitchFamily="18" charset="0"/>
              </a:rPr>
              <a:t>age</a:t>
            </a:r>
            <a:r>
              <a:rPr lang="en-US" dirty="0">
                <a:latin typeface="Book Antiqua" pitchFamily="18" charset="0"/>
              </a:rPr>
              <a:t>: real)</a:t>
            </a:r>
          </a:p>
          <a:p>
            <a:r>
              <a:rPr lang="en-US" dirty="0">
                <a:latin typeface="Book Antiqua" pitchFamily="18" charset="0"/>
              </a:rPr>
              <a:t>Reserves (</a:t>
            </a:r>
            <a:r>
              <a:rPr lang="en-US" i="1" u="sng" dirty="0" err="1">
                <a:latin typeface="Book Antiqua" pitchFamily="18" charset="0"/>
              </a:rPr>
              <a:t>sid</a:t>
            </a:r>
            <a:r>
              <a:rPr lang="en-US" u="sng" dirty="0">
                <a:latin typeface="Book Antiqua" pitchFamily="18" charset="0"/>
              </a:rPr>
              <a:t>: integer, </a:t>
            </a:r>
            <a:r>
              <a:rPr lang="en-US" i="1" u="sng" dirty="0">
                <a:latin typeface="Book Antiqua" pitchFamily="18" charset="0"/>
              </a:rPr>
              <a:t>bid</a:t>
            </a:r>
            <a:r>
              <a:rPr lang="en-US" u="sng" dirty="0">
                <a:latin typeface="Book Antiqua" pitchFamily="18" charset="0"/>
              </a:rPr>
              <a:t>: integer, </a:t>
            </a:r>
            <a:r>
              <a:rPr lang="en-US" i="1" u="sng" dirty="0">
                <a:latin typeface="Book Antiqua" pitchFamily="18" charset="0"/>
              </a:rPr>
              <a:t>day</a:t>
            </a:r>
            <a:r>
              <a:rPr lang="en-US" u="sng" dirty="0">
                <a:latin typeface="Book Antiqua" pitchFamily="18" charset="0"/>
              </a:rPr>
              <a:t>: dates</a:t>
            </a:r>
            <a:r>
              <a:rPr lang="en-US" dirty="0">
                <a:latin typeface="Book Antiqua" pitchFamily="18" charset="0"/>
              </a:rPr>
              <a:t>, </a:t>
            </a:r>
            <a:r>
              <a:rPr lang="en-US" i="1" dirty="0" err="1">
                <a:latin typeface="Book Antiqua" pitchFamily="18" charset="0"/>
              </a:rPr>
              <a:t>rname</a:t>
            </a:r>
            <a:r>
              <a:rPr lang="en-US" dirty="0">
                <a:latin typeface="Book Antiqua" pitchFamily="18" charset="0"/>
              </a:rPr>
              <a:t>: string)</a:t>
            </a:r>
          </a:p>
        </p:txBody>
      </p:sp>
    </p:spTree>
    <p:extLst>
      <p:ext uri="{BB962C8B-B14F-4D97-AF65-F5344CB8AC3E}">
        <p14:creationId xmlns:p14="http://schemas.microsoft.com/office/powerpoint/2010/main" val="3836931701"/>
      </p:ext>
    </p:extLst>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7403</TotalTime>
  <Pages>27</Pages>
  <Words>3872</Words>
  <Application>Microsoft Office PowerPoint</Application>
  <PresentationFormat>On-screen Show (4:3)</PresentationFormat>
  <Paragraphs>497</Paragraphs>
  <Slides>42</Slides>
  <Notes>31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1" baseType="lpstr">
      <vt:lpstr>Arial</vt:lpstr>
      <vt:lpstr>Book Antiqua</vt:lpstr>
      <vt:lpstr>Bookman Old Style</vt:lpstr>
      <vt:lpstr>Gill Sans MT</vt:lpstr>
      <vt:lpstr>Times New Roman</vt:lpstr>
      <vt:lpstr>Wingdings</vt:lpstr>
      <vt:lpstr>Wingdings 3</vt:lpstr>
      <vt:lpstr>Origin</vt:lpstr>
      <vt:lpstr>Clip</vt:lpstr>
      <vt:lpstr>Final Review</vt:lpstr>
      <vt:lpstr>Coverage</vt:lpstr>
      <vt:lpstr>Highlights of before-midterm coverage</vt:lpstr>
      <vt:lpstr>Highlights of before-midterm coverage</vt:lpstr>
      <vt:lpstr>Architecture of a DBMS</vt:lpstr>
      <vt:lpstr>Single-table Plans With Indexes</vt:lpstr>
      <vt:lpstr>Plans With Indexes (contd.)</vt:lpstr>
      <vt:lpstr>Plans With Indexes (contd.)</vt:lpstr>
      <vt:lpstr>Example Schema</vt:lpstr>
      <vt:lpstr>Cost Estimates for Single-Relation Plans</vt:lpstr>
      <vt:lpstr>Example</vt:lpstr>
      <vt:lpstr>Queries Over Multiple Relations</vt:lpstr>
      <vt:lpstr>Example of push downs of selections</vt:lpstr>
      <vt:lpstr>Push-down and pipelining</vt:lpstr>
      <vt:lpstr>What are Transactions?</vt:lpstr>
      <vt:lpstr>ACID Properties</vt:lpstr>
      <vt:lpstr>Modeling Transactions</vt:lpstr>
      <vt:lpstr>Concurrency: lost update anomaly</vt:lpstr>
      <vt:lpstr>Concurrency: lost update anomaly</vt:lpstr>
      <vt:lpstr>Strict Two-Phase Locking (Strict 2PL)</vt:lpstr>
      <vt:lpstr>Concurrency: lost update anomaly</vt:lpstr>
      <vt:lpstr>Concurrency: lost update anomaly</vt:lpstr>
      <vt:lpstr>Aborting Transactions</vt:lpstr>
      <vt:lpstr>Deadlock Detection</vt:lpstr>
      <vt:lpstr>Dirty Reads</vt:lpstr>
      <vt:lpstr>Index Locking</vt:lpstr>
      <vt:lpstr>Locking for B+ Trees (contd.)</vt:lpstr>
      <vt:lpstr>Isolation Levels in Practice</vt:lpstr>
      <vt:lpstr>Read Committed (RC) Isolation</vt:lpstr>
      <vt:lpstr>Crash Recovery: Big Picture</vt:lpstr>
      <vt:lpstr>Logging</vt:lpstr>
      <vt:lpstr>Write-Ahead Logging (WAL)</vt:lpstr>
      <vt:lpstr>The Analysis Phase</vt:lpstr>
      <vt:lpstr>The REDO Phase</vt:lpstr>
      <vt:lpstr>The UNDO Phase, simple case, no rollbacks in progress at crash</vt:lpstr>
      <vt:lpstr>Summary of Logging/Recovery</vt:lpstr>
      <vt:lpstr>Containers, e.g. Docker containers</vt:lpstr>
      <vt:lpstr>Docker Containers and Images</vt:lpstr>
      <vt:lpstr>Data Warehousing</vt:lpstr>
      <vt:lpstr>OLAP: Multidimensional data model</vt:lpstr>
      <vt:lpstr>OLAP Queries: cross-tabs</vt:lpstr>
      <vt:lpstr>Topics FYI (not on final exam)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Storing Data: Disks and Files</dc:title>
  <dc:subject>Database Management Systems</dc:subject>
  <dc:creator>Raghu Ramakrishnan and Johannes Gehrke</dc:creator>
  <cp:keywords>Chapter 9</cp:keywords>
  <cp:lastModifiedBy>eoneil2</cp:lastModifiedBy>
  <cp:revision>232</cp:revision>
  <cp:lastPrinted>2018-05-09T13:51:11Z</cp:lastPrinted>
  <dcterms:created xsi:type="dcterms:W3CDTF">1997-01-06T18:24:52Z</dcterms:created>
  <dcterms:modified xsi:type="dcterms:W3CDTF">2018-05-09T14:26:56Z</dcterms:modified>
</cp:coreProperties>
</file>