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40"/>
  </p:notesMasterIdLst>
  <p:handoutMasterIdLst>
    <p:handoutMasterId r:id="rId41"/>
  </p:handoutMasterIdLst>
  <p:sldIdLst>
    <p:sldId id="307" r:id="rId2"/>
    <p:sldId id="295" r:id="rId3"/>
    <p:sldId id="296" r:id="rId4"/>
    <p:sldId id="297" r:id="rId5"/>
    <p:sldId id="298" r:id="rId6"/>
    <p:sldId id="299" r:id="rId7"/>
    <p:sldId id="300" r:id="rId8"/>
    <p:sldId id="301" r:id="rId9"/>
    <p:sldId id="302" r:id="rId10"/>
    <p:sldId id="303" r:id="rId11"/>
    <p:sldId id="309" r:id="rId12"/>
    <p:sldId id="304" r:id="rId13"/>
    <p:sldId id="305" r:id="rId14"/>
    <p:sldId id="306" r:id="rId15"/>
    <p:sldId id="256" r:id="rId16"/>
    <p:sldId id="287" r:id="rId17"/>
    <p:sldId id="257" r:id="rId18"/>
    <p:sldId id="258" r:id="rId19"/>
    <p:sldId id="308" r:id="rId20"/>
    <p:sldId id="311" r:id="rId21"/>
    <p:sldId id="259" r:id="rId22"/>
    <p:sldId id="260" r:id="rId23"/>
    <p:sldId id="286" r:id="rId24"/>
    <p:sldId id="261" r:id="rId25"/>
    <p:sldId id="262" r:id="rId26"/>
    <p:sldId id="289" r:id="rId27"/>
    <p:sldId id="263" r:id="rId28"/>
    <p:sldId id="264" r:id="rId29"/>
    <p:sldId id="265" r:id="rId30"/>
    <p:sldId id="290" r:id="rId31"/>
    <p:sldId id="266" r:id="rId32"/>
    <p:sldId id="291" r:id="rId33"/>
    <p:sldId id="267" r:id="rId34"/>
    <p:sldId id="294" r:id="rId35"/>
    <p:sldId id="268" r:id="rId36"/>
    <p:sldId id="270" r:id="rId37"/>
    <p:sldId id="292" r:id="rId38"/>
    <p:sldId id="310" r:id="rId39"/>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0E30"/>
    <a:srgbClr val="B760F9"/>
    <a:srgbClr val="063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90" y="408"/>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69" d="100"/>
          <a:sy n="69" d="100"/>
        </p:scale>
        <p:origin x="-2778" y="-10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958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415790"/>
            <a:ext cx="5029200" cy="418338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9523222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4099"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1</a:t>
            </a:r>
          </a:p>
        </p:txBody>
      </p:sp>
      <p:sp>
        <p:nvSpPr>
          <p:cNvPr id="4100"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4102" name="Rectangle 6"/>
          <p:cNvSpPr>
            <a:spLocks noGrp="1" noRot="1" noChangeAspect="1" noChangeArrowheads="1" noTextEdit="1"/>
          </p:cNvSpPr>
          <p:nvPr>
            <p:ph type="sldImg"/>
          </p:nvPr>
        </p:nvSpPr>
        <p:spPr>
          <a:xfrm>
            <a:off x="1114425" y="703263"/>
            <a:ext cx="4629150" cy="3473450"/>
          </a:xfrm>
          <a:ln cap="flat"/>
        </p:spPr>
      </p:sp>
      <p:sp>
        <p:nvSpPr>
          <p:cNvPr id="4103" name="Rectangle 7"/>
          <p:cNvSpPr>
            <a:spLocks noGrp="1" noChangeArrowheads="1"/>
          </p:cNvSpPr>
          <p:nvPr>
            <p:ph type="body" idx="1"/>
          </p:nvPr>
        </p:nvSpPr>
        <p:spPr>
          <a:noFill/>
          <a:ln/>
        </p:spPr>
        <p:txBody>
          <a:bodyPr/>
          <a:lstStyle/>
          <a:p>
            <a:r>
              <a:rPr lang="en-US"/>
              <a:t>The slides for this text are organized into chapters. This lecture covers Chapter 9, and discusses how data is stored on external storage media, such as disks.  It includes a discussion of disk architectures, including RAID, buffer management, how data is organized into files or records, how files are treated as collections of physical pages, and how records are laid out on a page.</a:t>
            </a:r>
          </a:p>
          <a:p>
            <a:endParaRPr lang="en-US"/>
          </a:p>
          <a:p>
            <a:r>
              <a:rPr lang="en-US"/>
              <a:t>Chapter 8 provides an overview of storage and indexing, but is not a pre-requisite for this chapter. In implementation-oriented courses with course projects (e.g., based on the Minibase system) this chapter can be covered very early to facilitate programming assignments on heap files, record layout, and buffer management.  One possibility is to cover this chapter immediately after Chapter 1, then return to Chapter 2 and the rest of the Foundations chapters.  Chapters 8, 10, and 11 would then be covered later in the course.  (This sequence is the one followed by Ramakrishnan in the implementation-oriented senior level introductory database course at Wisconsin.)</a:t>
            </a:r>
          </a:p>
          <a:p>
            <a:endParaRPr lang="en-US"/>
          </a:p>
          <a:p>
            <a:r>
              <a:rPr lang="en-US"/>
              <a:t>At the instructor’s discretion, this chapter  can also be omitted without loss of continuity in other parts of the text.  (In particular, Chapter 20 can be covered without covering this chapter.)</a:t>
            </a:r>
          </a:p>
          <a:p>
            <a:endParaRPr lang="en-US"/>
          </a:p>
          <a:p>
            <a:endParaRPr lang="en-US"/>
          </a:p>
        </p:txBody>
      </p:sp>
    </p:spTree>
    <p:extLst>
      <p:ext uri="{BB962C8B-B14F-4D97-AF65-F5344CB8AC3E}">
        <p14:creationId xmlns:p14="http://schemas.microsoft.com/office/powerpoint/2010/main" val="12247956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16387"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23</a:t>
            </a:r>
          </a:p>
        </p:txBody>
      </p:sp>
      <p:sp>
        <p:nvSpPr>
          <p:cNvPr id="16388"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16389"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16390" name="Rectangle 6"/>
          <p:cNvSpPr>
            <a:spLocks noGrp="1" noRot="1" noChangeAspect="1" noChangeArrowheads="1" noTextEdit="1"/>
          </p:cNvSpPr>
          <p:nvPr>
            <p:ph type="sldImg"/>
          </p:nvPr>
        </p:nvSpPr>
        <p:spPr>
          <a:xfrm>
            <a:off x="1114425" y="703263"/>
            <a:ext cx="4629150" cy="3473450"/>
          </a:xfrm>
          <a:ln cap="flat"/>
        </p:spPr>
      </p:sp>
      <p:sp>
        <p:nvSpPr>
          <p:cNvPr id="1639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953633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14425" y="703263"/>
            <a:ext cx="4629150" cy="3473450"/>
          </a:xfrm>
          <a:ln cap="flat"/>
        </p:spPr>
      </p:sp>
      <p:sp>
        <p:nvSpPr>
          <p:cNvPr id="1843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316317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14425" y="703263"/>
            <a:ext cx="4629150" cy="3473450"/>
          </a:xfrm>
          <a:ln cap="flat"/>
        </p:spPr>
      </p:sp>
      <p:sp>
        <p:nvSpPr>
          <p:cNvPr id="2048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317534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14425" y="703263"/>
            <a:ext cx="4629150" cy="3473450"/>
          </a:xfrm>
          <a:ln cap="flat"/>
        </p:spPr>
      </p:sp>
      <p:sp>
        <p:nvSpPr>
          <p:cNvPr id="2253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677321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24579"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24</a:t>
            </a:r>
          </a:p>
        </p:txBody>
      </p:sp>
      <p:sp>
        <p:nvSpPr>
          <p:cNvPr id="24580"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24581"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14425" y="703263"/>
            <a:ext cx="4629150" cy="3473450"/>
          </a:xfrm>
          <a:ln cap="flat"/>
        </p:spPr>
      </p:sp>
      <p:sp>
        <p:nvSpPr>
          <p:cNvPr id="2458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79727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26627"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4</a:t>
            </a:r>
          </a:p>
        </p:txBody>
      </p:sp>
      <p:sp>
        <p:nvSpPr>
          <p:cNvPr id="26628"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26629"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14425" y="703263"/>
            <a:ext cx="4629150" cy="3473450"/>
          </a:xfrm>
          <a:ln cap="flat"/>
        </p:spPr>
      </p:sp>
      <p:sp>
        <p:nvSpPr>
          <p:cNvPr id="2663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284402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28675"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5</a:t>
            </a:r>
          </a:p>
        </p:txBody>
      </p:sp>
      <p:sp>
        <p:nvSpPr>
          <p:cNvPr id="28676"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28677"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28678" name="Rectangle 6"/>
          <p:cNvSpPr>
            <a:spLocks noGrp="1" noRot="1" noChangeAspect="1" noChangeArrowheads="1" noTextEdit="1"/>
          </p:cNvSpPr>
          <p:nvPr>
            <p:ph type="sldImg"/>
          </p:nvPr>
        </p:nvSpPr>
        <p:spPr>
          <a:xfrm>
            <a:off x="1114425" y="703263"/>
            <a:ext cx="4629150" cy="3473450"/>
          </a:xfrm>
          <a:ln cap="flat"/>
        </p:spPr>
      </p:sp>
      <p:sp>
        <p:nvSpPr>
          <p:cNvPr id="28679"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643170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32771"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7</a:t>
            </a:r>
          </a:p>
        </p:txBody>
      </p:sp>
      <p:sp>
        <p:nvSpPr>
          <p:cNvPr id="32772"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32773"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32774" name="Rectangle 6"/>
          <p:cNvSpPr>
            <a:spLocks noGrp="1" noRot="1" noChangeAspect="1" noChangeArrowheads="1" noTextEdit="1"/>
          </p:cNvSpPr>
          <p:nvPr>
            <p:ph type="sldImg"/>
          </p:nvPr>
        </p:nvSpPr>
        <p:spPr>
          <a:xfrm>
            <a:off x="1114425" y="703263"/>
            <a:ext cx="4629150" cy="3473450"/>
          </a:xfrm>
          <a:ln cap="flat"/>
        </p:spPr>
      </p:sp>
      <p:sp>
        <p:nvSpPr>
          <p:cNvPr id="32775"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709680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24579"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24</a:t>
            </a:r>
          </a:p>
        </p:txBody>
      </p:sp>
      <p:sp>
        <p:nvSpPr>
          <p:cNvPr id="24580"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24581"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14425" y="703263"/>
            <a:ext cx="4629150" cy="3473450"/>
          </a:xfrm>
          <a:ln cap="flat"/>
        </p:spPr>
      </p:sp>
      <p:sp>
        <p:nvSpPr>
          <p:cNvPr id="2458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754113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4099"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1</a:t>
            </a:r>
          </a:p>
        </p:txBody>
      </p:sp>
      <p:sp>
        <p:nvSpPr>
          <p:cNvPr id="4100"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4102" name="Rectangle 6"/>
          <p:cNvSpPr>
            <a:spLocks noGrp="1" noRot="1" noChangeAspect="1" noChangeArrowheads="1" noTextEdit="1"/>
          </p:cNvSpPr>
          <p:nvPr>
            <p:ph type="sldImg"/>
          </p:nvPr>
        </p:nvSpPr>
        <p:spPr>
          <a:xfrm>
            <a:off x="1114425" y="703263"/>
            <a:ext cx="4629150" cy="3473450"/>
          </a:xfrm>
          <a:ln cap="flat"/>
        </p:spPr>
      </p:sp>
      <p:sp>
        <p:nvSpPr>
          <p:cNvPr id="4103" name="Rectangle 7"/>
          <p:cNvSpPr>
            <a:spLocks noGrp="1" noChangeArrowheads="1"/>
          </p:cNvSpPr>
          <p:nvPr>
            <p:ph type="body" idx="1"/>
          </p:nvPr>
        </p:nvSpPr>
        <p:spPr>
          <a:noFill/>
          <a:ln/>
        </p:spPr>
        <p:txBody>
          <a:bodyPr/>
          <a:lstStyle/>
          <a:p>
            <a:r>
              <a:rPr lang="en-US"/>
              <a:t>The slides for this text are organized into chapters. This lecture covers Chapter 9, and discusses how data is stored on external storage media, such as disks.  It includes a discussion of disk architectures, including RAID, buffer management, how data is organized into files or records, how files are treated as collections of physical pages, and how records are laid out on a page.</a:t>
            </a:r>
          </a:p>
          <a:p>
            <a:endParaRPr lang="en-US"/>
          </a:p>
          <a:p>
            <a:r>
              <a:rPr lang="en-US"/>
              <a:t>Chapter 8 provides an overview of storage and indexing, but is not a pre-requisite for this chapter. In implementation-oriented courses with course projects (e.g., based on the Minibase system) this chapter can be covered very early to facilitate programming assignments on heap files, record layout, and buffer management.  One possibility is to cover this chapter immediately after Chapter 1, then return to Chapter 2 and the rest of the Foundations chapters.  Chapters 8, 10, and 11 would then be covered later in the course.  (This sequence is the one followed by Ramakrishnan in the implementation-oriented senior level introductory database course at Wisconsin.)</a:t>
            </a:r>
          </a:p>
          <a:p>
            <a:endParaRPr lang="en-US"/>
          </a:p>
          <a:p>
            <a:r>
              <a:rPr lang="en-US"/>
              <a:t>At the instructor’s discretion, this chapter  can also be omitted without loss of continuity in other parts of the text.  (In particular, Chapter 20 can be covered without covering this chapter.)</a:t>
            </a:r>
          </a:p>
          <a:p>
            <a:endParaRPr lang="en-US"/>
          </a:p>
          <a:p>
            <a:endParaRPr lang="en-US"/>
          </a:p>
        </p:txBody>
      </p:sp>
    </p:spTree>
    <p:extLst>
      <p:ext uri="{BB962C8B-B14F-4D97-AF65-F5344CB8AC3E}">
        <p14:creationId xmlns:p14="http://schemas.microsoft.com/office/powerpoint/2010/main" val="139565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14425" y="703263"/>
            <a:ext cx="4629150" cy="3473450"/>
          </a:xfrm>
          <a:ln cap="flat"/>
        </p:spPr>
      </p:sp>
    </p:spTree>
    <p:extLst>
      <p:ext uri="{BB962C8B-B14F-4D97-AF65-F5344CB8AC3E}">
        <p14:creationId xmlns:p14="http://schemas.microsoft.com/office/powerpoint/2010/main" val="3502379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8195"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19</a:t>
            </a:r>
          </a:p>
        </p:txBody>
      </p:sp>
      <p:sp>
        <p:nvSpPr>
          <p:cNvPr id="8196"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8197"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8198" name="Rectangle 6"/>
          <p:cNvSpPr>
            <a:spLocks noGrp="1" noRot="1" noChangeAspect="1" noChangeArrowheads="1" noTextEdit="1"/>
          </p:cNvSpPr>
          <p:nvPr>
            <p:ph type="sldImg"/>
          </p:nvPr>
        </p:nvSpPr>
        <p:spPr>
          <a:xfrm>
            <a:off x="1114425" y="703263"/>
            <a:ext cx="4629150" cy="3473450"/>
          </a:xfrm>
          <a:ln cap="flat"/>
        </p:spPr>
      </p:sp>
      <p:sp>
        <p:nvSpPr>
          <p:cNvPr id="8199"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22638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10243"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20</a:t>
            </a:r>
          </a:p>
        </p:txBody>
      </p:sp>
      <p:sp>
        <p:nvSpPr>
          <p:cNvPr id="10244"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10245"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10246" name="Rectangle 6"/>
          <p:cNvSpPr>
            <a:spLocks noGrp="1" noRot="1" noChangeAspect="1" noChangeArrowheads="1" noTextEdit="1"/>
          </p:cNvSpPr>
          <p:nvPr>
            <p:ph type="sldImg"/>
          </p:nvPr>
        </p:nvSpPr>
        <p:spPr>
          <a:xfrm>
            <a:off x="1114425" y="703263"/>
            <a:ext cx="4629150" cy="3473450"/>
          </a:xfrm>
          <a:ln cap="flat"/>
        </p:spPr>
      </p:sp>
      <p:sp>
        <p:nvSpPr>
          <p:cNvPr id="10247"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798848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12291"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21</a:t>
            </a:r>
          </a:p>
        </p:txBody>
      </p:sp>
      <p:sp>
        <p:nvSpPr>
          <p:cNvPr id="12292"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12293"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12294" name="Rectangle 6"/>
          <p:cNvSpPr>
            <a:spLocks noGrp="1" noRot="1" noChangeAspect="1" noChangeArrowheads="1" noTextEdit="1"/>
          </p:cNvSpPr>
          <p:nvPr>
            <p:ph type="sldImg"/>
          </p:nvPr>
        </p:nvSpPr>
        <p:spPr>
          <a:xfrm>
            <a:off x="1114425" y="703263"/>
            <a:ext cx="4629150" cy="3473450"/>
          </a:xfrm>
          <a:ln cap="flat"/>
        </p:spPr>
      </p:sp>
      <p:sp>
        <p:nvSpPr>
          <p:cNvPr id="12295"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617569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12291"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21</a:t>
            </a:r>
          </a:p>
        </p:txBody>
      </p:sp>
      <p:sp>
        <p:nvSpPr>
          <p:cNvPr id="12292"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12293"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12294" name="Rectangle 6"/>
          <p:cNvSpPr>
            <a:spLocks noGrp="1" noRot="1" noChangeAspect="1" noChangeArrowheads="1" noTextEdit="1"/>
          </p:cNvSpPr>
          <p:nvPr>
            <p:ph type="sldImg"/>
          </p:nvPr>
        </p:nvSpPr>
        <p:spPr>
          <a:xfrm>
            <a:off x="1114425" y="703263"/>
            <a:ext cx="4629150" cy="3473450"/>
          </a:xfrm>
          <a:ln cap="flat"/>
        </p:spPr>
      </p:sp>
      <p:sp>
        <p:nvSpPr>
          <p:cNvPr id="12295"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593148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14339"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22</a:t>
            </a:r>
          </a:p>
        </p:txBody>
      </p:sp>
      <p:sp>
        <p:nvSpPr>
          <p:cNvPr id="14340"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14341"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14342" name="Rectangle 6"/>
          <p:cNvSpPr>
            <a:spLocks noGrp="1" noRot="1" noChangeAspect="1" noChangeArrowheads="1" noTextEdit="1"/>
          </p:cNvSpPr>
          <p:nvPr>
            <p:ph type="sldImg"/>
          </p:nvPr>
        </p:nvSpPr>
        <p:spPr>
          <a:xfrm>
            <a:off x="1114425" y="703263"/>
            <a:ext cx="4629150" cy="3473450"/>
          </a:xfrm>
          <a:ln cap="flat"/>
        </p:spPr>
      </p:sp>
      <p:sp>
        <p:nvSpPr>
          <p:cNvPr id="1434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691581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86200" y="0"/>
            <a:ext cx="2971800" cy="464820"/>
          </a:xfrm>
          <a:prstGeom prst="rect">
            <a:avLst/>
          </a:prstGeom>
          <a:noFill/>
          <a:ln w="9525">
            <a:noFill/>
            <a:miter lim="800000"/>
            <a:headEnd/>
            <a:tailEnd/>
          </a:ln>
          <a:effectLst/>
        </p:spPr>
        <p:txBody>
          <a:bodyPr wrap="none" anchor="ctr"/>
          <a:lstStyle/>
          <a:p>
            <a:endParaRPr lang="en-US"/>
          </a:p>
        </p:txBody>
      </p:sp>
      <p:sp>
        <p:nvSpPr>
          <p:cNvPr id="16387" name="Rectangle 3"/>
          <p:cNvSpPr>
            <a:spLocks noChangeArrowheads="1"/>
          </p:cNvSpPr>
          <p:nvPr/>
        </p:nvSpPr>
        <p:spPr bwMode="auto">
          <a:xfrm>
            <a:off x="3886200" y="8831580"/>
            <a:ext cx="2971800" cy="464820"/>
          </a:xfrm>
          <a:prstGeom prst="rect">
            <a:avLst/>
          </a:prstGeom>
          <a:noFill/>
          <a:ln w="9525">
            <a:noFill/>
            <a:miter lim="800000"/>
            <a:headEnd/>
            <a:tailEnd/>
          </a:ln>
          <a:effectLst/>
        </p:spPr>
        <p:txBody>
          <a:bodyPr lIns="19050" tIns="0" rIns="19050" bIns="0" anchor="b"/>
          <a:lstStyle/>
          <a:p>
            <a:pPr algn="r"/>
            <a:r>
              <a:rPr lang="en-US" sz="1000" i="1"/>
              <a:t>23</a:t>
            </a:r>
          </a:p>
        </p:txBody>
      </p:sp>
      <p:sp>
        <p:nvSpPr>
          <p:cNvPr id="16388" name="Rectangle 4"/>
          <p:cNvSpPr>
            <a:spLocks noChangeArrowheads="1"/>
          </p:cNvSpPr>
          <p:nvPr/>
        </p:nvSpPr>
        <p:spPr bwMode="auto">
          <a:xfrm>
            <a:off x="0" y="8831580"/>
            <a:ext cx="2971800" cy="464820"/>
          </a:xfrm>
          <a:prstGeom prst="rect">
            <a:avLst/>
          </a:prstGeom>
          <a:noFill/>
          <a:ln w="9525">
            <a:noFill/>
            <a:miter lim="800000"/>
            <a:headEnd/>
            <a:tailEnd/>
          </a:ln>
          <a:effectLst/>
        </p:spPr>
        <p:txBody>
          <a:bodyPr wrap="none" anchor="ctr"/>
          <a:lstStyle/>
          <a:p>
            <a:endParaRPr lang="en-US"/>
          </a:p>
        </p:txBody>
      </p:sp>
      <p:sp>
        <p:nvSpPr>
          <p:cNvPr id="16389" name="Rectangle 5"/>
          <p:cNvSpPr>
            <a:spLocks noChangeArrowheads="1"/>
          </p:cNvSpPr>
          <p:nvPr/>
        </p:nvSpPr>
        <p:spPr bwMode="auto">
          <a:xfrm>
            <a:off x="0" y="0"/>
            <a:ext cx="2971800" cy="464820"/>
          </a:xfrm>
          <a:prstGeom prst="rect">
            <a:avLst/>
          </a:prstGeom>
          <a:noFill/>
          <a:ln w="9525">
            <a:noFill/>
            <a:miter lim="800000"/>
            <a:headEnd/>
            <a:tailEnd/>
          </a:ln>
          <a:effectLst/>
        </p:spPr>
        <p:txBody>
          <a:bodyPr wrap="none" anchor="ctr"/>
          <a:lstStyle/>
          <a:p>
            <a:endParaRPr lang="en-US"/>
          </a:p>
        </p:txBody>
      </p:sp>
      <p:sp>
        <p:nvSpPr>
          <p:cNvPr id="16390" name="Rectangle 6"/>
          <p:cNvSpPr>
            <a:spLocks noGrp="1" noRot="1" noChangeAspect="1" noChangeArrowheads="1" noTextEdit="1"/>
          </p:cNvSpPr>
          <p:nvPr>
            <p:ph type="sldImg"/>
          </p:nvPr>
        </p:nvSpPr>
        <p:spPr>
          <a:xfrm>
            <a:off x="1114425" y="703263"/>
            <a:ext cx="4629150" cy="3473450"/>
          </a:xfrm>
          <a:ln cap="flat"/>
        </p:spPr>
      </p:sp>
      <p:sp>
        <p:nvSpPr>
          <p:cNvPr id="1639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180918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pPr/>
              <a:t>2/27/2018</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2/27/2018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81200"/>
            <a:ext cx="3810000" cy="4076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pPr/>
              <a:t>2/27/2018</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DF6120-F1F0-4C60-9FE9-39AC71A9C79D}" type="datetimeFigureOut">
              <a:rPr lang="en-US" smtClean="0"/>
              <a:pPr/>
              <a:t>2/27/2018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pPr/>
              <a:t>2/27/2018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DF6120-F1F0-4C60-9FE9-39AC71A9C79D}" type="datetimeFigureOut">
              <a:rPr lang="en-US" smtClean="0"/>
              <a:pPr/>
              <a:t>2/27/2018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pPr/>
              <a:t>2/27/2018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2/27/2018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2/27/2018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pPr/>
              <a:t>2/27/2018</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docs.oracle.com/cd/B12037_01/server.101/b10825/ldr_cases.htm#i1006494" TargetMode="External"/><Relationship Id="rId2" Type="http://schemas.openxmlformats.org/officeDocument/2006/relationships/hyperlink" Target="http://www.techonthenet.com/oracle/sequences.php"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jcmit.net/mem2015.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Logical_block_addres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en.wikipedia.org/wiki/Page_replacement_algorith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076" name="Rectangle 4"/>
          <p:cNvSpPr>
            <a:spLocks noGrp="1" noChangeArrowheads="1"/>
          </p:cNvSpPr>
          <p:nvPr>
            <p:ph type="ctrTitle"/>
          </p:nvPr>
        </p:nvSpPr>
        <p:spPr>
          <a:xfrm>
            <a:off x="685800" y="3657600"/>
            <a:ext cx="7772400" cy="1143000"/>
          </a:xfrm>
          <a:noFill/>
          <a:ln/>
        </p:spPr>
        <p:txBody>
          <a:bodyPr/>
          <a:lstStyle/>
          <a:p>
            <a:pPr algn="ctr"/>
            <a:r>
              <a:rPr lang="en-US" dirty="0" smtClean="0"/>
              <a:t>Normalization, Generated Keys,</a:t>
            </a:r>
            <a:br>
              <a:rPr lang="en-US" dirty="0" smtClean="0"/>
            </a:br>
            <a:r>
              <a:rPr lang="en-US" dirty="0" smtClean="0"/>
              <a:t> Disks</a:t>
            </a:r>
            <a:endParaRPr lang="en-US" dirty="0"/>
          </a:p>
        </p:txBody>
      </p:sp>
      <p:sp>
        <p:nvSpPr>
          <p:cNvPr id="7" name="Subtitle 3"/>
          <p:cNvSpPr txBox="1">
            <a:spLocks noGrp="1"/>
          </p:cNvSpPr>
          <p:nvPr>
            <p:ph type="subTitle" idx="1"/>
          </p:nvPr>
        </p:nvSpPr>
        <p:spPr>
          <a:prstGeom prst="rect">
            <a:avLst/>
          </a:prstGeom>
        </p:spPr>
        <p:txBody>
          <a:bodyPr vert="horz">
            <a:normAutofit fontScale="85000" lnSpcReduction="20000"/>
          </a:bodyPr>
          <a:lstStyle/>
          <a:p>
            <a:pPr marL="0" marR="0" lvl="0" indent="0" algn="r"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US" sz="2000" b="0" i="0" u="none" strike="noStrike" kern="1200" cap="none" spc="0" normalizeH="0" baseline="0" noProof="0" dirty="0" smtClean="0">
                <a:ln>
                  <a:noFill/>
                </a:ln>
                <a:solidFill>
                  <a:schemeClr val="tx2"/>
                </a:solidFill>
                <a:effectLst/>
                <a:uLnTx/>
                <a:uFillTx/>
                <a:latin typeface="+mj-lt"/>
                <a:ea typeface="+mj-ea"/>
                <a:cs typeface="+mj-cs"/>
              </a:rPr>
              <a:t>CS634</a:t>
            </a:r>
            <a:br>
              <a:rPr kumimoji="0" lang="en-US" sz="2000" b="0" i="0" u="none" strike="noStrike" kern="1200" cap="none" spc="0" normalizeH="0" baseline="0" noProof="0" dirty="0" smtClean="0">
                <a:ln>
                  <a:noFill/>
                </a:ln>
                <a:solidFill>
                  <a:schemeClr val="tx2"/>
                </a:solidFill>
                <a:effectLst/>
                <a:uLnTx/>
                <a:uFillTx/>
                <a:latin typeface="+mj-lt"/>
                <a:ea typeface="+mj-ea"/>
                <a:cs typeface="+mj-cs"/>
              </a:rPr>
            </a:br>
            <a:r>
              <a:rPr kumimoji="0" lang="en-US" sz="2000" b="0" i="0" u="none" strike="noStrike" kern="1200" cap="none" spc="0" normalizeH="0" baseline="0" noProof="0" smtClean="0">
                <a:ln>
                  <a:noFill/>
                </a:ln>
                <a:solidFill>
                  <a:schemeClr val="tx2"/>
                </a:solidFill>
                <a:effectLst/>
                <a:uLnTx/>
                <a:uFillTx/>
                <a:latin typeface="+mj-lt"/>
                <a:ea typeface="+mj-ea"/>
                <a:cs typeface="+mj-cs"/>
              </a:rPr>
              <a:t>Lecture 3</a:t>
            </a:r>
            <a:endParaRPr kumimoji="0" lang="en-US" sz="2000" b="0" i="0" u="none" strike="noStrike" kern="1200" cap="none" spc="0" normalizeH="0" baseline="0" noProof="0" dirty="0">
              <a:ln>
                <a:noFill/>
              </a:ln>
              <a:solidFill>
                <a:schemeClr val="tx2"/>
              </a:solidFill>
              <a:effectLst/>
              <a:uLnTx/>
              <a:uFillTx/>
              <a:latin typeface="+mj-lt"/>
              <a:ea typeface="+mj-ea"/>
              <a:cs typeface="+mj-cs"/>
            </a:endParaRPr>
          </a:p>
        </p:txBody>
      </p:sp>
      <p:sp>
        <p:nvSpPr>
          <p:cNvPr id="8" name="Subtitle 2"/>
          <p:cNvSpPr txBox="1">
            <a:spLocks/>
          </p:cNvSpPr>
          <p:nvPr/>
        </p:nvSpPr>
        <p:spPr>
          <a:xfrm>
            <a:off x="533400" y="6096000"/>
            <a:ext cx="8153400" cy="304800"/>
          </a:xfrm>
          <a:prstGeom prst="rect">
            <a:avLst/>
          </a:prstGeom>
        </p:spPr>
        <p:txBody>
          <a:bodyPr vert="horz">
            <a:noAutofit/>
          </a:bodyPr>
          <a:lstStyle/>
          <a:p>
            <a:pPr lvl="0">
              <a:spcBef>
                <a:spcPts val="600"/>
              </a:spcBef>
              <a:buClr>
                <a:schemeClr val="accent1"/>
              </a:buClr>
              <a:buSzPct val="76000"/>
            </a:pPr>
            <a:r>
              <a:rPr lang="en-US" sz="1400" dirty="0" smtClean="0"/>
              <a:t>Slides based on “Database Management Systems” 3</a:t>
            </a:r>
            <a:r>
              <a:rPr lang="en-US" sz="1400" baseline="30000" dirty="0" smtClean="0"/>
              <a:t>rd</a:t>
            </a:r>
            <a:r>
              <a:rPr lang="en-US" sz="1400" dirty="0" smtClean="0"/>
              <a:t> </a:t>
            </a:r>
            <a:r>
              <a:rPr lang="en-US" sz="1400" dirty="0" err="1" smtClean="0"/>
              <a:t>ed</a:t>
            </a:r>
            <a:r>
              <a:rPr lang="en-US" sz="1400" dirty="0" smtClean="0"/>
              <a:t>, </a:t>
            </a:r>
            <a:r>
              <a:rPr lang="en-US" sz="1400" dirty="0" err="1" smtClean="0"/>
              <a:t>Ramakrishnan</a:t>
            </a:r>
            <a:r>
              <a:rPr lang="en-US" sz="1400" dirty="0" smtClean="0"/>
              <a:t> and </a:t>
            </a:r>
            <a:r>
              <a:rPr lang="en-US" sz="1400" dirty="0" err="1" smtClean="0"/>
              <a:t>Gehrke</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val="2654029979"/>
      </p:ext>
    </p:extLst>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Primary Keys and Natural Keys</a:t>
            </a:r>
          </a:p>
        </p:txBody>
      </p:sp>
      <p:sp>
        <p:nvSpPr>
          <p:cNvPr id="3" name="TextBox 2"/>
          <p:cNvSpPr txBox="1"/>
          <p:nvPr/>
        </p:nvSpPr>
        <p:spPr>
          <a:xfrm>
            <a:off x="838200" y="1526031"/>
            <a:ext cx="7467600" cy="2308324"/>
          </a:xfrm>
          <a:prstGeom prst="rect">
            <a:avLst/>
          </a:prstGeom>
          <a:noFill/>
        </p:spPr>
        <p:txBody>
          <a:bodyPr wrap="square" rtlCol="0">
            <a:spAutoFit/>
          </a:bodyPr>
          <a:lstStyle/>
          <a:p>
            <a:pPr marL="342900" indent="-342900">
              <a:buFont typeface="Arial" panose="020B0604020202020204" pitchFamily="34" charset="0"/>
              <a:buChar char="•"/>
            </a:pPr>
            <a:endParaRPr lang="en-US" sz="1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With arbitrary integer values as PKs, if we decide to change the natural key, it’s easy and doesn’t cause other updates. </a:t>
            </a:r>
          </a:p>
          <a:p>
            <a:pPr marL="342900" indent="-34290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Also, we often join on PKs, and integer ids are smaller and thus faster than natural keys, which are usually varchars.</a:t>
            </a:r>
          </a:p>
          <a:p>
            <a:pPr marL="342900" indent="-34290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Thus arbitrary-integer-valued PKs are in wide use…</a:t>
            </a:r>
          </a:p>
        </p:txBody>
      </p:sp>
    </p:spTree>
    <p:extLst>
      <p:ext uri="{BB962C8B-B14F-4D97-AF65-F5344CB8AC3E}">
        <p14:creationId xmlns:p14="http://schemas.microsoft.com/office/powerpoint/2010/main" val="334744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Generated Primary Keys</a:t>
            </a:r>
            <a:endParaRPr lang="en-US" dirty="0"/>
          </a:p>
        </p:txBody>
      </p:sp>
      <p:sp>
        <p:nvSpPr>
          <p:cNvPr id="3" name="TextBox 2"/>
          <p:cNvSpPr txBox="1"/>
          <p:nvPr/>
        </p:nvSpPr>
        <p:spPr>
          <a:xfrm>
            <a:off x="838200" y="1526031"/>
            <a:ext cx="7467600" cy="3139321"/>
          </a:xfrm>
          <a:prstGeom prst="rect">
            <a:avLst/>
          </a:prstGeom>
          <a:noFill/>
        </p:spPr>
        <p:txBody>
          <a:bodyPr wrap="square" rtlCol="0">
            <a:spAutoFit/>
          </a:bodyPr>
          <a:lstStyle/>
          <a:p>
            <a:endParaRPr lang="en-US" sz="1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After </a:t>
            </a:r>
            <a:r>
              <a:rPr lang="en-US" sz="1800" dirty="0">
                <a:latin typeface="Arial" panose="020B0604020202020204" pitchFamily="34" charset="0"/>
                <a:cs typeface="Arial" panose="020B0604020202020204" pitchFamily="34" charset="0"/>
              </a:rPr>
              <a:t>the </a:t>
            </a:r>
            <a:r>
              <a:rPr lang="en-US" sz="1800" dirty="0" smtClean="0">
                <a:latin typeface="Arial" panose="020B0604020202020204" pitchFamily="34" charset="0"/>
                <a:cs typeface="Arial" panose="020B0604020202020204" pitchFamily="34" charset="0"/>
              </a:rPr>
              <a:t>initial load</a:t>
            </a:r>
            <a:r>
              <a:rPr lang="en-US" sz="1800" dirty="0">
                <a:latin typeface="Arial" panose="020B0604020202020204" pitchFamily="34" charset="0"/>
                <a:cs typeface="Arial" panose="020B0604020202020204" pitchFamily="34" charset="0"/>
              </a:rPr>
              <a:t>, we may want to insert another part: how should we assign an id then? Would be great to have the DB do it…</a:t>
            </a:r>
          </a:p>
          <a:p>
            <a:endParaRPr lang="en-US" sz="1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T</a:t>
            </a:r>
            <a:r>
              <a:rPr lang="en-US" sz="1800" dirty="0" smtClean="0">
                <a:latin typeface="Arial" panose="020B0604020202020204" pitchFamily="34" charset="0"/>
                <a:cs typeface="Arial" panose="020B0604020202020204" pitchFamily="34" charset="0"/>
              </a:rPr>
              <a:t>he database can generate new integer values for PKs by mechanisms that, unfortunately, are not covered in SQL-92:</a:t>
            </a:r>
          </a:p>
          <a:p>
            <a:pPr marL="800100" lvl="1"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Auto-increment in </a:t>
            </a:r>
            <a:r>
              <a:rPr lang="en-US" sz="1800" dirty="0" err="1" smtClean="0">
                <a:latin typeface="Arial" panose="020B0604020202020204" pitchFamily="34" charset="0"/>
                <a:cs typeface="Arial" panose="020B0604020202020204" pitchFamily="34" charset="0"/>
              </a:rPr>
              <a:t>mysql</a:t>
            </a:r>
            <a:r>
              <a:rPr lang="en-US" sz="1800" dirty="0" smtClean="0">
                <a:latin typeface="Arial" panose="020B0604020202020204" pitchFamily="34" charset="0"/>
                <a:cs typeface="Arial" panose="020B0604020202020204" pitchFamily="34" charset="0"/>
              </a:rPr>
              <a:t>, MS SQL Server, DB2</a:t>
            </a:r>
          </a:p>
          <a:p>
            <a:pPr marL="800100" lvl="1"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Sequences in Oracle, DB2</a:t>
            </a:r>
            <a:br>
              <a:rPr lang="en-US" sz="1800" dirty="0" smtClean="0">
                <a:latin typeface="Arial" panose="020B0604020202020204" pitchFamily="34" charset="0"/>
                <a:cs typeface="Arial" panose="020B0604020202020204" pitchFamily="34" charset="0"/>
              </a:rPr>
            </a:br>
            <a:endParaRPr lang="en-US" sz="1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smtClean="0">
                <a:latin typeface="Arial" panose="020B0604020202020204" pitchFamily="34" charset="0"/>
                <a:cs typeface="Arial" panose="020B0604020202020204" pitchFamily="34" charset="0"/>
              </a:rPr>
              <a:t>These are covered in SQL 2003, but that was too late for real standardization across DB products</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6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Generated Primary Keys</a:t>
            </a:r>
            <a:endParaRPr lang="en-US" dirty="0"/>
          </a:p>
        </p:txBody>
      </p:sp>
      <p:sp>
        <p:nvSpPr>
          <p:cNvPr id="3" name="TextBox 2"/>
          <p:cNvSpPr txBox="1"/>
          <p:nvPr/>
        </p:nvSpPr>
        <p:spPr>
          <a:xfrm>
            <a:off x="838200" y="1676400"/>
            <a:ext cx="7467600" cy="3170099"/>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Auto-increment: just add a keyword (</a:t>
            </a:r>
            <a:r>
              <a:rPr lang="en-US" sz="2000" dirty="0" err="1" smtClean="0">
                <a:latin typeface="Arial" panose="020B0604020202020204" pitchFamily="34" charset="0"/>
                <a:cs typeface="Arial" panose="020B0604020202020204" pitchFamily="34" charset="0"/>
              </a:rPr>
              <a:t>auto_increment</a:t>
            </a:r>
            <a:r>
              <a:rPr lang="en-US" sz="2000" dirty="0" smtClean="0">
                <a:latin typeface="Arial" panose="020B0604020202020204" pitchFamily="34" charset="0"/>
                <a:cs typeface="Arial" panose="020B0604020202020204" pitchFamily="34" charset="0"/>
              </a:rPr>
              <a:t> in </a:t>
            </a:r>
            <a:r>
              <a:rPr lang="en-US" sz="2000" dirty="0" err="1" smtClean="0">
                <a:latin typeface="Arial" panose="020B0604020202020204" pitchFamily="34" charset="0"/>
                <a:cs typeface="Arial" panose="020B0604020202020204" pitchFamily="34" charset="0"/>
              </a:rPr>
              <a:t>mysql</a:t>
            </a:r>
            <a:r>
              <a:rPr lang="en-US" sz="2000" dirty="0" smtClean="0">
                <a:latin typeface="Arial" panose="020B0604020202020204" pitchFamily="34" charset="0"/>
                <a:cs typeface="Arial" panose="020B0604020202020204" pitchFamily="34" charset="0"/>
              </a:rPr>
              <a:t>) to the column spec in the create table, in </a:t>
            </a:r>
            <a:r>
              <a:rPr lang="en-US" sz="2000" dirty="0" err="1" smtClean="0">
                <a:latin typeface="Arial" panose="020B0604020202020204" pitchFamily="34" charset="0"/>
                <a:cs typeface="Arial" panose="020B0604020202020204" pitchFamily="34" charset="0"/>
              </a:rPr>
              <a:t>mysql</a:t>
            </a:r>
            <a:r>
              <a:rPr lang="en-US" sz="2000" dirty="0" smtClean="0">
                <a:latin typeface="Arial" panose="020B0604020202020204" pitchFamily="34" charset="0"/>
                <a:cs typeface="Arial" panose="020B0604020202020204" pitchFamily="34" charset="0"/>
              </a:rPr>
              <a:t>, etc.</a:t>
            </a:r>
            <a:br>
              <a:rPr lang="en-US" sz="2000" dirty="0" smtClean="0">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Sequence (Oracle, etc.): create a sequence, which is a database object but not a table, then use it to generate a new value as needed</a:t>
            </a:r>
          </a:p>
          <a:p>
            <a:pPr marL="800100" lvl="1"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The create table has no special keywords in this case.</a:t>
            </a:r>
            <a:br>
              <a:rPr lang="en-US" sz="2000" dirty="0" smtClean="0">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In homework 1, you’ll look up the details on this and use it for loading a table.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317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Generated Primary Keys: Oracle</a:t>
            </a:r>
            <a:endParaRPr lang="en-US" dirty="0"/>
          </a:p>
        </p:txBody>
      </p:sp>
      <p:sp>
        <p:nvSpPr>
          <p:cNvPr id="6" name="Rectangle 5"/>
          <p:cNvSpPr/>
          <p:nvPr/>
        </p:nvSpPr>
        <p:spPr>
          <a:xfrm>
            <a:off x="838200" y="1905506"/>
            <a:ext cx="7391400" cy="5262979"/>
          </a:xfrm>
          <a:prstGeom prst="rect">
            <a:avLst/>
          </a:prstGeom>
        </p:spPr>
        <p:txBody>
          <a:bodyPr wrap="square">
            <a:spAutoFit/>
          </a:bodyPr>
          <a:lstStyle/>
          <a:p>
            <a:r>
              <a:rPr lang="en-US" sz="1800" dirty="0">
                <a:latin typeface="Arial" panose="020B0604020202020204" pitchFamily="34" charset="0"/>
                <a:cs typeface="Arial" panose="020B0604020202020204" pitchFamily="34" charset="0"/>
              </a:rPr>
              <a:t>Example from </a:t>
            </a:r>
            <a:r>
              <a:rPr lang="en-US" sz="1800" dirty="0">
                <a:latin typeface="Arial" panose="020B0604020202020204" pitchFamily="34" charset="0"/>
                <a:cs typeface="Arial" panose="020B0604020202020204" pitchFamily="34" charset="0"/>
                <a:hlinkClick r:id="rId2"/>
              </a:rPr>
              <a:t>http://</a:t>
            </a:r>
            <a:r>
              <a:rPr lang="en-US" sz="1800" dirty="0" smtClean="0">
                <a:latin typeface="Arial" panose="020B0604020202020204" pitchFamily="34" charset="0"/>
                <a:cs typeface="Arial" panose="020B0604020202020204" pitchFamily="34" charset="0"/>
                <a:hlinkClick r:id="rId2"/>
              </a:rPr>
              <a:t>www.techonthenet.com/oracle/sequences.php</a:t>
            </a:r>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CREATE </a:t>
            </a:r>
            <a:r>
              <a:rPr lang="en-US" sz="1800" dirty="0">
                <a:latin typeface="Arial" panose="020B0604020202020204" pitchFamily="34" charset="0"/>
                <a:cs typeface="Arial" panose="020B0604020202020204" pitchFamily="34" charset="0"/>
              </a:rPr>
              <a:t>SEQUENCE </a:t>
            </a:r>
            <a:r>
              <a:rPr lang="en-US" sz="1800" dirty="0" err="1">
                <a:latin typeface="Arial" panose="020B0604020202020204" pitchFamily="34" charset="0"/>
                <a:cs typeface="Arial" panose="020B0604020202020204" pitchFamily="34" charset="0"/>
              </a:rPr>
              <a:t>supplier_seq</a:t>
            </a:r>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 START </a:t>
            </a:r>
            <a:r>
              <a:rPr lang="en-US" sz="1800" dirty="0">
                <a:latin typeface="Arial" panose="020B0604020202020204" pitchFamily="34" charset="0"/>
                <a:cs typeface="Arial" panose="020B0604020202020204" pitchFamily="34" charset="0"/>
              </a:rPr>
              <a:t>WITH </a:t>
            </a:r>
            <a:r>
              <a:rPr lang="en-US" sz="1800" dirty="0" smtClean="0">
                <a:latin typeface="Arial" panose="020B0604020202020204" pitchFamily="34" charset="0"/>
                <a:cs typeface="Arial" panose="020B0604020202020204" pitchFamily="34" charset="0"/>
              </a:rPr>
              <a:t>1 INCREMENT BY </a:t>
            </a:r>
            <a:r>
              <a:rPr lang="en-US" sz="1800" dirty="0">
                <a:latin typeface="Arial" panose="020B0604020202020204" pitchFamily="34" charset="0"/>
                <a:cs typeface="Arial" panose="020B0604020202020204" pitchFamily="34" charset="0"/>
              </a:rPr>
              <a:t>1; </a:t>
            </a:r>
            <a:endParaRPr lang="en-US" sz="1800" dirty="0" smtClean="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SELECT </a:t>
            </a:r>
            <a:r>
              <a:rPr lang="en-US" sz="1800" dirty="0" err="1" smtClean="0">
                <a:latin typeface="Arial" panose="020B0604020202020204" pitchFamily="34" charset="0"/>
                <a:cs typeface="Arial" panose="020B0604020202020204" pitchFamily="34" charset="0"/>
              </a:rPr>
              <a:t>supplier_seq.nextval</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FROM dual</a:t>
            </a:r>
            <a:r>
              <a:rPr lang="en-US" sz="1800" dirty="0" smtClean="0">
                <a:latin typeface="Arial" panose="020B0604020202020204" pitchFamily="34" charset="0"/>
                <a:cs typeface="Arial" panose="020B0604020202020204" pitchFamily="34" charset="0"/>
              </a:rPr>
              <a:t>;  --returns 1 (just testing)</a:t>
            </a:r>
          </a:p>
          <a:p>
            <a:r>
              <a:rPr lang="en-US" sz="1800" dirty="0">
                <a:latin typeface="Arial" panose="020B0604020202020204" pitchFamily="34" charset="0"/>
                <a:cs typeface="Arial" panose="020B0604020202020204" pitchFamily="34" charset="0"/>
              </a:rPr>
              <a:t>SELECT </a:t>
            </a:r>
            <a:r>
              <a:rPr lang="en-US" sz="1800" dirty="0" err="1" smtClean="0">
                <a:latin typeface="Arial" panose="020B0604020202020204" pitchFamily="34" charset="0"/>
                <a:cs typeface="Arial" panose="020B0604020202020204" pitchFamily="34" charset="0"/>
              </a:rPr>
              <a:t>supplier_seq.nextval</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FROM dual;  --returns </a:t>
            </a:r>
            <a:r>
              <a:rPr lang="en-US" sz="1800" dirty="0" smtClean="0">
                <a:latin typeface="Arial" panose="020B0604020202020204" pitchFamily="34" charset="0"/>
                <a:cs typeface="Arial" panose="020B0604020202020204" pitchFamily="34" charset="0"/>
              </a:rPr>
              <a:t>2</a:t>
            </a:r>
          </a:p>
          <a:p>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INSERT </a:t>
            </a:r>
            <a:r>
              <a:rPr lang="en-US" sz="1800" dirty="0">
                <a:latin typeface="Arial" panose="020B0604020202020204" pitchFamily="34" charset="0"/>
                <a:cs typeface="Arial" panose="020B0604020202020204" pitchFamily="34" charset="0"/>
              </a:rPr>
              <a:t>INTO </a:t>
            </a:r>
            <a:r>
              <a:rPr lang="en-US" sz="1800" dirty="0" smtClean="0">
                <a:latin typeface="Arial" panose="020B0604020202020204" pitchFamily="34" charset="0"/>
                <a:cs typeface="Arial" panose="020B0604020202020204" pitchFamily="34" charset="0"/>
              </a:rPr>
              <a:t>suppliers (</a:t>
            </a:r>
            <a:r>
              <a:rPr lang="en-US" sz="1800" dirty="0" err="1" smtClean="0">
                <a:latin typeface="Arial" panose="020B0604020202020204" pitchFamily="34" charset="0"/>
                <a:cs typeface="Arial" panose="020B0604020202020204" pitchFamily="34" charset="0"/>
              </a:rPr>
              <a:t>supplier_id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supplier_name</a:t>
            </a:r>
            <a:r>
              <a:rPr lang="en-US" sz="1800" dirty="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VALUES (</a:t>
            </a:r>
            <a:r>
              <a:rPr lang="en-US" sz="1800" dirty="0" err="1" smtClean="0">
                <a:latin typeface="Arial" panose="020B0604020202020204" pitchFamily="34" charset="0"/>
                <a:cs typeface="Arial" panose="020B0604020202020204" pitchFamily="34" charset="0"/>
              </a:rPr>
              <a:t>supplier_seq.NEXTVAL</a:t>
            </a:r>
            <a:r>
              <a:rPr lang="en-US" sz="1800" dirty="0">
                <a:latin typeface="Arial" panose="020B0604020202020204" pitchFamily="34" charset="0"/>
                <a:cs typeface="Arial" panose="020B0604020202020204" pitchFamily="34" charset="0"/>
              </a:rPr>
              <a:t>, 'Kraft Foods</a:t>
            </a:r>
            <a:r>
              <a:rPr lang="en-US" sz="1800"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a:t>
            </a:r>
          </a:p>
          <a:p>
            <a:r>
              <a:rPr lang="en-US" sz="1800" dirty="0">
                <a:latin typeface="Arial" panose="020B0604020202020204" pitchFamily="34" charset="0"/>
                <a:cs typeface="Arial" panose="020B0604020202020204" pitchFamily="34" charset="0"/>
              </a:rPr>
              <a:t>DROP SEQUENCE </a:t>
            </a:r>
            <a:r>
              <a:rPr lang="en-US" sz="1800" dirty="0" err="1">
                <a:latin typeface="Arial" panose="020B0604020202020204" pitchFamily="34" charset="0"/>
                <a:cs typeface="Arial" panose="020B0604020202020204" pitchFamily="34" charset="0"/>
              </a:rPr>
              <a:t>supplier_seq</a:t>
            </a:r>
            <a:r>
              <a:rPr lang="en-US" sz="1800"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For </a:t>
            </a:r>
            <a:r>
              <a:rPr lang="en-US" sz="1800" dirty="0" err="1" smtClean="0">
                <a:latin typeface="Arial" panose="020B0604020202020204" pitchFamily="34" charset="0"/>
                <a:cs typeface="Arial" panose="020B0604020202020204" pitchFamily="34" charset="0"/>
              </a:rPr>
              <a:t>sqlldr</a:t>
            </a:r>
            <a:r>
              <a:rPr lang="en-US" sz="1800" dirty="0" smtClean="0">
                <a:latin typeface="Arial" panose="020B0604020202020204" pitchFamily="34" charset="0"/>
                <a:cs typeface="Arial" panose="020B0604020202020204" pitchFamily="34" charset="0"/>
              </a:rPr>
              <a:t> with sequence column, see Case Study </a:t>
            </a:r>
            <a:r>
              <a:rPr lang="en-US" sz="1800" dirty="0">
                <a:latin typeface="Arial" panose="020B0604020202020204" pitchFamily="34" charset="0"/>
                <a:cs typeface="Arial" panose="020B0604020202020204" pitchFamily="34" charset="0"/>
              </a:rPr>
              <a:t>3 in </a:t>
            </a:r>
            <a:r>
              <a:rPr lang="en-US" sz="1800" dirty="0" smtClean="0">
                <a:latin typeface="Arial" panose="020B0604020202020204" pitchFamily="34" charset="0"/>
                <a:cs typeface="Arial" panose="020B0604020202020204" pitchFamily="34" charset="0"/>
                <a:hlinkClick r:id="rId3"/>
              </a:rPr>
              <a:t>https</a:t>
            </a:r>
            <a:r>
              <a:rPr lang="en-US" sz="1800" dirty="0">
                <a:latin typeface="Arial" panose="020B0604020202020204" pitchFamily="34" charset="0"/>
                <a:cs typeface="Arial" panose="020B0604020202020204" pitchFamily="34" charset="0"/>
                <a:hlinkClick r:id="rId3"/>
              </a:rPr>
              <a:t>://</a:t>
            </a:r>
            <a:r>
              <a:rPr lang="en-US" sz="1800" dirty="0" smtClean="0">
                <a:latin typeface="Arial" panose="020B0604020202020204" pitchFamily="34" charset="0"/>
                <a:cs typeface="Arial" panose="020B0604020202020204" pitchFamily="34" charset="0"/>
                <a:hlinkClick r:id="rId3"/>
              </a:rPr>
              <a:t>docs.oracle.com/cd/B12037_01/server.101/b10825/ldr_cases.htm#i1006494</a:t>
            </a:r>
            <a:endParaRPr lang="en-US" sz="1800" dirty="0" smtClean="0">
              <a:latin typeface="Arial" panose="020B0604020202020204" pitchFamily="34" charset="0"/>
              <a:cs typeface="Arial" panose="020B0604020202020204" pitchFamily="34" charset="0"/>
            </a:endParaRPr>
          </a:p>
          <a:p>
            <a:endParaRPr lang="en-US" sz="1800"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942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 to the core of this course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5" name="TextBox 4"/>
          <p:cNvSpPr txBox="1"/>
          <p:nvPr/>
        </p:nvSpPr>
        <p:spPr>
          <a:xfrm>
            <a:off x="1066800" y="2438400"/>
            <a:ext cx="6400800" cy="1200329"/>
          </a:xfrm>
          <a:prstGeom prst="rect">
            <a:avLst/>
          </a:prstGeom>
          <a:noFill/>
        </p:spPr>
        <p:txBody>
          <a:bodyPr wrap="square" rtlCol="0">
            <a:spAutoFit/>
          </a:bodyPr>
          <a:lstStyle/>
          <a:p>
            <a:r>
              <a:rPr lang="en-US" sz="2400" dirty="0" smtClean="0"/>
              <a:t>Chapters 8-11   Storage and Indexing</a:t>
            </a:r>
          </a:p>
          <a:p>
            <a:r>
              <a:rPr lang="en-US" sz="2400" dirty="0" smtClean="0"/>
              <a:t>Chapters 12-15 Query Processing. </a:t>
            </a:r>
          </a:p>
          <a:p>
            <a:r>
              <a:rPr lang="en-US" sz="2400" dirty="0" smtClean="0"/>
              <a:t>Chapters 16-18 Transactions and Recovery</a:t>
            </a:r>
            <a:endParaRPr lang="en-US" sz="2400" dirty="0"/>
          </a:p>
        </p:txBody>
      </p:sp>
    </p:spTree>
    <p:extLst>
      <p:ext uri="{BB962C8B-B14F-4D97-AF65-F5344CB8AC3E}">
        <p14:creationId xmlns:p14="http://schemas.microsoft.com/office/powerpoint/2010/main" val="2998567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076" name="Rectangle 4"/>
          <p:cNvSpPr>
            <a:spLocks noGrp="1" noChangeArrowheads="1"/>
          </p:cNvSpPr>
          <p:nvPr>
            <p:ph type="ctrTitle"/>
          </p:nvPr>
        </p:nvSpPr>
        <p:spPr>
          <a:xfrm>
            <a:off x="685800" y="3657600"/>
            <a:ext cx="7772400" cy="1143000"/>
          </a:xfrm>
          <a:noFill/>
          <a:ln/>
        </p:spPr>
        <p:txBody>
          <a:bodyPr/>
          <a:lstStyle/>
          <a:p>
            <a:pPr algn="ctr"/>
            <a:r>
              <a:rPr lang="en-US" dirty="0"/>
              <a:t>Storing Data: Disks and </a:t>
            </a:r>
            <a:r>
              <a:rPr lang="en-US" dirty="0" smtClean="0"/>
              <a:t>Files: Chapter 9</a:t>
            </a:r>
            <a:endParaRPr lang="en-US" dirty="0"/>
          </a:p>
        </p:txBody>
      </p:sp>
      <p:sp>
        <p:nvSpPr>
          <p:cNvPr id="7" name="Subtitle 3"/>
          <p:cNvSpPr txBox="1">
            <a:spLocks noGrp="1"/>
          </p:cNvSpPr>
          <p:nvPr>
            <p:ph type="subTitle" idx="1"/>
          </p:nvPr>
        </p:nvSpPr>
        <p:spPr>
          <a:prstGeom prst="rect">
            <a:avLst/>
          </a:prstGeom>
        </p:spPr>
        <p:txBody>
          <a:bodyPr vert="horz">
            <a:normAutofit/>
          </a:bodyPr>
          <a:lstStyle/>
          <a:p>
            <a:pPr marL="0" marR="0" lvl="0" indent="0" algn="r"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en-US" sz="2000" b="0" i="0" u="none" strike="noStrike" kern="1200" cap="none" spc="0" normalizeH="0" baseline="0" noProof="0" dirty="0">
              <a:ln>
                <a:noFill/>
              </a:ln>
              <a:solidFill>
                <a:schemeClr val="tx2"/>
              </a:solidFill>
              <a:effectLst/>
              <a:uLnTx/>
              <a:uFillTx/>
              <a:latin typeface="+mj-lt"/>
              <a:ea typeface="+mj-ea"/>
              <a:cs typeface="+mj-cs"/>
            </a:endParaRPr>
          </a:p>
        </p:txBody>
      </p:sp>
      <p:sp>
        <p:nvSpPr>
          <p:cNvPr id="8" name="Subtitle 2"/>
          <p:cNvSpPr txBox="1">
            <a:spLocks/>
          </p:cNvSpPr>
          <p:nvPr/>
        </p:nvSpPr>
        <p:spPr>
          <a:xfrm>
            <a:off x="533400" y="6096000"/>
            <a:ext cx="8153400" cy="304800"/>
          </a:xfrm>
          <a:prstGeom prst="rect">
            <a:avLst/>
          </a:prstGeom>
        </p:spPr>
        <p:txBody>
          <a:bodyPr vert="horz">
            <a:noAutofit/>
          </a:bodyPr>
          <a:lstStyle/>
          <a:p>
            <a:pPr lvl="0">
              <a:spcBef>
                <a:spcPts val="600"/>
              </a:spcBef>
              <a:buClr>
                <a:schemeClr val="accent1"/>
              </a:buClr>
              <a:buSzPct val="76000"/>
            </a:pPr>
            <a:r>
              <a:rPr lang="en-US" sz="1400" dirty="0" smtClean="0"/>
              <a:t>Slides based on “Database Management Systems” 3</a:t>
            </a:r>
            <a:r>
              <a:rPr lang="en-US" sz="1400" baseline="30000" dirty="0" smtClean="0"/>
              <a:t>rd</a:t>
            </a:r>
            <a:r>
              <a:rPr lang="en-US" sz="1400" dirty="0" smtClean="0"/>
              <a:t> </a:t>
            </a:r>
            <a:r>
              <a:rPr lang="en-US" sz="1400" dirty="0" err="1" smtClean="0"/>
              <a:t>ed</a:t>
            </a:r>
            <a:r>
              <a:rPr lang="en-US" sz="1400" dirty="0" smtClean="0"/>
              <a:t>, </a:t>
            </a:r>
            <a:r>
              <a:rPr lang="en-US" sz="1400" dirty="0" err="1" smtClean="0"/>
              <a:t>Ramakrishnan</a:t>
            </a:r>
            <a:r>
              <a:rPr lang="en-US" sz="1400" dirty="0" smtClean="0"/>
              <a:t> and </a:t>
            </a:r>
            <a:r>
              <a:rPr lang="en-US" sz="1400" dirty="0" err="1" smtClean="0"/>
              <a:t>Gehrke</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Architecture of a DBMS</a:t>
            </a:r>
            <a:endParaRPr lang="en-US" dirty="0"/>
          </a:p>
        </p:txBody>
      </p:sp>
      <p:sp>
        <p:nvSpPr>
          <p:cNvPr id="5" name="Can 4"/>
          <p:cNvSpPr/>
          <p:nvPr/>
        </p:nvSpPr>
        <p:spPr>
          <a:xfrm>
            <a:off x="3810000" y="5562600"/>
            <a:ext cx="1600200" cy="533400"/>
          </a:xfrm>
          <a:prstGeom prst="can">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Data</a:t>
            </a:r>
            <a:endParaRPr lang="en-US" sz="2000" dirty="0">
              <a:solidFill>
                <a:schemeClr val="tx1"/>
              </a:solidFill>
            </a:endParaRPr>
          </a:p>
        </p:txBody>
      </p:sp>
      <p:sp>
        <p:nvSpPr>
          <p:cNvPr id="6" name="Rounded Rectangle 5"/>
          <p:cNvSpPr/>
          <p:nvPr/>
        </p:nvSpPr>
        <p:spPr>
          <a:xfrm>
            <a:off x="2667000" y="4800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Disk Space Manager</a:t>
            </a:r>
            <a:endParaRPr lang="en-US" sz="2000" dirty="0">
              <a:solidFill>
                <a:schemeClr val="tx1"/>
              </a:solidFill>
            </a:endParaRPr>
          </a:p>
        </p:txBody>
      </p:sp>
      <p:sp>
        <p:nvSpPr>
          <p:cNvPr id="9" name="Rounded Rectangle 8"/>
          <p:cNvSpPr/>
          <p:nvPr/>
        </p:nvSpPr>
        <p:spPr>
          <a:xfrm>
            <a:off x="2667000" y="4038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Buffer Manager</a:t>
            </a:r>
            <a:endParaRPr lang="en-US" sz="2000" dirty="0">
              <a:solidFill>
                <a:schemeClr val="tx1"/>
              </a:solidFill>
            </a:endParaRPr>
          </a:p>
        </p:txBody>
      </p:sp>
      <p:cxnSp>
        <p:nvCxnSpPr>
          <p:cNvPr id="28" name="Straight Arrow Connector 27"/>
          <p:cNvCxnSpPr>
            <a:stCxn id="6" idx="2"/>
          </p:cNvCxnSpPr>
          <p:nvPr/>
        </p:nvCxnSpPr>
        <p:spPr>
          <a:xfrm rot="5400000">
            <a:off x="4381500" y="5372100"/>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21" name="Subtitle 2"/>
          <p:cNvSpPr txBox="1">
            <a:spLocks/>
          </p:cNvSpPr>
          <p:nvPr/>
        </p:nvSpPr>
        <p:spPr>
          <a:xfrm>
            <a:off x="533400" y="6096000"/>
            <a:ext cx="8153400" cy="304800"/>
          </a:xfrm>
          <a:prstGeom prst="rect">
            <a:avLst/>
          </a:prstGeom>
        </p:spPr>
        <p:txBody>
          <a:bodyPr vert="horz">
            <a:noAutofit/>
          </a:bodyPr>
          <a:lstStyle/>
          <a:p>
            <a:pPr lvl="0">
              <a:spcBef>
                <a:spcPts val="600"/>
              </a:spcBef>
              <a:buClr>
                <a:schemeClr val="accent1"/>
              </a:buClr>
              <a:buSzPct val="76000"/>
            </a:pPr>
            <a:r>
              <a:rPr lang="en-US" sz="1400" dirty="0" smtClean="0"/>
              <a:t>A first course in database systems, 3</a:t>
            </a:r>
            <a:r>
              <a:rPr lang="en-US" sz="1400" baseline="30000" dirty="0" smtClean="0"/>
              <a:t>rd</a:t>
            </a:r>
            <a:r>
              <a:rPr lang="en-US" sz="1400" dirty="0" smtClean="0"/>
              <a:t> </a:t>
            </a:r>
            <a:r>
              <a:rPr lang="en-US" sz="1400" dirty="0" err="1" smtClean="0"/>
              <a:t>ed</a:t>
            </a:r>
            <a:r>
              <a:rPr lang="en-US" sz="1400" dirty="0" smtClean="0"/>
              <a:t>, </a:t>
            </a:r>
            <a:r>
              <a:rPr lang="en-US" sz="1400" dirty="0" err="1" smtClean="0"/>
              <a:t>Ullman</a:t>
            </a:r>
            <a:r>
              <a:rPr lang="en-US" sz="1400" dirty="0" smtClean="0"/>
              <a:t> and </a:t>
            </a:r>
            <a:r>
              <a:rPr lang="en-US" sz="1400" dirty="0" err="1" smtClean="0"/>
              <a:t>Widom</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sp>
        <p:nvSpPr>
          <p:cNvPr id="24" name="Rounded Rectangle 23"/>
          <p:cNvSpPr/>
          <p:nvPr/>
        </p:nvSpPr>
        <p:spPr>
          <a:xfrm>
            <a:off x="2667000" y="3276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Index/File/Record Manager</a:t>
            </a:r>
            <a:endParaRPr lang="en-US" sz="2000" dirty="0">
              <a:solidFill>
                <a:schemeClr val="tx1"/>
              </a:solidFill>
            </a:endParaRPr>
          </a:p>
        </p:txBody>
      </p:sp>
      <p:sp>
        <p:nvSpPr>
          <p:cNvPr id="25" name="Rounded Rectangle 24"/>
          <p:cNvSpPr/>
          <p:nvPr/>
        </p:nvSpPr>
        <p:spPr>
          <a:xfrm>
            <a:off x="2667000" y="2514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Execution Engine</a:t>
            </a:r>
            <a:endParaRPr lang="en-US" sz="2000" dirty="0">
              <a:solidFill>
                <a:schemeClr val="tx1"/>
              </a:solidFill>
            </a:endParaRPr>
          </a:p>
        </p:txBody>
      </p:sp>
      <p:sp>
        <p:nvSpPr>
          <p:cNvPr id="26" name="Rounded Rectangle 25"/>
          <p:cNvSpPr/>
          <p:nvPr/>
        </p:nvSpPr>
        <p:spPr>
          <a:xfrm>
            <a:off x="2667000" y="1752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Query Compiler</a:t>
            </a:r>
            <a:endParaRPr lang="en-US" sz="2000" dirty="0">
              <a:solidFill>
                <a:schemeClr val="tx1"/>
              </a:solidFill>
            </a:endParaRPr>
          </a:p>
        </p:txBody>
      </p:sp>
      <p:sp>
        <p:nvSpPr>
          <p:cNvPr id="29" name="Subtitle 2"/>
          <p:cNvSpPr txBox="1">
            <a:spLocks/>
          </p:cNvSpPr>
          <p:nvPr/>
        </p:nvSpPr>
        <p:spPr>
          <a:xfrm>
            <a:off x="533400" y="1066800"/>
            <a:ext cx="8153400" cy="304800"/>
          </a:xfrm>
          <a:prstGeom prst="rect">
            <a:avLst/>
          </a:prstGeom>
        </p:spPr>
        <p:txBody>
          <a:bodyPr vert="horz">
            <a:noAutofit/>
          </a:bodyPr>
          <a:lstStyle/>
          <a:p>
            <a:pPr lvl="0" algn="ctr">
              <a:spcBef>
                <a:spcPts val="600"/>
              </a:spcBef>
              <a:buClr>
                <a:schemeClr val="accent1"/>
              </a:buClr>
              <a:buSzPct val="76000"/>
            </a:pPr>
            <a:r>
              <a:rPr lang="en-US" sz="2000" dirty="0" smtClean="0"/>
              <a:t>User</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cxnSp>
        <p:nvCxnSpPr>
          <p:cNvPr id="34" name="Straight Arrow Connector 33"/>
          <p:cNvCxnSpPr/>
          <p:nvPr/>
        </p:nvCxnSpPr>
        <p:spPr>
          <a:xfrm rot="5400000">
            <a:off x="4382294" y="1561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4382294" y="4609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4382294" y="3847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382294" y="2323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4382294" y="3085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41" name="Subtitle 2"/>
          <p:cNvSpPr txBox="1">
            <a:spLocks/>
          </p:cNvSpPr>
          <p:nvPr/>
        </p:nvSpPr>
        <p:spPr>
          <a:xfrm>
            <a:off x="4572000" y="1371600"/>
            <a:ext cx="1371600" cy="304800"/>
          </a:xfrm>
          <a:prstGeom prst="rect">
            <a:avLst/>
          </a:prstGeom>
        </p:spPr>
        <p:txBody>
          <a:bodyPr vert="horz">
            <a:noAutofit/>
          </a:bodyPr>
          <a:lstStyle/>
          <a:p>
            <a:pPr lvl="0" algn="ctr">
              <a:spcBef>
                <a:spcPts val="600"/>
              </a:spcBef>
              <a:buClr>
                <a:schemeClr val="accent1"/>
              </a:buClr>
              <a:buSzPct val="76000"/>
            </a:pPr>
            <a:r>
              <a:rPr lang="en-US" sz="1600" dirty="0" smtClean="0"/>
              <a:t>SQL Query</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2" name="Subtitle 2"/>
          <p:cNvSpPr txBox="1">
            <a:spLocks/>
          </p:cNvSpPr>
          <p:nvPr/>
        </p:nvSpPr>
        <p:spPr>
          <a:xfrm>
            <a:off x="4572000" y="2133600"/>
            <a:ext cx="2286000" cy="304800"/>
          </a:xfrm>
          <a:prstGeom prst="rect">
            <a:avLst/>
          </a:prstGeom>
        </p:spPr>
        <p:txBody>
          <a:bodyPr vert="horz">
            <a:noAutofit/>
          </a:bodyPr>
          <a:lstStyle/>
          <a:p>
            <a:pPr lvl="0" algn="ctr">
              <a:spcBef>
                <a:spcPts val="600"/>
              </a:spcBef>
              <a:buClr>
                <a:schemeClr val="accent1"/>
              </a:buClr>
              <a:buSzPct val="76000"/>
            </a:pPr>
            <a:r>
              <a:rPr lang="en-US" sz="1600" dirty="0" smtClean="0"/>
              <a:t>Query Plan (optimized)</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3" name="Subtitle 2"/>
          <p:cNvSpPr txBox="1">
            <a:spLocks/>
          </p:cNvSpPr>
          <p:nvPr/>
        </p:nvSpPr>
        <p:spPr>
          <a:xfrm>
            <a:off x="4419600" y="2895600"/>
            <a:ext cx="2895600" cy="304800"/>
          </a:xfrm>
          <a:prstGeom prst="rect">
            <a:avLst/>
          </a:prstGeom>
        </p:spPr>
        <p:txBody>
          <a:bodyPr vert="horz">
            <a:noAutofit/>
          </a:bodyPr>
          <a:lstStyle/>
          <a:p>
            <a:pPr lvl="0" algn="ctr">
              <a:spcBef>
                <a:spcPts val="600"/>
              </a:spcBef>
              <a:buClr>
                <a:schemeClr val="accent1"/>
              </a:buClr>
              <a:buSzPct val="76000"/>
            </a:pPr>
            <a:r>
              <a:rPr lang="en-US" sz="1600" dirty="0" smtClean="0"/>
              <a:t>Index and Record requests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4" name="Subtitle 2"/>
          <p:cNvSpPr txBox="1">
            <a:spLocks/>
          </p:cNvSpPr>
          <p:nvPr/>
        </p:nvSpPr>
        <p:spPr>
          <a:xfrm>
            <a:off x="4572000" y="3657600"/>
            <a:ext cx="1752600" cy="304800"/>
          </a:xfrm>
          <a:prstGeom prst="rect">
            <a:avLst/>
          </a:prstGeom>
        </p:spPr>
        <p:txBody>
          <a:bodyPr vert="horz">
            <a:noAutofit/>
          </a:bodyPr>
          <a:lstStyle/>
          <a:p>
            <a:pPr lvl="0" algn="ctr">
              <a:spcBef>
                <a:spcPts val="600"/>
              </a:spcBef>
              <a:buClr>
                <a:schemeClr val="accent1"/>
              </a:buClr>
              <a:buSzPct val="76000"/>
            </a:pPr>
            <a:r>
              <a:rPr lang="en-US" sz="1600" dirty="0" smtClean="0"/>
              <a:t>Page Commands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5" name="Subtitle 2"/>
          <p:cNvSpPr txBox="1">
            <a:spLocks/>
          </p:cNvSpPr>
          <p:nvPr/>
        </p:nvSpPr>
        <p:spPr>
          <a:xfrm>
            <a:off x="4191000" y="4419600"/>
            <a:ext cx="2590800" cy="304800"/>
          </a:xfrm>
          <a:prstGeom prst="rect">
            <a:avLst/>
          </a:prstGeom>
        </p:spPr>
        <p:txBody>
          <a:bodyPr vert="horz">
            <a:noAutofit/>
          </a:bodyPr>
          <a:lstStyle/>
          <a:p>
            <a:pPr lvl="0" algn="ctr">
              <a:spcBef>
                <a:spcPts val="600"/>
              </a:spcBef>
              <a:buClr>
                <a:schemeClr val="accent1"/>
              </a:buClr>
              <a:buSzPct val="76000"/>
            </a:pPr>
            <a:r>
              <a:rPr lang="en-US" sz="1600" dirty="0" smtClean="0"/>
              <a:t>Read/Write pages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6" name="Subtitle 2"/>
          <p:cNvSpPr txBox="1">
            <a:spLocks/>
          </p:cNvSpPr>
          <p:nvPr/>
        </p:nvSpPr>
        <p:spPr>
          <a:xfrm>
            <a:off x="4267200" y="5181600"/>
            <a:ext cx="1676400" cy="304800"/>
          </a:xfrm>
          <a:prstGeom prst="rect">
            <a:avLst/>
          </a:prstGeom>
        </p:spPr>
        <p:txBody>
          <a:bodyPr vert="horz">
            <a:noAutofit/>
          </a:bodyPr>
          <a:lstStyle/>
          <a:p>
            <a:pPr lvl="0" algn="ctr">
              <a:spcBef>
                <a:spcPts val="600"/>
              </a:spcBef>
              <a:buClr>
                <a:schemeClr val="accent1"/>
              </a:buClr>
              <a:buSzPct val="76000"/>
            </a:pPr>
            <a:r>
              <a:rPr lang="en-US" sz="1600" dirty="0" smtClean="0"/>
              <a:t>Disk I/O</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54"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16</a:t>
            </a:fld>
            <a:endParaRPr lang="en-US" dirty="0"/>
          </a:p>
        </p:txBody>
      </p:sp>
      <p:sp>
        <p:nvSpPr>
          <p:cNvPr id="27" name="Oval 26"/>
          <p:cNvSpPr/>
          <p:nvPr/>
        </p:nvSpPr>
        <p:spPr>
          <a:xfrm>
            <a:off x="990600" y="3733800"/>
            <a:ext cx="7162800" cy="1752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1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124" name="Rectangle 4"/>
          <p:cNvSpPr>
            <a:spLocks noGrp="1" noChangeArrowheads="1"/>
          </p:cNvSpPr>
          <p:nvPr>
            <p:ph type="title"/>
          </p:nvPr>
        </p:nvSpPr>
        <p:spPr>
          <a:noFill/>
          <a:ln/>
        </p:spPr>
        <p:txBody>
          <a:bodyPr/>
          <a:lstStyle/>
          <a:p>
            <a:r>
              <a:rPr lang="en-US"/>
              <a:t>Disks and Files </a:t>
            </a:r>
          </a:p>
        </p:txBody>
      </p:sp>
      <p:sp>
        <p:nvSpPr>
          <p:cNvPr id="5125" name="Rectangle 5"/>
          <p:cNvSpPr>
            <a:spLocks noGrp="1" noChangeArrowheads="1"/>
          </p:cNvSpPr>
          <p:nvPr>
            <p:ph sz="quarter" idx="1"/>
          </p:nvPr>
        </p:nvSpPr>
        <p:spPr>
          <a:xfrm>
            <a:off x="304800" y="1371600"/>
            <a:ext cx="8610600" cy="4076700"/>
          </a:xfrm>
          <a:noFill/>
          <a:ln/>
        </p:spPr>
        <p:txBody>
          <a:bodyPr/>
          <a:lstStyle/>
          <a:p>
            <a:r>
              <a:rPr lang="en-US" dirty="0"/>
              <a:t>DBMS stores information on </a:t>
            </a:r>
            <a:r>
              <a:rPr lang="en-US" dirty="0" smtClean="0"/>
              <a:t>disks (hard disks and SSD)</a:t>
            </a:r>
            <a:endParaRPr lang="en-US" dirty="0"/>
          </a:p>
          <a:p>
            <a:r>
              <a:rPr lang="en-US" dirty="0"/>
              <a:t>This has major implications for DBMS </a:t>
            </a:r>
            <a:r>
              <a:rPr lang="en-US" dirty="0" smtClean="0"/>
              <a:t>design</a:t>
            </a:r>
            <a:endParaRPr lang="en-US" dirty="0"/>
          </a:p>
          <a:p>
            <a:pPr lvl="1">
              <a:buSzPct val="75000"/>
            </a:pPr>
            <a:r>
              <a:rPr lang="en-US" dirty="0">
                <a:solidFill>
                  <a:srgbClr val="FF0000"/>
                </a:solidFill>
              </a:rPr>
              <a:t>READ: </a:t>
            </a:r>
            <a:r>
              <a:rPr lang="en-US" dirty="0"/>
              <a:t>transfer data from disk to main memory (RAM</a:t>
            </a:r>
            <a:r>
              <a:rPr lang="en-US" dirty="0" smtClean="0"/>
              <a:t>)</a:t>
            </a:r>
            <a:endParaRPr lang="en-US" dirty="0"/>
          </a:p>
          <a:p>
            <a:pPr lvl="1">
              <a:buSzPct val="75000"/>
            </a:pPr>
            <a:r>
              <a:rPr lang="en-US" dirty="0">
                <a:solidFill>
                  <a:srgbClr val="FF0000"/>
                </a:solidFill>
              </a:rPr>
              <a:t>WRITE: </a:t>
            </a:r>
            <a:r>
              <a:rPr lang="en-US" dirty="0"/>
              <a:t>transfer data from RAM to </a:t>
            </a:r>
            <a:r>
              <a:rPr lang="en-US" dirty="0" smtClean="0"/>
              <a:t>disk</a:t>
            </a:r>
            <a:endParaRPr lang="en-US" dirty="0"/>
          </a:p>
          <a:p>
            <a:pPr lvl="1">
              <a:buSzPct val="75000"/>
            </a:pPr>
            <a:r>
              <a:rPr lang="en-US" dirty="0"/>
              <a:t>Both are high-cost operations, relative to in-memory operations, so must be planned carefully!</a:t>
            </a:r>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17</a:t>
            </a:fld>
            <a:endParaRPr lang="en-US" dirty="0"/>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7172" name="Rectangle 4"/>
          <p:cNvSpPr>
            <a:spLocks noGrp="1" noChangeArrowheads="1"/>
          </p:cNvSpPr>
          <p:nvPr>
            <p:ph type="title"/>
          </p:nvPr>
        </p:nvSpPr>
        <p:spPr>
          <a:noFill/>
          <a:ln/>
        </p:spPr>
        <p:txBody>
          <a:bodyPr>
            <a:normAutofit fontScale="90000"/>
          </a:bodyPr>
          <a:lstStyle/>
          <a:p>
            <a:r>
              <a:rPr lang="en-US" sz="3200"/>
              <a:t>Why Not Store Everything in Main Memory?</a:t>
            </a:r>
          </a:p>
        </p:txBody>
      </p:sp>
      <p:sp>
        <p:nvSpPr>
          <p:cNvPr id="7173" name="Rectangle 5"/>
          <p:cNvSpPr>
            <a:spLocks noGrp="1" noChangeArrowheads="1"/>
          </p:cNvSpPr>
          <p:nvPr>
            <p:ph sz="quarter" idx="1"/>
          </p:nvPr>
        </p:nvSpPr>
        <p:spPr>
          <a:noFill/>
          <a:ln/>
        </p:spPr>
        <p:txBody>
          <a:bodyPr>
            <a:normAutofit/>
          </a:bodyPr>
          <a:lstStyle/>
          <a:p>
            <a:pPr marL="274320" lvl="1">
              <a:spcBef>
                <a:spcPts val="600"/>
              </a:spcBef>
              <a:buClr>
                <a:schemeClr val="accent1"/>
              </a:buClr>
            </a:pPr>
            <a:r>
              <a:rPr lang="en-US" dirty="0" smtClean="0">
                <a:solidFill>
                  <a:srgbClr val="FF0000"/>
                </a:solidFill>
              </a:rPr>
              <a:t>Capacity is limited on a system: </a:t>
            </a:r>
            <a:r>
              <a:rPr lang="en-US" dirty="0" smtClean="0">
                <a:solidFill>
                  <a:schemeClr val="tx1"/>
                </a:solidFill>
              </a:rPr>
              <a:t> max </a:t>
            </a:r>
            <a:r>
              <a:rPr lang="en-US" dirty="0" smtClean="0">
                <a:solidFill>
                  <a:schemeClr val="tx1">
                    <a:lumMod val="65000"/>
                    <a:lumOff val="35000"/>
                  </a:schemeClr>
                </a:solidFill>
              </a:rPr>
              <a:t>RAM is 64GB on many machines, disk easily holds many TBs</a:t>
            </a:r>
            <a:endParaRPr lang="en-US" i="1" dirty="0" smtClean="0">
              <a:solidFill>
                <a:srgbClr val="FF0000"/>
              </a:solidFill>
            </a:endParaRPr>
          </a:p>
          <a:p>
            <a:r>
              <a:rPr lang="en-US" i="1" dirty="0" smtClean="0">
                <a:solidFill>
                  <a:srgbClr val="FF0000"/>
                </a:solidFill>
              </a:rPr>
              <a:t>Costs </a:t>
            </a:r>
            <a:r>
              <a:rPr lang="en-US" i="1" dirty="0">
                <a:solidFill>
                  <a:srgbClr val="FF0000"/>
                </a:solidFill>
              </a:rPr>
              <a:t>too much</a:t>
            </a:r>
            <a:r>
              <a:rPr lang="en-US" dirty="0">
                <a:solidFill>
                  <a:srgbClr val="FF0000"/>
                </a:solidFill>
              </a:rPr>
              <a:t>.  </a:t>
            </a:r>
            <a:endParaRPr lang="en-US" dirty="0" smtClean="0">
              <a:solidFill>
                <a:srgbClr val="FF0000"/>
              </a:solidFill>
            </a:endParaRPr>
          </a:p>
          <a:p>
            <a:pPr>
              <a:buNone/>
            </a:pPr>
            <a:r>
              <a:rPr lang="en-US" dirty="0" smtClean="0"/>
              <a:t>RAM ~ $10/GB (vs. $30/MB in 1995) </a:t>
            </a:r>
            <a:r>
              <a:rPr lang="en-US" sz="1900" dirty="0" smtClean="0">
                <a:solidFill>
                  <a:schemeClr val="accent1"/>
                </a:solidFill>
                <a:hlinkClick r:id="rId3"/>
              </a:rPr>
              <a:t>graph 1957-2017</a:t>
            </a:r>
            <a:endParaRPr lang="en-US" sz="1900" dirty="0" smtClean="0">
              <a:solidFill>
                <a:schemeClr val="accent1"/>
              </a:solidFill>
            </a:endParaRPr>
          </a:p>
          <a:p>
            <a:pPr>
              <a:buNone/>
            </a:pPr>
            <a:r>
              <a:rPr lang="en-US" dirty="0" smtClean="0"/>
              <a:t>Disk ~ $0.02/GB (vs. $200/GB in 1996)</a:t>
            </a:r>
          </a:p>
          <a:p>
            <a:pPr>
              <a:buNone/>
            </a:pPr>
            <a:r>
              <a:rPr lang="en-US" dirty="0" smtClean="0"/>
              <a:t>RAM is </a:t>
            </a:r>
            <a:r>
              <a:rPr lang="en-US" dirty="0"/>
              <a:t>5</a:t>
            </a:r>
            <a:r>
              <a:rPr lang="en-US" dirty="0" smtClean="0"/>
              <a:t>00x more expensive! (vs. 7000x in 95-96)</a:t>
            </a:r>
            <a:endParaRPr lang="en-US" dirty="0"/>
          </a:p>
          <a:p>
            <a:r>
              <a:rPr lang="en-US" i="1" dirty="0">
                <a:solidFill>
                  <a:srgbClr val="FF0000"/>
                </a:solidFill>
              </a:rPr>
              <a:t>Main memory is </a:t>
            </a:r>
            <a:r>
              <a:rPr lang="en-US" i="1" dirty="0" smtClean="0">
                <a:solidFill>
                  <a:srgbClr val="FF0000"/>
                </a:solidFill>
              </a:rPr>
              <a:t>volatile</a:t>
            </a:r>
            <a:r>
              <a:rPr lang="en-US" dirty="0" smtClean="0">
                <a:solidFill>
                  <a:srgbClr val="FF0000"/>
                </a:solidFill>
              </a:rPr>
              <a:t>.</a:t>
            </a:r>
          </a:p>
          <a:p>
            <a:pPr lvl="1"/>
            <a:r>
              <a:rPr lang="en-US" dirty="0" smtClean="0"/>
              <a:t>We </a:t>
            </a:r>
            <a:r>
              <a:rPr lang="en-US" dirty="0"/>
              <a:t>want data to be saved </a:t>
            </a:r>
            <a:r>
              <a:rPr lang="en-US" dirty="0" smtClean="0"/>
              <a:t>long-term.</a:t>
            </a:r>
          </a:p>
          <a:p>
            <a:r>
              <a:rPr lang="en-US" dirty="0" smtClean="0"/>
              <a:t>Newer </a:t>
            </a:r>
            <a:r>
              <a:rPr lang="en-US" dirty="0"/>
              <a:t>contender: SSD solid-state disk, ~$.30/GB(2017), still much more expensive (~10x) than hard </a:t>
            </a:r>
            <a:r>
              <a:rPr lang="en-US" dirty="0" smtClean="0"/>
              <a:t>disk.</a:t>
            </a:r>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18</a:t>
            </a:fld>
            <a:endParaRPr lang="en-US" dirty="0"/>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Tape is still in use, mainly for backup</a:t>
            </a:r>
            <a:endParaRPr lang="en-US" dirty="0"/>
          </a:p>
        </p:txBody>
      </p:sp>
      <p:sp>
        <p:nvSpPr>
          <p:cNvPr id="3" name="Content Placeholder 2"/>
          <p:cNvSpPr>
            <a:spLocks noGrp="1"/>
          </p:cNvSpPr>
          <p:nvPr>
            <p:ph sz="quarter" idx="1"/>
          </p:nvPr>
        </p:nvSpPr>
        <p:spPr/>
        <p:txBody>
          <a:bodyPr/>
          <a:lstStyle/>
          <a:p>
            <a:r>
              <a:rPr lang="en-US" dirty="0"/>
              <a:t>Typical Classic DB storage hierarchy:</a:t>
            </a:r>
          </a:p>
          <a:p>
            <a:pPr lvl="1">
              <a:buSzPct val="75000"/>
            </a:pPr>
            <a:r>
              <a:rPr lang="en-US" dirty="0"/>
              <a:t>Main memory (RAM) for currently used data.</a:t>
            </a:r>
          </a:p>
          <a:p>
            <a:pPr lvl="1">
              <a:buSzPct val="75000"/>
            </a:pPr>
            <a:r>
              <a:rPr lang="en-US" dirty="0"/>
              <a:t>Disk for the main database (secondary storage).</a:t>
            </a:r>
          </a:p>
          <a:p>
            <a:pPr lvl="1">
              <a:buSzPct val="75000"/>
            </a:pPr>
            <a:r>
              <a:rPr lang="en-US" dirty="0"/>
              <a:t>Tapes for archiving older versions of the data (tertiary storage</a:t>
            </a:r>
            <a:r>
              <a:rPr lang="en-US" dirty="0" smtClean="0"/>
              <a:t>).</a:t>
            </a:r>
          </a:p>
          <a:p>
            <a:pPr lvl="1">
              <a:buSzPct val="75000"/>
            </a:pPr>
            <a:endParaRPr lang="en-US" dirty="0"/>
          </a:p>
          <a:p>
            <a:pPr lvl="1">
              <a:buSzPct val="75000"/>
            </a:pPr>
            <a:r>
              <a:rPr lang="en-US" dirty="0"/>
              <a:t>Disk ~ $0.02/GB </a:t>
            </a:r>
          </a:p>
          <a:p>
            <a:pPr lvl="1">
              <a:buSzPct val="75000"/>
            </a:pPr>
            <a:r>
              <a:rPr lang="en-US" dirty="0" smtClean="0"/>
              <a:t>Tape ~ $.01/GB</a:t>
            </a:r>
          </a:p>
          <a:p>
            <a:pPr lvl="2">
              <a:buSzPct val="75000"/>
            </a:pPr>
            <a:r>
              <a:rPr lang="en-US" dirty="0" smtClean="0"/>
              <a:t>Unlike disks, tapes do not support random access</a:t>
            </a:r>
          </a:p>
          <a:p>
            <a:pPr lvl="2">
              <a:buSzPct val="75000"/>
            </a:pPr>
            <a:r>
              <a:rPr lang="en-US" dirty="0" smtClean="0"/>
              <a:t>A tape cartridge can hold 6.25 TB, easily moved off-site</a:t>
            </a:r>
          </a:p>
          <a:p>
            <a:pPr lvl="1">
              <a:buSzPct val="75000"/>
            </a:pPr>
            <a:endParaRPr lang="en-US" dirty="0"/>
          </a:p>
          <a:p>
            <a:pPr lvl="1">
              <a:buSzPct val="75000"/>
            </a:pPr>
            <a:r>
              <a:rPr lang="en-US" dirty="0" smtClean="0"/>
              <a:t>Another way: backup data to the cloud, but much slower.</a:t>
            </a:r>
            <a:endParaRPr lang="en-US" dirty="0"/>
          </a:p>
          <a:p>
            <a:pPr lvl="1">
              <a:buSzPct val="75000"/>
            </a:pPr>
            <a:endParaRPr lang="en-US" dirty="0" smtClean="0"/>
          </a:p>
          <a:p>
            <a:pPr lvl="1">
              <a:buSzPct val="75000"/>
            </a:pPr>
            <a:endParaRPr lang="en-US" dirty="0"/>
          </a:p>
          <a:p>
            <a:endParaRPr lang="en-US" dirty="0"/>
          </a:p>
        </p:txBody>
      </p:sp>
    </p:spTree>
    <p:extLst>
      <p:ext uri="{BB962C8B-B14F-4D97-AF65-F5344CB8AC3E}">
        <p14:creationId xmlns:p14="http://schemas.microsoft.com/office/powerpoint/2010/main" val="1742051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Normalization in practice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
        <p:nvSpPr>
          <p:cNvPr id="4" name="TextBox 3"/>
          <p:cNvSpPr txBox="1"/>
          <p:nvPr/>
        </p:nvSpPr>
        <p:spPr>
          <a:xfrm>
            <a:off x="1219200" y="1600200"/>
            <a:ext cx="7010400" cy="3231654"/>
          </a:xfrm>
          <a:prstGeom prst="rect">
            <a:avLst/>
          </a:prstGeom>
          <a:noFill/>
        </p:spPr>
        <p:txBody>
          <a:bodyPr wrap="square" rtlCol="0">
            <a:spAutoFit/>
          </a:bodyPr>
          <a:lstStyle/>
          <a:p>
            <a:r>
              <a:rPr lang="en-US" sz="1800" dirty="0" smtClean="0">
                <a:latin typeface="Arial" panose="020B0604020202020204" pitchFamily="34" charset="0"/>
                <a:cs typeface="Arial" panose="020B0604020202020204" pitchFamily="34" charset="0"/>
              </a:rPr>
              <a:t>The text has only one example, pg. 640: books, customers, orders</a:t>
            </a:r>
          </a:p>
          <a:p>
            <a:r>
              <a:rPr lang="en-US" sz="1800" dirty="0" smtClean="0">
                <a:latin typeface="Arial" panose="020B0604020202020204" pitchFamily="34" charset="0"/>
                <a:cs typeface="Arial" panose="020B0604020202020204" pitchFamily="34" charset="0"/>
              </a:rPr>
              <a:t>And it’s already normalized!</a:t>
            </a:r>
          </a:p>
          <a:p>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But often actual tables in use are not normalized and should be</a:t>
            </a:r>
          </a:p>
          <a:p>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Normalization is important for operational databases, not data warehouses, which are often </a:t>
            </a:r>
            <a:r>
              <a:rPr lang="en-US" sz="1800" dirty="0" err="1" smtClean="0">
                <a:latin typeface="Arial" panose="020B0604020202020204" pitchFamily="34" charset="0"/>
                <a:cs typeface="Arial" panose="020B0604020202020204" pitchFamily="34" charset="0"/>
              </a:rPr>
              <a:t>denormalized</a:t>
            </a:r>
            <a:r>
              <a:rPr lang="en-US" sz="1800" dirty="0" smtClean="0">
                <a:latin typeface="Arial" panose="020B0604020202020204" pitchFamily="34" charset="0"/>
                <a:cs typeface="Arial" panose="020B0604020202020204" pitchFamily="34" charset="0"/>
              </a:rPr>
              <a:t>.</a:t>
            </a:r>
          </a:p>
          <a:p>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That’s because normalization helps keep data integrity across changes to the data. </a:t>
            </a:r>
          </a:p>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1879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Persistent storage</a:t>
            </a:r>
            <a:r>
              <a:rPr lang="en-US" dirty="0" smtClean="0"/>
              <a:t>: HDD vs. SSD</a:t>
            </a:r>
            <a:endParaRPr lang="en-US" dirty="0"/>
          </a:p>
        </p:txBody>
      </p:sp>
      <p:sp>
        <p:nvSpPr>
          <p:cNvPr id="3" name="Content Placeholder 2"/>
          <p:cNvSpPr>
            <a:spLocks noGrp="1"/>
          </p:cNvSpPr>
          <p:nvPr>
            <p:ph sz="quarter" idx="1"/>
          </p:nvPr>
        </p:nvSpPr>
        <p:spPr/>
        <p:txBody>
          <a:bodyPr>
            <a:normAutofit fontScale="92500"/>
          </a:bodyPr>
          <a:lstStyle/>
          <a:p>
            <a:r>
              <a:rPr lang="en-US" dirty="0" smtClean="0"/>
              <a:t>HDD typical values:  </a:t>
            </a:r>
          </a:p>
          <a:p>
            <a:pPr lvl="1"/>
            <a:r>
              <a:rPr lang="en-US" dirty="0" smtClean="0"/>
              <a:t>100 </a:t>
            </a:r>
            <a:r>
              <a:rPr lang="en-US" dirty="0" err="1" smtClean="0"/>
              <a:t>io</a:t>
            </a:r>
            <a:r>
              <a:rPr lang="en-US" dirty="0" smtClean="0"/>
              <a:t>/s  random reads/writes</a:t>
            </a:r>
          </a:p>
          <a:p>
            <a:pPr lvl="1"/>
            <a:r>
              <a:rPr lang="en-US" dirty="0" smtClean="0"/>
              <a:t>100 MB/s sequential read or write</a:t>
            </a:r>
          </a:p>
          <a:p>
            <a:pPr lvl="1"/>
            <a:r>
              <a:rPr lang="en-US" dirty="0" smtClean="0"/>
              <a:t>Means 100*8KB/s = 800 KB/s = .8MB/s using 8KB random reads</a:t>
            </a:r>
          </a:p>
          <a:p>
            <a:pPr lvl="1"/>
            <a:r>
              <a:rPr lang="en-US" dirty="0" smtClean="0"/>
              <a:t>That’s less than 1% of sequential reading speed!</a:t>
            </a:r>
          </a:p>
          <a:p>
            <a:r>
              <a:rPr lang="en-US" dirty="0" smtClean="0"/>
              <a:t>SSD typical values:  5x faster sequential </a:t>
            </a:r>
            <a:r>
              <a:rPr lang="en-US" dirty="0" err="1" smtClean="0"/>
              <a:t>i</a:t>
            </a:r>
            <a:r>
              <a:rPr lang="en-US" dirty="0" smtClean="0"/>
              <a:t>/o, but 10x cost/GB.</a:t>
            </a:r>
          </a:p>
          <a:p>
            <a:pPr lvl="1"/>
            <a:r>
              <a:rPr lang="en-US" dirty="0" smtClean="0"/>
              <a:t>500 MB/s sequential read, also write on new SSD</a:t>
            </a:r>
          </a:p>
          <a:p>
            <a:pPr lvl="1"/>
            <a:r>
              <a:rPr lang="en-US" dirty="0" smtClean="0"/>
              <a:t>Reads can be random without penalty (unless really tiny)</a:t>
            </a:r>
          </a:p>
          <a:p>
            <a:pPr lvl="1"/>
            <a:r>
              <a:rPr lang="en-US" dirty="0" smtClean="0"/>
              <a:t>Writes slow down on full disk (needs to erase before write)</a:t>
            </a:r>
          </a:p>
          <a:p>
            <a:pPr lvl="1"/>
            <a:r>
              <a:rPr lang="en-US" dirty="0" smtClean="0"/>
              <a:t>8KB </a:t>
            </a:r>
            <a:r>
              <a:rPr lang="en-US" dirty="0" err="1" smtClean="0"/>
              <a:t>ios</a:t>
            </a:r>
            <a:r>
              <a:rPr lang="en-US" dirty="0" smtClean="0"/>
              <a:t>: (500MB/s)/8KB = 64K </a:t>
            </a:r>
            <a:r>
              <a:rPr lang="en-US" dirty="0" err="1" smtClean="0"/>
              <a:t>io</a:t>
            </a:r>
            <a:r>
              <a:rPr lang="en-US" dirty="0" smtClean="0"/>
              <a:t>/s Wow!</a:t>
            </a:r>
          </a:p>
          <a:p>
            <a:pPr lvl="1"/>
            <a:r>
              <a:rPr lang="en-US" dirty="0" smtClean="0"/>
              <a:t>See even higher numbers in product literature, but need many </a:t>
            </a:r>
            <a:r>
              <a:rPr lang="en-US" dirty="0" err="1" smtClean="0"/>
              <a:t>i</a:t>
            </a:r>
            <a:r>
              <a:rPr lang="en-US" dirty="0" smtClean="0"/>
              <a:t>/</a:t>
            </a:r>
            <a:r>
              <a:rPr lang="en-US" dirty="0" err="1" smtClean="0"/>
              <a:t>os</a:t>
            </a:r>
            <a:r>
              <a:rPr lang="en-US" dirty="0" smtClean="0"/>
              <a:t> in progress to do that.</a:t>
            </a:r>
            <a:endParaRPr lang="en-US" dirty="0"/>
          </a:p>
        </p:txBody>
      </p:sp>
    </p:spTree>
    <p:extLst>
      <p:ext uri="{BB962C8B-B14F-4D97-AF65-F5344CB8AC3E}">
        <p14:creationId xmlns:p14="http://schemas.microsoft.com/office/powerpoint/2010/main" val="1255207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9220" name="Rectangle 4"/>
          <p:cNvSpPr>
            <a:spLocks noGrp="1" noChangeArrowheads="1"/>
          </p:cNvSpPr>
          <p:nvPr>
            <p:ph type="title"/>
          </p:nvPr>
        </p:nvSpPr>
        <p:spPr>
          <a:noFill/>
          <a:ln/>
        </p:spPr>
        <p:txBody>
          <a:bodyPr/>
          <a:lstStyle/>
          <a:p>
            <a:r>
              <a:rPr lang="en-US" dirty="0" smtClean="0"/>
              <a:t>Disks (hard disk)</a:t>
            </a:r>
            <a:endParaRPr lang="en-US" dirty="0"/>
          </a:p>
        </p:txBody>
      </p:sp>
      <p:sp>
        <p:nvSpPr>
          <p:cNvPr id="9221" name="Rectangle 5"/>
          <p:cNvSpPr>
            <a:spLocks noGrp="1" noChangeArrowheads="1"/>
          </p:cNvSpPr>
          <p:nvPr>
            <p:ph sz="quarter" idx="1"/>
          </p:nvPr>
        </p:nvSpPr>
        <p:spPr>
          <a:xfrm>
            <a:off x="533400" y="1295400"/>
            <a:ext cx="7772400" cy="4953000"/>
          </a:xfrm>
          <a:noFill/>
          <a:ln/>
        </p:spPr>
        <p:txBody>
          <a:bodyPr>
            <a:normAutofit/>
          </a:bodyPr>
          <a:lstStyle/>
          <a:p>
            <a:pPr marL="0" indent="0">
              <a:buNone/>
            </a:pPr>
            <a:endParaRPr lang="en-US" dirty="0">
              <a:solidFill>
                <a:schemeClr val="accent2"/>
              </a:solidFill>
            </a:endParaRPr>
          </a:p>
          <a:p>
            <a:r>
              <a:rPr lang="en-US" dirty="0" smtClean="0"/>
              <a:t>Unlike RAM or SSD, </a:t>
            </a:r>
            <a:r>
              <a:rPr lang="en-US" dirty="0"/>
              <a:t>time to retrieve a disk </a:t>
            </a:r>
            <a:r>
              <a:rPr lang="en-US" dirty="0" smtClean="0"/>
              <a:t>block varies </a:t>
            </a:r>
            <a:r>
              <a:rPr lang="en-US" dirty="0"/>
              <a:t>depending upon location on disk.  </a:t>
            </a:r>
          </a:p>
          <a:p>
            <a:pPr lvl="1">
              <a:buSzPct val="75000"/>
            </a:pPr>
            <a:r>
              <a:rPr lang="en-US" dirty="0" smtClean="0"/>
              <a:t>Relative placement </a:t>
            </a:r>
            <a:r>
              <a:rPr lang="en-US" dirty="0"/>
              <a:t>of pages on disk has major impact on DBMS performance!</a:t>
            </a:r>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21</a:t>
            </a:fld>
            <a:endParaRPr lang="en-US" dirty="0"/>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xfrm>
            <a:off x="381000" y="0"/>
            <a:ext cx="7772400" cy="1104900"/>
          </a:xfrm>
          <a:noFill/>
          <a:ln/>
        </p:spPr>
        <p:txBody>
          <a:bodyPr/>
          <a:lstStyle/>
          <a:p>
            <a:r>
              <a:rPr lang="en-US" dirty="0"/>
              <a:t>Components of a Disk </a:t>
            </a:r>
          </a:p>
        </p:txBody>
      </p:sp>
      <p:grpSp>
        <p:nvGrpSpPr>
          <p:cNvPr id="11271" name="Group 7"/>
          <p:cNvGrpSpPr>
            <a:grpSpLocks/>
          </p:cNvGrpSpPr>
          <p:nvPr/>
        </p:nvGrpSpPr>
        <p:grpSpPr bwMode="auto">
          <a:xfrm>
            <a:off x="3200400" y="1981200"/>
            <a:ext cx="3149600" cy="1801812"/>
            <a:chOff x="2998" y="1129"/>
            <a:chExt cx="1984" cy="1135"/>
          </a:xfrm>
        </p:grpSpPr>
        <p:sp>
          <p:nvSpPr>
            <p:cNvPr id="11269" name="Freeform 5"/>
            <p:cNvSpPr>
              <a:spLocks/>
            </p:cNvSpPr>
            <p:nvPr/>
          </p:nvSpPr>
          <p:spPr bwMode="auto">
            <a:xfrm>
              <a:off x="2998" y="1499"/>
              <a:ext cx="1984" cy="765"/>
            </a:xfrm>
            <a:custGeom>
              <a:avLst/>
              <a:gdLst/>
              <a:ahLst/>
              <a:cxnLst>
                <a:cxn ang="0">
                  <a:pos x="0" y="386"/>
                </a:cxn>
                <a:cxn ang="0">
                  <a:pos x="16" y="320"/>
                </a:cxn>
                <a:cxn ang="0">
                  <a:pos x="57" y="255"/>
                </a:cxn>
                <a:cxn ang="0">
                  <a:pos x="131" y="197"/>
                </a:cxn>
                <a:cxn ang="0">
                  <a:pos x="230" y="140"/>
                </a:cxn>
                <a:cxn ang="0">
                  <a:pos x="353" y="90"/>
                </a:cxn>
                <a:cxn ang="0">
                  <a:pos x="493" y="58"/>
                </a:cxn>
                <a:cxn ang="0">
                  <a:pos x="650" y="25"/>
                </a:cxn>
                <a:cxn ang="0">
                  <a:pos x="814" y="8"/>
                </a:cxn>
                <a:cxn ang="0">
                  <a:pos x="987" y="0"/>
                </a:cxn>
                <a:cxn ang="0">
                  <a:pos x="1160" y="8"/>
                </a:cxn>
                <a:cxn ang="0">
                  <a:pos x="1333" y="25"/>
                </a:cxn>
                <a:cxn ang="0">
                  <a:pos x="1489" y="58"/>
                </a:cxn>
                <a:cxn ang="0">
                  <a:pos x="1629" y="90"/>
                </a:cxn>
                <a:cxn ang="0">
                  <a:pos x="1753" y="140"/>
                </a:cxn>
                <a:cxn ang="0">
                  <a:pos x="1852" y="197"/>
                </a:cxn>
                <a:cxn ang="0">
                  <a:pos x="1926" y="255"/>
                </a:cxn>
                <a:cxn ang="0">
                  <a:pos x="1967" y="320"/>
                </a:cxn>
                <a:cxn ang="0">
                  <a:pos x="1983" y="386"/>
                </a:cxn>
                <a:cxn ang="0">
                  <a:pos x="1967" y="452"/>
                </a:cxn>
                <a:cxn ang="0">
                  <a:pos x="1926" y="518"/>
                </a:cxn>
                <a:cxn ang="0">
                  <a:pos x="1852" y="575"/>
                </a:cxn>
                <a:cxn ang="0">
                  <a:pos x="1753" y="633"/>
                </a:cxn>
                <a:cxn ang="0">
                  <a:pos x="1629" y="674"/>
                </a:cxn>
                <a:cxn ang="0">
                  <a:pos x="1489" y="715"/>
                </a:cxn>
                <a:cxn ang="0">
                  <a:pos x="1333" y="740"/>
                </a:cxn>
                <a:cxn ang="0">
                  <a:pos x="1160" y="764"/>
                </a:cxn>
                <a:cxn ang="0">
                  <a:pos x="987" y="764"/>
                </a:cxn>
                <a:cxn ang="0">
                  <a:pos x="814" y="764"/>
                </a:cxn>
                <a:cxn ang="0">
                  <a:pos x="650" y="740"/>
                </a:cxn>
                <a:cxn ang="0">
                  <a:pos x="493" y="715"/>
                </a:cxn>
                <a:cxn ang="0">
                  <a:pos x="353" y="674"/>
                </a:cxn>
                <a:cxn ang="0">
                  <a:pos x="230" y="633"/>
                </a:cxn>
                <a:cxn ang="0">
                  <a:pos x="131" y="575"/>
                </a:cxn>
                <a:cxn ang="0">
                  <a:pos x="57" y="518"/>
                </a:cxn>
                <a:cxn ang="0">
                  <a:pos x="16" y="452"/>
                </a:cxn>
                <a:cxn ang="0">
                  <a:pos x="0" y="386"/>
                </a:cxn>
              </a:cxnLst>
              <a:rect l="0" t="0" r="r" b="b"/>
              <a:pathLst>
                <a:path w="1984" h="765">
                  <a:moveTo>
                    <a:pt x="0" y="386"/>
                  </a:moveTo>
                  <a:lnTo>
                    <a:pt x="16" y="320"/>
                  </a:lnTo>
                  <a:lnTo>
                    <a:pt x="57" y="255"/>
                  </a:lnTo>
                  <a:lnTo>
                    <a:pt x="131" y="197"/>
                  </a:lnTo>
                  <a:lnTo>
                    <a:pt x="230" y="140"/>
                  </a:lnTo>
                  <a:lnTo>
                    <a:pt x="353" y="90"/>
                  </a:lnTo>
                  <a:lnTo>
                    <a:pt x="493" y="58"/>
                  </a:lnTo>
                  <a:lnTo>
                    <a:pt x="650" y="25"/>
                  </a:lnTo>
                  <a:lnTo>
                    <a:pt x="814" y="8"/>
                  </a:lnTo>
                  <a:lnTo>
                    <a:pt x="987" y="0"/>
                  </a:lnTo>
                  <a:lnTo>
                    <a:pt x="1160" y="8"/>
                  </a:lnTo>
                  <a:lnTo>
                    <a:pt x="1333" y="25"/>
                  </a:lnTo>
                  <a:lnTo>
                    <a:pt x="1489" y="58"/>
                  </a:lnTo>
                  <a:lnTo>
                    <a:pt x="1629" y="90"/>
                  </a:lnTo>
                  <a:lnTo>
                    <a:pt x="1753" y="140"/>
                  </a:lnTo>
                  <a:lnTo>
                    <a:pt x="1852" y="197"/>
                  </a:lnTo>
                  <a:lnTo>
                    <a:pt x="1926" y="255"/>
                  </a:lnTo>
                  <a:lnTo>
                    <a:pt x="1967" y="320"/>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p:spPr>
          <p:txBody>
            <a:bodyPr/>
            <a:lstStyle/>
            <a:p>
              <a:endParaRPr lang="en-US"/>
            </a:p>
          </p:txBody>
        </p:sp>
        <p:sp>
          <p:nvSpPr>
            <p:cNvPr id="11270" name="Freeform 6"/>
            <p:cNvSpPr>
              <a:spLocks/>
            </p:cNvSpPr>
            <p:nvPr/>
          </p:nvSpPr>
          <p:spPr bwMode="auto">
            <a:xfrm>
              <a:off x="2998" y="1129"/>
              <a:ext cx="1984" cy="765"/>
            </a:xfrm>
            <a:custGeom>
              <a:avLst/>
              <a:gdLst/>
              <a:ahLst/>
              <a:cxnLst>
                <a:cxn ang="0">
                  <a:pos x="0" y="386"/>
                </a:cxn>
                <a:cxn ang="0">
                  <a:pos x="16" y="321"/>
                </a:cxn>
                <a:cxn ang="0">
                  <a:pos x="57" y="255"/>
                </a:cxn>
                <a:cxn ang="0">
                  <a:pos x="131" y="197"/>
                </a:cxn>
                <a:cxn ang="0">
                  <a:pos x="230" y="140"/>
                </a:cxn>
                <a:cxn ang="0">
                  <a:pos x="353" y="91"/>
                </a:cxn>
                <a:cxn ang="0">
                  <a:pos x="493" y="58"/>
                </a:cxn>
                <a:cxn ang="0">
                  <a:pos x="650" y="25"/>
                </a:cxn>
                <a:cxn ang="0">
                  <a:pos x="814" y="8"/>
                </a:cxn>
                <a:cxn ang="0">
                  <a:pos x="987" y="0"/>
                </a:cxn>
                <a:cxn ang="0">
                  <a:pos x="1160" y="8"/>
                </a:cxn>
                <a:cxn ang="0">
                  <a:pos x="1333" y="25"/>
                </a:cxn>
                <a:cxn ang="0">
                  <a:pos x="1489" y="58"/>
                </a:cxn>
                <a:cxn ang="0">
                  <a:pos x="1629" y="91"/>
                </a:cxn>
                <a:cxn ang="0">
                  <a:pos x="1753" y="140"/>
                </a:cxn>
                <a:cxn ang="0">
                  <a:pos x="1852" y="197"/>
                </a:cxn>
                <a:cxn ang="0">
                  <a:pos x="1926" y="255"/>
                </a:cxn>
                <a:cxn ang="0">
                  <a:pos x="1967" y="321"/>
                </a:cxn>
                <a:cxn ang="0">
                  <a:pos x="1983" y="386"/>
                </a:cxn>
                <a:cxn ang="0">
                  <a:pos x="1967" y="452"/>
                </a:cxn>
                <a:cxn ang="0">
                  <a:pos x="1926" y="518"/>
                </a:cxn>
                <a:cxn ang="0">
                  <a:pos x="1852" y="575"/>
                </a:cxn>
                <a:cxn ang="0">
                  <a:pos x="1753" y="633"/>
                </a:cxn>
                <a:cxn ang="0">
                  <a:pos x="1629" y="674"/>
                </a:cxn>
                <a:cxn ang="0">
                  <a:pos x="1489" y="715"/>
                </a:cxn>
                <a:cxn ang="0">
                  <a:pos x="1333" y="740"/>
                </a:cxn>
                <a:cxn ang="0">
                  <a:pos x="1160" y="764"/>
                </a:cxn>
                <a:cxn ang="0">
                  <a:pos x="987" y="764"/>
                </a:cxn>
                <a:cxn ang="0">
                  <a:pos x="814" y="764"/>
                </a:cxn>
                <a:cxn ang="0">
                  <a:pos x="650" y="740"/>
                </a:cxn>
                <a:cxn ang="0">
                  <a:pos x="493" y="715"/>
                </a:cxn>
                <a:cxn ang="0">
                  <a:pos x="353" y="674"/>
                </a:cxn>
                <a:cxn ang="0">
                  <a:pos x="230" y="633"/>
                </a:cxn>
                <a:cxn ang="0">
                  <a:pos x="131" y="575"/>
                </a:cxn>
                <a:cxn ang="0">
                  <a:pos x="57" y="518"/>
                </a:cxn>
                <a:cxn ang="0">
                  <a:pos x="16" y="452"/>
                </a:cxn>
                <a:cxn ang="0">
                  <a:pos x="0" y="386"/>
                </a:cxn>
              </a:cxnLst>
              <a:rect l="0" t="0" r="r" b="b"/>
              <a:pathLst>
                <a:path w="1984" h="765">
                  <a:moveTo>
                    <a:pt x="0" y="386"/>
                  </a:moveTo>
                  <a:lnTo>
                    <a:pt x="16" y="321"/>
                  </a:lnTo>
                  <a:lnTo>
                    <a:pt x="57" y="255"/>
                  </a:lnTo>
                  <a:lnTo>
                    <a:pt x="131" y="197"/>
                  </a:lnTo>
                  <a:lnTo>
                    <a:pt x="230" y="140"/>
                  </a:lnTo>
                  <a:lnTo>
                    <a:pt x="353" y="91"/>
                  </a:lnTo>
                  <a:lnTo>
                    <a:pt x="493" y="58"/>
                  </a:lnTo>
                  <a:lnTo>
                    <a:pt x="650" y="25"/>
                  </a:lnTo>
                  <a:lnTo>
                    <a:pt x="814" y="8"/>
                  </a:lnTo>
                  <a:lnTo>
                    <a:pt x="987" y="0"/>
                  </a:lnTo>
                  <a:lnTo>
                    <a:pt x="1160" y="8"/>
                  </a:lnTo>
                  <a:lnTo>
                    <a:pt x="1333" y="25"/>
                  </a:lnTo>
                  <a:lnTo>
                    <a:pt x="1489" y="58"/>
                  </a:lnTo>
                  <a:lnTo>
                    <a:pt x="1629" y="91"/>
                  </a:lnTo>
                  <a:lnTo>
                    <a:pt x="1753" y="140"/>
                  </a:lnTo>
                  <a:lnTo>
                    <a:pt x="1852" y="197"/>
                  </a:lnTo>
                  <a:lnTo>
                    <a:pt x="1926" y="255"/>
                  </a:lnTo>
                  <a:lnTo>
                    <a:pt x="1967" y="321"/>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p:spPr>
          <p:txBody>
            <a:bodyPr/>
            <a:lstStyle/>
            <a:p>
              <a:endParaRPr lang="en-US"/>
            </a:p>
          </p:txBody>
        </p:sp>
      </p:grpSp>
      <p:grpSp>
        <p:nvGrpSpPr>
          <p:cNvPr id="11291" name="Group 27"/>
          <p:cNvGrpSpPr>
            <a:grpSpLocks/>
          </p:cNvGrpSpPr>
          <p:nvPr/>
        </p:nvGrpSpPr>
        <p:grpSpPr bwMode="auto">
          <a:xfrm>
            <a:off x="3173413" y="1250950"/>
            <a:ext cx="3176587" cy="4594225"/>
            <a:chOff x="2981" y="669"/>
            <a:chExt cx="2001" cy="2894"/>
          </a:xfrm>
        </p:grpSpPr>
        <p:grpSp>
          <p:nvGrpSpPr>
            <p:cNvPr id="11281" name="Group 17"/>
            <p:cNvGrpSpPr>
              <a:grpSpLocks/>
            </p:cNvGrpSpPr>
            <p:nvPr/>
          </p:nvGrpSpPr>
          <p:grpSpPr bwMode="auto">
            <a:xfrm>
              <a:off x="2981" y="1096"/>
              <a:ext cx="2001" cy="2467"/>
              <a:chOff x="2981" y="1096"/>
              <a:chExt cx="2001" cy="2467"/>
            </a:xfrm>
          </p:grpSpPr>
          <p:grpSp>
            <p:nvGrpSpPr>
              <p:cNvPr id="11275" name="Group 11"/>
              <p:cNvGrpSpPr>
                <a:grpSpLocks/>
              </p:cNvGrpSpPr>
              <p:nvPr/>
            </p:nvGrpSpPr>
            <p:grpSpPr bwMode="auto">
              <a:xfrm>
                <a:off x="2998" y="1466"/>
                <a:ext cx="1984" cy="765"/>
                <a:chOff x="2998" y="1466"/>
                <a:chExt cx="1984" cy="765"/>
              </a:xfrm>
            </p:grpSpPr>
            <p:sp>
              <p:nvSpPr>
                <p:cNvPr id="11272" name="Freeform 8"/>
                <p:cNvSpPr>
                  <a:spLocks/>
                </p:cNvSpPr>
                <p:nvPr/>
              </p:nvSpPr>
              <p:spPr bwMode="auto">
                <a:xfrm>
                  <a:off x="2998" y="1466"/>
                  <a:ext cx="1984" cy="765"/>
                </a:xfrm>
                <a:custGeom>
                  <a:avLst/>
                  <a:gdLst/>
                  <a:ahLst/>
                  <a:cxnLst>
                    <a:cxn ang="0">
                      <a:pos x="0" y="378"/>
                    </a:cxn>
                    <a:cxn ang="0">
                      <a:pos x="16" y="312"/>
                    </a:cxn>
                    <a:cxn ang="0">
                      <a:pos x="57" y="247"/>
                    </a:cxn>
                    <a:cxn ang="0">
                      <a:pos x="131" y="189"/>
                    </a:cxn>
                    <a:cxn ang="0">
                      <a:pos x="230" y="132"/>
                    </a:cxn>
                    <a:cxn ang="0">
                      <a:pos x="353" y="91"/>
                    </a:cxn>
                    <a:cxn ang="0">
                      <a:pos x="493" y="49"/>
                    </a:cxn>
                    <a:cxn ang="0">
                      <a:pos x="650" y="25"/>
                    </a:cxn>
                    <a:cxn ang="0">
                      <a:pos x="814" y="0"/>
                    </a:cxn>
                    <a:cxn ang="0">
                      <a:pos x="987" y="0"/>
                    </a:cxn>
                    <a:cxn ang="0">
                      <a:pos x="1160" y="0"/>
                    </a:cxn>
                    <a:cxn ang="0">
                      <a:pos x="1333" y="25"/>
                    </a:cxn>
                    <a:cxn ang="0">
                      <a:pos x="1489" y="49"/>
                    </a:cxn>
                    <a:cxn ang="0">
                      <a:pos x="1629" y="91"/>
                    </a:cxn>
                    <a:cxn ang="0">
                      <a:pos x="1753" y="132"/>
                    </a:cxn>
                    <a:cxn ang="0">
                      <a:pos x="1852" y="189"/>
                    </a:cxn>
                    <a:cxn ang="0">
                      <a:pos x="1926" y="247"/>
                    </a:cxn>
                    <a:cxn ang="0">
                      <a:pos x="1967" y="312"/>
                    </a:cxn>
                    <a:cxn ang="0">
                      <a:pos x="1983" y="378"/>
                    </a:cxn>
                    <a:cxn ang="0">
                      <a:pos x="1967" y="444"/>
                    </a:cxn>
                    <a:cxn ang="0">
                      <a:pos x="1926" y="510"/>
                    </a:cxn>
                    <a:cxn ang="0">
                      <a:pos x="1852" y="567"/>
                    </a:cxn>
                    <a:cxn ang="0">
                      <a:pos x="1753" y="625"/>
                    </a:cxn>
                    <a:cxn ang="0">
                      <a:pos x="1629" y="674"/>
                    </a:cxn>
                    <a:cxn ang="0">
                      <a:pos x="1489" y="707"/>
                    </a:cxn>
                    <a:cxn ang="0">
                      <a:pos x="1333" y="740"/>
                    </a:cxn>
                    <a:cxn ang="0">
                      <a:pos x="1160" y="756"/>
                    </a:cxn>
                    <a:cxn ang="0">
                      <a:pos x="987" y="764"/>
                    </a:cxn>
                    <a:cxn ang="0">
                      <a:pos x="814" y="756"/>
                    </a:cxn>
                    <a:cxn ang="0">
                      <a:pos x="650" y="740"/>
                    </a:cxn>
                    <a:cxn ang="0">
                      <a:pos x="493" y="707"/>
                    </a:cxn>
                    <a:cxn ang="0">
                      <a:pos x="353" y="674"/>
                    </a:cxn>
                    <a:cxn ang="0">
                      <a:pos x="230" y="625"/>
                    </a:cxn>
                    <a:cxn ang="0">
                      <a:pos x="131" y="567"/>
                    </a:cxn>
                    <a:cxn ang="0">
                      <a:pos x="57" y="510"/>
                    </a:cxn>
                    <a:cxn ang="0">
                      <a:pos x="16" y="444"/>
                    </a:cxn>
                    <a:cxn ang="0">
                      <a:pos x="0" y="378"/>
                    </a:cxn>
                  </a:cxnLst>
                  <a:rect l="0" t="0" r="r" b="b"/>
                  <a:pathLst>
                    <a:path w="1984" h="765">
                      <a:moveTo>
                        <a:pt x="0" y="378"/>
                      </a:moveTo>
                      <a:lnTo>
                        <a:pt x="16" y="312"/>
                      </a:lnTo>
                      <a:lnTo>
                        <a:pt x="57" y="247"/>
                      </a:lnTo>
                      <a:lnTo>
                        <a:pt x="131" y="189"/>
                      </a:lnTo>
                      <a:lnTo>
                        <a:pt x="230" y="132"/>
                      </a:lnTo>
                      <a:lnTo>
                        <a:pt x="353" y="91"/>
                      </a:lnTo>
                      <a:lnTo>
                        <a:pt x="493" y="49"/>
                      </a:lnTo>
                      <a:lnTo>
                        <a:pt x="650" y="25"/>
                      </a:lnTo>
                      <a:lnTo>
                        <a:pt x="814" y="0"/>
                      </a:lnTo>
                      <a:lnTo>
                        <a:pt x="987" y="0"/>
                      </a:lnTo>
                      <a:lnTo>
                        <a:pt x="1160" y="0"/>
                      </a:lnTo>
                      <a:lnTo>
                        <a:pt x="1333" y="25"/>
                      </a:lnTo>
                      <a:lnTo>
                        <a:pt x="1489" y="49"/>
                      </a:lnTo>
                      <a:lnTo>
                        <a:pt x="1629" y="91"/>
                      </a:lnTo>
                      <a:lnTo>
                        <a:pt x="1753" y="132"/>
                      </a:lnTo>
                      <a:lnTo>
                        <a:pt x="1852" y="189"/>
                      </a:lnTo>
                      <a:lnTo>
                        <a:pt x="1926" y="247"/>
                      </a:lnTo>
                      <a:lnTo>
                        <a:pt x="1967" y="312"/>
                      </a:lnTo>
                      <a:lnTo>
                        <a:pt x="1983" y="378"/>
                      </a:lnTo>
                      <a:lnTo>
                        <a:pt x="1967" y="444"/>
                      </a:lnTo>
                      <a:lnTo>
                        <a:pt x="1926" y="510"/>
                      </a:lnTo>
                      <a:lnTo>
                        <a:pt x="1852" y="567"/>
                      </a:lnTo>
                      <a:lnTo>
                        <a:pt x="1753" y="625"/>
                      </a:lnTo>
                      <a:lnTo>
                        <a:pt x="1629" y="674"/>
                      </a:lnTo>
                      <a:lnTo>
                        <a:pt x="1489" y="707"/>
                      </a:lnTo>
                      <a:lnTo>
                        <a:pt x="1333" y="740"/>
                      </a:lnTo>
                      <a:lnTo>
                        <a:pt x="1160" y="756"/>
                      </a:lnTo>
                      <a:lnTo>
                        <a:pt x="987" y="764"/>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73" name="Freeform 9"/>
                <p:cNvSpPr>
                  <a:spLocks/>
                </p:cNvSpPr>
                <p:nvPr/>
              </p:nvSpPr>
              <p:spPr bwMode="auto">
                <a:xfrm>
                  <a:off x="3055" y="1524"/>
                  <a:ext cx="1853" cy="650"/>
                </a:xfrm>
                <a:custGeom>
                  <a:avLst/>
                  <a:gdLst/>
                  <a:ahLst/>
                  <a:cxnLst>
                    <a:cxn ang="0">
                      <a:pos x="0" y="328"/>
                    </a:cxn>
                    <a:cxn ang="0">
                      <a:pos x="17" y="263"/>
                    </a:cxn>
                    <a:cxn ang="0">
                      <a:pos x="66" y="205"/>
                    </a:cxn>
                    <a:cxn ang="0">
                      <a:pos x="140" y="156"/>
                    </a:cxn>
                    <a:cxn ang="0">
                      <a:pos x="247" y="106"/>
                    </a:cxn>
                    <a:cxn ang="0">
                      <a:pos x="371" y="65"/>
                    </a:cxn>
                    <a:cxn ang="0">
                      <a:pos x="519" y="33"/>
                    </a:cxn>
                    <a:cxn ang="0">
                      <a:pos x="675" y="16"/>
                    </a:cxn>
                    <a:cxn ang="0">
                      <a:pos x="840" y="0"/>
                    </a:cxn>
                    <a:cxn ang="0">
                      <a:pos x="1013" y="0"/>
                    </a:cxn>
                    <a:cxn ang="0">
                      <a:pos x="1177" y="16"/>
                    </a:cxn>
                    <a:cxn ang="0">
                      <a:pos x="1342" y="33"/>
                    </a:cxn>
                    <a:cxn ang="0">
                      <a:pos x="1482" y="65"/>
                    </a:cxn>
                    <a:cxn ang="0">
                      <a:pos x="1613" y="106"/>
                    </a:cxn>
                    <a:cxn ang="0">
                      <a:pos x="1712" y="156"/>
                    </a:cxn>
                    <a:cxn ang="0">
                      <a:pos x="1795" y="205"/>
                    </a:cxn>
                    <a:cxn ang="0">
                      <a:pos x="1836" y="263"/>
                    </a:cxn>
                    <a:cxn ang="0">
                      <a:pos x="1852" y="328"/>
                    </a:cxn>
                    <a:cxn ang="0">
                      <a:pos x="1836" y="386"/>
                    </a:cxn>
                    <a:cxn ang="0">
                      <a:pos x="1795" y="443"/>
                    </a:cxn>
                    <a:cxn ang="0">
                      <a:pos x="1712" y="493"/>
                    </a:cxn>
                    <a:cxn ang="0">
                      <a:pos x="1613" y="542"/>
                    </a:cxn>
                    <a:cxn ang="0">
                      <a:pos x="1482" y="583"/>
                    </a:cxn>
                    <a:cxn ang="0">
                      <a:pos x="1342" y="616"/>
                    </a:cxn>
                    <a:cxn ang="0">
                      <a:pos x="1177" y="641"/>
                    </a:cxn>
                    <a:cxn ang="0">
                      <a:pos x="1013" y="649"/>
                    </a:cxn>
                    <a:cxn ang="0">
                      <a:pos x="840" y="649"/>
                    </a:cxn>
                    <a:cxn ang="0">
                      <a:pos x="675" y="641"/>
                    </a:cxn>
                    <a:cxn ang="0">
                      <a:pos x="519" y="616"/>
                    </a:cxn>
                    <a:cxn ang="0">
                      <a:pos x="371" y="583"/>
                    </a:cxn>
                    <a:cxn ang="0">
                      <a:pos x="247" y="542"/>
                    </a:cxn>
                    <a:cxn ang="0">
                      <a:pos x="140" y="493"/>
                    </a:cxn>
                    <a:cxn ang="0">
                      <a:pos x="66" y="443"/>
                    </a:cxn>
                    <a:cxn ang="0">
                      <a:pos x="17" y="386"/>
                    </a:cxn>
                    <a:cxn ang="0">
                      <a:pos x="0" y="328"/>
                    </a:cxn>
                  </a:cxnLst>
                  <a:rect l="0" t="0" r="r" b="b"/>
                  <a:pathLst>
                    <a:path w="1853" h="650">
                      <a:moveTo>
                        <a:pt x="0" y="328"/>
                      </a:moveTo>
                      <a:lnTo>
                        <a:pt x="17" y="263"/>
                      </a:lnTo>
                      <a:lnTo>
                        <a:pt x="66" y="205"/>
                      </a:lnTo>
                      <a:lnTo>
                        <a:pt x="140" y="156"/>
                      </a:lnTo>
                      <a:lnTo>
                        <a:pt x="247" y="106"/>
                      </a:lnTo>
                      <a:lnTo>
                        <a:pt x="371" y="65"/>
                      </a:lnTo>
                      <a:lnTo>
                        <a:pt x="519" y="33"/>
                      </a:lnTo>
                      <a:lnTo>
                        <a:pt x="675" y="16"/>
                      </a:lnTo>
                      <a:lnTo>
                        <a:pt x="840" y="0"/>
                      </a:lnTo>
                      <a:lnTo>
                        <a:pt x="1013" y="0"/>
                      </a:lnTo>
                      <a:lnTo>
                        <a:pt x="1177" y="16"/>
                      </a:lnTo>
                      <a:lnTo>
                        <a:pt x="1342" y="33"/>
                      </a:lnTo>
                      <a:lnTo>
                        <a:pt x="1482" y="65"/>
                      </a:lnTo>
                      <a:lnTo>
                        <a:pt x="1613" y="106"/>
                      </a:lnTo>
                      <a:lnTo>
                        <a:pt x="1712" y="156"/>
                      </a:lnTo>
                      <a:lnTo>
                        <a:pt x="1795" y="205"/>
                      </a:lnTo>
                      <a:lnTo>
                        <a:pt x="1836" y="263"/>
                      </a:lnTo>
                      <a:lnTo>
                        <a:pt x="1852" y="328"/>
                      </a:lnTo>
                      <a:lnTo>
                        <a:pt x="1836" y="386"/>
                      </a:lnTo>
                      <a:lnTo>
                        <a:pt x="1795" y="443"/>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3"/>
                      </a:lnTo>
                      <a:lnTo>
                        <a:pt x="17" y="386"/>
                      </a:lnTo>
                      <a:lnTo>
                        <a:pt x="0" y="328"/>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74" name="Freeform 10"/>
                <p:cNvSpPr>
                  <a:spLocks/>
                </p:cNvSpPr>
                <p:nvPr/>
              </p:nvSpPr>
              <p:spPr bwMode="auto">
                <a:xfrm>
                  <a:off x="3146" y="1589"/>
                  <a:ext cx="1672" cy="494"/>
                </a:xfrm>
                <a:custGeom>
                  <a:avLst/>
                  <a:gdLst/>
                  <a:ahLst/>
                  <a:cxnLst>
                    <a:cxn ang="0">
                      <a:pos x="0" y="247"/>
                    </a:cxn>
                    <a:cxn ang="0">
                      <a:pos x="16" y="198"/>
                    </a:cxn>
                    <a:cxn ang="0">
                      <a:pos x="66" y="148"/>
                    </a:cxn>
                    <a:cxn ang="0">
                      <a:pos x="148" y="107"/>
                    </a:cxn>
                    <a:cxn ang="0">
                      <a:pos x="247" y="74"/>
                    </a:cxn>
                    <a:cxn ang="0">
                      <a:pos x="370" y="41"/>
                    </a:cxn>
                    <a:cxn ang="0">
                      <a:pos x="518" y="17"/>
                    </a:cxn>
                    <a:cxn ang="0">
                      <a:pos x="675" y="0"/>
                    </a:cxn>
                    <a:cxn ang="0">
                      <a:pos x="839" y="0"/>
                    </a:cxn>
                    <a:cxn ang="0">
                      <a:pos x="996" y="0"/>
                    </a:cxn>
                    <a:cxn ang="0">
                      <a:pos x="1152" y="17"/>
                    </a:cxn>
                    <a:cxn ang="0">
                      <a:pos x="1300" y="41"/>
                    </a:cxn>
                    <a:cxn ang="0">
                      <a:pos x="1424" y="74"/>
                    </a:cxn>
                    <a:cxn ang="0">
                      <a:pos x="1531" y="107"/>
                    </a:cxn>
                    <a:cxn ang="0">
                      <a:pos x="1605" y="148"/>
                    </a:cxn>
                    <a:cxn ang="0">
                      <a:pos x="1654" y="198"/>
                    </a:cxn>
                    <a:cxn ang="0">
                      <a:pos x="1671" y="247"/>
                    </a:cxn>
                    <a:cxn ang="0">
                      <a:pos x="1654" y="296"/>
                    </a:cxn>
                    <a:cxn ang="0">
                      <a:pos x="1605" y="337"/>
                    </a:cxn>
                    <a:cxn ang="0">
                      <a:pos x="1531" y="378"/>
                    </a:cxn>
                    <a:cxn ang="0">
                      <a:pos x="1424" y="419"/>
                    </a:cxn>
                    <a:cxn ang="0">
                      <a:pos x="1300" y="452"/>
                    </a:cxn>
                    <a:cxn ang="0">
                      <a:pos x="1152" y="477"/>
                    </a:cxn>
                    <a:cxn ang="0">
                      <a:pos x="996" y="485"/>
                    </a:cxn>
                    <a:cxn ang="0">
                      <a:pos x="839" y="493"/>
                    </a:cxn>
                    <a:cxn ang="0">
                      <a:pos x="675" y="485"/>
                    </a:cxn>
                    <a:cxn ang="0">
                      <a:pos x="518" y="477"/>
                    </a:cxn>
                    <a:cxn ang="0">
                      <a:pos x="370" y="452"/>
                    </a:cxn>
                    <a:cxn ang="0">
                      <a:pos x="247" y="419"/>
                    </a:cxn>
                    <a:cxn ang="0">
                      <a:pos x="148" y="378"/>
                    </a:cxn>
                    <a:cxn ang="0">
                      <a:pos x="66" y="337"/>
                    </a:cxn>
                    <a:cxn ang="0">
                      <a:pos x="16" y="296"/>
                    </a:cxn>
                    <a:cxn ang="0">
                      <a:pos x="0" y="247"/>
                    </a:cxn>
                  </a:cxnLst>
                  <a:rect l="0" t="0" r="r" b="b"/>
                  <a:pathLst>
                    <a:path w="1672" h="494">
                      <a:moveTo>
                        <a:pt x="0" y="247"/>
                      </a:moveTo>
                      <a:lnTo>
                        <a:pt x="16" y="198"/>
                      </a:lnTo>
                      <a:lnTo>
                        <a:pt x="66" y="148"/>
                      </a:lnTo>
                      <a:lnTo>
                        <a:pt x="148" y="107"/>
                      </a:lnTo>
                      <a:lnTo>
                        <a:pt x="247" y="74"/>
                      </a:lnTo>
                      <a:lnTo>
                        <a:pt x="370" y="41"/>
                      </a:lnTo>
                      <a:lnTo>
                        <a:pt x="518" y="17"/>
                      </a:lnTo>
                      <a:lnTo>
                        <a:pt x="675" y="0"/>
                      </a:lnTo>
                      <a:lnTo>
                        <a:pt x="839" y="0"/>
                      </a:lnTo>
                      <a:lnTo>
                        <a:pt x="996" y="0"/>
                      </a:lnTo>
                      <a:lnTo>
                        <a:pt x="1152" y="17"/>
                      </a:lnTo>
                      <a:lnTo>
                        <a:pt x="1300" y="41"/>
                      </a:lnTo>
                      <a:lnTo>
                        <a:pt x="1424" y="74"/>
                      </a:lnTo>
                      <a:lnTo>
                        <a:pt x="1531" y="107"/>
                      </a:lnTo>
                      <a:lnTo>
                        <a:pt x="1605" y="148"/>
                      </a:lnTo>
                      <a:lnTo>
                        <a:pt x="1654" y="198"/>
                      </a:lnTo>
                      <a:lnTo>
                        <a:pt x="1671" y="247"/>
                      </a:lnTo>
                      <a:lnTo>
                        <a:pt x="1654" y="296"/>
                      </a:lnTo>
                      <a:lnTo>
                        <a:pt x="1605" y="337"/>
                      </a:lnTo>
                      <a:lnTo>
                        <a:pt x="1531" y="378"/>
                      </a:lnTo>
                      <a:lnTo>
                        <a:pt x="1424" y="419"/>
                      </a:lnTo>
                      <a:lnTo>
                        <a:pt x="1300" y="452"/>
                      </a:lnTo>
                      <a:lnTo>
                        <a:pt x="1152" y="477"/>
                      </a:lnTo>
                      <a:lnTo>
                        <a:pt x="996" y="485"/>
                      </a:lnTo>
                      <a:lnTo>
                        <a:pt x="839" y="493"/>
                      </a:lnTo>
                      <a:lnTo>
                        <a:pt x="675" y="485"/>
                      </a:lnTo>
                      <a:lnTo>
                        <a:pt x="518" y="477"/>
                      </a:lnTo>
                      <a:lnTo>
                        <a:pt x="370" y="452"/>
                      </a:lnTo>
                      <a:lnTo>
                        <a:pt x="247" y="419"/>
                      </a:lnTo>
                      <a:lnTo>
                        <a:pt x="148" y="378"/>
                      </a:lnTo>
                      <a:lnTo>
                        <a:pt x="66" y="337"/>
                      </a:lnTo>
                      <a:lnTo>
                        <a:pt x="16" y="296"/>
                      </a:lnTo>
                      <a:lnTo>
                        <a:pt x="0" y="247"/>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grpSp>
          <p:grpSp>
            <p:nvGrpSpPr>
              <p:cNvPr id="11279" name="Group 15"/>
              <p:cNvGrpSpPr>
                <a:grpSpLocks/>
              </p:cNvGrpSpPr>
              <p:nvPr/>
            </p:nvGrpSpPr>
            <p:grpSpPr bwMode="auto">
              <a:xfrm>
                <a:off x="2998" y="1096"/>
                <a:ext cx="1984" cy="766"/>
                <a:chOff x="2998" y="1096"/>
                <a:chExt cx="1984" cy="766"/>
              </a:xfrm>
            </p:grpSpPr>
            <p:sp>
              <p:nvSpPr>
                <p:cNvPr id="11276" name="Freeform 12"/>
                <p:cNvSpPr>
                  <a:spLocks/>
                </p:cNvSpPr>
                <p:nvPr/>
              </p:nvSpPr>
              <p:spPr bwMode="auto">
                <a:xfrm>
                  <a:off x="2998" y="1096"/>
                  <a:ext cx="1984" cy="766"/>
                </a:xfrm>
                <a:custGeom>
                  <a:avLst/>
                  <a:gdLst/>
                  <a:ahLst/>
                  <a:cxnLst>
                    <a:cxn ang="0">
                      <a:pos x="0" y="378"/>
                    </a:cxn>
                    <a:cxn ang="0">
                      <a:pos x="16" y="313"/>
                    </a:cxn>
                    <a:cxn ang="0">
                      <a:pos x="57" y="247"/>
                    </a:cxn>
                    <a:cxn ang="0">
                      <a:pos x="131" y="189"/>
                    </a:cxn>
                    <a:cxn ang="0">
                      <a:pos x="230" y="132"/>
                    </a:cxn>
                    <a:cxn ang="0">
                      <a:pos x="353" y="91"/>
                    </a:cxn>
                    <a:cxn ang="0">
                      <a:pos x="493" y="50"/>
                    </a:cxn>
                    <a:cxn ang="0">
                      <a:pos x="650" y="25"/>
                    </a:cxn>
                    <a:cxn ang="0">
                      <a:pos x="814" y="0"/>
                    </a:cxn>
                    <a:cxn ang="0">
                      <a:pos x="987" y="0"/>
                    </a:cxn>
                    <a:cxn ang="0">
                      <a:pos x="1160" y="0"/>
                    </a:cxn>
                    <a:cxn ang="0">
                      <a:pos x="1333" y="25"/>
                    </a:cxn>
                    <a:cxn ang="0">
                      <a:pos x="1489" y="50"/>
                    </a:cxn>
                    <a:cxn ang="0">
                      <a:pos x="1629" y="91"/>
                    </a:cxn>
                    <a:cxn ang="0">
                      <a:pos x="1753" y="132"/>
                    </a:cxn>
                    <a:cxn ang="0">
                      <a:pos x="1852" y="189"/>
                    </a:cxn>
                    <a:cxn ang="0">
                      <a:pos x="1926" y="247"/>
                    </a:cxn>
                    <a:cxn ang="0">
                      <a:pos x="1967" y="313"/>
                    </a:cxn>
                    <a:cxn ang="0">
                      <a:pos x="1983" y="378"/>
                    </a:cxn>
                    <a:cxn ang="0">
                      <a:pos x="1967" y="444"/>
                    </a:cxn>
                    <a:cxn ang="0">
                      <a:pos x="1926" y="510"/>
                    </a:cxn>
                    <a:cxn ang="0">
                      <a:pos x="1852" y="567"/>
                    </a:cxn>
                    <a:cxn ang="0">
                      <a:pos x="1753" y="625"/>
                    </a:cxn>
                    <a:cxn ang="0">
                      <a:pos x="1629" y="674"/>
                    </a:cxn>
                    <a:cxn ang="0">
                      <a:pos x="1489" y="707"/>
                    </a:cxn>
                    <a:cxn ang="0">
                      <a:pos x="1333" y="740"/>
                    </a:cxn>
                    <a:cxn ang="0">
                      <a:pos x="1160" y="756"/>
                    </a:cxn>
                    <a:cxn ang="0">
                      <a:pos x="987" y="765"/>
                    </a:cxn>
                    <a:cxn ang="0">
                      <a:pos x="814" y="756"/>
                    </a:cxn>
                    <a:cxn ang="0">
                      <a:pos x="650" y="740"/>
                    </a:cxn>
                    <a:cxn ang="0">
                      <a:pos x="493" y="707"/>
                    </a:cxn>
                    <a:cxn ang="0">
                      <a:pos x="353" y="674"/>
                    </a:cxn>
                    <a:cxn ang="0">
                      <a:pos x="230" y="625"/>
                    </a:cxn>
                    <a:cxn ang="0">
                      <a:pos x="131" y="567"/>
                    </a:cxn>
                    <a:cxn ang="0">
                      <a:pos x="57" y="510"/>
                    </a:cxn>
                    <a:cxn ang="0">
                      <a:pos x="16" y="444"/>
                    </a:cxn>
                    <a:cxn ang="0">
                      <a:pos x="0" y="378"/>
                    </a:cxn>
                  </a:cxnLst>
                  <a:rect l="0" t="0" r="r" b="b"/>
                  <a:pathLst>
                    <a:path w="1984" h="766">
                      <a:moveTo>
                        <a:pt x="0" y="378"/>
                      </a:moveTo>
                      <a:lnTo>
                        <a:pt x="16" y="313"/>
                      </a:lnTo>
                      <a:lnTo>
                        <a:pt x="57" y="247"/>
                      </a:lnTo>
                      <a:lnTo>
                        <a:pt x="131" y="189"/>
                      </a:lnTo>
                      <a:lnTo>
                        <a:pt x="230" y="132"/>
                      </a:lnTo>
                      <a:lnTo>
                        <a:pt x="353" y="91"/>
                      </a:lnTo>
                      <a:lnTo>
                        <a:pt x="493" y="50"/>
                      </a:lnTo>
                      <a:lnTo>
                        <a:pt x="650" y="25"/>
                      </a:lnTo>
                      <a:lnTo>
                        <a:pt x="814" y="0"/>
                      </a:lnTo>
                      <a:lnTo>
                        <a:pt x="987" y="0"/>
                      </a:lnTo>
                      <a:lnTo>
                        <a:pt x="1160" y="0"/>
                      </a:lnTo>
                      <a:lnTo>
                        <a:pt x="1333" y="25"/>
                      </a:lnTo>
                      <a:lnTo>
                        <a:pt x="1489" y="50"/>
                      </a:lnTo>
                      <a:lnTo>
                        <a:pt x="1629" y="91"/>
                      </a:lnTo>
                      <a:lnTo>
                        <a:pt x="1753" y="132"/>
                      </a:lnTo>
                      <a:lnTo>
                        <a:pt x="1852" y="189"/>
                      </a:lnTo>
                      <a:lnTo>
                        <a:pt x="1926" y="247"/>
                      </a:lnTo>
                      <a:lnTo>
                        <a:pt x="1967" y="313"/>
                      </a:lnTo>
                      <a:lnTo>
                        <a:pt x="1983" y="378"/>
                      </a:lnTo>
                      <a:lnTo>
                        <a:pt x="1967" y="444"/>
                      </a:lnTo>
                      <a:lnTo>
                        <a:pt x="1926" y="510"/>
                      </a:lnTo>
                      <a:lnTo>
                        <a:pt x="1852" y="567"/>
                      </a:lnTo>
                      <a:lnTo>
                        <a:pt x="1753" y="625"/>
                      </a:lnTo>
                      <a:lnTo>
                        <a:pt x="1629" y="674"/>
                      </a:lnTo>
                      <a:lnTo>
                        <a:pt x="1489" y="707"/>
                      </a:lnTo>
                      <a:lnTo>
                        <a:pt x="1333" y="740"/>
                      </a:lnTo>
                      <a:lnTo>
                        <a:pt x="1160" y="756"/>
                      </a:lnTo>
                      <a:lnTo>
                        <a:pt x="987" y="765"/>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77" name="Freeform 13"/>
                <p:cNvSpPr>
                  <a:spLocks/>
                </p:cNvSpPr>
                <p:nvPr/>
              </p:nvSpPr>
              <p:spPr bwMode="auto">
                <a:xfrm>
                  <a:off x="3055" y="1154"/>
                  <a:ext cx="1853" cy="650"/>
                </a:xfrm>
                <a:custGeom>
                  <a:avLst/>
                  <a:gdLst/>
                  <a:ahLst/>
                  <a:cxnLst>
                    <a:cxn ang="0">
                      <a:pos x="0" y="329"/>
                    </a:cxn>
                    <a:cxn ang="0">
                      <a:pos x="17" y="263"/>
                    </a:cxn>
                    <a:cxn ang="0">
                      <a:pos x="66" y="205"/>
                    </a:cxn>
                    <a:cxn ang="0">
                      <a:pos x="140" y="156"/>
                    </a:cxn>
                    <a:cxn ang="0">
                      <a:pos x="247" y="107"/>
                    </a:cxn>
                    <a:cxn ang="0">
                      <a:pos x="371" y="66"/>
                    </a:cxn>
                    <a:cxn ang="0">
                      <a:pos x="519" y="33"/>
                    </a:cxn>
                    <a:cxn ang="0">
                      <a:pos x="675" y="16"/>
                    </a:cxn>
                    <a:cxn ang="0">
                      <a:pos x="840" y="0"/>
                    </a:cxn>
                    <a:cxn ang="0">
                      <a:pos x="1013" y="0"/>
                    </a:cxn>
                    <a:cxn ang="0">
                      <a:pos x="1177" y="16"/>
                    </a:cxn>
                    <a:cxn ang="0">
                      <a:pos x="1342" y="33"/>
                    </a:cxn>
                    <a:cxn ang="0">
                      <a:pos x="1482" y="66"/>
                    </a:cxn>
                    <a:cxn ang="0">
                      <a:pos x="1613" y="107"/>
                    </a:cxn>
                    <a:cxn ang="0">
                      <a:pos x="1712" y="156"/>
                    </a:cxn>
                    <a:cxn ang="0">
                      <a:pos x="1795" y="205"/>
                    </a:cxn>
                    <a:cxn ang="0">
                      <a:pos x="1836" y="263"/>
                    </a:cxn>
                    <a:cxn ang="0">
                      <a:pos x="1852" y="329"/>
                    </a:cxn>
                    <a:cxn ang="0">
                      <a:pos x="1836" y="386"/>
                    </a:cxn>
                    <a:cxn ang="0">
                      <a:pos x="1795" y="444"/>
                    </a:cxn>
                    <a:cxn ang="0">
                      <a:pos x="1712" y="493"/>
                    </a:cxn>
                    <a:cxn ang="0">
                      <a:pos x="1613" y="542"/>
                    </a:cxn>
                    <a:cxn ang="0">
                      <a:pos x="1482" y="583"/>
                    </a:cxn>
                    <a:cxn ang="0">
                      <a:pos x="1342" y="616"/>
                    </a:cxn>
                    <a:cxn ang="0">
                      <a:pos x="1177" y="641"/>
                    </a:cxn>
                    <a:cxn ang="0">
                      <a:pos x="1013" y="649"/>
                    </a:cxn>
                    <a:cxn ang="0">
                      <a:pos x="840" y="649"/>
                    </a:cxn>
                    <a:cxn ang="0">
                      <a:pos x="675" y="641"/>
                    </a:cxn>
                    <a:cxn ang="0">
                      <a:pos x="519" y="616"/>
                    </a:cxn>
                    <a:cxn ang="0">
                      <a:pos x="371" y="583"/>
                    </a:cxn>
                    <a:cxn ang="0">
                      <a:pos x="247" y="542"/>
                    </a:cxn>
                    <a:cxn ang="0">
                      <a:pos x="140" y="493"/>
                    </a:cxn>
                    <a:cxn ang="0">
                      <a:pos x="66" y="444"/>
                    </a:cxn>
                    <a:cxn ang="0">
                      <a:pos x="17" y="386"/>
                    </a:cxn>
                    <a:cxn ang="0">
                      <a:pos x="0" y="329"/>
                    </a:cxn>
                  </a:cxnLst>
                  <a:rect l="0" t="0" r="r" b="b"/>
                  <a:pathLst>
                    <a:path w="1853" h="650">
                      <a:moveTo>
                        <a:pt x="0" y="329"/>
                      </a:moveTo>
                      <a:lnTo>
                        <a:pt x="17" y="263"/>
                      </a:lnTo>
                      <a:lnTo>
                        <a:pt x="66" y="205"/>
                      </a:lnTo>
                      <a:lnTo>
                        <a:pt x="140" y="156"/>
                      </a:lnTo>
                      <a:lnTo>
                        <a:pt x="247" y="107"/>
                      </a:lnTo>
                      <a:lnTo>
                        <a:pt x="371" y="66"/>
                      </a:lnTo>
                      <a:lnTo>
                        <a:pt x="519" y="33"/>
                      </a:lnTo>
                      <a:lnTo>
                        <a:pt x="675" y="16"/>
                      </a:lnTo>
                      <a:lnTo>
                        <a:pt x="840" y="0"/>
                      </a:lnTo>
                      <a:lnTo>
                        <a:pt x="1013" y="0"/>
                      </a:lnTo>
                      <a:lnTo>
                        <a:pt x="1177" y="16"/>
                      </a:lnTo>
                      <a:lnTo>
                        <a:pt x="1342" y="33"/>
                      </a:lnTo>
                      <a:lnTo>
                        <a:pt x="1482" y="66"/>
                      </a:lnTo>
                      <a:lnTo>
                        <a:pt x="1613" y="107"/>
                      </a:lnTo>
                      <a:lnTo>
                        <a:pt x="1712" y="156"/>
                      </a:lnTo>
                      <a:lnTo>
                        <a:pt x="1795" y="205"/>
                      </a:lnTo>
                      <a:lnTo>
                        <a:pt x="1836" y="263"/>
                      </a:lnTo>
                      <a:lnTo>
                        <a:pt x="1852" y="329"/>
                      </a:lnTo>
                      <a:lnTo>
                        <a:pt x="1836" y="386"/>
                      </a:lnTo>
                      <a:lnTo>
                        <a:pt x="1795" y="444"/>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4"/>
                      </a:lnTo>
                      <a:lnTo>
                        <a:pt x="17" y="386"/>
                      </a:lnTo>
                      <a:lnTo>
                        <a:pt x="0" y="329"/>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78" name="Freeform 14"/>
                <p:cNvSpPr>
                  <a:spLocks/>
                </p:cNvSpPr>
                <p:nvPr/>
              </p:nvSpPr>
              <p:spPr bwMode="auto">
                <a:xfrm>
                  <a:off x="3146" y="1220"/>
                  <a:ext cx="1672" cy="494"/>
                </a:xfrm>
                <a:custGeom>
                  <a:avLst/>
                  <a:gdLst/>
                  <a:ahLst/>
                  <a:cxnLst>
                    <a:cxn ang="0">
                      <a:pos x="0" y="246"/>
                    </a:cxn>
                    <a:cxn ang="0">
                      <a:pos x="16" y="197"/>
                    </a:cxn>
                    <a:cxn ang="0">
                      <a:pos x="66" y="147"/>
                    </a:cxn>
                    <a:cxn ang="0">
                      <a:pos x="148" y="106"/>
                    </a:cxn>
                    <a:cxn ang="0">
                      <a:pos x="247" y="74"/>
                    </a:cxn>
                    <a:cxn ang="0">
                      <a:pos x="370" y="41"/>
                    </a:cxn>
                    <a:cxn ang="0">
                      <a:pos x="518" y="16"/>
                    </a:cxn>
                    <a:cxn ang="0">
                      <a:pos x="675" y="0"/>
                    </a:cxn>
                    <a:cxn ang="0">
                      <a:pos x="839" y="0"/>
                    </a:cxn>
                    <a:cxn ang="0">
                      <a:pos x="996" y="0"/>
                    </a:cxn>
                    <a:cxn ang="0">
                      <a:pos x="1152" y="16"/>
                    </a:cxn>
                    <a:cxn ang="0">
                      <a:pos x="1300" y="41"/>
                    </a:cxn>
                    <a:cxn ang="0">
                      <a:pos x="1424" y="74"/>
                    </a:cxn>
                    <a:cxn ang="0">
                      <a:pos x="1531" y="106"/>
                    </a:cxn>
                    <a:cxn ang="0">
                      <a:pos x="1605" y="147"/>
                    </a:cxn>
                    <a:cxn ang="0">
                      <a:pos x="1654" y="197"/>
                    </a:cxn>
                    <a:cxn ang="0">
                      <a:pos x="1671" y="246"/>
                    </a:cxn>
                    <a:cxn ang="0">
                      <a:pos x="1654" y="295"/>
                    </a:cxn>
                    <a:cxn ang="0">
                      <a:pos x="1605" y="337"/>
                    </a:cxn>
                    <a:cxn ang="0">
                      <a:pos x="1531" y="378"/>
                    </a:cxn>
                    <a:cxn ang="0">
                      <a:pos x="1424" y="419"/>
                    </a:cxn>
                    <a:cxn ang="0">
                      <a:pos x="1300" y="452"/>
                    </a:cxn>
                    <a:cxn ang="0">
                      <a:pos x="1152" y="476"/>
                    </a:cxn>
                    <a:cxn ang="0">
                      <a:pos x="996" y="484"/>
                    </a:cxn>
                    <a:cxn ang="0">
                      <a:pos x="839" y="493"/>
                    </a:cxn>
                    <a:cxn ang="0">
                      <a:pos x="675" y="484"/>
                    </a:cxn>
                    <a:cxn ang="0">
                      <a:pos x="518" y="476"/>
                    </a:cxn>
                    <a:cxn ang="0">
                      <a:pos x="370" y="452"/>
                    </a:cxn>
                    <a:cxn ang="0">
                      <a:pos x="247" y="419"/>
                    </a:cxn>
                    <a:cxn ang="0">
                      <a:pos x="148" y="378"/>
                    </a:cxn>
                    <a:cxn ang="0">
                      <a:pos x="66" y="337"/>
                    </a:cxn>
                    <a:cxn ang="0">
                      <a:pos x="16" y="295"/>
                    </a:cxn>
                    <a:cxn ang="0">
                      <a:pos x="0" y="246"/>
                    </a:cxn>
                  </a:cxnLst>
                  <a:rect l="0" t="0" r="r" b="b"/>
                  <a:pathLst>
                    <a:path w="1672" h="494">
                      <a:moveTo>
                        <a:pt x="0" y="246"/>
                      </a:moveTo>
                      <a:lnTo>
                        <a:pt x="16" y="197"/>
                      </a:lnTo>
                      <a:lnTo>
                        <a:pt x="66" y="147"/>
                      </a:lnTo>
                      <a:lnTo>
                        <a:pt x="148" y="106"/>
                      </a:lnTo>
                      <a:lnTo>
                        <a:pt x="247" y="74"/>
                      </a:lnTo>
                      <a:lnTo>
                        <a:pt x="370" y="41"/>
                      </a:lnTo>
                      <a:lnTo>
                        <a:pt x="518" y="16"/>
                      </a:lnTo>
                      <a:lnTo>
                        <a:pt x="675" y="0"/>
                      </a:lnTo>
                      <a:lnTo>
                        <a:pt x="839" y="0"/>
                      </a:lnTo>
                      <a:lnTo>
                        <a:pt x="996" y="0"/>
                      </a:lnTo>
                      <a:lnTo>
                        <a:pt x="1152" y="16"/>
                      </a:lnTo>
                      <a:lnTo>
                        <a:pt x="1300" y="41"/>
                      </a:lnTo>
                      <a:lnTo>
                        <a:pt x="1424" y="74"/>
                      </a:lnTo>
                      <a:lnTo>
                        <a:pt x="1531" y="106"/>
                      </a:lnTo>
                      <a:lnTo>
                        <a:pt x="1605" y="147"/>
                      </a:lnTo>
                      <a:lnTo>
                        <a:pt x="1654" y="197"/>
                      </a:lnTo>
                      <a:lnTo>
                        <a:pt x="1671" y="246"/>
                      </a:lnTo>
                      <a:lnTo>
                        <a:pt x="1654" y="295"/>
                      </a:lnTo>
                      <a:lnTo>
                        <a:pt x="1605" y="337"/>
                      </a:lnTo>
                      <a:lnTo>
                        <a:pt x="1531" y="378"/>
                      </a:lnTo>
                      <a:lnTo>
                        <a:pt x="1424" y="419"/>
                      </a:lnTo>
                      <a:lnTo>
                        <a:pt x="1300" y="452"/>
                      </a:lnTo>
                      <a:lnTo>
                        <a:pt x="1152" y="476"/>
                      </a:lnTo>
                      <a:lnTo>
                        <a:pt x="996" y="484"/>
                      </a:lnTo>
                      <a:lnTo>
                        <a:pt x="839" y="493"/>
                      </a:lnTo>
                      <a:lnTo>
                        <a:pt x="675" y="484"/>
                      </a:lnTo>
                      <a:lnTo>
                        <a:pt x="518" y="476"/>
                      </a:lnTo>
                      <a:lnTo>
                        <a:pt x="370" y="452"/>
                      </a:lnTo>
                      <a:lnTo>
                        <a:pt x="247" y="419"/>
                      </a:lnTo>
                      <a:lnTo>
                        <a:pt x="148" y="378"/>
                      </a:lnTo>
                      <a:lnTo>
                        <a:pt x="66" y="337"/>
                      </a:lnTo>
                      <a:lnTo>
                        <a:pt x="16" y="295"/>
                      </a:lnTo>
                      <a:lnTo>
                        <a:pt x="0" y="246"/>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grpSp>
          <p:sp>
            <p:nvSpPr>
              <p:cNvPr id="11280" name="Freeform 16"/>
              <p:cNvSpPr>
                <a:spLocks/>
              </p:cNvSpPr>
              <p:nvPr/>
            </p:nvSpPr>
            <p:spPr bwMode="auto">
              <a:xfrm>
                <a:off x="2981" y="2797"/>
                <a:ext cx="1993" cy="766"/>
              </a:xfrm>
              <a:custGeom>
                <a:avLst/>
                <a:gdLst/>
                <a:ahLst/>
                <a:cxnLst>
                  <a:cxn ang="0">
                    <a:pos x="0" y="378"/>
                  </a:cxn>
                  <a:cxn ang="0">
                    <a:pos x="17" y="313"/>
                  </a:cxn>
                  <a:cxn ang="0">
                    <a:pos x="66" y="247"/>
                  </a:cxn>
                  <a:cxn ang="0">
                    <a:pos x="132" y="189"/>
                  </a:cxn>
                  <a:cxn ang="0">
                    <a:pos x="239" y="140"/>
                  </a:cxn>
                  <a:cxn ang="0">
                    <a:pos x="354" y="91"/>
                  </a:cxn>
                  <a:cxn ang="0">
                    <a:pos x="502" y="50"/>
                  </a:cxn>
                  <a:cxn ang="0">
                    <a:pos x="659" y="25"/>
                  </a:cxn>
                  <a:cxn ang="0">
                    <a:pos x="823" y="9"/>
                  </a:cxn>
                  <a:cxn ang="0">
                    <a:pos x="996" y="0"/>
                  </a:cxn>
                  <a:cxn ang="0">
                    <a:pos x="1169" y="9"/>
                  </a:cxn>
                  <a:cxn ang="0">
                    <a:pos x="1334" y="25"/>
                  </a:cxn>
                  <a:cxn ang="0">
                    <a:pos x="1490" y="50"/>
                  </a:cxn>
                  <a:cxn ang="0">
                    <a:pos x="1638" y="91"/>
                  </a:cxn>
                  <a:cxn ang="0">
                    <a:pos x="1753" y="140"/>
                  </a:cxn>
                  <a:cxn ang="0">
                    <a:pos x="1860" y="189"/>
                  </a:cxn>
                  <a:cxn ang="0">
                    <a:pos x="1926" y="247"/>
                  </a:cxn>
                  <a:cxn ang="0">
                    <a:pos x="1976" y="313"/>
                  </a:cxn>
                  <a:cxn ang="0">
                    <a:pos x="1992" y="378"/>
                  </a:cxn>
                  <a:cxn ang="0">
                    <a:pos x="1976" y="444"/>
                  </a:cxn>
                  <a:cxn ang="0">
                    <a:pos x="1926" y="510"/>
                  </a:cxn>
                  <a:cxn ang="0">
                    <a:pos x="1860" y="576"/>
                  </a:cxn>
                  <a:cxn ang="0">
                    <a:pos x="1753" y="625"/>
                  </a:cxn>
                  <a:cxn ang="0">
                    <a:pos x="1638" y="674"/>
                  </a:cxn>
                  <a:cxn ang="0">
                    <a:pos x="1490" y="715"/>
                  </a:cxn>
                  <a:cxn ang="0">
                    <a:pos x="1334" y="740"/>
                  </a:cxn>
                  <a:cxn ang="0">
                    <a:pos x="1169" y="756"/>
                  </a:cxn>
                  <a:cxn ang="0">
                    <a:pos x="996" y="765"/>
                  </a:cxn>
                  <a:cxn ang="0">
                    <a:pos x="823" y="756"/>
                  </a:cxn>
                  <a:cxn ang="0">
                    <a:pos x="659" y="740"/>
                  </a:cxn>
                  <a:cxn ang="0">
                    <a:pos x="502" y="715"/>
                  </a:cxn>
                  <a:cxn ang="0">
                    <a:pos x="354" y="674"/>
                  </a:cxn>
                  <a:cxn ang="0">
                    <a:pos x="239" y="625"/>
                  </a:cxn>
                  <a:cxn ang="0">
                    <a:pos x="132" y="576"/>
                  </a:cxn>
                  <a:cxn ang="0">
                    <a:pos x="66" y="510"/>
                  </a:cxn>
                  <a:cxn ang="0">
                    <a:pos x="17" y="444"/>
                  </a:cxn>
                  <a:cxn ang="0">
                    <a:pos x="0" y="378"/>
                  </a:cxn>
                </a:cxnLst>
                <a:rect l="0" t="0" r="r" b="b"/>
                <a:pathLst>
                  <a:path w="1993" h="766">
                    <a:moveTo>
                      <a:pt x="0" y="378"/>
                    </a:moveTo>
                    <a:lnTo>
                      <a:pt x="17" y="313"/>
                    </a:lnTo>
                    <a:lnTo>
                      <a:pt x="66" y="247"/>
                    </a:lnTo>
                    <a:lnTo>
                      <a:pt x="132" y="189"/>
                    </a:lnTo>
                    <a:lnTo>
                      <a:pt x="239" y="140"/>
                    </a:lnTo>
                    <a:lnTo>
                      <a:pt x="354" y="91"/>
                    </a:lnTo>
                    <a:lnTo>
                      <a:pt x="502" y="50"/>
                    </a:lnTo>
                    <a:lnTo>
                      <a:pt x="659" y="25"/>
                    </a:lnTo>
                    <a:lnTo>
                      <a:pt x="823" y="9"/>
                    </a:lnTo>
                    <a:lnTo>
                      <a:pt x="996" y="0"/>
                    </a:lnTo>
                    <a:lnTo>
                      <a:pt x="1169" y="9"/>
                    </a:lnTo>
                    <a:lnTo>
                      <a:pt x="1334" y="25"/>
                    </a:lnTo>
                    <a:lnTo>
                      <a:pt x="1490" y="50"/>
                    </a:lnTo>
                    <a:lnTo>
                      <a:pt x="1638" y="91"/>
                    </a:lnTo>
                    <a:lnTo>
                      <a:pt x="1753" y="140"/>
                    </a:lnTo>
                    <a:lnTo>
                      <a:pt x="1860" y="189"/>
                    </a:lnTo>
                    <a:lnTo>
                      <a:pt x="1926" y="247"/>
                    </a:lnTo>
                    <a:lnTo>
                      <a:pt x="1976" y="313"/>
                    </a:lnTo>
                    <a:lnTo>
                      <a:pt x="1992" y="378"/>
                    </a:lnTo>
                    <a:lnTo>
                      <a:pt x="1976" y="444"/>
                    </a:lnTo>
                    <a:lnTo>
                      <a:pt x="1926" y="510"/>
                    </a:lnTo>
                    <a:lnTo>
                      <a:pt x="1860" y="576"/>
                    </a:lnTo>
                    <a:lnTo>
                      <a:pt x="1753" y="625"/>
                    </a:lnTo>
                    <a:lnTo>
                      <a:pt x="1638" y="674"/>
                    </a:lnTo>
                    <a:lnTo>
                      <a:pt x="1490" y="715"/>
                    </a:lnTo>
                    <a:lnTo>
                      <a:pt x="1334" y="740"/>
                    </a:lnTo>
                    <a:lnTo>
                      <a:pt x="1169" y="756"/>
                    </a:lnTo>
                    <a:lnTo>
                      <a:pt x="996" y="765"/>
                    </a:lnTo>
                    <a:lnTo>
                      <a:pt x="823" y="756"/>
                    </a:lnTo>
                    <a:lnTo>
                      <a:pt x="659" y="740"/>
                    </a:lnTo>
                    <a:lnTo>
                      <a:pt x="502" y="715"/>
                    </a:lnTo>
                    <a:lnTo>
                      <a:pt x="354" y="674"/>
                    </a:lnTo>
                    <a:lnTo>
                      <a:pt x="239" y="625"/>
                    </a:lnTo>
                    <a:lnTo>
                      <a:pt x="132" y="576"/>
                    </a:lnTo>
                    <a:lnTo>
                      <a:pt x="66" y="510"/>
                    </a:lnTo>
                    <a:lnTo>
                      <a:pt x="17" y="444"/>
                    </a:lnTo>
                    <a:lnTo>
                      <a:pt x="0" y="378"/>
                    </a:lnTo>
                  </a:path>
                </a:pathLst>
              </a:custGeom>
              <a:solidFill>
                <a:srgbClr val="000000"/>
              </a:solidFill>
              <a:ln w="12700" cap="rnd" cmpd="sng">
                <a:solidFill>
                  <a:schemeClr val="tx1"/>
                </a:solidFill>
                <a:prstDash val="solid"/>
                <a:round/>
                <a:headEnd type="none" w="sm" len="sm"/>
                <a:tailEnd type="none" w="sm" len="sm"/>
              </a:ln>
              <a:effectLst/>
            </p:spPr>
            <p:txBody>
              <a:bodyPr/>
              <a:lstStyle/>
              <a:p>
                <a:endParaRPr lang="en-US"/>
              </a:p>
            </p:txBody>
          </p:sp>
        </p:grpSp>
        <p:grpSp>
          <p:nvGrpSpPr>
            <p:cNvPr id="11285" name="Group 21"/>
            <p:cNvGrpSpPr>
              <a:grpSpLocks/>
            </p:cNvGrpSpPr>
            <p:nvPr/>
          </p:nvGrpSpPr>
          <p:grpSpPr bwMode="auto">
            <a:xfrm>
              <a:off x="2981" y="2756"/>
              <a:ext cx="1993" cy="766"/>
              <a:chOff x="2981" y="2756"/>
              <a:chExt cx="1993" cy="766"/>
            </a:xfrm>
          </p:grpSpPr>
          <p:sp>
            <p:nvSpPr>
              <p:cNvPr id="11282" name="Freeform 18"/>
              <p:cNvSpPr>
                <a:spLocks/>
              </p:cNvSpPr>
              <p:nvPr/>
            </p:nvSpPr>
            <p:spPr bwMode="auto">
              <a:xfrm>
                <a:off x="2981" y="2756"/>
                <a:ext cx="1993" cy="766"/>
              </a:xfrm>
              <a:custGeom>
                <a:avLst/>
                <a:gdLst/>
                <a:ahLst/>
                <a:cxnLst>
                  <a:cxn ang="0">
                    <a:pos x="0" y="387"/>
                  </a:cxn>
                  <a:cxn ang="0">
                    <a:pos x="17" y="321"/>
                  </a:cxn>
                  <a:cxn ang="0">
                    <a:pos x="66" y="255"/>
                  </a:cxn>
                  <a:cxn ang="0">
                    <a:pos x="132" y="198"/>
                  </a:cxn>
                  <a:cxn ang="0">
                    <a:pos x="239" y="140"/>
                  </a:cxn>
                  <a:cxn ang="0">
                    <a:pos x="354" y="91"/>
                  </a:cxn>
                  <a:cxn ang="0">
                    <a:pos x="502" y="58"/>
                  </a:cxn>
                  <a:cxn ang="0">
                    <a:pos x="659" y="25"/>
                  </a:cxn>
                  <a:cxn ang="0">
                    <a:pos x="823" y="9"/>
                  </a:cxn>
                  <a:cxn ang="0">
                    <a:pos x="996" y="0"/>
                  </a:cxn>
                  <a:cxn ang="0">
                    <a:pos x="1169" y="9"/>
                  </a:cxn>
                  <a:cxn ang="0">
                    <a:pos x="1334" y="25"/>
                  </a:cxn>
                  <a:cxn ang="0">
                    <a:pos x="1490" y="58"/>
                  </a:cxn>
                  <a:cxn ang="0">
                    <a:pos x="1638" y="91"/>
                  </a:cxn>
                  <a:cxn ang="0">
                    <a:pos x="1753" y="140"/>
                  </a:cxn>
                  <a:cxn ang="0">
                    <a:pos x="1860" y="198"/>
                  </a:cxn>
                  <a:cxn ang="0">
                    <a:pos x="1926" y="255"/>
                  </a:cxn>
                  <a:cxn ang="0">
                    <a:pos x="1976" y="321"/>
                  </a:cxn>
                  <a:cxn ang="0">
                    <a:pos x="1992" y="387"/>
                  </a:cxn>
                  <a:cxn ang="0">
                    <a:pos x="1976" y="452"/>
                  </a:cxn>
                  <a:cxn ang="0">
                    <a:pos x="1926" y="518"/>
                  </a:cxn>
                  <a:cxn ang="0">
                    <a:pos x="1860" y="576"/>
                  </a:cxn>
                  <a:cxn ang="0">
                    <a:pos x="1753" y="633"/>
                  </a:cxn>
                  <a:cxn ang="0">
                    <a:pos x="1638" y="674"/>
                  </a:cxn>
                  <a:cxn ang="0">
                    <a:pos x="1490" y="715"/>
                  </a:cxn>
                  <a:cxn ang="0">
                    <a:pos x="1334" y="740"/>
                  </a:cxn>
                  <a:cxn ang="0">
                    <a:pos x="1169" y="756"/>
                  </a:cxn>
                  <a:cxn ang="0">
                    <a:pos x="996" y="765"/>
                  </a:cxn>
                  <a:cxn ang="0">
                    <a:pos x="823" y="756"/>
                  </a:cxn>
                  <a:cxn ang="0">
                    <a:pos x="659" y="740"/>
                  </a:cxn>
                  <a:cxn ang="0">
                    <a:pos x="502" y="715"/>
                  </a:cxn>
                  <a:cxn ang="0">
                    <a:pos x="354" y="674"/>
                  </a:cxn>
                  <a:cxn ang="0">
                    <a:pos x="239" y="633"/>
                  </a:cxn>
                  <a:cxn ang="0">
                    <a:pos x="132" y="576"/>
                  </a:cxn>
                  <a:cxn ang="0">
                    <a:pos x="66" y="518"/>
                  </a:cxn>
                  <a:cxn ang="0">
                    <a:pos x="17" y="452"/>
                  </a:cxn>
                  <a:cxn ang="0">
                    <a:pos x="0" y="387"/>
                  </a:cxn>
                </a:cxnLst>
                <a:rect l="0" t="0" r="r" b="b"/>
                <a:pathLst>
                  <a:path w="1993" h="766">
                    <a:moveTo>
                      <a:pt x="0" y="387"/>
                    </a:moveTo>
                    <a:lnTo>
                      <a:pt x="17" y="321"/>
                    </a:lnTo>
                    <a:lnTo>
                      <a:pt x="66" y="255"/>
                    </a:lnTo>
                    <a:lnTo>
                      <a:pt x="132" y="198"/>
                    </a:lnTo>
                    <a:lnTo>
                      <a:pt x="239" y="140"/>
                    </a:lnTo>
                    <a:lnTo>
                      <a:pt x="354" y="91"/>
                    </a:lnTo>
                    <a:lnTo>
                      <a:pt x="502" y="58"/>
                    </a:lnTo>
                    <a:lnTo>
                      <a:pt x="659" y="25"/>
                    </a:lnTo>
                    <a:lnTo>
                      <a:pt x="823" y="9"/>
                    </a:lnTo>
                    <a:lnTo>
                      <a:pt x="996" y="0"/>
                    </a:lnTo>
                    <a:lnTo>
                      <a:pt x="1169" y="9"/>
                    </a:lnTo>
                    <a:lnTo>
                      <a:pt x="1334" y="25"/>
                    </a:lnTo>
                    <a:lnTo>
                      <a:pt x="1490" y="58"/>
                    </a:lnTo>
                    <a:lnTo>
                      <a:pt x="1638" y="91"/>
                    </a:lnTo>
                    <a:lnTo>
                      <a:pt x="1753" y="140"/>
                    </a:lnTo>
                    <a:lnTo>
                      <a:pt x="1860" y="198"/>
                    </a:lnTo>
                    <a:lnTo>
                      <a:pt x="1926" y="255"/>
                    </a:lnTo>
                    <a:lnTo>
                      <a:pt x="1976" y="321"/>
                    </a:lnTo>
                    <a:lnTo>
                      <a:pt x="1992" y="387"/>
                    </a:lnTo>
                    <a:lnTo>
                      <a:pt x="1976" y="452"/>
                    </a:lnTo>
                    <a:lnTo>
                      <a:pt x="1926" y="518"/>
                    </a:lnTo>
                    <a:lnTo>
                      <a:pt x="1860" y="576"/>
                    </a:lnTo>
                    <a:lnTo>
                      <a:pt x="1753" y="633"/>
                    </a:lnTo>
                    <a:lnTo>
                      <a:pt x="1638" y="674"/>
                    </a:lnTo>
                    <a:lnTo>
                      <a:pt x="1490" y="715"/>
                    </a:lnTo>
                    <a:lnTo>
                      <a:pt x="1334" y="740"/>
                    </a:lnTo>
                    <a:lnTo>
                      <a:pt x="1169" y="756"/>
                    </a:lnTo>
                    <a:lnTo>
                      <a:pt x="996" y="765"/>
                    </a:lnTo>
                    <a:lnTo>
                      <a:pt x="823" y="756"/>
                    </a:lnTo>
                    <a:lnTo>
                      <a:pt x="659" y="740"/>
                    </a:lnTo>
                    <a:lnTo>
                      <a:pt x="502" y="715"/>
                    </a:lnTo>
                    <a:lnTo>
                      <a:pt x="354" y="674"/>
                    </a:lnTo>
                    <a:lnTo>
                      <a:pt x="239" y="633"/>
                    </a:lnTo>
                    <a:lnTo>
                      <a:pt x="132" y="576"/>
                    </a:lnTo>
                    <a:lnTo>
                      <a:pt x="66" y="518"/>
                    </a:lnTo>
                    <a:lnTo>
                      <a:pt x="17" y="452"/>
                    </a:lnTo>
                    <a:lnTo>
                      <a:pt x="0" y="387"/>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83" name="Freeform 19"/>
              <p:cNvSpPr>
                <a:spLocks/>
              </p:cNvSpPr>
              <p:nvPr/>
            </p:nvSpPr>
            <p:spPr bwMode="auto">
              <a:xfrm>
                <a:off x="3047" y="2822"/>
                <a:ext cx="1853" cy="642"/>
              </a:xfrm>
              <a:custGeom>
                <a:avLst/>
                <a:gdLst/>
                <a:ahLst/>
                <a:cxnLst>
                  <a:cxn ang="0">
                    <a:pos x="0" y="321"/>
                  </a:cxn>
                  <a:cxn ang="0">
                    <a:pos x="16" y="263"/>
                  </a:cxn>
                  <a:cxn ang="0">
                    <a:pos x="58" y="206"/>
                  </a:cxn>
                  <a:cxn ang="0">
                    <a:pos x="140" y="148"/>
                  </a:cxn>
                  <a:cxn ang="0">
                    <a:pos x="239" y="107"/>
                  </a:cxn>
                  <a:cxn ang="0">
                    <a:pos x="362" y="66"/>
                  </a:cxn>
                  <a:cxn ang="0">
                    <a:pos x="510" y="33"/>
                  </a:cxn>
                  <a:cxn ang="0">
                    <a:pos x="667" y="8"/>
                  </a:cxn>
                  <a:cxn ang="0">
                    <a:pos x="840" y="0"/>
                  </a:cxn>
                  <a:cxn ang="0">
                    <a:pos x="1012" y="0"/>
                  </a:cxn>
                  <a:cxn ang="0">
                    <a:pos x="1177" y="8"/>
                  </a:cxn>
                  <a:cxn ang="0">
                    <a:pos x="1333" y="33"/>
                  </a:cxn>
                  <a:cxn ang="0">
                    <a:pos x="1482" y="66"/>
                  </a:cxn>
                  <a:cxn ang="0">
                    <a:pos x="1605" y="107"/>
                  </a:cxn>
                  <a:cxn ang="0">
                    <a:pos x="1712" y="148"/>
                  </a:cxn>
                  <a:cxn ang="0">
                    <a:pos x="1786" y="206"/>
                  </a:cxn>
                  <a:cxn ang="0">
                    <a:pos x="1835" y="263"/>
                  </a:cxn>
                  <a:cxn ang="0">
                    <a:pos x="1852" y="321"/>
                  </a:cxn>
                  <a:cxn ang="0">
                    <a:pos x="1835" y="378"/>
                  </a:cxn>
                  <a:cxn ang="0">
                    <a:pos x="1786" y="436"/>
                  </a:cxn>
                  <a:cxn ang="0">
                    <a:pos x="1712" y="493"/>
                  </a:cxn>
                  <a:cxn ang="0">
                    <a:pos x="1605" y="542"/>
                  </a:cxn>
                  <a:cxn ang="0">
                    <a:pos x="1482" y="584"/>
                  </a:cxn>
                  <a:cxn ang="0">
                    <a:pos x="1333" y="608"/>
                  </a:cxn>
                  <a:cxn ang="0">
                    <a:pos x="1177" y="633"/>
                  </a:cxn>
                  <a:cxn ang="0">
                    <a:pos x="1012" y="641"/>
                  </a:cxn>
                  <a:cxn ang="0">
                    <a:pos x="840" y="641"/>
                  </a:cxn>
                  <a:cxn ang="0">
                    <a:pos x="667" y="633"/>
                  </a:cxn>
                  <a:cxn ang="0">
                    <a:pos x="510" y="608"/>
                  </a:cxn>
                  <a:cxn ang="0">
                    <a:pos x="362" y="584"/>
                  </a:cxn>
                  <a:cxn ang="0">
                    <a:pos x="239" y="542"/>
                  </a:cxn>
                  <a:cxn ang="0">
                    <a:pos x="140" y="493"/>
                  </a:cxn>
                  <a:cxn ang="0">
                    <a:pos x="58" y="436"/>
                  </a:cxn>
                  <a:cxn ang="0">
                    <a:pos x="16" y="378"/>
                  </a:cxn>
                  <a:cxn ang="0">
                    <a:pos x="0" y="321"/>
                  </a:cxn>
                </a:cxnLst>
                <a:rect l="0" t="0" r="r" b="b"/>
                <a:pathLst>
                  <a:path w="1853" h="642">
                    <a:moveTo>
                      <a:pt x="0" y="321"/>
                    </a:moveTo>
                    <a:lnTo>
                      <a:pt x="16" y="263"/>
                    </a:lnTo>
                    <a:lnTo>
                      <a:pt x="58" y="206"/>
                    </a:lnTo>
                    <a:lnTo>
                      <a:pt x="140" y="148"/>
                    </a:lnTo>
                    <a:lnTo>
                      <a:pt x="239" y="107"/>
                    </a:lnTo>
                    <a:lnTo>
                      <a:pt x="362" y="66"/>
                    </a:lnTo>
                    <a:lnTo>
                      <a:pt x="510" y="33"/>
                    </a:lnTo>
                    <a:lnTo>
                      <a:pt x="667" y="8"/>
                    </a:lnTo>
                    <a:lnTo>
                      <a:pt x="840" y="0"/>
                    </a:lnTo>
                    <a:lnTo>
                      <a:pt x="1012" y="0"/>
                    </a:lnTo>
                    <a:lnTo>
                      <a:pt x="1177" y="8"/>
                    </a:lnTo>
                    <a:lnTo>
                      <a:pt x="1333" y="33"/>
                    </a:lnTo>
                    <a:lnTo>
                      <a:pt x="1482" y="66"/>
                    </a:lnTo>
                    <a:lnTo>
                      <a:pt x="1605" y="107"/>
                    </a:lnTo>
                    <a:lnTo>
                      <a:pt x="1712" y="148"/>
                    </a:lnTo>
                    <a:lnTo>
                      <a:pt x="1786" y="206"/>
                    </a:lnTo>
                    <a:lnTo>
                      <a:pt x="1835" y="263"/>
                    </a:lnTo>
                    <a:lnTo>
                      <a:pt x="1852" y="321"/>
                    </a:lnTo>
                    <a:lnTo>
                      <a:pt x="1835" y="378"/>
                    </a:lnTo>
                    <a:lnTo>
                      <a:pt x="1786" y="436"/>
                    </a:lnTo>
                    <a:lnTo>
                      <a:pt x="1712" y="493"/>
                    </a:lnTo>
                    <a:lnTo>
                      <a:pt x="1605" y="542"/>
                    </a:lnTo>
                    <a:lnTo>
                      <a:pt x="1482" y="584"/>
                    </a:lnTo>
                    <a:lnTo>
                      <a:pt x="1333" y="608"/>
                    </a:lnTo>
                    <a:lnTo>
                      <a:pt x="1177" y="633"/>
                    </a:lnTo>
                    <a:lnTo>
                      <a:pt x="1012" y="641"/>
                    </a:lnTo>
                    <a:lnTo>
                      <a:pt x="840" y="641"/>
                    </a:lnTo>
                    <a:lnTo>
                      <a:pt x="667" y="633"/>
                    </a:lnTo>
                    <a:lnTo>
                      <a:pt x="510" y="608"/>
                    </a:lnTo>
                    <a:lnTo>
                      <a:pt x="362" y="584"/>
                    </a:lnTo>
                    <a:lnTo>
                      <a:pt x="239" y="542"/>
                    </a:lnTo>
                    <a:lnTo>
                      <a:pt x="140" y="493"/>
                    </a:lnTo>
                    <a:lnTo>
                      <a:pt x="58" y="436"/>
                    </a:lnTo>
                    <a:lnTo>
                      <a:pt x="16" y="378"/>
                    </a:lnTo>
                    <a:lnTo>
                      <a:pt x="0" y="321"/>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84" name="Freeform 20"/>
              <p:cNvSpPr>
                <a:spLocks/>
              </p:cNvSpPr>
              <p:nvPr/>
            </p:nvSpPr>
            <p:spPr bwMode="auto">
              <a:xfrm>
                <a:off x="3137" y="2880"/>
                <a:ext cx="1672" cy="494"/>
              </a:xfrm>
              <a:custGeom>
                <a:avLst/>
                <a:gdLst/>
                <a:ahLst/>
                <a:cxnLst>
                  <a:cxn ang="0">
                    <a:pos x="0" y="246"/>
                  </a:cxn>
                  <a:cxn ang="0">
                    <a:pos x="17" y="197"/>
                  </a:cxn>
                  <a:cxn ang="0">
                    <a:pos x="66" y="156"/>
                  </a:cxn>
                  <a:cxn ang="0">
                    <a:pos x="140" y="115"/>
                  </a:cxn>
                  <a:cxn ang="0">
                    <a:pos x="247" y="74"/>
                  </a:cxn>
                  <a:cxn ang="0">
                    <a:pos x="371" y="41"/>
                  </a:cxn>
                  <a:cxn ang="0">
                    <a:pos x="519" y="24"/>
                  </a:cxn>
                  <a:cxn ang="0">
                    <a:pos x="675" y="8"/>
                  </a:cxn>
                  <a:cxn ang="0">
                    <a:pos x="832" y="0"/>
                  </a:cxn>
                  <a:cxn ang="0">
                    <a:pos x="996" y="8"/>
                  </a:cxn>
                  <a:cxn ang="0">
                    <a:pos x="1153" y="24"/>
                  </a:cxn>
                  <a:cxn ang="0">
                    <a:pos x="1301" y="41"/>
                  </a:cxn>
                  <a:cxn ang="0">
                    <a:pos x="1424" y="74"/>
                  </a:cxn>
                  <a:cxn ang="0">
                    <a:pos x="1523" y="115"/>
                  </a:cxn>
                  <a:cxn ang="0">
                    <a:pos x="1606" y="156"/>
                  </a:cxn>
                  <a:cxn ang="0">
                    <a:pos x="1655" y="197"/>
                  </a:cxn>
                  <a:cxn ang="0">
                    <a:pos x="1671" y="246"/>
                  </a:cxn>
                  <a:cxn ang="0">
                    <a:pos x="1655" y="295"/>
                  </a:cxn>
                  <a:cxn ang="0">
                    <a:pos x="1606" y="345"/>
                  </a:cxn>
                  <a:cxn ang="0">
                    <a:pos x="1523" y="386"/>
                  </a:cxn>
                  <a:cxn ang="0">
                    <a:pos x="1424" y="427"/>
                  </a:cxn>
                  <a:cxn ang="0">
                    <a:pos x="1301" y="452"/>
                  </a:cxn>
                  <a:cxn ang="0">
                    <a:pos x="1153" y="476"/>
                  </a:cxn>
                  <a:cxn ang="0">
                    <a:pos x="996" y="493"/>
                  </a:cxn>
                  <a:cxn ang="0">
                    <a:pos x="832" y="493"/>
                  </a:cxn>
                  <a:cxn ang="0">
                    <a:pos x="675" y="493"/>
                  </a:cxn>
                  <a:cxn ang="0">
                    <a:pos x="519" y="476"/>
                  </a:cxn>
                  <a:cxn ang="0">
                    <a:pos x="371" y="452"/>
                  </a:cxn>
                  <a:cxn ang="0">
                    <a:pos x="247" y="427"/>
                  </a:cxn>
                  <a:cxn ang="0">
                    <a:pos x="140" y="386"/>
                  </a:cxn>
                  <a:cxn ang="0">
                    <a:pos x="66" y="345"/>
                  </a:cxn>
                  <a:cxn ang="0">
                    <a:pos x="17" y="295"/>
                  </a:cxn>
                  <a:cxn ang="0">
                    <a:pos x="0" y="246"/>
                  </a:cxn>
                </a:cxnLst>
                <a:rect l="0" t="0" r="r" b="b"/>
                <a:pathLst>
                  <a:path w="1672" h="494">
                    <a:moveTo>
                      <a:pt x="0" y="246"/>
                    </a:moveTo>
                    <a:lnTo>
                      <a:pt x="17" y="197"/>
                    </a:lnTo>
                    <a:lnTo>
                      <a:pt x="66" y="156"/>
                    </a:lnTo>
                    <a:lnTo>
                      <a:pt x="140" y="115"/>
                    </a:lnTo>
                    <a:lnTo>
                      <a:pt x="247" y="74"/>
                    </a:lnTo>
                    <a:lnTo>
                      <a:pt x="371" y="41"/>
                    </a:lnTo>
                    <a:lnTo>
                      <a:pt x="519" y="24"/>
                    </a:lnTo>
                    <a:lnTo>
                      <a:pt x="675" y="8"/>
                    </a:lnTo>
                    <a:lnTo>
                      <a:pt x="832" y="0"/>
                    </a:lnTo>
                    <a:lnTo>
                      <a:pt x="996" y="8"/>
                    </a:lnTo>
                    <a:lnTo>
                      <a:pt x="1153" y="24"/>
                    </a:lnTo>
                    <a:lnTo>
                      <a:pt x="1301" y="41"/>
                    </a:lnTo>
                    <a:lnTo>
                      <a:pt x="1424" y="74"/>
                    </a:lnTo>
                    <a:lnTo>
                      <a:pt x="1523" y="115"/>
                    </a:lnTo>
                    <a:lnTo>
                      <a:pt x="1606" y="156"/>
                    </a:lnTo>
                    <a:lnTo>
                      <a:pt x="1655" y="197"/>
                    </a:lnTo>
                    <a:lnTo>
                      <a:pt x="1671" y="246"/>
                    </a:lnTo>
                    <a:lnTo>
                      <a:pt x="1655" y="295"/>
                    </a:lnTo>
                    <a:lnTo>
                      <a:pt x="1606" y="345"/>
                    </a:lnTo>
                    <a:lnTo>
                      <a:pt x="1523" y="386"/>
                    </a:lnTo>
                    <a:lnTo>
                      <a:pt x="1424" y="427"/>
                    </a:lnTo>
                    <a:lnTo>
                      <a:pt x="1301" y="452"/>
                    </a:lnTo>
                    <a:lnTo>
                      <a:pt x="1153" y="476"/>
                    </a:lnTo>
                    <a:lnTo>
                      <a:pt x="996" y="493"/>
                    </a:lnTo>
                    <a:lnTo>
                      <a:pt x="832" y="493"/>
                    </a:lnTo>
                    <a:lnTo>
                      <a:pt x="675" y="493"/>
                    </a:lnTo>
                    <a:lnTo>
                      <a:pt x="519" y="476"/>
                    </a:lnTo>
                    <a:lnTo>
                      <a:pt x="371" y="452"/>
                    </a:lnTo>
                    <a:lnTo>
                      <a:pt x="247" y="427"/>
                    </a:lnTo>
                    <a:lnTo>
                      <a:pt x="140" y="386"/>
                    </a:lnTo>
                    <a:lnTo>
                      <a:pt x="66" y="345"/>
                    </a:lnTo>
                    <a:lnTo>
                      <a:pt x="17" y="295"/>
                    </a:lnTo>
                    <a:lnTo>
                      <a:pt x="0" y="246"/>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grpSp>
        <p:grpSp>
          <p:nvGrpSpPr>
            <p:cNvPr id="11290" name="Group 26"/>
            <p:cNvGrpSpPr>
              <a:grpSpLocks/>
            </p:cNvGrpSpPr>
            <p:nvPr/>
          </p:nvGrpSpPr>
          <p:grpSpPr bwMode="auto">
            <a:xfrm>
              <a:off x="3788" y="669"/>
              <a:ext cx="429" cy="2516"/>
              <a:chOff x="3788" y="669"/>
              <a:chExt cx="429" cy="2516"/>
            </a:xfrm>
          </p:grpSpPr>
          <p:sp>
            <p:nvSpPr>
              <p:cNvPr id="11286" name="Freeform 22"/>
              <p:cNvSpPr>
                <a:spLocks/>
              </p:cNvSpPr>
              <p:nvPr/>
            </p:nvSpPr>
            <p:spPr bwMode="auto">
              <a:xfrm>
                <a:off x="3845" y="784"/>
                <a:ext cx="248" cy="741"/>
              </a:xfrm>
              <a:custGeom>
                <a:avLst/>
                <a:gdLst/>
                <a:ahLst/>
                <a:cxnLst>
                  <a:cxn ang="0">
                    <a:pos x="247" y="649"/>
                  </a:cxn>
                  <a:cxn ang="0">
                    <a:pos x="247" y="0"/>
                  </a:cxn>
                  <a:cxn ang="0">
                    <a:pos x="0" y="0"/>
                  </a:cxn>
                  <a:cxn ang="0">
                    <a:pos x="0" y="649"/>
                  </a:cxn>
                  <a:cxn ang="0">
                    <a:pos x="0" y="657"/>
                  </a:cxn>
                  <a:cxn ang="0">
                    <a:pos x="17" y="699"/>
                  </a:cxn>
                  <a:cxn ang="0">
                    <a:pos x="50" y="723"/>
                  </a:cxn>
                  <a:cxn ang="0">
                    <a:pos x="99" y="740"/>
                  </a:cxn>
                  <a:cxn ang="0">
                    <a:pos x="157" y="740"/>
                  </a:cxn>
                  <a:cxn ang="0">
                    <a:pos x="206" y="723"/>
                  </a:cxn>
                  <a:cxn ang="0">
                    <a:pos x="239" y="699"/>
                  </a:cxn>
                  <a:cxn ang="0">
                    <a:pos x="247" y="657"/>
                  </a:cxn>
                  <a:cxn ang="0">
                    <a:pos x="247" y="649"/>
                  </a:cxn>
                </a:cxnLst>
                <a:rect l="0" t="0" r="r" b="b"/>
                <a:pathLst>
                  <a:path w="248" h="741">
                    <a:moveTo>
                      <a:pt x="247" y="649"/>
                    </a:moveTo>
                    <a:lnTo>
                      <a:pt x="247" y="0"/>
                    </a:lnTo>
                    <a:lnTo>
                      <a:pt x="0" y="0"/>
                    </a:lnTo>
                    <a:lnTo>
                      <a:pt x="0" y="649"/>
                    </a:lnTo>
                    <a:lnTo>
                      <a:pt x="0" y="657"/>
                    </a:lnTo>
                    <a:lnTo>
                      <a:pt x="17" y="699"/>
                    </a:lnTo>
                    <a:lnTo>
                      <a:pt x="50" y="723"/>
                    </a:lnTo>
                    <a:lnTo>
                      <a:pt x="99" y="740"/>
                    </a:lnTo>
                    <a:lnTo>
                      <a:pt x="157" y="740"/>
                    </a:lnTo>
                    <a:lnTo>
                      <a:pt x="206" y="723"/>
                    </a:lnTo>
                    <a:lnTo>
                      <a:pt x="239" y="699"/>
                    </a:lnTo>
                    <a:lnTo>
                      <a:pt x="247" y="657"/>
                    </a:lnTo>
                    <a:lnTo>
                      <a:pt x="247" y="649"/>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87" name="Freeform 23"/>
              <p:cNvSpPr>
                <a:spLocks/>
              </p:cNvSpPr>
              <p:nvPr/>
            </p:nvSpPr>
            <p:spPr bwMode="auto">
              <a:xfrm>
                <a:off x="3845" y="669"/>
                <a:ext cx="248" cy="157"/>
              </a:xfrm>
              <a:custGeom>
                <a:avLst/>
                <a:gdLst/>
                <a:ahLst/>
                <a:cxnLst>
                  <a:cxn ang="0">
                    <a:pos x="0" y="74"/>
                  </a:cxn>
                  <a:cxn ang="0">
                    <a:pos x="17" y="41"/>
                  </a:cxn>
                  <a:cxn ang="0">
                    <a:pos x="50" y="8"/>
                  </a:cxn>
                  <a:cxn ang="0">
                    <a:pos x="99" y="0"/>
                  </a:cxn>
                  <a:cxn ang="0">
                    <a:pos x="157" y="0"/>
                  </a:cxn>
                  <a:cxn ang="0">
                    <a:pos x="206" y="8"/>
                  </a:cxn>
                  <a:cxn ang="0">
                    <a:pos x="239" y="41"/>
                  </a:cxn>
                  <a:cxn ang="0">
                    <a:pos x="247" y="74"/>
                  </a:cxn>
                  <a:cxn ang="0">
                    <a:pos x="239" y="115"/>
                  </a:cxn>
                  <a:cxn ang="0">
                    <a:pos x="206" y="140"/>
                  </a:cxn>
                  <a:cxn ang="0">
                    <a:pos x="157" y="156"/>
                  </a:cxn>
                  <a:cxn ang="0">
                    <a:pos x="99" y="156"/>
                  </a:cxn>
                  <a:cxn ang="0">
                    <a:pos x="50" y="140"/>
                  </a:cxn>
                  <a:cxn ang="0">
                    <a:pos x="17" y="115"/>
                  </a:cxn>
                  <a:cxn ang="0">
                    <a:pos x="0" y="74"/>
                  </a:cxn>
                </a:cxnLst>
                <a:rect l="0" t="0" r="r" b="b"/>
                <a:pathLst>
                  <a:path w="248" h="157">
                    <a:moveTo>
                      <a:pt x="0" y="74"/>
                    </a:moveTo>
                    <a:lnTo>
                      <a:pt x="17" y="41"/>
                    </a:lnTo>
                    <a:lnTo>
                      <a:pt x="50" y="8"/>
                    </a:lnTo>
                    <a:lnTo>
                      <a:pt x="99" y="0"/>
                    </a:lnTo>
                    <a:lnTo>
                      <a:pt x="157" y="0"/>
                    </a:lnTo>
                    <a:lnTo>
                      <a:pt x="206" y="8"/>
                    </a:lnTo>
                    <a:lnTo>
                      <a:pt x="239" y="41"/>
                    </a:lnTo>
                    <a:lnTo>
                      <a:pt x="247" y="74"/>
                    </a:lnTo>
                    <a:lnTo>
                      <a:pt x="239" y="115"/>
                    </a:lnTo>
                    <a:lnTo>
                      <a:pt x="206" y="140"/>
                    </a:lnTo>
                    <a:lnTo>
                      <a:pt x="157" y="156"/>
                    </a:lnTo>
                    <a:lnTo>
                      <a:pt x="99" y="156"/>
                    </a:lnTo>
                    <a:lnTo>
                      <a:pt x="50" y="140"/>
                    </a:lnTo>
                    <a:lnTo>
                      <a:pt x="17" y="115"/>
                    </a:lnTo>
                    <a:lnTo>
                      <a:pt x="0" y="74"/>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88" name="Freeform 24"/>
              <p:cNvSpPr>
                <a:spLocks/>
              </p:cNvSpPr>
              <p:nvPr/>
            </p:nvSpPr>
            <p:spPr bwMode="auto">
              <a:xfrm>
                <a:off x="3845" y="2263"/>
                <a:ext cx="248" cy="922"/>
              </a:xfrm>
              <a:custGeom>
                <a:avLst/>
                <a:gdLst/>
                <a:ahLst/>
                <a:cxnLst>
                  <a:cxn ang="0">
                    <a:pos x="247" y="814"/>
                  </a:cxn>
                  <a:cxn ang="0">
                    <a:pos x="247" y="0"/>
                  </a:cxn>
                  <a:cxn ang="0">
                    <a:pos x="0" y="0"/>
                  </a:cxn>
                  <a:cxn ang="0">
                    <a:pos x="0" y="814"/>
                  </a:cxn>
                  <a:cxn ang="0">
                    <a:pos x="0" y="822"/>
                  </a:cxn>
                  <a:cxn ang="0">
                    <a:pos x="17" y="871"/>
                  </a:cxn>
                  <a:cxn ang="0">
                    <a:pos x="50" y="904"/>
                  </a:cxn>
                  <a:cxn ang="0">
                    <a:pos x="99" y="921"/>
                  </a:cxn>
                  <a:cxn ang="0">
                    <a:pos x="157" y="921"/>
                  </a:cxn>
                  <a:cxn ang="0">
                    <a:pos x="206" y="904"/>
                  </a:cxn>
                  <a:cxn ang="0">
                    <a:pos x="239" y="871"/>
                  </a:cxn>
                  <a:cxn ang="0">
                    <a:pos x="247" y="822"/>
                  </a:cxn>
                  <a:cxn ang="0">
                    <a:pos x="247" y="814"/>
                  </a:cxn>
                </a:cxnLst>
                <a:rect l="0" t="0" r="r" b="b"/>
                <a:pathLst>
                  <a:path w="248" h="922">
                    <a:moveTo>
                      <a:pt x="247" y="814"/>
                    </a:moveTo>
                    <a:lnTo>
                      <a:pt x="247" y="0"/>
                    </a:lnTo>
                    <a:lnTo>
                      <a:pt x="0" y="0"/>
                    </a:lnTo>
                    <a:lnTo>
                      <a:pt x="0" y="814"/>
                    </a:lnTo>
                    <a:lnTo>
                      <a:pt x="0" y="822"/>
                    </a:lnTo>
                    <a:lnTo>
                      <a:pt x="17" y="871"/>
                    </a:lnTo>
                    <a:lnTo>
                      <a:pt x="50" y="904"/>
                    </a:lnTo>
                    <a:lnTo>
                      <a:pt x="99" y="921"/>
                    </a:lnTo>
                    <a:lnTo>
                      <a:pt x="157" y="921"/>
                    </a:lnTo>
                    <a:lnTo>
                      <a:pt x="206" y="904"/>
                    </a:lnTo>
                    <a:lnTo>
                      <a:pt x="239" y="871"/>
                    </a:lnTo>
                    <a:lnTo>
                      <a:pt x="247" y="822"/>
                    </a:lnTo>
                    <a:lnTo>
                      <a:pt x="247" y="814"/>
                    </a:lnTo>
                  </a:path>
                </a:pathLst>
              </a:custGeom>
              <a:solidFill>
                <a:srgbClr val="FFFFFF"/>
              </a:solidFill>
              <a:ln w="12700" cap="rnd" cmpd="sng">
                <a:solidFill>
                  <a:schemeClr val="tx1"/>
                </a:solidFill>
                <a:prstDash val="solid"/>
                <a:round/>
                <a:headEnd type="none" w="sm" len="sm"/>
                <a:tailEnd type="none" w="sm" len="sm"/>
              </a:ln>
              <a:effectLst/>
            </p:spPr>
            <p:txBody>
              <a:bodyPr/>
              <a:lstStyle/>
              <a:p>
                <a:endParaRPr lang="en-US"/>
              </a:p>
            </p:txBody>
          </p:sp>
          <p:sp>
            <p:nvSpPr>
              <p:cNvPr id="11289" name="Freeform 25"/>
              <p:cNvSpPr>
                <a:spLocks/>
              </p:cNvSpPr>
              <p:nvPr/>
            </p:nvSpPr>
            <p:spPr bwMode="auto">
              <a:xfrm>
                <a:off x="3788" y="850"/>
                <a:ext cx="429" cy="247"/>
              </a:xfrm>
              <a:custGeom>
                <a:avLst/>
                <a:gdLst/>
                <a:ahLst/>
                <a:cxnLst>
                  <a:cxn ang="0">
                    <a:pos x="57" y="0"/>
                  </a:cxn>
                  <a:cxn ang="0">
                    <a:pos x="16" y="49"/>
                  </a:cxn>
                  <a:cxn ang="0">
                    <a:pos x="0" y="98"/>
                  </a:cxn>
                  <a:cxn ang="0">
                    <a:pos x="16" y="156"/>
                  </a:cxn>
                  <a:cxn ang="0">
                    <a:pos x="66" y="205"/>
                  </a:cxn>
                  <a:cxn ang="0">
                    <a:pos x="131" y="230"/>
                  </a:cxn>
                  <a:cxn ang="0">
                    <a:pos x="214" y="246"/>
                  </a:cxn>
                  <a:cxn ang="0">
                    <a:pos x="296" y="230"/>
                  </a:cxn>
                  <a:cxn ang="0">
                    <a:pos x="362" y="205"/>
                  </a:cxn>
                  <a:cxn ang="0">
                    <a:pos x="411" y="156"/>
                  </a:cxn>
                  <a:cxn ang="0">
                    <a:pos x="428" y="98"/>
                  </a:cxn>
                  <a:cxn ang="0">
                    <a:pos x="411" y="49"/>
                  </a:cxn>
                </a:cxnLst>
                <a:rect l="0" t="0" r="r" b="b"/>
                <a:pathLst>
                  <a:path w="429" h="247">
                    <a:moveTo>
                      <a:pt x="57" y="0"/>
                    </a:moveTo>
                    <a:lnTo>
                      <a:pt x="16" y="49"/>
                    </a:lnTo>
                    <a:lnTo>
                      <a:pt x="0" y="98"/>
                    </a:lnTo>
                    <a:lnTo>
                      <a:pt x="16" y="156"/>
                    </a:lnTo>
                    <a:lnTo>
                      <a:pt x="66" y="205"/>
                    </a:lnTo>
                    <a:lnTo>
                      <a:pt x="131" y="230"/>
                    </a:lnTo>
                    <a:lnTo>
                      <a:pt x="214" y="246"/>
                    </a:lnTo>
                    <a:lnTo>
                      <a:pt x="296" y="230"/>
                    </a:lnTo>
                    <a:lnTo>
                      <a:pt x="362" y="205"/>
                    </a:lnTo>
                    <a:lnTo>
                      <a:pt x="411" y="156"/>
                    </a:lnTo>
                    <a:lnTo>
                      <a:pt x="428" y="98"/>
                    </a:lnTo>
                    <a:lnTo>
                      <a:pt x="411" y="49"/>
                    </a:lnTo>
                  </a:path>
                </a:pathLst>
              </a:custGeom>
              <a:noFill/>
              <a:ln w="12700" cap="rnd" cmpd="sng">
                <a:solidFill>
                  <a:schemeClr val="tx1"/>
                </a:solidFill>
                <a:prstDash val="solid"/>
                <a:round/>
                <a:headEnd type="none" w="sm" len="sm"/>
                <a:tailEnd type="none" w="sm" len="sm"/>
              </a:ln>
              <a:effectLst/>
            </p:spPr>
            <p:txBody>
              <a:bodyPr/>
              <a:lstStyle/>
              <a:p>
                <a:endParaRPr lang="en-US"/>
              </a:p>
            </p:txBody>
          </p:sp>
        </p:grpSp>
      </p:grpSp>
      <p:sp>
        <p:nvSpPr>
          <p:cNvPr id="11292" name="Freeform 28"/>
          <p:cNvSpPr>
            <a:spLocks/>
          </p:cNvSpPr>
          <p:nvPr/>
        </p:nvSpPr>
        <p:spPr bwMode="auto">
          <a:xfrm>
            <a:off x="5041900" y="1538287"/>
            <a:ext cx="171450" cy="171450"/>
          </a:xfrm>
          <a:custGeom>
            <a:avLst/>
            <a:gdLst/>
            <a:ahLst/>
            <a:cxnLst>
              <a:cxn ang="0">
                <a:pos x="25" y="107"/>
              </a:cxn>
              <a:cxn ang="0">
                <a:pos x="0" y="0"/>
              </a:cxn>
              <a:cxn ang="0">
                <a:pos x="107" y="41"/>
              </a:cxn>
              <a:cxn ang="0">
                <a:pos x="25" y="107"/>
              </a:cxn>
            </a:cxnLst>
            <a:rect l="0" t="0" r="r" b="b"/>
            <a:pathLst>
              <a:path w="108" h="108">
                <a:moveTo>
                  <a:pt x="25" y="107"/>
                </a:moveTo>
                <a:lnTo>
                  <a:pt x="0" y="0"/>
                </a:lnTo>
                <a:lnTo>
                  <a:pt x="107" y="41"/>
                </a:lnTo>
                <a:lnTo>
                  <a:pt x="25" y="107"/>
                </a:lnTo>
              </a:path>
            </a:pathLst>
          </a:custGeom>
          <a:solidFill>
            <a:srgbClr val="000000"/>
          </a:solidFill>
          <a:ln w="9525" cap="rnd">
            <a:noFill/>
            <a:round/>
            <a:headEnd type="none" w="sm" len="sm"/>
            <a:tailEnd type="none" w="sm" len="sm"/>
          </a:ln>
          <a:effectLst/>
        </p:spPr>
        <p:txBody>
          <a:bodyPr/>
          <a:lstStyle/>
          <a:p>
            <a:endParaRPr lang="en-US"/>
          </a:p>
        </p:txBody>
      </p:sp>
      <p:sp>
        <p:nvSpPr>
          <p:cNvPr id="11293" name="Line 29"/>
          <p:cNvSpPr>
            <a:spLocks noChangeShapeType="1"/>
          </p:cNvSpPr>
          <p:nvPr/>
        </p:nvSpPr>
        <p:spPr bwMode="auto">
          <a:xfrm>
            <a:off x="2586038" y="2516187"/>
            <a:ext cx="784225" cy="0"/>
          </a:xfrm>
          <a:prstGeom prst="line">
            <a:avLst/>
          </a:prstGeom>
          <a:noFill/>
          <a:ln w="50800">
            <a:solidFill>
              <a:srgbClr val="000000"/>
            </a:solidFill>
            <a:round/>
            <a:headEnd type="none" w="sm" len="sm"/>
            <a:tailEnd type="none" w="sm" len="sm"/>
          </a:ln>
          <a:effectLst/>
        </p:spPr>
        <p:txBody>
          <a:bodyPr/>
          <a:lstStyle/>
          <a:p>
            <a:endParaRPr lang="en-US"/>
          </a:p>
        </p:txBody>
      </p:sp>
      <p:sp>
        <p:nvSpPr>
          <p:cNvPr id="11294" name="Line 30"/>
          <p:cNvSpPr>
            <a:spLocks noChangeShapeType="1"/>
          </p:cNvSpPr>
          <p:nvPr/>
        </p:nvSpPr>
        <p:spPr bwMode="auto">
          <a:xfrm>
            <a:off x="2586038" y="3128962"/>
            <a:ext cx="784225" cy="0"/>
          </a:xfrm>
          <a:prstGeom prst="line">
            <a:avLst/>
          </a:prstGeom>
          <a:noFill/>
          <a:ln w="50800">
            <a:solidFill>
              <a:srgbClr val="000000"/>
            </a:solidFill>
            <a:round/>
            <a:headEnd type="none" w="sm" len="sm"/>
            <a:tailEnd type="none" w="sm" len="sm"/>
          </a:ln>
          <a:effectLst/>
        </p:spPr>
        <p:txBody>
          <a:bodyPr/>
          <a:lstStyle/>
          <a:p>
            <a:endParaRPr lang="en-US"/>
          </a:p>
        </p:txBody>
      </p:sp>
      <p:sp>
        <p:nvSpPr>
          <p:cNvPr id="11295" name="Line 31"/>
          <p:cNvSpPr>
            <a:spLocks noChangeShapeType="1"/>
          </p:cNvSpPr>
          <p:nvPr/>
        </p:nvSpPr>
        <p:spPr bwMode="auto">
          <a:xfrm>
            <a:off x="2586038" y="5216525"/>
            <a:ext cx="784225" cy="0"/>
          </a:xfrm>
          <a:prstGeom prst="line">
            <a:avLst/>
          </a:prstGeom>
          <a:noFill/>
          <a:ln w="50800">
            <a:solidFill>
              <a:srgbClr val="000000"/>
            </a:solidFill>
            <a:round/>
            <a:headEnd type="none" w="sm" len="sm"/>
            <a:tailEnd type="none" w="sm" len="sm"/>
          </a:ln>
          <a:effectLst/>
        </p:spPr>
        <p:txBody>
          <a:bodyPr/>
          <a:lstStyle/>
          <a:p>
            <a:endParaRPr lang="en-US"/>
          </a:p>
        </p:txBody>
      </p:sp>
      <p:sp>
        <p:nvSpPr>
          <p:cNvPr id="11298" name="Freeform 34"/>
          <p:cNvSpPr>
            <a:spLocks/>
          </p:cNvSpPr>
          <p:nvPr/>
        </p:nvSpPr>
        <p:spPr bwMode="auto">
          <a:xfrm>
            <a:off x="3370263" y="5178425"/>
            <a:ext cx="157162" cy="79375"/>
          </a:xfrm>
          <a:custGeom>
            <a:avLst/>
            <a:gdLst/>
            <a:ahLst/>
            <a:cxnLst>
              <a:cxn ang="0">
                <a:pos x="0" y="49"/>
              </a:cxn>
              <a:cxn ang="0">
                <a:pos x="98" y="49"/>
              </a:cxn>
              <a:cxn ang="0">
                <a:pos x="98" y="0"/>
              </a:cxn>
              <a:cxn ang="0">
                <a:pos x="0" y="0"/>
              </a:cxn>
              <a:cxn ang="0">
                <a:pos x="0" y="49"/>
              </a:cxn>
            </a:cxnLst>
            <a:rect l="0" t="0" r="r" b="b"/>
            <a:pathLst>
              <a:path w="99" h="50">
                <a:moveTo>
                  <a:pt x="0" y="49"/>
                </a:moveTo>
                <a:lnTo>
                  <a:pt x="98" y="49"/>
                </a:lnTo>
                <a:lnTo>
                  <a:pt x="98" y="0"/>
                </a:lnTo>
                <a:lnTo>
                  <a:pt x="0" y="0"/>
                </a:lnTo>
                <a:lnTo>
                  <a:pt x="0" y="49"/>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p:spPr>
        <p:txBody>
          <a:bodyPr/>
          <a:lstStyle/>
          <a:p>
            <a:endParaRPr lang="en-US"/>
          </a:p>
        </p:txBody>
      </p:sp>
      <p:sp>
        <p:nvSpPr>
          <p:cNvPr id="11299" name="Freeform 35"/>
          <p:cNvSpPr>
            <a:spLocks/>
          </p:cNvSpPr>
          <p:nvPr/>
        </p:nvSpPr>
        <p:spPr bwMode="auto">
          <a:xfrm>
            <a:off x="3370263" y="2476500"/>
            <a:ext cx="157162" cy="68262"/>
          </a:xfrm>
          <a:custGeom>
            <a:avLst/>
            <a:gdLst/>
            <a:ahLst/>
            <a:cxnLst>
              <a:cxn ang="0">
                <a:pos x="0" y="42"/>
              </a:cxn>
              <a:cxn ang="0">
                <a:pos x="98" y="42"/>
              </a:cxn>
              <a:cxn ang="0">
                <a:pos x="98" y="0"/>
              </a:cxn>
              <a:cxn ang="0">
                <a:pos x="0" y="0"/>
              </a:cxn>
              <a:cxn ang="0">
                <a:pos x="0" y="42"/>
              </a:cxn>
            </a:cxnLst>
            <a:rect l="0" t="0" r="r" b="b"/>
            <a:pathLst>
              <a:path w="99" h="43">
                <a:moveTo>
                  <a:pt x="0" y="42"/>
                </a:moveTo>
                <a:lnTo>
                  <a:pt x="98" y="42"/>
                </a:lnTo>
                <a:lnTo>
                  <a:pt x="98" y="0"/>
                </a:lnTo>
                <a:lnTo>
                  <a:pt x="0" y="0"/>
                </a:lnTo>
                <a:lnTo>
                  <a:pt x="0" y="42"/>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p:spPr>
        <p:txBody>
          <a:bodyPr/>
          <a:lstStyle/>
          <a:p>
            <a:endParaRPr lang="en-US"/>
          </a:p>
        </p:txBody>
      </p:sp>
      <p:sp>
        <p:nvSpPr>
          <p:cNvPr id="11300" name="Freeform 36"/>
          <p:cNvSpPr>
            <a:spLocks/>
          </p:cNvSpPr>
          <p:nvPr/>
        </p:nvSpPr>
        <p:spPr bwMode="auto">
          <a:xfrm>
            <a:off x="3370263" y="3103562"/>
            <a:ext cx="157162" cy="66675"/>
          </a:xfrm>
          <a:custGeom>
            <a:avLst/>
            <a:gdLst/>
            <a:ahLst/>
            <a:cxnLst>
              <a:cxn ang="0">
                <a:pos x="0" y="41"/>
              </a:cxn>
              <a:cxn ang="0">
                <a:pos x="98" y="41"/>
              </a:cxn>
              <a:cxn ang="0">
                <a:pos x="98" y="0"/>
              </a:cxn>
              <a:cxn ang="0">
                <a:pos x="0" y="0"/>
              </a:cxn>
              <a:cxn ang="0">
                <a:pos x="0" y="41"/>
              </a:cxn>
            </a:cxnLst>
            <a:rect l="0" t="0" r="r" b="b"/>
            <a:pathLst>
              <a:path w="99" h="42">
                <a:moveTo>
                  <a:pt x="0" y="41"/>
                </a:moveTo>
                <a:lnTo>
                  <a:pt x="98" y="41"/>
                </a:lnTo>
                <a:lnTo>
                  <a:pt x="98" y="0"/>
                </a:lnTo>
                <a:lnTo>
                  <a:pt x="0" y="0"/>
                </a:lnTo>
                <a:lnTo>
                  <a:pt x="0" y="41"/>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p:spPr>
        <p:txBody>
          <a:bodyPr/>
          <a:lstStyle/>
          <a:p>
            <a:endParaRPr lang="en-US"/>
          </a:p>
        </p:txBody>
      </p:sp>
      <p:sp>
        <p:nvSpPr>
          <p:cNvPr id="11301" name="Rectangle 37"/>
          <p:cNvSpPr>
            <a:spLocks noChangeArrowheads="1"/>
          </p:cNvSpPr>
          <p:nvPr/>
        </p:nvSpPr>
        <p:spPr bwMode="auto">
          <a:xfrm>
            <a:off x="6234113" y="3971925"/>
            <a:ext cx="827087" cy="3175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Platters</a:t>
            </a:r>
          </a:p>
        </p:txBody>
      </p:sp>
      <p:sp>
        <p:nvSpPr>
          <p:cNvPr id="11302" name="Line 38"/>
          <p:cNvSpPr>
            <a:spLocks noChangeShapeType="1"/>
          </p:cNvSpPr>
          <p:nvPr/>
        </p:nvSpPr>
        <p:spPr bwMode="auto">
          <a:xfrm>
            <a:off x="6113463" y="3494087"/>
            <a:ext cx="392112" cy="484188"/>
          </a:xfrm>
          <a:prstGeom prst="line">
            <a:avLst/>
          </a:prstGeom>
          <a:noFill/>
          <a:ln w="12700">
            <a:solidFill>
              <a:srgbClr val="000000"/>
            </a:solidFill>
            <a:round/>
            <a:headEnd type="none" w="sm" len="sm"/>
            <a:tailEnd type="none" w="sm" len="sm"/>
          </a:ln>
          <a:effectLst/>
        </p:spPr>
        <p:txBody>
          <a:bodyPr/>
          <a:lstStyle/>
          <a:p>
            <a:endParaRPr lang="en-US"/>
          </a:p>
        </p:txBody>
      </p:sp>
      <p:sp>
        <p:nvSpPr>
          <p:cNvPr id="11303" name="Line 39"/>
          <p:cNvSpPr>
            <a:spLocks noChangeShapeType="1"/>
          </p:cNvSpPr>
          <p:nvPr/>
        </p:nvSpPr>
        <p:spPr bwMode="auto">
          <a:xfrm flipV="1">
            <a:off x="6108700" y="4273550"/>
            <a:ext cx="392113" cy="585787"/>
          </a:xfrm>
          <a:prstGeom prst="line">
            <a:avLst/>
          </a:prstGeom>
          <a:noFill/>
          <a:ln w="12700">
            <a:solidFill>
              <a:srgbClr val="000000"/>
            </a:solidFill>
            <a:round/>
            <a:headEnd type="none" w="sm" len="sm"/>
            <a:tailEnd type="none" w="sm" len="sm"/>
          </a:ln>
          <a:effectLst/>
        </p:spPr>
        <p:txBody>
          <a:bodyPr/>
          <a:lstStyle/>
          <a:p>
            <a:endParaRPr lang="en-US"/>
          </a:p>
        </p:txBody>
      </p:sp>
      <p:sp>
        <p:nvSpPr>
          <p:cNvPr id="11305" name="Rectangle 41"/>
          <p:cNvSpPr>
            <a:spLocks noChangeArrowheads="1"/>
          </p:cNvSpPr>
          <p:nvPr/>
        </p:nvSpPr>
        <p:spPr bwMode="auto">
          <a:xfrm>
            <a:off x="5575300" y="1244600"/>
            <a:ext cx="815975" cy="3175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Spindle</a:t>
            </a:r>
          </a:p>
        </p:txBody>
      </p:sp>
      <p:sp>
        <p:nvSpPr>
          <p:cNvPr id="11306" name="Freeform 42"/>
          <p:cNvSpPr>
            <a:spLocks/>
          </p:cNvSpPr>
          <p:nvPr/>
        </p:nvSpPr>
        <p:spPr bwMode="auto">
          <a:xfrm>
            <a:off x="4938713" y="1377950"/>
            <a:ext cx="695325" cy="117475"/>
          </a:xfrm>
          <a:custGeom>
            <a:avLst/>
            <a:gdLst/>
            <a:ahLst/>
            <a:cxnLst>
              <a:cxn ang="0">
                <a:pos x="437" y="8"/>
              </a:cxn>
              <a:cxn ang="0">
                <a:pos x="288" y="0"/>
              </a:cxn>
              <a:cxn ang="0">
                <a:pos x="140" y="24"/>
              </a:cxn>
              <a:cxn ang="0">
                <a:pos x="0" y="73"/>
              </a:cxn>
            </a:cxnLst>
            <a:rect l="0" t="0" r="r" b="b"/>
            <a:pathLst>
              <a:path w="438" h="74">
                <a:moveTo>
                  <a:pt x="437" y="8"/>
                </a:moveTo>
                <a:lnTo>
                  <a:pt x="288" y="0"/>
                </a:lnTo>
                <a:lnTo>
                  <a:pt x="140" y="24"/>
                </a:lnTo>
                <a:lnTo>
                  <a:pt x="0" y="7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8" name="Rectangle 44"/>
          <p:cNvSpPr>
            <a:spLocks noChangeArrowheads="1"/>
          </p:cNvSpPr>
          <p:nvPr/>
        </p:nvSpPr>
        <p:spPr bwMode="auto">
          <a:xfrm>
            <a:off x="2563813" y="1560512"/>
            <a:ext cx="1028700" cy="3175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Disk head</a:t>
            </a:r>
          </a:p>
        </p:txBody>
      </p:sp>
      <p:grpSp>
        <p:nvGrpSpPr>
          <p:cNvPr id="11311" name="Group 47"/>
          <p:cNvGrpSpPr>
            <a:grpSpLocks/>
          </p:cNvGrpSpPr>
          <p:nvPr/>
        </p:nvGrpSpPr>
        <p:grpSpPr bwMode="auto">
          <a:xfrm>
            <a:off x="2884488" y="3902075"/>
            <a:ext cx="1473200" cy="517525"/>
            <a:chOff x="2799" y="2339"/>
            <a:chExt cx="928" cy="326"/>
          </a:xfrm>
        </p:grpSpPr>
        <p:sp>
          <p:nvSpPr>
            <p:cNvPr id="11309" name="Freeform 45"/>
            <p:cNvSpPr>
              <a:spLocks/>
            </p:cNvSpPr>
            <p:nvPr/>
          </p:nvSpPr>
          <p:spPr bwMode="auto">
            <a:xfrm>
              <a:off x="2831" y="2339"/>
              <a:ext cx="865" cy="124"/>
            </a:xfrm>
            <a:custGeom>
              <a:avLst/>
              <a:gdLst/>
              <a:ahLst/>
              <a:cxnLst>
                <a:cxn ang="0">
                  <a:pos x="0" y="65"/>
                </a:cxn>
                <a:cxn ang="0">
                  <a:pos x="41" y="0"/>
                </a:cxn>
                <a:cxn ang="0">
                  <a:pos x="41" y="41"/>
                </a:cxn>
                <a:cxn ang="0">
                  <a:pos x="831" y="41"/>
                </a:cxn>
                <a:cxn ang="0">
                  <a:pos x="831" y="0"/>
                </a:cxn>
                <a:cxn ang="0">
                  <a:pos x="864" y="65"/>
                </a:cxn>
                <a:cxn ang="0">
                  <a:pos x="831" y="123"/>
                </a:cxn>
                <a:cxn ang="0">
                  <a:pos x="831" y="82"/>
                </a:cxn>
                <a:cxn ang="0">
                  <a:pos x="41" y="82"/>
                </a:cxn>
                <a:cxn ang="0">
                  <a:pos x="41" y="123"/>
                </a:cxn>
                <a:cxn ang="0">
                  <a:pos x="0" y="65"/>
                </a:cxn>
              </a:cxnLst>
              <a:rect l="0" t="0" r="r" b="b"/>
              <a:pathLst>
                <a:path w="865" h="124">
                  <a:moveTo>
                    <a:pt x="0" y="65"/>
                  </a:moveTo>
                  <a:lnTo>
                    <a:pt x="41" y="0"/>
                  </a:lnTo>
                  <a:lnTo>
                    <a:pt x="41" y="41"/>
                  </a:lnTo>
                  <a:lnTo>
                    <a:pt x="831" y="41"/>
                  </a:lnTo>
                  <a:lnTo>
                    <a:pt x="831" y="0"/>
                  </a:lnTo>
                  <a:lnTo>
                    <a:pt x="864" y="65"/>
                  </a:lnTo>
                  <a:lnTo>
                    <a:pt x="831" y="123"/>
                  </a:lnTo>
                  <a:lnTo>
                    <a:pt x="831" y="82"/>
                  </a:lnTo>
                  <a:lnTo>
                    <a:pt x="41" y="82"/>
                  </a:lnTo>
                  <a:lnTo>
                    <a:pt x="41" y="123"/>
                  </a:lnTo>
                  <a:lnTo>
                    <a:pt x="0" y="65"/>
                  </a:lnTo>
                </a:path>
              </a:pathLst>
            </a:custGeom>
            <a:solidFill>
              <a:srgbClr val="FFFFFF"/>
            </a:solidFill>
            <a:ln w="12700" cap="rnd" cmpd="sng">
              <a:solidFill>
                <a:srgbClr val="000000"/>
              </a:solidFill>
              <a:prstDash val="solid"/>
              <a:round/>
              <a:headEnd type="none" w="sm" len="sm"/>
              <a:tailEnd type="none" w="sm" len="sm"/>
            </a:ln>
            <a:effectLst/>
          </p:spPr>
          <p:txBody>
            <a:bodyPr/>
            <a:lstStyle/>
            <a:p>
              <a:endParaRPr lang="en-US"/>
            </a:p>
          </p:txBody>
        </p:sp>
        <p:sp>
          <p:nvSpPr>
            <p:cNvPr id="11310" name="Rectangle 46"/>
            <p:cNvSpPr>
              <a:spLocks noChangeArrowheads="1"/>
            </p:cNvSpPr>
            <p:nvPr/>
          </p:nvSpPr>
          <p:spPr bwMode="auto">
            <a:xfrm>
              <a:off x="2799" y="2465"/>
              <a:ext cx="928" cy="2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Arm movement</a:t>
              </a:r>
            </a:p>
          </p:txBody>
        </p:sp>
      </p:grpSp>
      <p:grpSp>
        <p:nvGrpSpPr>
          <p:cNvPr id="11314" name="Group 50"/>
          <p:cNvGrpSpPr>
            <a:grpSpLocks/>
          </p:cNvGrpSpPr>
          <p:nvPr/>
        </p:nvGrpSpPr>
        <p:grpSpPr bwMode="auto">
          <a:xfrm>
            <a:off x="1727200" y="4864100"/>
            <a:ext cx="1387475" cy="795337"/>
            <a:chOff x="2070" y="2945"/>
            <a:chExt cx="874" cy="501"/>
          </a:xfrm>
        </p:grpSpPr>
        <p:sp>
          <p:nvSpPr>
            <p:cNvPr id="11312" name="Rectangle 48"/>
            <p:cNvSpPr>
              <a:spLocks noChangeArrowheads="1"/>
            </p:cNvSpPr>
            <p:nvPr/>
          </p:nvSpPr>
          <p:spPr bwMode="auto">
            <a:xfrm>
              <a:off x="2070" y="3246"/>
              <a:ext cx="874" cy="2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Arm assembly</a:t>
              </a:r>
            </a:p>
          </p:txBody>
        </p:sp>
        <p:sp>
          <p:nvSpPr>
            <p:cNvPr id="11313" name="Freeform 49"/>
            <p:cNvSpPr>
              <a:spLocks/>
            </p:cNvSpPr>
            <p:nvPr/>
          </p:nvSpPr>
          <p:spPr bwMode="auto">
            <a:xfrm>
              <a:off x="2357" y="2945"/>
              <a:ext cx="256" cy="305"/>
            </a:xfrm>
            <a:custGeom>
              <a:avLst/>
              <a:gdLst/>
              <a:ahLst/>
              <a:cxnLst>
                <a:cxn ang="0">
                  <a:pos x="8" y="304"/>
                </a:cxn>
                <a:cxn ang="0">
                  <a:pos x="0" y="230"/>
                </a:cxn>
                <a:cxn ang="0">
                  <a:pos x="16" y="156"/>
                </a:cxn>
                <a:cxn ang="0">
                  <a:pos x="57" y="91"/>
                </a:cxn>
                <a:cxn ang="0">
                  <a:pos x="115" y="41"/>
                </a:cxn>
                <a:cxn ang="0">
                  <a:pos x="181" y="9"/>
                </a:cxn>
                <a:cxn ang="0">
                  <a:pos x="255" y="0"/>
                </a:cxn>
              </a:cxnLst>
              <a:rect l="0" t="0" r="r" b="b"/>
              <a:pathLst>
                <a:path w="256" h="305">
                  <a:moveTo>
                    <a:pt x="8" y="304"/>
                  </a:moveTo>
                  <a:lnTo>
                    <a:pt x="0" y="230"/>
                  </a:lnTo>
                  <a:lnTo>
                    <a:pt x="16" y="156"/>
                  </a:lnTo>
                  <a:lnTo>
                    <a:pt x="57" y="91"/>
                  </a:lnTo>
                  <a:lnTo>
                    <a:pt x="115" y="41"/>
                  </a:lnTo>
                  <a:lnTo>
                    <a:pt x="181" y="9"/>
                  </a:lnTo>
                  <a:lnTo>
                    <a:pt x="255" y="0"/>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sp>
        <p:nvSpPr>
          <p:cNvPr id="11315" name="Freeform 51"/>
          <p:cNvSpPr>
            <a:spLocks/>
          </p:cNvSpPr>
          <p:nvPr/>
        </p:nvSpPr>
        <p:spPr bwMode="auto">
          <a:xfrm>
            <a:off x="3175000" y="1785937"/>
            <a:ext cx="288925" cy="731838"/>
          </a:xfrm>
          <a:custGeom>
            <a:avLst/>
            <a:gdLst/>
            <a:ahLst/>
            <a:cxnLst>
              <a:cxn ang="0">
                <a:pos x="0" y="0"/>
              </a:cxn>
              <a:cxn ang="0">
                <a:pos x="82" y="66"/>
              </a:cxn>
              <a:cxn ang="0">
                <a:pos x="140" y="156"/>
              </a:cxn>
              <a:cxn ang="0">
                <a:pos x="173" y="255"/>
              </a:cxn>
              <a:cxn ang="0">
                <a:pos x="181" y="353"/>
              </a:cxn>
              <a:cxn ang="0">
                <a:pos x="165" y="460"/>
              </a:cxn>
            </a:cxnLst>
            <a:rect l="0" t="0" r="r" b="b"/>
            <a:pathLst>
              <a:path w="182" h="461">
                <a:moveTo>
                  <a:pt x="0" y="0"/>
                </a:moveTo>
                <a:lnTo>
                  <a:pt x="82" y="66"/>
                </a:lnTo>
                <a:lnTo>
                  <a:pt x="140" y="156"/>
                </a:lnTo>
                <a:lnTo>
                  <a:pt x="173" y="255"/>
                </a:lnTo>
                <a:lnTo>
                  <a:pt x="181" y="353"/>
                </a:lnTo>
                <a:lnTo>
                  <a:pt x="165" y="460"/>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11321" name="Group 57"/>
          <p:cNvGrpSpPr>
            <a:grpSpLocks/>
          </p:cNvGrpSpPr>
          <p:nvPr/>
        </p:nvGrpSpPr>
        <p:grpSpPr bwMode="auto">
          <a:xfrm>
            <a:off x="5667375" y="1450975"/>
            <a:ext cx="1289050" cy="790575"/>
            <a:chOff x="4552" y="795"/>
            <a:chExt cx="812" cy="498"/>
          </a:xfrm>
        </p:grpSpPr>
        <p:sp>
          <p:nvSpPr>
            <p:cNvPr id="11317" name="Freeform 53"/>
            <p:cNvSpPr>
              <a:spLocks/>
            </p:cNvSpPr>
            <p:nvPr/>
          </p:nvSpPr>
          <p:spPr bwMode="auto">
            <a:xfrm>
              <a:off x="4609" y="988"/>
              <a:ext cx="372" cy="305"/>
            </a:xfrm>
            <a:custGeom>
              <a:avLst/>
              <a:gdLst/>
              <a:ahLst/>
              <a:cxnLst>
                <a:cxn ang="0">
                  <a:pos x="371" y="0"/>
                </a:cxn>
                <a:cxn ang="0">
                  <a:pos x="255" y="33"/>
                </a:cxn>
                <a:cxn ang="0">
                  <a:pos x="148" y="107"/>
                </a:cxn>
                <a:cxn ang="0">
                  <a:pos x="58" y="197"/>
                </a:cxn>
                <a:cxn ang="0">
                  <a:pos x="0" y="304"/>
                </a:cxn>
              </a:cxnLst>
              <a:rect l="0" t="0" r="r" b="b"/>
              <a:pathLst>
                <a:path w="372" h="305">
                  <a:moveTo>
                    <a:pt x="371" y="0"/>
                  </a:moveTo>
                  <a:lnTo>
                    <a:pt x="255" y="33"/>
                  </a:lnTo>
                  <a:lnTo>
                    <a:pt x="148" y="107"/>
                  </a:lnTo>
                  <a:lnTo>
                    <a:pt x="58" y="197"/>
                  </a:lnTo>
                  <a:lnTo>
                    <a:pt x="0" y="304"/>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11320" name="Group 56"/>
            <p:cNvGrpSpPr>
              <a:grpSpLocks/>
            </p:cNvGrpSpPr>
            <p:nvPr/>
          </p:nvGrpSpPr>
          <p:grpSpPr bwMode="auto">
            <a:xfrm>
              <a:off x="4552" y="795"/>
              <a:ext cx="812" cy="441"/>
              <a:chOff x="4552" y="795"/>
              <a:chExt cx="812" cy="441"/>
            </a:xfrm>
          </p:grpSpPr>
          <p:sp>
            <p:nvSpPr>
              <p:cNvPr id="11318" name="Rectangle 54"/>
              <p:cNvSpPr>
                <a:spLocks noChangeArrowheads="1"/>
              </p:cNvSpPr>
              <p:nvPr/>
            </p:nvSpPr>
            <p:spPr bwMode="auto">
              <a:xfrm>
                <a:off x="4890" y="795"/>
                <a:ext cx="474" cy="2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Tracks</a:t>
                </a:r>
              </a:p>
            </p:txBody>
          </p:sp>
          <p:sp>
            <p:nvSpPr>
              <p:cNvPr id="11319" name="Freeform 55"/>
              <p:cNvSpPr>
                <a:spLocks/>
              </p:cNvSpPr>
              <p:nvPr/>
            </p:nvSpPr>
            <p:spPr bwMode="auto">
              <a:xfrm>
                <a:off x="4552" y="988"/>
                <a:ext cx="305" cy="248"/>
              </a:xfrm>
              <a:custGeom>
                <a:avLst/>
                <a:gdLst/>
                <a:ahLst/>
                <a:cxnLst>
                  <a:cxn ang="0">
                    <a:pos x="304" y="0"/>
                  </a:cxn>
                  <a:cxn ang="0">
                    <a:pos x="222" y="0"/>
                  </a:cxn>
                  <a:cxn ang="0">
                    <a:pos x="139" y="33"/>
                  </a:cxn>
                  <a:cxn ang="0">
                    <a:pos x="74" y="90"/>
                  </a:cxn>
                  <a:cxn ang="0">
                    <a:pos x="24" y="164"/>
                  </a:cxn>
                  <a:cxn ang="0">
                    <a:pos x="0" y="247"/>
                  </a:cxn>
                </a:cxnLst>
                <a:rect l="0" t="0" r="r" b="b"/>
                <a:pathLst>
                  <a:path w="305" h="248">
                    <a:moveTo>
                      <a:pt x="304" y="0"/>
                    </a:moveTo>
                    <a:lnTo>
                      <a:pt x="222" y="0"/>
                    </a:lnTo>
                    <a:lnTo>
                      <a:pt x="139" y="33"/>
                    </a:lnTo>
                    <a:lnTo>
                      <a:pt x="74" y="90"/>
                    </a:lnTo>
                    <a:lnTo>
                      <a:pt x="24" y="164"/>
                    </a:lnTo>
                    <a:lnTo>
                      <a:pt x="0" y="247"/>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grpSp>
      <p:sp>
        <p:nvSpPr>
          <p:cNvPr id="11322" name="Freeform 58"/>
          <p:cNvSpPr>
            <a:spLocks/>
          </p:cNvSpPr>
          <p:nvPr/>
        </p:nvSpPr>
        <p:spPr bwMode="auto">
          <a:xfrm>
            <a:off x="6191250" y="2320925"/>
            <a:ext cx="174625" cy="444500"/>
          </a:xfrm>
          <a:custGeom>
            <a:avLst/>
            <a:gdLst/>
            <a:ahLst/>
            <a:cxnLst>
              <a:cxn ang="0">
                <a:pos x="0" y="279"/>
              </a:cxn>
              <a:cxn ang="0">
                <a:pos x="64" y="238"/>
              </a:cxn>
              <a:cxn ang="0">
                <a:pos x="100" y="181"/>
              </a:cxn>
              <a:cxn ang="0">
                <a:pos x="109" y="115"/>
              </a:cxn>
              <a:cxn ang="0">
                <a:pos x="81" y="49"/>
              </a:cxn>
              <a:cxn ang="0">
                <a:pos x="28" y="0"/>
              </a:cxn>
              <a:cxn ang="0">
                <a:pos x="55" y="33"/>
              </a:cxn>
            </a:cxnLst>
            <a:rect l="0" t="0" r="r" b="b"/>
            <a:pathLst>
              <a:path w="110" h="280">
                <a:moveTo>
                  <a:pt x="0" y="279"/>
                </a:moveTo>
                <a:lnTo>
                  <a:pt x="64" y="238"/>
                </a:lnTo>
                <a:lnTo>
                  <a:pt x="100" y="181"/>
                </a:lnTo>
                <a:lnTo>
                  <a:pt x="109" y="115"/>
                </a:lnTo>
                <a:lnTo>
                  <a:pt x="81" y="49"/>
                </a:lnTo>
                <a:lnTo>
                  <a:pt x="28" y="0"/>
                </a:lnTo>
                <a:lnTo>
                  <a:pt x="55" y="33"/>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11323" name="Rectangle 59"/>
          <p:cNvSpPr>
            <a:spLocks noChangeArrowheads="1"/>
          </p:cNvSpPr>
          <p:nvPr/>
        </p:nvSpPr>
        <p:spPr bwMode="auto">
          <a:xfrm>
            <a:off x="6692900" y="2341562"/>
            <a:ext cx="731838" cy="317500"/>
          </a:xfrm>
          <a:prstGeom prst="rect">
            <a:avLst/>
          </a:prstGeom>
          <a:noFill/>
          <a:ln w="9525">
            <a:noFill/>
            <a:miter lim="800000"/>
            <a:headEnd/>
            <a:tailEnd/>
          </a:ln>
          <a:effectLst/>
        </p:spPr>
        <p:txBody>
          <a:bodyPr wrap="none" lIns="90488" tIns="44450" rIns="90488" bIns="44450">
            <a:spAutoFit/>
          </a:bodyPr>
          <a:lstStyle/>
          <a:p>
            <a:r>
              <a:rPr lang="en-US" sz="1500">
                <a:solidFill>
                  <a:srgbClr val="000000"/>
                </a:solidFill>
                <a:latin typeface="Arial" pitchFamily="34" charset="0"/>
              </a:rPr>
              <a:t>Sector</a:t>
            </a:r>
          </a:p>
        </p:txBody>
      </p:sp>
      <p:sp>
        <p:nvSpPr>
          <p:cNvPr id="11325" name="Freeform 61"/>
          <p:cNvSpPr>
            <a:spLocks/>
          </p:cNvSpPr>
          <p:nvPr/>
        </p:nvSpPr>
        <p:spPr bwMode="auto">
          <a:xfrm>
            <a:off x="6364288" y="2268537"/>
            <a:ext cx="520700" cy="276225"/>
          </a:xfrm>
          <a:custGeom>
            <a:avLst/>
            <a:gdLst/>
            <a:ahLst/>
            <a:cxnLst>
              <a:cxn ang="0">
                <a:pos x="327" y="33"/>
              </a:cxn>
              <a:cxn ang="0">
                <a:pos x="264" y="0"/>
              </a:cxn>
              <a:cxn ang="0">
                <a:pos x="191" y="0"/>
              </a:cxn>
              <a:cxn ang="0">
                <a:pos x="118" y="16"/>
              </a:cxn>
              <a:cxn ang="0">
                <a:pos x="64" y="49"/>
              </a:cxn>
              <a:cxn ang="0">
                <a:pos x="19" y="107"/>
              </a:cxn>
              <a:cxn ang="0">
                <a:pos x="0" y="173"/>
              </a:cxn>
            </a:cxnLst>
            <a:rect l="0" t="0" r="r" b="b"/>
            <a:pathLst>
              <a:path w="328" h="174">
                <a:moveTo>
                  <a:pt x="327" y="33"/>
                </a:moveTo>
                <a:lnTo>
                  <a:pt x="264" y="0"/>
                </a:lnTo>
                <a:lnTo>
                  <a:pt x="191" y="0"/>
                </a:lnTo>
                <a:lnTo>
                  <a:pt x="118" y="16"/>
                </a:lnTo>
                <a:lnTo>
                  <a:pt x="64" y="49"/>
                </a:lnTo>
                <a:lnTo>
                  <a:pt x="19" y="107"/>
                </a:lnTo>
                <a:lnTo>
                  <a:pt x="0" y="17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6" name="Slide Number Placeholder 3"/>
          <p:cNvSpPr txBox="1">
            <a:spLocks/>
          </p:cNvSpPr>
          <p:nvPr/>
        </p:nvSpPr>
        <p:spPr>
          <a:xfrm>
            <a:off x="612648" y="6356350"/>
            <a:ext cx="1981200" cy="36576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B6F15528-21DE-4FAA-801E-634DDDAF4B2B}" type="slidenum">
              <a:rPr lang="en-US" sz="1400" smtClean="0"/>
              <a:pPr/>
              <a:t>22</a:t>
            </a:fld>
            <a:endParaRPr lang="en-US" sz="1400" dirty="0"/>
          </a:p>
        </p:txBody>
      </p:sp>
      <p:sp>
        <p:nvSpPr>
          <p:cNvPr id="57" name="Freeform 60"/>
          <p:cNvSpPr>
            <a:spLocks/>
          </p:cNvSpPr>
          <p:nvPr/>
        </p:nvSpPr>
        <p:spPr bwMode="auto">
          <a:xfrm>
            <a:off x="4802840" y="2406649"/>
            <a:ext cx="1401110" cy="251223"/>
          </a:xfrm>
          <a:custGeom>
            <a:avLst/>
            <a:gdLst/>
            <a:ahLst/>
            <a:cxnLst>
              <a:cxn ang="0">
                <a:pos x="890" y="304"/>
              </a:cxn>
              <a:cxn ang="0">
                <a:pos x="0" y="123"/>
              </a:cxn>
              <a:cxn ang="0">
                <a:pos x="926" y="0"/>
              </a:cxn>
            </a:cxnLst>
            <a:rect l="0" t="0" r="r" b="b"/>
            <a:pathLst>
              <a:path w="927" h="305">
                <a:moveTo>
                  <a:pt x="890" y="304"/>
                </a:moveTo>
                <a:lnTo>
                  <a:pt x="0" y="123"/>
                </a:lnTo>
                <a:lnTo>
                  <a:pt x="926" y="0"/>
                </a:lnTo>
              </a:path>
            </a:pathLst>
          </a:custGeom>
          <a:noFill/>
          <a:ln w="12700" cap="rnd" cmpd="sng">
            <a:solidFill>
              <a:srgbClr val="000000"/>
            </a:solidFill>
            <a:prstDash val="dash"/>
            <a:round/>
            <a:headEnd type="none" w="sm" len="sm"/>
            <a:tailEnd type="none" w="sm" len="sm"/>
          </a:ln>
          <a:effectLst/>
        </p:spPr>
        <p:txBody>
          <a:bodyPr/>
          <a:lstStyle/>
          <a:p>
            <a:endParaRPr lang="en-US"/>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xfrm>
            <a:off x="381000" y="0"/>
            <a:ext cx="7772400" cy="1104900"/>
          </a:xfrm>
          <a:noFill/>
          <a:ln/>
        </p:spPr>
        <p:txBody>
          <a:bodyPr/>
          <a:lstStyle/>
          <a:p>
            <a:r>
              <a:rPr lang="en-US" dirty="0"/>
              <a:t>Components of a Disk </a:t>
            </a:r>
          </a:p>
        </p:txBody>
      </p:sp>
      <p:sp>
        <p:nvSpPr>
          <p:cNvPr id="11304" name="Rectangle 40"/>
          <p:cNvSpPr>
            <a:spLocks noChangeArrowheads="1"/>
          </p:cNvSpPr>
          <p:nvPr/>
        </p:nvSpPr>
        <p:spPr bwMode="auto">
          <a:xfrm>
            <a:off x="77788" y="1662113"/>
            <a:ext cx="387928" cy="902298"/>
          </a:xfrm>
          <a:prstGeom prst="rect">
            <a:avLst/>
          </a:prstGeom>
          <a:noFill/>
          <a:ln w="9525">
            <a:noFill/>
            <a:miter lim="800000"/>
            <a:headEnd/>
            <a:tailEnd/>
          </a:ln>
          <a:effectLst/>
        </p:spPr>
        <p:txBody>
          <a:bodyPr wrap="none" lIns="90488" tIns="44450" rIns="90488" bIns="44450">
            <a:spAutoFit/>
          </a:bodyPr>
          <a:lstStyle/>
          <a:p>
            <a:pPr>
              <a:spcBef>
                <a:spcPct val="20000"/>
              </a:spcBef>
              <a:buClr>
                <a:schemeClr val="tx1"/>
              </a:buClr>
              <a:buSzPct val="75000"/>
            </a:pPr>
            <a:r>
              <a:rPr lang="en-US" dirty="0">
                <a:latin typeface="Book Antiqua" pitchFamily="18" charset="0"/>
              </a:rPr>
              <a:t> </a:t>
            </a:r>
          </a:p>
          <a:p>
            <a:pPr>
              <a:spcBef>
                <a:spcPct val="20000"/>
              </a:spcBef>
              <a:buClr>
                <a:schemeClr val="tx1"/>
              </a:buClr>
              <a:buSzPct val="75000"/>
              <a:buFont typeface="Wingdings" pitchFamily="2" charset="2"/>
              <a:buChar char="v"/>
            </a:pPr>
            <a:endParaRPr lang="en-US" dirty="0">
              <a:latin typeface="Book Antiqua" pitchFamily="18" charset="0"/>
            </a:endParaRPr>
          </a:p>
        </p:txBody>
      </p:sp>
      <p:sp>
        <p:nvSpPr>
          <p:cNvPr id="11307" name="Rectangle 43"/>
          <p:cNvSpPr>
            <a:spLocks noChangeArrowheads="1"/>
          </p:cNvSpPr>
          <p:nvPr/>
        </p:nvSpPr>
        <p:spPr bwMode="auto">
          <a:xfrm>
            <a:off x="77788" y="2120900"/>
            <a:ext cx="4124325" cy="902298"/>
          </a:xfrm>
          <a:prstGeom prst="rect">
            <a:avLst/>
          </a:prstGeom>
          <a:noFill/>
          <a:ln w="9525">
            <a:noFill/>
            <a:miter lim="800000"/>
            <a:headEnd/>
            <a:tailEnd/>
          </a:ln>
          <a:effectLst/>
        </p:spPr>
        <p:txBody>
          <a:bodyPr lIns="90488" tIns="44450" rIns="90488" bIns="44450">
            <a:spAutoFit/>
          </a:bodyPr>
          <a:lstStyle/>
          <a:p>
            <a:pPr>
              <a:spcBef>
                <a:spcPct val="20000"/>
              </a:spcBef>
              <a:buClr>
                <a:schemeClr val="tx1"/>
              </a:buClr>
              <a:buSzPct val="75000"/>
            </a:pPr>
            <a:r>
              <a:rPr lang="en-US" dirty="0">
                <a:latin typeface="Book Antiqua" pitchFamily="18" charset="0"/>
              </a:rPr>
              <a:t> </a:t>
            </a:r>
          </a:p>
          <a:p>
            <a:pPr>
              <a:spcBef>
                <a:spcPct val="20000"/>
              </a:spcBef>
              <a:buClr>
                <a:schemeClr val="tx1"/>
              </a:buClr>
              <a:buSzPct val="75000"/>
              <a:buFont typeface="Wingdings" pitchFamily="2" charset="2"/>
              <a:buChar char="v"/>
            </a:pPr>
            <a:endParaRPr lang="en-US" dirty="0">
              <a:latin typeface="Book Antiqua" pitchFamily="18" charset="0"/>
            </a:endParaRPr>
          </a:p>
        </p:txBody>
      </p:sp>
      <p:sp>
        <p:nvSpPr>
          <p:cNvPr id="63" name="Rectangle 5"/>
          <p:cNvSpPr txBox="1">
            <a:spLocks noChangeArrowheads="1"/>
          </p:cNvSpPr>
          <p:nvPr/>
        </p:nvSpPr>
        <p:spPr>
          <a:xfrm>
            <a:off x="457200" y="1219200"/>
            <a:ext cx="8153400" cy="4953000"/>
          </a:xfrm>
          <a:prstGeom prst="rect">
            <a:avLst/>
          </a:prstGeom>
          <a:noFill/>
          <a:ln/>
        </p:spPr>
        <p:txBody>
          <a:bodyPr vert="horz">
            <a:normAutofit/>
          </a:bodyPr>
          <a:lstStyle/>
          <a:p>
            <a:pPr marL="274320" lvl="0" indent="-274320" eaLnBrk="1" fontAlgn="auto" hangingPunct="1">
              <a:spcBef>
                <a:spcPts val="600"/>
              </a:spcBef>
              <a:spcAft>
                <a:spcPts val="0"/>
              </a:spcAft>
              <a:buClr>
                <a:schemeClr val="accent1"/>
              </a:buClr>
              <a:buSzPct val="76000"/>
              <a:buFont typeface="Wingdings 3"/>
              <a:buChar char=""/>
            </a:pPr>
            <a:r>
              <a:rPr lang="en-US" sz="2600" dirty="0" smtClean="0">
                <a:latin typeface="+mn-lt"/>
              </a:rPr>
              <a:t>The platters spin constantly while in use</a:t>
            </a:r>
          </a:p>
          <a:p>
            <a:pPr marL="274320" lvl="0" indent="-274320" eaLnBrk="1" fontAlgn="auto" hangingPunct="1">
              <a:spcBef>
                <a:spcPts val="600"/>
              </a:spcBef>
              <a:spcAft>
                <a:spcPts val="0"/>
              </a:spcAft>
              <a:buClr>
                <a:schemeClr val="accent1"/>
              </a:buClr>
              <a:buSzPct val="76000"/>
              <a:buFont typeface="Wingdings 3"/>
              <a:buChar char=""/>
            </a:pPr>
            <a:endParaRPr lang="en-US" sz="2600" dirty="0" smtClean="0">
              <a:latin typeface="+mn-lt"/>
            </a:endParaRPr>
          </a:p>
          <a:p>
            <a:pPr marL="274320" lvl="0" indent="-274320" eaLnBrk="1" fontAlgn="auto" hangingPunct="1">
              <a:spcBef>
                <a:spcPts val="600"/>
              </a:spcBef>
              <a:spcAft>
                <a:spcPts val="0"/>
              </a:spcAft>
              <a:buClr>
                <a:schemeClr val="accent1"/>
              </a:buClr>
              <a:buSzPct val="76000"/>
              <a:buFont typeface="Wingdings 3"/>
              <a:buChar char=""/>
            </a:pPr>
            <a:r>
              <a:rPr lang="en-US" sz="2600" dirty="0" smtClean="0">
                <a:latin typeface="+mn-lt"/>
              </a:rPr>
              <a:t>The arm assembly is moved in or out to position a head on a desired track. Tracks under heads make a </a:t>
            </a:r>
            <a:r>
              <a:rPr lang="en-US" sz="2600" i="1" dirty="0" smtClean="0">
                <a:solidFill>
                  <a:srgbClr val="FF0000"/>
                </a:solidFill>
                <a:latin typeface="+mn-lt"/>
              </a:rPr>
              <a:t>cylinder</a:t>
            </a:r>
            <a:r>
              <a:rPr lang="en-US" sz="2600" dirty="0" smtClean="0">
                <a:solidFill>
                  <a:schemeClr val="accent2"/>
                </a:solidFill>
                <a:latin typeface="+mn-lt"/>
              </a:rPr>
              <a:t> </a:t>
            </a:r>
            <a:r>
              <a:rPr lang="en-US" sz="2600" dirty="0" smtClean="0">
                <a:latin typeface="+mn-lt"/>
              </a:rPr>
              <a:t>(imaginary!).</a:t>
            </a:r>
          </a:p>
          <a:p>
            <a:pPr marL="274320" lvl="0" indent="-274320" eaLnBrk="1" fontAlgn="auto" hangingPunct="1">
              <a:spcBef>
                <a:spcPts val="600"/>
              </a:spcBef>
              <a:spcAft>
                <a:spcPts val="0"/>
              </a:spcAft>
              <a:buClr>
                <a:schemeClr val="accent1"/>
              </a:buClr>
              <a:buSzPct val="76000"/>
              <a:buFont typeface="Wingdings 3"/>
              <a:buChar char=""/>
            </a:pPr>
            <a:endParaRPr lang="en-US" sz="2600" dirty="0" smtClean="0">
              <a:latin typeface="+mn-lt"/>
            </a:endParaRPr>
          </a:p>
          <a:p>
            <a:pPr marL="274320" indent="-274320" eaLnBrk="1" fontAlgn="auto" hangingPunct="1">
              <a:spcBef>
                <a:spcPts val="600"/>
              </a:spcBef>
              <a:spcAft>
                <a:spcPts val="0"/>
              </a:spcAft>
              <a:buClr>
                <a:schemeClr val="accent1"/>
              </a:buClr>
              <a:buSzPct val="76000"/>
              <a:buFont typeface="Wingdings 3"/>
              <a:buChar char=""/>
            </a:pPr>
            <a:r>
              <a:rPr lang="en-US" sz="2600" dirty="0" smtClean="0">
                <a:latin typeface="+mn-lt"/>
              </a:rPr>
              <a:t> Only one head reads/writes at any one time.</a:t>
            </a:r>
          </a:p>
          <a:p>
            <a:pPr marL="274320" indent="-274320" eaLnBrk="1" fontAlgn="auto" hangingPunct="1">
              <a:spcBef>
                <a:spcPts val="600"/>
              </a:spcBef>
              <a:spcAft>
                <a:spcPts val="0"/>
              </a:spcAft>
              <a:buClr>
                <a:schemeClr val="accent1"/>
              </a:buClr>
              <a:buSzPct val="76000"/>
              <a:buFont typeface="Wingdings 3"/>
              <a:buChar char=""/>
            </a:pPr>
            <a:endParaRPr lang="en-US" sz="2600" dirty="0" smtClean="0">
              <a:latin typeface="+mn-lt"/>
            </a:endParaRPr>
          </a:p>
          <a:p>
            <a:pPr marL="274320" indent="-274320" eaLnBrk="1" fontAlgn="auto" hangingPunct="1">
              <a:spcBef>
                <a:spcPts val="600"/>
              </a:spcBef>
              <a:spcAft>
                <a:spcPts val="0"/>
              </a:spcAft>
              <a:buClr>
                <a:schemeClr val="accent1"/>
              </a:buClr>
              <a:buSzPct val="76000"/>
              <a:buFont typeface="Wingdings 3"/>
              <a:buChar char=""/>
            </a:pPr>
            <a:r>
              <a:rPr lang="en-US" sz="2600" i="1" dirty="0" smtClean="0">
                <a:solidFill>
                  <a:schemeClr val="accent2"/>
                </a:solidFill>
                <a:latin typeface="+mn-lt"/>
              </a:rPr>
              <a:t> </a:t>
            </a:r>
            <a:r>
              <a:rPr lang="en-US" sz="2600" i="1" dirty="0" smtClean="0">
                <a:solidFill>
                  <a:srgbClr val="FF0000"/>
                </a:solidFill>
                <a:latin typeface="+mn-lt"/>
              </a:rPr>
              <a:t>Block size </a:t>
            </a:r>
            <a:r>
              <a:rPr lang="en-US" sz="2600" dirty="0" smtClean="0">
                <a:latin typeface="+mn-lt"/>
              </a:rPr>
              <a:t>is a multiple of </a:t>
            </a:r>
            <a:r>
              <a:rPr lang="en-US" sz="2600" i="1" dirty="0" smtClean="0">
                <a:solidFill>
                  <a:srgbClr val="FF0000"/>
                </a:solidFill>
                <a:latin typeface="+mn-lt"/>
              </a:rPr>
              <a:t>sector size </a:t>
            </a:r>
            <a:r>
              <a:rPr lang="en-US" sz="2600" dirty="0" smtClean="0">
                <a:latin typeface="+mn-lt"/>
              </a:rPr>
              <a:t>(which is fixed at 512 bytes).  Typical 4KB, 8KB, for </a:t>
            </a:r>
            <a:r>
              <a:rPr lang="en-US" sz="2600" dirty="0" err="1" smtClean="0">
                <a:latin typeface="+mn-lt"/>
              </a:rPr>
              <a:t>filesystems</a:t>
            </a:r>
            <a:r>
              <a:rPr lang="en-US" sz="2600" dirty="0" smtClean="0">
                <a:latin typeface="+mn-lt"/>
              </a:rPr>
              <a:t>, larger for data warehousing: 256KB, 1MB</a:t>
            </a:r>
          </a:p>
          <a:p>
            <a:pPr marL="274320" indent="-274320" eaLnBrk="1" fontAlgn="auto" hangingPunct="1">
              <a:spcBef>
                <a:spcPts val="600"/>
              </a:spcBef>
              <a:spcAft>
                <a:spcPts val="0"/>
              </a:spcAft>
              <a:buClr>
                <a:schemeClr val="accent1"/>
              </a:buClr>
              <a:buSzPct val="76000"/>
              <a:buFont typeface="Wingdings 3"/>
              <a:buChar char=""/>
            </a:pPr>
            <a:endParaRPr lang="en-US" sz="2000" dirty="0" smtClean="0">
              <a:latin typeface="Book Antiqua" pitchFamily="18" charset="0"/>
            </a:endParaRPr>
          </a:p>
          <a:p>
            <a:pPr marL="274320" lvl="0" indent="-274320" eaLnBrk="1" fontAlgn="auto" hangingPunct="1">
              <a:spcBef>
                <a:spcPts val="600"/>
              </a:spcBef>
              <a:spcAft>
                <a:spcPts val="0"/>
              </a:spcAft>
              <a:buClr>
                <a:schemeClr val="accent1"/>
              </a:buClr>
              <a:buSzPct val="76000"/>
              <a:buFont typeface="Wingdings 3"/>
              <a:buChar char=""/>
            </a:pPr>
            <a:endParaRPr kumimoji="0" lang="en-US" sz="2300" b="0" i="0" u="none" strike="noStrike" kern="1200" cap="none" spc="0" normalizeH="0" baseline="0" noProof="0" dirty="0">
              <a:ln>
                <a:noFill/>
              </a:ln>
              <a:solidFill>
                <a:schemeClr val="tx2"/>
              </a:solidFill>
              <a:effectLst/>
              <a:uLnTx/>
              <a:uFillTx/>
              <a:latin typeface="+mn-lt"/>
              <a:ea typeface="+mn-ea"/>
              <a:cs typeface="+mn-cs"/>
            </a:endParaRPr>
          </a:p>
        </p:txBody>
      </p:sp>
      <p:sp>
        <p:nvSpPr>
          <p:cNvPr id="8" name="Slide Number Placeholder 3"/>
          <p:cNvSpPr txBox="1">
            <a:spLocks/>
          </p:cNvSpPr>
          <p:nvPr/>
        </p:nvSpPr>
        <p:spPr>
          <a:xfrm>
            <a:off x="612648" y="6356350"/>
            <a:ext cx="1981200" cy="36576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B6F15528-21DE-4FAA-801E-634DDDAF4B2B}" type="slidenum">
              <a:rPr lang="en-US" sz="1400" smtClean="0"/>
              <a:pPr/>
              <a:t>23</a:t>
            </a:fld>
            <a:endParaRPr lang="en-US" sz="1400" dirty="0"/>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331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3316" name="Rectangle 4"/>
          <p:cNvSpPr>
            <a:spLocks noGrp="1" noChangeArrowheads="1"/>
          </p:cNvSpPr>
          <p:nvPr>
            <p:ph type="title"/>
          </p:nvPr>
        </p:nvSpPr>
        <p:spPr>
          <a:noFill/>
          <a:ln/>
        </p:spPr>
        <p:txBody>
          <a:bodyPr/>
          <a:lstStyle/>
          <a:p>
            <a:r>
              <a:rPr lang="en-US" dirty="0"/>
              <a:t>Accessing a Disk </a:t>
            </a:r>
            <a:r>
              <a:rPr lang="en-US" dirty="0" smtClean="0"/>
              <a:t>Block</a:t>
            </a:r>
            <a:endParaRPr lang="en-US" dirty="0"/>
          </a:p>
        </p:txBody>
      </p:sp>
      <p:sp>
        <p:nvSpPr>
          <p:cNvPr id="13317" name="Rectangle 5"/>
          <p:cNvSpPr>
            <a:spLocks noGrp="1" noChangeArrowheads="1"/>
          </p:cNvSpPr>
          <p:nvPr>
            <p:ph sz="quarter" idx="1"/>
          </p:nvPr>
        </p:nvSpPr>
        <p:spPr>
          <a:xfrm>
            <a:off x="457200" y="1295400"/>
            <a:ext cx="7772400" cy="5029200"/>
          </a:xfrm>
          <a:noFill/>
          <a:ln/>
        </p:spPr>
        <p:txBody>
          <a:bodyPr>
            <a:normAutofit fontScale="92500" lnSpcReduction="10000"/>
          </a:bodyPr>
          <a:lstStyle/>
          <a:p>
            <a:r>
              <a:rPr lang="en-US" dirty="0"/>
              <a:t>Time to access (read/write) a disk block:</a:t>
            </a:r>
          </a:p>
          <a:p>
            <a:pPr lvl="1">
              <a:buSzPct val="75000"/>
            </a:pPr>
            <a:r>
              <a:rPr lang="en-US" i="1" dirty="0">
                <a:solidFill>
                  <a:srgbClr val="FF0000"/>
                </a:solidFill>
              </a:rPr>
              <a:t>seek time </a:t>
            </a:r>
            <a:r>
              <a:rPr lang="en-US" dirty="0"/>
              <a:t>(</a:t>
            </a:r>
            <a:r>
              <a:rPr lang="en-US" sz="2000" dirty="0"/>
              <a:t>moving arms to position disk head on track</a:t>
            </a:r>
            <a:r>
              <a:rPr lang="en-US" dirty="0"/>
              <a:t>)</a:t>
            </a:r>
          </a:p>
          <a:p>
            <a:pPr lvl="1">
              <a:buSzPct val="75000"/>
            </a:pPr>
            <a:r>
              <a:rPr lang="en-US" i="1" dirty="0">
                <a:solidFill>
                  <a:srgbClr val="FF0000"/>
                </a:solidFill>
              </a:rPr>
              <a:t>rotational delay </a:t>
            </a:r>
            <a:r>
              <a:rPr lang="en-US" dirty="0"/>
              <a:t>(</a:t>
            </a:r>
            <a:r>
              <a:rPr lang="en-US" sz="2000" dirty="0"/>
              <a:t>waiting for block to rotate under head</a:t>
            </a:r>
            <a:r>
              <a:rPr lang="en-US" dirty="0"/>
              <a:t>)</a:t>
            </a:r>
          </a:p>
          <a:p>
            <a:pPr lvl="1">
              <a:buSzPct val="75000"/>
            </a:pPr>
            <a:r>
              <a:rPr lang="en-US" i="1" dirty="0">
                <a:solidFill>
                  <a:srgbClr val="FF0000"/>
                </a:solidFill>
              </a:rPr>
              <a:t>transfer time </a:t>
            </a:r>
            <a:r>
              <a:rPr lang="en-US" dirty="0"/>
              <a:t>(</a:t>
            </a:r>
            <a:r>
              <a:rPr lang="en-US" sz="2000" dirty="0"/>
              <a:t>actually moving data to/from disk surface</a:t>
            </a:r>
            <a:r>
              <a:rPr lang="en-US" dirty="0" smtClean="0"/>
              <a:t>)</a:t>
            </a:r>
            <a:endParaRPr lang="en-US" dirty="0"/>
          </a:p>
          <a:p>
            <a:r>
              <a:rPr lang="en-US" dirty="0"/>
              <a:t>Seek time and rotational delay dominate.</a:t>
            </a:r>
          </a:p>
          <a:p>
            <a:pPr lvl="1">
              <a:buSzPct val="75000"/>
            </a:pPr>
            <a:r>
              <a:rPr lang="en-US" dirty="0"/>
              <a:t>Seek time varies from about 1 to </a:t>
            </a:r>
            <a:r>
              <a:rPr lang="en-US" dirty="0" smtClean="0"/>
              <a:t>20ms (typical &lt;= 4ms)</a:t>
            </a:r>
            <a:endParaRPr lang="en-US" dirty="0"/>
          </a:p>
          <a:p>
            <a:pPr lvl="1">
              <a:buSzPct val="75000"/>
            </a:pPr>
            <a:r>
              <a:rPr lang="en-US" dirty="0"/>
              <a:t>Rotational delay varies from 0 to </a:t>
            </a:r>
            <a:r>
              <a:rPr lang="en-US" dirty="0" smtClean="0"/>
              <a:t>10ms, average 4ms for 7200 RPM (60/7200 = .008s/rev = 8ms/rev, half on average)</a:t>
            </a:r>
            <a:endParaRPr lang="en-US" dirty="0"/>
          </a:p>
          <a:p>
            <a:pPr lvl="1">
              <a:buSzPct val="75000"/>
            </a:pPr>
            <a:r>
              <a:rPr lang="en-US" dirty="0"/>
              <a:t>Transfer </a:t>
            </a:r>
            <a:r>
              <a:rPr lang="en-US" dirty="0" smtClean="0"/>
              <a:t>time </a:t>
            </a:r>
            <a:r>
              <a:rPr lang="en-US" dirty="0"/>
              <a:t>is </a:t>
            </a:r>
            <a:r>
              <a:rPr lang="en-US" dirty="0" smtClean="0"/>
              <a:t>under 1ms </a:t>
            </a:r>
            <a:r>
              <a:rPr lang="en-US" dirty="0"/>
              <a:t>per 4KB </a:t>
            </a:r>
            <a:r>
              <a:rPr lang="en-US" dirty="0" smtClean="0"/>
              <a:t>page, rate~100M/s, so 10 ms for 1MB, about same as </a:t>
            </a:r>
            <a:r>
              <a:rPr lang="en-US" dirty="0" err="1" smtClean="0"/>
              <a:t>seek+rotational</a:t>
            </a:r>
            <a:r>
              <a:rPr lang="en-US" dirty="0" smtClean="0"/>
              <a:t> delay.</a:t>
            </a:r>
          </a:p>
          <a:p>
            <a:pPr lvl="1">
              <a:buSzPct val="75000"/>
            </a:pPr>
            <a:endParaRPr lang="en-US" dirty="0"/>
          </a:p>
          <a:p>
            <a:r>
              <a:rPr lang="en-US" dirty="0"/>
              <a:t>Key to lower I/O cost: </a:t>
            </a:r>
            <a:r>
              <a:rPr lang="en-US" dirty="0">
                <a:solidFill>
                  <a:srgbClr val="FF0000"/>
                </a:solidFill>
              </a:rPr>
              <a:t>reduce seek/rotation delays! </a:t>
            </a:r>
            <a:endParaRPr lang="en-US" dirty="0" smtClean="0">
              <a:solidFill>
                <a:srgbClr val="FF0000"/>
              </a:solidFill>
            </a:endParaRPr>
          </a:p>
          <a:p>
            <a:r>
              <a:rPr lang="en-US" dirty="0" smtClean="0"/>
              <a:t>One idea: use 1MB transfers, but not flexible enough for all cases (i.e. small tables)</a:t>
            </a:r>
            <a:endParaRPr lang="en-US" dirty="0"/>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24</a:t>
            </a:fld>
            <a:endParaRPr lang="en-US" dirty="0"/>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5364" name="Rectangle 4"/>
          <p:cNvSpPr>
            <a:spLocks noGrp="1" noChangeArrowheads="1"/>
          </p:cNvSpPr>
          <p:nvPr>
            <p:ph type="title"/>
          </p:nvPr>
        </p:nvSpPr>
        <p:spPr>
          <a:noFill/>
          <a:ln/>
        </p:spPr>
        <p:txBody>
          <a:bodyPr/>
          <a:lstStyle/>
          <a:p>
            <a:r>
              <a:rPr lang="en-US"/>
              <a:t>Arranging Pages on Disk</a:t>
            </a:r>
          </a:p>
        </p:txBody>
      </p:sp>
      <p:sp>
        <p:nvSpPr>
          <p:cNvPr id="15365" name="Rectangle 5"/>
          <p:cNvSpPr>
            <a:spLocks noGrp="1" noChangeArrowheads="1"/>
          </p:cNvSpPr>
          <p:nvPr>
            <p:ph sz="quarter" idx="1"/>
          </p:nvPr>
        </p:nvSpPr>
        <p:spPr>
          <a:xfrm>
            <a:off x="457200" y="1371600"/>
            <a:ext cx="8001000" cy="4724400"/>
          </a:xfrm>
          <a:noFill/>
          <a:ln/>
        </p:spPr>
        <p:txBody>
          <a:bodyPr>
            <a:normAutofit/>
          </a:bodyPr>
          <a:lstStyle/>
          <a:p>
            <a:r>
              <a:rPr lang="en-US" dirty="0">
                <a:solidFill>
                  <a:srgbClr val="FF0000"/>
                </a:solidFill>
              </a:rPr>
              <a:t>`</a:t>
            </a:r>
            <a:r>
              <a:rPr lang="en-US" i="1" dirty="0">
                <a:solidFill>
                  <a:srgbClr val="FF0000"/>
                </a:solidFill>
              </a:rPr>
              <a:t>Next</a:t>
            </a:r>
            <a:r>
              <a:rPr lang="en-US" dirty="0">
                <a:solidFill>
                  <a:srgbClr val="FF0000"/>
                </a:solidFill>
              </a:rPr>
              <a:t>’</a:t>
            </a:r>
            <a:r>
              <a:rPr lang="en-US" dirty="0">
                <a:solidFill>
                  <a:schemeClr val="accent2"/>
                </a:solidFill>
              </a:rPr>
              <a:t> </a:t>
            </a:r>
            <a:r>
              <a:rPr lang="en-US" dirty="0"/>
              <a:t>block concept:  </a:t>
            </a:r>
          </a:p>
          <a:p>
            <a:pPr lvl="1">
              <a:buSzPct val="75000"/>
            </a:pPr>
            <a:r>
              <a:rPr lang="en-US" dirty="0"/>
              <a:t>blocks on same track, followed by</a:t>
            </a:r>
          </a:p>
          <a:p>
            <a:pPr lvl="1">
              <a:buSzPct val="75000"/>
            </a:pPr>
            <a:r>
              <a:rPr lang="en-US" dirty="0"/>
              <a:t>blocks on same cylinder, followed by</a:t>
            </a:r>
          </a:p>
          <a:p>
            <a:pPr lvl="1">
              <a:buSzPct val="75000"/>
            </a:pPr>
            <a:r>
              <a:rPr lang="en-US" dirty="0"/>
              <a:t>blocks on adjacent </a:t>
            </a:r>
            <a:r>
              <a:rPr lang="en-US" dirty="0" smtClean="0"/>
              <a:t>cylinder</a:t>
            </a:r>
          </a:p>
          <a:p>
            <a:pPr lvl="1">
              <a:buSzPct val="75000"/>
            </a:pPr>
            <a:endParaRPr lang="en-US" dirty="0"/>
          </a:p>
          <a:p>
            <a:r>
              <a:rPr lang="en-US" dirty="0" smtClean="0"/>
              <a:t>Blocks that are accessed together frequently should </a:t>
            </a:r>
            <a:r>
              <a:rPr lang="en-US" dirty="0"/>
              <a:t>be </a:t>
            </a:r>
            <a:r>
              <a:rPr lang="en-US" dirty="0" smtClean="0"/>
              <a:t>sequentially </a:t>
            </a:r>
            <a:r>
              <a:rPr lang="en-US" dirty="0"/>
              <a:t>on disk (by `next’), to minimize </a:t>
            </a:r>
            <a:r>
              <a:rPr lang="en-US" dirty="0" smtClean="0"/>
              <a:t>access time</a:t>
            </a:r>
          </a:p>
          <a:p>
            <a:endParaRPr lang="en-US" dirty="0"/>
          </a:p>
          <a:p>
            <a:r>
              <a:rPr lang="en-US" dirty="0"/>
              <a:t>For a </a:t>
            </a:r>
            <a:r>
              <a:rPr lang="en-US" dirty="0">
                <a:solidFill>
                  <a:srgbClr val="FF0000"/>
                </a:solidFill>
              </a:rPr>
              <a:t>sequential scan, </a:t>
            </a:r>
            <a:r>
              <a:rPr lang="en-US" i="1" u="sng" dirty="0">
                <a:solidFill>
                  <a:srgbClr val="FF0000"/>
                </a:solidFill>
              </a:rPr>
              <a:t>pre-fetching</a:t>
            </a:r>
            <a:r>
              <a:rPr lang="en-US" i="1" dirty="0">
                <a:solidFill>
                  <a:srgbClr val="FF0000"/>
                </a:solidFill>
              </a:rPr>
              <a:t> </a:t>
            </a:r>
            <a:r>
              <a:rPr lang="en-US" dirty="0"/>
              <a:t>several pages at a time is a big win!</a:t>
            </a:r>
          </a:p>
        </p:txBody>
      </p:sp>
      <p:sp>
        <p:nvSpPr>
          <p:cNvPr id="7"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25</a:t>
            </a:fld>
            <a:endParaRPr lang="en-US" dirty="0"/>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5364" name="Rectangle 4"/>
          <p:cNvSpPr>
            <a:spLocks noGrp="1" noChangeArrowheads="1"/>
          </p:cNvSpPr>
          <p:nvPr>
            <p:ph type="title"/>
          </p:nvPr>
        </p:nvSpPr>
        <p:spPr>
          <a:noFill/>
          <a:ln/>
        </p:spPr>
        <p:txBody>
          <a:bodyPr/>
          <a:lstStyle/>
          <a:p>
            <a:r>
              <a:rPr lang="en-US" dirty="0" smtClean="0"/>
              <a:t>Physical Address on Disk</a:t>
            </a:r>
            <a:endParaRPr lang="en-US" dirty="0"/>
          </a:p>
        </p:txBody>
      </p:sp>
      <p:sp>
        <p:nvSpPr>
          <p:cNvPr id="15365" name="Rectangle 5"/>
          <p:cNvSpPr>
            <a:spLocks noGrp="1" noChangeArrowheads="1"/>
          </p:cNvSpPr>
          <p:nvPr>
            <p:ph sz="quarter" idx="1"/>
          </p:nvPr>
        </p:nvSpPr>
        <p:spPr>
          <a:xfrm>
            <a:off x="457200" y="1371600"/>
            <a:ext cx="8001000" cy="4724400"/>
          </a:xfrm>
          <a:noFill/>
          <a:ln/>
        </p:spPr>
        <p:txBody>
          <a:bodyPr>
            <a:normAutofit fontScale="92500" lnSpcReduction="10000"/>
          </a:bodyPr>
          <a:lstStyle/>
          <a:p>
            <a:r>
              <a:rPr lang="en-US" sz="2200" dirty="0" smtClean="0"/>
              <a:t>To locate a block on disk, the disk itself uses </a:t>
            </a:r>
            <a:r>
              <a:rPr lang="en-US" sz="2200" dirty="0" smtClean="0">
                <a:solidFill>
                  <a:srgbClr val="FF0000"/>
                </a:solidFill>
              </a:rPr>
              <a:t>CHS</a:t>
            </a:r>
            <a:r>
              <a:rPr lang="en-US" sz="2200" dirty="0" smtClean="0"/>
              <a:t> address  </a:t>
            </a:r>
            <a:endParaRPr lang="en-US" sz="2200" dirty="0"/>
          </a:p>
          <a:p>
            <a:pPr lvl="1">
              <a:buSzPct val="75000"/>
            </a:pPr>
            <a:r>
              <a:rPr lang="en-US" sz="2200" u="sng" dirty="0" smtClean="0"/>
              <a:t>C</a:t>
            </a:r>
            <a:r>
              <a:rPr lang="en-US" sz="2200" dirty="0" smtClean="0"/>
              <a:t>ylinder address </a:t>
            </a:r>
          </a:p>
          <a:p>
            <a:pPr lvl="2">
              <a:buSzPct val="75000"/>
            </a:pPr>
            <a:r>
              <a:rPr lang="en-US" sz="2200" dirty="0" smtClean="0"/>
              <a:t>Where to position the head, i.e., “seek” movement</a:t>
            </a:r>
            <a:endParaRPr lang="en-US" sz="2200" dirty="0"/>
          </a:p>
          <a:p>
            <a:pPr lvl="1">
              <a:buSzPct val="75000"/>
            </a:pPr>
            <a:r>
              <a:rPr lang="en-US" sz="2200" u="sng" dirty="0" smtClean="0"/>
              <a:t>H</a:t>
            </a:r>
            <a:r>
              <a:rPr lang="en-US" sz="2200" dirty="0" smtClean="0"/>
              <a:t>ead address</a:t>
            </a:r>
          </a:p>
          <a:p>
            <a:pPr lvl="2">
              <a:buSzPct val="75000"/>
            </a:pPr>
            <a:r>
              <a:rPr lang="en-US" sz="2200" dirty="0" smtClean="0"/>
              <a:t>Which head to activate</a:t>
            </a:r>
          </a:p>
          <a:p>
            <a:pPr lvl="2">
              <a:buSzPct val="75000"/>
            </a:pPr>
            <a:r>
              <a:rPr lang="en-US" sz="2200" dirty="0" smtClean="0"/>
              <a:t>Identifies the platter and side, hence the track, since cylinder is already known</a:t>
            </a:r>
            <a:endParaRPr lang="en-US" sz="2200" dirty="0"/>
          </a:p>
          <a:p>
            <a:pPr lvl="1">
              <a:buSzPct val="75000"/>
            </a:pPr>
            <a:r>
              <a:rPr lang="en-US" sz="2200" u="sng" dirty="0" smtClean="0"/>
              <a:t>S</a:t>
            </a:r>
            <a:r>
              <a:rPr lang="en-US" sz="2200" dirty="0" smtClean="0"/>
              <a:t>ector address</a:t>
            </a:r>
          </a:p>
          <a:p>
            <a:pPr lvl="2">
              <a:buSzPct val="75000"/>
            </a:pPr>
            <a:r>
              <a:rPr lang="en-US" sz="2200" dirty="0" smtClean="0"/>
              <a:t>The address of first sector in the block</a:t>
            </a:r>
          </a:p>
          <a:p>
            <a:pPr lvl="2">
              <a:buSzPct val="75000"/>
            </a:pPr>
            <a:r>
              <a:rPr lang="en-US" sz="2200" dirty="0" smtClean="0"/>
              <a:t>Wait until disk rotates in the proper position</a:t>
            </a:r>
          </a:p>
          <a:p>
            <a:pPr>
              <a:buSzPct val="75000"/>
            </a:pPr>
            <a:r>
              <a:rPr lang="en-US" dirty="0" smtClean="0"/>
              <a:t>But current disks (SCSI, SAS, etc.) accept LBNs, logical block numbers, one number per block across whole disk in “next” order. </a:t>
            </a:r>
            <a:r>
              <a:rPr lang="en-US" sz="2400" dirty="0" smtClean="0"/>
              <a:t>See </a:t>
            </a:r>
            <a:r>
              <a:rPr lang="en-US" sz="2400" dirty="0" smtClean="0">
                <a:hlinkClick r:id="rId3"/>
              </a:rPr>
              <a:t>http://en.wikipedia.org/wiki/Logical_block_addressing</a:t>
            </a:r>
            <a:endParaRPr lang="en-US" sz="2400" dirty="0"/>
          </a:p>
        </p:txBody>
      </p:sp>
      <p:sp>
        <p:nvSpPr>
          <p:cNvPr id="7"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26</a:t>
            </a:fld>
            <a:endParaRPr lang="en-US" dirty="0"/>
          </a:p>
        </p:txBody>
      </p:sp>
    </p:spTree>
    <p:extLst>
      <p:ext uri="{BB962C8B-B14F-4D97-AF65-F5344CB8AC3E}">
        <p14:creationId xmlns:p14="http://schemas.microsoft.com/office/powerpoint/2010/main" val="2760919353"/>
      </p:ext>
    </p:extLst>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a:lstStyle/>
          <a:p>
            <a:r>
              <a:rPr lang="en-US"/>
              <a:t>RAID</a:t>
            </a:r>
          </a:p>
        </p:txBody>
      </p:sp>
      <p:sp>
        <p:nvSpPr>
          <p:cNvPr id="17411" name="Rectangle 3"/>
          <p:cNvSpPr>
            <a:spLocks noGrp="1" noChangeArrowheads="1"/>
          </p:cNvSpPr>
          <p:nvPr>
            <p:ph sz="quarter" idx="1"/>
          </p:nvPr>
        </p:nvSpPr>
        <p:spPr>
          <a:noFill/>
          <a:ln/>
        </p:spPr>
        <p:txBody>
          <a:bodyPr>
            <a:normAutofit/>
          </a:bodyPr>
          <a:lstStyle/>
          <a:p>
            <a:pPr>
              <a:lnSpc>
                <a:spcPct val="90000"/>
              </a:lnSpc>
            </a:pPr>
            <a:r>
              <a:rPr lang="en-US" u="sng" dirty="0" smtClean="0"/>
              <a:t>R</a:t>
            </a:r>
            <a:r>
              <a:rPr lang="en-US" dirty="0" smtClean="0"/>
              <a:t>edundant </a:t>
            </a:r>
            <a:r>
              <a:rPr lang="en-US" u="sng" dirty="0" smtClean="0"/>
              <a:t>A</a:t>
            </a:r>
            <a:r>
              <a:rPr lang="en-US" dirty="0" smtClean="0"/>
              <a:t>rray of </a:t>
            </a:r>
            <a:r>
              <a:rPr lang="en-US" u="sng" dirty="0" smtClean="0"/>
              <a:t>I</a:t>
            </a:r>
            <a:r>
              <a:rPr lang="en-US" dirty="0" smtClean="0"/>
              <a:t>ndependent </a:t>
            </a:r>
            <a:r>
              <a:rPr lang="en-US" u="sng" dirty="0" smtClean="0"/>
              <a:t>D</a:t>
            </a:r>
            <a:r>
              <a:rPr lang="en-US" dirty="0" smtClean="0"/>
              <a:t>isks</a:t>
            </a:r>
          </a:p>
          <a:p>
            <a:pPr lvl="1">
              <a:lnSpc>
                <a:spcPct val="90000"/>
              </a:lnSpc>
            </a:pPr>
            <a:r>
              <a:rPr lang="en-US" dirty="0" smtClean="0"/>
              <a:t>Arrangement </a:t>
            </a:r>
            <a:r>
              <a:rPr lang="en-US" dirty="0"/>
              <a:t>of several disks that gives abstraction of a single, large </a:t>
            </a:r>
            <a:r>
              <a:rPr lang="en-US" dirty="0" smtClean="0"/>
              <a:t>disk, with LBNs across the whole thing.</a:t>
            </a:r>
          </a:p>
          <a:p>
            <a:pPr lvl="1">
              <a:lnSpc>
                <a:spcPct val="90000"/>
              </a:lnSpc>
            </a:pPr>
            <a:endParaRPr lang="en-US" sz="1400" dirty="0" smtClean="0"/>
          </a:p>
          <a:p>
            <a:pPr>
              <a:lnSpc>
                <a:spcPct val="90000"/>
              </a:lnSpc>
            </a:pPr>
            <a:r>
              <a:rPr lang="en-US" dirty="0" smtClean="0"/>
              <a:t>Improves </a:t>
            </a:r>
            <a:r>
              <a:rPr lang="en-US" dirty="0" smtClean="0">
                <a:solidFill>
                  <a:srgbClr val="FF0000"/>
                </a:solidFill>
              </a:rPr>
              <a:t>performance</a:t>
            </a:r>
          </a:p>
          <a:p>
            <a:pPr lvl="1">
              <a:lnSpc>
                <a:spcPct val="90000"/>
              </a:lnSpc>
            </a:pPr>
            <a:r>
              <a:rPr lang="en-US" dirty="0" smtClean="0"/>
              <a:t>Data is carefully spread over several disks: </a:t>
            </a:r>
            <a:r>
              <a:rPr lang="en-US" dirty="0" smtClean="0">
                <a:solidFill>
                  <a:srgbClr val="FF0000"/>
                </a:solidFill>
              </a:rPr>
              <a:t>striping</a:t>
            </a:r>
          </a:p>
          <a:p>
            <a:pPr lvl="1">
              <a:lnSpc>
                <a:spcPct val="90000"/>
              </a:lnSpc>
            </a:pPr>
            <a:r>
              <a:rPr lang="en-US" dirty="0" smtClean="0"/>
              <a:t>Requests for sequence of blocks answered by several disks</a:t>
            </a:r>
          </a:p>
          <a:p>
            <a:pPr lvl="1">
              <a:lnSpc>
                <a:spcPct val="90000"/>
              </a:lnSpc>
            </a:pPr>
            <a:r>
              <a:rPr lang="en-US" dirty="0" smtClean="0"/>
              <a:t>Disk transfer bandwidth is effectively aggregated</a:t>
            </a:r>
          </a:p>
          <a:p>
            <a:pPr lvl="1">
              <a:lnSpc>
                <a:spcPct val="90000"/>
              </a:lnSpc>
            </a:pPr>
            <a:endParaRPr lang="en-US" sz="1400" dirty="0" smtClean="0"/>
          </a:p>
          <a:p>
            <a:pPr>
              <a:lnSpc>
                <a:spcPct val="90000"/>
              </a:lnSpc>
            </a:pPr>
            <a:r>
              <a:rPr lang="en-US" dirty="0" smtClean="0"/>
              <a:t>Increases </a:t>
            </a:r>
            <a:r>
              <a:rPr lang="en-US" dirty="0" smtClean="0">
                <a:solidFill>
                  <a:srgbClr val="FF0000"/>
                </a:solidFill>
              </a:rPr>
              <a:t>reliability </a:t>
            </a:r>
          </a:p>
          <a:p>
            <a:pPr lvl="1">
              <a:lnSpc>
                <a:spcPct val="90000"/>
              </a:lnSpc>
            </a:pPr>
            <a:r>
              <a:rPr lang="en-US" dirty="0" smtClean="0"/>
              <a:t>Redundant information stored to recover from disk crashes</a:t>
            </a:r>
          </a:p>
          <a:p>
            <a:pPr lvl="1">
              <a:lnSpc>
                <a:spcPct val="90000"/>
              </a:lnSpc>
            </a:pPr>
            <a:r>
              <a:rPr lang="en-US" dirty="0" smtClean="0"/>
              <a:t>Mirroring is simplest scheme</a:t>
            </a:r>
          </a:p>
          <a:p>
            <a:pPr lvl="1">
              <a:lnSpc>
                <a:spcPct val="90000"/>
              </a:lnSpc>
            </a:pPr>
            <a:r>
              <a:rPr lang="en-US" dirty="0" smtClean="0"/>
              <a:t>Parity schemes: </a:t>
            </a:r>
            <a:r>
              <a:rPr lang="en-US" dirty="0" smtClean="0">
                <a:solidFill>
                  <a:srgbClr val="FF0000"/>
                </a:solidFill>
              </a:rPr>
              <a:t>data disks </a:t>
            </a:r>
            <a:r>
              <a:rPr lang="en-US" dirty="0" smtClean="0"/>
              <a:t>and </a:t>
            </a:r>
            <a:r>
              <a:rPr lang="en-US" dirty="0" smtClean="0">
                <a:solidFill>
                  <a:srgbClr val="FF0000"/>
                </a:solidFill>
              </a:rPr>
              <a:t>check disks</a:t>
            </a:r>
            <a:endParaRPr lang="en-US" dirty="0">
              <a:solidFill>
                <a:srgbClr val="FF0000"/>
              </a:solidFill>
            </a:endParaRPr>
          </a:p>
        </p:txBody>
      </p:sp>
      <p:sp>
        <p:nvSpPr>
          <p:cNvPr id="4"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27</a:t>
            </a:fld>
            <a:endParaRPr lang="en-US" dirty="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a:t>RAID Levels</a:t>
            </a:r>
          </a:p>
        </p:txBody>
      </p:sp>
      <p:sp>
        <p:nvSpPr>
          <p:cNvPr id="19459" name="Rectangle 3"/>
          <p:cNvSpPr>
            <a:spLocks noGrp="1" noChangeArrowheads="1"/>
          </p:cNvSpPr>
          <p:nvPr>
            <p:ph sz="quarter" idx="1"/>
          </p:nvPr>
        </p:nvSpPr>
        <p:spPr>
          <a:noFill/>
          <a:ln/>
        </p:spPr>
        <p:txBody>
          <a:bodyPr>
            <a:normAutofit fontScale="77500" lnSpcReduction="20000"/>
          </a:bodyPr>
          <a:lstStyle/>
          <a:p>
            <a:r>
              <a:rPr lang="en-US" sz="2000" dirty="0"/>
              <a:t>Level 0: </a:t>
            </a:r>
            <a:r>
              <a:rPr lang="en-US" sz="2000" dirty="0" smtClean="0"/>
              <a:t>Striping but no redundancy</a:t>
            </a:r>
          </a:p>
          <a:p>
            <a:pPr lvl="1">
              <a:buSzPct val="75000"/>
            </a:pPr>
            <a:r>
              <a:rPr lang="en-US" sz="2000" dirty="0" smtClean="0"/>
              <a:t>Maximum transfer rate = aggregate bandwidth</a:t>
            </a:r>
          </a:p>
          <a:p>
            <a:pPr lvl="1">
              <a:buSzPct val="75000"/>
            </a:pPr>
            <a:r>
              <a:rPr lang="en-US" sz="2000" dirty="0" smtClean="0"/>
              <a:t>Stripe size can be many blocks, example 256KB</a:t>
            </a:r>
          </a:p>
          <a:p>
            <a:pPr lvl="1">
              <a:buSzPct val="75000"/>
            </a:pPr>
            <a:r>
              <a:rPr lang="en-US" sz="2000" dirty="0" smtClean="0"/>
              <a:t>With </a:t>
            </a:r>
            <a:r>
              <a:rPr lang="en-US" sz="2000" i="1" dirty="0" smtClean="0"/>
              <a:t>N</a:t>
            </a:r>
            <a:r>
              <a:rPr lang="en-US" sz="2000" dirty="0" smtClean="0"/>
              <a:t> data disks, read/write bandwidth improves up to </a:t>
            </a:r>
            <a:r>
              <a:rPr lang="en-US" sz="2000" i="1" dirty="0" smtClean="0"/>
              <a:t>N</a:t>
            </a:r>
            <a:r>
              <a:rPr lang="en-US" sz="2000" dirty="0" smtClean="0"/>
              <a:t> times</a:t>
            </a:r>
          </a:p>
          <a:p>
            <a:pPr lvl="1">
              <a:buSzPct val="75000"/>
            </a:pPr>
            <a:endParaRPr lang="en-US" sz="2000" dirty="0"/>
          </a:p>
          <a:p>
            <a:r>
              <a:rPr lang="en-US" sz="2000" dirty="0"/>
              <a:t>Level 1: </a:t>
            </a:r>
            <a:r>
              <a:rPr lang="en-US" sz="2000" dirty="0" smtClean="0"/>
              <a:t>Mirroring</a:t>
            </a:r>
          </a:p>
          <a:p>
            <a:pPr lvl="1"/>
            <a:r>
              <a:rPr lang="en-US" sz="2000" dirty="0" smtClean="0"/>
              <a:t>Each data disk </a:t>
            </a:r>
            <a:r>
              <a:rPr lang="en-US" sz="2000" dirty="0"/>
              <a:t>has a mirror image (check disk)</a:t>
            </a:r>
          </a:p>
          <a:p>
            <a:pPr lvl="1">
              <a:buSzPct val="75000"/>
            </a:pPr>
            <a:r>
              <a:rPr lang="en-US" sz="2000" dirty="0"/>
              <a:t>Parallel </a:t>
            </a:r>
            <a:r>
              <a:rPr lang="en-US" sz="2000" dirty="0" smtClean="0"/>
              <a:t>reads possible, but a </a:t>
            </a:r>
            <a:r>
              <a:rPr lang="en-US" sz="2000" dirty="0"/>
              <a:t>write involves </a:t>
            </a:r>
            <a:r>
              <a:rPr lang="en-US" sz="2000" dirty="0" smtClean="0"/>
              <a:t>both disks</a:t>
            </a:r>
          </a:p>
          <a:p>
            <a:pPr lvl="1">
              <a:buSzPct val="75000"/>
            </a:pPr>
            <a:r>
              <a:rPr lang="en-US" sz="2000" dirty="0" smtClean="0"/>
              <a:t>So max read transfer rate = aggregate bandwidth, but write rate only half</a:t>
            </a:r>
            <a:endParaRPr lang="en-US" sz="2000" dirty="0"/>
          </a:p>
          <a:p>
            <a:pPr lvl="1">
              <a:buSzPct val="75000"/>
            </a:pPr>
            <a:endParaRPr lang="en-US" sz="2000" dirty="0"/>
          </a:p>
          <a:p>
            <a:r>
              <a:rPr lang="en-US" sz="2000" dirty="0"/>
              <a:t>Level </a:t>
            </a:r>
            <a:r>
              <a:rPr lang="en-US" sz="2000" dirty="0" smtClean="0"/>
              <a:t>1+0: </a:t>
            </a:r>
            <a:r>
              <a:rPr lang="en-US" sz="2000" dirty="0"/>
              <a:t>Striping and </a:t>
            </a:r>
            <a:r>
              <a:rPr lang="en-US" sz="2000" dirty="0" smtClean="0"/>
              <a:t>Mirroring (AKA RAID 10)</a:t>
            </a:r>
          </a:p>
          <a:p>
            <a:pPr lvl="1"/>
            <a:r>
              <a:rPr lang="en-US" sz="2000" dirty="0" smtClean="0"/>
              <a:t>Need minimum of 4 disks, making two mirrored disks to stripe</a:t>
            </a:r>
            <a:endParaRPr lang="en-US" sz="2000" dirty="0"/>
          </a:p>
          <a:p>
            <a:pPr lvl="1">
              <a:buSzPct val="75000"/>
            </a:pPr>
            <a:r>
              <a:rPr lang="en-US" sz="2000" dirty="0" smtClean="0"/>
              <a:t>Maximum read transfer </a:t>
            </a:r>
            <a:r>
              <a:rPr lang="en-US" sz="2000" dirty="0"/>
              <a:t>rate = aggregate </a:t>
            </a:r>
            <a:r>
              <a:rPr lang="en-US" sz="2000" dirty="0" smtClean="0"/>
              <a:t>bandwidth</a:t>
            </a:r>
          </a:p>
          <a:p>
            <a:pPr lvl="1">
              <a:buSzPct val="75000"/>
            </a:pPr>
            <a:r>
              <a:rPr lang="en-US" sz="2000" dirty="0" smtClean="0"/>
              <a:t>Write still involves two disks</a:t>
            </a:r>
          </a:p>
          <a:p>
            <a:pPr lvl="1">
              <a:buSzPct val="75000"/>
            </a:pPr>
            <a:r>
              <a:rPr lang="en-US" sz="2000" dirty="0" smtClean="0"/>
              <a:t>More popular now that disk is so inexpensive, for operational DBs</a:t>
            </a:r>
          </a:p>
          <a:p>
            <a:pPr lvl="1">
              <a:buSzPct val="75000"/>
            </a:pPr>
            <a:r>
              <a:rPr lang="en-US" sz="2000" dirty="0" smtClean="0"/>
              <a:t>Faster recovery from failed disk than RAID 5 or 50</a:t>
            </a:r>
          </a:p>
          <a:p>
            <a:pPr lvl="1">
              <a:buSzPct val="75000"/>
            </a:pPr>
            <a:endParaRPr lang="en-US" sz="2000" dirty="0" smtClean="0"/>
          </a:p>
          <a:p>
            <a:pPr>
              <a:buSzPct val="75000"/>
            </a:pPr>
            <a:r>
              <a:rPr lang="en-US" sz="2200" dirty="0" smtClean="0"/>
              <a:t>Level 0+1: mirror a striped set. Not a great idea.</a:t>
            </a:r>
          </a:p>
          <a:p>
            <a:pPr lvl="1">
              <a:buSzPct val="75000"/>
            </a:pPr>
            <a:endParaRPr lang="en-US" sz="2000" dirty="0"/>
          </a:p>
          <a:p>
            <a:pPr>
              <a:buFont typeface="Wingdings" pitchFamily="2" charset="2"/>
              <a:buNone/>
            </a:pPr>
            <a:endParaRPr lang="en-US" sz="2000" dirty="0"/>
          </a:p>
        </p:txBody>
      </p:sp>
      <p:sp>
        <p:nvSpPr>
          <p:cNvPr id="4"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28</a:t>
            </a:fld>
            <a:endParaRPr lang="en-US" dirty="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US"/>
              <a:t>RAID Levels (Contd.)</a:t>
            </a:r>
          </a:p>
        </p:txBody>
      </p:sp>
      <p:sp>
        <p:nvSpPr>
          <p:cNvPr id="21507" name="Rectangle 3"/>
          <p:cNvSpPr>
            <a:spLocks noGrp="1" noChangeArrowheads="1"/>
          </p:cNvSpPr>
          <p:nvPr>
            <p:ph sz="quarter" idx="1"/>
          </p:nvPr>
        </p:nvSpPr>
        <p:spPr>
          <a:xfrm>
            <a:off x="381000" y="1219200"/>
            <a:ext cx="8229600" cy="5105400"/>
          </a:xfrm>
          <a:noFill/>
          <a:ln/>
        </p:spPr>
        <p:txBody>
          <a:bodyPr>
            <a:normAutofit fontScale="77500" lnSpcReduction="20000"/>
          </a:bodyPr>
          <a:lstStyle/>
          <a:p>
            <a:pPr>
              <a:lnSpc>
                <a:spcPct val="90000"/>
              </a:lnSpc>
            </a:pPr>
            <a:r>
              <a:rPr lang="en-US" dirty="0" smtClean="0"/>
              <a:t>Level </a:t>
            </a:r>
            <a:r>
              <a:rPr lang="en-US" dirty="0"/>
              <a:t>4: Block-Interleaved </a:t>
            </a:r>
            <a:r>
              <a:rPr lang="en-US" dirty="0" smtClean="0"/>
              <a:t>Parity (not important in itself)</a:t>
            </a:r>
            <a:endParaRPr lang="en-US" dirty="0"/>
          </a:p>
          <a:p>
            <a:pPr lvl="1">
              <a:lnSpc>
                <a:spcPct val="90000"/>
              </a:lnSpc>
              <a:buSzPct val="75000"/>
            </a:pPr>
            <a:r>
              <a:rPr lang="en-US" dirty="0"/>
              <a:t>Striping Unit: One disk </a:t>
            </a:r>
            <a:r>
              <a:rPr lang="en-US" dirty="0" smtClean="0"/>
              <a:t>block</a:t>
            </a:r>
          </a:p>
          <a:p>
            <a:pPr lvl="1">
              <a:lnSpc>
                <a:spcPct val="90000"/>
              </a:lnSpc>
              <a:buSzPct val="75000"/>
            </a:pPr>
            <a:r>
              <a:rPr lang="en-US" dirty="0" smtClean="0"/>
              <a:t>There are multiple data disks (</a:t>
            </a:r>
            <a:r>
              <a:rPr lang="en-US" i="1" dirty="0" smtClean="0"/>
              <a:t>N</a:t>
            </a:r>
            <a:r>
              <a:rPr lang="en-US" dirty="0" smtClean="0"/>
              <a:t>), single check disk</a:t>
            </a:r>
          </a:p>
          <a:p>
            <a:pPr lvl="1">
              <a:lnSpc>
                <a:spcPct val="90000"/>
              </a:lnSpc>
              <a:buSzPct val="75000"/>
            </a:pPr>
            <a:r>
              <a:rPr lang="en-US" dirty="0" smtClean="0"/>
              <a:t>Check disk block = XOR of corresponding data disk blocks</a:t>
            </a:r>
          </a:p>
          <a:p>
            <a:pPr lvl="1">
              <a:lnSpc>
                <a:spcPct val="90000"/>
              </a:lnSpc>
              <a:buSzPct val="75000"/>
            </a:pPr>
            <a:r>
              <a:rPr lang="en-US" dirty="0" smtClean="0"/>
              <a:t>Can reconstruct one failed disk</a:t>
            </a:r>
            <a:endParaRPr lang="en-US" dirty="0"/>
          </a:p>
          <a:p>
            <a:pPr lvl="1">
              <a:lnSpc>
                <a:spcPct val="90000"/>
              </a:lnSpc>
              <a:buSzPct val="75000"/>
            </a:pPr>
            <a:r>
              <a:rPr lang="en-US" dirty="0" smtClean="0"/>
              <a:t>Read bandwidth is up to </a:t>
            </a:r>
            <a:r>
              <a:rPr lang="en-US" i="1" dirty="0" smtClean="0"/>
              <a:t>N</a:t>
            </a:r>
            <a:r>
              <a:rPr lang="en-US" dirty="0" smtClean="0"/>
              <a:t> times higher than single disk</a:t>
            </a:r>
            <a:endParaRPr lang="en-US" dirty="0"/>
          </a:p>
          <a:p>
            <a:pPr lvl="1">
              <a:lnSpc>
                <a:spcPct val="90000"/>
              </a:lnSpc>
              <a:buSzPct val="75000"/>
            </a:pPr>
            <a:r>
              <a:rPr lang="en-US" dirty="0"/>
              <a:t>Writes involve modified block and check </a:t>
            </a:r>
            <a:r>
              <a:rPr lang="en-US" dirty="0" smtClean="0"/>
              <a:t>disk</a:t>
            </a:r>
          </a:p>
          <a:p>
            <a:pPr lvl="1">
              <a:lnSpc>
                <a:spcPct val="90000"/>
              </a:lnSpc>
              <a:buSzPct val="75000"/>
            </a:pPr>
            <a:r>
              <a:rPr lang="en-US" dirty="0" smtClean="0"/>
              <a:t>RAID-3 is similar in concept, but interleaving done at bit level</a:t>
            </a:r>
          </a:p>
          <a:p>
            <a:pPr lvl="1">
              <a:lnSpc>
                <a:spcPct val="90000"/>
              </a:lnSpc>
              <a:buSzPct val="75000"/>
            </a:pPr>
            <a:endParaRPr lang="en-US" dirty="0"/>
          </a:p>
          <a:p>
            <a:pPr>
              <a:lnSpc>
                <a:spcPct val="90000"/>
              </a:lnSpc>
            </a:pPr>
            <a:r>
              <a:rPr lang="en-US" dirty="0"/>
              <a:t>Level 5: Block-Interleaved Distributed </a:t>
            </a:r>
            <a:r>
              <a:rPr lang="en-US" dirty="0" smtClean="0"/>
              <a:t>Parity (in wide use)</a:t>
            </a:r>
            <a:endParaRPr lang="en-US" dirty="0"/>
          </a:p>
          <a:p>
            <a:pPr lvl="1">
              <a:lnSpc>
                <a:spcPct val="90000"/>
              </a:lnSpc>
              <a:buSzPct val="75000"/>
            </a:pPr>
            <a:r>
              <a:rPr lang="en-US" dirty="0" smtClean="0"/>
              <a:t>In RAID-4, check disk writes represent bottleneck</a:t>
            </a:r>
          </a:p>
          <a:p>
            <a:pPr lvl="1">
              <a:lnSpc>
                <a:spcPct val="90000"/>
              </a:lnSpc>
              <a:buSzPct val="75000"/>
            </a:pPr>
            <a:r>
              <a:rPr lang="en-US" dirty="0" smtClean="0"/>
              <a:t>In RAID-5, parity </a:t>
            </a:r>
            <a:r>
              <a:rPr lang="en-US" dirty="0"/>
              <a:t>blocks are distributed </a:t>
            </a:r>
            <a:r>
              <a:rPr lang="en-US" dirty="0" smtClean="0"/>
              <a:t>over all disks</a:t>
            </a:r>
          </a:p>
          <a:p>
            <a:pPr lvl="1">
              <a:lnSpc>
                <a:spcPct val="90000"/>
              </a:lnSpc>
              <a:buSzPct val="75000"/>
            </a:pPr>
            <a:r>
              <a:rPr lang="en-US" dirty="0" smtClean="0"/>
              <a:t>Every disk acts as data disk for some blocks, and check disk for other blocks</a:t>
            </a:r>
          </a:p>
          <a:p>
            <a:pPr lvl="1">
              <a:lnSpc>
                <a:spcPct val="90000"/>
              </a:lnSpc>
              <a:buSzPct val="75000"/>
            </a:pPr>
            <a:r>
              <a:rPr lang="en-US" dirty="0" smtClean="0"/>
              <a:t>Most popular of the higher RAID levels (over 1+0).</a:t>
            </a:r>
          </a:p>
          <a:p>
            <a:pPr lvl="1">
              <a:lnSpc>
                <a:spcPct val="90000"/>
              </a:lnSpc>
              <a:buSzPct val="75000"/>
            </a:pPr>
            <a:r>
              <a:rPr lang="en-US" dirty="0" smtClean="0"/>
              <a:t>Level 50: stripe across 2 or more RAID 5 sets</a:t>
            </a:r>
            <a:br>
              <a:rPr lang="en-US" dirty="0" smtClean="0"/>
            </a:br>
            <a:endParaRPr lang="en-US" dirty="0" smtClean="0"/>
          </a:p>
          <a:p>
            <a:pPr>
              <a:lnSpc>
                <a:spcPct val="90000"/>
              </a:lnSpc>
              <a:buSzPct val="75000"/>
            </a:pPr>
            <a:r>
              <a:rPr lang="en-US" dirty="0" smtClean="0"/>
              <a:t>Level 6: More redundancy, can handle two failed disks</a:t>
            </a:r>
          </a:p>
          <a:p>
            <a:pPr lvl="1">
              <a:lnSpc>
                <a:spcPct val="90000"/>
              </a:lnSpc>
              <a:buSzPct val="75000"/>
            </a:pPr>
            <a:r>
              <a:rPr lang="en-US" dirty="0"/>
              <a:t>Level </a:t>
            </a:r>
            <a:r>
              <a:rPr lang="en-US" dirty="0" smtClean="0"/>
              <a:t>60</a:t>
            </a:r>
            <a:r>
              <a:rPr lang="en-US" dirty="0"/>
              <a:t>: stripe across 2 or more RAID </a:t>
            </a:r>
            <a:r>
              <a:rPr lang="en-US" dirty="0" smtClean="0"/>
              <a:t>6 </a:t>
            </a:r>
            <a:r>
              <a:rPr lang="en-US" dirty="0"/>
              <a:t>sets</a:t>
            </a:r>
          </a:p>
          <a:p>
            <a:pPr>
              <a:lnSpc>
                <a:spcPct val="90000"/>
              </a:lnSpc>
              <a:buFont typeface="Wingdings" pitchFamily="2" charset="2"/>
              <a:buChar char="§"/>
            </a:pPr>
            <a:endParaRPr lang="en-US" sz="2400" dirty="0"/>
          </a:p>
        </p:txBody>
      </p:sp>
      <p:sp>
        <p:nvSpPr>
          <p:cNvPr id="4"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29</a:t>
            </a:fld>
            <a:endParaRPr lang="en-US"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Normalization in practice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
        <p:nvSpPr>
          <p:cNvPr id="4" name="TextBox 3"/>
          <p:cNvSpPr txBox="1"/>
          <p:nvPr/>
        </p:nvSpPr>
        <p:spPr>
          <a:xfrm>
            <a:off x="1371600" y="1524000"/>
            <a:ext cx="7010400" cy="4431983"/>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Example, pg. 174 (ex. 5-3) and in </a:t>
            </a:r>
            <a:r>
              <a:rPr lang="en-US" dirty="0" err="1" smtClean="0">
                <a:latin typeface="Arial" panose="020B0604020202020204" pitchFamily="34" charset="0"/>
                <a:cs typeface="Arial" panose="020B0604020202020204" pitchFamily="34" charset="0"/>
              </a:rPr>
              <a:t>createdb.sql</a:t>
            </a:r>
            <a:r>
              <a:rPr lang="en-US" dirty="0" smtClean="0">
                <a:latin typeface="Arial" panose="020B0604020202020204" pitchFamily="34" charset="0"/>
                <a:cs typeface="Arial" panose="020B0604020202020204" pitchFamily="34" charset="0"/>
              </a:rPr>
              <a:t>:</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create table flights(</a:t>
            </a:r>
          </a:p>
          <a:p>
            <a:r>
              <a:rPr lang="en-US" sz="1800" dirty="0" err="1" smtClean="0">
                <a:latin typeface="Arial" panose="020B0604020202020204" pitchFamily="34" charset="0"/>
                <a:cs typeface="Arial" panose="020B0604020202020204" pitchFamily="34" charset="0"/>
              </a:rPr>
              <a:t>flno</a:t>
            </a:r>
            <a:r>
              <a:rPr lang="en-US" sz="1800"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int</a:t>
            </a:r>
            <a:r>
              <a:rPr lang="en-US" sz="1800" b="1" dirty="0" smtClean="0">
                <a:latin typeface="Arial" panose="020B0604020202020204" pitchFamily="34" charset="0"/>
                <a:cs typeface="Arial" panose="020B0604020202020204" pitchFamily="34" charset="0"/>
              </a:rPr>
              <a:t> primary key,</a:t>
            </a:r>
          </a:p>
          <a:p>
            <a:r>
              <a:rPr lang="en-US" sz="1800" dirty="0" smtClean="0">
                <a:latin typeface="Arial" panose="020B0604020202020204" pitchFamily="34" charset="0"/>
                <a:cs typeface="Arial" panose="020B0604020202020204" pitchFamily="34" charset="0"/>
              </a:rPr>
              <a:t>origin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not null,</a:t>
            </a:r>
          </a:p>
          <a:p>
            <a:r>
              <a:rPr lang="en-US" sz="1800" dirty="0" smtClean="0">
                <a:latin typeface="Arial" panose="020B0604020202020204" pitchFamily="34" charset="0"/>
                <a:cs typeface="Arial" panose="020B0604020202020204" pitchFamily="34" charset="0"/>
              </a:rPr>
              <a:t>destination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not null,</a:t>
            </a:r>
          </a:p>
          <a:p>
            <a:r>
              <a:rPr lang="en-US" sz="1800" dirty="0" smtClean="0">
                <a:latin typeface="Arial" panose="020B0604020202020204" pitchFamily="34" charset="0"/>
                <a:cs typeface="Arial" panose="020B0604020202020204" pitchFamily="34" charset="0"/>
              </a:rPr>
              <a:t>distance </a:t>
            </a:r>
            <a:r>
              <a:rPr lang="en-US" sz="1800" b="1" dirty="0" err="1" smtClean="0">
                <a:latin typeface="Arial" panose="020B0604020202020204" pitchFamily="34" charset="0"/>
                <a:cs typeface="Arial" panose="020B0604020202020204" pitchFamily="34" charset="0"/>
              </a:rPr>
              <a:t>int</a:t>
            </a:r>
            <a:r>
              <a:rPr lang="en-US" sz="1800" b="1"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departs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a:t>
            </a:r>
          </a:p>
          <a:p>
            <a:r>
              <a:rPr lang="en-US" sz="1800" dirty="0" smtClean="0">
                <a:latin typeface="Arial" panose="020B0604020202020204" pitchFamily="34" charset="0"/>
                <a:cs typeface="Arial" panose="020B0604020202020204" pitchFamily="34" charset="0"/>
              </a:rPr>
              <a:t>arrives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a:t>
            </a:r>
          </a:p>
          <a:p>
            <a:r>
              <a:rPr lang="en-US" sz="1800" dirty="0" smtClean="0">
                <a:latin typeface="Arial" panose="020B0604020202020204" pitchFamily="34" charset="0"/>
                <a:cs typeface="Arial" panose="020B0604020202020204" pitchFamily="34" charset="0"/>
              </a:rPr>
              <a:t>price </a:t>
            </a:r>
            <a:r>
              <a:rPr lang="en-US" sz="1800" b="1" dirty="0" smtClean="0">
                <a:latin typeface="Arial" panose="020B0604020202020204" pitchFamily="34" charset="0"/>
                <a:cs typeface="Arial" panose="020B0604020202020204" pitchFamily="34" charset="0"/>
              </a:rPr>
              <a:t>decimal(7,2)</a:t>
            </a:r>
            <a:r>
              <a:rPr lang="en-US" sz="1800" dirty="0" smtClean="0">
                <a:latin typeface="Arial" panose="020B0604020202020204" pitchFamily="34" charset="0"/>
                <a:cs typeface="Arial" panose="020B0604020202020204" pitchFamily="34" charset="0"/>
              </a:rPr>
              <a:t>);</a:t>
            </a:r>
          </a:p>
          <a:p>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What’s distance?  it’s the distance between the origin and destination airports,  so the FD: origin, destination </a:t>
            </a:r>
            <a:r>
              <a:rPr lang="en-US" sz="1800" dirty="0" smtClean="0">
                <a:latin typeface="Arial" panose="020B0604020202020204" pitchFamily="34" charset="0"/>
                <a:cs typeface="Arial" panose="020B0604020202020204" pitchFamily="34" charset="0"/>
                <a:sym typeface="Wingdings" pitchFamily="2" charset="2"/>
              </a:rPr>
              <a:t> distance lies in the table and distance is non-key, so the table doesn’t qualify as 3NF.</a:t>
            </a:r>
            <a:endParaRPr lang="en-US"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1480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Architecture of a DBMS</a:t>
            </a:r>
            <a:endParaRPr lang="en-US" dirty="0"/>
          </a:p>
        </p:txBody>
      </p:sp>
      <p:sp>
        <p:nvSpPr>
          <p:cNvPr id="5" name="Can 4"/>
          <p:cNvSpPr/>
          <p:nvPr/>
        </p:nvSpPr>
        <p:spPr>
          <a:xfrm>
            <a:off x="3810000" y="5562600"/>
            <a:ext cx="1600200" cy="533400"/>
          </a:xfrm>
          <a:prstGeom prst="can">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Data</a:t>
            </a:r>
            <a:endParaRPr lang="en-US" sz="2000" dirty="0">
              <a:solidFill>
                <a:schemeClr val="tx1"/>
              </a:solidFill>
            </a:endParaRPr>
          </a:p>
        </p:txBody>
      </p:sp>
      <p:sp>
        <p:nvSpPr>
          <p:cNvPr id="6" name="Rounded Rectangle 5"/>
          <p:cNvSpPr/>
          <p:nvPr/>
        </p:nvSpPr>
        <p:spPr>
          <a:xfrm>
            <a:off x="2667000" y="4800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Disk Space Manager</a:t>
            </a:r>
            <a:endParaRPr lang="en-US" sz="2000" dirty="0">
              <a:solidFill>
                <a:schemeClr val="tx1"/>
              </a:solidFill>
            </a:endParaRPr>
          </a:p>
        </p:txBody>
      </p:sp>
      <p:sp>
        <p:nvSpPr>
          <p:cNvPr id="9" name="Rounded Rectangle 8"/>
          <p:cNvSpPr/>
          <p:nvPr/>
        </p:nvSpPr>
        <p:spPr>
          <a:xfrm>
            <a:off x="2667000" y="4038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Buffer Manager</a:t>
            </a:r>
            <a:endParaRPr lang="en-US" sz="2000" dirty="0">
              <a:solidFill>
                <a:schemeClr val="tx1"/>
              </a:solidFill>
            </a:endParaRPr>
          </a:p>
        </p:txBody>
      </p:sp>
      <p:cxnSp>
        <p:nvCxnSpPr>
          <p:cNvPr id="28" name="Straight Arrow Connector 27"/>
          <p:cNvCxnSpPr>
            <a:stCxn id="6" idx="2"/>
          </p:cNvCxnSpPr>
          <p:nvPr/>
        </p:nvCxnSpPr>
        <p:spPr>
          <a:xfrm rot="5400000">
            <a:off x="4381500" y="5372100"/>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21" name="Subtitle 2"/>
          <p:cNvSpPr txBox="1">
            <a:spLocks/>
          </p:cNvSpPr>
          <p:nvPr/>
        </p:nvSpPr>
        <p:spPr>
          <a:xfrm>
            <a:off x="533400" y="6096000"/>
            <a:ext cx="8153400" cy="304800"/>
          </a:xfrm>
          <a:prstGeom prst="rect">
            <a:avLst/>
          </a:prstGeom>
        </p:spPr>
        <p:txBody>
          <a:bodyPr vert="horz">
            <a:noAutofit/>
          </a:bodyPr>
          <a:lstStyle/>
          <a:p>
            <a:pPr lvl="0">
              <a:spcBef>
                <a:spcPts val="600"/>
              </a:spcBef>
              <a:buClr>
                <a:schemeClr val="accent1"/>
              </a:buClr>
              <a:buSzPct val="76000"/>
            </a:pPr>
            <a:r>
              <a:rPr lang="en-US" sz="1400" dirty="0" smtClean="0"/>
              <a:t>A first course in database systems, 3</a:t>
            </a:r>
            <a:r>
              <a:rPr lang="en-US" sz="1400" baseline="30000" dirty="0" smtClean="0"/>
              <a:t>rd</a:t>
            </a:r>
            <a:r>
              <a:rPr lang="en-US" sz="1400" dirty="0" smtClean="0"/>
              <a:t> </a:t>
            </a:r>
            <a:r>
              <a:rPr lang="en-US" sz="1400" dirty="0" err="1" smtClean="0"/>
              <a:t>ed</a:t>
            </a:r>
            <a:r>
              <a:rPr lang="en-US" sz="1400" dirty="0" smtClean="0"/>
              <a:t>, </a:t>
            </a:r>
            <a:r>
              <a:rPr lang="en-US" sz="1400" dirty="0" err="1" smtClean="0"/>
              <a:t>Ullman</a:t>
            </a:r>
            <a:r>
              <a:rPr lang="en-US" sz="1400" dirty="0" smtClean="0"/>
              <a:t> and </a:t>
            </a:r>
            <a:r>
              <a:rPr lang="en-US" sz="1400" dirty="0" err="1" smtClean="0"/>
              <a:t>Widom</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sp>
        <p:nvSpPr>
          <p:cNvPr id="24" name="Rounded Rectangle 23"/>
          <p:cNvSpPr/>
          <p:nvPr/>
        </p:nvSpPr>
        <p:spPr>
          <a:xfrm>
            <a:off x="2667000" y="3276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Index/File/Record Manager</a:t>
            </a:r>
            <a:endParaRPr lang="en-US" sz="2000" dirty="0">
              <a:solidFill>
                <a:schemeClr val="tx1"/>
              </a:solidFill>
            </a:endParaRPr>
          </a:p>
        </p:txBody>
      </p:sp>
      <p:sp>
        <p:nvSpPr>
          <p:cNvPr id="25" name="Rounded Rectangle 24"/>
          <p:cNvSpPr/>
          <p:nvPr/>
        </p:nvSpPr>
        <p:spPr>
          <a:xfrm>
            <a:off x="2667000" y="2514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Execution Engine</a:t>
            </a:r>
            <a:endParaRPr lang="en-US" sz="2000" dirty="0">
              <a:solidFill>
                <a:schemeClr val="tx1"/>
              </a:solidFill>
            </a:endParaRPr>
          </a:p>
        </p:txBody>
      </p:sp>
      <p:sp>
        <p:nvSpPr>
          <p:cNvPr id="26" name="Rounded Rectangle 25"/>
          <p:cNvSpPr/>
          <p:nvPr/>
        </p:nvSpPr>
        <p:spPr>
          <a:xfrm>
            <a:off x="2667000" y="1752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Query Compiler</a:t>
            </a:r>
            <a:endParaRPr lang="en-US" sz="2000" dirty="0">
              <a:solidFill>
                <a:schemeClr val="tx1"/>
              </a:solidFill>
            </a:endParaRPr>
          </a:p>
        </p:txBody>
      </p:sp>
      <p:sp>
        <p:nvSpPr>
          <p:cNvPr id="29" name="Subtitle 2"/>
          <p:cNvSpPr txBox="1">
            <a:spLocks/>
          </p:cNvSpPr>
          <p:nvPr/>
        </p:nvSpPr>
        <p:spPr>
          <a:xfrm>
            <a:off x="533400" y="1066800"/>
            <a:ext cx="8153400" cy="304800"/>
          </a:xfrm>
          <a:prstGeom prst="rect">
            <a:avLst/>
          </a:prstGeom>
        </p:spPr>
        <p:txBody>
          <a:bodyPr vert="horz">
            <a:noAutofit/>
          </a:bodyPr>
          <a:lstStyle/>
          <a:p>
            <a:pPr lvl="0" algn="ctr">
              <a:spcBef>
                <a:spcPts val="600"/>
              </a:spcBef>
              <a:buClr>
                <a:schemeClr val="accent1"/>
              </a:buClr>
              <a:buSzPct val="76000"/>
            </a:pPr>
            <a:r>
              <a:rPr lang="en-US" sz="2000" dirty="0" smtClean="0"/>
              <a:t>User</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cxnSp>
        <p:nvCxnSpPr>
          <p:cNvPr id="34" name="Straight Arrow Connector 33"/>
          <p:cNvCxnSpPr/>
          <p:nvPr/>
        </p:nvCxnSpPr>
        <p:spPr>
          <a:xfrm rot="5400000">
            <a:off x="4382294" y="1561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4382294" y="4609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4382294" y="3847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382294" y="2323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4382294" y="3085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41" name="Subtitle 2"/>
          <p:cNvSpPr txBox="1">
            <a:spLocks/>
          </p:cNvSpPr>
          <p:nvPr/>
        </p:nvSpPr>
        <p:spPr>
          <a:xfrm>
            <a:off x="4572000" y="1371600"/>
            <a:ext cx="1371600" cy="304800"/>
          </a:xfrm>
          <a:prstGeom prst="rect">
            <a:avLst/>
          </a:prstGeom>
        </p:spPr>
        <p:txBody>
          <a:bodyPr vert="horz">
            <a:noAutofit/>
          </a:bodyPr>
          <a:lstStyle/>
          <a:p>
            <a:pPr lvl="0" algn="ctr">
              <a:spcBef>
                <a:spcPts val="600"/>
              </a:spcBef>
              <a:buClr>
                <a:schemeClr val="accent1"/>
              </a:buClr>
              <a:buSzPct val="76000"/>
            </a:pPr>
            <a:r>
              <a:rPr lang="en-US" sz="1600" dirty="0" smtClean="0"/>
              <a:t>SQL Query</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2" name="Subtitle 2"/>
          <p:cNvSpPr txBox="1">
            <a:spLocks/>
          </p:cNvSpPr>
          <p:nvPr/>
        </p:nvSpPr>
        <p:spPr>
          <a:xfrm>
            <a:off x="4572000" y="2133600"/>
            <a:ext cx="2286000" cy="304800"/>
          </a:xfrm>
          <a:prstGeom prst="rect">
            <a:avLst/>
          </a:prstGeom>
        </p:spPr>
        <p:txBody>
          <a:bodyPr vert="horz">
            <a:noAutofit/>
          </a:bodyPr>
          <a:lstStyle/>
          <a:p>
            <a:pPr lvl="0" algn="ctr">
              <a:spcBef>
                <a:spcPts val="600"/>
              </a:spcBef>
              <a:buClr>
                <a:schemeClr val="accent1"/>
              </a:buClr>
              <a:buSzPct val="76000"/>
            </a:pPr>
            <a:r>
              <a:rPr lang="en-US" sz="1600" dirty="0" smtClean="0"/>
              <a:t>Query Plan (optimized)</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3" name="Subtitle 2"/>
          <p:cNvSpPr txBox="1">
            <a:spLocks/>
          </p:cNvSpPr>
          <p:nvPr/>
        </p:nvSpPr>
        <p:spPr>
          <a:xfrm>
            <a:off x="4419600" y="2895600"/>
            <a:ext cx="2895600" cy="304800"/>
          </a:xfrm>
          <a:prstGeom prst="rect">
            <a:avLst/>
          </a:prstGeom>
        </p:spPr>
        <p:txBody>
          <a:bodyPr vert="horz">
            <a:noAutofit/>
          </a:bodyPr>
          <a:lstStyle/>
          <a:p>
            <a:pPr lvl="0" algn="ctr">
              <a:spcBef>
                <a:spcPts val="600"/>
              </a:spcBef>
              <a:buClr>
                <a:schemeClr val="accent1"/>
              </a:buClr>
              <a:buSzPct val="76000"/>
            </a:pPr>
            <a:r>
              <a:rPr lang="en-US" sz="1600" dirty="0" smtClean="0"/>
              <a:t>Index and Record requests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4" name="Subtitle 2"/>
          <p:cNvSpPr txBox="1">
            <a:spLocks/>
          </p:cNvSpPr>
          <p:nvPr/>
        </p:nvSpPr>
        <p:spPr>
          <a:xfrm>
            <a:off x="4572000" y="3657600"/>
            <a:ext cx="1752600" cy="304800"/>
          </a:xfrm>
          <a:prstGeom prst="rect">
            <a:avLst/>
          </a:prstGeom>
        </p:spPr>
        <p:txBody>
          <a:bodyPr vert="horz">
            <a:noAutofit/>
          </a:bodyPr>
          <a:lstStyle/>
          <a:p>
            <a:pPr lvl="0" algn="ctr">
              <a:spcBef>
                <a:spcPts val="600"/>
              </a:spcBef>
              <a:buClr>
                <a:schemeClr val="accent1"/>
              </a:buClr>
              <a:buSzPct val="76000"/>
            </a:pPr>
            <a:r>
              <a:rPr lang="en-US" sz="1600" dirty="0" smtClean="0"/>
              <a:t>Page Commands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5" name="Subtitle 2"/>
          <p:cNvSpPr txBox="1">
            <a:spLocks/>
          </p:cNvSpPr>
          <p:nvPr/>
        </p:nvSpPr>
        <p:spPr>
          <a:xfrm>
            <a:off x="4191000" y="4419600"/>
            <a:ext cx="2590800" cy="304800"/>
          </a:xfrm>
          <a:prstGeom prst="rect">
            <a:avLst/>
          </a:prstGeom>
        </p:spPr>
        <p:txBody>
          <a:bodyPr vert="horz">
            <a:noAutofit/>
          </a:bodyPr>
          <a:lstStyle/>
          <a:p>
            <a:pPr lvl="0" algn="ctr">
              <a:spcBef>
                <a:spcPts val="600"/>
              </a:spcBef>
              <a:buClr>
                <a:schemeClr val="accent1"/>
              </a:buClr>
              <a:buSzPct val="76000"/>
            </a:pPr>
            <a:r>
              <a:rPr lang="en-US" sz="1600" dirty="0" smtClean="0"/>
              <a:t>Read/Write pages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6" name="Subtitle 2"/>
          <p:cNvSpPr txBox="1">
            <a:spLocks/>
          </p:cNvSpPr>
          <p:nvPr/>
        </p:nvSpPr>
        <p:spPr>
          <a:xfrm>
            <a:off x="4267200" y="5181600"/>
            <a:ext cx="1676400" cy="304800"/>
          </a:xfrm>
          <a:prstGeom prst="rect">
            <a:avLst/>
          </a:prstGeom>
        </p:spPr>
        <p:txBody>
          <a:bodyPr vert="horz">
            <a:noAutofit/>
          </a:bodyPr>
          <a:lstStyle/>
          <a:p>
            <a:pPr lvl="0" algn="ctr">
              <a:spcBef>
                <a:spcPts val="600"/>
              </a:spcBef>
              <a:buClr>
                <a:schemeClr val="accent1"/>
              </a:buClr>
              <a:buSzPct val="76000"/>
            </a:pPr>
            <a:r>
              <a:rPr lang="en-US" sz="1600" dirty="0" smtClean="0"/>
              <a:t>Disk I/O</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54"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30</a:t>
            </a:fld>
            <a:endParaRPr lang="en-US" dirty="0"/>
          </a:p>
        </p:txBody>
      </p:sp>
      <p:sp>
        <p:nvSpPr>
          <p:cNvPr id="27" name="Oval 26"/>
          <p:cNvSpPr/>
          <p:nvPr/>
        </p:nvSpPr>
        <p:spPr>
          <a:xfrm>
            <a:off x="990600" y="4610100"/>
            <a:ext cx="7162800" cy="723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330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dirty="0"/>
              <a:t>Disk Space </a:t>
            </a:r>
            <a:r>
              <a:rPr lang="en-US" dirty="0" smtClean="0"/>
              <a:t>Manager</a:t>
            </a:r>
            <a:endParaRPr lang="en-US" dirty="0"/>
          </a:p>
        </p:txBody>
      </p:sp>
      <p:sp>
        <p:nvSpPr>
          <p:cNvPr id="23557" name="Rectangle 5"/>
          <p:cNvSpPr>
            <a:spLocks noGrp="1" noChangeArrowheads="1"/>
          </p:cNvSpPr>
          <p:nvPr>
            <p:ph sz="quarter" idx="1"/>
          </p:nvPr>
        </p:nvSpPr>
        <p:spPr>
          <a:xfrm>
            <a:off x="304800" y="1295400"/>
            <a:ext cx="8153400" cy="4953000"/>
          </a:xfrm>
          <a:noFill/>
          <a:ln/>
        </p:spPr>
        <p:txBody>
          <a:bodyPr>
            <a:normAutofit/>
          </a:bodyPr>
          <a:lstStyle/>
          <a:p>
            <a:r>
              <a:rPr lang="en-US" dirty="0"/>
              <a:t>Lowest layer of </a:t>
            </a:r>
            <a:r>
              <a:rPr lang="en-US" dirty="0" smtClean="0"/>
              <a:t>DBMS, manages </a:t>
            </a:r>
            <a:r>
              <a:rPr lang="en-US" dirty="0"/>
              <a:t>space on </a:t>
            </a:r>
            <a:r>
              <a:rPr lang="en-US" dirty="0" smtClean="0"/>
              <a:t>disk</a:t>
            </a:r>
          </a:p>
          <a:p>
            <a:pPr lvl="1"/>
            <a:r>
              <a:rPr lang="en-US" dirty="0" smtClean="0"/>
              <a:t>Provides abstraction of data as </a:t>
            </a:r>
            <a:r>
              <a:rPr lang="en-US" dirty="0" smtClean="0">
                <a:solidFill>
                  <a:srgbClr val="FF0000"/>
                </a:solidFill>
              </a:rPr>
              <a:t>collection of pages</a:t>
            </a:r>
            <a:endParaRPr lang="en-US" dirty="0">
              <a:solidFill>
                <a:srgbClr val="FF0000"/>
              </a:solidFill>
            </a:endParaRPr>
          </a:p>
          <a:p>
            <a:r>
              <a:rPr lang="en-US" dirty="0"/>
              <a:t>Higher levels call upon this layer to:</a:t>
            </a:r>
          </a:p>
          <a:p>
            <a:pPr lvl="1">
              <a:buSzPct val="75000"/>
            </a:pPr>
            <a:r>
              <a:rPr lang="en-US" dirty="0"/>
              <a:t>allocate/de-allocate a </a:t>
            </a:r>
            <a:r>
              <a:rPr lang="en-US" dirty="0" smtClean="0"/>
              <a:t>page on disk</a:t>
            </a:r>
            <a:endParaRPr lang="en-US" dirty="0"/>
          </a:p>
          <a:p>
            <a:pPr lvl="1">
              <a:buSzPct val="75000"/>
            </a:pPr>
            <a:r>
              <a:rPr lang="en-US" dirty="0"/>
              <a:t>read/write a </a:t>
            </a:r>
            <a:r>
              <a:rPr lang="en-US" dirty="0" smtClean="0"/>
              <a:t>page</a:t>
            </a:r>
          </a:p>
          <a:p>
            <a:pPr lvl="1">
              <a:buSzPct val="75000"/>
            </a:pPr>
            <a:r>
              <a:rPr lang="en-US" dirty="0" smtClean="0"/>
              <a:t>keep track of free space on disk</a:t>
            </a:r>
          </a:p>
          <a:p>
            <a:pPr>
              <a:buSzPct val="75000"/>
            </a:pPr>
            <a:r>
              <a:rPr lang="en-US" dirty="0" smtClean="0"/>
              <a:t>Tracking free blocks on disk</a:t>
            </a:r>
          </a:p>
          <a:p>
            <a:pPr lvl="1">
              <a:buSzPct val="75000"/>
            </a:pPr>
            <a:r>
              <a:rPr lang="en-US" dirty="0" smtClean="0"/>
              <a:t>Linked list or bitmap (latter can identify contiguous regions)</a:t>
            </a:r>
            <a:endParaRPr lang="en-US" dirty="0"/>
          </a:p>
          <a:p>
            <a:r>
              <a:rPr lang="en-US" dirty="0" smtClean="0"/>
              <a:t>Must support request </a:t>
            </a:r>
            <a:r>
              <a:rPr lang="en-US" dirty="0"/>
              <a:t>for </a:t>
            </a:r>
            <a:r>
              <a:rPr lang="en-US" dirty="0" smtClean="0"/>
              <a:t>allocating </a:t>
            </a:r>
            <a:r>
              <a:rPr lang="en-US" i="1" dirty="0" smtClean="0">
                <a:solidFill>
                  <a:srgbClr val="FF0000"/>
                </a:solidFill>
              </a:rPr>
              <a:t>sequence</a:t>
            </a:r>
            <a:r>
              <a:rPr lang="en-US" dirty="0" smtClean="0">
                <a:solidFill>
                  <a:srgbClr val="FF0000"/>
                </a:solidFill>
              </a:rPr>
              <a:t> </a:t>
            </a:r>
            <a:r>
              <a:rPr lang="en-US" dirty="0"/>
              <a:t>of </a:t>
            </a:r>
            <a:r>
              <a:rPr lang="en-US" dirty="0" smtClean="0"/>
              <a:t>pages</a:t>
            </a:r>
          </a:p>
          <a:p>
            <a:pPr lvl="1"/>
            <a:r>
              <a:rPr lang="en-US" dirty="0" smtClean="0"/>
              <a:t>Pages must be allocated according to “next-block” concept </a:t>
            </a:r>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31</a:t>
            </a:fld>
            <a:endParaRPr lang="en-US" dirty="0"/>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Architecture of a DBMS</a:t>
            </a:r>
            <a:endParaRPr lang="en-US" dirty="0"/>
          </a:p>
        </p:txBody>
      </p:sp>
      <p:sp>
        <p:nvSpPr>
          <p:cNvPr id="5" name="Can 4"/>
          <p:cNvSpPr/>
          <p:nvPr/>
        </p:nvSpPr>
        <p:spPr>
          <a:xfrm>
            <a:off x="3810000" y="5562600"/>
            <a:ext cx="1600200" cy="533400"/>
          </a:xfrm>
          <a:prstGeom prst="can">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Data</a:t>
            </a:r>
            <a:endParaRPr lang="en-US" sz="2000" dirty="0">
              <a:solidFill>
                <a:schemeClr val="tx1"/>
              </a:solidFill>
            </a:endParaRPr>
          </a:p>
        </p:txBody>
      </p:sp>
      <p:sp>
        <p:nvSpPr>
          <p:cNvPr id="6" name="Rounded Rectangle 5"/>
          <p:cNvSpPr/>
          <p:nvPr/>
        </p:nvSpPr>
        <p:spPr>
          <a:xfrm>
            <a:off x="2667000" y="4800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Disk Space Manager</a:t>
            </a:r>
            <a:endParaRPr lang="en-US" sz="2000" dirty="0">
              <a:solidFill>
                <a:schemeClr val="tx1"/>
              </a:solidFill>
            </a:endParaRPr>
          </a:p>
        </p:txBody>
      </p:sp>
      <p:sp>
        <p:nvSpPr>
          <p:cNvPr id="9" name="Rounded Rectangle 8"/>
          <p:cNvSpPr/>
          <p:nvPr/>
        </p:nvSpPr>
        <p:spPr>
          <a:xfrm>
            <a:off x="2667000" y="4038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Buffer Manager</a:t>
            </a:r>
            <a:endParaRPr lang="en-US" sz="2000" dirty="0">
              <a:solidFill>
                <a:schemeClr val="tx1"/>
              </a:solidFill>
            </a:endParaRPr>
          </a:p>
        </p:txBody>
      </p:sp>
      <p:cxnSp>
        <p:nvCxnSpPr>
          <p:cNvPr id="28" name="Straight Arrow Connector 27"/>
          <p:cNvCxnSpPr>
            <a:stCxn id="6" idx="2"/>
          </p:cNvCxnSpPr>
          <p:nvPr/>
        </p:nvCxnSpPr>
        <p:spPr>
          <a:xfrm rot="5400000">
            <a:off x="4381500" y="5372100"/>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21" name="Subtitle 2"/>
          <p:cNvSpPr txBox="1">
            <a:spLocks/>
          </p:cNvSpPr>
          <p:nvPr/>
        </p:nvSpPr>
        <p:spPr>
          <a:xfrm>
            <a:off x="533400" y="6096000"/>
            <a:ext cx="8153400" cy="304800"/>
          </a:xfrm>
          <a:prstGeom prst="rect">
            <a:avLst/>
          </a:prstGeom>
        </p:spPr>
        <p:txBody>
          <a:bodyPr vert="horz">
            <a:noAutofit/>
          </a:bodyPr>
          <a:lstStyle/>
          <a:p>
            <a:pPr lvl="0">
              <a:spcBef>
                <a:spcPts val="600"/>
              </a:spcBef>
              <a:buClr>
                <a:schemeClr val="accent1"/>
              </a:buClr>
              <a:buSzPct val="76000"/>
            </a:pPr>
            <a:r>
              <a:rPr lang="en-US" sz="1400" dirty="0" smtClean="0"/>
              <a:t>A first course in database systems, 3</a:t>
            </a:r>
            <a:r>
              <a:rPr lang="en-US" sz="1400" baseline="30000" dirty="0" smtClean="0"/>
              <a:t>rd</a:t>
            </a:r>
            <a:r>
              <a:rPr lang="en-US" sz="1400" dirty="0" smtClean="0"/>
              <a:t> </a:t>
            </a:r>
            <a:r>
              <a:rPr lang="en-US" sz="1400" dirty="0" err="1" smtClean="0"/>
              <a:t>ed</a:t>
            </a:r>
            <a:r>
              <a:rPr lang="en-US" sz="1400" dirty="0" smtClean="0"/>
              <a:t>, </a:t>
            </a:r>
            <a:r>
              <a:rPr lang="en-US" sz="1400" dirty="0" err="1" smtClean="0"/>
              <a:t>Ullman</a:t>
            </a:r>
            <a:r>
              <a:rPr lang="en-US" sz="1400" dirty="0" smtClean="0"/>
              <a:t> and </a:t>
            </a:r>
            <a:r>
              <a:rPr lang="en-US" sz="1400" dirty="0" err="1" smtClean="0"/>
              <a:t>Widom</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sp>
        <p:nvSpPr>
          <p:cNvPr id="24" name="Rounded Rectangle 23"/>
          <p:cNvSpPr/>
          <p:nvPr/>
        </p:nvSpPr>
        <p:spPr>
          <a:xfrm>
            <a:off x="2667000" y="3276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Index/File/Record Manager</a:t>
            </a:r>
            <a:endParaRPr lang="en-US" sz="2000" dirty="0">
              <a:solidFill>
                <a:schemeClr val="tx1"/>
              </a:solidFill>
            </a:endParaRPr>
          </a:p>
        </p:txBody>
      </p:sp>
      <p:sp>
        <p:nvSpPr>
          <p:cNvPr id="25" name="Rounded Rectangle 24"/>
          <p:cNvSpPr/>
          <p:nvPr/>
        </p:nvSpPr>
        <p:spPr>
          <a:xfrm>
            <a:off x="2667000" y="2514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Execution Engine</a:t>
            </a:r>
            <a:endParaRPr lang="en-US" sz="2000" dirty="0">
              <a:solidFill>
                <a:schemeClr val="tx1"/>
              </a:solidFill>
            </a:endParaRPr>
          </a:p>
        </p:txBody>
      </p:sp>
      <p:sp>
        <p:nvSpPr>
          <p:cNvPr id="26" name="Rounded Rectangle 25"/>
          <p:cNvSpPr/>
          <p:nvPr/>
        </p:nvSpPr>
        <p:spPr>
          <a:xfrm>
            <a:off x="2667000" y="1752600"/>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Query Compiler</a:t>
            </a:r>
            <a:endParaRPr lang="en-US" sz="2000" dirty="0">
              <a:solidFill>
                <a:schemeClr val="tx1"/>
              </a:solidFill>
            </a:endParaRPr>
          </a:p>
        </p:txBody>
      </p:sp>
      <p:sp>
        <p:nvSpPr>
          <p:cNvPr id="29" name="Subtitle 2"/>
          <p:cNvSpPr txBox="1">
            <a:spLocks/>
          </p:cNvSpPr>
          <p:nvPr/>
        </p:nvSpPr>
        <p:spPr>
          <a:xfrm>
            <a:off x="533400" y="1066800"/>
            <a:ext cx="8153400" cy="304800"/>
          </a:xfrm>
          <a:prstGeom prst="rect">
            <a:avLst/>
          </a:prstGeom>
        </p:spPr>
        <p:txBody>
          <a:bodyPr vert="horz">
            <a:noAutofit/>
          </a:bodyPr>
          <a:lstStyle/>
          <a:p>
            <a:pPr lvl="0" algn="ctr">
              <a:spcBef>
                <a:spcPts val="600"/>
              </a:spcBef>
              <a:buClr>
                <a:schemeClr val="accent1"/>
              </a:buClr>
              <a:buSzPct val="76000"/>
            </a:pPr>
            <a:r>
              <a:rPr lang="en-US" sz="2000" dirty="0" smtClean="0"/>
              <a:t>User</a:t>
            </a:r>
            <a:endParaRPr kumimoji="0" lang="en-US" sz="1400" i="0" u="none" strike="noStrike" kern="1200" cap="none" spc="0" normalizeH="0" baseline="0" noProof="0" dirty="0">
              <a:ln>
                <a:noFill/>
              </a:ln>
              <a:solidFill>
                <a:schemeClr val="tx2"/>
              </a:solidFill>
              <a:effectLst/>
              <a:uLnTx/>
              <a:uFillTx/>
              <a:latin typeface="+mj-lt"/>
              <a:ea typeface="+mj-ea"/>
              <a:cs typeface="+mj-cs"/>
            </a:endParaRPr>
          </a:p>
        </p:txBody>
      </p:sp>
      <p:cxnSp>
        <p:nvCxnSpPr>
          <p:cNvPr id="34" name="Straight Arrow Connector 33"/>
          <p:cNvCxnSpPr/>
          <p:nvPr/>
        </p:nvCxnSpPr>
        <p:spPr>
          <a:xfrm rot="5400000">
            <a:off x="4382294" y="1561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4382294" y="4609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4382294" y="3847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382294" y="2323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4382294" y="3085306"/>
            <a:ext cx="381000" cy="1588"/>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41" name="Subtitle 2"/>
          <p:cNvSpPr txBox="1">
            <a:spLocks/>
          </p:cNvSpPr>
          <p:nvPr/>
        </p:nvSpPr>
        <p:spPr>
          <a:xfrm>
            <a:off x="4572000" y="1371600"/>
            <a:ext cx="1371600" cy="304800"/>
          </a:xfrm>
          <a:prstGeom prst="rect">
            <a:avLst/>
          </a:prstGeom>
        </p:spPr>
        <p:txBody>
          <a:bodyPr vert="horz">
            <a:noAutofit/>
          </a:bodyPr>
          <a:lstStyle/>
          <a:p>
            <a:pPr lvl="0" algn="ctr">
              <a:spcBef>
                <a:spcPts val="600"/>
              </a:spcBef>
              <a:buClr>
                <a:schemeClr val="accent1"/>
              </a:buClr>
              <a:buSzPct val="76000"/>
            </a:pPr>
            <a:r>
              <a:rPr lang="en-US" sz="1600" dirty="0" smtClean="0"/>
              <a:t>SQL Query</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2" name="Subtitle 2"/>
          <p:cNvSpPr txBox="1">
            <a:spLocks/>
          </p:cNvSpPr>
          <p:nvPr/>
        </p:nvSpPr>
        <p:spPr>
          <a:xfrm>
            <a:off x="4572000" y="2133600"/>
            <a:ext cx="2286000" cy="304800"/>
          </a:xfrm>
          <a:prstGeom prst="rect">
            <a:avLst/>
          </a:prstGeom>
        </p:spPr>
        <p:txBody>
          <a:bodyPr vert="horz">
            <a:noAutofit/>
          </a:bodyPr>
          <a:lstStyle/>
          <a:p>
            <a:pPr lvl="0" algn="ctr">
              <a:spcBef>
                <a:spcPts val="600"/>
              </a:spcBef>
              <a:buClr>
                <a:schemeClr val="accent1"/>
              </a:buClr>
              <a:buSzPct val="76000"/>
            </a:pPr>
            <a:r>
              <a:rPr lang="en-US" sz="1600" dirty="0" smtClean="0"/>
              <a:t>Query Plan (optimized)</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3" name="Subtitle 2"/>
          <p:cNvSpPr txBox="1">
            <a:spLocks/>
          </p:cNvSpPr>
          <p:nvPr/>
        </p:nvSpPr>
        <p:spPr>
          <a:xfrm>
            <a:off x="4419600" y="2895600"/>
            <a:ext cx="2895600" cy="304800"/>
          </a:xfrm>
          <a:prstGeom prst="rect">
            <a:avLst/>
          </a:prstGeom>
        </p:spPr>
        <p:txBody>
          <a:bodyPr vert="horz">
            <a:noAutofit/>
          </a:bodyPr>
          <a:lstStyle/>
          <a:p>
            <a:pPr lvl="0" algn="ctr">
              <a:spcBef>
                <a:spcPts val="600"/>
              </a:spcBef>
              <a:buClr>
                <a:schemeClr val="accent1"/>
              </a:buClr>
              <a:buSzPct val="76000"/>
            </a:pPr>
            <a:r>
              <a:rPr lang="en-US" sz="1600" dirty="0" smtClean="0"/>
              <a:t>Index and Record requests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4" name="Subtitle 2"/>
          <p:cNvSpPr txBox="1">
            <a:spLocks/>
          </p:cNvSpPr>
          <p:nvPr/>
        </p:nvSpPr>
        <p:spPr>
          <a:xfrm>
            <a:off x="4572000" y="3657600"/>
            <a:ext cx="1752600" cy="304800"/>
          </a:xfrm>
          <a:prstGeom prst="rect">
            <a:avLst/>
          </a:prstGeom>
        </p:spPr>
        <p:txBody>
          <a:bodyPr vert="horz">
            <a:noAutofit/>
          </a:bodyPr>
          <a:lstStyle/>
          <a:p>
            <a:pPr lvl="0" algn="ctr">
              <a:spcBef>
                <a:spcPts val="600"/>
              </a:spcBef>
              <a:buClr>
                <a:schemeClr val="accent1"/>
              </a:buClr>
              <a:buSzPct val="76000"/>
            </a:pPr>
            <a:r>
              <a:rPr lang="en-US" sz="1600" dirty="0" smtClean="0"/>
              <a:t>Page Commands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5" name="Subtitle 2"/>
          <p:cNvSpPr txBox="1">
            <a:spLocks/>
          </p:cNvSpPr>
          <p:nvPr/>
        </p:nvSpPr>
        <p:spPr>
          <a:xfrm>
            <a:off x="4191000" y="4419600"/>
            <a:ext cx="2590800" cy="304800"/>
          </a:xfrm>
          <a:prstGeom prst="rect">
            <a:avLst/>
          </a:prstGeom>
        </p:spPr>
        <p:txBody>
          <a:bodyPr vert="horz">
            <a:noAutofit/>
          </a:bodyPr>
          <a:lstStyle/>
          <a:p>
            <a:pPr lvl="0" algn="ctr">
              <a:spcBef>
                <a:spcPts val="600"/>
              </a:spcBef>
              <a:buClr>
                <a:schemeClr val="accent1"/>
              </a:buClr>
              <a:buSzPct val="76000"/>
            </a:pPr>
            <a:r>
              <a:rPr lang="en-US" sz="1600" dirty="0" smtClean="0"/>
              <a:t>Read/Write pages</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46" name="Subtitle 2"/>
          <p:cNvSpPr txBox="1">
            <a:spLocks/>
          </p:cNvSpPr>
          <p:nvPr/>
        </p:nvSpPr>
        <p:spPr>
          <a:xfrm>
            <a:off x="4267200" y="5181600"/>
            <a:ext cx="1676400" cy="304800"/>
          </a:xfrm>
          <a:prstGeom prst="rect">
            <a:avLst/>
          </a:prstGeom>
        </p:spPr>
        <p:txBody>
          <a:bodyPr vert="horz">
            <a:noAutofit/>
          </a:bodyPr>
          <a:lstStyle/>
          <a:p>
            <a:pPr lvl="0" algn="ctr">
              <a:spcBef>
                <a:spcPts val="600"/>
              </a:spcBef>
              <a:buClr>
                <a:schemeClr val="accent1"/>
              </a:buClr>
              <a:buSzPct val="76000"/>
            </a:pPr>
            <a:r>
              <a:rPr lang="en-US" sz="1600" dirty="0" smtClean="0"/>
              <a:t>Disk I/O</a:t>
            </a:r>
            <a:endParaRPr kumimoji="0" lang="en-US" sz="1100" i="0" u="none" strike="noStrike" kern="1200" cap="none" spc="0" normalizeH="0" baseline="0" noProof="0" dirty="0">
              <a:ln>
                <a:noFill/>
              </a:ln>
              <a:solidFill>
                <a:schemeClr val="tx2"/>
              </a:solidFill>
              <a:effectLst/>
              <a:uLnTx/>
              <a:uFillTx/>
              <a:latin typeface="+mj-lt"/>
              <a:ea typeface="+mj-ea"/>
              <a:cs typeface="+mj-cs"/>
            </a:endParaRPr>
          </a:p>
        </p:txBody>
      </p:sp>
      <p:sp>
        <p:nvSpPr>
          <p:cNvPr id="54"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32</a:t>
            </a:fld>
            <a:endParaRPr lang="en-US" dirty="0"/>
          </a:p>
        </p:txBody>
      </p:sp>
      <p:sp>
        <p:nvSpPr>
          <p:cNvPr id="27" name="Oval 26"/>
          <p:cNvSpPr/>
          <p:nvPr/>
        </p:nvSpPr>
        <p:spPr>
          <a:xfrm>
            <a:off x="966716" y="3848100"/>
            <a:ext cx="7162800" cy="723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428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dirty="0"/>
              <a:t>Buffer </a:t>
            </a:r>
            <a:r>
              <a:rPr lang="en-US" dirty="0" smtClean="0"/>
              <a:t>Management</a:t>
            </a:r>
            <a:endParaRPr lang="en-US" dirty="0"/>
          </a:p>
        </p:txBody>
      </p:sp>
      <p:sp>
        <p:nvSpPr>
          <p:cNvPr id="25605" name="Rectangle 5"/>
          <p:cNvSpPr>
            <a:spLocks noGrp="1" noChangeArrowheads="1"/>
          </p:cNvSpPr>
          <p:nvPr>
            <p:ph sz="quarter" idx="1"/>
          </p:nvPr>
        </p:nvSpPr>
        <p:spPr>
          <a:xfrm>
            <a:off x="608345" y="5753100"/>
            <a:ext cx="7772400" cy="609600"/>
          </a:xfrm>
          <a:noFill/>
          <a:ln/>
        </p:spPr>
        <p:txBody>
          <a:bodyPr>
            <a:normAutofit/>
          </a:bodyPr>
          <a:lstStyle/>
          <a:p>
            <a:r>
              <a:rPr lang="en-US" i="1" dirty="0" smtClean="0"/>
              <a:t>A mapping table of </a:t>
            </a:r>
            <a:r>
              <a:rPr lang="en-US" i="1" dirty="0" smtClean="0">
                <a:solidFill>
                  <a:srgbClr val="FF0000"/>
                </a:solidFill>
              </a:rPr>
              <a:t>&lt;frame#, </a:t>
            </a:r>
            <a:r>
              <a:rPr lang="en-US" i="1" dirty="0" err="1" smtClean="0">
                <a:solidFill>
                  <a:srgbClr val="FF0000"/>
                </a:solidFill>
              </a:rPr>
              <a:t>pageid</a:t>
            </a:r>
            <a:r>
              <a:rPr lang="en-US" i="1" dirty="0" smtClean="0">
                <a:solidFill>
                  <a:srgbClr val="FF0000"/>
                </a:solidFill>
              </a:rPr>
              <a:t>&gt; </a:t>
            </a:r>
            <a:r>
              <a:rPr lang="en-US" i="1" dirty="0" smtClean="0"/>
              <a:t>pairs is maintained</a:t>
            </a:r>
            <a:endParaRPr lang="en-US" i="1" dirty="0"/>
          </a:p>
        </p:txBody>
      </p:sp>
      <p:grpSp>
        <p:nvGrpSpPr>
          <p:cNvPr id="25617" name="Group 17"/>
          <p:cNvGrpSpPr>
            <a:grpSpLocks/>
          </p:cNvGrpSpPr>
          <p:nvPr/>
        </p:nvGrpSpPr>
        <p:grpSpPr bwMode="auto">
          <a:xfrm>
            <a:off x="2536825" y="2409825"/>
            <a:ext cx="4230688" cy="1720850"/>
            <a:chOff x="1598" y="1518"/>
            <a:chExt cx="2665" cy="1084"/>
          </a:xfrm>
        </p:grpSpPr>
        <p:sp>
          <p:nvSpPr>
            <p:cNvPr id="25606" name="Rectangle 6"/>
            <p:cNvSpPr>
              <a:spLocks noChangeArrowheads="1"/>
            </p:cNvSpPr>
            <p:nvPr/>
          </p:nvSpPr>
          <p:spPr bwMode="auto">
            <a:xfrm>
              <a:off x="1606" y="1526"/>
              <a:ext cx="2649" cy="1068"/>
            </a:xfrm>
            <a:prstGeom prst="rect">
              <a:avLst/>
            </a:prstGeom>
            <a:noFill/>
            <a:ln w="25400">
              <a:solidFill>
                <a:schemeClr val="tx2"/>
              </a:solidFill>
              <a:miter lim="800000"/>
              <a:headEnd/>
              <a:tailEnd/>
            </a:ln>
            <a:effectLst/>
          </p:spPr>
          <p:txBody>
            <a:bodyPr wrap="none" anchor="ctr"/>
            <a:lstStyle/>
            <a:p>
              <a:endParaRPr lang="en-US"/>
            </a:p>
          </p:txBody>
        </p:sp>
        <p:sp>
          <p:nvSpPr>
            <p:cNvPr id="25607" name="Rectangle 7"/>
            <p:cNvSpPr>
              <a:spLocks noChangeArrowheads="1"/>
            </p:cNvSpPr>
            <p:nvPr/>
          </p:nvSpPr>
          <p:spPr bwMode="auto">
            <a:xfrm>
              <a:off x="1602" y="1522"/>
              <a:ext cx="428" cy="1076"/>
            </a:xfrm>
            <a:prstGeom prst="rect">
              <a:avLst/>
            </a:prstGeom>
            <a:noFill/>
            <a:ln w="12700">
              <a:solidFill>
                <a:schemeClr val="tx2"/>
              </a:solidFill>
              <a:miter lim="800000"/>
              <a:headEnd/>
              <a:tailEnd/>
            </a:ln>
            <a:effectLst/>
          </p:spPr>
          <p:txBody>
            <a:bodyPr wrap="none" anchor="ctr"/>
            <a:lstStyle/>
            <a:p>
              <a:endParaRPr lang="en-US"/>
            </a:p>
          </p:txBody>
        </p:sp>
        <p:sp>
          <p:nvSpPr>
            <p:cNvPr id="25608" name="Rectangle 8"/>
            <p:cNvSpPr>
              <a:spLocks noChangeArrowheads="1"/>
            </p:cNvSpPr>
            <p:nvPr/>
          </p:nvSpPr>
          <p:spPr bwMode="auto">
            <a:xfrm>
              <a:off x="2038" y="1522"/>
              <a:ext cx="430" cy="1076"/>
            </a:xfrm>
            <a:prstGeom prst="rect">
              <a:avLst/>
            </a:prstGeom>
            <a:noFill/>
            <a:ln w="12700">
              <a:solidFill>
                <a:schemeClr val="tx2"/>
              </a:solidFill>
              <a:miter lim="800000"/>
              <a:headEnd/>
              <a:tailEnd/>
            </a:ln>
            <a:effectLst/>
          </p:spPr>
          <p:txBody>
            <a:bodyPr wrap="none" anchor="ctr"/>
            <a:lstStyle/>
            <a:p>
              <a:endParaRPr lang="en-US"/>
            </a:p>
          </p:txBody>
        </p:sp>
        <p:sp>
          <p:nvSpPr>
            <p:cNvPr id="25609" name="Rectangle 9"/>
            <p:cNvSpPr>
              <a:spLocks noChangeArrowheads="1"/>
            </p:cNvSpPr>
            <p:nvPr/>
          </p:nvSpPr>
          <p:spPr bwMode="auto">
            <a:xfrm>
              <a:off x="2476" y="1522"/>
              <a:ext cx="429" cy="1076"/>
            </a:xfrm>
            <a:prstGeom prst="rect">
              <a:avLst/>
            </a:prstGeom>
            <a:noFill/>
            <a:ln w="12700">
              <a:solidFill>
                <a:schemeClr val="tx2"/>
              </a:solidFill>
              <a:miter lim="800000"/>
              <a:headEnd/>
              <a:tailEnd/>
            </a:ln>
            <a:effectLst/>
          </p:spPr>
          <p:txBody>
            <a:bodyPr wrap="none" anchor="ctr"/>
            <a:lstStyle/>
            <a:p>
              <a:endParaRPr lang="en-US"/>
            </a:p>
          </p:txBody>
        </p:sp>
        <p:sp>
          <p:nvSpPr>
            <p:cNvPr id="25610" name="Rectangle 10"/>
            <p:cNvSpPr>
              <a:spLocks noChangeArrowheads="1"/>
            </p:cNvSpPr>
            <p:nvPr/>
          </p:nvSpPr>
          <p:spPr bwMode="auto">
            <a:xfrm>
              <a:off x="2913" y="1522"/>
              <a:ext cx="428" cy="1076"/>
            </a:xfrm>
            <a:prstGeom prst="rect">
              <a:avLst/>
            </a:prstGeom>
            <a:noFill/>
            <a:ln w="12700">
              <a:solidFill>
                <a:schemeClr val="tx2"/>
              </a:solidFill>
              <a:miter lim="800000"/>
              <a:headEnd/>
              <a:tailEnd/>
            </a:ln>
            <a:effectLst/>
          </p:spPr>
          <p:txBody>
            <a:bodyPr wrap="none" anchor="ctr"/>
            <a:lstStyle/>
            <a:p>
              <a:endParaRPr lang="en-US"/>
            </a:p>
          </p:txBody>
        </p:sp>
        <p:sp>
          <p:nvSpPr>
            <p:cNvPr id="25611" name="Rectangle 11"/>
            <p:cNvSpPr>
              <a:spLocks noChangeArrowheads="1"/>
            </p:cNvSpPr>
            <p:nvPr/>
          </p:nvSpPr>
          <p:spPr bwMode="auto">
            <a:xfrm>
              <a:off x="3349" y="1522"/>
              <a:ext cx="429" cy="1076"/>
            </a:xfrm>
            <a:prstGeom prst="rect">
              <a:avLst/>
            </a:prstGeom>
            <a:noFill/>
            <a:ln w="12700">
              <a:solidFill>
                <a:schemeClr val="tx2"/>
              </a:solidFill>
              <a:miter lim="800000"/>
              <a:headEnd/>
              <a:tailEnd/>
            </a:ln>
            <a:effectLst/>
          </p:spPr>
          <p:txBody>
            <a:bodyPr wrap="none" anchor="ctr"/>
            <a:lstStyle/>
            <a:p>
              <a:endParaRPr lang="en-US"/>
            </a:p>
          </p:txBody>
        </p:sp>
        <p:sp>
          <p:nvSpPr>
            <p:cNvPr id="25612" name="Line 12"/>
            <p:cNvSpPr>
              <a:spLocks noChangeShapeType="1"/>
            </p:cNvSpPr>
            <p:nvPr/>
          </p:nvSpPr>
          <p:spPr bwMode="auto">
            <a:xfrm>
              <a:off x="1598" y="1865"/>
              <a:ext cx="2665" cy="0"/>
            </a:xfrm>
            <a:prstGeom prst="line">
              <a:avLst/>
            </a:prstGeom>
            <a:noFill/>
            <a:ln w="12700">
              <a:solidFill>
                <a:schemeClr val="tx1"/>
              </a:solidFill>
              <a:round/>
              <a:headEnd type="none" w="sm" len="sm"/>
              <a:tailEnd type="none" w="sm" len="sm"/>
            </a:ln>
            <a:effectLst/>
          </p:spPr>
          <p:txBody>
            <a:bodyPr/>
            <a:lstStyle/>
            <a:p>
              <a:endParaRPr lang="en-US"/>
            </a:p>
          </p:txBody>
        </p:sp>
        <p:sp>
          <p:nvSpPr>
            <p:cNvPr id="25613" name="Line 13"/>
            <p:cNvSpPr>
              <a:spLocks noChangeShapeType="1"/>
            </p:cNvSpPr>
            <p:nvPr/>
          </p:nvSpPr>
          <p:spPr bwMode="auto">
            <a:xfrm>
              <a:off x="1598" y="2255"/>
              <a:ext cx="2665" cy="0"/>
            </a:xfrm>
            <a:prstGeom prst="line">
              <a:avLst/>
            </a:prstGeom>
            <a:noFill/>
            <a:ln w="12700">
              <a:solidFill>
                <a:schemeClr val="tx1"/>
              </a:solidFill>
              <a:round/>
              <a:headEnd type="none" w="sm" len="sm"/>
              <a:tailEnd type="none" w="sm" len="sm"/>
            </a:ln>
            <a:effectLst/>
          </p:spPr>
          <p:txBody>
            <a:bodyPr/>
            <a:lstStyle/>
            <a:p>
              <a:endParaRPr lang="en-US"/>
            </a:p>
          </p:txBody>
        </p:sp>
        <p:sp>
          <p:nvSpPr>
            <p:cNvPr id="25614" name="Rectangle 14"/>
            <p:cNvSpPr>
              <a:spLocks noChangeArrowheads="1"/>
            </p:cNvSpPr>
            <p:nvPr/>
          </p:nvSpPr>
          <p:spPr bwMode="auto">
            <a:xfrm>
              <a:off x="1598" y="1518"/>
              <a:ext cx="436" cy="347"/>
            </a:xfrm>
            <a:prstGeom prst="rect">
              <a:avLst/>
            </a:prstGeom>
            <a:solidFill>
              <a:schemeClr val="tx2"/>
            </a:solidFill>
            <a:ln w="9525">
              <a:noFill/>
              <a:miter lim="800000"/>
              <a:headEnd/>
              <a:tailEnd/>
            </a:ln>
            <a:effectLst/>
          </p:spPr>
          <p:txBody>
            <a:bodyPr wrap="none" anchor="ctr"/>
            <a:lstStyle/>
            <a:p>
              <a:endParaRPr lang="en-US"/>
            </a:p>
          </p:txBody>
        </p:sp>
        <p:sp>
          <p:nvSpPr>
            <p:cNvPr id="25615" name="Rectangle 15"/>
            <p:cNvSpPr>
              <a:spLocks noChangeArrowheads="1"/>
            </p:cNvSpPr>
            <p:nvPr/>
          </p:nvSpPr>
          <p:spPr bwMode="auto">
            <a:xfrm>
              <a:off x="2472" y="1518"/>
              <a:ext cx="437" cy="347"/>
            </a:xfrm>
            <a:prstGeom prst="rect">
              <a:avLst/>
            </a:prstGeom>
            <a:solidFill>
              <a:schemeClr val="tx2"/>
            </a:solidFill>
            <a:ln w="9525">
              <a:noFill/>
              <a:miter lim="800000"/>
              <a:headEnd/>
              <a:tailEnd/>
            </a:ln>
            <a:effectLst/>
          </p:spPr>
          <p:txBody>
            <a:bodyPr wrap="none" anchor="ctr"/>
            <a:lstStyle/>
            <a:p>
              <a:endParaRPr lang="en-US"/>
            </a:p>
          </p:txBody>
        </p:sp>
        <p:sp>
          <p:nvSpPr>
            <p:cNvPr id="25616" name="Rectangle 16"/>
            <p:cNvSpPr>
              <a:spLocks noChangeArrowheads="1"/>
            </p:cNvSpPr>
            <p:nvPr/>
          </p:nvSpPr>
          <p:spPr bwMode="auto">
            <a:xfrm>
              <a:off x="2909" y="2255"/>
              <a:ext cx="436" cy="347"/>
            </a:xfrm>
            <a:prstGeom prst="rect">
              <a:avLst/>
            </a:prstGeom>
            <a:solidFill>
              <a:schemeClr val="tx2"/>
            </a:solidFill>
            <a:ln w="9525">
              <a:noFill/>
              <a:miter lim="800000"/>
              <a:headEnd/>
              <a:tailEnd/>
            </a:ln>
            <a:effectLst/>
          </p:spPr>
          <p:txBody>
            <a:bodyPr wrap="none" anchor="ctr"/>
            <a:lstStyle/>
            <a:p>
              <a:endParaRPr lang="en-US"/>
            </a:p>
          </p:txBody>
        </p:sp>
      </p:grpSp>
      <p:sp>
        <p:nvSpPr>
          <p:cNvPr id="25625" name="Line 25"/>
          <p:cNvSpPr>
            <a:spLocks noChangeShapeType="1"/>
          </p:cNvSpPr>
          <p:nvPr/>
        </p:nvSpPr>
        <p:spPr bwMode="auto">
          <a:xfrm flipV="1">
            <a:off x="533400" y="4464841"/>
            <a:ext cx="8305799" cy="31752"/>
          </a:xfrm>
          <a:prstGeom prst="line">
            <a:avLst/>
          </a:prstGeom>
          <a:noFill/>
          <a:ln w="12700">
            <a:solidFill>
              <a:srgbClr val="B760F9"/>
            </a:solidFill>
            <a:round/>
            <a:headEnd type="none" w="sm" len="sm"/>
            <a:tailEnd type="none" w="sm" len="sm"/>
          </a:ln>
          <a:effectLst/>
        </p:spPr>
        <p:txBody>
          <a:bodyPr/>
          <a:lstStyle/>
          <a:p>
            <a:endParaRPr lang="en-US"/>
          </a:p>
        </p:txBody>
      </p:sp>
      <p:sp>
        <p:nvSpPr>
          <p:cNvPr id="25626" name="Rectangle 26"/>
          <p:cNvSpPr>
            <a:spLocks noChangeArrowheads="1"/>
          </p:cNvSpPr>
          <p:nvPr/>
        </p:nvSpPr>
        <p:spPr bwMode="auto">
          <a:xfrm>
            <a:off x="1100138" y="4105275"/>
            <a:ext cx="2028825" cy="363538"/>
          </a:xfrm>
          <a:prstGeom prst="rect">
            <a:avLst/>
          </a:prstGeom>
          <a:noFill/>
          <a:ln w="9525">
            <a:noFill/>
            <a:miter lim="800000"/>
            <a:headEnd/>
            <a:tailEnd/>
          </a:ln>
          <a:effectLst/>
        </p:spPr>
        <p:txBody>
          <a:bodyPr wrap="none" lIns="90488" tIns="44450" rIns="90488" bIns="44450">
            <a:spAutoFit/>
          </a:bodyPr>
          <a:lstStyle/>
          <a:p>
            <a:r>
              <a:rPr lang="en-US" sz="1800" b="1">
                <a:latin typeface="Book Antiqua" pitchFamily="18" charset="0"/>
              </a:rPr>
              <a:t>MAIN MEMORY</a:t>
            </a:r>
          </a:p>
        </p:txBody>
      </p:sp>
      <p:sp>
        <p:nvSpPr>
          <p:cNvPr id="25627" name="Rectangle 27"/>
          <p:cNvSpPr>
            <a:spLocks noChangeArrowheads="1"/>
          </p:cNvSpPr>
          <p:nvPr/>
        </p:nvSpPr>
        <p:spPr bwMode="auto">
          <a:xfrm>
            <a:off x="1101725" y="4603750"/>
            <a:ext cx="777875" cy="363538"/>
          </a:xfrm>
          <a:prstGeom prst="rect">
            <a:avLst/>
          </a:prstGeom>
          <a:noFill/>
          <a:ln w="9525">
            <a:noFill/>
            <a:miter lim="800000"/>
            <a:headEnd/>
            <a:tailEnd/>
          </a:ln>
          <a:effectLst/>
        </p:spPr>
        <p:txBody>
          <a:bodyPr wrap="none" lIns="90488" tIns="44450" rIns="90488" bIns="44450">
            <a:spAutoFit/>
          </a:bodyPr>
          <a:lstStyle/>
          <a:p>
            <a:r>
              <a:rPr lang="en-US" sz="1800" b="1">
                <a:latin typeface="Book Antiqua" pitchFamily="18" charset="0"/>
              </a:rPr>
              <a:t>DISK</a:t>
            </a:r>
          </a:p>
        </p:txBody>
      </p:sp>
      <p:sp>
        <p:nvSpPr>
          <p:cNvPr id="25628" name="Freeform 28"/>
          <p:cNvSpPr>
            <a:spLocks/>
          </p:cNvSpPr>
          <p:nvPr/>
        </p:nvSpPr>
        <p:spPr bwMode="auto">
          <a:xfrm>
            <a:off x="1462088" y="2584450"/>
            <a:ext cx="1041400" cy="301625"/>
          </a:xfrm>
          <a:custGeom>
            <a:avLst/>
            <a:gdLst/>
            <a:ahLst/>
            <a:cxnLst>
              <a:cxn ang="0">
                <a:pos x="0" y="189"/>
              </a:cxn>
              <a:cxn ang="0">
                <a:pos x="3" y="155"/>
              </a:cxn>
              <a:cxn ang="0">
                <a:pos x="16" y="135"/>
              </a:cxn>
              <a:cxn ang="0">
                <a:pos x="23" y="114"/>
              </a:cxn>
              <a:cxn ang="0">
                <a:pos x="50" y="81"/>
              </a:cxn>
              <a:cxn ang="0">
                <a:pos x="71" y="54"/>
              </a:cxn>
              <a:cxn ang="0">
                <a:pos x="98" y="33"/>
              </a:cxn>
              <a:cxn ang="0">
                <a:pos x="126" y="6"/>
              </a:cxn>
              <a:cxn ang="0">
                <a:pos x="146" y="0"/>
              </a:cxn>
              <a:cxn ang="0">
                <a:pos x="166" y="0"/>
              </a:cxn>
              <a:cxn ang="0">
                <a:pos x="186" y="6"/>
              </a:cxn>
              <a:cxn ang="0">
                <a:pos x="207" y="20"/>
              </a:cxn>
              <a:cxn ang="0">
                <a:pos x="227" y="33"/>
              </a:cxn>
              <a:cxn ang="0">
                <a:pos x="248" y="54"/>
              </a:cxn>
              <a:cxn ang="0">
                <a:pos x="268" y="68"/>
              </a:cxn>
              <a:cxn ang="0">
                <a:pos x="289" y="87"/>
              </a:cxn>
              <a:cxn ang="0">
                <a:pos x="317" y="101"/>
              </a:cxn>
              <a:cxn ang="0">
                <a:pos x="344" y="114"/>
              </a:cxn>
              <a:cxn ang="0">
                <a:pos x="364" y="114"/>
              </a:cxn>
              <a:cxn ang="0">
                <a:pos x="391" y="114"/>
              </a:cxn>
              <a:cxn ang="0">
                <a:pos x="412" y="114"/>
              </a:cxn>
              <a:cxn ang="0">
                <a:pos x="439" y="114"/>
              </a:cxn>
              <a:cxn ang="0">
                <a:pos x="467" y="114"/>
              </a:cxn>
              <a:cxn ang="0">
                <a:pos x="494" y="108"/>
              </a:cxn>
              <a:cxn ang="0">
                <a:pos x="514" y="101"/>
              </a:cxn>
              <a:cxn ang="0">
                <a:pos x="549" y="95"/>
              </a:cxn>
              <a:cxn ang="0">
                <a:pos x="576" y="81"/>
              </a:cxn>
              <a:cxn ang="0">
                <a:pos x="596" y="68"/>
              </a:cxn>
              <a:cxn ang="0">
                <a:pos x="617" y="54"/>
              </a:cxn>
              <a:cxn ang="0">
                <a:pos x="637" y="41"/>
              </a:cxn>
              <a:cxn ang="0">
                <a:pos x="655" y="16"/>
              </a:cxn>
            </a:cxnLst>
            <a:rect l="0" t="0" r="r" b="b"/>
            <a:pathLst>
              <a:path w="656" h="190">
                <a:moveTo>
                  <a:pt x="0" y="189"/>
                </a:moveTo>
                <a:lnTo>
                  <a:pt x="3" y="155"/>
                </a:lnTo>
                <a:lnTo>
                  <a:pt x="16" y="135"/>
                </a:lnTo>
                <a:lnTo>
                  <a:pt x="23" y="114"/>
                </a:lnTo>
                <a:lnTo>
                  <a:pt x="50" y="81"/>
                </a:lnTo>
                <a:lnTo>
                  <a:pt x="71" y="54"/>
                </a:lnTo>
                <a:lnTo>
                  <a:pt x="98" y="33"/>
                </a:lnTo>
                <a:lnTo>
                  <a:pt x="126" y="6"/>
                </a:lnTo>
                <a:lnTo>
                  <a:pt x="146" y="0"/>
                </a:lnTo>
                <a:lnTo>
                  <a:pt x="166" y="0"/>
                </a:lnTo>
                <a:lnTo>
                  <a:pt x="186" y="6"/>
                </a:lnTo>
                <a:lnTo>
                  <a:pt x="207" y="20"/>
                </a:lnTo>
                <a:lnTo>
                  <a:pt x="227" y="33"/>
                </a:lnTo>
                <a:lnTo>
                  <a:pt x="248" y="54"/>
                </a:lnTo>
                <a:lnTo>
                  <a:pt x="268" y="68"/>
                </a:lnTo>
                <a:lnTo>
                  <a:pt x="289" y="87"/>
                </a:lnTo>
                <a:lnTo>
                  <a:pt x="317" y="101"/>
                </a:lnTo>
                <a:lnTo>
                  <a:pt x="344" y="114"/>
                </a:lnTo>
                <a:lnTo>
                  <a:pt x="364" y="114"/>
                </a:lnTo>
                <a:lnTo>
                  <a:pt x="391" y="114"/>
                </a:lnTo>
                <a:lnTo>
                  <a:pt x="412" y="114"/>
                </a:lnTo>
                <a:lnTo>
                  <a:pt x="439" y="114"/>
                </a:lnTo>
                <a:lnTo>
                  <a:pt x="467" y="114"/>
                </a:lnTo>
                <a:lnTo>
                  <a:pt x="494" y="108"/>
                </a:lnTo>
                <a:lnTo>
                  <a:pt x="514" y="101"/>
                </a:lnTo>
                <a:lnTo>
                  <a:pt x="549" y="95"/>
                </a:lnTo>
                <a:lnTo>
                  <a:pt x="576" y="81"/>
                </a:lnTo>
                <a:lnTo>
                  <a:pt x="596" y="68"/>
                </a:lnTo>
                <a:lnTo>
                  <a:pt x="617" y="54"/>
                </a:lnTo>
                <a:lnTo>
                  <a:pt x="637" y="41"/>
                </a:lnTo>
                <a:lnTo>
                  <a:pt x="655" y="16"/>
                </a:lnTo>
              </a:path>
            </a:pathLst>
          </a:custGeom>
          <a:noFill/>
          <a:ln w="12700" cap="rnd" cmpd="sng">
            <a:solidFill>
              <a:schemeClr val="tx2"/>
            </a:solidFill>
            <a:prstDash val="solid"/>
            <a:round/>
            <a:headEnd type="none" w="sm" len="sm"/>
            <a:tailEnd type="stealth" w="med" len="med"/>
          </a:ln>
          <a:effectLst/>
        </p:spPr>
        <p:txBody>
          <a:bodyPr/>
          <a:lstStyle/>
          <a:p>
            <a:endParaRPr lang="en-US"/>
          </a:p>
        </p:txBody>
      </p:sp>
      <p:sp>
        <p:nvSpPr>
          <p:cNvPr id="25629" name="Rectangle 29"/>
          <p:cNvSpPr>
            <a:spLocks noChangeArrowheads="1"/>
          </p:cNvSpPr>
          <p:nvPr/>
        </p:nvSpPr>
        <p:spPr bwMode="auto">
          <a:xfrm>
            <a:off x="1196975" y="2862263"/>
            <a:ext cx="1157288" cy="363537"/>
          </a:xfrm>
          <a:prstGeom prst="rect">
            <a:avLst/>
          </a:prstGeom>
          <a:noFill/>
          <a:ln w="9525">
            <a:noFill/>
            <a:miter lim="800000"/>
            <a:headEnd/>
            <a:tailEnd/>
          </a:ln>
          <a:effectLst/>
        </p:spPr>
        <p:txBody>
          <a:bodyPr wrap="none" lIns="90488" tIns="44450" rIns="90488" bIns="44450">
            <a:spAutoFit/>
          </a:bodyPr>
          <a:lstStyle/>
          <a:p>
            <a:r>
              <a:rPr lang="en-US" sz="1800">
                <a:latin typeface="Book Antiqua" pitchFamily="18" charset="0"/>
              </a:rPr>
              <a:t>disk page</a:t>
            </a:r>
          </a:p>
        </p:txBody>
      </p:sp>
      <p:sp>
        <p:nvSpPr>
          <p:cNvPr id="25630" name="Freeform 30"/>
          <p:cNvSpPr>
            <a:spLocks/>
          </p:cNvSpPr>
          <p:nvPr/>
        </p:nvSpPr>
        <p:spPr bwMode="auto">
          <a:xfrm>
            <a:off x="1704975" y="3281363"/>
            <a:ext cx="1039813" cy="300037"/>
          </a:xfrm>
          <a:custGeom>
            <a:avLst/>
            <a:gdLst/>
            <a:ahLst/>
            <a:cxnLst>
              <a:cxn ang="0">
                <a:pos x="0" y="188"/>
              </a:cxn>
              <a:cxn ang="0">
                <a:pos x="3" y="154"/>
              </a:cxn>
              <a:cxn ang="0">
                <a:pos x="16" y="134"/>
              </a:cxn>
              <a:cxn ang="0">
                <a:pos x="23" y="114"/>
              </a:cxn>
              <a:cxn ang="0">
                <a:pos x="50" y="81"/>
              </a:cxn>
              <a:cxn ang="0">
                <a:pos x="71" y="54"/>
              </a:cxn>
              <a:cxn ang="0">
                <a:pos x="98" y="33"/>
              </a:cxn>
              <a:cxn ang="0">
                <a:pos x="125" y="6"/>
              </a:cxn>
              <a:cxn ang="0">
                <a:pos x="145" y="0"/>
              </a:cxn>
              <a:cxn ang="0">
                <a:pos x="166" y="0"/>
              </a:cxn>
              <a:cxn ang="0">
                <a:pos x="186" y="6"/>
              </a:cxn>
              <a:cxn ang="0">
                <a:pos x="207" y="20"/>
              </a:cxn>
              <a:cxn ang="0">
                <a:pos x="227" y="33"/>
              </a:cxn>
              <a:cxn ang="0">
                <a:pos x="248" y="54"/>
              </a:cxn>
              <a:cxn ang="0">
                <a:pos x="268" y="67"/>
              </a:cxn>
              <a:cxn ang="0">
                <a:pos x="289" y="87"/>
              </a:cxn>
              <a:cxn ang="0">
                <a:pos x="316" y="100"/>
              </a:cxn>
              <a:cxn ang="0">
                <a:pos x="343" y="114"/>
              </a:cxn>
              <a:cxn ang="0">
                <a:pos x="363" y="114"/>
              </a:cxn>
              <a:cxn ang="0">
                <a:pos x="391" y="114"/>
              </a:cxn>
              <a:cxn ang="0">
                <a:pos x="411" y="114"/>
              </a:cxn>
              <a:cxn ang="0">
                <a:pos x="439" y="114"/>
              </a:cxn>
              <a:cxn ang="0">
                <a:pos x="466" y="114"/>
              </a:cxn>
              <a:cxn ang="0">
                <a:pos x="493" y="107"/>
              </a:cxn>
              <a:cxn ang="0">
                <a:pos x="513" y="100"/>
              </a:cxn>
              <a:cxn ang="0">
                <a:pos x="548" y="94"/>
              </a:cxn>
              <a:cxn ang="0">
                <a:pos x="575" y="81"/>
              </a:cxn>
              <a:cxn ang="0">
                <a:pos x="595" y="67"/>
              </a:cxn>
              <a:cxn ang="0">
                <a:pos x="616" y="54"/>
              </a:cxn>
              <a:cxn ang="0">
                <a:pos x="636" y="40"/>
              </a:cxn>
              <a:cxn ang="0">
                <a:pos x="654" y="16"/>
              </a:cxn>
            </a:cxnLst>
            <a:rect l="0" t="0" r="r" b="b"/>
            <a:pathLst>
              <a:path w="655" h="189">
                <a:moveTo>
                  <a:pt x="0" y="188"/>
                </a:moveTo>
                <a:lnTo>
                  <a:pt x="3" y="154"/>
                </a:lnTo>
                <a:lnTo>
                  <a:pt x="16" y="134"/>
                </a:lnTo>
                <a:lnTo>
                  <a:pt x="23" y="114"/>
                </a:lnTo>
                <a:lnTo>
                  <a:pt x="50" y="81"/>
                </a:lnTo>
                <a:lnTo>
                  <a:pt x="71" y="54"/>
                </a:lnTo>
                <a:lnTo>
                  <a:pt x="98" y="33"/>
                </a:lnTo>
                <a:lnTo>
                  <a:pt x="125" y="6"/>
                </a:lnTo>
                <a:lnTo>
                  <a:pt x="145" y="0"/>
                </a:lnTo>
                <a:lnTo>
                  <a:pt x="166" y="0"/>
                </a:lnTo>
                <a:lnTo>
                  <a:pt x="186" y="6"/>
                </a:lnTo>
                <a:lnTo>
                  <a:pt x="207" y="20"/>
                </a:lnTo>
                <a:lnTo>
                  <a:pt x="227" y="33"/>
                </a:lnTo>
                <a:lnTo>
                  <a:pt x="248" y="54"/>
                </a:lnTo>
                <a:lnTo>
                  <a:pt x="268" y="67"/>
                </a:lnTo>
                <a:lnTo>
                  <a:pt x="289" y="87"/>
                </a:lnTo>
                <a:lnTo>
                  <a:pt x="316" y="100"/>
                </a:lnTo>
                <a:lnTo>
                  <a:pt x="343" y="114"/>
                </a:lnTo>
                <a:lnTo>
                  <a:pt x="363" y="114"/>
                </a:lnTo>
                <a:lnTo>
                  <a:pt x="391" y="114"/>
                </a:lnTo>
                <a:lnTo>
                  <a:pt x="411" y="114"/>
                </a:lnTo>
                <a:lnTo>
                  <a:pt x="439" y="114"/>
                </a:lnTo>
                <a:lnTo>
                  <a:pt x="466" y="114"/>
                </a:lnTo>
                <a:lnTo>
                  <a:pt x="493" y="107"/>
                </a:lnTo>
                <a:lnTo>
                  <a:pt x="513" y="100"/>
                </a:lnTo>
                <a:lnTo>
                  <a:pt x="548" y="94"/>
                </a:lnTo>
                <a:lnTo>
                  <a:pt x="575" y="81"/>
                </a:lnTo>
                <a:lnTo>
                  <a:pt x="595" y="67"/>
                </a:lnTo>
                <a:lnTo>
                  <a:pt x="616" y="54"/>
                </a:lnTo>
                <a:lnTo>
                  <a:pt x="636" y="40"/>
                </a:lnTo>
                <a:lnTo>
                  <a:pt x="654" y="16"/>
                </a:lnTo>
              </a:path>
            </a:pathLst>
          </a:custGeom>
          <a:noFill/>
          <a:ln w="12700" cap="rnd" cmpd="sng">
            <a:solidFill>
              <a:schemeClr val="tx2"/>
            </a:solidFill>
            <a:prstDash val="solid"/>
            <a:round/>
            <a:headEnd type="none" w="sm" len="sm"/>
            <a:tailEnd type="stealth" w="med" len="med"/>
          </a:ln>
          <a:effectLst/>
        </p:spPr>
        <p:txBody>
          <a:bodyPr/>
          <a:lstStyle/>
          <a:p>
            <a:endParaRPr lang="en-US"/>
          </a:p>
        </p:txBody>
      </p:sp>
      <p:sp>
        <p:nvSpPr>
          <p:cNvPr id="25631" name="Rectangle 31"/>
          <p:cNvSpPr>
            <a:spLocks noChangeArrowheads="1"/>
          </p:cNvSpPr>
          <p:nvPr/>
        </p:nvSpPr>
        <p:spPr bwMode="auto">
          <a:xfrm>
            <a:off x="1266825" y="3556000"/>
            <a:ext cx="1216025" cy="363538"/>
          </a:xfrm>
          <a:prstGeom prst="rect">
            <a:avLst/>
          </a:prstGeom>
          <a:noFill/>
          <a:ln w="9525">
            <a:noFill/>
            <a:miter lim="800000"/>
            <a:headEnd/>
            <a:tailEnd/>
          </a:ln>
          <a:effectLst/>
        </p:spPr>
        <p:txBody>
          <a:bodyPr wrap="none" lIns="90488" tIns="44450" rIns="90488" bIns="44450">
            <a:spAutoFit/>
          </a:bodyPr>
          <a:lstStyle/>
          <a:p>
            <a:r>
              <a:rPr lang="en-US" sz="1800">
                <a:latin typeface="Book Antiqua" pitchFamily="18" charset="0"/>
              </a:rPr>
              <a:t>free frame</a:t>
            </a:r>
          </a:p>
        </p:txBody>
      </p:sp>
      <p:sp>
        <p:nvSpPr>
          <p:cNvPr id="25632" name="Line 32"/>
          <p:cNvSpPr>
            <a:spLocks noChangeShapeType="1"/>
          </p:cNvSpPr>
          <p:nvPr/>
        </p:nvSpPr>
        <p:spPr bwMode="auto">
          <a:xfrm>
            <a:off x="4618038" y="1792288"/>
            <a:ext cx="0" cy="549275"/>
          </a:xfrm>
          <a:prstGeom prst="line">
            <a:avLst/>
          </a:prstGeom>
          <a:noFill/>
          <a:ln w="25400">
            <a:solidFill>
              <a:schemeClr val="folHlink"/>
            </a:solidFill>
            <a:round/>
            <a:headEnd type="stealth" w="med" len="med"/>
            <a:tailEnd type="stealth" w="med" len="med"/>
          </a:ln>
          <a:effectLst/>
        </p:spPr>
        <p:txBody>
          <a:bodyPr/>
          <a:lstStyle/>
          <a:p>
            <a:endParaRPr lang="en-US"/>
          </a:p>
        </p:txBody>
      </p:sp>
      <p:sp>
        <p:nvSpPr>
          <p:cNvPr id="25633" name="Rectangle 33"/>
          <p:cNvSpPr>
            <a:spLocks noChangeArrowheads="1"/>
          </p:cNvSpPr>
          <p:nvPr/>
        </p:nvSpPr>
        <p:spPr bwMode="auto">
          <a:xfrm>
            <a:off x="2341563" y="1354138"/>
            <a:ext cx="4876336" cy="459100"/>
          </a:xfrm>
          <a:prstGeom prst="rect">
            <a:avLst/>
          </a:prstGeom>
          <a:noFill/>
          <a:ln w="9525">
            <a:noFill/>
            <a:miter lim="800000"/>
            <a:headEnd/>
            <a:tailEnd/>
          </a:ln>
          <a:effectLst/>
        </p:spPr>
        <p:txBody>
          <a:bodyPr wrap="none" lIns="90488" tIns="44450" rIns="90488" bIns="44450">
            <a:spAutoFit/>
          </a:bodyPr>
          <a:lstStyle/>
          <a:p>
            <a:r>
              <a:rPr lang="en-US" dirty="0">
                <a:solidFill>
                  <a:srgbClr val="FF0000"/>
                </a:solidFill>
                <a:latin typeface="Book Antiqua" pitchFamily="18" charset="0"/>
              </a:rPr>
              <a:t>Page Requests from Higher Levels</a:t>
            </a:r>
          </a:p>
        </p:txBody>
      </p:sp>
      <p:sp>
        <p:nvSpPr>
          <p:cNvPr id="25634" name="Rectangle 34"/>
          <p:cNvSpPr>
            <a:spLocks noChangeArrowheads="1"/>
          </p:cNvSpPr>
          <p:nvPr/>
        </p:nvSpPr>
        <p:spPr bwMode="auto">
          <a:xfrm>
            <a:off x="2444750" y="2112963"/>
            <a:ext cx="1739900" cy="363537"/>
          </a:xfrm>
          <a:prstGeom prst="rect">
            <a:avLst/>
          </a:prstGeom>
          <a:noFill/>
          <a:ln w="9525">
            <a:noFill/>
            <a:miter lim="800000"/>
            <a:headEnd/>
            <a:tailEnd/>
          </a:ln>
          <a:effectLst/>
        </p:spPr>
        <p:txBody>
          <a:bodyPr wrap="none" lIns="90488" tIns="44450" rIns="90488" bIns="44450">
            <a:spAutoFit/>
          </a:bodyPr>
          <a:lstStyle/>
          <a:p>
            <a:r>
              <a:rPr lang="en-US" sz="1800">
                <a:latin typeface="Book Antiqua" pitchFamily="18" charset="0"/>
              </a:rPr>
              <a:t>BUFFER POOL</a:t>
            </a:r>
          </a:p>
        </p:txBody>
      </p:sp>
      <p:sp>
        <p:nvSpPr>
          <p:cNvPr id="25636" name="Rectangle 36"/>
          <p:cNvSpPr>
            <a:spLocks noChangeArrowheads="1"/>
          </p:cNvSpPr>
          <p:nvPr/>
        </p:nvSpPr>
        <p:spPr bwMode="auto">
          <a:xfrm>
            <a:off x="6945842" y="2476500"/>
            <a:ext cx="2045758" cy="1320874"/>
          </a:xfrm>
          <a:prstGeom prst="rect">
            <a:avLst/>
          </a:prstGeom>
          <a:noFill/>
          <a:ln w="9525">
            <a:noFill/>
            <a:miter lim="800000"/>
            <a:headEnd/>
            <a:tailEnd/>
          </a:ln>
          <a:effectLst/>
        </p:spPr>
        <p:txBody>
          <a:bodyPr wrap="square" lIns="90488" tIns="44450" rIns="90488" bIns="44450">
            <a:spAutoFit/>
          </a:bodyPr>
          <a:lstStyle/>
          <a:p>
            <a:r>
              <a:rPr lang="en-US" sz="2000" dirty="0">
                <a:solidFill>
                  <a:schemeClr val="tx1">
                    <a:lumMod val="75000"/>
                    <a:lumOff val="25000"/>
                  </a:schemeClr>
                </a:solidFill>
                <a:latin typeface="Book Antiqua" pitchFamily="18" charset="0"/>
              </a:rPr>
              <a:t>choice of frame dictated</a:t>
            </a:r>
          </a:p>
          <a:p>
            <a:r>
              <a:rPr lang="en-US" sz="2000" dirty="0">
                <a:solidFill>
                  <a:schemeClr val="tx1">
                    <a:lumMod val="75000"/>
                    <a:lumOff val="25000"/>
                  </a:schemeClr>
                </a:solidFill>
                <a:latin typeface="Book Antiqua" pitchFamily="18" charset="0"/>
              </a:rPr>
              <a:t>by </a:t>
            </a:r>
            <a:r>
              <a:rPr lang="en-US" sz="2000" b="1" dirty="0">
                <a:solidFill>
                  <a:srgbClr val="FF0000"/>
                </a:solidFill>
                <a:latin typeface="Book Antiqua" pitchFamily="18" charset="0"/>
              </a:rPr>
              <a:t>replacement policy</a:t>
            </a:r>
          </a:p>
        </p:txBody>
      </p:sp>
      <p:sp>
        <p:nvSpPr>
          <p:cNvPr id="25637" name="Line 37"/>
          <p:cNvSpPr>
            <a:spLocks noChangeShapeType="1"/>
          </p:cNvSpPr>
          <p:nvPr/>
        </p:nvSpPr>
        <p:spPr bwMode="auto">
          <a:xfrm>
            <a:off x="4618038" y="4105275"/>
            <a:ext cx="0" cy="549275"/>
          </a:xfrm>
          <a:prstGeom prst="line">
            <a:avLst/>
          </a:prstGeom>
          <a:noFill/>
          <a:ln w="25400">
            <a:solidFill>
              <a:schemeClr val="folHlink"/>
            </a:solidFill>
            <a:round/>
            <a:headEnd type="stealth" w="med" len="med"/>
            <a:tailEnd type="stealth" w="med" len="med"/>
          </a:ln>
          <a:effectLst/>
        </p:spPr>
        <p:txBody>
          <a:bodyPr/>
          <a:lstStyle/>
          <a:p>
            <a:endParaRPr lang="en-US"/>
          </a:p>
        </p:txBody>
      </p:sp>
      <p:sp>
        <p:nvSpPr>
          <p:cNvPr id="38"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33</a:t>
            </a:fld>
            <a:endParaRPr lang="en-US" dirty="0"/>
          </a:p>
        </p:txBody>
      </p:sp>
      <p:sp>
        <p:nvSpPr>
          <p:cNvPr id="39" name="Rounded Rectangle 38"/>
          <p:cNvSpPr/>
          <p:nvPr/>
        </p:nvSpPr>
        <p:spPr>
          <a:xfrm>
            <a:off x="2706688" y="4673286"/>
            <a:ext cx="3810000" cy="381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Disk Space Manager</a:t>
            </a:r>
            <a:endParaRPr lang="en-US" sz="2000" dirty="0">
              <a:solidFill>
                <a:schemeClr val="tx1"/>
              </a:solidFill>
            </a:endParaRPr>
          </a:p>
        </p:txBody>
      </p:sp>
      <p:sp>
        <p:nvSpPr>
          <p:cNvPr id="40" name="Can 39"/>
          <p:cNvSpPr/>
          <p:nvPr/>
        </p:nvSpPr>
        <p:spPr>
          <a:xfrm>
            <a:off x="3963988" y="5372100"/>
            <a:ext cx="1295400" cy="381000"/>
          </a:xfrm>
          <a:prstGeom prst="can">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Data</a:t>
            </a:r>
            <a:endParaRPr lang="en-US" sz="2000" dirty="0">
              <a:solidFill>
                <a:schemeClr val="tx1"/>
              </a:solidFill>
            </a:endParaRPr>
          </a:p>
        </p:txBody>
      </p:sp>
      <p:cxnSp>
        <p:nvCxnSpPr>
          <p:cNvPr id="41" name="Straight Arrow Connector 40"/>
          <p:cNvCxnSpPr>
            <a:stCxn id="39" idx="2"/>
            <a:endCxn id="40" idx="1"/>
          </p:cNvCxnSpPr>
          <p:nvPr/>
        </p:nvCxnSpPr>
        <p:spPr>
          <a:xfrm>
            <a:off x="4611688" y="5054286"/>
            <a:ext cx="0" cy="317814"/>
          </a:xfrm>
          <a:prstGeom prst="straightConnector1">
            <a:avLst/>
          </a:prstGeom>
          <a:ln>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Pool Sizing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As DBA, you are responsible for sizing the buffer pool.</a:t>
            </a:r>
          </a:p>
          <a:p>
            <a:r>
              <a:rPr lang="en-US" dirty="0" smtClean="0"/>
              <a:t>Ideally, you want to have a big enough buffer pool to hold all the commonly-accessed data.</a:t>
            </a:r>
          </a:p>
          <a:p>
            <a:r>
              <a:rPr lang="en-US" dirty="0" smtClean="0"/>
              <a:t>Many databases are delivered with very small buffer pools, say 200MB. You need to fix this before serious use.</a:t>
            </a:r>
          </a:p>
          <a:p>
            <a:pPr lvl="1"/>
            <a:r>
              <a:rPr lang="en-US" dirty="0" err="1" smtClean="0"/>
              <a:t>Mysql</a:t>
            </a:r>
            <a:r>
              <a:rPr lang="en-US" dirty="0" smtClean="0"/>
              <a:t> is delivered with a setting to allow filesystem buffering, so data ends up in both the buffer pool and the file system buffer.</a:t>
            </a:r>
          </a:p>
          <a:p>
            <a:r>
              <a:rPr lang="en-US" dirty="0" smtClean="0"/>
              <a:t>If it’s too small, pages will be read and reread, and some activities may have to wait for space in the buffer pool.</a:t>
            </a:r>
          </a:p>
          <a:p>
            <a:r>
              <a:rPr lang="en-US" dirty="0" smtClean="0"/>
              <a:t>If the server is only a database server (for large data), use most of its main memory for this, say 80%.</a:t>
            </a:r>
          </a:p>
          <a:p>
            <a:r>
              <a:rPr lang="en-US" dirty="0" smtClean="0"/>
              <a:t>If the server is also a web server, say, allocate half the memory to the DB, quarter to the web server.</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765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7652" name="Rectangle 4"/>
          <p:cNvSpPr>
            <a:spLocks noGrp="1" noChangeArrowheads="1"/>
          </p:cNvSpPr>
          <p:nvPr>
            <p:ph type="title"/>
          </p:nvPr>
        </p:nvSpPr>
        <p:spPr>
          <a:noFill/>
          <a:ln/>
        </p:spPr>
        <p:txBody>
          <a:bodyPr/>
          <a:lstStyle/>
          <a:p>
            <a:r>
              <a:rPr lang="en-US"/>
              <a:t>When a Page is Requested ...</a:t>
            </a:r>
          </a:p>
        </p:txBody>
      </p:sp>
      <p:sp>
        <p:nvSpPr>
          <p:cNvPr id="27653" name="Rectangle 5"/>
          <p:cNvSpPr>
            <a:spLocks noGrp="1" noChangeArrowheads="1"/>
          </p:cNvSpPr>
          <p:nvPr>
            <p:ph sz="quarter" idx="1"/>
          </p:nvPr>
        </p:nvSpPr>
        <p:spPr>
          <a:xfrm>
            <a:off x="381000" y="1143000"/>
            <a:ext cx="8153400" cy="5334000"/>
          </a:xfrm>
          <a:noFill/>
          <a:ln/>
        </p:spPr>
        <p:txBody>
          <a:bodyPr>
            <a:normAutofit/>
          </a:bodyPr>
          <a:lstStyle/>
          <a:p>
            <a:r>
              <a:rPr lang="en-US" dirty="0"/>
              <a:t>If requested page is not in pool:</a:t>
            </a:r>
          </a:p>
          <a:p>
            <a:pPr lvl="1">
              <a:buSzPct val="75000"/>
            </a:pPr>
            <a:r>
              <a:rPr lang="en-US" dirty="0"/>
              <a:t>Choose a </a:t>
            </a:r>
            <a:r>
              <a:rPr lang="en-US" dirty="0" smtClean="0"/>
              <a:t>destination frame</a:t>
            </a:r>
            <a:endParaRPr lang="en-US" i="1" dirty="0">
              <a:solidFill>
                <a:srgbClr val="FF0000"/>
              </a:solidFill>
            </a:endParaRPr>
          </a:p>
          <a:p>
            <a:pPr lvl="1">
              <a:buSzPct val="75000"/>
            </a:pPr>
            <a:r>
              <a:rPr lang="en-US" dirty="0" smtClean="0"/>
              <a:t>Read </a:t>
            </a:r>
            <a:r>
              <a:rPr lang="en-US" dirty="0"/>
              <a:t>requested page into chosen </a:t>
            </a:r>
            <a:r>
              <a:rPr lang="en-US" dirty="0" smtClean="0"/>
              <a:t>frame</a:t>
            </a:r>
          </a:p>
          <a:p>
            <a:pPr lvl="1">
              <a:buSzPct val="75000"/>
            </a:pPr>
            <a:r>
              <a:rPr lang="en-US" i="1" dirty="0">
                <a:solidFill>
                  <a:srgbClr val="FF0000"/>
                </a:solidFill>
              </a:rPr>
              <a:t>Pin</a:t>
            </a:r>
            <a:r>
              <a:rPr lang="en-US" i="1" dirty="0"/>
              <a:t> </a:t>
            </a:r>
            <a:r>
              <a:rPr lang="en-US" dirty="0"/>
              <a:t>the page and return its </a:t>
            </a:r>
            <a:r>
              <a:rPr lang="en-US" dirty="0" smtClean="0"/>
              <a:t>address</a:t>
            </a:r>
          </a:p>
          <a:p>
            <a:pPr lvl="1">
              <a:buSzPct val="75000"/>
            </a:pPr>
            <a:r>
              <a:rPr lang="en-US" dirty="0"/>
              <a:t>a </a:t>
            </a:r>
            <a:r>
              <a:rPr lang="en-US" i="1" dirty="0">
                <a:solidFill>
                  <a:srgbClr val="FF0000"/>
                </a:solidFill>
              </a:rPr>
              <a:t>pin count </a:t>
            </a:r>
            <a:r>
              <a:rPr lang="en-US" dirty="0"/>
              <a:t>is </a:t>
            </a:r>
            <a:r>
              <a:rPr lang="en-US" dirty="0" smtClean="0"/>
              <a:t>used to track how many requests a page has</a:t>
            </a:r>
          </a:p>
          <a:p>
            <a:pPr lvl="1"/>
            <a:r>
              <a:rPr lang="en-US" dirty="0" smtClean="0"/>
              <a:t>Requestor must </a:t>
            </a:r>
            <a:r>
              <a:rPr lang="en-US" i="1" dirty="0">
                <a:solidFill>
                  <a:srgbClr val="FF0000"/>
                </a:solidFill>
              </a:rPr>
              <a:t>unpin</a:t>
            </a:r>
            <a:r>
              <a:rPr lang="en-US" dirty="0"/>
              <a:t> it, </a:t>
            </a:r>
            <a:r>
              <a:rPr lang="en-US" dirty="0" smtClean="0"/>
              <a:t>and set the </a:t>
            </a:r>
            <a:r>
              <a:rPr lang="en-US" i="1" dirty="0" smtClean="0">
                <a:solidFill>
                  <a:srgbClr val="FF0000"/>
                </a:solidFill>
              </a:rPr>
              <a:t>dirty</a:t>
            </a:r>
            <a:r>
              <a:rPr lang="en-US" i="1" dirty="0" smtClean="0"/>
              <a:t> </a:t>
            </a:r>
            <a:r>
              <a:rPr lang="en-US" dirty="0"/>
              <a:t>bit </a:t>
            </a:r>
            <a:r>
              <a:rPr lang="en-US" dirty="0" smtClean="0"/>
              <a:t>if modified</a:t>
            </a:r>
          </a:p>
          <a:p>
            <a:r>
              <a:rPr lang="en-US" dirty="0"/>
              <a:t>If </a:t>
            </a:r>
            <a:r>
              <a:rPr lang="en-US" dirty="0" smtClean="0"/>
              <a:t>no frame is currently free:</a:t>
            </a:r>
            <a:endParaRPr lang="en-US" dirty="0"/>
          </a:p>
          <a:p>
            <a:pPr lvl="1">
              <a:buSzPct val="75000"/>
            </a:pPr>
            <a:r>
              <a:rPr lang="en-US" dirty="0"/>
              <a:t>Choose a frame for </a:t>
            </a:r>
            <a:r>
              <a:rPr lang="en-US" i="1" dirty="0" smtClean="0">
                <a:solidFill>
                  <a:srgbClr val="FF0000"/>
                </a:solidFill>
              </a:rPr>
              <a:t>replacement </a:t>
            </a:r>
            <a:r>
              <a:rPr lang="en-US" i="1" dirty="0" smtClean="0">
                <a:solidFill>
                  <a:schemeClr val="tx1">
                    <a:lumMod val="75000"/>
                    <a:lumOff val="25000"/>
                  </a:schemeClr>
                </a:solidFill>
              </a:rPr>
              <a:t>among those with </a:t>
            </a:r>
            <a:r>
              <a:rPr lang="en-US" i="1" dirty="0"/>
              <a:t>pin count </a:t>
            </a:r>
            <a:r>
              <a:rPr lang="en-US" dirty="0"/>
              <a:t>= 0</a:t>
            </a:r>
            <a:endParaRPr lang="en-US" i="1" dirty="0">
              <a:solidFill>
                <a:srgbClr val="FF0000"/>
              </a:solidFill>
            </a:endParaRPr>
          </a:p>
          <a:p>
            <a:pPr lvl="1">
              <a:buSzPct val="75000"/>
            </a:pPr>
            <a:r>
              <a:rPr lang="en-US" dirty="0"/>
              <a:t>If </a:t>
            </a:r>
            <a:r>
              <a:rPr lang="en-US" dirty="0" smtClean="0"/>
              <a:t>frame </a:t>
            </a:r>
            <a:r>
              <a:rPr lang="en-US" dirty="0"/>
              <a:t>is dirty, write it to </a:t>
            </a:r>
            <a:r>
              <a:rPr lang="en-US" dirty="0" smtClean="0"/>
              <a:t>disk</a:t>
            </a:r>
          </a:p>
          <a:p>
            <a:pPr>
              <a:spcBef>
                <a:spcPct val="20000"/>
              </a:spcBef>
              <a:buClr>
                <a:schemeClr val="tx1"/>
              </a:buClr>
              <a:buSzPct val="75000"/>
            </a:pPr>
            <a:r>
              <a:rPr lang="en-US" i="1" dirty="0" smtClean="0"/>
              <a:t> </a:t>
            </a:r>
            <a:r>
              <a:rPr lang="en-US" dirty="0" smtClean="0"/>
              <a:t>If requests can be predicted (e.g., sequential scans) pages can be </a:t>
            </a:r>
            <a:r>
              <a:rPr lang="en-US" u="sng" dirty="0" smtClean="0">
                <a:solidFill>
                  <a:srgbClr val="FF0000"/>
                </a:solidFill>
              </a:rPr>
              <a:t>pre-fetched</a:t>
            </a:r>
            <a:r>
              <a:rPr lang="en-US" dirty="0" smtClean="0">
                <a:solidFill>
                  <a:schemeClr val="accent2"/>
                </a:solidFill>
              </a:rPr>
              <a:t> </a:t>
            </a:r>
            <a:r>
              <a:rPr lang="en-US" dirty="0" smtClean="0"/>
              <a:t>several pages at a time!</a:t>
            </a:r>
            <a:endParaRPr lang="en-US" dirty="0"/>
          </a:p>
        </p:txBody>
      </p:sp>
      <p:sp>
        <p:nvSpPr>
          <p:cNvPr id="27654" name="Rectangle 6"/>
          <p:cNvSpPr>
            <a:spLocks noChangeArrowheads="1"/>
          </p:cNvSpPr>
          <p:nvPr/>
        </p:nvSpPr>
        <p:spPr bwMode="auto">
          <a:xfrm>
            <a:off x="898525" y="4586288"/>
            <a:ext cx="12134850" cy="519112"/>
          </a:xfrm>
          <a:prstGeom prst="rect">
            <a:avLst/>
          </a:prstGeom>
          <a:noFill/>
          <a:ln w="9525">
            <a:noFill/>
            <a:miter lim="800000"/>
            <a:headEnd/>
            <a:tailEnd/>
          </a:ln>
          <a:effectLst/>
        </p:spPr>
        <p:txBody>
          <a:bodyPr wrap="none" anchor="ctr"/>
          <a:lstStyle/>
          <a:p>
            <a:endParaRPr lang="en-US"/>
          </a:p>
        </p:txBody>
      </p:sp>
      <p:sp>
        <p:nvSpPr>
          <p:cNvPr id="7"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35</a:t>
            </a:fld>
            <a:endParaRPr lang="en-US" dirty="0"/>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174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1748" name="Rectangle 4"/>
          <p:cNvSpPr>
            <a:spLocks noGrp="1" noChangeArrowheads="1"/>
          </p:cNvSpPr>
          <p:nvPr>
            <p:ph type="title"/>
          </p:nvPr>
        </p:nvSpPr>
        <p:spPr>
          <a:noFill/>
          <a:ln/>
        </p:spPr>
        <p:txBody>
          <a:bodyPr/>
          <a:lstStyle/>
          <a:p>
            <a:r>
              <a:rPr lang="en-US"/>
              <a:t>Buffer Replacement Policy</a:t>
            </a:r>
          </a:p>
        </p:txBody>
      </p:sp>
      <p:sp>
        <p:nvSpPr>
          <p:cNvPr id="31749" name="Rectangle 5"/>
          <p:cNvSpPr>
            <a:spLocks noGrp="1" noChangeArrowheads="1"/>
          </p:cNvSpPr>
          <p:nvPr>
            <p:ph sz="quarter" idx="1"/>
          </p:nvPr>
        </p:nvSpPr>
        <p:spPr>
          <a:noFill/>
          <a:ln/>
        </p:spPr>
        <p:txBody>
          <a:bodyPr>
            <a:normAutofit lnSpcReduction="10000"/>
          </a:bodyPr>
          <a:lstStyle/>
          <a:p>
            <a:r>
              <a:rPr lang="en-US" dirty="0"/>
              <a:t>Frame is chosen for replacement by a </a:t>
            </a:r>
            <a:r>
              <a:rPr lang="en-US" i="1" dirty="0">
                <a:solidFill>
                  <a:srgbClr val="FF0000"/>
                </a:solidFill>
              </a:rPr>
              <a:t>replacement </a:t>
            </a:r>
            <a:r>
              <a:rPr lang="en-US" i="1" dirty="0" smtClean="0">
                <a:solidFill>
                  <a:srgbClr val="FF0000"/>
                </a:solidFill>
              </a:rPr>
              <a:t>policy</a:t>
            </a:r>
            <a:endParaRPr lang="en-US" i="1" dirty="0">
              <a:solidFill>
                <a:srgbClr val="FF0000"/>
              </a:solidFill>
            </a:endParaRPr>
          </a:p>
          <a:p>
            <a:pPr lvl="1">
              <a:buSzPct val="75000"/>
            </a:pPr>
            <a:r>
              <a:rPr lang="en-US" dirty="0"/>
              <a:t>Least-recently-used (LRU), </a:t>
            </a:r>
            <a:r>
              <a:rPr lang="en-US" dirty="0" smtClean="0"/>
              <a:t>MRU, Clock, FIFO, random </a:t>
            </a:r>
          </a:p>
          <a:p>
            <a:pPr lvl="1">
              <a:buSzPct val="75000"/>
            </a:pPr>
            <a:r>
              <a:rPr lang="en-US" dirty="0" smtClean="0"/>
              <a:t>LRU-2 could be used (O’Neil et al)</a:t>
            </a:r>
          </a:p>
          <a:p>
            <a:pPr lvl="1">
              <a:buSzPct val="75000"/>
            </a:pPr>
            <a:r>
              <a:rPr lang="en-US" dirty="0"/>
              <a:t>See </a:t>
            </a:r>
            <a:r>
              <a:rPr lang="en-US" dirty="0">
                <a:hlinkClick r:id="rId3"/>
              </a:rPr>
              <a:t>https://en.wikipedia.org/wiki/Page_replacement_algorithm</a:t>
            </a:r>
            <a:endParaRPr lang="en-US" dirty="0"/>
          </a:p>
          <a:p>
            <a:r>
              <a:rPr lang="en-US" dirty="0"/>
              <a:t>Policy can have big impact on </a:t>
            </a:r>
            <a:r>
              <a:rPr lang="en-US" dirty="0" smtClean="0"/>
              <a:t>number of required I/O’s</a:t>
            </a:r>
          </a:p>
          <a:p>
            <a:pPr lvl="1"/>
            <a:r>
              <a:rPr lang="en-US" dirty="0" smtClean="0"/>
              <a:t>depending </a:t>
            </a:r>
            <a:r>
              <a:rPr lang="en-US" dirty="0"/>
              <a:t>on </a:t>
            </a:r>
            <a:r>
              <a:rPr lang="en-US" dirty="0" smtClean="0"/>
              <a:t>the page </a:t>
            </a:r>
            <a:r>
              <a:rPr lang="en-US" i="1" dirty="0">
                <a:solidFill>
                  <a:srgbClr val="FF0000"/>
                </a:solidFill>
              </a:rPr>
              <a:t>access </a:t>
            </a:r>
            <a:r>
              <a:rPr lang="en-US" i="1" dirty="0" smtClean="0">
                <a:solidFill>
                  <a:srgbClr val="FF0000"/>
                </a:solidFill>
              </a:rPr>
              <a:t>pattern</a:t>
            </a:r>
            <a:endParaRPr lang="en-US" dirty="0">
              <a:solidFill>
                <a:schemeClr val="accent2"/>
              </a:solidFill>
            </a:endParaRPr>
          </a:p>
          <a:p>
            <a:r>
              <a:rPr lang="en-US" dirty="0">
                <a:solidFill>
                  <a:srgbClr val="FF0000"/>
                </a:solidFill>
              </a:rPr>
              <a:t>Sequential </a:t>
            </a:r>
            <a:r>
              <a:rPr lang="en-US" dirty="0" smtClean="0">
                <a:solidFill>
                  <a:srgbClr val="FF0000"/>
                </a:solidFill>
              </a:rPr>
              <a:t>flooding</a:t>
            </a:r>
          </a:p>
          <a:p>
            <a:pPr lvl="1"/>
            <a:r>
              <a:rPr lang="en-US" dirty="0" smtClean="0"/>
              <a:t>worst-case situation </a:t>
            </a:r>
            <a:r>
              <a:rPr lang="en-US" dirty="0"/>
              <a:t>caused </a:t>
            </a:r>
            <a:r>
              <a:rPr lang="en-US" dirty="0" smtClean="0"/>
              <a:t>when using LRU with repeated </a:t>
            </a:r>
            <a:r>
              <a:rPr lang="en-US" dirty="0"/>
              <a:t>sequential </a:t>
            </a:r>
            <a:r>
              <a:rPr lang="en-US" dirty="0" smtClean="0"/>
              <a:t>scans if </a:t>
            </a:r>
            <a:r>
              <a:rPr lang="en-US" dirty="0" smtClean="0">
                <a:solidFill>
                  <a:srgbClr val="FF0000"/>
                </a:solidFill>
              </a:rPr>
              <a:t>#buffer </a:t>
            </a:r>
            <a:r>
              <a:rPr lang="en-US" dirty="0">
                <a:solidFill>
                  <a:srgbClr val="FF0000"/>
                </a:solidFill>
              </a:rPr>
              <a:t>frames &lt; </a:t>
            </a:r>
            <a:r>
              <a:rPr lang="en-US" dirty="0" smtClean="0">
                <a:solidFill>
                  <a:srgbClr val="FF0000"/>
                </a:solidFill>
              </a:rPr>
              <a:t>#pages in scan</a:t>
            </a:r>
          </a:p>
          <a:p>
            <a:pPr lvl="1">
              <a:buSzPct val="75000"/>
            </a:pPr>
            <a:r>
              <a:rPr lang="en-US" dirty="0" smtClean="0"/>
              <a:t>each </a:t>
            </a:r>
            <a:r>
              <a:rPr lang="en-US" dirty="0"/>
              <a:t>page request causes an </a:t>
            </a:r>
            <a:r>
              <a:rPr lang="en-US" dirty="0" smtClean="0"/>
              <a:t>I/O</a:t>
            </a:r>
          </a:p>
          <a:p>
            <a:pPr lvl="1">
              <a:buSzPct val="75000"/>
            </a:pPr>
            <a:r>
              <a:rPr lang="en-US" dirty="0" smtClean="0"/>
              <a:t>MRU </a:t>
            </a:r>
            <a:r>
              <a:rPr lang="en-US" dirty="0"/>
              <a:t>much better in this </a:t>
            </a:r>
            <a:r>
              <a:rPr lang="en-US" dirty="0" smtClean="0"/>
              <a:t>situation, LRU-2 is also better</a:t>
            </a:r>
          </a:p>
          <a:p>
            <a:pPr lvl="1">
              <a:buSzPct val="75000"/>
            </a:pPr>
            <a:r>
              <a:rPr lang="en-US" dirty="0"/>
              <a:t>n</a:t>
            </a:r>
            <a:r>
              <a:rPr lang="en-US" dirty="0" smtClean="0"/>
              <a:t>o single policy is best for all access patterns</a:t>
            </a:r>
            <a:endParaRPr lang="en-US" dirty="0"/>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36</a:t>
            </a:fld>
            <a:endParaRPr lang="en-US" dirty="0"/>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dirty="0" smtClean="0"/>
              <a:t>DBMS </a:t>
            </a:r>
            <a:r>
              <a:rPr lang="en-US" dirty="0" err="1" smtClean="0"/>
              <a:t>vs</a:t>
            </a:r>
            <a:r>
              <a:rPr lang="en-US" dirty="0" smtClean="0"/>
              <a:t> OS Disk/Buffer Management</a:t>
            </a:r>
            <a:endParaRPr lang="en-US" dirty="0"/>
          </a:p>
        </p:txBody>
      </p:sp>
      <p:sp>
        <p:nvSpPr>
          <p:cNvPr id="23557" name="Rectangle 5"/>
          <p:cNvSpPr>
            <a:spLocks noGrp="1" noChangeArrowheads="1"/>
          </p:cNvSpPr>
          <p:nvPr>
            <p:ph sz="quarter" idx="1"/>
          </p:nvPr>
        </p:nvSpPr>
        <p:spPr>
          <a:xfrm>
            <a:off x="304800" y="1295400"/>
            <a:ext cx="8153400" cy="4953000"/>
          </a:xfrm>
          <a:noFill/>
          <a:ln/>
        </p:spPr>
        <p:txBody>
          <a:bodyPr>
            <a:normAutofit lnSpcReduction="10000"/>
          </a:bodyPr>
          <a:lstStyle/>
          <a:p>
            <a:r>
              <a:rPr lang="en-US" dirty="0" smtClean="0"/>
              <a:t>DBMS have specific needs and access characteristics</a:t>
            </a:r>
          </a:p>
          <a:p>
            <a:r>
              <a:rPr lang="en-US" dirty="0" smtClean="0"/>
              <a:t>And it has the resources to save more info than an OS is allowed to do.  OS is required to be lean and mean.</a:t>
            </a:r>
          </a:p>
          <a:p>
            <a:r>
              <a:rPr lang="en-US" dirty="0" smtClean="0"/>
              <a:t>DBMS do not rely just on OS because</a:t>
            </a:r>
          </a:p>
          <a:p>
            <a:pPr lvl="1"/>
            <a:r>
              <a:rPr lang="en-US" dirty="0" smtClean="0"/>
              <a:t>OS does not support files spanning several devices</a:t>
            </a:r>
          </a:p>
          <a:p>
            <a:pPr lvl="1"/>
            <a:r>
              <a:rPr lang="en-US" dirty="0" smtClean="0"/>
              <a:t>Special physical write functionality required (recovery)</a:t>
            </a:r>
          </a:p>
          <a:p>
            <a:pPr lvl="1"/>
            <a:r>
              <a:rPr lang="en-US" dirty="0" smtClean="0"/>
              <a:t>DBMS can keep track of frequent access patterns (e.g., sequential scans) can lead to more efficient optimization</a:t>
            </a:r>
          </a:p>
          <a:p>
            <a:pPr lvl="2"/>
            <a:r>
              <a:rPr lang="en-US" dirty="0" smtClean="0">
                <a:solidFill>
                  <a:srgbClr val="FF0000"/>
                </a:solidFill>
              </a:rPr>
              <a:t>Pre-fetching, smart page replacement</a:t>
            </a:r>
            <a:endParaRPr lang="en-US" dirty="0">
              <a:solidFill>
                <a:srgbClr val="FF0000"/>
              </a:solidFill>
            </a:endParaRPr>
          </a:p>
          <a:p>
            <a:r>
              <a:rPr lang="en-US" dirty="0" smtClean="0">
                <a:solidFill>
                  <a:schemeClr val="tx1"/>
                </a:solidFill>
              </a:rPr>
              <a:t>DBMS can use files as disk resource, take over their i/o characteristics. </a:t>
            </a:r>
            <a:r>
              <a:rPr lang="en-US" dirty="0" smtClean="0"/>
              <a:t>Best</a:t>
            </a:r>
            <a:r>
              <a:rPr lang="en-US" dirty="0" smtClean="0">
                <a:solidFill>
                  <a:schemeClr val="tx1"/>
                </a:solidFill>
              </a:rPr>
              <a:t> to build database files on “brand new” disk: reinitialize partition if necessary. </a:t>
            </a:r>
          </a:p>
        </p:txBody>
      </p:sp>
      <p:sp>
        <p:nvSpPr>
          <p:cNvPr id="6" name="Slide Number Placeholder 3"/>
          <p:cNvSpPr>
            <a:spLocks noGrp="1"/>
          </p:cNvSpPr>
          <p:nvPr>
            <p:ph type="sldNum" sz="quarter" idx="11"/>
          </p:nvPr>
        </p:nvSpPr>
        <p:spPr>
          <a:xfrm>
            <a:off x="612648" y="6356350"/>
            <a:ext cx="1981200" cy="365760"/>
          </a:xfrm>
        </p:spPr>
        <p:txBody>
          <a:bodyPr/>
          <a:lstStyle/>
          <a:p>
            <a:pPr algn="l"/>
            <a:fld id="{B6F15528-21DE-4FAA-801E-634DDDAF4B2B}" type="slidenum">
              <a:rPr lang="en-US" smtClean="0"/>
              <a:pPr algn="l"/>
              <a:t>37</a:t>
            </a:fld>
            <a:endParaRPr lang="en-US" dirty="0"/>
          </a:p>
        </p:txBody>
      </p:sp>
    </p:spTree>
    <p:extLst>
      <p:ext uri="{BB962C8B-B14F-4D97-AF65-F5344CB8AC3E}">
        <p14:creationId xmlns:p14="http://schemas.microsoft.com/office/powerpoint/2010/main" val="1269511827"/>
      </p:ext>
    </p:extLst>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time</a:t>
            </a:r>
            <a:endParaRPr lang="en-US" dirty="0"/>
          </a:p>
        </p:txBody>
      </p:sp>
      <p:sp>
        <p:nvSpPr>
          <p:cNvPr id="3" name="Content Placeholder 2"/>
          <p:cNvSpPr>
            <a:spLocks noGrp="1"/>
          </p:cNvSpPr>
          <p:nvPr>
            <p:ph sz="quarter" idx="1"/>
          </p:nvPr>
        </p:nvSpPr>
        <p:spPr/>
        <p:txBody>
          <a:bodyPr/>
          <a:lstStyle/>
          <a:p>
            <a:r>
              <a:rPr lang="en-US" dirty="0" smtClean="0"/>
              <a:t>Examples of RAID systems</a:t>
            </a:r>
          </a:p>
          <a:p>
            <a:r>
              <a:rPr lang="en-US" dirty="0" smtClean="0"/>
              <a:t>Examples of SSD-HDD hybrid systems</a:t>
            </a:r>
            <a:endParaRPr lang="en-US" dirty="0"/>
          </a:p>
        </p:txBody>
      </p:sp>
    </p:spTree>
    <p:extLst>
      <p:ext uri="{BB962C8B-B14F-4D97-AF65-F5344CB8AC3E}">
        <p14:creationId xmlns:p14="http://schemas.microsoft.com/office/powerpoint/2010/main" val="2896146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Normalization in practice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
        <p:nvSpPr>
          <p:cNvPr id="4" name="TextBox 3"/>
          <p:cNvSpPr txBox="1"/>
          <p:nvPr/>
        </p:nvSpPr>
        <p:spPr>
          <a:xfrm>
            <a:off x="1143000" y="1524000"/>
            <a:ext cx="6629400" cy="5355312"/>
          </a:xfrm>
          <a:prstGeom prst="rect">
            <a:avLst/>
          </a:prstGeom>
          <a:noFill/>
        </p:spPr>
        <p:txBody>
          <a:bodyPr wrap="square" rtlCol="0">
            <a:spAutoFit/>
          </a:bodyPr>
          <a:lstStyle/>
          <a:p>
            <a:r>
              <a:rPr lang="en-US" sz="1800" dirty="0" smtClean="0">
                <a:latin typeface="Arial" panose="020B0604020202020204" pitchFamily="34" charset="0"/>
                <a:cs typeface="Arial" panose="020B0604020202020204" pitchFamily="34" charset="0"/>
              </a:rPr>
              <a:t>To normalize we create another table</a:t>
            </a:r>
          </a:p>
          <a:p>
            <a:endParaRPr lang="en-US" sz="1800" dirty="0" smtClean="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create table links(</a:t>
            </a:r>
          </a:p>
          <a:p>
            <a:r>
              <a:rPr lang="en-US" sz="1800" dirty="0" smtClean="0">
                <a:latin typeface="Arial" panose="020B0604020202020204" pitchFamily="34" charset="0"/>
                <a:cs typeface="Arial" panose="020B0604020202020204" pitchFamily="34" charset="0"/>
              </a:rPr>
              <a:t>origin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a:t>
            </a:r>
          </a:p>
          <a:p>
            <a:r>
              <a:rPr lang="en-US" sz="1800" dirty="0" smtClean="0">
                <a:latin typeface="Arial" panose="020B0604020202020204" pitchFamily="34" charset="0"/>
                <a:cs typeface="Arial" panose="020B0604020202020204" pitchFamily="34" charset="0"/>
              </a:rPr>
              <a:t>destination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a:t>
            </a:r>
          </a:p>
          <a:p>
            <a:r>
              <a:rPr lang="en-US" sz="1800" dirty="0" smtClean="0">
                <a:latin typeface="Arial" panose="020B0604020202020204" pitchFamily="34" charset="0"/>
                <a:cs typeface="Arial" panose="020B0604020202020204" pitchFamily="34" charset="0"/>
              </a:rPr>
              <a:t>distance </a:t>
            </a:r>
            <a:r>
              <a:rPr lang="en-US" sz="1800" b="1" dirty="0" err="1" smtClean="0">
                <a:latin typeface="Arial" panose="020B0604020202020204" pitchFamily="34" charset="0"/>
                <a:cs typeface="Arial" panose="020B0604020202020204" pitchFamily="34" charset="0"/>
              </a:rPr>
              <a:t>int</a:t>
            </a:r>
            <a:r>
              <a:rPr lang="en-US" sz="1800" b="1" dirty="0" smtClean="0">
                <a:latin typeface="Arial" panose="020B0604020202020204" pitchFamily="34" charset="0"/>
                <a:cs typeface="Arial" panose="020B0604020202020204" pitchFamily="34" charset="0"/>
              </a:rPr>
              <a:t>,</a:t>
            </a:r>
          </a:p>
          <a:p>
            <a:r>
              <a:rPr lang="en-US" sz="1800" b="1" dirty="0" smtClean="0">
                <a:latin typeface="Arial" panose="020B0604020202020204" pitchFamily="34" charset="0"/>
                <a:cs typeface="Arial" panose="020B0604020202020204" pitchFamily="34" charset="0"/>
              </a:rPr>
              <a:t>primary key( </a:t>
            </a:r>
            <a:r>
              <a:rPr lang="en-US" sz="1800" b="1" dirty="0" err="1" smtClean="0">
                <a:latin typeface="Arial" panose="020B0604020202020204" pitchFamily="34" charset="0"/>
                <a:cs typeface="Arial" panose="020B0604020202020204" pitchFamily="34" charset="0"/>
              </a:rPr>
              <a:t>origin,destination</a:t>
            </a:r>
            <a:r>
              <a:rPr lang="en-US" sz="1800" b="1"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a:t>
            </a:r>
          </a:p>
          <a:p>
            <a:r>
              <a:rPr lang="en-US" sz="1800" b="1" dirty="0" smtClean="0">
                <a:latin typeface="Arial" panose="020B0604020202020204" pitchFamily="34" charset="0"/>
                <a:cs typeface="Arial" panose="020B0604020202020204" pitchFamily="34" charset="0"/>
              </a:rPr>
              <a:t>create table flights(</a:t>
            </a:r>
          </a:p>
          <a:p>
            <a:r>
              <a:rPr lang="en-US" sz="1800" dirty="0" err="1" smtClean="0">
                <a:latin typeface="Arial" panose="020B0604020202020204" pitchFamily="34" charset="0"/>
                <a:cs typeface="Arial" panose="020B0604020202020204" pitchFamily="34" charset="0"/>
              </a:rPr>
              <a:t>flno</a:t>
            </a:r>
            <a:r>
              <a:rPr lang="en-US" sz="1800"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int</a:t>
            </a:r>
            <a:r>
              <a:rPr lang="en-US" sz="1800" b="1" dirty="0" smtClean="0">
                <a:latin typeface="Arial" panose="020B0604020202020204" pitchFamily="34" charset="0"/>
                <a:cs typeface="Arial" panose="020B0604020202020204" pitchFamily="34" charset="0"/>
              </a:rPr>
              <a:t> primary key,</a:t>
            </a:r>
          </a:p>
          <a:p>
            <a:r>
              <a:rPr lang="en-US" sz="1800" dirty="0" smtClean="0">
                <a:latin typeface="Arial" panose="020B0604020202020204" pitchFamily="34" charset="0"/>
                <a:cs typeface="Arial" panose="020B0604020202020204" pitchFamily="34" charset="0"/>
              </a:rPr>
              <a:t>origin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not null,</a:t>
            </a:r>
          </a:p>
          <a:p>
            <a:r>
              <a:rPr lang="en-US" sz="1800" dirty="0" smtClean="0">
                <a:latin typeface="Arial" panose="020B0604020202020204" pitchFamily="34" charset="0"/>
                <a:cs typeface="Arial" panose="020B0604020202020204" pitchFamily="34" charset="0"/>
              </a:rPr>
              <a:t>destination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not null,</a:t>
            </a:r>
          </a:p>
          <a:p>
            <a:r>
              <a:rPr lang="en-US" sz="1800" dirty="0" smtClean="0">
                <a:latin typeface="Arial" panose="020B0604020202020204" pitchFamily="34" charset="0"/>
                <a:cs typeface="Arial" panose="020B0604020202020204" pitchFamily="34" charset="0"/>
              </a:rPr>
              <a:t>departs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 </a:t>
            </a:r>
          </a:p>
          <a:p>
            <a:r>
              <a:rPr lang="en-US" sz="1800" dirty="0" smtClean="0">
                <a:latin typeface="Arial" panose="020B0604020202020204" pitchFamily="34" charset="0"/>
                <a:cs typeface="Arial" panose="020B0604020202020204" pitchFamily="34" charset="0"/>
              </a:rPr>
              <a:t>arrives </a:t>
            </a:r>
            <a:r>
              <a:rPr lang="en-US" sz="1800" b="1" dirty="0" err="1" smtClean="0">
                <a:latin typeface="Arial" panose="020B0604020202020204" pitchFamily="34" charset="0"/>
                <a:cs typeface="Arial" panose="020B0604020202020204" pitchFamily="34" charset="0"/>
              </a:rPr>
              <a:t>varchar</a:t>
            </a:r>
            <a:r>
              <a:rPr lang="en-US" sz="1800" b="1" dirty="0" smtClean="0">
                <a:latin typeface="Arial" panose="020B0604020202020204" pitchFamily="34" charset="0"/>
                <a:cs typeface="Arial" panose="020B0604020202020204" pitchFamily="34" charset="0"/>
              </a:rPr>
              <a:t>(20),</a:t>
            </a:r>
          </a:p>
          <a:p>
            <a:r>
              <a:rPr lang="en-US" sz="1800" dirty="0" smtClean="0">
                <a:latin typeface="Arial" panose="020B0604020202020204" pitchFamily="34" charset="0"/>
                <a:cs typeface="Arial" panose="020B0604020202020204" pitchFamily="34" charset="0"/>
              </a:rPr>
              <a:t>price </a:t>
            </a:r>
            <a:r>
              <a:rPr lang="en-US" sz="1800" b="1" dirty="0" smtClean="0">
                <a:latin typeface="Arial" panose="020B0604020202020204" pitchFamily="34" charset="0"/>
                <a:cs typeface="Arial" panose="020B0604020202020204" pitchFamily="34" charset="0"/>
              </a:rPr>
              <a:t>decimal(7,2),</a:t>
            </a:r>
          </a:p>
          <a:p>
            <a:r>
              <a:rPr lang="en-US" sz="1800" b="1" dirty="0" smtClean="0">
                <a:latin typeface="Arial" panose="020B0604020202020204" pitchFamily="34" charset="0"/>
                <a:cs typeface="Arial" panose="020B0604020202020204" pitchFamily="34" charset="0"/>
              </a:rPr>
              <a:t>foreign key (origin, destination) references links</a:t>
            </a:r>
          </a:p>
          <a:p>
            <a:r>
              <a:rPr lang="en-US" sz="1800" dirty="0" smtClean="0">
                <a:latin typeface="Arial" panose="020B0604020202020204" pitchFamily="34" charset="0"/>
                <a:cs typeface="Arial" panose="020B0604020202020204" pitchFamily="34" charset="0"/>
              </a:rPr>
              <a:t>);</a:t>
            </a:r>
          </a:p>
          <a:p>
            <a:endParaRPr lang="en-US" sz="1800" dirty="0" smtClean="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361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do we care?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TextBox 3"/>
          <p:cNvSpPr txBox="1"/>
          <p:nvPr/>
        </p:nvSpPr>
        <p:spPr>
          <a:xfrm>
            <a:off x="990600" y="1600200"/>
            <a:ext cx="7391400" cy="4801314"/>
          </a:xfrm>
          <a:prstGeom prst="rect">
            <a:avLst/>
          </a:prstGeom>
          <a:noFill/>
        </p:spPr>
        <p:txBody>
          <a:bodyPr wrap="square" rtlCol="0">
            <a:spAutoFit/>
          </a:bodyPr>
          <a:lstStyle/>
          <a:p>
            <a:r>
              <a:rPr lang="en-US" sz="1800" dirty="0" smtClean="0">
                <a:latin typeface="Arial" panose="020B0604020202020204" pitchFamily="34" charset="0"/>
                <a:cs typeface="Arial" panose="020B0604020202020204" pitchFamily="34" charset="0"/>
              </a:rPr>
              <a:t>This lack of normalization has well-known problems:  pg. 607</a:t>
            </a:r>
          </a:p>
          <a:p>
            <a:endParaRPr lang="en-US" sz="1800" dirty="0" smtClean="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Delete anomaly:</a:t>
            </a:r>
          </a:p>
          <a:p>
            <a:r>
              <a:rPr lang="en-US" sz="1800" dirty="0" smtClean="0">
                <a:latin typeface="Arial" panose="020B0604020202020204" pitchFamily="34" charset="0"/>
                <a:cs typeface="Arial" panose="020B0604020202020204" pitchFamily="34" charset="0"/>
              </a:rPr>
              <a:t>Delete all flights from Boston to Ithaca</a:t>
            </a:r>
          </a:p>
          <a:p>
            <a:r>
              <a:rPr lang="en-US" sz="1800" dirty="0" smtClean="0">
                <a:latin typeface="Arial" panose="020B0604020202020204" pitchFamily="34" charset="0"/>
                <a:cs typeface="Arial" panose="020B0604020202020204" pitchFamily="34" charset="0"/>
              </a:rPr>
              <a:t>End up losing distance information on this link</a:t>
            </a:r>
          </a:p>
          <a:p>
            <a:endParaRPr lang="en-US" sz="1800" b="1" dirty="0" smtClean="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Insert anomaly:</a:t>
            </a:r>
          </a:p>
          <a:p>
            <a:r>
              <a:rPr lang="en-US" sz="1800" dirty="0" smtClean="0">
                <a:latin typeface="Arial" panose="020B0604020202020204" pitchFamily="34" charset="0"/>
                <a:cs typeface="Arial" panose="020B0604020202020204" pitchFamily="34" charset="0"/>
              </a:rPr>
              <a:t>Add a flight from Boston to Ithaca</a:t>
            </a:r>
          </a:p>
          <a:p>
            <a:r>
              <a:rPr lang="en-US" sz="1800" dirty="0" smtClean="0">
                <a:latin typeface="Arial" panose="020B0604020202020204" pitchFamily="34" charset="0"/>
                <a:cs typeface="Arial" panose="020B0604020202020204" pitchFamily="34" charset="0"/>
              </a:rPr>
              <a:t>Need to check if the distance is consistent with other rows</a:t>
            </a:r>
          </a:p>
          <a:p>
            <a:endParaRPr lang="en-US" sz="1800" b="1" dirty="0" smtClean="0">
              <a:latin typeface="Arial" panose="020B0604020202020204" pitchFamily="34" charset="0"/>
              <a:cs typeface="Arial" panose="020B0604020202020204" pitchFamily="34" charset="0"/>
            </a:endParaRPr>
          </a:p>
          <a:p>
            <a:r>
              <a:rPr lang="en-US" sz="1800" b="1" dirty="0" smtClean="0">
                <a:latin typeface="Arial" panose="020B0604020202020204" pitchFamily="34" charset="0"/>
                <a:cs typeface="Arial" panose="020B0604020202020204" pitchFamily="34" charset="0"/>
              </a:rPr>
              <a:t>Update anomaly:</a:t>
            </a:r>
          </a:p>
          <a:p>
            <a:r>
              <a:rPr lang="en-US" sz="1800" dirty="0" smtClean="0">
                <a:latin typeface="Arial" panose="020B0604020202020204" pitchFamily="34" charset="0"/>
                <a:cs typeface="Arial" panose="020B0604020202020204" pitchFamily="34" charset="0"/>
              </a:rPr>
              <a:t>Correct the distance: need to check for all the cases.</a:t>
            </a:r>
          </a:p>
          <a:p>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As a consultant to database-using groups, need to keep an eye on table designs and possibly point out potential problems, esp. early, before the group has invested a lot of development work in their design.</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22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Key Generation</a:t>
            </a:r>
            <a:endParaRPr lang="en-US" dirty="0"/>
          </a:p>
        </p:txBody>
      </p:sp>
      <p:sp>
        <p:nvSpPr>
          <p:cNvPr id="3" name="TextBox 2"/>
          <p:cNvSpPr txBox="1"/>
          <p:nvPr/>
        </p:nvSpPr>
        <p:spPr>
          <a:xfrm>
            <a:off x="685800" y="1524000"/>
            <a:ext cx="7696200" cy="4154984"/>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We have seen that entity tables often have an “id” attribute, usually of type integer, that serves as the PK.</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In </a:t>
            </a:r>
            <a:r>
              <a:rPr lang="en-US" sz="2000" dirty="0" err="1" smtClean="0">
                <a:latin typeface="Arial" panose="020B0604020202020204" pitchFamily="34" charset="0"/>
                <a:cs typeface="Arial" panose="020B0604020202020204" pitchFamily="34" charset="0"/>
              </a:rPr>
              <a:t>createdb.sql</a:t>
            </a:r>
            <a:r>
              <a:rPr lang="en-US" sz="2000" dirty="0" smtClean="0">
                <a:latin typeface="Arial" panose="020B0604020202020204" pitchFamily="34" charset="0"/>
                <a:cs typeface="Arial" panose="020B0604020202020204" pitchFamily="34" charset="0"/>
              </a:rPr>
              <a:t>: </a:t>
            </a:r>
          </a:p>
          <a:p>
            <a:r>
              <a:rPr lang="en-US" sz="2000" dirty="0" smtClean="0">
                <a:latin typeface="Arial" panose="020B0604020202020204" pitchFamily="34" charset="0"/>
                <a:cs typeface="Arial" panose="020B0604020202020204" pitchFamily="34" charset="0"/>
              </a:rPr>
              <a:t>student, faculty entities: </a:t>
            </a:r>
            <a:r>
              <a:rPr lang="en-US" sz="2000" dirty="0" err="1" smtClean="0">
                <a:latin typeface="Arial" panose="020B0604020202020204" pitchFamily="34" charset="0"/>
                <a:cs typeface="Arial" panose="020B0604020202020204" pitchFamily="34" charset="0"/>
              </a:rPr>
              <a:t>int</a:t>
            </a:r>
            <a:r>
              <a:rPr lang="en-US" sz="2000" dirty="0" smtClean="0">
                <a:latin typeface="Arial" panose="020B0604020202020204" pitchFamily="34" charset="0"/>
                <a:cs typeface="Arial" panose="020B0604020202020204" pitchFamily="34" charset="0"/>
              </a:rPr>
              <a:t> PKs</a:t>
            </a:r>
          </a:p>
          <a:p>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lass entity: varchar PK  (exception!) </a:t>
            </a:r>
          </a:p>
          <a:p>
            <a:r>
              <a:rPr lang="en-US" sz="2000" dirty="0">
                <a:latin typeface="Arial" panose="020B0604020202020204" pitchFamily="34" charset="0"/>
                <a:cs typeface="Arial" panose="020B0604020202020204" pitchFamily="34" charset="0"/>
              </a:rPr>
              <a:t>e</a:t>
            </a:r>
            <a:r>
              <a:rPr lang="en-US" sz="2000" dirty="0" smtClean="0">
                <a:latin typeface="Arial" panose="020B0604020202020204" pitchFamily="34" charset="0"/>
                <a:cs typeface="Arial" panose="020B0604020202020204" pitchFamily="34" charset="0"/>
              </a:rPr>
              <a:t>nrolled: a relationship, two-key PK</a:t>
            </a:r>
          </a:p>
          <a:p>
            <a:r>
              <a:rPr lang="en-US" sz="2000" dirty="0" err="1" smtClean="0">
                <a:latin typeface="Arial" panose="020B0604020202020204" pitchFamily="34" charset="0"/>
                <a:cs typeface="Arial" panose="020B0604020202020204" pitchFamily="34" charset="0"/>
              </a:rPr>
              <a:t>emp</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dept</a:t>
            </a:r>
            <a:r>
              <a:rPr lang="en-US" sz="2000" dirty="0" smtClean="0">
                <a:latin typeface="Arial" panose="020B0604020202020204" pitchFamily="34" charset="0"/>
                <a:cs typeface="Arial" panose="020B0604020202020204" pitchFamily="34" charset="0"/>
              </a:rPr>
              <a:t>: entities, with </a:t>
            </a:r>
            <a:r>
              <a:rPr lang="en-US" sz="2000" dirty="0" err="1" smtClean="0">
                <a:latin typeface="Arial" panose="020B0604020202020204" pitchFamily="34" charset="0"/>
                <a:cs typeface="Arial" panose="020B0604020202020204" pitchFamily="34" charset="0"/>
              </a:rPr>
              <a:t>int</a:t>
            </a:r>
            <a:r>
              <a:rPr lang="en-US" sz="2000" dirty="0" smtClean="0">
                <a:latin typeface="Arial" panose="020B0604020202020204" pitchFamily="34" charset="0"/>
                <a:cs typeface="Arial" panose="020B0604020202020204" pitchFamily="34" charset="0"/>
              </a:rPr>
              <a:t> PKs</a:t>
            </a:r>
          </a:p>
          <a:p>
            <a:r>
              <a:rPr lang="en-US" sz="2000" dirty="0">
                <a:latin typeface="Arial" panose="020B0604020202020204" pitchFamily="34" charset="0"/>
                <a:cs typeface="Arial" panose="020B0604020202020204" pitchFamily="34" charset="0"/>
              </a:rPr>
              <a:t>w</a:t>
            </a:r>
            <a:r>
              <a:rPr lang="en-US" sz="2000" dirty="0" smtClean="0">
                <a:latin typeface="Arial" panose="020B0604020202020204" pitchFamily="34" charset="0"/>
                <a:cs typeface="Arial" panose="020B0604020202020204" pitchFamily="34" charset="0"/>
              </a:rPr>
              <a:t>orks: </a:t>
            </a:r>
            <a:r>
              <a:rPr lang="en-US" sz="2000" dirty="0">
                <a:latin typeface="Arial" panose="020B0604020202020204" pitchFamily="34" charset="0"/>
                <a:cs typeface="Arial" panose="020B0604020202020204" pitchFamily="34" charset="0"/>
              </a:rPr>
              <a:t>a relationship, two-key </a:t>
            </a:r>
            <a:r>
              <a:rPr lang="en-US" sz="2000" dirty="0" smtClean="0">
                <a:latin typeface="Arial" panose="020B0604020202020204" pitchFamily="34" charset="0"/>
                <a:cs typeface="Arial" panose="020B0604020202020204" pitchFamily="34" charset="0"/>
              </a:rPr>
              <a:t>PK</a:t>
            </a:r>
          </a:p>
          <a:p>
            <a:r>
              <a:rPr lang="en-US" sz="2000" dirty="0">
                <a:latin typeface="Arial" panose="020B0604020202020204" pitchFamily="34" charset="0"/>
                <a:cs typeface="Arial" panose="020B0604020202020204" pitchFamily="34" charset="0"/>
              </a:rPr>
              <a:t>f</a:t>
            </a:r>
            <a:r>
              <a:rPr lang="en-US" sz="2000" dirty="0" smtClean="0">
                <a:latin typeface="Arial" panose="020B0604020202020204" pitchFamily="34" charset="0"/>
                <a:cs typeface="Arial" panose="020B0604020202020204" pitchFamily="34" charset="0"/>
              </a:rPr>
              <a:t>lights, aircraft, employees: entities, </a:t>
            </a:r>
            <a:r>
              <a:rPr lang="en-US" sz="2000" dirty="0" err="1" smtClean="0">
                <a:latin typeface="Arial" panose="020B0604020202020204" pitchFamily="34" charset="0"/>
                <a:cs typeface="Arial" panose="020B0604020202020204" pitchFamily="34" charset="0"/>
              </a:rPr>
              <a:t>int</a:t>
            </a:r>
            <a:r>
              <a:rPr lang="en-US" sz="2000" dirty="0" smtClean="0">
                <a:latin typeface="Arial" panose="020B0604020202020204" pitchFamily="34" charset="0"/>
                <a:cs typeface="Arial" panose="020B0604020202020204" pitchFamily="34" charset="0"/>
              </a:rPr>
              <a:t> PK</a:t>
            </a:r>
          </a:p>
          <a:p>
            <a:r>
              <a:rPr lang="en-US" sz="2000" dirty="0" smtClean="0">
                <a:latin typeface="Arial" panose="020B0604020202020204" pitchFamily="34" charset="0"/>
                <a:cs typeface="Arial" panose="020B0604020202020204" pitchFamily="34" charset="0"/>
              </a:rPr>
              <a:t>…</a:t>
            </a:r>
          </a:p>
          <a:p>
            <a:r>
              <a:rPr lang="en-US" sz="2000" dirty="0" smtClean="0">
                <a:latin typeface="Arial" panose="020B0604020202020204" pitchFamily="34" charset="0"/>
                <a:cs typeface="Arial" panose="020B0604020202020204" pitchFamily="34" charset="0"/>
              </a:rPr>
              <a:t>Reserves: an entity we decided, PK: (</a:t>
            </a:r>
            <a:r>
              <a:rPr lang="en-US" sz="2000" dirty="0" err="1" smtClean="0">
                <a:latin typeface="Arial" panose="020B0604020202020204" pitchFamily="34" charset="0"/>
                <a:cs typeface="Arial" panose="020B0604020202020204" pitchFamily="34" charset="0"/>
              </a:rPr>
              <a:t>sid</a:t>
            </a:r>
            <a:r>
              <a:rPr lang="en-US" sz="2000" dirty="0" smtClean="0">
                <a:latin typeface="Arial" panose="020B0604020202020204" pitchFamily="34" charset="0"/>
                <a:cs typeface="Arial" panose="020B0604020202020204" pitchFamily="34" charset="0"/>
              </a:rPr>
              <a:t>, bid, day) (exception!)</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5664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Key Generation</a:t>
            </a:r>
          </a:p>
        </p:txBody>
      </p:sp>
      <p:sp>
        <p:nvSpPr>
          <p:cNvPr id="3" name="TextBox 2"/>
          <p:cNvSpPr txBox="1"/>
          <p:nvPr/>
        </p:nvSpPr>
        <p:spPr>
          <a:xfrm>
            <a:off x="838200" y="1600200"/>
            <a:ext cx="7315200" cy="4401205"/>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We can assign ids outside the database, and create a load file like the one we see in our tables directory:</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Parts.txt:</a:t>
            </a:r>
          </a:p>
          <a:p>
            <a:r>
              <a:rPr lang="en-US" sz="2000" dirty="0">
                <a:latin typeface="Arial" panose="020B0604020202020204" pitchFamily="34" charset="0"/>
                <a:cs typeface="Arial" panose="020B0604020202020204" pitchFamily="34" charset="0"/>
              </a:rPr>
              <a:t>1,Left Handed Bacon Stretcher </a:t>
            </a:r>
            <a:r>
              <a:rPr lang="en-US" sz="2000" dirty="0" err="1">
                <a:latin typeface="Arial" panose="020B0604020202020204" pitchFamily="34" charset="0"/>
                <a:cs typeface="Arial" panose="020B0604020202020204" pitchFamily="34" charset="0"/>
              </a:rPr>
              <a:t>Cover,Red</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2,Smoke Shifter </a:t>
            </a:r>
            <a:r>
              <a:rPr lang="en-US" sz="2000" dirty="0" err="1">
                <a:latin typeface="Arial" panose="020B0604020202020204" pitchFamily="34" charset="0"/>
                <a:cs typeface="Arial" panose="020B0604020202020204" pitchFamily="34" charset="0"/>
              </a:rPr>
              <a:t>End,Black</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3,Acme Widget </a:t>
            </a:r>
            <a:r>
              <a:rPr lang="en-US" sz="2000" dirty="0" err="1">
                <a:latin typeface="Arial" panose="020B0604020202020204" pitchFamily="34" charset="0"/>
                <a:cs typeface="Arial" panose="020B0604020202020204" pitchFamily="34" charset="0"/>
              </a:rPr>
              <a:t>Washer,Red</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4,Acme Widget </a:t>
            </a:r>
            <a:r>
              <a:rPr lang="en-US" sz="2000" dirty="0" err="1">
                <a:latin typeface="Arial" panose="020B0604020202020204" pitchFamily="34" charset="0"/>
                <a:cs typeface="Arial" panose="020B0604020202020204" pitchFamily="34" charset="0"/>
              </a:rPr>
              <a:t>Washer,Silver</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5,I Brake for Crop Circles </a:t>
            </a:r>
            <a:r>
              <a:rPr lang="en-US" sz="2000" dirty="0" err="1">
                <a:latin typeface="Arial" panose="020B0604020202020204" pitchFamily="34" charset="0"/>
                <a:cs typeface="Arial" panose="020B0604020202020204" pitchFamily="34" charset="0"/>
              </a:rPr>
              <a:t>Sticker,Translucent</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6,Anti-Gravity Turbine </a:t>
            </a:r>
            <a:r>
              <a:rPr lang="en-US" sz="2000" dirty="0" err="1">
                <a:latin typeface="Arial" panose="020B0604020202020204" pitchFamily="34" charset="0"/>
                <a:cs typeface="Arial" panose="020B0604020202020204" pitchFamily="34" charset="0"/>
              </a:rPr>
              <a:t>Generator,Cyan</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7,Anti-Gravity Turbine </a:t>
            </a:r>
            <a:r>
              <a:rPr lang="en-US" sz="2000" dirty="0" err="1" smtClean="0">
                <a:latin typeface="Arial" panose="020B0604020202020204" pitchFamily="34" charset="0"/>
                <a:cs typeface="Arial" panose="020B0604020202020204" pitchFamily="34" charset="0"/>
              </a:rPr>
              <a:t>Generator,Magenta</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create </a:t>
            </a:r>
            <a:r>
              <a:rPr lang="en-US" sz="2000" dirty="0">
                <a:latin typeface="Arial" panose="020B0604020202020204" pitchFamily="34" charset="0"/>
                <a:cs typeface="Arial" panose="020B0604020202020204" pitchFamily="34" charset="0"/>
              </a:rPr>
              <a:t>table parts( </a:t>
            </a:r>
            <a:r>
              <a:rPr lang="en-US" sz="2000" dirty="0" err="1">
                <a:latin typeface="Arial" panose="020B0604020202020204" pitchFamily="34" charset="0"/>
                <a:cs typeface="Arial" panose="020B0604020202020204" pitchFamily="34" charset="0"/>
              </a:rPr>
              <a:t>pid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a:t>
            </a:r>
            <a:r>
              <a:rPr lang="en-US" sz="2000" dirty="0">
                <a:latin typeface="Arial" panose="020B0604020202020204" pitchFamily="34" charset="0"/>
                <a:cs typeface="Arial" panose="020B0604020202020204" pitchFamily="34" charset="0"/>
              </a:rPr>
              <a:t> primary key, </a:t>
            </a:r>
            <a:r>
              <a:rPr lang="en-US" sz="2000" dirty="0" err="1">
                <a:latin typeface="Arial" panose="020B0604020202020204" pitchFamily="34" charset="0"/>
                <a:cs typeface="Arial" panose="020B0604020202020204" pitchFamily="34" charset="0"/>
              </a:rPr>
              <a:t>pname</a:t>
            </a:r>
            <a:r>
              <a:rPr lang="en-US" sz="2000" dirty="0">
                <a:latin typeface="Arial" panose="020B0604020202020204" pitchFamily="34" charset="0"/>
                <a:cs typeface="Arial" panose="020B0604020202020204" pitchFamily="34" charset="0"/>
              </a:rPr>
              <a:t> varchar(40) not null, </a:t>
            </a:r>
            <a:r>
              <a:rPr lang="en-US" sz="2000" dirty="0" smtClean="0">
                <a:latin typeface="Arial" panose="020B0604020202020204" pitchFamily="34" charset="0"/>
                <a:cs typeface="Arial" panose="020B0604020202020204" pitchFamily="34" charset="0"/>
              </a:rPr>
              <a:t>color </a:t>
            </a:r>
            <a:r>
              <a:rPr lang="en-US" sz="2000" dirty="0">
                <a:latin typeface="Arial" panose="020B0604020202020204" pitchFamily="34" charset="0"/>
                <a:cs typeface="Arial" panose="020B0604020202020204" pitchFamily="34" charset="0"/>
              </a:rPr>
              <a:t>varchar(15), unique(</a:t>
            </a:r>
            <a:r>
              <a:rPr lang="en-US" sz="2000" dirty="0" err="1">
                <a:latin typeface="Arial" panose="020B0604020202020204" pitchFamily="34" charset="0"/>
                <a:cs typeface="Arial" panose="020B0604020202020204" pitchFamily="34" charset="0"/>
              </a:rPr>
              <a:t>pname</a:t>
            </a:r>
            <a:r>
              <a:rPr lang="en-US" sz="2000" dirty="0">
                <a:latin typeface="Arial" panose="020B0604020202020204" pitchFamily="34" charset="0"/>
                <a:cs typeface="Arial" panose="020B0604020202020204" pitchFamily="34" charset="0"/>
              </a:rPr>
              <a:t>, color) );</a:t>
            </a:r>
          </a:p>
        </p:txBody>
      </p:sp>
    </p:spTree>
    <p:extLst>
      <p:ext uri="{BB962C8B-B14F-4D97-AF65-F5344CB8AC3E}">
        <p14:creationId xmlns:p14="http://schemas.microsoft.com/office/powerpoint/2010/main" val="1286365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a:t>
            </a:r>
            <a:r>
              <a:rPr lang="en-US" dirty="0" smtClean="0"/>
              <a:t>Keys and Natural Keys</a:t>
            </a:r>
            <a:endParaRPr lang="en-US" dirty="0"/>
          </a:p>
        </p:txBody>
      </p:sp>
      <p:sp>
        <p:nvSpPr>
          <p:cNvPr id="3" name="TextBox 2"/>
          <p:cNvSpPr txBox="1"/>
          <p:nvPr/>
        </p:nvSpPr>
        <p:spPr>
          <a:xfrm>
            <a:off x="838200" y="1600200"/>
            <a:ext cx="7315200" cy="3785652"/>
          </a:xfrm>
          <a:prstGeom prst="rect">
            <a:avLst/>
          </a:prstGeom>
          <a:noFill/>
        </p:spPr>
        <p:txBody>
          <a:bodyPr wrap="square" rtlCol="0">
            <a:spAutoFit/>
          </a:bodyPr>
          <a:lstStyle/>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Parts.txt:</a:t>
            </a:r>
          </a:p>
          <a:p>
            <a:r>
              <a:rPr lang="en-US" sz="2000" dirty="0">
                <a:latin typeface="Arial" panose="020B0604020202020204" pitchFamily="34" charset="0"/>
                <a:cs typeface="Arial" panose="020B0604020202020204" pitchFamily="34" charset="0"/>
              </a:rPr>
              <a:t>1,Left Handed Bacon Stretcher </a:t>
            </a:r>
            <a:r>
              <a:rPr lang="en-US" sz="2000" dirty="0" err="1">
                <a:latin typeface="Arial" panose="020B0604020202020204" pitchFamily="34" charset="0"/>
                <a:cs typeface="Arial" panose="020B0604020202020204" pitchFamily="34" charset="0"/>
              </a:rPr>
              <a:t>Cover,Red</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2,Smoke Shifter </a:t>
            </a:r>
            <a:r>
              <a:rPr lang="en-US" sz="2000" dirty="0" err="1">
                <a:latin typeface="Arial" panose="020B0604020202020204" pitchFamily="34" charset="0"/>
                <a:cs typeface="Arial" panose="020B0604020202020204" pitchFamily="34" charset="0"/>
              </a:rPr>
              <a:t>End,Black</a:t>
            </a: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create </a:t>
            </a:r>
            <a:r>
              <a:rPr lang="en-US" sz="2000" dirty="0">
                <a:latin typeface="Arial" panose="020B0604020202020204" pitchFamily="34" charset="0"/>
                <a:cs typeface="Arial" panose="020B0604020202020204" pitchFamily="34" charset="0"/>
              </a:rPr>
              <a:t>table parts( </a:t>
            </a:r>
            <a:r>
              <a:rPr lang="en-US" sz="2000" dirty="0" err="1">
                <a:latin typeface="Arial" panose="020B0604020202020204" pitchFamily="34" charset="0"/>
                <a:cs typeface="Arial" panose="020B0604020202020204" pitchFamily="34" charset="0"/>
              </a:rPr>
              <a:t>pid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a:t>
            </a:r>
            <a:r>
              <a:rPr lang="en-US" sz="2000" dirty="0">
                <a:latin typeface="Arial" panose="020B0604020202020204" pitchFamily="34" charset="0"/>
                <a:cs typeface="Arial" panose="020B0604020202020204" pitchFamily="34" charset="0"/>
              </a:rPr>
              <a:t> primary key, </a:t>
            </a:r>
            <a:r>
              <a:rPr lang="en-US" sz="2000" dirty="0" err="1">
                <a:latin typeface="Arial" panose="020B0604020202020204" pitchFamily="34" charset="0"/>
                <a:cs typeface="Arial" panose="020B0604020202020204" pitchFamily="34" charset="0"/>
              </a:rPr>
              <a:t>pname</a:t>
            </a:r>
            <a:r>
              <a:rPr lang="en-US" sz="2000" dirty="0">
                <a:latin typeface="Arial" panose="020B0604020202020204" pitchFamily="34" charset="0"/>
                <a:cs typeface="Arial" panose="020B0604020202020204" pitchFamily="34" charset="0"/>
              </a:rPr>
              <a:t> varchar(40) not null, </a:t>
            </a:r>
            <a:r>
              <a:rPr lang="en-US" sz="2000" dirty="0" smtClean="0">
                <a:latin typeface="Arial" panose="020B0604020202020204" pitchFamily="34" charset="0"/>
                <a:cs typeface="Arial" panose="020B0604020202020204" pitchFamily="34" charset="0"/>
              </a:rPr>
              <a:t>color </a:t>
            </a:r>
            <a:r>
              <a:rPr lang="en-US" sz="2000" dirty="0">
                <a:latin typeface="Arial" panose="020B0604020202020204" pitchFamily="34" charset="0"/>
                <a:cs typeface="Arial" panose="020B0604020202020204" pitchFamily="34" charset="0"/>
              </a:rPr>
              <a:t>varchar(15), unique(</a:t>
            </a:r>
            <a:r>
              <a:rPr lang="en-US" sz="2000" dirty="0" err="1">
                <a:latin typeface="Arial" panose="020B0604020202020204" pitchFamily="34" charset="0"/>
                <a:cs typeface="Arial" panose="020B0604020202020204" pitchFamily="34" charset="0"/>
              </a:rPr>
              <a:t>pname</a:t>
            </a:r>
            <a:r>
              <a:rPr lang="en-US" sz="2000" dirty="0">
                <a:latin typeface="Arial" panose="020B0604020202020204" pitchFamily="34" charset="0"/>
                <a:cs typeface="Arial" panose="020B0604020202020204" pitchFamily="34" charset="0"/>
              </a:rPr>
              <a:t>, color) </a:t>
            </a:r>
            <a:r>
              <a:rPr lang="en-US" sz="2000" dirty="0" smtClean="0">
                <a:latin typeface="Arial" panose="020B0604020202020204" pitchFamily="34" charset="0"/>
                <a:cs typeface="Arial" panose="020B0604020202020204" pitchFamily="34" charset="0"/>
              </a:rPr>
              <a:t>);</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Here </a:t>
            </a:r>
            <a:r>
              <a:rPr lang="en-US" sz="2000" dirty="0" err="1" smtClean="0">
                <a:latin typeface="Arial" panose="020B0604020202020204" pitchFamily="34" charset="0"/>
                <a:cs typeface="Arial" panose="020B0604020202020204" pitchFamily="34" charset="0"/>
              </a:rPr>
              <a:t>pid</a:t>
            </a:r>
            <a:r>
              <a:rPr lang="en-US" sz="2000" dirty="0" smtClean="0">
                <a:latin typeface="Arial" panose="020B0604020202020204" pitchFamily="34" charset="0"/>
                <a:cs typeface="Arial" panose="020B0604020202020204" pitchFamily="34" charset="0"/>
              </a:rPr>
              <a:t> is an arbitrary key, with no information about the part.</a:t>
            </a:r>
          </a:p>
          <a:p>
            <a:r>
              <a:rPr lang="en-US" sz="2000" dirty="0" smtClean="0">
                <a:latin typeface="Arial" panose="020B0604020202020204" pitchFamily="34" charset="0"/>
                <a:cs typeface="Arial" panose="020B0604020202020204" pitchFamily="34" charset="0"/>
              </a:rPr>
              <a:t>The “natural key” here is shown by the unique constraint.</a:t>
            </a:r>
          </a:p>
          <a:p>
            <a:r>
              <a:rPr lang="en-US" sz="2000" dirty="0" smtClean="0">
                <a:latin typeface="Arial" panose="020B0604020202020204" pitchFamily="34" charset="0"/>
                <a:cs typeface="Arial" panose="020B0604020202020204" pitchFamily="34" charset="0"/>
              </a:rPr>
              <a:t>The natural key is a key made up of meaningful attributes.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3385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Keys and Natural Keys</a:t>
            </a:r>
          </a:p>
        </p:txBody>
      </p:sp>
      <p:sp>
        <p:nvSpPr>
          <p:cNvPr id="3" name="TextBox 2"/>
          <p:cNvSpPr txBox="1"/>
          <p:nvPr/>
        </p:nvSpPr>
        <p:spPr>
          <a:xfrm>
            <a:off x="838200" y="1676400"/>
            <a:ext cx="7467600" cy="4708981"/>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create table class( name varchar(40) primary key, </a:t>
            </a:r>
            <a:r>
              <a:rPr lang="en-US" sz="2000" dirty="0" err="1">
                <a:latin typeface="Arial" panose="020B0604020202020204" pitchFamily="34" charset="0"/>
                <a:cs typeface="Arial" panose="020B0604020202020204" pitchFamily="34" charset="0"/>
              </a:rPr>
              <a:t>meets_at</a:t>
            </a:r>
            <a:r>
              <a:rPr lang="en-US" sz="2000" dirty="0">
                <a:latin typeface="Arial" panose="020B0604020202020204" pitchFamily="34" charset="0"/>
                <a:cs typeface="Arial" panose="020B0604020202020204" pitchFamily="34" charset="0"/>
              </a:rPr>
              <a:t> varchar(20), </a:t>
            </a:r>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r</a:t>
            </a:r>
            <a:r>
              <a:rPr lang="en-US" sz="2000" dirty="0" smtClean="0">
                <a:latin typeface="Arial" panose="020B0604020202020204" pitchFamily="34" charset="0"/>
                <a:cs typeface="Arial" panose="020B0604020202020204" pitchFamily="34" charset="0"/>
              </a:rPr>
              <a:t>oom varchar(10</a:t>
            </a:r>
            <a:r>
              <a:rPr lang="en-US" sz="2000" dirty="0">
                <a:latin typeface="Arial" panose="020B0604020202020204" pitchFamily="34" charset="0"/>
                <a:cs typeface="Arial" panose="020B0604020202020204" pitchFamily="34" charset="0"/>
              </a:rPr>
              <a:t>), fid </a:t>
            </a:r>
            <a:r>
              <a:rPr lang="en-US" sz="2000" dirty="0" err="1">
                <a:latin typeface="Arial" panose="020B0604020202020204" pitchFamily="34" charset="0"/>
                <a:cs typeface="Arial" panose="020B0604020202020204" pitchFamily="34" charset="0"/>
              </a:rPr>
              <a:t>int</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foreign </a:t>
            </a:r>
            <a:r>
              <a:rPr lang="en-US" sz="2000" dirty="0">
                <a:latin typeface="Arial" panose="020B0604020202020204" pitchFamily="34" charset="0"/>
                <a:cs typeface="Arial" panose="020B0604020202020204" pitchFamily="34" charset="0"/>
              </a:rPr>
              <a:t>key(fid) references faculty(fid) </a:t>
            </a:r>
            <a:r>
              <a:rPr lang="en-US" sz="2000" dirty="0" smtClean="0">
                <a:latin typeface="Arial" panose="020B0604020202020204" pitchFamily="34" charset="0"/>
                <a:cs typeface="Arial" panose="020B0604020202020204" pitchFamily="34" charset="0"/>
              </a:rPr>
              <a:t>);</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Class.txt:</a:t>
            </a:r>
          </a:p>
          <a:p>
            <a:r>
              <a:rPr lang="en-US" sz="2000" dirty="0">
                <a:latin typeface="Arial" panose="020B0604020202020204" pitchFamily="34" charset="0"/>
                <a:cs typeface="Arial" panose="020B0604020202020204" pitchFamily="34" charset="0"/>
              </a:rPr>
              <a:t>Data </a:t>
            </a:r>
            <a:r>
              <a:rPr lang="en-US" sz="2000" dirty="0" err="1">
                <a:latin typeface="Arial" panose="020B0604020202020204" pitchFamily="34" charset="0"/>
                <a:cs typeface="Arial" panose="020B0604020202020204" pitchFamily="34" charset="0"/>
              </a:rPr>
              <a:t>Structures,MWF</a:t>
            </a:r>
            <a:r>
              <a:rPr lang="en-US" sz="2000" dirty="0">
                <a:latin typeface="Arial" panose="020B0604020202020204" pitchFamily="34" charset="0"/>
                <a:cs typeface="Arial" panose="020B0604020202020204" pitchFamily="34" charset="0"/>
              </a:rPr>
              <a:t> 10,R128,489456522</a:t>
            </a:r>
          </a:p>
          <a:p>
            <a:r>
              <a:rPr lang="en-US" sz="2000" dirty="0">
                <a:latin typeface="Arial" panose="020B0604020202020204" pitchFamily="34" charset="0"/>
                <a:cs typeface="Arial" panose="020B0604020202020204" pitchFamily="34" charset="0"/>
              </a:rPr>
              <a:t>Database </a:t>
            </a:r>
            <a:r>
              <a:rPr lang="en-US" sz="2000" dirty="0" err="1">
                <a:latin typeface="Arial" panose="020B0604020202020204" pitchFamily="34" charset="0"/>
                <a:cs typeface="Arial" panose="020B0604020202020204" pitchFamily="34" charset="0"/>
              </a:rPr>
              <a:t>Systems,MWF</a:t>
            </a:r>
            <a:r>
              <a:rPr lang="en-US" sz="2000" dirty="0">
                <a:latin typeface="Arial" panose="020B0604020202020204" pitchFamily="34" charset="0"/>
                <a:cs typeface="Arial" panose="020B0604020202020204" pitchFamily="34" charset="0"/>
              </a:rPr>
              <a:t> 12:30-1:45,1320 DCL,142519864</a:t>
            </a:r>
          </a:p>
          <a:p>
            <a:r>
              <a:rPr lang="en-US" sz="2000" dirty="0">
                <a:latin typeface="Arial" panose="020B0604020202020204" pitchFamily="34" charset="0"/>
                <a:cs typeface="Arial" panose="020B0604020202020204" pitchFamily="34" charset="0"/>
              </a:rPr>
              <a:t>Operating System </a:t>
            </a:r>
            <a:r>
              <a:rPr lang="en-US" sz="2000" dirty="0" err="1">
                <a:latin typeface="Arial" panose="020B0604020202020204" pitchFamily="34" charset="0"/>
                <a:cs typeface="Arial" panose="020B0604020202020204" pitchFamily="34" charset="0"/>
              </a:rPr>
              <a:t>Design,TuTh</a:t>
            </a:r>
            <a:r>
              <a:rPr lang="en-US" sz="2000" dirty="0">
                <a:latin typeface="Arial" panose="020B0604020202020204" pitchFamily="34" charset="0"/>
                <a:cs typeface="Arial" panose="020B0604020202020204" pitchFamily="34" charset="0"/>
              </a:rPr>
              <a:t> 12-1:20,20 </a:t>
            </a:r>
            <a:r>
              <a:rPr lang="en-US" sz="2000" dirty="0" smtClean="0">
                <a:latin typeface="Arial" panose="020B0604020202020204" pitchFamily="34" charset="0"/>
                <a:cs typeface="Arial" panose="020B0604020202020204" pitchFamily="34" charset="0"/>
              </a:rPr>
              <a:t>AVW,489456522</a:t>
            </a:r>
          </a:p>
          <a:p>
            <a:r>
              <a:rPr lang="en-US" sz="2000" dirty="0" smtClean="0">
                <a:latin typeface="Arial" panose="020B0604020202020204" pitchFamily="34" charset="0"/>
                <a:cs typeface="Arial" panose="020B0604020202020204" pitchFamily="34" charset="0"/>
              </a:rPr>
              <a:t>…</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Here the PK is a natural key.</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If we decide to change the name of a course, the PK has to change, and any FKs referring to it need to change.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7842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14566</TotalTime>
  <Pages>27</Pages>
  <Words>3315</Words>
  <Application>Microsoft Office PowerPoint</Application>
  <PresentationFormat>On-screen Show (4:3)</PresentationFormat>
  <Paragraphs>451</Paragraphs>
  <Slides>38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Book Antiqua</vt:lpstr>
      <vt:lpstr>Bookman Old Style</vt:lpstr>
      <vt:lpstr>Gill Sans MT</vt:lpstr>
      <vt:lpstr>Times New Roman</vt:lpstr>
      <vt:lpstr>Wingdings</vt:lpstr>
      <vt:lpstr>Wingdings 3</vt:lpstr>
      <vt:lpstr>Origin</vt:lpstr>
      <vt:lpstr>Normalization, Generated Keys,  Disks</vt:lpstr>
      <vt:lpstr>Normalization in practice</vt:lpstr>
      <vt:lpstr>Normalization in practice</vt:lpstr>
      <vt:lpstr>Normalization in practice</vt:lpstr>
      <vt:lpstr>Why do we care?</vt:lpstr>
      <vt:lpstr>Primary Key Generation</vt:lpstr>
      <vt:lpstr>Primary Key Generation</vt:lpstr>
      <vt:lpstr>Primary Keys and Natural Keys</vt:lpstr>
      <vt:lpstr>Primary Keys and Natural Keys</vt:lpstr>
      <vt:lpstr>Primary Keys and Natural Keys</vt:lpstr>
      <vt:lpstr>Generated Primary Keys</vt:lpstr>
      <vt:lpstr>Generated Primary Keys</vt:lpstr>
      <vt:lpstr>Generated Primary Keys: Oracle</vt:lpstr>
      <vt:lpstr>On to the core of this course</vt:lpstr>
      <vt:lpstr>Storing Data: Disks and Files: Chapter 9</vt:lpstr>
      <vt:lpstr>Architecture of a DBMS</vt:lpstr>
      <vt:lpstr>Disks and Files </vt:lpstr>
      <vt:lpstr>Why Not Store Everything in Main Memory?</vt:lpstr>
      <vt:lpstr>Tape is still in use, mainly for backup</vt:lpstr>
      <vt:lpstr>Persistent storage: HDD vs. SSD</vt:lpstr>
      <vt:lpstr>Disks (hard disk)</vt:lpstr>
      <vt:lpstr>Components of a Disk </vt:lpstr>
      <vt:lpstr>Components of a Disk </vt:lpstr>
      <vt:lpstr>Accessing a Disk Block</vt:lpstr>
      <vt:lpstr>Arranging Pages on Disk</vt:lpstr>
      <vt:lpstr>Physical Address on Disk</vt:lpstr>
      <vt:lpstr>RAID</vt:lpstr>
      <vt:lpstr>RAID Levels</vt:lpstr>
      <vt:lpstr>RAID Levels (Contd.)</vt:lpstr>
      <vt:lpstr>Architecture of a DBMS</vt:lpstr>
      <vt:lpstr>Disk Space Manager</vt:lpstr>
      <vt:lpstr>Architecture of a DBMS</vt:lpstr>
      <vt:lpstr>Buffer Management</vt:lpstr>
      <vt:lpstr>Buffer Pool Sizing</vt:lpstr>
      <vt:lpstr>When a Page is Requested ...</vt:lpstr>
      <vt:lpstr>Buffer Replacement Policy</vt:lpstr>
      <vt:lpstr>DBMS vs OS Disk/Buffer Management</vt:lpstr>
      <vt:lpstr>Next time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Storing Data: Disks and Files</dc:title>
  <dc:subject>Database Management Systems</dc:subject>
  <dc:creator>Raghu Ramakrishnan and Johannes Gehrke</dc:creator>
  <cp:keywords>Chapter 9</cp:keywords>
  <cp:lastModifiedBy>eoneil2</cp:lastModifiedBy>
  <cp:revision>181</cp:revision>
  <cp:lastPrinted>2016-01-31T21:26:02Z</cp:lastPrinted>
  <dcterms:created xsi:type="dcterms:W3CDTF">1997-01-06T18:24:52Z</dcterms:created>
  <dcterms:modified xsi:type="dcterms:W3CDTF">2018-02-27T15:19:32Z</dcterms:modified>
</cp:coreProperties>
</file>