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0"/>
  </p:notesMasterIdLst>
  <p:handoutMasterIdLst>
    <p:handoutMasterId r:id="rId41"/>
  </p:handoutMasterIdLst>
  <p:sldIdLst>
    <p:sldId id="307" r:id="rId2"/>
    <p:sldId id="295" r:id="rId3"/>
    <p:sldId id="296" r:id="rId4"/>
    <p:sldId id="297" r:id="rId5"/>
    <p:sldId id="298" r:id="rId6"/>
    <p:sldId id="299" r:id="rId7"/>
    <p:sldId id="300" r:id="rId8"/>
    <p:sldId id="301" r:id="rId9"/>
    <p:sldId id="302" r:id="rId10"/>
    <p:sldId id="303" r:id="rId11"/>
    <p:sldId id="309" r:id="rId12"/>
    <p:sldId id="304" r:id="rId13"/>
    <p:sldId id="305" r:id="rId14"/>
    <p:sldId id="306" r:id="rId15"/>
    <p:sldId id="256" r:id="rId16"/>
    <p:sldId id="287" r:id="rId17"/>
    <p:sldId id="257" r:id="rId18"/>
    <p:sldId id="258" r:id="rId19"/>
    <p:sldId id="308" r:id="rId20"/>
    <p:sldId id="311" r:id="rId21"/>
    <p:sldId id="259" r:id="rId22"/>
    <p:sldId id="260" r:id="rId23"/>
    <p:sldId id="286" r:id="rId24"/>
    <p:sldId id="261" r:id="rId25"/>
    <p:sldId id="262" r:id="rId26"/>
    <p:sldId id="289" r:id="rId27"/>
    <p:sldId id="263" r:id="rId28"/>
    <p:sldId id="264" r:id="rId29"/>
    <p:sldId id="265" r:id="rId30"/>
    <p:sldId id="290" r:id="rId31"/>
    <p:sldId id="266" r:id="rId32"/>
    <p:sldId id="291" r:id="rId33"/>
    <p:sldId id="267" r:id="rId34"/>
    <p:sldId id="294" r:id="rId35"/>
    <p:sldId id="268" r:id="rId36"/>
    <p:sldId id="270" r:id="rId37"/>
    <p:sldId id="292" r:id="rId38"/>
    <p:sldId id="310" r:id="rId39"/>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0" y="40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69" d="100"/>
          <a:sy n="69" d="100"/>
        </p:scale>
        <p:origin x="-2778"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14425" y="703263"/>
            <a:ext cx="4629150"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1224795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23</a:t>
            </a:r>
          </a:p>
        </p:txBody>
      </p:sp>
      <p:sp>
        <p:nvSpPr>
          <p:cNvPr id="16388"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14425" y="703263"/>
            <a:ext cx="4629150"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53633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14425" y="703263"/>
            <a:ext cx="4629150" cy="347345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316317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14425" y="703263"/>
            <a:ext cx="4629150" cy="3473450"/>
          </a:xfrm>
          <a:ln cap="flat"/>
        </p:spPr>
      </p:sp>
      <p:sp>
        <p:nvSpPr>
          <p:cNvPr id="2048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17534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14425" y="703263"/>
            <a:ext cx="4629150" cy="3473450"/>
          </a:xfrm>
          <a:ln cap="flat"/>
        </p:spPr>
      </p:sp>
      <p:sp>
        <p:nvSpPr>
          <p:cNvPr id="2253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77321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24</a:t>
            </a:r>
          </a:p>
        </p:txBody>
      </p:sp>
      <p:sp>
        <p:nvSpPr>
          <p:cNvPr id="2458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14425" y="703263"/>
            <a:ext cx="4629150"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9727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4</a:t>
            </a:r>
          </a:p>
        </p:txBody>
      </p:sp>
      <p:sp>
        <p:nvSpPr>
          <p:cNvPr id="26628"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14425" y="703263"/>
            <a:ext cx="4629150" cy="347345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84402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5</a:t>
            </a:r>
          </a:p>
        </p:txBody>
      </p:sp>
      <p:sp>
        <p:nvSpPr>
          <p:cNvPr id="28676"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14425" y="703263"/>
            <a:ext cx="4629150" cy="3473450"/>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43170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7</a:t>
            </a:r>
          </a:p>
        </p:txBody>
      </p:sp>
      <p:sp>
        <p:nvSpPr>
          <p:cNvPr id="32772"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14425" y="703263"/>
            <a:ext cx="4629150" cy="3473450"/>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09680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24</a:t>
            </a:r>
          </a:p>
        </p:txBody>
      </p:sp>
      <p:sp>
        <p:nvSpPr>
          <p:cNvPr id="2458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14425" y="703263"/>
            <a:ext cx="4629150" cy="347345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5411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14425" y="703263"/>
            <a:ext cx="4629150" cy="3473450"/>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13956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14425" y="703263"/>
            <a:ext cx="4629150" cy="3473450"/>
          </a:xfrm>
          <a:ln cap="flat"/>
        </p:spPr>
      </p:sp>
    </p:spTree>
    <p:extLst>
      <p:ext uri="{BB962C8B-B14F-4D97-AF65-F5344CB8AC3E}">
        <p14:creationId xmlns:p14="http://schemas.microsoft.com/office/powerpoint/2010/main" val="350237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19</a:t>
            </a:r>
          </a:p>
        </p:txBody>
      </p:sp>
      <p:sp>
        <p:nvSpPr>
          <p:cNvPr id="8196"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14425" y="703263"/>
            <a:ext cx="4629150" cy="3473450"/>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263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20</a:t>
            </a:r>
          </a:p>
        </p:txBody>
      </p:sp>
      <p:sp>
        <p:nvSpPr>
          <p:cNvPr id="10244"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14425" y="703263"/>
            <a:ext cx="4629150" cy="347345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98848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21</a:t>
            </a:r>
          </a:p>
        </p:txBody>
      </p:sp>
      <p:sp>
        <p:nvSpPr>
          <p:cNvPr id="12292"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17569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21</a:t>
            </a:r>
          </a:p>
        </p:txBody>
      </p:sp>
      <p:sp>
        <p:nvSpPr>
          <p:cNvPr id="12292"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14425" y="703263"/>
            <a:ext cx="4629150" cy="3473450"/>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93148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22</a:t>
            </a:r>
          </a:p>
        </p:txBody>
      </p:sp>
      <p:sp>
        <p:nvSpPr>
          <p:cNvPr id="14340"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14425" y="703263"/>
            <a:ext cx="4629150" cy="3473450"/>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91581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86200" y="0"/>
            <a:ext cx="2971800" cy="464820"/>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886200" y="8831580"/>
            <a:ext cx="2971800" cy="464820"/>
          </a:xfrm>
          <a:prstGeom prst="rect">
            <a:avLst/>
          </a:prstGeom>
          <a:noFill/>
          <a:ln w="9525">
            <a:noFill/>
            <a:miter lim="800000"/>
            <a:headEnd/>
            <a:tailEnd/>
          </a:ln>
          <a:effectLst/>
        </p:spPr>
        <p:txBody>
          <a:bodyPr lIns="19050" tIns="0" rIns="19050" bIns="0" anchor="b"/>
          <a:lstStyle/>
          <a:p>
            <a:pPr algn="r"/>
            <a:r>
              <a:rPr lang="en-US" sz="1000" i="1"/>
              <a:t>23</a:t>
            </a:r>
          </a:p>
        </p:txBody>
      </p:sp>
      <p:sp>
        <p:nvSpPr>
          <p:cNvPr id="16388" name="Rectangle 4"/>
          <p:cNvSpPr>
            <a:spLocks noChangeArrowheads="1"/>
          </p:cNvSpPr>
          <p:nvPr/>
        </p:nvSpPr>
        <p:spPr bwMode="auto">
          <a:xfrm>
            <a:off x="0" y="8831580"/>
            <a:ext cx="2971800" cy="464820"/>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0"/>
            <a:ext cx="2971800" cy="464820"/>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14425" y="703263"/>
            <a:ext cx="4629150" cy="3473450"/>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8091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2/27/2018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2/27/2018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2/27/2018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2/27/2018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2/27/2018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2/27/2018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docs.oracle.com/cd/B12037_01/server.101/b10825/ldr_cases.htm#i1006494" TargetMode="External"/><Relationship Id="rId2" Type="http://schemas.openxmlformats.org/officeDocument/2006/relationships/hyperlink" Target="http://www.techonthenet.com/oracle/sequences.php"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jcmit.net/mem2015.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Logical_block_addres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n.wikipedia.org/wiki/Page_replacement_algorith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smtClean="0"/>
              <a:t>Normalization, Generated Keys,</a:t>
            </a:r>
            <a:br>
              <a:rPr lang="en-US" dirty="0" smtClean="0"/>
            </a:br>
            <a:r>
              <a:rPr lang="en-US" dirty="0" smtClean="0"/>
              <a:t> Disks</a:t>
            </a:r>
            <a:endParaRPr lang="en-US" dirty="0"/>
          </a:p>
        </p:txBody>
      </p:sp>
      <p:sp>
        <p:nvSpPr>
          <p:cNvPr id="7" name="Subtitle 3"/>
          <p:cNvSpPr txBox="1">
            <a:spLocks noGrp="1"/>
          </p:cNvSpPr>
          <p:nvPr>
            <p:ph type="subTitle" idx="1"/>
          </p:nvPr>
        </p:nvSpPr>
        <p:spPr>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r>
              <a:rPr kumimoji="0" lang="en-US" sz="2000" b="0" i="0" u="none" strike="noStrike" kern="1200" cap="none" spc="0" normalizeH="0" baseline="0" noProof="0" smtClean="0">
                <a:ln>
                  <a:noFill/>
                </a:ln>
                <a:solidFill>
                  <a:schemeClr val="tx2"/>
                </a:solidFill>
                <a:effectLst/>
                <a:uLnTx/>
                <a:uFillTx/>
                <a:latin typeface="+mj-lt"/>
                <a:ea typeface="+mj-ea"/>
                <a:cs typeface="+mj-cs"/>
              </a:rPr>
              <a:t>Lecture 3</a:t>
            </a: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654029979"/>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Primary Keys and Natural Keys</a:t>
            </a:r>
          </a:p>
        </p:txBody>
      </p:sp>
      <p:sp>
        <p:nvSpPr>
          <p:cNvPr id="3" name="TextBox 2"/>
          <p:cNvSpPr txBox="1"/>
          <p:nvPr/>
        </p:nvSpPr>
        <p:spPr>
          <a:xfrm>
            <a:off x="838200" y="1526031"/>
            <a:ext cx="7467600" cy="2308324"/>
          </a:xfrm>
          <a:prstGeom prst="rect">
            <a:avLst/>
          </a:prstGeom>
          <a:noFill/>
        </p:spPr>
        <p:txBody>
          <a:bodyPr wrap="square" rtlCol="0">
            <a:spAutoFit/>
          </a:bodyPr>
          <a:lstStyle/>
          <a:p>
            <a:pPr marL="342900" indent="-342900">
              <a:buFont typeface="Arial" panose="020B0604020202020204" pitchFamily="34" charset="0"/>
              <a:buChar char="•"/>
            </a:pPr>
            <a:endParaRPr lang="en-US" sz="1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With arbitrary integer values as PKs, if we decide to change the natural key, it’s easy and doesn’t cause other updates. </a:t>
            </a:r>
          </a:p>
          <a:p>
            <a:pPr marL="342900" indent="-342900">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Also, we often join on PKs, and integer ids are smaller and thus faster than natural keys, which are usually varchars.</a:t>
            </a:r>
          </a:p>
          <a:p>
            <a:pPr marL="342900" indent="-342900">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Thus arbitrary-integer-valued PKs are in wide use…</a:t>
            </a:r>
          </a:p>
        </p:txBody>
      </p:sp>
    </p:spTree>
    <p:extLst>
      <p:ext uri="{BB962C8B-B14F-4D97-AF65-F5344CB8AC3E}">
        <p14:creationId xmlns:p14="http://schemas.microsoft.com/office/powerpoint/2010/main" val="334744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Generated Primary Keys</a:t>
            </a:r>
            <a:endParaRPr lang="en-US" dirty="0"/>
          </a:p>
        </p:txBody>
      </p:sp>
      <p:sp>
        <p:nvSpPr>
          <p:cNvPr id="3" name="TextBox 2"/>
          <p:cNvSpPr txBox="1"/>
          <p:nvPr/>
        </p:nvSpPr>
        <p:spPr>
          <a:xfrm>
            <a:off x="838200" y="1526031"/>
            <a:ext cx="7467600" cy="3139321"/>
          </a:xfrm>
          <a:prstGeom prst="rect">
            <a:avLst/>
          </a:prstGeom>
          <a:noFill/>
        </p:spPr>
        <p:txBody>
          <a:bodyPr wrap="square" rtlCol="0">
            <a:spAutoFit/>
          </a:bodyPr>
          <a:lstStyle/>
          <a:p>
            <a:endParaRPr lang="en-US" sz="1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After </a:t>
            </a:r>
            <a:r>
              <a:rPr lang="en-US" sz="1800" dirty="0">
                <a:latin typeface="Arial" panose="020B0604020202020204" pitchFamily="34" charset="0"/>
                <a:cs typeface="Arial" panose="020B0604020202020204" pitchFamily="34" charset="0"/>
              </a:rPr>
              <a:t>the </a:t>
            </a:r>
            <a:r>
              <a:rPr lang="en-US" sz="1800" dirty="0" smtClean="0">
                <a:latin typeface="Arial" panose="020B0604020202020204" pitchFamily="34" charset="0"/>
                <a:cs typeface="Arial" panose="020B0604020202020204" pitchFamily="34" charset="0"/>
              </a:rPr>
              <a:t>initial load</a:t>
            </a:r>
            <a:r>
              <a:rPr lang="en-US" sz="1800" dirty="0">
                <a:latin typeface="Arial" panose="020B0604020202020204" pitchFamily="34" charset="0"/>
                <a:cs typeface="Arial" panose="020B0604020202020204" pitchFamily="34" charset="0"/>
              </a:rPr>
              <a:t>, we may want to insert another part: how should we assign an id then? Would be great to have the DB do it…</a:t>
            </a:r>
          </a:p>
          <a:p>
            <a:endParaRPr lang="en-US" sz="1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T</a:t>
            </a:r>
            <a:r>
              <a:rPr lang="en-US" sz="1800" dirty="0" smtClean="0">
                <a:latin typeface="Arial" panose="020B0604020202020204" pitchFamily="34" charset="0"/>
                <a:cs typeface="Arial" panose="020B0604020202020204" pitchFamily="34" charset="0"/>
              </a:rPr>
              <a:t>he database can generate new integer values for PKs by mechanisms that, unfortunately, are not covered in SQL-92:</a:t>
            </a:r>
          </a:p>
          <a:p>
            <a:pPr marL="800100" lvl="1"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Auto-increment in </a:t>
            </a:r>
            <a:r>
              <a:rPr lang="en-US" sz="1800" dirty="0" err="1" smtClean="0">
                <a:latin typeface="Arial" panose="020B0604020202020204" pitchFamily="34" charset="0"/>
                <a:cs typeface="Arial" panose="020B0604020202020204" pitchFamily="34" charset="0"/>
              </a:rPr>
              <a:t>mysql</a:t>
            </a:r>
            <a:r>
              <a:rPr lang="en-US" sz="1800" dirty="0" smtClean="0">
                <a:latin typeface="Arial" panose="020B0604020202020204" pitchFamily="34" charset="0"/>
                <a:cs typeface="Arial" panose="020B0604020202020204" pitchFamily="34" charset="0"/>
              </a:rPr>
              <a:t>, MS SQL Server, DB2</a:t>
            </a:r>
          </a:p>
          <a:p>
            <a:pPr marL="800100" lvl="1"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Sequences in Oracle, DB2</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These are covered in SQL 2003, but that was too late for real standardization across DB products</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Generated Primary Keys</a:t>
            </a:r>
            <a:endParaRPr lang="en-US" dirty="0"/>
          </a:p>
        </p:txBody>
      </p:sp>
      <p:sp>
        <p:nvSpPr>
          <p:cNvPr id="3" name="TextBox 2"/>
          <p:cNvSpPr txBox="1"/>
          <p:nvPr/>
        </p:nvSpPr>
        <p:spPr>
          <a:xfrm>
            <a:off x="838200" y="1676400"/>
            <a:ext cx="7467600"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Auto-increment: just add a keyword (</a:t>
            </a:r>
            <a:r>
              <a:rPr lang="en-US" sz="2000" dirty="0" err="1" smtClean="0">
                <a:latin typeface="Arial" panose="020B0604020202020204" pitchFamily="34" charset="0"/>
                <a:cs typeface="Arial" panose="020B0604020202020204" pitchFamily="34" charset="0"/>
              </a:rPr>
              <a:t>auto_increment</a:t>
            </a:r>
            <a:r>
              <a:rPr lang="en-US" sz="2000" dirty="0" smtClean="0">
                <a:latin typeface="Arial" panose="020B0604020202020204" pitchFamily="34" charset="0"/>
                <a:cs typeface="Arial" panose="020B0604020202020204" pitchFamily="34" charset="0"/>
              </a:rPr>
              <a:t> in </a:t>
            </a:r>
            <a:r>
              <a:rPr lang="en-US" sz="2000" dirty="0" err="1" smtClean="0">
                <a:latin typeface="Arial" panose="020B0604020202020204" pitchFamily="34" charset="0"/>
                <a:cs typeface="Arial" panose="020B0604020202020204" pitchFamily="34" charset="0"/>
              </a:rPr>
              <a:t>mysql</a:t>
            </a:r>
            <a:r>
              <a:rPr lang="en-US" sz="2000" dirty="0" smtClean="0">
                <a:latin typeface="Arial" panose="020B0604020202020204" pitchFamily="34" charset="0"/>
                <a:cs typeface="Arial" panose="020B0604020202020204" pitchFamily="34" charset="0"/>
              </a:rPr>
              <a:t>) to the column spec in the create table, in </a:t>
            </a:r>
            <a:r>
              <a:rPr lang="en-US" sz="2000" dirty="0" err="1" smtClean="0">
                <a:latin typeface="Arial" panose="020B0604020202020204" pitchFamily="34" charset="0"/>
                <a:cs typeface="Arial" panose="020B0604020202020204" pitchFamily="34" charset="0"/>
              </a:rPr>
              <a:t>mysql</a:t>
            </a:r>
            <a:r>
              <a:rPr lang="en-US" sz="2000" dirty="0" smtClean="0">
                <a:latin typeface="Arial" panose="020B0604020202020204" pitchFamily="34" charset="0"/>
                <a:cs typeface="Arial" panose="020B0604020202020204" pitchFamily="34" charset="0"/>
              </a:rPr>
              <a:t>, etc.</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Sequence (Oracle, etc.): create a sequence, which is a database object but not a table, then use it to generate a new value as needed</a:t>
            </a:r>
          </a:p>
          <a:p>
            <a:pPr marL="800100" lvl="1"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create table has no special keywords in this case.</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 homework 1, you’ll look up the details on this and use it for loading a table.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17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Generated Primary Keys: Oracle</a:t>
            </a:r>
            <a:endParaRPr lang="en-US" dirty="0"/>
          </a:p>
        </p:txBody>
      </p:sp>
      <p:sp>
        <p:nvSpPr>
          <p:cNvPr id="6" name="Rectangle 5"/>
          <p:cNvSpPr/>
          <p:nvPr/>
        </p:nvSpPr>
        <p:spPr>
          <a:xfrm>
            <a:off x="838200" y="1905506"/>
            <a:ext cx="7391400" cy="5262979"/>
          </a:xfrm>
          <a:prstGeom prst="rect">
            <a:avLst/>
          </a:prstGeom>
        </p:spPr>
        <p:txBody>
          <a:bodyPr wrap="square">
            <a:spAutoFit/>
          </a:bodyPr>
          <a:lstStyle/>
          <a:p>
            <a:r>
              <a:rPr lang="en-US" sz="1800" dirty="0">
                <a:latin typeface="Arial" panose="020B0604020202020204" pitchFamily="34" charset="0"/>
                <a:cs typeface="Arial" panose="020B0604020202020204" pitchFamily="34" charset="0"/>
              </a:rPr>
              <a:t>Example from </a:t>
            </a:r>
            <a:r>
              <a:rPr lang="en-US" sz="1800" dirty="0">
                <a:latin typeface="Arial" panose="020B0604020202020204" pitchFamily="34" charset="0"/>
                <a:cs typeface="Arial" panose="020B0604020202020204" pitchFamily="34" charset="0"/>
                <a:hlinkClick r:id="rId2"/>
              </a:rPr>
              <a:t>http://</a:t>
            </a:r>
            <a:r>
              <a:rPr lang="en-US" sz="1800" dirty="0" smtClean="0">
                <a:latin typeface="Arial" panose="020B0604020202020204" pitchFamily="34" charset="0"/>
                <a:cs typeface="Arial" panose="020B0604020202020204" pitchFamily="34" charset="0"/>
                <a:hlinkClick r:id="rId2"/>
              </a:rPr>
              <a:t>www.techonthenet.com/oracle/sequences.php</a:t>
            </a:r>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CREATE </a:t>
            </a:r>
            <a:r>
              <a:rPr lang="en-US" sz="1800" dirty="0">
                <a:latin typeface="Arial" panose="020B0604020202020204" pitchFamily="34" charset="0"/>
                <a:cs typeface="Arial" panose="020B0604020202020204" pitchFamily="34" charset="0"/>
              </a:rPr>
              <a:t>SEQUENCE </a:t>
            </a:r>
            <a:r>
              <a:rPr lang="en-US" sz="1800" dirty="0" err="1">
                <a:latin typeface="Arial" panose="020B0604020202020204" pitchFamily="34" charset="0"/>
                <a:cs typeface="Arial" panose="020B0604020202020204" pitchFamily="34" charset="0"/>
              </a:rPr>
              <a:t>supplier_seq</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 START </a:t>
            </a:r>
            <a:r>
              <a:rPr lang="en-US" sz="1800" dirty="0">
                <a:latin typeface="Arial" panose="020B0604020202020204" pitchFamily="34" charset="0"/>
                <a:cs typeface="Arial" panose="020B0604020202020204" pitchFamily="34" charset="0"/>
              </a:rPr>
              <a:t>WITH </a:t>
            </a:r>
            <a:r>
              <a:rPr lang="en-US" sz="1800" dirty="0" smtClean="0">
                <a:latin typeface="Arial" panose="020B0604020202020204" pitchFamily="34" charset="0"/>
                <a:cs typeface="Arial" panose="020B0604020202020204" pitchFamily="34" charset="0"/>
              </a:rPr>
              <a:t>1 INCREMENT BY </a:t>
            </a:r>
            <a:r>
              <a:rPr lang="en-US" sz="1800" dirty="0">
                <a:latin typeface="Arial" panose="020B0604020202020204" pitchFamily="34" charset="0"/>
                <a:cs typeface="Arial" panose="020B0604020202020204" pitchFamily="34" charset="0"/>
              </a:rPr>
              <a:t>1; </a:t>
            </a:r>
            <a:endParaRPr lang="en-US" sz="1800" dirty="0" smtClean="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SELECT </a:t>
            </a:r>
            <a:r>
              <a:rPr lang="en-US" sz="1800" dirty="0" err="1" smtClean="0">
                <a:latin typeface="Arial" panose="020B0604020202020204" pitchFamily="34" charset="0"/>
                <a:cs typeface="Arial" panose="020B0604020202020204" pitchFamily="34" charset="0"/>
              </a:rPr>
              <a:t>supplier_seq.nextval</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FROM dual</a:t>
            </a:r>
            <a:r>
              <a:rPr lang="en-US" sz="1800" dirty="0" smtClean="0">
                <a:latin typeface="Arial" panose="020B0604020202020204" pitchFamily="34" charset="0"/>
                <a:cs typeface="Arial" panose="020B0604020202020204" pitchFamily="34" charset="0"/>
              </a:rPr>
              <a:t>;  --returns 1 (just testing)</a:t>
            </a:r>
          </a:p>
          <a:p>
            <a:r>
              <a:rPr lang="en-US" sz="1800" dirty="0">
                <a:latin typeface="Arial" panose="020B0604020202020204" pitchFamily="34" charset="0"/>
                <a:cs typeface="Arial" panose="020B0604020202020204" pitchFamily="34" charset="0"/>
              </a:rPr>
              <a:t>SELECT </a:t>
            </a:r>
            <a:r>
              <a:rPr lang="en-US" sz="1800" dirty="0" err="1" smtClean="0">
                <a:latin typeface="Arial" panose="020B0604020202020204" pitchFamily="34" charset="0"/>
                <a:cs typeface="Arial" panose="020B0604020202020204" pitchFamily="34" charset="0"/>
              </a:rPr>
              <a:t>supplier_seq.nextval</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FROM dual;  --returns </a:t>
            </a:r>
            <a:r>
              <a:rPr lang="en-US" sz="1800" dirty="0" smtClean="0">
                <a:latin typeface="Arial" panose="020B0604020202020204" pitchFamily="34" charset="0"/>
                <a:cs typeface="Arial" panose="020B0604020202020204" pitchFamily="34" charset="0"/>
              </a:rPr>
              <a:t>2</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INSERT </a:t>
            </a:r>
            <a:r>
              <a:rPr lang="en-US" sz="1800" dirty="0">
                <a:latin typeface="Arial" panose="020B0604020202020204" pitchFamily="34" charset="0"/>
                <a:cs typeface="Arial" panose="020B0604020202020204" pitchFamily="34" charset="0"/>
              </a:rPr>
              <a:t>INTO </a:t>
            </a:r>
            <a:r>
              <a:rPr lang="en-US" sz="1800" dirty="0" smtClean="0">
                <a:latin typeface="Arial" panose="020B0604020202020204" pitchFamily="34" charset="0"/>
                <a:cs typeface="Arial" panose="020B0604020202020204" pitchFamily="34" charset="0"/>
              </a:rPr>
              <a:t>suppliers (</a:t>
            </a:r>
            <a:r>
              <a:rPr lang="en-US" sz="1800" dirty="0" err="1" smtClean="0">
                <a:latin typeface="Arial" panose="020B0604020202020204" pitchFamily="34" charset="0"/>
                <a:cs typeface="Arial" panose="020B0604020202020204" pitchFamily="34" charset="0"/>
              </a:rPr>
              <a:t>supplier_id</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supplier_name</a:t>
            </a:r>
            <a:r>
              <a:rPr lang="en-US" sz="1800" dirty="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VALUES (</a:t>
            </a:r>
            <a:r>
              <a:rPr lang="en-US" sz="1800" dirty="0" err="1" smtClean="0">
                <a:latin typeface="Arial" panose="020B0604020202020204" pitchFamily="34" charset="0"/>
                <a:cs typeface="Arial" panose="020B0604020202020204" pitchFamily="34" charset="0"/>
              </a:rPr>
              <a:t>supplier_seq.NEXTVAL</a:t>
            </a:r>
            <a:r>
              <a:rPr lang="en-US" sz="1800" dirty="0">
                <a:latin typeface="Arial" panose="020B0604020202020204" pitchFamily="34" charset="0"/>
                <a:cs typeface="Arial" panose="020B0604020202020204" pitchFamily="34" charset="0"/>
              </a:rPr>
              <a:t>, 'Kraft Foods</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DROP SEQUENCE </a:t>
            </a:r>
            <a:r>
              <a:rPr lang="en-US" sz="1800" dirty="0" err="1">
                <a:latin typeface="Arial" panose="020B0604020202020204" pitchFamily="34" charset="0"/>
                <a:cs typeface="Arial" panose="020B0604020202020204" pitchFamily="34" charset="0"/>
              </a:rPr>
              <a:t>supplier_seq</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For </a:t>
            </a:r>
            <a:r>
              <a:rPr lang="en-US" sz="1800" dirty="0" err="1" smtClean="0">
                <a:latin typeface="Arial" panose="020B0604020202020204" pitchFamily="34" charset="0"/>
                <a:cs typeface="Arial" panose="020B0604020202020204" pitchFamily="34" charset="0"/>
              </a:rPr>
              <a:t>sqlldr</a:t>
            </a:r>
            <a:r>
              <a:rPr lang="en-US" sz="1800" dirty="0" smtClean="0">
                <a:latin typeface="Arial" panose="020B0604020202020204" pitchFamily="34" charset="0"/>
                <a:cs typeface="Arial" panose="020B0604020202020204" pitchFamily="34" charset="0"/>
              </a:rPr>
              <a:t> with sequence column, see Case Study </a:t>
            </a:r>
            <a:r>
              <a:rPr lang="en-US" sz="1800" dirty="0">
                <a:latin typeface="Arial" panose="020B0604020202020204" pitchFamily="34" charset="0"/>
                <a:cs typeface="Arial" panose="020B0604020202020204" pitchFamily="34" charset="0"/>
              </a:rPr>
              <a:t>3 in </a:t>
            </a:r>
            <a:r>
              <a:rPr lang="en-US" sz="1800" dirty="0" smtClean="0">
                <a:latin typeface="Arial" panose="020B0604020202020204" pitchFamily="34" charset="0"/>
                <a:cs typeface="Arial" panose="020B0604020202020204" pitchFamily="34" charset="0"/>
                <a:hlinkClick r:id="rId3"/>
              </a:rPr>
              <a:t>https</a:t>
            </a:r>
            <a:r>
              <a:rPr lang="en-US" sz="1800" dirty="0">
                <a:latin typeface="Arial" panose="020B0604020202020204" pitchFamily="34" charset="0"/>
                <a:cs typeface="Arial" panose="020B0604020202020204" pitchFamily="34" charset="0"/>
                <a:hlinkClick r:id="rId3"/>
              </a:rPr>
              <a:t>://</a:t>
            </a:r>
            <a:r>
              <a:rPr lang="en-US" sz="1800" dirty="0" smtClean="0">
                <a:latin typeface="Arial" panose="020B0604020202020204" pitchFamily="34" charset="0"/>
                <a:cs typeface="Arial" panose="020B0604020202020204" pitchFamily="34" charset="0"/>
                <a:hlinkClick r:id="rId3"/>
              </a:rPr>
              <a:t>docs.oracle.com/cd/B12037_01/server.101/b10825/ldr_cases.htm#i1006494</a:t>
            </a:r>
            <a:endParaRPr lang="en-US" sz="1800" dirty="0" smtClean="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42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 to the core of this course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1066800" y="2438400"/>
            <a:ext cx="6400800" cy="1200329"/>
          </a:xfrm>
          <a:prstGeom prst="rect">
            <a:avLst/>
          </a:prstGeom>
          <a:noFill/>
        </p:spPr>
        <p:txBody>
          <a:bodyPr wrap="square" rtlCol="0">
            <a:spAutoFit/>
          </a:bodyPr>
          <a:lstStyle/>
          <a:p>
            <a:r>
              <a:rPr lang="en-US" sz="2400" dirty="0" smtClean="0"/>
              <a:t>Chapters 8-11   Storage and Indexing</a:t>
            </a:r>
          </a:p>
          <a:p>
            <a:r>
              <a:rPr lang="en-US" sz="2400" dirty="0" smtClean="0"/>
              <a:t>Chapters 12-15 Query Processing. </a:t>
            </a:r>
          </a:p>
          <a:p>
            <a:r>
              <a:rPr lang="en-US" sz="2400" dirty="0" smtClean="0"/>
              <a:t>Chapters 16-18 Transactions and Recovery</a:t>
            </a:r>
            <a:endParaRPr lang="en-US" sz="2400" dirty="0"/>
          </a:p>
        </p:txBody>
      </p:sp>
    </p:spTree>
    <p:extLst>
      <p:ext uri="{BB962C8B-B14F-4D97-AF65-F5344CB8AC3E}">
        <p14:creationId xmlns:p14="http://schemas.microsoft.com/office/powerpoint/2010/main" val="2998567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a:t>Storing Data: Disks and </a:t>
            </a:r>
            <a:r>
              <a:rPr lang="en-US" dirty="0" smtClean="0"/>
              <a:t>Files: Chapter 9</a:t>
            </a:r>
            <a:endParaRPr lang="en-US" dirty="0"/>
          </a:p>
        </p:txBody>
      </p:sp>
      <p:sp>
        <p:nvSpPr>
          <p:cNvPr id="7" name="Subtitle 3"/>
          <p:cNvSpPr txBox="1">
            <a:spLocks noGrp="1"/>
          </p:cNvSpPr>
          <p:nvPr>
            <p:ph type="subTitle" idx="1"/>
          </p:nvPr>
        </p:nvSpPr>
        <p:spPr>
          <a:prstGeom prst="rect">
            <a:avLst/>
          </a:prstGeom>
        </p:spPr>
        <p:txBody>
          <a:bodyPr vert="horz">
            <a:normAutofit/>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Architecture of a DBMS</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16</a:t>
            </a:fld>
            <a:endParaRPr lang="en-US" dirty="0"/>
          </a:p>
        </p:txBody>
      </p:sp>
      <p:sp>
        <p:nvSpPr>
          <p:cNvPr id="27" name="Oval 26"/>
          <p:cNvSpPr/>
          <p:nvPr/>
        </p:nvSpPr>
        <p:spPr>
          <a:xfrm>
            <a:off x="990600" y="3733800"/>
            <a:ext cx="71628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a:t>Disks and Files </a:t>
            </a:r>
          </a:p>
        </p:txBody>
      </p:sp>
      <p:sp>
        <p:nvSpPr>
          <p:cNvPr id="5125" name="Rectangle 5"/>
          <p:cNvSpPr>
            <a:spLocks noGrp="1" noChangeArrowheads="1"/>
          </p:cNvSpPr>
          <p:nvPr>
            <p:ph sz="quarter" idx="1"/>
          </p:nvPr>
        </p:nvSpPr>
        <p:spPr>
          <a:xfrm>
            <a:off x="304800" y="1371600"/>
            <a:ext cx="8610600" cy="4076700"/>
          </a:xfrm>
          <a:noFill/>
          <a:ln/>
        </p:spPr>
        <p:txBody>
          <a:bodyPr/>
          <a:lstStyle/>
          <a:p>
            <a:r>
              <a:rPr lang="en-US" dirty="0"/>
              <a:t>DBMS stores information on </a:t>
            </a:r>
            <a:r>
              <a:rPr lang="en-US" dirty="0" smtClean="0"/>
              <a:t>disks (hard disks and SSD)</a:t>
            </a:r>
            <a:endParaRPr lang="en-US" dirty="0"/>
          </a:p>
          <a:p>
            <a:r>
              <a:rPr lang="en-US" dirty="0"/>
              <a:t>This has major implications for DBMS </a:t>
            </a:r>
            <a:r>
              <a:rPr lang="en-US" dirty="0" smtClean="0"/>
              <a:t>design</a:t>
            </a:r>
            <a:endParaRPr lang="en-US" dirty="0"/>
          </a:p>
          <a:p>
            <a:pPr lvl="1">
              <a:buSzPct val="75000"/>
            </a:pPr>
            <a:r>
              <a:rPr lang="en-US" dirty="0">
                <a:solidFill>
                  <a:srgbClr val="FF0000"/>
                </a:solidFill>
              </a:rPr>
              <a:t>READ: </a:t>
            </a:r>
            <a:r>
              <a:rPr lang="en-US" dirty="0"/>
              <a:t>transfer data from disk to main memory (RAM</a:t>
            </a:r>
            <a:r>
              <a:rPr lang="en-US" dirty="0" smtClean="0"/>
              <a:t>)</a:t>
            </a:r>
            <a:endParaRPr lang="en-US" dirty="0"/>
          </a:p>
          <a:p>
            <a:pPr lvl="1">
              <a:buSzPct val="75000"/>
            </a:pPr>
            <a:r>
              <a:rPr lang="en-US" dirty="0">
                <a:solidFill>
                  <a:srgbClr val="FF0000"/>
                </a:solidFill>
              </a:rPr>
              <a:t>WRITE: </a:t>
            </a:r>
            <a:r>
              <a:rPr lang="en-US" dirty="0"/>
              <a:t>transfer data from RAM to </a:t>
            </a:r>
            <a:r>
              <a:rPr lang="en-US" dirty="0" smtClean="0"/>
              <a:t>disk</a:t>
            </a:r>
            <a:endParaRPr lang="en-US" dirty="0"/>
          </a:p>
          <a:p>
            <a:pPr lvl="1">
              <a:buSzPct val="75000"/>
            </a:pPr>
            <a:r>
              <a:rPr lang="en-US" dirty="0"/>
              <a:t>Both are high-cost operations, relative to in-memory operations, so must be planned carefully!</a:t>
            </a:r>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17</a:t>
            </a:fld>
            <a:endParaRPr lang="en-US"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noFill/>
          <a:ln/>
        </p:spPr>
        <p:txBody>
          <a:bodyPr>
            <a:normAutofit fontScale="90000"/>
          </a:bodyPr>
          <a:lstStyle/>
          <a:p>
            <a:r>
              <a:rPr lang="en-US" sz="3200"/>
              <a:t>Why Not Store Everything in Main Memory?</a:t>
            </a:r>
          </a:p>
        </p:txBody>
      </p:sp>
      <p:sp>
        <p:nvSpPr>
          <p:cNvPr id="7173" name="Rectangle 5"/>
          <p:cNvSpPr>
            <a:spLocks noGrp="1" noChangeArrowheads="1"/>
          </p:cNvSpPr>
          <p:nvPr>
            <p:ph sz="quarter" idx="1"/>
          </p:nvPr>
        </p:nvSpPr>
        <p:spPr>
          <a:noFill/>
          <a:ln/>
        </p:spPr>
        <p:txBody>
          <a:bodyPr>
            <a:normAutofit/>
          </a:bodyPr>
          <a:lstStyle/>
          <a:p>
            <a:pPr marL="274320" lvl="1">
              <a:spcBef>
                <a:spcPts val="600"/>
              </a:spcBef>
              <a:buClr>
                <a:schemeClr val="accent1"/>
              </a:buClr>
            </a:pPr>
            <a:r>
              <a:rPr lang="en-US" dirty="0" smtClean="0">
                <a:solidFill>
                  <a:srgbClr val="FF0000"/>
                </a:solidFill>
              </a:rPr>
              <a:t>Capacity is limited on a system: </a:t>
            </a:r>
            <a:r>
              <a:rPr lang="en-US" dirty="0" smtClean="0">
                <a:solidFill>
                  <a:schemeClr val="tx1"/>
                </a:solidFill>
              </a:rPr>
              <a:t> max </a:t>
            </a:r>
            <a:r>
              <a:rPr lang="en-US" dirty="0" smtClean="0">
                <a:solidFill>
                  <a:schemeClr val="tx1">
                    <a:lumMod val="65000"/>
                    <a:lumOff val="35000"/>
                  </a:schemeClr>
                </a:solidFill>
              </a:rPr>
              <a:t>RAM is 64GB on many machines, disk easily holds many TBs</a:t>
            </a:r>
            <a:endParaRPr lang="en-US" i="1" dirty="0" smtClean="0">
              <a:solidFill>
                <a:srgbClr val="FF0000"/>
              </a:solidFill>
            </a:endParaRPr>
          </a:p>
          <a:p>
            <a:r>
              <a:rPr lang="en-US" i="1" dirty="0" smtClean="0">
                <a:solidFill>
                  <a:srgbClr val="FF0000"/>
                </a:solidFill>
              </a:rPr>
              <a:t>Costs </a:t>
            </a:r>
            <a:r>
              <a:rPr lang="en-US" i="1" dirty="0">
                <a:solidFill>
                  <a:srgbClr val="FF0000"/>
                </a:solidFill>
              </a:rPr>
              <a:t>too much</a:t>
            </a:r>
            <a:r>
              <a:rPr lang="en-US" dirty="0">
                <a:solidFill>
                  <a:srgbClr val="FF0000"/>
                </a:solidFill>
              </a:rPr>
              <a:t>.  </a:t>
            </a:r>
            <a:endParaRPr lang="en-US" dirty="0" smtClean="0">
              <a:solidFill>
                <a:srgbClr val="FF0000"/>
              </a:solidFill>
            </a:endParaRPr>
          </a:p>
          <a:p>
            <a:pPr>
              <a:buNone/>
            </a:pPr>
            <a:r>
              <a:rPr lang="en-US" dirty="0" smtClean="0"/>
              <a:t>RAM ~ $10/GB (vs. $30/MB in 1995) </a:t>
            </a:r>
            <a:r>
              <a:rPr lang="en-US" sz="1900" dirty="0" smtClean="0">
                <a:solidFill>
                  <a:schemeClr val="accent1"/>
                </a:solidFill>
                <a:hlinkClick r:id="rId3"/>
              </a:rPr>
              <a:t>graph 1957-2017</a:t>
            </a:r>
            <a:endParaRPr lang="en-US" sz="1900" dirty="0" smtClean="0">
              <a:solidFill>
                <a:schemeClr val="accent1"/>
              </a:solidFill>
            </a:endParaRPr>
          </a:p>
          <a:p>
            <a:pPr>
              <a:buNone/>
            </a:pPr>
            <a:r>
              <a:rPr lang="en-US" dirty="0" smtClean="0"/>
              <a:t>Disk ~ $0.02/GB (vs. $200/GB in 1996)</a:t>
            </a:r>
          </a:p>
          <a:p>
            <a:pPr>
              <a:buNone/>
            </a:pPr>
            <a:r>
              <a:rPr lang="en-US" dirty="0" smtClean="0"/>
              <a:t>RAM is </a:t>
            </a:r>
            <a:r>
              <a:rPr lang="en-US" dirty="0"/>
              <a:t>5</a:t>
            </a:r>
            <a:r>
              <a:rPr lang="en-US" dirty="0" smtClean="0"/>
              <a:t>00x more expensive! (vs. 7000x in 95-96)</a:t>
            </a:r>
            <a:endParaRPr lang="en-US" dirty="0"/>
          </a:p>
          <a:p>
            <a:r>
              <a:rPr lang="en-US" i="1" dirty="0">
                <a:solidFill>
                  <a:srgbClr val="FF0000"/>
                </a:solidFill>
              </a:rPr>
              <a:t>Main memory is </a:t>
            </a:r>
            <a:r>
              <a:rPr lang="en-US" i="1" dirty="0" smtClean="0">
                <a:solidFill>
                  <a:srgbClr val="FF0000"/>
                </a:solidFill>
              </a:rPr>
              <a:t>volatile</a:t>
            </a:r>
            <a:r>
              <a:rPr lang="en-US" dirty="0" smtClean="0">
                <a:solidFill>
                  <a:srgbClr val="FF0000"/>
                </a:solidFill>
              </a:rPr>
              <a:t>.</a:t>
            </a:r>
          </a:p>
          <a:p>
            <a:pPr lvl="1"/>
            <a:r>
              <a:rPr lang="en-US" dirty="0" smtClean="0"/>
              <a:t>We </a:t>
            </a:r>
            <a:r>
              <a:rPr lang="en-US" dirty="0"/>
              <a:t>want data to be saved </a:t>
            </a:r>
            <a:r>
              <a:rPr lang="en-US" dirty="0" smtClean="0"/>
              <a:t>long-term.</a:t>
            </a:r>
          </a:p>
          <a:p>
            <a:r>
              <a:rPr lang="en-US" dirty="0" smtClean="0"/>
              <a:t>Newer </a:t>
            </a:r>
            <a:r>
              <a:rPr lang="en-US" dirty="0"/>
              <a:t>contender: SSD solid-state disk, ~$.30/GB(2017), still much more expensive (~10x) than hard </a:t>
            </a:r>
            <a:r>
              <a:rPr lang="en-US" dirty="0" smtClean="0"/>
              <a:t>disk.</a:t>
            </a:r>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18</a:t>
            </a:fld>
            <a:endParaRPr lang="en-US" dirty="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Tape is still in use, mainly for backup</a:t>
            </a:r>
            <a:endParaRPr lang="en-US" dirty="0"/>
          </a:p>
        </p:txBody>
      </p:sp>
      <p:sp>
        <p:nvSpPr>
          <p:cNvPr id="3" name="Content Placeholder 2"/>
          <p:cNvSpPr>
            <a:spLocks noGrp="1"/>
          </p:cNvSpPr>
          <p:nvPr>
            <p:ph sz="quarter" idx="1"/>
          </p:nvPr>
        </p:nvSpPr>
        <p:spPr/>
        <p:txBody>
          <a:bodyPr/>
          <a:lstStyle/>
          <a:p>
            <a:r>
              <a:rPr lang="en-US" dirty="0"/>
              <a:t>Typical Classic DB storage hierarchy:</a:t>
            </a:r>
          </a:p>
          <a:p>
            <a:pPr lvl="1">
              <a:buSzPct val="75000"/>
            </a:pPr>
            <a:r>
              <a:rPr lang="en-US" dirty="0"/>
              <a:t>Main memory (RAM) for currently used data.</a:t>
            </a:r>
          </a:p>
          <a:p>
            <a:pPr lvl="1">
              <a:buSzPct val="75000"/>
            </a:pPr>
            <a:r>
              <a:rPr lang="en-US" dirty="0"/>
              <a:t>Disk for the main database (secondary storage).</a:t>
            </a:r>
          </a:p>
          <a:p>
            <a:pPr lvl="1">
              <a:buSzPct val="75000"/>
            </a:pPr>
            <a:r>
              <a:rPr lang="en-US" dirty="0"/>
              <a:t>Tapes for archiving older versions of the data (tertiary storage</a:t>
            </a:r>
            <a:r>
              <a:rPr lang="en-US" dirty="0" smtClean="0"/>
              <a:t>).</a:t>
            </a:r>
          </a:p>
          <a:p>
            <a:pPr lvl="1">
              <a:buSzPct val="75000"/>
            </a:pPr>
            <a:endParaRPr lang="en-US" dirty="0"/>
          </a:p>
          <a:p>
            <a:pPr lvl="1">
              <a:buSzPct val="75000"/>
            </a:pPr>
            <a:r>
              <a:rPr lang="en-US" dirty="0"/>
              <a:t>Disk ~ $0.02/GB </a:t>
            </a:r>
          </a:p>
          <a:p>
            <a:pPr lvl="1">
              <a:buSzPct val="75000"/>
            </a:pPr>
            <a:r>
              <a:rPr lang="en-US" dirty="0" smtClean="0"/>
              <a:t>Tape ~ $.01/GB</a:t>
            </a:r>
          </a:p>
          <a:p>
            <a:pPr lvl="2">
              <a:buSzPct val="75000"/>
            </a:pPr>
            <a:r>
              <a:rPr lang="en-US" dirty="0" smtClean="0"/>
              <a:t>Unlike disks, tapes do not support random access</a:t>
            </a:r>
          </a:p>
          <a:p>
            <a:pPr lvl="2">
              <a:buSzPct val="75000"/>
            </a:pPr>
            <a:r>
              <a:rPr lang="en-US" dirty="0" smtClean="0"/>
              <a:t>A tape cartridge can hold 6.25 TB, easily moved off-site</a:t>
            </a:r>
          </a:p>
          <a:p>
            <a:pPr lvl="1">
              <a:buSzPct val="75000"/>
            </a:pPr>
            <a:endParaRPr lang="en-US" dirty="0"/>
          </a:p>
          <a:p>
            <a:pPr lvl="1">
              <a:buSzPct val="75000"/>
            </a:pPr>
            <a:r>
              <a:rPr lang="en-US" dirty="0" smtClean="0"/>
              <a:t>Another way: backup data to the cloud, but much slower.</a:t>
            </a:r>
            <a:endParaRPr lang="en-US" dirty="0"/>
          </a:p>
          <a:p>
            <a:pPr lvl="1">
              <a:buSzPct val="75000"/>
            </a:pPr>
            <a:endParaRPr lang="en-US" dirty="0" smtClean="0"/>
          </a:p>
          <a:p>
            <a:pPr lvl="1">
              <a:buSzPct val="75000"/>
            </a:pPr>
            <a:endParaRPr lang="en-US" dirty="0"/>
          </a:p>
          <a:p>
            <a:endParaRPr lang="en-US" dirty="0"/>
          </a:p>
        </p:txBody>
      </p:sp>
    </p:spTree>
    <p:extLst>
      <p:ext uri="{BB962C8B-B14F-4D97-AF65-F5344CB8AC3E}">
        <p14:creationId xmlns:p14="http://schemas.microsoft.com/office/powerpoint/2010/main" val="174205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Normalization in practice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TextBox 3"/>
          <p:cNvSpPr txBox="1"/>
          <p:nvPr/>
        </p:nvSpPr>
        <p:spPr>
          <a:xfrm>
            <a:off x="1219200" y="1600200"/>
            <a:ext cx="7010400" cy="3231654"/>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The text has only one example, pg. 640: books, customers, orders</a:t>
            </a:r>
          </a:p>
          <a:p>
            <a:r>
              <a:rPr lang="en-US" sz="1800" dirty="0" smtClean="0">
                <a:latin typeface="Arial" panose="020B0604020202020204" pitchFamily="34" charset="0"/>
                <a:cs typeface="Arial" panose="020B0604020202020204" pitchFamily="34" charset="0"/>
              </a:rPr>
              <a:t>And it’s already normalized!</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But often actual tables in use are not normalized and should be</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Normalization is important for operational databases, not data warehouses, which are often </a:t>
            </a:r>
            <a:r>
              <a:rPr lang="en-US" sz="1800" dirty="0" err="1" smtClean="0">
                <a:latin typeface="Arial" panose="020B0604020202020204" pitchFamily="34" charset="0"/>
                <a:cs typeface="Arial" panose="020B0604020202020204" pitchFamily="34" charset="0"/>
              </a:rPr>
              <a:t>denormalized</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That’s because normalization helps keep data integrity across changes to the data. </a:t>
            </a:r>
          </a:p>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1879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Persistent storage</a:t>
            </a:r>
            <a:r>
              <a:rPr lang="en-US" dirty="0" smtClean="0"/>
              <a:t>: HDD vs. SSD</a:t>
            </a:r>
            <a:endParaRPr lang="en-US" dirty="0"/>
          </a:p>
        </p:txBody>
      </p:sp>
      <p:sp>
        <p:nvSpPr>
          <p:cNvPr id="3" name="Content Placeholder 2"/>
          <p:cNvSpPr>
            <a:spLocks noGrp="1"/>
          </p:cNvSpPr>
          <p:nvPr>
            <p:ph sz="quarter" idx="1"/>
          </p:nvPr>
        </p:nvSpPr>
        <p:spPr/>
        <p:txBody>
          <a:bodyPr>
            <a:normAutofit fontScale="92500"/>
          </a:bodyPr>
          <a:lstStyle/>
          <a:p>
            <a:r>
              <a:rPr lang="en-US" dirty="0" smtClean="0"/>
              <a:t>HDD typical values:  </a:t>
            </a:r>
          </a:p>
          <a:p>
            <a:pPr lvl="1"/>
            <a:r>
              <a:rPr lang="en-US" dirty="0" smtClean="0"/>
              <a:t>100 </a:t>
            </a:r>
            <a:r>
              <a:rPr lang="en-US" dirty="0" err="1" smtClean="0"/>
              <a:t>io</a:t>
            </a:r>
            <a:r>
              <a:rPr lang="en-US" dirty="0" smtClean="0"/>
              <a:t>/s  random reads/writes</a:t>
            </a:r>
          </a:p>
          <a:p>
            <a:pPr lvl="1"/>
            <a:r>
              <a:rPr lang="en-US" dirty="0" smtClean="0"/>
              <a:t>100 MB/s sequential read or write</a:t>
            </a:r>
          </a:p>
          <a:p>
            <a:pPr lvl="1"/>
            <a:r>
              <a:rPr lang="en-US" dirty="0" smtClean="0"/>
              <a:t>Means 100*8KB/s = 800 KB/s = .8MB/s using 8KB random reads</a:t>
            </a:r>
          </a:p>
          <a:p>
            <a:pPr lvl="1"/>
            <a:r>
              <a:rPr lang="en-US" dirty="0" smtClean="0"/>
              <a:t>That’s less than 1% of sequential reading speed!</a:t>
            </a:r>
          </a:p>
          <a:p>
            <a:r>
              <a:rPr lang="en-US" dirty="0" smtClean="0"/>
              <a:t>SSD typical values:  5x faster sequential </a:t>
            </a:r>
            <a:r>
              <a:rPr lang="en-US" dirty="0" err="1" smtClean="0"/>
              <a:t>i</a:t>
            </a:r>
            <a:r>
              <a:rPr lang="en-US" dirty="0" smtClean="0"/>
              <a:t>/o, but 10x cost/GB.</a:t>
            </a:r>
          </a:p>
          <a:p>
            <a:pPr lvl="1"/>
            <a:r>
              <a:rPr lang="en-US" dirty="0" smtClean="0"/>
              <a:t>500 MB/s sequential read, also write on new SSD</a:t>
            </a:r>
          </a:p>
          <a:p>
            <a:pPr lvl="1"/>
            <a:r>
              <a:rPr lang="en-US" dirty="0" smtClean="0"/>
              <a:t>Reads can be random without penalty (unless really tiny)</a:t>
            </a:r>
          </a:p>
          <a:p>
            <a:pPr lvl="1"/>
            <a:r>
              <a:rPr lang="en-US" dirty="0" smtClean="0"/>
              <a:t>Writes slow down on full disk (needs to erase before write)</a:t>
            </a:r>
          </a:p>
          <a:p>
            <a:pPr lvl="1"/>
            <a:r>
              <a:rPr lang="en-US" dirty="0" smtClean="0"/>
              <a:t>8KB </a:t>
            </a:r>
            <a:r>
              <a:rPr lang="en-US" dirty="0" err="1" smtClean="0"/>
              <a:t>ios</a:t>
            </a:r>
            <a:r>
              <a:rPr lang="en-US" dirty="0" smtClean="0"/>
              <a:t>: (500MB/s)/8KB = 64K </a:t>
            </a:r>
            <a:r>
              <a:rPr lang="en-US" dirty="0" err="1" smtClean="0"/>
              <a:t>io</a:t>
            </a:r>
            <a:r>
              <a:rPr lang="en-US" dirty="0" smtClean="0"/>
              <a:t>/s Wow!</a:t>
            </a:r>
          </a:p>
          <a:p>
            <a:pPr lvl="1"/>
            <a:r>
              <a:rPr lang="en-US" dirty="0" smtClean="0"/>
              <a:t>See even higher numbers in product literature, but need many </a:t>
            </a:r>
            <a:r>
              <a:rPr lang="en-US" dirty="0" err="1" smtClean="0"/>
              <a:t>i</a:t>
            </a:r>
            <a:r>
              <a:rPr lang="en-US" dirty="0" smtClean="0"/>
              <a:t>/</a:t>
            </a:r>
            <a:r>
              <a:rPr lang="en-US" dirty="0" err="1" smtClean="0"/>
              <a:t>os</a:t>
            </a:r>
            <a:r>
              <a:rPr lang="en-US" dirty="0" smtClean="0"/>
              <a:t> in progress to do that.</a:t>
            </a:r>
            <a:endParaRPr lang="en-US" dirty="0"/>
          </a:p>
        </p:txBody>
      </p:sp>
    </p:spTree>
    <p:extLst>
      <p:ext uri="{BB962C8B-B14F-4D97-AF65-F5344CB8AC3E}">
        <p14:creationId xmlns:p14="http://schemas.microsoft.com/office/powerpoint/2010/main" val="1255207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dirty="0" smtClean="0"/>
              <a:t>Disks (hard disk)</a:t>
            </a:r>
            <a:endParaRPr lang="en-US" dirty="0"/>
          </a:p>
        </p:txBody>
      </p:sp>
      <p:sp>
        <p:nvSpPr>
          <p:cNvPr id="9221" name="Rectangle 5"/>
          <p:cNvSpPr>
            <a:spLocks noGrp="1" noChangeArrowheads="1"/>
          </p:cNvSpPr>
          <p:nvPr>
            <p:ph sz="quarter" idx="1"/>
          </p:nvPr>
        </p:nvSpPr>
        <p:spPr>
          <a:xfrm>
            <a:off x="533400" y="1295400"/>
            <a:ext cx="7772400" cy="4953000"/>
          </a:xfrm>
          <a:noFill/>
          <a:ln/>
        </p:spPr>
        <p:txBody>
          <a:bodyPr>
            <a:normAutofit/>
          </a:bodyPr>
          <a:lstStyle/>
          <a:p>
            <a:pPr marL="0" indent="0">
              <a:buNone/>
            </a:pPr>
            <a:endParaRPr lang="en-US" dirty="0">
              <a:solidFill>
                <a:schemeClr val="accent2"/>
              </a:solidFill>
            </a:endParaRPr>
          </a:p>
          <a:p>
            <a:r>
              <a:rPr lang="en-US" dirty="0" smtClean="0"/>
              <a:t>Unlike RAM or SSD, </a:t>
            </a:r>
            <a:r>
              <a:rPr lang="en-US" dirty="0"/>
              <a:t>time to retrieve a disk </a:t>
            </a:r>
            <a:r>
              <a:rPr lang="en-US" dirty="0" smtClean="0"/>
              <a:t>block varies </a:t>
            </a:r>
            <a:r>
              <a:rPr lang="en-US" dirty="0"/>
              <a:t>depending upon location on disk.  </a:t>
            </a:r>
          </a:p>
          <a:p>
            <a:pPr lvl="1">
              <a:buSzPct val="75000"/>
            </a:pPr>
            <a:r>
              <a:rPr lang="en-US" dirty="0" smtClean="0"/>
              <a:t>Relative placement </a:t>
            </a:r>
            <a:r>
              <a:rPr lang="en-US" dirty="0"/>
              <a:t>of pages on disk has major impact on DBMS performance!</a:t>
            </a:r>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21</a:t>
            </a:fld>
            <a:endParaRPr lang="en-US" dirty="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381000" y="0"/>
            <a:ext cx="7772400" cy="1104900"/>
          </a:xfrm>
          <a:noFill/>
          <a:ln/>
        </p:spPr>
        <p:txBody>
          <a:bodyPr/>
          <a:lstStyle/>
          <a:p>
            <a:r>
              <a:rPr lang="en-US" dirty="0"/>
              <a:t>Components of a Disk </a:t>
            </a:r>
          </a:p>
        </p:txBody>
      </p:sp>
      <p:grpSp>
        <p:nvGrpSpPr>
          <p:cNvPr id="11271" name="Group 7"/>
          <p:cNvGrpSpPr>
            <a:grpSpLocks/>
          </p:cNvGrpSpPr>
          <p:nvPr/>
        </p:nvGrpSpPr>
        <p:grpSpPr bwMode="auto">
          <a:xfrm>
            <a:off x="3200400" y="1981200"/>
            <a:ext cx="3149600" cy="1801812"/>
            <a:chOff x="2998" y="1129"/>
            <a:chExt cx="1984" cy="1135"/>
          </a:xfrm>
        </p:grpSpPr>
        <p:sp>
          <p:nvSpPr>
            <p:cNvPr id="11269" name="Freeform 5"/>
            <p:cNvSpPr>
              <a:spLocks/>
            </p:cNvSpPr>
            <p:nvPr/>
          </p:nvSpPr>
          <p:spPr bwMode="auto">
            <a:xfrm>
              <a:off x="2998" y="1499"/>
              <a:ext cx="1984" cy="765"/>
            </a:xfrm>
            <a:custGeom>
              <a:avLst/>
              <a:gdLst/>
              <a:ahLst/>
              <a:cxnLst>
                <a:cxn ang="0">
                  <a:pos x="0" y="386"/>
                </a:cxn>
                <a:cxn ang="0">
                  <a:pos x="16" y="320"/>
                </a:cxn>
                <a:cxn ang="0">
                  <a:pos x="57" y="255"/>
                </a:cxn>
                <a:cxn ang="0">
                  <a:pos x="131" y="197"/>
                </a:cxn>
                <a:cxn ang="0">
                  <a:pos x="230" y="140"/>
                </a:cxn>
                <a:cxn ang="0">
                  <a:pos x="353" y="90"/>
                </a:cxn>
                <a:cxn ang="0">
                  <a:pos x="493" y="58"/>
                </a:cxn>
                <a:cxn ang="0">
                  <a:pos x="650" y="25"/>
                </a:cxn>
                <a:cxn ang="0">
                  <a:pos x="814" y="8"/>
                </a:cxn>
                <a:cxn ang="0">
                  <a:pos x="987" y="0"/>
                </a:cxn>
                <a:cxn ang="0">
                  <a:pos x="1160" y="8"/>
                </a:cxn>
                <a:cxn ang="0">
                  <a:pos x="1333" y="25"/>
                </a:cxn>
                <a:cxn ang="0">
                  <a:pos x="1489" y="58"/>
                </a:cxn>
                <a:cxn ang="0">
                  <a:pos x="1629" y="90"/>
                </a:cxn>
                <a:cxn ang="0">
                  <a:pos x="1753" y="140"/>
                </a:cxn>
                <a:cxn ang="0">
                  <a:pos x="1852" y="197"/>
                </a:cxn>
                <a:cxn ang="0">
                  <a:pos x="1926" y="255"/>
                </a:cxn>
                <a:cxn ang="0">
                  <a:pos x="1967" y="320"/>
                </a:cxn>
                <a:cxn ang="0">
                  <a:pos x="1983" y="386"/>
                </a:cxn>
                <a:cxn ang="0">
                  <a:pos x="1967" y="452"/>
                </a:cxn>
                <a:cxn ang="0">
                  <a:pos x="1926" y="518"/>
                </a:cxn>
                <a:cxn ang="0">
                  <a:pos x="1852" y="575"/>
                </a:cxn>
                <a:cxn ang="0">
                  <a:pos x="1753" y="633"/>
                </a:cxn>
                <a:cxn ang="0">
                  <a:pos x="1629" y="674"/>
                </a:cxn>
                <a:cxn ang="0">
                  <a:pos x="1489" y="715"/>
                </a:cxn>
                <a:cxn ang="0">
                  <a:pos x="1333" y="740"/>
                </a:cxn>
                <a:cxn ang="0">
                  <a:pos x="1160" y="764"/>
                </a:cxn>
                <a:cxn ang="0">
                  <a:pos x="987" y="764"/>
                </a:cxn>
                <a:cxn ang="0">
                  <a:pos x="814" y="764"/>
                </a:cxn>
                <a:cxn ang="0">
                  <a:pos x="650" y="740"/>
                </a:cxn>
                <a:cxn ang="0">
                  <a:pos x="493" y="715"/>
                </a:cxn>
                <a:cxn ang="0">
                  <a:pos x="353" y="674"/>
                </a:cxn>
                <a:cxn ang="0">
                  <a:pos x="230" y="633"/>
                </a:cxn>
                <a:cxn ang="0">
                  <a:pos x="131" y="575"/>
                </a:cxn>
                <a:cxn ang="0">
                  <a:pos x="57" y="518"/>
                </a:cxn>
                <a:cxn ang="0">
                  <a:pos x="16" y="452"/>
                </a:cxn>
                <a:cxn ang="0">
                  <a:pos x="0" y="386"/>
                </a:cxn>
              </a:cxnLst>
              <a:rect l="0" t="0" r="r" b="b"/>
              <a:pathLst>
                <a:path w="1984" h="765">
                  <a:moveTo>
                    <a:pt x="0" y="386"/>
                  </a:moveTo>
                  <a:lnTo>
                    <a:pt x="16" y="320"/>
                  </a:lnTo>
                  <a:lnTo>
                    <a:pt x="57" y="255"/>
                  </a:lnTo>
                  <a:lnTo>
                    <a:pt x="131" y="197"/>
                  </a:lnTo>
                  <a:lnTo>
                    <a:pt x="230" y="140"/>
                  </a:lnTo>
                  <a:lnTo>
                    <a:pt x="353" y="90"/>
                  </a:lnTo>
                  <a:lnTo>
                    <a:pt x="493" y="58"/>
                  </a:lnTo>
                  <a:lnTo>
                    <a:pt x="650" y="25"/>
                  </a:lnTo>
                  <a:lnTo>
                    <a:pt x="814" y="8"/>
                  </a:lnTo>
                  <a:lnTo>
                    <a:pt x="987" y="0"/>
                  </a:lnTo>
                  <a:lnTo>
                    <a:pt x="1160" y="8"/>
                  </a:lnTo>
                  <a:lnTo>
                    <a:pt x="1333" y="25"/>
                  </a:lnTo>
                  <a:lnTo>
                    <a:pt x="1489" y="58"/>
                  </a:lnTo>
                  <a:lnTo>
                    <a:pt x="1629" y="90"/>
                  </a:lnTo>
                  <a:lnTo>
                    <a:pt x="1753" y="140"/>
                  </a:lnTo>
                  <a:lnTo>
                    <a:pt x="1852" y="197"/>
                  </a:lnTo>
                  <a:lnTo>
                    <a:pt x="1926" y="255"/>
                  </a:lnTo>
                  <a:lnTo>
                    <a:pt x="1967" y="320"/>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p:spPr>
          <p:txBody>
            <a:bodyPr/>
            <a:lstStyle/>
            <a:p>
              <a:endParaRPr lang="en-US"/>
            </a:p>
          </p:txBody>
        </p:sp>
        <p:sp>
          <p:nvSpPr>
            <p:cNvPr id="11270" name="Freeform 6"/>
            <p:cNvSpPr>
              <a:spLocks/>
            </p:cNvSpPr>
            <p:nvPr/>
          </p:nvSpPr>
          <p:spPr bwMode="auto">
            <a:xfrm>
              <a:off x="2998" y="1129"/>
              <a:ext cx="1984" cy="765"/>
            </a:xfrm>
            <a:custGeom>
              <a:avLst/>
              <a:gdLst/>
              <a:ahLst/>
              <a:cxnLst>
                <a:cxn ang="0">
                  <a:pos x="0" y="386"/>
                </a:cxn>
                <a:cxn ang="0">
                  <a:pos x="16" y="321"/>
                </a:cxn>
                <a:cxn ang="0">
                  <a:pos x="57" y="255"/>
                </a:cxn>
                <a:cxn ang="0">
                  <a:pos x="131" y="197"/>
                </a:cxn>
                <a:cxn ang="0">
                  <a:pos x="230" y="140"/>
                </a:cxn>
                <a:cxn ang="0">
                  <a:pos x="353" y="91"/>
                </a:cxn>
                <a:cxn ang="0">
                  <a:pos x="493" y="58"/>
                </a:cxn>
                <a:cxn ang="0">
                  <a:pos x="650" y="25"/>
                </a:cxn>
                <a:cxn ang="0">
                  <a:pos x="814" y="8"/>
                </a:cxn>
                <a:cxn ang="0">
                  <a:pos x="987" y="0"/>
                </a:cxn>
                <a:cxn ang="0">
                  <a:pos x="1160" y="8"/>
                </a:cxn>
                <a:cxn ang="0">
                  <a:pos x="1333" y="25"/>
                </a:cxn>
                <a:cxn ang="0">
                  <a:pos x="1489" y="58"/>
                </a:cxn>
                <a:cxn ang="0">
                  <a:pos x="1629" y="91"/>
                </a:cxn>
                <a:cxn ang="0">
                  <a:pos x="1753" y="140"/>
                </a:cxn>
                <a:cxn ang="0">
                  <a:pos x="1852" y="197"/>
                </a:cxn>
                <a:cxn ang="0">
                  <a:pos x="1926" y="255"/>
                </a:cxn>
                <a:cxn ang="0">
                  <a:pos x="1967" y="321"/>
                </a:cxn>
                <a:cxn ang="0">
                  <a:pos x="1983" y="386"/>
                </a:cxn>
                <a:cxn ang="0">
                  <a:pos x="1967" y="452"/>
                </a:cxn>
                <a:cxn ang="0">
                  <a:pos x="1926" y="518"/>
                </a:cxn>
                <a:cxn ang="0">
                  <a:pos x="1852" y="575"/>
                </a:cxn>
                <a:cxn ang="0">
                  <a:pos x="1753" y="633"/>
                </a:cxn>
                <a:cxn ang="0">
                  <a:pos x="1629" y="674"/>
                </a:cxn>
                <a:cxn ang="0">
                  <a:pos x="1489" y="715"/>
                </a:cxn>
                <a:cxn ang="0">
                  <a:pos x="1333" y="740"/>
                </a:cxn>
                <a:cxn ang="0">
                  <a:pos x="1160" y="764"/>
                </a:cxn>
                <a:cxn ang="0">
                  <a:pos x="987" y="764"/>
                </a:cxn>
                <a:cxn ang="0">
                  <a:pos x="814" y="764"/>
                </a:cxn>
                <a:cxn ang="0">
                  <a:pos x="650" y="740"/>
                </a:cxn>
                <a:cxn ang="0">
                  <a:pos x="493" y="715"/>
                </a:cxn>
                <a:cxn ang="0">
                  <a:pos x="353" y="674"/>
                </a:cxn>
                <a:cxn ang="0">
                  <a:pos x="230" y="633"/>
                </a:cxn>
                <a:cxn ang="0">
                  <a:pos x="131" y="575"/>
                </a:cxn>
                <a:cxn ang="0">
                  <a:pos x="57" y="518"/>
                </a:cxn>
                <a:cxn ang="0">
                  <a:pos x="16" y="452"/>
                </a:cxn>
                <a:cxn ang="0">
                  <a:pos x="0" y="386"/>
                </a:cxn>
              </a:cxnLst>
              <a:rect l="0" t="0" r="r" b="b"/>
              <a:pathLst>
                <a:path w="1984" h="765">
                  <a:moveTo>
                    <a:pt x="0" y="386"/>
                  </a:moveTo>
                  <a:lnTo>
                    <a:pt x="16" y="321"/>
                  </a:lnTo>
                  <a:lnTo>
                    <a:pt x="57" y="255"/>
                  </a:lnTo>
                  <a:lnTo>
                    <a:pt x="131" y="197"/>
                  </a:lnTo>
                  <a:lnTo>
                    <a:pt x="230" y="140"/>
                  </a:lnTo>
                  <a:lnTo>
                    <a:pt x="353" y="91"/>
                  </a:lnTo>
                  <a:lnTo>
                    <a:pt x="493" y="58"/>
                  </a:lnTo>
                  <a:lnTo>
                    <a:pt x="650" y="25"/>
                  </a:lnTo>
                  <a:lnTo>
                    <a:pt x="814" y="8"/>
                  </a:lnTo>
                  <a:lnTo>
                    <a:pt x="987" y="0"/>
                  </a:lnTo>
                  <a:lnTo>
                    <a:pt x="1160" y="8"/>
                  </a:lnTo>
                  <a:lnTo>
                    <a:pt x="1333" y="25"/>
                  </a:lnTo>
                  <a:lnTo>
                    <a:pt x="1489" y="58"/>
                  </a:lnTo>
                  <a:lnTo>
                    <a:pt x="1629" y="91"/>
                  </a:lnTo>
                  <a:lnTo>
                    <a:pt x="1753" y="140"/>
                  </a:lnTo>
                  <a:lnTo>
                    <a:pt x="1852" y="197"/>
                  </a:lnTo>
                  <a:lnTo>
                    <a:pt x="1926" y="255"/>
                  </a:lnTo>
                  <a:lnTo>
                    <a:pt x="1967" y="321"/>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p:spPr>
          <p:txBody>
            <a:bodyPr/>
            <a:lstStyle/>
            <a:p>
              <a:endParaRPr lang="en-US"/>
            </a:p>
          </p:txBody>
        </p:sp>
      </p:grpSp>
      <p:grpSp>
        <p:nvGrpSpPr>
          <p:cNvPr id="11291" name="Group 27"/>
          <p:cNvGrpSpPr>
            <a:grpSpLocks/>
          </p:cNvGrpSpPr>
          <p:nvPr/>
        </p:nvGrpSpPr>
        <p:grpSpPr bwMode="auto">
          <a:xfrm>
            <a:off x="3173413" y="1250950"/>
            <a:ext cx="3176587" cy="4594225"/>
            <a:chOff x="2981" y="669"/>
            <a:chExt cx="2001" cy="2894"/>
          </a:xfrm>
        </p:grpSpPr>
        <p:grpSp>
          <p:nvGrpSpPr>
            <p:cNvPr id="11281" name="Group 17"/>
            <p:cNvGrpSpPr>
              <a:grpSpLocks/>
            </p:cNvGrpSpPr>
            <p:nvPr/>
          </p:nvGrpSpPr>
          <p:grpSpPr bwMode="auto">
            <a:xfrm>
              <a:off x="2981" y="1096"/>
              <a:ext cx="2001" cy="2467"/>
              <a:chOff x="2981" y="1096"/>
              <a:chExt cx="2001" cy="2467"/>
            </a:xfrm>
          </p:grpSpPr>
          <p:grpSp>
            <p:nvGrpSpPr>
              <p:cNvPr id="11275" name="Group 11"/>
              <p:cNvGrpSpPr>
                <a:grpSpLocks/>
              </p:cNvGrpSpPr>
              <p:nvPr/>
            </p:nvGrpSpPr>
            <p:grpSpPr bwMode="auto">
              <a:xfrm>
                <a:off x="2998" y="1466"/>
                <a:ext cx="1984" cy="765"/>
                <a:chOff x="2998" y="1466"/>
                <a:chExt cx="1984" cy="765"/>
              </a:xfrm>
            </p:grpSpPr>
            <p:sp>
              <p:nvSpPr>
                <p:cNvPr id="11272" name="Freeform 8"/>
                <p:cNvSpPr>
                  <a:spLocks/>
                </p:cNvSpPr>
                <p:nvPr/>
              </p:nvSpPr>
              <p:spPr bwMode="auto">
                <a:xfrm>
                  <a:off x="2998" y="1466"/>
                  <a:ext cx="1984" cy="765"/>
                </a:xfrm>
                <a:custGeom>
                  <a:avLst/>
                  <a:gdLst/>
                  <a:ahLst/>
                  <a:cxnLst>
                    <a:cxn ang="0">
                      <a:pos x="0" y="378"/>
                    </a:cxn>
                    <a:cxn ang="0">
                      <a:pos x="16" y="312"/>
                    </a:cxn>
                    <a:cxn ang="0">
                      <a:pos x="57" y="247"/>
                    </a:cxn>
                    <a:cxn ang="0">
                      <a:pos x="131" y="189"/>
                    </a:cxn>
                    <a:cxn ang="0">
                      <a:pos x="230" y="132"/>
                    </a:cxn>
                    <a:cxn ang="0">
                      <a:pos x="353" y="91"/>
                    </a:cxn>
                    <a:cxn ang="0">
                      <a:pos x="493" y="49"/>
                    </a:cxn>
                    <a:cxn ang="0">
                      <a:pos x="650" y="25"/>
                    </a:cxn>
                    <a:cxn ang="0">
                      <a:pos x="814" y="0"/>
                    </a:cxn>
                    <a:cxn ang="0">
                      <a:pos x="987" y="0"/>
                    </a:cxn>
                    <a:cxn ang="0">
                      <a:pos x="1160" y="0"/>
                    </a:cxn>
                    <a:cxn ang="0">
                      <a:pos x="1333" y="25"/>
                    </a:cxn>
                    <a:cxn ang="0">
                      <a:pos x="1489" y="49"/>
                    </a:cxn>
                    <a:cxn ang="0">
                      <a:pos x="1629" y="91"/>
                    </a:cxn>
                    <a:cxn ang="0">
                      <a:pos x="1753" y="132"/>
                    </a:cxn>
                    <a:cxn ang="0">
                      <a:pos x="1852" y="189"/>
                    </a:cxn>
                    <a:cxn ang="0">
                      <a:pos x="1926" y="247"/>
                    </a:cxn>
                    <a:cxn ang="0">
                      <a:pos x="1967" y="312"/>
                    </a:cxn>
                    <a:cxn ang="0">
                      <a:pos x="1983" y="378"/>
                    </a:cxn>
                    <a:cxn ang="0">
                      <a:pos x="1967" y="444"/>
                    </a:cxn>
                    <a:cxn ang="0">
                      <a:pos x="1926" y="510"/>
                    </a:cxn>
                    <a:cxn ang="0">
                      <a:pos x="1852" y="567"/>
                    </a:cxn>
                    <a:cxn ang="0">
                      <a:pos x="1753" y="625"/>
                    </a:cxn>
                    <a:cxn ang="0">
                      <a:pos x="1629" y="674"/>
                    </a:cxn>
                    <a:cxn ang="0">
                      <a:pos x="1489" y="707"/>
                    </a:cxn>
                    <a:cxn ang="0">
                      <a:pos x="1333" y="740"/>
                    </a:cxn>
                    <a:cxn ang="0">
                      <a:pos x="1160" y="756"/>
                    </a:cxn>
                    <a:cxn ang="0">
                      <a:pos x="987" y="764"/>
                    </a:cxn>
                    <a:cxn ang="0">
                      <a:pos x="814" y="756"/>
                    </a:cxn>
                    <a:cxn ang="0">
                      <a:pos x="650" y="740"/>
                    </a:cxn>
                    <a:cxn ang="0">
                      <a:pos x="493" y="707"/>
                    </a:cxn>
                    <a:cxn ang="0">
                      <a:pos x="353" y="674"/>
                    </a:cxn>
                    <a:cxn ang="0">
                      <a:pos x="230" y="625"/>
                    </a:cxn>
                    <a:cxn ang="0">
                      <a:pos x="131" y="567"/>
                    </a:cxn>
                    <a:cxn ang="0">
                      <a:pos x="57" y="510"/>
                    </a:cxn>
                    <a:cxn ang="0">
                      <a:pos x="16" y="444"/>
                    </a:cxn>
                    <a:cxn ang="0">
                      <a:pos x="0" y="378"/>
                    </a:cxn>
                  </a:cxnLst>
                  <a:rect l="0" t="0" r="r" b="b"/>
                  <a:pathLst>
                    <a:path w="1984" h="765">
                      <a:moveTo>
                        <a:pt x="0" y="378"/>
                      </a:moveTo>
                      <a:lnTo>
                        <a:pt x="16" y="312"/>
                      </a:lnTo>
                      <a:lnTo>
                        <a:pt x="57" y="247"/>
                      </a:lnTo>
                      <a:lnTo>
                        <a:pt x="131" y="189"/>
                      </a:lnTo>
                      <a:lnTo>
                        <a:pt x="230" y="132"/>
                      </a:lnTo>
                      <a:lnTo>
                        <a:pt x="353" y="91"/>
                      </a:lnTo>
                      <a:lnTo>
                        <a:pt x="493" y="49"/>
                      </a:lnTo>
                      <a:lnTo>
                        <a:pt x="650" y="25"/>
                      </a:lnTo>
                      <a:lnTo>
                        <a:pt x="814" y="0"/>
                      </a:lnTo>
                      <a:lnTo>
                        <a:pt x="987" y="0"/>
                      </a:lnTo>
                      <a:lnTo>
                        <a:pt x="1160" y="0"/>
                      </a:lnTo>
                      <a:lnTo>
                        <a:pt x="1333" y="25"/>
                      </a:lnTo>
                      <a:lnTo>
                        <a:pt x="1489" y="49"/>
                      </a:lnTo>
                      <a:lnTo>
                        <a:pt x="1629" y="91"/>
                      </a:lnTo>
                      <a:lnTo>
                        <a:pt x="1753" y="132"/>
                      </a:lnTo>
                      <a:lnTo>
                        <a:pt x="1852" y="189"/>
                      </a:lnTo>
                      <a:lnTo>
                        <a:pt x="1926" y="247"/>
                      </a:lnTo>
                      <a:lnTo>
                        <a:pt x="1967" y="312"/>
                      </a:lnTo>
                      <a:lnTo>
                        <a:pt x="1983" y="378"/>
                      </a:lnTo>
                      <a:lnTo>
                        <a:pt x="1967" y="444"/>
                      </a:lnTo>
                      <a:lnTo>
                        <a:pt x="1926" y="510"/>
                      </a:lnTo>
                      <a:lnTo>
                        <a:pt x="1852" y="567"/>
                      </a:lnTo>
                      <a:lnTo>
                        <a:pt x="1753" y="625"/>
                      </a:lnTo>
                      <a:lnTo>
                        <a:pt x="1629" y="674"/>
                      </a:lnTo>
                      <a:lnTo>
                        <a:pt x="1489" y="707"/>
                      </a:lnTo>
                      <a:lnTo>
                        <a:pt x="1333" y="740"/>
                      </a:lnTo>
                      <a:lnTo>
                        <a:pt x="1160" y="756"/>
                      </a:lnTo>
                      <a:lnTo>
                        <a:pt x="987" y="764"/>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73" name="Freeform 9"/>
                <p:cNvSpPr>
                  <a:spLocks/>
                </p:cNvSpPr>
                <p:nvPr/>
              </p:nvSpPr>
              <p:spPr bwMode="auto">
                <a:xfrm>
                  <a:off x="3055" y="1524"/>
                  <a:ext cx="1853" cy="650"/>
                </a:xfrm>
                <a:custGeom>
                  <a:avLst/>
                  <a:gdLst/>
                  <a:ahLst/>
                  <a:cxnLst>
                    <a:cxn ang="0">
                      <a:pos x="0" y="328"/>
                    </a:cxn>
                    <a:cxn ang="0">
                      <a:pos x="17" y="263"/>
                    </a:cxn>
                    <a:cxn ang="0">
                      <a:pos x="66" y="205"/>
                    </a:cxn>
                    <a:cxn ang="0">
                      <a:pos x="140" y="156"/>
                    </a:cxn>
                    <a:cxn ang="0">
                      <a:pos x="247" y="106"/>
                    </a:cxn>
                    <a:cxn ang="0">
                      <a:pos x="371" y="65"/>
                    </a:cxn>
                    <a:cxn ang="0">
                      <a:pos x="519" y="33"/>
                    </a:cxn>
                    <a:cxn ang="0">
                      <a:pos x="675" y="16"/>
                    </a:cxn>
                    <a:cxn ang="0">
                      <a:pos x="840" y="0"/>
                    </a:cxn>
                    <a:cxn ang="0">
                      <a:pos x="1013" y="0"/>
                    </a:cxn>
                    <a:cxn ang="0">
                      <a:pos x="1177" y="16"/>
                    </a:cxn>
                    <a:cxn ang="0">
                      <a:pos x="1342" y="33"/>
                    </a:cxn>
                    <a:cxn ang="0">
                      <a:pos x="1482" y="65"/>
                    </a:cxn>
                    <a:cxn ang="0">
                      <a:pos x="1613" y="106"/>
                    </a:cxn>
                    <a:cxn ang="0">
                      <a:pos x="1712" y="156"/>
                    </a:cxn>
                    <a:cxn ang="0">
                      <a:pos x="1795" y="205"/>
                    </a:cxn>
                    <a:cxn ang="0">
                      <a:pos x="1836" y="263"/>
                    </a:cxn>
                    <a:cxn ang="0">
                      <a:pos x="1852" y="328"/>
                    </a:cxn>
                    <a:cxn ang="0">
                      <a:pos x="1836" y="386"/>
                    </a:cxn>
                    <a:cxn ang="0">
                      <a:pos x="1795" y="443"/>
                    </a:cxn>
                    <a:cxn ang="0">
                      <a:pos x="1712" y="493"/>
                    </a:cxn>
                    <a:cxn ang="0">
                      <a:pos x="1613" y="542"/>
                    </a:cxn>
                    <a:cxn ang="0">
                      <a:pos x="1482" y="583"/>
                    </a:cxn>
                    <a:cxn ang="0">
                      <a:pos x="1342" y="616"/>
                    </a:cxn>
                    <a:cxn ang="0">
                      <a:pos x="1177" y="641"/>
                    </a:cxn>
                    <a:cxn ang="0">
                      <a:pos x="1013" y="649"/>
                    </a:cxn>
                    <a:cxn ang="0">
                      <a:pos x="840" y="649"/>
                    </a:cxn>
                    <a:cxn ang="0">
                      <a:pos x="675" y="641"/>
                    </a:cxn>
                    <a:cxn ang="0">
                      <a:pos x="519" y="616"/>
                    </a:cxn>
                    <a:cxn ang="0">
                      <a:pos x="371" y="583"/>
                    </a:cxn>
                    <a:cxn ang="0">
                      <a:pos x="247" y="542"/>
                    </a:cxn>
                    <a:cxn ang="0">
                      <a:pos x="140" y="493"/>
                    </a:cxn>
                    <a:cxn ang="0">
                      <a:pos x="66" y="443"/>
                    </a:cxn>
                    <a:cxn ang="0">
                      <a:pos x="17" y="386"/>
                    </a:cxn>
                    <a:cxn ang="0">
                      <a:pos x="0" y="328"/>
                    </a:cxn>
                  </a:cxnLst>
                  <a:rect l="0" t="0" r="r" b="b"/>
                  <a:pathLst>
                    <a:path w="1853" h="650">
                      <a:moveTo>
                        <a:pt x="0" y="328"/>
                      </a:moveTo>
                      <a:lnTo>
                        <a:pt x="17" y="263"/>
                      </a:lnTo>
                      <a:lnTo>
                        <a:pt x="66" y="205"/>
                      </a:lnTo>
                      <a:lnTo>
                        <a:pt x="140" y="156"/>
                      </a:lnTo>
                      <a:lnTo>
                        <a:pt x="247" y="106"/>
                      </a:lnTo>
                      <a:lnTo>
                        <a:pt x="371" y="65"/>
                      </a:lnTo>
                      <a:lnTo>
                        <a:pt x="519" y="33"/>
                      </a:lnTo>
                      <a:lnTo>
                        <a:pt x="675" y="16"/>
                      </a:lnTo>
                      <a:lnTo>
                        <a:pt x="840" y="0"/>
                      </a:lnTo>
                      <a:lnTo>
                        <a:pt x="1013" y="0"/>
                      </a:lnTo>
                      <a:lnTo>
                        <a:pt x="1177" y="16"/>
                      </a:lnTo>
                      <a:lnTo>
                        <a:pt x="1342" y="33"/>
                      </a:lnTo>
                      <a:lnTo>
                        <a:pt x="1482" y="65"/>
                      </a:lnTo>
                      <a:lnTo>
                        <a:pt x="1613" y="106"/>
                      </a:lnTo>
                      <a:lnTo>
                        <a:pt x="1712" y="156"/>
                      </a:lnTo>
                      <a:lnTo>
                        <a:pt x="1795" y="205"/>
                      </a:lnTo>
                      <a:lnTo>
                        <a:pt x="1836" y="263"/>
                      </a:lnTo>
                      <a:lnTo>
                        <a:pt x="1852" y="328"/>
                      </a:lnTo>
                      <a:lnTo>
                        <a:pt x="1836" y="386"/>
                      </a:lnTo>
                      <a:lnTo>
                        <a:pt x="1795" y="443"/>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3"/>
                      </a:lnTo>
                      <a:lnTo>
                        <a:pt x="17" y="386"/>
                      </a:lnTo>
                      <a:lnTo>
                        <a:pt x="0" y="328"/>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74" name="Freeform 10"/>
                <p:cNvSpPr>
                  <a:spLocks/>
                </p:cNvSpPr>
                <p:nvPr/>
              </p:nvSpPr>
              <p:spPr bwMode="auto">
                <a:xfrm>
                  <a:off x="3146" y="1589"/>
                  <a:ext cx="1672" cy="494"/>
                </a:xfrm>
                <a:custGeom>
                  <a:avLst/>
                  <a:gdLst/>
                  <a:ahLst/>
                  <a:cxnLst>
                    <a:cxn ang="0">
                      <a:pos x="0" y="247"/>
                    </a:cxn>
                    <a:cxn ang="0">
                      <a:pos x="16" y="198"/>
                    </a:cxn>
                    <a:cxn ang="0">
                      <a:pos x="66" y="148"/>
                    </a:cxn>
                    <a:cxn ang="0">
                      <a:pos x="148" y="107"/>
                    </a:cxn>
                    <a:cxn ang="0">
                      <a:pos x="247" y="74"/>
                    </a:cxn>
                    <a:cxn ang="0">
                      <a:pos x="370" y="41"/>
                    </a:cxn>
                    <a:cxn ang="0">
                      <a:pos x="518" y="17"/>
                    </a:cxn>
                    <a:cxn ang="0">
                      <a:pos x="675" y="0"/>
                    </a:cxn>
                    <a:cxn ang="0">
                      <a:pos x="839" y="0"/>
                    </a:cxn>
                    <a:cxn ang="0">
                      <a:pos x="996" y="0"/>
                    </a:cxn>
                    <a:cxn ang="0">
                      <a:pos x="1152" y="17"/>
                    </a:cxn>
                    <a:cxn ang="0">
                      <a:pos x="1300" y="41"/>
                    </a:cxn>
                    <a:cxn ang="0">
                      <a:pos x="1424" y="74"/>
                    </a:cxn>
                    <a:cxn ang="0">
                      <a:pos x="1531" y="107"/>
                    </a:cxn>
                    <a:cxn ang="0">
                      <a:pos x="1605" y="148"/>
                    </a:cxn>
                    <a:cxn ang="0">
                      <a:pos x="1654" y="198"/>
                    </a:cxn>
                    <a:cxn ang="0">
                      <a:pos x="1671" y="247"/>
                    </a:cxn>
                    <a:cxn ang="0">
                      <a:pos x="1654" y="296"/>
                    </a:cxn>
                    <a:cxn ang="0">
                      <a:pos x="1605" y="337"/>
                    </a:cxn>
                    <a:cxn ang="0">
                      <a:pos x="1531" y="378"/>
                    </a:cxn>
                    <a:cxn ang="0">
                      <a:pos x="1424" y="419"/>
                    </a:cxn>
                    <a:cxn ang="0">
                      <a:pos x="1300" y="452"/>
                    </a:cxn>
                    <a:cxn ang="0">
                      <a:pos x="1152" y="477"/>
                    </a:cxn>
                    <a:cxn ang="0">
                      <a:pos x="996" y="485"/>
                    </a:cxn>
                    <a:cxn ang="0">
                      <a:pos x="839" y="493"/>
                    </a:cxn>
                    <a:cxn ang="0">
                      <a:pos x="675" y="485"/>
                    </a:cxn>
                    <a:cxn ang="0">
                      <a:pos x="518" y="477"/>
                    </a:cxn>
                    <a:cxn ang="0">
                      <a:pos x="370" y="452"/>
                    </a:cxn>
                    <a:cxn ang="0">
                      <a:pos x="247" y="419"/>
                    </a:cxn>
                    <a:cxn ang="0">
                      <a:pos x="148" y="378"/>
                    </a:cxn>
                    <a:cxn ang="0">
                      <a:pos x="66" y="337"/>
                    </a:cxn>
                    <a:cxn ang="0">
                      <a:pos x="16" y="296"/>
                    </a:cxn>
                    <a:cxn ang="0">
                      <a:pos x="0" y="247"/>
                    </a:cxn>
                  </a:cxnLst>
                  <a:rect l="0" t="0" r="r" b="b"/>
                  <a:pathLst>
                    <a:path w="1672" h="494">
                      <a:moveTo>
                        <a:pt x="0" y="247"/>
                      </a:moveTo>
                      <a:lnTo>
                        <a:pt x="16" y="198"/>
                      </a:lnTo>
                      <a:lnTo>
                        <a:pt x="66" y="148"/>
                      </a:lnTo>
                      <a:lnTo>
                        <a:pt x="148" y="107"/>
                      </a:lnTo>
                      <a:lnTo>
                        <a:pt x="247" y="74"/>
                      </a:lnTo>
                      <a:lnTo>
                        <a:pt x="370" y="41"/>
                      </a:lnTo>
                      <a:lnTo>
                        <a:pt x="518" y="17"/>
                      </a:lnTo>
                      <a:lnTo>
                        <a:pt x="675" y="0"/>
                      </a:lnTo>
                      <a:lnTo>
                        <a:pt x="839" y="0"/>
                      </a:lnTo>
                      <a:lnTo>
                        <a:pt x="996" y="0"/>
                      </a:lnTo>
                      <a:lnTo>
                        <a:pt x="1152" y="17"/>
                      </a:lnTo>
                      <a:lnTo>
                        <a:pt x="1300" y="41"/>
                      </a:lnTo>
                      <a:lnTo>
                        <a:pt x="1424" y="74"/>
                      </a:lnTo>
                      <a:lnTo>
                        <a:pt x="1531" y="107"/>
                      </a:lnTo>
                      <a:lnTo>
                        <a:pt x="1605" y="148"/>
                      </a:lnTo>
                      <a:lnTo>
                        <a:pt x="1654" y="198"/>
                      </a:lnTo>
                      <a:lnTo>
                        <a:pt x="1671" y="247"/>
                      </a:lnTo>
                      <a:lnTo>
                        <a:pt x="1654" y="296"/>
                      </a:lnTo>
                      <a:lnTo>
                        <a:pt x="1605" y="337"/>
                      </a:lnTo>
                      <a:lnTo>
                        <a:pt x="1531" y="378"/>
                      </a:lnTo>
                      <a:lnTo>
                        <a:pt x="1424" y="419"/>
                      </a:lnTo>
                      <a:lnTo>
                        <a:pt x="1300" y="452"/>
                      </a:lnTo>
                      <a:lnTo>
                        <a:pt x="1152" y="477"/>
                      </a:lnTo>
                      <a:lnTo>
                        <a:pt x="996" y="485"/>
                      </a:lnTo>
                      <a:lnTo>
                        <a:pt x="839" y="493"/>
                      </a:lnTo>
                      <a:lnTo>
                        <a:pt x="675" y="485"/>
                      </a:lnTo>
                      <a:lnTo>
                        <a:pt x="518" y="477"/>
                      </a:lnTo>
                      <a:lnTo>
                        <a:pt x="370" y="452"/>
                      </a:lnTo>
                      <a:lnTo>
                        <a:pt x="247" y="419"/>
                      </a:lnTo>
                      <a:lnTo>
                        <a:pt x="148" y="378"/>
                      </a:lnTo>
                      <a:lnTo>
                        <a:pt x="66" y="337"/>
                      </a:lnTo>
                      <a:lnTo>
                        <a:pt x="16" y="296"/>
                      </a:lnTo>
                      <a:lnTo>
                        <a:pt x="0" y="247"/>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grpSp>
          <p:grpSp>
            <p:nvGrpSpPr>
              <p:cNvPr id="11279" name="Group 15"/>
              <p:cNvGrpSpPr>
                <a:grpSpLocks/>
              </p:cNvGrpSpPr>
              <p:nvPr/>
            </p:nvGrpSpPr>
            <p:grpSpPr bwMode="auto">
              <a:xfrm>
                <a:off x="2998" y="1096"/>
                <a:ext cx="1984" cy="766"/>
                <a:chOff x="2998" y="1096"/>
                <a:chExt cx="1984" cy="766"/>
              </a:xfrm>
            </p:grpSpPr>
            <p:sp>
              <p:nvSpPr>
                <p:cNvPr id="11276" name="Freeform 12"/>
                <p:cNvSpPr>
                  <a:spLocks/>
                </p:cNvSpPr>
                <p:nvPr/>
              </p:nvSpPr>
              <p:spPr bwMode="auto">
                <a:xfrm>
                  <a:off x="2998" y="1096"/>
                  <a:ext cx="1984" cy="766"/>
                </a:xfrm>
                <a:custGeom>
                  <a:avLst/>
                  <a:gdLst/>
                  <a:ahLst/>
                  <a:cxnLst>
                    <a:cxn ang="0">
                      <a:pos x="0" y="378"/>
                    </a:cxn>
                    <a:cxn ang="0">
                      <a:pos x="16" y="313"/>
                    </a:cxn>
                    <a:cxn ang="0">
                      <a:pos x="57" y="247"/>
                    </a:cxn>
                    <a:cxn ang="0">
                      <a:pos x="131" y="189"/>
                    </a:cxn>
                    <a:cxn ang="0">
                      <a:pos x="230" y="132"/>
                    </a:cxn>
                    <a:cxn ang="0">
                      <a:pos x="353" y="91"/>
                    </a:cxn>
                    <a:cxn ang="0">
                      <a:pos x="493" y="50"/>
                    </a:cxn>
                    <a:cxn ang="0">
                      <a:pos x="650" y="25"/>
                    </a:cxn>
                    <a:cxn ang="0">
                      <a:pos x="814" y="0"/>
                    </a:cxn>
                    <a:cxn ang="0">
                      <a:pos x="987" y="0"/>
                    </a:cxn>
                    <a:cxn ang="0">
                      <a:pos x="1160" y="0"/>
                    </a:cxn>
                    <a:cxn ang="0">
                      <a:pos x="1333" y="25"/>
                    </a:cxn>
                    <a:cxn ang="0">
                      <a:pos x="1489" y="50"/>
                    </a:cxn>
                    <a:cxn ang="0">
                      <a:pos x="1629" y="91"/>
                    </a:cxn>
                    <a:cxn ang="0">
                      <a:pos x="1753" y="132"/>
                    </a:cxn>
                    <a:cxn ang="0">
                      <a:pos x="1852" y="189"/>
                    </a:cxn>
                    <a:cxn ang="0">
                      <a:pos x="1926" y="247"/>
                    </a:cxn>
                    <a:cxn ang="0">
                      <a:pos x="1967" y="313"/>
                    </a:cxn>
                    <a:cxn ang="0">
                      <a:pos x="1983" y="378"/>
                    </a:cxn>
                    <a:cxn ang="0">
                      <a:pos x="1967" y="444"/>
                    </a:cxn>
                    <a:cxn ang="0">
                      <a:pos x="1926" y="510"/>
                    </a:cxn>
                    <a:cxn ang="0">
                      <a:pos x="1852" y="567"/>
                    </a:cxn>
                    <a:cxn ang="0">
                      <a:pos x="1753" y="625"/>
                    </a:cxn>
                    <a:cxn ang="0">
                      <a:pos x="1629" y="674"/>
                    </a:cxn>
                    <a:cxn ang="0">
                      <a:pos x="1489" y="707"/>
                    </a:cxn>
                    <a:cxn ang="0">
                      <a:pos x="1333" y="740"/>
                    </a:cxn>
                    <a:cxn ang="0">
                      <a:pos x="1160" y="756"/>
                    </a:cxn>
                    <a:cxn ang="0">
                      <a:pos x="987" y="765"/>
                    </a:cxn>
                    <a:cxn ang="0">
                      <a:pos x="814" y="756"/>
                    </a:cxn>
                    <a:cxn ang="0">
                      <a:pos x="650" y="740"/>
                    </a:cxn>
                    <a:cxn ang="0">
                      <a:pos x="493" y="707"/>
                    </a:cxn>
                    <a:cxn ang="0">
                      <a:pos x="353" y="674"/>
                    </a:cxn>
                    <a:cxn ang="0">
                      <a:pos x="230" y="625"/>
                    </a:cxn>
                    <a:cxn ang="0">
                      <a:pos x="131" y="567"/>
                    </a:cxn>
                    <a:cxn ang="0">
                      <a:pos x="57" y="510"/>
                    </a:cxn>
                    <a:cxn ang="0">
                      <a:pos x="16" y="444"/>
                    </a:cxn>
                    <a:cxn ang="0">
                      <a:pos x="0" y="378"/>
                    </a:cxn>
                  </a:cxnLst>
                  <a:rect l="0" t="0" r="r" b="b"/>
                  <a:pathLst>
                    <a:path w="1984" h="766">
                      <a:moveTo>
                        <a:pt x="0" y="378"/>
                      </a:moveTo>
                      <a:lnTo>
                        <a:pt x="16" y="313"/>
                      </a:lnTo>
                      <a:lnTo>
                        <a:pt x="57" y="247"/>
                      </a:lnTo>
                      <a:lnTo>
                        <a:pt x="131" y="189"/>
                      </a:lnTo>
                      <a:lnTo>
                        <a:pt x="230" y="132"/>
                      </a:lnTo>
                      <a:lnTo>
                        <a:pt x="353" y="91"/>
                      </a:lnTo>
                      <a:lnTo>
                        <a:pt x="493" y="50"/>
                      </a:lnTo>
                      <a:lnTo>
                        <a:pt x="650" y="25"/>
                      </a:lnTo>
                      <a:lnTo>
                        <a:pt x="814" y="0"/>
                      </a:lnTo>
                      <a:lnTo>
                        <a:pt x="987" y="0"/>
                      </a:lnTo>
                      <a:lnTo>
                        <a:pt x="1160" y="0"/>
                      </a:lnTo>
                      <a:lnTo>
                        <a:pt x="1333" y="25"/>
                      </a:lnTo>
                      <a:lnTo>
                        <a:pt x="1489" y="50"/>
                      </a:lnTo>
                      <a:lnTo>
                        <a:pt x="1629" y="91"/>
                      </a:lnTo>
                      <a:lnTo>
                        <a:pt x="1753" y="132"/>
                      </a:lnTo>
                      <a:lnTo>
                        <a:pt x="1852" y="189"/>
                      </a:lnTo>
                      <a:lnTo>
                        <a:pt x="1926" y="247"/>
                      </a:lnTo>
                      <a:lnTo>
                        <a:pt x="1967" y="313"/>
                      </a:lnTo>
                      <a:lnTo>
                        <a:pt x="1983" y="378"/>
                      </a:lnTo>
                      <a:lnTo>
                        <a:pt x="1967" y="444"/>
                      </a:lnTo>
                      <a:lnTo>
                        <a:pt x="1926" y="510"/>
                      </a:lnTo>
                      <a:lnTo>
                        <a:pt x="1852" y="567"/>
                      </a:lnTo>
                      <a:lnTo>
                        <a:pt x="1753" y="625"/>
                      </a:lnTo>
                      <a:lnTo>
                        <a:pt x="1629" y="674"/>
                      </a:lnTo>
                      <a:lnTo>
                        <a:pt x="1489" y="707"/>
                      </a:lnTo>
                      <a:lnTo>
                        <a:pt x="1333" y="740"/>
                      </a:lnTo>
                      <a:lnTo>
                        <a:pt x="1160" y="756"/>
                      </a:lnTo>
                      <a:lnTo>
                        <a:pt x="987" y="765"/>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77" name="Freeform 13"/>
                <p:cNvSpPr>
                  <a:spLocks/>
                </p:cNvSpPr>
                <p:nvPr/>
              </p:nvSpPr>
              <p:spPr bwMode="auto">
                <a:xfrm>
                  <a:off x="3055" y="1154"/>
                  <a:ext cx="1853" cy="650"/>
                </a:xfrm>
                <a:custGeom>
                  <a:avLst/>
                  <a:gdLst/>
                  <a:ahLst/>
                  <a:cxnLst>
                    <a:cxn ang="0">
                      <a:pos x="0" y="329"/>
                    </a:cxn>
                    <a:cxn ang="0">
                      <a:pos x="17" y="263"/>
                    </a:cxn>
                    <a:cxn ang="0">
                      <a:pos x="66" y="205"/>
                    </a:cxn>
                    <a:cxn ang="0">
                      <a:pos x="140" y="156"/>
                    </a:cxn>
                    <a:cxn ang="0">
                      <a:pos x="247" y="107"/>
                    </a:cxn>
                    <a:cxn ang="0">
                      <a:pos x="371" y="66"/>
                    </a:cxn>
                    <a:cxn ang="0">
                      <a:pos x="519" y="33"/>
                    </a:cxn>
                    <a:cxn ang="0">
                      <a:pos x="675" y="16"/>
                    </a:cxn>
                    <a:cxn ang="0">
                      <a:pos x="840" y="0"/>
                    </a:cxn>
                    <a:cxn ang="0">
                      <a:pos x="1013" y="0"/>
                    </a:cxn>
                    <a:cxn ang="0">
                      <a:pos x="1177" y="16"/>
                    </a:cxn>
                    <a:cxn ang="0">
                      <a:pos x="1342" y="33"/>
                    </a:cxn>
                    <a:cxn ang="0">
                      <a:pos x="1482" y="66"/>
                    </a:cxn>
                    <a:cxn ang="0">
                      <a:pos x="1613" y="107"/>
                    </a:cxn>
                    <a:cxn ang="0">
                      <a:pos x="1712" y="156"/>
                    </a:cxn>
                    <a:cxn ang="0">
                      <a:pos x="1795" y="205"/>
                    </a:cxn>
                    <a:cxn ang="0">
                      <a:pos x="1836" y="263"/>
                    </a:cxn>
                    <a:cxn ang="0">
                      <a:pos x="1852" y="329"/>
                    </a:cxn>
                    <a:cxn ang="0">
                      <a:pos x="1836" y="386"/>
                    </a:cxn>
                    <a:cxn ang="0">
                      <a:pos x="1795" y="444"/>
                    </a:cxn>
                    <a:cxn ang="0">
                      <a:pos x="1712" y="493"/>
                    </a:cxn>
                    <a:cxn ang="0">
                      <a:pos x="1613" y="542"/>
                    </a:cxn>
                    <a:cxn ang="0">
                      <a:pos x="1482" y="583"/>
                    </a:cxn>
                    <a:cxn ang="0">
                      <a:pos x="1342" y="616"/>
                    </a:cxn>
                    <a:cxn ang="0">
                      <a:pos x="1177" y="641"/>
                    </a:cxn>
                    <a:cxn ang="0">
                      <a:pos x="1013" y="649"/>
                    </a:cxn>
                    <a:cxn ang="0">
                      <a:pos x="840" y="649"/>
                    </a:cxn>
                    <a:cxn ang="0">
                      <a:pos x="675" y="641"/>
                    </a:cxn>
                    <a:cxn ang="0">
                      <a:pos x="519" y="616"/>
                    </a:cxn>
                    <a:cxn ang="0">
                      <a:pos x="371" y="583"/>
                    </a:cxn>
                    <a:cxn ang="0">
                      <a:pos x="247" y="542"/>
                    </a:cxn>
                    <a:cxn ang="0">
                      <a:pos x="140" y="493"/>
                    </a:cxn>
                    <a:cxn ang="0">
                      <a:pos x="66" y="444"/>
                    </a:cxn>
                    <a:cxn ang="0">
                      <a:pos x="17" y="386"/>
                    </a:cxn>
                    <a:cxn ang="0">
                      <a:pos x="0" y="329"/>
                    </a:cxn>
                  </a:cxnLst>
                  <a:rect l="0" t="0" r="r" b="b"/>
                  <a:pathLst>
                    <a:path w="1853" h="650">
                      <a:moveTo>
                        <a:pt x="0" y="329"/>
                      </a:moveTo>
                      <a:lnTo>
                        <a:pt x="17" y="263"/>
                      </a:lnTo>
                      <a:lnTo>
                        <a:pt x="66" y="205"/>
                      </a:lnTo>
                      <a:lnTo>
                        <a:pt x="140" y="156"/>
                      </a:lnTo>
                      <a:lnTo>
                        <a:pt x="247" y="107"/>
                      </a:lnTo>
                      <a:lnTo>
                        <a:pt x="371" y="66"/>
                      </a:lnTo>
                      <a:lnTo>
                        <a:pt x="519" y="33"/>
                      </a:lnTo>
                      <a:lnTo>
                        <a:pt x="675" y="16"/>
                      </a:lnTo>
                      <a:lnTo>
                        <a:pt x="840" y="0"/>
                      </a:lnTo>
                      <a:lnTo>
                        <a:pt x="1013" y="0"/>
                      </a:lnTo>
                      <a:lnTo>
                        <a:pt x="1177" y="16"/>
                      </a:lnTo>
                      <a:lnTo>
                        <a:pt x="1342" y="33"/>
                      </a:lnTo>
                      <a:lnTo>
                        <a:pt x="1482" y="66"/>
                      </a:lnTo>
                      <a:lnTo>
                        <a:pt x="1613" y="107"/>
                      </a:lnTo>
                      <a:lnTo>
                        <a:pt x="1712" y="156"/>
                      </a:lnTo>
                      <a:lnTo>
                        <a:pt x="1795" y="205"/>
                      </a:lnTo>
                      <a:lnTo>
                        <a:pt x="1836" y="263"/>
                      </a:lnTo>
                      <a:lnTo>
                        <a:pt x="1852" y="329"/>
                      </a:lnTo>
                      <a:lnTo>
                        <a:pt x="1836" y="386"/>
                      </a:lnTo>
                      <a:lnTo>
                        <a:pt x="1795" y="444"/>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4"/>
                      </a:lnTo>
                      <a:lnTo>
                        <a:pt x="17" y="386"/>
                      </a:lnTo>
                      <a:lnTo>
                        <a:pt x="0" y="329"/>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78" name="Freeform 14"/>
                <p:cNvSpPr>
                  <a:spLocks/>
                </p:cNvSpPr>
                <p:nvPr/>
              </p:nvSpPr>
              <p:spPr bwMode="auto">
                <a:xfrm>
                  <a:off x="3146" y="1220"/>
                  <a:ext cx="1672" cy="494"/>
                </a:xfrm>
                <a:custGeom>
                  <a:avLst/>
                  <a:gdLst/>
                  <a:ahLst/>
                  <a:cxnLst>
                    <a:cxn ang="0">
                      <a:pos x="0" y="246"/>
                    </a:cxn>
                    <a:cxn ang="0">
                      <a:pos x="16" y="197"/>
                    </a:cxn>
                    <a:cxn ang="0">
                      <a:pos x="66" y="147"/>
                    </a:cxn>
                    <a:cxn ang="0">
                      <a:pos x="148" y="106"/>
                    </a:cxn>
                    <a:cxn ang="0">
                      <a:pos x="247" y="74"/>
                    </a:cxn>
                    <a:cxn ang="0">
                      <a:pos x="370" y="41"/>
                    </a:cxn>
                    <a:cxn ang="0">
                      <a:pos x="518" y="16"/>
                    </a:cxn>
                    <a:cxn ang="0">
                      <a:pos x="675" y="0"/>
                    </a:cxn>
                    <a:cxn ang="0">
                      <a:pos x="839" y="0"/>
                    </a:cxn>
                    <a:cxn ang="0">
                      <a:pos x="996" y="0"/>
                    </a:cxn>
                    <a:cxn ang="0">
                      <a:pos x="1152" y="16"/>
                    </a:cxn>
                    <a:cxn ang="0">
                      <a:pos x="1300" y="41"/>
                    </a:cxn>
                    <a:cxn ang="0">
                      <a:pos x="1424" y="74"/>
                    </a:cxn>
                    <a:cxn ang="0">
                      <a:pos x="1531" y="106"/>
                    </a:cxn>
                    <a:cxn ang="0">
                      <a:pos x="1605" y="147"/>
                    </a:cxn>
                    <a:cxn ang="0">
                      <a:pos x="1654" y="197"/>
                    </a:cxn>
                    <a:cxn ang="0">
                      <a:pos x="1671" y="246"/>
                    </a:cxn>
                    <a:cxn ang="0">
                      <a:pos x="1654" y="295"/>
                    </a:cxn>
                    <a:cxn ang="0">
                      <a:pos x="1605" y="337"/>
                    </a:cxn>
                    <a:cxn ang="0">
                      <a:pos x="1531" y="378"/>
                    </a:cxn>
                    <a:cxn ang="0">
                      <a:pos x="1424" y="419"/>
                    </a:cxn>
                    <a:cxn ang="0">
                      <a:pos x="1300" y="452"/>
                    </a:cxn>
                    <a:cxn ang="0">
                      <a:pos x="1152" y="476"/>
                    </a:cxn>
                    <a:cxn ang="0">
                      <a:pos x="996" y="484"/>
                    </a:cxn>
                    <a:cxn ang="0">
                      <a:pos x="839" y="493"/>
                    </a:cxn>
                    <a:cxn ang="0">
                      <a:pos x="675" y="484"/>
                    </a:cxn>
                    <a:cxn ang="0">
                      <a:pos x="518" y="476"/>
                    </a:cxn>
                    <a:cxn ang="0">
                      <a:pos x="370" y="452"/>
                    </a:cxn>
                    <a:cxn ang="0">
                      <a:pos x="247" y="419"/>
                    </a:cxn>
                    <a:cxn ang="0">
                      <a:pos x="148" y="378"/>
                    </a:cxn>
                    <a:cxn ang="0">
                      <a:pos x="66" y="337"/>
                    </a:cxn>
                    <a:cxn ang="0">
                      <a:pos x="16" y="295"/>
                    </a:cxn>
                    <a:cxn ang="0">
                      <a:pos x="0" y="246"/>
                    </a:cxn>
                  </a:cxnLst>
                  <a:rect l="0" t="0" r="r" b="b"/>
                  <a:pathLst>
                    <a:path w="1672" h="494">
                      <a:moveTo>
                        <a:pt x="0" y="246"/>
                      </a:moveTo>
                      <a:lnTo>
                        <a:pt x="16" y="197"/>
                      </a:lnTo>
                      <a:lnTo>
                        <a:pt x="66" y="147"/>
                      </a:lnTo>
                      <a:lnTo>
                        <a:pt x="148" y="106"/>
                      </a:lnTo>
                      <a:lnTo>
                        <a:pt x="247" y="74"/>
                      </a:lnTo>
                      <a:lnTo>
                        <a:pt x="370" y="41"/>
                      </a:lnTo>
                      <a:lnTo>
                        <a:pt x="518" y="16"/>
                      </a:lnTo>
                      <a:lnTo>
                        <a:pt x="675" y="0"/>
                      </a:lnTo>
                      <a:lnTo>
                        <a:pt x="839" y="0"/>
                      </a:lnTo>
                      <a:lnTo>
                        <a:pt x="996" y="0"/>
                      </a:lnTo>
                      <a:lnTo>
                        <a:pt x="1152" y="16"/>
                      </a:lnTo>
                      <a:lnTo>
                        <a:pt x="1300" y="41"/>
                      </a:lnTo>
                      <a:lnTo>
                        <a:pt x="1424" y="74"/>
                      </a:lnTo>
                      <a:lnTo>
                        <a:pt x="1531" y="106"/>
                      </a:lnTo>
                      <a:lnTo>
                        <a:pt x="1605" y="147"/>
                      </a:lnTo>
                      <a:lnTo>
                        <a:pt x="1654" y="197"/>
                      </a:lnTo>
                      <a:lnTo>
                        <a:pt x="1671" y="246"/>
                      </a:lnTo>
                      <a:lnTo>
                        <a:pt x="1654" y="295"/>
                      </a:lnTo>
                      <a:lnTo>
                        <a:pt x="1605" y="337"/>
                      </a:lnTo>
                      <a:lnTo>
                        <a:pt x="1531" y="378"/>
                      </a:lnTo>
                      <a:lnTo>
                        <a:pt x="1424" y="419"/>
                      </a:lnTo>
                      <a:lnTo>
                        <a:pt x="1300" y="452"/>
                      </a:lnTo>
                      <a:lnTo>
                        <a:pt x="1152" y="476"/>
                      </a:lnTo>
                      <a:lnTo>
                        <a:pt x="996" y="484"/>
                      </a:lnTo>
                      <a:lnTo>
                        <a:pt x="839" y="493"/>
                      </a:lnTo>
                      <a:lnTo>
                        <a:pt x="675" y="484"/>
                      </a:lnTo>
                      <a:lnTo>
                        <a:pt x="518" y="476"/>
                      </a:lnTo>
                      <a:lnTo>
                        <a:pt x="370" y="452"/>
                      </a:lnTo>
                      <a:lnTo>
                        <a:pt x="247" y="419"/>
                      </a:lnTo>
                      <a:lnTo>
                        <a:pt x="148" y="378"/>
                      </a:lnTo>
                      <a:lnTo>
                        <a:pt x="66" y="337"/>
                      </a:lnTo>
                      <a:lnTo>
                        <a:pt x="16" y="295"/>
                      </a:lnTo>
                      <a:lnTo>
                        <a:pt x="0" y="246"/>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grpSp>
          <p:sp>
            <p:nvSpPr>
              <p:cNvPr id="11280" name="Freeform 16"/>
              <p:cNvSpPr>
                <a:spLocks/>
              </p:cNvSpPr>
              <p:nvPr/>
            </p:nvSpPr>
            <p:spPr bwMode="auto">
              <a:xfrm>
                <a:off x="2981" y="2797"/>
                <a:ext cx="1993" cy="766"/>
              </a:xfrm>
              <a:custGeom>
                <a:avLst/>
                <a:gdLst/>
                <a:ahLst/>
                <a:cxnLst>
                  <a:cxn ang="0">
                    <a:pos x="0" y="378"/>
                  </a:cxn>
                  <a:cxn ang="0">
                    <a:pos x="17" y="313"/>
                  </a:cxn>
                  <a:cxn ang="0">
                    <a:pos x="66" y="247"/>
                  </a:cxn>
                  <a:cxn ang="0">
                    <a:pos x="132" y="189"/>
                  </a:cxn>
                  <a:cxn ang="0">
                    <a:pos x="239" y="140"/>
                  </a:cxn>
                  <a:cxn ang="0">
                    <a:pos x="354" y="91"/>
                  </a:cxn>
                  <a:cxn ang="0">
                    <a:pos x="502" y="50"/>
                  </a:cxn>
                  <a:cxn ang="0">
                    <a:pos x="659" y="25"/>
                  </a:cxn>
                  <a:cxn ang="0">
                    <a:pos x="823" y="9"/>
                  </a:cxn>
                  <a:cxn ang="0">
                    <a:pos x="996" y="0"/>
                  </a:cxn>
                  <a:cxn ang="0">
                    <a:pos x="1169" y="9"/>
                  </a:cxn>
                  <a:cxn ang="0">
                    <a:pos x="1334" y="25"/>
                  </a:cxn>
                  <a:cxn ang="0">
                    <a:pos x="1490" y="50"/>
                  </a:cxn>
                  <a:cxn ang="0">
                    <a:pos x="1638" y="91"/>
                  </a:cxn>
                  <a:cxn ang="0">
                    <a:pos x="1753" y="140"/>
                  </a:cxn>
                  <a:cxn ang="0">
                    <a:pos x="1860" y="189"/>
                  </a:cxn>
                  <a:cxn ang="0">
                    <a:pos x="1926" y="247"/>
                  </a:cxn>
                  <a:cxn ang="0">
                    <a:pos x="1976" y="313"/>
                  </a:cxn>
                  <a:cxn ang="0">
                    <a:pos x="1992" y="378"/>
                  </a:cxn>
                  <a:cxn ang="0">
                    <a:pos x="1976" y="444"/>
                  </a:cxn>
                  <a:cxn ang="0">
                    <a:pos x="1926" y="510"/>
                  </a:cxn>
                  <a:cxn ang="0">
                    <a:pos x="1860" y="576"/>
                  </a:cxn>
                  <a:cxn ang="0">
                    <a:pos x="1753" y="625"/>
                  </a:cxn>
                  <a:cxn ang="0">
                    <a:pos x="1638" y="674"/>
                  </a:cxn>
                  <a:cxn ang="0">
                    <a:pos x="1490" y="715"/>
                  </a:cxn>
                  <a:cxn ang="0">
                    <a:pos x="1334" y="740"/>
                  </a:cxn>
                  <a:cxn ang="0">
                    <a:pos x="1169" y="756"/>
                  </a:cxn>
                  <a:cxn ang="0">
                    <a:pos x="996" y="765"/>
                  </a:cxn>
                  <a:cxn ang="0">
                    <a:pos x="823" y="756"/>
                  </a:cxn>
                  <a:cxn ang="0">
                    <a:pos x="659" y="740"/>
                  </a:cxn>
                  <a:cxn ang="0">
                    <a:pos x="502" y="715"/>
                  </a:cxn>
                  <a:cxn ang="0">
                    <a:pos x="354" y="674"/>
                  </a:cxn>
                  <a:cxn ang="0">
                    <a:pos x="239" y="625"/>
                  </a:cxn>
                  <a:cxn ang="0">
                    <a:pos x="132" y="576"/>
                  </a:cxn>
                  <a:cxn ang="0">
                    <a:pos x="66" y="510"/>
                  </a:cxn>
                  <a:cxn ang="0">
                    <a:pos x="17" y="444"/>
                  </a:cxn>
                  <a:cxn ang="0">
                    <a:pos x="0" y="378"/>
                  </a:cxn>
                </a:cxnLst>
                <a:rect l="0" t="0" r="r" b="b"/>
                <a:pathLst>
                  <a:path w="1993" h="766">
                    <a:moveTo>
                      <a:pt x="0" y="378"/>
                    </a:moveTo>
                    <a:lnTo>
                      <a:pt x="17" y="313"/>
                    </a:lnTo>
                    <a:lnTo>
                      <a:pt x="66" y="247"/>
                    </a:lnTo>
                    <a:lnTo>
                      <a:pt x="132" y="189"/>
                    </a:lnTo>
                    <a:lnTo>
                      <a:pt x="239" y="140"/>
                    </a:lnTo>
                    <a:lnTo>
                      <a:pt x="354" y="91"/>
                    </a:lnTo>
                    <a:lnTo>
                      <a:pt x="502" y="50"/>
                    </a:lnTo>
                    <a:lnTo>
                      <a:pt x="659" y="25"/>
                    </a:lnTo>
                    <a:lnTo>
                      <a:pt x="823" y="9"/>
                    </a:lnTo>
                    <a:lnTo>
                      <a:pt x="996" y="0"/>
                    </a:lnTo>
                    <a:lnTo>
                      <a:pt x="1169" y="9"/>
                    </a:lnTo>
                    <a:lnTo>
                      <a:pt x="1334" y="25"/>
                    </a:lnTo>
                    <a:lnTo>
                      <a:pt x="1490" y="50"/>
                    </a:lnTo>
                    <a:lnTo>
                      <a:pt x="1638" y="91"/>
                    </a:lnTo>
                    <a:lnTo>
                      <a:pt x="1753" y="140"/>
                    </a:lnTo>
                    <a:lnTo>
                      <a:pt x="1860" y="189"/>
                    </a:lnTo>
                    <a:lnTo>
                      <a:pt x="1926" y="247"/>
                    </a:lnTo>
                    <a:lnTo>
                      <a:pt x="1976" y="313"/>
                    </a:lnTo>
                    <a:lnTo>
                      <a:pt x="1992" y="378"/>
                    </a:lnTo>
                    <a:lnTo>
                      <a:pt x="1976" y="444"/>
                    </a:lnTo>
                    <a:lnTo>
                      <a:pt x="1926" y="510"/>
                    </a:lnTo>
                    <a:lnTo>
                      <a:pt x="1860" y="576"/>
                    </a:lnTo>
                    <a:lnTo>
                      <a:pt x="1753" y="625"/>
                    </a:lnTo>
                    <a:lnTo>
                      <a:pt x="1638" y="674"/>
                    </a:lnTo>
                    <a:lnTo>
                      <a:pt x="1490" y="715"/>
                    </a:lnTo>
                    <a:lnTo>
                      <a:pt x="1334" y="740"/>
                    </a:lnTo>
                    <a:lnTo>
                      <a:pt x="1169" y="756"/>
                    </a:lnTo>
                    <a:lnTo>
                      <a:pt x="996" y="765"/>
                    </a:lnTo>
                    <a:lnTo>
                      <a:pt x="823" y="756"/>
                    </a:lnTo>
                    <a:lnTo>
                      <a:pt x="659" y="740"/>
                    </a:lnTo>
                    <a:lnTo>
                      <a:pt x="502" y="715"/>
                    </a:lnTo>
                    <a:lnTo>
                      <a:pt x="354" y="674"/>
                    </a:lnTo>
                    <a:lnTo>
                      <a:pt x="239" y="625"/>
                    </a:lnTo>
                    <a:lnTo>
                      <a:pt x="132" y="576"/>
                    </a:lnTo>
                    <a:lnTo>
                      <a:pt x="66" y="510"/>
                    </a:lnTo>
                    <a:lnTo>
                      <a:pt x="17" y="444"/>
                    </a:lnTo>
                    <a:lnTo>
                      <a:pt x="0" y="378"/>
                    </a:lnTo>
                  </a:path>
                </a:pathLst>
              </a:custGeom>
              <a:solidFill>
                <a:srgbClr val="000000"/>
              </a:solidFill>
              <a:ln w="12700" cap="rnd" cmpd="sng">
                <a:solidFill>
                  <a:schemeClr val="tx1"/>
                </a:solidFill>
                <a:prstDash val="solid"/>
                <a:round/>
                <a:headEnd type="none" w="sm" len="sm"/>
                <a:tailEnd type="none" w="sm" len="sm"/>
              </a:ln>
              <a:effectLst/>
            </p:spPr>
            <p:txBody>
              <a:bodyPr/>
              <a:lstStyle/>
              <a:p>
                <a:endParaRPr lang="en-US"/>
              </a:p>
            </p:txBody>
          </p:sp>
        </p:grpSp>
        <p:grpSp>
          <p:nvGrpSpPr>
            <p:cNvPr id="11285" name="Group 21"/>
            <p:cNvGrpSpPr>
              <a:grpSpLocks/>
            </p:cNvGrpSpPr>
            <p:nvPr/>
          </p:nvGrpSpPr>
          <p:grpSpPr bwMode="auto">
            <a:xfrm>
              <a:off x="2981" y="2756"/>
              <a:ext cx="1993" cy="766"/>
              <a:chOff x="2981" y="2756"/>
              <a:chExt cx="1993" cy="766"/>
            </a:xfrm>
          </p:grpSpPr>
          <p:sp>
            <p:nvSpPr>
              <p:cNvPr id="11282" name="Freeform 18"/>
              <p:cNvSpPr>
                <a:spLocks/>
              </p:cNvSpPr>
              <p:nvPr/>
            </p:nvSpPr>
            <p:spPr bwMode="auto">
              <a:xfrm>
                <a:off x="2981" y="2756"/>
                <a:ext cx="1993" cy="766"/>
              </a:xfrm>
              <a:custGeom>
                <a:avLst/>
                <a:gdLst/>
                <a:ahLst/>
                <a:cxnLst>
                  <a:cxn ang="0">
                    <a:pos x="0" y="387"/>
                  </a:cxn>
                  <a:cxn ang="0">
                    <a:pos x="17" y="321"/>
                  </a:cxn>
                  <a:cxn ang="0">
                    <a:pos x="66" y="255"/>
                  </a:cxn>
                  <a:cxn ang="0">
                    <a:pos x="132" y="198"/>
                  </a:cxn>
                  <a:cxn ang="0">
                    <a:pos x="239" y="140"/>
                  </a:cxn>
                  <a:cxn ang="0">
                    <a:pos x="354" y="91"/>
                  </a:cxn>
                  <a:cxn ang="0">
                    <a:pos x="502" y="58"/>
                  </a:cxn>
                  <a:cxn ang="0">
                    <a:pos x="659" y="25"/>
                  </a:cxn>
                  <a:cxn ang="0">
                    <a:pos x="823" y="9"/>
                  </a:cxn>
                  <a:cxn ang="0">
                    <a:pos x="996" y="0"/>
                  </a:cxn>
                  <a:cxn ang="0">
                    <a:pos x="1169" y="9"/>
                  </a:cxn>
                  <a:cxn ang="0">
                    <a:pos x="1334" y="25"/>
                  </a:cxn>
                  <a:cxn ang="0">
                    <a:pos x="1490" y="58"/>
                  </a:cxn>
                  <a:cxn ang="0">
                    <a:pos x="1638" y="91"/>
                  </a:cxn>
                  <a:cxn ang="0">
                    <a:pos x="1753" y="140"/>
                  </a:cxn>
                  <a:cxn ang="0">
                    <a:pos x="1860" y="198"/>
                  </a:cxn>
                  <a:cxn ang="0">
                    <a:pos x="1926" y="255"/>
                  </a:cxn>
                  <a:cxn ang="0">
                    <a:pos x="1976" y="321"/>
                  </a:cxn>
                  <a:cxn ang="0">
                    <a:pos x="1992" y="387"/>
                  </a:cxn>
                  <a:cxn ang="0">
                    <a:pos x="1976" y="452"/>
                  </a:cxn>
                  <a:cxn ang="0">
                    <a:pos x="1926" y="518"/>
                  </a:cxn>
                  <a:cxn ang="0">
                    <a:pos x="1860" y="576"/>
                  </a:cxn>
                  <a:cxn ang="0">
                    <a:pos x="1753" y="633"/>
                  </a:cxn>
                  <a:cxn ang="0">
                    <a:pos x="1638" y="674"/>
                  </a:cxn>
                  <a:cxn ang="0">
                    <a:pos x="1490" y="715"/>
                  </a:cxn>
                  <a:cxn ang="0">
                    <a:pos x="1334" y="740"/>
                  </a:cxn>
                  <a:cxn ang="0">
                    <a:pos x="1169" y="756"/>
                  </a:cxn>
                  <a:cxn ang="0">
                    <a:pos x="996" y="765"/>
                  </a:cxn>
                  <a:cxn ang="0">
                    <a:pos x="823" y="756"/>
                  </a:cxn>
                  <a:cxn ang="0">
                    <a:pos x="659" y="740"/>
                  </a:cxn>
                  <a:cxn ang="0">
                    <a:pos x="502" y="715"/>
                  </a:cxn>
                  <a:cxn ang="0">
                    <a:pos x="354" y="674"/>
                  </a:cxn>
                  <a:cxn ang="0">
                    <a:pos x="239" y="633"/>
                  </a:cxn>
                  <a:cxn ang="0">
                    <a:pos x="132" y="576"/>
                  </a:cxn>
                  <a:cxn ang="0">
                    <a:pos x="66" y="518"/>
                  </a:cxn>
                  <a:cxn ang="0">
                    <a:pos x="17" y="452"/>
                  </a:cxn>
                  <a:cxn ang="0">
                    <a:pos x="0" y="387"/>
                  </a:cxn>
                </a:cxnLst>
                <a:rect l="0" t="0" r="r" b="b"/>
                <a:pathLst>
                  <a:path w="1993" h="766">
                    <a:moveTo>
                      <a:pt x="0" y="387"/>
                    </a:moveTo>
                    <a:lnTo>
                      <a:pt x="17" y="321"/>
                    </a:lnTo>
                    <a:lnTo>
                      <a:pt x="66" y="255"/>
                    </a:lnTo>
                    <a:lnTo>
                      <a:pt x="132" y="198"/>
                    </a:lnTo>
                    <a:lnTo>
                      <a:pt x="239" y="140"/>
                    </a:lnTo>
                    <a:lnTo>
                      <a:pt x="354" y="91"/>
                    </a:lnTo>
                    <a:lnTo>
                      <a:pt x="502" y="58"/>
                    </a:lnTo>
                    <a:lnTo>
                      <a:pt x="659" y="25"/>
                    </a:lnTo>
                    <a:lnTo>
                      <a:pt x="823" y="9"/>
                    </a:lnTo>
                    <a:lnTo>
                      <a:pt x="996" y="0"/>
                    </a:lnTo>
                    <a:lnTo>
                      <a:pt x="1169" y="9"/>
                    </a:lnTo>
                    <a:lnTo>
                      <a:pt x="1334" y="25"/>
                    </a:lnTo>
                    <a:lnTo>
                      <a:pt x="1490" y="58"/>
                    </a:lnTo>
                    <a:lnTo>
                      <a:pt x="1638" y="91"/>
                    </a:lnTo>
                    <a:lnTo>
                      <a:pt x="1753" y="140"/>
                    </a:lnTo>
                    <a:lnTo>
                      <a:pt x="1860" y="198"/>
                    </a:lnTo>
                    <a:lnTo>
                      <a:pt x="1926" y="255"/>
                    </a:lnTo>
                    <a:lnTo>
                      <a:pt x="1976" y="321"/>
                    </a:lnTo>
                    <a:lnTo>
                      <a:pt x="1992" y="387"/>
                    </a:lnTo>
                    <a:lnTo>
                      <a:pt x="1976" y="452"/>
                    </a:lnTo>
                    <a:lnTo>
                      <a:pt x="1926" y="518"/>
                    </a:lnTo>
                    <a:lnTo>
                      <a:pt x="1860" y="576"/>
                    </a:lnTo>
                    <a:lnTo>
                      <a:pt x="1753" y="633"/>
                    </a:lnTo>
                    <a:lnTo>
                      <a:pt x="1638" y="674"/>
                    </a:lnTo>
                    <a:lnTo>
                      <a:pt x="1490" y="715"/>
                    </a:lnTo>
                    <a:lnTo>
                      <a:pt x="1334" y="740"/>
                    </a:lnTo>
                    <a:lnTo>
                      <a:pt x="1169" y="756"/>
                    </a:lnTo>
                    <a:lnTo>
                      <a:pt x="996" y="765"/>
                    </a:lnTo>
                    <a:lnTo>
                      <a:pt x="823" y="756"/>
                    </a:lnTo>
                    <a:lnTo>
                      <a:pt x="659" y="740"/>
                    </a:lnTo>
                    <a:lnTo>
                      <a:pt x="502" y="715"/>
                    </a:lnTo>
                    <a:lnTo>
                      <a:pt x="354" y="674"/>
                    </a:lnTo>
                    <a:lnTo>
                      <a:pt x="239" y="633"/>
                    </a:lnTo>
                    <a:lnTo>
                      <a:pt x="132" y="576"/>
                    </a:lnTo>
                    <a:lnTo>
                      <a:pt x="66" y="518"/>
                    </a:lnTo>
                    <a:lnTo>
                      <a:pt x="17" y="452"/>
                    </a:lnTo>
                    <a:lnTo>
                      <a:pt x="0" y="387"/>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83" name="Freeform 19"/>
              <p:cNvSpPr>
                <a:spLocks/>
              </p:cNvSpPr>
              <p:nvPr/>
            </p:nvSpPr>
            <p:spPr bwMode="auto">
              <a:xfrm>
                <a:off x="3047" y="2822"/>
                <a:ext cx="1853" cy="642"/>
              </a:xfrm>
              <a:custGeom>
                <a:avLst/>
                <a:gdLst/>
                <a:ahLst/>
                <a:cxnLst>
                  <a:cxn ang="0">
                    <a:pos x="0" y="321"/>
                  </a:cxn>
                  <a:cxn ang="0">
                    <a:pos x="16" y="263"/>
                  </a:cxn>
                  <a:cxn ang="0">
                    <a:pos x="58" y="206"/>
                  </a:cxn>
                  <a:cxn ang="0">
                    <a:pos x="140" y="148"/>
                  </a:cxn>
                  <a:cxn ang="0">
                    <a:pos x="239" y="107"/>
                  </a:cxn>
                  <a:cxn ang="0">
                    <a:pos x="362" y="66"/>
                  </a:cxn>
                  <a:cxn ang="0">
                    <a:pos x="510" y="33"/>
                  </a:cxn>
                  <a:cxn ang="0">
                    <a:pos x="667" y="8"/>
                  </a:cxn>
                  <a:cxn ang="0">
                    <a:pos x="840" y="0"/>
                  </a:cxn>
                  <a:cxn ang="0">
                    <a:pos x="1012" y="0"/>
                  </a:cxn>
                  <a:cxn ang="0">
                    <a:pos x="1177" y="8"/>
                  </a:cxn>
                  <a:cxn ang="0">
                    <a:pos x="1333" y="33"/>
                  </a:cxn>
                  <a:cxn ang="0">
                    <a:pos x="1482" y="66"/>
                  </a:cxn>
                  <a:cxn ang="0">
                    <a:pos x="1605" y="107"/>
                  </a:cxn>
                  <a:cxn ang="0">
                    <a:pos x="1712" y="148"/>
                  </a:cxn>
                  <a:cxn ang="0">
                    <a:pos x="1786" y="206"/>
                  </a:cxn>
                  <a:cxn ang="0">
                    <a:pos x="1835" y="263"/>
                  </a:cxn>
                  <a:cxn ang="0">
                    <a:pos x="1852" y="321"/>
                  </a:cxn>
                  <a:cxn ang="0">
                    <a:pos x="1835" y="378"/>
                  </a:cxn>
                  <a:cxn ang="0">
                    <a:pos x="1786" y="436"/>
                  </a:cxn>
                  <a:cxn ang="0">
                    <a:pos x="1712" y="493"/>
                  </a:cxn>
                  <a:cxn ang="0">
                    <a:pos x="1605" y="542"/>
                  </a:cxn>
                  <a:cxn ang="0">
                    <a:pos x="1482" y="584"/>
                  </a:cxn>
                  <a:cxn ang="0">
                    <a:pos x="1333" y="608"/>
                  </a:cxn>
                  <a:cxn ang="0">
                    <a:pos x="1177" y="633"/>
                  </a:cxn>
                  <a:cxn ang="0">
                    <a:pos x="1012" y="641"/>
                  </a:cxn>
                  <a:cxn ang="0">
                    <a:pos x="840" y="641"/>
                  </a:cxn>
                  <a:cxn ang="0">
                    <a:pos x="667" y="633"/>
                  </a:cxn>
                  <a:cxn ang="0">
                    <a:pos x="510" y="608"/>
                  </a:cxn>
                  <a:cxn ang="0">
                    <a:pos x="362" y="584"/>
                  </a:cxn>
                  <a:cxn ang="0">
                    <a:pos x="239" y="542"/>
                  </a:cxn>
                  <a:cxn ang="0">
                    <a:pos x="140" y="493"/>
                  </a:cxn>
                  <a:cxn ang="0">
                    <a:pos x="58" y="436"/>
                  </a:cxn>
                  <a:cxn ang="0">
                    <a:pos x="16" y="378"/>
                  </a:cxn>
                  <a:cxn ang="0">
                    <a:pos x="0" y="321"/>
                  </a:cxn>
                </a:cxnLst>
                <a:rect l="0" t="0" r="r" b="b"/>
                <a:pathLst>
                  <a:path w="1853" h="642">
                    <a:moveTo>
                      <a:pt x="0" y="321"/>
                    </a:moveTo>
                    <a:lnTo>
                      <a:pt x="16" y="263"/>
                    </a:lnTo>
                    <a:lnTo>
                      <a:pt x="58" y="206"/>
                    </a:lnTo>
                    <a:lnTo>
                      <a:pt x="140" y="148"/>
                    </a:lnTo>
                    <a:lnTo>
                      <a:pt x="239" y="107"/>
                    </a:lnTo>
                    <a:lnTo>
                      <a:pt x="362" y="66"/>
                    </a:lnTo>
                    <a:lnTo>
                      <a:pt x="510" y="33"/>
                    </a:lnTo>
                    <a:lnTo>
                      <a:pt x="667" y="8"/>
                    </a:lnTo>
                    <a:lnTo>
                      <a:pt x="840" y="0"/>
                    </a:lnTo>
                    <a:lnTo>
                      <a:pt x="1012" y="0"/>
                    </a:lnTo>
                    <a:lnTo>
                      <a:pt x="1177" y="8"/>
                    </a:lnTo>
                    <a:lnTo>
                      <a:pt x="1333" y="33"/>
                    </a:lnTo>
                    <a:lnTo>
                      <a:pt x="1482" y="66"/>
                    </a:lnTo>
                    <a:lnTo>
                      <a:pt x="1605" y="107"/>
                    </a:lnTo>
                    <a:lnTo>
                      <a:pt x="1712" y="148"/>
                    </a:lnTo>
                    <a:lnTo>
                      <a:pt x="1786" y="206"/>
                    </a:lnTo>
                    <a:lnTo>
                      <a:pt x="1835" y="263"/>
                    </a:lnTo>
                    <a:lnTo>
                      <a:pt x="1852" y="321"/>
                    </a:lnTo>
                    <a:lnTo>
                      <a:pt x="1835" y="378"/>
                    </a:lnTo>
                    <a:lnTo>
                      <a:pt x="1786" y="436"/>
                    </a:lnTo>
                    <a:lnTo>
                      <a:pt x="1712" y="493"/>
                    </a:lnTo>
                    <a:lnTo>
                      <a:pt x="1605" y="542"/>
                    </a:lnTo>
                    <a:lnTo>
                      <a:pt x="1482" y="584"/>
                    </a:lnTo>
                    <a:lnTo>
                      <a:pt x="1333" y="608"/>
                    </a:lnTo>
                    <a:lnTo>
                      <a:pt x="1177" y="633"/>
                    </a:lnTo>
                    <a:lnTo>
                      <a:pt x="1012" y="641"/>
                    </a:lnTo>
                    <a:lnTo>
                      <a:pt x="840" y="641"/>
                    </a:lnTo>
                    <a:lnTo>
                      <a:pt x="667" y="633"/>
                    </a:lnTo>
                    <a:lnTo>
                      <a:pt x="510" y="608"/>
                    </a:lnTo>
                    <a:lnTo>
                      <a:pt x="362" y="584"/>
                    </a:lnTo>
                    <a:lnTo>
                      <a:pt x="239" y="542"/>
                    </a:lnTo>
                    <a:lnTo>
                      <a:pt x="140" y="493"/>
                    </a:lnTo>
                    <a:lnTo>
                      <a:pt x="58" y="436"/>
                    </a:lnTo>
                    <a:lnTo>
                      <a:pt x="16" y="378"/>
                    </a:lnTo>
                    <a:lnTo>
                      <a:pt x="0" y="321"/>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84" name="Freeform 20"/>
              <p:cNvSpPr>
                <a:spLocks/>
              </p:cNvSpPr>
              <p:nvPr/>
            </p:nvSpPr>
            <p:spPr bwMode="auto">
              <a:xfrm>
                <a:off x="3137" y="2880"/>
                <a:ext cx="1672" cy="494"/>
              </a:xfrm>
              <a:custGeom>
                <a:avLst/>
                <a:gdLst/>
                <a:ahLst/>
                <a:cxnLst>
                  <a:cxn ang="0">
                    <a:pos x="0" y="246"/>
                  </a:cxn>
                  <a:cxn ang="0">
                    <a:pos x="17" y="197"/>
                  </a:cxn>
                  <a:cxn ang="0">
                    <a:pos x="66" y="156"/>
                  </a:cxn>
                  <a:cxn ang="0">
                    <a:pos x="140" y="115"/>
                  </a:cxn>
                  <a:cxn ang="0">
                    <a:pos x="247" y="74"/>
                  </a:cxn>
                  <a:cxn ang="0">
                    <a:pos x="371" y="41"/>
                  </a:cxn>
                  <a:cxn ang="0">
                    <a:pos x="519" y="24"/>
                  </a:cxn>
                  <a:cxn ang="0">
                    <a:pos x="675" y="8"/>
                  </a:cxn>
                  <a:cxn ang="0">
                    <a:pos x="832" y="0"/>
                  </a:cxn>
                  <a:cxn ang="0">
                    <a:pos x="996" y="8"/>
                  </a:cxn>
                  <a:cxn ang="0">
                    <a:pos x="1153" y="24"/>
                  </a:cxn>
                  <a:cxn ang="0">
                    <a:pos x="1301" y="41"/>
                  </a:cxn>
                  <a:cxn ang="0">
                    <a:pos x="1424" y="74"/>
                  </a:cxn>
                  <a:cxn ang="0">
                    <a:pos x="1523" y="115"/>
                  </a:cxn>
                  <a:cxn ang="0">
                    <a:pos x="1606" y="156"/>
                  </a:cxn>
                  <a:cxn ang="0">
                    <a:pos x="1655" y="197"/>
                  </a:cxn>
                  <a:cxn ang="0">
                    <a:pos x="1671" y="246"/>
                  </a:cxn>
                  <a:cxn ang="0">
                    <a:pos x="1655" y="295"/>
                  </a:cxn>
                  <a:cxn ang="0">
                    <a:pos x="1606" y="345"/>
                  </a:cxn>
                  <a:cxn ang="0">
                    <a:pos x="1523" y="386"/>
                  </a:cxn>
                  <a:cxn ang="0">
                    <a:pos x="1424" y="427"/>
                  </a:cxn>
                  <a:cxn ang="0">
                    <a:pos x="1301" y="452"/>
                  </a:cxn>
                  <a:cxn ang="0">
                    <a:pos x="1153" y="476"/>
                  </a:cxn>
                  <a:cxn ang="0">
                    <a:pos x="996" y="493"/>
                  </a:cxn>
                  <a:cxn ang="0">
                    <a:pos x="832" y="493"/>
                  </a:cxn>
                  <a:cxn ang="0">
                    <a:pos x="675" y="493"/>
                  </a:cxn>
                  <a:cxn ang="0">
                    <a:pos x="519" y="476"/>
                  </a:cxn>
                  <a:cxn ang="0">
                    <a:pos x="371" y="452"/>
                  </a:cxn>
                  <a:cxn ang="0">
                    <a:pos x="247" y="427"/>
                  </a:cxn>
                  <a:cxn ang="0">
                    <a:pos x="140" y="386"/>
                  </a:cxn>
                  <a:cxn ang="0">
                    <a:pos x="66" y="345"/>
                  </a:cxn>
                  <a:cxn ang="0">
                    <a:pos x="17" y="295"/>
                  </a:cxn>
                  <a:cxn ang="0">
                    <a:pos x="0" y="246"/>
                  </a:cxn>
                </a:cxnLst>
                <a:rect l="0" t="0" r="r" b="b"/>
                <a:pathLst>
                  <a:path w="1672" h="494">
                    <a:moveTo>
                      <a:pt x="0" y="246"/>
                    </a:moveTo>
                    <a:lnTo>
                      <a:pt x="17" y="197"/>
                    </a:lnTo>
                    <a:lnTo>
                      <a:pt x="66" y="156"/>
                    </a:lnTo>
                    <a:lnTo>
                      <a:pt x="140" y="115"/>
                    </a:lnTo>
                    <a:lnTo>
                      <a:pt x="247" y="74"/>
                    </a:lnTo>
                    <a:lnTo>
                      <a:pt x="371" y="41"/>
                    </a:lnTo>
                    <a:lnTo>
                      <a:pt x="519" y="24"/>
                    </a:lnTo>
                    <a:lnTo>
                      <a:pt x="675" y="8"/>
                    </a:lnTo>
                    <a:lnTo>
                      <a:pt x="832" y="0"/>
                    </a:lnTo>
                    <a:lnTo>
                      <a:pt x="996" y="8"/>
                    </a:lnTo>
                    <a:lnTo>
                      <a:pt x="1153" y="24"/>
                    </a:lnTo>
                    <a:lnTo>
                      <a:pt x="1301" y="41"/>
                    </a:lnTo>
                    <a:lnTo>
                      <a:pt x="1424" y="74"/>
                    </a:lnTo>
                    <a:lnTo>
                      <a:pt x="1523" y="115"/>
                    </a:lnTo>
                    <a:lnTo>
                      <a:pt x="1606" y="156"/>
                    </a:lnTo>
                    <a:lnTo>
                      <a:pt x="1655" y="197"/>
                    </a:lnTo>
                    <a:lnTo>
                      <a:pt x="1671" y="246"/>
                    </a:lnTo>
                    <a:lnTo>
                      <a:pt x="1655" y="295"/>
                    </a:lnTo>
                    <a:lnTo>
                      <a:pt x="1606" y="345"/>
                    </a:lnTo>
                    <a:lnTo>
                      <a:pt x="1523" y="386"/>
                    </a:lnTo>
                    <a:lnTo>
                      <a:pt x="1424" y="427"/>
                    </a:lnTo>
                    <a:lnTo>
                      <a:pt x="1301" y="452"/>
                    </a:lnTo>
                    <a:lnTo>
                      <a:pt x="1153" y="476"/>
                    </a:lnTo>
                    <a:lnTo>
                      <a:pt x="996" y="493"/>
                    </a:lnTo>
                    <a:lnTo>
                      <a:pt x="832" y="493"/>
                    </a:lnTo>
                    <a:lnTo>
                      <a:pt x="675" y="493"/>
                    </a:lnTo>
                    <a:lnTo>
                      <a:pt x="519" y="476"/>
                    </a:lnTo>
                    <a:lnTo>
                      <a:pt x="371" y="452"/>
                    </a:lnTo>
                    <a:lnTo>
                      <a:pt x="247" y="427"/>
                    </a:lnTo>
                    <a:lnTo>
                      <a:pt x="140" y="386"/>
                    </a:lnTo>
                    <a:lnTo>
                      <a:pt x="66" y="345"/>
                    </a:lnTo>
                    <a:lnTo>
                      <a:pt x="17" y="295"/>
                    </a:lnTo>
                    <a:lnTo>
                      <a:pt x="0" y="246"/>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grpSp>
        <p:grpSp>
          <p:nvGrpSpPr>
            <p:cNvPr id="11290" name="Group 26"/>
            <p:cNvGrpSpPr>
              <a:grpSpLocks/>
            </p:cNvGrpSpPr>
            <p:nvPr/>
          </p:nvGrpSpPr>
          <p:grpSpPr bwMode="auto">
            <a:xfrm>
              <a:off x="3788" y="669"/>
              <a:ext cx="429" cy="2516"/>
              <a:chOff x="3788" y="669"/>
              <a:chExt cx="429" cy="2516"/>
            </a:xfrm>
          </p:grpSpPr>
          <p:sp>
            <p:nvSpPr>
              <p:cNvPr id="11286" name="Freeform 22"/>
              <p:cNvSpPr>
                <a:spLocks/>
              </p:cNvSpPr>
              <p:nvPr/>
            </p:nvSpPr>
            <p:spPr bwMode="auto">
              <a:xfrm>
                <a:off x="3845" y="784"/>
                <a:ext cx="248" cy="741"/>
              </a:xfrm>
              <a:custGeom>
                <a:avLst/>
                <a:gdLst/>
                <a:ahLst/>
                <a:cxnLst>
                  <a:cxn ang="0">
                    <a:pos x="247" y="649"/>
                  </a:cxn>
                  <a:cxn ang="0">
                    <a:pos x="247" y="0"/>
                  </a:cxn>
                  <a:cxn ang="0">
                    <a:pos x="0" y="0"/>
                  </a:cxn>
                  <a:cxn ang="0">
                    <a:pos x="0" y="649"/>
                  </a:cxn>
                  <a:cxn ang="0">
                    <a:pos x="0" y="657"/>
                  </a:cxn>
                  <a:cxn ang="0">
                    <a:pos x="17" y="699"/>
                  </a:cxn>
                  <a:cxn ang="0">
                    <a:pos x="50" y="723"/>
                  </a:cxn>
                  <a:cxn ang="0">
                    <a:pos x="99" y="740"/>
                  </a:cxn>
                  <a:cxn ang="0">
                    <a:pos x="157" y="740"/>
                  </a:cxn>
                  <a:cxn ang="0">
                    <a:pos x="206" y="723"/>
                  </a:cxn>
                  <a:cxn ang="0">
                    <a:pos x="239" y="699"/>
                  </a:cxn>
                  <a:cxn ang="0">
                    <a:pos x="247" y="657"/>
                  </a:cxn>
                  <a:cxn ang="0">
                    <a:pos x="247" y="649"/>
                  </a:cxn>
                </a:cxnLst>
                <a:rect l="0" t="0" r="r" b="b"/>
                <a:pathLst>
                  <a:path w="248" h="741">
                    <a:moveTo>
                      <a:pt x="247" y="649"/>
                    </a:moveTo>
                    <a:lnTo>
                      <a:pt x="247" y="0"/>
                    </a:lnTo>
                    <a:lnTo>
                      <a:pt x="0" y="0"/>
                    </a:lnTo>
                    <a:lnTo>
                      <a:pt x="0" y="649"/>
                    </a:lnTo>
                    <a:lnTo>
                      <a:pt x="0" y="657"/>
                    </a:lnTo>
                    <a:lnTo>
                      <a:pt x="17" y="699"/>
                    </a:lnTo>
                    <a:lnTo>
                      <a:pt x="50" y="723"/>
                    </a:lnTo>
                    <a:lnTo>
                      <a:pt x="99" y="740"/>
                    </a:lnTo>
                    <a:lnTo>
                      <a:pt x="157" y="740"/>
                    </a:lnTo>
                    <a:lnTo>
                      <a:pt x="206" y="723"/>
                    </a:lnTo>
                    <a:lnTo>
                      <a:pt x="239" y="699"/>
                    </a:lnTo>
                    <a:lnTo>
                      <a:pt x="247" y="657"/>
                    </a:lnTo>
                    <a:lnTo>
                      <a:pt x="247" y="649"/>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87" name="Freeform 23"/>
              <p:cNvSpPr>
                <a:spLocks/>
              </p:cNvSpPr>
              <p:nvPr/>
            </p:nvSpPr>
            <p:spPr bwMode="auto">
              <a:xfrm>
                <a:off x="3845" y="669"/>
                <a:ext cx="248" cy="157"/>
              </a:xfrm>
              <a:custGeom>
                <a:avLst/>
                <a:gdLst/>
                <a:ahLst/>
                <a:cxnLst>
                  <a:cxn ang="0">
                    <a:pos x="0" y="74"/>
                  </a:cxn>
                  <a:cxn ang="0">
                    <a:pos x="17" y="41"/>
                  </a:cxn>
                  <a:cxn ang="0">
                    <a:pos x="50" y="8"/>
                  </a:cxn>
                  <a:cxn ang="0">
                    <a:pos x="99" y="0"/>
                  </a:cxn>
                  <a:cxn ang="0">
                    <a:pos x="157" y="0"/>
                  </a:cxn>
                  <a:cxn ang="0">
                    <a:pos x="206" y="8"/>
                  </a:cxn>
                  <a:cxn ang="0">
                    <a:pos x="239" y="41"/>
                  </a:cxn>
                  <a:cxn ang="0">
                    <a:pos x="247" y="74"/>
                  </a:cxn>
                  <a:cxn ang="0">
                    <a:pos x="239" y="115"/>
                  </a:cxn>
                  <a:cxn ang="0">
                    <a:pos x="206" y="140"/>
                  </a:cxn>
                  <a:cxn ang="0">
                    <a:pos x="157" y="156"/>
                  </a:cxn>
                  <a:cxn ang="0">
                    <a:pos x="99" y="156"/>
                  </a:cxn>
                  <a:cxn ang="0">
                    <a:pos x="50" y="140"/>
                  </a:cxn>
                  <a:cxn ang="0">
                    <a:pos x="17" y="115"/>
                  </a:cxn>
                  <a:cxn ang="0">
                    <a:pos x="0" y="74"/>
                  </a:cxn>
                </a:cxnLst>
                <a:rect l="0" t="0" r="r" b="b"/>
                <a:pathLst>
                  <a:path w="248" h="157">
                    <a:moveTo>
                      <a:pt x="0" y="74"/>
                    </a:moveTo>
                    <a:lnTo>
                      <a:pt x="17" y="41"/>
                    </a:lnTo>
                    <a:lnTo>
                      <a:pt x="50" y="8"/>
                    </a:lnTo>
                    <a:lnTo>
                      <a:pt x="99" y="0"/>
                    </a:lnTo>
                    <a:lnTo>
                      <a:pt x="157" y="0"/>
                    </a:lnTo>
                    <a:lnTo>
                      <a:pt x="206" y="8"/>
                    </a:lnTo>
                    <a:lnTo>
                      <a:pt x="239" y="41"/>
                    </a:lnTo>
                    <a:lnTo>
                      <a:pt x="247" y="74"/>
                    </a:lnTo>
                    <a:lnTo>
                      <a:pt x="239" y="115"/>
                    </a:lnTo>
                    <a:lnTo>
                      <a:pt x="206" y="140"/>
                    </a:lnTo>
                    <a:lnTo>
                      <a:pt x="157" y="156"/>
                    </a:lnTo>
                    <a:lnTo>
                      <a:pt x="99" y="156"/>
                    </a:lnTo>
                    <a:lnTo>
                      <a:pt x="50" y="140"/>
                    </a:lnTo>
                    <a:lnTo>
                      <a:pt x="17" y="115"/>
                    </a:lnTo>
                    <a:lnTo>
                      <a:pt x="0" y="74"/>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88" name="Freeform 24"/>
              <p:cNvSpPr>
                <a:spLocks/>
              </p:cNvSpPr>
              <p:nvPr/>
            </p:nvSpPr>
            <p:spPr bwMode="auto">
              <a:xfrm>
                <a:off x="3845" y="2263"/>
                <a:ext cx="248" cy="922"/>
              </a:xfrm>
              <a:custGeom>
                <a:avLst/>
                <a:gdLst/>
                <a:ahLst/>
                <a:cxnLst>
                  <a:cxn ang="0">
                    <a:pos x="247" y="814"/>
                  </a:cxn>
                  <a:cxn ang="0">
                    <a:pos x="247" y="0"/>
                  </a:cxn>
                  <a:cxn ang="0">
                    <a:pos x="0" y="0"/>
                  </a:cxn>
                  <a:cxn ang="0">
                    <a:pos x="0" y="814"/>
                  </a:cxn>
                  <a:cxn ang="0">
                    <a:pos x="0" y="822"/>
                  </a:cxn>
                  <a:cxn ang="0">
                    <a:pos x="17" y="871"/>
                  </a:cxn>
                  <a:cxn ang="0">
                    <a:pos x="50" y="904"/>
                  </a:cxn>
                  <a:cxn ang="0">
                    <a:pos x="99" y="921"/>
                  </a:cxn>
                  <a:cxn ang="0">
                    <a:pos x="157" y="921"/>
                  </a:cxn>
                  <a:cxn ang="0">
                    <a:pos x="206" y="904"/>
                  </a:cxn>
                  <a:cxn ang="0">
                    <a:pos x="239" y="871"/>
                  </a:cxn>
                  <a:cxn ang="0">
                    <a:pos x="247" y="822"/>
                  </a:cxn>
                  <a:cxn ang="0">
                    <a:pos x="247" y="814"/>
                  </a:cxn>
                </a:cxnLst>
                <a:rect l="0" t="0" r="r" b="b"/>
                <a:pathLst>
                  <a:path w="248" h="922">
                    <a:moveTo>
                      <a:pt x="247" y="814"/>
                    </a:moveTo>
                    <a:lnTo>
                      <a:pt x="247" y="0"/>
                    </a:lnTo>
                    <a:lnTo>
                      <a:pt x="0" y="0"/>
                    </a:lnTo>
                    <a:lnTo>
                      <a:pt x="0" y="814"/>
                    </a:lnTo>
                    <a:lnTo>
                      <a:pt x="0" y="822"/>
                    </a:lnTo>
                    <a:lnTo>
                      <a:pt x="17" y="871"/>
                    </a:lnTo>
                    <a:lnTo>
                      <a:pt x="50" y="904"/>
                    </a:lnTo>
                    <a:lnTo>
                      <a:pt x="99" y="921"/>
                    </a:lnTo>
                    <a:lnTo>
                      <a:pt x="157" y="921"/>
                    </a:lnTo>
                    <a:lnTo>
                      <a:pt x="206" y="904"/>
                    </a:lnTo>
                    <a:lnTo>
                      <a:pt x="239" y="871"/>
                    </a:lnTo>
                    <a:lnTo>
                      <a:pt x="247" y="822"/>
                    </a:lnTo>
                    <a:lnTo>
                      <a:pt x="247" y="814"/>
                    </a:lnTo>
                  </a:path>
                </a:pathLst>
              </a:custGeom>
              <a:solidFill>
                <a:srgbClr val="FFFFFF"/>
              </a:solidFill>
              <a:ln w="12700" cap="rnd" cmpd="sng">
                <a:solidFill>
                  <a:schemeClr val="tx1"/>
                </a:solidFill>
                <a:prstDash val="solid"/>
                <a:round/>
                <a:headEnd type="none" w="sm" len="sm"/>
                <a:tailEnd type="none" w="sm" len="sm"/>
              </a:ln>
              <a:effectLst/>
            </p:spPr>
            <p:txBody>
              <a:bodyPr/>
              <a:lstStyle/>
              <a:p>
                <a:endParaRPr lang="en-US"/>
              </a:p>
            </p:txBody>
          </p:sp>
          <p:sp>
            <p:nvSpPr>
              <p:cNvPr id="11289" name="Freeform 25"/>
              <p:cNvSpPr>
                <a:spLocks/>
              </p:cNvSpPr>
              <p:nvPr/>
            </p:nvSpPr>
            <p:spPr bwMode="auto">
              <a:xfrm>
                <a:off x="3788" y="850"/>
                <a:ext cx="429" cy="247"/>
              </a:xfrm>
              <a:custGeom>
                <a:avLst/>
                <a:gdLst/>
                <a:ahLst/>
                <a:cxnLst>
                  <a:cxn ang="0">
                    <a:pos x="57" y="0"/>
                  </a:cxn>
                  <a:cxn ang="0">
                    <a:pos x="16" y="49"/>
                  </a:cxn>
                  <a:cxn ang="0">
                    <a:pos x="0" y="98"/>
                  </a:cxn>
                  <a:cxn ang="0">
                    <a:pos x="16" y="156"/>
                  </a:cxn>
                  <a:cxn ang="0">
                    <a:pos x="66" y="205"/>
                  </a:cxn>
                  <a:cxn ang="0">
                    <a:pos x="131" y="230"/>
                  </a:cxn>
                  <a:cxn ang="0">
                    <a:pos x="214" y="246"/>
                  </a:cxn>
                  <a:cxn ang="0">
                    <a:pos x="296" y="230"/>
                  </a:cxn>
                  <a:cxn ang="0">
                    <a:pos x="362" y="205"/>
                  </a:cxn>
                  <a:cxn ang="0">
                    <a:pos x="411" y="156"/>
                  </a:cxn>
                  <a:cxn ang="0">
                    <a:pos x="428" y="98"/>
                  </a:cxn>
                  <a:cxn ang="0">
                    <a:pos x="411" y="49"/>
                  </a:cxn>
                </a:cxnLst>
                <a:rect l="0" t="0" r="r" b="b"/>
                <a:pathLst>
                  <a:path w="429" h="247">
                    <a:moveTo>
                      <a:pt x="57" y="0"/>
                    </a:moveTo>
                    <a:lnTo>
                      <a:pt x="16" y="49"/>
                    </a:lnTo>
                    <a:lnTo>
                      <a:pt x="0" y="98"/>
                    </a:lnTo>
                    <a:lnTo>
                      <a:pt x="16" y="156"/>
                    </a:lnTo>
                    <a:lnTo>
                      <a:pt x="66" y="205"/>
                    </a:lnTo>
                    <a:lnTo>
                      <a:pt x="131" y="230"/>
                    </a:lnTo>
                    <a:lnTo>
                      <a:pt x="214" y="246"/>
                    </a:lnTo>
                    <a:lnTo>
                      <a:pt x="296" y="230"/>
                    </a:lnTo>
                    <a:lnTo>
                      <a:pt x="362" y="205"/>
                    </a:lnTo>
                    <a:lnTo>
                      <a:pt x="411" y="156"/>
                    </a:lnTo>
                    <a:lnTo>
                      <a:pt x="428" y="98"/>
                    </a:lnTo>
                    <a:lnTo>
                      <a:pt x="411" y="49"/>
                    </a:lnTo>
                  </a:path>
                </a:pathLst>
              </a:custGeom>
              <a:noFill/>
              <a:ln w="12700" cap="rnd" cmpd="sng">
                <a:solidFill>
                  <a:schemeClr val="tx1"/>
                </a:solidFill>
                <a:prstDash val="solid"/>
                <a:round/>
                <a:headEnd type="none" w="sm" len="sm"/>
                <a:tailEnd type="none" w="sm" len="sm"/>
              </a:ln>
              <a:effectLst/>
            </p:spPr>
            <p:txBody>
              <a:bodyPr/>
              <a:lstStyle/>
              <a:p>
                <a:endParaRPr lang="en-US"/>
              </a:p>
            </p:txBody>
          </p:sp>
        </p:grpSp>
      </p:grpSp>
      <p:sp>
        <p:nvSpPr>
          <p:cNvPr id="11292" name="Freeform 28"/>
          <p:cNvSpPr>
            <a:spLocks/>
          </p:cNvSpPr>
          <p:nvPr/>
        </p:nvSpPr>
        <p:spPr bwMode="auto">
          <a:xfrm>
            <a:off x="5041900" y="1538287"/>
            <a:ext cx="171450" cy="171450"/>
          </a:xfrm>
          <a:custGeom>
            <a:avLst/>
            <a:gdLst/>
            <a:ahLst/>
            <a:cxnLst>
              <a:cxn ang="0">
                <a:pos x="25" y="107"/>
              </a:cxn>
              <a:cxn ang="0">
                <a:pos x="0" y="0"/>
              </a:cxn>
              <a:cxn ang="0">
                <a:pos x="107" y="41"/>
              </a:cxn>
              <a:cxn ang="0">
                <a:pos x="25" y="107"/>
              </a:cxn>
            </a:cxnLst>
            <a:rect l="0" t="0" r="r" b="b"/>
            <a:pathLst>
              <a:path w="108" h="108">
                <a:moveTo>
                  <a:pt x="25" y="107"/>
                </a:moveTo>
                <a:lnTo>
                  <a:pt x="0" y="0"/>
                </a:lnTo>
                <a:lnTo>
                  <a:pt x="107" y="41"/>
                </a:lnTo>
                <a:lnTo>
                  <a:pt x="25" y="107"/>
                </a:lnTo>
              </a:path>
            </a:pathLst>
          </a:custGeom>
          <a:solidFill>
            <a:srgbClr val="000000"/>
          </a:solidFill>
          <a:ln w="9525" cap="rnd">
            <a:noFill/>
            <a:round/>
            <a:headEnd type="none" w="sm" len="sm"/>
            <a:tailEnd type="none" w="sm" len="sm"/>
          </a:ln>
          <a:effectLst/>
        </p:spPr>
        <p:txBody>
          <a:bodyPr/>
          <a:lstStyle/>
          <a:p>
            <a:endParaRPr lang="en-US"/>
          </a:p>
        </p:txBody>
      </p:sp>
      <p:sp>
        <p:nvSpPr>
          <p:cNvPr id="11293" name="Line 29"/>
          <p:cNvSpPr>
            <a:spLocks noChangeShapeType="1"/>
          </p:cNvSpPr>
          <p:nvPr/>
        </p:nvSpPr>
        <p:spPr bwMode="auto">
          <a:xfrm>
            <a:off x="2586038" y="2516187"/>
            <a:ext cx="784225" cy="0"/>
          </a:xfrm>
          <a:prstGeom prst="line">
            <a:avLst/>
          </a:prstGeom>
          <a:noFill/>
          <a:ln w="50800">
            <a:solidFill>
              <a:srgbClr val="000000"/>
            </a:solidFill>
            <a:round/>
            <a:headEnd type="none" w="sm" len="sm"/>
            <a:tailEnd type="none" w="sm" len="sm"/>
          </a:ln>
          <a:effectLst/>
        </p:spPr>
        <p:txBody>
          <a:bodyPr/>
          <a:lstStyle/>
          <a:p>
            <a:endParaRPr lang="en-US"/>
          </a:p>
        </p:txBody>
      </p:sp>
      <p:sp>
        <p:nvSpPr>
          <p:cNvPr id="11294" name="Line 30"/>
          <p:cNvSpPr>
            <a:spLocks noChangeShapeType="1"/>
          </p:cNvSpPr>
          <p:nvPr/>
        </p:nvSpPr>
        <p:spPr bwMode="auto">
          <a:xfrm>
            <a:off x="2586038" y="3128962"/>
            <a:ext cx="784225" cy="0"/>
          </a:xfrm>
          <a:prstGeom prst="line">
            <a:avLst/>
          </a:prstGeom>
          <a:noFill/>
          <a:ln w="50800">
            <a:solidFill>
              <a:srgbClr val="000000"/>
            </a:solidFill>
            <a:round/>
            <a:headEnd type="none" w="sm" len="sm"/>
            <a:tailEnd type="none" w="sm" len="sm"/>
          </a:ln>
          <a:effectLst/>
        </p:spPr>
        <p:txBody>
          <a:bodyPr/>
          <a:lstStyle/>
          <a:p>
            <a:endParaRPr lang="en-US"/>
          </a:p>
        </p:txBody>
      </p:sp>
      <p:sp>
        <p:nvSpPr>
          <p:cNvPr id="11295" name="Line 31"/>
          <p:cNvSpPr>
            <a:spLocks noChangeShapeType="1"/>
          </p:cNvSpPr>
          <p:nvPr/>
        </p:nvSpPr>
        <p:spPr bwMode="auto">
          <a:xfrm>
            <a:off x="2586038" y="5216525"/>
            <a:ext cx="784225" cy="0"/>
          </a:xfrm>
          <a:prstGeom prst="line">
            <a:avLst/>
          </a:prstGeom>
          <a:noFill/>
          <a:ln w="50800">
            <a:solidFill>
              <a:srgbClr val="000000"/>
            </a:solidFill>
            <a:round/>
            <a:headEnd type="none" w="sm" len="sm"/>
            <a:tailEnd type="none" w="sm" len="sm"/>
          </a:ln>
          <a:effectLst/>
        </p:spPr>
        <p:txBody>
          <a:bodyPr/>
          <a:lstStyle/>
          <a:p>
            <a:endParaRPr lang="en-US"/>
          </a:p>
        </p:txBody>
      </p:sp>
      <p:sp>
        <p:nvSpPr>
          <p:cNvPr id="11298" name="Freeform 34"/>
          <p:cNvSpPr>
            <a:spLocks/>
          </p:cNvSpPr>
          <p:nvPr/>
        </p:nvSpPr>
        <p:spPr bwMode="auto">
          <a:xfrm>
            <a:off x="3370263" y="5178425"/>
            <a:ext cx="157162" cy="79375"/>
          </a:xfrm>
          <a:custGeom>
            <a:avLst/>
            <a:gdLst/>
            <a:ahLst/>
            <a:cxnLst>
              <a:cxn ang="0">
                <a:pos x="0" y="49"/>
              </a:cxn>
              <a:cxn ang="0">
                <a:pos x="98" y="49"/>
              </a:cxn>
              <a:cxn ang="0">
                <a:pos x="98" y="0"/>
              </a:cxn>
              <a:cxn ang="0">
                <a:pos x="0" y="0"/>
              </a:cxn>
              <a:cxn ang="0">
                <a:pos x="0" y="49"/>
              </a:cxn>
            </a:cxnLst>
            <a:rect l="0" t="0" r="r" b="b"/>
            <a:pathLst>
              <a:path w="99" h="50">
                <a:moveTo>
                  <a:pt x="0" y="49"/>
                </a:moveTo>
                <a:lnTo>
                  <a:pt x="98" y="49"/>
                </a:lnTo>
                <a:lnTo>
                  <a:pt x="98" y="0"/>
                </a:lnTo>
                <a:lnTo>
                  <a:pt x="0" y="0"/>
                </a:lnTo>
                <a:lnTo>
                  <a:pt x="0" y="49"/>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p:spPr>
        <p:txBody>
          <a:bodyPr/>
          <a:lstStyle/>
          <a:p>
            <a:endParaRPr lang="en-US"/>
          </a:p>
        </p:txBody>
      </p:sp>
      <p:sp>
        <p:nvSpPr>
          <p:cNvPr id="11299" name="Freeform 35"/>
          <p:cNvSpPr>
            <a:spLocks/>
          </p:cNvSpPr>
          <p:nvPr/>
        </p:nvSpPr>
        <p:spPr bwMode="auto">
          <a:xfrm>
            <a:off x="3370263" y="2476500"/>
            <a:ext cx="157162" cy="68262"/>
          </a:xfrm>
          <a:custGeom>
            <a:avLst/>
            <a:gdLst/>
            <a:ahLst/>
            <a:cxnLst>
              <a:cxn ang="0">
                <a:pos x="0" y="42"/>
              </a:cxn>
              <a:cxn ang="0">
                <a:pos x="98" y="42"/>
              </a:cxn>
              <a:cxn ang="0">
                <a:pos x="98" y="0"/>
              </a:cxn>
              <a:cxn ang="0">
                <a:pos x="0" y="0"/>
              </a:cxn>
              <a:cxn ang="0">
                <a:pos x="0" y="42"/>
              </a:cxn>
            </a:cxnLst>
            <a:rect l="0" t="0" r="r" b="b"/>
            <a:pathLst>
              <a:path w="99" h="43">
                <a:moveTo>
                  <a:pt x="0" y="42"/>
                </a:moveTo>
                <a:lnTo>
                  <a:pt x="98" y="42"/>
                </a:lnTo>
                <a:lnTo>
                  <a:pt x="98" y="0"/>
                </a:lnTo>
                <a:lnTo>
                  <a:pt x="0" y="0"/>
                </a:lnTo>
                <a:lnTo>
                  <a:pt x="0" y="42"/>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p:spPr>
        <p:txBody>
          <a:bodyPr/>
          <a:lstStyle/>
          <a:p>
            <a:endParaRPr lang="en-US"/>
          </a:p>
        </p:txBody>
      </p:sp>
      <p:sp>
        <p:nvSpPr>
          <p:cNvPr id="11300" name="Freeform 36"/>
          <p:cNvSpPr>
            <a:spLocks/>
          </p:cNvSpPr>
          <p:nvPr/>
        </p:nvSpPr>
        <p:spPr bwMode="auto">
          <a:xfrm>
            <a:off x="3370263" y="3103562"/>
            <a:ext cx="157162" cy="66675"/>
          </a:xfrm>
          <a:custGeom>
            <a:avLst/>
            <a:gdLst/>
            <a:ahLst/>
            <a:cxnLst>
              <a:cxn ang="0">
                <a:pos x="0" y="41"/>
              </a:cxn>
              <a:cxn ang="0">
                <a:pos x="98" y="41"/>
              </a:cxn>
              <a:cxn ang="0">
                <a:pos x="98" y="0"/>
              </a:cxn>
              <a:cxn ang="0">
                <a:pos x="0" y="0"/>
              </a:cxn>
              <a:cxn ang="0">
                <a:pos x="0" y="41"/>
              </a:cxn>
            </a:cxnLst>
            <a:rect l="0" t="0" r="r" b="b"/>
            <a:pathLst>
              <a:path w="99" h="42">
                <a:moveTo>
                  <a:pt x="0" y="41"/>
                </a:moveTo>
                <a:lnTo>
                  <a:pt x="98" y="41"/>
                </a:lnTo>
                <a:lnTo>
                  <a:pt x="98" y="0"/>
                </a:lnTo>
                <a:lnTo>
                  <a:pt x="0" y="0"/>
                </a:lnTo>
                <a:lnTo>
                  <a:pt x="0" y="41"/>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p:spPr>
        <p:txBody>
          <a:bodyPr/>
          <a:lstStyle/>
          <a:p>
            <a:endParaRPr lang="en-US"/>
          </a:p>
        </p:txBody>
      </p:sp>
      <p:sp>
        <p:nvSpPr>
          <p:cNvPr id="11301" name="Rectangle 37"/>
          <p:cNvSpPr>
            <a:spLocks noChangeArrowheads="1"/>
          </p:cNvSpPr>
          <p:nvPr/>
        </p:nvSpPr>
        <p:spPr bwMode="auto">
          <a:xfrm>
            <a:off x="6234113" y="3971925"/>
            <a:ext cx="827087" cy="3175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Platters</a:t>
            </a:r>
          </a:p>
        </p:txBody>
      </p:sp>
      <p:sp>
        <p:nvSpPr>
          <p:cNvPr id="11302" name="Line 38"/>
          <p:cNvSpPr>
            <a:spLocks noChangeShapeType="1"/>
          </p:cNvSpPr>
          <p:nvPr/>
        </p:nvSpPr>
        <p:spPr bwMode="auto">
          <a:xfrm>
            <a:off x="6113463" y="3494087"/>
            <a:ext cx="392112" cy="484188"/>
          </a:xfrm>
          <a:prstGeom prst="line">
            <a:avLst/>
          </a:prstGeom>
          <a:noFill/>
          <a:ln w="12700">
            <a:solidFill>
              <a:srgbClr val="000000"/>
            </a:solidFill>
            <a:round/>
            <a:headEnd type="none" w="sm" len="sm"/>
            <a:tailEnd type="none" w="sm" len="sm"/>
          </a:ln>
          <a:effectLst/>
        </p:spPr>
        <p:txBody>
          <a:bodyPr/>
          <a:lstStyle/>
          <a:p>
            <a:endParaRPr lang="en-US"/>
          </a:p>
        </p:txBody>
      </p:sp>
      <p:sp>
        <p:nvSpPr>
          <p:cNvPr id="11303" name="Line 39"/>
          <p:cNvSpPr>
            <a:spLocks noChangeShapeType="1"/>
          </p:cNvSpPr>
          <p:nvPr/>
        </p:nvSpPr>
        <p:spPr bwMode="auto">
          <a:xfrm flipV="1">
            <a:off x="6108700" y="4273550"/>
            <a:ext cx="392113" cy="585787"/>
          </a:xfrm>
          <a:prstGeom prst="line">
            <a:avLst/>
          </a:prstGeom>
          <a:noFill/>
          <a:ln w="12700">
            <a:solidFill>
              <a:srgbClr val="000000"/>
            </a:solidFill>
            <a:round/>
            <a:headEnd type="none" w="sm" len="sm"/>
            <a:tailEnd type="none" w="sm" len="sm"/>
          </a:ln>
          <a:effectLst/>
        </p:spPr>
        <p:txBody>
          <a:bodyPr/>
          <a:lstStyle/>
          <a:p>
            <a:endParaRPr lang="en-US"/>
          </a:p>
        </p:txBody>
      </p:sp>
      <p:sp>
        <p:nvSpPr>
          <p:cNvPr id="11305" name="Rectangle 41"/>
          <p:cNvSpPr>
            <a:spLocks noChangeArrowheads="1"/>
          </p:cNvSpPr>
          <p:nvPr/>
        </p:nvSpPr>
        <p:spPr bwMode="auto">
          <a:xfrm>
            <a:off x="5575300" y="1244600"/>
            <a:ext cx="815975" cy="3175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Spindle</a:t>
            </a:r>
          </a:p>
        </p:txBody>
      </p:sp>
      <p:sp>
        <p:nvSpPr>
          <p:cNvPr id="11306" name="Freeform 42"/>
          <p:cNvSpPr>
            <a:spLocks/>
          </p:cNvSpPr>
          <p:nvPr/>
        </p:nvSpPr>
        <p:spPr bwMode="auto">
          <a:xfrm>
            <a:off x="4938713" y="1377950"/>
            <a:ext cx="695325" cy="117475"/>
          </a:xfrm>
          <a:custGeom>
            <a:avLst/>
            <a:gdLst/>
            <a:ahLst/>
            <a:cxnLst>
              <a:cxn ang="0">
                <a:pos x="437" y="8"/>
              </a:cxn>
              <a:cxn ang="0">
                <a:pos x="288" y="0"/>
              </a:cxn>
              <a:cxn ang="0">
                <a:pos x="140" y="24"/>
              </a:cxn>
              <a:cxn ang="0">
                <a:pos x="0" y="73"/>
              </a:cxn>
            </a:cxnLst>
            <a:rect l="0" t="0" r="r" b="b"/>
            <a:pathLst>
              <a:path w="438" h="74">
                <a:moveTo>
                  <a:pt x="437" y="8"/>
                </a:moveTo>
                <a:lnTo>
                  <a:pt x="288" y="0"/>
                </a:lnTo>
                <a:lnTo>
                  <a:pt x="140" y="24"/>
                </a:lnTo>
                <a:lnTo>
                  <a:pt x="0" y="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11308" name="Rectangle 44"/>
          <p:cNvSpPr>
            <a:spLocks noChangeArrowheads="1"/>
          </p:cNvSpPr>
          <p:nvPr/>
        </p:nvSpPr>
        <p:spPr bwMode="auto">
          <a:xfrm>
            <a:off x="2563813" y="1560512"/>
            <a:ext cx="1028700" cy="3175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Disk head</a:t>
            </a:r>
          </a:p>
        </p:txBody>
      </p:sp>
      <p:grpSp>
        <p:nvGrpSpPr>
          <p:cNvPr id="11311" name="Group 47"/>
          <p:cNvGrpSpPr>
            <a:grpSpLocks/>
          </p:cNvGrpSpPr>
          <p:nvPr/>
        </p:nvGrpSpPr>
        <p:grpSpPr bwMode="auto">
          <a:xfrm>
            <a:off x="2884488" y="3902075"/>
            <a:ext cx="1473200" cy="517525"/>
            <a:chOff x="2799" y="2339"/>
            <a:chExt cx="928" cy="326"/>
          </a:xfrm>
        </p:grpSpPr>
        <p:sp>
          <p:nvSpPr>
            <p:cNvPr id="11309" name="Freeform 45"/>
            <p:cNvSpPr>
              <a:spLocks/>
            </p:cNvSpPr>
            <p:nvPr/>
          </p:nvSpPr>
          <p:spPr bwMode="auto">
            <a:xfrm>
              <a:off x="2831" y="2339"/>
              <a:ext cx="865" cy="124"/>
            </a:xfrm>
            <a:custGeom>
              <a:avLst/>
              <a:gdLst/>
              <a:ahLst/>
              <a:cxnLst>
                <a:cxn ang="0">
                  <a:pos x="0" y="65"/>
                </a:cxn>
                <a:cxn ang="0">
                  <a:pos x="41" y="0"/>
                </a:cxn>
                <a:cxn ang="0">
                  <a:pos x="41" y="41"/>
                </a:cxn>
                <a:cxn ang="0">
                  <a:pos x="831" y="41"/>
                </a:cxn>
                <a:cxn ang="0">
                  <a:pos x="831" y="0"/>
                </a:cxn>
                <a:cxn ang="0">
                  <a:pos x="864" y="65"/>
                </a:cxn>
                <a:cxn ang="0">
                  <a:pos x="831" y="123"/>
                </a:cxn>
                <a:cxn ang="0">
                  <a:pos x="831" y="82"/>
                </a:cxn>
                <a:cxn ang="0">
                  <a:pos x="41" y="82"/>
                </a:cxn>
                <a:cxn ang="0">
                  <a:pos x="41" y="123"/>
                </a:cxn>
                <a:cxn ang="0">
                  <a:pos x="0" y="65"/>
                </a:cxn>
              </a:cxnLst>
              <a:rect l="0" t="0" r="r" b="b"/>
              <a:pathLst>
                <a:path w="865" h="124">
                  <a:moveTo>
                    <a:pt x="0" y="65"/>
                  </a:moveTo>
                  <a:lnTo>
                    <a:pt x="41" y="0"/>
                  </a:lnTo>
                  <a:lnTo>
                    <a:pt x="41" y="41"/>
                  </a:lnTo>
                  <a:lnTo>
                    <a:pt x="831" y="41"/>
                  </a:lnTo>
                  <a:lnTo>
                    <a:pt x="831" y="0"/>
                  </a:lnTo>
                  <a:lnTo>
                    <a:pt x="864" y="65"/>
                  </a:lnTo>
                  <a:lnTo>
                    <a:pt x="831" y="123"/>
                  </a:lnTo>
                  <a:lnTo>
                    <a:pt x="831" y="82"/>
                  </a:lnTo>
                  <a:lnTo>
                    <a:pt x="41" y="82"/>
                  </a:lnTo>
                  <a:lnTo>
                    <a:pt x="41" y="123"/>
                  </a:lnTo>
                  <a:lnTo>
                    <a:pt x="0" y="65"/>
                  </a:lnTo>
                </a:path>
              </a:pathLst>
            </a:custGeom>
            <a:solidFill>
              <a:srgbClr val="FFFFFF"/>
            </a:solidFill>
            <a:ln w="12700" cap="rnd" cmpd="sng">
              <a:solidFill>
                <a:srgbClr val="000000"/>
              </a:solidFill>
              <a:prstDash val="solid"/>
              <a:round/>
              <a:headEnd type="none" w="sm" len="sm"/>
              <a:tailEnd type="none" w="sm" len="sm"/>
            </a:ln>
            <a:effectLst/>
          </p:spPr>
          <p:txBody>
            <a:bodyPr/>
            <a:lstStyle/>
            <a:p>
              <a:endParaRPr lang="en-US"/>
            </a:p>
          </p:txBody>
        </p:sp>
        <p:sp>
          <p:nvSpPr>
            <p:cNvPr id="11310" name="Rectangle 46"/>
            <p:cNvSpPr>
              <a:spLocks noChangeArrowheads="1"/>
            </p:cNvSpPr>
            <p:nvPr/>
          </p:nvSpPr>
          <p:spPr bwMode="auto">
            <a:xfrm>
              <a:off x="2799" y="2465"/>
              <a:ext cx="928" cy="2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Arm movement</a:t>
              </a:r>
            </a:p>
          </p:txBody>
        </p:sp>
      </p:grpSp>
      <p:grpSp>
        <p:nvGrpSpPr>
          <p:cNvPr id="11314" name="Group 50"/>
          <p:cNvGrpSpPr>
            <a:grpSpLocks/>
          </p:cNvGrpSpPr>
          <p:nvPr/>
        </p:nvGrpSpPr>
        <p:grpSpPr bwMode="auto">
          <a:xfrm>
            <a:off x="1727200" y="4864100"/>
            <a:ext cx="1387475" cy="795337"/>
            <a:chOff x="2070" y="2945"/>
            <a:chExt cx="874" cy="501"/>
          </a:xfrm>
        </p:grpSpPr>
        <p:sp>
          <p:nvSpPr>
            <p:cNvPr id="11312" name="Rectangle 48"/>
            <p:cNvSpPr>
              <a:spLocks noChangeArrowheads="1"/>
            </p:cNvSpPr>
            <p:nvPr/>
          </p:nvSpPr>
          <p:spPr bwMode="auto">
            <a:xfrm>
              <a:off x="2070" y="3246"/>
              <a:ext cx="874" cy="2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Arm assembly</a:t>
              </a:r>
            </a:p>
          </p:txBody>
        </p:sp>
        <p:sp>
          <p:nvSpPr>
            <p:cNvPr id="11313" name="Freeform 49"/>
            <p:cNvSpPr>
              <a:spLocks/>
            </p:cNvSpPr>
            <p:nvPr/>
          </p:nvSpPr>
          <p:spPr bwMode="auto">
            <a:xfrm>
              <a:off x="2357" y="2945"/>
              <a:ext cx="256" cy="305"/>
            </a:xfrm>
            <a:custGeom>
              <a:avLst/>
              <a:gdLst/>
              <a:ahLst/>
              <a:cxnLst>
                <a:cxn ang="0">
                  <a:pos x="8" y="304"/>
                </a:cxn>
                <a:cxn ang="0">
                  <a:pos x="0" y="230"/>
                </a:cxn>
                <a:cxn ang="0">
                  <a:pos x="16" y="156"/>
                </a:cxn>
                <a:cxn ang="0">
                  <a:pos x="57" y="91"/>
                </a:cxn>
                <a:cxn ang="0">
                  <a:pos x="115" y="41"/>
                </a:cxn>
                <a:cxn ang="0">
                  <a:pos x="181" y="9"/>
                </a:cxn>
                <a:cxn ang="0">
                  <a:pos x="255" y="0"/>
                </a:cxn>
              </a:cxnLst>
              <a:rect l="0" t="0" r="r" b="b"/>
              <a:pathLst>
                <a:path w="256" h="305">
                  <a:moveTo>
                    <a:pt x="8" y="304"/>
                  </a:moveTo>
                  <a:lnTo>
                    <a:pt x="0" y="230"/>
                  </a:lnTo>
                  <a:lnTo>
                    <a:pt x="16" y="156"/>
                  </a:lnTo>
                  <a:lnTo>
                    <a:pt x="57" y="91"/>
                  </a:lnTo>
                  <a:lnTo>
                    <a:pt x="115" y="41"/>
                  </a:lnTo>
                  <a:lnTo>
                    <a:pt x="181" y="9"/>
                  </a:lnTo>
                  <a:lnTo>
                    <a:pt x="255" y="0"/>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sp>
        <p:nvSpPr>
          <p:cNvPr id="11315" name="Freeform 51"/>
          <p:cNvSpPr>
            <a:spLocks/>
          </p:cNvSpPr>
          <p:nvPr/>
        </p:nvSpPr>
        <p:spPr bwMode="auto">
          <a:xfrm>
            <a:off x="3175000" y="1785937"/>
            <a:ext cx="288925" cy="731838"/>
          </a:xfrm>
          <a:custGeom>
            <a:avLst/>
            <a:gdLst/>
            <a:ahLst/>
            <a:cxnLst>
              <a:cxn ang="0">
                <a:pos x="0" y="0"/>
              </a:cxn>
              <a:cxn ang="0">
                <a:pos x="82" y="66"/>
              </a:cxn>
              <a:cxn ang="0">
                <a:pos x="140" y="156"/>
              </a:cxn>
              <a:cxn ang="0">
                <a:pos x="173" y="255"/>
              </a:cxn>
              <a:cxn ang="0">
                <a:pos x="181" y="353"/>
              </a:cxn>
              <a:cxn ang="0">
                <a:pos x="165" y="460"/>
              </a:cxn>
            </a:cxnLst>
            <a:rect l="0" t="0" r="r" b="b"/>
            <a:pathLst>
              <a:path w="182" h="461">
                <a:moveTo>
                  <a:pt x="0" y="0"/>
                </a:moveTo>
                <a:lnTo>
                  <a:pt x="82" y="66"/>
                </a:lnTo>
                <a:lnTo>
                  <a:pt x="140" y="156"/>
                </a:lnTo>
                <a:lnTo>
                  <a:pt x="173" y="255"/>
                </a:lnTo>
                <a:lnTo>
                  <a:pt x="181" y="353"/>
                </a:lnTo>
                <a:lnTo>
                  <a:pt x="165" y="460"/>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11321" name="Group 57"/>
          <p:cNvGrpSpPr>
            <a:grpSpLocks/>
          </p:cNvGrpSpPr>
          <p:nvPr/>
        </p:nvGrpSpPr>
        <p:grpSpPr bwMode="auto">
          <a:xfrm>
            <a:off x="5667375" y="1450975"/>
            <a:ext cx="1289050" cy="790575"/>
            <a:chOff x="4552" y="795"/>
            <a:chExt cx="812" cy="498"/>
          </a:xfrm>
        </p:grpSpPr>
        <p:sp>
          <p:nvSpPr>
            <p:cNvPr id="11317" name="Freeform 53"/>
            <p:cNvSpPr>
              <a:spLocks/>
            </p:cNvSpPr>
            <p:nvPr/>
          </p:nvSpPr>
          <p:spPr bwMode="auto">
            <a:xfrm>
              <a:off x="4609" y="988"/>
              <a:ext cx="372" cy="305"/>
            </a:xfrm>
            <a:custGeom>
              <a:avLst/>
              <a:gdLst/>
              <a:ahLst/>
              <a:cxnLst>
                <a:cxn ang="0">
                  <a:pos x="371" y="0"/>
                </a:cxn>
                <a:cxn ang="0">
                  <a:pos x="255" y="33"/>
                </a:cxn>
                <a:cxn ang="0">
                  <a:pos x="148" y="107"/>
                </a:cxn>
                <a:cxn ang="0">
                  <a:pos x="58" y="197"/>
                </a:cxn>
                <a:cxn ang="0">
                  <a:pos x="0" y="304"/>
                </a:cxn>
              </a:cxnLst>
              <a:rect l="0" t="0" r="r" b="b"/>
              <a:pathLst>
                <a:path w="372" h="305">
                  <a:moveTo>
                    <a:pt x="371" y="0"/>
                  </a:moveTo>
                  <a:lnTo>
                    <a:pt x="255" y="33"/>
                  </a:lnTo>
                  <a:lnTo>
                    <a:pt x="148" y="107"/>
                  </a:lnTo>
                  <a:lnTo>
                    <a:pt x="58" y="197"/>
                  </a:lnTo>
                  <a:lnTo>
                    <a:pt x="0" y="304"/>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11320" name="Group 56"/>
            <p:cNvGrpSpPr>
              <a:grpSpLocks/>
            </p:cNvGrpSpPr>
            <p:nvPr/>
          </p:nvGrpSpPr>
          <p:grpSpPr bwMode="auto">
            <a:xfrm>
              <a:off x="4552" y="795"/>
              <a:ext cx="812" cy="441"/>
              <a:chOff x="4552" y="795"/>
              <a:chExt cx="812" cy="441"/>
            </a:xfrm>
          </p:grpSpPr>
          <p:sp>
            <p:nvSpPr>
              <p:cNvPr id="11318" name="Rectangle 54"/>
              <p:cNvSpPr>
                <a:spLocks noChangeArrowheads="1"/>
              </p:cNvSpPr>
              <p:nvPr/>
            </p:nvSpPr>
            <p:spPr bwMode="auto">
              <a:xfrm>
                <a:off x="4890" y="795"/>
                <a:ext cx="474" cy="2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Tracks</a:t>
                </a:r>
              </a:p>
            </p:txBody>
          </p:sp>
          <p:sp>
            <p:nvSpPr>
              <p:cNvPr id="11319" name="Freeform 55"/>
              <p:cNvSpPr>
                <a:spLocks/>
              </p:cNvSpPr>
              <p:nvPr/>
            </p:nvSpPr>
            <p:spPr bwMode="auto">
              <a:xfrm>
                <a:off x="4552" y="988"/>
                <a:ext cx="305" cy="248"/>
              </a:xfrm>
              <a:custGeom>
                <a:avLst/>
                <a:gdLst/>
                <a:ahLst/>
                <a:cxnLst>
                  <a:cxn ang="0">
                    <a:pos x="304" y="0"/>
                  </a:cxn>
                  <a:cxn ang="0">
                    <a:pos x="222" y="0"/>
                  </a:cxn>
                  <a:cxn ang="0">
                    <a:pos x="139" y="33"/>
                  </a:cxn>
                  <a:cxn ang="0">
                    <a:pos x="74" y="90"/>
                  </a:cxn>
                  <a:cxn ang="0">
                    <a:pos x="24" y="164"/>
                  </a:cxn>
                  <a:cxn ang="0">
                    <a:pos x="0" y="247"/>
                  </a:cxn>
                </a:cxnLst>
                <a:rect l="0" t="0" r="r" b="b"/>
                <a:pathLst>
                  <a:path w="305" h="248">
                    <a:moveTo>
                      <a:pt x="304" y="0"/>
                    </a:moveTo>
                    <a:lnTo>
                      <a:pt x="222" y="0"/>
                    </a:lnTo>
                    <a:lnTo>
                      <a:pt x="139" y="33"/>
                    </a:lnTo>
                    <a:lnTo>
                      <a:pt x="74" y="90"/>
                    </a:lnTo>
                    <a:lnTo>
                      <a:pt x="24" y="164"/>
                    </a:lnTo>
                    <a:lnTo>
                      <a:pt x="0" y="247"/>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grpSp>
      <p:sp>
        <p:nvSpPr>
          <p:cNvPr id="11322" name="Freeform 58"/>
          <p:cNvSpPr>
            <a:spLocks/>
          </p:cNvSpPr>
          <p:nvPr/>
        </p:nvSpPr>
        <p:spPr bwMode="auto">
          <a:xfrm>
            <a:off x="6191250" y="2320925"/>
            <a:ext cx="174625" cy="444500"/>
          </a:xfrm>
          <a:custGeom>
            <a:avLst/>
            <a:gdLst/>
            <a:ahLst/>
            <a:cxnLst>
              <a:cxn ang="0">
                <a:pos x="0" y="279"/>
              </a:cxn>
              <a:cxn ang="0">
                <a:pos x="64" y="238"/>
              </a:cxn>
              <a:cxn ang="0">
                <a:pos x="100" y="181"/>
              </a:cxn>
              <a:cxn ang="0">
                <a:pos x="109" y="115"/>
              </a:cxn>
              <a:cxn ang="0">
                <a:pos x="81" y="49"/>
              </a:cxn>
              <a:cxn ang="0">
                <a:pos x="28" y="0"/>
              </a:cxn>
              <a:cxn ang="0">
                <a:pos x="55" y="33"/>
              </a:cxn>
            </a:cxnLst>
            <a:rect l="0" t="0" r="r" b="b"/>
            <a:pathLst>
              <a:path w="110" h="280">
                <a:moveTo>
                  <a:pt x="0" y="279"/>
                </a:moveTo>
                <a:lnTo>
                  <a:pt x="64" y="238"/>
                </a:lnTo>
                <a:lnTo>
                  <a:pt x="100" y="181"/>
                </a:lnTo>
                <a:lnTo>
                  <a:pt x="109" y="115"/>
                </a:lnTo>
                <a:lnTo>
                  <a:pt x="81" y="49"/>
                </a:lnTo>
                <a:lnTo>
                  <a:pt x="28" y="0"/>
                </a:lnTo>
                <a:lnTo>
                  <a:pt x="55" y="33"/>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11323" name="Rectangle 59"/>
          <p:cNvSpPr>
            <a:spLocks noChangeArrowheads="1"/>
          </p:cNvSpPr>
          <p:nvPr/>
        </p:nvSpPr>
        <p:spPr bwMode="auto">
          <a:xfrm>
            <a:off x="6692900" y="2341562"/>
            <a:ext cx="731838" cy="317500"/>
          </a:xfrm>
          <a:prstGeom prst="rect">
            <a:avLst/>
          </a:prstGeom>
          <a:noFill/>
          <a:ln w="9525">
            <a:noFill/>
            <a:miter lim="800000"/>
            <a:headEnd/>
            <a:tailEnd/>
          </a:ln>
          <a:effectLst/>
        </p:spPr>
        <p:txBody>
          <a:bodyPr wrap="none" lIns="90488" tIns="44450" rIns="90488" bIns="44450">
            <a:spAutoFit/>
          </a:bodyPr>
          <a:lstStyle/>
          <a:p>
            <a:r>
              <a:rPr lang="en-US" sz="1500">
                <a:solidFill>
                  <a:srgbClr val="000000"/>
                </a:solidFill>
                <a:latin typeface="Arial" pitchFamily="34" charset="0"/>
              </a:rPr>
              <a:t>Sector</a:t>
            </a:r>
          </a:p>
        </p:txBody>
      </p:sp>
      <p:sp>
        <p:nvSpPr>
          <p:cNvPr id="11325" name="Freeform 61"/>
          <p:cNvSpPr>
            <a:spLocks/>
          </p:cNvSpPr>
          <p:nvPr/>
        </p:nvSpPr>
        <p:spPr bwMode="auto">
          <a:xfrm>
            <a:off x="6364288" y="2268537"/>
            <a:ext cx="520700" cy="276225"/>
          </a:xfrm>
          <a:custGeom>
            <a:avLst/>
            <a:gdLst/>
            <a:ahLst/>
            <a:cxnLst>
              <a:cxn ang="0">
                <a:pos x="327" y="33"/>
              </a:cxn>
              <a:cxn ang="0">
                <a:pos x="264" y="0"/>
              </a:cxn>
              <a:cxn ang="0">
                <a:pos x="191" y="0"/>
              </a:cxn>
              <a:cxn ang="0">
                <a:pos x="118" y="16"/>
              </a:cxn>
              <a:cxn ang="0">
                <a:pos x="64" y="49"/>
              </a:cxn>
              <a:cxn ang="0">
                <a:pos x="19" y="107"/>
              </a:cxn>
              <a:cxn ang="0">
                <a:pos x="0" y="173"/>
              </a:cxn>
            </a:cxnLst>
            <a:rect l="0" t="0" r="r" b="b"/>
            <a:pathLst>
              <a:path w="328" h="174">
                <a:moveTo>
                  <a:pt x="327" y="33"/>
                </a:moveTo>
                <a:lnTo>
                  <a:pt x="264" y="0"/>
                </a:lnTo>
                <a:lnTo>
                  <a:pt x="191" y="0"/>
                </a:lnTo>
                <a:lnTo>
                  <a:pt x="118" y="16"/>
                </a:lnTo>
                <a:lnTo>
                  <a:pt x="64" y="49"/>
                </a:lnTo>
                <a:lnTo>
                  <a:pt x="19" y="107"/>
                </a:lnTo>
                <a:lnTo>
                  <a:pt x="0" y="17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6" name="Slide Number Placeholder 3"/>
          <p:cNvSpPr txBox="1">
            <a:spLocks/>
          </p:cNvSpPr>
          <p:nvPr/>
        </p:nvSpPr>
        <p:spPr>
          <a:xfrm>
            <a:off x="612648" y="6356350"/>
            <a:ext cx="1981200" cy="36576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B6F15528-21DE-4FAA-801E-634DDDAF4B2B}" type="slidenum">
              <a:rPr lang="en-US" sz="1400" smtClean="0"/>
              <a:pPr/>
              <a:t>22</a:t>
            </a:fld>
            <a:endParaRPr lang="en-US" sz="1400" dirty="0"/>
          </a:p>
        </p:txBody>
      </p:sp>
      <p:sp>
        <p:nvSpPr>
          <p:cNvPr id="57" name="Freeform 60"/>
          <p:cNvSpPr>
            <a:spLocks/>
          </p:cNvSpPr>
          <p:nvPr/>
        </p:nvSpPr>
        <p:spPr bwMode="auto">
          <a:xfrm>
            <a:off x="4802840" y="2406649"/>
            <a:ext cx="1401110" cy="251223"/>
          </a:xfrm>
          <a:custGeom>
            <a:avLst/>
            <a:gdLst/>
            <a:ahLst/>
            <a:cxnLst>
              <a:cxn ang="0">
                <a:pos x="890" y="304"/>
              </a:cxn>
              <a:cxn ang="0">
                <a:pos x="0" y="123"/>
              </a:cxn>
              <a:cxn ang="0">
                <a:pos x="926" y="0"/>
              </a:cxn>
            </a:cxnLst>
            <a:rect l="0" t="0" r="r" b="b"/>
            <a:pathLst>
              <a:path w="927" h="305">
                <a:moveTo>
                  <a:pt x="890" y="304"/>
                </a:moveTo>
                <a:lnTo>
                  <a:pt x="0" y="123"/>
                </a:lnTo>
                <a:lnTo>
                  <a:pt x="926" y="0"/>
                </a:lnTo>
              </a:path>
            </a:pathLst>
          </a:custGeom>
          <a:noFill/>
          <a:ln w="12700" cap="rnd" cmpd="sng">
            <a:solidFill>
              <a:srgbClr val="000000"/>
            </a:solidFill>
            <a:prstDash val="dash"/>
            <a:round/>
            <a:headEnd type="none" w="sm" len="sm"/>
            <a:tailEnd type="none" w="sm" len="sm"/>
          </a:ln>
          <a:effectLst/>
        </p:spPr>
        <p:txBody>
          <a:bodyPr/>
          <a:lstStyle/>
          <a:p>
            <a:endParaRPr lang="en-US"/>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381000" y="0"/>
            <a:ext cx="7772400" cy="1104900"/>
          </a:xfrm>
          <a:noFill/>
          <a:ln/>
        </p:spPr>
        <p:txBody>
          <a:bodyPr/>
          <a:lstStyle/>
          <a:p>
            <a:r>
              <a:rPr lang="en-US" dirty="0"/>
              <a:t>Components of a Disk </a:t>
            </a:r>
          </a:p>
        </p:txBody>
      </p:sp>
      <p:sp>
        <p:nvSpPr>
          <p:cNvPr id="11304" name="Rectangle 40"/>
          <p:cNvSpPr>
            <a:spLocks noChangeArrowheads="1"/>
          </p:cNvSpPr>
          <p:nvPr/>
        </p:nvSpPr>
        <p:spPr bwMode="auto">
          <a:xfrm>
            <a:off x="77788" y="1662113"/>
            <a:ext cx="387928" cy="902298"/>
          </a:xfrm>
          <a:prstGeom prst="rect">
            <a:avLst/>
          </a:prstGeom>
          <a:noFill/>
          <a:ln w="9525">
            <a:noFill/>
            <a:miter lim="800000"/>
            <a:headEnd/>
            <a:tailEnd/>
          </a:ln>
          <a:effectLst/>
        </p:spPr>
        <p:txBody>
          <a:bodyPr wrap="none" lIns="90488" tIns="44450" rIns="90488" bIns="44450">
            <a:spAutoFit/>
          </a:bodyPr>
          <a:lstStyle/>
          <a:p>
            <a:pPr>
              <a:spcBef>
                <a:spcPct val="20000"/>
              </a:spcBef>
              <a:buClr>
                <a:schemeClr val="tx1"/>
              </a:buClr>
              <a:buSzPct val="75000"/>
            </a:pPr>
            <a:r>
              <a:rPr lang="en-US" dirty="0">
                <a:latin typeface="Book Antiqua" pitchFamily="18" charset="0"/>
              </a:rPr>
              <a:t> </a:t>
            </a:r>
          </a:p>
          <a:p>
            <a:pPr>
              <a:spcBef>
                <a:spcPct val="20000"/>
              </a:spcBef>
              <a:buClr>
                <a:schemeClr val="tx1"/>
              </a:buClr>
              <a:buSzPct val="75000"/>
              <a:buFont typeface="Wingdings" pitchFamily="2" charset="2"/>
              <a:buChar char="v"/>
            </a:pPr>
            <a:endParaRPr lang="en-US" dirty="0">
              <a:latin typeface="Book Antiqua" pitchFamily="18" charset="0"/>
            </a:endParaRPr>
          </a:p>
        </p:txBody>
      </p:sp>
      <p:sp>
        <p:nvSpPr>
          <p:cNvPr id="11307" name="Rectangle 43"/>
          <p:cNvSpPr>
            <a:spLocks noChangeArrowheads="1"/>
          </p:cNvSpPr>
          <p:nvPr/>
        </p:nvSpPr>
        <p:spPr bwMode="auto">
          <a:xfrm>
            <a:off x="77788" y="2120900"/>
            <a:ext cx="4124325" cy="902298"/>
          </a:xfrm>
          <a:prstGeom prst="rect">
            <a:avLst/>
          </a:prstGeom>
          <a:noFill/>
          <a:ln w="9525">
            <a:noFill/>
            <a:miter lim="800000"/>
            <a:headEnd/>
            <a:tailEnd/>
          </a:ln>
          <a:effectLst/>
        </p:spPr>
        <p:txBody>
          <a:bodyPr lIns="90488" tIns="44450" rIns="90488" bIns="44450">
            <a:spAutoFit/>
          </a:bodyPr>
          <a:lstStyle/>
          <a:p>
            <a:pPr>
              <a:spcBef>
                <a:spcPct val="20000"/>
              </a:spcBef>
              <a:buClr>
                <a:schemeClr val="tx1"/>
              </a:buClr>
              <a:buSzPct val="75000"/>
            </a:pPr>
            <a:r>
              <a:rPr lang="en-US" dirty="0">
                <a:latin typeface="Book Antiqua" pitchFamily="18" charset="0"/>
              </a:rPr>
              <a:t> </a:t>
            </a:r>
          </a:p>
          <a:p>
            <a:pPr>
              <a:spcBef>
                <a:spcPct val="20000"/>
              </a:spcBef>
              <a:buClr>
                <a:schemeClr val="tx1"/>
              </a:buClr>
              <a:buSzPct val="75000"/>
              <a:buFont typeface="Wingdings" pitchFamily="2" charset="2"/>
              <a:buChar char="v"/>
            </a:pPr>
            <a:endParaRPr lang="en-US" dirty="0">
              <a:latin typeface="Book Antiqua" pitchFamily="18" charset="0"/>
            </a:endParaRPr>
          </a:p>
        </p:txBody>
      </p:sp>
      <p:sp>
        <p:nvSpPr>
          <p:cNvPr id="63" name="Rectangle 5"/>
          <p:cNvSpPr txBox="1">
            <a:spLocks noChangeArrowheads="1"/>
          </p:cNvSpPr>
          <p:nvPr/>
        </p:nvSpPr>
        <p:spPr>
          <a:xfrm>
            <a:off x="457200" y="1219200"/>
            <a:ext cx="8153400" cy="4953000"/>
          </a:xfrm>
          <a:prstGeom prst="rect">
            <a:avLst/>
          </a:prstGeom>
          <a:noFill/>
          <a:ln/>
        </p:spPr>
        <p:txBody>
          <a:bodyPr vert="horz">
            <a:normAutofit/>
          </a:bodyPr>
          <a:lstStyle/>
          <a:p>
            <a:pPr marL="274320" lvl="0" indent="-274320" eaLnBrk="1" fontAlgn="auto" hangingPunct="1">
              <a:spcBef>
                <a:spcPts val="600"/>
              </a:spcBef>
              <a:spcAft>
                <a:spcPts val="0"/>
              </a:spcAft>
              <a:buClr>
                <a:schemeClr val="accent1"/>
              </a:buClr>
              <a:buSzPct val="76000"/>
              <a:buFont typeface="Wingdings 3"/>
              <a:buChar char=""/>
            </a:pPr>
            <a:r>
              <a:rPr lang="en-US" sz="2600" dirty="0" smtClean="0">
                <a:latin typeface="+mn-lt"/>
              </a:rPr>
              <a:t>The platters spin constantly while in use</a:t>
            </a:r>
          </a:p>
          <a:p>
            <a:pPr marL="274320" lvl="0" indent="-274320" eaLnBrk="1" fontAlgn="auto" hangingPunct="1">
              <a:spcBef>
                <a:spcPts val="600"/>
              </a:spcBef>
              <a:spcAft>
                <a:spcPts val="0"/>
              </a:spcAft>
              <a:buClr>
                <a:schemeClr val="accent1"/>
              </a:buClr>
              <a:buSzPct val="76000"/>
              <a:buFont typeface="Wingdings 3"/>
              <a:buChar char=""/>
            </a:pPr>
            <a:endParaRPr lang="en-US" sz="2600" dirty="0" smtClean="0">
              <a:latin typeface="+mn-lt"/>
            </a:endParaRPr>
          </a:p>
          <a:p>
            <a:pPr marL="274320" lvl="0" indent="-274320" eaLnBrk="1" fontAlgn="auto" hangingPunct="1">
              <a:spcBef>
                <a:spcPts val="600"/>
              </a:spcBef>
              <a:spcAft>
                <a:spcPts val="0"/>
              </a:spcAft>
              <a:buClr>
                <a:schemeClr val="accent1"/>
              </a:buClr>
              <a:buSzPct val="76000"/>
              <a:buFont typeface="Wingdings 3"/>
              <a:buChar char=""/>
            </a:pPr>
            <a:r>
              <a:rPr lang="en-US" sz="2600" dirty="0" smtClean="0">
                <a:latin typeface="+mn-lt"/>
              </a:rPr>
              <a:t>The arm assembly is moved in or out to position a head on a desired track. Tracks under heads make a </a:t>
            </a:r>
            <a:r>
              <a:rPr lang="en-US" sz="2600" i="1" dirty="0" smtClean="0">
                <a:solidFill>
                  <a:srgbClr val="FF0000"/>
                </a:solidFill>
                <a:latin typeface="+mn-lt"/>
              </a:rPr>
              <a:t>cylinder</a:t>
            </a:r>
            <a:r>
              <a:rPr lang="en-US" sz="2600" dirty="0" smtClean="0">
                <a:solidFill>
                  <a:schemeClr val="accent2"/>
                </a:solidFill>
                <a:latin typeface="+mn-lt"/>
              </a:rPr>
              <a:t> </a:t>
            </a:r>
            <a:r>
              <a:rPr lang="en-US" sz="2600" dirty="0" smtClean="0">
                <a:latin typeface="+mn-lt"/>
              </a:rPr>
              <a:t>(imaginary!).</a:t>
            </a:r>
          </a:p>
          <a:p>
            <a:pPr marL="274320" lvl="0" indent="-274320" eaLnBrk="1" fontAlgn="auto" hangingPunct="1">
              <a:spcBef>
                <a:spcPts val="600"/>
              </a:spcBef>
              <a:spcAft>
                <a:spcPts val="0"/>
              </a:spcAft>
              <a:buClr>
                <a:schemeClr val="accent1"/>
              </a:buClr>
              <a:buSzPct val="76000"/>
              <a:buFont typeface="Wingdings 3"/>
              <a:buChar char=""/>
            </a:pPr>
            <a:endParaRPr lang="en-US" sz="2600" dirty="0" smtClean="0">
              <a:latin typeface="+mn-lt"/>
            </a:endParaRPr>
          </a:p>
          <a:p>
            <a:pPr marL="274320" indent="-274320" eaLnBrk="1" fontAlgn="auto" hangingPunct="1">
              <a:spcBef>
                <a:spcPts val="600"/>
              </a:spcBef>
              <a:spcAft>
                <a:spcPts val="0"/>
              </a:spcAft>
              <a:buClr>
                <a:schemeClr val="accent1"/>
              </a:buClr>
              <a:buSzPct val="76000"/>
              <a:buFont typeface="Wingdings 3"/>
              <a:buChar char=""/>
            </a:pPr>
            <a:r>
              <a:rPr lang="en-US" sz="2600" dirty="0" smtClean="0">
                <a:latin typeface="+mn-lt"/>
              </a:rPr>
              <a:t> Only one head reads/writes at any one time.</a:t>
            </a:r>
          </a:p>
          <a:p>
            <a:pPr marL="274320" indent="-274320" eaLnBrk="1" fontAlgn="auto" hangingPunct="1">
              <a:spcBef>
                <a:spcPts val="600"/>
              </a:spcBef>
              <a:spcAft>
                <a:spcPts val="0"/>
              </a:spcAft>
              <a:buClr>
                <a:schemeClr val="accent1"/>
              </a:buClr>
              <a:buSzPct val="76000"/>
              <a:buFont typeface="Wingdings 3"/>
              <a:buChar char=""/>
            </a:pPr>
            <a:endParaRPr lang="en-US" sz="2600" dirty="0" smtClean="0">
              <a:latin typeface="+mn-lt"/>
            </a:endParaRPr>
          </a:p>
          <a:p>
            <a:pPr marL="274320" indent="-274320" eaLnBrk="1" fontAlgn="auto" hangingPunct="1">
              <a:spcBef>
                <a:spcPts val="600"/>
              </a:spcBef>
              <a:spcAft>
                <a:spcPts val="0"/>
              </a:spcAft>
              <a:buClr>
                <a:schemeClr val="accent1"/>
              </a:buClr>
              <a:buSzPct val="76000"/>
              <a:buFont typeface="Wingdings 3"/>
              <a:buChar char=""/>
            </a:pPr>
            <a:r>
              <a:rPr lang="en-US" sz="2600" i="1" dirty="0" smtClean="0">
                <a:solidFill>
                  <a:schemeClr val="accent2"/>
                </a:solidFill>
                <a:latin typeface="+mn-lt"/>
              </a:rPr>
              <a:t> </a:t>
            </a:r>
            <a:r>
              <a:rPr lang="en-US" sz="2600" i="1" dirty="0" smtClean="0">
                <a:solidFill>
                  <a:srgbClr val="FF0000"/>
                </a:solidFill>
                <a:latin typeface="+mn-lt"/>
              </a:rPr>
              <a:t>Block size </a:t>
            </a:r>
            <a:r>
              <a:rPr lang="en-US" sz="2600" dirty="0" smtClean="0">
                <a:latin typeface="+mn-lt"/>
              </a:rPr>
              <a:t>is a multiple of </a:t>
            </a:r>
            <a:r>
              <a:rPr lang="en-US" sz="2600" i="1" dirty="0" smtClean="0">
                <a:solidFill>
                  <a:srgbClr val="FF0000"/>
                </a:solidFill>
                <a:latin typeface="+mn-lt"/>
              </a:rPr>
              <a:t>sector size </a:t>
            </a:r>
            <a:r>
              <a:rPr lang="en-US" sz="2600" dirty="0" smtClean="0">
                <a:latin typeface="+mn-lt"/>
              </a:rPr>
              <a:t>(which is fixed at 512 bytes).  Typical 4KB, 8KB, for </a:t>
            </a:r>
            <a:r>
              <a:rPr lang="en-US" sz="2600" dirty="0" err="1" smtClean="0">
                <a:latin typeface="+mn-lt"/>
              </a:rPr>
              <a:t>filesystems</a:t>
            </a:r>
            <a:r>
              <a:rPr lang="en-US" sz="2600" dirty="0" smtClean="0">
                <a:latin typeface="+mn-lt"/>
              </a:rPr>
              <a:t>, larger for data warehousing: 256KB, 1MB</a:t>
            </a:r>
          </a:p>
          <a:p>
            <a:pPr marL="274320" indent="-274320" eaLnBrk="1" fontAlgn="auto" hangingPunct="1">
              <a:spcBef>
                <a:spcPts val="600"/>
              </a:spcBef>
              <a:spcAft>
                <a:spcPts val="0"/>
              </a:spcAft>
              <a:buClr>
                <a:schemeClr val="accent1"/>
              </a:buClr>
              <a:buSzPct val="76000"/>
              <a:buFont typeface="Wingdings 3"/>
              <a:buChar char=""/>
            </a:pPr>
            <a:endParaRPr lang="en-US" sz="2000" dirty="0" smtClean="0">
              <a:latin typeface="Book Antiqua" pitchFamily="18" charset="0"/>
            </a:endParaRPr>
          </a:p>
          <a:p>
            <a:pPr marL="274320" lvl="0" indent="-274320" eaLnBrk="1" fontAlgn="auto" hangingPunct="1">
              <a:spcBef>
                <a:spcPts val="600"/>
              </a:spcBef>
              <a:spcAft>
                <a:spcPts val="0"/>
              </a:spcAft>
              <a:buClr>
                <a:schemeClr val="accent1"/>
              </a:buClr>
              <a:buSzPct val="76000"/>
              <a:buFont typeface="Wingdings 3"/>
              <a:buChar char=""/>
            </a:pPr>
            <a:endParaRPr kumimoji="0" lang="en-US" sz="23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Slide Number Placeholder 3"/>
          <p:cNvSpPr txBox="1">
            <a:spLocks/>
          </p:cNvSpPr>
          <p:nvPr/>
        </p:nvSpPr>
        <p:spPr>
          <a:xfrm>
            <a:off x="612648" y="6356350"/>
            <a:ext cx="1981200" cy="36576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B6F15528-21DE-4FAA-801E-634DDDAF4B2B}" type="slidenum">
              <a:rPr lang="en-US" sz="1400" smtClean="0"/>
              <a:pPr/>
              <a:t>23</a:t>
            </a:fld>
            <a:endParaRPr lang="en-US" sz="1400" dirty="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dirty="0"/>
              <a:t>Accessing a Disk </a:t>
            </a:r>
            <a:r>
              <a:rPr lang="en-US" dirty="0" smtClean="0"/>
              <a:t>Block</a:t>
            </a:r>
            <a:endParaRPr lang="en-US" dirty="0"/>
          </a:p>
        </p:txBody>
      </p:sp>
      <p:sp>
        <p:nvSpPr>
          <p:cNvPr id="13317" name="Rectangle 5"/>
          <p:cNvSpPr>
            <a:spLocks noGrp="1" noChangeArrowheads="1"/>
          </p:cNvSpPr>
          <p:nvPr>
            <p:ph sz="quarter" idx="1"/>
          </p:nvPr>
        </p:nvSpPr>
        <p:spPr>
          <a:xfrm>
            <a:off x="457200" y="1295400"/>
            <a:ext cx="7772400" cy="5029200"/>
          </a:xfrm>
          <a:noFill/>
          <a:ln/>
        </p:spPr>
        <p:txBody>
          <a:bodyPr>
            <a:normAutofit fontScale="92500" lnSpcReduction="10000"/>
          </a:bodyPr>
          <a:lstStyle/>
          <a:p>
            <a:r>
              <a:rPr lang="en-US" dirty="0"/>
              <a:t>Time to access (read/write) a disk block:</a:t>
            </a:r>
          </a:p>
          <a:p>
            <a:pPr lvl="1">
              <a:buSzPct val="75000"/>
            </a:pPr>
            <a:r>
              <a:rPr lang="en-US" i="1" dirty="0">
                <a:solidFill>
                  <a:srgbClr val="FF0000"/>
                </a:solidFill>
              </a:rPr>
              <a:t>seek time </a:t>
            </a:r>
            <a:r>
              <a:rPr lang="en-US" dirty="0"/>
              <a:t>(</a:t>
            </a:r>
            <a:r>
              <a:rPr lang="en-US" sz="2000" dirty="0"/>
              <a:t>moving arms to position disk head on track</a:t>
            </a:r>
            <a:r>
              <a:rPr lang="en-US" dirty="0"/>
              <a:t>)</a:t>
            </a:r>
          </a:p>
          <a:p>
            <a:pPr lvl="1">
              <a:buSzPct val="75000"/>
            </a:pPr>
            <a:r>
              <a:rPr lang="en-US" i="1" dirty="0">
                <a:solidFill>
                  <a:srgbClr val="FF0000"/>
                </a:solidFill>
              </a:rPr>
              <a:t>rotational delay </a:t>
            </a:r>
            <a:r>
              <a:rPr lang="en-US" dirty="0"/>
              <a:t>(</a:t>
            </a:r>
            <a:r>
              <a:rPr lang="en-US" sz="2000" dirty="0"/>
              <a:t>waiting for block to rotate under head</a:t>
            </a:r>
            <a:r>
              <a:rPr lang="en-US" dirty="0"/>
              <a:t>)</a:t>
            </a:r>
          </a:p>
          <a:p>
            <a:pPr lvl="1">
              <a:buSzPct val="75000"/>
            </a:pPr>
            <a:r>
              <a:rPr lang="en-US" i="1" dirty="0">
                <a:solidFill>
                  <a:srgbClr val="FF0000"/>
                </a:solidFill>
              </a:rPr>
              <a:t>transfer time </a:t>
            </a:r>
            <a:r>
              <a:rPr lang="en-US" dirty="0"/>
              <a:t>(</a:t>
            </a:r>
            <a:r>
              <a:rPr lang="en-US" sz="2000" dirty="0"/>
              <a:t>actually moving data to/from disk surface</a:t>
            </a:r>
            <a:r>
              <a:rPr lang="en-US" dirty="0" smtClean="0"/>
              <a:t>)</a:t>
            </a:r>
            <a:endParaRPr lang="en-US" dirty="0"/>
          </a:p>
          <a:p>
            <a:r>
              <a:rPr lang="en-US" dirty="0"/>
              <a:t>Seek time and rotational delay dominate.</a:t>
            </a:r>
          </a:p>
          <a:p>
            <a:pPr lvl="1">
              <a:buSzPct val="75000"/>
            </a:pPr>
            <a:r>
              <a:rPr lang="en-US" dirty="0"/>
              <a:t>Seek time varies from about 1 to </a:t>
            </a:r>
            <a:r>
              <a:rPr lang="en-US" dirty="0" smtClean="0"/>
              <a:t>20ms (typical &lt;= 4ms)</a:t>
            </a:r>
            <a:endParaRPr lang="en-US" dirty="0"/>
          </a:p>
          <a:p>
            <a:pPr lvl="1">
              <a:buSzPct val="75000"/>
            </a:pPr>
            <a:r>
              <a:rPr lang="en-US" dirty="0"/>
              <a:t>Rotational delay varies from 0 to </a:t>
            </a:r>
            <a:r>
              <a:rPr lang="en-US" dirty="0" smtClean="0"/>
              <a:t>10ms, average 4ms for 7200 RPM (60/7200 = .008s/rev = 8ms/rev, half on average)</a:t>
            </a:r>
            <a:endParaRPr lang="en-US" dirty="0"/>
          </a:p>
          <a:p>
            <a:pPr lvl="1">
              <a:buSzPct val="75000"/>
            </a:pPr>
            <a:r>
              <a:rPr lang="en-US" dirty="0"/>
              <a:t>Transfer </a:t>
            </a:r>
            <a:r>
              <a:rPr lang="en-US" dirty="0" smtClean="0"/>
              <a:t>time </a:t>
            </a:r>
            <a:r>
              <a:rPr lang="en-US" dirty="0"/>
              <a:t>is </a:t>
            </a:r>
            <a:r>
              <a:rPr lang="en-US" dirty="0" smtClean="0"/>
              <a:t>under 1ms </a:t>
            </a:r>
            <a:r>
              <a:rPr lang="en-US" dirty="0"/>
              <a:t>per 4KB </a:t>
            </a:r>
            <a:r>
              <a:rPr lang="en-US" dirty="0" smtClean="0"/>
              <a:t>page, rate~100M/s, so 10 ms for 1MB, about same as </a:t>
            </a:r>
            <a:r>
              <a:rPr lang="en-US" dirty="0" err="1" smtClean="0"/>
              <a:t>seek+rotational</a:t>
            </a:r>
            <a:r>
              <a:rPr lang="en-US" dirty="0" smtClean="0"/>
              <a:t> delay.</a:t>
            </a:r>
          </a:p>
          <a:p>
            <a:pPr lvl="1">
              <a:buSzPct val="75000"/>
            </a:pPr>
            <a:endParaRPr lang="en-US" dirty="0"/>
          </a:p>
          <a:p>
            <a:r>
              <a:rPr lang="en-US" dirty="0"/>
              <a:t>Key to lower I/O cost: </a:t>
            </a:r>
            <a:r>
              <a:rPr lang="en-US" dirty="0">
                <a:solidFill>
                  <a:srgbClr val="FF0000"/>
                </a:solidFill>
              </a:rPr>
              <a:t>reduce seek/rotation delays! </a:t>
            </a:r>
            <a:endParaRPr lang="en-US" dirty="0" smtClean="0">
              <a:solidFill>
                <a:srgbClr val="FF0000"/>
              </a:solidFill>
            </a:endParaRPr>
          </a:p>
          <a:p>
            <a:r>
              <a:rPr lang="en-US" dirty="0" smtClean="0"/>
              <a:t>One idea: use 1MB transfers, but not flexible enough for all cases (i.e. small tables)</a:t>
            </a:r>
            <a:endParaRPr lang="en-US" dirty="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24</a:t>
            </a:fld>
            <a:endParaRPr lang="en-US" dirty="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a:t>Arranging Pages on Disk</a:t>
            </a:r>
          </a:p>
        </p:txBody>
      </p:sp>
      <p:sp>
        <p:nvSpPr>
          <p:cNvPr id="15365" name="Rectangle 5"/>
          <p:cNvSpPr>
            <a:spLocks noGrp="1" noChangeArrowheads="1"/>
          </p:cNvSpPr>
          <p:nvPr>
            <p:ph sz="quarter" idx="1"/>
          </p:nvPr>
        </p:nvSpPr>
        <p:spPr>
          <a:xfrm>
            <a:off x="457200" y="1371600"/>
            <a:ext cx="8001000" cy="4724400"/>
          </a:xfrm>
          <a:noFill/>
          <a:ln/>
        </p:spPr>
        <p:txBody>
          <a:bodyPr>
            <a:normAutofit/>
          </a:bodyPr>
          <a:lstStyle/>
          <a:p>
            <a:r>
              <a:rPr lang="en-US" dirty="0">
                <a:solidFill>
                  <a:srgbClr val="FF0000"/>
                </a:solidFill>
              </a:rPr>
              <a:t>`</a:t>
            </a:r>
            <a:r>
              <a:rPr lang="en-US" i="1" dirty="0">
                <a:solidFill>
                  <a:srgbClr val="FF0000"/>
                </a:solidFill>
              </a:rPr>
              <a:t>Next</a:t>
            </a:r>
            <a:r>
              <a:rPr lang="en-US" dirty="0">
                <a:solidFill>
                  <a:srgbClr val="FF0000"/>
                </a:solidFill>
              </a:rPr>
              <a:t>’</a:t>
            </a:r>
            <a:r>
              <a:rPr lang="en-US" dirty="0">
                <a:solidFill>
                  <a:schemeClr val="accent2"/>
                </a:solidFill>
              </a:rPr>
              <a:t> </a:t>
            </a:r>
            <a:r>
              <a:rPr lang="en-US" dirty="0"/>
              <a:t>block concept:  </a:t>
            </a:r>
          </a:p>
          <a:p>
            <a:pPr lvl="1">
              <a:buSzPct val="75000"/>
            </a:pPr>
            <a:r>
              <a:rPr lang="en-US" dirty="0"/>
              <a:t>blocks on same track, followed by</a:t>
            </a:r>
          </a:p>
          <a:p>
            <a:pPr lvl="1">
              <a:buSzPct val="75000"/>
            </a:pPr>
            <a:r>
              <a:rPr lang="en-US" dirty="0"/>
              <a:t>blocks on same cylinder, followed by</a:t>
            </a:r>
          </a:p>
          <a:p>
            <a:pPr lvl="1">
              <a:buSzPct val="75000"/>
            </a:pPr>
            <a:r>
              <a:rPr lang="en-US" dirty="0"/>
              <a:t>blocks on adjacent </a:t>
            </a:r>
            <a:r>
              <a:rPr lang="en-US" dirty="0" smtClean="0"/>
              <a:t>cylinder</a:t>
            </a:r>
          </a:p>
          <a:p>
            <a:pPr lvl="1">
              <a:buSzPct val="75000"/>
            </a:pPr>
            <a:endParaRPr lang="en-US" dirty="0"/>
          </a:p>
          <a:p>
            <a:r>
              <a:rPr lang="en-US" dirty="0" smtClean="0"/>
              <a:t>Blocks that are accessed together frequently should </a:t>
            </a:r>
            <a:r>
              <a:rPr lang="en-US" dirty="0"/>
              <a:t>be </a:t>
            </a:r>
            <a:r>
              <a:rPr lang="en-US" dirty="0" smtClean="0"/>
              <a:t>sequentially </a:t>
            </a:r>
            <a:r>
              <a:rPr lang="en-US" dirty="0"/>
              <a:t>on disk (by `next’), to minimize </a:t>
            </a:r>
            <a:r>
              <a:rPr lang="en-US" dirty="0" smtClean="0"/>
              <a:t>access time</a:t>
            </a:r>
          </a:p>
          <a:p>
            <a:endParaRPr lang="en-US" dirty="0"/>
          </a:p>
          <a:p>
            <a:r>
              <a:rPr lang="en-US" dirty="0"/>
              <a:t>For a </a:t>
            </a:r>
            <a:r>
              <a:rPr lang="en-US" dirty="0">
                <a:solidFill>
                  <a:srgbClr val="FF0000"/>
                </a:solidFill>
              </a:rPr>
              <a:t>sequential scan, </a:t>
            </a:r>
            <a:r>
              <a:rPr lang="en-US" i="1" u="sng" dirty="0">
                <a:solidFill>
                  <a:srgbClr val="FF0000"/>
                </a:solidFill>
              </a:rPr>
              <a:t>pre-fetching</a:t>
            </a:r>
            <a:r>
              <a:rPr lang="en-US" i="1" dirty="0">
                <a:solidFill>
                  <a:srgbClr val="FF0000"/>
                </a:solidFill>
              </a:rPr>
              <a:t> </a:t>
            </a:r>
            <a:r>
              <a:rPr lang="en-US" dirty="0"/>
              <a:t>several pages at a time is a big win!</a:t>
            </a:r>
          </a:p>
        </p:txBody>
      </p:sp>
      <p:sp>
        <p:nvSpPr>
          <p:cNvPr id="7"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25</a:t>
            </a:fld>
            <a:endParaRPr lang="en-US" dirty="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dirty="0" smtClean="0"/>
              <a:t>Physical Address on Disk</a:t>
            </a:r>
            <a:endParaRPr lang="en-US" dirty="0"/>
          </a:p>
        </p:txBody>
      </p:sp>
      <p:sp>
        <p:nvSpPr>
          <p:cNvPr id="15365" name="Rectangle 5"/>
          <p:cNvSpPr>
            <a:spLocks noGrp="1" noChangeArrowheads="1"/>
          </p:cNvSpPr>
          <p:nvPr>
            <p:ph sz="quarter" idx="1"/>
          </p:nvPr>
        </p:nvSpPr>
        <p:spPr>
          <a:xfrm>
            <a:off x="457200" y="1371600"/>
            <a:ext cx="8001000" cy="4724400"/>
          </a:xfrm>
          <a:noFill/>
          <a:ln/>
        </p:spPr>
        <p:txBody>
          <a:bodyPr>
            <a:normAutofit fontScale="92500" lnSpcReduction="10000"/>
          </a:bodyPr>
          <a:lstStyle/>
          <a:p>
            <a:r>
              <a:rPr lang="en-US" sz="2200" dirty="0" smtClean="0"/>
              <a:t>To locate a block on disk, the disk itself uses </a:t>
            </a:r>
            <a:r>
              <a:rPr lang="en-US" sz="2200" dirty="0" smtClean="0">
                <a:solidFill>
                  <a:srgbClr val="FF0000"/>
                </a:solidFill>
              </a:rPr>
              <a:t>CHS</a:t>
            </a:r>
            <a:r>
              <a:rPr lang="en-US" sz="2200" dirty="0" smtClean="0"/>
              <a:t> address  </a:t>
            </a:r>
            <a:endParaRPr lang="en-US" sz="2200" dirty="0"/>
          </a:p>
          <a:p>
            <a:pPr lvl="1">
              <a:buSzPct val="75000"/>
            </a:pPr>
            <a:r>
              <a:rPr lang="en-US" sz="2200" u="sng" dirty="0" smtClean="0"/>
              <a:t>C</a:t>
            </a:r>
            <a:r>
              <a:rPr lang="en-US" sz="2200" dirty="0" smtClean="0"/>
              <a:t>ylinder address </a:t>
            </a:r>
          </a:p>
          <a:p>
            <a:pPr lvl="2">
              <a:buSzPct val="75000"/>
            </a:pPr>
            <a:r>
              <a:rPr lang="en-US" sz="2200" dirty="0" smtClean="0"/>
              <a:t>Where to position the head, i.e., “seek” movement</a:t>
            </a:r>
            <a:endParaRPr lang="en-US" sz="2200" dirty="0"/>
          </a:p>
          <a:p>
            <a:pPr lvl="1">
              <a:buSzPct val="75000"/>
            </a:pPr>
            <a:r>
              <a:rPr lang="en-US" sz="2200" u="sng" dirty="0" smtClean="0"/>
              <a:t>H</a:t>
            </a:r>
            <a:r>
              <a:rPr lang="en-US" sz="2200" dirty="0" smtClean="0"/>
              <a:t>ead address</a:t>
            </a:r>
          </a:p>
          <a:p>
            <a:pPr lvl="2">
              <a:buSzPct val="75000"/>
            </a:pPr>
            <a:r>
              <a:rPr lang="en-US" sz="2200" dirty="0" smtClean="0"/>
              <a:t>Which head to activate</a:t>
            </a:r>
          </a:p>
          <a:p>
            <a:pPr lvl="2">
              <a:buSzPct val="75000"/>
            </a:pPr>
            <a:r>
              <a:rPr lang="en-US" sz="2200" dirty="0" smtClean="0"/>
              <a:t>Identifies the platter and side, hence the track, since cylinder is already known</a:t>
            </a:r>
            <a:endParaRPr lang="en-US" sz="2200" dirty="0"/>
          </a:p>
          <a:p>
            <a:pPr lvl="1">
              <a:buSzPct val="75000"/>
            </a:pPr>
            <a:r>
              <a:rPr lang="en-US" sz="2200" u="sng" dirty="0" smtClean="0"/>
              <a:t>S</a:t>
            </a:r>
            <a:r>
              <a:rPr lang="en-US" sz="2200" dirty="0" smtClean="0"/>
              <a:t>ector address</a:t>
            </a:r>
          </a:p>
          <a:p>
            <a:pPr lvl="2">
              <a:buSzPct val="75000"/>
            </a:pPr>
            <a:r>
              <a:rPr lang="en-US" sz="2200" dirty="0" smtClean="0"/>
              <a:t>The address of first sector in the block</a:t>
            </a:r>
          </a:p>
          <a:p>
            <a:pPr lvl="2">
              <a:buSzPct val="75000"/>
            </a:pPr>
            <a:r>
              <a:rPr lang="en-US" sz="2200" dirty="0" smtClean="0"/>
              <a:t>Wait until disk rotates in the proper position</a:t>
            </a:r>
          </a:p>
          <a:p>
            <a:pPr>
              <a:buSzPct val="75000"/>
            </a:pPr>
            <a:r>
              <a:rPr lang="en-US" dirty="0" smtClean="0"/>
              <a:t>But current disks (SCSI, SAS, etc.) accept LBNs, logical block numbers, one number per block across whole disk in “next” order. </a:t>
            </a:r>
            <a:r>
              <a:rPr lang="en-US" sz="2400" dirty="0" smtClean="0"/>
              <a:t>See </a:t>
            </a:r>
            <a:r>
              <a:rPr lang="en-US" sz="2400" dirty="0" smtClean="0">
                <a:hlinkClick r:id="rId3"/>
              </a:rPr>
              <a:t>http://en.wikipedia.org/wiki/Logical_block_addressing</a:t>
            </a:r>
            <a:endParaRPr lang="en-US" sz="2400" dirty="0"/>
          </a:p>
        </p:txBody>
      </p:sp>
      <p:sp>
        <p:nvSpPr>
          <p:cNvPr id="7"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26</a:t>
            </a:fld>
            <a:endParaRPr lang="en-US" dirty="0"/>
          </a:p>
        </p:txBody>
      </p:sp>
    </p:spTree>
    <p:extLst>
      <p:ext uri="{BB962C8B-B14F-4D97-AF65-F5344CB8AC3E}">
        <p14:creationId xmlns:p14="http://schemas.microsoft.com/office/powerpoint/2010/main" val="2760919353"/>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RAID</a:t>
            </a:r>
          </a:p>
        </p:txBody>
      </p:sp>
      <p:sp>
        <p:nvSpPr>
          <p:cNvPr id="17411" name="Rectangle 3"/>
          <p:cNvSpPr>
            <a:spLocks noGrp="1" noChangeArrowheads="1"/>
          </p:cNvSpPr>
          <p:nvPr>
            <p:ph sz="quarter" idx="1"/>
          </p:nvPr>
        </p:nvSpPr>
        <p:spPr>
          <a:noFill/>
          <a:ln/>
        </p:spPr>
        <p:txBody>
          <a:bodyPr>
            <a:normAutofit/>
          </a:bodyPr>
          <a:lstStyle/>
          <a:p>
            <a:pPr>
              <a:lnSpc>
                <a:spcPct val="90000"/>
              </a:lnSpc>
            </a:pPr>
            <a:r>
              <a:rPr lang="en-US" u="sng" dirty="0" smtClean="0"/>
              <a:t>R</a:t>
            </a:r>
            <a:r>
              <a:rPr lang="en-US" dirty="0" smtClean="0"/>
              <a:t>edundant </a:t>
            </a:r>
            <a:r>
              <a:rPr lang="en-US" u="sng" dirty="0" smtClean="0"/>
              <a:t>A</a:t>
            </a:r>
            <a:r>
              <a:rPr lang="en-US" dirty="0" smtClean="0"/>
              <a:t>rray of </a:t>
            </a:r>
            <a:r>
              <a:rPr lang="en-US" u="sng" dirty="0" smtClean="0"/>
              <a:t>I</a:t>
            </a:r>
            <a:r>
              <a:rPr lang="en-US" dirty="0" smtClean="0"/>
              <a:t>ndependent </a:t>
            </a:r>
            <a:r>
              <a:rPr lang="en-US" u="sng" dirty="0" smtClean="0"/>
              <a:t>D</a:t>
            </a:r>
            <a:r>
              <a:rPr lang="en-US" dirty="0" smtClean="0"/>
              <a:t>isks</a:t>
            </a:r>
          </a:p>
          <a:p>
            <a:pPr lvl="1">
              <a:lnSpc>
                <a:spcPct val="90000"/>
              </a:lnSpc>
            </a:pPr>
            <a:r>
              <a:rPr lang="en-US" dirty="0" smtClean="0"/>
              <a:t>Arrangement </a:t>
            </a:r>
            <a:r>
              <a:rPr lang="en-US" dirty="0"/>
              <a:t>of several disks that gives abstraction of a single, large </a:t>
            </a:r>
            <a:r>
              <a:rPr lang="en-US" dirty="0" smtClean="0"/>
              <a:t>disk, with LBNs across the whole thing.</a:t>
            </a:r>
          </a:p>
          <a:p>
            <a:pPr lvl="1">
              <a:lnSpc>
                <a:spcPct val="90000"/>
              </a:lnSpc>
            </a:pPr>
            <a:endParaRPr lang="en-US" sz="1400" dirty="0" smtClean="0"/>
          </a:p>
          <a:p>
            <a:pPr>
              <a:lnSpc>
                <a:spcPct val="90000"/>
              </a:lnSpc>
            </a:pPr>
            <a:r>
              <a:rPr lang="en-US" dirty="0" smtClean="0"/>
              <a:t>Improves </a:t>
            </a:r>
            <a:r>
              <a:rPr lang="en-US" dirty="0" smtClean="0">
                <a:solidFill>
                  <a:srgbClr val="FF0000"/>
                </a:solidFill>
              </a:rPr>
              <a:t>performance</a:t>
            </a:r>
          </a:p>
          <a:p>
            <a:pPr lvl="1">
              <a:lnSpc>
                <a:spcPct val="90000"/>
              </a:lnSpc>
            </a:pPr>
            <a:r>
              <a:rPr lang="en-US" dirty="0" smtClean="0"/>
              <a:t>Data is carefully spread over several disks: </a:t>
            </a:r>
            <a:r>
              <a:rPr lang="en-US" dirty="0" smtClean="0">
                <a:solidFill>
                  <a:srgbClr val="FF0000"/>
                </a:solidFill>
              </a:rPr>
              <a:t>striping</a:t>
            </a:r>
          </a:p>
          <a:p>
            <a:pPr lvl="1">
              <a:lnSpc>
                <a:spcPct val="90000"/>
              </a:lnSpc>
            </a:pPr>
            <a:r>
              <a:rPr lang="en-US" dirty="0" smtClean="0"/>
              <a:t>Requests for sequence of blocks answered by several disks</a:t>
            </a:r>
          </a:p>
          <a:p>
            <a:pPr lvl="1">
              <a:lnSpc>
                <a:spcPct val="90000"/>
              </a:lnSpc>
            </a:pPr>
            <a:r>
              <a:rPr lang="en-US" dirty="0" smtClean="0"/>
              <a:t>Disk transfer bandwidth is effectively aggregated</a:t>
            </a:r>
          </a:p>
          <a:p>
            <a:pPr lvl="1">
              <a:lnSpc>
                <a:spcPct val="90000"/>
              </a:lnSpc>
            </a:pPr>
            <a:endParaRPr lang="en-US" sz="1400" dirty="0" smtClean="0"/>
          </a:p>
          <a:p>
            <a:pPr>
              <a:lnSpc>
                <a:spcPct val="90000"/>
              </a:lnSpc>
            </a:pPr>
            <a:r>
              <a:rPr lang="en-US" dirty="0" smtClean="0"/>
              <a:t>Increases </a:t>
            </a:r>
            <a:r>
              <a:rPr lang="en-US" dirty="0" smtClean="0">
                <a:solidFill>
                  <a:srgbClr val="FF0000"/>
                </a:solidFill>
              </a:rPr>
              <a:t>reliability </a:t>
            </a:r>
          </a:p>
          <a:p>
            <a:pPr lvl="1">
              <a:lnSpc>
                <a:spcPct val="90000"/>
              </a:lnSpc>
            </a:pPr>
            <a:r>
              <a:rPr lang="en-US" dirty="0" smtClean="0"/>
              <a:t>Redundant information stored to recover from disk crashes</a:t>
            </a:r>
          </a:p>
          <a:p>
            <a:pPr lvl="1">
              <a:lnSpc>
                <a:spcPct val="90000"/>
              </a:lnSpc>
            </a:pPr>
            <a:r>
              <a:rPr lang="en-US" dirty="0" smtClean="0"/>
              <a:t>Mirroring is simplest scheme</a:t>
            </a:r>
          </a:p>
          <a:p>
            <a:pPr lvl="1">
              <a:lnSpc>
                <a:spcPct val="90000"/>
              </a:lnSpc>
            </a:pPr>
            <a:r>
              <a:rPr lang="en-US" dirty="0" smtClean="0"/>
              <a:t>Parity schemes: </a:t>
            </a:r>
            <a:r>
              <a:rPr lang="en-US" dirty="0" smtClean="0">
                <a:solidFill>
                  <a:srgbClr val="FF0000"/>
                </a:solidFill>
              </a:rPr>
              <a:t>data disks </a:t>
            </a:r>
            <a:r>
              <a:rPr lang="en-US" dirty="0" smtClean="0"/>
              <a:t>and </a:t>
            </a:r>
            <a:r>
              <a:rPr lang="en-US" dirty="0" smtClean="0">
                <a:solidFill>
                  <a:srgbClr val="FF0000"/>
                </a:solidFill>
              </a:rPr>
              <a:t>check disks</a:t>
            </a:r>
            <a:endParaRPr lang="en-US" dirty="0">
              <a:solidFill>
                <a:srgbClr val="FF0000"/>
              </a:solidFill>
            </a:endParaRPr>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27</a:t>
            </a:fld>
            <a:endParaRPr lang="en-US"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RAID Levels</a:t>
            </a:r>
          </a:p>
        </p:txBody>
      </p:sp>
      <p:sp>
        <p:nvSpPr>
          <p:cNvPr id="19459" name="Rectangle 3"/>
          <p:cNvSpPr>
            <a:spLocks noGrp="1" noChangeArrowheads="1"/>
          </p:cNvSpPr>
          <p:nvPr>
            <p:ph sz="quarter" idx="1"/>
          </p:nvPr>
        </p:nvSpPr>
        <p:spPr>
          <a:noFill/>
          <a:ln/>
        </p:spPr>
        <p:txBody>
          <a:bodyPr>
            <a:normAutofit fontScale="77500" lnSpcReduction="20000"/>
          </a:bodyPr>
          <a:lstStyle/>
          <a:p>
            <a:r>
              <a:rPr lang="en-US" sz="2000" dirty="0"/>
              <a:t>Level 0: </a:t>
            </a:r>
            <a:r>
              <a:rPr lang="en-US" sz="2000" dirty="0" smtClean="0"/>
              <a:t>Striping but no redundancy</a:t>
            </a:r>
          </a:p>
          <a:p>
            <a:pPr lvl="1">
              <a:buSzPct val="75000"/>
            </a:pPr>
            <a:r>
              <a:rPr lang="en-US" sz="2000" dirty="0" smtClean="0"/>
              <a:t>Maximum transfer rate = aggregate bandwidth</a:t>
            </a:r>
          </a:p>
          <a:p>
            <a:pPr lvl="1">
              <a:buSzPct val="75000"/>
            </a:pPr>
            <a:r>
              <a:rPr lang="en-US" sz="2000" dirty="0" smtClean="0"/>
              <a:t>Stripe size can be many blocks, example 256KB</a:t>
            </a:r>
          </a:p>
          <a:p>
            <a:pPr lvl="1">
              <a:buSzPct val="75000"/>
            </a:pPr>
            <a:r>
              <a:rPr lang="en-US" sz="2000" dirty="0" smtClean="0"/>
              <a:t>With </a:t>
            </a:r>
            <a:r>
              <a:rPr lang="en-US" sz="2000" i="1" dirty="0" smtClean="0"/>
              <a:t>N</a:t>
            </a:r>
            <a:r>
              <a:rPr lang="en-US" sz="2000" dirty="0" smtClean="0"/>
              <a:t> data disks, read/write bandwidth improves up to </a:t>
            </a:r>
            <a:r>
              <a:rPr lang="en-US" sz="2000" i="1" dirty="0" smtClean="0"/>
              <a:t>N</a:t>
            </a:r>
            <a:r>
              <a:rPr lang="en-US" sz="2000" dirty="0" smtClean="0"/>
              <a:t> times</a:t>
            </a:r>
          </a:p>
          <a:p>
            <a:pPr lvl="1">
              <a:buSzPct val="75000"/>
            </a:pPr>
            <a:endParaRPr lang="en-US" sz="2000" dirty="0"/>
          </a:p>
          <a:p>
            <a:r>
              <a:rPr lang="en-US" sz="2000" dirty="0"/>
              <a:t>Level 1: </a:t>
            </a:r>
            <a:r>
              <a:rPr lang="en-US" sz="2000" dirty="0" smtClean="0"/>
              <a:t>Mirroring</a:t>
            </a:r>
          </a:p>
          <a:p>
            <a:pPr lvl="1"/>
            <a:r>
              <a:rPr lang="en-US" sz="2000" dirty="0" smtClean="0"/>
              <a:t>Each data disk </a:t>
            </a:r>
            <a:r>
              <a:rPr lang="en-US" sz="2000" dirty="0"/>
              <a:t>has a mirror image (check disk)</a:t>
            </a:r>
          </a:p>
          <a:p>
            <a:pPr lvl="1">
              <a:buSzPct val="75000"/>
            </a:pPr>
            <a:r>
              <a:rPr lang="en-US" sz="2000" dirty="0"/>
              <a:t>Parallel </a:t>
            </a:r>
            <a:r>
              <a:rPr lang="en-US" sz="2000" dirty="0" smtClean="0"/>
              <a:t>reads possible, but a </a:t>
            </a:r>
            <a:r>
              <a:rPr lang="en-US" sz="2000" dirty="0"/>
              <a:t>write involves </a:t>
            </a:r>
            <a:r>
              <a:rPr lang="en-US" sz="2000" dirty="0" smtClean="0"/>
              <a:t>both disks</a:t>
            </a:r>
          </a:p>
          <a:p>
            <a:pPr lvl="1">
              <a:buSzPct val="75000"/>
            </a:pPr>
            <a:r>
              <a:rPr lang="en-US" sz="2000" dirty="0" smtClean="0"/>
              <a:t>So max read transfer rate = aggregate bandwidth, but write rate only half</a:t>
            </a:r>
            <a:endParaRPr lang="en-US" sz="2000" dirty="0"/>
          </a:p>
          <a:p>
            <a:pPr lvl="1">
              <a:buSzPct val="75000"/>
            </a:pPr>
            <a:endParaRPr lang="en-US" sz="2000" dirty="0"/>
          </a:p>
          <a:p>
            <a:r>
              <a:rPr lang="en-US" sz="2000" dirty="0"/>
              <a:t>Level </a:t>
            </a:r>
            <a:r>
              <a:rPr lang="en-US" sz="2000" dirty="0" smtClean="0"/>
              <a:t>1+0: </a:t>
            </a:r>
            <a:r>
              <a:rPr lang="en-US" sz="2000" dirty="0"/>
              <a:t>Striping and </a:t>
            </a:r>
            <a:r>
              <a:rPr lang="en-US" sz="2000" dirty="0" smtClean="0"/>
              <a:t>Mirroring (AKA RAID 10)</a:t>
            </a:r>
          </a:p>
          <a:p>
            <a:pPr lvl="1"/>
            <a:r>
              <a:rPr lang="en-US" sz="2000" dirty="0" smtClean="0"/>
              <a:t>Need minimum of 4 disks, making two mirrored disks to stripe</a:t>
            </a:r>
            <a:endParaRPr lang="en-US" sz="2000" dirty="0"/>
          </a:p>
          <a:p>
            <a:pPr lvl="1">
              <a:buSzPct val="75000"/>
            </a:pPr>
            <a:r>
              <a:rPr lang="en-US" sz="2000" dirty="0" smtClean="0"/>
              <a:t>Maximum read transfer </a:t>
            </a:r>
            <a:r>
              <a:rPr lang="en-US" sz="2000" dirty="0"/>
              <a:t>rate = aggregate </a:t>
            </a:r>
            <a:r>
              <a:rPr lang="en-US" sz="2000" dirty="0" smtClean="0"/>
              <a:t>bandwidth</a:t>
            </a:r>
          </a:p>
          <a:p>
            <a:pPr lvl="1">
              <a:buSzPct val="75000"/>
            </a:pPr>
            <a:r>
              <a:rPr lang="en-US" sz="2000" dirty="0" smtClean="0"/>
              <a:t>Write still involves two disks</a:t>
            </a:r>
          </a:p>
          <a:p>
            <a:pPr lvl="1">
              <a:buSzPct val="75000"/>
            </a:pPr>
            <a:r>
              <a:rPr lang="en-US" sz="2000" dirty="0" smtClean="0"/>
              <a:t>More popular now that disk is so inexpensive, for operational DBs</a:t>
            </a:r>
          </a:p>
          <a:p>
            <a:pPr lvl="1">
              <a:buSzPct val="75000"/>
            </a:pPr>
            <a:r>
              <a:rPr lang="en-US" sz="2000" dirty="0" smtClean="0"/>
              <a:t>Faster recovery from failed disk than RAID 5 or 50</a:t>
            </a:r>
          </a:p>
          <a:p>
            <a:pPr lvl="1">
              <a:buSzPct val="75000"/>
            </a:pPr>
            <a:endParaRPr lang="en-US" sz="2000" dirty="0" smtClean="0"/>
          </a:p>
          <a:p>
            <a:pPr>
              <a:buSzPct val="75000"/>
            </a:pPr>
            <a:r>
              <a:rPr lang="en-US" sz="2200" dirty="0" smtClean="0"/>
              <a:t>Level 0+1: mirror a striped set. Not a great idea.</a:t>
            </a:r>
          </a:p>
          <a:p>
            <a:pPr lvl="1">
              <a:buSzPct val="75000"/>
            </a:pPr>
            <a:endParaRPr lang="en-US" sz="2000" dirty="0"/>
          </a:p>
          <a:p>
            <a:pPr>
              <a:buFont typeface="Wingdings" pitchFamily="2" charset="2"/>
              <a:buNone/>
            </a:pPr>
            <a:endParaRPr lang="en-US" sz="2000"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28</a:t>
            </a:fld>
            <a:endParaRPr lang="en-US"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US"/>
              <a:t>RAID Levels (Contd.)</a:t>
            </a:r>
          </a:p>
        </p:txBody>
      </p:sp>
      <p:sp>
        <p:nvSpPr>
          <p:cNvPr id="21507" name="Rectangle 3"/>
          <p:cNvSpPr>
            <a:spLocks noGrp="1" noChangeArrowheads="1"/>
          </p:cNvSpPr>
          <p:nvPr>
            <p:ph sz="quarter" idx="1"/>
          </p:nvPr>
        </p:nvSpPr>
        <p:spPr>
          <a:xfrm>
            <a:off x="381000" y="1219200"/>
            <a:ext cx="8229600" cy="5105400"/>
          </a:xfrm>
          <a:noFill/>
          <a:ln/>
        </p:spPr>
        <p:txBody>
          <a:bodyPr>
            <a:normAutofit fontScale="77500" lnSpcReduction="20000"/>
          </a:bodyPr>
          <a:lstStyle/>
          <a:p>
            <a:pPr>
              <a:lnSpc>
                <a:spcPct val="90000"/>
              </a:lnSpc>
            </a:pPr>
            <a:r>
              <a:rPr lang="en-US" dirty="0" smtClean="0"/>
              <a:t>Level </a:t>
            </a:r>
            <a:r>
              <a:rPr lang="en-US" dirty="0"/>
              <a:t>4: Block-Interleaved </a:t>
            </a:r>
            <a:r>
              <a:rPr lang="en-US" dirty="0" smtClean="0"/>
              <a:t>Parity (not important in itself)</a:t>
            </a:r>
            <a:endParaRPr lang="en-US" dirty="0"/>
          </a:p>
          <a:p>
            <a:pPr lvl="1">
              <a:lnSpc>
                <a:spcPct val="90000"/>
              </a:lnSpc>
              <a:buSzPct val="75000"/>
            </a:pPr>
            <a:r>
              <a:rPr lang="en-US" dirty="0"/>
              <a:t>Striping Unit: One disk </a:t>
            </a:r>
            <a:r>
              <a:rPr lang="en-US" dirty="0" smtClean="0"/>
              <a:t>block</a:t>
            </a:r>
          </a:p>
          <a:p>
            <a:pPr lvl="1">
              <a:lnSpc>
                <a:spcPct val="90000"/>
              </a:lnSpc>
              <a:buSzPct val="75000"/>
            </a:pPr>
            <a:r>
              <a:rPr lang="en-US" dirty="0" smtClean="0"/>
              <a:t>There are multiple data disks (</a:t>
            </a:r>
            <a:r>
              <a:rPr lang="en-US" i="1" dirty="0" smtClean="0"/>
              <a:t>N</a:t>
            </a:r>
            <a:r>
              <a:rPr lang="en-US" dirty="0" smtClean="0"/>
              <a:t>), single check disk</a:t>
            </a:r>
          </a:p>
          <a:p>
            <a:pPr lvl="1">
              <a:lnSpc>
                <a:spcPct val="90000"/>
              </a:lnSpc>
              <a:buSzPct val="75000"/>
            </a:pPr>
            <a:r>
              <a:rPr lang="en-US" dirty="0" smtClean="0"/>
              <a:t>Check disk block = XOR of corresponding data disk blocks</a:t>
            </a:r>
          </a:p>
          <a:p>
            <a:pPr lvl="1">
              <a:lnSpc>
                <a:spcPct val="90000"/>
              </a:lnSpc>
              <a:buSzPct val="75000"/>
            </a:pPr>
            <a:r>
              <a:rPr lang="en-US" dirty="0" smtClean="0"/>
              <a:t>Can reconstruct one failed disk</a:t>
            </a:r>
            <a:endParaRPr lang="en-US" dirty="0"/>
          </a:p>
          <a:p>
            <a:pPr lvl="1">
              <a:lnSpc>
                <a:spcPct val="90000"/>
              </a:lnSpc>
              <a:buSzPct val="75000"/>
            </a:pPr>
            <a:r>
              <a:rPr lang="en-US" dirty="0" smtClean="0"/>
              <a:t>Read bandwidth is up to </a:t>
            </a:r>
            <a:r>
              <a:rPr lang="en-US" i="1" dirty="0" smtClean="0"/>
              <a:t>N</a:t>
            </a:r>
            <a:r>
              <a:rPr lang="en-US" dirty="0" smtClean="0"/>
              <a:t> times higher than single disk</a:t>
            </a:r>
            <a:endParaRPr lang="en-US" dirty="0"/>
          </a:p>
          <a:p>
            <a:pPr lvl="1">
              <a:lnSpc>
                <a:spcPct val="90000"/>
              </a:lnSpc>
              <a:buSzPct val="75000"/>
            </a:pPr>
            <a:r>
              <a:rPr lang="en-US" dirty="0"/>
              <a:t>Writes involve modified block and check </a:t>
            </a:r>
            <a:r>
              <a:rPr lang="en-US" dirty="0" smtClean="0"/>
              <a:t>disk</a:t>
            </a:r>
          </a:p>
          <a:p>
            <a:pPr lvl="1">
              <a:lnSpc>
                <a:spcPct val="90000"/>
              </a:lnSpc>
              <a:buSzPct val="75000"/>
            </a:pPr>
            <a:r>
              <a:rPr lang="en-US" dirty="0" smtClean="0"/>
              <a:t>RAID-3 is similar in concept, but interleaving done at bit level</a:t>
            </a:r>
          </a:p>
          <a:p>
            <a:pPr lvl="1">
              <a:lnSpc>
                <a:spcPct val="90000"/>
              </a:lnSpc>
              <a:buSzPct val="75000"/>
            </a:pPr>
            <a:endParaRPr lang="en-US" dirty="0"/>
          </a:p>
          <a:p>
            <a:pPr>
              <a:lnSpc>
                <a:spcPct val="90000"/>
              </a:lnSpc>
            </a:pPr>
            <a:r>
              <a:rPr lang="en-US" dirty="0"/>
              <a:t>Level 5: Block-Interleaved Distributed </a:t>
            </a:r>
            <a:r>
              <a:rPr lang="en-US" dirty="0" smtClean="0"/>
              <a:t>Parity (in wide use)</a:t>
            </a:r>
            <a:endParaRPr lang="en-US" dirty="0"/>
          </a:p>
          <a:p>
            <a:pPr lvl="1">
              <a:lnSpc>
                <a:spcPct val="90000"/>
              </a:lnSpc>
              <a:buSzPct val="75000"/>
            </a:pPr>
            <a:r>
              <a:rPr lang="en-US" dirty="0" smtClean="0"/>
              <a:t>In RAID-4, check disk writes represent bottleneck</a:t>
            </a:r>
          </a:p>
          <a:p>
            <a:pPr lvl="1">
              <a:lnSpc>
                <a:spcPct val="90000"/>
              </a:lnSpc>
              <a:buSzPct val="75000"/>
            </a:pPr>
            <a:r>
              <a:rPr lang="en-US" dirty="0" smtClean="0"/>
              <a:t>In RAID-5, parity </a:t>
            </a:r>
            <a:r>
              <a:rPr lang="en-US" dirty="0"/>
              <a:t>blocks are distributed </a:t>
            </a:r>
            <a:r>
              <a:rPr lang="en-US" dirty="0" smtClean="0"/>
              <a:t>over all disks</a:t>
            </a:r>
          </a:p>
          <a:p>
            <a:pPr lvl="1">
              <a:lnSpc>
                <a:spcPct val="90000"/>
              </a:lnSpc>
              <a:buSzPct val="75000"/>
            </a:pPr>
            <a:r>
              <a:rPr lang="en-US" dirty="0" smtClean="0"/>
              <a:t>Every disk acts as data disk for some blocks, and check disk for other blocks</a:t>
            </a:r>
          </a:p>
          <a:p>
            <a:pPr lvl="1">
              <a:lnSpc>
                <a:spcPct val="90000"/>
              </a:lnSpc>
              <a:buSzPct val="75000"/>
            </a:pPr>
            <a:r>
              <a:rPr lang="en-US" dirty="0" smtClean="0"/>
              <a:t>Most popular of the higher RAID levels (over 1+0).</a:t>
            </a:r>
          </a:p>
          <a:p>
            <a:pPr lvl="1">
              <a:lnSpc>
                <a:spcPct val="90000"/>
              </a:lnSpc>
              <a:buSzPct val="75000"/>
            </a:pPr>
            <a:r>
              <a:rPr lang="en-US" dirty="0" smtClean="0"/>
              <a:t>Level 50: stripe across 2 or more RAID 5 sets</a:t>
            </a:r>
            <a:br>
              <a:rPr lang="en-US" dirty="0" smtClean="0"/>
            </a:br>
            <a:endParaRPr lang="en-US" dirty="0" smtClean="0"/>
          </a:p>
          <a:p>
            <a:pPr>
              <a:lnSpc>
                <a:spcPct val="90000"/>
              </a:lnSpc>
              <a:buSzPct val="75000"/>
            </a:pPr>
            <a:r>
              <a:rPr lang="en-US" dirty="0" smtClean="0"/>
              <a:t>Level 6: More redundancy, can handle two failed disks</a:t>
            </a:r>
          </a:p>
          <a:p>
            <a:pPr lvl="1">
              <a:lnSpc>
                <a:spcPct val="90000"/>
              </a:lnSpc>
              <a:buSzPct val="75000"/>
            </a:pPr>
            <a:r>
              <a:rPr lang="en-US" dirty="0"/>
              <a:t>Level </a:t>
            </a:r>
            <a:r>
              <a:rPr lang="en-US" dirty="0" smtClean="0"/>
              <a:t>60</a:t>
            </a:r>
            <a:r>
              <a:rPr lang="en-US" dirty="0"/>
              <a:t>: stripe across 2 or more RAID </a:t>
            </a:r>
            <a:r>
              <a:rPr lang="en-US" dirty="0" smtClean="0"/>
              <a:t>6 </a:t>
            </a:r>
            <a:r>
              <a:rPr lang="en-US" dirty="0"/>
              <a:t>sets</a:t>
            </a:r>
          </a:p>
          <a:p>
            <a:pPr>
              <a:lnSpc>
                <a:spcPct val="90000"/>
              </a:lnSpc>
              <a:buFont typeface="Wingdings" pitchFamily="2" charset="2"/>
              <a:buChar char="§"/>
            </a:pPr>
            <a:endParaRPr lang="en-US" sz="2400" dirty="0"/>
          </a:p>
        </p:txBody>
      </p:sp>
      <p:sp>
        <p:nvSpPr>
          <p:cNvPr id="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29</a:t>
            </a:fld>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Normalization in practice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TextBox 3"/>
          <p:cNvSpPr txBox="1"/>
          <p:nvPr/>
        </p:nvSpPr>
        <p:spPr>
          <a:xfrm>
            <a:off x="1371600" y="1524000"/>
            <a:ext cx="7010400" cy="4431983"/>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Example, pg. 174 (ex. 5-3) and in </a:t>
            </a:r>
            <a:r>
              <a:rPr lang="en-US" dirty="0" err="1" smtClean="0">
                <a:latin typeface="Arial" panose="020B0604020202020204" pitchFamily="34" charset="0"/>
                <a:cs typeface="Arial" panose="020B0604020202020204" pitchFamily="34" charset="0"/>
              </a:rPr>
              <a:t>createdb.sql</a:t>
            </a:r>
            <a:r>
              <a:rPr lang="en-US" dirty="0" smtClean="0">
                <a:latin typeface="Arial" panose="020B0604020202020204" pitchFamily="34" charset="0"/>
                <a:cs typeface="Arial" panose="020B0604020202020204" pitchFamily="34" charset="0"/>
              </a:rPr>
              <a:t>:</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create table flights(</a:t>
            </a:r>
          </a:p>
          <a:p>
            <a:r>
              <a:rPr lang="en-US" sz="1800" dirty="0" err="1" smtClean="0">
                <a:latin typeface="Arial" panose="020B0604020202020204" pitchFamily="34" charset="0"/>
                <a:cs typeface="Arial" panose="020B0604020202020204" pitchFamily="34" charset="0"/>
              </a:rPr>
              <a:t>flno</a:t>
            </a:r>
            <a:r>
              <a:rPr lang="en-US" sz="1800"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int</a:t>
            </a:r>
            <a:r>
              <a:rPr lang="en-US" sz="1800" b="1" dirty="0" smtClean="0">
                <a:latin typeface="Arial" panose="020B0604020202020204" pitchFamily="34" charset="0"/>
                <a:cs typeface="Arial" panose="020B0604020202020204" pitchFamily="34" charset="0"/>
              </a:rPr>
              <a:t> primary key,</a:t>
            </a:r>
          </a:p>
          <a:p>
            <a:r>
              <a:rPr lang="en-US" sz="1800" dirty="0" smtClean="0">
                <a:latin typeface="Arial" panose="020B0604020202020204" pitchFamily="34" charset="0"/>
                <a:cs typeface="Arial" panose="020B0604020202020204" pitchFamily="34" charset="0"/>
              </a:rPr>
              <a:t>origin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not null,</a:t>
            </a:r>
          </a:p>
          <a:p>
            <a:r>
              <a:rPr lang="en-US" sz="1800" dirty="0" smtClean="0">
                <a:latin typeface="Arial" panose="020B0604020202020204" pitchFamily="34" charset="0"/>
                <a:cs typeface="Arial" panose="020B0604020202020204" pitchFamily="34" charset="0"/>
              </a:rPr>
              <a:t>destination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not null,</a:t>
            </a:r>
          </a:p>
          <a:p>
            <a:r>
              <a:rPr lang="en-US" sz="1800" dirty="0" smtClean="0">
                <a:latin typeface="Arial" panose="020B0604020202020204" pitchFamily="34" charset="0"/>
                <a:cs typeface="Arial" panose="020B0604020202020204" pitchFamily="34" charset="0"/>
              </a:rPr>
              <a:t>distance </a:t>
            </a:r>
            <a:r>
              <a:rPr lang="en-US" sz="1800" b="1" dirty="0" err="1" smtClean="0">
                <a:latin typeface="Arial" panose="020B0604020202020204" pitchFamily="34" charset="0"/>
                <a:cs typeface="Arial" panose="020B0604020202020204" pitchFamily="34" charset="0"/>
              </a:rPr>
              <a:t>int</a:t>
            </a:r>
            <a:r>
              <a:rPr lang="en-US" sz="1800" b="1"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departs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a:t>
            </a:r>
          </a:p>
          <a:p>
            <a:r>
              <a:rPr lang="en-US" sz="1800" dirty="0" smtClean="0">
                <a:latin typeface="Arial" panose="020B0604020202020204" pitchFamily="34" charset="0"/>
                <a:cs typeface="Arial" panose="020B0604020202020204" pitchFamily="34" charset="0"/>
              </a:rPr>
              <a:t>arrives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a:t>
            </a:r>
          </a:p>
          <a:p>
            <a:r>
              <a:rPr lang="en-US" sz="1800" dirty="0" smtClean="0">
                <a:latin typeface="Arial" panose="020B0604020202020204" pitchFamily="34" charset="0"/>
                <a:cs typeface="Arial" panose="020B0604020202020204" pitchFamily="34" charset="0"/>
              </a:rPr>
              <a:t>price </a:t>
            </a:r>
            <a:r>
              <a:rPr lang="en-US" sz="1800" b="1" dirty="0" smtClean="0">
                <a:latin typeface="Arial" panose="020B0604020202020204" pitchFamily="34" charset="0"/>
                <a:cs typeface="Arial" panose="020B0604020202020204" pitchFamily="34" charset="0"/>
              </a:rPr>
              <a:t>decimal(7,2)</a:t>
            </a:r>
            <a:r>
              <a:rPr lang="en-US" sz="1800" dirty="0" smtClean="0">
                <a:latin typeface="Arial" panose="020B0604020202020204" pitchFamily="34" charset="0"/>
                <a:cs typeface="Arial" panose="020B0604020202020204" pitchFamily="34" charset="0"/>
              </a:rPr>
              <a:t>);</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What’s distance?  it’s the distance between the origin and destination airports,  so the FD: origin, destination </a:t>
            </a:r>
            <a:r>
              <a:rPr lang="en-US" sz="1800" dirty="0" smtClean="0">
                <a:latin typeface="Arial" panose="020B0604020202020204" pitchFamily="34" charset="0"/>
                <a:cs typeface="Arial" panose="020B0604020202020204" pitchFamily="34" charset="0"/>
                <a:sym typeface="Wingdings" pitchFamily="2" charset="2"/>
              </a:rPr>
              <a:t> distance lies in the table and distance is non-key, so the table doesn’t qualify as 3NF.</a:t>
            </a: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480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Architecture of a DBMS</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30</a:t>
            </a:fld>
            <a:endParaRPr lang="en-US" dirty="0"/>
          </a:p>
        </p:txBody>
      </p:sp>
      <p:sp>
        <p:nvSpPr>
          <p:cNvPr id="27" name="Oval 26"/>
          <p:cNvSpPr/>
          <p:nvPr/>
        </p:nvSpPr>
        <p:spPr>
          <a:xfrm>
            <a:off x="990600" y="4610100"/>
            <a:ext cx="7162800" cy="723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33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dirty="0"/>
              <a:t>Disk Space </a:t>
            </a:r>
            <a:r>
              <a:rPr lang="en-US" dirty="0" smtClean="0"/>
              <a:t>Manager</a:t>
            </a:r>
            <a:endParaRPr lang="en-US" dirty="0"/>
          </a:p>
        </p:txBody>
      </p:sp>
      <p:sp>
        <p:nvSpPr>
          <p:cNvPr id="23557" name="Rectangle 5"/>
          <p:cNvSpPr>
            <a:spLocks noGrp="1" noChangeArrowheads="1"/>
          </p:cNvSpPr>
          <p:nvPr>
            <p:ph sz="quarter" idx="1"/>
          </p:nvPr>
        </p:nvSpPr>
        <p:spPr>
          <a:xfrm>
            <a:off x="304800" y="1295400"/>
            <a:ext cx="8153400" cy="4953000"/>
          </a:xfrm>
          <a:noFill/>
          <a:ln/>
        </p:spPr>
        <p:txBody>
          <a:bodyPr>
            <a:normAutofit/>
          </a:bodyPr>
          <a:lstStyle/>
          <a:p>
            <a:r>
              <a:rPr lang="en-US" dirty="0"/>
              <a:t>Lowest layer of </a:t>
            </a:r>
            <a:r>
              <a:rPr lang="en-US" dirty="0" smtClean="0"/>
              <a:t>DBMS, manages </a:t>
            </a:r>
            <a:r>
              <a:rPr lang="en-US" dirty="0"/>
              <a:t>space on </a:t>
            </a:r>
            <a:r>
              <a:rPr lang="en-US" dirty="0" smtClean="0"/>
              <a:t>disk</a:t>
            </a:r>
          </a:p>
          <a:p>
            <a:pPr lvl="1"/>
            <a:r>
              <a:rPr lang="en-US" dirty="0" smtClean="0"/>
              <a:t>Provides abstraction of data as </a:t>
            </a:r>
            <a:r>
              <a:rPr lang="en-US" dirty="0" smtClean="0">
                <a:solidFill>
                  <a:srgbClr val="FF0000"/>
                </a:solidFill>
              </a:rPr>
              <a:t>collection of pages</a:t>
            </a:r>
            <a:endParaRPr lang="en-US" dirty="0">
              <a:solidFill>
                <a:srgbClr val="FF0000"/>
              </a:solidFill>
            </a:endParaRPr>
          </a:p>
          <a:p>
            <a:r>
              <a:rPr lang="en-US" dirty="0"/>
              <a:t>Higher levels call upon this layer to:</a:t>
            </a:r>
          </a:p>
          <a:p>
            <a:pPr lvl="1">
              <a:buSzPct val="75000"/>
            </a:pPr>
            <a:r>
              <a:rPr lang="en-US" dirty="0"/>
              <a:t>allocate/de-allocate a </a:t>
            </a:r>
            <a:r>
              <a:rPr lang="en-US" dirty="0" smtClean="0"/>
              <a:t>page on disk</a:t>
            </a:r>
            <a:endParaRPr lang="en-US" dirty="0"/>
          </a:p>
          <a:p>
            <a:pPr lvl="1">
              <a:buSzPct val="75000"/>
            </a:pPr>
            <a:r>
              <a:rPr lang="en-US" dirty="0"/>
              <a:t>read/write a </a:t>
            </a:r>
            <a:r>
              <a:rPr lang="en-US" dirty="0" smtClean="0"/>
              <a:t>page</a:t>
            </a:r>
          </a:p>
          <a:p>
            <a:pPr lvl="1">
              <a:buSzPct val="75000"/>
            </a:pPr>
            <a:r>
              <a:rPr lang="en-US" dirty="0" smtClean="0"/>
              <a:t>keep track of free space on disk</a:t>
            </a:r>
          </a:p>
          <a:p>
            <a:pPr>
              <a:buSzPct val="75000"/>
            </a:pPr>
            <a:r>
              <a:rPr lang="en-US" dirty="0" smtClean="0"/>
              <a:t>Tracking free blocks on disk</a:t>
            </a:r>
          </a:p>
          <a:p>
            <a:pPr lvl="1">
              <a:buSzPct val="75000"/>
            </a:pPr>
            <a:r>
              <a:rPr lang="en-US" dirty="0" smtClean="0"/>
              <a:t>Linked list or bitmap (latter can identify contiguous regions)</a:t>
            </a:r>
            <a:endParaRPr lang="en-US" dirty="0"/>
          </a:p>
          <a:p>
            <a:r>
              <a:rPr lang="en-US" dirty="0" smtClean="0"/>
              <a:t>Must support request </a:t>
            </a:r>
            <a:r>
              <a:rPr lang="en-US" dirty="0"/>
              <a:t>for </a:t>
            </a:r>
            <a:r>
              <a:rPr lang="en-US" dirty="0" smtClean="0"/>
              <a:t>allocating </a:t>
            </a:r>
            <a:r>
              <a:rPr lang="en-US" i="1" dirty="0" smtClean="0">
                <a:solidFill>
                  <a:srgbClr val="FF0000"/>
                </a:solidFill>
              </a:rPr>
              <a:t>sequence</a:t>
            </a:r>
            <a:r>
              <a:rPr lang="en-US" dirty="0" smtClean="0">
                <a:solidFill>
                  <a:srgbClr val="FF0000"/>
                </a:solidFill>
              </a:rPr>
              <a:t> </a:t>
            </a:r>
            <a:r>
              <a:rPr lang="en-US" dirty="0"/>
              <a:t>of </a:t>
            </a:r>
            <a:r>
              <a:rPr lang="en-US" dirty="0" smtClean="0"/>
              <a:t>pages</a:t>
            </a:r>
          </a:p>
          <a:p>
            <a:pPr lvl="1"/>
            <a:r>
              <a:rPr lang="en-US" dirty="0" smtClean="0"/>
              <a:t>Pages must be allocated according to “next-block” concept </a:t>
            </a:r>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31</a:t>
            </a:fld>
            <a:endParaRPr lang="en-US"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Architecture of a DBMS</a:t>
            </a:r>
            <a:endParaRPr lang="en-US" dirty="0"/>
          </a:p>
        </p:txBody>
      </p:sp>
      <p:sp>
        <p:nvSpPr>
          <p:cNvPr id="5" name="Can 4"/>
          <p:cNvSpPr/>
          <p:nvPr/>
        </p:nvSpPr>
        <p:spPr>
          <a:xfrm>
            <a:off x="3810000" y="5562600"/>
            <a:ext cx="1600200" cy="5334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sp>
        <p:nvSpPr>
          <p:cNvPr id="6" name="Rounded Rectangle 5"/>
          <p:cNvSpPr/>
          <p:nvPr/>
        </p:nvSpPr>
        <p:spPr>
          <a:xfrm>
            <a:off x="2667000" y="4800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9" name="Rounded Rectangle 8"/>
          <p:cNvSpPr/>
          <p:nvPr/>
        </p:nvSpPr>
        <p:spPr>
          <a:xfrm>
            <a:off x="2667000" y="4038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Buffer Manager</a:t>
            </a:r>
            <a:endParaRPr lang="en-US" sz="2000" dirty="0">
              <a:solidFill>
                <a:schemeClr val="tx1"/>
              </a:solidFill>
            </a:endParaRPr>
          </a:p>
        </p:txBody>
      </p:sp>
      <p:cxnSp>
        <p:nvCxnSpPr>
          <p:cNvPr id="28" name="Straight Arrow Connector 27"/>
          <p:cNvCxnSpPr>
            <a:stCxn id="6" idx="2"/>
          </p:cNvCxnSpPr>
          <p:nvPr/>
        </p:nvCxnSpPr>
        <p:spPr>
          <a:xfrm rot="5400000">
            <a:off x="4381500" y="5372100"/>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1"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A first course in database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Ullman</a:t>
            </a:r>
            <a:r>
              <a:rPr lang="en-US" sz="1400" dirty="0" smtClean="0"/>
              <a:t> and </a:t>
            </a:r>
            <a:r>
              <a:rPr lang="en-US" sz="1400" dirty="0" err="1" smtClean="0"/>
              <a:t>Widom</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
        <p:nvSpPr>
          <p:cNvPr id="24" name="Rounded Rectangle 23"/>
          <p:cNvSpPr/>
          <p:nvPr/>
        </p:nvSpPr>
        <p:spPr>
          <a:xfrm>
            <a:off x="2667000" y="3276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Index/File/Record Manager</a:t>
            </a:r>
            <a:endParaRPr lang="en-US" sz="2000" dirty="0">
              <a:solidFill>
                <a:schemeClr val="tx1"/>
              </a:solidFill>
            </a:endParaRPr>
          </a:p>
        </p:txBody>
      </p:sp>
      <p:sp>
        <p:nvSpPr>
          <p:cNvPr id="25" name="Rounded Rectangle 24"/>
          <p:cNvSpPr/>
          <p:nvPr/>
        </p:nvSpPr>
        <p:spPr>
          <a:xfrm>
            <a:off x="2667000" y="2514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Execution Engine</a:t>
            </a:r>
            <a:endParaRPr lang="en-US" sz="2000" dirty="0">
              <a:solidFill>
                <a:schemeClr val="tx1"/>
              </a:solidFill>
            </a:endParaRPr>
          </a:p>
        </p:txBody>
      </p:sp>
      <p:sp>
        <p:nvSpPr>
          <p:cNvPr id="26" name="Rounded Rectangle 25"/>
          <p:cNvSpPr/>
          <p:nvPr/>
        </p:nvSpPr>
        <p:spPr>
          <a:xfrm>
            <a:off x="2667000" y="1752600"/>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Query Compiler</a:t>
            </a:r>
            <a:endParaRPr lang="en-US" sz="2000" dirty="0">
              <a:solidFill>
                <a:schemeClr val="tx1"/>
              </a:solidFill>
            </a:endParaRPr>
          </a:p>
        </p:txBody>
      </p:sp>
      <p:sp>
        <p:nvSpPr>
          <p:cNvPr id="29" name="Subtitle 2"/>
          <p:cNvSpPr txBox="1">
            <a:spLocks/>
          </p:cNvSpPr>
          <p:nvPr/>
        </p:nvSpPr>
        <p:spPr>
          <a:xfrm>
            <a:off x="533400" y="1066800"/>
            <a:ext cx="8153400" cy="304800"/>
          </a:xfrm>
          <a:prstGeom prst="rect">
            <a:avLst/>
          </a:prstGeom>
        </p:spPr>
        <p:txBody>
          <a:bodyPr vert="horz">
            <a:noAutofit/>
          </a:bodyPr>
          <a:lstStyle/>
          <a:p>
            <a:pPr lvl="0" algn="ctr">
              <a:spcBef>
                <a:spcPts val="600"/>
              </a:spcBef>
              <a:buClr>
                <a:schemeClr val="accent1"/>
              </a:buClr>
              <a:buSzPct val="76000"/>
            </a:pPr>
            <a:r>
              <a:rPr lang="en-US" sz="2000" dirty="0" smtClean="0"/>
              <a:t>User</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cxnSp>
        <p:nvCxnSpPr>
          <p:cNvPr id="34" name="Straight Arrow Connector 33"/>
          <p:cNvCxnSpPr/>
          <p:nvPr/>
        </p:nvCxnSpPr>
        <p:spPr>
          <a:xfrm rot="5400000">
            <a:off x="4382294" y="1561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82294" y="4609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82294" y="3847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82294" y="2323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382294" y="3085306"/>
            <a:ext cx="381000" cy="1588"/>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572000" y="1371600"/>
            <a:ext cx="1371600" cy="304800"/>
          </a:xfrm>
          <a:prstGeom prst="rect">
            <a:avLst/>
          </a:prstGeom>
        </p:spPr>
        <p:txBody>
          <a:bodyPr vert="horz">
            <a:noAutofit/>
          </a:bodyPr>
          <a:lstStyle/>
          <a:p>
            <a:pPr lvl="0" algn="ctr">
              <a:spcBef>
                <a:spcPts val="600"/>
              </a:spcBef>
              <a:buClr>
                <a:schemeClr val="accent1"/>
              </a:buClr>
              <a:buSzPct val="76000"/>
            </a:pPr>
            <a:r>
              <a:rPr lang="en-US" sz="1600" dirty="0" smtClean="0"/>
              <a:t>SQL Query</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2" name="Subtitle 2"/>
          <p:cNvSpPr txBox="1">
            <a:spLocks/>
          </p:cNvSpPr>
          <p:nvPr/>
        </p:nvSpPr>
        <p:spPr>
          <a:xfrm>
            <a:off x="4572000" y="2133600"/>
            <a:ext cx="2286000" cy="304800"/>
          </a:xfrm>
          <a:prstGeom prst="rect">
            <a:avLst/>
          </a:prstGeom>
        </p:spPr>
        <p:txBody>
          <a:bodyPr vert="horz">
            <a:noAutofit/>
          </a:bodyPr>
          <a:lstStyle/>
          <a:p>
            <a:pPr lvl="0" algn="ctr">
              <a:spcBef>
                <a:spcPts val="600"/>
              </a:spcBef>
              <a:buClr>
                <a:schemeClr val="accent1"/>
              </a:buClr>
              <a:buSzPct val="76000"/>
            </a:pPr>
            <a:r>
              <a:rPr lang="en-US" sz="1600" dirty="0" smtClean="0"/>
              <a:t>Query Plan (optimized)</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3" name="Subtitle 2"/>
          <p:cNvSpPr txBox="1">
            <a:spLocks/>
          </p:cNvSpPr>
          <p:nvPr/>
        </p:nvSpPr>
        <p:spPr>
          <a:xfrm>
            <a:off x="4419600" y="2895600"/>
            <a:ext cx="2895600" cy="304800"/>
          </a:xfrm>
          <a:prstGeom prst="rect">
            <a:avLst/>
          </a:prstGeom>
        </p:spPr>
        <p:txBody>
          <a:bodyPr vert="horz">
            <a:noAutofit/>
          </a:bodyPr>
          <a:lstStyle/>
          <a:p>
            <a:pPr lvl="0" algn="ctr">
              <a:spcBef>
                <a:spcPts val="600"/>
              </a:spcBef>
              <a:buClr>
                <a:schemeClr val="accent1"/>
              </a:buClr>
              <a:buSzPct val="76000"/>
            </a:pPr>
            <a:r>
              <a:rPr lang="en-US" sz="1600" dirty="0" smtClean="0"/>
              <a:t>Index and Record requests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4" name="Subtitle 2"/>
          <p:cNvSpPr txBox="1">
            <a:spLocks/>
          </p:cNvSpPr>
          <p:nvPr/>
        </p:nvSpPr>
        <p:spPr>
          <a:xfrm>
            <a:off x="4572000" y="3657600"/>
            <a:ext cx="1752600" cy="304800"/>
          </a:xfrm>
          <a:prstGeom prst="rect">
            <a:avLst/>
          </a:prstGeom>
        </p:spPr>
        <p:txBody>
          <a:bodyPr vert="horz">
            <a:noAutofit/>
          </a:bodyPr>
          <a:lstStyle/>
          <a:p>
            <a:pPr lvl="0" algn="ctr">
              <a:spcBef>
                <a:spcPts val="600"/>
              </a:spcBef>
              <a:buClr>
                <a:schemeClr val="accent1"/>
              </a:buClr>
              <a:buSzPct val="76000"/>
            </a:pPr>
            <a:r>
              <a:rPr lang="en-US" sz="1600" dirty="0" smtClean="0"/>
              <a:t>Page Commands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5" name="Subtitle 2"/>
          <p:cNvSpPr txBox="1">
            <a:spLocks/>
          </p:cNvSpPr>
          <p:nvPr/>
        </p:nvSpPr>
        <p:spPr>
          <a:xfrm>
            <a:off x="4191000" y="4419600"/>
            <a:ext cx="2590800" cy="304800"/>
          </a:xfrm>
          <a:prstGeom prst="rect">
            <a:avLst/>
          </a:prstGeom>
        </p:spPr>
        <p:txBody>
          <a:bodyPr vert="horz">
            <a:noAutofit/>
          </a:bodyPr>
          <a:lstStyle/>
          <a:p>
            <a:pPr lvl="0" algn="ctr">
              <a:spcBef>
                <a:spcPts val="600"/>
              </a:spcBef>
              <a:buClr>
                <a:schemeClr val="accent1"/>
              </a:buClr>
              <a:buSzPct val="76000"/>
            </a:pPr>
            <a:r>
              <a:rPr lang="en-US" sz="1600" dirty="0" smtClean="0"/>
              <a:t>Read/Write pages</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46" name="Subtitle 2"/>
          <p:cNvSpPr txBox="1">
            <a:spLocks/>
          </p:cNvSpPr>
          <p:nvPr/>
        </p:nvSpPr>
        <p:spPr>
          <a:xfrm>
            <a:off x="4267200" y="5181600"/>
            <a:ext cx="1676400" cy="304800"/>
          </a:xfrm>
          <a:prstGeom prst="rect">
            <a:avLst/>
          </a:prstGeom>
        </p:spPr>
        <p:txBody>
          <a:bodyPr vert="horz">
            <a:noAutofit/>
          </a:bodyPr>
          <a:lstStyle/>
          <a:p>
            <a:pPr lvl="0" algn="ctr">
              <a:spcBef>
                <a:spcPts val="600"/>
              </a:spcBef>
              <a:buClr>
                <a:schemeClr val="accent1"/>
              </a:buClr>
              <a:buSzPct val="76000"/>
            </a:pPr>
            <a:r>
              <a:rPr lang="en-US" sz="1600" dirty="0" smtClean="0"/>
              <a:t>Disk I/O</a:t>
            </a:r>
            <a:endParaRPr kumimoji="0" lang="en-US" sz="1100" i="0" u="none" strike="noStrike" kern="1200" cap="none" spc="0" normalizeH="0" baseline="0" noProof="0" dirty="0">
              <a:ln>
                <a:noFill/>
              </a:ln>
              <a:solidFill>
                <a:schemeClr val="tx2"/>
              </a:solidFill>
              <a:effectLst/>
              <a:uLnTx/>
              <a:uFillTx/>
              <a:latin typeface="+mj-lt"/>
              <a:ea typeface="+mj-ea"/>
              <a:cs typeface="+mj-cs"/>
            </a:endParaRPr>
          </a:p>
        </p:txBody>
      </p:sp>
      <p:sp>
        <p:nvSpPr>
          <p:cNvPr id="54"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32</a:t>
            </a:fld>
            <a:endParaRPr lang="en-US" dirty="0"/>
          </a:p>
        </p:txBody>
      </p:sp>
      <p:sp>
        <p:nvSpPr>
          <p:cNvPr id="27" name="Oval 26"/>
          <p:cNvSpPr/>
          <p:nvPr/>
        </p:nvSpPr>
        <p:spPr>
          <a:xfrm>
            <a:off x="966716" y="3848100"/>
            <a:ext cx="7162800" cy="723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428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dirty="0"/>
              <a:t>Buffer </a:t>
            </a:r>
            <a:r>
              <a:rPr lang="en-US" dirty="0" smtClean="0"/>
              <a:t>Management</a:t>
            </a:r>
            <a:endParaRPr lang="en-US" dirty="0"/>
          </a:p>
        </p:txBody>
      </p:sp>
      <p:sp>
        <p:nvSpPr>
          <p:cNvPr id="25605" name="Rectangle 5"/>
          <p:cNvSpPr>
            <a:spLocks noGrp="1" noChangeArrowheads="1"/>
          </p:cNvSpPr>
          <p:nvPr>
            <p:ph sz="quarter" idx="1"/>
          </p:nvPr>
        </p:nvSpPr>
        <p:spPr>
          <a:xfrm>
            <a:off x="608345" y="5753100"/>
            <a:ext cx="7772400" cy="609600"/>
          </a:xfrm>
          <a:noFill/>
          <a:ln/>
        </p:spPr>
        <p:txBody>
          <a:bodyPr>
            <a:normAutofit/>
          </a:bodyPr>
          <a:lstStyle/>
          <a:p>
            <a:r>
              <a:rPr lang="en-US" i="1" dirty="0" smtClean="0"/>
              <a:t>A mapping table of </a:t>
            </a:r>
            <a:r>
              <a:rPr lang="en-US" i="1" dirty="0" smtClean="0">
                <a:solidFill>
                  <a:srgbClr val="FF0000"/>
                </a:solidFill>
              </a:rPr>
              <a:t>&lt;frame#, </a:t>
            </a:r>
            <a:r>
              <a:rPr lang="en-US" i="1" dirty="0" err="1" smtClean="0">
                <a:solidFill>
                  <a:srgbClr val="FF0000"/>
                </a:solidFill>
              </a:rPr>
              <a:t>pageid</a:t>
            </a:r>
            <a:r>
              <a:rPr lang="en-US" i="1" dirty="0" smtClean="0">
                <a:solidFill>
                  <a:srgbClr val="FF0000"/>
                </a:solidFill>
              </a:rPr>
              <a:t>&gt; </a:t>
            </a:r>
            <a:r>
              <a:rPr lang="en-US" i="1" dirty="0" smtClean="0"/>
              <a:t>pairs is maintained</a:t>
            </a:r>
            <a:endParaRPr lang="en-US" i="1" dirty="0"/>
          </a:p>
        </p:txBody>
      </p:sp>
      <p:grpSp>
        <p:nvGrpSpPr>
          <p:cNvPr id="25617" name="Group 17"/>
          <p:cNvGrpSpPr>
            <a:grpSpLocks/>
          </p:cNvGrpSpPr>
          <p:nvPr/>
        </p:nvGrpSpPr>
        <p:grpSpPr bwMode="auto">
          <a:xfrm>
            <a:off x="2536825" y="2409825"/>
            <a:ext cx="4230688" cy="1720850"/>
            <a:chOff x="1598" y="1518"/>
            <a:chExt cx="2665" cy="1084"/>
          </a:xfrm>
        </p:grpSpPr>
        <p:sp>
          <p:nvSpPr>
            <p:cNvPr id="25606" name="Rectangle 6"/>
            <p:cNvSpPr>
              <a:spLocks noChangeArrowheads="1"/>
            </p:cNvSpPr>
            <p:nvPr/>
          </p:nvSpPr>
          <p:spPr bwMode="auto">
            <a:xfrm>
              <a:off x="1606" y="1526"/>
              <a:ext cx="2649" cy="1068"/>
            </a:xfrm>
            <a:prstGeom prst="rect">
              <a:avLst/>
            </a:prstGeom>
            <a:noFill/>
            <a:ln w="25400">
              <a:solidFill>
                <a:schemeClr val="tx2"/>
              </a:solidFill>
              <a:miter lim="800000"/>
              <a:headEnd/>
              <a:tailEnd/>
            </a:ln>
            <a:effectLst/>
          </p:spPr>
          <p:txBody>
            <a:bodyPr wrap="none" anchor="ctr"/>
            <a:lstStyle/>
            <a:p>
              <a:endParaRPr lang="en-US"/>
            </a:p>
          </p:txBody>
        </p:sp>
        <p:sp>
          <p:nvSpPr>
            <p:cNvPr id="25607" name="Rectangle 7"/>
            <p:cNvSpPr>
              <a:spLocks noChangeArrowheads="1"/>
            </p:cNvSpPr>
            <p:nvPr/>
          </p:nvSpPr>
          <p:spPr bwMode="auto">
            <a:xfrm>
              <a:off x="1602" y="1522"/>
              <a:ext cx="428" cy="1076"/>
            </a:xfrm>
            <a:prstGeom prst="rect">
              <a:avLst/>
            </a:prstGeom>
            <a:noFill/>
            <a:ln w="12700">
              <a:solidFill>
                <a:schemeClr val="tx2"/>
              </a:solidFill>
              <a:miter lim="800000"/>
              <a:headEnd/>
              <a:tailEnd/>
            </a:ln>
            <a:effectLst/>
          </p:spPr>
          <p:txBody>
            <a:bodyPr wrap="none" anchor="ctr"/>
            <a:lstStyle/>
            <a:p>
              <a:endParaRPr lang="en-US"/>
            </a:p>
          </p:txBody>
        </p:sp>
        <p:sp>
          <p:nvSpPr>
            <p:cNvPr id="25608" name="Rectangle 8"/>
            <p:cNvSpPr>
              <a:spLocks noChangeArrowheads="1"/>
            </p:cNvSpPr>
            <p:nvPr/>
          </p:nvSpPr>
          <p:spPr bwMode="auto">
            <a:xfrm>
              <a:off x="2038" y="1522"/>
              <a:ext cx="430" cy="1076"/>
            </a:xfrm>
            <a:prstGeom prst="rect">
              <a:avLst/>
            </a:prstGeom>
            <a:noFill/>
            <a:ln w="12700">
              <a:solidFill>
                <a:schemeClr val="tx2"/>
              </a:solidFill>
              <a:miter lim="800000"/>
              <a:headEnd/>
              <a:tailEnd/>
            </a:ln>
            <a:effectLst/>
          </p:spPr>
          <p:txBody>
            <a:bodyPr wrap="none" anchor="ctr"/>
            <a:lstStyle/>
            <a:p>
              <a:endParaRPr lang="en-US"/>
            </a:p>
          </p:txBody>
        </p:sp>
        <p:sp>
          <p:nvSpPr>
            <p:cNvPr id="25609" name="Rectangle 9"/>
            <p:cNvSpPr>
              <a:spLocks noChangeArrowheads="1"/>
            </p:cNvSpPr>
            <p:nvPr/>
          </p:nvSpPr>
          <p:spPr bwMode="auto">
            <a:xfrm>
              <a:off x="2476" y="1522"/>
              <a:ext cx="429" cy="1076"/>
            </a:xfrm>
            <a:prstGeom prst="rect">
              <a:avLst/>
            </a:prstGeom>
            <a:noFill/>
            <a:ln w="12700">
              <a:solidFill>
                <a:schemeClr val="tx2"/>
              </a:solidFill>
              <a:miter lim="800000"/>
              <a:headEnd/>
              <a:tailEnd/>
            </a:ln>
            <a:effectLst/>
          </p:spPr>
          <p:txBody>
            <a:bodyPr wrap="none" anchor="ctr"/>
            <a:lstStyle/>
            <a:p>
              <a:endParaRPr lang="en-US"/>
            </a:p>
          </p:txBody>
        </p:sp>
        <p:sp>
          <p:nvSpPr>
            <p:cNvPr id="25610" name="Rectangle 10"/>
            <p:cNvSpPr>
              <a:spLocks noChangeArrowheads="1"/>
            </p:cNvSpPr>
            <p:nvPr/>
          </p:nvSpPr>
          <p:spPr bwMode="auto">
            <a:xfrm>
              <a:off x="2913" y="1522"/>
              <a:ext cx="428" cy="1076"/>
            </a:xfrm>
            <a:prstGeom prst="rect">
              <a:avLst/>
            </a:prstGeom>
            <a:noFill/>
            <a:ln w="12700">
              <a:solidFill>
                <a:schemeClr val="tx2"/>
              </a:solidFill>
              <a:miter lim="800000"/>
              <a:headEnd/>
              <a:tailEnd/>
            </a:ln>
            <a:effectLst/>
          </p:spPr>
          <p:txBody>
            <a:bodyPr wrap="none" anchor="ctr"/>
            <a:lstStyle/>
            <a:p>
              <a:endParaRPr lang="en-US"/>
            </a:p>
          </p:txBody>
        </p:sp>
        <p:sp>
          <p:nvSpPr>
            <p:cNvPr id="25611" name="Rectangle 11"/>
            <p:cNvSpPr>
              <a:spLocks noChangeArrowheads="1"/>
            </p:cNvSpPr>
            <p:nvPr/>
          </p:nvSpPr>
          <p:spPr bwMode="auto">
            <a:xfrm>
              <a:off x="3349" y="1522"/>
              <a:ext cx="429" cy="1076"/>
            </a:xfrm>
            <a:prstGeom prst="rect">
              <a:avLst/>
            </a:prstGeom>
            <a:noFill/>
            <a:ln w="12700">
              <a:solidFill>
                <a:schemeClr val="tx2"/>
              </a:solidFill>
              <a:miter lim="800000"/>
              <a:headEnd/>
              <a:tailEnd/>
            </a:ln>
            <a:effectLst/>
          </p:spPr>
          <p:txBody>
            <a:bodyPr wrap="none" anchor="ctr"/>
            <a:lstStyle/>
            <a:p>
              <a:endParaRPr lang="en-US"/>
            </a:p>
          </p:txBody>
        </p:sp>
        <p:sp>
          <p:nvSpPr>
            <p:cNvPr id="25612" name="Line 12"/>
            <p:cNvSpPr>
              <a:spLocks noChangeShapeType="1"/>
            </p:cNvSpPr>
            <p:nvPr/>
          </p:nvSpPr>
          <p:spPr bwMode="auto">
            <a:xfrm>
              <a:off x="1598" y="1865"/>
              <a:ext cx="2665" cy="0"/>
            </a:xfrm>
            <a:prstGeom prst="line">
              <a:avLst/>
            </a:prstGeom>
            <a:noFill/>
            <a:ln w="12700">
              <a:solidFill>
                <a:schemeClr val="tx1"/>
              </a:solidFill>
              <a:round/>
              <a:headEnd type="none" w="sm" len="sm"/>
              <a:tailEnd type="none" w="sm" len="sm"/>
            </a:ln>
            <a:effectLst/>
          </p:spPr>
          <p:txBody>
            <a:bodyPr/>
            <a:lstStyle/>
            <a:p>
              <a:endParaRPr lang="en-US"/>
            </a:p>
          </p:txBody>
        </p:sp>
        <p:sp>
          <p:nvSpPr>
            <p:cNvPr id="25613" name="Line 13"/>
            <p:cNvSpPr>
              <a:spLocks noChangeShapeType="1"/>
            </p:cNvSpPr>
            <p:nvPr/>
          </p:nvSpPr>
          <p:spPr bwMode="auto">
            <a:xfrm>
              <a:off x="1598" y="2255"/>
              <a:ext cx="2665" cy="0"/>
            </a:xfrm>
            <a:prstGeom prst="line">
              <a:avLst/>
            </a:prstGeom>
            <a:noFill/>
            <a:ln w="12700">
              <a:solidFill>
                <a:schemeClr val="tx1"/>
              </a:solidFill>
              <a:round/>
              <a:headEnd type="none" w="sm" len="sm"/>
              <a:tailEnd type="none" w="sm" len="sm"/>
            </a:ln>
            <a:effectLst/>
          </p:spPr>
          <p:txBody>
            <a:bodyPr/>
            <a:lstStyle/>
            <a:p>
              <a:endParaRPr lang="en-US"/>
            </a:p>
          </p:txBody>
        </p:sp>
        <p:sp>
          <p:nvSpPr>
            <p:cNvPr id="25614" name="Rectangle 14"/>
            <p:cNvSpPr>
              <a:spLocks noChangeArrowheads="1"/>
            </p:cNvSpPr>
            <p:nvPr/>
          </p:nvSpPr>
          <p:spPr bwMode="auto">
            <a:xfrm>
              <a:off x="1598" y="1518"/>
              <a:ext cx="436" cy="347"/>
            </a:xfrm>
            <a:prstGeom prst="rect">
              <a:avLst/>
            </a:prstGeom>
            <a:solidFill>
              <a:schemeClr val="tx2"/>
            </a:solidFill>
            <a:ln w="9525">
              <a:noFill/>
              <a:miter lim="800000"/>
              <a:headEnd/>
              <a:tailEnd/>
            </a:ln>
            <a:effectLst/>
          </p:spPr>
          <p:txBody>
            <a:bodyPr wrap="none" anchor="ctr"/>
            <a:lstStyle/>
            <a:p>
              <a:endParaRPr lang="en-US"/>
            </a:p>
          </p:txBody>
        </p:sp>
        <p:sp>
          <p:nvSpPr>
            <p:cNvPr id="25615" name="Rectangle 15"/>
            <p:cNvSpPr>
              <a:spLocks noChangeArrowheads="1"/>
            </p:cNvSpPr>
            <p:nvPr/>
          </p:nvSpPr>
          <p:spPr bwMode="auto">
            <a:xfrm>
              <a:off x="2472" y="1518"/>
              <a:ext cx="437" cy="347"/>
            </a:xfrm>
            <a:prstGeom prst="rect">
              <a:avLst/>
            </a:prstGeom>
            <a:solidFill>
              <a:schemeClr val="tx2"/>
            </a:solidFill>
            <a:ln w="9525">
              <a:noFill/>
              <a:miter lim="800000"/>
              <a:headEnd/>
              <a:tailEnd/>
            </a:ln>
            <a:effectLst/>
          </p:spPr>
          <p:txBody>
            <a:bodyPr wrap="none" anchor="ctr"/>
            <a:lstStyle/>
            <a:p>
              <a:endParaRPr lang="en-US"/>
            </a:p>
          </p:txBody>
        </p:sp>
        <p:sp>
          <p:nvSpPr>
            <p:cNvPr id="25616" name="Rectangle 16"/>
            <p:cNvSpPr>
              <a:spLocks noChangeArrowheads="1"/>
            </p:cNvSpPr>
            <p:nvPr/>
          </p:nvSpPr>
          <p:spPr bwMode="auto">
            <a:xfrm>
              <a:off x="2909" y="2255"/>
              <a:ext cx="436" cy="347"/>
            </a:xfrm>
            <a:prstGeom prst="rect">
              <a:avLst/>
            </a:prstGeom>
            <a:solidFill>
              <a:schemeClr val="tx2"/>
            </a:solidFill>
            <a:ln w="9525">
              <a:noFill/>
              <a:miter lim="800000"/>
              <a:headEnd/>
              <a:tailEnd/>
            </a:ln>
            <a:effectLst/>
          </p:spPr>
          <p:txBody>
            <a:bodyPr wrap="none" anchor="ctr"/>
            <a:lstStyle/>
            <a:p>
              <a:endParaRPr lang="en-US"/>
            </a:p>
          </p:txBody>
        </p:sp>
      </p:grpSp>
      <p:sp>
        <p:nvSpPr>
          <p:cNvPr id="25625" name="Line 25"/>
          <p:cNvSpPr>
            <a:spLocks noChangeShapeType="1"/>
          </p:cNvSpPr>
          <p:nvPr/>
        </p:nvSpPr>
        <p:spPr bwMode="auto">
          <a:xfrm flipV="1">
            <a:off x="533400" y="4464841"/>
            <a:ext cx="8305799" cy="31752"/>
          </a:xfrm>
          <a:prstGeom prst="line">
            <a:avLst/>
          </a:prstGeom>
          <a:noFill/>
          <a:ln w="12700">
            <a:solidFill>
              <a:srgbClr val="B760F9"/>
            </a:solidFill>
            <a:round/>
            <a:headEnd type="none" w="sm" len="sm"/>
            <a:tailEnd type="none" w="sm" len="sm"/>
          </a:ln>
          <a:effectLst/>
        </p:spPr>
        <p:txBody>
          <a:bodyPr/>
          <a:lstStyle/>
          <a:p>
            <a:endParaRPr lang="en-US"/>
          </a:p>
        </p:txBody>
      </p:sp>
      <p:sp>
        <p:nvSpPr>
          <p:cNvPr id="25626" name="Rectangle 26"/>
          <p:cNvSpPr>
            <a:spLocks noChangeArrowheads="1"/>
          </p:cNvSpPr>
          <p:nvPr/>
        </p:nvSpPr>
        <p:spPr bwMode="auto">
          <a:xfrm>
            <a:off x="1100138" y="4105275"/>
            <a:ext cx="2028825" cy="363538"/>
          </a:xfrm>
          <a:prstGeom prst="rect">
            <a:avLst/>
          </a:prstGeom>
          <a:noFill/>
          <a:ln w="9525">
            <a:noFill/>
            <a:miter lim="800000"/>
            <a:headEnd/>
            <a:tailEnd/>
          </a:ln>
          <a:effectLst/>
        </p:spPr>
        <p:txBody>
          <a:bodyPr wrap="none" lIns="90488" tIns="44450" rIns="90488" bIns="44450">
            <a:spAutoFit/>
          </a:bodyPr>
          <a:lstStyle/>
          <a:p>
            <a:r>
              <a:rPr lang="en-US" sz="1800" b="1">
                <a:latin typeface="Book Antiqua" pitchFamily="18" charset="0"/>
              </a:rPr>
              <a:t>MAIN MEMORY</a:t>
            </a:r>
          </a:p>
        </p:txBody>
      </p:sp>
      <p:sp>
        <p:nvSpPr>
          <p:cNvPr id="25627" name="Rectangle 27"/>
          <p:cNvSpPr>
            <a:spLocks noChangeArrowheads="1"/>
          </p:cNvSpPr>
          <p:nvPr/>
        </p:nvSpPr>
        <p:spPr bwMode="auto">
          <a:xfrm>
            <a:off x="1101725" y="4603750"/>
            <a:ext cx="777875" cy="363538"/>
          </a:xfrm>
          <a:prstGeom prst="rect">
            <a:avLst/>
          </a:prstGeom>
          <a:noFill/>
          <a:ln w="9525">
            <a:noFill/>
            <a:miter lim="800000"/>
            <a:headEnd/>
            <a:tailEnd/>
          </a:ln>
          <a:effectLst/>
        </p:spPr>
        <p:txBody>
          <a:bodyPr wrap="none" lIns="90488" tIns="44450" rIns="90488" bIns="44450">
            <a:spAutoFit/>
          </a:bodyPr>
          <a:lstStyle/>
          <a:p>
            <a:r>
              <a:rPr lang="en-US" sz="1800" b="1">
                <a:latin typeface="Book Antiqua" pitchFamily="18" charset="0"/>
              </a:rPr>
              <a:t>DISK</a:t>
            </a:r>
          </a:p>
        </p:txBody>
      </p:sp>
      <p:sp>
        <p:nvSpPr>
          <p:cNvPr id="25628" name="Freeform 28"/>
          <p:cNvSpPr>
            <a:spLocks/>
          </p:cNvSpPr>
          <p:nvPr/>
        </p:nvSpPr>
        <p:spPr bwMode="auto">
          <a:xfrm>
            <a:off x="1462088" y="2584450"/>
            <a:ext cx="1041400" cy="301625"/>
          </a:xfrm>
          <a:custGeom>
            <a:avLst/>
            <a:gdLst/>
            <a:ahLst/>
            <a:cxnLst>
              <a:cxn ang="0">
                <a:pos x="0" y="189"/>
              </a:cxn>
              <a:cxn ang="0">
                <a:pos x="3" y="155"/>
              </a:cxn>
              <a:cxn ang="0">
                <a:pos x="16" y="135"/>
              </a:cxn>
              <a:cxn ang="0">
                <a:pos x="23" y="114"/>
              </a:cxn>
              <a:cxn ang="0">
                <a:pos x="50" y="81"/>
              </a:cxn>
              <a:cxn ang="0">
                <a:pos x="71" y="54"/>
              </a:cxn>
              <a:cxn ang="0">
                <a:pos x="98" y="33"/>
              </a:cxn>
              <a:cxn ang="0">
                <a:pos x="126" y="6"/>
              </a:cxn>
              <a:cxn ang="0">
                <a:pos x="146" y="0"/>
              </a:cxn>
              <a:cxn ang="0">
                <a:pos x="166" y="0"/>
              </a:cxn>
              <a:cxn ang="0">
                <a:pos x="186" y="6"/>
              </a:cxn>
              <a:cxn ang="0">
                <a:pos x="207" y="20"/>
              </a:cxn>
              <a:cxn ang="0">
                <a:pos x="227" y="33"/>
              </a:cxn>
              <a:cxn ang="0">
                <a:pos x="248" y="54"/>
              </a:cxn>
              <a:cxn ang="0">
                <a:pos x="268" y="68"/>
              </a:cxn>
              <a:cxn ang="0">
                <a:pos x="289" y="87"/>
              </a:cxn>
              <a:cxn ang="0">
                <a:pos x="317" y="101"/>
              </a:cxn>
              <a:cxn ang="0">
                <a:pos x="344" y="114"/>
              </a:cxn>
              <a:cxn ang="0">
                <a:pos x="364" y="114"/>
              </a:cxn>
              <a:cxn ang="0">
                <a:pos x="391" y="114"/>
              </a:cxn>
              <a:cxn ang="0">
                <a:pos x="412" y="114"/>
              </a:cxn>
              <a:cxn ang="0">
                <a:pos x="439" y="114"/>
              </a:cxn>
              <a:cxn ang="0">
                <a:pos x="467" y="114"/>
              </a:cxn>
              <a:cxn ang="0">
                <a:pos x="494" y="108"/>
              </a:cxn>
              <a:cxn ang="0">
                <a:pos x="514" y="101"/>
              </a:cxn>
              <a:cxn ang="0">
                <a:pos x="549" y="95"/>
              </a:cxn>
              <a:cxn ang="0">
                <a:pos x="576" y="81"/>
              </a:cxn>
              <a:cxn ang="0">
                <a:pos x="596" y="68"/>
              </a:cxn>
              <a:cxn ang="0">
                <a:pos x="617" y="54"/>
              </a:cxn>
              <a:cxn ang="0">
                <a:pos x="637" y="41"/>
              </a:cxn>
              <a:cxn ang="0">
                <a:pos x="655" y="16"/>
              </a:cxn>
            </a:cxnLst>
            <a:rect l="0" t="0" r="r" b="b"/>
            <a:pathLst>
              <a:path w="656" h="190">
                <a:moveTo>
                  <a:pt x="0" y="189"/>
                </a:moveTo>
                <a:lnTo>
                  <a:pt x="3" y="155"/>
                </a:lnTo>
                <a:lnTo>
                  <a:pt x="16" y="135"/>
                </a:lnTo>
                <a:lnTo>
                  <a:pt x="23" y="114"/>
                </a:lnTo>
                <a:lnTo>
                  <a:pt x="50" y="81"/>
                </a:lnTo>
                <a:lnTo>
                  <a:pt x="71" y="54"/>
                </a:lnTo>
                <a:lnTo>
                  <a:pt x="98" y="33"/>
                </a:lnTo>
                <a:lnTo>
                  <a:pt x="126" y="6"/>
                </a:lnTo>
                <a:lnTo>
                  <a:pt x="146" y="0"/>
                </a:lnTo>
                <a:lnTo>
                  <a:pt x="166" y="0"/>
                </a:lnTo>
                <a:lnTo>
                  <a:pt x="186" y="6"/>
                </a:lnTo>
                <a:lnTo>
                  <a:pt x="207" y="20"/>
                </a:lnTo>
                <a:lnTo>
                  <a:pt x="227" y="33"/>
                </a:lnTo>
                <a:lnTo>
                  <a:pt x="248" y="54"/>
                </a:lnTo>
                <a:lnTo>
                  <a:pt x="268" y="68"/>
                </a:lnTo>
                <a:lnTo>
                  <a:pt x="289" y="87"/>
                </a:lnTo>
                <a:lnTo>
                  <a:pt x="317" y="101"/>
                </a:lnTo>
                <a:lnTo>
                  <a:pt x="344" y="114"/>
                </a:lnTo>
                <a:lnTo>
                  <a:pt x="364" y="114"/>
                </a:lnTo>
                <a:lnTo>
                  <a:pt x="391" y="114"/>
                </a:lnTo>
                <a:lnTo>
                  <a:pt x="412" y="114"/>
                </a:lnTo>
                <a:lnTo>
                  <a:pt x="439" y="114"/>
                </a:lnTo>
                <a:lnTo>
                  <a:pt x="467" y="114"/>
                </a:lnTo>
                <a:lnTo>
                  <a:pt x="494" y="108"/>
                </a:lnTo>
                <a:lnTo>
                  <a:pt x="514" y="101"/>
                </a:lnTo>
                <a:lnTo>
                  <a:pt x="549" y="95"/>
                </a:lnTo>
                <a:lnTo>
                  <a:pt x="576" y="81"/>
                </a:lnTo>
                <a:lnTo>
                  <a:pt x="596" y="68"/>
                </a:lnTo>
                <a:lnTo>
                  <a:pt x="617" y="54"/>
                </a:lnTo>
                <a:lnTo>
                  <a:pt x="637" y="41"/>
                </a:lnTo>
                <a:lnTo>
                  <a:pt x="655" y="16"/>
                </a:lnTo>
              </a:path>
            </a:pathLst>
          </a:custGeom>
          <a:noFill/>
          <a:ln w="12700" cap="rnd" cmpd="sng">
            <a:solidFill>
              <a:schemeClr val="tx2"/>
            </a:solidFill>
            <a:prstDash val="solid"/>
            <a:round/>
            <a:headEnd type="none" w="sm" len="sm"/>
            <a:tailEnd type="stealth" w="med" len="med"/>
          </a:ln>
          <a:effectLst/>
        </p:spPr>
        <p:txBody>
          <a:bodyPr/>
          <a:lstStyle/>
          <a:p>
            <a:endParaRPr lang="en-US"/>
          </a:p>
        </p:txBody>
      </p:sp>
      <p:sp>
        <p:nvSpPr>
          <p:cNvPr id="25629" name="Rectangle 29"/>
          <p:cNvSpPr>
            <a:spLocks noChangeArrowheads="1"/>
          </p:cNvSpPr>
          <p:nvPr/>
        </p:nvSpPr>
        <p:spPr bwMode="auto">
          <a:xfrm>
            <a:off x="1196975" y="2862263"/>
            <a:ext cx="1157288" cy="363537"/>
          </a:xfrm>
          <a:prstGeom prst="rect">
            <a:avLst/>
          </a:prstGeom>
          <a:noFill/>
          <a:ln w="9525">
            <a:noFill/>
            <a:miter lim="800000"/>
            <a:headEnd/>
            <a:tailEnd/>
          </a:ln>
          <a:effectLst/>
        </p:spPr>
        <p:txBody>
          <a:bodyPr wrap="none" lIns="90488" tIns="44450" rIns="90488" bIns="44450">
            <a:spAutoFit/>
          </a:bodyPr>
          <a:lstStyle/>
          <a:p>
            <a:r>
              <a:rPr lang="en-US" sz="1800">
                <a:latin typeface="Book Antiqua" pitchFamily="18" charset="0"/>
              </a:rPr>
              <a:t>disk page</a:t>
            </a:r>
          </a:p>
        </p:txBody>
      </p:sp>
      <p:sp>
        <p:nvSpPr>
          <p:cNvPr id="25630" name="Freeform 30"/>
          <p:cNvSpPr>
            <a:spLocks/>
          </p:cNvSpPr>
          <p:nvPr/>
        </p:nvSpPr>
        <p:spPr bwMode="auto">
          <a:xfrm>
            <a:off x="1704975" y="3281363"/>
            <a:ext cx="1039813" cy="300037"/>
          </a:xfrm>
          <a:custGeom>
            <a:avLst/>
            <a:gdLst/>
            <a:ahLst/>
            <a:cxnLst>
              <a:cxn ang="0">
                <a:pos x="0" y="188"/>
              </a:cxn>
              <a:cxn ang="0">
                <a:pos x="3" y="154"/>
              </a:cxn>
              <a:cxn ang="0">
                <a:pos x="16" y="134"/>
              </a:cxn>
              <a:cxn ang="0">
                <a:pos x="23" y="114"/>
              </a:cxn>
              <a:cxn ang="0">
                <a:pos x="50" y="81"/>
              </a:cxn>
              <a:cxn ang="0">
                <a:pos x="71" y="54"/>
              </a:cxn>
              <a:cxn ang="0">
                <a:pos x="98" y="33"/>
              </a:cxn>
              <a:cxn ang="0">
                <a:pos x="125" y="6"/>
              </a:cxn>
              <a:cxn ang="0">
                <a:pos x="145" y="0"/>
              </a:cxn>
              <a:cxn ang="0">
                <a:pos x="166" y="0"/>
              </a:cxn>
              <a:cxn ang="0">
                <a:pos x="186" y="6"/>
              </a:cxn>
              <a:cxn ang="0">
                <a:pos x="207" y="20"/>
              </a:cxn>
              <a:cxn ang="0">
                <a:pos x="227" y="33"/>
              </a:cxn>
              <a:cxn ang="0">
                <a:pos x="248" y="54"/>
              </a:cxn>
              <a:cxn ang="0">
                <a:pos x="268" y="67"/>
              </a:cxn>
              <a:cxn ang="0">
                <a:pos x="289" y="87"/>
              </a:cxn>
              <a:cxn ang="0">
                <a:pos x="316" y="100"/>
              </a:cxn>
              <a:cxn ang="0">
                <a:pos x="343" y="114"/>
              </a:cxn>
              <a:cxn ang="0">
                <a:pos x="363" y="114"/>
              </a:cxn>
              <a:cxn ang="0">
                <a:pos x="391" y="114"/>
              </a:cxn>
              <a:cxn ang="0">
                <a:pos x="411" y="114"/>
              </a:cxn>
              <a:cxn ang="0">
                <a:pos x="439" y="114"/>
              </a:cxn>
              <a:cxn ang="0">
                <a:pos x="466" y="114"/>
              </a:cxn>
              <a:cxn ang="0">
                <a:pos x="493" y="107"/>
              </a:cxn>
              <a:cxn ang="0">
                <a:pos x="513" y="100"/>
              </a:cxn>
              <a:cxn ang="0">
                <a:pos x="548" y="94"/>
              </a:cxn>
              <a:cxn ang="0">
                <a:pos x="575" y="81"/>
              </a:cxn>
              <a:cxn ang="0">
                <a:pos x="595" y="67"/>
              </a:cxn>
              <a:cxn ang="0">
                <a:pos x="616" y="54"/>
              </a:cxn>
              <a:cxn ang="0">
                <a:pos x="636" y="40"/>
              </a:cxn>
              <a:cxn ang="0">
                <a:pos x="654" y="16"/>
              </a:cxn>
            </a:cxnLst>
            <a:rect l="0" t="0" r="r" b="b"/>
            <a:pathLst>
              <a:path w="655" h="189">
                <a:moveTo>
                  <a:pt x="0" y="188"/>
                </a:moveTo>
                <a:lnTo>
                  <a:pt x="3" y="154"/>
                </a:lnTo>
                <a:lnTo>
                  <a:pt x="16" y="134"/>
                </a:lnTo>
                <a:lnTo>
                  <a:pt x="23" y="114"/>
                </a:lnTo>
                <a:lnTo>
                  <a:pt x="50" y="81"/>
                </a:lnTo>
                <a:lnTo>
                  <a:pt x="71" y="54"/>
                </a:lnTo>
                <a:lnTo>
                  <a:pt x="98" y="33"/>
                </a:lnTo>
                <a:lnTo>
                  <a:pt x="125" y="6"/>
                </a:lnTo>
                <a:lnTo>
                  <a:pt x="145" y="0"/>
                </a:lnTo>
                <a:lnTo>
                  <a:pt x="166" y="0"/>
                </a:lnTo>
                <a:lnTo>
                  <a:pt x="186" y="6"/>
                </a:lnTo>
                <a:lnTo>
                  <a:pt x="207" y="20"/>
                </a:lnTo>
                <a:lnTo>
                  <a:pt x="227" y="33"/>
                </a:lnTo>
                <a:lnTo>
                  <a:pt x="248" y="54"/>
                </a:lnTo>
                <a:lnTo>
                  <a:pt x="268" y="67"/>
                </a:lnTo>
                <a:lnTo>
                  <a:pt x="289" y="87"/>
                </a:lnTo>
                <a:lnTo>
                  <a:pt x="316" y="100"/>
                </a:lnTo>
                <a:lnTo>
                  <a:pt x="343" y="114"/>
                </a:lnTo>
                <a:lnTo>
                  <a:pt x="363" y="114"/>
                </a:lnTo>
                <a:lnTo>
                  <a:pt x="391" y="114"/>
                </a:lnTo>
                <a:lnTo>
                  <a:pt x="411" y="114"/>
                </a:lnTo>
                <a:lnTo>
                  <a:pt x="439" y="114"/>
                </a:lnTo>
                <a:lnTo>
                  <a:pt x="466" y="114"/>
                </a:lnTo>
                <a:lnTo>
                  <a:pt x="493" y="107"/>
                </a:lnTo>
                <a:lnTo>
                  <a:pt x="513" y="100"/>
                </a:lnTo>
                <a:lnTo>
                  <a:pt x="548" y="94"/>
                </a:lnTo>
                <a:lnTo>
                  <a:pt x="575" y="81"/>
                </a:lnTo>
                <a:lnTo>
                  <a:pt x="595" y="67"/>
                </a:lnTo>
                <a:lnTo>
                  <a:pt x="616" y="54"/>
                </a:lnTo>
                <a:lnTo>
                  <a:pt x="636" y="40"/>
                </a:lnTo>
                <a:lnTo>
                  <a:pt x="654" y="16"/>
                </a:lnTo>
              </a:path>
            </a:pathLst>
          </a:custGeom>
          <a:noFill/>
          <a:ln w="12700" cap="rnd" cmpd="sng">
            <a:solidFill>
              <a:schemeClr val="tx2"/>
            </a:solidFill>
            <a:prstDash val="solid"/>
            <a:round/>
            <a:headEnd type="none" w="sm" len="sm"/>
            <a:tailEnd type="stealth" w="med" len="med"/>
          </a:ln>
          <a:effectLst/>
        </p:spPr>
        <p:txBody>
          <a:bodyPr/>
          <a:lstStyle/>
          <a:p>
            <a:endParaRPr lang="en-US"/>
          </a:p>
        </p:txBody>
      </p:sp>
      <p:sp>
        <p:nvSpPr>
          <p:cNvPr id="25631" name="Rectangle 31"/>
          <p:cNvSpPr>
            <a:spLocks noChangeArrowheads="1"/>
          </p:cNvSpPr>
          <p:nvPr/>
        </p:nvSpPr>
        <p:spPr bwMode="auto">
          <a:xfrm>
            <a:off x="1266825" y="3556000"/>
            <a:ext cx="1216025" cy="363538"/>
          </a:xfrm>
          <a:prstGeom prst="rect">
            <a:avLst/>
          </a:prstGeom>
          <a:noFill/>
          <a:ln w="9525">
            <a:noFill/>
            <a:miter lim="800000"/>
            <a:headEnd/>
            <a:tailEnd/>
          </a:ln>
          <a:effectLst/>
        </p:spPr>
        <p:txBody>
          <a:bodyPr wrap="none" lIns="90488" tIns="44450" rIns="90488" bIns="44450">
            <a:spAutoFit/>
          </a:bodyPr>
          <a:lstStyle/>
          <a:p>
            <a:r>
              <a:rPr lang="en-US" sz="1800">
                <a:latin typeface="Book Antiqua" pitchFamily="18" charset="0"/>
              </a:rPr>
              <a:t>free frame</a:t>
            </a:r>
          </a:p>
        </p:txBody>
      </p:sp>
      <p:sp>
        <p:nvSpPr>
          <p:cNvPr id="25632" name="Line 32"/>
          <p:cNvSpPr>
            <a:spLocks noChangeShapeType="1"/>
          </p:cNvSpPr>
          <p:nvPr/>
        </p:nvSpPr>
        <p:spPr bwMode="auto">
          <a:xfrm>
            <a:off x="4618038" y="1792288"/>
            <a:ext cx="0" cy="549275"/>
          </a:xfrm>
          <a:prstGeom prst="line">
            <a:avLst/>
          </a:prstGeom>
          <a:noFill/>
          <a:ln w="25400">
            <a:solidFill>
              <a:schemeClr val="folHlink"/>
            </a:solidFill>
            <a:round/>
            <a:headEnd type="stealth" w="med" len="med"/>
            <a:tailEnd type="stealth" w="med" len="med"/>
          </a:ln>
          <a:effectLst/>
        </p:spPr>
        <p:txBody>
          <a:bodyPr/>
          <a:lstStyle/>
          <a:p>
            <a:endParaRPr lang="en-US"/>
          </a:p>
        </p:txBody>
      </p:sp>
      <p:sp>
        <p:nvSpPr>
          <p:cNvPr id="25633" name="Rectangle 33"/>
          <p:cNvSpPr>
            <a:spLocks noChangeArrowheads="1"/>
          </p:cNvSpPr>
          <p:nvPr/>
        </p:nvSpPr>
        <p:spPr bwMode="auto">
          <a:xfrm>
            <a:off x="2341563" y="1354138"/>
            <a:ext cx="4876336" cy="459100"/>
          </a:xfrm>
          <a:prstGeom prst="rect">
            <a:avLst/>
          </a:prstGeom>
          <a:noFill/>
          <a:ln w="9525">
            <a:noFill/>
            <a:miter lim="800000"/>
            <a:headEnd/>
            <a:tailEnd/>
          </a:ln>
          <a:effectLst/>
        </p:spPr>
        <p:txBody>
          <a:bodyPr wrap="none" lIns="90488" tIns="44450" rIns="90488" bIns="44450">
            <a:spAutoFit/>
          </a:bodyPr>
          <a:lstStyle/>
          <a:p>
            <a:r>
              <a:rPr lang="en-US" dirty="0">
                <a:solidFill>
                  <a:srgbClr val="FF0000"/>
                </a:solidFill>
                <a:latin typeface="Book Antiqua" pitchFamily="18" charset="0"/>
              </a:rPr>
              <a:t>Page Requests from Higher Levels</a:t>
            </a:r>
          </a:p>
        </p:txBody>
      </p:sp>
      <p:sp>
        <p:nvSpPr>
          <p:cNvPr id="25634" name="Rectangle 34"/>
          <p:cNvSpPr>
            <a:spLocks noChangeArrowheads="1"/>
          </p:cNvSpPr>
          <p:nvPr/>
        </p:nvSpPr>
        <p:spPr bwMode="auto">
          <a:xfrm>
            <a:off x="2444750" y="2112963"/>
            <a:ext cx="1739900" cy="363537"/>
          </a:xfrm>
          <a:prstGeom prst="rect">
            <a:avLst/>
          </a:prstGeom>
          <a:noFill/>
          <a:ln w="9525">
            <a:noFill/>
            <a:miter lim="800000"/>
            <a:headEnd/>
            <a:tailEnd/>
          </a:ln>
          <a:effectLst/>
        </p:spPr>
        <p:txBody>
          <a:bodyPr wrap="none" lIns="90488" tIns="44450" rIns="90488" bIns="44450">
            <a:spAutoFit/>
          </a:bodyPr>
          <a:lstStyle/>
          <a:p>
            <a:r>
              <a:rPr lang="en-US" sz="1800">
                <a:latin typeface="Book Antiqua" pitchFamily="18" charset="0"/>
              </a:rPr>
              <a:t>BUFFER POOL</a:t>
            </a:r>
          </a:p>
        </p:txBody>
      </p:sp>
      <p:sp>
        <p:nvSpPr>
          <p:cNvPr id="25636" name="Rectangle 36"/>
          <p:cNvSpPr>
            <a:spLocks noChangeArrowheads="1"/>
          </p:cNvSpPr>
          <p:nvPr/>
        </p:nvSpPr>
        <p:spPr bwMode="auto">
          <a:xfrm>
            <a:off x="6945842" y="2476500"/>
            <a:ext cx="2045758" cy="1320874"/>
          </a:xfrm>
          <a:prstGeom prst="rect">
            <a:avLst/>
          </a:prstGeom>
          <a:noFill/>
          <a:ln w="9525">
            <a:noFill/>
            <a:miter lim="800000"/>
            <a:headEnd/>
            <a:tailEnd/>
          </a:ln>
          <a:effectLst/>
        </p:spPr>
        <p:txBody>
          <a:bodyPr wrap="square" lIns="90488" tIns="44450" rIns="90488" bIns="44450">
            <a:spAutoFit/>
          </a:bodyPr>
          <a:lstStyle/>
          <a:p>
            <a:r>
              <a:rPr lang="en-US" sz="2000" dirty="0">
                <a:solidFill>
                  <a:schemeClr val="tx1">
                    <a:lumMod val="75000"/>
                    <a:lumOff val="25000"/>
                  </a:schemeClr>
                </a:solidFill>
                <a:latin typeface="Book Antiqua" pitchFamily="18" charset="0"/>
              </a:rPr>
              <a:t>choice of frame dictated</a:t>
            </a:r>
          </a:p>
          <a:p>
            <a:r>
              <a:rPr lang="en-US" sz="2000" dirty="0">
                <a:solidFill>
                  <a:schemeClr val="tx1">
                    <a:lumMod val="75000"/>
                    <a:lumOff val="25000"/>
                  </a:schemeClr>
                </a:solidFill>
                <a:latin typeface="Book Antiqua" pitchFamily="18" charset="0"/>
              </a:rPr>
              <a:t>by </a:t>
            </a:r>
            <a:r>
              <a:rPr lang="en-US" sz="2000" b="1" dirty="0">
                <a:solidFill>
                  <a:srgbClr val="FF0000"/>
                </a:solidFill>
                <a:latin typeface="Book Antiqua" pitchFamily="18" charset="0"/>
              </a:rPr>
              <a:t>replacement policy</a:t>
            </a:r>
          </a:p>
        </p:txBody>
      </p:sp>
      <p:sp>
        <p:nvSpPr>
          <p:cNvPr id="25637" name="Line 37"/>
          <p:cNvSpPr>
            <a:spLocks noChangeShapeType="1"/>
          </p:cNvSpPr>
          <p:nvPr/>
        </p:nvSpPr>
        <p:spPr bwMode="auto">
          <a:xfrm>
            <a:off x="4618038" y="4105275"/>
            <a:ext cx="0" cy="549275"/>
          </a:xfrm>
          <a:prstGeom prst="line">
            <a:avLst/>
          </a:prstGeom>
          <a:noFill/>
          <a:ln w="25400">
            <a:solidFill>
              <a:schemeClr val="folHlink"/>
            </a:solidFill>
            <a:round/>
            <a:headEnd type="stealth" w="med" len="med"/>
            <a:tailEnd type="stealth" w="med" len="med"/>
          </a:ln>
          <a:effectLst/>
        </p:spPr>
        <p:txBody>
          <a:bodyPr/>
          <a:lstStyle/>
          <a:p>
            <a:endParaRPr lang="en-US"/>
          </a:p>
        </p:txBody>
      </p:sp>
      <p:sp>
        <p:nvSpPr>
          <p:cNvPr id="38"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33</a:t>
            </a:fld>
            <a:endParaRPr lang="en-US" dirty="0"/>
          </a:p>
        </p:txBody>
      </p:sp>
      <p:sp>
        <p:nvSpPr>
          <p:cNvPr id="39" name="Rounded Rectangle 38"/>
          <p:cNvSpPr/>
          <p:nvPr/>
        </p:nvSpPr>
        <p:spPr>
          <a:xfrm>
            <a:off x="2706688" y="4673286"/>
            <a:ext cx="3810000" cy="381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Disk Space Manager</a:t>
            </a:r>
            <a:endParaRPr lang="en-US" sz="2000" dirty="0">
              <a:solidFill>
                <a:schemeClr val="tx1"/>
              </a:solidFill>
            </a:endParaRPr>
          </a:p>
        </p:txBody>
      </p:sp>
      <p:sp>
        <p:nvSpPr>
          <p:cNvPr id="40" name="Can 39"/>
          <p:cNvSpPr/>
          <p:nvPr/>
        </p:nvSpPr>
        <p:spPr>
          <a:xfrm>
            <a:off x="3963988" y="5372100"/>
            <a:ext cx="1295400" cy="381000"/>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Data</a:t>
            </a:r>
            <a:endParaRPr lang="en-US" sz="2000" dirty="0">
              <a:solidFill>
                <a:schemeClr val="tx1"/>
              </a:solidFill>
            </a:endParaRPr>
          </a:p>
        </p:txBody>
      </p:sp>
      <p:cxnSp>
        <p:nvCxnSpPr>
          <p:cNvPr id="41" name="Straight Arrow Connector 40"/>
          <p:cNvCxnSpPr>
            <a:stCxn id="39" idx="2"/>
            <a:endCxn id="40" idx="1"/>
          </p:cNvCxnSpPr>
          <p:nvPr/>
        </p:nvCxnSpPr>
        <p:spPr>
          <a:xfrm>
            <a:off x="4611688" y="5054286"/>
            <a:ext cx="0" cy="317814"/>
          </a:xfrm>
          <a:prstGeom prst="straightConnector1">
            <a:avLst/>
          </a:prstGeom>
          <a:ln>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Pool Sizing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As DBA, you are responsible for sizing the buffer pool.</a:t>
            </a:r>
          </a:p>
          <a:p>
            <a:r>
              <a:rPr lang="en-US" dirty="0" smtClean="0"/>
              <a:t>Ideally, you want to have a big enough buffer pool to hold all the commonly-accessed data.</a:t>
            </a:r>
          </a:p>
          <a:p>
            <a:r>
              <a:rPr lang="en-US" dirty="0" smtClean="0"/>
              <a:t>Many databases are delivered with very small buffer pools, say 200MB. You need to fix this before serious use.</a:t>
            </a:r>
          </a:p>
          <a:p>
            <a:pPr lvl="1"/>
            <a:r>
              <a:rPr lang="en-US" dirty="0" err="1" smtClean="0"/>
              <a:t>Mysql</a:t>
            </a:r>
            <a:r>
              <a:rPr lang="en-US" dirty="0" smtClean="0"/>
              <a:t> is delivered with a setting to allow filesystem buffering, so data ends up in both the buffer pool and the file system buffer.</a:t>
            </a:r>
          </a:p>
          <a:p>
            <a:r>
              <a:rPr lang="en-US" dirty="0" smtClean="0"/>
              <a:t>If it’s too small, pages will be read and reread, and some activities may have to wait for space in the buffer pool.</a:t>
            </a:r>
          </a:p>
          <a:p>
            <a:r>
              <a:rPr lang="en-US" dirty="0" smtClean="0"/>
              <a:t>If the server is only a database server (for large data), use most of its main memory for this, say 80%.</a:t>
            </a:r>
          </a:p>
          <a:p>
            <a:r>
              <a:rPr lang="en-US" dirty="0" smtClean="0"/>
              <a:t>If the server is also a web server, say, allocate half the memory to the DB, quarter to the web server.</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When a Page is Requested ...</a:t>
            </a:r>
          </a:p>
        </p:txBody>
      </p:sp>
      <p:sp>
        <p:nvSpPr>
          <p:cNvPr id="27653" name="Rectangle 5"/>
          <p:cNvSpPr>
            <a:spLocks noGrp="1" noChangeArrowheads="1"/>
          </p:cNvSpPr>
          <p:nvPr>
            <p:ph sz="quarter" idx="1"/>
          </p:nvPr>
        </p:nvSpPr>
        <p:spPr>
          <a:xfrm>
            <a:off x="381000" y="1143000"/>
            <a:ext cx="8153400" cy="5334000"/>
          </a:xfrm>
          <a:noFill/>
          <a:ln/>
        </p:spPr>
        <p:txBody>
          <a:bodyPr>
            <a:normAutofit/>
          </a:bodyPr>
          <a:lstStyle/>
          <a:p>
            <a:r>
              <a:rPr lang="en-US" dirty="0"/>
              <a:t>If requested page is not in pool:</a:t>
            </a:r>
          </a:p>
          <a:p>
            <a:pPr lvl="1">
              <a:buSzPct val="75000"/>
            </a:pPr>
            <a:r>
              <a:rPr lang="en-US" dirty="0"/>
              <a:t>Choose a </a:t>
            </a:r>
            <a:r>
              <a:rPr lang="en-US" dirty="0" smtClean="0"/>
              <a:t>destination frame</a:t>
            </a:r>
            <a:endParaRPr lang="en-US" i="1" dirty="0">
              <a:solidFill>
                <a:srgbClr val="FF0000"/>
              </a:solidFill>
            </a:endParaRPr>
          </a:p>
          <a:p>
            <a:pPr lvl="1">
              <a:buSzPct val="75000"/>
            </a:pPr>
            <a:r>
              <a:rPr lang="en-US" dirty="0" smtClean="0"/>
              <a:t>Read </a:t>
            </a:r>
            <a:r>
              <a:rPr lang="en-US" dirty="0"/>
              <a:t>requested page into chosen </a:t>
            </a:r>
            <a:r>
              <a:rPr lang="en-US" dirty="0" smtClean="0"/>
              <a:t>frame</a:t>
            </a:r>
          </a:p>
          <a:p>
            <a:pPr lvl="1">
              <a:buSzPct val="75000"/>
            </a:pPr>
            <a:r>
              <a:rPr lang="en-US" i="1" dirty="0">
                <a:solidFill>
                  <a:srgbClr val="FF0000"/>
                </a:solidFill>
              </a:rPr>
              <a:t>Pin</a:t>
            </a:r>
            <a:r>
              <a:rPr lang="en-US" i="1" dirty="0"/>
              <a:t> </a:t>
            </a:r>
            <a:r>
              <a:rPr lang="en-US" dirty="0"/>
              <a:t>the page and return its </a:t>
            </a:r>
            <a:r>
              <a:rPr lang="en-US" dirty="0" smtClean="0"/>
              <a:t>address</a:t>
            </a:r>
          </a:p>
          <a:p>
            <a:pPr lvl="1">
              <a:buSzPct val="75000"/>
            </a:pPr>
            <a:r>
              <a:rPr lang="en-US" dirty="0"/>
              <a:t>a </a:t>
            </a:r>
            <a:r>
              <a:rPr lang="en-US" i="1" dirty="0">
                <a:solidFill>
                  <a:srgbClr val="FF0000"/>
                </a:solidFill>
              </a:rPr>
              <a:t>pin count </a:t>
            </a:r>
            <a:r>
              <a:rPr lang="en-US" dirty="0"/>
              <a:t>is </a:t>
            </a:r>
            <a:r>
              <a:rPr lang="en-US" dirty="0" smtClean="0"/>
              <a:t>used to track how many requests a page has</a:t>
            </a:r>
          </a:p>
          <a:p>
            <a:pPr lvl="1"/>
            <a:r>
              <a:rPr lang="en-US" dirty="0" smtClean="0"/>
              <a:t>Requestor must </a:t>
            </a:r>
            <a:r>
              <a:rPr lang="en-US" i="1" dirty="0">
                <a:solidFill>
                  <a:srgbClr val="FF0000"/>
                </a:solidFill>
              </a:rPr>
              <a:t>unpin</a:t>
            </a:r>
            <a:r>
              <a:rPr lang="en-US" dirty="0"/>
              <a:t> it, </a:t>
            </a:r>
            <a:r>
              <a:rPr lang="en-US" dirty="0" smtClean="0"/>
              <a:t>and set the </a:t>
            </a:r>
            <a:r>
              <a:rPr lang="en-US" i="1" dirty="0" smtClean="0">
                <a:solidFill>
                  <a:srgbClr val="FF0000"/>
                </a:solidFill>
              </a:rPr>
              <a:t>dirty</a:t>
            </a:r>
            <a:r>
              <a:rPr lang="en-US" i="1" dirty="0" smtClean="0"/>
              <a:t> </a:t>
            </a:r>
            <a:r>
              <a:rPr lang="en-US" dirty="0"/>
              <a:t>bit </a:t>
            </a:r>
            <a:r>
              <a:rPr lang="en-US" dirty="0" smtClean="0"/>
              <a:t>if modified</a:t>
            </a:r>
          </a:p>
          <a:p>
            <a:r>
              <a:rPr lang="en-US" dirty="0"/>
              <a:t>If </a:t>
            </a:r>
            <a:r>
              <a:rPr lang="en-US" dirty="0" smtClean="0"/>
              <a:t>no frame is currently free:</a:t>
            </a:r>
            <a:endParaRPr lang="en-US" dirty="0"/>
          </a:p>
          <a:p>
            <a:pPr lvl="1">
              <a:buSzPct val="75000"/>
            </a:pPr>
            <a:r>
              <a:rPr lang="en-US" dirty="0"/>
              <a:t>Choose a frame for </a:t>
            </a:r>
            <a:r>
              <a:rPr lang="en-US" i="1" dirty="0" smtClean="0">
                <a:solidFill>
                  <a:srgbClr val="FF0000"/>
                </a:solidFill>
              </a:rPr>
              <a:t>replacement </a:t>
            </a:r>
            <a:r>
              <a:rPr lang="en-US" i="1" dirty="0" smtClean="0">
                <a:solidFill>
                  <a:schemeClr val="tx1">
                    <a:lumMod val="75000"/>
                    <a:lumOff val="25000"/>
                  </a:schemeClr>
                </a:solidFill>
              </a:rPr>
              <a:t>among those with </a:t>
            </a:r>
            <a:r>
              <a:rPr lang="en-US" i="1" dirty="0"/>
              <a:t>pin count </a:t>
            </a:r>
            <a:r>
              <a:rPr lang="en-US" dirty="0"/>
              <a:t>= 0</a:t>
            </a:r>
            <a:endParaRPr lang="en-US" i="1" dirty="0">
              <a:solidFill>
                <a:srgbClr val="FF0000"/>
              </a:solidFill>
            </a:endParaRPr>
          </a:p>
          <a:p>
            <a:pPr lvl="1">
              <a:buSzPct val="75000"/>
            </a:pPr>
            <a:r>
              <a:rPr lang="en-US" dirty="0"/>
              <a:t>If </a:t>
            </a:r>
            <a:r>
              <a:rPr lang="en-US" dirty="0" smtClean="0"/>
              <a:t>frame </a:t>
            </a:r>
            <a:r>
              <a:rPr lang="en-US" dirty="0"/>
              <a:t>is dirty, write it to </a:t>
            </a:r>
            <a:r>
              <a:rPr lang="en-US" dirty="0" smtClean="0"/>
              <a:t>disk</a:t>
            </a:r>
          </a:p>
          <a:p>
            <a:pPr>
              <a:spcBef>
                <a:spcPct val="20000"/>
              </a:spcBef>
              <a:buClr>
                <a:schemeClr val="tx1"/>
              </a:buClr>
              <a:buSzPct val="75000"/>
            </a:pPr>
            <a:r>
              <a:rPr lang="en-US" i="1" dirty="0" smtClean="0"/>
              <a:t> </a:t>
            </a:r>
            <a:r>
              <a:rPr lang="en-US" dirty="0" smtClean="0"/>
              <a:t>If requests can be predicted (e.g., sequential scans) pages can be </a:t>
            </a:r>
            <a:r>
              <a:rPr lang="en-US" u="sng" dirty="0" smtClean="0">
                <a:solidFill>
                  <a:srgbClr val="FF0000"/>
                </a:solidFill>
              </a:rPr>
              <a:t>pre-fetched</a:t>
            </a:r>
            <a:r>
              <a:rPr lang="en-US" dirty="0" smtClean="0">
                <a:solidFill>
                  <a:schemeClr val="accent2"/>
                </a:solidFill>
              </a:rPr>
              <a:t> </a:t>
            </a:r>
            <a:r>
              <a:rPr lang="en-US" dirty="0" smtClean="0"/>
              <a:t>several pages at a time!</a:t>
            </a:r>
            <a:endParaRPr lang="en-US" dirty="0"/>
          </a:p>
        </p:txBody>
      </p:sp>
      <p:sp>
        <p:nvSpPr>
          <p:cNvPr id="27654" name="Rectangle 6"/>
          <p:cNvSpPr>
            <a:spLocks noChangeArrowheads="1"/>
          </p:cNvSpPr>
          <p:nvPr/>
        </p:nvSpPr>
        <p:spPr bwMode="auto">
          <a:xfrm>
            <a:off x="898525" y="4586288"/>
            <a:ext cx="12134850" cy="519112"/>
          </a:xfrm>
          <a:prstGeom prst="rect">
            <a:avLst/>
          </a:prstGeom>
          <a:noFill/>
          <a:ln w="9525">
            <a:noFill/>
            <a:miter lim="800000"/>
            <a:headEnd/>
            <a:tailEnd/>
          </a:ln>
          <a:effectLst/>
        </p:spPr>
        <p:txBody>
          <a:bodyPr wrap="none" anchor="ctr"/>
          <a:lstStyle/>
          <a:p>
            <a:endParaRPr lang="en-US"/>
          </a:p>
        </p:txBody>
      </p:sp>
      <p:sp>
        <p:nvSpPr>
          <p:cNvPr id="7"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35</a:t>
            </a:fld>
            <a:endParaRPr lang="en-US"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a:t>Buffer Replacement Policy</a:t>
            </a:r>
          </a:p>
        </p:txBody>
      </p:sp>
      <p:sp>
        <p:nvSpPr>
          <p:cNvPr id="31749" name="Rectangle 5"/>
          <p:cNvSpPr>
            <a:spLocks noGrp="1" noChangeArrowheads="1"/>
          </p:cNvSpPr>
          <p:nvPr>
            <p:ph sz="quarter" idx="1"/>
          </p:nvPr>
        </p:nvSpPr>
        <p:spPr>
          <a:noFill/>
          <a:ln/>
        </p:spPr>
        <p:txBody>
          <a:bodyPr>
            <a:normAutofit lnSpcReduction="10000"/>
          </a:bodyPr>
          <a:lstStyle/>
          <a:p>
            <a:r>
              <a:rPr lang="en-US" dirty="0"/>
              <a:t>Frame is chosen for replacement by a </a:t>
            </a:r>
            <a:r>
              <a:rPr lang="en-US" i="1" dirty="0">
                <a:solidFill>
                  <a:srgbClr val="FF0000"/>
                </a:solidFill>
              </a:rPr>
              <a:t>replacement </a:t>
            </a:r>
            <a:r>
              <a:rPr lang="en-US" i="1" dirty="0" smtClean="0">
                <a:solidFill>
                  <a:srgbClr val="FF0000"/>
                </a:solidFill>
              </a:rPr>
              <a:t>policy</a:t>
            </a:r>
            <a:endParaRPr lang="en-US" i="1" dirty="0">
              <a:solidFill>
                <a:srgbClr val="FF0000"/>
              </a:solidFill>
            </a:endParaRPr>
          </a:p>
          <a:p>
            <a:pPr lvl="1">
              <a:buSzPct val="75000"/>
            </a:pPr>
            <a:r>
              <a:rPr lang="en-US" dirty="0"/>
              <a:t>Least-recently-used (LRU), </a:t>
            </a:r>
            <a:r>
              <a:rPr lang="en-US" dirty="0" smtClean="0"/>
              <a:t>MRU, Clock, FIFO, random </a:t>
            </a:r>
          </a:p>
          <a:p>
            <a:pPr lvl="1">
              <a:buSzPct val="75000"/>
            </a:pPr>
            <a:r>
              <a:rPr lang="en-US" dirty="0" smtClean="0"/>
              <a:t>LRU-2 could be used (O’Neil et al)</a:t>
            </a:r>
          </a:p>
          <a:p>
            <a:pPr lvl="1">
              <a:buSzPct val="75000"/>
            </a:pPr>
            <a:r>
              <a:rPr lang="en-US" dirty="0"/>
              <a:t>See </a:t>
            </a:r>
            <a:r>
              <a:rPr lang="en-US" dirty="0">
                <a:hlinkClick r:id="rId3"/>
              </a:rPr>
              <a:t>https://en.wikipedia.org/wiki/Page_replacement_algorithm</a:t>
            </a:r>
            <a:endParaRPr lang="en-US" dirty="0"/>
          </a:p>
          <a:p>
            <a:r>
              <a:rPr lang="en-US" dirty="0"/>
              <a:t>Policy can have big impact on </a:t>
            </a:r>
            <a:r>
              <a:rPr lang="en-US" dirty="0" smtClean="0"/>
              <a:t>number of required I/O’s</a:t>
            </a:r>
          </a:p>
          <a:p>
            <a:pPr lvl="1"/>
            <a:r>
              <a:rPr lang="en-US" dirty="0" smtClean="0"/>
              <a:t>depending </a:t>
            </a:r>
            <a:r>
              <a:rPr lang="en-US" dirty="0"/>
              <a:t>on </a:t>
            </a:r>
            <a:r>
              <a:rPr lang="en-US" dirty="0" smtClean="0"/>
              <a:t>the page </a:t>
            </a:r>
            <a:r>
              <a:rPr lang="en-US" i="1" dirty="0">
                <a:solidFill>
                  <a:srgbClr val="FF0000"/>
                </a:solidFill>
              </a:rPr>
              <a:t>access </a:t>
            </a:r>
            <a:r>
              <a:rPr lang="en-US" i="1" dirty="0" smtClean="0">
                <a:solidFill>
                  <a:srgbClr val="FF0000"/>
                </a:solidFill>
              </a:rPr>
              <a:t>pattern</a:t>
            </a:r>
            <a:endParaRPr lang="en-US" dirty="0">
              <a:solidFill>
                <a:schemeClr val="accent2"/>
              </a:solidFill>
            </a:endParaRPr>
          </a:p>
          <a:p>
            <a:r>
              <a:rPr lang="en-US" dirty="0">
                <a:solidFill>
                  <a:srgbClr val="FF0000"/>
                </a:solidFill>
              </a:rPr>
              <a:t>Sequential </a:t>
            </a:r>
            <a:r>
              <a:rPr lang="en-US" dirty="0" smtClean="0">
                <a:solidFill>
                  <a:srgbClr val="FF0000"/>
                </a:solidFill>
              </a:rPr>
              <a:t>flooding</a:t>
            </a:r>
          </a:p>
          <a:p>
            <a:pPr lvl="1"/>
            <a:r>
              <a:rPr lang="en-US" dirty="0" smtClean="0"/>
              <a:t>worst-case situation </a:t>
            </a:r>
            <a:r>
              <a:rPr lang="en-US" dirty="0"/>
              <a:t>caused </a:t>
            </a:r>
            <a:r>
              <a:rPr lang="en-US" dirty="0" smtClean="0"/>
              <a:t>when using LRU with repeated </a:t>
            </a:r>
            <a:r>
              <a:rPr lang="en-US" dirty="0"/>
              <a:t>sequential </a:t>
            </a:r>
            <a:r>
              <a:rPr lang="en-US" dirty="0" smtClean="0"/>
              <a:t>scans if </a:t>
            </a:r>
            <a:r>
              <a:rPr lang="en-US" dirty="0" smtClean="0">
                <a:solidFill>
                  <a:srgbClr val="FF0000"/>
                </a:solidFill>
              </a:rPr>
              <a:t>#buffer </a:t>
            </a:r>
            <a:r>
              <a:rPr lang="en-US" dirty="0">
                <a:solidFill>
                  <a:srgbClr val="FF0000"/>
                </a:solidFill>
              </a:rPr>
              <a:t>frames &lt; </a:t>
            </a:r>
            <a:r>
              <a:rPr lang="en-US" dirty="0" smtClean="0">
                <a:solidFill>
                  <a:srgbClr val="FF0000"/>
                </a:solidFill>
              </a:rPr>
              <a:t>#pages in scan</a:t>
            </a:r>
          </a:p>
          <a:p>
            <a:pPr lvl="1">
              <a:buSzPct val="75000"/>
            </a:pPr>
            <a:r>
              <a:rPr lang="en-US" dirty="0" smtClean="0"/>
              <a:t>each </a:t>
            </a:r>
            <a:r>
              <a:rPr lang="en-US" dirty="0"/>
              <a:t>page request causes an </a:t>
            </a:r>
            <a:r>
              <a:rPr lang="en-US" dirty="0" smtClean="0"/>
              <a:t>I/O</a:t>
            </a:r>
          </a:p>
          <a:p>
            <a:pPr lvl="1">
              <a:buSzPct val="75000"/>
            </a:pPr>
            <a:r>
              <a:rPr lang="en-US" dirty="0" smtClean="0"/>
              <a:t>MRU </a:t>
            </a:r>
            <a:r>
              <a:rPr lang="en-US" dirty="0"/>
              <a:t>much better in this </a:t>
            </a:r>
            <a:r>
              <a:rPr lang="en-US" dirty="0" smtClean="0"/>
              <a:t>situation, LRU-2 is also better</a:t>
            </a:r>
          </a:p>
          <a:p>
            <a:pPr lvl="1">
              <a:buSzPct val="75000"/>
            </a:pPr>
            <a:r>
              <a:rPr lang="en-US" dirty="0"/>
              <a:t>n</a:t>
            </a:r>
            <a:r>
              <a:rPr lang="en-US" dirty="0" smtClean="0"/>
              <a:t>o single policy is best for all access patterns</a:t>
            </a:r>
            <a:endParaRPr lang="en-US" dirty="0"/>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36</a:t>
            </a:fld>
            <a:endParaRPr lang="en-US" dirty="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dirty="0" smtClean="0"/>
              <a:t>DBMS </a:t>
            </a:r>
            <a:r>
              <a:rPr lang="en-US" dirty="0" err="1" smtClean="0"/>
              <a:t>vs</a:t>
            </a:r>
            <a:r>
              <a:rPr lang="en-US" dirty="0" smtClean="0"/>
              <a:t> OS Disk/Buffer Management</a:t>
            </a:r>
            <a:endParaRPr lang="en-US" dirty="0"/>
          </a:p>
        </p:txBody>
      </p:sp>
      <p:sp>
        <p:nvSpPr>
          <p:cNvPr id="23557" name="Rectangle 5"/>
          <p:cNvSpPr>
            <a:spLocks noGrp="1" noChangeArrowheads="1"/>
          </p:cNvSpPr>
          <p:nvPr>
            <p:ph sz="quarter" idx="1"/>
          </p:nvPr>
        </p:nvSpPr>
        <p:spPr>
          <a:xfrm>
            <a:off x="304800" y="1295400"/>
            <a:ext cx="8153400" cy="4953000"/>
          </a:xfrm>
          <a:noFill/>
          <a:ln/>
        </p:spPr>
        <p:txBody>
          <a:bodyPr>
            <a:normAutofit lnSpcReduction="10000"/>
          </a:bodyPr>
          <a:lstStyle/>
          <a:p>
            <a:r>
              <a:rPr lang="en-US" dirty="0" smtClean="0"/>
              <a:t>DBMS have specific needs and access characteristics</a:t>
            </a:r>
          </a:p>
          <a:p>
            <a:r>
              <a:rPr lang="en-US" dirty="0" smtClean="0"/>
              <a:t>And it has the resources to save more info than an OS is allowed to do.  OS is required to be lean and mean.</a:t>
            </a:r>
          </a:p>
          <a:p>
            <a:r>
              <a:rPr lang="en-US" dirty="0" smtClean="0"/>
              <a:t>DBMS do not rely just on OS because</a:t>
            </a:r>
          </a:p>
          <a:p>
            <a:pPr lvl="1"/>
            <a:r>
              <a:rPr lang="en-US" dirty="0" smtClean="0"/>
              <a:t>OS does not support files spanning several devices</a:t>
            </a:r>
          </a:p>
          <a:p>
            <a:pPr lvl="1"/>
            <a:r>
              <a:rPr lang="en-US" dirty="0" smtClean="0"/>
              <a:t>Special physical write functionality required (recovery)</a:t>
            </a:r>
          </a:p>
          <a:p>
            <a:pPr lvl="1"/>
            <a:r>
              <a:rPr lang="en-US" dirty="0" smtClean="0"/>
              <a:t>DBMS can keep track of frequent access patterns (e.g., sequential scans) can lead to more efficient optimization</a:t>
            </a:r>
          </a:p>
          <a:p>
            <a:pPr lvl="2"/>
            <a:r>
              <a:rPr lang="en-US" dirty="0" smtClean="0">
                <a:solidFill>
                  <a:srgbClr val="FF0000"/>
                </a:solidFill>
              </a:rPr>
              <a:t>Pre-fetching, smart page replacement</a:t>
            </a:r>
            <a:endParaRPr lang="en-US" dirty="0">
              <a:solidFill>
                <a:srgbClr val="FF0000"/>
              </a:solidFill>
            </a:endParaRPr>
          </a:p>
          <a:p>
            <a:r>
              <a:rPr lang="en-US" dirty="0" smtClean="0">
                <a:solidFill>
                  <a:schemeClr val="tx1"/>
                </a:solidFill>
              </a:rPr>
              <a:t>DBMS can use files as disk resource, take over their i/o characteristics. </a:t>
            </a:r>
            <a:r>
              <a:rPr lang="en-US" dirty="0" smtClean="0"/>
              <a:t>Best</a:t>
            </a:r>
            <a:r>
              <a:rPr lang="en-US" dirty="0" smtClean="0">
                <a:solidFill>
                  <a:schemeClr val="tx1"/>
                </a:solidFill>
              </a:rPr>
              <a:t> to build database files on “brand new” disk: reinitialize partition if necessary. </a:t>
            </a:r>
          </a:p>
        </p:txBody>
      </p:sp>
      <p:sp>
        <p:nvSpPr>
          <p:cNvPr id="6" name="Slide Number Placeholder 3"/>
          <p:cNvSpPr>
            <a:spLocks noGrp="1"/>
          </p:cNvSpPr>
          <p:nvPr>
            <p:ph type="sldNum" sz="quarter" idx="11"/>
          </p:nvPr>
        </p:nvSpPr>
        <p:spPr>
          <a:xfrm>
            <a:off x="612648" y="6356350"/>
            <a:ext cx="1981200" cy="365760"/>
          </a:xfrm>
        </p:spPr>
        <p:txBody>
          <a:bodyPr/>
          <a:lstStyle/>
          <a:p>
            <a:pPr algn="l"/>
            <a:fld id="{B6F15528-21DE-4FAA-801E-634DDDAF4B2B}" type="slidenum">
              <a:rPr lang="en-US" smtClean="0"/>
              <a:pPr algn="l"/>
              <a:t>37</a:t>
            </a:fld>
            <a:endParaRPr lang="en-US" dirty="0"/>
          </a:p>
        </p:txBody>
      </p:sp>
    </p:spTree>
    <p:extLst>
      <p:ext uri="{BB962C8B-B14F-4D97-AF65-F5344CB8AC3E}">
        <p14:creationId xmlns:p14="http://schemas.microsoft.com/office/powerpoint/2010/main" val="1269511827"/>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sz="quarter" idx="1"/>
          </p:nvPr>
        </p:nvSpPr>
        <p:spPr/>
        <p:txBody>
          <a:bodyPr/>
          <a:lstStyle/>
          <a:p>
            <a:r>
              <a:rPr lang="en-US" dirty="0" smtClean="0"/>
              <a:t>Examples of RAID systems</a:t>
            </a:r>
          </a:p>
          <a:p>
            <a:r>
              <a:rPr lang="en-US" dirty="0" smtClean="0"/>
              <a:t>Examples of SSD-HDD hybrid systems</a:t>
            </a:r>
            <a:endParaRPr lang="en-US" dirty="0"/>
          </a:p>
        </p:txBody>
      </p:sp>
    </p:spTree>
    <p:extLst>
      <p:ext uri="{BB962C8B-B14F-4D97-AF65-F5344CB8AC3E}">
        <p14:creationId xmlns:p14="http://schemas.microsoft.com/office/powerpoint/2010/main" val="289614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Normalization in practice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extBox 3"/>
          <p:cNvSpPr txBox="1"/>
          <p:nvPr/>
        </p:nvSpPr>
        <p:spPr>
          <a:xfrm>
            <a:off x="1143000" y="1524000"/>
            <a:ext cx="6629400" cy="5355312"/>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To normalize we create another table</a:t>
            </a:r>
          </a:p>
          <a:p>
            <a:endParaRPr lang="en-US" sz="1800"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create table links(</a:t>
            </a:r>
          </a:p>
          <a:p>
            <a:r>
              <a:rPr lang="en-US" sz="1800" dirty="0" smtClean="0">
                <a:latin typeface="Arial" panose="020B0604020202020204" pitchFamily="34" charset="0"/>
                <a:cs typeface="Arial" panose="020B0604020202020204" pitchFamily="34" charset="0"/>
              </a:rPr>
              <a:t>origin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a:t>
            </a:r>
          </a:p>
          <a:p>
            <a:r>
              <a:rPr lang="en-US" sz="1800" dirty="0" smtClean="0">
                <a:latin typeface="Arial" panose="020B0604020202020204" pitchFamily="34" charset="0"/>
                <a:cs typeface="Arial" panose="020B0604020202020204" pitchFamily="34" charset="0"/>
              </a:rPr>
              <a:t>destination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a:t>
            </a:r>
          </a:p>
          <a:p>
            <a:r>
              <a:rPr lang="en-US" sz="1800" dirty="0" smtClean="0">
                <a:latin typeface="Arial" panose="020B0604020202020204" pitchFamily="34" charset="0"/>
                <a:cs typeface="Arial" panose="020B0604020202020204" pitchFamily="34" charset="0"/>
              </a:rPr>
              <a:t>distance </a:t>
            </a:r>
            <a:r>
              <a:rPr lang="en-US" sz="1800" b="1" dirty="0" err="1" smtClean="0">
                <a:latin typeface="Arial" panose="020B0604020202020204" pitchFamily="34" charset="0"/>
                <a:cs typeface="Arial" panose="020B0604020202020204" pitchFamily="34" charset="0"/>
              </a:rPr>
              <a:t>int</a:t>
            </a:r>
            <a:r>
              <a:rPr lang="en-US" sz="1800" b="1" dirty="0" smtClean="0">
                <a:latin typeface="Arial" panose="020B0604020202020204" pitchFamily="34" charset="0"/>
                <a:cs typeface="Arial" panose="020B0604020202020204" pitchFamily="34" charset="0"/>
              </a:rPr>
              <a:t>,</a:t>
            </a:r>
          </a:p>
          <a:p>
            <a:r>
              <a:rPr lang="en-US" sz="1800" b="1" dirty="0" smtClean="0">
                <a:latin typeface="Arial" panose="020B0604020202020204" pitchFamily="34" charset="0"/>
                <a:cs typeface="Arial" panose="020B0604020202020204" pitchFamily="34" charset="0"/>
              </a:rPr>
              <a:t>primary key( </a:t>
            </a:r>
            <a:r>
              <a:rPr lang="en-US" sz="1800" b="1" dirty="0" err="1" smtClean="0">
                <a:latin typeface="Arial" panose="020B0604020202020204" pitchFamily="34" charset="0"/>
                <a:cs typeface="Arial" panose="020B0604020202020204" pitchFamily="34" charset="0"/>
              </a:rPr>
              <a:t>origin,destination</a:t>
            </a:r>
            <a:r>
              <a:rPr lang="en-US" sz="1800" b="1"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a:t>
            </a:r>
          </a:p>
          <a:p>
            <a:r>
              <a:rPr lang="en-US" sz="1800" b="1" dirty="0" smtClean="0">
                <a:latin typeface="Arial" panose="020B0604020202020204" pitchFamily="34" charset="0"/>
                <a:cs typeface="Arial" panose="020B0604020202020204" pitchFamily="34" charset="0"/>
              </a:rPr>
              <a:t>create table flights(</a:t>
            </a:r>
          </a:p>
          <a:p>
            <a:r>
              <a:rPr lang="en-US" sz="1800" dirty="0" err="1" smtClean="0">
                <a:latin typeface="Arial" panose="020B0604020202020204" pitchFamily="34" charset="0"/>
                <a:cs typeface="Arial" panose="020B0604020202020204" pitchFamily="34" charset="0"/>
              </a:rPr>
              <a:t>flno</a:t>
            </a:r>
            <a:r>
              <a:rPr lang="en-US" sz="1800"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int</a:t>
            </a:r>
            <a:r>
              <a:rPr lang="en-US" sz="1800" b="1" dirty="0" smtClean="0">
                <a:latin typeface="Arial" panose="020B0604020202020204" pitchFamily="34" charset="0"/>
                <a:cs typeface="Arial" panose="020B0604020202020204" pitchFamily="34" charset="0"/>
              </a:rPr>
              <a:t> primary key,</a:t>
            </a:r>
          </a:p>
          <a:p>
            <a:r>
              <a:rPr lang="en-US" sz="1800" dirty="0" smtClean="0">
                <a:latin typeface="Arial" panose="020B0604020202020204" pitchFamily="34" charset="0"/>
                <a:cs typeface="Arial" panose="020B0604020202020204" pitchFamily="34" charset="0"/>
              </a:rPr>
              <a:t>origin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not null,</a:t>
            </a:r>
          </a:p>
          <a:p>
            <a:r>
              <a:rPr lang="en-US" sz="1800" dirty="0" smtClean="0">
                <a:latin typeface="Arial" panose="020B0604020202020204" pitchFamily="34" charset="0"/>
                <a:cs typeface="Arial" panose="020B0604020202020204" pitchFamily="34" charset="0"/>
              </a:rPr>
              <a:t>destination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not null,</a:t>
            </a:r>
          </a:p>
          <a:p>
            <a:r>
              <a:rPr lang="en-US" sz="1800" dirty="0" smtClean="0">
                <a:latin typeface="Arial" panose="020B0604020202020204" pitchFamily="34" charset="0"/>
                <a:cs typeface="Arial" panose="020B0604020202020204" pitchFamily="34" charset="0"/>
              </a:rPr>
              <a:t>departs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 </a:t>
            </a:r>
          </a:p>
          <a:p>
            <a:r>
              <a:rPr lang="en-US" sz="1800" dirty="0" smtClean="0">
                <a:latin typeface="Arial" panose="020B0604020202020204" pitchFamily="34" charset="0"/>
                <a:cs typeface="Arial" panose="020B0604020202020204" pitchFamily="34" charset="0"/>
              </a:rPr>
              <a:t>arrives </a:t>
            </a:r>
            <a:r>
              <a:rPr lang="en-US" sz="1800" b="1" dirty="0" err="1" smtClean="0">
                <a:latin typeface="Arial" panose="020B0604020202020204" pitchFamily="34" charset="0"/>
                <a:cs typeface="Arial" panose="020B0604020202020204" pitchFamily="34" charset="0"/>
              </a:rPr>
              <a:t>varchar</a:t>
            </a:r>
            <a:r>
              <a:rPr lang="en-US" sz="1800" b="1" dirty="0" smtClean="0">
                <a:latin typeface="Arial" panose="020B0604020202020204" pitchFamily="34" charset="0"/>
                <a:cs typeface="Arial" panose="020B0604020202020204" pitchFamily="34" charset="0"/>
              </a:rPr>
              <a:t>(20),</a:t>
            </a:r>
          </a:p>
          <a:p>
            <a:r>
              <a:rPr lang="en-US" sz="1800" dirty="0" smtClean="0">
                <a:latin typeface="Arial" panose="020B0604020202020204" pitchFamily="34" charset="0"/>
                <a:cs typeface="Arial" panose="020B0604020202020204" pitchFamily="34" charset="0"/>
              </a:rPr>
              <a:t>price </a:t>
            </a:r>
            <a:r>
              <a:rPr lang="en-US" sz="1800" b="1" dirty="0" smtClean="0">
                <a:latin typeface="Arial" panose="020B0604020202020204" pitchFamily="34" charset="0"/>
                <a:cs typeface="Arial" panose="020B0604020202020204" pitchFamily="34" charset="0"/>
              </a:rPr>
              <a:t>decimal(7,2),</a:t>
            </a:r>
          </a:p>
          <a:p>
            <a:r>
              <a:rPr lang="en-US" sz="1800" b="1" dirty="0" smtClean="0">
                <a:latin typeface="Arial" panose="020B0604020202020204" pitchFamily="34" charset="0"/>
                <a:cs typeface="Arial" panose="020B0604020202020204" pitchFamily="34" charset="0"/>
              </a:rPr>
              <a:t>foreign key (origin, destination) references links</a:t>
            </a:r>
          </a:p>
          <a:p>
            <a:r>
              <a:rPr lang="en-US" sz="1800" dirty="0" smtClean="0">
                <a:latin typeface="Arial" panose="020B0604020202020204" pitchFamily="34" charset="0"/>
                <a:cs typeface="Arial" panose="020B0604020202020204" pitchFamily="34" charset="0"/>
              </a:rPr>
              <a:t>);</a:t>
            </a: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1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we care?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extBox 3"/>
          <p:cNvSpPr txBox="1"/>
          <p:nvPr/>
        </p:nvSpPr>
        <p:spPr>
          <a:xfrm>
            <a:off x="990600" y="1600200"/>
            <a:ext cx="7391400" cy="4801314"/>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This lack of normalization has well-known problems:  pg. 607</a:t>
            </a:r>
          </a:p>
          <a:p>
            <a:endParaRPr lang="en-US" sz="1800"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Delete anomaly:</a:t>
            </a:r>
          </a:p>
          <a:p>
            <a:r>
              <a:rPr lang="en-US" sz="1800" dirty="0" smtClean="0">
                <a:latin typeface="Arial" panose="020B0604020202020204" pitchFamily="34" charset="0"/>
                <a:cs typeface="Arial" panose="020B0604020202020204" pitchFamily="34" charset="0"/>
              </a:rPr>
              <a:t>Delete all flights from Boston to Ithaca</a:t>
            </a:r>
          </a:p>
          <a:p>
            <a:r>
              <a:rPr lang="en-US" sz="1800" dirty="0" smtClean="0">
                <a:latin typeface="Arial" panose="020B0604020202020204" pitchFamily="34" charset="0"/>
                <a:cs typeface="Arial" panose="020B0604020202020204" pitchFamily="34" charset="0"/>
              </a:rPr>
              <a:t>End up losing distance information on this link</a:t>
            </a:r>
          </a:p>
          <a:p>
            <a:endParaRPr lang="en-US" sz="1800" b="1"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Insert anomaly:</a:t>
            </a:r>
          </a:p>
          <a:p>
            <a:r>
              <a:rPr lang="en-US" sz="1800" dirty="0" smtClean="0">
                <a:latin typeface="Arial" panose="020B0604020202020204" pitchFamily="34" charset="0"/>
                <a:cs typeface="Arial" panose="020B0604020202020204" pitchFamily="34" charset="0"/>
              </a:rPr>
              <a:t>Add a flight from Boston to Ithaca</a:t>
            </a:r>
          </a:p>
          <a:p>
            <a:r>
              <a:rPr lang="en-US" sz="1800" dirty="0" smtClean="0">
                <a:latin typeface="Arial" panose="020B0604020202020204" pitchFamily="34" charset="0"/>
                <a:cs typeface="Arial" panose="020B0604020202020204" pitchFamily="34" charset="0"/>
              </a:rPr>
              <a:t>Need to check if the distance is consistent with other rows</a:t>
            </a:r>
          </a:p>
          <a:p>
            <a:endParaRPr lang="en-US" sz="1800" b="1" dirty="0" smtClean="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Update anomaly:</a:t>
            </a:r>
          </a:p>
          <a:p>
            <a:r>
              <a:rPr lang="en-US" sz="1800" dirty="0" smtClean="0">
                <a:latin typeface="Arial" panose="020B0604020202020204" pitchFamily="34" charset="0"/>
                <a:cs typeface="Arial" panose="020B0604020202020204" pitchFamily="34" charset="0"/>
              </a:rPr>
              <a:t>Correct the distance: need to check for all the cases.</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As a consultant to database-using groups, need to keep an eye on table designs and possibly point out potential problems, esp. early, before the group has invested a lot of development work in their design.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22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Key Generation</a:t>
            </a:r>
            <a:endParaRPr lang="en-US" dirty="0"/>
          </a:p>
        </p:txBody>
      </p:sp>
      <p:sp>
        <p:nvSpPr>
          <p:cNvPr id="3" name="TextBox 2"/>
          <p:cNvSpPr txBox="1"/>
          <p:nvPr/>
        </p:nvSpPr>
        <p:spPr>
          <a:xfrm>
            <a:off x="685800" y="1524000"/>
            <a:ext cx="7696200" cy="4154984"/>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We have seen that entity tables often have an “id” attribute, usually of type integer, that serves as the PK.</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In </a:t>
            </a:r>
            <a:r>
              <a:rPr lang="en-US" sz="2000" dirty="0" err="1" smtClean="0">
                <a:latin typeface="Arial" panose="020B0604020202020204" pitchFamily="34" charset="0"/>
                <a:cs typeface="Arial" panose="020B0604020202020204" pitchFamily="34" charset="0"/>
              </a:rPr>
              <a:t>createdb.sql</a:t>
            </a:r>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rPr>
              <a:t>student, faculty entities: </a:t>
            </a:r>
            <a:r>
              <a:rPr lang="en-US" sz="2000" dirty="0" err="1" smtClean="0">
                <a:latin typeface="Arial" panose="020B0604020202020204" pitchFamily="34" charset="0"/>
                <a:cs typeface="Arial" panose="020B0604020202020204" pitchFamily="34" charset="0"/>
              </a:rPr>
              <a:t>int</a:t>
            </a:r>
            <a:r>
              <a:rPr lang="en-US" sz="2000" dirty="0" smtClean="0">
                <a:latin typeface="Arial" panose="020B0604020202020204" pitchFamily="34" charset="0"/>
                <a:cs typeface="Arial" panose="020B0604020202020204" pitchFamily="34" charset="0"/>
              </a:rPr>
              <a:t> PKs</a:t>
            </a:r>
          </a:p>
          <a:p>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lass entity: varchar PK  (exception!) </a:t>
            </a:r>
          </a:p>
          <a:p>
            <a:r>
              <a:rPr lang="en-US" sz="2000" dirty="0">
                <a:latin typeface="Arial" panose="020B0604020202020204" pitchFamily="34" charset="0"/>
                <a:cs typeface="Arial" panose="020B0604020202020204" pitchFamily="34" charset="0"/>
              </a:rPr>
              <a:t>e</a:t>
            </a:r>
            <a:r>
              <a:rPr lang="en-US" sz="2000" dirty="0" smtClean="0">
                <a:latin typeface="Arial" panose="020B0604020202020204" pitchFamily="34" charset="0"/>
                <a:cs typeface="Arial" panose="020B0604020202020204" pitchFamily="34" charset="0"/>
              </a:rPr>
              <a:t>nrolled: a relationship, two-key PK</a:t>
            </a:r>
          </a:p>
          <a:p>
            <a:r>
              <a:rPr lang="en-US" sz="2000" dirty="0" err="1" smtClean="0">
                <a:latin typeface="Arial" panose="020B0604020202020204" pitchFamily="34" charset="0"/>
                <a:cs typeface="Arial" panose="020B0604020202020204" pitchFamily="34" charset="0"/>
              </a:rPr>
              <a:t>emp</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dept</a:t>
            </a:r>
            <a:r>
              <a:rPr lang="en-US" sz="2000" dirty="0" smtClean="0">
                <a:latin typeface="Arial" panose="020B0604020202020204" pitchFamily="34" charset="0"/>
                <a:cs typeface="Arial" panose="020B0604020202020204" pitchFamily="34" charset="0"/>
              </a:rPr>
              <a:t>: entities, with </a:t>
            </a:r>
            <a:r>
              <a:rPr lang="en-US" sz="2000" dirty="0" err="1" smtClean="0">
                <a:latin typeface="Arial" panose="020B0604020202020204" pitchFamily="34" charset="0"/>
                <a:cs typeface="Arial" panose="020B0604020202020204" pitchFamily="34" charset="0"/>
              </a:rPr>
              <a:t>int</a:t>
            </a:r>
            <a:r>
              <a:rPr lang="en-US" sz="2000" dirty="0" smtClean="0">
                <a:latin typeface="Arial" panose="020B0604020202020204" pitchFamily="34" charset="0"/>
                <a:cs typeface="Arial" panose="020B0604020202020204" pitchFamily="34" charset="0"/>
              </a:rPr>
              <a:t> PKs</a:t>
            </a:r>
          </a:p>
          <a:p>
            <a:r>
              <a:rPr lang="en-US" sz="2000" dirty="0">
                <a:latin typeface="Arial" panose="020B0604020202020204" pitchFamily="34" charset="0"/>
                <a:cs typeface="Arial" panose="020B0604020202020204" pitchFamily="34" charset="0"/>
              </a:rPr>
              <a:t>w</a:t>
            </a:r>
            <a:r>
              <a:rPr lang="en-US" sz="2000" dirty="0" smtClean="0">
                <a:latin typeface="Arial" panose="020B0604020202020204" pitchFamily="34" charset="0"/>
                <a:cs typeface="Arial" panose="020B0604020202020204" pitchFamily="34" charset="0"/>
              </a:rPr>
              <a:t>orks: </a:t>
            </a:r>
            <a:r>
              <a:rPr lang="en-US" sz="2000" dirty="0">
                <a:latin typeface="Arial" panose="020B0604020202020204" pitchFamily="34" charset="0"/>
                <a:cs typeface="Arial" panose="020B0604020202020204" pitchFamily="34" charset="0"/>
              </a:rPr>
              <a:t>a relationship, two-key </a:t>
            </a:r>
            <a:r>
              <a:rPr lang="en-US" sz="2000" dirty="0" smtClean="0">
                <a:latin typeface="Arial" panose="020B0604020202020204" pitchFamily="34" charset="0"/>
                <a:cs typeface="Arial" panose="020B0604020202020204" pitchFamily="34" charset="0"/>
              </a:rPr>
              <a:t>PK</a:t>
            </a:r>
          </a:p>
          <a:p>
            <a:r>
              <a:rPr lang="en-US" sz="2000" dirty="0">
                <a:latin typeface="Arial" panose="020B0604020202020204" pitchFamily="34" charset="0"/>
                <a:cs typeface="Arial" panose="020B0604020202020204" pitchFamily="34" charset="0"/>
              </a:rPr>
              <a:t>f</a:t>
            </a:r>
            <a:r>
              <a:rPr lang="en-US" sz="2000" dirty="0" smtClean="0">
                <a:latin typeface="Arial" panose="020B0604020202020204" pitchFamily="34" charset="0"/>
                <a:cs typeface="Arial" panose="020B0604020202020204" pitchFamily="34" charset="0"/>
              </a:rPr>
              <a:t>lights, aircraft, employees: entities, </a:t>
            </a:r>
            <a:r>
              <a:rPr lang="en-US" sz="2000" dirty="0" err="1" smtClean="0">
                <a:latin typeface="Arial" panose="020B0604020202020204" pitchFamily="34" charset="0"/>
                <a:cs typeface="Arial" panose="020B0604020202020204" pitchFamily="34" charset="0"/>
              </a:rPr>
              <a:t>int</a:t>
            </a:r>
            <a:r>
              <a:rPr lang="en-US" sz="2000" dirty="0" smtClean="0">
                <a:latin typeface="Arial" panose="020B0604020202020204" pitchFamily="34" charset="0"/>
                <a:cs typeface="Arial" panose="020B0604020202020204" pitchFamily="34" charset="0"/>
              </a:rPr>
              <a:t> PK</a:t>
            </a:r>
          </a:p>
          <a:p>
            <a:r>
              <a:rPr lang="en-US" sz="2000" dirty="0" smtClean="0">
                <a:latin typeface="Arial" panose="020B0604020202020204" pitchFamily="34" charset="0"/>
                <a:cs typeface="Arial" panose="020B0604020202020204" pitchFamily="34" charset="0"/>
              </a:rPr>
              <a:t>…</a:t>
            </a:r>
          </a:p>
          <a:p>
            <a:r>
              <a:rPr lang="en-US" sz="2000" dirty="0" smtClean="0">
                <a:latin typeface="Arial" panose="020B0604020202020204" pitchFamily="34" charset="0"/>
                <a:cs typeface="Arial" panose="020B0604020202020204" pitchFamily="34" charset="0"/>
              </a:rPr>
              <a:t>Reserves: an entity we decided, PK: (</a:t>
            </a:r>
            <a:r>
              <a:rPr lang="en-US" sz="2000" dirty="0" err="1" smtClean="0">
                <a:latin typeface="Arial" panose="020B0604020202020204" pitchFamily="34" charset="0"/>
                <a:cs typeface="Arial" panose="020B0604020202020204" pitchFamily="34" charset="0"/>
              </a:rPr>
              <a:t>sid</a:t>
            </a:r>
            <a:r>
              <a:rPr lang="en-US" sz="2000" dirty="0" smtClean="0">
                <a:latin typeface="Arial" panose="020B0604020202020204" pitchFamily="34" charset="0"/>
                <a:cs typeface="Arial" panose="020B0604020202020204" pitchFamily="34" charset="0"/>
              </a:rPr>
              <a:t>, bid, day) (exception!)</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66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Key Generation</a:t>
            </a:r>
          </a:p>
        </p:txBody>
      </p:sp>
      <p:sp>
        <p:nvSpPr>
          <p:cNvPr id="3" name="TextBox 2"/>
          <p:cNvSpPr txBox="1"/>
          <p:nvPr/>
        </p:nvSpPr>
        <p:spPr>
          <a:xfrm>
            <a:off x="838200" y="1600200"/>
            <a:ext cx="7315200" cy="4401205"/>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We can assign ids outside the database, and create a load file like the one we see in our tables directory:</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Parts.txt:</a:t>
            </a:r>
          </a:p>
          <a:p>
            <a:r>
              <a:rPr lang="en-US" sz="2000" dirty="0">
                <a:latin typeface="Arial" panose="020B0604020202020204" pitchFamily="34" charset="0"/>
                <a:cs typeface="Arial" panose="020B0604020202020204" pitchFamily="34" charset="0"/>
              </a:rPr>
              <a:t>1,Left Handed Bacon Stretcher </a:t>
            </a:r>
            <a:r>
              <a:rPr lang="en-US" sz="2000" dirty="0" err="1">
                <a:latin typeface="Arial" panose="020B0604020202020204" pitchFamily="34" charset="0"/>
                <a:cs typeface="Arial" panose="020B0604020202020204" pitchFamily="34" charset="0"/>
              </a:rPr>
              <a:t>Cover,Red</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2,Smoke Shifter </a:t>
            </a:r>
            <a:r>
              <a:rPr lang="en-US" sz="2000" dirty="0" err="1">
                <a:latin typeface="Arial" panose="020B0604020202020204" pitchFamily="34" charset="0"/>
                <a:cs typeface="Arial" panose="020B0604020202020204" pitchFamily="34" charset="0"/>
              </a:rPr>
              <a:t>End,Black</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3,Acme Widget </a:t>
            </a:r>
            <a:r>
              <a:rPr lang="en-US" sz="2000" dirty="0" err="1">
                <a:latin typeface="Arial" panose="020B0604020202020204" pitchFamily="34" charset="0"/>
                <a:cs typeface="Arial" panose="020B0604020202020204" pitchFamily="34" charset="0"/>
              </a:rPr>
              <a:t>Washer,Red</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4,Acme Widget </a:t>
            </a:r>
            <a:r>
              <a:rPr lang="en-US" sz="2000" dirty="0" err="1">
                <a:latin typeface="Arial" panose="020B0604020202020204" pitchFamily="34" charset="0"/>
                <a:cs typeface="Arial" panose="020B0604020202020204" pitchFamily="34" charset="0"/>
              </a:rPr>
              <a:t>Washer,Silver</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5,I Brake for Crop Circles </a:t>
            </a:r>
            <a:r>
              <a:rPr lang="en-US" sz="2000" dirty="0" err="1">
                <a:latin typeface="Arial" panose="020B0604020202020204" pitchFamily="34" charset="0"/>
                <a:cs typeface="Arial" panose="020B0604020202020204" pitchFamily="34" charset="0"/>
              </a:rPr>
              <a:t>Sticker,Translucent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6,Anti-Gravity Turbine </a:t>
            </a:r>
            <a:r>
              <a:rPr lang="en-US" sz="2000" dirty="0" err="1">
                <a:latin typeface="Arial" panose="020B0604020202020204" pitchFamily="34" charset="0"/>
                <a:cs typeface="Arial" panose="020B0604020202020204" pitchFamily="34" charset="0"/>
              </a:rPr>
              <a:t>Generator,Cyan</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7,Anti-Gravity Turbine </a:t>
            </a:r>
            <a:r>
              <a:rPr lang="en-US" sz="2000" dirty="0" err="1" smtClean="0">
                <a:latin typeface="Arial" panose="020B0604020202020204" pitchFamily="34" charset="0"/>
                <a:cs typeface="Arial" panose="020B0604020202020204" pitchFamily="34" charset="0"/>
              </a:rPr>
              <a:t>Generator,Magenta</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create </a:t>
            </a:r>
            <a:r>
              <a:rPr lang="en-US" sz="2000" dirty="0">
                <a:latin typeface="Arial" panose="020B0604020202020204" pitchFamily="34" charset="0"/>
                <a:cs typeface="Arial" panose="020B0604020202020204" pitchFamily="34" charset="0"/>
              </a:rPr>
              <a:t>table parts( </a:t>
            </a:r>
            <a:r>
              <a:rPr lang="en-US" sz="2000" dirty="0" err="1">
                <a:latin typeface="Arial" panose="020B0604020202020204" pitchFamily="34" charset="0"/>
                <a:cs typeface="Arial" panose="020B0604020202020204" pitchFamily="34" charset="0"/>
              </a:rPr>
              <a:t>pid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int</a:t>
            </a:r>
            <a:r>
              <a:rPr lang="en-US" sz="2000" dirty="0">
                <a:latin typeface="Arial" panose="020B0604020202020204" pitchFamily="34" charset="0"/>
                <a:cs typeface="Arial" panose="020B0604020202020204" pitchFamily="34" charset="0"/>
              </a:rPr>
              <a:t> primary key, </a:t>
            </a:r>
            <a:r>
              <a:rPr lang="en-US" sz="2000" dirty="0" err="1">
                <a:latin typeface="Arial" panose="020B0604020202020204" pitchFamily="34" charset="0"/>
                <a:cs typeface="Arial" panose="020B0604020202020204" pitchFamily="34" charset="0"/>
              </a:rPr>
              <a:t>pname</a:t>
            </a:r>
            <a:r>
              <a:rPr lang="en-US" sz="2000" dirty="0">
                <a:latin typeface="Arial" panose="020B0604020202020204" pitchFamily="34" charset="0"/>
                <a:cs typeface="Arial" panose="020B0604020202020204" pitchFamily="34" charset="0"/>
              </a:rPr>
              <a:t> varchar(40) not null, </a:t>
            </a:r>
            <a:r>
              <a:rPr lang="en-US" sz="2000" dirty="0" smtClean="0">
                <a:latin typeface="Arial" panose="020B0604020202020204" pitchFamily="34" charset="0"/>
                <a:cs typeface="Arial" panose="020B0604020202020204" pitchFamily="34" charset="0"/>
              </a:rPr>
              <a:t>color </a:t>
            </a:r>
            <a:r>
              <a:rPr lang="en-US" sz="2000" dirty="0">
                <a:latin typeface="Arial" panose="020B0604020202020204" pitchFamily="34" charset="0"/>
                <a:cs typeface="Arial" panose="020B0604020202020204" pitchFamily="34" charset="0"/>
              </a:rPr>
              <a:t>varchar(15), unique(</a:t>
            </a:r>
            <a:r>
              <a:rPr lang="en-US" sz="2000" dirty="0" err="1">
                <a:latin typeface="Arial" panose="020B0604020202020204" pitchFamily="34" charset="0"/>
                <a:cs typeface="Arial" panose="020B0604020202020204" pitchFamily="34" charset="0"/>
              </a:rPr>
              <a:t>pname</a:t>
            </a:r>
            <a:r>
              <a:rPr lang="en-US" sz="2000" dirty="0">
                <a:latin typeface="Arial" panose="020B0604020202020204" pitchFamily="34" charset="0"/>
                <a:cs typeface="Arial" panose="020B0604020202020204" pitchFamily="34" charset="0"/>
              </a:rPr>
              <a:t>, color) );</a:t>
            </a:r>
          </a:p>
        </p:txBody>
      </p:sp>
    </p:spTree>
    <p:extLst>
      <p:ext uri="{BB962C8B-B14F-4D97-AF65-F5344CB8AC3E}">
        <p14:creationId xmlns:p14="http://schemas.microsoft.com/office/powerpoint/2010/main" val="128636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t>
            </a:r>
            <a:r>
              <a:rPr lang="en-US" dirty="0" smtClean="0"/>
              <a:t>Keys and Natural Keys</a:t>
            </a:r>
            <a:endParaRPr lang="en-US" dirty="0"/>
          </a:p>
        </p:txBody>
      </p:sp>
      <p:sp>
        <p:nvSpPr>
          <p:cNvPr id="3" name="TextBox 2"/>
          <p:cNvSpPr txBox="1"/>
          <p:nvPr/>
        </p:nvSpPr>
        <p:spPr>
          <a:xfrm>
            <a:off x="838200" y="1600200"/>
            <a:ext cx="7315200" cy="3785652"/>
          </a:xfrm>
          <a:prstGeom prst="rect">
            <a:avLst/>
          </a:prstGeom>
          <a:noFill/>
        </p:spPr>
        <p:txBody>
          <a:bodyPr wrap="square" rtlCol="0">
            <a:spAutoFit/>
          </a:bodyPr>
          <a:lstStyle/>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Parts.txt:</a:t>
            </a:r>
          </a:p>
          <a:p>
            <a:r>
              <a:rPr lang="en-US" sz="2000" dirty="0">
                <a:latin typeface="Arial" panose="020B0604020202020204" pitchFamily="34" charset="0"/>
                <a:cs typeface="Arial" panose="020B0604020202020204" pitchFamily="34" charset="0"/>
              </a:rPr>
              <a:t>1,Left Handed Bacon Stretcher </a:t>
            </a:r>
            <a:r>
              <a:rPr lang="en-US" sz="2000" dirty="0" err="1">
                <a:latin typeface="Arial" panose="020B0604020202020204" pitchFamily="34" charset="0"/>
                <a:cs typeface="Arial" panose="020B0604020202020204" pitchFamily="34" charset="0"/>
              </a:rPr>
              <a:t>Cover,Red</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2,Smoke Shifter </a:t>
            </a:r>
            <a:r>
              <a:rPr lang="en-US" sz="2000" dirty="0" err="1">
                <a:latin typeface="Arial" panose="020B0604020202020204" pitchFamily="34" charset="0"/>
                <a:cs typeface="Arial" panose="020B0604020202020204" pitchFamily="34" charset="0"/>
              </a:rPr>
              <a:t>End,Black</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create </a:t>
            </a:r>
            <a:r>
              <a:rPr lang="en-US" sz="2000" dirty="0">
                <a:latin typeface="Arial" panose="020B0604020202020204" pitchFamily="34" charset="0"/>
                <a:cs typeface="Arial" panose="020B0604020202020204" pitchFamily="34" charset="0"/>
              </a:rPr>
              <a:t>table parts( </a:t>
            </a:r>
            <a:r>
              <a:rPr lang="en-US" sz="2000" dirty="0" err="1">
                <a:latin typeface="Arial" panose="020B0604020202020204" pitchFamily="34" charset="0"/>
                <a:cs typeface="Arial" panose="020B0604020202020204" pitchFamily="34" charset="0"/>
              </a:rPr>
              <a:t>pid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int</a:t>
            </a:r>
            <a:r>
              <a:rPr lang="en-US" sz="2000" dirty="0">
                <a:latin typeface="Arial" panose="020B0604020202020204" pitchFamily="34" charset="0"/>
                <a:cs typeface="Arial" panose="020B0604020202020204" pitchFamily="34" charset="0"/>
              </a:rPr>
              <a:t> primary key, </a:t>
            </a:r>
            <a:r>
              <a:rPr lang="en-US" sz="2000" dirty="0" err="1">
                <a:latin typeface="Arial" panose="020B0604020202020204" pitchFamily="34" charset="0"/>
                <a:cs typeface="Arial" panose="020B0604020202020204" pitchFamily="34" charset="0"/>
              </a:rPr>
              <a:t>pname</a:t>
            </a:r>
            <a:r>
              <a:rPr lang="en-US" sz="2000" dirty="0">
                <a:latin typeface="Arial" panose="020B0604020202020204" pitchFamily="34" charset="0"/>
                <a:cs typeface="Arial" panose="020B0604020202020204" pitchFamily="34" charset="0"/>
              </a:rPr>
              <a:t> varchar(40) not null, </a:t>
            </a:r>
            <a:r>
              <a:rPr lang="en-US" sz="2000" dirty="0" smtClean="0">
                <a:latin typeface="Arial" panose="020B0604020202020204" pitchFamily="34" charset="0"/>
                <a:cs typeface="Arial" panose="020B0604020202020204" pitchFamily="34" charset="0"/>
              </a:rPr>
              <a:t>color </a:t>
            </a:r>
            <a:r>
              <a:rPr lang="en-US" sz="2000" dirty="0">
                <a:latin typeface="Arial" panose="020B0604020202020204" pitchFamily="34" charset="0"/>
                <a:cs typeface="Arial" panose="020B0604020202020204" pitchFamily="34" charset="0"/>
              </a:rPr>
              <a:t>varchar(15), unique(</a:t>
            </a:r>
            <a:r>
              <a:rPr lang="en-US" sz="2000" dirty="0" err="1">
                <a:latin typeface="Arial" panose="020B0604020202020204" pitchFamily="34" charset="0"/>
                <a:cs typeface="Arial" panose="020B0604020202020204" pitchFamily="34" charset="0"/>
              </a:rPr>
              <a:t>pname</a:t>
            </a:r>
            <a:r>
              <a:rPr lang="en-US" sz="2000" dirty="0">
                <a:latin typeface="Arial" panose="020B0604020202020204" pitchFamily="34" charset="0"/>
                <a:cs typeface="Arial" panose="020B0604020202020204" pitchFamily="34" charset="0"/>
              </a:rPr>
              <a:t>, color) </a:t>
            </a:r>
            <a:r>
              <a:rPr lang="en-US" sz="20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Here </a:t>
            </a:r>
            <a:r>
              <a:rPr lang="en-US" sz="2000" dirty="0" err="1" smtClean="0">
                <a:latin typeface="Arial" panose="020B0604020202020204" pitchFamily="34" charset="0"/>
                <a:cs typeface="Arial" panose="020B0604020202020204" pitchFamily="34" charset="0"/>
              </a:rPr>
              <a:t>pid</a:t>
            </a:r>
            <a:r>
              <a:rPr lang="en-US" sz="2000" dirty="0" smtClean="0">
                <a:latin typeface="Arial" panose="020B0604020202020204" pitchFamily="34" charset="0"/>
                <a:cs typeface="Arial" panose="020B0604020202020204" pitchFamily="34" charset="0"/>
              </a:rPr>
              <a:t> is an arbitrary key, with no information about the part.</a:t>
            </a:r>
          </a:p>
          <a:p>
            <a:r>
              <a:rPr lang="en-US" sz="2000" dirty="0" smtClean="0">
                <a:latin typeface="Arial" panose="020B0604020202020204" pitchFamily="34" charset="0"/>
                <a:cs typeface="Arial" panose="020B0604020202020204" pitchFamily="34" charset="0"/>
              </a:rPr>
              <a:t>The “natural key” here is shown by the unique constraint.</a:t>
            </a:r>
          </a:p>
          <a:p>
            <a:r>
              <a:rPr lang="en-US" sz="2000" dirty="0" smtClean="0">
                <a:latin typeface="Arial" panose="020B0604020202020204" pitchFamily="34" charset="0"/>
                <a:cs typeface="Arial" panose="020B0604020202020204" pitchFamily="34" charset="0"/>
              </a:rPr>
              <a:t>The natural key is a key made up of meaningful attributes.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38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Keys and Natural Keys</a:t>
            </a:r>
          </a:p>
        </p:txBody>
      </p:sp>
      <p:sp>
        <p:nvSpPr>
          <p:cNvPr id="3" name="TextBox 2"/>
          <p:cNvSpPr txBox="1"/>
          <p:nvPr/>
        </p:nvSpPr>
        <p:spPr>
          <a:xfrm>
            <a:off x="838200" y="1676400"/>
            <a:ext cx="7467600" cy="4708981"/>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create table class( name varchar(40) primary key, </a:t>
            </a:r>
            <a:r>
              <a:rPr lang="en-US" sz="2000" dirty="0" err="1">
                <a:latin typeface="Arial" panose="020B0604020202020204" pitchFamily="34" charset="0"/>
                <a:cs typeface="Arial" panose="020B0604020202020204" pitchFamily="34" charset="0"/>
              </a:rPr>
              <a:t>meets_at</a:t>
            </a:r>
            <a:r>
              <a:rPr lang="en-US" sz="2000" dirty="0">
                <a:latin typeface="Arial" panose="020B0604020202020204" pitchFamily="34" charset="0"/>
                <a:cs typeface="Arial" panose="020B0604020202020204" pitchFamily="34" charset="0"/>
              </a:rPr>
              <a:t> varchar(20), </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a:t>
            </a:r>
            <a:r>
              <a:rPr lang="en-US" sz="2000" dirty="0" smtClean="0">
                <a:latin typeface="Arial" panose="020B0604020202020204" pitchFamily="34" charset="0"/>
                <a:cs typeface="Arial" panose="020B0604020202020204" pitchFamily="34" charset="0"/>
              </a:rPr>
              <a:t>oom varchar(10</a:t>
            </a:r>
            <a:r>
              <a:rPr lang="en-US" sz="2000" dirty="0">
                <a:latin typeface="Arial" panose="020B0604020202020204" pitchFamily="34" charset="0"/>
                <a:cs typeface="Arial" panose="020B0604020202020204" pitchFamily="34" charset="0"/>
              </a:rPr>
              <a:t>), fid </a:t>
            </a:r>
            <a:r>
              <a:rPr lang="en-US" sz="2000" dirty="0" err="1">
                <a:latin typeface="Arial" panose="020B0604020202020204" pitchFamily="34" charset="0"/>
                <a:cs typeface="Arial" panose="020B0604020202020204" pitchFamily="34" charset="0"/>
              </a:rPr>
              <a:t>int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foreign </a:t>
            </a:r>
            <a:r>
              <a:rPr lang="en-US" sz="2000" dirty="0">
                <a:latin typeface="Arial" panose="020B0604020202020204" pitchFamily="34" charset="0"/>
                <a:cs typeface="Arial" panose="020B0604020202020204" pitchFamily="34" charset="0"/>
              </a:rPr>
              <a:t>key(fid) references faculty(fid) </a:t>
            </a:r>
            <a:r>
              <a:rPr lang="en-US" sz="20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Class.txt:</a:t>
            </a:r>
          </a:p>
          <a:p>
            <a:r>
              <a:rPr lang="en-US" sz="2000" dirty="0">
                <a:latin typeface="Arial" panose="020B0604020202020204" pitchFamily="34" charset="0"/>
                <a:cs typeface="Arial" panose="020B0604020202020204" pitchFamily="34" charset="0"/>
              </a:rPr>
              <a:t>Data </a:t>
            </a:r>
            <a:r>
              <a:rPr lang="en-US" sz="2000" dirty="0" err="1">
                <a:latin typeface="Arial" panose="020B0604020202020204" pitchFamily="34" charset="0"/>
                <a:cs typeface="Arial" panose="020B0604020202020204" pitchFamily="34" charset="0"/>
              </a:rPr>
              <a:t>Structures,MWF</a:t>
            </a:r>
            <a:r>
              <a:rPr lang="en-US" sz="2000" dirty="0">
                <a:latin typeface="Arial" panose="020B0604020202020204" pitchFamily="34" charset="0"/>
                <a:cs typeface="Arial" panose="020B0604020202020204" pitchFamily="34" charset="0"/>
              </a:rPr>
              <a:t> 10,R128,489456522</a:t>
            </a:r>
          </a:p>
          <a:p>
            <a:r>
              <a:rPr lang="en-US" sz="2000" dirty="0">
                <a:latin typeface="Arial" panose="020B0604020202020204" pitchFamily="34" charset="0"/>
                <a:cs typeface="Arial" panose="020B0604020202020204" pitchFamily="34" charset="0"/>
              </a:rPr>
              <a:t>Database </a:t>
            </a:r>
            <a:r>
              <a:rPr lang="en-US" sz="2000" dirty="0" err="1">
                <a:latin typeface="Arial" panose="020B0604020202020204" pitchFamily="34" charset="0"/>
                <a:cs typeface="Arial" panose="020B0604020202020204" pitchFamily="34" charset="0"/>
              </a:rPr>
              <a:t>Systems,MWF</a:t>
            </a:r>
            <a:r>
              <a:rPr lang="en-US" sz="2000" dirty="0">
                <a:latin typeface="Arial" panose="020B0604020202020204" pitchFamily="34" charset="0"/>
                <a:cs typeface="Arial" panose="020B0604020202020204" pitchFamily="34" charset="0"/>
              </a:rPr>
              <a:t> 12:30-1:45,1320 DCL,142519864</a:t>
            </a:r>
          </a:p>
          <a:p>
            <a:r>
              <a:rPr lang="en-US" sz="2000" dirty="0">
                <a:latin typeface="Arial" panose="020B0604020202020204" pitchFamily="34" charset="0"/>
                <a:cs typeface="Arial" panose="020B0604020202020204" pitchFamily="34" charset="0"/>
              </a:rPr>
              <a:t>Operating System </a:t>
            </a:r>
            <a:r>
              <a:rPr lang="en-US" sz="2000" dirty="0" err="1">
                <a:latin typeface="Arial" panose="020B0604020202020204" pitchFamily="34" charset="0"/>
                <a:cs typeface="Arial" panose="020B0604020202020204" pitchFamily="34" charset="0"/>
              </a:rPr>
              <a:t>Design,TuTh</a:t>
            </a:r>
            <a:r>
              <a:rPr lang="en-US" sz="2000" dirty="0">
                <a:latin typeface="Arial" panose="020B0604020202020204" pitchFamily="34" charset="0"/>
                <a:cs typeface="Arial" panose="020B0604020202020204" pitchFamily="34" charset="0"/>
              </a:rPr>
              <a:t> 12-1:20,20 </a:t>
            </a:r>
            <a:r>
              <a:rPr lang="en-US" sz="2000" dirty="0" smtClean="0">
                <a:latin typeface="Arial" panose="020B0604020202020204" pitchFamily="34" charset="0"/>
                <a:cs typeface="Arial" panose="020B0604020202020204" pitchFamily="34" charset="0"/>
              </a:rPr>
              <a:t>AVW,489456522</a:t>
            </a:r>
          </a:p>
          <a:p>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Here the PK is a natural key.</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If we decide to change the name of a course, the PK has to change, and any FKs referring to it need to change.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7842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14566</TotalTime>
  <Pages>27</Pages>
  <Words>3315</Words>
  <Application>Microsoft Office PowerPoint</Application>
  <PresentationFormat>On-screen Show (4:3)</PresentationFormat>
  <Paragraphs>451</Paragraphs>
  <Slides>38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Book Antiqua</vt:lpstr>
      <vt:lpstr>Bookman Old Style</vt:lpstr>
      <vt:lpstr>Gill Sans MT</vt:lpstr>
      <vt:lpstr>Times New Roman</vt:lpstr>
      <vt:lpstr>Wingdings</vt:lpstr>
      <vt:lpstr>Wingdings 3</vt:lpstr>
      <vt:lpstr>Origin</vt:lpstr>
      <vt:lpstr>Normalization, Generated Keys,  Disks</vt:lpstr>
      <vt:lpstr>Normalization in practice</vt:lpstr>
      <vt:lpstr>Normalization in practice</vt:lpstr>
      <vt:lpstr>Normalization in practice</vt:lpstr>
      <vt:lpstr>Why do we care?</vt:lpstr>
      <vt:lpstr>Primary Key Generation</vt:lpstr>
      <vt:lpstr>Primary Key Generation</vt:lpstr>
      <vt:lpstr>Primary Keys and Natural Keys</vt:lpstr>
      <vt:lpstr>Primary Keys and Natural Keys</vt:lpstr>
      <vt:lpstr>Primary Keys and Natural Keys</vt:lpstr>
      <vt:lpstr>Generated Primary Keys</vt:lpstr>
      <vt:lpstr>Generated Primary Keys</vt:lpstr>
      <vt:lpstr>Generated Primary Keys: Oracle</vt:lpstr>
      <vt:lpstr>On to the core of this course</vt:lpstr>
      <vt:lpstr>Storing Data: Disks and Files: Chapter 9</vt:lpstr>
      <vt:lpstr>Architecture of a DBMS</vt:lpstr>
      <vt:lpstr>Disks and Files </vt:lpstr>
      <vt:lpstr>Why Not Store Everything in Main Memory?</vt:lpstr>
      <vt:lpstr>Tape is still in use, mainly for backup</vt:lpstr>
      <vt:lpstr>Persistent storage: HDD vs. SSD</vt:lpstr>
      <vt:lpstr>Disks (hard disk)</vt:lpstr>
      <vt:lpstr>Components of a Disk </vt:lpstr>
      <vt:lpstr>Components of a Disk </vt:lpstr>
      <vt:lpstr>Accessing a Disk Block</vt:lpstr>
      <vt:lpstr>Arranging Pages on Disk</vt:lpstr>
      <vt:lpstr>Physical Address on Disk</vt:lpstr>
      <vt:lpstr>RAID</vt:lpstr>
      <vt:lpstr>RAID Levels</vt:lpstr>
      <vt:lpstr>RAID Levels (Contd.)</vt:lpstr>
      <vt:lpstr>Architecture of a DBMS</vt:lpstr>
      <vt:lpstr>Disk Space Manager</vt:lpstr>
      <vt:lpstr>Architecture of a DBMS</vt:lpstr>
      <vt:lpstr>Buffer Management</vt:lpstr>
      <vt:lpstr>Buffer Pool Sizing</vt:lpstr>
      <vt:lpstr>When a Page is Requested ...</vt:lpstr>
      <vt:lpstr>Buffer Replacement Policy</vt:lpstr>
      <vt:lpstr>DBMS vs OS Disk/Buffer Management</vt:lpstr>
      <vt:lpstr>Next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181</cp:revision>
  <cp:lastPrinted>2016-01-31T21:26:02Z</cp:lastPrinted>
  <dcterms:created xsi:type="dcterms:W3CDTF">1997-01-06T18:24:52Z</dcterms:created>
  <dcterms:modified xsi:type="dcterms:W3CDTF">2018-02-27T15:19:32Z</dcterms:modified>
</cp:coreProperties>
</file>