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0"/>
  </p:notesMasterIdLst>
  <p:handoutMasterIdLst>
    <p:handoutMasterId r:id="rId41"/>
  </p:handoutMasterIdLst>
  <p:sldIdLst>
    <p:sldId id="256" r:id="rId2"/>
    <p:sldId id="347" r:id="rId3"/>
    <p:sldId id="337" r:id="rId4"/>
    <p:sldId id="348" r:id="rId5"/>
    <p:sldId id="349" r:id="rId6"/>
    <p:sldId id="346" r:id="rId7"/>
    <p:sldId id="350" r:id="rId8"/>
    <p:sldId id="344" r:id="rId9"/>
    <p:sldId id="339" r:id="rId10"/>
    <p:sldId id="342" r:id="rId11"/>
    <p:sldId id="341" r:id="rId12"/>
    <p:sldId id="340" r:id="rId13"/>
    <p:sldId id="345" r:id="rId14"/>
    <p:sldId id="310" r:id="rId15"/>
    <p:sldId id="311" r:id="rId16"/>
    <p:sldId id="312" r:id="rId17"/>
    <p:sldId id="313" r:id="rId18"/>
    <p:sldId id="329" r:id="rId19"/>
    <p:sldId id="314" r:id="rId20"/>
    <p:sldId id="315" r:id="rId21"/>
    <p:sldId id="316" r:id="rId22"/>
    <p:sldId id="317" r:id="rId23"/>
    <p:sldId id="318" r:id="rId24"/>
    <p:sldId id="319" r:id="rId25"/>
    <p:sldId id="336" r:id="rId26"/>
    <p:sldId id="321" r:id="rId27"/>
    <p:sldId id="322" r:id="rId28"/>
    <p:sldId id="320" r:id="rId29"/>
    <p:sldId id="324" r:id="rId30"/>
    <p:sldId id="325" r:id="rId31"/>
    <p:sldId id="326" r:id="rId32"/>
    <p:sldId id="323" r:id="rId33"/>
    <p:sldId id="330" r:id="rId34"/>
    <p:sldId id="331" r:id="rId35"/>
    <p:sldId id="328" r:id="rId36"/>
    <p:sldId id="333" r:id="rId37"/>
    <p:sldId id="334" r:id="rId38"/>
    <p:sldId id="335" r:id="rId39"/>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0" y="40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9942"/>
    </p:cViewPr>
  </p:sorterViewPr>
  <p:notesViewPr>
    <p:cSldViewPr>
      <p:cViewPr varScale="1">
        <p:scale>
          <a:sx n="69" d="100"/>
          <a:sy n="69" d="100"/>
        </p:scale>
        <p:origin x="-2778"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14425" y="703263"/>
            <a:ext cx="4629150"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2288893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3</a:t>
            </a:r>
          </a:p>
        </p:txBody>
      </p:sp>
      <p:sp>
        <p:nvSpPr>
          <p:cNvPr id="819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14425" y="703263"/>
            <a:ext cx="4629150" cy="3473450"/>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535574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4</a:t>
            </a:r>
          </a:p>
        </p:txBody>
      </p:sp>
      <p:sp>
        <p:nvSpPr>
          <p:cNvPr id="1024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78816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261262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552457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6</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42656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7</a:t>
            </a:r>
          </a:p>
        </p:txBody>
      </p:sp>
      <p:sp>
        <p:nvSpPr>
          <p:cNvPr id="1638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14425" y="703263"/>
            <a:ext cx="4629150"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80506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51282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9</a:t>
            </a:r>
          </a:p>
        </p:txBody>
      </p:sp>
      <p:sp>
        <p:nvSpPr>
          <p:cNvPr id="2048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Rectangle 6"/>
          <p:cNvSpPr>
            <a:spLocks noGrp="1" noRot="1" noChangeAspect="1" noChangeArrowheads="1" noTextEdit="1"/>
          </p:cNvSpPr>
          <p:nvPr>
            <p:ph type="sldImg"/>
          </p:nvPr>
        </p:nvSpPr>
        <p:spPr>
          <a:xfrm>
            <a:off x="1114425" y="703263"/>
            <a:ext cx="4629150" cy="3473450"/>
          </a:xfrm>
          <a:ln cap="flat"/>
        </p:spPr>
      </p:sp>
      <p:sp>
        <p:nvSpPr>
          <p:cNvPr id="2048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01812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253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14425" y="703263"/>
            <a:ext cx="4629150" cy="3473450"/>
          </a:xfrm>
          <a:ln cap="flat"/>
        </p:spPr>
      </p:sp>
      <p:sp>
        <p:nvSpPr>
          <p:cNvPr id="2253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72374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ln/>
        </p:spPr>
        <p:txBody>
          <a:bodyPr/>
          <a:lstStyle/>
          <a:p>
            <a:endParaRPr lang="en-US"/>
          </a:p>
        </p:txBody>
      </p:sp>
      <p:sp>
        <p:nvSpPr>
          <p:cNvPr id="24579"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257335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4616" y="-1613"/>
            <a:ext cx="2973387"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4616" y="8829968"/>
            <a:ext cx="2973387"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3</a:t>
            </a:r>
          </a:p>
        </p:txBody>
      </p:sp>
      <p:sp>
        <p:nvSpPr>
          <p:cNvPr id="28676" name="Rectangle 4"/>
          <p:cNvSpPr>
            <a:spLocks noChangeArrowheads="1"/>
          </p:cNvSpPr>
          <p:nvPr/>
        </p:nvSpPr>
        <p:spPr bwMode="auto">
          <a:xfrm>
            <a:off x="-1588" y="8829968"/>
            <a:ext cx="2971801"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1588" y="-1613"/>
            <a:ext cx="2971801"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304196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253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14425" y="703263"/>
            <a:ext cx="4629150" cy="3473450"/>
          </a:xfrm>
          <a:ln cap="flat"/>
        </p:spPr>
      </p:sp>
      <p:sp>
        <p:nvSpPr>
          <p:cNvPr id="2253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14107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12</a:t>
            </a:r>
          </a:p>
        </p:txBody>
      </p:sp>
      <p:sp>
        <p:nvSpPr>
          <p:cNvPr id="2867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0798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3072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14425" y="703263"/>
            <a:ext cx="4629150" cy="3473450"/>
          </a:xfrm>
          <a:ln cap="flat"/>
        </p:spPr>
      </p:sp>
      <p:sp>
        <p:nvSpPr>
          <p:cNvPr id="3072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544518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4614" y="-1614"/>
            <a:ext cx="2973387"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4614" y="8829967"/>
            <a:ext cx="2973387"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6</a:t>
            </a:r>
          </a:p>
        </p:txBody>
      </p:sp>
      <p:sp>
        <p:nvSpPr>
          <p:cNvPr id="26628" name="Rectangle 4"/>
          <p:cNvSpPr>
            <a:spLocks noChangeArrowheads="1"/>
          </p:cNvSpPr>
          <p:nvPr/>
        </p:nvSpPr>
        <p:spPr bwMode="auto">
          <a:xfrm>
            <a:off x="-1588" y="8829967"/>
            <a:ext cx="2971801"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1588" y="-1614"/>
            <a:ext cx="2971801"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14425" y="703263"/>
            <a:ext cx="4629150"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13266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15</a:t>
            </a:r>
          </a:p>
        </p:txBody>
      </p:sp>
      <p:sp>
        <p:nvSpPr>
          <p:cNvPr id="3482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14425" y="703263"/>
            <a:ext cx="4629150" cy="3473450"/>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25770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3686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14425" y="703263"/>
            <a:ext cx="4629150" cy="3473450"/>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53220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17</a:t>
            </a:r>
          </a:p>
        </p:txBody>
      </p:sp>
      <p:sp>
        <p:nvSpPr>
          <p:cNvPr id="3891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14425" y="703263"/>
            <a:ext cx="4629150" cy="3473450"/>
          </a:xfrm>
          <a:ln cap="flat"/>
        </p:spPr>
      </p:sp>
      <p:sp>
        <p:nvSpPr>
          <p:cNvPr id="3891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2100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3277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14425" y="703263"/>
            <a:ext cx="4629150" cy="3473450"/>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90002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20</a:t>
            </a:r>
          </a:p>
        </p:txBody>
      </p:sp>
      <p:sp>
        <p:nvSpPr>
          <p:cNvPr id="4506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14425" y="703263"/>
            <a:ext cx="4629150" cy="3473450"/>
          </a:xfrm>
          <a:ln cap="flat"/>
        </p:spPr>
      </p:sp>
      <p:sp>
        <p:nvSpPr>
          <p:cNvPr id="4506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459728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21</a:t>
            </a:r>
          </a:p>
        </p:txBody>
      </p:sp>
      <p:sp>
        <p:nvSpPr>
          <p:cNvPr id="4710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0" name="Rectangle 6"/>
          <p:cNvSpPr>
            <a:spLocks noGrp="1" noRot="1" noChangeAspect="1" noChangeArrowheads="1" noTextEdit="1"/>
          </p:cNvSpPr>
          <p:nvPr>
            <p:ph type="sldImg"/>
          </p:nvPr>
        </p:nvSpPr>
        <p:spPr>
          <a:xfrm>
            <a:off x="1114425" y="703263"/>
            <a:ext cx="4629150" cy="3473450"/>
          </a:xfrm>
          <a:ln cap="flat"/>
        </p:spPr>
      </p:sp>
      <p:sp>
        <p:nvSpPr>
          <p:cNvPr id="4711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9263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076325" y="714375"/>
            <a:ext cx="4706938" cy="3532188"/>
          </a:xfrm>
          <a:ln cap="flat"/>
        </p:spPr>
      </p:sp>
      <p:sp>
        <p:nvSpPr>
          <p:cNvPr id="3072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949398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14425" y="703263"/>
            <a:ext cx="4629150" cy="3473450"/>
          </a:xfrm>
          <a:ln cap="flat"/>
        </p:spPr>
      </p:sp>
      <p:sp>
        <p:nvSpPr>
          <p:cNvPr id="4301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280830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22</a:t>
            </a:r>
          </a:p>
        </p:txBody>
      </p:sp>
      <p:sp>
        <p:nvSpPr>
          <p:cNvPr id="5120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6" name="Rectangle 6"/>
          <p:cNvSpPr>
            <a:spLocks noGrp="1" noRot="1" noChangeAspect="1" noChangeArrowheads="1" noTextEdit="1"/>
          </p:cNvSpPr>
          <p:nvPr>
            <p:ph type="sldImg"/>
          </p:nvPr>
        </p:nvSpPr>
        <p:spPr>
          <a:xfrm>
            <a:off x="1114425" y="703263"/>
            <a:ext cx="4629150" cy="3473450"/>
          </a:xfrm>
          <a:ln cap="flat"/>
        </p:spPr>
      </p:sp>
      <p:sp>
        <p:nvSpPr>
          <p:cNvPr id="5120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96313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23</a:t>
            </a:r>
          </a:p>
        </p:txBody>
      </p:sp>
      <p:sp>
        <p:nvSpPr>
          <p:cNvPr id="5325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4" name="Rectangle 6"/>
          <p:cNvSpPr>
            <a:spLocks noGrp="1" noRot="1" noChangeAspect="1" noChangeArrowheads="1" noTextEdit="1"/>
          </p:cNvSpPr>
          <p:nvPr>
            <p:ph type="sldImg"/>
          </p:nvPr>
        </p:nvSpPr>
        <p:spPr>
          <a:xfrm>
            <a:off x="1114425" y="703263"/>
            <a:ext cx="4629150" cy="3473450"/>
          </a:xfrm>
          <a:ln cap="flat"/>
        </p:spPr>
      </p:sp>
      <p:sp>
        <p:nvSpPr>
          <p:cNvPr id="5325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42732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29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24</a:t>
            </a:r>
          </a:p>
        </p:txBody>
      </p:sp>
      <p:sp>
        <p:nvSpPr>
          <p:cNvPr id="5530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2" name="Rectangle 6"/>
          <p:cNvSpPr>
            <a:spLocks noGrp="1" noRot="1" noChangeAspect="1" noChangeArrowheads="1" noTextEdit="1"/>
          </p:cNvSpPr>
          <p:nvPr>
            <p:ph type="sldImg"/>
          </p:nvPr>
        </p:nvSpPr>
        <p:spPr>
          <a:xfrm>
            <a:off x="1114425" y="703263"/>
            <a:ext cx="4629150" cy="3473450"/>
          </a:xfrm>
          <a:ln cap="flat"/>
        </p:spPr>
      </p:sp>
      <p:sp>
        <p:nvSpPr>
          <p:cNvPr id="5530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3056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4616" y="-1613"/>
            <a:ext cx="2973387"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884616" y="8829968"/>
            <a:ext cx="2973387"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4</a:t>
            </a:r>
          </a:p>
        </p:txBody>
      </p:sp>
      <p:sp>
        <p:nvSpPr>
          <p:cNvPr id="34820" name="Rectangle 4"/>
          <p:cNvSpPr>
            <a:spLocks noChangeArrowheads="1"/>
          </p:cNvSpPr>
          <p:nvPr/>
        </p:nvSpPr>
        <p:spPr bwMode="auto">
          <a:xfrm>
            <a:off x="-1588" y="8829968"/>
            <a:ext cx="2971801"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1588" y="-1613"/>
            <a:ext cx="2971801"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14425" y="703263"/>
            <a:ext cx="4629150" cy="3473450"/>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9664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4616" y="-1613"/>
            <a:ext cx="2973387"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884616" y="8829968"/>
            <a:ext cx="2973387"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4</a:t>
            </a:r>
          </a:p>
        </p:txBody>
      </p:sp>
      <p:sp>
        <p:nvSpPr>
          <p:cNvPr id="34820" name="Rectangle 4"/>
          <p:cNvSpPr>
            <a:spLocks noChangeArrowheads="1"/>
          </p:cNvSpPr>
          <p:nvPr/>
        </p:nvSpPr>
        <p:spPr bwMode="auto">
          <a:xfrm>
            <a:off x="-1588" y="8829968"/>
            <a:ext cx="2971801"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1588" y="-1613"/>
            <a:ext cx="2971801"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14425" y="703263"/>
            <a:ext cx="4629150" cy="3473450"/>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175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13</a:t>
            </a:r>
          </a:p>
        </p:txBody>
      </p:sp>
      <p:sp>
        <p:nvSpPr>
          <p:cNvPr id="4506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506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14425" y="703263"/>
            <a:ext cx="4629150" cy="3473450"/>
          </a:xfrm>
          <a:ln cap="flat"/>
        </p:spPr>
      </p:sp>
      <p:sp>
        <p:nvSpPr>
          <p:cNvPr id="4506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9069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13</a:t>
            </a:r>
          </a:p>
        </p:txBody>
      </p:sp>
      <p:sp>
        <p:nvSpPr>
          <p:cNvPr id="4506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506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14425" y="703263"/>
            <a:ext cx="4629150" cy="3473450"/>
          </a:xfrm>
          <a:ln cap="flat"/>
        </p:spPr>
      </p:sp>
      <p:sp>
        <p:nvSpPr>
          <p:cNvPr id="4506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1186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84616" y="-1613"/>
            <a:ext cx="2973387"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3" name="Rectangle 3"/>
          <p:cNvSpPr>
            <a:spLocks noChangeArrowheads="1"/>
          </p:cNvSpPr>
          <p:nvPr/>
        </p:nvSpPr>
        <p:spPr bwMode="auto">
          <a:xfrm>
            <a:off x="3884616" y="8829968"/>
            <a:ext cx="2973387"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5</a:t>
            </a:r>
          </a:p>
        </p:txBody>
      </p:sp>
      <p:sp>
        <p:nvSpPr>
          <p:cNvPr id="40964" name="Rectangle 4"/>
          <p:cNvSpPr>
            <a:spLocks noChangeArrowheads="1"/>
          </p:cNvSpPr>
          <p:nvPr/>
        </p:nvSpPr>
        <p:spPr bwMode="auto">
          <a:xfrm>
            <a:off x="-1588" y="8829968"/>
            <a:ext cx="2971801" cy="46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5" name="Rectangle 5"/>
          <p:cNvSpPr>
            <a:spLocks noChangeArrowheads="1"/>
          </p:cNvSpPr>
          <p:nvPr/>
        </p:nvSpPr>
        <p:spPr bwMode="auto">
          <a:xfrm>
            <a:off x="-1588" y="-1613"/>
            <a:ext cx="2971801"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Rectangle 6"/>
          <p:cNvSpPr>
            <a:spLocks noGrp="1" noRot="1" noChangeAspect="1" noChangeArrowheads="1" noTextEdit="1"/>
          </p:cNvSpPr>
          <p:nvPr>
            <p:ph type="sldImg"/>
          </p:nvPr>
        </p:nvSpPr>
        <p:spPr>
          <a:xfrm>
            <a:off x="1114425" y="703263"/>
            <a:ext cx="4629150" cy="3473450"/>
          </a:xfrm>
          <a:ln cap="flat"/>
        </p:spPr>
      </p:sp>
      <p:sp>
        <p:nvSpPr>
          <p:cNvPr id="4096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853807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2</a:t>
            </a:r>
          </a:p>
        </p:txBody>
      </p:sp>
      <p:sp>
        <p:nvSpPr>
          <p:cNvPr id="614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14425" y="703263"/>
            <a:ext cx="4629150" cy="3473450"/>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8585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2/4/2018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712056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81200"/>
            <a:ext cx="77724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2/4/2018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2/4/2018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2/4/2018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2/4/2018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2/4/2018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7"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smtClean="0"/>
              <a:t>I/O Cost </a:t>
            </a:r>
            <a:r>
              <a:rPr lang="en-US" dirty="0" smtClean="0"/>
              <a:t>Model, Tree Indexes</a:t>
            </a:r>
            <a:endParaRPr lang="en-US" dirty="0"/>
          </a:p>
        </p:txBody>
      </p:sp>
      <p:sp>
        <p:nvSpPr>
          <p:cNvPr id="7" name="Subtitle 3"/>
          <p:cNvSpPr txBox="1">
            <a:spLocks noGrp="1"/>
          </p:cNvSpPr>
          <p:nvPr>
            <p:ph type="subTitle" idx="1"/>
          </p:nvPr>
        </p:nvSpPr>
        <p:spPr>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r>
              <a:rPr kumimoji="0" lang="en-US" sz="2000" b="0" i="0" u="none" strike="noStrike" kern="1200" cap="none" spc="0" normalizeH="0" baseline="0" noProof="0" dirty="0" smtClean="0">
                <a:ln>
                  <a:noFill/>
                </a:ln>
                <a:solidFill>
                  <a:schemeClr val="tx2"/>
                </a:solidFill>
                <a:effectLst/>
                <a:uLnTx/>
                <a:uFillTx/>
                <a:latin typeface="+mj-lt"/>
                <a:ea typeface="+mj-ea"/>
                <a:cs typeface="+mj-cs"/>
              </a:rPr>
              <a:t>Lecture 5, Feb </a:t>
            </a:r>
            <a:r>
              <a:rPr lang="en-US" dirty="0" smtClean="0"/>
              <a:t>10,</a:t>
            </a:r>
            <a:r>
              <a:rPr kumimoji="0" lang="en-US" sz="2000" b="0" i="0" u="none" strike="noStrike" kern="1200" cap="none" spc="0" normalizeH="0" baseline="0" noProof="0" smtClean="0">
                <a:ln>
                  <a:noFill/>
                </a:ln>
                <a:solidFill>
                  <a:schemeClr val="tx2"/>
                </a:solidFill>
                <a:effectLst/>
                <a:uLnTx/>
                <a:uFillTx/>
                <a:latin typeface="+mj-lt"/>
                <a:ea typeface="+mj-ea"/>
                <a:cs typeface="+mj-cs"/>
              </a:rPr>
              <a:t> 2016</a:t>
            </a: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dirty="0" smtClean="0"/>
              <a:t>Tree Index Measurements</a:t>
            </a:r>
            <a:endParaRPr lang="en-US" dirty="0"/>
          </a:p>
        </p:txBody>
      </p:sp>
      <p:sp>
        <p:nvSpPr>
          <p:cNvPr id="44037" name="Rectangle 5"/>
          <p:cNvSpPr>
            <a:spLocks noGrp="1" noChangeArrowheads="1"/>
          </p:cNvSpPr>
          <p:nvPr>
            <p:ph sz="quarter" idx="1"/>
          </p:nvPr>
        </p:nvSpPr>
        <p:spPr>
          <a:xfrm>
            <a:off x="457200" y="4038600"/>
            <a:ext cx="8229600" cy="2209800"/>
          </a:xfrm>
          <a:noFill/>
          <a:ln/>
        </p:spPr>
        <p:txBody>
          <a:bodyPr>
            <a:normAutofit/>
          </a:bodyPr>
          <a:lstStyle/>
          <a:p>
            <a:pPr marL="0" indent="0">
              <a:buNone/>
            </a:pPr>
            <a:r>
              <a:rPr lang="en-US" sz="2400" dirty="0" err="1" smtClean="0"/>
              <a:t>NLeafPgs</a:t>
            </a:r>
            <a:r>
              <a:rPr lang="en-US" sz="2400" dirty="0" smtClean="0"/>
              <a:t> ~ </a:t>
            </a:r>
            <a:r>
              <a:rPr lang="en-US" sz="2400" dirty="0" err="1" smtClean="0"/>
              <a:t>F</a:t>
            </a:r>
            <a:r>
              <a:rPr lang="en-US" sz="2400" baseline="30000" dirty="0" err="1" smtClean="0"/>
              <a:t>h</a:t>
            </a:r>
            <a:endParaRPr lang="en-US" sz="2400" baseline="30000" dirty="0" smtClean="0"/>
          </a:p>
          <a:p>
            <a:pPr marL="0" indent="0">
              <a:buNone/>
            </a:pPr>
            <a:r>
              <a:rPr lang="en-US" sz="2400" dirty="0" smtClean="0"/>
              <a:t>So tree height h ~ </a:t>
            </a:r>
            <a:r>
              <a:rPr lang="en-US" sz="2400" dirty="0" err="1" smtClean="0"/>
              <a:t>log</a:t>
            </a:r>
            <a:r>
              <a:rPr lang="en-US" sz="2400" baseline="-25000" dirty="0" err="1" smtClean="0"/>
              <a:t>F</a:t>
            </a:r>
            <a:r>
              <a:rPr lang="en-US" sz="2400" dirty="0" smtClean="0"/>
              <a:t>(</a:t>
            </a:r>
            <a:r>
              <a:rPr lang="en-US" sz="2400" dirty="0" err="1" smtClean="0"/>
              <a:t>NLeafPgs</a:t>
            </a:r>
            <a:r>
              <a:rPr lang="en-US" sz="2400" dirty="0" smtClean="0"/>
              <a:t>) = </a:t>
            </a:r>
            <a:r>
              <a:rPr lang="en-US" sz="2400" dirty="0" err="1" smtClean="0"/>
              <a:t>log</a:t>
            </a:r>
            <a:r>
              <a:rPr lang="en-US" sz="2400" baseline="-25000" dirty="0" err="1" smtClean="0"/>
              <a:t>F</a:t>
            </a:r>
            <a:r>
              <a:rPr lang="en-US" sz="2400" dirty="0" smtClean="0"/>
              <a:t>(1.5*B), alt (1)</a:t>
            </a:r>
          </a:p>
          <a:p>
            <a:pPr marL="0" indent="0">
              <a:buNone/>
            </a:pPr>
            <a:r>
              <a:rPr lang="en-US" sz="2400" dirty="0" smtClean="0"/>
              <a:t>                      h ~ </a:t>
            </a:r>
            <a:r>
              <a:rPr lang="en-US" sz="2400" dirty="0" err="1" smtClean="0"/>
              <a:t>log</a:t>
            </a:r>
            <a:r>
              <a:rPr lang="en-US" sz="2400" baseline="-25000" dirty="0" err="1" smtClean="0"/>
              <a:t>F</a:t>
            </a:r>
            <a:r>
              <a:rPr lang="en-US" sz="2400" dirty="0" smtClean="0"/>
              <a:t>(</a:t>
            </a:r>
            <a:r>
              <a:rPr lang="en-US" sz="2400" dirty="0" err="1" smtClean="0"/>
              <a:t>NLeafPgs</a:t>
            </a:r>
            <a:r>
              <a:rPr lang="en-US" sz="2400" dirty="0" smtClean="0"/>
              <a:t>) = </a:t>
            </a:r>
            <a:r>
              <a:rPr lang="en-US" sz="2400" dirty="0" err="1" smtClean="0"/>
              <a:t>log</a:t>
            </a:r>
            <a:r>
              <a:rPr lang="en-US" sz="2400" baseline="-25000" dirty="0" err="1" smtClean="0"/>
              <a:t>F</a:t>
            </a:r>
            <a:r>
              <a:rPr lang="en-US" sz="2400" dirty="0" smtClean="0"/>
              <a:t>(.15*B), alt (2)</a:t>
            </a:r>
          </a:p>
          <a:p>
            <a:pPr marL="0" indent="0">
              <a:buNone/>
            </a:pPr>
            <a:r>
              <a:rPr lang="en-US" sz="2400" dirty="0" smtClean="0"/>
              <a:t>Search down tree takes time = h*D, assuming nothing in buffer</a:t>
            </a:r>
          </a:p>
          <a:p>
            <a:pPr marL="0" indent="0">
              <a:buNone/>
            </a:pPr>
            <a:endParaRPr lang="en-US" sz="2400" dirty="0" smtClean="0"/>
          </a:p>
          <a:p>
            <a:pPr marL="0" indent="0">
              <a:buNone/>
            </a:pPr>
            <a:endParaRPr lang="en-US" sz="2400" dirty="0" smtClean="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10</a:t>
            </a:fld>
            <a:endParaRPr lang="en-US" dirty="0"/>
          </a:p>
        </p:txBody>
      </p:sp>
      <p:grpSp>
        <p:nvGrpSpPr>
          <p:cNvPr id="2" name="Group 6"/>
          <p:cNvGrpSpPr/>
          <p:nvPr/>
        </p:nvGrpSpPr>
        <p:grpSpPr>
          <a:xfrm>
            <a:off x="523875" y="1181916"/>
            <a:ext cx="7910512" cy="2800305"/>
            <a:chOff x="681038" y="996950"/>
            <a:chExt cx="7910512" cy="2800305"/>
          </a:xfrm>
        </p:grpSpPr>
        <p:sp>
          <p:nvSpPr>
            <p:cNvPr id="8" name="Freeform 40"/>
            <p:cNvSpPr>
              <a:spLocks/>
            </p:cNvSpPr>
            <p:nvPr/>
          </p:nvSpPr>
          <p:spPr bwMode="auto">
            <a:xfrm>
              <a:off x="1466850" y="313531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41"/>
            <p:cNvSpPr>
              <a:spLocks/>
            </p:cNvSpPr>
            <p:nvPr/>
          </p:nvSpPr>
          <p:spPr bwMode="auto">
            <a:xfrm>
              <a:off x="2368550" y="313531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42"/>
            <p:cNvSpPr>
              <a:spLocks/>
            </p:cNvSpPr>
            <p:nvPr/>
          </p:nvSpPr>
          <p:spPr bwMode="auto">
            <a:xfrm>
              <a:off x="3381375" y="3135313"/>
              <a:ext cx="452438"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43"/>
            <p:cNvSpPr>
              <a:spLocks/>
            </p:cNvSpPr>
            <p:nvPr/>
          </p:nvSpPr>
          <p:spPr bwMode="auto">
            <a:xfrm>
              <a:off x="4281488" y="3135313"/>
              <a:ext cx="452437"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44"/>
            <p:cNvSpPr>
              <a:spLocks/>
            </p:cNvSpPr>
            <p:nvPr/>
          </p:nvSpPr>
          <p:spPr bwMode="auto">
            <a:xfrm>
              <a:off x="5295900" y="313531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45"/>
            <p:cNvSpPr>
              <a:spLocks/>
            </p:cNvSpPr>
            <p:nvPr/>
          </p:nvSpPr>
          <p:spPr bwMode="auto">
            <a:xfrm>
              <a:off x="6196013" y="313531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46"/>
            <p:cNvSpPr>
              <a:spLocks/>
            </p:cNvSpPr>
            <p:nvPr/>
          </p:nvSpPr>
          <p:spPr bwMode="auto">
            <a:xfrm>
              <a:off x="7210425" y="313531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47"/>
            <p:cNvSpPr>
              <a:spLocks/>
            </p:cNvSpPr>
            <p:nvPr/>
          </p:nvSpPr>
          <p:spPr bwMode="auto">
            <a:xfrm>
              <a:off x="8108950" y="3135313"/>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48"/>
            <p:cNvSpPr>
              <a:spLocks/>
            </p:cNvSpPr>
            <p:nvPr/>
          </p:nvSpPr>
          <p:spPr bwMode="auto">
            <a:xfrm>
              <a:off x="1916113" y="2573338"/>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49"/>
            <p:cNvSpPr>
              <a:spLocks/>
            </p:cNvSpPr>
            <p:nvPr/>
          </p:nvSpPr>
          <p:spPr bwMode="auto">
            <a:xfrm>
              <a:off x="3832225" y="2573338"/>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50"/>
            <p:cNvSpPr>
              <a:spLocks/>
            </p:cNvSpPr>
            <p:nvPr/>
          </p:nvSpPr>
          <p:spPr bwMode="auto">
            <a:xfrm>
              <a:off x="5745163" y="2573338"/>
              <a:ext cx="452437"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51"/>
            <p:cNvSpPr>
              <a:spLocks/>
            </p:cNvSpPr>
            <p:nvPr/>
          </p:nvSpPr>
          <p:spPr bwMode="auto">
            <a:xfrm>
              <a:off x="7659688" y="2573338"/>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52"/>
            <p:cNvSpPr>
              <a:spLocks/>
            </p:cNvSpPr>
            <p:nvPr/>
          </p:nvSpPr>
          <p:spPr bwMode="auto">
            <a:xfrm>
              <a:off x="6761163" y="1898650"/>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53"/>
            <p:cNvSpPr>
              <a:spLocks/>
            </p:cNvSpPr>
            <p:nvPr/>
          </p:nvSpPr>
          <p:spPr bwMode="auto">
            <a:xfrm>
              <a:off x="2928938" y="1898650"/>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54"/>
            <p:cNvSpPr>
              <a:spLocks/>
            </p:cNvSpPr>
            <p:nvPr/>
          </p:nvSpPr>
          <p:spPr bwMode="auto">
            <a:xfrm>
              <a:off x="4732338" y="1111250"/>
              <a:ext cx="450850" cy="227013"/>
            </a:xfrm>
            <a:custGeom>
              <a:avLst/>
              <a:gdLst>
                <a:gd name="T0" fmla="*/ 0 w 284"/>
                <a:gd name="T1" fmla="*/ 142 h 143"/>
                <a:gd name="T2" fmla="*/ 0 w 284"/>
                <a:gd name="T3" fmla="*/ 0 h 143"/>
                <a:gd name="T4" fmla="*/ 283 w 284"/>
                <a:gd name="T5" fmla="*/ 0 h 143"/>
                <a:gd name="T6" fmla="*/ 283 w 284"/>
                <a:gd name="T7" fmla="*/ 142 h 143"/>
                <a:gd name="T8" fmla="*/ 0 w 284"/>
                <a:gd name="T9" fmla="*/ 142 h 143"/>
              </a:gdLst>
              <a:ahLst/>
              <a:cxnLst>
                <a:cxn ang="0">
                  <a:pos x="T0" y="T1"/>
                </a:cxn>
                <a:cxn ang="0">
                  <a:pos x="T2" y="T3"/>
                </a:cxn>
                <a:cxn ang="0">
                  <a:pos x="T4" y="T5"/>
                </a:cxn>
                <a:cxn ang="0">
                  <a:pos x="T6" y="T7"/>
                </a:cxn>
                <a:cxn ang="0">
                  <a:pos x="T8" y="T9"/>
                </a:cxn>
              </a:cxnLst>
              <a:rect l="0" t="0" r="r" b="b"/>
              <a:pathLst>
                <a:path w="284" h="143">
                  <a:moveTo>
                    <a:pt x="0" y="142"/>
                  </a:moveTo>
                  <a:lnTo>
                    <a:pt x="0" y="0"/>
                  </a:lnTo>
                  <a:lnTo>
                    <a:pt x="283" y="0"/>
                  </a:lnTo>
                  <a:lnTo>
                    <a:pt x="283" y="142"/>
                  </a:lnTo>
                  <a:lnTo>
                    <a:pt x="0" y="14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Freeform 55"/>
            <p:cNvSpPr>
              <a:spLocks/>
            </p:cNvSpPr>
            <p:nvPr/>
          </p:nvSpPr>
          <p:spPr bwMode="auto">
            <a:xfrm>
              <a:off x="3381375" y="1336675"/>
              <a:ext cx="1465263" cy="563563"/>
            </a:xfrm>
            <a:custGeom>
              <a:avLst/>
              <a:gdLst>
                <a:gd name="T0" fmla="*/ 922 w 923"/>
                <a:gd name="T1" fmla="*/ 0 h 355"/>
                <a:gd name="T2" fmla="*/ 0 w 923"/>
                <a:gd name="T3" fmla="*/ 354 h 355"/>
                <a:gd name="T4" fmla="*/ 922 w 923"/>
                <a:gd name="T5" fmla="*/ 0 h 355"/>
              </a:gdLst>
              <a:ahLst/>
              <a:cxnLst>
                <a:cxn ang="0">
                  <a:pos x="T0" y="T1"/>
                </a:cxn>
                <a:cxn ang="0">
                  <a:pos x="T2" y="T3"/>
                </a:cxn>
                <a:cxn ang="0">
                  <a:pos x="T4" y="T5"/>
                </a:cxn>
              </a:cxnLst>
              <a:rect l="0" t="0" r="r" b="b"/>
              <a:pathLst>
                <a:path w="923" h="355">
                  <a:moveTo>
                    <a:pt x="922" y="0"/>
                  </a:moveTo>
                  <a:lnTo>
                    <a:pt x="0" y="354"/>
                  </a:lnTo>
                  <a:lnTo>
                    <a:pt x="92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56"/>
            <p:cNvSpPr>
              <a:spLocks/>
            </p:cNvSpPr>
            <p:nvPr/>
          </p:nvSpPr>
          <p:spPr bwMode="auto">
            <a:xfrm>
              <a:off x="3381375" y="1830388"/>
              <a:ext cx="115888" cy="69850"/>
            </a:xfrm>
            <a:custGeom>
              <a:avLst/>
              <a:gdLst>
                <a:gd name="T0" fmla="*/ 72 w 73"/>
                <a:gd name="T1" fmla="*/ 34 h 44"/>
                <a:gd name="T2" fmla="*/ 0 w 73"/>
                <a:gd name="T3" fmla="*/ 43 h 44"/>
                <a:gd name="T4" fmla="*/ 59 w 73"/>
                <a:gd name="T5" fmla="*/ 0 h 44"/>
                <a:gd name="T6" fmla="*/ 72 w 73"/>
                <a:gd name="T7" fmla="*/ 34 h 44"/>
              </a:gdLst>
              <a:ahLst/>
              <a:cxnLst>
                <a:cxn ang="0">
                  <a:pos x="T0" y="T1"/>
                </a:cxn>
                <a:cxn ang="0">
                  <a:pos x="T2" y="T3"/>
                </a:cxn>
                <a:cxn ang="0">
                  <a:pos x="T4" y="T5"/>
                </a:cxn>
                <a:cxn ang="0">
                  <a:pos x="T6" y="T7"/>
                </a:cxn>
              </a:cxnLst>
              <a:rect l="0" t="0" r="r" b="b"/>
              <a:pathLst>
                <a:path w="73" h="44">
                  <a:moveTo>
                    <a:pt x="72" y="34"/>
                  </a:moveTo>
                  <a:lnTo>
                    <a:pt x="0" y="43"/>
                  </a:lnTo>
                  <a:lnTo>
                    <a:pt x="59" y="0"/>
                  </a:lnTo>
                  <a:lnTo>
                    <a:pt x="72" y="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57"/>
            <p:cNvSpPr>
              <a:spLocks/>
            </p:cNvSpPr>
            <p:nvPr/>
          </p:nvSpPr>
          <p:spPr bwMode="auto">
            <a:xfrm>
              <a:off x="4957763" y="1336675"/>
              <a:ext cx="1587" cy="449263"/>
            </a:xfrm>
            <a:custGeom>
              <a:avLst/>
              <a:gdLst>
                <a:gd name="T0" fmla="*/ 0 w 1"/>
                <a:gd name="T1" fmla="*/ 0 h 283"/>
                <a:gd name="T2" fmla="*/ 0 w 1"/>
                <a:gd name="T3" fmla="*/ 282 h 283"/>
                <a:gd name="T4" fmla="*/ 0 w 1"/>
                <a:gd name="T5" fmla="*/ 0 h 283"/>
              </a:gdLst>
              <a:ahLst/>
              <a:cxnLst>
                <a:cxn ang="0">
                  <a:pos x="T0" y="T1"/>
                </a:cxn>
                <a:cxn ang="0">
                  <a:pos x="T2" y="T3"/>
                </a:cxn>
                <a:cxn ang="0">
                  <a:pos x="T4" y="T5"/>
                </a:cxn>
              </a:cxnLst>
              <a:rect l="0" t="0" r="r" b="b"/>
              <a:pathLst>
                <a:path w="1" h="283">
                  <a:moveTo>
                    <a:pt x="0" y="0"/>
                  </a:moveTo>
                  <a:lnTo>
                    <a:pt x="0" y="2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58"/>
            <p:cNvSpPr>
              <a:spLocks/>
            </p:cNvSpPr>
            <p:nvPr/>
          </p:nvSpPr>
          <p:spPr bwMode="auto">
            <a:xfrm>
              <a:off x="4927600" y="1673225"/>
              <a:ext cx="60325" cy="112713"/>
            </a:xfrm>
            <a:custGeom>
              <a:avLst/>
              <a:gdLst>
                <a:gd name="T0" fmla="*/ 37 w 38"/>
                <a:gd name="T1" fmla="*/ 0 h 71"/>
                <a:gd name="T2" fmla="*/ 19 w 38"/>
                <a:gd name="T3" fmla="*/ 70 h 71"/>
                <a:gd name="T4" fmla="*/ 0 w 38"/>
                <a:gd name="T5" fmla="*/ 0 h 71"/>
                <a:gd name="T6" fmla="*/ 37 w 38"/>
                <a:gd name="T7" fmla="*/ 0 h 71"/>
              </a:gdLst>
              <a:ahLst/>
              <a:cxnLst>
                <a:cxn ang="0">
                  <a:pos x="T0" y="T1"/>
                </a:cxn>
                <a:cxn ang="0">
                  <a:pos x="T2" y="T3"/>
                </a:cxn>
                <a:cxn ang="0">
                  <a:pos x="T4" y="T5"/>
                </a:cxn>
                <a:cxn ang="0">
                  <a:pos x="T6" y="T7"/>
                </a:cxn>
              </a:cxnLst>
              <a:rect l="0" t="0" r="r" b="b"/>
              <a:pathLst>
                <a:path w="38" h="71">
                  <a:moveTo>
                    <a:pt x="37" y="0"/>
                  </a:moveTo>
                  <a:lnTo>
                    <a:pt x="19" y="70"/>
                  </a:lnTo>
                  <a:lnTo>
                    <a:pt x="0" y="0"/>
                  </a:lnTo>
                  <a:lnTo>
                    <a:pt x="3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59"/>
            <p:cNvSpPr>
              <a:spLocks/>
            </p:cNvSpPr>
            <p:nvPr/>
          </p:nvSpPr>
          <p:spPr bwMode="auto">
            <a:xfrm>
              <a:off x="5068888" y="1336675"/>
              <a:ext cx="1693862" cy="563563"/>
            </a:xfrm>
            <a:custGeom>
              <a:avLst/>
              <a:gdLst>
                <a:gd name="T0" fmla="*/ 0 w 1067"/>
                <a:gd name="T1" fmla="*/ 0 h 355"/>
                <a:gd name="T2" fmla="*/ 1066 w 1067"/>
                <a:gd name="T3" fmla="*/ 354 h 355"/>
                <a:gd name="T4" fmla="*/ 0 w 1067"/>
                <a:gd name="T5" fmla="*/ 0 h 355"/>
              </a:gdLst>
              <a:ahLst/>
              <a:cxnLst>
                <a:cxn ang="0">
                  <a:pos x="T0" y="T1"/>
                </a:cxn>
                <a:cxn ang="0">
                  <a:pos x="T2" y="T3"/>
                </a:cxn>
                <a:cxn ang="0">
                  <a:pos x="T4" y="T5"/>
                </a:cxn>
              </a:cxnLst>
              <a:rect l="0" t="0" r="r" b="b"/>
              <a:pathLst>
                <a:path w="1067" h="355">
                  <a:moveTo>
                    <a:pt x="0" y="0"/>
                  </a:moveTo>
                  <a:lnTo>
                    <a:pt x="1066" y="3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60"/>
            <p:cNvSpPr>
              <a:spLocks/>
            </p:cNvSpPr>
            <p:nvPr/>
          </p:nvSpPr>
          <p:spPr bwMode="auto">
            <a:xfrm>
              <a:off x="6642100" y="1833563"/>
              <a:ext cx="120650" cy="66675"/>
            </a:xfrm>
            <a:custGeom>
              <a:avLst/>
              <a:gdLst>
                <a:gd name="T0" fmla="*/ 12 w 76"/>
                <a:gd name="T1" fmla="*/ 0 h 42"/>
                <a:gd name="T2" fmla="*/ 75 w 76"/>
                <a:gd name="T3" fmla="*/ 41 h 42"/>
                <a:gd name="T4" fmla="*/ 0 w 76"/>
                <a:gd name="T5" fmla="*/ 35 h 42"/>
                <a:gd name="T6" fmla="*/ 12 w 76"/>
                <a:gd name="T7" fmla="*/ 0 h 42"/>
              </a:gdLst>
              <a:ahLst/>
              <a:cxnLst>
                <a:cxn ang="0">
                  <a:pos x="T0" y="T1"/>
                </a:cxn>
                <a:cxn ang="0">
                  <a:pos x="T2" y="T3"/>
                </a:cxn>
                <a:cxn ang="0">
                  <a:pos x="T4" y="T5"/>
                </a:cxn>
                <a:cxn ang="0">
                  <a:pos x="T6" y="T7"/>
                </a:cxn>
              </a:cxnLst>
              <a:rect l="0" t="0" r="r" b="b"/>
              <a:pathLst>
                <a:path w="76" h="42">
                  <a:moveTo>
                    <a:pt x="12" y="0"/>
                  </a:moveTo>
                  <a:lnTo>
                    <a:pt x="75" y="41"/>
                  </a:lnTo>
                  <a:lnTo>
                    <a:pt x="0" y="35"/>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61"/>
            <p:cNvSpPr>
              <a:spLocks/>
            </p:cNvSpPr>
            <p:nvPr/>
          </p:nvSpPr>
          <p:spPr bwMode="auto">
            <a:xfrm>
              <a:off x="2368550" y="2122488"/>
              <a:ext cx="676275" cy="452437"/>
            </a:xfrm>
            <a:custGeom>
              <a:avLst/>
              <a:gdLst>
                <a:gd name="T0" fmla="*/ 425 w 426"/>
                <a:gd name="T1" fmla="*/ 0 h 285"/>
                <a:gd name="T2" fmla="*/ 0 w 426"/>
                <a:gd name="T3" fmla="*/ 284 h 285"/>
                <a:gd name="T4" fmla="*/ 425 w 426"/>
                <a:gd name="T5" fmla="*/ 0 h 285"/>
              </a:gdLst>
              <a:ahLst/>
              <a:cxnLst>
                <a:cxn ang="0">
                  <a:pos x="T0" y="T1"/>
                </a:cxn>
                <a:cxn ang="0">
                  <a:pos x="T2" y="T3"/>
                </a:cxn>
                <a:cxn ang="0">
                  <a:pos x="T4" y="T5"/>
                </a:cxn>
              </a:cxnLst>
              <a:rect l="0" t="0" r="r" b="b"/>
              <a:pathLst>
                <a:path w="426" h="285">
                  <a:moveTo>
                    <a:pt x="425" y="0"/>
                  </a:moveTo>
                  <a:lnTo>
                    <a:pt x="0" y="284"/>
                  </a:lnTo>
                  <a:lnTo>
                    <a:pt x="4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62"/>
            <p:cNvSpPr>
              <a:spLocks/>
            </p:cNvSpPr>
            <p:nvPr/>
          </p:nvSpPr>
          <p:spPr bwMode="auto">
            <a:xfrm>
              <a:off x="2368550" y="2487613"/>
              <a:ext cx="109538" cy="87312"/>
            </a:xfrm>
            <a:custGeom>
              <a:avLst/>
              <a:gdLst>
                <a:gd name="T0" fmla="*/ 68 w 69"/>
                <a:gd name="T1" fmla="*/ 29 h 55"/>
                <a:gd name="T2" fmla="*/ 0 w 69"/>
                <a:gd name="T3" fmla="*/ 54 h 55"/>
                <a:gd name="T4" fmla="*/ 49 w 69"/>
                <a:gd name="T5" fmla="*/ 0 h 55"/>
                <a:gd name="T6" fmla="*/ 68 w 69"/>
                <a:gd name="T7" fmla="*/ 29 h 55"/>
              </a:gdLst>
              <a:ahLst/>
              <a:cxnLst>
                <a:cxn ang="0">
                  <a:pos x="T0" y="T1"/>
                </a:cxn>
                <a:cxn ang="0">
                  <a:pos x="T2" y="T3"/>
                </a:cxn>
                <a:cxn ang="0">
                  <a:pos x="T4" y="T5"/>
                </a:cxn>
                <a:cxn ang="0">
                  <a:pos x="T6" y="T7"/>
                </a:cxn>
              </a:cxnLst>
              <a:rect l="0" t="0" r="r" b="b"/>
              <a:pathLst>
                <a:path w="69" h="55">
                  <a:moveTo>
                    <a:pt x="68" y="29"/>
                  </a:moveTo>
                  <a:lnTo>
                    <a:pt x="0" y="54"/>
                  </a:lnTo>
                  <a:lnTo>
                    <a:pt x="49" y="0"/>
                  </a:lnTo>
                  <a:lnTo>
                    <a:pt x="68"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63"/>
            <p:cNvSpPr>
              <a:spLocks/>
            </p:cNvSpPr>
            <p:nvPr/>
          </p:nvSpPr>
          <p:spPr bwMode="auto">
            <a:xfrm>
              <a:off x="3268663" y="2122488"/>
              <a:ext cx="565150" cy="452437"/>
            </a:xfrm>
            <a:custGeom>
              <a:avLst/>
              <a:gdLst>
                <a:gd name="T0" fmla="*/ 0 w 356"/>
                <a:gd name="T1" fmla="*/ 0 h 285"/>
                <a:gd name="T2" fmla="*/ 355 w 356"/>
                <a:gd name="T3" fmla="*/ 284 h 285"/>
                <a:gd name="T4" fmla="*/ 0 w 356"/>
                <a:gd name="T5" fmla="*/ 0 h 285"/>
              </a:gdLst>
              <a:ahLst/>
              <a:cxnLst>
                <a:cxn ang="0">
                  <a:pos x="T0" y="T1"/>
                </a:cxn>
                <a:cxn ang="0">
                  <a:pos x="T2" y="T3"/>
                </a:cxn>
                <a:cxn ang="0">
                  <a:pos x="T4" y="T5"/>
                </a:cxn>
              </a:cxnLst>
              <a:rect l="0" t="0" r="r" b="b"/>
              <a:pathLst>
                <a:path w="356" h="285">
                  <a:moveTo>
                    <a:pt x="0" y="0"/>
                  </a:moveTo>
                  <a:lnTo>
                    <a:pt x="355" y="28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64"/>
            <p:cNvSpPr>
              <a:spLocks/>
            </p:cNvSpPr>
            <p:nvPr/>
          </p:nvSpPr>
          <p:spPr bwMode="auto">
            <a:xfrm>
              <a:off x="3725863" y="2481263"/>
              <a:ext cx="107950" cy="93662"/>
            </a:xfrm>
            <a:custGeom>
              <a:avLst/>
              <a:gdLst>
                <a:gd name="T0" fmla="*/ 22 w 68"/>
                <a:gd name="T1" fmla="*/ 0 h 59"/>
                <a:gd name="T2" fmla="*/ 67 w 68"/>
                <a:gd name="T3" fmla="*/ 58 h 59"/>
                <a:gd name="T4" fmla="*/ 0 w 68"/>
                <a:gd name="T5" fmla="*/ 27 h 59"/>
                <a:gd name="T6" fmla="*/ 22 w 68"/>
                <a:gd name="T7" fmla="*/ 0 h 59"/>
              </a:gdLst>
              <a:ahLst/>
              <a:cxnLst>
                <a:cxn ang="0">
                  <a:pos x="T0" y="T1"/>
                </a:cxn>
                <a:cxn ang="0">
                  <a:pos x="T2" y="T3"/>
                </a:cxn>
                <a:cxn ang="0">
                  <a:pos x="T4" y="T5"/>
                </a:cxn>
                <a:cxn ang="0">
                  <a:pos x="T6" y="T7"/>
                </a:cxn>
              </a:cxnLst>
              <a:rect l="0" t="0" r="r" b="b"/>
              <a:pathLst>
                <a:path w="68" h="59">
                  <a:moveTo>
                    <a:pt x="22" y="0"/>
                  </a:moveTo>
                  <a:lnTo>
                    <a:pt x="67" y="58"/>
                  </a:lnTo>
                  <a:lnTo>
                    <a:pt x="0" y="27"/>
                  </a:lnTo>
                  <a:lnTo>
                    <a:pt x="2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65"/>
            <p:cNvSpPr>
              <a:spLocks/>
            </p:cNvSpPr>
            <p:nvPr/>
          </p:nvSpPr>
          <p:spPr bwMode="auto">
            <a:xfrm>
              <a:off x="3155950" y="2122488"/>
              <a:ext cx="1588" cy="338137"/>
            </a:xfrm>
            <a:custGeom>
              <a:avLst/>
              <a:gdLst>
                <a:gd name="T0" fmla="*/ 0 w 1"/>
                <a:gd name="T1" fmla="*/ 0 h 213"/>
                <a:gd name="T2" fmla="*/ 0 w 1"/>
                <a:gd name="T3" fmla="*/ 212 h 213"/>
                <a:gd name="T4" fmla="*/ 0 w 1"/>
                <a:gd name="T5" fmla="*/ 0 h 213"/>
              </a:gdLst>
              <a:ahLst/>
              <a:cxnLst>
                <a:cxn ang="0">
                  <a:pos x="T0" y="T1"/>
                </a:cxn>
                <a:cxn ang="0">
                  <a:pos x="T2" y="T3"/>
                </a:cxn>
                <a:cxn ang="0">
                  <a:pos x="T4" y="T5"/>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66"/>
            <p:cNvSpPr>
              <a:spLocks/>
            </p:cNvSpPr>
            <p:nvPr/>
          </p:nvSpPr>
          <p:spPr bwMode="auto">
            <a:xfrm>
              <a:off x="3127375" y="2346325"/>
              <a:ext cx="58738"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67"/>
            <p:cNvSpPr>
              <a:spLocks/>
            </p:cNvSpPr>
            <p:nvPr/>
          </p:nvSpPr>
          <p:spPr bwMode="auto">
            <a:xfrm>
              <a:off x="6196013" y="2122488"/>
              <a:ext cx="677862" cy="452437"/>
            </a:xfrm>
            <a:custGeom>
              <a:avLst/>
              <a:gdLst>
                <a:gd name="T0" fmla="*/ 426 w 427"/>
                <a:gd name="T1" fmla="*/ 0 h 285"/>
                <a:gd name="T2" fmla="*/ 0 w 427"/>
                <a:gd name="T3" fmla="*/ 284 h 285"/>
                <a:gd name="T4" fmla="*/ 426 w 427"/>
                <a:gd name="T5" fmla="*/ 0 h 285"/>
              </a:gdLst>
              <a:ahLst/>
              <a:cxnLst>
                <a:cxn ang="0">
                  <a:pos x="T0" y="T1"/>
                </a:cxn>
                <a:cxn ang="0">
                  <a:pos x="T2" y="T3"/>
                </a:cxn>
                <a:cxn ang="0">
                  <a:pos x="T4" y="T5"/>
                </a:cxn>
              </a:cxnLst>
              <a:rect l="0" t="0" r="r" b="b"/>
              <a:pathLst>
                <a:path w="427" h="285">
                  <a:moveTo>
                    <a:pt x="426" y="0"/>
                  </a:moveTo>
                  <a:lnTo>
                    <a:pt x="0" y="284"/>
                  </a:lnTo>
                  <a:lnTo>
                    <a:pt x="42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68"/>
            <p:cNvSpPr>
              <a:spLocks/>
            </p:cNvSpPr>
            <p:nvPr/>
          </p:nvSpPr>
          <p:spPr bwMode="auto">
            <a:xfrm>
              <a:off x="6196013" y="2487613"/>
              <a:ext cx="111125" cy="87312"/>
            </a:xfrm>
            <a:custGeom>
              <a:avLst/>
              <a:gdLst>
                <a:gd name="T0" fmla="*/ 69 w 70"/>
                <a:gd name="T1" fmla="*/ 29 h 55"/>
                <a:gd name="T2" fmla="*/ 0 w 70"/>
                <a:gd name="T3" fmla="*/ 54 h 55"/>
                <a:gd name="T4" fmla="*/ 49 w 70"/>
                <a:gd name="T5" fmla="*/ 0 h 55"/>
                <a:gd name="T6" fmla="*/ 69 w 70"/>
                <a:gd name="T7" fmla="*/ 29 h 55"/>
              </a:gdLst>
              <a:ahLst/>
              <a:cxnLst>
                <a:cxn ang="0">
                  <a:pos x="T0" y="T1"/>
                </a:cxn>
                <a:cxn ang="0">
                  <a:pos x="T2" y="T3"/>
                </a:cxn>
                <a:cxn ang="0">
                  <a:pos x="T4" y="T5"/>
                </a:cxn>
                <a:cxn ang="0">
                  <a:pos x="T6" y="T7"/>
                </a:cxn>
              </a:cxnLst>
              <a:rect l="0" t="0" r="r" b="b"/>
              <a:pathLst>
                <a:path w="70" h="55">
                  <a:moveTo>
                    <a:pt x="69" y="29"/>
                  </a:moveTo>
                  <a:lnTo>
                    <a:pt x="0" y="54"/>
                  </a:lnTo>
                  <a:lnTo>
                    <a:pt x="49" y="0"/>
                  </a:lnTo>
                  <a:lnTo>
                    <a:pt x="69"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69"/>
            <p:cNvSpPr>
              <a:spLocks/>
            </p:cNvSpPr>
            <p:nvPr/>
          </p:nvSpPr>
          <p:spPr bwMode="auto">
            <a:xfrm>
              <a:off x="7097713" y="2122488"/>
              <a:ext cx="563562" cy="452437"/>
            </a:xfrm>
            <a:custGeom>
              <a:avLst/>
              <a:gdLst>
                <a:gd name="T0" fmla="*/ 0 w 355"/>
                <a:gd name="T1" fmla="*/ 0 h 285"/>
                <a:gd name="T2" fmla="*/ 354 w 355"/>
                <a:gd name="T3" fmla="*/ 284 h 285"/>
                <a:gd name="T4" fmla="*/ 0 w 355"/>
                <a:gd name="T5" fmla="*/ 0 h 285"/>
              </a:gdLst>
              <a:ahLst/>
              <a:cxnLst>
                <a:cxn ang="0">
                  <a:pos x="T0" y="T1"/>
                </a:cxn>
                <a:cxn ang="0">
                  <a:pos x="T2" y="T3"/>
                </a:cxn>
                <a:cxn ang="0">
                  <a:pos x="T4" y="T5"/>
                </a:cxn>
              </a:cxnLst>
              <a:rect l="0" t="0" r="r" b="b"/>
              <a:pathLst>
                <a:path w="355" h="285">
                  <a:moveTo>
                    <a:pt x="0" y="0"/>
                  </a:moveTo>
                  <a:lnTo>
                    <a:pt x="354" y="28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70"/>
            <p:cNvSpPr>
              <a:spLocks/>
            </p:cNvSpPr>
            <p:nvPr/>
          </p:nvSpPr>
          <p:spPr bwMode="auto">
            <a:xfrm>
              <a:off x="7556500" y="2481263"/>
              <a:ext cx="104775" cy="93662"/>
            </a:xfrm>
            <a:custGeom>
              <a:avLst/>
              <a:gdLst>
                <a:gd name="T0" fmla="*/ 21 w 66"/>
                <a:gd name="T1" fmla="*/ 0 h 59"/>
                <a:gd name="T2" fmla="*/ 65 w 66"/>
                <a:gd name="T3" fmla="*/ 58 h 59"/>
                <a:gd name="T4" fmla="*/ 0 w 66"/>
                <a:gd name="T5" fmla="*/ 27 h 59"/>
                <a:gd name="T6" fmla="*/ 21 w 66"/>
                <a:gd name="T7" fmla="*/ 0 h 59"/>
              </a:gdLst>
              <a:ahLst/>
              <a:cxnLst>
                <a:cxn ang="0">
                  <a:pos x="T0" y="T1"/>
                </a:cxn>
                <a:cxn ang="0">
                  <a:pos x="T2" y="T3"/>
                </a:cxn>
                <a:cxn ang="0">
                  <a:pos x="T4" y="T5"/>
                </a:cxn>
                <a:cxn ang="0">
                  <a:pos x="T6" y="T7"/>
                </a:cxn>
              </a:cxnLst>
              <a:rect l="0" t="0" r="r" b="b"/>
              <a:pathLst>
                <a:path w="66" h="59">
                  <a:moveTo>
                    <a:pt x="21" y="0"/>
                  </a:moveTo>
                  <a:lnTo>
                    <a:pt x="65" y="58"/>
                  </a:lnTo>
                  <a:lnTo>
                    <a:pt x="0" y="27"/>
                  </a:lnTo>
                  <a:lnTo>
                    <a:pt x="2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71"/>
            <p:cNvSpPr>
              <a:spLocks/>
            </p:cNvSpPr>
            <p:nvPr/>
          </p:nvSpPr>
          <p:spPr bwMode="auto">
            <a:xfrm>
              <a:off x="6985000" y="2122488"/>
              <a:ext cx="1588" cy="338137"/>
            </a:xfrm>
            <a:custGeom>
              <a:avLst/>
              <a:gdLst>
                <a:gd name="T0" fmla="*/ 0 w 1"/>
                <a:gd name="T1" fmla="*/ 0 h 213"/>
                <a:gd name="T2" fmla="*/ 0 w 1"/>
                <a:gd name="T3" fmla="*/ 212 h 213"/>
                <a:gd name="T4" fmla="*/ 0 w 1"/>
                <a:gd name="T5" fmla="*/ 0 h 213"/>
              </a:gdLst>
              <a:ahLst/>
              <a:cxnLst>
                <a:cxn ang="0">
                  <a:pos x="T0" y="T1"/>
                </a:cxn>
                <a:cxn ang="0">
                  <a:pos x="T2" y="T3"/>
                </a:cxn>
                <a:cxn ang="0">
                  <a:pos x="T4" y="T5"/>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72"/>
            <p:cNvSpPr>
              <a:spLocks/>
            </p:cNvSpPr>
            <p:nvPr/>
          </p:nvSpPr>
          <p:spPr bwMode="auto">
            <a:xfrm>
              <a:off x="6956425" y="2346325"/>
              <a:ext cx="58738"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3"/>
            <p:cNvSpPr>
              <a:spLocks/>
            </p:cNvSpPr>
            <p:nvPr/>
          </p:nvSpPr>
          <p:spPr bwMode="auto">
            <a:xfrm>
              <a:off x="1916113" y="2797175"/>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4"/>
            <p:cNvSpPr>
              <a:spLocks/>
            </p:cNvSpPr>
            <p:nvPr/>
          </p:nvSpPr>
          <p:spPr bwMode="auto">
            <a:xfrm>
              <a:off x="1916113" y="3019425"/>
              <a:ext cx="65087" cy="117475"/>
            </a:xfrm>
            <a:custGeom>
              <a:avLst/>
              <a:gdLst>
                <a:gd name="T0" fmla="*/ 40 w 41"/>
                <a:gd name="T1" fmla="*/ 10 h 74"/>
                <a:gd name="T2" fmla="*/ 0 w 41"/>
                <a:gd name="T3" fmla="*/ 73 h 74"/>
                <a:gd name="T4" fmla="*/ 6 w 41"/>
                <a:gd name="T5" fmla="*/ 0 h 74"/>
                <a:gd name="T6" fmla="*/ 40 w 41"/>
                <a:gd name="T7" fmla="*/ 10 h 74"/>
              </a:gdLst>
              <a:ahLst/>
              <a:cxnLst>
                <a:cxn ang="0">
                  <a:pos x="T0" y="T1"/>
                </a:cxn>
                <a:cxn ang="0">
                  <a:pos x="T2" y="T3"/>
                </a:cxn>
                <a:cxn ang="0">
                  <a:pos x="T4" y="T5"/>
                </a:cxn>
                <a:cxn ang="0">
                  <a:pos x="T6" y="T7"/>
                </a:cxn>
              </a:cxnLst>
              <a:rect l="0" t="0" r="r" b="b"/>
              <a:pathLst>
                <a:path w="41" h="74">
                  <a:moveTo>
                    <a:pt x="40" y="10"/>
                  </a:moveTo>
                  <a:lnTo>
                    <a:pt x="0" y="73"/>
                  </a:lnTo>
                  <a:lnTo>
                    <a:pt x="6" y="0"/>
                  </a:lnTo>
                  <a:lnTo>
                    <a:pt x="4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5"/>
            <p:cNvSpPr>
              <a:spLocks/>
            </p:cNvSpPr>
            <p:nvPr/>
          </p:nvSpPr>
          <p:spPr bwMode="auto">
            <a:xfrm>
              <a:off x="2254250" y="2797175"/>
              <a:ext cx="115888" cy="339725"/>
            </a:xfrm>
            <a:custGeom>
              <a:avLst/>
              <a:gdLst>
                <a:gd name="T0" fmla="*/ 0 w 73"/>
                <a:gd name="T1" fmla="*/ 0 h 214"/>
                <a:gd name="T2" fmla="*/ 72 w 73"/>
                <a:gd name="T3" fmla="*/ 213 h 214"/>
                <a:gd name="T4" fmla="*/ 0 w 73"/>
                <a:gd name="T5" fmla="*/ 0 h 214"/>
              </a:gdLst>
              <a:ahLst/>
              <a:cxnLst>
                <a:cxn ang="0">
                  <a:pos x="T0" y="T1"/>
                </a:cxn>
                <a:cxn ang="0">
                  <a:pos x="T2" y="T3"/>
                </a:cxn>
                <a:cxn ang="0">
                  <a:pos x="T4" y="T5"/>
                </a:cxn>
              </a:cxnLst>
              <a:rect l="0" t="0" r="r" b="b"/>
              <a:pathLst>
                <a:path w="73" h="214">
                  <a:moveTo>
                    <a:pt x="0" y="0"/>
                  </a:moveTo>
                  <a:lnTo>
                    <a:pt x="72"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6"/>
            <p:cNvSpPr>
              <a:spLocks/>
            </p:cNvSpPr>
            <p:nvPr/>
          </p:nvSpPr>
          <p:spPr bwMode="auto">
            <a:xfrm>
              <a:off x="2305050" y="3019425"/>
              <a:ext cx="65088" cy="117475"/>
            </a:xfrm>
            <a:custGeom>
              <a:avLst/>
              <a:gdLst>
                <a:gd name="T0" fmla="*/ 33 w 41"/>
                <a:gd name="T1" fmla="*/ 0 h 74"/>
                <a:gd name="T2" fmla="*/ 40 w 41"/>
                <a:gd name="T3" fmla="*/ 73 h 74"/>
                <a:gd name="T4" fmla="*/ 0 w 41"/>
                <a:gd name="T5" fmla="*/ 10 h 74"/>
                <a:gd name="T6" fmla="*/ 33 w 41"/>
                <a:gd name="T7" fmla="*/ 0 h 74"/>
              </a:gdLst>
              <a:ahLst/>
              <a:cxnLst>
                <a:cxn ang="0">
                  <a:pos x="T0" y="T1"/>
                </a:cxn>
                <a:cxn ang="0">
                  <a:pos x="T2" y="T3"/>
                </a:cxn>
                <a:cxn ang="0">
                  <a:pos x="T4" y="T5"/>
                </a:cxn>
                <a:cxn ang="0">
                  <a:pos x="T6" y="T7"/>
                </a:cxn>
              </a:cxnLst>
              <a:rect l="0" t="0" r="r" b="b"/>
              <a:pathLst>
                <a:path w="41" h="74">
                  <a:moveTo>
                    <a:pt x="33" y="0"/>
                  </a:moveTo>
                  <a:lnTo>
                    <a:pt x="40"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7"/>
            <p:cNvSpPr>
              <a:spLocks/>
            </p:cNvSpPr>
            <p:nvPr/>
          </p:nvSpPr>
          <p:spPr bwMode="auto">
            <a:xfrm>
              <a:off x="2139950" y="2797175"/>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8"/>
            <p:cNvSpPr>
              <a:spLocks/>
            </p:cNvSpPr>
            <p:nvPr/>
          </p:nvSpPr>
          <p:spPr bwMode="auto">
            <a:xfrm>
              <a:off x="2112963" y="2908300"/>
              <a:ext cx="58737" cy="114300"/>
            </a:xfrm>
            <a:custGeom>
              <a:avLst/>
              <a:gdLst>
                <a:gd name="T0" fmla="*/ 36 w 37"/>
                <a:gd name="T1" fmla="*/ 0 h 72"/>
                <a:gd name="T2" fmla="*/ 17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7"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9"/>
            <p:cNvSpPr>
              <a:spLocks/>
            </p:cNvSpPr>
            <p:nvPr/>
          </p:nvSpPr>
          <p:spPr bwMode="auto">
            <a:xfrm>
              <a:off x="3832225" y="2797175"/>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0"/>
            <p:cNvSpPr>
              <a:spLocks/>
            </p:cNvSpPr>
            <p:nvPr/>
          </p:nvSpPr>
          <p:spPr bwMode="auto">
            <a:xfrm>
              <a:off x="3832225" y="3019425"/>
              <a:ext cx="61913" cy="117475"/>
            </a:xfrm>
            <a:custGeom>
              <a:avLst/>
              <a:gdLst>
                <a:gd name="T0" fmla="*/ 38 w 39"/>
                <a:gd name="T1" fmla="*/ 10 h 74"/>
                <a:gd name="T2" fmla="*/ 0 w 39"/>
                <a:gd name="T3" fmla="*/ 73 h 74"/>
                <a:gd name="T4" fmla="*/ 5 w 39"/>
                <a:gd name="T5" fmla="*/ 0 h 74"/>
                <a:gd name="T6" fmla="*/ 38 w 39"/>
                <a:gd name="T7" fmla="*/ 10 h 74"/>
              </a:gdLst>
              <a:ahLst/>
              <a:cxnLst>
                <a:cxn ang="0">
                  <a:pos x="T0" y="T1"/>
                </a:cxn>
                <a:cxn ang="0">
                  <a:pos x="T2" y="T3"/>
                </a:cxn>
                <a:cxn ang="0">
                  <a:pos x="T4" y="T5"/>
                </a:cxn>
                <a:cxn ang="0">
                  <a:pos x="T6" y="T7"/>
                </a:cxn>
              </a:cxnLst>
              <a:rect l="0" t="0" r="r" b="b"/>
              <a:pathLst>
                <a:path w="39" h="74">
                  <a:moveTo>
                    <a:pt x="38" y="10"/>
                  </a:moveTo>
                  <a:lnTo>
                    <a:pt x="0" y="73"/>
                  </a:lnTo>
                  <a:lnTo>
                    <a:pt x="5" y="0"/>
                  </a:lnTo>
                  <a:lnTo>
                    <a:pt x="38"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81"/>
            <p:cNvSpPr>
              <a:spLocks/>
            </p:cNvSpPr>
            <p:nvPr/>
          </p:nvSpPr>
          <p:spPr bwMode="auto">
            <a:xfrm>
              <a:off x="4168775" y="2797175"/>
              <a:ext cx="114300" cy="339725"/>
            </a:xfrm>
            <a:custGeom>
              <a:avLst/>
              <a:gdLst>
                <a:gd name="T0" fmla="*/ 0 w 72"/>
                <a:gd name="T1" fmla="*/ 0 h 214"/>
                <a:gd name="T2" fmla="*/ 71 w 72"/>
                <a:gd name="T3" fmla="*/ 213 h 214"/>
                <a:gd name="T4" fmla="*/ 0 w 72"/>
                <a:gd name="T5" fmla="*/ 0 h 214"/>
              </a:gdLst>
              <a:ahLst/>
              <a:cxnLst>
                <a:cxn ang="0">
                  <a:pos x="T0" y="T1"/>
                </a:cxn>
                <a:cxn ang="0">
                  <a:pos x="T2" y="T3"/>
                </a:cxn>
                <a:cxn ang="0">
                  <a:pos x="T4" y="T5"/>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82"/>
            <p:cNvSpPr>
              <a:spLocks/>
            </p:cNvSpPr>
            <p:nvPr/>
          </p:nvSpPr>
          <p:spPr bwMode="auto">
            <a:xfrm>
              <a:off x="4219575" y="3019425"/>
              <a:ext cx="63500" cy="117475"/>
            </a:xfrm>
            <a:custGeom>
              <a:avLst/>
              <a:gdLst>
                <a:gd name="T0" fmla="*/ 33 w 40"/>
                <a:gd name="T1" fmla="*/ 0 h 74"/>
                <a:gd name="T2" fmla="*/ 39 w 40"/>
                <a:gd name="T3" fmla="*/ 73 h 74"/>
                <a:gd name="T4" fmla="*/ 0 w 40"/>
                <a:gd name="T5" fmla="*/ 10 h 74"/>
                <a:gd name="T6" fmla="*/ 33 w 40"/>
                <a:gd name="T7" fmla="*/ 0 h 74"/>
              </a:gdLst>
              <a:ahLst/>
              <a:cxnLst>
                <a:cxn ang="0">
                  <a:pos x="T0" y="T1"/>
                </a:cxn>
                <a:cxn ang="0">
                  <a:pos x="T2" y="T3"/>
                </a:cxn>
                <a:cxn ang="0">
                  <a:pos x="T4" y="T5"/>
                </a:cxn>
                <a:cxn ang="0">
                  <a:pos x="T6" y="T7"/>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3"/>
            <p:cNvSpPr>
              <a:spLocks/>
            </p:cNvSpPr>
            <p:nvPr/>
          </p:nvSpPr>
          <p:spPr bwMode="auto">
            <a:xfrm>
              <a:off x="4056063" y="2797175"/>
              <a:ext cx="1587"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4"/>
            <p:cNvSpPr>
              <a:spLocks/>
            </p:cNvSpPr>
            <p:nvPr/>
          </p:nvSpPr>
          <p:spPr bwMode="auto">
            <a:xfrm>
              <a:off x="4027488" y="2908300"/>
              <a:ext cx="58737"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5"/>
            <p:cNvSpPr>
              <a:spLocks/>
            </p:cNvSpPr>
            <p:nvPr/>
          </p:nvSpPr>
          <p:spPr bwMode="auto">
            <a:xfrm>
              <a:off x="5745163" y="2797175"/>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6"/>
            <p:cNvSpPr>
              <a:spLocks/>
            </p:cNvSpPr>
            <p:nvPr/>
          </p:nvSpPr>
          <p:spPr bwMode="auto">
            <a:xfrm>
              <a:off x="5745163" y="3019425"/>
              <a:ext cx="63500" cy="117475"/>
            </a:xfrm>
            <a:custGeom>
              <a:avLst/>
              <a:gdLst>
                <a:gd name="T0" fmla="*/ 39 w 40"/>
                <a:gd name="T1" fmla="*/ 10 h 74"/>
                <a:gd name="T2" fmla="*/ 0 w 40"/>
                <a:gd name="T3" fmla="*/ 73 h 74"/>
                <a:gd name="T4" fmla="*/ 6 w 40"/>
                <a:gd name="T5" fmla="*/ 0 h 74"/>
                <a:gd name="T6" fmla="*/ 39 w 40"/>
                <a:gd name="T7" fmla="*/ 10 h 74"/>
              </a:gdLst>
              <a:ahLst/>
              <a:cxnLst>
                <a:cxn ang="0">
                  <a:pos x="T0" y="T1"/>
                </a:cxn>
                <a:cxn ang="0">
                  <a:pos x="T2" y="T3"/>
                </a:cxn>
                <a:cxn ang="0">
                  <a:pos x="T4" y="T5"/>
                </a:cxn>
                <a:cxn ang="0">
                  <a:pos x="T6" y="T7"/>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87"/>
            <p:cNvSpPr>
              <a:spLocks/>
            </p:cNvSpPr>
            <p:nvPr/>
          </p:nvSpPr>
          <p:spPr bwMode="auto">
            <a:xfrm>
              <a:off x="6083300" y="2797175"/>
              <a:ext cx="114300" cy="339725"/>
            </a:xfrm>
            <a:custGeom>
              <a:avLst/>
              <a:gdLst>
                <a:gd name="T0" fmla="*/ 0 w 72"/>
                <a:gd name="T1" fmla="*/ 0 h 214"/>
                <a:gd name="T2" fmla="*/ 71 w 72"/>
                <a:gd name="T3" fmla="*/ 213 h 214"/>
                <a:gd name="T4" fmla="*/ 0 w 72"/>
                <a:gd name="T5" fmla="*/ 0 h 214"/>
              </a:gdLst>
              <a:ahLst/>
              <a:cxnLst>
                <a:cxn ang="0">
                  <a:pos x="T0" y="T1"/>
                </a:cxn>
                <a:cxn ang="0">
                  <a:pos x="T2" y="T3"/>
                </a:cxn>
                <a:cxn ang="0">
                  <a:pos x="T4" y="T5"/>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88"/>
            <p:cNvSpPr>
              <a:spLocks/>
            </p:cNvSpPr>
            <p:nvPr/>
          </p:nvSpPr>
          <p:spPr bwMode="auto">
            <a:xfrm>
              <a:off x="6134100" y="3019425"/>
              <a:ext cx="63500" cy="117475"/>
            </a:xfrm>
            <a:custGeom>
              <a:avLst/>
              <a:gdLst>
                <a:gd name="T0" fmla="*/ 33 w 40"/>
                <a:gd name="T1" fmla="*/ 0 h 74"/>
                <a:gd name="T2" fmla="*/ 39 w 40"/>
                <a:gd name="T3" fmla="*/ 73 h 74"/>
                <a:gd name="T4" fmla="*/ 0 w 40"/>
                <a:gd name="T5" fmla="*/ 10 h 74"/>
                <a:gd name="T6" fmla="*/ 33 w 40"/>
                <a:gd name="T7" fmla="*/ 0 h 74"/>
              </a:gdLst>
              <a:ahLst/>
              <a:cxnLst>
                <a:cxn ang="0">
                  <a:pos x="T0" y="T1"/>
                </a:cxn>
                <a:cxn ang="0">
                  <a:pos x="T2" y="T3"/>
                </a:cxn>
                <a:cxn ang="0">
                  <a:pos x="T4" y="T5"/>
                </a:cxn>
                <a:cxn ang="0">
                  <a:pos x="T6" y="T7"/>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89"/>
            <p:cNvSpPr>
              <a:spLocks/>
            </p:cNvSpPr>
            <p:nvPr/>
          </p:nvSpPr>
          <p:spPr bwMode="auto">
            <a:xfrm>
              <a:off x="5972175" y="2797175"/>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90"/>
            <p:cNvSpPr>
              <a:spLocks/>
            </p:cNvSpPr>
            <p:nvPr/>
          </p:nvSpPr>
          <p:spPr bwMode="auto">
            <a:xfrm>
              <a:off x="5942013" y="2908300"/>
              <a:ext cx="58737" cy="114300"/>
            </a:xfrm>
            <a:custGeom>
              <a:avLst/>
              <a:gdLst>
                <a:gd name="T0" fmla="*/ 36 w 37"/>
                <a:gd name="T1" fmla="*/ 0 h 72"/>
                <a:gd name="T2" fmla="*/ 19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91"/>
            <p:cNvSpPr>
              <a:spLocks/>
            </p:cNvSpPr>
            <p:nvPr/>
          </p:nvSpPr>
          <p:spPr bwMode="auto">
            <a:xfrm>
              <a:off x="7659688" y="2797175"/>
              <a:ext cx="115887" cy="339725"/>
            </a:xfrm>
            <a:custGeom>
              <a:avLst/>
              <a:gdLst>
                <a:gd name="T0" fmla="*/ 72 w 73"/>
                <a:gd name="T1" fmla="*/ 0 h 214"/>
                <a:gd name="T2" fmla="*/ 0 w 73"/>
                <a:gd name="T3" fmla="*/ 213 h 214"/>
                <a:gd name="T4" fmla="*/ 72 w 73"/>
                <a:gd name="T5" fmla="*/ 0 h 214"/>
              </a:gdLst>
              <a:ahLst/>
              <a:cxnLst>
                <a:cxn ang="0">
                  <a:pos x="T0" y="T1"/>
                </a:cxn>
                <a:cxn ang="0">
                  <a:pos x="T2" y="T3"/>
                </a:cxn>
                <a:cxn ang="0">
                  <a:pos x="T4" y="T5"/>
                </a:cxn>
              </a:cxnLst>
              <a:rect l="0" t="0" r="r" b="b"/>
              <a:pathLst>
                <a:path w="73" h="214">
                  <a:moveTo>
                    <a:pt x="72" y="0"/>
                  </a:moveTo>
                  <a:lnTo>
                    <a:pt x="0" y="213"/>
                  </a:lnTo>
                  <a:lnTo>
                    <a:pt x="7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92"/>
            <p:cNvSpPr>
              <a:spLocks/>
            </p:cNvSpPr>
            <p:nvPr/>
          </p:nvSpPr>
          <p:spPr bwMode="auto">
            <a:xfrm>
              <a:off x="7659688" y="3019425"/>
              <a:ext cx="63500" cy="117475"/>
            </a:xfrm>
            <a:custGeom>
              <a:avLst/>
              <a:gdLst>
                <a:gd name="T0" fmla="*/ 39 w 40"/>
                <a:gd name="T1" fmla="*/ 10 h 74"/>
                <a:gd name="T2" fmla="*/ 0 w 40"/>
                <a:gd name="T3" fmla="*/ 73 h 74"/>
                <a:gd name="T4" fmla="*/ 6 w 40"/>
                <a:gd name="T5" fmla="*/ 0 h 74"/>
                <a:gd name="T6" fmla="*/ 39 w 40"/>
                <a:gd name="T7" fmla="*/ 10 h 74"/>
              </a:gdLst>
              <a:ahLst/>
              <a:cxnLst>
                <a:cxn ang="0">
                  <a:pos x="T0" y="T1"/>
                </a:cxn>
                <a:cxn ang="0">
                  <a:pos x="T2" y="T3"/>
                </a:cxn>
                <a:cxn ang="0">
                  <a:pos x="T4" y="T5"/>
                </a:cxn>
                <a:cxn ang="0">
                  <a:pos x="T6" y="T7"/>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93"/>
            <p:cNvSpPr>
              <a:spLocks/>
            </p:cNvSpPr>
            <p:nvPr/>
          </p:nvSpPr>
          <p:spPr bwMode="auto">
            <a:xfrm>
              <a:off x="7997825" y="2797175"/>
              <a:ext cx="112713" cy="339725"/>
            </a:xfrm>
            <a:custGeom>
              <a:avLst/>
              <a:gdLst>
                <a:gd name="T0" fmla="*/ 0 w 71"/>
                <a:gd name="T1" fmla="*/ 0 h 214"/>
                <a:gd name="T2" fmla="*/ 70 w 71"/>
                <a:gd name="T3" fmla="*/ 213 h 214"/>
                <a:gd name="T4" fmla="*/ 0 w 71"/>
                <a:gd name="T5" fmla="*/ 0 h 214"/>
              </a:gdLst>
              <a:ahLst/>
              <a:cxnLst>
                <a:cxn ang="0">
                  <a:pos x="T0" y="T1"/>
                </a:cxn>
                <a:cxn ang="0">
                  <a:pos x="T2" y="T3"/>
                </a:cxn>
                <a:cxn ang="0">
                  <a:pos x="T4" y="T5"/>
                </a:cxn>
              </a:cxnLst>
              <a:rect l="0" t="0" r="r" b="b"/>
              <a:pathLst>
                <a:path w="71" h="214">
                  <a:moveTo>
                    <a:pt x="0" y="0"/>
                  </a:moveTo>
                  <a:lnTo>
                    <a:pt x="70"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94"/>
            <p:cNvSpPr>
              <a:spLocks/>
            </p:cNvSpPr>
            <p:nvPr/>
          </p:nvSpPr>
          <p:spPr bwMode="auto">
            <a:xfrm>
              <a:off x="8048625" y="3019425"/>
              <a:ext cx="61913" cy="117475"/>
            </a:xfrm>
            <a:custGeom>
              <a:avLst/>
              <a:gdLst>
                <a:gd name="T0" fmla="*/ 33 w 39"/>
                <a:gd name="T1" fmla="*/ 0 h 74"/>
                <a:gd name="T2" fmla="*/ 38 w 39"/>
                <a:gd name="T3" fmla="*/ 73 h 74"/>
                <a:gd name="T4" fmla="*/ 0 w 39"/>
                <a:gd name="T5" fmla="*/ 10 h 74"/>
                <a:gd name="T6" fmla="*/ 33 w 39"/>
                <a:gd name="T7" fmla="*/ 0 h 74"/>
              </a:gdLst>
              <a:ahLst/>
              <a:cxnLst>
                <a:cxn ang="0">
                  <a:pos x="T0" y="T1"/>
                </a:cxn>
                <a:cxn ang="0">
                  <a:pos x="T2" y="T3"/>
                </a:cxn>
                <a:cxn ang="0">
                  <a:pos x="T4" y="T5"/>
                </a:cxn>
                <a:cxn ang="0">
                  <a:pos x="T6" y="T7"/>
                </a:cxn>
              </a:cxnLst>
              <a:rect l="0" t="0" r="r" b="b"/>
              <a:pathLst>
                <a:path w="39" h="74">
                  <a:moveTo>
                    <a:pt x="33" y="0"/>
                  </a:moveTo>
                  <a:lnTo>
                    <a:pt x="38"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95"/>
            <p:cNvSpPr>
              <a:spLocks/>
            </p:cNvSpPr>
            <p:nvPr/>
          </p:nvSpPr>
          <p:spPr bwMode="auto">
            <a:xfrm>
              <a:off x="7886700" y="2797175"/>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96"/>
            <p:cNvSpPr>
              <a:spLocks/>
            </p:cNvSpPr>
            <p:nvPr/>
          </p:nvSpPr>
          <p:spPr bwMode="auto">
            <a:xfrm>
              <a:off x="7856538" y="2908300"/>
              <a:ext cx="58737" cy="114300"/>
            </a:xfrm>
            <a:custGeom>
              <a:avLst/>
              <a:gdLst>
                <a:gd name="T0" fmla="*/ 36 w 37"/>
                <a:gd name="T1" fmla="*/ 0 h 72"/>
                <a:gd name="T2" fmla="*/ 19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97"/>
            <p:cNvSpPr>
              <a:spLocks/>
            </p:cNvSpPr>
            <p:nvPr/>
          </p:nvSpPr>
          <p:spPr bwMode="auto">
            <a:xfrm>
              <a:off x="1987550" y="3233738"/>
              <a:ext cx="57150" cy="28575"/>
            </a:xfrm>
            <a:custGeom>
              <a:avLst/>
              <a:gdLst>
                <a:gd name="T0" fmla="*/ 35 w 36"/>
                <a:gd name="T1" fmla="*/ 9 h 18"/>
                <a:gd name="T2" fmla="*/ 18 w 36"/>
                <a:gd name="T3" fmla="*/ 0 h 18"/>
                <a:gd name="T4" fmla="*/ 0 w 36"/>
                <a:gd name="T5" fmla="*/ 9 h 18"/>
                <a:gd name="T6" fmla="*/ 18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8" y="0"/>
                  </a:lnTo>
                  <a:lnTo>
                    <a:pt x="0" y="9"/>
                  </a:lnTo>
                  <a:lnTo>
                    <a:pt x="18"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98"/>
            <p:cNvSpPr>
              <a:spLocks/>
            </p:cNvSpPr>
            <p:nvPr/>
          </p:nvSpPr>
          <p:spPr bwMode="auto">
            <a:xfrm>
              <a:off x="2112963" y="3233738"/>
              <a:ext cx="58737" cy="28575"/>
            </a:xfrm>
            <a:custGeom>
              <a:avLst/>
              <a:gdLst>
                <a:gd name="T0" fmla="*/ 36 w 37"/>
                <a:gd name="T1" fmla="*/ 9 h 18"/>
                <a:gd name="T2" fmla="*/ 17 w 37"/>
                <a:gd name="T3" fmla="*/ 0 h 18"/>
                <a:gd name="T4" fmla="*/ 0 w 37"/>
                <a:gd name="T5" fmla="*/ 9 h 18"/>
                <a:gd name="T6" fmla="*/ 17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7" y="0"/>
                  </a:lnTo>
                  <a:lnTo>
                    <a:pt x="0" y="9"/>
                  </a:lnTo>
                  <a:lnTo>
                    <a:pt x="17"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99"/>
            <p:cNvSpPr>
              <a:spLocks/>
            </p:cNvSpPr>
            <p:nvPr/>
          </p:nvSpPr>
          <p:spPr bwMode="auto">
            <a:xfrm>
              <a:off x="2239963" y="3233738"/>
              <a:ext cx="58737"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100"/>
            <p:cNvSpPr>
              <a:spLocks/>
            </p:cNvSpPr>
            <p:nvPr/>
          </p:nvSpPr>
          <p:spPr bwMode="auto">
            <a:xfrm>
              <a:off x="3887788" y="3233738"/>
              <a:ext cx="58737"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101"/>
            <p:cNvSpPr>
              <a:spLocks/>
            </p:cNvSpPr>
            <p:nvPr/>
          </p:nvSpPr>
          <p:spPr bwMode="auto">
            <a:xfrm>
              <a:off x="4014788" y="3233738"/>
              <a:ext cx="55562" cy="28575"/>
            </a:xfrm>
            <a:custGeom>
              <a:avLst/>
              <a:gdLst>
                <a:gd name="T0" fmla="*/ 34 w 35"/>
                <a:gd name="T1" fmla="*/ 9 h 18"/>
                <a:gd name="T2" fmla="*/ 18 w 35"/>
                <a:gd name="T3" fmla="*/ 0 h 18"/>
                <a:gd name="T4" fmla="*/ 0 w 35"/>
                <a:gd name="T5" fmla="*/ 9 h 18"/>
                <a:gd name="T6" fmla="*/ 18 w 35"/>
                <a:gd name="T7" fmla="*/ 17 h 18"/>
                <a:gd name="T8" fmla="*/ 34 w 35"/>
                <a:gd name="T9" fmla="*/ 9 h 18"/>
              </a:gdLst>
              <a:ahLst/>
              <a:cxnLst>
                <a:cxn ang="0">
                  <a:pos x="T0" y="T1"/>
                </a:cxn>
                <a:cxn ang="0">
                  <a:pos x="T2" y="T3"/>
                </a:cxn>
                <a:cxn ang="0">
                  <a:pos x="T4" y="T5"/>
                </a:cxn>
                <a:cxn ang="0">
                  <a:pos x="T6" y="T7"/>
                </a:cxn>
                <a:cxn ang="0">
                  <a:pos x="T8" y="T9"/>
                </a:cxn>
              </a:cxnLst>
              <a:rect l="0" t="0" r="r" b="b"/>
              <a:pathLst>
                <a:path w="35" h="18">
                  <a:moveTo>
                    <a:pt x="34" y="9"/>
                  </a:moveTo>
                  <a:lnTo>
                    <a:pt x="18" y="0"/>
                  </a:lnTo>
                  <a:lnTo>
                    <a:pt x="0" y="9"/>
                  </a:lnTo>
                  <a:lnTo>
                    <a:pt x="18" y="17"/>
                  </a:lnTo>
                  <a:lnTo>
                    <a:pt x="34"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102"/>
            <p:cNvSpPr>
              <a:spLocks/>
            </p:cNvSpPr>
            <p:nvPr/>
          </p:nvSpPr>
          <p:spPr bwMode="auto">
            <a:xfrm>
              <a:off x="4140200" y="3233738"/>
              <a:ext cx="58738"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103"/>
            <p:cNvSpPr>
              <a:spLocks/>
            </p:cNvSpPr>
            <p:nvPr/>
          </p:nvSpPr>
          <p:spPr bwMode="auto">
            <a:xfrm>
              <a:off x="5802313" y="3233738"/>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104"/>
            <p:cNvSpPr>
              <a:spLocks/>
            </p:cNvSpPr>
            <p:nvPr/>
          </p:nvSpPr>
          <p:spPr bwMode="auto">
            <a:xfrm>
              <a:off x="5927725" y="3233738"/>
              <a:ext cx="60325" cy="28575"/>
            </a:xfrm>
            <a:custGeom>
              <a:avLst/>
              <a:gdLst>
                <a:gd name="T0" fmla="*/ 37 w 38"/>
                <a:gd name="T1" fmla="*/ 9 h 18"/>
                <a:gd name="T2" fmla="*/ 18 w 38"/>
                <a:gd name="T3" fmla="*/ 0 h 18"/>
                <a:gd name="T4" fmla="*/ 0 w 38"/>
                <a:gd name="T5" fmla="*/ 9 h 18"/>
                <a:gd name="T6" fmla="*/ 18 w 38"/>
                <a:gd name="T7" fmla="*/ 17 h 18"/>
                <a:gd name="T8" fmla="*/ 37 w 38"/>
                <a:gd name="T9" fmla="*/ 9 h 18"/>
              </a:gdLst>
              <a:ahLst/>
              <a:cxnLst>
                <a:cxn ang="0">
                  <a:pos x="T0" y="T1"/>
                </a:cxn>
                <a:cxn ang="0">
                  <a:pos x="T2" y="T3"/>
                </a:cxn>
                <a:cxn ang="0">
                  <a:pos x="T4" y="T5"/>
                </a:cxn>
                <a:cxn ang="0">
                  <a:pos x="T6" y="T7"/>
                </a:cxn>
                <a:cxn ang="0">
                  <a:pos x="T8" y="T9"/>
                </a:cxn>
              </a:cxnLst>
              <a:rect l="0" t="0" r="r" b="b"/>
              <a:pathLst>
                <a:path w="38" h="18">
                  <a:moveTo>
                    <a:pt x="37" y="9"/>
                  </a:moveTo>
                  <a:lnTo>
                    <a:pt x="18" y="0"/>
                  </a:lnTo>
                  <a:lnTo>
                    <a:pt x="0" y="9"/>
                  </a:lnTo>
                  <a:lnTo>
                    <a:pt x="18" y="17"/>
                  </a:lnTo>
                  <a:lnTo>
                    <a:pt x="37"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105"/>
            <p:cNvSpPr>
              <a:spLocks/>
            </p:cNvSpPr>
            <p:nvPr/>
          </p:nvSpPr>
          <p:spPr bwMode="auto">
            <a:xfrm>
              <a:off x="6056313" y="3233738"/>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106"/>
            <p:cNvSpPr>
              <a:spLocks/>
            </p:cNvSpPr>
            <p:nvPr/>
          </p:nvSpPr>
          <p:spPr bwMode="auto">
            <a:xfrm>
              <a:off x="7731125" y="3233738"/>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107"/>
            <p:cNvSpPr>
              <a:spLocks/>
            </p:cNvSpPr>
            <p:nvPr/>
          </p:nvSpPr>
          <p:spPr bwMode="auto">
            <a:xfrm>
              <a:off x="7856538" y="3233738"/>
              <a:ext cx="58737" cy="28575"/>
            </a:xfrm>
            <a:custGeom>
              <a:avLst/>
              <a:gdLst>
                <a:gd name="T0" fmla="*/ 36 w 37"/>
                <a:gd name="T1" fmla="*/ 9 h 18"/>
                <a:gd name="T2" fmla="*/ 19 w 37"/>
                <a:gd name="T3" fmla="*/ 0 h 18"/>
                <a:gd name="T4" fmla="*/ 0 w 37"/>
                <a:gd name="T5" fmla="*/ 9 h 18"/>
                <a:gd name="T6" fmla="*/ 19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9" y="0"/>
                  </a:lnTo>
                  <a:lnTo>
                    <a:pt x="0" y="9"/>
                  </a:lnTo>
                  <a:lnTo>
                    <a:pt x="19"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Freeform 108"/>
            <p:cNvSpPr>
              <a:spLocks/>
            </p:cNvSpPr>
            <p:nvPr/>
          </p:nvSpPr>
          <p:spPr bwMode="auto">
            <a:xfrm>
              <a:off x="7983538" y="3233738"/>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109"/>
            <p:cNvSpPr>
              <a:spLocks/>
            </p:cNvSpPr>
            <p:nvPr/>
          </p:nvSpPr>
          <p:spPr bwMode="auto">
            <a:xfrm>
              <a:off x="6815138" y="2684463"/>
              <a:ext cx="58737" cy="30162"/>
            </a:xfrm>
            <a:custGeom>
              <a:avLst/>
              <a:gdLst>
                <a:gd name="T0" fmla="*/ 36 w 37"/>
                <a:gd name="T1" fmla="*/ 9 h 19"/>
                <a:gd name="T2" fmla="*/ 18 w 37"/>
                <a:gd name="T3" fmla="*/ 0 h 19"/>
                <a:gd name="T4" fmla="*/ 0 w 37"/>
                <a:gd name="T5" fmla="*/ 9 h 19"/>
                <a:gd name="T6" fmla="*/ 18 w 37"/>
                <a:gd name="T7" fmla="*/ 18 h 19"/>
                <a:gd name="T8" fmla="*/ 36 w 37"/>
                <a:gd name="T9" fmla="*/ 9 h 19"/>
              </a:gdLst>
              <a:ahLst/>
              <a:cxnLst>
                <a:cxn ang="0">
                  <a:pos x="T0" y="T1"/>
                </a:cxn>
                <a:cxn ang="0">
                  <a:pos x="T2" y="T3"/>
                </a:cxn>
                <a:cxn ang="0">
                  <a:pos x="T4" y="T5"/>
                </a:cxn>
                <a:cxn ang="0">
                  <a:pos x="T6" y="T7"/>
                </a:cxn>
                <a:cxn ang="0">
                  <a:pos x="T8" y="T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110"/>
            <p:cNvSpPr>
              <a:spLocks/>
            </p:cNvSpPr>
            <p:nvPr/>
          </p:nvSpPr>
          <p:spPr bwMode="auto">
            <a:xfrm>
              <a:off x="6942138" y="2684463"/>
              <a:ext cx="57150" cy="30162"/>
            </a:xfrm>
            <a:custGeom>
              <a:avLst/>
              <a:gdLst>
                <a:gd name="T0" fmla="*/ 35 w 36"/>
                <a:gd name="T1" fmla="*/ 9 h 19"/>
                <a:gd name="T2" fmla="*/ 18 w 36"/>
                <a:gd name="T3" fmla="*/ 0 h 19"/>
                <a:gd name="T4" fmla="*/ 0 w 36"/>
                <a:gd name="T5" fmla="*/ 9 h 19"/>
                <a:gd name="T6" fmla="*/ 18 w 36"/>
                <a:gd name="T7" fmla="*/ 18 h 19"/>
                <a:gd name="T8" fmla="*/ 35 w 36"/>
                <a:gd name="T9" fmla="*/ 9 h 19"/>
              </a:gdLst>
              <a:ahLst/>
              <a:cxnLst>
                <a:cxn ang="0">
                  <a:pos x="T0" y="T1"/>
                </a:cxn>
                <a:cxn ang="0">
                  <a:pos x="T2" y="T3"/>
                </a:cxn>
                <a:cxn ang="0">
                  <a:pos x="T4" y="T5"/>
                </a:cxn>
                <a:cxn ang="0">
                  <a:pos x="T6" y="T7"/>
                </a:cxn>
                <a:cxn ang="0">
                  <a:pos x="T8" y="T9"/>
                </a:cxn>
              </a:cxnLst>
              <a:rect l="0" t="0" r="r" b="b"/>
              <a:pathLst>
                <a:path w="36" h="19">
                  <a:moveTo>
                    <a:pt x="35" y="9"/>
                  </a:moveTo>
                  <a:lnTo>
                    <a:pt x="18" y="0"/>
                  </a:lnTo>
                  <a:lnTo>
                    <a:pt x="0" y="9"/>
                  </a:lnTo>
                  <a:lnTo>
                    <a:pt x="18" y="18"/>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111"/>
            <p:cNvSpPr>
              <a:spLocks/>
            </p:cNvSpPr>
            <p:nvPr/>
          </p:nvSpPr>
          <p:spPr bwMode="auto">
            <a:xfrm>
              <a:off x="7069138" y="2684463"/>
              <a:ext cx="58737" cy="30162"/>
            </a:xfrm>
            <a:custGeom>
              <a:avLst/>
              <a:gdLst>
                <a:gd name="T0" fmla="*/ 36 w 37"/>
                <a:gd name="T1" fmla="*/ 9 h 19"/>
                <a:gd name="T2" fmla="*/ 18 w 37"/>
                <a:gd name="T3" fmla="*/ 0 h 19"/>
                <a:gd name="T4" fmla="*/ 0 w 37"/>
                <a:gd name="T5" fmla="*/ 9 h 19"/>
                <a:gd name="T6" fmla="*/ 18 w 37"/>
                <a:gd name="T7" fmla="*/ 18 h 19"/>
                <a:gd name="T8" fmla="*/ 36 w 37"/>
                <a:gd name="T9" fmla="*/ 9 h 19"/>
              </a:gdLst>
              <a:ahLst/>
              <a:cxnLst>
                <a:cxn ang="0">
                  <a:pos x="T0" y="T1"/>
                </a:cxn>
                <a:cxn ang="0">
                  <a:pos x="T2" y="T3"/>
                </a:cxn>
                <a:cxn ang="0">
                  <a:pos x="T4" y="T5"/>
                </a:cxn>
                <a:cxn ang="0">
                  <a:pos x="T6" y="T7"/>
                </a:cxn>
                <a:cxn ang="0">
                  <a:pos x="T8" y="T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112"/>
            <p:cNvSpPr>
              <a:spLocks/>
            </p:cNvSpPr>
            <p:nvPr/>
          </p:nvSpPr>
          <p:spPr bwMode="auto">
            <a:xfrm>
              <a:off x="4803775" y="2025650"/>
              <a:ext cx="55563" cy="28575"/>
            </a:xfrm>
            <a:custGeom>
              <a:avLst/>
              <a:gdLst>
                <a:gd name="T0" fmla="*/ 34 w 35"/>
                <a:gd name="T1" fmla="*/ 8 h 18"/>
                <a:gd name="T2" fmla="*/ 17 w 35"/>
                <a:gd name="T3" fmla="*/ 0 h 18"/>
                <a:gd name="T4" fmla="*/ 0 w 35"/>
                <a:gd name="T5" fmla="*/ 8 h 18"/>
                <a:gd name="T6" fmla="*/ 17 w 35"/>
                <a:gd name="T7" fmla="*/ 17 h 18"/>
                <a:gd name="T8" fmla="*/ 34 w 35"/>
                <a:gd name="T9" fmla="*/ 8 h 18"/>
              </a:gdLst>
              <a:ahLst/>
              <a:cxnLst>
                <a:cxn ang="0">
                  <a:pos x="T0" y="T1"/>
                </a:cxn>
                <a:cxn ang="0">
                  <a:pos x="T2" y="T3"/>
                </a:cxn>
                <a:cxn ang="0">
                  <a:pos x="T4" y="T5"/>
                </a:cxn>
                <a:cxn ang="0">
                  <a:pos x="T6" y="T7"/>
                </a:cxn>
                <a:cxn ang="0">
                  <a:pos x="T8" y="T9"/>
                </a:cxn>
              </a:cxnLst>
              <a:rect l="0" t="0" r="r" b="b"/>
              <a:pathLst>
                <a:path w="35" h="18">
                  <a:moveTo>
                    <a:pt x="34" y="8"/>
                  </a:moveTo>
                  <a:lnTo>
                    <a:pt x="17" y="0"/>
                  </a:lnTo>
                  <a:lnTo>
                    <a:pt x="0" y="8"/>
                  </a:lnTo>
                  <a:lnTo>
                    <a:pt x="17" y="17"/>
                  </a:lnTo>
                  <a:lnTo>
                    <a:pt x="34"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113"/>
            <p:cNvSpPr>
              <a:spLocks/>
            </p:cNvSpPr>
            <p:nvPr/>
          </p:nvSpPr>
          <p:spPr bwMode="auto">
            <a:xfrm>
              <a:off x="4927600" y="2025650"/>
              <a:ext cx="60325" cy="28575"/>
            </a:xfrm>
            <a:custGeom>
              <a:avLst/>
              <a:gdLst>
                <a:gd name="T0" fmla="*/ 37 w 38"/>
                <a:gd name="T1" fmla="*/ 8 h 18"/>
                <a:gd name="T2" fmla="*/ 19 w 38"/>
                <a:gd name="T3" fmla="*/ 0 h 18"/>
                <a:gd name="T4" fmla="*/ 0 w 38"/>
                <a:gd name="T5" fmla="*/ 8 h 18"/>
                <a:gd name="T6" fmla="*/ 19 w 38"/>
                <a:gd name="T7" fmla="*/ 17 h 18"/>
                <a:gd name="T8" fmla="*/ 37 w 38"/>
                <a:gd name="T9" fmla="*/ 8 h 18"/>
              </a:gdLst>
              <a:ahLst/>
              <a:cxnLst>
                <a:cxn ang="0">
                  <a:pos x="T0" y="T1"/>
                </a:cxn>
                <a:cxn ang="0">
                  <a:pos x="T2" y="T3"/>
                </a:cxn>
                <a:cxn ang="0">
                  <a:pos x="T4" y="T5"/>
                </a:cxn>
                <a:cxn ang="0">
                  <a:pos x="T6" y="T7"/>
                </a:cxn>
                <a:cxn ang="0">
                  <a:pos x="T8" y="T9"/>
                </a:cxn>
              </a:cxnLst>
              <a:rect l="0" t="0" r="r" b="b"/>
              <a:pathLst>
                <a:path w="38" h="18">
                  <a:moveTo>
                    <a:pt x="37" y="8"/>
                  </a:moveTo>
                  <a:lnTo>
                    <a:pt x="19" y="0"/>
                  </a:lnTo>
                  <a:lnTo>
                    <a:pt x="0" y="8"/>
                  </a:lnTo>
                  <a:lnTo>
                    <a:pt x="19" y="17"/>
                  </a:lnTo>
                  <a:lnTo>
                    <a:pt x="37"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114"/>
            <p:cNvSpPr>
              <a:spLocks/>
            </p:cNvSpPr>
            <p:nvPr/>
          </p:nvSpPr>
          <p:spPr bwMode="auto">
            <a:xfrm>
              <a:off x="5056188" y="2025650"/>
              <a:ext cx="57150" cy="28575"/>
            </a:xfrm>
            <a:custGeom>
              <a:avLst/>
              <a:gdLst>
                <a:gd name="T0" fmla="*/ 35 w 36"/>
                <a:gd name="T1" fmla="*/ 8 h 18"/>
                <a:gd name="T2" fmla="*/ 17 w 36"/>
                <a:gd name="T3" fmla="*/ 0 h 18"/>
                <a:gd name="T4" fmla="*/ 0 w 36"/>
                <a:gd name="T5" fmla="*/ 8 h 18"/>
                <a:gd name="T6" fmla="*/ 17 w 36"/>
                <a:gd name="T7" fmla="*/ 17 h 18"/>
                <a:gd name="T8" fmla="*/ 35 w 36"/>
                <a:gd name="T9" fmla="*/ 8 h 18"/>
              </a:gdLst>
              <a:ahLst/>
              <a:cxnLst>
                <a:cxn ang="0">
                  <a:pos x="T0" y="T1"/>
                </a:cxn>
                <a:cxn ang="0">
                  <a:pos x="T2" y="T3"/>
                </a:cxn>
                <a:cxn ang="0">
                  <a:pos x="T4" y="T5"/>
                </a:cxn>
                <a:cxn ang="0">
                  <a:pos x="T6" y="T7"/>
                </a:cxn>
                <a:cxn ang="0">
                  <a:pos x="T8" y="T9"/>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115"/>
            <p:cNvSpPr>
              <a:spLocks/>
            </p:cNvSpPr>
            <p:nvPr/>
          </p:nvSpPr>
          <p:spPr bwMode="auto">
            <a:xfrm>
              <a:off x="2957513" y="2671763"/>
              <a:ext cx="58737" cy="28575"/>
            </a:xfrm>
            <a:custGeom>
              <a:avLst/>
              <a:gdLst>
                <a:gd name="T0" fmla="*/ 36 w 37"/>
                <a:gd name="T1" fmla="*/ 8 h 18"/>
                <a:gd name="T2" fmla="*/ 18 w 37"/>
                <a:gd name="T3" fmla="*/ 0 h 18"/>
                <a:gd name="T4" fmla="*/ 0 w 37"/>
                <a:gd name="T5" fmla="*/ 8 h 18"/>
                <a:gd name="T6" fmla="*/ 18 w 37"/>
                <a:gd name="T7" fmla="*/ 17 h 18"/>
                <a:gd name="T8" fmla="*/ 36 w 37"/>
                <a:gd name="T9" fmla="*/ 8 h 18"/>
              </a:gdLst>
              <a:ahLst/>
              <a:cxnLst>
                <a:cxn ang="0">
                  <a:pos x="T0" y="T1"/>
                </a:cxn>
                <a:cxn ang="0">
                  <a:pos x="T2" y="T3"/>
                </a:cxn>
                <a:cxn ang="0">
                  <a:pos x="T4" y="T5"/>
                </a:cxn>
                <a:cxn ang="0">
                  <a:pos x="T6" y="T7"/>
                </a:cxn>
                <a:cxn ang="0">
                  <a:pos x="T8" y="T9"/>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116"/>
            <p:cNvSpPr>
              <a:spLocks/>
            </p:cNvSpPr>
            <p:nvPr/>
          </p:nvSpPr>
          <p:spPr bwMode="auto">
            <a:xfrm>
              <a:off x="3086100" y="2671763"/>
              <a:ext cx="57150" cy="28575"/>
            </a:xfrm>
            <a:custGeom>
              <a:avLst/>
              <a:gdLst>
                <a:gd name="T0" fmla="*/ 35 w 36"/>
                <a:gd name="T1" fmla="*/ 8 h 18"/>
                <a:gd name="T2" fmla="*/ 17 w 36"/>
                <a:gd name="T3" fmla="*/ 0 h 18"/>
                <a:gd name="T4" fmla="*/ 0 w 36"/>
                <a:gd name="T5" fmla="*/ 8 h 18"/>
                <a:gd name="T6" fmla="*/ 17 w 36"/>
                <a:gd name="T7" fmla="*/ 17 h 18"/>
                <a:gd name="T8" fmla="*/ 35 w 36"/>
                <a:gd name="T9" fmla="*/ 8 h 18"/>
              </a:gdLst>
              <a:ahLst/>
              <a:cxnLst>
                <a:cxn ang="0">
                  <a:pos x="T0" y="T1"/>
                </a:cxn>
                <a:cxn ang="0">
                  <a:pos x="T2" y="T3"/>
                </a:cxn>
                <a:cxn ang="0">
                  <a:pos x="T4" y="T5"/>
                </a:cxn>
                <a:cxn ang="0">
                  <a:pos x="T6" y="T7"/>
                </a:cxn>
                <a:cxn ang="0">
                  <a:pos x="T8" y="T9"/>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117"/>
            <p:cNvSpPr>
              <a:spLocks/>
            </p:cNvSpPr>
            <p:nvPr/>
          </p:nvSpPr>
          <p:spPr bwMode="auto">
            <a:xfrm>
              <a:off x="3211513" y="2671763"/>
              <a:ext cx="58737" cy="28575"/>
            </a:xfrm>
            <a:custGeom>
              <a:avLst/>
              <a:gdLst>
                <a:gd name="T0" fmla="*/ 36 w 37"/>
                <a:gd name="T1" fmla="*/ 8 h 18"/>
                <a:gd name="T2" fmla="*/ 18 w 37"/>
                <a:gd name="T3" fmla="*/ 0 h 18"/>
                <a:gd name="T4" fmla="*/ 0 w 37"/>
                <a:gd name="T5" fmla="*/ 8 h 18"/>
                <a:gd name="T6" fmla="*/ 18 w 37"/>
                <a:gd name="T7" fmla="*/ 17 h 18"/>
                <a:gd name="T8" fmla="*/ 36 w 37"/>
                <a:gd name="T9" fmla="*/ 8 h 18"/>
              </a:gdLst>
              <a:ahLst/>
              <a:cxnLst>
                <a:cxn ang="0">
                  <a:pos x="T0" y="T1"/>
                </a:cxn>
                <a:cxn ang="0">
                  <a:pos x="T2" y="T3"/>
                </a:cxn>
                <a:cxn ang="0">
                  <a:pos x="T4" y="T5"/>
                </a:cxn>
                <a:cxn ang="0">
                  <a:pos x="T6" y="T7"/>
                </a:cxn>
                <a:cxn ang="0">
                  <a:pos x="T8" y="T9"/>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118"/>
            <p:cNvSpPr>
              <a:spLocks/>
            </p:cNvSpPr>
            <p:nvPr/>
          </p:nvSpPr>
          <p:spPr bwMode="auto">
            <a:xfrm>
              <a:off x="1704975" y="996950"/>
              <a:ext cx="1588" cy="1912938"/>
            </a:xfrm>
            <a:custGeom>
              <a:avLst/>
              <a:gdLst>
                <a:gd name="T0" fmla="*/ 0 w 1"/>
                <a:gd name="T1" fmla="*/ 0 h 1205"/>
                <a:gd name="T2" fmla="*/ 0 w 1"/>
                <a:gd name="T3" fmla="*/ 1204 h 1205"/>
                <a:gd name="T4" fmla="*/ 0 w 1"/>
                <a:gd name="T5" fmla="*/ 0 h 1205"/>
              </a:gdLst>
              <a:ahLst/>
              <a:cxnLst>
                <a:cxn ang="0">
                  <a:pos x="T0" y="T1"/>
                </a:cxn>
                <a:cxn ang="0">
                  <a:pos x="T2" y="T3"/>
                </a:cxn>
                <a:cxn ang="0">
                  <a:pos x="T4" y="T5"/>
                </a:cxn>
              </a:cxnLst>
              <a:rect l="0" t="0" r="r" b="b"/>
              <a:pathLst>
                <a:path w="1" h="1205">
                  <a:moveTo>
                    <a:pt x="0" y="0"/>
                  </a:moveTo>
                  <a:lnTo>
                    <a:pt x="0" y="1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119"/>
            <p:cNvSpPr>
              <a:spLocks/>
            </p:cNvSpPr>
            <p:nvPr/>
          </p:nvSpPr>
          <p:spPr bwMode="auto">
            <a:xfrm>
              <a:off x="1719263" y="2881313"/>
              <a:ext cx="114300" cy="1587"/>
            </a:xfrm>
            <a:custGeom>
              <a:avLst/>
              <a:gdLst>
                <a:gd name="T0" fmla="*/ 0 w 72"/>
                <a:gd name="T1" fmla="*/ 0 h 1"/>
                <a:gd name="T2" fmla="*/ 71 w 72"/>
                <a:gd name="T3" fmla="*/ 0 h 1"/>
                <a:gd name="T4" fmla="*/ 0 w 72"/>
                <a:gd name="T5" fmla="*/ 0 h 1"/>
              </a:gdLst>
              <a:ahLst/>
              <a:cxnLst>
                <a:cxn ang="0">
                  <a:pos x="T0" y="T1"/>
                </a:cxn>
                <a:cxn ang="0">
                  <a:pos x="T2" y="T3"/>
                </a:cxn>
                <a:cxn ang="0">
                  <a:pos x="T4" y="T5"/>
                </a:cxn>
              </a:cxnLst>
              <a:rect l="0" t="0" r="r" b="b"/>
              <a:pathLst>
                <a:path w="72" h="1">
                  <a:moveTo>
                    <a:pt x="0" y="0"/>
                  </a:moveTo>
                  <a:lnTo>
                    <a:pt x="71"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120"/>
            <p:cNvSpPr>
              <a:spLocks/>
            </p:cNvSpPr>
            <p:nvPr/>
          </p:nvSpPr>
          <p:spPr bwMode="auto">
            <a:xfrm>
              <a:off x="1704975" y="1025525"/>
              <a:ext cx="142875" cy="1588"/>
            </a:xfrm>
            <a:custGeom>
              <a:avLst/>
              <a:gdLst>
                <a:gd name="T0" fmla="*/ 0 w 90"/>
                <a:gd name="T1" fmla="*/ 0 h 1"/>
                <a:gd name="T2" fmla="*/ 89 w 90"/>
                <a:gd name="T3" fmla="*/ 0 h 1"/>
                <a:gd name="T4" fmla="*/ 0 w 90"/>
                <a:gd name="T5" fmla="*/ 0 h 1"/>
              </a:gdLst>
              <a:ahLst/>
              <a:cxnLst>
                <a:cxn ang="0">
                  <a:pos x="T0" y="T1"/>
                </a:cxn>
                <a:cxn ang="0">
                  <a:pos x="T2" y="T3"/>
                </a:cxn>
                <a:cxn ang="0">
                  <a:pos x="T4" y="T5"/>
                </a:cxn>
              </a:cxnLst>
              <a:rect l="0" t="0" r="r" b="b"/>
              <a:pathLst>
                <a:path w="90" h="1">
                  <a:moveTo>
                    <a:pt x="0" y="0"/>
                  </a:moveTo>
                  <a:lnTo>
                    <a:pt x="89"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121"/>
            <p:cNvSpPr>
              <a:spLocks/>
            </p:cNvSpPr>
            <p:nvPr/>
          </p:nvSpPr>
          <p:spPr bwMode="auto">
            <a:xfrm>
              <a:off x="790575" y="2963863"/>
              <a:ext cx="7800975" cy="1587"/>
            </a:xfrm>
            <a:custGeom>
              <a:avLst/>
              <a:gdLst>
                <a:gd name="T0" fmla="*/ 0 w 4914"/>
                <a:gd name="T1" fmla="*/ 0 h 1"/>
                <a:gd name="T2" fmla="*/ 4913 w 4914"/>
                <a:gd name="T3" fmla="*/ 0 h 1"/>
                <a:gd name="T4" fmla="*/ 0 w 4914"/>
                <a:gd name="T5" fmla="*/ 0 h 1"/>
              </a:gdLst>
              <a:ahLst/>
              <a:cxnLst>
                <a:cxn ang="0">
                  <a:pos x="T0" y="T1"/>
                </a:cxn>
                <a:cxn ang="0">
                  <a:pos x="T2" y="T3"/>
                </a:cxn>
                <a:cxn ang="0">
                  <a:pos x="T4" y="T5"/>
                </a:cxn>
              </a:cxnLst>
              <a:rect l="0" t="0" r="r" b="b"/>
              <a:pathLst>
                <a:path w="4914" h="1">
                  <a:moveTo>
                    <a:pt x="0" y="0"/>
                  </a:moveTo>
                  <a:lnTo>
                    <a:pt x="4913"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122"/>
            <p:cNvSpPr>
              <a:spLocks/>
            </p:cNvSpPr>
            <p:nvPr/>
          </p:nvSpPr>
          <p:spPr bwMode="auto">
            <a:xfrm>
              <a:off x="1927225" y="3341688"/>
              <a:ext cx="69850" cy="187325"/>
            </a:xfrm>
            <a:custGeom>
              <a:avLst/>
              <a:gdLst>
                <a:gd name="T0" fmla="*/ 9 w 44"/>
                <a:gd name="T1" fmla="*/ 0 h 118"/>
                <a:gd name="T2" fmla="*/ 19 w 44"/>
                <a:gd name="T3" fmla="*/ 11 h 118"/>
                <a:gd name="T4" fmla="*/ 43 w 44"/>
                <a:gd name="T5" fmla="*/ 62 h 118"/>
                <a:gd name="T6" fmla="*/ 9 w 44"/>
                <a:gd name="T7" fmla="*/ 108 h 118"/>
                <a:gd name="T8" fmla="*/ 0 w 44"/>
                <a:gd name="T9" fmla="*/ 117 h 118"/>
                <a:gd name="T10" fmla="*/ 9 w 44"/>
                <a:gd name="T11" fmla="*/ 0 h 118"/>
              </a:gdLst>
              <a:ahLst/>
              <a:cxnLst>
                <a:cxn ang="0">
                  <a:pos x="T0" y="T1"/>
                </a:cxn>
                <a:cxn ang="0">
                  <a:pos x="T2" y="T3"/>
                </a:cxn>
                <a:cxn ang="0">
                  <a:pos x="T4" y="T5"/>
                </a:cxn>
                <a:cxn ang="0">
                  <a:pos x="T6" y="T7"/>
                </a:cxn>
                <a:cxn ang="0">
                  <a:pos x="T8" y="T9"/>
                </a:cxn>
                <a:cxn ang="0">
                  <a:pos x="T10" y="T11"/>
                </a:cxn>
              </a:cxnLst>
              <a:rect l="0" t="0" r="r" b="b"/>
              <a:pathLst>
                <a:path w="44" h="118">
                  <a:moveTo>
                    <a:pt x="9" y="0"/>
                  </a:moveTo>
                  <a:lnTo>
                    <a:pt x="19" y="11"/>
                  </a:lnTo>
                  <a:lnTo>
                    <a:pt x="43" y="62"/>
                  </a:lnTo>
                  <a:lnTo>
                    <a:pt x="9" y="108"/>
                  </a:lnTo>
                  <a:lnTo>
                    <a:pt x="0" y="117"/>
                  </a:lnTo>
                  <a:lnTo>
                    <a:pt x="9"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123"/>
            <p:cNvSpPr>
              <a:spLocks/>
            </p:cNvSpPr>
            <p:nvPr/>
          </p:nvSpPr>
          <p:spPr bwMode="auto">
            <a:xfrm>
              <a:off x="1927225" y="3433763"/>
              <a:ext cx="104775" cy="95250"/>
            </a:xfrm>
            <a:custGeom>
              <a:avLst/>
              <a:gdLst>
                <a:gd name="T0" fmla="*/ 65 w 66"/>
                <a:gd name="T1" fmla="*/ 26 h 60"/>
                <a:gd name="T2" fmla="*/ 0 w 66"/>
                <a:gd name="T3" fmla="*/ 59 h 60"/>
                <a:gd name="T4" fmla="*/ 42 w 66"/>
                <a:gd name="T5" fmla="*/ 0 h 60"/>
                <a:gd name="T6" fmla="*/ 65 w 66"/>
                <a:gd name="T7" fmla="*/ 26 h 60"/>
              </a:gdLst>
              <a:ahLst/>
              <a:cxnLst>
                <a:cxn ang="0">
                  <a:pos x="T0" y="T1"/>
                </a:cxn>
                <a:cxn ang="0">
                  <a:pos x="T2" y="T3"/>
                </a:cxn>
                <a:cxn ang="0">
                  <a:pos x="T4" y="T5"/>
                </a:cxn>
                <a:cxn ang="0">
                  <a:pos x="T6" y="T7"/>
                </a:cxn>
              </a:cxnLst>
              <a:rect l="0" t="0" r="r" b="b"/>
              <a:pathLst>
                <a:path w="66" h="60">
                  <a:moveTo>
                    <a:pt x="65" y="26"/>
                  </a:moveTo>
                  <a:lnTo>
                    <a:pt x="0" y="59"/>
                  </a:lnTo>
                  <a:lnTo>
                    <a:pt x="42" y="0"/>
                  </a:lnTo>
                  <a:lnTo>
                    <a:pt x="65" y="26"/>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Rectangle 124"/>
            <p:cNvSpPr>
              <a:spLocks noChangeArrowheads="1"/>
            </p:cNvSpPr>
            <p:nvPr/>
          </p:nvSpPr>
          <p:spPr bwMode="auto">
            <a:xfrm>
              <a:off x="681038" y="1633538"/>
              <a:ext cx="897683"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Arial" pitchFamily="34" charset="0"/>
                </a:rPr>
                <a:t>Non-leaf</a:t>
              </a:r>
            </a:p>
          </p:txBody>
        </p:sp>
        <p:sp>
          <p:nvSpPr>
            <p:cNvPr id="93" name="Rectangle 125"/>
            <p:cNvSpPr>
              <a:spLocks noChangeArrowheads="1"/>
            </p:cNvSpPr>
            <p:nvPr/>
          </p:nvSpPr>
          <p:spPr bwMode="auto">
            <a:xfrm>
              <a:off x="714375" y="1887538"/>
              <a:ext cx="897683"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smtClean="0">
                  <a:solidFill>
                    <a:srgbClr val="FF0000"/>
                  </a:solidFill>
                  <a:latin typeface="Arial" pitchFamily="34" charset="0"/>
                </a:rPr>
                <a:t>Pages,</a:t>
              </a:r>
            </a:p>
            <a:p>
              <a:r>
                <a:rPr lang="en-US" sz="1400" b="1" dirty="0" smtClean="0">
                  <a:solidFill>
                    <a:srgbClr val="FF0000"/>
                  </a:solidFill>
                  <a:latin typeface="Arial" pitchFamily="34" charset="0"/>
                </a:rPr>
                <a:t>Height h</a:t>
              </a:r>
              <a:endParaRPr lang="en-US" sz="1400" b="1" dirty="0">
                <a:solidFill>
                  <a:srgbClr val="FF0000"/>
                </a:solidFill>
                <a:latin typeface="Arial" pitchFamily="34" charset="0"/>
              </a:endParaRPr>
            </a:p>
          </p:txBody>
        </p:sp>
        <p:sp>
          <p:nvSpPr>
            <p:cNvPr id="94" name="Rectangle 126"/>
            <p:cNvSpPr>
              <a:spLocks noChangeArrowheads="1"/>
            </p:cNvSpPr>
            <p:nvPr/>
          </p:nvSpPr>
          <p:spPr bwMode="auto">
            <a:xfrm>
              <a:off x="685800" y="3276600"/>
              <a:ext cx="2101538"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Arial" pitchFamily="34" charset="0"/>
                </a:rPr>
                <a:t>Pages </a:t>
              </a:r>
            </a:p>
            <a:p>
              <a:r>
                <a:rPr lang="en-US" sz="1400" b="1" dirty="0">
                  <a:solidFill>
                    <a:srgbClr val="FF0000"/>
                  </a:solidFill>
                  <a:latin typeface="Arial" pitchFamily="34" charset="0"/>
                </a:rPr>
                <a:t>(Sorted by search key)</a:t>
              </a:r>
            </a:p>
          </p:txBody>
        </p:sp>
        <p:sp>
          <p:nvSpPr>
            <p:cNvPr id="95" name="Rectangle 127"/>
            <p:cNvSpPr>
              <a:spLocks noChangeArrowheads="1"/>
            </p:cNvSpPr>
            <p:nvPr/>
          </p:nvSpPr>
          <p:spPr bwMode="auto">
            <a:xfrm>
              <a:off x="714375" y="3011488"/>
              <a:ext cx="549832"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Arial" pitchFamily="34" charset="0"/>
                </a:rPr>
                <a:t>Leaf</a:t>
              </a:r>
            </a:p>
          </p:txBody>
        </p:sp>
        <p:sp>
          <p:nvSpPr>
            <p:cNvPr id="96" name="Line 128"/>
            <p:cNvSpPr>
              <a:spLocks noChangeShapeType="1"/>
            </p:cNvSpPr>
            <p:nvPr/>
          </p:nvSpPr>
          <p:spPr bwMode="auto">
            <a:xfrm>
              <a:off x="2857500" y="3246438"/>
              <a:ext cx="457200" cy="0"/>
            </a:xfrm>
            <a:prstGeom prst="line">
              <a:avLst/>
            </a:prstGeom>
            <a:noFill/>
            <a:ln w="127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Line 129"/>
            <p:cNvSpPr>
              <a:spLocks noChangeShapeType="1"/>
            </p:cNvSpPr>
            <p:nvPr/>
          </p:nvSpPr>
          <p:spPr bwMode="auto">
            <a:xfrm>
              <a:off x="4762500" y="3246438"/>
              <a:ext cx="457200" cy="0"/>
            </a:xfrm>
            <a:prstGeom prst="line">
              <a:avLst/>
            </a:prstGeom>
            <a:noFill/>
            <a:ln w="127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Line 130"/>
            <p:cNvSpPr>
              <a:spLocks noChangeShapeType="1"/>
            </p:cNvSpPr>
            <p:nvPr/>
          </p:nvSpPr>
          <p:spPr bwMode="auto">
            <a:xfrm>
              <a:off x="6667500" y="3246438"/>
              <a:ext cx="457200" cy="0"/>
            </a:xfrm>
            <a:prstGeom prst="line">
              <a:avLst/>
            </a:prstGeom>
            <a:noFill/>
            <a:ln w="127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7" name="Curved Up Arrow 136"/>
          <p:cNvSpPr/>
          <p:nvPr/>
        </p:nvSpPr>
        <p:spPr>
          <a:xfrm>
            <a:off x="6248400" y="2438400"/>
            <a:ext cx="1447800" cy="228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8" name="TextBox 137"/>
          <p:cNvSpPr txBox="1"/>
          <p:nvPr/>
        </p:nvSpPr>
        <p:spPr>
          <a:xfrm>
            <a:off x="7239000" y="1905000"/>
            <a:ext cx="1676400" cy="400110"/>
          </a:xfrm>
          <a:prstGeom prst="rect">
            <a:avLst/>
          </a:prstGeom>
          <a:noFill/>
        </p:spPr>
        <p:txBody>
          <a:bodyPr wrap="square" rtlCol="0">
            <a:spAutoFit/>
          </a:bodyPr>
          <a:lstStyle/>
          <a:p>
            <a:r>
              <a:rPr lang="en-US" sz="2000" dirty="0" err="1" smtClean="0"/>
              <a:t>Fanout</a:t>
            </a:r>
            <a:r>
              <a:rPr lang="en-US" sz="2000" dirty="0" smtClean="0"/>
              <a:t> F</a:t>
            </a:r>
            <a:endParaRPr lang="en-US" sz="2000" dirty="0"/>
          </a:p>
        </p:txBody>
      </p:sp>
    </p:spTree>
    <p:extLst>
      <p:ext uri="{BB962C8B-B14F-4D97-AF65-F5344CB8AC3E}">
        <p14:creationId xmlns:p14="http://schemas.microsoft.com/office/powerpoint/2010/main" val="3512524466"/>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dirty="0"/>
              <a:t>Clustered vs. </a:t>
            </a:r>
            <a:r>
              <a:rPr lang="en-US" dirty="0" err="1"/>
              <a:t>Unclustered</a:t>
            </a:r>
            <a:r>
              <a:rPr lang="en-US" dirty="0"/>
              <a:t> Index</a:t>
            </a:r>
          </a:p>
        </p:txBody>
      </p:sp>
      <p:sp>
        <p:nvSpPr>
          <p:cNvPr id="44037" name="Rectangle 5"/>
          <p:cNvSpPr>
            <a:spLocks noGrp="1" noChangeArrowheads="1"/>
          </p:cNvSpPr>
          <p:nvPr>
            <p:ph sz="quarter" idx="1"/>
          </p:nvPr>
        </p:nvSpPr>
        <p:spPr>
          <a:xfrm>
            <a:off x="225440" y="4267200"/>
            <a:ext cx="8461360" cy="1981200"/>
          </a:xfrm>
          <a:noFill/>
          <a:ln/>
        </p:spPr>
        <p:txBody>
          <a:bodyPr>
            <a:normAutofit fontScale="92500" lnSpcReduction="20000"/>
          </a:bodyPr>
          <a:lstStyle/>
          <a:p>
            <a:pPr>
              <a:buSzPct val="75000"/>
            </a:pPr>
            <a:r>
              <a:rPr lang="en-US" sz="2400" dirty="0"/>
              <a:t>To build clustered index, first sort the heap file, leaving some free space on each page for future inserts </a:t>
            </a:r>
          </a:p>
          <a:p>
            <a:pPr>
              <a:buSzPct val="75000"/>
            </a:pPr>
            <a:r>
              <a:rPr lang="en-US" sz="2400" dirty="0"/>
              <a:t>Overflow pages may be needed for inserts</a:t>
            </a:r>
          </a:p>
          <a:p>
            <a:pPr lvl="1">
              <a:buSzPct val="75000"/>
            </a:pPr>
            <a:r>
              <a:rPr lang="en-US" sz="2100" dirty="0"/>
              <a:t>Hence order of data records is </a:t>
            </a:r>
            <a:r>
              <a:rPr lang="en-US" sz="2100" dirty="0">
                <a:solidFill>
                  <a:srgbClr val="FF0000"/>
                </a:solidFill>
              </a:rPr>
              <a:t>close to </a:t>
            </a:r>
            <a:r>
              <a:rPr lang="en-US" sz="2100" dirty="0"/>
              <a:t>the sort order</a:t>
            </a:r>
          </a:p>
          <a:p>
            <a:pPr>
              <a:buSzPct val="75000"/>
            </a:pPr>
            <a:r>
              <a:rPr lang="en-US" sz="2100" dirty="0" smtClean="0"/>
              <a:t>This is an </a:t>
            </a:r>
            <a:r>
              <a:rPr lang="en-US" sz="2100" b="1" dirty="0" smtClean="0"/>
              <a:t>Alternative 2 </a:t>
            </a:r>
            <a:r>
              <a:rPr lang="en-US" sz="2100" dirty="0" smtClean="0"/>
              <a:t>clustered index. For Alternative 1, the rows are in the data entries, so everything is </a:t>
            </a:r>
            <a:r>
              <a:rPr lang="en-US" sz="2100" smtClean="0"/>
              <a:t>in one FILE.</a:t>
            </a:r>
            <a:endParaRPr lang="en-US" sz="2100" dirty="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11</a:t>
            </a:fld>
            <a:endParaRPr lang="en-US" dirty="0"/>
          </a:p>
        </p:txBody>
      </p:sp>
      <p:sp>
        <p:nvSpPr>
          <p:cNvPr id="45" name="Freeform 8"/>
          <p:cNvSpPr>
            <a:spLocks/>
          </p:cNvSpPr>
          <p:nvPr/>
        </p:nvSpPr>
        <p:spPr bwMode="auto">
          <a:xfrm>
            <a:off x="391254" y="3641905"/>
            <a:ext cx="390760"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9"/>
          <p:cNvSpPr>
            <a:spLocks/>
          </p:cNvSpPr>
          <p:nvPr/>
        </p:nvSpPr>
        <p:spPr bwMode="auto">
          <a:xfrm>
            <a:off x="909673" y="3641905"/>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10"/>
          <p:cNvSpPr>
            <a:spLocks/>
          </p:cNvSpPr>
          <p:nvPr/>
        </p:nvSpPr>
        <p:spPr bwMode="auto">
          <a:xfrm>
            <a:off x="1426535" y="3641905"/>
            <a:ext cx="392317" cy="313120"/>
          </a:xfrm>
          <a:custGeom>
            <a:avLst/>
            <a:gdLst>
              <a:gd name="T0" fmla="*/ 0 w 252"/>
              <a:gd name="T1" fmla="*/ 206 h 207"/>
              <a:gd name="T2" fmla="*/ 0 w 252"/>
              <a:gd name="T3" fmla="*/ 0 h 207"/>
              <a:gd name="T4" fmla="*/ 251 w 252"/>
              <a:gd name="T5" fmla="*/ 0 h 207"/>
              <a:gd name="T6" fmla="*/ 251 w 252"/>
              <a:gd name="T7" fmla="*/ 206 h 207"/>
              <a:gd name="T8" fmla="*/ 0 w 252"/>
              <a:gd name="T9" fmla="*/ 206 h 207"/>
            </a:gdLst>
            <a:ahLst/>
            <a:cxnLst>
              <a:cxn ang="0">
                <a:pos x="T0" y="T1"/>
              </a:cxn>
              <a:cxn ang="0">
                <a:pos x="T2" y="T3"/>
              </a:cxn>
              <a:cxn ang="0">
                <a:pos x="T4" y="T5"/>
              </a:cxn>
              <a:cxn ang="0">
                <a:pos x="T6" y="T7"/>
              </a:cxn>
              <a:cxn ang="0">
                <a:pos x="T8" y="T9"/>
              </a:cxn>
            </a:cxnLst>
            <a:rect l="0" t="0" r="r" b="b"/>
            <a:pathLst>
              <a:path w="252" h="207">
                <a:moveTo>
                  <a:pt x="0" y="206"/>
                </a:moveTo>
                <a:lnTo>
                  <a:pt x="0" y="0"/>
                </a:lnTo>
                <a:lnTo>
                  <a:pt x="251" y="0"/>
                </a:lnTo>
                <a:lnTo>
                  <a:pt x="251"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11"/>
          <p:cNvSpPr>
            <a:spLocks/>
          </p:cNvSpPr>
          <p:nvPr/>
        </p:nvSpPr>
        <p:spPr bwMode="auto">
          <a:xfrm>
            <a:off x="1946511" y="3641905"/>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12"/>
          <p:cNvSpPr>
            <a:spLocks/>
          </p:cNvSpPr>
          <p:nvPr/>
        </p:nvSpPr>
        <p:spPr bwMode="auto">
          <a:xfrm>
            <a:off x="2464931" y="3641905"/>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3"/>
          <p:cNvSpPr>
            <a:spLocks/>
          </p:cNvSpPr>
          <p:nvPr/>
        </p:nvSpPr>
        <p:spPr bwMode="auto">
          <a:xfrm>
            <a:off x="2981793" y="3641905"/>
            <a:ext cx="390760"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4"/>
          <p:cNvSpPr>
            <a:spLocks/>
          </p:cNvSpPr>
          <p:nvPr/>
        </p:nvSpPr>
        <p:spPr bwMode="auto">
          <a:xfrm>
            <a:off x="3500212" y="3641905"/>
            <a:ext cx="390761"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5"/>
          <p:cNvSpPr>
            <a:spLocks/>
          </p:cNvSpPr>
          <p:nvPr/>
        </p:nvSpPr>
        <p:spPr bwMode="auto">
          <a:xfrm>
            <a:off x="1136968" y="2611784"/>
            <a:ext cx="1690700" cy="1513"/>
          </a:xfrm>
          <a:custGeom>
            <a:avLst/>
            <a:gdLst>
              <a:gd name="T0" fmla="*/ 0 w 1086"/>
              <a:gd name="T1" fmla="*/ 0 h 1"/>
              <a:gd name="T2" fmla="*/ 1085 w 1086"/>
              <a:gd name="T3" fmla="*/ 0 h 1"/>
              <a:gd name="T4" fmla="*/ 0 w 1086"/>
              <a:gd name="T5" fmla="*/ 0 h 1"/>
            </a:gdLst>
            <a:ahLst/>
            <a:cxnLst>
              <a:cxn ang="0">
                <a:pos x="T0" y="T1"/>
              </a:cxn>
              <a:cxn ang="0">
                <a:pos x="T2" y="T3"/>
              </a:cxn>
              <a:cxn ang="0">
                <a:pos x="T4" y="T5"/>
              </a:cxn>
            </a:cxnLst>
            <a:rect l="0" t="0" r="r" b="b"/>
            <a:pathLst>
              <a:path w="1086" h="1">
                <a:moveTo>
                  <a:pt x="0" y="0"/>
                </a:moveTo>
                <a:lnTo>
                  <a:pt x="1085"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6"/>
          <p:cNvSpPr>
            <a:spLocks/>
          </p:cNvSpPr>
          <p:nvPr/>
        </p:nvSpPr>
        <p:spPr bwMode="auto">
          <a:xfrm>
            <a:off x="1136968" y="1683011"/>
            <a:ext cx="892055" cy="930286"/>
          </a:xfrm>
          <a:custGeom>
            <a:avLst/>
            <a:gdLst>
              <a:gd name="T0" fmla="*/ 0 w 573"/>
              <a:gd name="T1" fmla="*/ 614 h 615"/>
              <a:gd name="T2" fmla="*/ 572 w 573"/>
              <a:gd name="T3" fmla="*/ 0 h 615"/>
              <a:gd name="T4" fmla="*/ 0 w 573"/>
              <a:gd name="T5" fmla="*/ 614 h 615"/>
            </a:gdLst>
            <a:ahLst/>
            <a:cxnLst>
              <a:cxn ang="0">
                <a:pos x="T0" y="T1"/>
              </a:cxn>
              <a:cxn ang="0">
                <a:pos x="T2" y="T3"/>
              </a:cxn>
              <a:cxn ang="0">
                <a:pos x="T4" y="T5"/>
              </a:cxn>
            </a:cxnLst>
            <a:rect l="0" t="0" r="r" b="b"/>
            <a:pathLst>
              <a:path w="573" h="615">
                <a:moveTo>
                  <a:pt x="0" y="614"/>
                </a:moveTo>
                <a:lnTo>
                  <a:pt x="572" y="0"/>
                </a:lnTo>
                <a:lnTo>
                  <a:pt x="0" y="6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7"/>
          <p:cNvSpPr>
            <a:spLocks/>
          </p:cNvSpPr>
          <p:nvPr/>
        </p:nvSpPr>
        <p:spPr bwMode="auto">
          <a:xfrm>
            <a:off x="2027466" y="1683011"/>
            <a:ext cx="809543" cy="930286"/>
          </a:xfrm>
          <a:custGeom>
            <a:avLst/>
            <a:gdLst>
              <a:gd name="T0" fmla="*/ 0 w 520"/>
              <a:gd name="T1" fmla="*/ 0 h 615"/>
              <a:gd name="T2" fmla="*/ 519 w 520"/>
              <a:gd name="T3" fmla="*/ 614 h 615"/>
              <a:gd name="T4" fmla="*/ 0 w 520"/>
              <a:gd name="T5" fmla="*/ 0 h 615"/>
            </a:gdLst>
            <a:ahLst/>
            <a:cxnLst>
              <a:cxn ang="0">
                <a:pos x="T0" y="T1"/>
              </a:cxn>
              <a:cxn ang="0">
                <a:pos x="T2" y="T3"/>
              </a:cxn>
              <a:cxn ang="0">
                <a:pos x="T4" y="T5"/>
              </a:cxn>
            </a:cxnLst>
            <a:rect l="0" t="0" r="r" b="b"/>
            <a:pathLst>
              <a:path w="520" h="615">
                <a:moveTo>
                  <a:pt x="0" y="0"/>
                </a:moveTo>
                <a:lnTo>
                  <a:pt x="519" y="61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8"/>
          <p:cNvSpPr>
            <a:spLocks/>
          </p:cNvSpPr>
          <p:nvPr/>
        </p:nvSpPr>
        <p:spPr bwMode="auto">
          <a:xfrm>
            <a:off x="1700535" y="1601328"/>
            <a:ext cx="328488" cy="83197"/>
          </a:xfrm>
          <a:custGeom>
            <a:avLst/>
            <a:gdLst>
              <a:gd name="T0" fmla="*/ 0 w 211"/>
              <a:gd name="T1" fmla="*/ 0 h 55"/>
              <a:gd name="T2" fmla="*/ 35 w 211"/>
              <a:gd name="T3" fmla="*/ 8 h 55"/>
              <a:gd name="T4" fmla="*/ 210 w 211"/>
              <a:gd name="T5" fmla="*/ 54 h 55"/>
              <a:gd name="T6" fmla="*/ 0 w 211"/>
              <a:gd name="T7" fmla="*/ 0 h 55"/>
            </a:gdLst>
            <a:ahLst/>
            <a:cxnLst>
              <a:cxn ang="0">
                <a:pos x="T0" y="T1"/>
              </a:cxn>
              <a:cxn ang="0">
                <a:pos x="T2" y="T3"/>
              </a:cxn>
              <a:cxn ang="0">
                <a:pos x="T4" y="T5"/>
              </a:cxn>
              <a:cxn ang="0">
                <a:pos x="T6" y="T7"/>
              </a:cxn>
            </a:cxnLst>
            <a:rect l="0" t="0" r="r" b="b"/>
            <a:pathLst>
              <a:path w="211" h="55">
                <a:moveTo>
                  <a:pt x="0" y="0"/>
                </a:moveTo>
                <a:lnTo>
                  <a:pt x="35" y="8"/>
                </a:lnTo>
                <a:lnTo>
                  <a:pt x="210" y="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19"/>
          <p:cNvSpPr>
            <a:spLocks/>
          </p:cNvSpPr>
          <p:nvPr/>
        </p:nvSpPr>
        <p:spPr bwMode="auto">
          <a:xfrm>
            <a:off x="1932500" y="1637631"/>
            <a:ext cx="96522" cy="46893"/>
          </a:xfrm>
          <a:custGeom>
            <a:avLst/>
            <a:gdLst>
              <a:gd name="T0" fmla="*/ 7 w 62"/>
              <a:gd name="T1" fmla="*/ 0 h 31"/>
              <a:gd name="T2" fmla="*/ 61 w 62"/>
              <a:gd name="T3" fmla="*/ 30 h 31"/>
              <a:gd name="T4" fmla="*/ 0 w 62"/>
              <a:gd name="T5" fmla="*/ 29 h 31"/>
              <a:gd name="T6" fmla="*/ 7 w 62"/>
              <a:gd name="T7" fmla="*/ 0 h 31"/>
            </a:gdLst>
            <a:ahLst/>
            <a:cxnLst>
              <a:cxn ang="0">
                <a:pos x="T0" y="T1"/>
              </a:cxn>
              <a:cxn ang="0">
                <a:pos x="T2" y="T3"/>
              </a:cxn>
              <a:cxn ang="0">
                <a:pos x="T4" y="T5"/>
              </a:cxn>
              <a:cxn ang="0">
                <a:pos x="T6" y="T7"/>
              </a:cxn>
            </a:cxnLst>
            <a:rect l="0" t="0" r="r" b="b"/>
            <a:pathLst>
              <a:path w="62" h="31">
                <a:moveTo>
                  <a:pt x="7" y="0"/>
                </a:moveTo>
                <a:lnTo>
                  <a:pt x="61" y="30"/>
                </a:lnTo>
                <a:lnTo>
                  <a:pt x="0" y="29"/>
                </a:lnTo>
                <a:lnTo>
                  <a:pt x="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20"/>
          <p:cNvSpPr>
            <a:spLocks/>
          </p:cNvSpPr>
          <p:nvPr/>
        </p:nvSpPr>
        <p:spPr bwMode="auto">
          <a:xfrm>
            <a:off x="727526" y="2858348"/>
            <a:ext cx="459260" cy="308582"/>
          </a:xfrm>
          <a:custGeom>
            <a:avLst/>
            <a:gdLst>
              <a:gd name="T0" fmla="*/ 0 w 295"/>
              <a:gd name="T1" fmla="*/ 0 h 204"/>
              <a:gd name="T2" fmla="*/ 294 w 295"/>
              <a:gd name="T3" fmla="*/ 0 h 204"/>
              <a:gd name="T4" fmla="*/ 294 w 295"/>
              <a:gd name="T5" fmla="*/ 203 h 204"/>
              <a:gd name="T6" fmla="*/ 0 w 295"/>
              <a:gd name="T7" fmla="*/ 203 h 204"/>
              <a:gd name="T8" fmla="*/ 0 w 295"/>
              <a:gd name="T9" fmla="*/ 0 h 204"/>
            </a:gdLst>
            <a:ahLst/>
            <a:cxnLst>
              <a:cxn ang="0">
                <a:pos x="T0" y="T1"/>
              </a:cxn>
              <a:cxn ang="0">
                <a:pos x="T2" y="T3"/>
              </a:cxn>
              <a:cxn ang="0">
                <a:pos x="T4" y="T5"/>
              </a:cxn>
              <a:cxn ang="0">
                <a:pos x="T6" y="T7"/>
              </a:cxn>
              <a:cxn ang="0">
                <a:pos x="T8" y="T9"/>
              </a:cxn>
            </a:cxnLst>
            <a:rect l="0" t="0" r="r" b="b"/>
            <a:pathLst>
              <a:path w="295" h="204">
                <a:moveTo>
                  <a:pt x="0" y="0"/>
                </a:moveTo>
                <a:lnTo>
                  <a:pt x="294" y="0"/>
                </a:lnTo>
                <a:lnTo>
                  <a:pt x="294"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21"/>
          <p:cNvSpPr>
            <a:spLocks/>
          </p:cNvSpPr>
          <p:nvPr/>
        </p:nvSpPr>
        <p:spPr bwMode="auto">
          <a:xfrm>
            <a:off x="1185230" y="2971797"/>
            <a:ext cx="73170" cy="36304"/>
          </a:xfrm>
          <a:custGeom>
            <a:avLst/>
            <a:gdLst>
              <a:gd name="T0" fmla="*/ 46 w 47"/>
              <a:gd name="T1" fmla="*/ 23 h 24"/>
              <a:gd name="T2" fmla="*/ 0 w 47"/>
              <a:gd name="T3" fmla="*/ 12 h 24"/>
              <a:gd name="T4" fmla="*/ 46 w 47"/>
              <a:gd name="T5" fmla="*/ 0 h 24"/>
            </a:gdLst>
            <a:ahLst/>
            <a:cxnLst>
              <a:cxn ang="0">
                <a:pos x="T0" y="T1"/>
              </a:cxn>
              <a:cxn ang="0">
                <a:pos x="T2" y="T3"/>
              </a:cxn>
              <a:cxn ang="0">
                <a:pos x="T4" y="T5"/>
              </a:cxn>
            </a:cxnLst>
            <a:rect l="0" t="0" r="r" b="b"/>
            <a:pathLst>
              <a:path w="47" h="24">
                <a:moveTo>
                  <a:pt x="46" y="23"/>
                </a:moveTo>
                <a:lnTo>
                  <a:pt x="0" y="12"/>
                </a:lnTo>
                <a:lnTo>
                  <a:pt x="4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22"/>
          <p:cNvSpPr>
            <a:spLocks/>
          </p:cNvSpPr>
          <p:nvPr/>
        </p:nvSpPr>
        <p:spPr bwMode="auto">
          <a:xfrm>
            <a:off x="1185230" y="2989949"/>
            <a:ext cx="275556" cy="1513"/>
          </a:xfrm>
          <a:custGeom>
            <a:avLst/>
            <a:gdLst>
              <a:gd name="T0" fmla="*/ 0 w 177"/>
              <a:gd name="T1" fmla="*/ 0 h 1"/>
              <a:gd name="T2" fmla="*/ 176 w 177"/>
              <a:gd name="T3" fmla="*/ 0 h 1"/>
              <a:gd name="T4" fmla="*/ 0 w 177"/>
              <a:gd name="T5" fmla="*/ 0 h 1"/>
            </a:gdLst>
            <a:ahLst/>
            <a:cxnLst>
              <a:cxn ang="0">
                <a:pos x="T0" y="T1"/>
              </a:cxn>
              <a:cxn ang="0">
                <a:pos x="T2" y="T3"/>
              </a:cxn>
              <a:cxn ang="0">
                <a:pos x="T4" y="T5"/>
              </a:cxn>
            </a:cxnLst>
            <a:rect l="0" t="0" r="r" b="b"/>
            <a:pathLst>
              <a:path w="177" h="1">
                <a:moveTo>
                  <a:pt x="0" y="0"/>
                </a:moveTo>
                <a:lnTo>
                  <a:pt x="176"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23"/>
          <p:cNvSpPr>
            <a:spLocks/>
          </p:cNvSpPr>
          <p:nvPr/>
        </p:nvSpPr>
        <p:spPr bwMode="auto">
          <a:xfrm>
            <a:off x="1386058" y="2971797"/>
            <a:ext cx="74727" cy="36304"/>
          </a:xfrm>
          <a:custGeom>
            <a:avLst/>
            <a:gdLst>
              <a:gd name="T0" fmla="*/ 0 w 48"/>
              <a:gd name="T1" fmla="*/ 0 h 24"/>
              <a:gd name="T2" fmla="*/ 47 w 48"/>
              <a:gd name="T3" fmla="*/ 12 h 24"/>
              <a:gd name="T4" fmla="*/ 0 w 48"/>
              <a:gd name="T5" fmla="*/ 23 h 24"/>
            </a:gdLst>
            <a:ahLst/>
            <a:cxnLst>
              <a:cxn ang="0">
                <a:pos x="T0" y="T1"/>
              </a:cxn>
              <a:cxn ang="0">
                <a:pos x="T2" y="T3"/>
              </a:cxn>
              <a:cxn ang="0">
                <a:pos x="T4" y="T5"/>
              </a:cxn>
            </a:cxnLst>
            <a:rect l="0" t="0" r="r" b="b"/>
            <a:pathLst>
              <a:path w="48" h="24">
                <a:moveTo>
                  <a:pt x="0" y="0"/>
                </a:moveTo>
                <a:lnTo>
                  <a:pt x="47" y="12"/>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24"/>
          <p:cNvSpPr>
            <a:spLocks/>
          </p:cNvSpPr>
          <p:nvPr/>
        </p:nvSpPr>
        <p:spPr bwMode="auto">
          <a:xfrm>
            <a:off x="1459229" y="2858348"/>
            <a:ext cx="459260" cy="308582"/>
          </a:xfrm>
          <a:custGeom>
            <a:avLst/>
            <a:gdLst>
              <a:gd name="T0" fmla="*/ 0 w 295"/>
              <a:gd name="T1" fmla="*/ 0 h 204"/>
              <a:gd name="T2" fmla="*/ 294 w 295"/>
              <a:gd name="T3" fmla="*/ 0 h 204"/>
              <a:gd name="T4" fmla="*/ 294 w 295"/>
              <a:gd name="T5" fmla="*/ 203 h 204"/>
              <a:gd name="T6" fmla="*/ 0 w 295"/>
              <a:gd name="T7" fmla="*/ 203 h 204"/>
              <a:gd name="T8" fmla="*/ 0 w 295"/>
              <a:gd name="T9" fmla="*/ 0 h 204"/>
            </a:gdLst>
            <a:ahLst/>
            <a:cxnLst>
              <a:cxn ang="0">
                <a:pos x="T0" y="T1"/>
              </a:cxn>
              <a:cxn ang="0">
                <a:pos x="T2" y="T3"/>
              </a:cxn>
              <a:cxn ang="0">
                <a:pos x="T4" y="T5"/>
              </a:cxn>
              <a:cxn ang="0">
                <a:pos x="T6" y="T7"/>
              </a:cxn>
              <a:cxn ang="0">
                <a:pos x="T8" y="T9"/>
              </a:cxn>
            </a:cxnLst>
            <a:rect l="0" t="0" r="r" b="b"/>
            <a:pathLst>
              <a:path w="295" h="204">
                <a:moveTo>
                  <a:pt x="0" y="0"/>
                </a:moveTo>
                <a:lnTo>
                  <a:pt x="294" y="0"/>
                </a:lnTo>
                <a:lnTo>
                  <a:pt x="294"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25"/>
          <p:cNvSpPr>
            <a:spLocks/>
          </p:cNvSpPr>
          <p:nvPr/>
        </p:nvSpPr>
        <p:spPr bwMode="auto">
          <a:xfrm>
            <a:off x="1916932" y="2971797"/>
            <a:ext cx="74727" cy="36304"/>
          </a:xfrm>
          <a:custGeom>
            <a:avLst/>
            <a:gdLst>
              <a:gd name="T0" fmla="*/ 47 w 48"/>
              <a:gd name="T1" fmla="*/ 23 h 24"/>
              <a:gd name="T2" fmla="*/ 0 w 48"/>
              <a:gd name="T3" fmla="*/ 12 h 24"/>
              <a:gd name="T4" fmla="*/ 47 w 48"/>
              <a:gd name="T5" fmla="*/ 0 h 24"/>
            </a:gdLst>
            <a:ahLst/>
            <a:cxnLst>
              <a:cxn ang="0">
                <a:pos x="T0" y="T1"/>
              </a:cxn>
              <a:cxn ang="0">
                <a:pos x="T2" y="T3"/>
              </a:cxn>
              <a:cxn ang="0">
                <a:pos x="T4" y="T5"/>
              </a:cxn>
            </a:cxnLst>
            <a:rect l="0" t="0" r="r" b="b"/>
            <a:pathLst>
              <a:path w="48" h="24">
                <a:moveTo>
                  <a:pt x="47" y="23"/>
                </a:moveTo>
                <a:lnTo>
                  <a:pt x="0" y="12"/>
                </a:lnTo>
                <a:lnTo>
                  <a:pt x="4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26"/>
          <p:cNvSpPr>
            <a:spLocks/>
          </p:cNvSpPr>
          <p:nvPr/>
        </p:nvSpPr>
        <p:spPr bwMode="auto">
          <a:xfrm>
            <a:off x="1916932" y="2989949"/>
            <a:ext cx="228851" cy="1513"/>
          </a:xfrm>
          <a:custGeom>
            <a:avLst/>
            <a:gdLst>
              <a:gd name="T0" fmla="*/ 0 w 147"/>
              <a:gd name="T1" fmla="*/ 0 h 1"/>
              <a:gd name="T2" fmla="*/ 146 w 147"/>
              <a:gd name="T3" fmla="*/ 0 h 1"/>
              <a:gd name="T4" fmla="*/ 0 w 147"/>
              <a:gd name="T5" fmla="*/ 0 h 1"/>
            </a:gdLst>
            <a:ahLst/>
            <a:cxnLst>
              <a:cxn ang="0">
                <a:pos x="T0" y="T1"/>
              </a:cxn>
              <a:cxn ang="0">
                <a:pos x="T2" y="T3"/>
              </a:cxn>
              <a:cxn ang="0">
                <a:pos x="T4" y="T5"/>
              </a:cxn>
            </a:cxnLst>
            <a:rect l="0" t="0" r="r" b="b"/>
            <a:pathLst>
              <a:path w="147" h="1">
                <a:moveTo>
                  <a:pt x="0" y="0"/>
                </a:moveTo>
                <a:lnTo>
                  <a:pt x="146"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27"/>
          <p:cNvSpPr>
            <a:spLocks/>
          </p:cNvSpPr>
          <p:nvPr/>
        </p:nvSpPr>
        <p:spPr bwMode="auto">
          <a:xfrm>
            <a:off x="2071056" y="2971797"/>
            <a:ext cx="74727" cy="36304"/>
          </a:xfrm>
          <a:custGeom>
            <a:avLst/>
            <a:gdLst>
              <a:gd name="T0" fmla="*/ 0 w 48"/>
              <a:gd name="T1" fmla="*/ 0 h 24"/>
              <a:gd name="T2" fmla="*/ 47 w 48"/>
              <a:gd name="T3" fmla="*/ 12 h 24"/>
              <a:gd name="T4" fmla="*/ 0 w 48"/>
              <a:gd name="T5" fmla="*/ 23 h 24"/>
            </a:gdLst>
            <a:ahLst/>
            <a:cxnLst>
              <a:cxn ang="0">
                <a:pos x="T0" y="T1"/>
              </a:cxn>
              <a:cxn ang="0">
                <a:pos x="T2" y="T3"/>
              </a:cxn>
              <a:cxn ang="0">
                <a:pos x="T4" y="T5"/>
              </a:cxn>
            </a:cxnLst>
            <a:rect l="0" t="0" r="r" b="b"/>
            <a:pathLst>
              <a:path w="48" h="24">
                <a:moveTo>
                  <a:pt x="0" y="0"/>
                </a:moveTo>
                <a:lnTo>
                  <a:pt x="47" y="12"/>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28"/>
          <p:cNvSpPr>
            <a:spLocks/>
          </p:cNvSpPr>
          <p:nvPr/>
        </p:nvSpPr>
        <p:spPr bwMode="auto">
          <a:xfrm>
            <a:off x="1046673" y="2593632"/>
            <a:ext cx="185261" cy="266228"/>
          </a:xfrm>
          <a:custGeom>
            <a:avLst/>
            <a:gdLst>
              <a:gd name="T0" fmla="*/ 118 w 119"/>
              <a:gd name="T1" fmla="*/ 0 h 176"/>
              <a:gd name="T2" fmla="*/ 0 w 119"/>
              <a:gd name="T3" fmla="*/ 175 h 176"/>
              <a:gd name="T4" fmla="*/ 118 w 119"/>
              <a:gd name="T5" fmla="*/ 0 h 176"/>
            </a:gdLst>
            <a:ahLst/>
            <a:cxnLst>
              <a:cxn ang="0">
                <a:pos x="T0" y="T1"/>
              </a:cxn>
              <a:cxn ang="0">
                <a:pos x="T2" y="T3"/>
              </a:cxn>
              <a:cxn ang="0">
                <a:pos x="T4" y="T5"/>
              </a:cxn>
            </a:cxnLst>
            <a:rect l="0" t="0" r="r" b="b"/>
            <a:pathLst>
              <a:path w="119" h="176">
                <a:moveTo>
                  <a:pt x="118" y="0"/>
                </a:moveTo>
                <a:lnTo>
                  <a:pt x="0" y="175"/>
                </a:lnTo>
                <a:lnTo>
                  <a:pt x="1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29"/>
          <p:cNvSpPr>
            <a:spLocks/>
          </p:cNvSpPr>
          <p:nvPr/>
        </p:nvSpPr>
        <p:spPr bwMode="auto">
          <a:xfrm>
            <a:off x="1046673" y="2788765"/>
            <a:ext cx="59159" cy="71095"/>
          </a:xfrm>
          <a:custGeom>
            <a:avLst/>
            <a:gdLst>
              <a:gd name="T0" fmla="*/ 37 w 38"/>
              <a:gd name="T1" fmla="*/ 14 h 47"/>
              <a:gd name="T2" fmla="*/ 0 w 38"/>
              <a:gd name="T3" fmla="*/ 46 h 47"/>
              <a:gd name="T4" fmla="*/ 16 w 38"/>
              <a:gd name="T5" fmla="*/ 0 h 47"/>
            </a:gdLst>
            <a:ahLst/>
            <a:cxnLst>
              <a:cxn ang="0">
                <a:pos x="T0" y="T1"/>
              </a:cxn>
              <a:cxn ang="0">
                <a:pos x="T2" y="T3"/>
              </a:cxn>
              <a:cxn ang="0">
                <a:pos x="T4" y="T5"/>
              </a:cxn>
            </a:cxnLst>
            <a:rect l="0" t="0" r="r" b="b"/>
            <a:pathLst>
              <a:path w="38" h="47">
                <a:moveTo>
                  <a:pt x="37" y="14"/>
                </a:moveTo>
                <a:lnTo>
                  <a:pt x="0" y="46"/>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30"/>
          <p:cNvSpPr>
            <a:spLocks/>
          </p:cNvSpPr>
          <p:nvPr/>
        </p:nvSpPr>
        <p:spPr bwMode="auto">
          <a:xfrm>
            <a:off x="1686524" y="2593632"/>
            <a:ext cx="1556" cy="266228"/>
          </a:xfrm>
          <a:custGeom>
            <a:avLst/>
            <a:gdLst>
              <a:gd name="T0" fmla="*/ 0 w 1"/>
              <a:gd name="T1" fmla="*/ 0 h 176"/>
              <a:gd name="T2" fmla="*/ 0 w 1"/>
              <a:gd name="T3" fmla="*/ 175 h 176"/>
              <a:gd name="T4" fmla="*/ 0 w 1"/>
              <a:gd name="T5" fmla="*/ 0 h 176"/>
            </a:gdLst>
            <a:ahLst/>
            <a:cxnLst>
              <a:cxn ang="0">
                <a:pos x="T0" y="T1"/>
              </a:cxn>
              <a:cxn ang="0">
                <a:pos x="T2" y="T3"/>
              </a:cxn>
              <a:cxn ang="0">
                <a:pos x="T4" y="T5"/>
              </a:cxn>
            </a:cxnLst>
            <a:rect l="0" t="0" r="r" b="b"/>
            <a:pathLst>
              <a:path w="1" h="176">
                <a:moveTo>
                  <a:pt x="0" y="0"/>
                </a:moveTo>
                <a:lnTo>
                  <a:pt x="0" y="17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31"/>
          <p:cNvSpPr>
            <a:spLocks/>
          </p:cNvSpPr>
          <p:nvPr/>
        </p:nvSpPr>
        <p:spPr bwMode="auto">
          <a:xfrm>
            <a:off x="1669398" y="2787252"/>
            <a:ext cx="37364" cy="72608"/>
          </a:xfrm>
          <a:custGeom>
            <a:avLst/>
            <a:gdLst>
              <a:gd name="T0" fmla="*/ 23 w 24"/>
              <a:gd name="T1" fmla="*/ 0 h 48"/>
              <a:gd name="T2" fmla="*/ 11 w 24"/>
              <a:gd name="T3" fmla="*/ 47 h 48"/>
              <a:gd name="T4" fmla="*/ 0 w 24"/>
              <a:gd name="T5" fmla="*/ 0 h 48"/>
            </a:gdLst>
            <a:ahLst/>
            <a:cxnLst>
              <a:cxn ang="0">
                <a:pos x="T0" y="T1"/>
              </a:cxn>
              <a:cxn ang="0">
                <a:pos x="T2" y="T3"/>
              </a:cxn>
              <a:cxn ang="0">
                <a:pos x="T4" y="T5"/>
              </a:cxn>
            </a:cxnLst>
            <a:rect l="0" t="0" r="r" b="b"/>
            <a:pathLst>
              <a:path w="24" h="48">
                <a:moveTo>
                  <a:pt x="23" y="0"/>
                </a:moveTo>
                <a:lnTo>
                  <a:pt x="11" y="4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32"/>
          <p:cNvSpPr>
            <a:spLocks/>
          </p:cNvSpPr>
          <p:nvPr/>
        </p:nvSpPr>
        <p:spPr bwMode="auto">
          <a:xfrm>
            <a:off x="2693782" y="2858348"/>
            <a:ext cx="457703" cy="308582"/>
          </a:xfrm>
          <a:custGeom>
            <a:avLst/>
            <a:gdLst>
              <a:gd name="T0" fmla="*/ 0 w 294"/>
              <a:gd name="T1" fmla="*/ 0 h 204"/>
              <a:gd name="T2" fmla="*/ 293 w 294"/>
              <a:gd name="T3" fmla="*/ 0 h 204"/>
              <a:gd name="T4" fmla="*/ 293 w 294"/>
              <a:gd name="T5" fmla="*/ 203 h 204"/>
              <a:gd name="T6" fmla="*/ 0 w 294"/>
              <a:gd name="T7" fmla="*/ 203 h 204"/>
              <a:gd name="T8" fmla="*/ 0 w 294"/>
              <a:gd name="T9" fmla="*/ 0 h 204"/>
            </a:gdLst>
            <a:ahLst/>
            <a:cxnLst>
              <a:cxn ang="0">
                <a:pos x="T0" y="T1"/>
              </a:cxn>
              <a:cxn ang="0">
                <a:pos x="T2" y="T3"/>
              </a:cxn>
              <a:cxn ang="0">
                <a:pos x="T4" y="T5"/>
              </a:cxn>
              <a:cxn ang="0">
                <a:pos x="T6" y="T7"/>
              </a:cxn>
              <a:cxn ang="0">
                <a:pos x="T8" y="T9"/>
              </a:cxn>
            </a:cxnLst>
            <a:rect l="0" t="0" r="r" b="b"/>
            <a:pathLst>
              <a:path w="294" h="204">
                <a:moveTo>
                  <a:pt x="0" y="0"/>
                </a:moveTo>
                <a:lnTo>
                  <a:pt x="293" y="0"/>
                </a:lnTo>
                <a:lnTo>
                  <a:pt x="293"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33"/>
          <p:cNvSpPr>
            <a:spLocks/>
          </p:cNvSpPr>
          <p:nvPr/>
        </p:nvSpPr>
        <p:spPr bwMode="auto">
          <a:xfrm>
            <a:off x="2466487" y="2971797"/>
            <a:ext cx="73171" cy="36304"/>
          </a:xfrm>
          <a:custGeom>
            <a:avLst/>
            <a:gdLst>
              <a:gd name="T0" fmla="*/ 46 w 47"/>
              <a:gd name="T1" fmla="*/ 23 h 24"/>
              <a:gd name="T2" fmla="*/ 0 w 47"/>
              <a:gd name="T3" fmla="*/ 12 h 24"/>
              <a:gd name="T4" fmla="*/ 46 w 47"/>
              <a:gd name="T5" fmla="*/ 0 h 24"/>
            </a:gdLst>
            <a:ahLst/>
            <a:cxnLst>
              <a:cxn ang="0">
                <a:pos x="T0" y="T1"/>
              </a:cxn>
              <a:cxn ang="0">
                <a:pos x="T2" y="T3"/>
              </a:cxn>
              <a:cxn ang="0">
                <a:pos x="T4" y="T5"/>
              </a:cxn>
            </a:cxnLst>
            <a:rect l="0" t="0" r="r" b="b"/>
            <a:pathLst>
              <a:path w="47" h="24">
                <a:moveTo>
                  <a:pt x="46" y="23"/>
                </a:moveTo>
                <a:lnTo>
                  <a:pt x="0" y="12"/>
                </a:lnTo>
                <a:lnTo>
                  <a:pt x="4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34"/>
          <p:cNvSpPr>
            <a:spLocks/>
          </p:cNvSpPr>
          <p:nvPr/>
        </p:nvSpPr>
        <p:spPr bwMode="auto">
          <a:xfrm>
            <a:off x="2466487" y="2989949"/>
            <a:ext cx="228852" cy="1513"/>
          </a:xfrm>
          <a:custGeom>
            <a:avLst/>
            <a:gdLst>
              <a:gd name="T0" fmla="*/ 0 w 147"/>
              <a:gd name="T1" fmla="*/ 0 h 1"/>
              <a:gd name="T2" fmla="*/ 146 w 147"/>
              <a:gd name="T3" fmla="*/ 0 h 1"/>
              <a:gd name="T4" fmla="*/ 0 w 147"/>
              <a:gd name="T5" fmla="*/ 0 h 1"/>
            </a:gdLst>
            <a:ahLst/>
            <a:cxnLst>
              <a:cxn ang="0">
                <a:pos x="T0" y="T1"/>
              </a:cxn>
              <a:cxn ang="0">
                <a:pos x="T2" y="T3"/>
              </a:cxn>
              <a:cxn ang="0">
                <a:pos x="T4" y="T5"/>
              </a:cxn>
            </a:cxnLst>
            <a:rect l="0" t="0" r="r" b="b"/>
            <a:pathLst>
              <a:path w="147" h="1">
                <a:moveTo>
                  <a:pt x="0" y="0"/>
                </a:moveTo>
                <a:lnTo>
                  <a:pt x="146"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35"/>
          <p:cNvSpPr>
            <a:spLocks/>
          </p:cNvSpPr>
          <p:nvPr/>
        </p:nvSpPr>
        <p:spPr bwMode="auto">
          <a:xfrm>
            <a:off x="2620612" y="2971797"/>
            <a:ext cx="74727" cy="36304"/>
          </a:xfrm>
          <a:custGeom>
            <a:avLst/>
            <a:gdLst>
              <a:gd name="T0" fmla="*/ 0 w 48"/>
              <a:gd name="T1" fmla="*/ 0 h 24"/>
              <a:gd name="T2" fmla="*/ 47 w 48"/>
              <a:gd name="T3" fmla="*/ 12 h 24"/>
              <a:gd name="T4" fmla="*/ 0 w 48"/>
              <a:gd name="T5" fmla="*/ 23 h 24"/>
            </a:gdLst>
            <a:ahLst/>
            <a:cxnLst>
              <a:cxn ang="0">
                <a:pos x="T0" y="T1"/>
              </a:cxn>
              <a:cxn ang="0">
                <a:pos x="T2" y="T3"/>
              </a:cxn>
              <a:cxn ang="0">
                <a:pos x="T4" y="T5"/>
              </a:cxn>
            </a:cxnLst>
            <a:rect l="0" t="0" r="r" b="b"/>
            <a:pathLst>
              <a:path w="48" h="24">
                <a:moveTo>
                  <a:pt x="0" y="0"/>
                </a:moveTo>
                <a:lnTo>
                  <a:pt x="47" y="12"/>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36"/>
          <p:cNvSpPr>
            <a:spLocks/>
          </p:cNvSpPr>
          <p:nvPr/>
        </p:nvSpPr>
        <p:spPr bwMode="auto">
          <a:xfrm>
            <a:off x="2738930" y="2593632"/>
            <a:ext cx="185260" cy="266228"/>
          </a:xfrm>
          <a:custGeom>
            <a:avLst/>
            <a:gdLst>
              <a:gd name="T0" fmla="*/ 0 w 119"/>
              <a:gd name="T1" fmla="*/ 0 h 176"/>
              <a:gd name="T2" fmla="*/ 118 w 119"/>
              <a:gd name="T3" fmla="*/ 175 h 176"/>
              <a:gd name="T4" fmla="*/ 0 w 119"/>
              <a:gd name="T5" fmla="*/ 0 h 176"/>
            </a:gdLst>
            <a:ahLst/>
            <a:cxnLst>
              <a:cxn ang="0">
                <a:pos x="T0" y="T1"/>
              </a:cxn>
              <a:cxn ang="0">
                <a:pos x="T2" y="T3"/>
              </a:cxn>
              <a:cxn ang="0">
                <a:pos x="T4" y="T5"/>
              </a:cxn>
            </a:cxnLst>
            <a:rect l="0" t="0" r="r" b="b"/>
            <a:pathLst>
              <a:path w="119" h="176">
                <a:moveTo>
                  <a:pt x="0" y="0"/>
                </a:moveTo>
                <a:lnTo>
                  <a:pt x="118" y="17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37"/>
          <p:cNvSpPr>
            <a:spLocks/>
          </p:cNvSpPr>
          <p:nvPr/>
        </p:nvSpPr>
        <p:spPr bwMode="auto">
          <a:xfrm>
            <a:off x="2866589" y="2788765"/>
            <a:ext cx="57602" cy="71095"/>
          </a:xfrm>
          <a:custGeom>
            <a:avLst/>
            <a:gdLst>
              <a:gd name="T0" fmla="*/ 20 w 37"/>
              <a:gd name="T1" fmla="*/ 0 h 47"/>
              <a:gd name="T2" fmla="*/ 36 w 37"/>
              <a:gd name="T3" fmla="*/ 46 h 47"/>
              <a:gd name="T4" fmla="*/ 0 w 37"/>
              <a:gd name="T5" fmla="*/ 14 h 47"/>
            </a:gdLst>
            <a:ahLst/>
            <a:cxnLst>
              <a:cxn ang="0">
                <a:pos x="T0" y="T1"/>
              </a:cxn>
              <a:cxn ang="0">
                <a:pos x="T2" y="T3"/>
              </a:cxn>
              <a:cxn ang="0">
                <a:pos x="T4" y="T5"/>
              </a:cxn>
            </a:cxnLst>
            <a:rect l="0" t="0" r="r" b="b"/>
            <a:pathLst>
              <a:path w="37" h="47">
                <a:moveTo>
                  <a:pt x="20" y="0"/>
                </a:moveTo>
                <a:lnTo>
                  <a:pt x="36" y="46"/>
                </a:lnTo>
                <a:lnTo>
                  <a:pt x="0" y="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38"/>
          <p:cNvSpPr>
            <a:spLocks/>
          </p:cNvSpPr>
          <p:nvPr/>
        </p:nvSpPr>
        <p:spPr bwMode="auto">
          <a:xfrm>
            <a:off x="406822" y="3165417"/>
            <a:ext cx="367408" cy="485564"/>
          </a:xfrm>
          <a:custGeom>
            <a:avLst/>
            <a:gdLst>
              <a:gd name="T0" fmla="*/ 235 w 236"/>
              <a:gd name="T1" fmla="*/ 0 h 321"/>
              <a:gd name="T2" fmla="*/ 0 w 236"/>
              <a:gd name="T3" fmla="*/ 320 h 321"/>
              <a:gd name="T4" fmla="*/ 235 w 236"/>
              <a:gd name="T5" fmla="*/ 0 h 321"/>
            </a:gdLst>
            <a:ahLst/>
            <a:cxnLst>
              <a:cxn ang="0">
                <a:pos x="T0" y="T1"/>
              </a:cxn>
              <a:cxn ang="0">
                <a:pos x="T2" y="T3"/>
              </a:cxn>
              <a:cxn ang="0">
                <a:pos x="T4" y="T5"/>
              </a:cxn>
            </a:cxnLst>
            <a:rect l="0" t="0" r="r" b="b"/>
            <a:pathLst>
              <a:path w="236" h="321">
                <a:moveTo>
                  <a:pt x="235" y="0"/>
                </a:moveTo>
                <a:lnTo>
                  <a:pt x="0" y="320"/>
                </a:lnTo>
                <a:lnTo>
                  <a:pt x="23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Freeform 39"/>
          <p:cNvSpPr>
            <a:spLocks/>
          </p:cNvSpPr>
          <p:nvPr/>
        </p:nvSpPr>
        <p:spPr bwMode="auto">
          <a:xfrm>
            <a:off x="406822" y="3582911"/>
            <a:ext cx="59159" cy="68070"/>
          </a:xfrm>
          <a:custGeom>
            <a:avLst/>
            <a:gdLst>
              <a:gd name="T0" fmla="*/ 37 w 38"/>
              <a:gd name="T1" fmla="*/ 14 h 45"/>
              <a:gd name="T2" fmla="*/ 0 w 38"/>
              <a:gd name="T3" fmla="*/ 44 h 45"/>
              <a:gd name="T4" fmla="*/ 18 w 38"/>
              <a:gd name="T5" fmla="*/ 0 h 45"/>
            </a:gdLst>
            <a:ahLst/>
            <a:cxnLst>
              <a:cxn ang="0">
                <a:pos x="T0" y="T1"/>
              </a:cxn>
              <a:cxn ang="0">
                <a:pos x="T2" y="T3"/>
              </a:cxn>
              <a:cxn ang="0">
                <a:pos x="T4" y="T5"/>
              </a:cxn>
            </a:cxnLst>
            <a:rect l="0" t="0" r="r" b="b"/>
            <a:pathLst>
              <a:path w="38" h="45">
                <a:moveTo>
                  <a:pt x="37" y="14"/>
                </a:moveTo>
                <a:lnTo>
                  <a:pt x="0" y="44"/>
                </a:lnTo>
                <a:lnTo>
                  <a:pt x="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40"/>
          <p:cNvSpPr>
            <a:spLocks/>
          </p:cNvSpPr>
          <p:nvPr/>
        </p:nvSpPr>
        <p:spPr bwMode="auto">
          <a:xfrm>
            <a:off x="545378" y="3165417"/>
            <a:ext cx="275557" cy="485564"/>
          </a:xfrm>
          <a:custGeom>
            <a:avLst/>
            <a:gdLst>
              <a:gd name="T0" fmla="*/ 176 w 177"/>
              <a:gd name="T1" fmla="*/ 0 h 321"/>
              <a:gd name="T2" fmla="*/ 0 w 177"/>
              <a:gd name="T3" fmla="*/ 320 h 321"/>
              <a:gd name="T4" fmla="*/ 176 w 177"/>
              <a:gd name="T5" fmla="*/ 0 h 321"/>
            </a:gdLst>
            <a:ahLst/>
            <a:cxnLst>
              <a:cxn ang="0">
                <a:pos x="T0" y="T1"/>
              </a:cxn>
              <a:cxn ang="0">
                <a:pos x="T2" y="T3"/>
              </a:cxn>
              <a:cxn ang="0">
                <a:pos x="T4" y="T5"/>
              </a:cxn>
            </a:cxnLst>
            <a:rect l="0" t="0" r="r" b="b"/>
            <a:pathLst>
              <a:path w="177" h="321">
                <a:moveTo>
                  <a:pt x="176" y="0"/>
                </a:moveTo>
                <a:lnTo>
                  <a:pt x="0" y="320"/>
                </a:lnTo>
                <a:lnTo>
                  <a:pt x="17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41"/>
          <p:cNvSpPr>
            <a:spLocks/>
          </p:cNvSpPr>
          <p:nvPr/>
        </p:nvSpPr>
        <p:spPr bwMode="auto">
          <a:xfrm>
            <a:off x="545378" y="3579886"/>
            <a:ext cx="51375" cy="71095"/>
          </a:xfrm>
          <a:custGeom>
            <a:avLst/>
            <a:gdLst>
              <a:gd name="T0" fmla="*/ 32 w 33"/>
              <a:gd name="T1" fmla="*/ 10 h 47"/>
              <a:gd name="T2" fmla="*/ 0 w 33"/>
              <a:gd name="T3" fmla="*/ 46 h 47"/>
              <a:gd name="T4" fmla="*/ 12 w 33"/>
              <a:gd name="T5" fmla="*/ 0 h 47"/>
            </a:gdLst>
            <a:ahLst/>
            <a:cxnLst>
              <a:cxn ang="0">
                <a:pos x="T0" y="T1"/>
              </a:cxn>
              <a:cxn ang="0">
                <a:pos x="T2" y="T3"/>
              </a:cxn>
              <a:cxn ang="0">
                <a:pos x="T4" y="T5"/>
              </a:cxn>
            </a:cxnLst>
            <a:rect l="0" t="0" r="r" b="b"/>
            <a:pathLst>
              <a:path w="33" h="47">
                <a:moveTo>
                  <a:pt x="32" y="10"/>
                </a:moveTo>
                <a:lnTo>
                  <a:pt x="0" y="46"/>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42"/>
          <p:cNvSpPr>
            <a:spLocks/>
          </p:cNvSpPr>
          <p:nvPr/>
        </p:nvSpPr>
        <p:spPr bwMode="auto">
          <a:xfrm>
            <a:off x="680822" y="3165417"/>
            <a:ext cx="185260" cy="485564"/>
          </a:xfrm>
          <a:custGeom>
            <a:avLst/>
            <a:gdLst>
              <a:gd name="T0" fmla="*/ 118 w 119"/>
              <a:gd name="T1" fmla="*/ 0 h 321"/>
              <a:gd name="T2" fmla="*/ 0 w 119"/>
              <a:gd name="T3" fmla="*/ 320 h 321"/>
              <a:gd name="T4" fmla="*/ 118 w 119"/>
              <a:gd name="T5" fmla="*/ 0 h 321"/>
            </a:gdLst>
            <a:ahLst/>
            <a:cxnLst>
              <a:cxn ang="0">
                <a:pos x="T0" y="T1"/>
              </a:cxn>
              <a:cxn ang="0">
                <a:pos x="T2" y="T3"/>
              </a:cxn>
              <a:cxn ang="0">
                <a:pos x="T4" y="T5"/>
              </a:cxn>
            </a:cxnLst>
            <a:rect l="0" t="0" r="r" b="b"/>
            <a:pathLst>
              <a:path w="119" h="321">
                <a:moveTo>
                  <a:pt x="118" y="0"/>
                </a:moveTo>
                <a:lnTo>
                  <a:pt x="0" y="320"/>
                </a:lnTo>
                <a:lnTo>
                  <a:pt x="1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43"/>
          <p:cNvSpPr>
            <a:spLocks/>
          </p:cNvSpPr>
          <p:nvPr/>
        </p:nvSpPr>
        <p:spPr bwMode="auto">
          <a:xfrm>
            <a:off x="680822" y="3578374"/>
            <a:ext cx="45147" cy="72608"/>
          </a:xfrm>
          <a:custGeom>
            <a:avLst/>
            <a:gdLst>
              <a:gd name="T0" fmla="*/ 28 w 29"/>
              <a:gd name="T1" fmla="*/ 7 h 48"/>
              <a:gd name="T2" fmla="*/ 0 w 29"/>
              <a:gd name="T3" fmla="*/ 47 h 48"/>
              <a:gd name="T4" fmla="*/ 5 w 29"/>
              <a:gd name="T5" fmla="*/ 0 h 48"/>
            </a:gdLst>
            <a:ahLst/>
            <a:cxnLst>
              <a:cxn ang="0">
                <a:pos x="T0" y="T1"/>
              </a:cxn>
              <a:cxn ang="0">
                <a:pos x="T2" y="T3"/>
              </a:cxn>
              <a:cxn ang="0">
                <a:pos x="T4" y="T5"/>
              </a:cxn>
            </a:cxnLst>
            <a:rect l="0" t="0" r="r" b="b"/>
            <a:pathLst>
              <a:path w="29" h="48">
                <a:moveTo>
                  <a:pt x="28" y="7"/>
                </a:moveTo>
                <a:lnTo>
                  <a:pt x="0" y="47"/>
                </a:lnTo>
                <a:lnTo>
                  <a:pt x="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44"/>
          <p:cNvSpPr>
            <a:spLocks/>
          </p:cNvSpPr>
          <p:nvPr/>
        </p:nvSpPr>
        <p:spPr bwMode="auto">
          <a:xfrm>
            <a:off x="911230" y="3165417"/>
            <a:ext cx="46704" cy="485564"/>
          </a:xfrm>
          <a:custGeom>
            <a:avLst/>
            <a:gdLst>
              <a:gd name="T0" fmla="*/ 0 w 30"/>
              <a:gd name="T1" fmla="*/ 0 h 321"/>
              <a:gd name="T2" fmla="*/ 29 w 30"/>
              <a:gd name="T3" fmla="*/ 320 h 321"/>
              <a:gd name="T4" fmla="*/ 0 w 30"/>
              <a:gd name="T5" fmla="*/ 0 h 321"/>
            </a:gdLst>
            <a:ahLst/>
            <a:cxnLst>
              <a:cxn ang="0">
                <a:pos x="T0" y="T1"/>
              </a:cxn>
              <a:cxn ang="0">
                <a:pos x="T2" y="T3"/>
              </a:cxn>
              <a:cxn ang="0">
                <a:pos x="T4" y="T5"/>
              </a:cxn>
            </a:cxnLst>
            <a:rect l="0" t="0" r="r" b="b"/>
            <a:pathLst>
              <a:path w="30" h="321">
                <a:moveTo>
                  <a:pt x="0" y="0"/>
                </a:moveTo>
                <a:lnTo>
                  <a:pt x="29"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45"/>
          <p:cNvSpPr>
            <a:spLocks/>
          </p:cNvSpPr>
          <p:nvPr/>
        </p:nvSpPr>
        <p:spPr bwMode="auto">
          <a:xfrm>
            <a:off x="931468" y="3578374"/>
            <a:ext cx="37364" cy="72608"/>
          </a:xfrm>
          <a:custGeom>
            <a:avLst/>
            <a:gdLst>
              <a:gd name="T0" fmla="*/ 23 w 24"/>
              <a:gd name="T1" fmla="*/ 0 h 48"/>
              <a:gd name="T2" fmla="*/ 16 w 24"/>
              <a:gd name="T3" fmla="*/ 47 h 48"/>
              <a:gd name="T4" fmla="*/ 0 w 24"/>
              <a:gd name="T5" fmla="*/ 2 h 48"/>
            </a:gdLst>
            <a:ahLst/>
            <a:cxnLst>
              <a:cxn ang="0">
                <a:pos x="T0" y="T1"/>
              </a:cxn>
              <a:cxn ang="0">
                <a:pos x="T2" y="T3"/>
              </a:cxn>
              <a:cxn ang="0">
                <a:pos x="T4" y="T5"/>
              </a:cxn>
            </a:cxnLst>
            <a:rect l="0" t="0" r="r" b="b"/>
            <a:pathLst>
              <a:path w="24" h="48">
                <a:moveTo>
                  <a:pt x="23" y="0"/>
                </a:moveTo>
                <a:lnTo>
                  <a:pt x="16" y="47"/>
                </a:lnTo>
                <a:lnTo>
                  <a:pt x="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46"/>
          <p:cNvSpPr>
            <a:spLocks/>
          </p:cNvSpPr>
          <p:nvPr/>
        </p:nvSpPr>
        <p:spPr bwMode="auto">
          <a:xfrm>
            <a:off x="1505933" y="3165417"/>
            <a:ext cx="1556" cy="485564"/>
          </a:xfrm>
          <a:custGeom>
            <a:avLst/>
            <a:gdLst>
              <a:gd name="T0" fmla="*/ 0 w 1"/>
              <a:gd name="T1" fmla="*/ 0 h 321"/>
              <a:gd name="T2" fmla="*/ 0 w 1"/>
              <a:gd name="T3" fmla="*/ 320 h 321"/>
              <a:gd name="T4" fmla="*/ 0 w 1"/>
              <a:gd name="T5" fmla="*/ 0 h 321"/>
            </a:gdLst>
            <a:ahLst/>
            <a:cxnLst>
              <a:cxn ang="0">
                <a:pos x="T0" y="T1"/>
              </a:cxn>
              <a:cxn ang="0">
                <a:pos x="T2" y="T3"/>
              </a:cxn>
              <a:cxn ang="0">
                <a:pos x="T4" y="T5"/>
              </a:cxn>
            </a:cxnLst>
            <a:rect l="0" t="0" r="r" b="b"/>
            <a:pathLst>
              <a:path w="1" h="321">
                <a:moveTo>
                  <a:pt x="0" y="0"/>
                </a:moveTo>
                <a:lnTo>
                  <a:pt x="0"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7"/>
          <p:cNvSpPr>
            <a:spLocks/>
          </p:cNvSpPr>
          <p:nvPr/>
        </p:nvSpPr>
        <p:spPr bwMode="auto">
          <a:xfrm>
            <a:off x="1487252" y="3579886"/>
            <a:ext cx="37364" cy="71095"/>
          </a:xfrm>
          <a:custGeom>
            <a:avLst/>
            <a:gdLst>
              <a:gd name="T0" fmla="*/ 23 w 24"/>
              <a:gd name="T1" fmla="*/ 0 h 47"/>
              <a:gd name="T2" fmla="*/ 12 w 24"/>
              <a:gd name="T3" fmla="*/ 46 h 47"/>
              <a:gd name="T4" fmla="*/ 0 w 24"/>
              <a:gd name="T5" fmla="*/ 0 h 47"/>
            </a:gdLst>
            <a:ahLst/>
            <a:cxnLst>
              <a:cxn ang="0">
                <a:pos x="T0" y="T1"/>
              </a:cxn>
              <a:cxn ang="0">
                <a:pos x="T2" y="T3"/>
              </a:cxn>
              <a:cxn ang="0">
                <a:pos x="T4" y="T5"/>
              </a:cxn>
            </a:cxnLst>
            <a:rect l="0" t="0" r="r" b="b"/>
            <a:pathLst>
              <a:path w="24" h="47">
                <a:moveTo>
                  <a:pt x="23" y="0"/>
                </a:moveTo>
                <a:lnTo>
                  <a:pt x="12" y="4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48"/>
          <p:cNvSpPr>
            <a:spLocks/>
          </p:cNvSpPr>
          <p:nvPr/>
        </p:nvSpPr>
        <p:spPr bwMode="auto">
          <a:xfrm>
            <a:off x="1549524" y="3165417"/>
            <a:ext cx="48261" cy="485564"/>
          </a:xfrm>
          <a:custGeom>
            <a:avLst/>
            <a:gdLst>
              <a:gd name="T0" fmla="*/ 0 w 31"/>
              <a:gd name="T1" fmla="*/ 0 h 321"/>
              <a:gd name="T2" fmla="*/ 30 w 31"/>
              <a:gd name="T3" fmla="*/ 320 h 321"/>
              <a:gd name="T4" fmla="*/ 0 w 31"/>
              <a:gd name="T5" fmla="*/ 0 h 321"/>
            </a:gdLst>
            <a:ahLst/>
            <a:cxnLst>
              <a:cxn ang="0">
                <a:pos x="T0" y="T1"/>
              </a:cxn>
              <a:cxn ang="0">
                <a:pos x="T2" y="T3"/>
              </a:cxn>
              <a:cxn ang="0">
                <a:pos x="T4" y="T5"/>
              </a:cxn>
            </a:cxnLst>
            <a:rect l="0" t="0" r="r" b="b"/>
            <a:pathLst>
              <a:path w="31" h="321">
                <a:moveTo>
                  <a:pt x="0" y="0"/>
                </a:moveTo>
                <a:lnTo>
                  <a:pt x="30"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49"/>
          <p:cNvSpPr>
            <a:spLocks/>
          </p:cNvSpPr>
          <p:nvPr/>
        </p:nvSpPr>
        <p:spPr bwMode="auto">
          <a:xfrm>
            <a:off x="1571319" y="3578374"/>
            <a:ext cx="38920" cy="72608"/>
          </a:xfrm>
          <a:custGeom>
            <a:avLst/>
            <a:gdLst>
              <a:gd name="T0" fmla="*/ 24 w 25"/>
              <a:gd name="T1" fmla="*/ 0 h 48"/>
              <a:gd name="T2" fmla="*/ 16 w 25"/>
              <a:gd name="T3" fmla="*/ 47 h 48"/>
              <a:gd name="T4" fmla="*/ 0 w 25"/>
              <a:gd name="T5" fmla="*/ 2 h 48"/>
            </a:gdLst>
            <a:ahLst/>
            <a:cxnLst>
              <a:cxn ang="0">
                <a:pos x="T0" y="T1"/>
              </a:cxn>
              <a:cxn ang="0">
                <a:pos x="T2" y="T3"/>
              </a:cxn>
              <a:cxn ang="0">
                <a:pos x="T4" y="T5"/>
              </a:cxn>
            </a:cxnLst>
            <a:rect l="0" t="0" r="r" b="b"/>
            <a:pathLst>
              <a:path w="25" h="48">
                <a:moveTo>
                  <a:pt x="24" y="0"/>
                </a:moveTo>
                <a:lnTo>
                  <a:pt x="16" y="47"/>
                </a:lnTo>
                <a:lnTo>
                  <a:pt x="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50"/>
          <p:cNvSpPr>
            <a:spLocks/>
          </p:cNvSpPr>
          <p:nvPr/>
        </p:nvSpPr>
        <p:spPr bwMode="auto">
          <a:xfrm>
            <a:off x="1596229" y="3165417"/>
            <a:ext cx="91852" cy="485564"/>
          </a:xfrm>
          <a:custGeom>
            <a:avLst/>
            <a:gdLst>
              <a:gd name="T0" fmla="*/ 0 w 59"/>
              <a:gd name="T1" fmla="*/ 0 h 321"/>
              <a:gd name="T2" fmla="*/ 58 w 59"/>
              <a:gd name="T3" fmla="*/ 320 h 321"/>
              <a:gd name="T4" fmla="*/ 0 w 59"/>
              <a:gd name="T5" fmla="*/ 0 h 321"/>
            </a:gdLst>
            <a:ahLst/>
            <a:cxnLst>
              <a:cxn ang="0">
                <a:pos x="T0" y="T1"/>
              </a:cxn>
              <a:cxn ang="0">
                <a:pos x="T2" y="T3"/>
              </a:cxn>
              <a:cxn ang="0">
                <a:pos x="T4" y="T5"/>
              </a:cxn>
            </a:cxnLst>
            <a:rect l="0" t="0" r="r" b="b"/>
            <a:pathLst>
              <a:path w="59" h="321">
                <a:moveTo>
                  <a:pt x="0" y="0"/>
                </a:moveTo>
                <a:lnTo>
                  <a:pt x="58"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51"/>
          <p:cNvSpPr>
            <a:spLocks/>
          </p:cNvSpPr>
          <p:nvPr/>
        </p:nvSpPr>
        <p:spPr bwMode="auto">
          <a:xfrm>
            <a:off x="1656944" y="3576860"/>
            <a:ext cx="37364" cy="74121"/>
          </a:xfrm>
          <a:custGeom>
            <a:avLst/>
            <a:gdLst>
              <a:gd name="T0" fmla="*/ 23 w 24"/>
              <a:gd name="T1" fmla="*/ 0 h 49"/>
              <a:gd name="T2" fmla="*/ 19 w 24"/>
              <a:gd name="T3" fmla="*/ 48 h 49"/>
              <a:gd name="T4" fmla="*/ 0 w 24"/>
              <a:gd name="T5" fmla="*/ 5 h 49"/>
            </a:gdLst>
            <a:ahLst/>
            <a:cxnLst>
              <a:cxn ang="0">
                <a:pos x="T0" y="T1"/>
              </a:cxn>
              <a:cxn ang="0">
                <a:pos x="T2" y="T3"/>
              </a:cxn>
              <a:cxn ang="0">
                <a:pos x="T4" y="T5"/>
              </a:cxn>
            </a:cxnLst>
            <a:rect l="0" t="0" r="r" b="b"/>
            <a:pathLst>
              <a:path w="24" h="49">
                <a:moveTo>
                  <a:pt x="23" y="0"/>
                </a:moveTo>
                <a:lnTo>
                  <a:pt x="19" y="48"/>
                </a:lnTo>
                <a:lnTo>
                  <a:pt x="0" y="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52"/>
          <p:cNvSpPr>
            <a:spLocks/>
          </p:cNvSpPr>
          <p:nvPr/>
        </p:nvSpPr>
        <p:spPr bwMode="auto">
          <a:xfrm>
            <a:off x="1641376" y="3165417"/>
            <a:ext cx="138557" cy="485564"/>
          </a:xfrm>
          <a:custGeom>
            <a:avLst/>
            <a:gdLst>
              <a:gd name="T0" fmla="*/ 0 w 89"/>
              <a:gd name="T1" fmla="*/ 0 h 321"/>
              <a:gd name="T2" fmla="*/ 88 w 89"/>
              <a:gd name="T3" fmla="*/ 320 h 321"/>
              <a:gd name="T4" fmla="*/ 0 w 89"/>
              <a:gd name="T5" fmla="*/ 0 h 321"/>
            </a:gdLst>
            <a:ahLst/>
            <a:cxnLst>
              <a:cxn ang="0">
                <a:pos x="T0" y="T1"/>
              </a:cxn>
              <a:cxn ang="0">
                <a:pos x="T2" y="T3"/>
              </a:cxn>
              <a:cxn ang="0">
                <a:pos x="T4" y="T5"/>
              </a:cxn>
            </a:cxnLst>
            <a:rect l="0" t="0" r="r" b="b"/>
            <a:pathLst>
              <a:path w="89" h="321">
                <a:moveTo>
                  <a:pt x="0" y="0"/>
                </a:moveTo>
                <a:lnTo>
                  <a:pt x="88"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53"/>
          <p:cNvSpPr>
            <a:spLocks/>
          </p:cNvSpPr>
          <p:nvPr/>
        </p:nvSpPr>
        <p:spPr bwMode="auto">
          <a:xfrm>
            <a:off x="1741012" y="3576860"/>
            <a:ext cx="38921" cy="74121"/>
          </a:xfrm>
          <a:custGeom>
            <a:avLst/>
            <a:gdLst>
              <a:gd name="T0" fmla="*/ 23 w 25"/>
              <a:gd name="T1" fmla="*/ 0 h 49"/>
              <a:gd name="T2" fmla="*/ 24 w 25"/>
              <a:gd name="T3" fmla="*/ 48 h 49"/>
              <a:gd name="T4" fmla="*/ 0 w 25"/>
              <a:gd name="T5" fmla="*/ 6 h 49"/>
            </a:gdLst>
            <a:ahLst/>
            <a:cxnLst>
              <a:cxn ang="0">
                <a:pos x="T0" y="T1"/>
              </a:cxn>
              <a:cxn ang="0">
                <a:pos x="T2" y="T3"/>
              </a:cxn>
              <a:cxn ang="0">
                <a:pos x="T4" y="T5"/>
              </a:cxn>
            </a:cxnLst>
            <a:rect l="0" t="0" r="r" b="b"/>
            <a:pathLst>
              <a:path w="25" h="49">
                <a:moveTo>
                  <a:pt x="23" y="0"/>
                </a:moveTo>
                <a:lnTo>
                  <a:pt x="24" y="48"/>
                </a:lnTo>
                <a:lnTo>
                  <a:pt x="0" y="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54"/>
          <p:cNvSpPr>
            <a:spLocks/>
          </p:cNvSpPr>
          <p:nvPr/>
        </p:nvSpPr>
        <p:spPr bwMode="auto">
          <a:xfrm>
            <a:off x="2738930" y="3165417"/>
            <a:ext cx="459260" cy="485564"/>
          </a:xfrm>
          <a:custGeom>
            <a:avLst/>
            <a:gdLst>
              <a:gd name="T0" fmla="*/ 0 w 295"/>
              <a:gd name="T1" fmla="*/ 0 h 321"/>
              <a:gd name="T2" fmla="*/ 294 w 295"/>
              <a:gd name="T3" fmla="*/ 320 h 321"/>
              <a:gd name="T4" fmla="*/ 0 w 295"/>
              <a:gd name="T5" fmla="*/ 0 h 321"/>
            </a:gdLst>
            <a:ahLst/>
            <a:cxnLst>
              <a:cxn ang="0">
                <a:pos x="T0" y="T1"/>
              </a:cxn>
              <a:cxn ang="0">
                <a:pos x="T2" y="T3"/>
              </a:cxn>
              <a:cxn ang="0">
                <a:pos x="T4" y="T5"/>
              </a:cxn>
            </a:cxnLst>
            <a:rect l="0" t="0" r="r" b="b"/>
            <a:pathLst>
              <a:path w="295" h="321">
                <a:moveTo>
                  <a:pt x="0" y="0"/>
                </a:moveTo>
                <a:lnTo>
                  <a:pt x="294"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Freeform 55"/>
          <p:cNvSpPr>
            <a:spLocks/>
          </p:cNvSpPr>
          <p:nvPr/>
        </p:nvSpPr>
        <p:spPr bwMode="auto">
          <a:xfrm>
            <a:off x="3132804" y="3585936"/>
            <a:ext cx="65386" cy="65045"/>
          </a:xfrm>
          <a:custGeom>
            <a:avLst/>
            <a:gdLst>
              <a:gd name="T0" fmla="*/ 17 w 42"/>
              <a:gd name="T1" fmla="*/ 0 h 43"/>
              <a:gd name="T2" fmla="*/ 41 w 42"/>
              <a:gd name="T3" fmla="*/ 42 h 43"/>
              <a:gd name="T4" fmla="*/ 0 w 42"/>
              <a:gd name="T5" fmla="*/ 16 h 43"/>
            </a:gdLst>
            <a:ahLst/>
            <a:cxnLst>
              <a:cxn ang="0">
                <a:pos x="T0" y="T1"/>
              </a:cxn>
              <a:cxn ang="0">
                <a:pos x="T2" y="T3"/>
              </a:cxn>
              <a:cxn ang="0">
                <a:pos x="T4" y="T5"/>
              </a:cxn>
            </a:cxnLst>
            <a:rect l="0" t="0" r="r" b="b"/>
            <a:pathLst>
              <a:path w="42" h="43">
                <a:moveTo>
                  <a:pt x="17" y="0"/>
                </a:moveTo>
                <a:lnTo>
                  <a:pt x="41" y="42"/>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56"/>
          <p:cNvSpPr>
            <a:spLocks/>
          </p:cNvSpPr>
          <p:nvPr/>
        </p:nvSpPr>
        <p:spPr bwMode="auto">
          <a:xfrm>
            <a:off x="2830782" y="3165417"/>
            <a:ext cx="504408" cy="485564"/>
          </a:xfrm>
          <a:custGeom>
            <a:avLst/>
            <a:gdLst>
              <a:gd name="T0" fmla="*/ 0 w 324"/>
              <a:gd name="T1" fmla="*/ 0 h 321"/>
              <a:gd name="T2" fmla="*/ 323 w 324"/>
              <a:gd name="T3" fmla="*/ 320 h 321"/>
              <a:gd name="T4" fmla="*/ 0 w 324"/>
              <a:gd name="T5" fmla="*/ 0 h 321"/>
            </a:gdLst>
            <a:ahLst/>
            <a:cxnLst>
              <a:cxn ang="0">
                <a:pos x="T0" y="T1"/>
              </a:cxn>
              <a:cxn ang="0">
                <a:pos x="T2" y="T3"/>
              </a:cxn>
              <a:cxn ang="0">
                <a:pos x="T4" y="T5"/>
              </a:cxn>
            </a:cxnLst>
            <a:rect l="0" t="0" r="r" b="b"/>
            <a:pathLst>
              <a:path w="324" h="321">
                <a:moveTo>
                  <a:pt x="0" y="0"/>
                </a:moveTo>
                <a:lnTo>
                  <a:pt x="323"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57"/>
          <p:cNvSpPr>
            <a:spLocks/>
          </p:cNvSpPr>
          <p:nvPr/>
        </p:nvSpPr>
        <p:spPr bwMode="auto">
          <a:xfrm>
            <a:off x="3268247" y="3587449"/>
            <a:ext cx="66943" cy="63532"/>
          </a:xfrm>
          <a:custGeom>
            <a:avLst/>
            <a:gdLst>
              <a:gd name="T0" fmla="*/ 17 w 43"/>
              <a:gd name="T1" fmla="*/ 0 h 42"/>
              <a:gd name="T2" fmla="*/ 42 w 43"/>
              <a:gd name="T3" fmla="*/ 41 h 42"/>
              <a:gd name="T4" fmla="*/ 0 w 43"/>
              <a:gd name="T5" fmla="*/ 16 h 42"/>
            </a:gdLst>
            <a:ahLst/>
            <a:cxnLst>
              <a:cxn ang="0">
                <a:pos x="T0" y="T1"/>
              </a:cxn>
              <a:cxn ang="0">
                <a:pos x="T2" y="T3"/>
              </a:cxn>
              <a:cxn ang="0">
                <a:pos x="T4" y="T5"/>
              </a:cxn>
            </a:cxnLst>
            <a:rect l="0" t="0" r="r" b="b"/>
            <a:pathLst>
              <a:path w="43" h="42">
                <a:moveTo>
                  <a:pt x="17" y="0"/>
                </a:moveTo>
                <a:lnTo>
                  <a:pt x="42" y="41"/>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Freeform 58"/>
          <p:cNvSpPr>
            <a:spLocks/>
          </p:cNvSpPr>
          <p:nvPr/>
        </p:nvSpPr>
        <p:spPr bwMode="auto">
          <a:xfrm>
            <a:off x="2969339" y="3165417"/>
            <a:ext cx="547999" cy="485564"/>
          </a:xfrm>
          <a:custGeom>
            <a:avLst/>
            <a:gdLst>
              <a:gd name="T0" fmla="*/ 0 w 352"/>
              <a:gd name="T1" fmla="*/ 0 h 321"/>
              <a:gd name="T2" fmla="*/ 351 w 352"/>
              <a:gd name="T3" fmla="*/ 320 h 321"/>
              <a:gd name="T4" fmla="*/ 0 w 352"/>
              <a:gd name="T5" fmla="*/ 0 h 321"/>
            </a:gdLst>
            <a:ahLst/>
            <a:cxnLst>
              <a:cxn ang="0">
                <a:pos x="T0" y="T1"/>
              </a:cxn>
              <a:cxn ang="0">
                <a:pos x="T2" y="T3"/>
              </a:cxn>
              <a:cxn ang="0">
                <a:pos x="T4" y="T5"/>
              </a:cxn>
            </a:cxnLst>
            <a:rect l="0" t="0" r="r" b="b"/>
            <a:pathLst>
              <a:path w="352" h="321">
                <a:moveTo>
                  <a:pt x="0" y="0"/>
                </a:moveTo>
                <a:lnTo>
                  <a:pt x="351"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 name="Freeform 59"/>
          <p:cNvSpPr>
            <a:spLocks/>
          </p:cNvSpPr>
          <p:nvPr/>
        </p:nvSpPr>
        <p:spPr bwMode="auto">
          <a:xfrm>
            <a:off x="3450394" y="3588962"/>
            <a:ext cx="66944" cy="62020"/>
          </a:xfrm>
          <a:custGeom>
            <a:avLst/>
            <a:gdLst>
              <a:gd name="T0" fmla="*/ 16 w 43"/>
              <a:gd name="T1" fmla="*/ 0 h 41"/>
              <a:gd name="T2" fmla="*/ 42 w 43"/>
              <a:gd name="T3" fmla="*/ 40 h 41"/>
              <a:gd name="T4" fmla="*/ 0 w 43"/>
              <a:gd name="T5" fmla="*/ 17 h 41"/>
            </a:gdLst>
            <a:ahLst/>
            <a:cxnLst>
              <a:cxn ang="0">
                <a:pos x="T0" y="T1"/>
              </a:cxn>
              <a:cxn ang="0">
                <a:pos x="T2" y="T3"/>
              </a:cxn>
              <a:cxn ang="0">
                <a:pos x="T4" y="T5"/>
              </a:cxn>
            </a:cxnLst>
            <a:rect l="0" t="0" r="r" b="b"/>
            <a:pathLst>
              <a:path w="43" h="41">
                <a:moveTo>
                  <a:pt x="16" y="0"/>
                </a:moveTo>
                <a:lnTo>
                  <a:pt x="42" y="40"/>
                </a:lnTo>
                <a:lnTo>
                  <a:pt x="0"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Freeform 60"/>
          <p:cNvSpPr>
            <a:spLocks/>
          </p:cNvSpPr>
          <p:nvPr/>
        </p:nvSpPr>
        <p:spPr bwMode="auto">
          <a:xfrm>
            <a:off x="3104781" y="3165417"/>
            <a:ext cx="596260" cy="485564"/>
          </a:xfrm>
          <a:custGeom>
            <a:avLst/>
            <a:gdLst>
              <a:gd name="T0" fmla="*/ 0 w 383"/>
              <a:gd name="T1" fmla="*/ 0 h 321"/>
              <a:gd name="T2" fmla="*/ 382 w 383"/>
              <a:gd name="T3" fmla="*/ 320 h 321"/>
              <a:gd name="T4" fmla="*/ 0 w 383"/>
              <a:gd name="T5" fmla="*/ 0 h 321"/>
            </a:gdLst>
            <a:ahLst/>
            <a:cxnLst>
              <a:cxn ang="0">
                <a:pos x="T0" y="T1"/>
              </a:cxn>
              <a:cxn ang="0">
                <a:pos x="T2" y="T3"/>
              </a:cxn>
              <a:cxn ang="0">
                <a:pos x="T4" y="T5"/>
              </a:cxn>
            </a:cxnLst>
            <a:rect l="0" t="0" r="r" b="b"/>
            <a:pathLst>
              <a:path w="383" h="321">
                <a:moveTo>
                  <a:pt x="0" y="0"/>
                </a:moveTo>
                <a:lnTo>
                  <a:pt x="382"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61"/>
          <p:cNvSpPr>
            <a:spLocks/>
          </p:cNvSpPr>
          <p:nvPr/>
        </p:nvSpPr>
        <p:spPr bwMode="auto">
          <a:xfrm>
            <a:off x="3632542" y="3590475"/>
            <a:ext cx="68500" cy="60506"/>
          </a:xfrm>
          <a:custGeom>
            <a:avLst/>
            <a:gdLst>
              <a:gd name="T0" fmla="*/ 15 w 44"/>
              <a:gd name="T1" fmla="*/ 0 h 40"/>
              <a:gd name="T2" fmla="*/ 43 w 44"/>
              <a:gd name="T3" fmla="*/ 39 h 40"/>
              <a:gd name="T4" fmla="*/ 0 w 44"/>
              <a:gd name="T5" fmla="*/ 18 h 40"/>
            </a:gdLst>
            <a:ahLst/>
            <a:cxnLst>
              <a:cxn ang="0">
                <a:pos x="T0" y="T1"/>
              </a:cxn>
              <a:cxn ang="0">
                <a:pos x="T2" y="T3"/>
              </a:cxn>
              <a:cxn ang="0">
                <a:pos x="T4" y="T5"/>
              </a:cxn>
            </a:cxnLst>
            <a:rect l="0" t="0" r="r" b="b"/>
            <a:pathLst>
              <a:path w="44" h="40">
                <a:moveTo>
                  <a:pt x="15" y="0"/>
                </a:moveTo>
                <a:lnTo>
                  <a:pt x="43" y="39"/>
                </a:lnTo>
                <a:lnTo>
                  <a:pt x="0"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 name="Rectangle 63"/>
          <p:cNvSpPr>
            <a:spLocks noChangeArrowheads="1"/>
          </p:cNvSpPr>
          <p:nvPr/>
        </p:nvSpPr>
        <p:spPr bwMode="auto">
          <a:xfrm>
            <a:off x="3291599" y="2853809"/>
            <a:ext cx="1061189"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Data entries</a:t>
            </a:r>
          </a:p>
        </p:txBody>
      </p:sp>
      <p:sp>
        <p:nvSpPr>
          <p:cNvPr id="104" name="Rectangle 67"/>
          <p:cNvSpPr>
            <a:spLocks noChangeArrowheads="1"/>
          </p:cNvSpPr>
          <p:nvPr/>
        </p:nvSpPr>
        <p:spPr bwMode="auto">
          <a:xfrm>
            <a:off x="4395381" y="3123063"/>
            <a:ext cx="997069"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(Index File)</a:t>
            </a:r>
          </a:p>
        </p:txBody>
      </p:sp>
      <p:sp>
        <p:nvSpPr>
          <p:cNvPr id="105" name="Rectangle 68"/>
          <p:cNvSpPr>
            <a:spLocks noChangeArrowheads="1"/>
          </p:cNvSpPr>
          <p:nvPr/>
        </p:nvSpPr>
        <p:spPr bwMode="auto">
          <a:xfrm>
            <a:off x="4470108" y="3354500"/>
            <a:ext cx="883256"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(Data file)</a:t>
            </a:r>
          </a:p>
        </p:txBody>
      </p:sp>
      <p:sp>
        <p:nvSpPr>
          <p:cNvPr id="107" name="Freeform 71"/>
          <p:cNvSpPr>
            <a:spLocks/>
          </p:cNvSpPr>
          <p:nvPr/>
        </p:nvSpPr>
        <p:spPr bwMode="auto">
          <a:xfrm>
            <a:off x="5840104" y="3661569"/>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72"/>
          <p:cNvSpPr>
            <a:spLocks/>
          </p:cNvSpPr>
          <p:nvPr/>
        </p:nvSpPr>
        <p:spPr bwMode="auto">
          <a:xfrm>
            <a:off x="6286909" y="3661569"/>
            <a:ext cx="337829" cy="334298"/>
          </a:xfrm>
          <a:custGeom>
            <a:avLst/>
            <a:gdLst>
              <a:gd name="T0" fmla="*/ 0 w 217"/>
              <a:gd name="T1" fmla="*/ 220 h 221"/>
              <a:gd name="T2" fmla="*/ 0 w 217"/>
              <a:gd name="T3" fmla="*/ 0 h 221"/>
              <a:gd name="T4" fmla="*/ 216 w 217"/>
              <a:gd name="T5" fmla="*/ 0 h 221"/>
              <a:gd name="T6" fmla="*/ 216 w 217"/>
              <a:gd name="T7" fmla="*/ 220 h 221"/>
              <a:gd name="T8" fmla="*/ 0 w 217"/>
              <a:gd name="T9" fmla="*/ 220 h 221"/>
            </a:gdLst>
            <a:ahLst/>
            <a:cxnLst>
              <a:cxn ang="0">
                <a:pos x="T0" y="T1"/>
              </a:cxn>
              <a:cxn ang="0">
                <a:pos x="T2" y="T3"/>
              </a:cxn>
              <a:cxn ang="0">
                <a:pos x="T4" y="T5"/>
              </a:cxn>
              <a:cxn ang="0">
                <a:pos x="T6" y="T7"/>
              </a:cxn>
              <a:cxn ang="0">
                <a:pos x="T8" y="T9"/>
              </a:cxn>
            </a:cxnLst>
            <a:rect l="0" t="0" r="r" b="b"/>
            <a:pathLst>
              <a:path w="217" h="221">
                <a:moveTo>
                  <a:pt x="0" y="220"/>
                </a:moveTo>
                <a:lnTo>
                  <a:pt x="0" y="0"/>
                </a:lnTo>
                <a:lnTo>
                  <a:pt x="216" y="0"/>
                </a:lnTo>
                <a:lnTo>
                  <a:pt x="216"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73"/>
          <p:cNvSpPr>
            <a:spLocks/>
          </p:cNvSpPr>
          <p:nvPr/>
        </p:nvSpPr>
        <p:spPr bwMode="auto">
          <a:xfrm>
            <a:off x="6736829" y="3661569"/>
            <a:ext cx="331601" cy="334298"/>
          </a:xfrm>
          <a:custGeom>
            <a:avLst/>
            <a:gdLst>
              <a:gd name="T0" fmla="*/ 0 w 213"/>
              <a:gd name="T1" fmla="*/ 220 h 221"/>
              <a:gd name="T2" fmla="*/ 0 w 213"/>
              <a:gd name="T3" fmla="*/ 0 h 221"/>
              <a:gd name="T4" fmla="*/ 212 w 213"/>
              <a:gd name="T5" fmla="*/ 0 h 221"/>
              <a:gd name="T6" fmla="*/ 212 w 213"/>
              <a:gd name="T7" fmla="*/ 220 h 221"/>
              <a:gd name="T8" fmla="*/ 0 w 213"/>
              <a:gd name="T9" fmla="*/ 220 h 221"/>
            </a:gdLst>
            <a:ahLst/>
            <a:cxnLst>
              <a:cxn ang="0">
                <a:pos x="T0" y="T1"/>
              </a:cxn>
              <a:cxn ang="0">
                <a:pos x="T2" y="T3"/>
              </a:cxn>
              <a:cxn ang="0">
                <a:pos x="T4" y="T5"/>
              </a:cxn>
              <a:cxn ang="0">
                <a:pos x="T6" y="T7"/>
              </a:cxn>
              <a:cxn ang="0">
                <a:pos x="T8" y="T9"/>
              </a:cxn>
            </a:cxnLst>
            <a:rect l="0" t="0" r="r" b="b"/>
            <a:pathLst>
              <a:path w="213" h="221">
                <a:moveTo>
                  <a:pt x="0" y="220"/>
                </a:moveTo>
                <a:lnTo>
                  <a:pt x="0" y="0"/>
                </a:lnTo>
                <a:lnTo>
                  <a:pt x="212" y="0"/>
                </a:lnTo>
                <a:lnTo>
                  <a:pt x="212"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74"/>
          <p:cNvSpPr>
            <a:spLocks/>
          </p:cNvSpPr>
          <p:nvPr/>
        </p:nvSpPr>
        <p:spPr bwMode="auto">
          <a:xfrm>
            <a:off x="7183634" y="3661569"/>
            <a:ext cx="333158" cy="334298"/>
          </a:xfrm>
          <a:custGeom>
            <a:avLst/>
            <a:gdLst>
              <a:gd name="T0" fmla="*/ 0 w 214"/>
              <a:gd name="T1" fmla="*/ 220 h 221"/>
              <a:gd name="T2" fmla="*/ 0 w 214"/>
              <a:gd name="T3" fmla="*/ 0 h 221"/>
              <a:gd name="T4" fmla="*/ 213 w 214"/>
              <a:gd name="T5" fmla="*/ 0 h 221"/>
              <a:gd name="T6" fmla="*/ 213 w 214"/>
              <a:gd name="T7" fmla="*/ 220 h 221"/>
              <a:gd name="T8" fmla="*/ 0 w 214"/>
              <a:gd name="T9" fmla="*/ 220 h 221"/>
            </a:gdLst>
            <a:ahLst/>
            <a:cxnLst>
              <a:cxn ang="0">
                <a:pos x="T0" y="T1"/>
              </a:cxn>
              <a:cxn ang="0">
                <a:pos x="T2" y="T3"/>
              </a:cxn>
              <a:cxn ang="0">
                <a:pos x="T4" y="T5"/>
              </a:cxn>
              <a:cxn ang="0">
                <a:pos x="T6" y="T7"/>
              </a:cxn>
              <a:cxn ang="0">
                <a:pos x="T8" y="T9"/>
              </a:cxn>
            </a:cxnLst>
            <a:rect l="0" t="0" r="r" b="b"/>
            <a:pathLst>
              <a:path w="214" h="221">
                <a:moveTo>
                  <a:pt x="0" y="220"/>
                </a:moveTo>
                <a:lnTo>
                  <a:pt x="0" y="0"/>
                </a:lnTo>
                <a:lnTo>
                  <a:pt x="213" y="0"/>
                </a:lnTo>
                <a:lnTo>
                  <a:pt x="21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75"/>
          <p:cNvSpPr>
            <a:spLocks/>
          </p:cNvSpPr>
          <p:nvPr/>
        </p:nvSpPr>
        <p:spPr bwMode="auto">
          <a:xfrm>
            <a:off x="7628883" y="3661569"/>
            <a:ext cx="339386" cy="334298"/>
          </a:xfrm>
          <a:custGeom>
            <a:avLst/>
            <a:gdLst>
              <a:gd name="T0" fmla="*/ 0 w 218"/>
              <a:gd name="T1" fmla="*/ 220 h 221"/>
              <a:gd name="T2" fmla="*/ 0 w 218"/>
              <a:gd name="T3" fmla="*/ 0 h 221"/>
              <a:gd name="T4" fmla="*/ 217 w 218"/>
              <a:gd name="T5" fmla="*/ 0 h 221"/>
              <a:gd name="T6" fmla="*/ 217 w 218"/>
              <a:gd name="T7" fmla="*/ 220 h 221"/>
              <a:gd name="T8" fmla="*/ 0 w 218"/>
              <a:gd name="T9" fmla="*/ 220 h 221"/>
            </a:gdLst>
            <a:ahLst/>
            <a:cxnLst>
              <a:cxn ang="0">
                <a:pos x="T0" y="T1"/>
              </a:cxn>
              <a:cxn ang="0">
                <a:pos x="T2" y="T3"/>
              </a:cxn>
              <a:cxn ang="0">
                <a:pos x="T4" y="T5"/>
              </a:cxn>
              <a:cxn ang="0">
                <a:pos x="T6" y="T7"/>
              </a:cxn>
              <a:cxn ang="0">
                <a:pos x="T8" y="T9"/>
              </a:cxn>
            </a:cxnLst>
            <a:rect l="0" t="0" r="r" b="b"/>
            <a:pathLst>
              <a:path w="218" h="221">
                <a:moveTo>
                  <a:pt x="0" y="220"/>
                </a:moveTo>
                <a:lnTo>
                  <a:pt x="0" y="0"/>
                </a:lnTo>
                <a:lnTo>
                  <a:pt x="217" y="0"/>
                </a:lnTo>
                <a:lnTo>
                  <a:pt x="217"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76"/>
          <p:cNvSpPr>
            <a:spLocks/>
          </p:cNvSpPr>
          <p:nvPr/>
        </p:nvSpPr>
        <p:spPr bwMode="auto">
          <a:xfrm>
            <a:off x="8075689" y="3661569"/>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77"/>
          <p:cNvSpPr>
            <a:spLocks/>
          </p:cNvSpPr>
          <p:nvPr/>
        </p:nvSpPr>
        <p:spPr bwMode="auto">
          <a:xfrm>
            <a:off x="8524052" y="3661569"/>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78"/>
          <p:cNvSpPr>
            <a:spLocks/>
          </p:cNvSpPr>
          <p:nvPr/>
        </p:nvSpPr>
        <p:spPr bwMode="auto">
          <a:xfrm>
            <a:off x="6483068" y="2548252"/>
            <a:ext cx="1461849" cy="1513"/>
          </a:xfrm>
          <a:custGeom>
            <a:avLst/>
            <a:gdLst>
              <a:gd name="T0" fmla="*/ 0 w 939"/>
              <a:gd name="T1" fmla="*/ 0 h 1"/>
              <a:gd name="T2" fmla="*/ 938 w 939"/>
              <a:gd name="T3" fmla="*/ 0 h 1"/>
              <a:gd name="T4" fmla="*/ 0 w 939"/>
              <a:gd name="T5" fmla="*/ 0 h 1"/>
            </a:gdLst>
            <a:ahLst/>
            <a:cxnLst>
              <a:cxn ang="0">
                <a:pos x="T0" y="T1"/>
              </a:cxn>
              <a:cxn ang="0">
                <a:pos x="T2" y="T3"/>
              </a:cxn>
              <a:cxn ang="0">
                <a:pos x="T4" y="T5"/>
              </a:cxn>
            </a:cxnLst>
            <a:rect l="0" t="0" r="r" b="b"/>
            <a:pathLst>
              <a:path w="939" h="1">
                <a:moveTo>
                  <a:pt x="0" y="0"/>
                </a:moveTo>
                <a:lnTo>
                  <a:pt x="938"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79"/>
          <p:cNvSpPr>
            <a:spLocks/>
          </p:cNvSpPr>
          <p:nvPr/>
        </p:nvSpPr>
        <p:spPr bwMode="auto">
          <a:xfrm>
            <a:off x="6483068" y="1551410"/>
            <a:ext cx="770624" cy="998355"/>
          </a:xfrm>
          <a:custGeom>
            <a:avLst/>
            <a:gdLst>
              <a:gd name="T0" fmla="*/ 0 w 495"/>
              <a:gd name="T1" fmla="*/ 659 h 660"/>
              <a:gd name="T2" fmla="*/ 494 w 495"/>
              <a:gd name="T3" fmla="*/ 0 h 660"/>
              <a:gd name="T4" fmla="*/ 0 w 495"/>
              <a:gd name="T5" fmla="*/ 659 h 660"/>
            </a:gdLst>
            <a:ahLst/>
            <a:cxnLst>
              <a:cxn ang="0">
                <a:pos x="T0" y="T1"/>
              </a:cxn>
              <a:cxn ang="0">
                <a:pos x="T2" y="T3"/>
              </a:cxn>
              <a:cxn ang="0">
                <a:pos x="T4" y="T5"/>
              </a:cxn>
            </a:cxnLst>
            <a:rect l="0" t="0" r="r" b="b"/>
            <a:pathLst>
              <a:path w="495" h="660">
                <a:moveTo>
                  <a:pt x="0" y="659"/>
                </a:moveTo>
                <a:lnTo>
                  <a:pt x="494" y="0"/>
                </a:lnTo>
                <a:lnTo>
                  <a:pt x="0" y="65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80"/>
          <p:cNvSpPr>
            <a:spLocks/>
          </p:cNvSpPr>
          <p:nvPr/>
        </p:nvSpPr>
        <p:spPr bwMode="auto">
          <a:xfrm>
            <a:off x="7252134" y="1551410"/>
            <a:ext cx="699010" cy="998355"/>
          </a:xfrm>
          <a:custGeom>
            <a:avLst/>
            <a:gdLst>
              <a:gd name="T0" fmla="*/ 0 w 449"/>
              <a:gd name="T1" fmla="*/ 0 h 660"/>
              <a:gd name="T2" fmla="*/ 448 w 449"/>
              <a:gd name="T3" fmla="*/ 659 h 660"/>
              <a:gd name="T4" fmla="*/ 0 w 449"/>
              <a:gd name="T5" fmla="*/ 0 h 660"/>
            </a:gdLst>
            <a:ahLst/>
            <a:cxnLst>
              <a:cxn ang="0">
                <a:pos x="T0" y="T1"/>
              </a:cxn>
              <a:cxn ang="0">
                <a:pos x="T2" y="T3"/>
              </a:cxn>
              <a:cxn ang="0">
                <a:pos x="T4" y="T5"/>
              </a:cxn>
            </a:cxnLst>
            <a:rect l="0" t="0" r="r" b="b"/>
            <a:pathLst>
              <a:path w="449" h="660">
                <a:moveTo>
                  <a:pt x="0" y="0"/>
                </a:moveTo>
                <a:lnTo>
                  <a:pt x="448" y="65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81"/>
          <p:cNvSpPr>
            <a:spLocks/>
          </p:cNvSpPr>
          <p:nvPr/>
        </p:nvSpPr>
        <p:spPr bwMode="auto">
          <a:xfrm>
            <a:off x="6967238" y="1463676"/>
            <a:ext cx="286454" cy="89246"/>
          </a:xfrm>
          <a:custGeom>
            <a:avLst/>
            <a:gdLst>
              <a:gd name="T0" fmla="*/ 0 w 184"/>
              <a:gd name="T1" fmla="*/ 0 h 59"/>
              <a:gd name="T2" fmla="*/ 30 w 184"/>
              <a:gd name="T3" fmla="*/ 9 h 59"/>
              <a:gd name="T4" fmla="*/ 183 w 184"/>
              <a:gd name="T5" fmla="*/ 58 h 59"/>
              <a:gd name="T6" fmla="*/ 0 w 184"/>
              <a:gd name="T7" fmla="*/ 0 h 59"/>
            </a:gdLst>
            <a:ahLst/>
            <a:cxnLst>
              <a:cxn ang="0">
                <a:pos x="T0" y="T1"/>
              </a:cxn>
              <a:cxn ang="0">
                <a:pos x="T2" y="T3"/>
              </a:cxn>
              <a:cxn ang="0">
                <a:pos x="T4" y="T5"/>
              </a:cxn>
              <a:cxn ang="0">
                <a:pos x="T6" y="T7"/>
              </a:cxn>
            </a:cxnLst>
            <a:rect l="0" t="0" r="r" b="b"/>
            <a:pathLst>
              <a:path w="184" h="59">
                <a:moveTo>
                  <a:pt x="0" y="0"/>
                </a:moveTo>
                <a:lnTo>
                  <a:pt x="30" y="9"/>
                </a:lnTo>
                <a:lnTo>
                  <a:pt x="183" y="5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82"/>
          <p:cNvSpPr>
            <a:spLocks/>
          </p:cNvSpPr>
          <p:nvPr/>
        </p:nvSpPr>
        <p:spPr bwMode="auto">
          <a:xfrm>
            <a:off x="7172737" y="1503005"/>
            <a:ext cx="80954" cy="49917"/>
          </a:xfrm>
          <a:custGeom>
            <a:avLst/>
            <a:gdLst>
              <a:gd name="T0" fmla="*/ 6 w 52"/>
              <a:gd name="T1" fmla="*/ 0 h 33"/>
              <a:gd name="T2" fmla="*/ 51 w 52"/>
              <a:gd name="T3" fmla="*/ 32 h 33"/>
              <a:gd name="T4" fmla="*/ 0 w 52"/>
              <a:gd name="T5" fmla="*/ 32 h 33"/>
              <a:gd name="T6" fmla="*/ 6 w 52"/>
              <a:gd name="T7" fmla="*/ 0 h 33"/>
            </a:gdLst>
            <a:ahLst/>
            <a:cxnLst>
              <a:cxn ang="0">
                <a:pos x="T0" y="T1"/>
              </a:cxn>
              <a:cxn ang="0">
                <a:pos x="T2" y="T3"/>
              </a:cxn>
              <a:cxn ang="0">
                <a:pos x="T4" y="T5"/>
              </a:cxn>
              <a:cxn ang="0">
                <a:pos x="T6" y="T7"/>
              </a:cxn>
            </a:cxnLst>
            <a:rect l="0" t="0" r="r" b="b"/>
            <a:pathLst>
              <a:path w="52" h="33">
                <a:moveTo>
                  <a:pt x="6" y="0"/>
                </a:moveTo>
                <a:lnTo>
                  <a:pt x="51" y="32"/>
                </a:lnTo>
                <a:lnTo>
                  <a:pt x="0" y="32"/>
                </a:lnTo>
                <a:lnTo>
                  <a:pt x="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83"/>
          <p:cNvSpPr>
            <a:spLocks/>
          </p:cNvSpPr>
          <p:nvPr/>
        </p:nvSpPr>
        <p:spPr bwMode="auto">
          <a:xfrm>
            <a:off x="6131228" y="2815993"/>
            <a:ext cx="396988" cy="331272"/>
          </a:xfrm>
          <a:custGeom>
            <a:avLst/>
            <a:gdLst>
              <a:gd name="T0" fmla="*/ 0 w 255"/>
              <a:gd name="T1" fmla="*/ 0 h 219"/>
              <a:gd name="T2" fmla="*/ 254 w 255"/>
              <a:gd name="T3" fmla="*/ 0 h 219"/>
              <a:gd name="T4" fmla="*/ 254 w 255"/>
              <a:gd name="T5" fmla="*/ 218 h 219"/>
              <a:gd name="T6" fmla="*/ 0 w 255"/>
              <a:gd name="T7" fmla="*/ 218 h 219"/>
              <a:gd name="T8" fmla="*/ 0 w 255"/>
              <a:gd name="T9" fmla="*/ 0 h 219"/>
            </a:gdLst>
            <a:ahLst/>
            <a:cxnLst>
              <a:cxn ang="0">
                <a:pos x="T0" y="T1"/>
              </a:cxn>
              <a:cxn ang="0">
                <a:pos x="T2" y="T3"/>
              </a:cxn>
              <a:cxn ang="0">
                <a:pos x="T4" y="T5"/>
              </a:cxn>
              <a:cxn ang="0">
                <a:pos x="T6" y="T7"/>
              </a:cxn>
              <a:cxn ang="0">
                <a:pos x="T8" y="T9"/>
              </a:cxn>
            </a:cxnLst>
            <a:rect l="0" t="0" r="r" b="b"/>
            <a:pathLst>
              <a:path w="255" h="219">
                <a:moveTo>
                  <a:pt x="0" y="0"/>
                </a:moveTo>
                <a:lnTo>
                  <a:pt x="254" y="0"/>
                </a:lnTo>
                <a:lnTo>
                  <a:pt x="254"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84"/>
          <p:cNvSpPr>
            <a:spLocks/>
          </p:cNvSpPr>
          <p:nvPr/>
        </p:nvSpPr>
        <p:spPr bwMode="auto">
          <a:xfrm>
            <a:off x="6526659" y="2937006"/>
            <a:ext cx="62273" cy="40841"/>
          </a:xfrm>
          <a:custGeom>
            <a:avLst/>
            <a:gdLst>
              <a:gd name="T0" fmla="*/ 39 w 40"/>
              <a:gd name="T1" fmla="*/ 26 h 27"/>
              <a:gd name="T2" fmla="*/ 0 w 40"/>
              <a:gd name="T3" fmla="*/ 13 h 27"/>
              <a:gd name="T4" fmla="*/ 39 w 40"/>
              <a:gd name="T5" fmla="*/ 0 h 27"/>
            </a:gdLst>
            <a:ahLst/>
            <a:cxnLst>
              <a:cxn ang="0">
                <a:pos x="T0" y="T1"/>
              </a:cxn>
              <a:cxn ang="0">
                <a:pos x="T2" y="T3"/>
              </a:cxn>
              <a:cxn ang="0">
                <a:pos x="T4" y="T5"/>
              </a:cxn>
            </a:cxnLst>
            <a:rect l="0" t="0" r="r" b="b"/>
            <a:pathLst>
              <a:path w="40" h="27">
                <a:moveTo>
                  <a:pt x="39" y="26"/>
                </a:moveTo>
                <a:lnTo>
                  <a:pt x="0" y="13"/>
                </a:lnTo>
                <a:lnTo>
                  <a:pt x="3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Freeform 85"/>
          <p:cNvSpPr>
            <a:spLocks/>
          </p:cNvSpPr>
          <p:nvPr/>
        </p:nvSpPr>
        <p:spPr bwMode="auto">
          <a:xfrm>
            <a:off x="6526659" y="2959695"/>
            <a:ext cx="236636" cy="1513"/>
          </a:xfrm>
          <a:custGeom>
            <a:avLst/>
            <a:gdLst>
              <a:gd name="T0" fmla="*/ 0 w 152"/>
              <a:gd name="T1" fmla="*/ 0 h 1"/>
              <a:gd name="T2" fmla="*/ 151 w 152"/>
              <a:gd name="T3" fmla="*/ 0 h 1"/>
              <a:gd name="T4" fmla="*/ 0 w 152"/>
              <a:gd name="T5" fmla="*/ 0 h 1"/>
            </a:gdLst>
            <a:ahLst/>
            <a:cxnLst>
              <a:cxn ang="0">
                <a:pos x="T0" y="T1"/>
              </a:cxn>
              <a:cxn ang="0">
                <a:pos x="T2" y="T3"/>
              </a:cxn>
              <a:cxn ang="0">
                <a:pos x="T4" y="T5"/>
              </a:cxn>
            </a:cxnLst>
            <a:rect l="0" t="0" r="r" b="b"/>
            <a:pathLst>
              <a:path w="152" h="1">
                <a:moveTo>
                  <a:pt x="0" y="0"/>
                </a:moveTo>
                <a:lnTo>
                  <a:pt x="151"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Freeform 86"/>
          <p:cNvSpPr>
            <a:spLocks/>
          </p:cNvSpPr>
          <p:nvPr/>
        </p:nvSpPr>
        <p:spPr bwMode="auto">
          <a:xfrm>
            <a:off x="6699466" y="2937006"/>
            <a:ext cx="63829" cy="40841"/>
          </a:xfrm>
          <a:custGeom>
            <a:avLst/>
            <a:gdLst>
              <a:gd name="T0" fmla="*/ 0 w 41"/>
              <a:gd name="T1" fmla="*/ 0 h 27"/>
              <a:gd name="T2" fmla="*/ 40 w 41"/>
              <a:gd name="T3" fmla="*/ 13 h 27"/>
              <a:gd name="T4" fmla="*/ 0 w 41"/>
              <a:gd name="T5" fmla="*/ 26 h 27"/>
            </a:gdLst>
            <a:ahLst/>
            <a:cxnLst>
              <a:cxn ang="0">
                <a:pos x="T0" y="T1"/>
              </a:cxn>
              <a:cxn ang="0">
                <a:pos x="T2" y="T3"/>
              </a:cxn>
              <a:cxn ang="0">
                <a:pos x="T4" y="T5"/>
              </a:cxn>
            </a:cxnLst>
            <a:rect l="0" t="0" r="r" b="b"/>
            <a:pathLst>
              <a:path w="41" h="27">
                <a:moveTo>
                  <a:pt x="0" y="0"/>
                </a:moveTo>
                <a:lnTo>
                  <a:pt x="40" y="13"/>
                </a:lnTo>
                <a:lnTo>
                  <a:pt x="0" y="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87"/>
          <p:cNvSpPr>
            <a:spLocks/>
          </p:cNvSpPr>
          <p:nvPr/>
        </p:nvSpPr>
        <p:spPr bwMode="auto">
          <a:xfrm>
            <a:off x="6761738" y="2815993"/>
            <a:ext cx="395431" cy="331272"/>
          </a:xfrm>
          <a:custGeom>
            <a:avLst/>
            <a:gdLst>
              <a:gd name="T0" fmla="*/ 0 w 254"/>
              <a:gd name="T1" fmla="*/ 0 h 219"/>
              <a:gd name="T2" fmla="*/ 253 w 254"/>
              <a:gd name="T3" fmla="*/ 0 h 219"/>
              <a:gd name="T4" fmla="*/ 253 w 254"/>
              <a:gd name="T5" fmla="*/ 218 h 219"/>
              <a:gd name="T6" fmla="*/ 0 w 254"/>
              <a:gd name="T7" fmla="*/ 218 h 219"/>
              <a:gd name="T8" fmla="*/ 0 w 254"/>
              <a:gd name="T9" fmla="*/ 0 h 219"/>
            </a:gdLst>
            <a:ahLst/>
            <a:cxnLst>
              <a:cxn ang="0">
                <a:pos x="T0" y="T1"/>
              </a:cxn>
              <a:cxn ang="0">
                <a:pos x="T2" y="T3"/>
              </a:cxn>
              <a:cxn ang="0">
                <a:pos x="T4" y="T5"/>
              </a:cxn>
              <a:cxn ang="0">
                <a:pos x="T6" y="T7"/>
              </a:cxn>
              <a:cxn ang="0">
                <a:pos x="T8" y="T9"/>
              </a:cxn>
            </a:cxnLst>
            <a:rect l="0" t="0" r="r" b="b"/>
            <a:pathLst>
              <a:path w="254" h="219">
                <a:moveTo>
                  <a:pt x="0" y="0"/>
                </a:moveTo>
                <a:lnTo>
                  <a:pt x="253" y="0"/>
                </a:lnTo>
                <a:lnTo>
                  <a:pt x="253"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Freeform 88"/>
          <p:cNvSpPr>
            <a:spLocks/>
          </p:cNvSpPr>
          <p:nvPr/>
        </p:nvSpPr>
        <p:spPr bwMode="auto">
          <a:xfrm>
            <a:off x="7155612" y="2937006"/>
            <a:ext cx="65386" cy="40841"/>
          </a:xfrm>
          <a:custGeom>
            <a:avLst/>
            <a:gdLst>
              <a:gd name="T0" fmla="*/ 41 w 42"/>
              <a:gd name="T1" fmla="*/ 26 h 27"/>
              <a:gd name="T2" fmla="*/ 0 w 42"/>
              <a:gd name="T3" fmla="*/ 13 h 27"/>
              <a:gd name="T4" fmla="*/ 41 w 42"/>
              <a:gd name="T5" fmla="*/ 0 h 27"/>
            </a:gdLst>
            <a:ahLst/>
            <a:cxnLst>
              <a:cxn ang="0">
                <a:pos x="T0" y="T1"/>
              </a:cxn>
              <a:cxn ang="0">
                <a:pos x="T2" y="T3"/>
              </a:cxn>
              <a:cxn ang="0">
                <a:pos x="T4" y="T5"/>
              </a:cxn>
            </a:cxnLst>
            <a:rect l="0" t="0" r="r" b="b"/>
            <a:pathLst>
              <a:path w="42" h="27">
                <a:moveTo>
                  <a:pt x="41" y="26"/>
                </a:moveTo>
                <a:lnTo>
                  <a:pt x="0" y="13"/>
                </a:lnTo>
                <a:lnTo>
                  <a:pt x="4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Freeform 89"/>
          <p:cNvSpPr>
            <a:spLocks/>
          </p:cNvSpPr>
          <p:nvPr/>
        </p:nvSpPr>
        <p:spPr bwMode="auto">
          <a:xfrm>
            <a:off x="7155612" y="2959695"/>
            <a:ext cx="197716" cy="1513"/>
          </a:xfrm>
          <a:custGeom>
            <a:avLst/>
            <a:gdLst>
              <a:gd name="T0" fmla="*/ 0 w 127"/>
              <a:gd name="T1" fmla="*/ 0 h 1"/>
              <a:gd name="T2" fmla="*/ 126 w 127"/>
              <a:gd name="T3" fmla="*/ 0 h 1"/>
              <a:gd name="T4" fmla="*/ 0 w 127"/>
              <a:gd name="T5" fmla="*/ 0 h 1"/>
            </a:gdLst>
            <a:ahLst/>
            <a:cxnLst>
              <a:cxn ang="0">
                <a:pos x="T0" y="T1"/>
              </a:cxn>
              <a:cxn ang="0">
                <a:pos x="T2" y="T3"/>
              </a:cxn>
              <a:cxn ang="0">
                <a:pos x="T4" y="T5"/>
              </a:cxn>
            </a:cxnLst>
            <a:rect l="0" t="0" r="r" b="b"/>
            <a:pathLst>
              <a:path w="127" h="1">
                <a:moveTo>
                  <a:pt x="0" y="0"/>
                </a:moveTo>
                <a:lnTo>
                  <a:pt x="126"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 name="Freeform 90"/>
          <p:cNvSpPr>
            <a:spLocks/>
          </p:cNvSpPr>
          <p:nvPr/>
        </p:nvSpPr>
        <p:spPr bwMode="auto">
          <a:xfrm>
            <a:off x="7292611" y="2937006"/>
            <a:ext cx="60716" cy="40841"/>
          </a:xfrm>
          <a:custGeom>
            <a:avLst/>
            <a:gdLst>
              <a:gd name="T0" fmla="*/ 0 w 39"/>
              <a:gd name="T1" fmla="*/ 0 h 27"/>
              <a:gd name="T2" fmla="*/ 38 w 39"/>
              <a:gd name="T3" fmla="*/ 13 h 27"/>
              <a:gd name="T4" fmla="*/ 0 w 39"/>
              <a:gd name="T5" fmla="*/ 26 h 27"/>
            </a:gdLst>
            <a:ahLst/>
            <a:cxnLst>
              <a:cxn ang="0">
                <a:pos x="T0" y="T1"/>
              </a:cxn>
              <a:cxn ang="0">
                <a:pos x="T2" y="T3"/>
              </a:cxn>
              <a:cxn ang="0">
                <a:pos x="T4" y="T5"/>
              </a:cxn>
            </a:cxnLst>
            <a:rect l="0" t="0" r="r" b="b"/>
            <a:pathLst>
              <a:path w="39" h="27">
                <a:moveTo>
                  <a:pt x="0" y="0"/>
                </a:moveTo>
                <a:lnTo>
                  <a:pt x="38" y="13"/>
                </a:lnTo>
                <a:lnTo>
                  <a:pt x="0" y="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 name="Freeform 91"/>
          <p:cNvSpPr>
            <a:spLocks/>
          </p:cNvSpPr>
          <p:nvPr/>
        </p:nvSpPr>
        <p:spPr bwMode="auto">
          <a:xfrm>
            <a:off x="6408341" y="2533126"/>
            <a:ext cx="155681" cy="284380"/>
          </a:xfrm>
          <a:custGeom>
            <a:avLst/>
            <a:gdLst>
              <a:gd name="T0" fmla="*/ 99 w 100"/>
              <a:gd name="T1" fmla="*/ 0 h 188"/>
              <a:gd name="T2" fmla="*/ 0 w 100"/>
              <a:gd name="T3" fmla="*/ 187 h 188"/>
              <a:gd name="T4" fmla="*/ 99 w 100"/>
              <a:gd name="T5" fmla="*/ 0 h 188"/>
            </a:gdLst>
            <a:ahLst/>
            <a:cxnLst>
              <a:cxn ang="0">
                <a:pos x="T0" y="T1"/>
              </a:cxn>
              <a:cxn ang="0">
                <a:pos x="T2" y="T3"/>
              </a:cxn>
              <a:cxn ang="0">
                <a:pos x="T4" y="T5"/>
              </a:cxn>
            </a:cxnLst>
            <a:rect l="0" t="0" r="r" b="b"/>
            <a:pathLst>
              <a:path w="100" h="188">
                <a:moveTo>
                  <a:pt x="99" y="0"/>
                </a:moveTo>
                <a:lnTo>
                  <a:pt x="0" y="187"/>
                </a:lnTo>
                <a:lnTo>
                  <a:pt x="9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 name="Freeform 92"/>
          <p:cNvSpPr>
            <a:spLocks/>
          </p:cNvSpPr>
          <p:nvPr/>
        </p:nvSpPr>
        <p:spPr bwMode="auto">
          <a:xfrm>
            <a:off x="6408341" y="2743386"/>
            <a:ext cx="48262" cy="74120"/>
          </a:xfrm>
          <a:custGeom>
            <a:avLst/>
            <a:gdLst>
              <a:gd name="T0" fmla="*/ 30 w 31"/>
              <a:gd name="T1" fmla="*/ 15 h 49"/>
              <a:gd name="T2" fmla="*/ 0 w 31"/>
              <a:gd name="T3" fmla="*/ 48 h 49"/>
              <a:gd name="T4" fmla="*/ 13 w 31"/>
              <a:gd name="T5" fmla="*/ 0 h 49"/>
            </a:gdLst>
            <a:ahLst/>
            <a:cxnLst>
              <a:cxn ang="0">
                <a:pos x="T0" y="T1"/>
              </a:cxn>
              <a:cxn ang="0">
                <a:pos x="T2" y="T3"/>
              </a:cxn>
              <a:cxn ang="0">
                <a:pos x="T4" y="T5"/>
              </a:cxn>
            </a:cxnLst>
            <a:rect l="0" t="0" r="r" b="b"/>
            <a:pathLst>
              <a:path w="31" h="49">
                <a:moveTo>
                  <a:pt x="30" y="15"/>
                </a:moveTo>
                <a:lnTo>
                  <a:pt x="0" y="4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 name="Freeform 93"/>
          <p:cNvSpPr>
            <a:spLocks/>
          </p:cNvSpPr>
          <p:nvPr/>
        </p:nvSpPr>
        <p:spPr bwMode="auto">
          <a:xfrm>
            <a:off x="6957897" y="2533126"/>
            <a:ext cx="1556" cy="284380"/>
          </a:xfrm>
          <a:custGeom>
            <a:avLst/>
            <a:gdLst>
              <a:gd name="T0" fmla="*/ 0 w 1"/>
              <a:gd name="T1" fmla="*/ 0 h 188"/>
              <a:gd name="T2" fmla="*/ 0 w 1"/>
              <a:gd name="T3" fmla="*/ 187 h 188"/>
              <a:gd name="T4" fmla="*/ 0 w 1"/>
              <a:gd name="T5" fmla="*/ 0 h 188"/>
            </a:gdLst>
            <a:ahLst/>
            <a:cxnLst>
              <a:cxn ang="0">
                <a:pos x="T0" y="T1"/>
              </a:cxn>
              <a:cxn ang="0">
                <a:pos x="T2" y="T3"/>
              </a:cxn>
              <a:cxn ang="0">
                <a:pos x="T4" y="T5"/>
              </a:cxn>
            </a:cxnLst>
            <a:rect l="0" t="0" r="r" b="b"/>
            <a:pathLst>
              <a:path w="1" h="188">
                <a:moveTo>
                  <a:pt x="0" y="0"/>
                </a:moveTo>
                <a:lnTo>
                  <a:pt x="0" y="1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 name="Freeform 94"/>
          <p:cNvSpPr>
            <a:spLocks/>
          </p:cNvSpPr>
          <p:nvPr/>
        </p:nvSpPr>
        <p:spPr bwMode="auto">
          <a:xfrm>
            <a:off x="6943885" y="2741873"/>
            <a:ext cx="29580" cy="75633"/>
          </a:xfrm>
          <a:custGeom>
            <a:avLst/>
            <a:gdLst>
              <a:gd name="T0" fmla="*/ 18 w 19"/>
              <a:gd name="T1" fmla="*/ 0 h 50"/>
              <a:gd name="T2" fmla="*/ 8 w 19"/>
              <a:gd name="T3" fmla="*/ 49 h 50"/>
              <a:gd name="T4" fmla="*/ 0 w 19"/>
              <a:gd name="T5" fmla="*/ 0 h 50"/>
            </a:gdLst>
            <a:ahLst/>
            <a:cxnLst>
              <a:cxn ang="0">
                <a:pos x="T0" y="T1"/>
              </a:cxn>
              <a:cxn ang="0">
                <a:pos x="T2" y="T3"/>
              </a:cxn>
              <a:cxn ang="0">
                <a:pos x="T4" y="T5"/>
              </a:cxn>
            </a:cxnLst>
            <a:rect l="0" t="0" r="r" b="b"/>
            <a:pathLst>
              <a:path w="19" h="50">
                <a:moveTo>
                  <a:pt x="18" y="0"/>
                </a:moveTo>
                <a:lnTo>
                  <a:pt x="8" y="4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1" name="Freeform 95"/>
          <p:cNvSpPr>
            <a:spLocks/>
          </p:cNvSpPr>
          <p:nvPr/>
        </p:nvSpPr>
        <p:spPr bwMode="auto">
          <a:xfrm>
            <a:off x="7826599" y="2815993"/>
            <a:ext cx="395431" cy="331272"/>
          </a:xfrm>
          <a:custGeom>
            <a:avLst/>
            <a:gdLst>
              <a:gd name="T0" fmla="*/ 0 w 254"/>
              <a:gd name="T1" fmla="*/ 0 h 219"/>
              <a:gd name="T2" fmla="*/ 253 w 254"/>
              <a:gd name="T3" fmla="*/ 0 h 219"/>
              <a:gd name="T4" fmla="*/ 253 w 254"/>
              <a:gd name="T5" fmla="*/ 218 h 219"/>
              <a:gd name="T6" fmla="*/ 0 w 254"/>
              <a:gd name="T7" fmla="*/ 218 h 219"/>
              <a:gd name="T8" fmla="*/ 0 w 254"/>
              <a:gd name="T9" fmla="*/ 0 h 219"/>
            </a:gdLst>
            <a:ahLst/>
            <a:cxnLst>
              <a:cxn ang="0">
                <a:pos x="T0" y="T1"/>
              </a:cxn>
              <a:cxn ang="0">
                <a:pos x="T2" y="T3"/>
              </a:cxn>
              <a:cxn ang="0">
                <a:pos x="T4" y="T5"/>
              </a:cxn>
              <a:cxn ang="0">
                <a:pos x="T6" y="T7"/>
              </a:cxn>
              <a:cxn ang="0">
                <a:pos x="T8" y="T9"/>
              </a:cxn>
            </a:cxnLst>
            <a:rect l="0" t="0" r="r" b="b"/>
            <a:pathLst>
              <a:path w="254" h="219">
                <a:moveTo>
                  <a:pt x="0" y="0"/>
                </a:moveTo>
                <a:lnTo>
                  <a:pt x="253" y="0"/>
                </a:lnTo>
                <a:lnTo>
                  <a:pt x="253"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2" name="Freeform 96"/>
          <p:cNvSpPr>
            <a:spLocks/>
          </p:cNvSpPr>
          <p:nvPr/>
        </p:nvSpPr>
        <p:spPr bwMode="auto">
          <a:xfrm>
            <a:off x="7630440" y="2937006"/>
            <a:ext cx="63829" cy="40841"/>
          </a:xfrm>
          <a:custGeom>
            <a:avLst/>
            <a:gdLst>
              <a:gd name="T0" fmla="*/ 40 w 41"/>
              <a:gd name="T1" fmla="*/ 26 h 27"/>
              <a:gd name="T2" fmla="*/ 0 w 41"/>
              <a:gd name="T3" fmla="*/ 13 h 27"/>
              <a:gd name="T4" fmla="*/ 40 w 41"/>
              <a:gd name="T5" fmla="*/ 0 h 27"/>
            </a:gdLst>
            <a:ahLst/>
            <a:cxnLst>
              <a:cxn ang="0">
                <a:pos x="T0" y="T1"/>
              </a:cxn>
              <a:cxn ang="0">
                <a:pos x="T2" y="T3"/>
              </a:cxn>
              <a:cxn ang="0">
                <a:pos x="T4" y="T5"/>
              </a:cxn>
            </a:cxnLst>
            <a:rect l="0" t="0" r="r" b="b"/>
            <a:pathLst>
              <a:path w="41" h="27">
                <a:moveTo>
                  <a:pt x="40" y="26"/>
                </a:moveTo>
                <a:lnTo>
                  <a:pt x="0" y="13"/>
                </a:lnTo>
                <a:lnTo>
                  <a:pt x="4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Freeform 97"/>
          <p:cNvSpPr>
            <a:spLocks/>
          </p:cNvSpPr>
          <p:nvPr/>
        </p:nvSpPr>
        <p:spPr bwMode="auto">
          <a:xfrm>
            <a:off x="7630440" y="2959695"/>
            <a:ext cx="197715" cy="1513"/>
          </a:xfrm>
          <a:custGeom>
            <a:avLst/>
            <a:gdLst>
              <a:gd name="T0" fmla="*/ 0 w 127"/>
              <a:gd name="T1" fmla="*/ 0 h 1"/>
              <a:gd name="T2" fmla="*/ 126 w 127"/>
              <a:gd name="T3" fmla="*/ 0 h 1"/>
              <a:gd name="T4" fmla="*/ 0 w 127"/>
              <a:gd name="T5" fmla="*/ 0 h 1"/>
            </a:gdLst>
            <a:ahLst/>
            <a:cxnLst>
              <a:cxn ang="0">
                <a:pos x="T0" y="T1"/>
              </a:cxn>
              <a:cxn ang="0">
                <a:pos x="T2" y="T3"/>
              </a:cxn>
              <a:cxn ang="0">
                <a:pos x="T4" y="T5"/>
              </a:cxn>
            </a:cxnLst>
            <a:rect l="0" t="0" r="r" b="b"/>
            <a:pathLst>
              <a:path w="127" h="1">
                <a:moveTo>
                  <a:pt x="0" y="0"/>
                </a:moveTo>
                <a:lnTo>
                  <a:pt x="126"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 name="Freeform 98"/>
          <p:cNvSpPr>
            <a:spLocks/>
          </p:cNvSpPr>
          <p:nvPr/>
        </p:nvSpPr>
        <p:spPr bwMode="auto">
          <a:xfrm>
            <a:off x="7762769" y="2937006"/>
            <a:ext cx="65386" cy="40841"/>
          </a:xfrm>
          <a:custGeom>
            <a:avLst/>
            <a:gdLst>
              <a:gd name="T0" fmla="*/ 0 w 42"/>
              <a:gd name="T1" fmla="*/ 0 h 27"/>
              <a:gd name="T2" fmla="*/ 41 w 42"/>
              <a:gd name="T3" fmla="*/ 13 h 27"/>
              <a:gd name="T4" fmla="*/ 0 w 42"/>
              <a:gd name="T5" fmla="*/ 26 h 27"/>
            </a:gdLst>
            <a:ahLst/>
            <a:cxnLst>
              <a:cxn ang="0">
                <a:pos x="T0" y="T1"/>
              </a:cxn>
              <a:cxn ang="0">
                <a:pos x="T2" y="T3"/>
              </a:cxn>
              <a:cxn ang="0">
                <a:pos x="T4" y="T5"/>
              </a:cxn>
            </a:cxnLst>
            <a:rect l="0" t="0" r="r" b="b"/>
            <a:pathLst>
              <a:path w="42" h="27">
                <a:moveTo>
                  <a:pt x="0" y="0"/>
                </a:moveTo>
                <a:lnTo>
                  <a:pt x="41" y="13"/>
                </a:lnTo>
                <a:lnTo>
                  <a:pt x="0" y="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 name="Freeform 99"/>
          <p:cNvSpPr>
            <a:spLocks/>
          </p:cNvSpPr>
          <p:nvPr/>
        </p:nvSpPr>
        <p:spPr bwMode="auto">
          <a:xfrm>
            <a:off x="7868633" y="2533126"/>
            <a:ext cx="155681" cy="284380"/>
          </a:xfrm>
          <a:custGeom>
            <a:avLst/>
            <a:gdLst>
              <a:gd name="T0" fmla="*/ 0 w 100"/>
              <a:gd name="T1" fmla="*/ 0 h 188"/>
              <a:gd name="T2" fmla="*/ 99 w 100"/>
              <a:gd name="T3" fmla="*/ 187 h 188"/>
              <a:gd name="T4" fmla="*/ 0 w 100"/>
              <a:gd name="T5" fmla="*/ 0 h 188"/>
            </a:gdLst>
            <a:ahLst/>
            <a:cxnLst>
              <a:cxn ang="0">
                <a:pos x="T0" y="T1"/>
              </a:cxn>
              <a:cxn ang="0">
                <a:pos x="T2" y="T3"/>
              </a:cxn>
              <a:cxn ang="0">
                <a:pos x="T4" y="T5"/>
              </a:cxn>
            </a:cxnLst>
            <a:rect l="0" t="0" r="r" b="b"/>
            <a:pathLst>
              <a:path w="100" h="188">
                <a:moveTo>
                  <a:pt x="0" y="0"/>
                </a:moveTo>
                <a:lnTo>
                  <a:pt x="99" y="18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Freeform 100"/>
          <p:cNvSpPr>
            <a:spLocks/>
          </p:cNvSpPr>
          <p:nvPr/>
        </p:nvSpPr>
        <p:spPr bwMode="auto">
          <a:xfrm>
            <a:off x="7976053" y="2743386"/>
            <a:ext cx="48261" cy="74120"/>
          </a:xfrm>
          <a:custGeom>
            <a:avLst/>
            <a:gdLst>
              <a:gd name="T0" fmla="*/ 17 w 31"/>
              <a:gd name="T1" fmla="*/ 0 h 49"/>
              <a:gd name="T2" fmla="*/ 30 w 31"/>
              <a:gd name="T3" fmla="*/ 48 h 49"/>
              <a:gd name="T4" fmla="*/ 0 w 31"/>
              <a:gd name="T5" fmla="*/ 15 h 49"/>
            </a:gdLst>
            <a:ahLst/>
            <a:cxnLst>
              <a:cxn ang="0">
                <a:pos x="T0" y="T1"/>
              </a:cxn>
              <a:cxn ang="0">
                <a:pos x="T2" y="T3"/>
              </a:cxn>
              <a:cxn ang="0">
                <a:pos x="T4" y="T5"/>
              </a:cxn>
            </a:cxnLst>
            <a:rect l="0" t="0" r="r" b="b"/>
            <a:pathLst>
              <a:path w="31" h="49">
                <a:moveTo>
                  <a:pt x="17" y="0"/>
                </a:moveTo>
                <a:lnTo>
                  <a:pt x="30" y="48"/>
                </a:lnTo>
                <a:lnTo>
                  <a:pt x="0" y="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 name="Freeform 101"/>
          <p:cNvSpPr>
            <a:spLocks/>
          </p:cNvSpPr>
          <p:nvPr/>
        </p:nvSpPr>
        <p:spPr bwMode="auto">
          <a:xfrm>
            <a:off x="6170149" y="3145753"/>
            <a:ext cx="197715" cy="474975"/>
          </a:xfrm>
          <a:custGeom>
            <a:avLst/>
            <a:gdLst>
              <a:gd name="T0" fmla="*/ 0 w 127"/>
              <a:gd name="T1" fmla="*/ 0 h 314"/>
              <a:gd name="T2" fmla="*/ 126 w 127"/>
              <a:gd name="T3" fmla="*/ 313 h 314"/>
              <a:gd name="T4" fmla="*/ 0 w 127"/>
              <a:gd name="T5" fmla="*/ 0 h 314"/>
            </a:gdLst>
            <a:ahLst/>
            <a:cxnLst>
              <a:cxn ang="0">
                <a:pos x="T0" y="T1"/>
              </a:cxn>
              <a:cxn ang="0">
                <a:pos x="T2" y="T3"/>
              </a:cxn>
              <a:cxn ang="0">
                <a:pos x="T4" y="T5"/>
              </a:cxn>
            </a:cxnLst>
            <a:rect l="0" t="0" r="r" b="b"/>
            <a:pathLst>
              <a:path w="127" h="314">
                <a:moveTo>
                  <a:pt x="0" y="0"/>
                </a:moveTo>
                <a:lnTo>
                  <a:pt x="126"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 name="Freeform 102"/>
          <p:cNvSpPr>
            <a:spLocks/>
          </p:cNvSpPr>
          <p:nvPr/>
        </p:nvSpPr>
        <p:spPr bwMode="auto">
          <a:xfrm>
            <a:off x="6324273" y="3545095"/>
            <a:ext cx="43591" cy="75633"/>
          </a:xfrm>
          <a:custGeom>
            <a:avLst/>
            <a:gdLst>
              <a:gd name="T0" fmla="*/ 18 w 28"/>
              <a:gd name="T1" fmla="*/ 0 h 50"/>
              <a:gd name="T2" fmla="*/ 27 w 28"/>
              <a:gd name="T3" fmla="*/ 49 h 50"/>
              <a:gd name="T4" fmla="*/ 0 w 28"/>
              <a:gd name="T5" fmla="*/ 11 h 50"/>
            </a:gdLst>
            <a:ahLst/>
            <a:cxnLst>
              <a:cxn ang="0">
                <a:pos x="T0" y="T1"/>
              </a:cxn>
              <a:cxn ang="0">
                <a:pos x="T2" y="T3"/>
              </a:cxn>
              <a:cxn ang="0">
                <a:pos x="T4" y="T5"/>
              </a:cxn>
            </a:cxnLst>
            <a:rect l="0" t="0" r="r" b="b"/>
            <a:pathLst>
              <a:path w="28" h="50">
                <a:moveTo>
                  <a:pt x="18" y="0"/>
                </a:moveTo>
                <a:lnTo>
                  <a:pt x="27" y="49"/>
                </a:lnTo>
                <a:lnTo>
                  <a:pt x="0" y="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 name="Freeform 103"/>
          <p:cNvSpPr>
            <a:spLocks/>
          </p:cNvSpPr>
          <p:nvPr/>
        </p:nvSpPr>
        <p:spPr bwMode="auto">
          <a:xfrm>
            <a:off x="5891478" y="3145753"/>
            <a:ext cx="359625" cy="523380"/>
          </a:xfrm>
          <a:custGeom>
            <a:avLst/>
            <a:gdLst>
              <a:gd name="T0" fmla="*/ 230 w 231"/>
              <a:gd name="T1" fmla="*/ 0 h 346"/>
              <a:gd name="T2" fmla="*/ 0 w 231"/>
              <a:gd name="T3" fmla="*/ 345 h 346"/>
              <a:gd name="T4" fmla="*/ 230 w 231"/>
              <a:gd name="T5" fmla="*/ 0 h 346"/>
            </a:gdLst>
            <a:ahLst/>
            <a:cxnLst>
              <a:cxn ang="0">
                <a:pos x="T0" y="T1"/>
              </a:cxn>
              <a:cxn ang="0">
                <a:pos x="T2" y="T3"/>
              </a:cxn>
              <a:cxn ang="0">
                <a:pos x="T4" y="T5"/>
              </a:cxn>
            </a:cxnLst>
            <a:rect l="0" t="0" r="r" b="b"/>
            <a:pathLst>
              <a:path w="231" h="346">
                <a:moveTo>
                  <a:pt x="230" y="0"/>
                </a:moveTo>
                <a:lnTo>
                  <a:pt x="0" y="345"/>
                </a:lnTo>
                <a:lnTo>
                  <a:pt x="23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Freeform 104"/>
          <p:cNvSpPr>
            <a:spLocks/>
          </p:cNvSpPr>
          <p:nvPr/>
        </p:nvSpPr>
        <p:spPr bwMode="auto">
          <a:xfrm>
            <a:off x="5891478" y="3598038"/>
            <a:ext cx="56045" cy="71095"/>
          </a:xfrm>
          <a:custGeom>
            <a:avLst/>
            <a:gdLst>
              <a:gd name="T0" fmla="*/ 35 w 36"/>
              <a:gd name="T1" fmla="*/ 16 h 47"/>
              <a:gd name="T2" fmla="*/ 0 w 36"/>
              <a:gd name="T3" fmla="*/ 46 h 47"/>
              <a:gd name="T4" fmla="*/ 19 w 36"/>
              <a:gd name="T5" fmla="*/ 0 h 47"/>
            </a:gdLst>
            <a:ahLst/>
            <a:cxnLst>
              <a:cxn ang="0">
                <a:pos x="T0" y="T1"/>
              </a:cxn>
              <a:cxn ang="0">
                <a:pos x="T2" y="T3"/>
              </a:cxn>
              <a:cxn ang="0">
                <a:pos x="T4" y="T5"/>
              </a:cxn>
            </a:cxnLst>
            <a:rect l="0" t="0" r="r" b="b"/>
            <a:pathLst>
              <a:path w="36" h="47">
                <a:moveTo>
                  <a:pt x="35" y="16"/>
                </a:moveTo>
                <a:lnTo>
                  <a:pt x="0" y="46"/>
                </a:lnTo>
                <a:lnTo>
                  <a:pt x="1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 name="Freeform 105"/>
          <p:cNvSpPr>
            <a:spLocks/>
          </p:cNvSpPr>
          <p:nvPr/>
        </p:nvSpPr>
        <p:spPr bwMode="auto">
          <a:xfrm>
            <a:off x="6286909" y="3145753"/>
            <a:ext cx="555783" cy="523380"/>
          </a:xfrm>
          <a:custGeom>
            <a:avLst/>
            <a:gdLst>
              <a:gd name="T0" fmla="*/ 0 w 357"/>
              <a:gd name="T1" fmla="*/ 0 h 346"/>
              <a:gd name="T2" fmla="*/ 356 w 357"/>
              <a:gd name="T3" fmla="*/ 345 h 346"/>
              <a:gd name="T4" fmla="*/ 0 w 357"/>
              <a:gd name="T5" fmla="*/ 0 h 346"/>
            </a:gdLst>
            <a:ahLst/>
            <a:cxnLst>
              <a:cxn ang="0">
                <a:pos x="T0" y="T1"/>
              </a:cxn>
              <a:cxn ang="0">
                <a:pos x="T2" y="T3"/>
              </a:cxn>
              <a:cxn ang="0">
                <a:pos x="T4" y="T5"/>
              </a:cxn>
            </a:cxnLst>
            <a:rect l="0" t="0" r="r" b="b"/>
            <a:pathLst>
              <a:path w="357" h="346">
                <a:moveTo>
                  <a:pt x="0" y="0"/>
                </a:moveTo>
                <a:lnTo>
                  <a:pt x="356"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 name="Freeform 106"/>
          <p:cNvSpPr>
            <a:spLocks/>
          </p:cNvSpPr>
          <p:nvPr/>
        </p:nvSpPr>
        <p:spPr bwMode="auto">
          <a:xfrm>
            <a:off x="6778863" y="3607114"/>
            <a:ext cx="63830" cy="62020"/>
          </a:xfrm>
          <a:custGeom>
            <a:avLst/>
            <a:gdLst>
              <a:gd name="T0" fmla="*/ 13 w 41"/>
              <a:gd name="T1" fmla="*/ 0 h 41"/>
              <a:gd name="T2" fmla="*/ 40 w 41"/>
              <a:gd name="T3" fmla="*/ 40 h 41"/>
              <a:gd name="T4" fmla="*/ 0 w 41"/>
              <a:gd name="T5" fmla="*/ 19 h 41"/>
            </a:gdLst>
            <a:ahLst/>
            <a:cxnLst>
              <a:cxn ang="0">
                <a:pos x="T0" y="T1"/>
              </a:cxn>
              <a:cxn ang="0">
                <a:pos x="T2" y="T3"/>
              </a:cxn>
              <a:cxn ang="0">
                <a:pos x="T4" y="T5"/>
              </a:cxn>
            </a:cxnLst>
            <a:rect l="0" t="0" r="r" b="b"/>
            <a:pathLst>
              <a:path w="41" h="41">
                <a:moveTo>
                  <a:pt x="13" y="0"/>
                </a:moveTo>
                <a:lnTo>
                  <a:pt x="40" y="40"/>
                </a:lnTo>
                <a:lnTo>
                  <a:pt x="0"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 name="Freeform 107"/>
          <p:cNvSpPr>
            <a:spLocks/>
          </p:cNvSpPr>
          <p:nvPr/>
        </p:nvSpPr>
        <p:spPr bwMode="auto">
          <a:xfrm>
            <a:off x="6090751" y="3145753"/>
            <a:ext cx="277113" cy="474975"/>
          </a:xfrm>
          <a:custGeom>
            <a:avLst/>
            <a:gdLst>
              <a:gd name="T0" fmla="*/ 177 w 178"/>
              <a:gd name="T1" fmla="*/ 0 h 314"/>
              <a:gd name="T2" fmla="*/ 0 w 178"/>
              <a:gd name="T3" fmla="*/ 313 h 314"/>
              <a:gd name="T4" fmla="*/ 177 w 178"/>
              <a:gd name="T5" fmla="*/ 0 h 314"/>
            </a:gdLst>
            <a:ahLst/>
            <a:cxnLst>
              <a:cxn ang="0">
                <a:pos x="T0" y="T1"/>
              </a:cxn>
              <a:cxn ang="0">
                <a:pos x="T2" y="T3"/>
              </a:cxn>
              <a:cxn ang="0">
                <a:pos x="T4" y="T5"/>
              </a:cxn>
            </a:cxnLst>
            <a:rect l="0" t="0" r="r" b="b"/>
            <a:pathLst>
              <a:path w="178" h="314">
                <a:moveTo>
                  <a:pt x="177" y="0"/>
                </a:moveTo>
                <a:lnTo>
                  <a:pt x="0" y="313"/>
                </a:lnTo>
                <a:lnTo>
                  <a:pt x="17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1" name="Freeform 108"/>
          <p:cNvSpPr>
            <a:spLocks/>
          </p:cNvSpPr>
          <p:nvPr/>
        </p:nvSpPr>
        <p:spPr bwMode="auto">
          <a:xfrm>
            <a:off x="6090751" y="3549633"/>
            <a:ext cx="51375" cy="71095"/>
          </a:xfrm>
          <a:custGeom>
            <a:avLst/>
            <a:gdLst>
              <a:gd name="T0" fmla="*/ 32 w 33"/>
              <a:gd name="T1" fmla="*/ 13 h 47"/>
              <a:gd name="T2" fmla="*/ 0 w 33"/>
              <a:gd name="T3" fmla="*/ 46 h 47"/>
              <a:gd name="T4" fmla="*/ 14 w 33"/>
              <a:gd name="T5" fmla="*/ 0 h 47"/>
            </a:gdLst>
            <a:ahLst/>
            <a:cxnLst>
              <a:cxn ang="0">
                <a:pos x="T0" y="T1"/>
              </a:cxn>
              <a:cxn ang="0">
                <a:pos x="T2" y="T3"/>
              </a:cxn>
              <a:cxn ang="0">
                <a:pos x="T4" y="T5"/>
              </a:cxn>
            </a:cxnLst>
            <a:rect l="0" t="0" r="r" b="b"/>
            <a:pathLst>
              <a:path w="33" h="47">
                <a:moveTo>
                  <a:pt x="32" y="13"/>
                </a:moveTo>
                <a:lnTo>
                  <a:pt x="0" y="46"/>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 name="Freeform 109"/>
          <p:cNvSpPr>
            <a:spLocks/>
          </p:cNvSpPr>
          <p:nvPr/>
        </p:nvSpPr>
        <p:spPr bwMode="auto">
          <a:xfrm>
            <a:off x="6408341" y="3145753"/>
            <a:ext cx="1380895" cy="474975"/>
          </a:xfrm>
          <a:custGeom>
            <a:avLst/>
            <a:gdLst>
              <a:gd name="T0" fmla="*/ 0 w 887"/>
              <a:gd name="T1" fmla="*/ 0 h 314"/>
              <a:gd name="T2" fmla="*/ 886 w 887"/>
              <a:gd name="T3" fmla="*/ 313 h 314"/>
              <a:gd name="T4" fmla="*/ 0 w 887"/>
              <a:gd name="T5" fmla="*/ 0 h 314"/>
            </a:gdLst>
            <a:ahLst/>
            <a:cxnLst>
              <a:cxn ang="0">
                <a:pos x="T0" y="T1"/>
              </a:cxn>
              <a:cxn ang="0">
                <a:pos x="T2" y="T3"/>
              </a:cxn>
              <a:cxn ang="0">
                <a:pos x="T4" y="T5"/>
              </a:cxn>
            </a:cxnLst>
            <a:rect l="0" t="0" r="r" b="b"/>
            <a:pathLst>
              <a:path w="887" h="314">
                <a:moveTo>
                  <a:pt x="0" y="0"/>
                </a:moveTo>
                <a:lnTo>
                  <a:pt x="886"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3" name="Freeform 110"/>
          <p:cNvSpPr>
            <a:spLocks/>
          </p:cNvSpPr>
          <p:nvPr/>
        </p:nvSpPr>
        <p:spPr bwMode="auto">
          <a:xfrm>
            <a:off x="7722292" y="3579886"/>
            <a:ext cx="66944" cy="40842"/>
          </a:xfrm>
          <a:custGeom>
            <a:avLst/>
            <a:gdLst>
              <a:gd name="T0" fmla="*/ 6 w 43"/>
              <a:gd name="T1" fmla="*/ 0 h 27"/>
              <a:gd name="T2" fmla="*/ 42 w 43"/>
              <a:gd name="T3" fmla="*/ 26 h 27"/>
              <a:gd name="T4" fmla="*/ 0 w 43"/>
              <a:gd name="T5" fmla="*/ 25 h 27"/>
            </a:gdLst>
            <a:ahLst/>
            <a:cxnLst>
              <a:cxn ang="0">
                <a:pos x="T0" y="T1"/>
              </a:cxn>
              <a:cxn ang="0">
                <a:pos x="T2" y="T3"/>
              </a:cxn>
              <a:cxn ang="0">
                <a:pos x="T4" y="T5"/>
              </a:cxn>
            </a:cxnLst>
            <a:rect l="0" t="0" r="r" b="b"/>
            <a:pathLst>
              <a:path w="43" h="27">
                <a:moveTo>
                  <a:pt x="6" y="0"/>
                </a:moveTo>
                <a:lnTo>
                  <a:pt x="42" y="26"/>
                </a:lnTo>
                <a:lnTo>
                  <a:pt x="0"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 name="Freeform 111"/>
          <p:cNvSpPr>
            <a:spLocks/>
          </p:cNvSpPr>
          <p:nvPr/>
        </p:nvSpPr>
        <p:spPr bwMode="auto">
          <a:xfrm>
            <a:off x="6170149" y="3145753"/>
            <a:ext cx="672544" cy="474975"/>
          </a:xfrm>
          <a:custGeom>
            <a:avLst/>
            <a:gdLst>
              <a:gd name="T0" fmla="*/ 431 w 432"/>
              <a:gd name="T1" fmla="*/ 0 h 314"/>
              <a:gd name="T2" fmla="*/ 0 w 432"/>
              <a:gd name="T3" fmla="*/ 313 h 314"/>
              <a:gd name="T4" fmla="*/ 431 w 432"/>
              <a:gd name="T5" fmla="*/ 0 h 314"/>
            </a:gdLst>
            <a:ahLst/>
            <a:cxnLst>
              <a:cxn ang="0">
                <a:pos x="T0" y="T1"/>
              </a:cxn>
              <a:cxn ang="0">
                <a:pos x="T2" y="T3"/>
              </a:cxn>
              <a:cxn ang="0">
                <a:pos x="T4" y="T5"/>
              </a:cxn>
            </a:cxnLst>
            <a:rect l="0" t="0" r="r" b="b"/>
            <a:pathLst>
              <a:path w="432" h="314">
                <a:moveTo>
                  <a:pt x="431" y="0"/>
                </a:moveTo>
                <a:lnTo>
                  <a:pt x="0" y="313"/>
                </a:lnTo>
                <a:lnTo>
                  <a:pt x="4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 name="Freeform 112"/>
          <p:cNvSpPr>
            <a:spLocks/>
          </p:cNvSpPr>
          <p:nvPr/>
        </p:nvSpPr>
        <p:spPr bwMode="auto">
          <a:xfrm>
            <a:off x="6170149" y="3564759"/>
            <a:ext cx="63829" cy="55969"/>
          </a:xfrm>
          <a:custGeom>
            <a:avLst/>
            <a:gdLst>
              <a:gd name="T0" fmla="*/ 40 w 41"/>
              <a:gd name="T1" fmla="*/ 22 h 37"/>
              <a:gd name="T2" fmla="*/ 0 w 41"/>
              <a:gd name="T3" fmla="*/ 36 h 37"/>
              <a:gd name="T4" fmla="*/ 31 w 41"/>
              <a:gd name="T5" fmla="*/ 0 h 37"/>
            </a:gdLst>
            <a:ahLst/>
            <a:cxnLst>
              <a:cxn ang="0">
                <a:pos x="T0" y="T1"/>
              </a:cxn>
              <a:cxn ang="0">
                <a:pos x="T2" y="T3"/>
              </a:cxn>
              <a:cxn ang="0">
                <a:pos x="T4" y="T5"/>
              </a:cxn>
            </a:cxnLst>
            <a:rect l="0" t="0" r="r" b="b"/>
            <a:pathLst>
              <a:path w="41" h="37">
                <a:moveTo>
                  <a:pt x="40" y="22"/>
                </a:moveTo>
                <a:lnTo>
                  <a:pt x="0" y="36"/>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 name="Freeform 113"/>
          <p:cNvSpPr>
            <a:spLocks/>
          </p:cNvSpPr>
          <p:nvPr/>
        </p:nvSpPr>
        <p:spPr bwMode="auto">
          <a:xfrm>
            <a:off x="6876942" y="3145753"/>
            <a:ext cx="1743632" cy="474975"/>
          </a:xfrm>
          <a:custGeom>
            <a:avLst/>
            <a:gdLst>
              <a:gd name="T0" fmla="*/ 0 w 1120"/>
              <a:gd name="T1" fmla="*/ 0 h 314"/>
              <a:gd name="T2" fmla="*/ 1119 w 1120"/>
              <a:gd name="T3" fmla="*/ 313 h 314"/>
              <a:gd name="T4" fmla="*/ 0 w 1120"/>
              <a:gd name="T5" fmla="*/ 0 h 314"/>
            </a:gdLst>
            <a:ahLst/>
            <a:cxnLst>
              <a:cxn ang="0">
                <a:pos x="T0" y="T1"/>
              </a:cxn>
              <a:cxn ang="0">
                <a:pos x="T2" y="T3"/>
              </a:cxn>
              <a:cxn ang="0">
                <a:pos x="T4" y="T5"/>
              </a:cxn>
            </a:cxnLst>
            <a:rect l="0" t="0" r="r" b="b"/>
            <a:pathLst>
              <a:path w="1120" h="314">
                <a:moveTo>
                  <a:pt x="0" y="0"/>
                </a:moveTo>
                <a:lnTo>
                  <a:pt x="1119"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 name="Freeform 114"/>
          <p:cNvSpPr>
            <a:spLocks/>
          </p:cNvSpPr>
          <p:nvPr/>
        </p:nvSpPr>
        <p:spPr bwMode="auto">
          <a:xfrm>
            <a:off x="8552075" y="3582911"/>
            <a:ext cx="68500" cy="39329"/>
          </a:xfrm>
          <a:custGeom>
            <a:avLst/>
            <a:gdLst>
              <a:gd name="T0" fmla="*/ 5 w 44"/>
              <a:gd name="T1" fmla="*/ 0 h 26"/>
              <a:gd name="T2" fmla="*/ 43 w 44"/>
              <a:gd name="T3" fmla="*/ 24 h 26"/>
              <a:gd name="T4" fmla="*/ 0 w 44"/>
              <a:gd name="T5" fmla="*/ 25 h 26"/>
            </a:gdLst>
            <a:ahLst/>
            <a:cxnLst>
              <a:cxn ang="0">
                <a:pos x="T0" y="T1"/>
              </a:cxn>
              <a:cxn ang="0">
                <a:pos x="T2" y="T3"/>
              </a:cxn>
              <a:cxn ang="0">
                <a:pos x="T4" y="T5"/>
              </a:cxn>
            </a:cxnLst>
            <a:rect l="0" t="0" r="r" b="b"/>
            <a:pathLst>
              <a:path w="44" h="26">
                <a:moveTo>
                  <a:pt x="5" y="0"/>
                </a:moveTo>
                <a:lnTo>
                  <a:pt x="43" y="24"/>
                </a:lnTo>
                <a:lnTo>
                  <a:pt x="0"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8" name="Freeform 115"/>
          <p:cNvSpPr>
            <a:spLocks/>
          </p:cNvSpPr>
          <p:nvPr/>
        </p:nvSpPr>
        <p:spPr bwMode="auto">
          <a:xfrm>
            <a:off x="6876942" y="3145753"/>
            <a:ext cx="161909" cy="523380"/>
          </a:xfrm>
          <a:custGeom>
            <a:avLst/>
            <a:gdLst>
              <a:gd name="T0" fmla="*/ 103 w 104"/>
              <a:gd name="T1" fmla="*/ 0 h 346"/>
              <a:gd name="T2" fmla="*/ 0 w 104"/>
              <a:gd name="T3" fmla="*/ 345 h 346"/>
              <a:gd name="T4" fmla="*/ 103 w 104"/>
              <a:gd name="T5" fmla="*/ 0 h 346"/>
            </a:gdLst>
            <a:ahLst/>
            <a:cxnLst>
              <a:cxn ang="0">
                <a:pos x="T0" y="T1"/>
              </a:cxn>
              <a:cxn ang="0">
                <a:pos x="T2" y="T3"/>
              </a:cxn>
              <a:cxn ang="0">
                <a:pos x="T4" y="T5"/>
              </a:cxn>
            </a:cxnLst>
            <a:rect l="0" t="0" r="r" b="b"/>
            <a:pathLst>
              <a:path w="104" h="346">
                <a:moveTo>
                  <a:pt x="103" y="0"/>
                </a:moveTo>
                <a:lnTo>
                  <a:pt x="0" y="345"/>
                </a:lnTo>
                <a:lnTo>
                  <a:pt x="10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9" name="Freeform 116"/>
          <p:cNvSpPr>
            <a:spLocks/>
          </p:cNvSpPr>
          <p:nvPr/>
        </p:nvSpPr>
        <p:spPr bwMode="auto">
          <a:xfrm>
            <a:off x="6876942" y="3590475"/>
            <a:ext cx="42033" cy="78658"/>
          </a:xfrm>
          <a:custGeom>
            <a:avLst/>
            <a:gdLst>
              <a:gd name="T0" fmla="*/ 26 w 27"/>
              <a:gd name="T1" fmla="*/ 8 h 52"/>
              <a:gd name="T2" fmla="*/ 0 w 27"/>
              <a:gd name="T3" fmla="*/ 51 h 52"/>
              <a:gd name="T4" fmla="*/ 5 w 27"/>
              <a:gd name="T5" fmla="*/ 0 h 52"/>
            </a:gdLst>
            <a:ahLst/>
            <a:cxnLst>
              <a:cxn ang="0">
                <a:pos x="T0" y="T1"/>
              </a:cxn>
              <a:cxn ang="0">
                <a:pos x="T2" y="T3"/>
              </a:cxn>
              <a:cxn ang="0">
                <a:pos x="T4" y="T5"/>
              </a:cxn>
            </a:cxnLst>
            <a:rect l="0" t="0" r="r" b="b"/>
            <a:pathLst>
              <a:path w="27" h="52">
                <a:moveTo>
                  <a:pt x="26" y="8"/>
                </a:moveTo>
                <a:lnTo>
                  <a:pt x="0" y="51"/>
                </a:lnTo>
                <a:lnTo>
                  <a:pt x="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0" name="Freeform 117"/>
          <p:cNvSpPr>
            <a:spLocks/>
          </p:cNvSpPr>
          <p:nvPr/>
        </p:nvSpPr>
        <p:spPr bwMode="auto">
          <a:xfrm>
            <a:off x="6999930" y="3145753"/>
            <a:ext cx="316034" cy="474975"/>
          </a:xfrm>
          <a:custGeom>
            <a:avLst/>
            <a:gdLst>
              <a:gd name="T0" fmla="*/ 0 w 203"/>
              <a:gd name="T1" fmla="*/ 0 h 314"/>
              <a:gd name="T2" fmla="*/ 202 w 203"/>
              <a:gd name="T3" fmla="*/ 313 h 314"/>
              <a:gd name="T4" fmla="*/ 0 w 203"/>
              <a:gd name="T5" fmla="*/ 0 h 314"/>
            </a:gdLst>
            <a:ahLst/>
            <a:cxnLst>
              <a:cxn ang="0">
                <a:pos x="T0" y="T1"/>
              </a:cxn>
              <a:cxn ang="0">
                <a:pos x="T2" y="T3"/>
              </a:cxn>
              <a:cxn ang="0">
                <a:pos x="T4" y="T5"/>
              </a:cxn>
            </a:cxnLst>
            <a:rect l="0" t="0" r="r" b="b"/>
            <a:pathLst>
              <a:path w="203" h="314">
                <a:moveTo>
                  <a:pt x="0" y="0"/>
                </a:moveTo>
                <a:lnTo>
                  <a:pt x="202"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 name="Freeform 118"/>
          <p:cNvSpPr>
            <a:spLocks/>
          </p:cNvSpPr>
          <p:nvPr/>
        </p:nvSpPr>
        <p:spPr bwMode="auto">
          <a:xfrm>
            <a:off x="7259919" y="3551146"/>
            <a:ext cx="56045" cy="69582"/>
          </a:xfrm>
          <a:custGeom>
            <a:avLst/>
            <a:gdLst>
              <a:gd name="T0" fmla="*/ 17 w 36"/>
              <a:gd name="T1" fmla="*/ 0 h 46"/>
              <a:gd name="T2" fmla="*/ 35 w 36"/>
              <a:gd name="T3" fmla="*/ 45 h 46"/>
              <a:gd name="T4" fmla="*/ 0 w 36"/>
              <a:gd name="T5" fmla="*/ 15 h 46"/>
            </a:gdLst>
            <a:ahLst/>
            <a:cxnLst>
              <a:cxn ang="0">
                <a:pos x="T0" y="T1"/>
              </a:cxn>
              <a:cxn ang="0">
                <a:pos x="T2" y="T3"/>
              </a:cxn>
              <a:cxn ang="0">
                <a:pos x="T4" y="T5"/>
              </a:cxn>
            </a:cxnLst>
            <a:rect l="0" t="0" r="r" b="b"/>
            <a:pathLst>
              <a:path w="36" h="46">
                <a:moveTo>
                  <a:pt x="17" y="0"/>
                </a:moveTo>
                <a:lnTo>
                  <a:pt x="35" y="45"/>
                </a:lnTo>
                <a:lnTo>
                  <a:pt x="0" y="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 name="Freeform 119"/>
          <p:cNvSpPr>
            <a:spLocks/>
          </p:cNvSpPr>
          <p:nvPr/>
        </p:nvSpPr>
        <p:spPr bwMode="auto">
          <a:xfrm>
            <a:off x="7393805" y="3145753"/>
            <a:ext cx="554226" cy="523380"/>
          </a:xfrm>
          <a:custGeom>
            <a:avLst/>
            <a:gdLst>
              <a:gd name="T0" fmla="*/ 355 w 356"/>
              <a:gd name="T1" fmla="*/ 0 h 346"/>
              <a:gd name="T2" fmla="*/ 0 w 356"/>
              <a:gd name="T3" fmla="*/ 345 h 346"/>
              <a:gd name="T4" fmla="*/ 355 w 356"/>
              <a:gd name="T5" fmla="*/ 0 h 346"/>
            </a:gdLst>
            <a:ahLst/>
            <a:cxnLst>
              <a:cxn ang="0">
                <a:pos x="T0" y="T1"/>
              </a:cxn>
              <a:cxn ang="0">
                <a:pos x="T2" y="T3"/>
              </a:cxn>
              <a:cxn ang="0">
                <a:pos x="T4" y="T5"/>
              </a:cxn>
            </a:cxnLst>
            <a:rect l="0" t="0" r="r" b="b"/>
            <a:pathLst>
              <a:path w="356" h="346">
                <a:moveTo>
                  <a:pt x="355" y="0"/>
                </a:moveTo>
                <a:lnTo>
                  <a:pt x="0" y="345"/>
                </a:lnTo>
                <a:lnTo>
                  <a:pt x="35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3" name="Freeform 120"/>
          <p:cNvSpPr>
            <a:spLocks/>
          </p:cNvSpPr>
          <p:nvPr/>
        </p:nvSpPr>
        <p:spPr bwMode="auto">
          <a:xfrm>
            <a:off x="7393805" y="3607114"/>
            <a:ext cx="57602" cy="62020"/>
          </a:xfrm>
          <a:custGeom>
            <a:avLst/>
            <a:gdLst>
              <a:gd name="T0" fmla="*/ 36 w 37"/>
              <a:gd name="T1" fmla="*/ 19 h 41"/>
              <a:gd name="T2" fmla="*/ 0 w 37"/>
              <a:gd name="T3" fmla="*/ 40 h 41"/>
              <a:gd name="T4" fmla="*/ 24 w 37"/>
              <a:gd name="T5" fmla="*/ 0 h 41"/>
            </a:gdLst>
            <a:ahLst/>
            <a:cxnLst>
              <a:cxn ang="0">
                <a:pos x="T0" y="T1"/>
              </a:cxn>
              <a:cxn ang="0">
                <a:pos x="T2" y="T3"/>
              </a:cxn>
              <a:cxn ang="0">
                <a:pos x="T4" y="T5"/>
              </a:cxn>
            </a:cxnLst>
            <a:rect l="0" t="0" r="r" b="b"/>
            <a:pathLst>
              <a:path w="37" h="41">
                <a:moveTo>
                  <a:pt x="36" y="19"/>
                </a:moveTo>
                <a:lnTo>
                  <a:pt x="0" y="40"/>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 name="Freeform 121"/>
          <p:cNvSpPr>
            <a:spLocks/>
          </p:cNvSpPr>
          <p:nvPr/>
        </p:nvSpPr>
        <p:spPr bwMode="auto">
          <a:xfrm>
            <a:off x="7985394" y="3145753"/>
            <a:ext cx="316033" cy="523380"/>
          </a:xfrm>
          <a:custGeom>
            <a:avLst/>
            <a:gdLst>
              <a:gd name="T0" fmla="*/ 0 w 203"/>
              <a:gd name="T1" fmla="*/ 0 h 346"/>
              <a:gd name="T2" fmla="*/ 202 w 203"/>
              <a:gd name="T3" fmla="*/ 345 h 346"/>
              <a:gd name="T4" fmla="*/ 0 w 203"/>
              <a:gd name="T5" fmla="*/ 0 h 346"/>
            </a:gdLst>
            <a:ahLst/>
            <a:cxnLst>
              <a:cxn ang="0">
                <a:pos x="T0" y="T1"/>
              </a:cxn>
              <a:cxn ang="0">
                <a:pos x="T2" y="T3"/>
              </a:cxn>
              <a:cxn ang="0">
                <a:pos x="T4" y="T5"/>
              </a:cxn>
            </a:cxnLst>
            <a:rect l="0" t="0" r="r" b="b"/>
            <a:pathLst>
              <a:path w="203" h="346">
                <a:moveTo>
                  <a:pt x="0" y="0"/>
                </a:moveTo>
                <a:lnTo>
                  <a:pt x="202"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 name="Freeform 122"/>
          <p:cNvSpPr>
            <a:spLocks/>
          </p:cNvSpPr>
          <p:nvPr/>
        </p:nvSpPr>
        <p:spPr bwMode="auto">
          <a:xfrm>
            <a:off x="8251609" y="3596525"/>
            <a:ext cx="49818" cy="72608"/>
          </a:xfrm>
          <a:custGeom>
            <a:avLst/>
            <a:gdLst>
              <a:gd name="T0" fmla="*/ 16 w 32"/>
              <a:gd name="T1" fmla="*/ 0 h 48"/>
              <a:gd name="T2" fmla="*/ 31 w 32"/>
              <a:gd name="T3" fmla="*/ 47 h 48"/>
              <a:gd name="T4" fmla="*/ 0 w 32"/>
              <a:gd name="T5" fmla="*/ 15 h 48"/>
            </a:gdLst>
            <a:ahLst/>
            <a:cxnLst>
              <a:cxn ang="0">
                <a:pos x="T0" y="T1"/>
              </a:cxn>
              <a:cxn ang="0">
                <a:pos x="T2" y="T3"/>
              </a:cxn>
              <a:cxn ang="0">
                <a:pos x="T4" y="T5"/>
              </a:cxn>
            </a:cxnLst>
            <a:rect l="0" t="0" r="r" b="b"/>
            <a:pathLst>
              <a:path w="32" h="48">
                <a:moveTo>
                  <a:pt x="16" y="0"/>
                </a:moveTo>
                <a:lnTo>
                  <a:pt x="31" y="47"/>
                </a:lnTo>
                <a:lnTo>
                  <a:pt x="0" y="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 name="Freeform 123"/>
          <p:cNvSpPr>
            <a:spLocks/>
          </p:cNvSpPr>
          <p:nvPr/>
        </p:nvSpPr>
        <p:spPr bwMode="auto">
          <a:xfrm>
            <a:off x="7868633" y="3145753"/>
            <a:ext cx="236636" cy="474975"/>
          </a:xfrm>
          <a:custGeom>
            <a:avLst/>
            <a:gdLst>
              <a:gd name="T0" fmla="*/ 151 w 152"/>
              <a:gd name="T1" fmla="*/ 0 h 314"/>
              <a:gd name="T2" fmla="*/ 0 w 152"/>
              <a:gd name="T3" fmla="*/ 313 h 314"/>
              <a:gd name="T4" fmla="*/ 151 w 152"/>
              <a:gd name="T5" fmla="*/ 0 h 314"/>
            </a:gdLst>
            <a:ahLst/>
            <a:cxnLst>
              <a:cxn ang="0">
                <a:pos x="T0" y="T1"/>
              </a:cxn>
              <a:cxn ang="0">
                <a:pos x="T2" y="T3"/>
              </a:cxn>
              <a:cxn ang="0">
                <a:pos x="T4" y="T5"/>
              </a:cxn>
            </a:cxnLst>
            <a:rect l="0" t="0" r="r" b="b"/>
            <a:pathLst>
              <a:path w="152" h="314">
                <a:moveTo>
                  <a:pt x="151" y="0"/>
                </a:moveTo>
                <a:lnTo>
                  <a:pt x="0" y="313"/>
                </a:lnTo>
                <a:lnTo>
                  <a:pt x="15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7" name="Freeform 124"/>
          <p:cNvSpPr>
            <a:spLocks/>
          </p:cNvSpPr>
          <p:nvPr/>
        </p:nvSpPr>
        <p:spPr bwMode="auto">
          <a:xfrm>
            <a:off x="7868633" y="3548120"/>
            <a:ext cx="46704" cy="72608"/>
          </a:xfrm>
          <a:custGeom>
            <a:avLst/>
            <a:gdLst>
              <a:gd name="T0" fmla="*/ 29 w 30"/>
              <a:gd name="T1" fmla="*/ 12 h 48"/>
              <a:gd name="T2" fmla="*/ 0 w 30"/>
              <a:gd name="T3" fmla="*/ 47 h 48"/>
              <a:gd name="T4" fmla="*/ 11 w 30"/>
              <a:gd name="T5" fmla="*/ 0 h 48"/>
            </a:gdLst>
            <a:ahLst/>
            <a:cxnLst>
              <a:cxn ang="0">
                <a:pos x="T0" y="T1"/>
              </a:cxn>
              <a:cxn ang="0">
                <a:pos x="T2" y="T3"/>
              </a:cxn>
              <a:cxn ang="0">
                <a:pos x="T4" y="T5"/>
              </a:cxn>
            </a:cxnLst>
            <a:rect l="0" t="0" r="r" b="b"/>
            <a:pathLst>
              <a:path w="30" h="48">
                <a:moveTo>
                  <a:pt x="29" y="12"/>
                </a:moveTo>
                <a:lnTo>
                  <a:pt x="0" y="47"/>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 name="Freeform 125"/>
          <p:cNvSpPr>
            <a:spLocks/>
          </p:cNvSpPr>
          <p:nvPr/>
        </p:nvSpPr>
        <p:spPr bwMode="auto">
          <a:xfrm>
            <a:off x="8142632" y="3145753"/>
            <a:ext cx="1557" cy="523380"/>
          </a:xfrm>
          <a:custGeom>
            <a:avLst/>
            <a:gdLst>
              <a:gd name="T0" fmla="*/ 0 w 1"/>
              <a:gd name="T1" fmla="*/ 0 h 346"/>
              <a:gd name="T2" fmla="*/ 0 w 1"/>
              <a:gd name="T3" fmla="*/ 345 h 346"/>
              <a:gd name="T4" fmla="*/ 0 w 1"/>
              <a:gd name="T5" fmla="*/ 0 h 346"/>
            </a:gdLst>
            <a:ahLst/>
            <a:cxnLst>
              <a:cxn ang="0">
                <a:pos x="T0" y="T1"/>
              </a:cxn>
              <a:cxn ang="0">
                <a:pos x="T2" y="T3"/>
              </a:cxn>
              <a:cxn ang="0">
                <a:pos x="T4" y="T5"/>
              </a:cxn>
            </a:cxnLst>
            <a:rect l="0" t="0" r="r" b="b"/>
            <a:pathLst>
              <a:path w="1" h="346">
                <a:moveTo>
                  <a:pt x="0" y="0"/>
                </a:moveTo>
                <a:lnTo>
                  <a:pt x="0"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 name="Freeform 126"/>
          <p:cNvSpPr>
            <a:spLocks/>
          </p:cNvSpPr>
          <p:nvPr/>
        </p:nvSpPr>
        <p:spPr bwMode="auto">
          <a:xfrm>
            <a:off x="8125507" y="3593500"/>
            <a:ext cx="35806" cy="75633"/>
          </a:xfrm>
          <a:custGeom>
            <a:avLst/>
            <a:gdLst>
              <a:gd name="T0" fmla="*/ 22 w 23"/>
              <a:gd name="T1" fmla="*/ 0 h 50"/>
              <a:gd name="T2" fmla="*/ 10 w 23"/>
              <a:gd name="T3" fmla="*/ 49 h 50"/>
              <a:gd name="T4" fmla="*/ 0 w 23"/>
              <a:gd name="T5" fmla="*/ 0 h 50"/>
            </a:gdLst>
            <a:ahLst/>
            <a:cxnLst>
              <a:cxn ang="0">
                <a:pos x="T0" y="T1"/>
              </a:cxn>
              <a:cxn ang="0">
                <a:pos x="T2" y="T3"/>
              </a:cxn>
              <a:cxn ang="0">
                <a:pos x="T4" y="T5"/>
              </a:cxn>
            </a:cxnLst>
            <a:rect l="0" t="0" r="r" b="b"/>
            <a:pathLst>
              <a:path w="23" h="50">
                <a:moveTo>
                  <a:pt x="22" y="0"/>
                </a:moveTo>
                <a:lnTo>
                  <a:pt x="10" y="4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0" name="Line 127"/>
          <p:cNvSpPr>
            <a:spLocks noChangeShapeType="1"/>
          </p:cNvSpPr>
          <p:nvPr/>
        </p:nvSpPr>
        <p:spPr bwMode="auto">
          <a:xfrm>
            <a:off x="265152" y="3351475"/>
            <a:ext cx="866834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 name="Rectangle 128"/>
          <p:cNvSpPr>
            <a:spLocks noChangeArrowheads="1"/>
          </p:cNvSpPr>
          <p:nvPr/>
        </p:nvSpPr>
        <p:spPr bwMode="auto">
          <a:xfrm>
            <a:off x="5085049" y="2853809"/>
            <a:ext cx="1061189"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Data entries</a:t>
            </a:r>
          </a:p>
        </p:txBody>
      </p:sp>
      <p:sp>
        <p:nvSpPr>
          <p:cNvPr id="202" name="Rectangle 130"/>
          <p:cNvSpPr>
            <a:spLocks noChangeArrowheads="1"/>
          </p:cNvSpPr>
          <p:nvPr/>
        </p:nvSpPr>
        <p:spPr bwMode="auto">
          <a:xfrm>
            <a:off x="225440" y="1601328"/>
            <a:ext cx="1287213" cy="305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Book Antiqua" pitchFamily="18" charset="0"/>
              </a:rPr>
              <a:t>CLUSTERED</a:t>
            </a:r>
          </a:p>
        </p:txBody>
      </p:sp>
      <p:sp>
        <p:nvSpPr>
          <p:cNvPr id="203" name="Rectangle 131"/>
          <p:cNvSpPr>
            <a:spLocks noChangeArrowheads="1"/>
          </p:cNvSpPr>
          <p:nvPr/>
        </p:nvSpPr>
        <p:spPr bwMode="auto">
          <a:xfrm>
            <a:off x="7499668" y="1517374"/>
            <a:ext cx="1575753" cy="305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Book Antiqua" pitchFamily="18" charset="0"/>
              </a:rPr>
              <a:t>UNCLUSTERED</a:t>
            </a:r>
          </a:p>
        </p:txBody>
      </p:sp>
    </p:spTree>
    <p:extLst>
      <p:ext uri="{BB962C8B-B14F-4D97-AF65-F5344CB8AC3E}">
        <p14:creationId xmlns:p14="http://schemas.microsoft.com/office/powerpoint/2010/main" val="416675357"/>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0" name="Rectangle 4"/>
          <p:cNvSpPr>
            <a:spLocks noGrp="1" noChangeArrowheads="1"/>
          </p:cNvSpPr>
          <p:nvPr>
            <p:ph type="title"/>
          </p:nvPr>
        </p:nvSpPr>
        <p:spPr>
          <a:xfrm>
            <a:off x="304800" y="0"/>
            <a:ext cx="7772400" cy="1104900"/>
          </a:xfrm>
          <a:noFill/>
          <a:ln/>
        </p:spPr>
        <p:txBody>
          <a:bodyPr>
            <a:normAutofit/>
          </a:bodyPr>
          <a:lstStyle/>
          <a:p>
            <a:r>
              <a:rPr lang="en-US" dirty="0"/>
              <a:t>Cost of Operations </a:t>
            </a:r>
            <a:r>
              <a:rPr lang="en-US" dirty="0" smtClean="0"/>
              <a:t>(Page 291)</a:t>
            </a:r>
            <a:br>
              <a:rPr lang="en-US" dirty="0" smtClean="0"/>
            </a:br>
            <a:r>
              <a:rPr lang="en-US" sz="2200" dirty="0" smtClean="0"/>
              <a:t>B=#data </a:t>
            </a:r>
            <a:r>
              <a:rPr lang="en-US" sz="2200" dirty="0" err="1" smtClean="0"/>
              <a:t>pgs</a:t>
            </a:r>
            <a:r>
              <a:rPr lang="en-US" sz="2200" dirty="0" smtClean="0"/>
              <a:t>, R=#recs/</a:t>
            </a:r>
            <a:r>
              <a:rPr lang="en-US" sz="2200" dirty="0" err="1" smtClean="0"/>
              <a:t>pg</a:t>
            </a:r>
            <a:r>
              <a:rPr lang="en-US" sz="2200" dirty="0" smtClean="0"/>
              <a:t>, D=disk time, F=</a:t>
            </a:r>
            <a:r>
              <a:rPr lang="en-US" sz="2200" dirty="0" err="1" smtClean="0"/>
              <a:t>fanout</a:t>
            </a:r>
            <a:endParaRPr lang="en-US" sz="2200" dirty="0"/>
          </a:p>
        </p:txBody>
      </p:sp>
      <p:graphicFrame>
        <p:nvGraphicFramePr>
          <p:cNvPr id="39941" name="Object 5">
            <a:hlinkClick r:id="" action="ppaction://ole?verb=0"/>
          </p:cNvPr>
          <p:cNvGraphicFramePr>
            <a:graphicFrameLocks/>
          </p:cNvGraphicFramePr>
          <p:nvPr>
            <p:extLst>
              <p:ext uri="{D42A27DB-BD31-4B8C-83A1-F6EECF244321}">
                <p14:modId xmlns:p14="http://schemas.microsoft.com/office/powerpoint/2010/main" val="327488863"/>
              </p:ext>
            </p:extLst>
          </p:nvPr>
        </p:nvGraphicFramePr>
        <p:xfrm>
          <a:off x="304800" y="1219200"/>
          <a:ext cx="8623300" cy="5500688"/>
        </p:xfrm>
        <a:graphic>
          <a:graphicData uri="http://schemas.openxmlformats.org/presentationml/2006/ole">
            <mc:AlternateContent xmlns:mc="http://schemas.openxmlformats.org/markup-compatibility/2006">
              <mc:Choice xmlns:v="urn:schemas-microsoft-com:vml" Requires="v">
                <p:oleObj spid="_x0000_s1046" name="Document" r:id="rId5" imgW="11025066" imgH="7641308" progId="Word.Document.8">
                  <p:embed/>
                </p:oleObj>
              </mc:Choice>
              <mc:Fallback>
                <p:oleObj name="Document" r:id="rId5" imgW="11025066" imgH="7641308" progId="Word.Document.8">
                  <p:embed/>
                  <p:pic>
                    <p:nvPicPr>
                      <p:cNvPr id="0"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219200"/>
                        <a:ext cx="8623300"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3"/>
          <p:cNvSpPr txBox="1">
            <a:spLocks/>
          </p:cNvSpPr>
          <p:nvPr/>
        </p:nvSpPr>
        <p:spPr>
          <a:xfrm>
            <a:off x="612648" y="6356350"/>
            <a:ext cx="1981200" cy="36576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B6F15528-21DE-4FAA-801E-634DDDAF4B2B}" type="slidenum">
              <a:rPr lang="en-US" sz="1400" smtClean="0"/>
              <a:pPr/>
              <a:t>12</a:t>
            </a:fld>
            <a:endParaRPr lang="en-US" dirty="0"/>
          </a:p>
        </p:txBody>
      </p:sp>
    </p:spTree>
    <p:extLst>
      <p:ext uri="{BB962C8B-B14F-4D97-AF65-F5344CB8AC3E}">
        <p14:creationId xmlns:p14="http://schemas.microsoft.com/office/powerpoint/2010/main" val="810810535"/>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of </a:t>
            </a:r>
            <a:r>
              <a:rPr lang="en-US" dirty="0" err="1" smtClean="0"/>
              <a:t>Unclustered</a:t>
            </a:r>
            <a:r>
              <a:rPr lang="en-US" dirty="0" smtClean="0"/>
              <a:t> tree index</a:t>
            </a:r>
            <a:endParaRPr lang="en-US" dirty="0"/>
          </a:p>
        </p:txBody>
      </p:sp>
      <p:sp>
        <p:nvSpPr>
          <p:cNvPr id="4" name="TextBox 3"/>
          <p:cNvSpPr txBox="1"/>
          <p:nvPr/>
        </p:nvSpPr>
        <p:spPr>
          <a:xfrm>
            <a:off x="1066800" y="1981200"/>
            <a:ext cx="6400800" cy="2677656"/>
          </a:xfrm>
          <a:prstGeom prst="rect">
            <a:avLst/>
          </a:prstGeom>
          <a:noFill/>
        </p:spPr>
        <p:txBody>
          <a:bodyPr wrap="square" rtlCol="0">
            <a:spAutoFit/>
          </a:bodyPr>
          <a:lstStyle/>
          <a:p>
            <a:pPr>
              <a:buFont typeface="Wingdings" pitchFamily="2" charset="2"/>
              <a:buChar char="Ø"/>
            </a:pPr>
            <a:r>
              <a:rPr lang="en-US" dirty="0" smtClean="0"/>
              <a:t>Fig. 8.4 says i/o cost = BD(R+0.15)</a:t>
            </a:r>
          </a:p>
          <a:p>
            <a:pPr>
              <a:buFont typeface="Wingdings" pitchFamily="2" charset="2"/>
              <a:buChar char="Ø"/>
            </a:pPr>
            <a:r>
              <a:rPr lang="en-US" dirty="0" smtClean="0"/>
              <a:t>But this means actively using the index and chasing each data entry into the heap.</a:t>
            </a:r>
          </a:p>
          <a:p>
            <a:pPr>
              <a:buFont typeface="Wingdings" pitchFamily="2" charset="2"/>
              <a:buChar char="Ø"/>
            </a:pPr>
            <a:r>
              <a:rPr lang="en-US" dirty="0" smtClean="0"/>
              <a:t>No serious database does this.</a:t>
            </a:r>
          </a:p>
          <a:p>
            <a:pPr>
              <a:buFont typeface="Wingdings" pitchFamily="2" charset="2"/>
              <a:buChar char="Ø"/>
            </a:pPr>
            <a:r>
              <a:rPr lang="en-US" dirty="0" smtClean="0"/>
              <a:t>Instead, the database scans the underlying heap, at cost BD.</a:t>
            </a:r>
          </a:p>
          <a:p>
            <a:pPr>
              <a:buFont typeface="Wingdings" pitchFamily="2" charset="2"/>
              <a:buChar char="Ø"/>
            </a:pPr>
            <a:r>
              <a:rPr lang="en-US" dirty="0" smtClean="0"/>
              <a:t>Similarly for the </a:t>
            </a:r>
            <a:r>
              <a:rPr lang="en-US" dirty="0" err="1" smtClean="0"/>
              <a:t>unclustered</a:t>
            </a:r>
            <a:r>
              <a:rPr lang="en-US" dirty="0" smtClean="0"/>
              <a:t> hash index</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sz="3600" dirty="0" smtClean="0"/>
              <a:t>Tree Indexes</a:t>
            </a:r>
            <a:endParaRPr lang="en-US" sz="3600" dirty="0"/>
          </a:p>
        </p:txBody>
      </p:sp>
      <p:sp>
        <p:nvSpPr>
          <p:cNvPr id="5125" name="Rectangle 5"/>
          <p:cNvSpPr>
            <a:spLocks noGrp="1" noChangeArrowheads="1"/>
          </p:cNvSpPr>
          <p:nvPr>
            <p:ph type="body" idx="1"/>
          </p:nvPr>
        </p:nvSpPr>
        <p:spPr>
          <a:xfrm>
            <a:off x="571500" y="1371600"/>
            <a:ext cx="8001000" cy="4876800"/>
          </a:xfrm>
          <a:noFill/>
          <a:ln/>
        </p:spPr>
        <p:txBody>
          <a:bodyPr>
            <a:normAutofit fontScale="92500" lnSpcReduction="20000"/>
          </a:bodyPr>
          <a:lstStyle/>
          <a:p>
            <a:r>
              <a:rPr lang="en-US" dirty="0" smtClean="0"/>
              <a:t>Tree-structured </a:t>
            </a:r>
            <a:r>
              <a:rPr lang="en-US" dirty="0"/>
              <a:t>indexing techniques </a:t>
            </a:r>
            <a:r>
              <a:rPr lang="en-US" dirty="0" smtClean="0"/>
              <a:t>support efficiently</a:t>
            </a:r>
          </a:p>
          <a:p>
            <a:pPr lvl="1"/>
            <a:r>
              <a:rPr lang="en-US" i="1" dirty="0" smtClean="0">
                <a:solidFill>
                  <a:srgbClr val="FF0000"/>
                </a:solidFill>
              </a:rPr>
              <a:t>range searches</a:t>
            </a:r>
          </a:p>
          <a:p>
            <a:pPr lvl="1"/>
            <a:r>
              <a:rPr lang="en-US" i="1" dirty="0" smtClean="0">
                <a:solidFill>
                  <a:srgbClr val="FF0000"/>
                </a:solidFill>
              </a:rPr>
              <a:t>equality searches</a:t>
            </a:r>
            <a:endParaRPr lang="en-US" dirty="0"/>
          </a:p>
          <a:p>
            <a:pPr lvl="1"/>
            <a:endParaRPr lang="en-US" dirty="0"/>
          </a:p>
          <a:p>
            <a:r>
              <a:rPr lang="en-US" i="1" u="sng" dirty="0" smtClean="0">
                <a:solidFill>
                  <a:srgbClr val="FF0000"/>
                </a:solidFill>
              </a:rPr>
              <a:t>ISAM</a:t>
            </a:r>
            <a:r>
              <a:rPr lang="en-US" dirty="0">
                <a:solidFill>
                  <a:schemeClr val="accent2"/>
                </a:solidFill>
              </a:rPr>
              <a:t>:  </a:t>
            </a:r>
            <a:endParaRPr lang="en-US" dirty="0" smtClean="0">
              <a:solidFill>
                <a:schemeClr val="accent2"/>
              </a:solidFill>
            </a:endParaRPr>
          </a:p>
          <a:p>
            <a:pPr lvl="1"/>
            <a:r>
              <a:rPr lang="en-US" dirty="0" smtClean="0">
                <a:solidFill>
                  <a:schemeClr val="tx1"/>
                </a:solidFill>
              </a:rPr>
              <a:t>Indexed Sequential Access Method, developed by IBM long ago</a:t>
            </a:r>
          </a:p>
          <a:p>
            <a:pPr lvl="1"/>
            <a:r>
              <a:rPr lang="en-US" dirty="0" smtClean="0">
                <a:solidFill>
                  <a:schemeClr val="tx1"/>
                </a:solidFill>
              </a:rPr>
              <a:t>Static tree structure </a:t>
            </a:r>
          </a:p>
          <a:p>
            <a:pPr lvl="1"/>
            <a:r>
              <a:rPr lang="en-US" dirty="0" smtClean="0">
                <a:solidFill>
                  <a:schemeClr val="tx1"/>
                </a:solidFill>
              </a:rPr>
              <a:t>ISAM has another meaning: An API allowing indexed lookup by key and next-</a:t>
            </a:r>
            <a:r>
              <a:rPr lang="en-US" dirty="0" err="1" smtClean="0">
                <a:solidFill>
                  <a:schemeClr val="tx1"/>
                </a:solidFill>
              </a:rPr>
              <a:t>ing</a:t>
            </a:r>
            <a:r>
              <a:rPr lang="en-US" dirty="0" smtClean="0">
                <a:solidFill>
                  <a:schemeClr val="tx1"/>
                </a:solidFill>
              </a:rPr>
              <a:t> through successive rows/records after the first lookup.</a:t>
            </a:r>
            <a:endParaRPr lang="en-US" dirty="0">
              <a:solidFill>
                <a:schemeClr val="tx1"/>
              </a:solidFill>
            </a:endParaRPr>
          </a:p>
          <a:p>
            <a:pPr lvl="1"/>
            <a:endParaRPr lang="en-US" i="1" u="sng" dirty="0">
              <a:solidFill>
                <a:srgbClr val="FF0000"/>
              </a:solidFill>
            </a:endParaRPr>
          </a:p>
          <a:p>
            <a:r>
              <a:rPr lang="en-US" i="1" u="sng" dirty="0" smtClean="0">
                <a:solidFill>
                  <a:srgbClr val="FF0000"/>
                </a:solidFill>
              </a:rPr>
              <a:t>B</a:t>
            </a:r>
            <a:r>
              <a:rPr lang="en-US" i="1" u="sng" dirty="0">
                <a:solidFill>
                  <a:srgbClr val="FF0000"/>
                </a:solidFill>
              </a:rPr>
              <a:t>+ tree</a:t>
            </a:r>
            <a:r>
              <a:rPr lang="en-US" dirty="0">
                <a:solidFill>
                  <a:srgbClr val="FF0000"/>
                </a:solidFill>
              </a:rPr>
              <a:t>:  </a:t>
            </a:r>
            <a:endParaRPr lang="en-US" dirty="0" smtClean="0">
              <a:solidFill>
                <a:srgbClr val="FF0000"/>
              </a:solidFill>
            </a:endParaRPr>
          </a:p>
          <a:p>
            <a:pPr lvl="1"/>
            <a:r>
              <a:rPr lang="en-US" dirty="0" smtClean="0">
                <a:solidFill>
                  <a:schemeClr val="tx1"/>
                </a:solidFill>
              </a:rPr>
              <a:t>Dynamic structure</a:t>
            </a:r>
          </a:p>
          <a:p>
            <a:pPr lvl="1"/>
            <a:r>
              <a:rPr lang="en-US" dirty="0" smtClean="0">
                <a:solidFill>
                  <a:schemeClr val="tx1"/>
                </a:solidFill>
              </a:rPr>
              <a:t>Adjusts </a:t>
            </a:r>
            <a:r>
              <a:rPr lang="en-US" dirty="0">
                <a:solidFill>
                  <a:schemeClr val="tx1"/>
                </a:solidFill>
              </a:rPr>
              <a:t>gracefully under inserts and </a:t>
            </a:r>
            <a:r>
              <a:rPr lang="en-US" dirty="0" smtClean="0">
                <a:solidFill>
                  <a:schemeClr val="tx1"/>
                </a:solidFill>
              </a:rPr>
              <a:t>deletes</a:t>
            </a:r>
            <a:endParaRPr lang="en-US" dirty="0">
              <a:solidFill>
                <a:schemeClr val="tx1"/>
              </a:solidFill>
            </a:endParaRPr>
          </a:p>
        </p:txBody>
      </p:sp>
    </p:spTree>
    <p:extLst>
      <p:ext uri="{BB962C8B-B14F-4D97-AF65-F5344CB8AC3E}">
        <p14:creationId xmlns:p14="http://schemas.microsoft.com/office/powerpoint/2010/main" val="1213833636"/>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dirty="0" smtClean="0"/>
              <a:t>Tree Indexes Intuition</a:t>
            </a:r>
            <a:endParaRPr lang="en-US" dirty="0"/>
          </a:p>
        </p:txBody>
      </p:sp>
      <p:sp>
        <p:nvSpPr>
          <p:cNvPr id="7173" name="Rectangle 5"/>
          <p:cNvSpPr>
            <a:spLocks noGrp="1" noChangeArrowheads="1"/>
          </p:cNvSpPr>
          <p:nvPr>
            <p:ph type="body" idx="1"/>
          </p:nvPr>
        </p:nvSpPr>
        <p:spPr>
          <a:xfrm>
            <a:off x="462295" y="1275502"/>
            <a:ext cx="7924800" cy="5029200"/>
          </a:xfrm>
          <a:noFill/>
          <a:ln/>
        </p:spPr>
        <p:txBody>
          <a:bodyPr/>
          <a:lstStyle/>
          <a:p>
            <a:r>
              <a:rPr lang="en-US" dirty="0" smtClean="0"/>
              <a:t>How to answer efficiently range query on </a:t>
            </a:r>
            <a:r>
              <a:rPr lang="en-US" i="1" dirty="0" smtClean="0">
                <a:solidFill>
                  <a:srgbClr val="FF0000"/>
                </a:solidFill>
              </a:rPr>
              <a:t>k</a:t>
            </a:r>
            <a:r>
              <a:rPr lang="en-US" dirty="0" smtClean="0"/>
              <a:t>?</a:t>
            </a:r>
            <a:endParaRPr lang="en-US" dirty="0"/>
          </a:p>
          <a:p>
            <a:pPr lvl="1">
              <a:buSzPct val="75000"/>
            </a:pPr>
            <a:r>
              <a:rPr lang="en-US" dirty="0" smtClean="0"/>
              <a:t>Option: store data in </a:t>
            </a:r>
            <a:r>
              <a:rPr lang="en-US" dirty="0"/>
              <a:t>sorted </a:t>
            </a:r>
            <a:r>
              <a:rPr lang="en-US" dirty="0" smtClean="0"/>
              <a:t>file on </a:t>
            </a:r>
            <a:r>
              <a:rPr lang="en-US" i="1" dirty="0" smtClean="0">
                <a:solidFill>
                  <a:srgbClr val="FF0000"/>
                </a:solidFill>
              </a:rPr>
              <a:t>k</a:t>
            </a:r>
            <a:r>
              <a:rPr lang="en-US" dirty="0" smtClean="0"/>
              <a:t> and </a:t>
            </a:r>
            <a:r>
              <a:rPr lang="en-US" dirty="0"/>
              <a:t>do binary </a:t>
            </a:r>
            <a:r>
              <a:rPr lang="en-US" dirty="0" smtClean="0"/>
              <a:t>search</a:t>
            </a:r>
          </a:p>
          <a:p>
            <a:pPr lvl="1">
              <a:buSzPct val="75000"/>
            </a:pPr>
            <a:r>
              <a:rPr lang="en-US" dirty="0" smtClean="0"/>
              <a:t>Find </a:t>
            </a:r>
            <a:r>
              <a:rPr lang="en-US" dirty="0"/>
              <a:t>first </a:t>
            </a:r>
            <a:r>
              <a:rPr lang="en-US" dirty="0" smtClean="0"/>
              <a:t>matching record, </a:t>
            </a:r>
            <a:r>
              <a:rPr lang="en-US" dirty="0"/>
              <a:t>then scan to find </a:t>
            </a:r>
            <a:r>
              <a:rPr lang="en-US" dirty="0" smtClean="0"/>
              <a:t>others</a:t>
            </a:r>
            <a:endParaRPr lang="en-US" dirty="0"/>
          </a:p>
          <a:p>
            <a:pPr lvl="1">
              <a:buSzPct val="75000"/>
            </a:pPr>
            <a:r>
              <a:rPr lang="en-US" dirty="0" smtClean="0"/>
              <a:t>But cost </a:t>
            </a:r>
            <a:r>
              <a:rPr lang="en-US" dirty="0"/>
              <a:t>of binary search </a:t>
            </a:r>
            <a:r>
              <a:rPr lang="en-US" dirty="0" smtClean="0"/>
              <a:t>is high (not to mention inserts)</a:t>
            </a:r>
            <a:endParaRPr lang="en-US" dirty="0"/>
          </a:p>
          <a:p>
            <a:r>
              <a:rPr lang="en-US" dirty="0"/>
              <a:t>Simple idea:  Create an </a:t>
            </a:r>
            <a:r>
              <a:rPr lang="en-US" b="1" dirty="0" smtClean="0">
                <a:solidFill>
                  <a:srgbClr val="FF0000"/>
                </a:solidFill>
              </a:rPr>
              <a:t>index</a:t>
            </a:r>
            <a:r>
              <a:rPr lang="en-US" dirty="0" smtClean="0"/>
              <a:t> file</a:t>
            </a:r>
          </a:p>
          <a:p>
            <a:pPr lvl="1"/>
            <a:r>
              <a:rPr lang="en-US" dirty="0" smtClean="0"/>
              <a:t>First key value in each data page placed in an index page</a:t>
            </a:r>
            <a:endParaRPr lang="en-US" dirty="0"/>
          </a:p>
        </p:txBody>
      </p:sp>
      <p:sp>
        <p:nvSpPr>
          <p:cNvPr id="7174" name="Rectangle 6"/>
          <p:cNvSpPr>
            <a:spLocks noChangeArrowheads="1"/>
          </p:cNvSpPr>
          <p:nvPr/>
        </p:nvSpPr>
        <p:spPr bwMode="auto">
          <a:xfrm>
            <a:off x="839362" y="5877447"/>
            <a:ext cx="6355908"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smtClean="0">
                <a:solidFill>
                  <a:srgbClr val="FF0000"/>
                </a:solidFill>
                <a:latin typeface="Book Antiqua" pitchFamily="18" charset="0"/>
              </a:rPr>
              <a:t>Perform </a:t>
            </a:r>
            <a:r>
              <a:rPr lang="en-US" dirty="0">
                <a:solidFill>
                  <a:srgbClr val="FF0000"/>
                </a:solidFill>
                <a:latin typeface="Book Antiqua" pitchFamily="18" charset="0"/>
              </a:rPr>
              <a:t>b</a:t>
            </a:r>
            <a:r>
              <a:rPr lang="en-US" dirty="0" smtClean="0">
                <a:solidFill>
                  <a:srgbClr val="FF0000"/>
                </a:solidFill>
                <a:latin typeface="Book Antiqua" pitchFamily="18" charset="0"/>
              </a:rPr>
              <a:t>inary search </a:t>
            </a:r>
            <a:r>
              <a:rPr lang="en-US" dirty="0">
                <a:solidFill>
                  <a:srgbClr val="FF0000"/>
                </a:solidFill>
                <a:latin typeface="Book Antiqua" pitchFamily="18" charset="0"/>
              </a:rPr>
              <a:t>on (smaller) index file!</a:t>
            </a:r>
          </a:p>
        </p:txBody>
      </p:sp>
      <p:sp>
        <p:nvSpPr>
          <p:cNvPr id="7175" name="Freeform 7"/>
          <p:cNvSpPr>
            <a:spLocks/>
          </p:cNvSpPr>
          <p:nvPr/>
        </p:nvSpPr>
        <p:spPr bwMode="auto">
          <a:xfrm>
            <a:off x="1022350" y="5422900"/>
            <a:ext cx="1052513" cy="398463"/>
          </a:xfrm>
          <a:custGeom>
            <a:avLst/>
            <a:gdLst>
              <a:gd name="T0" fmla="*/ 0 w 663"/>
              <a:gd name="T1" fmla="*/ 250 h 251"/>
              <a:gd name="T2" fmla="*/ 0 w 663"/>
              <a:gd name="T3" fmla="*/ 0 h 251"/>
              <a:gd name="T4" fmla="*/ 662 w 663"/>
              <a:gd name="T5" fmla="*/ 0 h 251"/>
              <a:gd name="T6" fmla="*/ 662 w 663"/>
              <a:gd name="T7" fmla="*/ 250 h 251"/>
              <a:gd name="T8" fmla="*/ 0 w 663"/>
              <a:gd name="T9" fmla="*/ 250 h 251"/>
            </a:gdLst>
            <a:ahLst/>
            <a:cxnLst>
              <a:cxn ang="0">
                <a:pos x="T0" y="T1"/>
              </a:cxn>
              <a:cxn ang="0">
                <a:pos x="T2" y="T3"/>
              </a:cxn>
              <a:cxn ang="0">
                <a:pos x="T4" y="T5"/>
              </a:cxn>
              <a:cxn ang="0">
                <a:pos x="T6" y="T7"/>
              </a:cxn>
              <a:cxn ang="0">
                <a:pos x="T8" y="T9"/>
              </a:cxn>
            </a:cxnLst>
            <a:rect l="0" t="0" r="r" b="b"/>
            <a:pathLst>
              <a:path w="663" h="251">
                <a:moveTo>
                  <a:pt x="0" y="250"/>
                </a:moveTo>
                <a:lnTo>
                  <a:pt x="0" y="0"/>
                </a:lnTo>
                <a:lnTo>
                  <a:pt x="662" y="0"/>
                </a:lnTo>
                <a:lnTo>
                  <a:pt x="662"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Freeform 8"/>
          <p:cNvSpPr>
            <a:spLocks/>
          </p:cNvSpPr>
          <p:nvPr/>
        </p:nvSpPr>
        <p:spPr bwMode="auto">
          <a:xfrm>
            <a:off x="2168525" y="5422900"/>
            <a:ext cx="1050925" cy="398463"/>
          </a:xfrm>
          <a:custGeom>
            <a:avLst/>
            <a:gdLst>
              <a:gd name="T0" fmla="*/ 0 w 662"/>
              <a:gd name="T1" fmla="*/ 250 h 251"/>
              <a:gd name="T2" fmla="*/ 0 w 662"/>
              <a:gd name="T3" fmla="*/ 0 h 251"/>
              <a:gd name="T4" fmla="*/ 661 w 662"/>
              <a:gd name="T5" fmla="*/ 0 h 251"/>
              <a:gd name="T6" fmla="*/ 661 w 662"/>
              <a:gd name="T7" fmla="*/ 250 h 251"/>
              <a:gd name="T8" fmla="*/ 0 w 662"/>
              <a:gd name="T9" fmla="*/ 250 h 251"/>
            </a:gdLst>
            <a:ahLst/>
            <a:cxnLst>
              <a:cxn ang="0">
                <a:pos x="T0" y="T1"/>
              </a:cxn>
              <a:cxn ang="0">
                <a:pos x="T2" y="T3"/>
              </a:cxn>
              <a:cxn ang="0">
                <a:pos x="T4" y="T5"/>
              </a:cxn>
              <a:cxn ang="0">
                <a:pos x="T6" y="T7"/>
              </a:cxn>
              <a:cxn ang="0">
                <a:pos x="T8" y="T9"/>
              </a:cxn>
            </a:cxnLst>
            <a:rect l="0" t="0" r="r" b="b"/>
            <a:pathLst>
              <a:path w="662" h="251">
                <a:moveTo>
                  <a:pt x="0" y="250"/>
                </a:moveTo>
                <a:lnTo>
                  <a:pt x="0" y="0"/>
                </a:lnTo>
                <a:lnTo>
                  <a:pt x="661" y="0"/>
                </a:lnTo>
                <a:lnTo>
                  <a:pt x="661"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Freeform 9"/>
          <p:cNvSpPr>
            <a:spLocks/>
          </p:cNvSpPr>
          <p:nvPr/>
        </p:nvSpPr>
        <p:spPr bwMode="auto">
          <a:xfrm>
            <a:off x="5794375" y="5422900"/>
            <a:ext cx="1050925" cy="398463"/>
          </a:xfrm>
          <a:custGeom>
            <a:avLst/>
            <a:gdLst>
              <a:gd name="T0" fmla="*/ 0 w 662"/>
              <a:gd name="T1" fmla="*/ 250 h 251"/>
              <a:gd name="T2" fmla="*/ 0 w 662"/>
              <a:gd name="T3" fmla="*/ 0 h 251"/>
              <a:gd name="T4" fmla="*/ 661 w 662"/>
              <a:gd name="T5" fmla="*/ 0 h 251"/>
              <a:gd name="T6" fmla="*/ 661 w 662"/>
              <a:gd name="T7" fmla="*/ 250 h 251"/>
              <a:gd name="T8" fmla="*/ 0 w 662"/>
              <a:gd name="T9" fmla="*/ 250 h 251"/>
            </a:gdLst>
            <a:ahLst/>
            <a:cxnLst>
              <a:cxn ang="0">
                <a:pos x="T0" y="T1"/>
              </a:cxn>
              <a:cxn ang="0">
                <a:pos x="T2" y="T3"/>
              </a:cxn>
              <a:cxn ang="0">
                <a:pos x="T4" y="T5"/>
              </a:cxn>
              <a:cxn ang="0">
                <a:pos x="T6" y="T7"/>
              </a:cxn>
              <a:cxn ang="0">
                <a:pos x="T8" y="T9"/>
              </a:cxn>
            </a:cxnLst>
            <a:rect l="0" t="0" r="r" b="b"/>
            <a:pathLst>
              <a:path w="662" h="251">
                <a:moveTo>
                  <a:pt x="0" y="250"/>
                </a:moveTo>
                <a:lnTo>
                  <a:pt x="0" y="0"/>
                </a:lnTo>
                <a:lnTo>
                  <a:pt x="661" y="0"/>
                </a:lnTo>
                <a:lnTo>
                  <a:pt x="661"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Freeform 10"/>
          <p:cNvSpPr>
            <a:spLocks/>
          </p:cNvSpPr>
          <p:nvPr/>
        </p:nvSpPr>
        <p:spPr bwMode="auto">
          <a:xfrm>
            <a:off x="965200" y="5356225"/>
            <a:ext cx="5943600" cy="512763"/>
          </a:xfrm>
          <a:custGeom>
            <a:avLst/>
            <a:gdLst>
              <a:gd name="T0" fmla="*/ 0 w 3744"/>
              <a:gd name="T1" fmla="*/ 322 h 323"/>
              <a:gd name="T2" fmla="*/ 0 w 3744"/>
              <a:gd name="T3" fmla="*/ 0 h 323"/>
              <a:gd name="T4" fmla="*/ 3743 w 3744"/>
              <a:gd name="T5" fmla="*/ 0 h 323"/>
              <a:gd name="T6" fmla="*/ 3743 w 3744"/>
              <a:gd name="T7" fmla="*/ 322 h 323"/>
              <a:gd name="T8" fmla="*/ 0 w 3744"/>
              <a:gd name="T9" fmla="*/ 322 h 323"/>
            </a:gdLst>
            <a:ahLst/>
            <a:cxnLst>
              <a:cxn ang="0">
                <a:pos x="T0" y="T1"/>
              </a:cxn>
              <a:cxn ang="0">
                <a:pos x="T2" y="T3"/>
              </a:cxn>
              <a:cxn ang="0">
                <a:pos x="T4" y="T5"/>
              </a:cxn>
              <a:cxn ang="0">
                <a:pos x="T6" y="T7"/>
              </a:cxn>
              <a:cxn ang="0">
                <a:pos x="T8" y="T9"/>
              </a:cxn>
            </a:cxnLst>
            <a:rect l="0" t="0" r="r" b="b"/>
            <a:pathLst>
              <a:path w="3744" h="323">
                <a:moveTo>
                  <a:pt x="0" y="322"/>
                </a:moveTo>
                <a:lnTo>
                  <a:pt x="0" y="0"/>
                </a:lnTo>
                <a:lnTo>
                  <a:pt x="3743" y="0"/>
                </a:lnTo>
                <a:lnTo>
                  <a:pt x="3743" y="322"/>
                </a:lnTo>
                <a:lnTo>
                  <a:pt x="0" y="3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9" name="Freeform 11"/>
          <p:cNvSpPr>
            <a:spLocks/>
          </p:cNvSpPr>
          <p:nvPr/>
        </p:nvSpPr>
        <p:spPr bwMode="auto">
          <a:xfrm>
            <a:off x="5583238" y="4389438"/>
            <a:ext cx="198437" cy="968375"/>
          </a:xfrm>
          <a:custGeom>
            <a:avLst/>
            <a:gdLst>
              <a:gd name="T0" fmla="*/ 0 w 125"/>
              <a:gd name="T1" fmla="*/ 0 h 610"/>
              <a:gd name="T2" fmla="*/ 124 w 125"/>
              <a:gd name="T3" fmla="*/ 609 h 610"/>
              <a:gd name="T4" fmla="*/ 0 w 125"/>
              <a:gd name="T5" fmla="*/ 0 h 610"/>
            </a:gdLst>
            <a:ahLst/>
            <a:cxnLst>
              <a:cxn ang="0">
                <a:pos x="T0" y="T1"/>
              </a:cxn>
              <a:cxn ang="0">
                <a:pos x="T2" y="T3"/>
              </a:cxn>
              <a:cxn ang="0">
                <a:pos x="T4" y="T5"/>
              </a:cxn>
            </a:cxnLst>
            <a:rect l="0" t="0" r="r" b="b"/>
            <a:pathLst>
              <a:path w="125" h="610">
                <a:moveTo>
                  <a:pt x="0" y="0"/>
                </a:moveTo>
                <a:lnTo>
                  <a:pt x="124" y="609"/>
                </a:lnTo>
                <a:lnTo>
                  <a:pt x="0"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12"/>
          <p:cNvSpPr>
            <a:spLocks/>
          </p:cNvSpPr>
          <p:nvPr/>
        </p:nvSpPr>
        <p:spPr bwMode="auto">
          <a:xfrm>
            <a:off x="5726113" y="5229225"/>
            <a:ext cx="58737" cy="128588"/>
          </a:xfrm>
          <a:custGeom>
            <a:avLst/>
            <a:gdLst>
              <a:gd name="T0" fmla="*/ 36 w 37"/>
              <a:gd name="T1" fmla="*/ 0 h 81"/>
              <a:gd name="T2" fmla="*/ 34 w 37"/>
              <a:gd name="T3" fmla="*/ 80 h 81"/>
              <a:gd name="T4" fmla="*/ 0 w 37"/>
              <a:gd name="T5" fmla="*/ 8 h 81"/>
              <a:gd name="T6" fmla="*/ 36 w 37"/>
              <a:gd name="T7" fmla="*/ 0 h 81"/>
            </a:gdLst>
            <a:ahLst/>
            <a:cxnLst>
              <a:cxn ang="0">
                <a:pos x="T0" y="T1"/>
              </a:cxn>
              <a:cxn ang="0">
                <a:pos x="T2" y="T3"/>
              </a:cxn>
              <a:cxn ang="0">
                <a:pos x="T4" y="T5"/>
              </a:cxn>
              <a:cxn ang="0">
                <a:pos x="T6" y="T7"/>
              </a:cxn>
            </a:cxnLst>
            <a:rect l="0" t="0" r="r" b="b"/>
            <a:pathLst>
              <a:path w="37" h="81">
                <a:moveTo>
                  <a:pt x="36" y="0"/>
                </a:moveTo>
                <a:lnTo>
                  <a:pt x="34" y="80"/>
                </a:lnTo>
                <a:lnTo>
                  <a:pt x="0" y="8"/>
                </a:lnTo>
                <a:lnTo>
                  <a:pt x="36"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Freeform 13"/>
          <p:cNvSpPr>
            <a:spLocks/>
          </p:cNvSpPr>
          <p:nvPr/>
        </p:nvSpPr>
        <p:spPr bwMode="auto">
          <a:xfrm>
            <a:off x="3314700" y="5429250"/>
            <a:ext cx="1052513" cy="400050"/>
          </a:xfrm>
          <a:custGeom>
            <a:avLst/>
            <a:gdLst>
              <a:gd name="T0" fmla="*/ 0 w 663"/>
              <a:gd name="T1" fmla="*/ 251 h 252"/>
              <a:gd name="T2" fmla="*/ 0 w 663"/>
              <a:gd name="T3" fmla="*/ 0 h 252"/>
              <a:gd name="T4" fmla="*/ 662 w 663"/>
              <a:gd name="T5" fmla="*/ 0 h 252"/>
              <a:gd name="T6" fmla="*/ 662 w 663"/>
              <a:gd name="T7" fmla="*/ 251 h 252"/>
              <a:gd name="T8" fmla="*/ 0 w 663"/>
              <a:gd name="T9" fmla="*/ 251 h 252"/>
            </a:gdLst>
            <a:ahLst/>
            <a:cxnLst>
              <a:cxn ang="0">
                <a:pos x="T0" y="T1"/>
              </a:cxn>
              <a:cxn ang="0">
                <a:pos x="T2" y="T3"/>
              </a:cxn>
              <a:cxn ang="0">
                <a:pos x="T4" y="T5"/>
              </a:cxn>
              <a:cxn ang="0">
                <a:pos x="T6" y="T7"/>
              </a:cxn>
              <a:cxn ang="0">
                <a:pos x="T8" y="T9"/>
              </a:cxn>
            </a:cxnLst>
            <a:rect l="0" t="0" r="r" b="b"/>
            <a:pathLst>
              <a:path w="663" h="252">
                <a:moveTo>
                  <a:pt x="0" y="251"/>
                </a:moveTo>
                <a:lnTo>
                  <a:pt x="0" y="0"/>
                </a:lnTo>
                <a:lnTo>
                  <a:pt x="662" y="0"/>
                </a:lnTo>
                <a:lnTo>
                  <a:pt x="662" y="251"/>
                </a:lnTo>
                <a:lnTo>
                  <a:pt x="0" y="25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Freeform 14"/>
          <p:cNvSpPr>
            <a:spLocks/>
          </p:cNvSpPr>
          <p:nvPr/>
        </p:nvSpPr>
        <p:spPr bwMode="auto">
          <a:xfrm>
            <a:off x="2243138" y="4379913"/>
            <a:ext cx="1587" cy="935037"/>
          </a:xfrm>
          <a:custGeom>
            <a:avLst/>
            <a:gdLst>
              <a:gd name="T0" fmla="*/ 0 w 1"/>
              <a:gd name="T1" fmla="*/ 0 h 589"/>
              <a:gd name="T2" fmla="*/ 0 w 1"/>
              <a:gd name="T3" fmla="*/ 588 h 589"/>
              <a:gd name="T4" fmla="*/ 0 w 1"/>
              <a:gd name="T5" fmla="*/ 0 h 589"/>
            </a:gdLst>
            <a:ahLst/>
            <a:cxnLst>
              <a:cxn ang="0">
                <a:pos x="T0" y="T1"/>
              </a:cxn>
              <a:cxn ang="0">
                <a:pos x="T2" y="T3"/>
              </a:cxn>
              <a:cxn ang="0">
                <a:pos x="T4" y="T5"/>
              </a:cxn>
            </a:cxnLst>
            <a:rect l="0" t="0" r="r" b="b"/>
            <a:pathLst>
              <a:path w="1" h="589">
                <a:moveTo>
                  <a:pt x="0" y="0"/>
                </a:moveTo>
                <a:lnTo>
                  <a:pt x="0" y="588"/>
                </a:lnTo>
                <a:lnTo>
                  <a:pt x="0"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Freeform 15"/>
          <p:cNvSpPr>
            <a:spLocks/>
          </p:cNvSpPr>
          <p:nvPr/>
        </p:nvSpPr>
        <p:spPr bwMode="auto">
          <a:xfrm>
            <a:off x="2212975" y="5186363"/>
            <a:ext cx="61913" cy="128587"/>
          </a:xfrm>
          <a:custGeom>
            <a:avLst/>
            <a:gdLst>
              <a:gd name="T0" fmla="*/ 38 w 39"/>
              <a:gd name="T1" fmla="*/ 0 h 81"/>
              <a:gd name="T2" fmla="*/ 19 w 39"/>
              <a:gd name="T3" fmla="*/ 80 h 81"/>
              <a:gd name="T4" fmla="*/ 0 w 39"/>
              <a:gd name="T5" fmla="*/ 0 h 81"/>
              <a:gd name="T6" fmla="*/ 38 w 39"/>
              <a:gd name="T7" fmla="*/ 0 h 81"/>
            </a:gdLst>
            <a:ahLst/>
            <a:cxnLst>
              <a:cxn ang="0">
                <a:pos x="T0" y="T1"/>
              </a:cxn>
              <a:cxn ang="0">
                <a:pos x="T2" y="T3"/>
              </a:cxn>
              <a:cxn ang="0">
                <a:pos x="T4" y="T5"/>
              </a:cxn>
              <a:cxn ang="0">
                <a:pos x="T6" y="T7"/>
              </a:cxn>
            </a:cxnLst>
            <a:rect l="0" t="0" r="r" b="b"/>
            <a:pathLst>
              <a:path w="39" h="81">
                <a:moveTo>
                  <a:pt x="38" y="0"/>
                </a:moveTo>
                <a:lnTo>
                  <a:pt x="19" y="80"/>
                </a:lnTo>
                <a:lnTo>
                  <a:pt x="0" y="0"/>
                </a:lnTo>
                <a:lnTo>
                  <a:pt x="38"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Freeform 16"/>
          <p:cNvSpPr>
            <a:spLocks/>
          </p:cNvSpPr>
          <p:nvPr/>
        </p:nvSpPr>
        <p:spPr bwMode="auto">
          <a:xfrm>
            <a:off x="2568575" y="4397375"/>
            <a:ext cx="757238" cy="917575"/>
          </a:xfrm>
          <a:custGeom>
            <a:avLst/>
            <a:gdLst>
              <a:gd name="T0" fmla="*/ 0 w 477"/>
              <a:gd name="T1" fmla="*/ 0 h 578"/>
              <a:gd name="T2" fmla="*/ 476 w 477"/>
              <a:gd name="T3" fmla="*/ 577 h 578"/>
              <a:gd name="T4" fmla="*/ 0 w 477"/>
              <a:gd name="T5" fmla="*/ 0 h 578"/>
            </a:gdLst>
            <a:ahLst/>
            <a:cxnLst>
              <a:cxn ang="0">
                <a:pos x="T0" y="T1"/>
              </a:cxn>
              <a:cxn ang="0">
                <a:pos x="T2" y="T3"/>
              </a:cxn>
              <a:cxn ang="0">
                <a:pos x="T4" y="T5"/>
              </a:cxn>
            </a:cxnLst>
            <a:rect l="0" t="0" r="r" b="b"/>
            <a:pathLst>
              <a:path w="477" h="578">
                <a:moveTo>
                  <a:pt x="0" y="0"/>
                </a:moveTo>
                <a:lnTo>
                  <a:pt x="476" y="577"/>
                </a:lnTo>
                <a:lnTo>
                  <a:pt x="0"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Freeform 17"/>
          <p:cNvSpPr>
            <a:spLocks/>
          </p:cNvSpPr>
          <p:nvPr/>
        </p:nvSpPr>
        <p:spPr bwMode="auto">
          <a:xfrm>
            <a:off x="3221038" y="5197475"/>
            <a:ext cx="104775" cy="117475"/>
          </a:xfrm>
          <a:custGeom>
            <a:avLst/>
            <a:gdLst>
              <a:gd name="T0" fmla="*/ 29 w 66"/>
              <a:gd name="T1" fmla="*/ 0 h 74"/>
              <a:gd name="T2" fmla="*/ 65 w 66"/>
              <a:gd name="T3" fmla="*/ 73 h 74"/>
              <a:gd name="T4" fmla="*/ 0 w 66"/>
              <a:gd name="T5" fmla="*/ 27 h 74"/>
              <a:gd name="T6" fmla="*/ 29 w 66"/>
              <a:gd name="T7" fmla="*/ 0 h 74"/>
            </a:gdLst>
            <a:ahLst/>
            <a:cxnLst>
              <a:cxn ang="0">
                <a:pos x="T0" y="T1"/>
              </a:cxn>
              <a:cxn ang="0">
                <a:pos x="T2" y="T3"/>
              </a:cxn>
              <a:cxn ang="0">
                <a:pos x="T4" y="T5"/>
              </a:cxn>
              <a:cxn ang="0">
                <a:pos x="T6" y="T7"/>
              </a:cxn>
            </a:cxnLst>
            <a:rect l="0" t="0" r="r" b="b"/>
            <a:pathLst>
              <a:path w="66" h="74">
                <a:moveTo>
                  <a:pt x="29" y="0"/>
                </a:moveTo>
                <a:lnTo>
                  <a:pt x="65" y="73"/>
                </a:lnTo>
                <a:lnTo>
                  <a:pt x="0" y="27"/>
                </a:lnTo>
                <a:lnTo>
                  <a:pt x="29"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6" name="Freeform 18"/>
          <p:cNvSpPr>
            <a:spLocks/>
          </p:cNvSpPr>
          <p:nvPr/>
        </p:nvSpPr>
        <p:spPr bwMode="auto">
          <a:xfrm>
            <a:off x="1055688" y="4248150"/>
            <a:ext cx="973137" cy="1087438"/>
          </a:xfrm>
          <a:custGeom>
            <a:avLst/>
            <a:gdLst>
              <a:gd name="T0" fmla="*/ 612 w 613"/>
              <a:gd name="T1" fmla="*/ 0 h 685"/>
              <a:gd name="T2" fmla="*/ 0 w 613"/>
              <a:gd name="T3" fmla="*/ 684 h 685"/>
              <a:gd name="T4" fmla="*/ 612 w 613"/>
              <a:gd name="T5" fmla="*/ 0 h 685"/>
            </a:gdLst>
            <a:ahLst/>
            <a:cxnLst>
              <a:cxn ang="0">
                <a:pos x="T0" y="T1"/>
              </a:cxn>
              <a:cxn ang="0">
                <a:pos x="T2" y="T3"/>
              </a:cxn>
              <a:cxn ang="0">
                <a:pos x="T4" y="T5"/>
              </a:cxn>
            </a:cxnLst>
            <a:rect l="0" t="0" r="r" b="b"/>
            <a:pathLst>
              <a:path w="613" h="685">
                <a:moveTo>
                  <a:pt x="612" y="0"/>
                </a:moveTo>
                <a:lnTo>
                  <a:pt x="0" y="684"/>
                </a:lnTo>
                <a:lnTo>
                  <a:pt x="612" y="0"/>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7" name="Freeform 19"/>
          <p:cNvSpPr>
            <a:spLocks/>
          </p:cNvSpPr>
          <p:nvPr/>
        </p:nvSpPr>
        <p:spPr bwMode="auto">
          <a:xfrm>
            <a:off x="1055688" y="5219700"/>
            <a:ext cx="106362" cy="115888"/>
          </a:xfrm>
          <a:custGeom>
            <a:avLst/>
            <a:gdLst>
              <a:gd name="T0" fmla="*/ 66 w 67"/>
              <a:gd name="T1" fmla="*/ 27 h 73"/>
              <a:gd name="T2" fmla="*/ 0 w 67"/>
              <a:gd name="T3" fmla="*/ 72 h 73"/>
              <a:gd name="T4" fmla="*/ 38 w 67"/>
              <a:gd name="T5" fmla="*/ 0 h 73"/>
              <a:gd name="T6" fmla="*/ 66 w 67"/>
              <a:gd name="T7" fmla="*/ 27 h 73"/>
            </a:gdLst>
            <a:ahLst/>
            <a:cxnLst>
              <a:cxn ang="0">
                <a:pos x="T0" y="T1"/>
              </a:cxn>
              <a:cxn ang="0">
                <a:pos x="T2" y="T3"/>
              </a:cxn>
              <a:cxn ang="0">
                <a:pos x="T4" y="T5"/>
              </a:cxn>
              <a:cxn ang="0">
                <a:pos x="T6" y="T7"/>
              </a:cxn>
            </a:cxnLst>
            <a:rect l="0" t="0" r="r" b="b"/>
            <a:pathLst>
              <a:path w="67" h="73">
                <a:moveTo>
                  <a:pt x="66" y="27"/>
                </a:moveTo>
                <a:lnTo>
                  <a:pt x="0" y="72"/>
                </a:lnTo>
                <a:lnTo>
                  <a:pt x="38" y="0"/>
                </a:lnTo>
                <a:lnTo>
                  <a:pt x="66" y="27"/>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8" name="Rectangle 20"/>
          <p:cNvSpPr>
            <a:spLocks noChangeArrowheads="1"/>
          </p:cNvSpPr>
          <p:nvPr/>
        </p:nvSpPr>
        <p:spPr bwMode="auto">
          <a:xfrm>
            <a:off x="1082675" y="5430838"/>
            <a:ext cx="7540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 1</a:t>
            </a:r>
          </a:p>
        </p:txBody>
      </p:sp>
      <p:sp>
        <p:nvSpPr>
          <p:cNvPr id="7189" name="Rectangle 21"/>
          <p:cNvSpPr>
            <a:spLocks noChangeArrowheads="1"/>
          </p:cNvSpPr>
          <p:nvPr/>
        </p:nvSpPr>
        <p:spPr bwMode="auto">
          <a:xfrm>
            <a:off x="2274888" y="5446713"/>
            <a:ext cx="75406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 2</a:t>
            </a:r>
          </a:p>
        </p:txBody>
      </p:sp>
      <p:sp>
        <p:nvSpPr>
          <p:cNvPr id="7190" name="Rectangle 22"/>
          <p:cNvSpPr>
            <a:spLocks noChangeArrowheads="1"/>
          </p:cNvSpPr>
          <p:nvPr/>
        </p:nvSpPr>
        <p:spPr bwMode="auto">
          <a:xfrm>
            <a:off x="5868988" y="5397500"/>
            <a:ext cx="784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 N</a:t>
            </a:r>
          </a:p>
        </p:txBody>
      </p:sp>
      <p:sp>
        <p:nvSpPr>
          <p:cNvPr id="7191" name="Rectangle 23"/>
          <p:cNvSpPr>
            <a:spLocks noChangeArrowheads="1"/>
          </p:cNvSpPr>
          <p:nvPr/>
        </p:nvSpPr>
        <p:spPr bwMode="auto">
          <a:xfrm>
            <a:off x="3441700" y="5422900"/>
            <a:ext cx="7540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 3</a:t>
            </a:r>
          </a:p>
        </p:txBody>
      </p:sp>
      <p:sp>
        <p:nvSpPr>
          <p:cNvPr id="7192" name="Rectangle 24"/>
          <p:cNvSpPr>
            <a:spLocks noChangeArrowheads="1"/>
          </p:cNvSpPr>
          <p:nvPr/>
        </p:nvSpPr>
        <p:spPr bwMode="auto">
          <a:xfrm>
            <a:off x="7250113" y="5343525"/>
            <a:ext cx="1081087"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a:solidFill>
                  <a:srgbClr val="000000"/>
                </a:solidFill>
                <a:latin typeface="Arial" pitchFamily="34" charset="0"/>
              </a:rPr>
              <a:t>Data File</a:t>
            </a:r>
          </a:p>
        </p:txBody>
      </p:sp>
      <p:sp>
        <p:nvSpPr>
          <p:cNvPr id="7193" name="Freeform 25"/>
          <p:cNvSpPr>
            <a:spLocks/>
          </p:cNvSpPr>
          <p:nvPr/>
        </p:nvSpPr>
        <p:spPr bwMode="auto">
          <a:xfrm>
            <a:off x="1952625" y="4070350"/>
            <a:ext cx="1049338" cy="400050"/>
          </a:xfrm>
          <a:custGeom>
            <a:avLst/>
            <a:gdLst>
              <a:gd name="T0" fmla="*/ 0 w 661"/>
              <a:gd name="T1" fmla="*/ 251 h 252"/>
              <a:gd name="T2" fmla="*/ 0 w 661"/>
              <a:gd name="T3" fmla="*/ 0 h 252"/>
              <a:gd name="T4" fmla="*/ 660 w 661"/>
              <a:gd name="T5" fmla="*/ 0 h 252"/>
              <a:gd name="T6" fmla="*/ 660 w 661"/>
              <a:gd name="T7" fmla="*/ 251 h 252"/>
              <a:gd name="T8" fmla="*/ 0 w 661"/>
              <a:gd name="T9" fmla="*/ 251 h 252"/>
            </a:gdLst>
            <a:ahLst/>
            <a:cxnLst>
              <a:cxn ang="0">
                <a:pos x="T0" y="T1"/>
              </a:cxn>
              <a:cxn ang="0">
                <a:pos x="T2" y="T3"/>
              </a:cxn>
              <a:cxn ang="0">
                <a:pos x="T4" y="T5"/>
              </a:cxn>
              <a:cxn ang="0">
                <a:pos x="T6" y="T7"/>
              </a:cxn>
              <a:cxn ang="0">
                <a:pos x="T8" y="T9"/>
              </a:cxn>
            </a:cxnLst>
            <a:rect l="0" t="0" r="r" b="b"/>
            <a:pathLst>
              <a:path w="661" h="252">
                <a:moveTo>
                  <a:pt x="0" y="251"/>
                </a:moveTo>
                <a:lnTo>
                  <a:pt x="0" y="0"/>
                </a:lnTo>
                <a:lnTo>
                  <a:pt x="660" y="0"/>
                </a:lnTo>
                <a:lnTo>
                  <a:pt x="660" y="251"/>
                </a:lnTo>
                <a:lnTo>
                  <a:pt x="0" y="251"/>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4" name="Freeform 26"/>
          <p:cNvSpPr>
            <a:spLocks/>
          </p:cNvSpPr>
          <p:nvPr/>
        </p:nvSpPr>
        <p:spPr bwMode="auto">
          <a:xfrm>
            <a:off x="3136900" y="4070350"/>
            <a:ext cx="1052513" cy="400050"/>
          </a:xfrm>
          <a:custGeom>
            <a:avLst/>
            <a:gdLst>
              <a:gd name="T0" fmla="*/ 0 w 663"/>
              <a:gd name="T1" fmla="*/ 251 h 252"/>
              <a:gd name="T2" fmla="*/ 0 w 663"/>
              <a:gd name="T3" fmla="*/ 0 h 252"/>
              <a:gd name="T4" fmla="*/ 662 w 663"/>
              <a:gd name="T5" fmla="*/ 0 h 252"/>
              <a:gd name="T6" fmla="*/ 662 w 663"/>
              <a:gd name="T7" fmla="*/ 251 h 252"/>
              <a:gd name="T8" fmla="*/ 0 w 663"/>
              <a:gd name="T9" fmla="*/ 251 h 252"/>
            </a:gdLst>
            <a:ahLst/>
            <a:cxnLst>
              <a:cxn ang="0">
                <a:pos x="T0" y="T1"/>
              </a:cxn>
              <a:cxn ang="0">
                <a:pos x="T2" y="T3"/>
              </a:cxn>
              <a:cxn ang="0">
                <a:pos x="T4" y="T5"/>
              </a:cxn>
              <a:cxn ang="0">
                <a:pos x="T6" y="T7"/>
              </a:cxn>
              <a:cxn ang="0">
                <a:pos x="T8" y="T9"/>
              </a:cxn>
            </a:cxnLst>
            <a:rect l="0" t="0" r="r" b="b"/>
            <a:pathLst>
              <a:path w="663" h="252">
                <a:moveTo>
                  <a:pt x="0" y="251"/>
                </a:moveTo>
                <a:lnTo>
                  <a:pt x="0" y="0"/>
                </a:lnTo>
                <a:lnTo>
                  <a:pt x="662" y="0"/>
                </a:lnTo>
                <a:lnTo>
                  <a:pt x="662" y="251"/>
                </a:lnTo>
                <a:lnTo>
                  <a:pt x="0" y="251"/>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Freeform 27"/>
          <p:cNvSpPr>
            <a:spLocks/>
          </p:cNvSpPr>
          <p:nvPr/>
        </p:nvSpPr>
        <p:spPr bwMode="auto">
          <a:xfrm>
            <a:off x="4849813" y="4070350"/>
            <a:ext cx="1050925" cy="400050"/>
          </a:xfrm>
          <a:custGeom>
            <a:avLst/>
            <a:gdLst>
              <a:gd name="T0" fmla="*/ 0 w 662"/>
              <a:gd name="T1" fmla="*/ 251 h 252"/>
              <a:gd name="T2" fmla="*/ 0 w 662"/>
              <a:gd name="T3" fmla="*/ 0 h 252"/>
              <a:gd name="T4" fmla="*/ 661 w 662"/>
              <a:gd name="T5" fmla="*/ 0 h 252"/>
              <a:gd name="T6" fmla="*/ 661 w 662"/>
              <a:gd name="T7" fmla="*/ 251 h 252"/>
              <a:gd name="T8" fmla="*/ 0 w 662"/>
              <a:gd name="T9" fmla="*/ 251 h 252"/>
            </a:gdLst>
            <a:ahLst/>
            <a:cxnLst>
              <a:cxn ang="0">
                <a:pos x="T0" y="T1"/>
              </a:cxn>
              <a:cxn ang="0">
                <a:pos x="T2" y="T3"/>
              </a:cxn>
              <a:cxn ang="0">
                <a:pos x="T4" y="T5"/>
              </a:cxn>
              <a:cxn ang="0">
                <a:pos x="T6" y="T7"/>
              </a:cxn>
              <a:cxn ang="0">
                <a:pos x="T8" y="T9"/>
              </a:cxn>
            </a:cxnLst>
            <a:rect l="0" t="0" r="r" b="b"/>
            <a:pathLst>
              <a:path w="662" h="252">
                <a:moveTo>
                  <a:pt x="0" y="251"/>
                </a:moveTo>
                <a:lnTo>
                  <a:pt x="0" y="0"/>
                </a:lnTo>
                <a:lnTo>
                  <a:pt x="661" y="0"/>
                </a:lnTo>
                <a:lnTo>
                  <a:pt x="661" y="251"/>
                </a:lnTo>
                <a:lnTo>
                  <a:pt x="0" y="251"/>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Freeform 28"/>
          <p:cNvSpPr>
            <a:spLocks/>
          </p:cNvSpPr>
          <p:nvPr/>
        </p:nvSpPr>
        <p:spPr bwMode="auto">
          <a:xfrm>
            <a:off x="1876425" y="3973513"/>
            <a:ext cx="4068763" cy="574675"/>
          </a:xfrm>
          <a:custGeom>
            <a:avLst/>
            <a:gdLst>
              <a:gd name="T0" fmla="*/ 0 w 2563"/>
              <a:gd name="T1" fmla="*/ 361 h 362"/>
              <a:gd name="T2" fmla="*/ 0 w 2563"/>
              <a:gd name="T3" fmla="*/ 0 h 362"/>
              <a:gd name="T4" fmla="*/ 2562 w 2563"/>
              <a:gd name="T5" fmla="*/ 0 h 362"/>
              <a:gd name="T6" fmla="*/ 2562 w 2563"/>
              <a:gd name="T7" fmla="*/ 361 h 362"/>
              <a:gd name="T8" fmla="*/ 0 w 2563"/>
              <a:gd name="T9" fmla="*/ 361 h 362"/>
            </a:gdLst>
            <a:ahLst/>
            <a:cxnLst>
              <a:cxn ang="0">
                <a:pos x="T0" y="T1"/>
              </a:cxn>
              <a:cxn ang="0">
                <a:pos x="T2" y="T3"/>
              </a:cxn>
              <a:cxn ang="0">
                <a:pos x="T4" y="T5"/>
              </a:cxn>
              <a:cxn ang="0">
                <a:pos x="T6" y="T7"/>
              </a:cxn>
              <a:cxn ang="0">
                <a:pos x="T8" y="T9"/>
              </a:cxn>
            </a:cxnLst>
            <a:rect l="0" t="0" r="r" b="b"/>
            <a:pathLst>
              <a:path w="2563" h="362">
                <a:moveTo>
                  <a:pt x="0" y="361"/>
                </a:moveTo>
                <a:lnTo>
                  <a:pt x="0" y="0"/>
                </a:lnTo>
                <a:lnTo>
                  <a:pt x="2562" y="0"/>
                </a:lnTo>
                <a:lnTo>
                  <a:pt x="2562" y="361"/>
                </a:lnTo>
                <a:lnTo>
                  <a:pt x="0" y="361"/>
                </a:lnTo>
              </a:path>
            </a:pathLst>
          </a:custGeom>
          <a:noFill/>
          <a:ln w="12700" cap="rnd" cmpd="sng">
            <a:solidFill>
              <a:srgbClr val="FF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Rectangle 29"/>
          <p:cNvSpPr>
            <a:spLocks noChangeArrowheads="1"/>
          </p:cNvSpPr>
          <p:nvPr/>
        </p:nvSpPr>
        <p:spPr bwMode="auto">
          <a:xfrm>
            <a:off x="2363788" y="4097338"/>
            <a:ext cx="424797" cy="397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dirty="0">
                <a:solidFill>
                  <a:srgbClr val="FF0000"/>
                </a:solidFill>
                <a:latin typeface="Arial" pitchFamily="34" charset="0"/>
              </a:rPr>
              <a:t>k</a:t>
            </a:r>
            <a:r>
              <a:rPr lang="en-US" sz="1400" b="1" dirty="0">
                <a:solidFill>
                  <a:srgbClr val="FF0000"/>
                </a:solidFill>
                <a:latin typeface="Arial" pitchFamily="34" charset="0"/>
              </a:rPr>
              <a:t>2</a:t>
            </a:r>
          </a:p>
        </p:txBody>
      </p:sp>
      <p:sp>
        <p:nvSpPr>
          <p:cNvPr id="7198" name="Rectangle 30"/>
          <p:cNvSpPr>
            <a:spLocks noChangeArrowheads="1"/>
          </p:cNvSpPr>
          <p:nvPr/>
        </p:nvSpPr>
        <p:spPr bwMode="auto">
          <a:xfrm>
            <a:off x="5428161" y="4103633"/>
            <a:ext cx="455254" cy="397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dirty="0" err="1">
                <a:solidFill>
                  <a:srgbClr val="FF0000"/>
                </a:solidFill>
                <a:latin typeface="Arial" pitchFamily="34" charset="0"/>
              </a:rPr>
              <a:t>k</a:t>
            </a:r>
            <a:r>
              <a:rPr lang="en-US" sz="1400" b="1" dirty="0" err="1">
                <a:solidFill>
                  <a:srgbClr val="FF0000"/>
                </a:solidFill>
                <a:latin typeface="Arial" pitchFamily="34" charset="0"/>
              </a:rPr>
              <a:t>N</a:t>
            </a:r>
            <a:endParaRPr lang="en-US" sz="1400" b="1" dirty="0">
              <a:solidFill>
                <a:srgbClr val="FF0000"/>
              </a:solidFill>
              <a:latin typeface="Arial" pitchFamily="34" charset="0"/>
            </a:endParaRPr>
          </a:p>
        </p:txBody>
      </p:sp>
      <p:sp>
        <p:nvSpPr>
          <p:cNvPr id="7199" name="Rectangle 31"/>
          <p:cNvSpPr>
            <a:spLocks noChangeArrowheads="1"/>
          </p:cNvSpPr>
          <p:nvPr/>
        </p:nvSpPr>
        <p:spPr bwMode="auto">
          <a:xfrm>
            <a:off x="2063750" y="4100513"/>
            <a:ext cx="424797" cy="39754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dirty="0">
                <a:solidFill>
                  <a:srgbClr val="FF0000"/>
                </a:solidFill>
                <a:latin typeface="Arial" pitchFamily="34" charset="0"/>
              </a:rPr>
              <a:t>k</a:t>
            </a:r>
            <a:r>
              <a:rPr lang="en-US" sz="1400" b="1" dirty="0">
                <a:solidFill>
                  <a:srgbClr val="FF0000"/>
                </a:solidFill>
                <a:latin typeface="Arial" pitchFamily="34" charset="0"/>
              </a:rPr>
              <a:t>1</a:t>
            </a:r>
          </a:p>
        </p:txBody>
      </p:sp>
      <p:sp>
        <p:nvSpPr>
          <p:cNvPr id="7200" name="Rectangle 32"/>
          <p:cNvSpPr>
            <a:spLocks noChangeArrowheads="1"/>
          </p:cNvSpPr>
          <p:nvPr/>
        </p:nvSpPr>
        <p:spPr bwMode="auto">
          <a:xfrm>
            <a:off x="7204075" y="3976688"/>
            <a:ext cx="1191033" cy="351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700" b="1" dirty="0">
                <a:solidFill>
                  <a:srgbClr val="FF0000"/>
                </a:solidFill>
                <a:latin typeface="Arial" pitchFamily="34" charset="0"/>
              </a:rPr>
              <a:t>Index File</a:t>
            </a:r>
          </a:p>
        </p:txBody>
      </p:sp>
    </p:spTree>
    <p:extLst>
      <p:ext uri="{BB962C8B-B14F-4D97-AF65-F5344CB8AC3E}">
        <p14:creationId xmlns:p14="http://schemas.microsoft.com/office/powerpoint/2010/main" val="3277408357"/>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xfrm>
            <a:off x="486676" y="0"/>
            <a:ext cx="7772400" cy="1104900"/>
          </a:xfrm>
          <a:noFill/>
          <a:ln/>
        </p:spPr>
        <p:txBody>
          <a:bodyPr/>
          <a:lstStyle/>
          <a:p>
            <a:r>
              <a:rPr lang="en-US" dirty="0" smtClean="0"/>
              <a:t>ISAM</a:t>
            </a:r>
            <a:endParaRPr lang="en-US" dirty="0"/>
          </a:p>
        </p:txBody>
      </p:sp>
      <p:sp>
        <p:nvSpPr>
          <p:cNvPr id="9221" name="Rectangle 5"/>
          <p:cNvSpPr>
            <a:spLocks noGrp="1" noChangeArrowheads="1"/>
          </p:cNvSpPr>
          <p:nvPr>
            <p:ph type="body" idx="1"/>
          </p:nvPr>
        </p:nvSpPr>
        <p:spPr>
          <a:xfrm>
            <a:off x="511175" y="1248131"/>
            <a:ext cx="8077200" cy="4872492"/>
          </a:xfrm>
          <a:noFill/>
          <a:ln/>
        </p:spPr>
        <p:txBody>
          <a:bodyPr/>
          <a:lstStyle/>
          <a:p>
            <a:r>
              <a:rPr lang="en-US" dirty="0"/>
              <a:t>Index file may still be quite </a:t>
            </a:r>
            <a:r>
              <a:rPr lang="en-US" dirty="0" smtClean="0"/>
              <a:t>large</a:t>
            </a:r>
          </a:p>
          <a:p>
            <a:pPr lvl="1"/>
            <a:r>
              <a:rPr lang="en-US" dirty="0" smtClean="0"/>
              <a:t>Apply </a:t>
            </a:r>
            <a:r>
              <a:rPr lang="en-US" dirty="0"/>
              <a:t>the idea </a:t>
            </a:r>
            <a:r>
              <a:rPr lang="en-US" dirty="0" smtClean="0"/>
              <a:t>repeatedly on previous index level!</a:t>
            </a:r>
            <a:endParaRPr lang="en-US" dirty="0"/>
          </a:p>
        </p:txBody>
      </p:sp>
      <p:sp>
        <p:nvSpPr>
          <p:cNvPr id="9222" name="Rectangle 6"/>
          <p:cNvSpPr>
            <a:spLocks noChangeArrowheads="1"/>
          </p:cNvSpPr>
          <p:nvPr/>
        </p:nvSpPr>
        <p:spPr bwMode="auto">
          <a:xfrm>
            <a:off x="804863" y="5661523"/>
            <a:ext cx="40620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i="1" dirty="0" smtClean="0">
                <a:latin typeface="Book Antiqua" pitchFamily="18" charset="0"/>
              </a:rPr>
              <a:t>Leaf </a:t>
            </a:r>
            <a:r>
              <a:rPr lang="en-US" i="1" dirty="0">
                <a:latin typeface="Book Antiqua" pitchFamily="18" charset="0"/>
              </a:rPr>
              <a:t>pages contain </a:t>
            </a:r>
            <a:r>
              <a:rPr lang="en-US" i="1" dirty="0">
                <a:solidFill>
                  <a:srgbClr val="FF0000"/>
                </a:solidFill>
                <a:latin typeface="Book Antiqua" pitchFamily="18" charset="0"/>
              </a:rPr>
              <a:t>data </a:t>
            </a:r>
            <a:r>
              <a:rPr lang="en-US" i="1" dirty="0" smtClean="0">
                <a:solidFill>
                  <a:srgbClr val="FF0000"/>
                </a:solidFill>
                <a:latin typeface="Book Antiqua" pitchFamily="18" charset="0"/>
              </a:rPr>
              <a:t>entries</a:t>
            </a:r>
            <a:endParaRPr lang="en-US" dirty="0">
              <a:latin typeface="Book Antiqua" pitchFamily="18" charset="0"/>
            </a:endParaRPr>
          </a:p>
        </p:txBody>
      </p:sp>
      <p:sp>
        <p:nvSpPr>
          <p:cNvPr id="9257" name="Freeform 41"/>
          <p:cNvSpPr>
            <a:spLocks/>
          </p:cNvSpPr>
          <p:nvPr/>
        </p:nvSpPr>
        <p:spPr bwMode="auto">
          <a:xfrm>
            <a:off x="1408113" y="4650285"/>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8" name="Freeform 42"/>
          <p:cNvSpPr>
            <a:spLocks/>
          </p:cNvSpPr>
          <p:nvPr/>
        </p:nvSpPr>
        <p:spPr bwMode="auto">
          <a:xfrm>
            <a:off x="2309813" y="4650285"/>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9" name="Freeform 43"/>
          <p:cNvSpPr>
            <a:spLocks/>
          </p:cNvSpPr>
          <p:nvPr/>
        </p:nvSpPr>
        <p:spPr bwMode="auto">
          <a:xfrm>
            <a:off x="3322638" y="4650285"/>
            <a:ext cx="452438"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0" name="Freeform 44"/>
          <p:cNvSpPr>
            <a:spLocks/>
          </p:cNvSpPr>
          <p:nvPr/>
        </p:nvSpPr>
        <p:spPr bwMode="auto">
          <a:xfrm>
            <a:off x="4222751" y="4650285"/>
            <a:ext cx="452437"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1" name="Freeform 45"/>
          <p:cNvSpPr>
            <a:spLocks/>
          </p:cNvSpPr>
          <p:nvPr/>
        </p:nvSpPr>
        <p:spPr bwMode="auto">
          <a:xfrm>
            <a:off x="5237163" y="4650285"/>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2" name="Freeform 46"/>
          <p:cNvSpPr>
            <a:spLocks/>
          </p:cNvSpPr>
          <p:nvPr/>
        </p:nvSpPr>
        <p:spPr bwMode="auto">
          <a:xfrm>
            <a:off x="6137276" y="4650285"/>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3" name="Freeform 47"/>
          <p:cNvSpPr>
            <a:spLocks/>
          </p:cNvSpPr>
          <p:nvPr/>
        </p:nvSpPr>
        <p:spPr bwMode="auto">
          <a:xfrm>
            <a:off x="7151688" y="4650285"/>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4" name="Freeform 48"/>
          <p:cNvSpPr>
            <a:spLocks/>
          </p:cNvSpPr>
          <p:nvPr/>
        </p:nvSpPr>
        <p:spPr bwMode="auto">
          <a:xfrm>
            <a:off x="8050213" y="4650285"/>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5" name="Freeform 49"/>
          <p:cNvSpPr>
            <a:spLocks/>
          </p:cNvSpPr>
          <p:nvPr/>
        </p:nvSpPr>
        <p:spPr bwMode="auto">
          <a:xfrm>
            <a:off x="1857376" y="4088310"/>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6" name="Freeform 50"/>
          <p:cNvSpPr>
            <a:spLocks/>
          </p:cNvSpPr>
          <p:nvPr/>
        </p:nvSpPr>
        <p:spPr bwMode="auto">
          <a:xfrm>
            <a:off x="3773488" y="4088310"/>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7" name="Freeform 51"/>
          <p:cNvSpPr>
            <a:spLocks/>
          </p:cNvSpPr>
          <p:nvPr/>
        </p:nvSpPr>
        <p:spPr bwMode="auto">
          <a:xfrm>
            <a:off x="5686426" y="4088310"/>
            <a:ext cx="452437" cy="225425"/>
          </a:xfrm>
          <a:custGeom>
            <a:avLst/>
            <a:gdLst>
              <a:gd name="T0" fmla="*/ 0 w 285"/>
              <a:gd name="T1" fmla="*/ 141 h 142"/>
              <a:gd name="T2" fmla="*/ 0 w 285"/>
              <a:gd name="T3" fmla="*/ 0 h 142"/>
              <a:gd name="T4" fmla="*/ 284 w 285"/>
              <a:gd name="T5" fmla="*/ 0 h 142"/>
              <a:gd name="T6" fmla="*/ 284 w 285"/>
              <a:gd name="T7" fmla="*/ 141 h 142"/>
              <a:gd name="T8" fmla="*/ 0 w 285"/>
              <a:gd name="T9" fmla="*/ 141 h 142"/>
            </a:gdLst>
            <a:ahLst/>
            <a:cxnLst>
              <a:cxn ang="0">
                <a:pos x="T0" y="T1"/>
              </a:cxn>
              <a:cxn ang="0">
                <a:pos x="T2" y="T3"/>
              </a:cxn>
              <a:cxn ang="0">
                <a:pos x="T4" y="T5"/>
              </a:cxn>
              <a:cxn ang="0">
                <a:pos x="T6" y="T7"/>
              </a:cxn>
              <a:cxn ang="0">
                <a:pos x="T8" y="T9"/>
              </a:cxn>
            </a:cxnLst>
            <a:rect l="0" t="0" r="r" b="b"/>
            <a:pathLst>
              <a:path w="285" h="142">
                <a:moveTo>
                  <a:pt x="0" y="141"/>
                </a:moveTo>
                <a:lnTo>
                  <a:pt x="0" y="0"/>
                </a:lnTo>
                <a:lnTo>
                  <a:pt x="284" y="0"/>
                </a:lnTo>
                <a:lnTo>
                  <a:pt x="284"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8" name="Freeform 52"/>
          <p:cNvSpPr>
            <a:spLocks/>
          </p:cNvSpPr>
          <p:nvPr/>
        </p:nvSpPr>
        <p:spPr bwMode="auto">
          <a:xfrm>
            <a:off x="7600951" y="4088310"/>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9" name="Freeform 53"/>
          <p:cNvSpPr>
            <a:spLocks/>
          </p:cNvSpPr>
          <p:nvPr/>
        </p:nvSpPr>
        <p:spPr bwMode="auto">
          <a:xfrm>
            <a:off x="6702426" y="3413623"/>
            <a:ext cx="450850" cy="225425"/>
          </a:xfrm>
          <a:custGeom>
            <a:avLst/>
            <a:gdLst>
              <a:gd name="T0" fmla="*/ 0 w 284"/>
              <a:gd name="T1" fmla="*/ 141 h 142"/>
              <a:gd name="T2" fmla="*/ 0 w 284"/>
              <a:gd name="T3" fmla="*/ 0 h 142"/>
              <a:gd name="T4" fmla="*/ 283 w 284"/>
              <a:gd name="T5" fmla="*/ 0 h 142"/>
              <a:gd name="T6" fmla="*/ 283 w 284"/>
              <a:gd name="T7" fmla="*/ 141 h 142"/>
              <a:gd name="T8" fmla="*/ 0 w 284"/>
              <a:gd name="T9" fmla="*/ 141 h 142"/>
            </a:gdLst>
            <a:ahLst/>
            <a:cxnLst>
              <a:cxn ang="0">
                <a:pos x="T0" y="T1"/>
              </a:cxn>
              <a:cxn ang="0">
                <a:pos x="T2" y="T3"/>
              </a:cxn>
              <a:cxn ang="0">
                <a:pos x="T4" y="T5"/>
              </a:cxn>
              <a:cxn ang="0">
                <a:pos x="T6" y="T7"/>
              </a:cxn>
              <a:cxn ang="0">
                <a:pos x="T8" y="T9"/>
              </a:cxn>
            </a:cxnLst>
            <a:rect l="0" t="0" r="r" b="b"/>
            <a:pathLst>
              <a:path w="284" h="142">
                <a:moveTo>
                  <a:pt x="0" y="141"/>
                </a:moveTo>
                <a:lnTo>
                  <a:pt x="0" y="0"/>
                </a:lnTo>
                <a:lnTo>
                  <a:pt x="283" y="0"/>
                </a:lnTo>
                <a:lnTo>
                  <a:pt x="283"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0" name="Freeform 54"/>
          <p:cNvSpPr>
            <a:spLocks/>
          </p:cNvSpPr>
          <p:nvPr/>
        </p:nvSpPr>
        <p:spPr bwMode="auto">
          <a:xfrm>
            <a:off x="2870201" y="3413623"/>
            <a:ext cx="454025" cy="225425"/>
          </a:xfrm>
          <a:custGeom>
            <a:avLst/>
            <a:gdLst>
              <a:gd name="T0" fmla="*/ 0 w 286"/>
              <a:gd name="T1" fmla="*/ 141 h 142"/>
              <a:gd name="T2" fmla="*/ 0 w 286"/>
              <a:gd name="T3" fmla="*/ 0 h 142"/>
              <a:gd name="T4" fmla="*/ 285 w 286"/>
              <a:gd name="T5" fmla="*/ 0 h 142"/>
              <a:gd name="T6" fmla="*/ 285 w 286"/>
              <a:gd name="T7" fmla="*/ 141 h 142"/>
              <a:gd name="T8" fmla="*/ 0 w 286"/>
              <a:gd name="T9" fmla="*/ 141 h 142"/>
            </a:gdLst>
            <a:ahLst/>
            <a:cxnLst>
              <a:cxn ang="0">
                <a:pos x="T0" y="T1"/>
              </a:cxn>
              <a:cxn ang="0">
                <a:pos x="T2" y="T3"/>
              </a:cxn>
              <a:cxn ang="0">
                <a:pos x="T4" y="T5"/>
              </a:cxn>
              <a:cxn ang="0">
                <a:pos x="T6" y="T7"/>
              </a:cxn>
              <a:cxn ang="0">
                <a:pos x="T8" y="T9"/>
              </a:cxn>
            </a:cxnLst>
            <a:rect l="0" t="0" r="r" b="b"/>
            <a:pathLst>
              <a:path w="286" h="142">
                <a:moveTo>
                  <a:pt x="0" y="141"/>
                </a:moveTo>
                <a:lnTo>
                  <a:pt x="0" y="0"/>
                </a:lnTo>
                <a:lnTo>
                  <a:pt x="285" y="0"/>
                </a:lnTo>
                <a:lnTo>
                  <a:pt x="285" y="141"/>
                </a:lnTo>
                <a:lnTo>
                  <a:pt x="0" y="1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1" name="Freeform 55"/>
          <p:cNvSpPr>
            <a:spLocks/>
          </p:cNvSpPr>
          <p:nvPr/>
        </p:nvSpPr>
        <p:spPr bwMode="auto">
          <a:xfrm>
            <a:off x="4673601" y="2626223"/>
            <a:ext cx="450850" cy="227012"/>
          </a:xfrm>
          <a:custGeom>
            <a:avLst/>
            <a:gdLst>
              <a:gd name="T0" fmla="*/ 0 w 284"/>
              <a:gd name="T1" fmla="*/ 142 h 143"/>
              <a:gd name="T2" fmla="*/ 0 w 284"/>
              <a:gd name="T3" fmla="*/ 0 h 143"/>
              <a:gd name="T4" fmla="*/ 283 w 284"/>
              <a:gd name="T5" fmla="*/ 0 h 143"/>
              <a:gd name="T6" fmla="*/ 283 w 284"/>
              <a:gd name="T7" fmla="*/ 142 h 143"/>
              <a:gd name="T8" fmla="*/ 0 w 284"/>
              <a:gd name="T9" fmla="*/ 142 h 143"/>
            </a:gdLst>
            <a:ahLst/>
            <a:cxnLst>
              <a:cxn ang="0">
                <a:pos x="T0" y="T1"/>
              </a:cxn>
              <a:cxn ang="0">
                <a:pos x="T2" y="T3"/>
              </a:cxn>
              <a:cxn ang="0">
                <a:pos x="T4" y="T5"/>
              </a:cxn>
              <a:cxn ang="0">
                <a:pos x="T6" y="T7"/>
              </a:cxn>
              <a:cxn ang="0">
                <a:pos x="T8" y="T9"/>
              </a:cxn>
            </a:cxnLst>
            <a:rect l="0" t="0" r="r" b="b"/>
            <a:pathLst>
              <a:path w="284" h="143">
                <a:moveTo>
                  <a:pt x="0" y="142"/>
                </a:moveTo>
                <a:lnTo>
                  <a:pt x="0" y="0"/>
                </a:lnTo>
                <a:lnTo>
                  <a:pt x="283" y="0"/>
                </a:lnTo>
                <a:lnTo>
                  <a:pt x="283" y="142"/>
                </a:lnTo>
                <a:lnTo>
                  <a:pt x="0" y="14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2" name="Freeform 56"/>
          <p:cNvSpPr>
            <a:spLocks/>
          </p:cNvSpPr>
          <p:nvPr/>
        </p:nvSpPr>
        <p:spPr bwMode="auto">
          <a:xfrm>
            <a:off x="3322638" y="2851648"/>
            <a:ext cx="1465263" cy="563562"/>
          </a:xfrm>
          <a:custGeom>
            <a:avLst/>
            <a:gdLst>
              <a:gd name="T0" fmla="*/ 922 w 923"/>
              <a:gd name="T1" fmla="*/ 0 h 355"/>
              <a:gd name="T2" fmla="*/ 0 w 923"/>
              <a:gd name="T3" fmla="*/ 354 h 355"/>
              <a:gd name="T4" fmla="*/ 922 w 923"/>
              <a:gd name="T5" fmla="*/ 0 h 355"/>
            </a:gdLst>
            <a:ahLst/>
            <a:cxnLst>
              <a:cxn ang="0">
                <a:pos x="T0" y="T1"/>
              </a:cxn>
              <a:cxn ang="0">
                <a:pos x="T2" y="T3"/>
              </a:cxn>
              <a:cxn ang="0">
                <a:pos x="T4" y="T5"/>
              </a:cxn>
            </a:cxnLst>
            <a:rect l="0" t="0" r="r" b="b"/>
            <a:pathLst>
              <a:path w="923" h="355">
                <a:moveTo>
                  <a:pt x="922" y="0"/>
                </a:moveTo>
                <a:lnTo>
                  <a:pt x="0" y="354"/>
                </a:lnTo>
                <a:lnTo>
                  <a:pt x="92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3" name="Freeform 57"/>
          <p:cNvSpPr>
            <a:spLocks/>
          </p:cNvSpPr>
          <p:nvPr/>
        </p:nvSpPr>
        <p:spPr bwMode="auto">
          <a:xfrm>
            <a:off x="3322638" y="3345360"/>
            <a:ext cx="115888" cy="69850"/>
          </a:xfrm>
          <a:custGeom>
            <a:avLst/>
            <a:gdLst>
              <a:gd name="T0" fmla="*/ 72 w 73"/>
              <a:gd name="T1" fmla="*/ 34 h 44"/>
              <a:gd name="T2" fmla="*/ 0 w 73"/>
              <a:gd name="T3" fmla="*/ 43 h 44"/>
              <a:gd name="T4" fmla="*/ 59 w 73"/>
              <a:gd name="T5" fmla="*/ 0 h 44"/>
              <a:gd name="T6" fmla="*/ 72 w 73"/>
              <a:gd name="T7" fmla="*/ 34 h 44"/>
            </a:gdLst>
            <a:ahLst/>
            <a:cxnLst>
              <a:cxn ang="0">
                <a:pos x="T0" y="T1"/>
              </a:cxn>
              <a:cxn ang="0">
                <a:pos x="T2" y="T3"/>
              </a:cxn>
              <a:cxn ang="0">
                <a:pos x="T4" y="T5"/>
              </a:cxn>
              <a:cxn ang="0">
                <a:pos x="T6" y="T7"/>
              </a:cxn>
            </a:cxnLst>
            <a:rect l="0" t="0" r="r" b="b"/>
            <a:pathLst>
              <a:path w="73" h="44">
                <a:moveTo>
                  <a:pt x="72" y="34"/>
                </a:moveTo>
                <a:lnTo>
                  <a:pt x="0" y="43"/>
                </a:lnTo>
                <a:lnTo>
                  <a:pt x="59" y="0"/>
                </a:lnTo>
                <a:lnTo>
                  <a:pt x="72" y="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4" name="Freeform 58"/>
          <p:cNvSpPr>
            <a:spLocks/>
          </p:cNvSpPr>
          <p:nvPr/>
        </p:nvSpPr>
        <p:spPr bwMode="auto">
          <a:xfrm>
            <a:off x="4899026" y="2851648"/>
            <a:ext cx="1587" cy="449262"/>
          </a:xfrm>
          <a:custGeom>
            <a:avLst/>
            <a:gdLst>
              <a:gd name="T0" fmla="*/ 0 w 1"/>
              <a:gd name="T1" fmla="*/ 0 h 283"/>
              <a:gd name="T2" fmla="*/ 0 w 1"/>
              <a:gd name="T3" fmla="*/ 282 h 283"/>
              <a:gd name="T4" fmla="*/ 0 w 1"/>
              <a:gd name="T5" fmla="*/ 0 h 283"/>
            </a:gdLst>
            <a:ahLst/>
            <a:cxnLst>
              <a:cxn ang="0">
                <a:pos x="T0" y="T1"/>
              </a:cxn>
              <a:cxn ang="0">
                <a:pos x="T2" y="T3"/>
              </a:cxn>
              <a:cxn ang="0">
                <a:pos x="T4" y="T5"/>
              </a:cxn>
            </a:cxnLst>
            <a:rect l="0" t="0" r="r" b="b"/>
            <a:pathLst>
              <a:path w="1" h="283">
                <a:moveTo>
                  <a:pt x="0" y="0"/>
                </a:moveTo>
                <a:lnTo>
                  <a:pt x="0" y="2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5" name="Freeform 59"/>
          <p:cNvSpPr>
            <a:spLocks/>
          </p:cNvSpPr>
          <p:nvPr/>
        </p:nvSpPr>
        <p:spPr bwMode="auto">
          <a:xfrm>
            <a:off x="4868863" y="3188198"/>
            <a:ext cx="60325" cy="112712"/>
          </a:xfrm>
          <a:custGeom>
            <a:avLst/>
            <a:gdLst>
              <a:gd name="T0" fmla="*/ 37 w 38"/>
              <a:gd name="T1" fmla="*/ 0 h 71"/>
              <a:gd name="T2" fmla="*/ 19 w 38"/>
              <a:gd name="T3" fmla="*/ 70 h 71"/>
              <a:gd name="T4" fmla="*/ 0 w 38"/>
              <a:gd name="T5" fmla="*/ 0 h 71"/>
              <a:gd name="T6" fmla="*/ 37 w 38"/>
              <a:gd name="T7" fmla="*/ 0 h 71"/>
            </a:gdLst>
            <a:ahLst/>
            <a:cxnLst>
              <a:cxn ang="0">
                <a:pos x="T0" y="T1"/>
              </a:cxn>
              <a:cxn ang="0">
                <a:pos x="T2" y="T3"/>
              </a:cxn>
              <a:cxn ang="0">
                <a:pos x="T4" y="T5"/>
              </a:cxn>
              <a:cxn ang="0">
                <a:pos x="T6" y="T7"/>
              </a:cxn>
            </a:cxnLst>
            <a:rect l="0" t="0" r="r" b="b"/>
            <a:pathLst>
              <a:path w="38" h="71">
                <a:moveTo>
                  <a:pt x="37" y="0"/>
                </a:moveTo>
                <a:lnTo>
                  <a:pt x="19" y="70"/>
                </a:lnTo>
                <a:lnTo>
                  <a:pt x="0" y="0"/>
                </a:lnTo>
                <a:lnTo>
                  <a:pt x="3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6" name="Freeform 60"/>
          <p:cNvSpPr>
            <a:spLocks/>
          </p:cNvSpPr>
          <p:nvPr/>
        </p:nvSpPr>
        <p:spPr bwMode="auto">
          <a:xfrm>
            <a:off x="5010151" y="2851648"/>
            <a:ext cx="1693862" cy="563562"/>
          </a:xfrm>
          <a:custGeom>
            <a:avLst/>
            <a:gdLst>
              <a:gd name="T0" fmla="*/ 0 w 1067"/>
              <a:gd name="T1" fmla="*/ 0 h 355"/>
              <a:gd name="T2" fmla="*/ 1066 w 1067"/>
              <a:gd name="T3" fmla="*/ 354 h 355"/>
              <a:gd name="T4" fmla="*/ 0 w 1067"/>
              <a:gd name="T5" fmla="*/ 0 h 355"/>
            </a:gdLst>
            <a:ahLst/>
            <a:cxnLst>
              <a:cxn ang="0">
                <a:pos x="T0" y="T1"/>
              </a:cxn>
              <a:cxn ang="0">
                <a:pos x="T2" y="T3"/>
              </a:cxn>
              <a:cxn ang="0">
                <a:pos x="T4" y="T5"/>
              </a:cxn>
            </a:cxnLst>
            <a:rect l="0" t="0" r="r" b="b"/>
            <a:pathLst>
              <a:path w="1067" h="355">
                <a:moveTo>
                  <a:pt x="0" y="0"/>
                </a:moveTo>
                <a:lnTo>
                  <a:pt x="1066" y="3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7" name="Freeform 61"/>
          <p:cNvSpPr>
            <a:spLocks/>
          </p:cNvSpPr>
          <p:nvPr/>
        </p:nvSpPr>
        <p:spPr bwMode="auto">
          <a:xfrm>
            <a:off x="6583363" y="3348535"/>
            <a:ext cx="120650" cy="66675"/>
          </a:xfrm>
          <a:custGeom>
            <a:avLst/>
            <a:gdLst>
              <a:gd name="T0" fmla="*/ 12 w 76"/>
              <a:gd name="T1" fmla="*/ 0 h 42"/>
              <a:gd name="T2" fmla="*/ 75 w 76"/>
              <a:gd name="T3" fmla="*/ 41 h 42"/>
              <a:gd name="T4" fmla="*/ 0 w 76"/>
              <a:gd name="T5" fmla="*/ 35 h 42"/>
              <a:gd name="T6" fmla="*/ 12 w 76"/>
              <a:gd name="T7" fmla="*/ 0 h 42"/>
            </a:gdLst>
            <a:ahLst/>
            <a:cxnLst>
              <a:cxn ang="0">
                <a:pos x="T0" y="T1"/>
              </a:cxn>
              <a:cxn ang="0">
                <a:pos x="T2" y="T3"/>
              </a:cxn>
              <a:cxn ang="0">
                <a:pos x="T4" y="T5"/>
              </a:cxn>
              <a:cxn ang="0">
                <a:pos x="T6" y="T7"/>
              </a:cxn>
            </a:cxnLst>
            <a:rect l="0" t="0" r="r" b="b"/>
            <a:pathLst>
              <a:path w="76" h="42">
                <a:moveTo>
                  <a:pt x="12" y="0"/>
                </a:moveTo>
                <a:lnTo>
                  <a:pt x="75" y="41"/>
                </a:lnTo>
                <a:lnTo>
                  <a:pt x="0" y="35"/>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8" name="Freeform 62"/>
          <p:cNvSpPr>
            <a:spLocks/>
          </p:cNvSpPr>
          <p:nvPr/>
        </p:nvSpPr>
        <p:spPr bwMode="auto">
          <a:xfrm>
            <a:off x="2309813" y="3637460"/>
            <a:ext cx="676275" cy="452438"/>
          </a:xfrm>
          <a:custGeom>
            <a:avLst/>
            <a:gdLst>
              <a:gd name="T0" fmla="*/ 425 w 426"/>
              <a:gd name="T1" fmla="*/ 0 h 285"/>
              <a:gd name="T2" fmla="*/ 0 w 426"/>
              <a:gd name="T3" fmla="*/ 284 h 285"/>
              <a:gd name="T4" fmla="*/ 425 w 426"/>
              <a:gd name="T5" fmla="*/ 0 h 285"/>
            </a:gdLst>
            <a:ahLst/>
            <a:cxnLst>
              <a:cxn ang="0">
                <a:pos x="T0" y="T1"/>
              </a:cxn>
              <a:cxn ang="0">
                <a:pos x="T2" y="T3"/>
              </a:cxn>
              <a:cxn ang="0">
                <a:pos x="T4" y="T5"/>
              </a:cxn>
            </a:cxnLst>
            <a:rect l="0" t="0" r="r" b="b"/>
            <a:pathLst>
              <a:path w="426" h="285">
                <a:moveTo>
                  <a:pt x="425" y="0"/>
                </a:moveTo>
                <a:lnTo>
                  <a:pt x="0" y="284"/>
                </a:lnTo>
                <a:lnTo>
                  <a:pt x="4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9" name="Freeform 63"/>
          <p:cNvSpPr>
            <a:spLocks/>
          </p:cNvSpPr>
          <p:nvPr/>
        </p:nvSpPr>
        <p:spPr bwMode="auto">
          <a:xfrm>
            <a:off x="2309813" y="4002585"/>
            <a:ext cx="109538" cy="87313"/>
          </a:xfrm>
          <a:custGeom>
            <a:avLst/>
            <a:gdLst>
              <a:gd name="T0" fmla="*/ 68 w 69"/>
              <a:gd name="T1" fmla="*/ 29 h 55"/>
              <a:gd name="T2" fmla="*/ 0 w 69"/>
              <a:gd name="T3" fmla="*/ 54 h 55"/>
              <a:gd name="T4" fmla="*/ 49 w 69"/>
              <a:gd name="T5" fmla="*/ 0 h 55"/>
              <a:gd name="T6" fmla="*/ 68 w 69"/>
              <a:gd name="T7" fmla="*/ 29 h 55"/>
            </a:gdLst>
            <a:ahLst/>
            <a:cxnLst>
              <a:cxn ang="0">
                <a:pos x="T0" y="T1"/>
              </a:cxn>
              <a:cxn ang="0">
                <a:pos x="T2" y="T3"/>
              </a:cxn>
              <a:cxn ang="0">
                <a:pos x="T4" y="T5"/>
              </a:cxn>
              <a:cxn ang="0">
                <a:pos x="T6" y="T7"/>
              </a:cxn>
            </a:cxnLst>
            <a:rect l="0" t="0" r="r" b="b"/>
            <a:pathLst>
              <a:path w="69" h="55">
                <a:moveTo>
                  <a:pt x="68" y="29"/>
                </a:moveTo>
                <a:lnTo>
                  <a:pt x="0" y="54"/>
                </a:lnTo>
                <a:lnTo>
                  <a:pt x="49" y="0"/>
                </a:lnTo>
                <a:lnTo>
                  <a:pt x="68"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0" name="Freeform 64"/>
          <p:cNvSpPr>
            <a:spLocks/>
          </p:cNvSpPr>
          <p:nvPr/>
        </p:nvSpPr>
        <p:spPr bwMode="auto">
          <a:xfrm>
            <a:off x="3209926" y="3637460"/>
            <a:ext cx="565150" cy="452438"/>
          </a:xfrm>
          <a:custGeom>
            <a:avLst/>
            <a:gdLst>
              <a:gd name="T0" fmla="*/ 0 w 356"/>
              <a:gd name="T1" fmla="*/ 0 h 285"/>
              <a:gd name="T2" fmla="*/ 355 w 356"/>
              <a:gd name="T3" fmla="*/ 284 h 285"/>
              <a:gd name="T4" fmla="*/ 0 w 356"/>
              <a:gd name="T5" fmla="*/ 0 h 285"/>
            </a:gdLst>
            <a:ahLst/>
            <a:cxnLst>
              <a:cxn ang="0">
                <a:pos x="T0" y="T1"/>
              </a:cxn>
              <a:cxn ang="0">
                <a:pos x="T2" y="T3"/>
              </a:cxn>
              <a:cxn ang="0">
                <a:pos x="T4" y="T5"/>
              </a:cxn>
            </a:cxnLst>
            <a:rect l="0" t="0" r="r" b="b"/>
            <a:pathLst>
              <a:path w="356" h="285">
                <a:moveTo>
                  <a:pt x="0" y="0"/>
                </a:moveTo>
                <a:lnTo>
                  <a:pt x="355" y="28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1" name="Freeform 65"/>
          <p:cNvSpPr>
            <a:spLocks/>
          </p:cNvSpPr>
          <p:nvPr/>
        </p:nvSpPr>
        <p:spPr bwMode="auto">
          <a:xfrm>
            <a:off x="3667126" y="3996235"/>
            <a:ext cx="107950" cy="93663"/>
          </a:xfrm>
          <a:custGeom>
            <a:avLst/>
            <a:gdLst>
              <a:gd name="T0" fmla="*/ 22 w 68"/>
              <a:gd name="T1" fmla="*/ 0 h 59"/>
              <a:gd name="T2" fmla="*/ 67 w 68"/>
              <a:gd name="T3" fmla="*/ 58 h 59"/>
              <a:gd name="T4" fmla="*/ 0 w 68"/>
              <a:gd name="T5" fmla="*/ 27 h 59"/>
              <a:gd name="T6" fmla="*/ 22 w 68"/>
              <a:gd name="T7" fmla="*/ 0 h 59"/>
            </a:gdLst>
            <a:ahLst/>
            <a:cxnLst>
              <a:cxn ang="0">
                <a:pos x="T0" y="T1"/>
              </a:cxn>
              <a:cxn ang="0">
                <a:pos x="T2" y="T3"/>
              </a:cxn>
              <a:cxn ang="0">
                <a:pos x="T4" y="T5"/>
              </a:cxn>
              <a:cxn ang="0">
                <a:pos x="T6" y="T7"/>
              </a:cxn>
            </a:cxnLst>
            <a:rect l="0" t="0" r="r" b="b"/>
            <a:pathLst>
              <a:path w="68" h="59">
                <a:moveTo>
                  <a:pt x="22" y="0"/>
                </a:moveTo>
                <a:lnTo>
                  <a:pt x="67" y="58"/>
                </a:lnTo>
                <a:lnTo>
                  <a:pt x="0" y="27"/>
                </a:lnTo>
                <a:lnTo>
                  <a:pt x="2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2" name="Freeform 66"/>
          <p:cNvSpPr>
            <a:spLocks/>
          </p:cNvSpPr>
          <p:nvPr/>
        </p:nvSpPr>
        <p:spPr bwMode="auto">
          <a:xfrm>
            <a:off x="3097213" y="3637460"/>
            <a:ext cx="1588" cy="338138"/>
          </a:xfrm>
          <a:custGeom>
            <a:avLst/>
            <a:gdLst>
              <a:gd name="T0" fmla="*/ 0 w 1"/>
              <a:gd name="T1" fmla="*/ 0 h 213"/>
              <a:gd name="T2" fmla="*/ 0 w 1"/>
              <a:gd name="T3" fmla="*/ 212 h 213"/>
              <a:gd name="T4" fmla="*/ 0 w 1"/>
              <a:gd name="T5" fmla="*/ 0 h 213"/>
            </a:gdLst>
            <a:ahLst/>
            <a:cxnLst>
              <a:cxn ang="0">
                <a:pos x="T0" y="T1"/>
              </a:cxn>
              <a:cxn ang="0">
                <a:pos x="T2" y="T3"/>
              </a:cxn>
              <a:cxn ang="0">
                <a:pos x="T4" y="T5"/>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3" name="Freeform 67"/>
          <p:cNvSpPr>
            <a:spLocks/>
          </p:cNvSpPr>
          <p:nvPr/>
        </p:nvSpPr>
        <p:spPr bwMode="auto">
          <a:xfrm>
            <a:off x="3068638" y="3861298"/>
            <a:ext cx="58738"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4" name="Freeform 68"/>
          <p:cNvSpPr>
            <a:spLocks/>
          </p:cNvSpPr>
          <p:nvPr/>
        </p:nvSpPr>
        <p:spPr bwMode="auto">
          <a:xfrm>
            <a:off x="6137276" y="3637460"/>
            <a:ext cx="677862" cy="452438"/>
          </a:xfrm>
          <a:custGeom>
            <a:avLst/>
            <a:gdLst>
              <a:gd name="T0" fmla="*/ 426 w 427"/>
              <a:gd name="T1" fmla="*/ 0 h 285"/>
              <a:gd name="T2" fmla="*/ 0 w 427"/>
              <a:gd name="T3" fmla="*/ 284 h 285"/>
              <a:gd name="T4" fmla="*/ 426 w 427"/>
              <a:gd name="T5" fmla="*/ 0 h 285"/>
            </a:gdLst>
            <a:ahLst/>
            <a:cxnLst>
              <a:cxn ang="0">
                <a:pos x="T0" y="T1"/>
              </a:cxn>
              <a:cxn ang="0">
                <a:pos x="T2" y="T3"/>
              </a:cxn>
              <a:cxn ang="0">
                <a:pos x="T4" y="T5"/>
              </a:cxn>
            </a:cxnLst>
            <a:rect l="0" t="0" r="r" b="b"/>
            <a:pathLst>
              <a:path w="427" h="285">
                <a:moveTo>
                  <a:pt x="426" y="0"/>
                </a:moveTo>
                <a:lnTo>
                  <a:pt x="0" y="284"/>
                </a:lnTo>
                <a:lnTo>
                  <a:pt x="42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5" name="Freeform 69"/>
          <p:cNvSpPr>
            <a:spLocks/>
          </p:cNvSpPr>
          <p:nvPr/>
        </p:nvSpPr>
        <p:spPr bwMode="auto">
          <a:xfrm>
            <a:off x="6137276" y="4002585"/>
            <a:ext cx="111125" cy="87313"/>
          </a:xfrm>
          <a:custGeom>
            <a:avLst/>
            <a:gdLst>
              <a:gd name="T0" fmla="*/ 69 w 70"/>
              <a:gd name="T1" fmla="*/ 29 h 55"/>
              <a:gd name="T2" fmla="*/ 0 w 70"/>
              <a:gd name="T3" fmla="*/ 54 h 55"/>
              <a:gd name="T4" fmla="*/ 49 w 70"/>
              <a:gd name="T5" fmla="*/ 0 h 55"/>
              <a:gd name="T6" fmla="*/ 69 w 70"/>
              <a:gd name="T7" fmla="*/ 29 h 55"/>
            </a:gdLst>
            <a:ahLst/>
            <a:cxnLst>
              <a:cxn ang="0">
                <a:pos x="T0" y="T1"/>
              </a:cxn>
              <a:cxn ang="0">
                <a:pos x="T2" y="T3"/>
              </a:cxn>
              <a:cxn ang="0">
                <a:pos x="T4" y="T5"/>
              </a:cxn>
              <a:cxn ang="0">
                <a:pos x="T6" y="T7"/>
              </a:cxn>
            </a:cxnLst>
            <a:rect l="0" t="0" r="r" b="b"/>
            <a:pathLst>
              <a:path w="70" h="55">
                <a:moveTo>
                  <a:pt x="69" y="29"/>
                </a:moveTo>
                <a:lnTo>
                  <a:pt x="0" y="54"/>
                </a:lnTo>
                <a:lnTo>
                  <a:pt x="49" y="0"/>
                </a:lnTo>
                <a:lnTo>
                  <a:pt x="69"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6" name="Freeform 70"/>
          <p:cNvSpPr>
            <a:spLocks/>
          </p:cNvSpPr>
          <p:nvPr/>
        </p:nvSpPr>
        <p:spPr bwMode="auto">
          <a:xfrm>
            <a:off x="7038976" y="3637460"/>
            <a:ext cx="563562" cy="452438"/>
          </a:xfrm>
          <a:custGeom>
            <a:avLst/>
            <a:gdLst>
              <a:gd name="T0" fmla="*/ 0 w 355"/>
              <a:gd name="T1" fmla="*/ 0 h 285"/>
              <a:gd name="T2" fmla="*/ 354 w 355"/>
              <a:gd name="T3" fmla="*/ 284 h 285"/>
              <a:gd name="T4" fmla="*/ 0 w 355"/>
              <a:gd name="T5" fmla="*/ 0 h 285"/>
            </a:gdLst>
            <a:ahLst/>
            <a:cxnLst>
              <a:cxn ang="0">
                <a:pos x="T0" y="T1"/>
              </a:cxn>
              <a:cxn ang="0">
                <a:pos x="T2" y="T3"/>
              </a:cxn>
              <a:cxn ang="0">
                <a:pos x="T4" y="T5"/>
              </a:cxn>
            </a:cxnLst>
            <a:rect l="0" t="0" r="r" b="b"/>
            <a:pathLst>
              <a:path w="355" h="285">
                <a:moveTo>
                  <a:pt x="0" y="0"/>
                </a:moveTo>
                <a:lnTo>
                  <a:pt x="354" y="28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7" name="Freeform 71"/>
          <p:cNvSpPr>
            <a:spLocks/>
          </p:cNvSpPr>
          <p:nvPr/>
        </p:nvSpPr>
        <p:spPr bwMode="auto">
          <a:xfrm>
            <a:off x="7497763" y="3996235"/>
            <a:ext cx="104775" cy="93663"/>
          </a:xfrm>
          <a:custGeom>
            <a:avLst/>
            <a:gdLst>
              <a:gd name="T0" fmla="*/ 21 w 66"/>
              <a:gd name="T1" fmla="*/ 0 h 59"/>
              <a:gd name="T2" fmla="*/ 65 w 66"/>
              <a:gd name="T3" fmla="*/ 58 h 59"/>
              <a:gd name="T4" fmla="*/ 0 w 66"/>
              <a:gd name="T5" fmla="*/ 27 h 59"/>
              <a:gd name="T6" fmla="*/ 21 w 66"/>
              <a:gd name="T7" fmla="*/ 0 h 59"/>
            </a:gdLst>
            <a:ahLst/>
            <a:cxnLst>
              <a:cxn ang="0">
                <a:pos x="T0" y="T1"/>
              </a:cxn>
              <a:cxn ang="0">
                <a:pos x="T2" y="T3"/>
              </a:cxn>
              <a:cxn ang="0">
                <a:pos x="T4" y="T5"/>
              </a:cxn>
              <a:cxn ang="0">
                <a:pos x="T6" y="T7"/>
              </a:cxn>
            </a:cxnLst>
            <a:rect l="0" t="0" r="r" b="b"/>
            <a:pathLst>
              <a:path w="66" h="59">
                <a:moveTo>
                  <a:pt x="21" y="0"/>
                </a:moveTo>
                <a:lnTo>
                  <a:pt x="65" y="58"/>
                </a:lnTo>
                <a:lnTo>
                  <a:pt x="0" y="27"/>
                </a:lnTo>
                <a:lnTo>
                  <a:pt x="2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8" name="Freeform 72"/>
          <p:cNvSpPr>
            <a:spLocks/>
          </p:cNvSpPr>
          <p:nvPr/>
        </p:nvSpPr>
        <p:spPr bwMode="auto">
          <a:xfrm>
            <a:off x="6926263" y="3637460"/>
            <a:ext cx="1588" cy="338138"/>
          </a:xfrm>
          <a:custGeom>
            <a:avLst/>
            <a:gdLst>
              <a:gd name="T0" fmla="*/ 0 w 1"/>
              <a:gd name="T1" fmla="*/ 0 h 213"/>
              <a:gd name="T2" fmla="*/ 0 w 1"/>
              <a:gd name="T3" fmla="*/ 212 h 213"/>
              <a:gd name="T4" fmla="*/ 0 w 1"/>
              <a:gd name="T5" fmla="*/ 0 h 213"/>
            </a:gdLst>
            <a:ahLst/>
            <a:cxnLst>
              <a:cxn ang="0">
                <a:pos x="T0" y="T1"/>
              </a:cxn>
              <a:cxn ang="0">
                <a:pos x="T2" y="T3"/>
              </a:cxn>
              <a:cxn ang="0">
                <a:pos x="T4" y="T5"/>
              </a:cxn>
            </a:cxnLst>
            <a:rect l="0" t="0" r="r" b="b"/>
            <a:pathLst>
              <a:path w="1" h="213">
                <a:moveTo>
                  <a:pt x="0" y="0"/>
                </a:moveTo>
                <a:lnTo>
                  <a:pt x="0" y="21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89" name="Freeform 73"/>
          <p:cNvSpPr>
            <a:spLocks/>
          </p:cNvSpPr>
          <p:nvPr/>
        </p:nvSpPr>
        <p:spPr bwMode="auto">
          <a:xfrm>
            <a:off x="6897688" y="3861298"/>
            <a:ext cx="58738"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0" name="Freeform 74"/>
          <p:cNvSpPr>
            <a:spLocks/>
          </p:cNvSpPr>
          <p:nvPr/>
        </p:nvSpPr>
        <p:spPr bwMode="auto">
          <a:xfrm>
            <a:off x="1857376" y="4312148"/>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1" name="Freeform 75"/>
          <p:cNvSpPr>
            <a:spLocks/>
          </p:cNvSpPr>
          <p:nvPr/>
        </p:nvSpPr>
        <p:spPr bwMode="auto">
          <a:xfrm>
            <a:off x="1857376" y="4534398"/>
            <a:ext cx="65087" cy="117475"/>
          </a:xfrm>
          <a:custGeom>
            <a:avLst/>
            <a:gdLst>
              <a:gd name="T0" fmla="*/ 40 w 41"/>
              <a:gd name="T1" fmla="*/ 10 h 74"/>
              <a:gd name="T2" fmla="*/ 0 w 41"/>
              <a:gd name="T3" fmla="*/ 73 h 74"/>
              <a:gd name="T4" fmla="*/ 6 w 41"/>
              <a:gd name="T5" fmla="*/ 0 h 74"/>
              <a:gd name="T6" fmla="*/ 40 w 41"/>
              <a:gd name="T7" fmla="*/ 10 h 74"/>
            </a:gdLst>
            <a:ahLst/>
            <a:cxnLst>
              <a:cxn ang="0">
                <a:pos x="T0" y="T1"/>
              </a:cxn>
              <a:cxn ang="0">
                <a:pos x="T2" y="T3"/>
              </a:cxn>
              <a:cxn ang="0">
                <a:pos x="T4" y="T5"/>
              </a:cxn>
              <a:cxn ang="0">
                <a:pos x="T6" y="T7"/>
              </a:cxn>
            </a:cxnLst>
            <a:rect l="0" t="0" r="r" b="b"/>
            <a:pathLst>
              <a:path w="41" h="74">
                <a:moveTo>
                  <a:pt x="40" y="10"/>
                </a:moveTo>
                <a:lnTo>
                  <a:pt x="0" y="73"/>
                </a:lnTo>
                <a:lnTo>
                  <a:pt x="6" y="0"/>
                </a:lnTo>
                <a:lnTo>
                  <a:pt x="4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2" name="Freeform 76"/>
          <p:cNvSpPr>
            <a:spLocks/>
          </p:cNvSpPr>
          <p:nvPr/>
        </p:nvSpPr>
        <p:spPr bwMode="auto">
          <a:xfrm>
            <a:off x="2195513" y="4312148"/>
            <a:ext cx="115888" cy="339725"/>
          </a:xfrm>
          <a:custGeom>
            <a:avLst/>
            <a:gdLst>
              <a:gd name="T0" fmla="*/ 0 w 73"/>
              <a:gd name="T1" fmla="*/ 0 h 214"/>
              <a:gd name="T2" fmla="*/ 72 w 73"/>
              <a:gd name="T3" fmla="*/ 213 h 214"/>
              <a:gd name="T4" fmla="*/ 0 w 73"/>
              <a:gd name="T5" fmla="*/ 0 h 214"/>
            </a:gdLst>
            <a:ahLst/>
            <a:cxnLst>
              <a:cxn ang="0">
                <a:pos x="T0" y="T1"/>
              </a:cxn>
              <a:cxn ang="0">
                <a:pos x="T2" y="T3"/>
              </a:cxn>
              <a:cxn ang="0">
                <a:pos x="T4" y="T5"/>
              </a:cxn>
            </a:cxnLst>
            <a:rect l="0" t="0" r="r" b="b"/>
            <a:pathLst>
              <a:path w="73" h="214">
                <a:moveTo>
                  <a:pt x="0" y="0"/>
                </a:moveTo>
                <a:lnTo>
                  <a:pt x="72"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3" name="Freeform 77"/>
          <p:cNvSpPr>
            <a:spLocks/>
          </p:cNvSpPr>
          <p:nvPr/>
        </p:nvSpPr>
        <p:spPr bwMode="auto">
          <a:xfrm>
            <a:off x="2246313" y="4534398"/>
            <a:ext cx="65088" cy="117475"/>
          </a:xfrm>
          <a:custGeom>
            <a:avLst/>
            <a:gdLst>
              <a:gd name="T0" fmla="*/ 33 w 41"/>
              <a:gd name="T1" fmla="*/ 0 h 74"/>
              <a:gd name="T2" fmla="*/ 40 w 41"/>
              <a:gd name="T3" fmla="*/ 73 h 74"/>
              <a:gd name="T4" fmla="*/ 0 w 41"/>
              <a:gd name="T5" fmla="*/ 10 h 74"/>
              <a:gd name="T6" fmla="*/ 33 w 41"/>
              <a:gd name="T7" fmla="*/ 0 h 74"/>
            </a:gdLst>
            <a:ahLst/>
            <a:cxnLst>
              <a:cxn ang="0">
                <a:pos x="T0" y="T1"/>
              </a:cxn>
              <a:cxn ang="0">
                <a:pos x="T2" y="T3"/>
              </a:cxn>
              <a:cxn ang="0">
                <a:pos x="T4" y="T5"/>
              </a:cxn>
              <a:cxn ang="0">
                <a:pos x="T6" y="T7"/>
              </a:cxn>
            </a:cxnLst>
            <a:rect l="0" t="0" r="r" b="b"/>
            <a:pathLst>
              <a:path w="41" h="74">
                <a:moveTo>
                  <a:pt x="33" y="0"/>
                </a:moveTo>
                <a:lnTo>
                  <a:pt x="40"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4" name="Freeform 78"/>
          <p:cNvSpPr>
            <a:spLocks/>
          </p:cNvSpPr>
          <p:nvPr/>
        </p:nvSpPr>
        <p:spPr bwMode="auto">
          <a:xfrm>
            <a:off x="2081213" y="4312148"/>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5" name="Freeform 79"/>
          <p:cNvSpPr>
            <a:spLocks/>
          </p:cNvSpPr>
          <p:nvPr/>
        </p:nvSpPr>
        <p:spPr bwMode="auto">
          <a:xfrm>
            <a:off x="2054226" y="4423273"/>
            <a:ext cx="58737" cy="114300"/>
          </a:xfrm>
          <a:custGeom>
            <a:avLst/>
            <a:gdLst>
              <a:gd name="T0" fmla="*/ 36 w 37"/>
              <a:gd name="T1" fmla="*/ 0 h 72"/>
              <a:gd name="T2" fmla="*/ 17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7"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6" name="Freeform 80"/>
          <p:cNvSpPr>
            <a:spLocks/>
          </p:cNvSpPr>
          <p:nvPr/>
        </p:nvSpPr>
        <p:spPr bwMode="auto">
          <a:xfrm>
            <a:off x="3773488" y="4312148"/>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7" name="Freeform 81"/>
          <p:cNvSpPr>
            <a:spLocks/>
          </p:cNvSpPr>
          <p:nvPr/>
        </p:nvSpPr>
        <p:spPr bwMode="auto">
          <a:xfrm>
            <a:off x="3773488" y="4534398"/>
            <a:ext cx="61913" cy="117475"/>
          </a:xfrm>
          <a:custGeom>
            <a:avLst/>
            <a:gdLst>
              <a:gd name="T0" fmla="*/ 38 w 39"/>
              <a:gd name="T1" fmla="*/ 10 h 74"/>
              <a:gd name="T2" fmla="*/ 0 w 39"/>
              <a:gd name="T3" fmla="*/ 73 h 74"/>
              <a:gd name="T4" fmla="*/ 5 w 39"/>
              <a:gd name="T5" fmla="*/ 0 h 74"/>
              <a:gd name="T6" fmla="*/ 38 w 39"/>
              <a:gd name="T7" fmla="*/ 10 h 74"/>
            </a:gdLst>
            <a:ahLst/>
            <a:cxnLst>
              <a:cxn ang="0">
                <a:pos x="T0" y="T1"/>
              </a:cxn>
              <a:cxn ang="0">
                <a:pos x="T2" y="T3"/>
              </a:cxn>
              <a:cxn ang="0">
                <a:pos x="T4" y="T5"/>
              </a:cxn>
              <a:cxn ang="0">
                <a:pos x="T6" y="T7"/>
              </a:cxn>
            </a:cxnLst>
            <a:rect l="0" t="0" r="r" b="b"/>
            <a:pathLst>
              <a:path w="39" h="74">
                <a:moveTo>
                  <a:pt x="38" y="10"/>
                </a:moveTo>
                <a:lnTo>
                  <a:pt x="0" y="73"/>
                </a:lnTo>
                <a:lnTo>
                  <a:pt x="5" y="0"/>
                </a:lnTo>
                <a:lnTo>
                  <a:pt x="38"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8" name="Freeform 82"/>
          <p:cNvSpPr>
            <a:spLocks/>
          </p:cNvSpPr>
          <p:nvPr/>
        </p:nvSpPr>
        <p:spPr bwMode="auto">
          <a:xfrm>
            <a:off x="4110038" y="4312148"/>
            <a:ext cx="114300" cy="339725"/>
          </a:xfrm>
          <a:custGeom>
            <a:avLst/>
            <a:gdLst>
              <a:gd name="T0" fmla="*/ 0 w 72"/>
              <a:gd name="T1" fmla="*/ 0 h 214"/>
              <a:gd name="T2" fmla="*/ 71 w 72"/>
              <a:gd name="T3" fmla="*/ 213 h 214"/>
              <a:gd name="T4" fmla="*/ 0 w 72"/>
              <a:gd name="T5" fmla="*/ 0 h 214"/>
            </a:gdLst>
            <a:ahLst/>
            <a:cxnLst>
              <a:cxn ang="0">
                <a:pos x="T0" y="T1"/>
              </a:cxn>
              <a:cxn ang="0">
                <a:pos x="T2" y="T3"/>
              </a:cxn>
              <a:cxn ang="0">
                <a:pos x="T4" y="T5"/>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9" name="Freeform 83"/>
          <p:cNvSpPr>
            <a:spLocks/>
          </p:cNvSpPr>
          <p:nvPr/>
        </p:nvSpPr>
        <p:spPr bwMode="auto">
          <a:xfrm>
            <a:off x="4160838" y="4534398"/>
            <a:ext cx="63500" cy="117475"/>
          </a:xfrm>
          <a:custGeom>
            <a:avLst/>
            <a:gdLst>
              <a:gd name="T0" fmla="*/ 33 w 40"/>
              <a:gd name="T1" fmla="*/ 0 h 74"/>
              <a:gd name="T2" fmla="*/ 39 w 40"/>
              <a:gd name="T3" fmla="*/ 73 h 74"/>
              <a:gd name="T4" fmla="*/ 0 w 40"/>
              <a:gd name="T5" fmla="*/ 10 h 74"/>
              <a:gd name="T6" fmla="*/ 33 w 40"/>
              <a:gd name="T7" fmla="*/ 0 h 74"/>
            </a:gdLst>
            <a:ahLst/>
            <a:cxnLst>
              <a:cxn ang="0">
                <a:pos x="T0" y="T1"/>
              </a:cxn>
              <a:cxn ang="0">
                <a:pos x="T2" y="T3"/>
              </a:cxn>
              <a:cxn ang="0">
                <a:pos x="T4" y="T5"/>
              </a:cxn>
              <a:cxn ang="0">
                <a:pos x="T6" y="T7"/>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0" name="Freeform 84"/>
          <p:cNvSpPr>
            <a:spLocks/>
          </p:cNvSpPr>
          <p:nvPr/>
        </p:nvSpPr>
        <p:spPr bwMode="auto">
          <a:xfrm>
            <a:off x="3997326" y="4312148"/>
            <a:ext cx="1587"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1" name="Freeform 85"/>
          <p:cNvSpPr>
            <a:spLocks/>
          </p:cNvSpPr>
          <p:nvPr/>
        </p:nvSpPr>
        <p:spPr bwMode="auto">
          <a:xfrm>
            <a:off x="3968751" y="4423273"/>
            <a:ext cx="58737" cy="114300"/>
          </a:xfrm>
          <a:custGeom>
            <a:avLst/>
            <a:gdLst>
              <a:gd name="T0" fmla="*/ 36 w 37"/>
              <a:gd name="T1" fmla="*/ 0 h 72"/>
              <a:gd name="T2" fmla="*/ 18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8"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2" name="Freeform 86"/>
          <p:cNvSpPr>
            <a:spLocks/>
          </p:cNvSpPr>
          <p:nvPr/>
        </p:nvSpPr>
        <p:spPr bwMode="auto">
          <a:xfrm>
            <a:off x="5686426" y="4312148"/>
            <a:ext cx="114300" cy="339725"/>
          </a:xfrm>
          <a:custGeom>
            <a:avLst/>
            <a:gdLst>
              <a:gd name="T0" fmla="*/ 71 w 72"/>
              <a:gd name="T1" fmla="*/ 0 h 214"/>
              <a:gd name="T2" fmla="*/ 0 w 72"/>
              <a:gd name="T3" fmla="*/ 213 h 214"/>
              <a:gd name="T4" fmla="*/ 71 w 72"/>
              <a:gd name="T5" fmla="*/ 0 h 214"/>
            </a:gdLst>
            <a:ahLst/>
            <a:cxnLst>
              <a:cxn ang="0">
                <a:pos x="T0" y="T1"/>
              </a:cxn>
              <a:cxn ang="0">
                <a:pos x="T2" y="T3"/>
              </a:cxn>
              <a:cxn ang="0">
                <a:pos x="T4" y="T5"/>
              </a:cxn>
            </a:cxnLst>
            <a:rect l="0" t="0" r="r" b="b"/>
            <a:pathLst>
              <a:path w="72" h="214">
                <a:moveTo>
                  <a:pt x="71" y="0"/>
                </a:moveTo>
                <a:lnTo>
                  <a:pt x="0" y="213"/>
                </a:lnTo>
                <a:lnTo>
                  <a:pt x="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3" name="Freeform 87"/>
          <p:cNvSpPr>
            <a:spLocks/>
          </p:cNvSpPr>
          <p:nvPr/>
        </p:nvSpPr>
        <p:spPr bwMode="auto">
          <a:xfrm>
            <a:off x="5686426" y="4534398"/>
            <a:ext cx="63500" cy="117475"/>
          </a:xfrm>
          <a:custGeom>
            <a:avLst/>
            <a:gdLst>
              <a:gd name="T0" fmla="*/ 39 w 40"/>
              <a:gd name="T1" fmla="*/ 10 h 74"/>
              <a:gd name="T2" fmla="*/ 0 w 40"/>
              <a:gd name="T3" fmla="*/ 73 h 74"/>
              <a:gd name="T4" fmla="*/ 6 w 40"/>
              <a:gd name="T5" fmla="*/ 0 h 74"/>
              <a:gd name="T6" fmla="*/ 39 w 40"/>
              <a:gd name="T7" fmla="*/ 10 h 74"/>
            </a:gdLst>
            <a:ahLst/>
            <a:cxnLst>
              <a:cxn ang="0">
                <a:pos x="T0" y="T1"/>
              </a:cxn>
              <a:cxn ang="0">
                <a:pos x="T2" y="T3"/>
              </a:cxn>
              <a:cxn ang="0">
                <a:pos x="T4" y="T5"/>
              </a:cxn>
              <a:cxn ang="0">
                <a:pos x="T6" y="T7"/>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4" name="Freeform 88"/>
          <p:cNvSpPr>
            <a:spLocks/>
          </p:cNvSpPr>
          <p:nvPr/>
        </p:nvSpPr>
        <p:spPr bwMode="auto">
          <a:xfrm>
            <a:off x="6024563" y="4312148"/>
            <a:ext cx="114300" cy="339725"/>
          </a:xfrm>
          <a:custGeom>
            <a:avLst/>
            <a:gdLst>
              <a:gd name="T0" fmla="*/ 0 w 72"/>
              <a:gd name="T1" fmla="*/ 0 h 214"/>
              <a:gd name="T2" fmla="*/ 71 w 72"/>
              <a:gd name="T3" fmla="*/ 213 h 214"/>
              <a:gd name="T4" fmla="*/ 0 w 72"/>
              <a:gd name="T5" fmla="*/ 0 h 214"/>
            </a:gdLst>
            <a:ahLst/>
            <a:cxnLst>
              <a:cxn ang="0">
                <a:pos x="T0" y="T1"/>
              </a:cxn>
              <a:cxn ang="0">
                <a:pos x="T2" y="T3"/>
              </a:cxn>
              <a:cxn ang="0">
                <a:pos x="T4" y="T5"/>
              </a:cxn>
            </a:cxnLst>
            <a:rect l="0" t="0" r="r" b="b"/>
            <a:pathLst>
              <a:path w="72" h="214">
                <a:moveTo>
                  <a:pt x="0" y="0"/>
                </a:moveTo>
                <a:lnTo>
                  <a:pt x="71"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5" name="Freeform 89"/>
          <p:cNvSpPr>
            <a:spLocks/>
          </p:cNvSpPr>
          <p:nvPr/>
        </p:nvSpPr>
        <p:spPr bwMode="auto">
          <a:xfrm>
            <a:off x="6075363" y="4534398"/>
            <a:ext cx="63500" cy="117475"/>
          </a:xfrm>
          <a:custGeom>
            <a:avLst/>
            <a:gdLst>
              <a:gd name="T0" fmla="*/ 33 w 40"/>
              <a:gd name="T1" fmla="*/ 0 h 74"/>
              <a:gd name="T2" fmla="*/ 39 w 40"/>
              <a:gd name="T3" fmla="*/ 73 h 74"/>
              <a:gd name="T4" fmla="*/ 0 w 40"/>
              <a:gd name="T5" fmla="*/ 10 h 74"/>
              <a:gd name="T6" fmla="*/ 33 w 40"/>
              <a:gd name="T7" fmla="*/ 0 h 74"/>
            </a:gdLst>
            <a:ahLst/>
            <a:cxnLst>
              <a:cxn ang="0">
                <a:pos x="T0" y="T1"/>
              </a:cxn>
              <a:cxn ang="0">
                <a:pos x="T2" y="T3"/>
              </a:cxn>
              <a:cxn ang="0">
                <a:pos x="T4" y="T5"/>
              </a:cxn>
              <a:cxn ang="0">
                <a:pos x="T6" y="T7"/>
              </a:cxn>
            </a:cxnLst>
            <a:rect l="0" t="0" r="r" b="b"/>
            <a:pathLst>
              <a:path w="40" h="74">
                <a:moveTo>
                  <a:pt x="33" y="0"/>
                </a:moveTo>
                <a:lnTo>
                  <a:pt x="39"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6" name="Freeform 90"/>
          <p:cNvSpPr>
            <a:spLocks/>
          </p:cNvSpPr>
          <p:nvPr/>
        </p:nvSpPr>
        <p:spPr bwMode="auto">
          <a:xfrm>
            <a:off x="5913438" y="4312148"/>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7" name="Freeform 91"/>
          <p:cNvSpPr>
            <a:spLocks/>
          </p:cNvSpPr>
          <p:nvPr/>
        </p:nvSpPr>
        <p:spPr bwMode="auto">
          <a:xfrm>
            <a:off x="5883276" y="4423273"/>
            <a:ext cx="58737" cy="114300"/>
          </a:xfrm>
          <a:custGeom>
            <a:avLst/>
            <a:gdLst>
              <a:gd name="T0" fmla="*/ 36 w 37"/>
              <a:gd name="T1" fmla="*/ 0 h 72"/>
              <a:gd name="T2" fmla="*/ 19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8" name="Freeform 92"/>
          <p:cNvSpPr>
            <a:spLocks/>
          </p:cNvSpPr>
          <p:nvPr/>
        </p:nvSpPr>
        <p:spPr bwMode="auto">
          <a:xfrm>
            <a:off x="7600951" y="4312148"/>
            <a:ext cx="115887" cy="339725"/>
          </a:xfrm>
          <a:custGeom>
            <a:avLst/>
            <a:gdLst>
              <a:gd name="T0" fmla="*/ 72 w 73"/>
              <a:gd name="T1" fmla="*/ 0 h 214"/>
              <a:gd name="T2" fmla="*/ 0 w 73"/>
              <a:gd name="T3" fmla="*/ 213 h 214"/>
              <a:gd name="T4" fmla="*/ 72 w 73"/>
              <a:gd name="T5" fmla="*/ 0 h 214"/>
            </a:gdLst>
            <a:ahLst/>
            <a:cxnLst>
              <a:cxn ang="0">
                <a:pos x="T0" y="T1"/>
              </a:cxn>
              <a:cxn ang="0">
                <a:pos x="T2" y="T3"/>
              </a:cxn>
              <a:cxn ang="0">
                <a:pos x="T4" y="T5"/>
              </a:cxn>
            </a:cxnLst>
            <a:rect l="0" t="0" r="r" b="b"/>
            <a:pathLst>
              <a:path w="73" h="214">
                <a:moveTo>
                  <a:pt x="72" y="0"/>
                </a:moveTo>
                <a:lnTo>
                  <a:pt x="0" y="213"/>
                </a:lnTo>
                <a:lnTo>
                  <a:pt x="7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9" name="Freeform 93"/>
          <p:cNvSpPr>
            <a:spLocks/>
          </p:cNvSpPr>
          <p:nvPr/>
        </p:nvSpPr>
        <p:spPr bwMode="auto">
          <a:xfrm>
            <a:off x="7600951" y="4534398"/>
            <a:ext cx="63500" cy="117475"/>
          </a:xfrm>
          <a:custGeom>
            <a:avLst/>
            <a:gdLst>
              <a:gd name="T0" fmla="*/ 39 w 40"/>
              <a:gd name="T1" fmla="*/ 10 h 74"/>
              <a:gd name="T2" fmla="*/ 0 w 40"/>
              <a:gd name="T3" fmla="*/ 73 h 74"/>
              <a:gd name="T4" fmla="*/ 6 w 40"/>
              <a:gd name="T5" fmla="*/ 0 h 74"/>
              <a:gd name="T6" fmla="*/ 39 w 40"/>
              <a:gd name="T7" fmla="*/ 10 h 74"/>
            </a:gdLst>
            <a:ahLst/>
            <a:cxnLst>
              <a:cxn ang="0">
                <a:pos x="T0" y="T1"/>
              </a:cxn>
              <a:cxn ang="0">
                <a:pos x="T2" y="T3"/>
              </a:cxn>
              <a:cxn ang="0">
                <a:pos x="T4" y="T5"/>
              </a:cxn>
              <a:cxn ang="0">
                <a:pos x="T6" y="T7"/>
              </a:cxn>
            </a:cxnLst>
            <a:rect l="0" t="0" r="r" b="b"/>
            <a:pathLst>
              <a:path w="40" h="74">
                <a:moveTo>
                  <a:pt x="39" y="10"/>
                </a:moveTo>
                <a:lnTo>
                  <a:pt x="0" y="73"/>
                </a:lnTo>
                <a:lnTo>
                  <a:pt x="6" y="0"/>
                </a:lnTo>
                <a:lnTo>
                  <a:pt x="39"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0" name="Freeform 94"/>
          <p:cNvSpPr>
            <a:spLocks/>
          </p:cNvSpPr>
          <p:nvPr/>
        </p:nvSpPr>
        <p:spPr bwMode="auto">
          <a:xfrm>
            <a:off x="7939088" y="4312148"/>
            <a:ext cx="112713" cy="339725"/>
          </a:xfrm>
          <a:custGeom>
            <a:avLst/>
            <a:gdLst>
              <a:gd name="T0" fmla="*/ 0 w 71"/>
              <a:gd name="T1" fmla="*/ 0 h 214"/>
              <a:gd name="T2" fmla="*/ 70 w 71"/>
              <a:gd name="T3" fmla="*/ 213 h 214"/>
              <a:gd name="T4" fmla="*/ 0 w 71"/>
              <a:gd name="T5" fmla="*/ 0 h 214"/>
            </a:gdLst>
            <a:ahLst/>
            <a:cxnLst>
              <a:cxn ang="0">
                <a:pos x="T0" y="T1"/>
              </a:cxn>
              <a:cxn ang="0">
                <a:pos x="T2" y="T3"/>
              </a:cxn>
              <a:cxn ang="0">
                <a:pos x="T4" y="T5"/>
              </a:cxn>
            </a:cxnLst>
            <a:rect l="0" t="0" r="r" b="b"/>
            <a:pathLst>
              <a:path w="71" h="214">
                <a:moveTo>
                  <a:pt x="0" y="0"/>
                </a:moveTo>
                <a:lnTo>
                  <a:pt x="70" y="2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1" name="Freeform 95"/>
          <p:cNvSpPr>
            <a:spLocks/>
          </p:cNvSpPr>
          <p:nvPr/>
        </p:nvSpPr>
        <p:spPr bwMode="auto">
          <a:xfrm>
            <a:off x="7989888" y="4534398"/>
            <a:ext cx="61913" cy="117475"/>
          </a:xfrm>
          <a:custGeom>
            <a:avLst/>
            <a:gdLst>
              <a:gd name="T0" fmla="*/ 33 w 39"/>
              <a:gd name="T1" fmla="*/ 0 h 74"/>
              <a:gd name="T2" fmla="*/ 38 w 39"/>
              <a:gd name="T3" fmla="*/ 73 h 74"/>
              <a:gd name="T4" fmla="*/ 0 w 39"/>
              <a:gd name="T5" fmla="*/ 10 h 74"/>
              <a:gd name="T6" fmla="*/ 33 w 39"/>
              <a:gd name="T7" fmla="*/ 0 h 74"/>
            </a:gdLst>
            <a:ahLst/>
            <a:cxnLst>
              <a:cxn ang="0">
                <a:pos x="T0" y="T1"/>
              </a:cxn>
              <a:cxn ang="0">
                <a:pos x="T2" y="T3"/>
              </a:cxn>
              <a:cxn ang="0">
                <a:pos x="T4" y="T5"/>
              </a:cxn>
              <a:cxn ang="0">
                <a:pos x="T6" y="T7"/>
              </a:cxn>
            </a:cxnLst>
            <a:rect l="0" t="0" r="r" b="b"/>
            <a:pathLst>
              <a:path w="39" h="74">
                <a:moveTo>
                  <a:pt x="33" y="0"/>
                </a:moveTo>
                <a:lnTo>
                  <a:pt x="38" y="73"/>
                </a:lnTo>
                <a:lnTo>
                  <a:pt x="0" y="1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2" name="Freeform 96"/>
          <p:cNvSpPr>
            <a:spLocks/>
          </p:cNvSpPr>
          <p:nvPr/>
        </p:nvSpPr>
        <p:spPr bwMode="auto">
          <a:xfrm>
            <a:off x="7827963" y="4312148"/>
            <a:ext cx="1588" cy="225425"/>
          </a:xfrm>
          <a:custGeom>
            <a:avLst/>
            <a:gdLst>
              <a:gd name="T0" fmla="*/ 0 w 1"/>
              <a:gd name="T1" fmla="*/ 0 h 142"/>
              <a:gd name="T2" fmla="*/ 0 w 1"/>
              <a:gd name="T3" fmla="*/ 141 h 142"/>
              <a:gd name="T4" fmla="*/ 0 w 1"/>
              <a:gd name="T5" fmla="*/ 0 h 142"/>
            </a:gdLst>
            <a:ahLst/>
            <a:cxnLst>
              <a:cxn ang="0">
                <a:pos x="T0" y="T1"/>
              </a:cxn>
              <a:cxn ang="0">
                <a:pos x="T2" y="T3"/>
              </a:cxn>
              <a:cxn ang="0">
                <a:pos x="T4" y="T5"/>
              </a:cxn>
            </a:cxnLst>
            <a:rect l="0" t="0" r="r" b="b"/>
            <a:pathLst>
              <a:path w="1" h="142">
                <a:moveTo>
                  <a:pt x="0" y="0"/>
                </a:moveTo>
                <a:lnTo>
                  <a:pt x="0" y="14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3" name="Freeform 97"/>
          <p:cNvSpPr>
            <a:spLocks/>
          </p:cNvSpPr>
          <p:nvPr/>
        </p:nvSpPr>
        <p:spPr bwMode="auto">
          <a:xfrm>
            <a:off x="7797801" y="4423273"/>
            <a:ext cx="58737" cy="114300"/>
          </a:xfrm>
          <a:custGeom>
            <a:avLst/>
            <a:gdLst>
              <a:gd name="T0" fmla="*/ 36 w 37"/>
              <a:gd name="T1" fmla="*/ 0 h 72"/>
              <a:gd name="T2" fmla="*/ 19 w 37"/>
              <a:gd name="T3" fmla="*/ 71 h 72"/>
              <a:gd name="T4" fmla="*/ 0 w 37"/>
              <a:gd name="T5" fmla="*/ 0 h 72"/>
              <a:gd name="T6" fmla="*/ 36 w 37"/>
              <a:gd name="T7" fmla="*/ 0 h 72"/>
            </a:gdLst>
            <a:ahLst/>
            <a:cxnLst>
              <a:cxn ang="0">
                <a:pos x="T0" y="T1"/>
              </a:cxn>
              <a:cxn ang="0">
                <a:pos x="T2" y="T3"/>
              </a:cxn>
              <a:cxn ang="0">
                <a:pos x="T4" y="T5"/>
              </a:cxn>
              <a:cxn ang="0">
                <a:pos x="T6" y="T7"/>
              </a:cxn>
            </a:cxnLst>
            <a:rect l="0" t="0" r="r" b="b"/>
            <a:pathLst>
              <a:path w="37" h="72">
                <a:moveTo>
                  <a:pt x="36" y="0"/>
                </a:moveTo>
                <a:lnTo>
                  <a:pt x="19" y="71"/>
                </a:lnTo>
                <a:lnTo>
                  <a:pt x="0" y="0"/>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4" name="Freeform 98"/>
          <p:cNvSpPr>
            <a:spLocks/>
          </p:cNvSpPr>
          <p:nvPr/>
        </p:nvSpPr>
        <p:spPr bwMode="auto">
          <a:xfrm>
            <a:off x="1928813" y="4748710"/>
            <a:ext cx="57150" cy="28575"/>
          </a:xfrm>
          <a:custGeom>
            <a:avLst/>
            <a:gdLst>
              <a:gd name="T0" fmla="*/ 35 w 36"/>
              <a:gd name="T1" fmla="*/ 9 h 18"/>
              <a:gd name="T2" fmla="*/ 18 w 36"/>
              <a:gd name="T3" fmla="*/ 0 h 18"/>
              <a:gd name="T4" fmla="*/ 0 w 36"/>
              <a:gd name="T5" fmla="*/ 9 h 18"/>
              <a:gd name="T6" fmla="*/ 18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8" y="0"/>
                </a:lnTo>
                <a:lnTo>
                  <a:pt x="0" y="9"/>
                </a:lnTo>
                <a:lnTo>
                  <a:pt x="18"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5" name="Freeform 99"/>
          <p:cNvSpPr>
            <a:spLocks/>
          </p:cNvSpPr>
          <p:nvPr/>
        </p:nvSpPr>
        <p:spPr bwMode="auto">
          <a:xfrm>
            <a:off x="2054226" y="4748710"/>
            <a:ext cx="58737" cy="28575"/>
          </a:xfrm>
          <a:custGeom>
            <a:avLst/>
            <a:gdLst>
              <a:gd name="T0" fmla="*/ 36 w 37"/>
              <a:gd name="T1" fmla="*/ 9 h 18"/>
              <a:gd name="T2" fmla="*/ 17 w 37"/>
              <a:gd name="T3" fmla="*/ 0 h 18"/>
              <a:gd name="T4" fmla="*/ 0 w 37"/>
              <a:gd name="T5" fmla="*/ 9 h 18"/>
              <a:gd name="T6" fmla="*/ 17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7" y="0"/>
                </a:lnTo>
                <a:lnTo>
                  <a:pt x="0" y="9"/>
                </a:lnTo>
                <a:lnTo>
                  <a:pt x="17"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6" name="Freeform 100"/>
          <p:cNvSpPr>
            <a:spLocks/>
          </p:cNvSpPr>
          <p:nvPr/>
        </p:nvSpPr>
        <p:spPr bwMode="auto">
          <a:xfrm>
            <a:off x="2181226" y="4748710"/>
            <a:ext cx="58737"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7" name="Freeform 101"/>
          <p:cNvSpPr>
            <a:spLocks/>
          </p:cNvSpPr>
          <p:nvPr/>
        </p:nvSpPr>
        <p:spPr bwMode="auto">
          <a:xfrm>
            <a:off x="3829051" y="4748710"/>
            <a:ext cx="58737"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8" name="Freeform 102"/>
          <p:cNvSpPr>
            <a:spLocks/>
          </p:cNvSpPr>
          <p:nvPr/>
        </p:nvSpPr>
        <p:spPr bwMode="auto">
          <a:xfrm>
            <a:off x="3956051" y="4748710"/>
            <a:ext cx="55562" cy="28575"/>
          </a:xfrm>
          <a:custGeom>
            <a:avLst/>
            <a:gdLst>
              <a:gd name="T0" fmla="*/ 34 w 35"/>
              <a:gd name="T1" fmla="*/ 9 h 18"/>
              <a:gd name="T2" fmla="*/ 18 w 35"/>
              <a:gd name="T3" fmla="*/ 0 h 18"/>
              <a:gd name="T4" fmla="*/ 0 w 35"/>
              <a:gd name="T5" fmla="*/ 9 h 18"/>
              <a:gd name="T6" fmla="*/ 18 w 35"/>
              <a:gd name="T7" fmla="*/ 17 h 18"/>
              <a:gd name="T8" fmla="*/ 34 w 35"/>
              <a:gd name="T9" fmla="*/ 9 h 18"/>
            </a:gdLst>
            <a:ahLst/>
            <a:cxnLst>
              <a:cxn ang="0">
                <a:pos x="T0" y="T1"/>
              </a:cxn>
              <a:cxn ang="0">
                <a:pos x="T2" y="T3"/>
              </a:cxn>
              <a:cxn ang="0">
                <a:pos x="T4" y="T5"/>
              </a:cxn>
              <a:cxn ang="0">
                <a:pos x="T6" y="T7"/>
              </a:cxn>
              <a:cxn ang="0">
                <a:pos x="T8" y="T9"/>
              </a:cxn>
            </a:cxnLst>
            <a:rect l="0" t="0" r="r" b="b"/>
            <a:pathLst>
              <a:path w="35" h="18">
                <a:moveTo>
                  <a:pt x="34" y="9"/>
                </a:moveTo>
                <a:lnTo>
                  <a:pt x="18" y="0"/>
                </a:lnTo>
                <a:lnTo>
                  <a:pt x="0" y="9"/>
                </a:lnTo>
                <a:lnTo>
                  <a:pt x="18" y="17"/>
                </a:lnTo>
                <a:lnTo>
                  <a:pt x="34"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 name="Freeform 103"/>
          <p:cNvSpPr>
            <a:spLocks/>
          </p:cNvSpPr>
          <p:nvPr/>
        </p:nvSpPr>
        <p:spPr bwMode="auto">
          <a:xfrm>
            <a:off x="4081463" y="4748710"/>
            <a:ext cx="58738" cy="28575"/>
          </a:xfrm>
          <a:custGeom>
            <a:avLst/>
            <a:gdLst>
              <a:gd name="T0" fmla="*/ 36 w 37"/>
              <a:gd name="T1" fmla="*/ 9 h 18"/>
              <a:gd name="T2" fmla="*/ 18 w 37"/>
              <a:gd name="T3" fmla="*/ 0 h 18"/>
              <a:gd name="T4" fmla="*/ 0 w 37"/>
              <a:gd name="T5" fmla="*/ 9 h 18"/>
              <a:gd name="T6" fmla="*/ 18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8" y="0"/>
                </a:lnTo>
                <a:lnTo>
                  <a:pt x="0" y="9"/>
                </a:lnTo>
                <a:lnTo>
                  <a:pt x="18"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 name="Freeform 104"/>
          <p:cNvSpPr>
            <a:spLocks/>
          </p:cNvSpPr>
          <p:nvPr/>
        </p:nvSpPr>
        <p:spPr bwMode="auto">
          <a:xfrm>
            <a:off x="5743576" y="4748710"/>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 name="Freeform 105"/>
          <p:cNvSpPr>
            <a:spLocks/>
          </p:cNvSpPr>
          <p:nvPr/>
        </p:nvSpPr>
        <p:spPr bwMode="auto">
          <a:xfrm>
            <a:off x="5868988" y="4748710"/>
            <a:ext cx="60325" cy="28575"/>
          </a:xfrm>
          <a:custGeom>
            <a:avLst/>
            <a:gdLst>
              <a:gd name="T0" fmla="*/ 37 w 38"/>
              <a:gd name="T1" fmla="*/ 9 h 18"/>
              <a:gd name="T2" fmla="*/ 18 w 38"/>
              <a:gd name="T3" fmla="*/ 0 h 18"/>
              <a:gd name="T4" fmla="*/ 0 w 38"/>
              <a:gd name="T5" fmla="*/ 9 h 18"/>
              <a:gd name="T6" fmla="*/ 18 w 38"/>
              <a:gd name="T7" fmla="*/ 17 h 18"/>
              <a:gd name="T8" fmla="*/ 37 w 38"/>
              <a:gd name="T9" fmla="*/ 9 h 18"/>
            </a:gdLst>
            <a:ahLst/>
            <a:cxnLst>
              <a:cxn ang="0">
                <a:pos x="T0" y="T1"/>
              </a:cxn>
              <a:cxn ang="0">
                <a:pos x="T2" y="T3"/>
              </a:cxn>
              <a:cxn ang="0">
                <a:pos x="T4" y="T5"/>
              </a:cxn>
              <a:cxn ang="0">
                <a:pos x="T6" y="T7"/>
              </a:cxn>
              <a:cxn ang="0">
                <a:pos x="T8" y="T9"/>
              </a:cxn>
            </a:cxnLst>
            <a:rect l="0" t="0" r="r" b="b"/>
            <a:pathLst>
              <a:path w="38" h="18">
                <a:moveTo>
                  <a:pt x="37" y="9"/>
                </a:moveTo>
                <a:lnTo>
                  <a:pt x="18" y="0"/>
                </a:lnTo>
                <a:lnTo>
                  <a:pt x="0" y="9"/>
                </a:lnTo>
                <a:lnTo>
                  <a:pt x="18" y="17"/>
                </a:lnTo>
                <a:lnTo>
                  <a:pt x="37"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2" name="Freeform 106"/>
          <p:cNvSpPr>
            <a:spLocks/>
          </p:cNvSpPr>
          <p:nvPr/>
        </p:nvSpPr>
        <p:spPr bwMode="auto">
          <a:xfrm>
            <a:off x="5997576" y="4748710"/>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3" name="Freeform 107"/>
          <p:cNvSpPr>
            <a:spLocks/>
          </p:cNvSpPr>
          <p:nvPr/>
        </p:nvSpPr>
        <p:spPr bwMode="auto">
          <a:xfrm>
            <a:off x="7672388" y="4748710"/>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4" name="Freeform 108"/>
          <p:cNvSpPr>
            <a:spLocks/>
          </p:cNvSpPr>
          <p:nvPr/>
        </p:nvSpPr>
        <p:spPr bwMode="auto">
          <a:xfrm>
            <a:off x="7797801" y="4748710"/>
            <a:ext cx="58737" cy="28575"/>
          </a:xfrm>
          <a:custGeom>
            <a:avLst/>
            <a:gdLst>
              <a:gd name="T0" fmla="*/ 36 w 37"/>
              <a:gd name="T1" fmla="*/ 9 h 18"/>
              <a:gd name="T2" fmla="*/ 19 w 37"/>
              <a:gd name="T3" fmla="*/ 0 h 18"/>
              <a:gd name="T4" fmla="*/ 0 w 37"/>
              <a:gd name="T5" fmla="*/ 9 h 18"/>
              <a:gd name="T6" fmla="*/ 19 w 37"/>
              <a:gd name="T7" fmla="*/ 17 h 18"/>
              <a:gd name="T8" fmla="*/ 36 w 37"/>
              <a:gd name="T9" fmla="*/ 9 h 18"/>
            </a:gdLst>
            <a:ahLst/>
            <a:cxnLst>
              <a:cxn ang="0">
                <a:pos x="T0" y="T1"/>
              </a:cxn>
              <a:cxn ang="0">
                <a:pos x="T2" y="T3"/>
              </a:cxn>
              <a:cxn ang="0">
                <a:pos x="T4" y="T5"/>
              </a:cxn>
              <a:cxn ang="0">
                <a:pos x="T6" y="T7"/>
              </a:cxn>
              <a:cxn ang="0">
                <a:pos x="T8" y="T9"/>
              </a:cxn>
            </a:cxnLst>
            <a:rect l="0" t="0" r="r" b="b"/>
            <a:pathLst>
              <a:path w="37" h="18">
                <a:moveTo>
                  <a:pt x="36" y="9"/>
                </a:moveTo>
                <a:lnTo>
                  <a:pt x="19" y="0"/>
                </a:lnTo>
                <a:lnTo>
                  <a:pt x="0" y="9"/>
                </a:lnTo>
                <a:lnTo>
                  <a:pt x="19" y="17"/>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5" name="Freeform 109"/>
          <p:cNvSpPr>
            <a:spLocks/>
          </p:cNvSpPr>
          <p:nvPr/>
        </p:nvSpPr>
        <p:spPr bwMode="auto">
          <a:xfrm>
            <a:off x="7924801" y="4748710"/>
            <a:ext cx="57150" cy="28575"/>
          </a:xfrm>
          <a:custGeom>
            <a:avLst/>
            <a:gdLst>
              <a:gd name="T0" fmla="*/ 35 w 36"/>
              <a:gd name="T1" fmla="*/ 9 h 18"/>
              <a:gd name="T2" fmla="*/ 17 w 36"/>
              <a:gd name="T3" fmla="*/ 0 h 18"/>
              <a:gd name="T4" fmla="*/ 0 w 36"/>
              <a:gd name="T5" fmla="*/ 9 h 18"/>
              <a:gd name="T6" fmla="*/ 17 w 36"/>
              <a:gd name="T7" fmla="*/ 17 h 18"/>
              <a:gd name="T8" fmla="*/ 35 w 36"/>
              <a:gd name="T9" fmla="*/ 9 h 18"/>
            </a:gdLst>
            <a:ahLst/>
            <a:cxnLst>
              <a:cxn ang="0">
                <a:pos x="T0" y="T1"/>
              </a:cxn>
              <a:cxn ang="0">
                <a:pos x="T2" y="T3"/>
              </a:cxn>
              <a:cxn ang="0">
                <a:pos x="T4" y="T5"/>
              </a:cxn>
              <a:cxn ang="0">
                <a:pos x="T6" y="T7"/>
              </a:cxn>
              <a:cxn ang="0">
                <a:pos x="T8" y="T9"/>
              </a:cxn>
            </a:cxnLst>
            <a:rect l="0" t="0" r="r" b="b"/>
            <a:pathLst>
              <a:path w="36" h="18">
                <a:moveTo>
                  <a:pt x="35" y="9"/>
                </a:moveTo>
                <a:lnTo>
                  <a:pt x="17" y="0"/>
                </a:lnTo>
                <a:lnTo>
                  <a:pt x="0" y="9"/>
                </a:lnTo>
                <a:lnTo>
                  <a:pt x="17" y="17"/>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6" name="Freeform 110"/>
          <p:cNvSpPr>
            <a:spLocks/>
          </p:cNvSpPr>
          <p:nvPr/>
        </p:nvSpPr>
        <p:spPr bwMode="auto">
          <a:xfrm>
            <a:off x="6756401" y="4199435"/>
            <a:ext cx="58737" cy="30163"/>
          </a:xfrm>
          <a:custGeom>
            <a:avLst/>
            <a:gdLst>
              <a:gd name="T0" fmla="*/ 36 w 37"/>
              <a:gd name="T1" fmla="*/ 9 h 19"/>
              <a:gd name="T2" fmla="*/ 18 w 37"/>
              <a:gd name="T3" fmla="*/ 0 h 19"/>
              <a:gd name="T4" fmla="*/ 0 w 37"/>
              <a:gd name="T5" fmla="*/ 9 h 19"/>
              <a:gd name="T6" fmla="*/ 18 w 37"/>
              <a:gd name="T7" fmla="*/ 18 h 19"/>
              <a:gd name="T8" fmla="*/ 36 w 37"/>
              <a:gd name="T9" fmla="*/ 9 h 19"/>
            </a:gdLst>
            <a:ahLst/>
            <a:cxnLst>
              <a:cxn ang="0">
                <a:pos x="T0" y="T1"/>
              </a:cxn>
              <a:cxn ang="0">
                <a:pos x="T2" y="T3"/>
              </a:cxn>
              <a:cxn ang="0">
                <a:pos x="T4" y="T5"/>
              </a:cxn>
              <a:cxn ang="0">
                <a:pos x="T6" y="T7"/>
              </a:cxn>
              <a:cxn ang="0">
                <a:pos x="T8" y="T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7" name="Freeform 111"/>
          <p:cNvSpPr>
            <a:spLocks/>
          </p:cNvSpPr>
          <p:nvPr/>
        </p:nvSpPr>
        <p:spPr bwMode="auto">
          <a:xfrm>
            <a:off x="6883401" y="4199435"/>
            <a:ext cx="57150" cy="30163"/>
          </a:xfrm>
          <a:custGeom>
            <a:avLst/>
            <a:gdLst>
              <a:gd name="T0" fmla="*/ 35 w 36"/>
              <a:gd name="T1" fmla="*/ 9 h 19"/>
              <a:gd name="T2" fmla="*/ 18 w 36"/>
              <a:gd name="T3" fmla="*/ 0 h 19"/>
              <a:gd name="T4" fmla="*/ 0 w 36"/>
              <a:gd name="T5" fmla="*/ 9 h 19"/>
              <a:gd name="T6" fmla="*/ 18 w 36"/>
              <a:gd name="T7" fmla="*/ 18 h 19"/>
              <a:gd name="T8" fmla="*/ 35 w 36"/>
              <a:gd name="T9" fmla="*/ 9 h 19"/>
            </a:gdLst>
            <a:ahLst/>
            <a:cxnLst>
              <a:cxn ang="0">
                <a:pos x="T0" y="T1"/>
              </a:cxn>
              <a:cxn ang="0">
                <a:pos x="T2" y="T3"/>
              </a:cxn>
              <a:cxn ang="0">
                <a:pos x="T4" y="T5"/>
              </a:cxn>
              <a:cxn ang="0">
                <a:pos x="T6" y="T7"/>
              </a:cxn>
              <a:cxn ang="0">
                <a:pos x="T8" y="T9"/>
              </a:cxn>
            </a:cxnLst>
            <a:rect l="0" t="0" r="r" b="b"/>
            <a:pathLst>
              <a:path w="36" h="19">
                <a:moveTo>
                  <a:pt x="35" y="9"/>
                </a:moveTo>
                <a:lnTo>
                  <a:pt x="18" y="0"/>
                </a:lnTo>
                <a:lnTo>
                  <a:pt x="0" y="9"/>
                </a:lnTo>
                <a:lnTo>
                  <a:pt x="18" y="18"/>
                </a:lnTo>
                <a:lnTo>
                  <a:pt x="35"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8" name="Freeform 112"/>
          <p:cNvSpPr>
            <a:spLocks/>
          </p:cNvSpPr>
          <p:nvPr/>
        </p:nvSpPr>
        <p:spPr bwMode="auto">
          <a:xfrm>
            <a:off x="7010401" y="4199435"/>
            <a:ext cx="58737" cy="30163"/>
          </a:xfrm>
          <a:custGeom>
            <a:avLst/>
            <a:gdLst>
              <a:gd name="T0" fmla="*/ 36 w 37"/>
              <a:gd name="T1" fmla="*/ 9 h 19"/>
              <a:gd name="T2" fmla="*/ 18 w 37"/>
              <a:gd name="T3" fmla="*/ 0 h 19"/>
              <a:gd name="T4" fmla="*/ 0 w 37"/>
              <a:gd name="T5" fmla="*/ 9 h 19"/>
              <a:gd name="T6" fmla="*/ 18 w 37"/>
              <a:gd name="T7" fmla="*/ 18 h 19"/>
              <a:gd name="T8" fmla="*/ 36 w 37"/>
              <a:gd name="T9" fmla="*/ 9 h 19"/>
            </a:gdLst>
            <a:ahLst/>
            <a:cxnLst>
              <a:cxn ang="0">
                <a:pos x="T0" y="T1"/>
              </a:cxn>
              <a:cxn ang="0">
                <a:pos x="T2" y="T3"/>
              </a:cxn>
              <a:cxn ang="0">
                <a:pos x="T4" y="T5"/>
              </a:cxn>
              <a:cxn ang="0">
                <a:pos x="T6" y="T7"/>
              </a:cxn>
              <a:cxn ang="0">
                <a:pos x="T8" y="T9"/>
              </a:cxn>
            </a:cxnLst>
            <a:rect l="0" t="0" r="r" b="b"/>
            <a:pathLst>
              <a:path w="37" h="19">
                <a:moveTo>
                  <a:pt x="36" y="9"/>
                </a:moveTo>
                <a:lnTo>
                  <a:pt x="18" y="0"/>
                </a:lnTo>
                <a:lnTo>
                  <a:pt x="0" y="9"/>
                </a:lnTo>
                <a:lnTo>
                  <a:pt x="18" y="18"/>
                </a:lnTo>
                <a:lnTo>
                  <a:pt x="36"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9" name="Freeform 113"/>
          <p:cNvSpPr>
            <a:spLocks/>
          </p:cNvSpPr>
          <p:nvPr/>
        </p:nvSpPr>
        <p:spPr bwMode="auto">
          <a:xfrm>
            <a:off x="4745038" y="3540623"/>
            <a:ext cx="55563" cy="28575"/>
          </a:xfrm>
          <a:custGeom>
            <a:avLst/>
            <a:gdLst>
              <a:gd name="T0" fmla="*/ 34 w 35"/>
              <a:gd name="T1" fmla="*/ 8 h 18"/>
              <a:gd name="T2" fmla="*/ 17 w 35"/>
              <a:gd name="T3" fmla="*/ 0 h 18"/>
              <a:gd name="T4" fmla="*/ 0 w 35"/>
              <a:gd name="T5" fmla="*/ 8 h 18"/>
              <a:gd name="T6" fmla="*/ 17 w 35"/>
              <a:gd name="T7" fmla="*/ 17 h 18"/>
              <a:gd name="T8" fmla="*/ 34 w 35"/>
              <a:gd name="T9" fmla="*/ 8 h 18"/>
            </a:gdLst>
            <a:ahLst/>
            <a:cxnLst>
              <a:cxn ang="0">
                <a:pos x="T0" y="T1"/>
              </a:cxn>
              <a:cxn ang="0">
                <a:pos x="T2" y="T3"/>
              </a:cxn>
              <a:cxn ang="0">
                <a:pos x="T4" y="T5"/>
              </a:cxn>
              <a:cxn ang="0">
                <a:pos x="T6" y="T7"/>
              </a:cxn>
              <a:cxn ang="0">
                <a:pos x="T8" y="T9"/>
              </a:cxn>
            </a:cxnLst>
            <a:rect l="0" t="0" r="r" b="b"/>
            <a:pathLst>
              <a:path w="35" h="18">
                <a:moveTo>
                  <a:pt x="34" y="8"/>
                </a:moveTo>
                <a:lnTo>
                  <a:pt x="17" y="0"/>
                </a:lnTo>
                <a:lnTo>
                  <a:pt x="0" y="8"/>
                </a:lnTo>
                <a:lnTo>
                  <a:pt x="17" y="17"/>
                </a:lnTo>
                <a:lnTo>
                  <a:pt x="34"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0" name="Freeform 114"/>
          <p:cNvSpPr>
            <a:spLocks/>
          </p:cNvSpPr>
          <p:nvPr/>
        </p:nvSpPr>
        <p:spPr bwMode="auto">
          <a:xfrm>
            <a:off x="4868863" y="3540623"/>
            <a:ext cx="60325" cy="28575"/>
          </a:xfrm>
          <a:custGeom>
            <a:avLst/>
            <a:gdLst>
              <a:gd name="T0" fmla="*/ 37 w 38"/>
              <a:gd name="T1" fmla="*/ 8 h 18"/>
              <a:gd name="T2" fmla="*/ 19 w 38"/>
              <a:gd name="T3" fmla="*/ 0 h 18"/>
              <a:gd name="T4" fmla="*/ 0 w 38"/>
              <a:gd name="T5" fmla="*/ 8 h 18"/>
              <a:gd name="T6" fmla="*/ 19 w 38"/>
              <a:gd name="T7" fmla="*/ 17 h 18"/>
              <a:gd name="T8" fmla="*/ 37 w 38"/>
              <a:gd name="T9" fmla="*/ 8 h 18"/>
            </a:gdLst>
            <a:ahLst/>
            <a:cxnLst>
              <a:cxn ang="0">
                <a:pos x="T0" y="T1"/>
              </a:cxn>
              <a:cxn ang="0">
                <a:pos x="T2" y="T3"/>
              </a:cxn>
              <a:cxn ang="0">
                <a:pos x="T4" y="T5"/>
              </a:cxn>
              <a:cxn ang="0">
                <a:pos x="T6" y="T7"/>
              </a:cxn>
              <a:cxn ang="0">
                <a:pos x="T8" y="T9"/>
              </a:cxn>
            </a:cxnLst>
            <a:rect l="0" t="0" r="r" b="b"/>
            <a:pathLst>
              <a:path w="38" h="18">
                <a:moveTo>
                  <a:pt x="37" y="8"/>
                </a:moveTo>
                <a:lnTo>
                  <a:pt x="19" y="0"/>
                </a:lnTo>
                <a:lnTo>
                  <a:pt x="0" y="8"/>
                </a:lnTo>
                <a:lnTo>
                  <a:pt x="19" y="17"/>
                </a:lnTo>
                <a:lnTo>
                  <a:pt x="37"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1" name="Freeform 115"/>
          <p:cNvSpPr>
            <a:spLocks/>
          </p:cNvSpPr>
          <p:nvPr/>
        </p:nvSpPr>
        <p:spPr bwMode="auto">
          <a:xfrm>
            <a:off x="4997451" y="3540623"/>
            <a:ext cx="57150" cy="28575"/>
          </a:xfrm>
          <a:custGeom>
            <a:avLst/>
            <a:gdLst>
              <a:gd name="T0" fmla="*/ 35 w 36"/>
              <a:gd name="T1" fmla="*/ 8 h 18"/>
              <a:gd name="T2" fmla="*/ 17 w 36"/>
              <a:gd name="T3" fmla="*/ 0 h 18"/>
              <a:gd name="T4" fmla="*/ 0 w 36"/>
              <a:gd name="T5" fmla="*/ 8 h 18"/>
              <a:gd name="T6" fmla="*/ 17 w 36"/>
              <a:gd name="T7" fmla="*/ 17 h 18"/>
              <a:gd name="T8" fmla="*/ 35 w 36"/>
              <a:gd name="T9" fmla="*/ 8 h 18"/>
            </a:gdLst>
            <a:ahLst/>
            <a:cxnLst>
              <a:cxn ang="0">
                <a:pos x="T0" y="T1"/>
              </a:cxn>
              <a:cxn ang="0">
                <a:pos x="T2" y="T3"/>
              </a:cxn>
              <a:cxn ang="0">
                <a:pos x="T4" y="T5"/>
              </a:cxn>
              <a:cxn ang="0">
                <a:pos x="T6" y="T7"/>
              </a:cxn>
              <a:cxn ang="0">
                <a:pos x="T8" y="T9"/>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2" name="Freeform 116"/>
          <p:cNvSpPr>
            <a:spLocks/>
          </p:cNvSpPr>
          <p:nvPr/>
        </p:nvSpPr>
        <p:spPr bwMode="auto">
          <a:xfrm>
            <a:off x="2898776" y="4186735"/>
            <a:ext cx="58737" cy="28575"/>
          </a:xfrm>
          <a:custGeom>
            <a:avLst/>
            <a:gdLst>
              <a:gd name="T0" fmla="*/ 36 w 37"/>
              <a:gd name="T1" fmla="*/ 8 h 18"/>
              <a:gd name="T2" fmla="*/ 18 w 37"/>
              <a:gd name="T3" fmla="*/ 0 h 18"/>
              <a:gd name="T4" fmla="*/ 0 w 37"/>
              <a:gd name="T5" fmla="*/ 8 h 18"/>
              <a:gd name="T6" fmla="*/ 18 w 37"/>
              <a:gd name="T7" fmla="*/ 17 h 18"/>
              <a:gd name="T8" fmla="*/ 36 w 37"/>
              <a:gd name="T9" fmla="*/ 8 h 18"/>
            </a:gdLst>
            <a:ahLst/>
            <a:cxnLst>
              <a:cxn ang="0">
                <a:pos x="T0" y="T1"/>
              </a:cxn>
              <a:cxn ang="0">
                <a:pos x="T2" y="T3"/>
              </a:cxn>
              <a:cxn ang="0">
                <a:pos x="T4" y="T5"/>
              </a:cxn>
              <a:cxn ang="0">
                <a:pos x="T6" y="T7"/>
              </a:cxn>
              <a:cxn ang="0">
                <a:pos x="T8" y="T9"/>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3" name="Freeform 117"/>
          <p:cNvSpPr>
            <a:spLocks/>
          </p:cNvSpPr>
          <p:nvPr/>
        </p:nvSpPr>
        <p:spPr bwMode="auto">
          <a:xfrm>
            <a:off x="3027363" y="4186735"/>
            <a:ext cx="57150" cy="28575"/>
          </a:xfrm>
          <a:custGeom>
            <a:avLst/>
            <a:gdLst>
              <a:gd name="T0" fmla="*/ 35 w 36"/>
              <a:gd name="T1" fmla="*/ 8 h 18"/>
              <a:gd name="T2" fmla="*/ 17 w 36"/>
              <a:gd name="T3" fmla="*/ 0 h 18"/>
              <a:gd name="T4" fmla="*/ 0 w 36"/>
              <a:gd name="T5" fmla="*/ 8 h 18"/>
              <a:gd name="T6" fmla="*/ 17 w 36"/>
              <a:gd name="T7" fmla="*/ 17 h 18"/>
              <a:gd name="T8" fmla="*/ 35 w 36"/>
              <a:gd name="T9" fmla="*/ 8 h 18"/>
            </a:gdLst>
            <a:ahLst/>
            <a:cxnLst>
              <a:cxn ang="0">
                <a:pos x="T0" y="T1"/>
              </a:cxn>
              <a:cxn ang="0">
                <a:pos x="T2" y="T3"/>
              </a:cxn>
              <a:cxn ang="0">
                <a:pos x="T4" y="T5"/>
              </a:cxn>
              <a:cxn ang="0">
                <a:pos x="T6" y="T7"/>
              </a:cxn>
              <a:cxn ang="0">
                <a:pos x="T8" y="T9"/>
              </a:cxn>
            </a:cxnLst>
            <a:rect l="0" t="0" r="r" b="b"/>
            <a:pathLst>
              <a:path w="36" h="18">
                <a:moveTo>
                  <a:pt x="35" y="8"/>
                </a:moveTo>
                <a:lnTo>
                  <a:pt x="17" y="0"/>
                </a:lnTo>
                <a:lnTo>
                  <a:pt x="0" y="8"/>
                </a:lnTo>
                <a:lnTo>
                  <a:pt x="17" y="17"/>
                </a:lnTo>
                <a:lnTo>
                  <a:pt x="35"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4" name="Freeform 118"/>
          <p:cNvSpPr>
            <a:spLocks/>
          </p:cNvSpPr>
          <p:nvPr/>
        </p:nvSpPr>
        <p:spPr bwMode="auto">
          <a:xfrm>
            <a:off x="3152776" y="4186735"/>
            <a:ext cx="58737" cy="28575"/>
          </a:xfrm>
          <a:custGeom>
            <a:avLst/>
            <a:gdLst>
              <a:gd name="T0" fmla="*/ 36 w 37"/>
              <a:gd name="T1" fmla="*/ 8 h 18"/>
              <a:gd name="T2" fmla="*/ 18 w 37"/>
              <a:gd name="T3" fmla="*/ 0 h 18"/>
              <a:gd name="T4" fmla="*/ 0 w 37"/>
              <a:gd name="T5" fmla="*/ 8 h 18"/>
              <a:gd name="T6" fmla="*/ 18 w 37"/>
              <a:gd name="T7" fmla="*/ 17 h 18"/>
              <a:gd name="T8" fmla="*/ 36 w 37"/>
              <a:gd name="T9" fmla="*/ 8 h 18"/>
            </a:gdLst>
            <a:ahLst/>
            <a:cxnLst>
              <a:cxn ang="0">
                <a:pos x="T0" y="T1"/>
              </a:cxn>
              <a:cxn ang="0">
                <a:pos x="T2" y="T3"/>
              </a:cxn>
              <a:cxn ang="0">
                <a:pos x="T4" y="T5"/>
              </a:cxn>
              <a:cxn ang="0">
                <a:pos x="T6" y="T7"/>
              </a:cxn>
              <a:cxn ang="0">
                <a:pos x="T8" y="T9"/>
              </a:cxn>
            </a:cxnLst>
            <a:rect l="0" t="0" r="r" b="b"/>
            <a:pathLst>
              <a:path w="37" h="18">
                <a:moveTo>
                  <a:pt x="36" y="8"/>
                </a:moveTo>
                <a:lnTo>
                  <a:pt x="18" y="0"/>
                </a:lnTo>
                <a:lnTo>
                  <a:pt x="0" y="8"/>
                </a:lnTo>
                <a:lnTo>
                  <a:pt x="18" y="17"/>
                </a:lnTo>
                <a:lnTo>
                  <a:pt x="36"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5" name="Freeform 119"/>
          <p:cNvSpPr>
            <a:spLocks/>
          </p:cNvSpPr>
          <p:nvPr/>
        </p:nvSpPr>
        <p:spPr bwMode="auto">
          <a:xfrm>
            <a:off x="1646238" y="2511923"/>
            <a:ext cx="1588" cy="1912937"/>
          </a:xfrm>
          <a:custGeom>
            <a:avLst/>
            <a:gdLst>
              <a:gd name="T0" fmla="*/ 0 w 1"/>
              <a:gd name="T1" fmla="*/ 0 h 1205"/>
              <a:gd name="T2" fmla="*/ 0 w 1"/>
              <a:gd name="T3" fmla="*/ 1204 h 1205"/>
              <a:gd name="T4" fmla="*/ 0 w 1"/>
              <a:gd name="T5" fmla="*/ 0 h 1205"/>
            </a:gdLst>
            <a:ahLst/>
            <a:cxnLst>
              <a:cxn ang="0">
                <a:pos x="T0" y="T1"/>
              </a:cxn>
              <a:cxn ang="0">
                <a:pos x="T2" y="T3"/>
              </a:cxn>
              <a:cxn ang="0">
                <a:pos x="T4" y="T5"/>
              </a:cxn>
            </a:cxnLst>
            <a:rect l="0" t="0" r="r" b="b"/>
            <a:pathLst>
              <a:path w="1" h="1205">
                <a:moveTo>
                  <a:pt x="0" y="0"/>
                </a:moveTo>
                <a:lnTo>
                  <a:pt x="0" y="1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6" name="Freeform 120"/>
          <p:cNvSpPr>
            <a:spLocks/>
          </p:cNvSpPr>
          <p:nvPr/>
        </p:nvSpPr>
        <p:spPr bwMode="auto">
          <a:xfrm>
            <a:off x="1660526" y="4396285"/>
            <a:ext cx="114300" cy="1588"/>
          </a:xfrm>
          <a:custGeom>
            <a:avLst/>
            <a:gdLst>
              <a:gd name="T0" fmla="*/ 0 w 72"/>
              <a:gd name="T1" fmla="*/ 0 h 1"/>
              <a:gd name="T2" fmla="*/ 71 w 72"/>
              <a:gd name="T3" fmla="*/ 0 h 1"/>
              <a:gd name="T4" fmla="*/ 0 w 72"/>
              <a:gd name="T5" fmla="*/ 0 h 1"/>
            </a:gdLst>
            <a:ahLst/>
            <a:cxnLst>
              <a:cxn ang="0">
                <a:pos x="T0" y="T1"/>
              </a:cxn>
              <a:cxn ang="0">
                <a:pos x="T2" y="T3"/>
              </a:cxn>
              <a:cxn ang="0">
                <a:pos x="T4" y="T5"/>
              </a:cxn>
            </a:cxnLst>
            <a:rect l="0" t="0" r="r" b="b"/>
            <a:pathLst>
              <a:path w="72" h="1">
                <a:moveTo>
                  <a:pt x="0" y="0"/>
                </a:moveTo>
                <a:lnTo>
                  <a:pt x="71"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7" name="Freeform 121"/>
          <p:cNvSpPr>
            <a:spLocks/>
          </p:cNvSpPr>
          <p:nvPr/>
        </p:nvSpPr>
        <p:spPr bwMode="auto">
          <a:xfrm>
            <a:off x="1646238" y="2540498"/>
            <a:ext cx="142875" cy="1587"/>
          </a:xfrm>
          <a:custGeom>
            <a:avLst/>
            <a:gdLst>
              <a:gd name="T0" fmla="*/ 0 w 90"/>
              <a:gd name="T1" fmla="*/ 0 h 1"/>
              <a:gd name="T2" fmla="*/ 89 w 90"/>
              <a:gd name="T3" fmla="*/ 0 h 1"/>
              <a:gd name="T4" fmla="*/ 0 w 90"/>
              <a:gd name="T5" fmla="*/ 0 h 1"/>
            </a:gdLst>
            <a:ahLst/>
            <a:cxnLst>
              <a:cxn ang="0">
                <a:pos x="T0" y="T1"/>
              </a:cxn>
              <a:cxn ang="0">
                <a:pos x="T2" y="T3"/>
              </a:cxn>
              <a:cxn ang="0">
                <a:pos x="T4" y="T5"/>
              </a:cxn>
            </a:cxnLst>
            <a:rect l="0" t="0" r="r" b="b"/>
            <a:pathLst>
              <a:path w="90" h="1">
                <a:moveTo>
                  <a:pt x="0" y="0"/>
                </a:moveTo>
                <a:lnTo>
                  <a:pt x="89"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8" name="Freeform 122"/>
          <p:cNvSpPr>
            <a:spLocks/>
          </p:cNvSpPr>
          <p:nvPr/>
        </p:nvSpPr>
        <p:spPr bwMode="auto">
          <a:xfrm>
            <a:off x="731838" y="4478835"/>
            <a:ext cx="7800975" cy="1588"/>
          </a:xfrm>
          <a:custGeom>
            <a:avLst/>
            <a:gdLst>
              <a:gd name="T0" fmla="*/ 0 w 4914"/>
              <a:gd name="T1" fmla="*/ 0 h 1"/>
              <a:gd name="T2" fmla="*/ 4913 w 4914"/>
              <a:gd name="T3" fmla="*/ 0 h 1"/>
              <a:gd name="T4" fmla="*/ 0 w 4914"/>
              <a:gd name="T5" fmla="*/ 0 h 1"/>
            </a:gdLst>
            <a:ahLst/>
            <a:cxnLst>
              <a:cxn ang="0">
                <a:pos x="T0" y="T1"/>
              </a:cxn>
              <a:cxn ang="0">
                <a:pos x="T2" y="T3"/>
              </a:cxn>
              <a:cxn ang="0">
                <a:pos x="T4" y="T5"/>
              </a:cxn>
            </a:cxnLst>
            <a:rect l="0" t="0" r="r" b="b"/>
            <a:pathLst>
              <a:path w="4914" h="1">
                <a:moveTo>
                  <a:pt x="0" y="0"/>
                </a:moveTo>
                <a:lnTo>
                  <a:pt x="4913"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9" name="Freeform 123"/>
          <p:cNvSpPr>
            <a:spLocks/>
          </p:cNvSpPr>
          <p:nvPr/>
        </p:nvSpPr>
        <p:spPr bwMode="auto">
          <a:xfrm>
            <a:off x="1419226" y="5058273"/>
            <a:ext cx="450850" cy="228600"/>
          </a:xfrm>
          <a:custGeom>
            <a:avLst/>
            <a:gdLst>
              <a:gd name="T0" fmla="*/ 0 w 284"/>
              <a:gd name="T1" fmla="*/ 143 h 144"/>
              <a:gd name="T2" fmla="*/ 0 w 284"/>
              <a:gd name="T3" fmla="*/ 0 h 144"/>
              <a:gd name="T4" fmla="*/ 283 w 284"/>
              <a:gd name="T5" fmla="*/ 0 h 144"/>
              <a:gd name="T6" fmla="*/ 283 w 284"/>
              <a:gd name="T7" fmla="*/ 143 h 144"/>
              <a:gd name="T8" fmla="*/ 0 w 284"/>
              <a:gd name="T9" fmla="*/ 143 h 144"/>
            </a:gdLst>
            <a:ahLst/>
            <a:cxnLst>
              <a:cxn ang="0">
                <a:pos x="T0" y="T1"/>
              </a:cxn>
              <a:cxn ang="0">
                <a:pos x="T2" y="T3"/>
              </a:cxn>
              <a:cxn ang="0">
                <a:pos x="T4" y="T5"/>
              </a:cxn>
              <a:cxn ang="0">
                <a:pos x="T6" y="T7"/>
              </a:cxn>
              <a:cxn ang="0">
                <a:pos x="T8" y="T9"/>
              </a:cxn>
            </a:cxnLst>
            <a:rect l="0" t="0" r="r" b="b"/>
            <a:pathLst>
              <a:path w="284" h="144">
                <a:moveTo>
                  <a:pt x="0" y="143"/>
                </a:moveTo>
                <a:lnTo>
                  <a:pt x="0" y="0"/>
                </a:lnTo>
                <a:lnTo>
                  <a:pt x="283" y="0"/>
                </a:lnTo>
                <a:lnTo>
                  <a:pt x="283" y="143"/>
                </a:lnTo>
                <a:lnTo>
                  <a:pt x="0" y="1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0" name="Freeform 124"/>
          <p:cNvSpPr>
            <a:spLocks/>
          </p:cNvSpPr>
          <p:nvPr/>
        </p:nvSpPr>
        <p:spPr bwMode="auto">
          <a:xfrm>
            <a:off x="4232276" y="5064623"/>
            <a:ext cx="450850" cy="227012"/>
          </a:xfrm>
          <a:custGeom>
            <a:avLst/>
            <a:gdLst>
              <a:gd name="T0" fmla="*/ 0 w 284"/>
              <a:gd name="T1" fmla="*/ 142 h 143"/>
              <a:gd name="T2" fmla="*/ 0 w 284"/>
              <a:gd name="T3" fmla="*/ 0 h 143"/>
              <a:gd name="T4" fmla="*/ 283 w 284"/>
              <a:gd name="T5" fmla="*/ 0 h 143"/>
              <a:gd name="T6" fmla="*/ 283 w 284"/>
              <a:gd name="T7" fmla="*/ 142 h 143"/>
              <a:gd name="T8" fmla="*/ 0 w 284"/>
              <a:gd name="T9" fmla="*/ 142 h 143"/>
            </a:gdLst>
            <a:ahLst/>
            <a:cxnLst>
              <a:cxn ang="0">
                <a:pos x="T0" y="T1"/>
              </a:cxn>
              <a:cxn ang="0">
                <a:pos x="T2" y="T3"/>
              </a:cxn>
              <a:cxn ang="0">
                <a:pos x="T4" y="T5"/>
              </a:cxn>
              <a:cxn ang="0">
                <a:pos x="T6" y="T7"/>
              </a:cxn>
              <a:cxn ang="0">
                <a:pos x="T8" y="T9"/>
              </a:cxn>
            </a:cxnLst>
            <a:rect l="0" t="0" r="r" b="b"/>
            <a:pathLst>
              <a:path w="284" h="143">
                <a:moveTo>
                  <a:pt x="0" y="142"/>
                </a:moveTo>
                <a:lnTo>
                  <a:pt x="0" y="0"/>
                </a:lnTo>
                <a:lnTo>
                  <a:pt x="283" y="0"/>
                </a:lnTo>
                <a:lnTo>
                  <a:pt x="283" y="142"/>
                </a:lnTo>
                <a:lnTo>
                  <a:pt x="0" y="14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1" name="Freeform 125"/>
          <p:cNvSpPr>
            <a:spLocks/>
          </p:cNvSpPr>
          <p:nvPr/>
        </p:nvSpPr>
        <p:spPr bwMode="auto">
          <a:xfrm>
            <a:off x="1868488" y="4856660"/>
            <a:ext cx="69850" cy="187325"/>
          </a:xfrm>
          <a:custGeom>
            <a:avLst/>
            <a:gdLst>
              <a:gd name="T0" fmla="*/ 9 w 44"/>
              <a:gd name="T1" fmla="*/ 0 h 118"/>
              <a:gd name="T2" fmla="*/ 19 w 44"/>
              <a:gd name="T3" fmla="*/ 11 h 118"/>
              <a:gd name="T4" fmla="*/ 43 w 44"/>
              <a:gd name="T5" fmla="*/ 62 h 118"/>
              <a:gd name="T6" fmla="*/ 9 w 44"/>
              <a:gd name="T7" fmla="*/ 108 h 118"/>
              <a:gd name="T8" fmla="*/ 0 w 44"/>
              <a:gd name="T9" fmla="*/ 117 h 118"/>
              <a:gd name="T10" fmla="*/ 9 w 44"/>
              <a:gd name="T11" fmla="*/ 0 h 118"/>
            </a:gdLst>
            <a:ahLst/>
            <a:cxnLst>
              <a:cxn ang="0">
                <a:pos x="T0" y="T1"/>
              </a:cxn>
              <a:cxn ang="0">
                <a:pos x="T2" y="T3"/>
              </a:cxn>
              <a:cxn ang="0">
                <a:pos x="T4" y="T5"/>
              </a:cxn>
              <a:cxn ang="0">
                <a:pos x="T6" y="T7"/>
              </a:cxn>
              <a:cxn ang="0">
                <a:pos x="T8" y="T9"/>
              </a:cxn>
              <a:cxn ang="0">
                <a:pos x="T10" y="T11"/>
              </a:cxn>
            </a:cxnLst>
            <a:rect l="0" t="0" r="r" b="b"/>
            <a:pathLst>
              <a:path w="44" h="118">
                <a:moveTo>
                  <a:pt x="9" y="0"/>
                </a:moveTo>
                <a:lnTo>
                  <a:pt x="19" y="11"/>
                </a:lnTo>
                <a:lnTo>
                  <a:pt x="43" y="62"/>
                </a:lnTo>
                <a:lnTo>
                  <a:pt x="9" y="108"/>
                </a:lnTo>
                <a:lnTo>
                  <a:pt x="0" y="117"/>
                </a:lnTo>
                <a:lnTo>
                  <a:pt x="9"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2" name="Freeform 126"/>
          <p:cNvSpPr>
            <a:spLocks/>
          </p:cNvSpPr>
          <p:nvPr/>
        </p:nvSpPr>
        <p:spPr bwMode="auto">
          <a:xfrm>
            <a:off x="1868488" y="4948735"/>
            <a:ext cx="104775" cy="95250"/>
          </a:xfrm>
          <a:custGeom>
            <a:avLst/>
            <a:gdLst>
              <a:gd name="T0" fmla="*/ 65 w 66"/>
              <a:gd name="T1" fmla="*/ 26 h 60"/>
              <a:gd name="T2" fmla="*/ 0 w 66"/>
              <a:gd name="T3" fmla="*/ 59 h 60"/>
              <a:gd name="T4" fmla="*/ 42 w 66"/>
              <a:gd name="T5" fmla="*/ 0 h 60"/>
              <a:gd name="T6" fmla="*/ 65 w 66"/>
              <a:gd name="T7" fmla="*/ 26 h 60"/>
            </a:gdLst>
            <a:ahLst/>
            <a:cxnLst>
              <a:cxn ang="0">
                <a:pos x="T0" y="T1"/>
              </a:cxn>
              <a:cxn ang="0">
                <a:pos x="T2" y="T3"/>
              </a:cxn>
              <a:cxn ang="0">
                <a:pos x="T4" y="T5"/>
              </a:cxn>
              <a:cxn ang="0">
                <a:pos x="T6" y="T7"/>
              </a:cxn>
            </a:cxnLst>
            <a:rect l="0" t="0" r="r" b="b"/>
            <a:pathLst>
              <a:path w="66" h="60">
                <a:moveTo>
                  <a:pt x="65" y="26"/>
                </a:moveTo>
                <a:lnTo>
                  <a:pt x="0" y="59"/>
                </a:lnTo>
                <a:lnTo>
                  <a:pt x="42" y="0"/>
                </a:lnTo>
                <a:lnTo>
                  <a:pt x="65" y="26"/>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43" name="Rectangle 127"/>
          <p:cNvSpPr>
            <a:spLocks noChangeArrowheads="1"/>
          </p:cNvSpPr>
          <p:nvPr/>
        </p:nvSpPr>
        <p:spPr bwMode="auto">
          <a:xfrm>
            <a:off x="622301" y="3148510"/>
            <a:ext cx="8921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Non-leaf</a:t>
            </a:r>
          </a:p>
        </p:txBody>
      </p:sp>
      <p:sp>
        <p:nvSpPr>
          <p:cNvPr id="9344" name="Rectangle 128"/>
          <p:cNvSpPr>
            <a:spLocks noChangeArrowheads="1"/>
          </p:cNvSpPr>
          <p:nvPr/>
        </p:nvSpPr>
        <p:spPr bwMode="auto">
          <a:xfrm>
            <a:off x="655638" y="3402510"/>
            <a:ext cx="7048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Pages</a:t>
            </a:r>
          </a:p>
        </p:txBody>
      </p:sp>
      <p:sp>
        <p:nvSpPr>
          <p:cNvPr id="9345" name="Rectangle 129"/>
          <p:cNvSpPr>
            <a:spLocks noChangeArrowheads="1"/>
          </p:cNvSpPr>
          <p:nvPr/>
        </p:nvSpPr>
        <p:spPr bwMode="auto">
          <a:xfrm>
            <a:off x="627063" y="4791573"/>
            <a:ext cx="7048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Pages</a:t>
            </a:r>
          </a:p>
        </p:txBody>
      </p:sp>
      <p:grpSp>
        <p:nvGrpSpPr>
          <p:cNvPr id="9348" name="Group 132"/>
          <p:cNvGrpSpPr>
            <a:grpSpLocks/>
          </p:cNvGrpSpPr>
          <p:nvPr/>
        </p:nvGrpSpPr>
        <p:grpSpPr bwMode="auto">
          <a:xfrm>
            <a:off x="2549526" y="5067798"/>
            <a:ext cx="990600" cy="485775"/>
            <a:chOff x="1475" y="3457"/>
            <a:chExt cx="624" cy="306"/>
          </a:xfrm>
        </p:grpSpPr>
        <p:sp>
          <p:nvSpPr>
            <p:cNvPr id="9346" name="Rectangle 130"/>
            <p:cNvSpPr>
              <a:spLocks noChangeArrowheads="1"/>
            </p:cNvSpPr>
            <p:nvPr/>
          </p:nvSpPr>
          <p:spPr bwMode="auto">
            <a:xfrm>
              <a:off x="1475" y="3457"/>
              <a:ext cx="624"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Overflow </a:t>
              </a:r>
            </a:p>
          </p:txBody>
        </p:sp>
        <p:sp>
          <p:nvSpPr>
            <p:cNvPr id="9347" name="Rectangle 131"/>
            <p:cNvSpPr>
              <a:spLocks noChangeArrowheads="1"/>
            </p:cNvSpPr>
            <p:nvPr/>
          </p:nvSpPr>
          <p:spPr bwMode="auto">
            <a:xfrm>
              <a:off x="1598" y="3573"/>
              <a:ext cx="37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a:t>
              </a:r>
            </a:p>
          </p:txBody>
        </p:sp>
      </p:grpSp>
      <p:sp>
        <p:nvSpPr>
          <p:cNvPr id="9349" name="Rectangle 133"/>
          <p:cNvSpPr>
            <a:spLocks noChangeArrowheads="1"/>
          </p:cNvSpPr>
          <p:nvPr/>
        </p:nvSpPr>
        <p:spPr bwMode="auto">
          <a:xfrm>
            <a:off x="6280151" y="5383710"/>
            <a:ext cx="14065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Primary pages</a:t>
            </a:r>
          </a:p>
        </p:txBody>
      </p:sp>
      <p:sp>
        <p:nvSpPr>
          <p:cNvPr id="9350" name="Rectangle 134"/>
          <p:cNvSpPr>
            <a:spLocks noChangeArrowheads="1"/>
          </p:cNvSpPr>
          <p:nvPr/>
        </p:nvSpPr>
        <p:spPr bwMode="auto">
          <a:xfrm>
            <a:off x="655638" y="4526460"/>
            <a:ext cx="5461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Leaf</a:t>
            </a:r>
          </a:p>
        </p:txBody>
      </p:sp>
      <p:sp>
        <p:nvSpPr>
          <p:cNvPr id="9351" name="Arc 135"/>
          <p:cNvSpPr>
            <a:spLocks/>
          </p:cNvSpPr>
          <p:nvPr/>
        </p:nvSpPr>
        <p:spPr bwMode="auto">
          <a:xfrm>
            <a:off x="1884363" y="4840785"/>
            <a:ext cx="1524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52" name="Arc 136"/>
          <p:cNvSpPr>
            <a:spLocks/>
          </p:cNvSpPr>
          <p:nvPr/>
        </p:nvSpPr>
        <p:spPr bwMode="auto">
          <a:xfrm>
            <a:off x="1884363" y="4990010"/>
            <a:ext cx="152400" cy="1524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357" name="Group 141"/>
          <p:cNvGrpSpPr>
            <a:grpSpLocks/>
          </p:cNvGrpSpPr>
          <p:nvPr/>
        </p:nvGrpSpPr>
        <p:grpSpPr bwMode="auto">
          <a:xfrm>
            <a:off x="4687888" y="4840785"/>
            <a:ext cx="168275" cy="301625"/>
            <a:chOff x="2822" y="3314"/>
            <a:chExt cx="106" cy="190"/>
          </a:xfrm>
        </p:grpSpPr>
        <p:sp>
          <p:nvSpPr>
            <p:cNvPr id="9353" name="Freeform 137"/>
            <p:cNvSpPr>
              <a:spLocks/>
            </p:cNvSpPr>
            <p:nvPr/>
          </p:nvSpPr>
          <p:spPr bwMode="auto">
            <a:xfrm>
              <a:off x="2822" y="3324"/>
              <a:ext cx="44" cy="118"/>
            </a:xfrm>
            <a:custGeom>
              <a:avLst/>
              <a:gdLst>
                <a:gd name="T0" fmla="*/ 9 w 44"/>
                <a:gd name="T1" fmla="*/ 0 h 118"/>
                <a:gd name="T2" fmla="*/ 19 w 44"/>
                <a:gd name="T3" fmla="*/ 11 h 118"/>
                <a:gd name="T4" fmla="*/ 43 w 44"/>
                <a:gd name="T5" fmla="*/ 62 h 118"/>
                <a:gd name="T6" fmla="*/ 9 w 44"/>
                <a:gd name="T7" fmla="*/ 108 h 118"/>
                <a:gd name="T8" fmla="*/ 0 w 44"/>
                <a:gd name="T9" fmla="*/ 117 h 118"/>
                <a:gd name="T10" fmla="*/ 9 w 44"/>
                <a:gd name="T11" fmla="*/ 0 h 118"/>
              </a:gdLst>
              <a:ahLst/>
              <a:cxnLst>
                <a:cxn ang="0">
                  <a:pos x="T0" y="T1"/>
                </a:cxn>
                <a:cxn ang="0">
                  <a:pos x="T2" y="T3"/>
                </a:cxn>
                <a:cxn ang="0">
                  <a:pos x="T4" y="T5"/>
                </a:cxn>
                <a:cxn ang="0">
                  <a:pos x="T6" y="T7"/>
                </a:cxn>
                <a:cxn ang="0">
                  <a:pos x="T8" y="T9"/>
                </a:cxn>
                <a:cxn ang="0">
                  <a:pos x="T10" y="T11"/>
                </a:cxn>
              </a:cxnLst>
              <a:rect l="0" t="0" r="r" b="b"/>
              <a:pathLst>
                <a:path w="44" h="118">
                  <a:moveTo>
                    <a:pt x="9" y="0"/>
                  </a:moveTo>
                  <a:lnTo>
                    <a:pt x="19" y="11"/>
                  </a:lnTo>
                  <a:lnTo>
                    <a:pt x="43" y="62"/>
                  </a:lnTo>
                  <a:lnTo>
                    <a:pt x="9" y="108"/>
                  </a:lnTo>
                  <a:lnTo>
                    <a:pt x="0" y="117"/>
                  </a:lnTo>
                  <a:lnTo>
                    <a:pt x="9"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54" name="Freeform 138"/>
            <p:cNvSpPr>
              <a:spLocks/>
            </p:cNvSpPr>
            <p:nvPr/>
          </p:nvSpPr>
          <p:spPr bwMode="auto">
            <a:xfrm>
              <a:off x="2822" y="3382"/>
              <a:ext cx="66" cy="60"/>
            </a:xfrm>
            <a:custGeom>
              <a:avLst/>
              <a:gdLst>
                <a:gd name="T0" fmla="*/ 65 w 66"/>
                <a:gd name="T1" fmla="*/ 26 h 60"/>
                <a:gd name="T2" fmla="*/ 0 w 66"/>
                <a:gd name="T3" fmla="*/ 59 h 60"/>
                <a:gd name="T4" fmla="*/ 42 w 66"/>
                <a:gd name="T5" fmla="*/ 0 h 60"/>
                <a:gd name="T6" fmla="*/ 65 w 66"/>
                <a:gd name="T7" fmla="*/ 26 h 60"/>
              </a:gdLst>
              <a:ahLst/>
              <a:cxnLst>
                <a:cxn ang="0">
                  <a:pos x="T0" y="T1"/>
                </a:cxn>
                <a:cxn ang="0">
                  <a:pos x="T2" y="T3"/>
                </a:cxn>
                <a:cxn ang="0">
                  <a:pos x="T4" y="T5"/>
                </a:cxn>
                <a:cxn ang="0">
                  <a:pos x="T6" y="T7"/>
                </a:cxn>
              </a:cxnLst>
              <a:rect l="0" t="0" r="r" b="b"/>
              <a:pathLst>
                <a:path w="66" h="60">
                  <a:moveTo>
                    <a:pt x="65" y="26"/>
                  </a:moveTo>
                  <a:lnTo>
                    <a:pt x="0" y="59"/>
                  </a:lnTo>
                  <a:lnTo>
                    <a:pt x="42" y="0"/>
                  </a:lnTo>
                  <a:lnTo>
                    <a:pt x="65" y="26"/>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55" name="Arc 139"/>
            <p:cNvSpPr>
              <a:spLocks/>
            </p:cNvSpPr>
            <p:nvPr/>
          </p:nvSpPr>
          <p:spPr bwMode="auto">
            <a:xfrm>
              <a:off x="2832" y="331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56" name="Arc 140"/>
            <p:cNvSpPr>
              <a:spLocks/>
            </p:cNvSpPr>
            <p:nvPr/>
          </p:nvSpPr>
          <p:spPr bwMode="auto">
            <a:xfrm>
              <a:off x="2832" y="3408"/>
              <a:ext cx="96" cy="9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358" name="Line 142"/>
          <p:cNvSpPr>
            <a:spLocks noChangeShapeType="1"/>
          </p:cNvSpPr>
          <p:nvPr/>
        </p:nvSpPr>
        <p:spPr bwMode="auto">
          <a:xfrm>
            <a:off x="3484563" y="5218610"/>
            <a:ext cx="685800" cy="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59" name="Line 143"/>
          <p:cNvSpPr>
            <a:spLocks noChangeShapeType="1"/>
          </p:cNvSpPr>
          <p:nvPr/>
        </p:nvSpPr>
        <p:spPr bwMode="auto">
          <a:xfrm flipH="1" flipV="1">
            <a:off x="6227763" y="4913810"/>
            <a:ext cx="381000" cy="45720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60" name="Line 144"/>
          <p:cNvSpPr>
            <a:spLocks noChangeShapeType="1"/>
          </p:cNvSpPr>
          <p:nvPr/>
        </p:nvSpPr>
        <p:spPr bwMode="auto">
          <a:xfrm flipV="1">
            <a:off x="6837363" y="4913810"/>
            <a:ext cx="381000" cy="45720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61" name="Line 145"/>
          <p:cNvSpPr>
            <a:spLocks noChangeShapeType="1"/>
          </p:cNvSpPr>
          <p:nvPr/>
        </p:nvSpPr>
        <p:spPr bwMode="auto">
          <a:xfrm flipV="1">
            <a:off x="7065963" y="4913810"/>
            <a:ext cx="914400" cy="457200"/>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18471721"/>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xfrm>
            <a:off x="368300" y="0"/>
            <a:ext cx="7772400" cy="1104900"/>
          </a:xfrm>
          <a:noFill/>
          <a:ln/>
        </p:spPr>
        <p:txBody>
          <a:bodyPr/>
          <a:lstStyle/>
          <a:p>
            <a:r>
              <a:rPr lang="en-US" dirty="0" smtClean="0"/>
              <a:t>Building an ISAM</a:t>
            </a:r>
            <a:endParaRPr lang="en-US" dirty="0"/>
          </a:p>
        </p:txBody>
      </p:sp>
      <p:sp>
        <p:nvSpPr>
          <p:cNvPr id="11269" name="Rectangle 5"/>
          <p:cNvSpPr>
            <a:spLocks noGrp="1" noChangeArrowheads="1"/>
          </p:cNvSpPr>
          <p:nvPr>
            <p:ph type="body" sz="half" idx="1"/>
          </p:nvPr>
        </p:nvSpPr>
        <p:spPr>
          <a:xfrm>
            <a:off x="228600" y="1219200"/>
            <a:ext cx="8458200" cy="5257800"/>
          </a:xfrm>
          <a:noFill/>
          <a:ln/>
        </p:spPr>
        <p:txBody>
          <a:bodyPr>
            <a:normAutofit/>
          </a:bodyPr>
          <a:lstStyle/>
          <a:p>
            <a:r>
              <a:rPr lang="en-US" sz="2400" dirty="0" smtClean="0"/>
              <a:t>First, create leaf level (data entries)</a:t>
            </a:r>
          </a:p>
          <a:p>
            <a:pPr lvl="1"/>
            <a:r>
              <a:rPr lang="en-US" sz="2200" dirty="0" smtClean="0"/>
              <a:t>Allocate index leaf pages sequential on disk</a:t>
            </a:r>
          </a:p>
          <a:p>
            <a:pPr lvl="1"/>
            <a:r>
              <a:rPr lang="en-US" sz="2200" dirty="0"/>
              <a:t>Alternative 1 </a:t>
            </a:r>
            <a:r>
              <a:rPr lang="en-US" sz="2200" dirty="0" smtClean="0"/>
              <a:t>natural choice for ISAM (data records inside data entries) – this way data are also sequential on disk</a:t>
            </a:r>
          </a:p>
          <a:p>
            <a:pPr lvl="1"/>
            <a:r>
              <a:rPr lang="en-US" sz="2200" dirty="0" smtClean="0"/>
              <a:t>Sequential allocation increases performance of range queries</a:t>
            </a:r>
          </a:p>
          <a:p>
            <a:r>
              <a:rPr lang="en-US" sz="2400" dirty="0" smtClean="0"/>
              <a:t>Next, create internal (index) nodes</a:t>
            </a:r>
          </a:p>
          <a:p>
            <a:pPr lvl="1"/>
            <a:r>
              <a:rPr lang="en-US" sz="2200" dirty="0" smtClean="0"/>
              <a:t>These will never change after initialization</a:t>
            </a:r>
          </a:p>
          <a:p>
            <a:pPr lvl="1"/>
            <a:r>
              <a:rPr lang="en-US" sz="2200" dirty="0" smtClean="0"/>
              <a:t>Index entries:</a:t>
            </a:r>
            <a:r>
              <a:rPr lang="en-US" sz="2200" dirty="0" smtClean="0">
                <a:solidFill>
                  <a:srgbClr val="FF0000"/>
                </a:solidFill>
              </a:rPr>
              <a:t> </a:t>
            </a:r>
            <a:r>
              <a:rPr lang="en-US" sz="2200" dirty="0">
                <a:solidFill>
                  <a:srgbClr val="FF0000"/>
                </a:solidFill>
              </a:rPr>
              <a:t>&lt;search key value, page </a:t>
            </a:r>
            <a:r>
              <a:rPr lang="en-US" sz="2200" dirty="0" smtClean="0">
                <a:solidFill>
                  <a:srgbClr val="FF0000"/>
                </a:solidFill>
              </a:rPr>
              <a:t>id&gt;</a:t>
            </a:r>
          </a:p>
          <a:p>
            <a:pPr lvl="1"/>
            <a:r>
              <a:rPr lang="en-US" sz="2200" dirty="0" smtClean="0"/>
              <a:t>direct </a:t>
            </a:r>
            <a:r>
              <a:rPr lang="en-US" sz="2200" dirty="0"/>
              <a:t>search for </a:t>
            </a:r>
            <a:r>
              <a:rPr lang="en-US" sz="2200" i="1" dirty="0"/>
              <a:t>data entries</a:t>
            </a:r>
            <a:r>
              <a:rPr lang="en-US" sz="2200" dirty="0"/>
              <a:t>, which are in leaf </a:t>
            </a:r>
            <a:r>
              <a:rPr lang="en-US" sz="2200" dirty="0" smtClean="0"/>
              <a:t>pages</a:t>
            </a:r>
            <a:endParaRPr lang="en-US" sz="2100" dirty="0"/>
          </a:p>
          <a:p>
            <a:r>
              <a:rPr lang="en-US" sz="2400" dirty="0" smtClean="0"/>
              <a:t>Finally, allocate overflow pages</a:t>
            </a:r>
          </a:p>
          <a:p>
            <a:pPr lvl="1"/>
            <a:r>
              <a:rPr lang="en-US" sz="2200" dirty="0" smtClean="0"/>
              <a:t>If needed, when insertions are performed</a:t>
            </a:r>
          </a:p>
          <a:p>
            <a:pPr marL="594360" lvl="2" indent="0">
              <a:buNone/>
            </a:pPr>
            <a:endParaRPr lang="en-US" sz="1800" dirty="0"/>
          </a:p>
        </p:txBody>
      </p:sp>
    </p:spTree>
    <p:extLst>
      <p:ext uri="{BB962C8B-B14F-4D97-AF65-F5344CB8AC3E}">
        <p14:creationId xmlns:p14="http://schemas.microsoft.com/office/powerpoint/2010/main" val="4019693577"/>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xfrm>
            <a:off x="368300" y="0"/>
            <a:ext cx="7772400" cy="1104900"/>
          </a:xfrm>
          <a:noFill/>
          <a:ln/>
        </p:spPr>
        <p:txBody>
          <a:bodyPr/>
          <a:lstStyle/>
          <a:p>
            <a:r>
              <a:rPr lang="en-US" dirty="0" smtClean="0"/>
              <a:t>ISAM Operations</a:t>
            </a:r>
            <a:endParaRPr lang="en-US" dirty="0"/>
          </a:p>
        </p:txBody>
      </p:sp>
      <p:sp>
        <p:nvSpPr>
          <p:cNvPr id="11269" name="Rectangle 5"/>
          <p:cNvSpPr>
            <a:spLocks noGrp="1" noChangeArrowheads="1"/>
          </p:cNvSpPr>
          <p:nvPr>
            <p:ph type="body" sz="half" idx="1"/>
          </p:nvPr>
        </p:nvSpPr>
        <p:spPr>
          <a:xfrm>
            <a:off x="365013" y="1219200"/>
            <a:ext cx="8001000" cy="4876800"/>
          </a:xfrm>
          <a:noFill/>
          <a:ln/>
        </p:spPr>
        <p:txBody>
          <a:bodyPr>
            <a:normAutofit/>
          </a:bodyPr>
          <a:lstStyle/>
          <a:p>
            <a:r>
              <a:rPr lang="en-US" sz="2400" dirty="0" smtClean="0"/>
              <a:t>Search  </a:t>
            </a:r>
          </a:p>
          <a:p>
            <a:pPr lvl="1"/>
            <a:r>
              <a:rPr lang="en-US" sz="2100" dirty="0" smtClean="0"/>
              <a:t>Start </a:t>
            </a:r>
            <a:r>
              <a:rPr lang="en-US" sz="2100" dirty="0"/>
              <a:t>at </a:t>
            </a:r>
            <a:r>
              <a:rPr lang="en-US" sz="2100" dirty="0" smtClean="0"/>
              <a:t>root, use keys to guide search towards leaf nodes</a:t>
            </a:r>
          </a:p>
          <a:p>
            <a:pPr lvl="1"/>
            <a:r>
              <a:rPr lang="en-US" sz="2100" dirty="0" smtClean="0"/>
              <a:t>Cost is </a:t>
            </a:r>
            <a:r>
              <a:rPr lang="en-US" sz="2100" dirty="0" smtClean="0">
                <a:solidFill>
                  <a:srgbClr val="FF0000"/>
                </a:solidFill>
              </a:rPr>
              <a:t>log </a:t>
            </a:r>
            <a:r>
              <a:rPr lang="en-US" sz="2100" baseline="-25000" dirty="0">
                <a:solidFill>
                  <a:srgbClr val="FF0000"/>
                </a:solidFill>
              </a:rPr>
              <a:t>F </a:t>
            </a:r>
            <a:r>
              <a:rPr lang="en-US" sz="2100" dirty="0">
                <a:solidFill>
                  <a:srgbClr val="FF0000"/>
                </a:solidFill>
              </a:rPr>
              <a:t>N</a:t>
            </a:r>
            <a:r>
              <a:rPr lang="en-US" sz="2100" dirty="0"/>
              <a:t> </a:t>
            </a:r>
          </a:p>
          <a:p>
            <a:pPr lvl="1"/>
            <a:r>
              <a:rPr lang="en-US" sz="2100" dirty="0" smtClean="0"/>
              <a:t>F </a:t>
            </a:r>
            <a:r>
              <a:rPr lang="en-US" sz="2100" dirty="0"/>
              <a:t>= # entries/</a:t>
            </a:r>
            <a:r>
              <a:rPr lang="en-US" sz="2100" dirty="0">
                <a:solidFill>
                  <a:srgbClr val="FF0000"/>
                </a:solidFill>
              </a:rPr>
              <a:t>index</a:t>
            </a:r>
            <a:r>
              <a:rPr lang="en-US" sz="2100" dirty="0"/>
              <a:t> </a:t>
            </a:r>
            <a:r>
              <a:rPr lang="en-US" sz="2100" dirty="0" smtClean="0">
                <a:solidFill>
                  <a:srgbClr val="FF0000"/>
                </a:solidFill>
              </a:rPr>
              <a:t>node</a:t>
            </a:r>
            <a:r>
              <a:rPr lang="en-US" sz="2100" dirty="0" smtClean="0"/>
              <a:t> page,  N </a:t>
            </a:r>
            <a:r>
              <a:rPr lang="en-US" sz="2100" dirty="0"/>
              <a:t>= # </a:t>
            </a:r>
            <a:r>
              <a:rPr lang="en-US" sz="2100" dirty="0" smtClean="0"/>
              <a:t>leaf pages in tree</a:t>
            </a:r>
            <a:endParaRPr lang="en-US" sz="2100" dirty="0"/>
          </a:p>
          <a:p>
            <a:r>
              <a:rPr lang="en-US" sz="2400" dirty="0" smtClean="0"/>
              <a:t>Insert  </a:t>
            </a:r>
          </a:p>
          <a:p>
            <a:pPr lvl="1"/>
            <a:r>
              <a:rPr lang="en-US" sz="2100" dirty="0" smtClean="0"/>
              <a:t>Find </a:t>
            </a:r>
            <a:r>
              <a:rPr lang="en-US" sz="2100" dirty="0"/>
              <a:t>leaf data entry </a:t>
            </a:r>
            <a:r>
              <a:rPr lang="en-US" sz="2100" dirty="0" smtClean="0"/>
              <a:t>where records belongs</a:t>
            </a:r>
          </a:p>
          <a:p>
            <a:pPr lvl="1"/>
            <a:r>
              <a:rPr lang="en-US" sz="2100" dirty="0" smtClean="0"/>
              <a:t>If no space, create an overflow page</a:t>
            </a:r>
            <a:endParaRPr lang="en-US" sz="2100" dirty="0"/>
          </a:p>
          <a:p>
            <a:r>
              <a:rPr lang="en-US" sz="2400" dirty="0" smtClean="0"/>
              <a:t>Delete  </a:t>
            </a:r>
          </a:p>
          <a:p>
            <a:pPr lvl="1"/>
            <a:r>
              <a:rPr lang="en-US" sz="2100" dirty="0" smtClean="0"/>
              <a:t>Find </a:t>
            </a:r>
            <a:r>
              <a:rPr lang="en-US" sz="2100" dirty="0"/>
              <a:t>and remove from </a:t>
            </a:r>
            <a:r>
              <a:rPr lang="en-US" sz="2100" dirty="0" smtClean="0"/>
              <a:t>leaf</a:t>
            </a:r>
          </a:p>
          <a:p>
            <a:pPr lvl="1"/>
            <a:r>
              <a:rPr lang="en-US" sz="2100" dirty="0" smtClean="0"/>
              <a:t>If </a:t>
            </a:r>
            <a:r>
              <a:rPr lang="en-US" sz="2100" dirty="0"/>
              <a:t>empty overflow page, </a:t>
            </a:r>
            <a:r>
              <a:rPr lang="en-US" sz="2100" dirty="0" smtClean="0"/>
              <a:t>de-allocate </a:t>
            </a:r>
            <a:endParaRPr lang="en-US" sz="2100" dirty="0"/>
          </a:p>
        </p:txBody>
      </p:sp>
      <p:sp>
        <p:nvSpPr>
          <p:cNvPr id="11270" name="Rectangle 6"/>
          <p:cNvSpPr>
            <a:spLocks noChangeArrowheads="1"/>
          </p:cNvSpPr>
          <p:nvPr/>
        </p:nvSpPr>
        <p:spPr bwMode="auto">
          <a:xfrm>
            <a:off x="533399" y="5429721"/>
            <a:ext cx="7606250" cy="1345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spcBef>
                <a:spcPct val="20000"/>
              </a:spcBef>
              <a:buClr>
                <a:schemeClr val="tx1"/>
              </a:buClr>
              <a:buSzPct val="75000"/>
            </a:pPr>
            <a:r>
              <a:rPr lang="en-US" b="1" dirty="0" smtClean="0">
                <a:solidFill>
                  <a:srgbClr val="FF0000"/>
                </a:solidFill>
                <a:latin typeface="Book Antiqua" pitchFamily="18" charset="0"/>
              </a:rPr>
              <a:t>Static </a:t>
            </a:r>
            <a:r>
              <a:rPr lang="en-US" b="1" dirty="0">
                <a:solidFill>
                  <a:srgbClr val="FF0000"/>
                </a:solidFill>
                <a:latin typeface="Book Antiqua" pitchFamily="18" charset="0"/>
              </a:rPr>
              <a:t>tree structure</a:t>
            </a:r>
            <a:r>
              <a:rPr lang="en-US" dirty="0">
                <a:solidFill>
                  <a:srgbClr val="FF0000"/>
                </a:solidFill>
                <a:latin typeface="Book Antiqua" pitchFamily="18" charset="0"/>
              </a:rPr>
              <a:t>:  </a:t>
            </a:r>
            <a:r>
              <a:rPr lang="en-US" i="1" dirty="0">
                <a:solidFill>
                  <a:srgbClr val="FF0000"/>
                </a:solidFill>
                <a:latin typeface="Book Antiqua" pitchFamily="18" charset="0"/>
              </a:rPr>
              <a:t>inserts/deletes affect only leaf </a:t>
            </a:r>
            <a:r>
              <a:rPr lang="en-US" i="1" dirty="0" smtClean="0">
                <a:solidFill>
                  <a:srgbClr val="FF0000"/>
                </a:solidFill>
                <a:latin typeface="Book Antiqua" pitchFamily="18" charset="0"/>
              </a:rPr>
              <a:t>pages!</a:t>
            </a:r>
          </a:p>
          <a:p>
            <a:pPr>
              <a:spcBef>
                <a:spcPct val="20000"/>
              </a:spcBef>
              <a:buClr>
                <a:schemeClr val="tx1"/>
              </a:buClr>
              <a:buSzPct val="75000"/>
            </a:pPr>
            <a:r>
              <a:rPr lang="en-US" i="1" dirty="0">
                <a:solidFill>
                  <a:srgbClr val="FF0000"/>
                </a:solidFill>
                <a:latin typeface="Book Antiqua" pitchFamily="18" charset="0"/>
              </a:rPr>
              <a:t>	</a:t>
            </a:r>
            <a:r>
              <a:rPr lang="en-US" i="1" dirty="0" smtClean="0">
                <a:solidFill>
                  <a:srgbClr val="FF0000"/>
                </a:solidFill>
                <a:latin typeface="Book Antiqua" pitchFamily="18" charset="0"/>
              </a:rPr>
              <a:t>Does not require locking the internal nodes!</a:t>
            </a:r>
          </a:p>
          <a:p>
            <a:pPr>
              <a:spcBef>
                <a:spcPct val="20000"/>
              </a:spcBef>
              <a:buClr>
                <a:schemeClr val="tx1"/>
              </a:buClr>
              <a:buSzPct val="75000"/>
            </a:pPr>
            <a:r>
              <a:rPr lang="en-US" i="1" dirty="0" smtClean="0">
                <a:solidFill>
                  <a:srgbClr val="FF0000"/>
                </a:solidFill>
                <a:latin typeface="Book Antiqua" pitchFamily="18" charset="0"/>
              </a:rPr>
              <a:t>But not available as an access method in any DB, even DB2.</a:t>
            </a:r>
            <a:endParaRPr lang="en-US" dirty="0">
              <a:solidFill>
                <a:srgbClr val="FF0000"/>
              </a:solidFill>
              <a:latin typeface="Book Antiqua" pitchFamily="18" charset="0"/>
            </a:endParaRPr>
          </a:p>
        </p:txBody>
      </p:sp>
    </p:spTree>
    <p:extLst>
      <p:ext uri="{BB962C8B-B14F-4D97-AF65-F5344CB8AC3E}">
        <p14:creationId xmlns:p14="http://schemas.microsoft.com/office/powerpoint/2010/main" val="3561490382"/>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a:t>Example ISAM Tree</a:t>
            </a:r>
          </a:p>
        </p:txBody>
      </p:sp>
      <p:sp>
        <p:nvSpPr>
          <p:cNvPr id="13317" name="Rectangle 5"/>
          <p:cNvSpPr>
            <a:spLocks noGrp="1" noChangeArrowheads="1"/>
          </p:cNvSpPr>
          <p:nvPr>
            <p:ph type="body" idx="1"/>
          </p:nvPr>
        </p:nvSpPr>
        <p:spPr>
          <a:noFill/>
          <a:ln/>
        </p:spPr>
        <p:txBody>
          <a:bodyPr/>
          <a:lstStyle/>
          <a:p>
            <a:r>
              <a:rPr lang="en-US" dirty="0"/>
              <a:t>Each node can hold 2 </a:t>
            </a:r>
            <a:r>
              <a:rPr lang="en-US" dirty="0" smtClean="0"/>
              <a:t>entries</a:t>
            </a:r>
          </a:p>
          <a:p>
            <a:pPr lvl="1"/>
            <a:r>
              <a:rPr lang="en-US" dirty="0" smtClean="0"/>
              <a:t>no </a:t>
            </a:r>
            <a:r>
              <a:rPr lang="en-US" dirty="0"/>
              <a:t>need for `next-leaf-page’ </a:t>
            </a:r>
            <a:r>
              <a:rPr lang="en-US" dirty="0" smtClean="0"/>
              <a:t>pointers - </a:t>
            </a:r>
            <a:r>
              <a:rPr lang="en-US" dirty="0" smtClean="0">
                <a:solidFill>
                  <a:srgbClr val="FF0000"/>
                </a:solidFill>
              </a:rPr>
              <a:t>Why?</a:t>
            </a:r>
            <a:endParaRPr lang="en-US" dirty="0"/>
          </a:p>
        </p:txBody>
      </p:sp>
      <p:grpSp>
        <p:nvGrpSpPr>
          <p:cNvPr id="13381" name="Group 69"/>
          <p:cNvGrpSpPr>
            <a:grpSpLocks/>
          </p:cNvGrpSpPr>
          <p:nvPr/>
        </p:nvGrpSpPr>
        <p:grpSpPr bwMode="auto">
          <a:xfrm>
            <a:off x="685800" y="2438400"/>
            <a:ext cx="7893050" cy="3094038"/>
            <a:chOff x="351" y="1868"/>
            <a:chExt cx="4972" cy="1953"/>
          </a:xfrm>
        </p:grpSpPr>
        <p:sp>
          <p:nvSpPr>
            <p:cNvPr id="13318" name="Freeform 6"/>
            <p:cNvSpPr>
              <a:spLocks/>
            </p:cNvSpPr>
            <p:nvPr/>
          </p:nvSpPr>
          <p:spPr bwMode="auto">
            <a:xfrm>
              <a:off x="351" y="3509"/>
              <a:ext cx="699" cy="312"/>
            </a:xfrm>
            <a:custGeom>
              <a:avLst/>
              <a:gdLst>
                <a:gd name="T0" fmla="*/ 0 w 699"/>
                <a:gd name="T1" fmla="*/ 311 h 312"/>
                <a:gd name="T2" fmla="*/ 0 w 699"/>
                <a:gd name="T3" fmla="*/ 0 h 312"/>
                <a:gd name="T4" fmla="*/ 698 w 699"/>
                <a:gd name="T5" fmla="*/ 0 h 312"/>
                <a:gd name="T6" fmla="*/ 698 w 699"/>
                <a:gd name="T7" fmla="*/ 311 h 312"/>
                <a:gd name="T8" fmla="*/ 0 w 699"/>
                <a:gd name="T9" fmla="*/ 311 h 312"/>
              </a:gdLst>
              <a:ahLst/>
              <a:cxnLst>
                <a:cxn ang="0">
                  <a:pos x="T0" y="T1"/>
                </a:cxn>
                <a:cxn ang="0">
                  <a:pos x="T2" y="T3"/>
                </a:cxn>
                <a:cxn ang="0">
                  <a:pos x="T4" y="T5"/>
                </a:cxn>
                <a:cxn ang="0">
                  <a:pos x="T6" y="T7"/>
                </a:cxn>
                <a:cxn ang="0">
                  <a:pos x="T8" y="T9"/>
                </a:cxn>
              </a:cxnLst>
              <a:rect l="0" t="0" r="r" b="b"/>
              <a:pathLst>
                <a:path w="699" h="312">
                  <a:moveTo>
                    <a:pt x="0" y="311"/>
                  </a:moveTo>
                  <a:lnTo>
                    <a:pt x="0" y="0"/>
                  </a:lnTo>
                  <a:lnTo>
                    <a:pt x="698" y="0"/>
                  </a:lnTo>
                  <a:lnTo>
                    <a:pt x="698"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Freeform 7"/>
            <p:cNvSpPr>
              <a:spLocks/>
            </p:cNvSpPr>
            <p:nvPr/>
          </p:nvSpPr>
          <p:spPr bwMode="auto">
            <a:xfrm>
              <a:off x="1204" y="3509"/>
              <a:ext cx="700" cy="312"/>
            </a:xfrm>
            <a:custGeom>
              <a:avLst/>
              <a:gdLst>
                <a:gd name="T0" fmla="*/ 0 w 700"/>
                <a:gd name="T1" fmla="*/ 311 h 312"/>
                <a:gd name="T2" fmla="*/ 0 w 700"/>
                <a:gd name="T3" fmla="*/ 0 h 312"/>
                <a:gd name="T4" fmla="*/ 699 w 700"/>
                <a:gd name="T5" fmla="*/ 0 h 312"/>
                <a:gd name="T6" fmla="*/ 699 w 700"/>
                <a:gd name="T7" fmla="*/ 311 h 312"/>
                <a:gd name="T8" fmla="*/ 0 w 700"/>
                <a:gd name="T9" fmla="*/ 311 h 312"/>
              </a:gdLst>
              <a:ahLst/>
              <a:cxnLst>
                <a:cxn ang="0">
                  <a:pos x="T0" y="T1"/>
                </a:cxn>
                <a:cxn ang="0">
                  <a:pos x="T2" y="T3"/>
                </a:cxn>
                <a:cxn ang="0">
                  <a:pos x="T4" y="T5"/>
                </a:cxn>
                <a:cxn ang="0">
                  <a:pos x="T6" y="T7"/>
                </a:cxn>
                <a:cxn ang="0">
                  <a:pos x="T8" y="T9"/>
                </a:cxn>
              </a:cxnLst>
              <a:rect l="0" t="0" r="r" b="b"/>
              <a:pathLst>
                <a:path w="700" h="312">
                  <a:moveTo>
                    <a:pt x="0" y="311"/>
                  </a:moveTo>
                  <a:lnTo>
                    <a:pt x="0" y="0"/>
                  </a:lnTo>
                  <a:lnTo>
                    <a:pt x="699" y="0"/>
                  </a:lnTo>
                  <a:lnTo>
                    <a:pt x="699"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Freeform 8"/>
            <p:cNvSpPr>
              <a:spLocks/>
            </p:cNvSpPr>
            <p:nvPr/>
          </p:nvSpPr>
          <p:spPr bwMode="auto">
            <a:xfrm>
              <a:off x="2059" y="3509"/>
              <a:ext cx="700" cy="312"/>
            </a:xfrm>
            <a:custGeom>
              <a:avLst/>
              <a:gdLst>
                <a:gd name="T0" fmla="*/ 0 w 700"/>
                <a:gd name="T1" fmla="*/ 311 h 312"/>
                <a:gd name="T2" fmla="*/ 0 w 700"/>
                <a:gd name="T3" fmla="*/ 0 h 312"/>
                <a:gd name="T4" fmla="*/ 699 w 700"/>
                <a:gd name="T5" fmla="*/ 0 h 312"/>
                <a:gd name="T6" fmla="*/ 699 w 700"/>
                <a:gd name="T7" fmla="*/ 311 h 312"/>
                <a:gd name="T8" fmla="*/ 0 w 700"/>
                <a:gd name="T9" fmla="*/ 311 h 312"/>
              </a:gdLst>
              <a:ahLst/>
              <a:cxnLst>
                <a:cxn ang="0">
                  <a:pos x="T0" y="T1"/>
                </a:cxn>
                <a:cxn ang="0">
                  <a:pos x="T2" y="T3"/>
                </a:cxn>
                <a:cxn ang="0">
                  <a:pos x="T4" y="T5"/>
                </a:cxn>
                <a:cxn ang="0">
                  <a:pos x="T6" y="T7"/>
                </a:cxn>
                <a:cxn ang="0">
                  <a:pos x="T8" y="T9"/>
                </a:cxn>
              </a:cxnLst>
              <a:rect l="0" t="0" r="r" b="b"/>
              <a:pathLst>
                <a:path w="700" h="312">
                  <a:moveTo>
                    <a:pt x="0" y="311"/>
                  </a:moveTo>
                  <a:lnTo>
                    <a:pt x="0" y="0"/>
                  </a:lnTo>
                  <a:lnTo>
                    <a:pt x="699" y="0"/>
                  </a:lnTo>
                  <a:lnTo>
                    <a:pt x="699"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Freeform 9"/>
            <p:cNvSpPr>
              <a:spLocks/>
            </p:cNvSpPr>
            <p:nvPr/>
          </p:nvSpPr>
          <p:spPr bwMode="auto">
            <a:xfrm>
              <a:off x="2914" y="3509"/>
              <a:ext cx="699" cy="312"/>
            </a:xfrm>
            <a:custGeom>
              <a:avLst/>
              <a:gdLst>
                <a:gd name="T0" fmla="*/ 0 w 699"/>
                <a:gd name="T1" fmla="*/ 311 h 312"/>
                <a:gd name="T2" fmla="*/ 0 w 699"/>
                <a:gd name="T3" fmla="*/ 0 h 312"/>
                <a:gd name="T4" fmla="*/ 698 w 699"/>
                <a:gd name="T5" fmla="*/ 0 h 312"/>
                <a:gd name="T6" fmla="*/ 698 w 699"/>
                <a:gd name="T7" fmla="*/ 311 h 312"/>
                <a:gd name="T8" fmla="*/ 0 w 699"/>
                <a:gd name="T9" fmla="*/ 311 h 312"/>
              </a:gdLst>
              <a:ahLst/>
              <a:cxnLst>
                <a:cxn ang="0">
                  <a:pos x="T0" y="T1"/>
                </a:cxn>
                <a:cxn ang="0">
                  <a:pos x="T2" y="T3"/>
                </a:cxn>
                <a:cxn ang="0">
                  <a:pos x="T4" y="T5"/>
                </a:cxn>
                <a:cxn ang="0">
                  <a:pos x="T6" y="T7"/>
                </a:cxn>
                <a:cxn ang="0">
                  <a:pos x="T8" y="T9"/>
                </a:cxn>
              </a:cxnLst>
              <a:rect l="0" t="0" r="r" b="b"/>
              <a:pathLst>
                <a:path w="699" h="312">
                  <a:moveTo>
                    <a:pt x="0" y="311"/>
                  </a:moveTo>
                  <a:lnTo>
                    <a:pt x="0" y="0"/>
                  </a:lnTo>
                  <a:lnTo>
                    <a:pt x="698" y="0"/>
                  </a:lnTo>
                  <a:lnTo>
                    <a:pt x="698"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Freeform 10"/>
            <p:cNvSpPr>
              <a:spLocks/>
            </p:cNvSpPr>
            <p:nvPr/>
          </p:nvSpPr>
          <p:spPr bwMode="auto">
            <a:xfrm>
              <a:off x="3767" y="3509"/>
              <a:ext cx="701" cy="312"/>
            </a:xfrm>
            <a:custGeom>
              <a:avLst/>
              <a:gdLst>
                <a:gd name="T0" fmla="*/ 0 w 701"/>
                <a:gd name="T1" fmla="*/ 311 h 312"/>
                <a:gd name="T2" fmla="*/ 0 w 701"/>
                <a:gd name="T3" fmla="*/ 0 h 312"/>
                <a:gd name="T4" fmla="*/ 700 w 701"/>
                <a:gd name="T5" fmla="*/ 0 h 312"/>
                <a:gd name="T6" fmla="*/ 700 w 701"/>
                <a:gd name="T7" fmla="*/ 311 h 312"/>
                <a:gd name="T8" fmla="*/ 0 w 701"/>
                <a:gd name="T9" fmla="*/ 311 h 312"/>
              </a:gdLst>
              <a:ahLst/>
              <a:cxnLst>
                <a:cxn ang="0">
                  <a:pos x="T0" y="T1"/>
                </a:cxn>
                <a:cxn ang="0">
                  <a:pos x="T2" y="T3"/>
                </a:cxn>
                <a:cxn ang="0">
                  <a:pos x="T4" y="T5"/>
                </a:cxn>
                <a:cxn ang="0">
                  <a:pos x="T6" y="T7"/>
                </a:cxn>
                <a:cxn ang="0">
                  <a:pos x="T8" y="T9"/>
                </a:cxn>
              </a:cxnLst>
              <a:rect l="0" t="0" r="r" b="b"/>
              <a:pathLst>
                <a:path w="701" h="312">
                  <a:moveTo>
                    <a:pt x="0" y="311"/>
                  </a:moveTo>
                  <a:lnTo>
                    <a:pt x="0" y="0"/>
                  </a:lnTo>
                  <a:lnTo>
                    <a:pt x="700" y="0"/>
                  </a:lnTo>
                  <a:lnTo>
                    <a:pt x="70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Freeform 11"/>
            <p:cNvSpPr>
              <a:spLocks/>
            </p:cNvSpPr>
            <p:nvPr/>
          </p:nvSpPr>
          <p:spPr bwMode="auto">
            <a:xfrm>
              <a:off x="4621" y="3509"/>
              <a:ext cx="702" cy="312"/>
            </a:xfrm>
            <a:custGeom>
              <a:avLst/>
              <a:gdLst>
                <a:gd name="T0" fmla="*/ 0 w 702"/>
                <a:gd name="T1" fmla="*/ 311 h 312"/>
                <a:gd name="T2" fmla="*/ 0 w 702"/>
                <a:gd name="T3" fmla="*/ 0 h 312"/>
                <a:gd name="T4" fmla="*/ 701 w 702"/>
                <a:gd name="T5" fmla="*/ 0 h 312"/>
                <a:gd name="T6" fmla="*/ 701 w 702"/>
                <a:gd name="T7" fmla="*/ 311 h 312"/>
                <a:gd name="T8" fmla="*/ 0 w 702"/>
                <a:gd name="T9" fmla="*/ 311 h 312"/>
              </a:gdLst>
              <a:ahLst/>
              <a:cxnLst>
                <a:cxn ang="0">
                  <a:pos x="T0" y="T1"/>
                </a:cxn>
                <a:cxn ang="0">
                  <a:pos x="T2" y="T3"/>
                </a:cxn>
                <a:cxn ang="0">
                  <a:pos x="T4" y="T5"/>
                </a:cxn>
                <a:cxn ang="0">
                  <a:pos x="T6" y="T7"/>
                </a:cxn>
                <a:cxn ang="0">
                  <a:pos x="T8" y="T9"/>
                </a:cxn>
              </a:cxnLst>
              <a:rect l="0" t="0" r="r" b="b"/>
              <a:pathLst>
                <a:path w="702" h="312">
                  <a:moveTo>
                    <a:pt x="0" y="311"/>
                  </a:moveTo>
                  <a:lnTo>
                    <a:pt x="0" y="0"/>
                  </a:lnTo>
                  <a:lnTo>
                    <a:pt x="701" y="0"/>
                  </a:lnTo>
                  <a:lnTo>
                    <a:pt x="701"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Freeform 12"/>
            <p:cNvSpPr>
              <a:spLocks/>
            </p:cNvSpPr>
            <p:nvPr/>
          </p:nvSpPr>
          <p:spPr bwMode="auto">
            <a:xfrm>
              <a:off x="1204" y="2735"/>
              <a:ext cx="700" cy="311"/>
            </a:xfrm>
            <a:custGeom>
              <a:avLst/>
              <a:gdLst>
                <a:gd name="T0" fmla="*/ 0 w 700"/>
                <a:gd name="T1" fmla="*/ 310 h 311"/>
                <a:gd name="T2" fmla="*/ 0 w 700"/>
                <a:gd name="T3" fmla="*/ 0 h 311"/>
                <a:gd name="T4" fmla="*/ 699 w 700"/>
                <a:gd name="T5" fmla="*/ 0 h 311"/>
                <a:gd name="T6" fmla="*/ 699 w 700"/>
                <a:gd name="T7" fmla="*/ 310 h 311"/>
                <a:gd name="T8" fmla="*/ 0 w 700"/>
                <a:gd name="T9" fmla="*/ 310 h 311"/>
              </a:gdLst>
              <a:ahLst/>
              <a:cxnLst>
                <a:cxn ang="0">
                  <a:pos x="T0" y="T1"/>
                </a:cxn>
                <a:cxn ang="0">
                  <a:pos x="T2" y="T3"/>
                </a:cxn>
                <a:cxn ang="0">
                  <a:pos x="T4" y="T5"/>
                </a:cxn>
                <a:cxn ang="0">
                  <a:pos x="T6" y="T7"/>
                </a:cxn>
                <a:cxn ang="0">
                  <a:pos x="T8" y="T9"/>
                </a:cxn>
              </a:cxnLst>
              <a:rect l="0" t="0" r="r" b="b"/>
              <a:pathLst>
                <a:path w="700" h="311">
                  <a:moveTo>
                    <a:pt x="0" y="310"/>
                  </a:moveTo>
                  <a:lnTo>
                    <a:pt x="0" y="0"/>
                  </a:lnTo>
                  <a:lnTo>
                    <a:pt x="699" y="0"/>
                  </a:lnTo>
                  <a:lnTo>
                    <a:pt x="699" y="310"/>
                  </a:lnTo>
                  <a:lnTo>
                    <a:pt x="0" y="3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Freeform 13"/>
            <p:cNvSpPr>
              <a:spLocks/>
            </p:cNvSpPr>
            <p:nvPr/>
          </p:nvSpPr>
          <p:spPr bwMode="auto">
            <a:xfrm>
              <a:off x="1284"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Freeform 14"/>
            <p:cNvSpPr>
              <a:spLocks/>
            </p:cNvSpPr>
            <p:nvPr/>
          </p:nvSpPr>
          <p:spPr bwMode="auto">
            <a:xfrm>
              <a:off x="1515"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Freeform 15"/>
            <p:cNvSpPr>
              <a:spLocks/>
            </p:cNvSpPr>
            <p:nvPr/>
          </p:nvSpPr>
          <p:spPr bwMode="auto">
            <a:xfrm>
              <a:off x="1593"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Freeform 16"/>
            <p:cNvSpPr>
              <a:spLocks/>
            </p:cNvSpPr>
            <p:nvPr/>
          </p:nvSpPr>
          <p:spPr bwMode="auto">
            <a:xfrm>
              <a:off x="1827"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9" name="Freeform 17"/>
            <p:cNvSpPr>
              <a:spLocks/>
            </p:cNvSpPr>
            <p:nvPr/>
          </p:nvSpPr>
          <p:spPr bwMode="auto">
            <a:xfrm>
              <a:off x="3767" y="2735"/>
              <a:ext cx="701" cy="311"/>
            </a:xfrm>
            <a:custGeom>
              <a:avLst/>
              <a:gdLst>
                <a:gd name="T0" fmla="*/ 0 w 701"/>
                <a:gd name="T1" fmla="*/ 310 h 311"/>
                <a:gd name="T2" fmla="*/ 0 w 701"/>
                <a:gd name="T3" fmla="*/ 0 h 311"/>
                <a:gd name="T4" fmla="*/ 700 w 701"/>
                <a:gd name="T5" fmla="*/ 0 h 311"/>
                <a:gd name="T6" fmla="*/ 700 w 701"/>
                <a:gd name="T7" fmla="*/ 310 h 311"/>
                <a:gd name="T8" fmla="*/ 0 w 701"/>
                <a:gd name="T9" fmla="*/ 310 h 311"/>
              </a:gdLst>
              <a:ahLst/>
              <a:cxnLst>
                <a:cxn ang="0">
                  <a:pos x="T0" y="T1"/>
                </a:cxn>
                <a:cxn ang="0">
                  <a:pos x="T2" y="T3"/>
                </a:cxn>
                <a:cxn ang="0">
                  <a:pos x="T4" y="T5"/>
                </a:cxn>
                <a:cxn ang="0">
                  <a:pos x="T6" y="T7"/>
                </a:cxn>
                <a:cxn ang="0">
                  <a:pos x="T8" y="T9"/>
                </a:cxn>
              </a:cxnLst>
              <a:rect l="0" t="0" r="r" b="b"/>
              <a:pathLst>
                <a:path w="701" h="311">
                  <a:moveTo>
                    <a:pt x="0" y="310"/>
                  </a:moveTo>
                  <a:lnTo>
                    <a:pt x="0" y="0"/>
                  </a:lnTo>
                  <a:lnTo>
                    <a:pt x="700" y="0"/>
                  </a:lnTo>
                  <a:lnTo>
                    <a:pt x="700" y="310"/>
                  </a:lnTo>
                  <a:lnTo>
                    <a:pt x="0" y="3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0" name="Freeform 18"/>
            <p:cNvSpPr>
              <a:spLocks/>
            </p:cNvSpPr>
            <p:nvPr/>
          </p:nvSpPr>
          <p:spPr bwMode="auto">
            <a:xfrm>
              <a:off x="3846"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Freeform 19"/>
            <p:cNvSpPr>
              <a:spLocks/>
            </p:cNvSpPr>
            <p:nvPr/>
          </p:nvSpPr>
          <p:spPr bwMode="auto">
            <a:xfrm>
              <a:off x="4078"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2" name="Freeform 20"/>
            <p:cNvSpPr>
              <a:spLocks/>
            </p:cNvSpPr>
            <p:nvPr/>
          </p:nvSpPr>
          <p:spPr bwMode="auto">
            <a:xfrm>
              <a:off x="4156"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3" name="Freeform 21"/>
            <p:cNvSpPr>
              <a:spLocks/>
            </p:cNvSpPr>
            <p:nvPr/>
          </p:nvSpPr>
          <p:spPr bwMode="auto">
            <a:xfrm>
              <a:off x="4389" y="2735"/>
              <a:ext cx="1" cy="311"/>
            </a:xfrm>
            <a:custGeom>
              <a:avLst/>
              <a:gdLst>
                <a:gd name="T0" fmla="*/ 0 w 1"/>
                <a:gd name="T1" fmla="*/ 0 h 311"/>
                <a:gd name="T2" fmla="*/ 0 w 1"/>
                <a:gd name="T3" fmla="*/ 310 h 311"/>
                <a:gd name="T4" fmla="*/ 0 w 1"/>
                <a:gd name="T5" fmla="*/ 0 h 311"/>
              </a:gdLst>
              <a:ahLst/>
              <a:cxnLst>
                <a:cxn ang="0">
                  <a:pos x="T0" y="T1"/>
                </a:cxn>
                <a:cxn ang="0">
                  <a:pos x="T2" y="T3"/>
                </a:cxn>
                <a:cxn ang="0">
                  <a:pos x="T4" y="T5"/>
                </a:cxn>
              </a:cxnLst>
              <a:rect l="0" t="0" r="r" b="b"/>
              <a:pathLst>
                <a:path w="1" h="311">
                  <a:moveTo>
                    <a:pt x="0" y="0"/>
                  </a:moveTo>
                  <a:lnTo>
                    <a:pt x="0" y="31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4" name="Freeform 22"/>
            <p:cNvSpPr>
              <a:spLocks/>
            </p:cNvSpPr>
            <p:nvPr/>
          </p:nvSpPr>
          <p:spPr bwMode="auto">
            <a:xfrm>
              <a:off x="2447" y="2037"/>
              <a:ext cx="700" cy="312"/>
            </a:xfrm>
            <a:custGeom>
              <a:avLst/>
              <a:gdLst>
                <a:gd name="T0" fmla="*/ 0 w 700"/>
                <a:gd name="T1" fmla="*/ 311 h 312"/>
                <a:gd name="T2" fmla="*/ 0 w 700"/>
                <a:gd name="T3" fmla="*/ 0 h 312"/>
                <a:gd name="T4" fmla="*/ 699 w 700"/>
                <a:gd name="T5" fmla="*/ 0 h 312"/>
                <a:gd name="T6" fmla="*/ 699 w 700"/>
                <a:gd name="T7" fmla="*/ 311 h 312"/>
                <a:gd name="T8" fmla="*/ 0 w 700"/>
                <a:gd name="T9" fmla="*/ 311 h 312"/>
              </a:gdLst>
              <a:ahLst/>
              <a:cxnLst>
                <a:cxn ang="0">
                  <a:pos x="T0" y="T1"/>
                </a:cxn>
                <a:cxn ang="0">
                  <a:pos x="T2" y="T3"/>
                </a:cxn>
                <a:cxn ang="0">
                  <a:pos x="T4" y="T5"/>
                </a:cxn>
                <a:cxn ang="0">
                  <a:pos x="T6" y="T7"/>
                </a:cxn>
                <a:cxn ang="0">
                  <a:pos x="T8" y="T9"/>
                </a:cxn>
              </a:cxnLst>
              <a:rect l="0" t="0" r="r" b="b"/>
              <a:pathLst>
                <a:path w="700" h="312">
                  <a:moveTo>
                    <a:pt x="0" y="311"/>
                  </a:moveTo>
                  <a:lnTo>
                    <a:pt x="0" y="0"/>
                  </a:lnTo>
                  <a:lnTo>
                    <a:pt x="699" y="0"/>
                  </a:lnTo>
                  <a:lnTo>
                    <a:pt x="699"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5" name="Freeform 23"/>
            <p:cNvSpPr>
              <a:spLocks/>
            </p:cNvSpPr>
            <p:nvPr/>
          </p:nvSpPr>
          <p:spPr bwMode="auto">
            <a:xfrm>
              <a:off x="2525" y="2037"/>
              <a:ext cx="1" cy="312"/>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6" name="Freeform 24"/>
            <p:cNvSpPr>
              <a:spLocks/>
            </p:cNvSpPr>
            <p:nvPr/>
          </p:nvSpPr>
          <p:spPr bwMode="auto">
            <a:xfrm>
              <a:off x="2758" y="2037"/>
              <a:ext cx="1" cy="312"/>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7" name="Freeform 25"/>
            <p:cNvSpPr>
              <a:spLocks/>
            </p:cNvSpPr>
            <p:nvPr/>
          </p:nvSpPr>
          <p:spPr bwMode="auto">
            <a:xfrm>
              <a:off x="2836" y="2037"/>
              <a:ext cx="1" cy="312"/>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8" name="Freeform 26"/>
            <p:cNvSpPr>
              <a:spLocks/>
            </p:cNvSpPr>
            <p:nvPr/>
          </p:nvSpPr>
          <p:spPr bwMode="auto">
            <a:xfrm>
              <a:off x="3069" y="2037"/>
              <a:ext cx="1" cy="312"/>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9" name="Freeform 27"/>
            <p:cNvSpPr>
              <a:spLocks/>
            </p:cNvSpPr>
            <p:nvPr/>
          </p:nvSpPr>
          <p:spPr bwMode="auto">
            <a:xfrm>
              <a:off x="1903" y="2280"/>
              <a:ext cx="575" cy="418"/>
            </a:xfrm>
            <a:custGeom>
              <a:avLst/>
              <a:gdLst>
                <a:gd name="T0" fmla="*/ 574 w 575"/>
                <a:gd name="T1" fmla="*/ 0 h 418"/>
                <a:gd name="T2" fmla="*/ 0 w 575"/>
                <a:gd name="T3" fmla="*/ 417 h 418"/>
                <a:gd name="T4" fmla="*/ 574 w 575"/>
                <a:gd name="T5" fmla="*/ 0 h 418"/>
              </a:gdLst>
              <a:ahLst/>
              <a:cxnLst>
                <a:cxn ang="0">
                  <a:pos x="T0" y="T1"/>
                </a:cxn>
                <a:cxn ang="0">
                  <a:pos x="T2" y="T3"/>
                </a:cxn>
                <a:cxn ang="0">
                  <a:pos x="T4" y="T5"/>
                </a:cxn>
              </a:cxnLst>
              <a:rect l="0" t="0" r="r" b="b"/>
              <a:pathLst>
                <a:path w="575" h="418">
                  <a:moveTo>
                    <a:pt x="574" y="0"/>
                  </a:moveTo>
                  <a:lnTo>
                    <a:pt x="0" y="417"/>
                  </a:lnTo>
                  <a:lnTo>
                    <a:pt x="57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Freeform 28"/>
            <p:cNvSpPr>
              <a:spLocks/>
            </p:cNvSpPr>
            <p:nvPr/>
          </p:nvSpPr>
          <p:spPr bwMode="auto">
            <a:xfrm>
              <a:off x="1903" y="2620"/>
              <a:ext cx="94" cy="78"/>
            </a:xfrm>
            <a:custGeom>
              <a:avLst/>
              <a:gdLst>
                <a:gd name="T0" fmla="*/ 93 w 94"/>
                <a:gd name="T1" fmla="*/ 39 h 78"/>
                <a:gd name="T2" fmla="*/ 0 w 94"/>
                <a:gd name="T3" fmla="*/ 77 h 78"/>
                <a:gd name="T4" fmla="*/ 65 w 94"/>
                <a:gd name="T5" fmla="*/ 0 h 78"/>
                <a:gd name="T6" fmla="*/ 93 w 94"/>
                <a:gd name="T7" fmla="*/ 39 h 78"/>
              </a:gdLst>
              <a:ahLst/>
              <a:cxnLst>
                <a:cxn ang="0">
                  <a:pos x="T0" y="T1"/>
                </a:cxn>
                <a:cxn ang="0">
                  <a:pos x="T2" y="T3"/>
                </a:cxn>
                <a:cxn ang="0">
                  <a:pos x="T4" y="T5"/>
                </a:cxn>
                <a:cxn ang="0">
                  <a:pos x="T6" y="T7"/>
                </a:cxn>
              </a:cxnLst>
              <a:rect l="0" t="0" r="r" b="b"/>
              <a:pathLst>
                <a:path w="94" h="78">
                  <a:moveTo>
                    <a:pt x="93" y="39"/>
                  </a:moveTo>
                  <a:lnTo>
                    <a:pt x="0" y="77"/>
                  </a:lnTo>
                  <a:lnTo>
                    <a:pt x="65" y="0"/>
                  </a:lnTo>
                  <a:lnTo>
                    <a:pt x="93" y="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1" name="Freeform 29"/>
            <p:cNvSpPr>
              <a:spLocks/>
            </p:cNvSpPr>
            <p:nvPr/>
          </p:nvSpPr>
          <p:spPr bwMode="auto">
            <a:xfrm>
              <a:off x="2788" y="2260"/>
              <a:ext cx="971" cy="447"/>
            </a:xfrm>
            <a:custGeom>
              <a:avLst/>
              <a:gdLst>
                <a:gd name="T0" fmla="*/ 0 w 971"/>
                <a:gd name="T1" fmla="*/ 0 h 447"/>
                <a:gd name="T2" fmla="*/ 970 w 971"/>
                <a:gd name="T3" fmla="*/ 446 h 447"/>
                <a:gd name="T4" fmla="*/ 0 w 971"/>
                <a:gd name="T5" fmla="*/ 0 h 447"/>
              </a:gdLst>
              <a:ahLst/>
              <a:cxnLst>
                <a:cxn ang="0">
                  <a:pos x="T0" y="T1"/>
                </a:cxn>
                <a:cxn ang="0">
                  <a:pos x="T2" y="T3"/>
                </a:cxn>
                <a:cxn ang="0">
                  <a:pos x="T4" y="T5"/>
                </a:cxn>
              </a:cxnLst>
              <a:rect l="0" t="0" r="r" b="b"/>
              <a:pathLst>
                <a:path w="971" h="447">
                  <a:moveTo>
                    <a:pt x="0" y="0"/>
                  </a:moveTo>
                  <a:lnTo>
                    <a:pt x="970" y="44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Freeform 30"/>
            <p:cNvSpPr>
              <a:spLocks/>
            </p:cNvSpPr>
            <p:nvPr/>
          </p:nvSpPr>
          <p:spPr bwMode="auto">
            <a:xfrm>
              <a:off x="3659" y="2644"/>
              <a:ext cx="100" cy="63"/>
            </a:xfrm>
            <a:custGeom>
              <a:avLst/>
              <a:gdLst>
                <a:gd name="T0" fmla="*/ 21 w 100"/>
                <a:gd name="T1" fmla="*/ 0 h 63"/>
                <a:gd name="T2" fmla="*/ 99 w 100"/>
                <a:gd name="T3" fmla="*/ 62 h 63"/>
                <a:gd name="T4" fmla="*/ 0 w 100"/>
                <a:gd name="T5" fmla="*/ 44 h 63"/>
                <a:gd name="T6" fmla="*/ 21 w 100"/>
                <a:gd name="T7" fmla="*/ 0 h 63"/>
              </a:gdLst>
              <a:ahLst/>
              <a:cxnLst>
                <a:cxn ang="0">
                  <a:pos x="T0" y="T1"/>
                </a:cxn>
                <a:cxn ang="0">
                  <a:pos x="T2" y="T3"/>
                </a:cxn>
                <a:cxn ang="0">
                  <a:pos x="T4" y="T5"/>
                </a:cxn>
                <a:cxn ang="0">
                  <a:pos x="T6" y="T7"/>
                </a:cxn>
              </a:cxnLst>
              <a:rect l="0" t="0" r="r" b="b"/>
              <a:pathLst>
                <a:path w="100" h="63">
                  <a:moveTo>
                    <a:pt x="21" y="0"/>
                  </a:moveTo>
                  <a:lnTo>
                    <a:pt x="99" y="62"/>
                  </a:lnTo>
                  <a:lnTo>
                    <a:pt x="0" y="44"/>
                  </a:lnTo>
                  <a:lnTo>
                    <a:pt x="2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3" name="Freeform 31"/>
            <p:cNvSpPr>
              <a:spLocks/>
            </p:cNvSpPr>
            <p:nvPr/>
          </p:nvSpPr>
          <p:spPr bwMode="auto">
            <a:xfrm>
              <a:off x="972" y="2996"/>
              <a:ext cx="272" cy="486"/>
            </a:xfrm>
            <a:custGeom>
              <a:avLst/>
              <a:gdLst>
                <a:gd name="T0" fmla="*/ 271 w 272"/>
                <a:gd name="T1" fmla="*/ 0 h 486"/>
                <a:gd name="T2" fmla="*/ 0 w 272"/>
                <a:gd name="T3" fmla="*/ 485 h 486"/>
                <a:gd name="T4" fmla="*/ 271 w 272"/>
                <a:gd name="T5" fmla="*/ 0 h 486"/>
              </a:gdLst>
              <a:ahLst/>
              <a:cxnLst>
                <a:cxn ang="0">
                  <a:pos x="T0" y="T1"/>
                </a:cxn>
                <a:cxn ang="0">
                  <a:pos x="T2" y="T3"/>
                </a:cxn>
                <a:cxn ang="0">
                  <a:pos x="T4" y="T5"/>
                </a:cxn>
              </a:cxnLst>
              <a:rect l="0" t="0" r="r" b="b"/>
              <a:pathLst>
                <a:path w="272" h="486">
                  <a:moveTo>
                    <a:pt x="271" y="0"/>
                  </a:moveTo>
                  <a:lnTo>
                    <a:pt x="0" y="485"/>
                  </a:lnTo>
                  <a:lnTo>
                    <a:pt x="27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Freeform 32"/>
            <p:cNvSpPr>
              <a:spLocks/>
            </p:cNvSpPr>
            <p:nvPr/>
          </p:nvSpPr>
          <p:spPr bwMode="auto">
            <a:xfrm>
              <a:off x="972" y="3384"/>
              <a:ext cx="69" cy="98"/>
            </a:xfrm>
            <a:custGeom>
              <a:avLst/>
              <a:gdLst>
                <a:gd name="T0" fmla="*/ 68 w 69"/>
                <a:gd name="T1" fmla="*/ 25 h 98"/>
                <a:gd name="T2" fmla="*/ 0 w 69"/>
                <a:gd name="T3" fmla="*/ 97 h 98"/>
                <a:gd name="T4" fmla="*/ 26 w 69"/>
                <a:gd name="T5" fmla="*/ 0 h 98"/>
                <a:gd name="T6" fmla="*/ 68 w 69"/>
                <a:gd name="T7" fmla="*/ 25 h 98"/>
              </a:gdLst>
              <a:ahLst/>
              <a:cxnLst>
                <a:cxn ang="0">
                  <a:pos x="T0" y="T1"/>
                </a:cxn>
                <a:cxn ang="0">
                  <a:pos x="T2" y="T3"/>
                </a:cxn>
                <a:cxn ang="0">
                  <a:pos x="T4" y="T5"/>
                </a:cxn>
                <a:cxn ang="0">
                  <a:pos x="T6" y="T7"/>
                </a:cxn>
              </a:cxnLst>
              <a:rect l="0" t="0" r="r" b="b"/>
              <a:pathLst>
                <a:path w="69" h="98">
                  <a:moveTo>
                    <a:pt x="68" y="25"/>
                  </a:moveTo>
                  <a:lnTo>
                    <a:pt x="0" y="97"/>
                  </a:lnTo>
                  <a:lnTo>
                    <a:pt x="26" y="0"/>
                  </a:lnTo>
                  <a:lnTo>
                    <a:pt x="68"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5" name="Freeform 33"/>
            <p:cNvSpPr>
              <a:spLocks/>
            </p:cNvSpPr>
            <p:nvPr/>
          </p:nvSpPr>
          <p:spPr bwMode="auto">
            <a:xfrm>
              <a:off x="1554" y="2977"/>
              <a:ext cx="1" cy="505"/>
            </a:xfrm>
            <a:custGeom>
              <a:avLst/>
              <a:gdLst>
                <a:gd name="T0" fmla="*/ 0 w 1"/>
                <a:gd name="T1" fmla="*/ 0 h 505"/>
                <a:gd name="T2" fmla="*/ 0 w 1"/>
                <a:gd name="T3" fmla="*/ 504 h 505"/>
                <a:gd name="T4" fmla="*/ 0 w 1"/>
                <a:gd name="T5" fmla="*/ 0 h 505"/>
              </a:gdLst>
              <a:ahLst/>
              <a:cxnLst>
                <a:cxn ang="0">
                  <a:pos x="T0" y="T1"/>
                </a:cxn>
                <a:cxn ang="0">
                  <a:pos x="T2" y="T3"/>
                </a:cxn>
                <a:cxn ang="0">
                  <a:pos x="T4" y="T5"/>
                </a:cxn>
              </a:cxnLst>
              <a:rect l="0" t="0" r="r" b="b"/>
              <a:pathLst>
                <a:path w="1" h="505">
                  <a:moveTo>
                    <a:pt x="0" y="0"/>
                  </a:moveTo>
                  <a:lnTo>
                    <a:pt x="0" y="5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6" name="Freeform 34"/>
            <p:cNvSpPr>
              <a:spLocks/>
            </p:cNvSpPr>
            <p:nvPr/>
          </p:nvSpPr>
          <p:spPr bwMode="auto">
            <a:xfrm>
              <a:off x="1530" y="3384"/>
              <a:ext cx="50" cy="98"/>
            </a:xfrm>
            <a:custGeom>
              <a:avLst/>
              <a:gdLst>
                <a:gd name="T0" fmla="*/ 49 w 50"/>
                <a:gd name="T1" fmla="*/ 0 h 98"/>
                <a:gd name="T2" fmla="*/ 24 w 50"/>
                <a:gd name="T3" fmla="*/ 97 h 98"/>
                <a:gd name="T4" fmla="*/ 0 w 50"/>
                <a:gd name="T5" fmla="*/ 0 h 98"/>
                <a:gd name="T6" fmla="*/ 49 w 50"/>
                <a:gd name="T7" fmla="*/ 0 h 98"/>
              </a:gdLst>
              <a:ahLst/>
              <a:cxnLst>
                <a:cxn ang="0">
                  <a:pos x="T0" y="T1"/>
                </a:cxn>
                <a:cxn ang="0">
                  <a:pos x="T2" y="T3"/>
                </a:cxn>
                <a:cxn ang="0">
                  <a:pos x="T4" y="T5"/>
                </a:cxn>
                <a:cxn ang="0">
                  <a:pos x="T6" y="T7"/>
                </a:cxn>
              </a:cxnLst>
              <a:rect l="0" t="0" r="r" b="b"/>
              <a:pathLst>
                <a:path w="50" h="98">
                  <a:moveTo>
                    <a:pt x="49" y="0"/>
                  </a:moveTo>
                  <a:lnTo>
                    <a:pt x="24" y="97"/>
                  </a:lnTo>
                  <a:lnTo>
                    <a:pt x="0" y="0"/>
                  </a:lnTo>
                  <a:lnTo>
                    <a:pt x="4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7" name="Freeform 35"/>
            <p:cNvSpPr>
              <a:spLocks/>
            </p:cNvSpPr>
            <p:nvPr/>
          </p:nvSpPr>
          <p:spPr bwMode="auto">
            <a:xfrm>
              <a:off x="1865" y="2958"/>
              <a:ext cx="214" cy="514"/>
            </a:xfrm>
            <a:custGeom>
              <a:avLst/>
              <a:gdLst>
                <a:gd name="T0" fmla="*/ 0 w 214"/>
                <a:gd name="T1" fmla="*/ 0 h 514"/>
                <a:gd name="T2" fmla="*/ 213 w 214"/>
                <a:gd name="T3" fmla="*/ 513 h 514"/>
                <a:gd name="T4" fmla="*/ 0 w 214"/>
                <a:gd name="T5" fmla="*/ 0 h 514"/>
              </a:gdLst>
              <a:ahLst/>
              <a:cxnLst>
                <a:cxn ang="0">
                  <a:pos x="T0" y="T1"/>
                </a:cxn>
                <a:cxn ang="0">
                  <a:pos x="T2" y="T3"/>
                </a:cxn>
                <a:cxn ang="0">
                  <a:pos x="T4" y="T5"/>
                </a:cxn>
              </a:cxnLst>
              <a:rect l="0" t="0" r="r" b="b"/>
              <a:pathLst>
                <a:path w="214" h="514">
                  <a:moveTo>
                    <a:pt x="0" y="0"/>
                  </a:moveTo>
                  <a:lnTo>
                    <a:pt x="213" y="5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8" name="Freeform 36"/>
            <p:cNvSpPr>
              <a:spLocks/>
            </p:cNvSpPr>
            <p:nvPr/>
          </p:nvSpPr>
          <p:spPr bwMode="auto">
            <a:xfrm>
              <a:off x="2019" y="3372"/>
              <a:ext cx="60" cy="100"/>
            </a:xfrm>
            <a:custGeom>
              <a:avLst/>
              <a:gdLst>
                <a:gd name="T0" fmla="*/ 45 w 60"/>
                <a:gd name="T1" fmla="*/ 0 h 100"/>
                <a:gd name="T2" fmla="*/ 59 w 60"/>
                <a:gd name="T3" fmla="*/ 99 h 100"/>
                <a:gd name="T4" fmla="*/ 0 w 60"/>
                <a:gd name="T5" fmla="*/ 18 h 100"/>
                <a:gd name="T6" fmla="*/ 45 w 60"/>
                <a:gd name="T7" fmla="*/ 0 h 100"/>
              </a:gdLst>
              <a:ahLst/>
              <a:cxnLst>
                <a:cxn ang="0">
                  <a:pos x="T0" y="T1"/>
                </a:cxn>
                <a:cxn ang="0">
                  <a:pos x="T2" y="T3"/>
                </a:cxn>
                <a:cxn ang="0">
                  <a:pos x="T4" y="T5"/>
                </a:cxn>
                <a:cxn ang="0">
                  <a:pos x="T6" y="T7"/>
                </a:cxn>
              </a:cxnLst>
              <a:rect l="0" t="0" r="r" b="b"/>
              <a:pathLst>
                <a:path w="60" h="100">
                  <a:moveTo>
                    <a:pt x="45" y="0"/>
                  </a:moveTo>
                  <a:lnTo>
                    <a:pt x="59" y="99"/>
                  </a:lnTo>
                  <a:lnTo>
                    <a:pt x="0" y="18"/>
                  </a:lnTo>
                  <a:lnTo>
                    <a:pt x="4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9" name="Freeform 37"/>
            <p:cNvSpPr>
              <a:spLocks/>
            </p:cNvSpPr>
            <p:nvPr/>
          </p:nvSpPr>
          <p:spPr bwMode="auto">
            <a:xfrm>
              <a:off x="3554" y="2967"/>
              <a:ext cx="254" cy="496"/>
            </a:xfrm>
            <a:custGeom>
              <a:avLst/>
              <a:gdLst>
                <a:gd name="T0" fmla="*/ 253 w 254"/>
                <a:gd name="T1" fmla="*/ 0 h 496"/>
                <a:gd name="T2" fmla="*/ 0 w 254"/>
                <a:gd name="T3" fmla="*/ 495 h 496"/>
                <a:gd name="T4" fmla="*/ 253 w 254"/>
                <a:gd name="T5" fmla="*/ 0 h 496"/>
              </a:gdLst>
              <a:ahLst/>
              <a:cxnLst>
                <a:cxn ang="0">
                  <a:pos x="T0" y="T1"/>
                </a:cxn>
                <a:cxn ang="0">
                  <a:pos x="T2" y="T3"/>
                </a:cxn>
                <a:cxn ang="0">
                  <a:pos x="T4" y="T5"/>
                </a:cxn>
              </a:cxnLst>
              <a:rect l="0" t="0" r="r" b="b"/>
              <a:pathLst>
                <a:path w="254" h="496">
                  <a:moveTo>
                    <a:pt x="253" y="0"/>
                  </a:moveTo>
                  <a:lnTo>
                    <a:pt x="0" y="495"/>
                  </a:lnTo>
                  <a:lnTo>
                    <a:pt x="25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0" name="Freeform 38"/>
            <p:cNvSpPr>
              <a:spLocks/>
            </p:cNvSpPr>
            <p:nvPr/>
          </p:nvSpPr>
          <p:spPr bwMode="auto">
            <a:xfrm>
              <a:off x="3554" y="3365"/>
              <a:ext cx="67" cy="98"/>
            </a:xfrm>
            <a:custGeom>
              <a:avLst/>
              <a:gdLst>
                <a:gd name="T0" fmla="*/ 66 w 67"/>
                <a:gd name="T1" fmla="*/ 21 h 98"/>
                <a:gd name="T2" fmla="*/ 0 w 67"/>
                <a:gd name="T3" fmla="*/ 97 h 98"/>
                <a:gd name="T4" fmla="*/ 23 w 67"/>
                <a:gd name="T5" fmla="*/ 0 h 98"/>
                <a:gd name="T6" fmla="*/ 66 w 67"/>
                <a:gd name="T7" fmla="*/ 21 h 98"/>
              </a:gdLst>
              <a:ahLst/>
              <a:cxnLst>
                <a:cxn ang="0">
                  <a:pos x="T0" y="T1"/>
                </a:cxn>
                <a:cxn ang="0">
                  <a:pos x="T2" y="T3"/>
                </a:cxn>
                <a:cxn ang="0">
                  <a:pos x="T4" y="T5"/>
                </a:cxn>
                <a:cxn ang="0">
                  <a:pos x="T6" y="T7"/>
                </a:cxn>
              </a:cxnLst>
              <a:rect l="0" t="0" r="r" b="b"/>
              <a:pathLst>
                <a:path w="67" h="98">
                  <a:moveTo>
                    <a:pt x="66" y="21"/>
                  </a:moveTo>
                  <a:lnTo>
                    <a:pt x="0" y="97"/>
                  </a:lnTo>
                  <a:lnTo>
                    <a:pt x="23" y="0"/>
                  </a:lnTo>
                  <a:lnTo>
                    <a:pt x="66"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1" name="Freeform 39"/>
            <p:cNvSpPr>
              <a:spLocks/>
            </p:cNvSpPr>
            <p:nvPr/>
          </p:nvSpPr>
          <p:spPr bwMode="auto">
            <a:xfrm>
              <a:off x="4117" y="2977"/>
              <a:ext cx="1" cy="476"/>
            </a:xfrm>
            <a:custGeom>
              <a:avLst/>
              <a:gdLst>
                <a:gd name="T0" fmla="*/ 0 w 1"/>
                <a:gd name="T1" fmla="*/ 0 h 476"/>
                <a:gd name="T2" fmla="*/ 0 w 1"/>
                <a:gd name="T3" fmla="*/ 475 h 476"/>
                <a:gd name="T4" fmla="*/ 0 w 1"/>
                <a:gd name="T5" fmla="*/ 0 h 476"/>
              </a:gdLst>
              <a:ahLst/>
              <a:cxnLst>
                <a:cxn ang="0">
                  <a:pos x="T0" y="T1"/>
                </a:cxn>
                <a:cxn ang="0">
                  <a:pos x="T2" y="T3"/>
                </a:cxn>
                <a:cxn ang="0">
                  <a:pos x="T4" y="T5"/>
                </a:cxn>
              </a:cxnLst>
              <a:rect l="0" t="0" r="r" b="b"/>
              <a:pathLst>
                <a:path w="1" h="476">
                  <a:moveTo>
                    <a:pt x="0" y="0"/>
                  </a:moveTo>
                  <a:lnTo>
                    <a:pt x="0" y="47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2" name="Freeform 40"/>
            <p:cNvSpPr>
              <a:spLocks/>
            </p:cNvSpPr>
            <p:nvPr/>
          </p:nvSpPr>
          <p:spPr bwMode="auto">
            <a:xfrm>
              <a:off x="4093" y="3355"/>
              <a:ext cx="49" cy="98"/>
            </a:xfrm>
            <a:custGeom>
              <a:avLst/>
              <a:gdLst>
                <a:gd name="T0" fmla="*/ 48 w 49"/>
                <a:gd name="T1" fmla="*/ 0 h 98"/>
                <a:gd name="T2" fmla="*/ 24 w 49"/>
                <a:gd name="T3" fmla="*/ 97 h 98"/>
                <a:gd name="T4" fmla="*/ 0 w 49"/>
                <a:gd name="T5" fmla="*/ 0 h 98"/>
                <a:gd name="T6" fmla="*/ 48 w 49"/>
                <a:gd name="T7" fmla="*/ 0 h 98"/>
              </a:gdLst>
              <a:ahLst/>
              <a:cxnLst>
                <a:cxn ang="0">
                  <a:pos x="T0" y="T1"/>
                </a:cxn>
                <a:cxn ang="0">
                  <a:pos x="T2" y="T3"/>
                </a:cxn>
                <a:cxn ang="0">
                  <a:pos x="T4" y="T5"/>
                </a:cxn>
                <a:cxn ang="0">
                  <a:pos x="T6" y="T7"/>
                </a:cxn>
              </a:cxnLst>
              <a:rect l="0" t="0" r="r" b="b"/>
              <a:pathLst>
                <a:path w="49" h="98">
                  <a:moveTo>
                    <a:pt x="48" y="0"/>
                  </a:moveTo>
                  <a:lnTo>
                    <a:pt x="24" y="97"/>
                  </a:lnTo>
                  <a:lnTo>
                    <a:pt x="0" y="0"/>
                  </a:lnTo>
                  <a:lnTo>
                    <a:pt x="4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3" name="Freeform 41"/>
            <p:cNvSpPr>
              <a:spLocks/>
            </p:cNvSpPr>
            <p:nvPr/>
          </p:nvSpPr>
          <p:spPr bwMode="auto">
            <a:xfrm>
              <a:off x="4428" y="2986"/>
              <a:ext cx="253" cy="477"/>
            </a:xfrm>
            <a:custGeom>
              <a:avLst/>
              <a:gdLst>
                <a:gd name="T0" fmla="*/ 0 w 253"/>
                <a:gd name="T1" fmla="*/ 0 h 477"/>
                <a:gd name="T2" fmla="*/ 252 w 253"/>
                <a:gd name="T3" fmla="*/ 476 h 477"/>
                <a:gd name="T4" fmla="*/ 0 w 253"/>
                <a:gd name="T5" fmla="*/ 0 h 477"/>
              </a:gdLst>
              <a:ahLst/>
              <a:cxnLst>
                <a:cxn ang="0">
                  <a:pos x="T0" y="T1"/>
                </a:cxn>
                <a:cxn ang="0">
                  <a:pos x="T2" y="T3"/>
                </a:cxn>
                <a:cxn ang="0">
                  <a:pos x="T4" y="T5"/>
                </a:cxn>
              </a:cxnLst>
              <a:rect l="0" t="0" r="r" b="b"/>
              <a:pathLst>
                <a:path w="253" h="477">
                  <a:moveTo>
                    <a:pt x="0" y="0"/>
                  </a:moveTo>
                  <a:lnTo>
                    <a:pt x="252" y="47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4" name="Freeform 42"/>
            <p:cNvSpPr>
              <a:spLocks/>
            </p:cNvSpPr>
            <p:nvPr/>
          </p:nvSpPr>
          <p:spPr bwMode="auto">
            <a:xfrm>
              <a:off x="4614" y="3365"/>
              <a:ext cx="67" cy="98"/>
            </a:xfrm>
            <a:custGeom>
              <a:avLst/>
              <a:gdLst>
                <a:gd name="T0" fmla="*/ 42 w 67"/>
                <a:gd name="T1" fmla="*/ 0 h 98"/>
                <a:gd name="T2" fmla="*/ 66 w 67"/>
                <a:gd name="T3" fmla="*/ 97 h 98"/>
                <a:gd name="T4" fmla="*/ 0 w 67"/>
                <a:gd name="T5" fmla="*/ 22 h 98"/>
                <a:gd name="T6" fmla="*/ 42 w 67"/>
                <a:gd name="T7" fmla="*/ 0 h 98"/>
              </a:gdLst>
              <a:ahLst/>
              <a:cxnLst>
                <a:cxn ang="0">
                  <a:pos x="T0" y="T1"/>
                </a:cxn>
                <a:cxn ang="0">
                  <a:pos x="T2" y="T3"/>
                </a:cxn>
                <a:cxn ang="0">
                  <a:pos x="T4" y="T5"/>
                </a:cxn>
                <a:cxn ang="0">
                  <a:pos x="T6" y="T7"/>
                </a:cxn>
              </a:cxnLst>
              <a:rect l="0" t="0" r="r" b="b"/>
              <a:pathLst>
                <a:path w="67" h="98">
                  <a:moveTo>
                    <a:pt x="42" y="0"/>
                  </a:moveTo>
                  <a:lnTo>
                    <a:pt x="66" y="97"/>
                  </a:lnTo>
                  <a:lnTo>
                    <a:pt x="0" y="22"/>
                  </a:lnTo>
                  <a:lnTo>
                    <a:pt x="4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5" name="Freeform 43"/>
            <p:cNvSpPr>
              <a:spLocks/>
            </p:cNvSpPr>
            <p:nvPr/>
          </p:nvSpPr>
          <p:spPr bwMode="auto">
            <a:xfrm>
              <a:off x="700" y="3519"/>
              <a:ext cx="1" cy="283"/>
            </a:xfrm>
            <a:custGeom>
              <a:avLst/>
              <a:gdLst>
                <a:gd name="T0" fmla="*/ 0 w 1"/>
                <a:gd name="T1" fmla="*/ 0 h 283"/>
                <a:gd name="T2" fmla="*/ 0 w 1"/>
                <a:gd name="T3" fmla="*/ 282 h 283"/>
                <a:gd name="T4" fmla="*/ 0 w 1"/>
                <a:gd name="T5" fmla="*/ 0 h 283"/>
              </a:gdLst>
              <a:ahLst/>
              <a:cxnLst>
                <a:cxn ang="0">
                  <a:pos x="T0" y="T1"/>
                </a:cxn>
                <a:cxn ang="0">
                  <a:pos x="T2" y="T3"/>
                </a:cxn>
                <a:cxn ang="0">
                  <a:pos x="T4" y="T5"/>
                </a:cxn>
              </a:cxnLst>
              <a:rect l="0" t="0" r="r" b="b"/>
              <a:pathLst>
                <a:path w="1" h="283">
                  <a:moveTo>
                    <a:pt x="0" y="0"/>
                  </a:moveTo>
                  <a:lnTo>
                    <a:pt x="0" y="2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6" name="Freeform 44"/>
            <p:cNvSpPr>
              <a:spLocks/>
            </p:cNvSpPr>
            <p:nvPr/>
          </p:nvSpPr>
          <p:spPr bwMode="auto">
            <a:xfrm>
              <a:off x="1565" y="3509"/>
              <a:ext cx="1" cy="293"/>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7" name="Freeform 45"/>
            <p:cNvSpPr>
              <a:spLocks/>
            </p:cNvSpPr>
            <p:nvPr/>
          </p:nvSpPr>
          <p:spPr bwMode="auto">
            <a:xfrm>
              <a:off x="2409" y="3509"/>
              <a:ext cx="1" cy="302"/>
            </a:xfrm>
            <a:custGeom>
              <a:avLst/>
              <a:gdLst>
                <a:gd name="T0" fmla="*/ 0 w 1"/>
                <a:gd name="T1" fmla="*/ 0 h 302"/>
                <a:gd name="T2" fmla="*/ 0 w 1"/>
                <a:gd name="T3" fmla="*/ 301 h 302"/>
                <a:gd name="T4" fmla="*/ 0 w 1"/>
                <a:gd name="T5" fmla="*/ 0 h 302"/>
              </a:gdLst>
              <a:ahLst/>
              <a:cxnLst>
                <a:cxn ang="0">
                  <a:pos x="T0" y="T1"/>
                </a:cxn>
                <a:cxn ang="0">
                  <a:pos x="T2" y="T3"/>
                </a:cxn>
                <a:cxn ang="0">
                  <a:pos x="T4" y="T5"/>
                </a:cxn>
              </a:cxnLst>
              <a:rect l="0" t="0" r="r" b="b"/>
              <a:pathLst>
                <a:path w="1" h="302">
                  <a:moveTo>
                    <a:pt x="0" y="0"/>
                  </a:moveTo>
                  <a:lnTo>
                    <a:pt x="0" y="30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8" name="Freeform 46"/>
            <p:cNvSpPr>
              <a:spLocks/>
            </p:cNvSpPr>
            <p:nvPr/>
          </p:nvSpPr>
          <p:spPr bwMode="auto">
            <a:xfrm>
              <a:off x="3252" y="3519"/>
              <a:ext cx="1" cy="273"/>
            </a:xfrm>
            <a:custGeom>
              <a:avLst/>
              <a:gdLst>
                <a:gd name="T0" fmla="*/ 0 w 1"/>
                <a:gd name="T1" fmla="*/ 0 h 273"/>
                <a:gd name="T2" fmla="*/ 0 w 1"/>
                <a:gd name="T3" fmla="*/ 272 h 273"/>
                <a:gd name="T4" fmla="*/ 0 w 1"/>
                <a:gd name="T5" fmla="*/ 0 h 273"/>
              </a:gdLst>
              <a:ahLst/>
              <a:cxnLst>
                <a:cxn ang="0">
                  <a:pos x="T0" y="T1"/>
                </a:cxn>
                <a:cxn ang="0">
                  <a:pos x="T2" y="T3"/>
                </a:cxn>
                <a:cxn ang="0">
                  <a:pos x="T4" y="T5"/>
                </a:cxn>
              </a:cxnLst>
              <a:rect l="0" t="0" r="r" b="b"/>
              <a:pathLst>
                <a:path w="1" h="273">
                  <a:moveTo>
                    <a:pt x="0" y="0"/>
                  </a:moveTo>
                  <a:lnTo>
                    <a:pt x="0" y="27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9" name="Freeform 47"/>
            <p:cNvSpPr>
              <a:spLocks/>
            </p:cNvSpPr>
            <p:nvPr/>
          </p:nvSpPr>
          <p:spPr bwMode="auto">
            <a:xfrm>
              <a:off x="4108" y="3519"/>
              <a:ext cx="1" cy="292"/>
            </a:xfrm>
            <a:custGeom>
              <a:avLst/>
              <a:gdLst>
                <a:gd name="T0" fmla="*/ 0 w 1"/>
                <a:gd name="T1" fmla="*/ 0 h 292"/>
                <a:gd name="T2" fmla="*/ 0 w 1"/>
                <a:gd name="T3" fmla="*/ 291 h 292"/>
                <a:gd name="T4" fmla="*/ 0 w 1"/>
                <a:gd name="T5" fmla="*/ 0 h 292"/>
              </a:gdLst>
              <a:ahLst/>
              <a:cxnLst>
                <a:cxn ang="0">
                  <a:pos x="T0" y="T1"/>
                </a:cxn>
                <a:cxn ang="0">
                  <a:pos x="T2" y="T3"/>
                </a:cxn>
                <a:cxn ang="0">
                  <a:pos x="T4" y="T5"/>
                </a:cxn>
              </a:cxnLst>
              <a:rect l="0" t="0" r="r" b="b"/>
              <a:pathLst>
                <a:path w="1" h="292">
                  <a:moveTo>
                    <a:pt x="0" y="0"/>
                  </a:moveTo>
                  <a:lnTo>
                    <a:pt x="0" y="29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0" name="Freeform 48"/>
            <p:cNvSpPr>
              <a:spLocks/>
            </p:cNvSpPr>
            <p:nvPr/>
          </p:nvSpPr>
          <p:spPr bwMode="auto">
            <a:xfrm>
              <a:off x="4952" y="3519"/>
              <a:ext cx="1" cy="292"/>
            </a:xfrm>
            <a:custGeom>
              <a:avLst/>
              <a:gdLst>
                <a:gd name="T0" fmla="*/ 0 w 1"/>
                <a:gd name="T1" fmla="*/ 0 h 292"/>
                <a:gd name="T2" fmla="*/ 0 w 1"/>
                <a:gd name="T3" fmla="*/ 291 h 292"/>
                <a:gd name="T4" fmla="*/ 0 w 1"/>
                <a:gd name="T5" fmla="*/ 0 h 292"/>
              </a:gdLst>
              <a:ahLst/>
              <a:cxnLst>
                <a:cxn ang="0">
                  <a:pos x="T0" y="T1"/>
                </a:cxn>
                <a:cxn ang="0">
                  <a:pos x="T2" y="T3"/>
                </a:cxn>
                <a:cxn ang="0">
                  <a:pos x="T4" y="T5"/>
                </a:cxn>
              </a:cxnLst>
              <a:rect l="0" t="0" r="r" b="b"/>
              <a:pathLst>
                <a:path w="1" h="292">
                  <a:moveTo>
                    <a:pt x="0" y="0"/>
                  </a:moveTo>
                  <a:lnTo>
                    <a:pt x="0" y="29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1" name="Freeform 49"/>
            <p:cNvSpPr>
              <a:spLocks/>
            </p:cNvSpPr>
            <p:nvPr/>
          </p:nvSpPr>
          <p:spPr bwMode="auto">
            <a:xfrm>
              <a:off x="2146" y="1940"/>
              <a:ext cx="254" cy="78"/>
            </a:xfrm>
            <a:custGeom>
              <a:avLst/>
              <a:gdLst>
                <a:gd name="T0" fmla="*/ 0 w 254"/>
                <a:gd name="T1" fmla="*/ 0 h 78"/>
                <a:gd name="T2" fmla="*/ 253 w 254"/>
                <a:gd name="T3" fmla="*/ 77 h 78"/>
                <a:gd name="T4" fmla="*/ 0 w 254"/>
                <a:gd name="T5" fmla="*/ 0 h 78"/>
              </a:gdLst>
              <a:ahLst/>
              <a:cxnLst>
                <a:cxn ang="0">
                  <a:pos x="T0" y="T1"/>
                </a:cxn>
                <a:cxn ang="0">
                  <a:pos x="T2" y="T3"/>
                </a:cxn>
                <a:cxn ang="0">
                  <a:pos x="T4" y="T5"/>
                </a:cxn>
              </a:cxnLst>
              <a:rect l="0" t="0" r="r" b="b"/>
              <a:pathLst>
                <a:path w="254" h="78">
                  <a:moveTo>
                    <a:pt x="0" y="0"/>
                  </a:moveTo>
                  <a:lnTo>
                    <a:pt x="253" y="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Freeform 50"/>
            <p:cNvSpPr>
              <a:spLocks/>
            </p:cNvSpPr>
            <p:nvPr/>
          </p:nvSpPr>
          <p:spPr bwMode="auto">
            <a:xfrm>
              <a:off x="2299" y="1967"/>
              <a:ext cx="101" cy="51"/>
            </a:xfrm>
            <a:custGeom>
              <a:avLst/>
              <a:gdLst>
                <a:gd name="T0" fmla="*/ 15 w 101"/>
                <a:gd name="T1" fmla="*/ 0 h 51"/>
                <a:gd name="T2" fmla="*/ 100 w 101"/>
                <a:gd name="T3" fmla="*/ 50 h 51"/>
                <a:gd name="T4" fmla="*/ 0 w 101"/>
                <a:gd name="T5" fmla="*/ 45 h 51"/>
                <a:gd name="T6" fmla="*/ 15 w 101"/>
                <a:gd name="T7" fmla="*/ 0 h 51"/>
              </a:gdLst>
              <a:ahLst/>
              <a:cxnLst>
                <a:cxn ang="0">
                  <a:pos x="T0" y="T1"/>
                </a:cxn>
                <a:cxn ang="0">
                  <a:pos x="T2" y="T3"/>
                </a:cxn>
                <a:cxn ang="0">
                  <a:pos x="T4" y="T5"/>
                </a:cxn>
                <a:cxn ang="0">
                  <a:pos x="T6" y="T7"/>
                </a:cxn>
              </a:cxnLst>
              <a:rect l="0" t="0" r="r" b="b"/>
              <a:pathLst>
                <a:path w="101" h="51">
                  <a:moveTo>
                    <a:pt x="15" y="0"/>
                  </a:moveTo>
                  <a:lnTo>
                    <a:pt x="100" y="50"/>
                  </a:lnTo>
                  <a:lnTo>
                    <a:pt x="0" y="45"/>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3" name="Rectangle 51"/>
            <p:cNvSpPr>
              <a:spLocks noChangeArrowheads="1"/>
            </p:cNvSpPr>
            <p:nvPr/>
          </p:nvSpPr>
          <p:spPr bwMode="auto">
            <a:xfrm>
              <a:off x="381"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13364" name="Rectangle 52"/>
            <p:cNvSpPr>
              <a:spLocks noChangeArrowheads="1"/>
            </p:cNvSpPr>
            <p:nvPr/>
          </p:nvSpPr>
          <p:spPr bwMode="auto">
            <a:xfrm>
              <a:off x="721"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15*</a:t>
              </a:r>
            </a:p>
          </p:txBody>
        </p:sp>
        <p:sp>
          <p:nvSpPr>
            <p:cNvPr id="13365" name="Rectangle 53"/>
            <p:cNvSpPr>
              <a:spLocks noChangeArrowheads="1"/>
            </p:cNvSpPr>
            <p:nvPr/>
          </p:nvSpPr>
          <p:spPr bwMode="auto">
            <a:xfrm>
              <a:off x="1236"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3366" name="Rectangle 54"/>
            <p:cNvSpPr>
              <a:spLocks noChangeArrowheads="1"/>
            </p:cNvSpPr>
            <p:nvPr/>
          </p:nvSpPr>
          <p:spPr bwMode="auto">
            <a:xfrm>
              <a:off x="1594"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13367" name="Rectangle 55"/>
            <p:cNvSpPr>
              <a:spLocks noChangeArrowheads="1"/>
            </p:cNvSpPr>
            <p:nvPr/>
          </p:nvSpPr>
          <p:spPr bwMode="auto">
            <a:xfrm>
              <a:off x="2099"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3368" name="Rectangle 56"/>
            <p:cNvSpPr>
              <a:spLocks noChangeArrowheads="1"/>
            </p:cNvSpPr>
            <p:nvPr/>
          </p:nvSpPr>
          <p:spPr bwMode="auto">
            <a:xfrm>
              <a:off x="2429"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37*</a:t>
              </a:r>
            </a:p>
          </p:txBody>
        </p:sp>
        <p:sp>
          <p:nvSpPr>
            <p:cNvPr id="13369" name="Rectangle 57"/>
            <p:cNvSpPr>
              <a:spLocks noChangeArrowheads="1"/>
            </p:cNvSpPr>
            <p:nvPr/>
          </p:nvSpPr>
          <p:spPr bwMode="auto">
            <a:xfrm>
              <a:off x="2953"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40*</a:t>
              </a:r>
            </a:p>
          </p:txBody>
        </p:sp>
        <p:sp>
          <p:nvSpPr>
            <p:cNvPr id="13370" name="Rectangle 58"/>
            <p:cNvSpPr>
              <a:spLocks noChangeArrowheads="1"/>
            </p:cNvSpPr>
            <p:nvPr/>
          </p:nvSpPr>
          <p:spPr bwMode="auto">
            <a:xfrm>
              <a:off x="3284" y="355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46*</a:t>
              </a:r>
            </a:p>
          </p:txBody>
        </p:sp>
        <p:sp>
          <p:nvSpPr>
            <p:cNvPr id="13371" name="Rectangle 59"/>
            <p:cNvSpPr>
              <a:spLocks noChangeArrowheads="1"/>
            </p:cNvSpPr>
            <p:nvPr/>
          </p:nvSpPr>
          <p:spPr bwMode="auto">
            <a:xfrm>
              <a:off x="3789"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51*</a:t>
              </a:r>
            </a:p>
          </p:txBody>
        </p:sp>
        <p:sp>
          <p:nvSpPr>
            <p:cNvPr id="13372" name="Rectangle 60"/>
            <p:cNvSpPr>
              <a:spLocks noChangeArrowheads="1"/>
            </p:cNvSpPr>
            <p:nvPr/>
          </p:nvSpPr>
          <p:spPr bwMode="auto">
            <a:xfrm>
              <a:off x="4158" y="355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55*</a:t>
              </a:r>
            </a:p>
          </p:txBody>
        </p:sp>
        <p:sp>
          <p:nvSpPr>
            <p:cNvPr id="13373" name="Rectangle 61"/>
            <p:cNvSpPr>
              <a:spLocks noChangeArrowheads="1"/>
            </p:cNvSpPr>
            <p:nvPr/>
          </p:nvSpPr>
          <p:spPr bwMode="auto">
            <a:xfrm>
              <a:off x="4643" y="357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63*</a:t>
              </a:r>
            </a:p>
          </p:txBody>
        </p:sp>
        <p:sp>
          <p:nvSpPr>
            <p:cNvPr id="13374" name="Rectangle 62"/>
            <p:cNvSpPr>
              <a:spLocks noChangeArrowheads="1"/>
            </p:cNvSpPr>
            <p:nvPr/>
          </p:nvSpPr>
          <p:spPr bwMode="auto">
            <a:xfrm>
              <a:off x="4993" y="356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97*</a:t>
              </a:r>
            </a:p>
          </p:txBody>
        </p:sp>
        <p:sp>
          <p:nvSpPr>
            <p:cNvPr id="13375" name="Rectangle 63"/>
            <p:cNvSpPr>
              <a:spLocks noChangeArrowheads="1"/>
            </p:cNvSpPr>
            <p:nvPr/>
          </p:nvSpPr>
          <p:spPr bwMode="auto">
            <a:xfrm>
              <a:off x="1283" y="2778"/>
              <a:ext cx="23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3376" name="Rectangle 64"/>
            <p:cNvSpPr>
              <a:spLocks noChangeArrowheads="1"/>
            </p:cNvSpPr>
            <p:nvPr/>
          </p:nvSpPr>
          <p:spPr bwMode="auto">
            <a:xfrm>
              <a:off x="1594" y="2778"/>
              <a:ext cx="23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3377" name="Rectangle 65"/>
            <p:cNvSpPr>
              <a:spLocks noChangeArrowheads="1"/>
            </p:cNvSpPr>
            <p:nvPr/>
          </p:nvSpPr>
          <p:spPr bwMode="auto">
            <a:xfrm>
              <a:off x="3847" y="2778"/>
              <a:ext cx="23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51</a:t>
              </a:r>
            </a:p>
          </p:txBody>
        </p:sp>
        <p:sp>
          <p:nvSpPr>
            <p:cNvPr id="13378" name="Rectangle 66"/>
            <p:cNvSpPr>
              <a:spLocks noChangeArrowheads="1"/>
            </p:cNvSpPr>
            <p:nvPr/>
          </p:nvSpPr>
          <p:spPr bwMode="auto">
            <a:xfrm>
              <a:off x="4147" y="2778"/>
              <a:ext cx="23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63</a:t>
              </a:r>
            </a:p>
          </p:txBody>
        </p:sp>
        <p:sp>
          <p:nvSpPr>
            <p:cNvPr id="13379" name="Rectangle 67"/>
            <p:cNvSpPr>
              <a:spLocks noChangeArrowheads="1"/>
            </p:cNvSpPr>
            <p:nvPr/>
          </p:nvSpPr>
          <p:spPr bwMode="auto">
            <a:xfrm>
              <a:off x="2517" y="2080"/>
              <a:ext cx="23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40</a:t>
              </a:r>
            </a:p>
          </p:txBody>
        </p:sp>
        <p:sp>
          <p:nvSpPr>
            <p:cNvPr id="13380" name="Rectangle 68"/>
            <p:cNvSpPr>
              <a:spLocks noChangeArrowheads="1"/>
            </p:cNvSpPr>
            <p:nvPr/>
          </p:nvSpPr>
          <p:spPr bwMode="auto">
            <a:xfrm>
              <a:off x="1671" y="1868"/>
              <a:ext cx="369"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grpSp>
      <p:sp>
        <p:nvSpPr>
          <p:cNvPr id="70" name="TextBox 69"/>
          <p:cNvSpPr txBox="1"/>
          <p:nvPr/>
        </p:nvSpPr>
        <p:spPr>
          <a:xfrm>
            <a:off x="838200" y="5791200"/>
            <a:ext cx="7391400" cy="461665"/>
          </a:xfrm>
          <a:prstGeom prst="rect">
            <a:avLst/>
          </a:prstGeom>
          <a:noFill/>
        </p:spPr>
        <p:txBody>
          <a:bodyPr wrap="square" rtlCol="0">
            <a:spAutoFit/>
          </a:bodyPr>
          <a:lstStyle/>
          <a:p>
            <a:r>
              <a:rPr lang="en-US" dirty="0" smtClean="0"/>
              <a:t>These “primary” leaf pages are sequential on disk!</a:t>
            </a:r>
            <a:endParaRPr lang="en-US" dirty="0"/>
          </a:p>
        </p:txBody>
      </p:sp>
    </p:spTree>
    <p:extLst>
      <p:ext uri="{BB962C8B-B14F-4D97-AF65-F5344CB8AC3E}">
        <p14:creationId xmlns:p14="http://schemas.microsoft.com/office/powerpoint/2010/main" val="1723596373"/>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Storage Engine vs. QP (Query Processor)</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a:t>
            </a:fld>
            <a:endParaRPr lang="en-US" dirty="0"/>
          </a:p>
        </p:txBody>
      </p:sp>
      <p:cxnSp>
        <p:nvCxnSpPr>
          <p:cNvPr id="3" name="Straight Connector 2"/>
          <p:cNvCxnSpPr/>
          <p:nvPr/>
        </p:nvCxnSpPr>
        <p:spPr>
          <a:xfrm>
            <a:off x="304800" y="3200400"/>
            <a:ext cx="8610600" cy="0"/>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98938" y="3356590"/>
            <a:ext cx="2590800" cy="461665"/>
          </a:xfrm>
          <a:prstGeom prst="rect">
            <a:avLst/>
          </a:prstGeom>
          <a:noFill/>
        </p:spPr>
        <p:txBody>
          <a:bodyPr wrap="square" rtlCol="0">
            <a:spAutoFit/>
          </a:bodyPr>
          <a:lstStyle/>
          <a:p>
            <a:r>
              <a:rPr lang="en-US" dirty="0" smtClean="0"/>
              <a:t>Storage engine</a:t>
            </a:r>
            <a:endParaRPr lang="en-US" dirty="0"/>
          </a:p>
        </p:txBody>
      </p:sp>
      <p:sp>
        <p:nvSpPr>
          <p:cNvPr id="31" name="TextBox 30"/>
          <p:cNvSpPr txBox="1"/>
          <p:nvPr/>
        </p:nvSpPr>
        <p:spPr>
          <a:xfrm>
            <a:off x="304800" y="2173595"/>
            <a:ext cx="2590800" cy="461665"/>
          </a:xfrm>
          <a:prstGeom prst="rect">
            <a:avLst/>
          </a:prstGeom>
          <a:noFill/>
        </p:spPr>
        <p:txBody>
          <a:bodyPr wrap="square" rtlCol="0">
            <a:spAutoFit/>
          </a:bodyPr>
          <a:lstStyle/>
          <a:p>
            <a:r>
              <a:rPr lang="en-US" dirty="0" smtClean="0"/>
              <a:t>Query Processor</a:t>
            </a:r>
            <a:endParaRPr lang="en-US" dirty="0"/>
          </a:p>
        </p:txBody>
      </p:sp>
      <p:sp>
        <p:nvSpPr>
          <p:cNvPr id="32" name="TextBox 31"/>
          <p:cNvSpPr txBox="1"/>
          <p:nvPr/>
        </p:nvSpPr>
        <p:spPr>
          <a:xfrm>
            <a:off x="382588" y="2765093"/>
            <a:ext cx="2590800" cy="461665"/>
          </a:xfrm>
          <a:prstGeom prst="rect">
            <a:avLst/>
          </a:prstGeom>
          <a:noFill/>
        </p:spPr>
        <p:txBody>
          <a:bodyPr wrap="square" rtlCol="0">
            <a:spAutoFit/>
          </a:bodyPr>
          <a:lstStyle/>
          <a:p>
            <a:r>
              <a:rPr lang="en-US" dirty="0" smtClean="0"/>
              <a:t>Storage engine API</a:t>
            </a:r>
            <a:endParaRPr lang="en-US" dirty="0"/>
          </a:p>
        </p:txBody>
      </p:sp>
    </p:spTree>
    <p:extLst>
      <p:ext uri="{BB962C8B-B14F-4D97-AF65-F5344CB8AC3E}">
        <p14:creationId xmlns:p14="http://schemas.microsoft.com/office/powerpoint/2010/main" val="1949946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dirty="0"/>
              <a:t>After Inserting 23*, 48*, 41*, 42</a:t>
            </a:r>
            <a:r>
              <a:rPr lang="en-US" dirty="0" smtClean="0"/>
              <a:t>*</a:t>
            </a:r>
            <a:endParaRPr lang="en-US" dirty="0"/>
          </a:p>
        </p:txBody>
      </p:sp>
      <p:sp>
        <p:nvSpPr>
          <p:cNvPr id="15365" name="Freeform 5"/>
          <p:cNvSpPr>
            <a:spLocks/>
          </p:cNvSpPr>
          <p:nvPr/>
        </p:nvSpPr>
        <p:spPr bwMode="auto">
          <a:xfrm>
            <a:off x="1319213" y="4002088"/>
            <a:ext cx="992187" cy="441325"/>
          </a:xfrm>
          <a:custGeom>
            <a:avLst/>
            <a:gdLst>
              <a:gd name="T0" fmla="*/ 0 w 625"/>
              <a:gd name="T1" fmla="*/ 277 h 278"/>
              <a:gd name="T2" fmla="*/ 0 w 625"/>
              <a:gd name="T3" fmla="*/ 0 h 278"/>
              <a:gd name="T4" fmla="*/ 624 w 625"/>
              <a:gd name="T5" fmla="*/ 0 h 278"/>
              <a:gd name="T6" fmla="*/ 624 w 625"/>
              <a:gd name="T7" fmla="*/ 277 h 278"/>
              <a:gd name="T8" fmla="*/ 0 w 625"/>
              <a:gd name="T9" fmla="*/ 277 h 278"/>
            </a:gdLst>
            <a:ahLst/>
            <a:cxnLst>
              <a:cxn ang="0">
                <a:pos x="T0" y="T1"/>
              </a:cxn>
              <a:cxn ang="0">
                <a:pos x="T2" y="T3"/>
              </a:cxn>
              <a:cxn ang="0">
                <a:pos x="T4" y="T5"/>
              </a:cxn>
              <a:cxn ang="0">
                <a:pos x="T6" y="T7"/>
              </a:cxn>
              <a:cxn ang="0">
                <a:pos x="T8" y="T9"/>
              </a:cxn>
            </a:cxnLst>
            <a:rect l="0" t="0" r="r" b="b"/>
            <a:pathLst>
              <a:path w="625" h="278">
                <a:moveTo>
                  <a:pt x="0" y="277"/>
                </a:moveTo>
                <a:lnTo>
                  <a:pt x="0" y="0"/>
                </a:lnTo>
                <a:lnTo>
                  <a:pt x="624" y="0"/>
                </a:lnTo>
                <a:lnTo>
                  <a:pt x="624"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Freeform 6"/>
          <p:cNvSpPr>
            <a:spLocks/>
          </p:cNvSpPr>
          <p:nvPr/>
        </p:nvSpPr>
        <p:spPr bwMode="auto">
          <a:xfrm>
            <a:off x="2530475" y="4002088"/>
            <a:ext cx="993775" cy="441325"/>
          </a:xfrm>
          <a:custGeom>
            <a:avLst/>
            <a:gdLst>
              <a:gd name="T0" fmla="*/ 0 w 626"/>
              <a:gd name="T1" fmla="*/ 277 h 278"/>
              <a:gd name="T2" fmla="*/ 0 w 626"/>
              <a:gd name="T3" fmla="*/ 0 h 278"/>
              <a:gd name="T4" fmla="*/ 625 w 626"/>
              <a:gd name="T5" fmla="*/ 0 h 278"/>
              <a:gd name="T6" fmla="*/ 625 w 626"/>
              <a:gd name="T7" fmla="*/ 277 h 278"/>
              <a:gd name="T8" fmla="*/ 0 w 626"/>
              <a:gd name="T9" fmla="*/ 277 h 278"/>
            </a:gdLst>
            <a:ahLst/>
            <a:cxnLst>
              <a:cxn ang="0">
                <a:pos x="T0" y="T1"/>
              </a:cxn>
              <a:cxn ang="0">
                <a:pos x="T2" y="T3"/>
              </a:cxn>
              <a:cxn ang="0">
                <a:pos x="T4" y="T5"/>
              </a:cxn>
              <a:cxn ang="0">
                <a:pos x="T6" y="T7"/>
              </a:cxn>
              <a:cxn ang="0">
                <a:pos x="T8" y="T9"/>
              </a:cxn>
            </a:cxnLst>
            <a:rect l="0" t="0" r="r" b="b"/>
            <a:pathLst>
              <a:path w="626" h="278">
                <a:moveTo>
                  <a:pt x="0" y="277"/>
                </a:moveTo>
                <a:lnTo>
                  <a:pt x="0" y="0"/>
                </a:lnTo>
                <a:lnTo>
                  <a:pt x="625" y="0"/>
                </a:lnTo>
                <a:lnTo>
                  <a:pt x="625"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7" name="Freeform 7"/>
          <p:cNvSpPr>
            <a:spLocks/>
          </p:cNvSpPr>
          <p:nvPr/>
        </p:nvSpPr>
        <p:spPr bwMode="auto">
          <a:xfrm>
            <a:off x="3743325" y="4002088"/>
            <a:ext cx="992188" cy="441325"/>
          </a:xfrm>
          <a:custGeom>
            <a:avLst/>
            <a:gdLst>
              <a:gd name="T0" fmla="*/ 0 w 625"/>
              <a:gd name="T1" fmla="*/ 277 h 278"/>
              <a:gd name="T2" fmla="*/ 0 w 625"/>
              <a:gd name="T3" fmla="*/ 0 h 278"/>
              <a:gd name="T4" fmla="*/ 624 w 625"/>
              <a:gd name="T5" fmla="*/ 0 h 278"/>
              <a:gd name="T6" fmla="*/ 624 w 625"/>
              <a:gd name="T7" fmla="*/ 277 h 278"/>
              <a:gd name="T8" fmla="*/ 0 w 625"/>
              <a:gd name="T9" fmla="*/ 277 h 278"/>
            </a:gdLst>
            <a:ahLst/>
            <a:cxnLst>
              <a:cxn ang="0">
                <a:pos x="T0" y="T1"/>
              </a:cxn>
              <a:cxn ang="0">
                <a:pos x="T2" y="T3"/>
              </a:cxn>
              <a:cxn ang="0">
                <a:pos x="T4" y="T5"/>
              </a:cxn>
              <a:cxn ang="0">
                <a:pos x="T6" y="T7"/>
              </a:cxn>
              <a:cxn ang="0">
                <a:pos x="T8" y="T9"/>
              </a:cxn>
            </a:cxnLst>
            <a:rect l="0" t="0" r="r" b="b"/>
            <a:pathLst>
              <a:path w="625" h="278">
                <a:moveTo>
                  <a:pt x="0" y="277"/>
                </a:moveTo>
                <a:lnTo>
                  <a:pt x="0" y="0"/>
                </a:lnTo>
                <a:lnTo>
                  <a:pt x="624" y="0"/>
                </a:lnTo>
                <a:lnTo>
                  <a:pt x="624"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Freeform 8"/>
          <p:cNvSpPr>
            <a:spLocks/>
          </p:cNvSpPr>
          <p:nvPr/>
        </p:nvSpPr>
        <p:spPr bwMode="auto">
          <a:xfrm>
            <a:off x="4956175" y="4002088"/>
            <a:ext cx="992188" cy="441325"/>
          </a:xfrm>
          <a:custGeom>
            <a:avLst/>
            <a:gdLst>
              <a:gd name="T0" fmla="*/ 0 w 625"/>
              <a:gd name="T1" fmla="*/ 277 h 278"/>
              <a:gd name="T2" fmla="*/ 0 w 625"/>
              <a:gd name="T3" fmla="*/ 0 h 278"/>
              <a:gd name="T4" fmla="*/ 624 w 625"/>
              <a:gd name="T5" fmla="*/ 0 h 278"/>
              <a:gd name="T6" fmla="*/ 624 w 625"/>
              <a:gd name="T7" fmla="*/ 277 h 278"/>
              <a:gd name="T8" fmla="*/ 0 w 625"/>
              <a:gd name="T9" fmla="*/ 277 h 278"/>
            </a:gdLst>
            <a:ahLst/>
            <a:cxnLst>
              <a:cxn ang="0">
                <a:pos x="T0" y="T1"/>
              </a:cxn>
              <a:cxn ang="0">
                <a:pos x="T2" y="T3"/>
              </a:cxn>
              <a:cxn ang="0">
                <a:pos x="T4" y="T5"/>
              </a:cxn>
              <a:cxn ang="0">
                <a:pos x="T6" y="T7"/>
              </a:cxn>
              <a:cxn ang="0">
                <a:pos x="T8" y="T9"/>
              </a:cxn>
            </a:cxnLst>
            <a:rect l="0" t="0" r="r" b="b"/>
            <a:pathLst>
              <a:path w="625" h="278">
                <a:moveTo>
                  <a:pt x="0" y="277"/>
                </a:moveTo>
                <a:lnTo>
                  <a:pt x="0" y="0"/>
                </a:lnTo>
                <a:lnTo>
                  <a:pt x="624" y="0"/>
                </a:lnTo>
                <a:lnTo>
                  <a:pt x="624"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Freeform 9"/>
          <p:cNvSpPr>
            <a:spLocks/>
          </p:cNvSpPr>
          <p:nvPr/>
        </p:nvSpPr>
        <p:spPr bwMode="auto">
          <a:xfrm>
            <a:off x="6167438" y="4002088"/>
            <a:ext cx="995362" cy="441325"/>
          </a:xfrm>
          <a:custGeom>
            <a:avLst/>
            <a:gdLst>
              <a:gd name="T0" fmla="*/ 0 w 627"/>
              <a:gd name="T1" fmla="*/ 277 h 278"/>
              <a:gd name="T2" fmla="*/ 0 w 627"/>
              <a:gd name="T3" fmla="*/ 0 h 278"/>
              <a:gd name="T4" fmla="*/ 626 w 627"/>
              <a:gd name="T5" fmla="*/ 0 h 278"/>
              <a:gd name="T6" fmla="*/ 626 w 627"/>
              <a:gd name="T7" fmla="*/ 277 h 278"/>
              <a:gd name="T8" fmla="*/ 0 w 627"/>
              <a:gd name="T9" fmla="*/ 277 h 278"/>
            </a:gdLst>
            <a:ahLst/>
            <a:cxnLst>
              <a:cxn ang="0">
                <a:pos x="T0" y="T1"/>
              </a:cxn>
              <a:cxn ang="0">
                <a:pos x="T2" y="T3"/>
              </a:cxn>
              <a:cxn ang="0">
                <a:pos x="T4" y="T5"/>
              </a:cxn>
              <a:cxn ang="0">
                <a:pos x="T6" y="T7"/>
              </a:cxn>
              <a:cxn ang="0">
                <a:pos x="T8" y="T9"/>
              </a:cxn>
            </a:cxnLst>
            <a:rect l="0" t="0" r="r" b="b"/>
            <a:pathLst>
              <a:path w="627" h="278">
                <a:moveTo>
                  <a:pt x="0" y="277"/>
                </a:moveTo>
                <a:lnTo>
                  <a:pt x="0" y="0"/>
                </a:lnTo>
                <a:lnTo>
                  <a:pt x="626" y="0"/>
                </a:lnTo>
                <a:lnTo>
                  <a:pt x="626"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Freeform 10"/>
          <p:cNvSpPr>
            <a:spLocks/>
          </p:cNvSpPr>
          <p:nvPr/>
        </p:nvSpPr>
        <p:spPr bwMode="auto">
          <a:xfrm>
            <a:off x="7380288" y="4002088"/>
            <a:ext cx="995362" cy="441325"/>
          </a:xfrm>
          <a:custGeom>
            <a:avLst/>
            <a:gdLst>
              <a:gd name="T0" fmla="*/ 0 w 627"/>
              <a:gd name="T1" fmla="*/ 277 h 278"/>
              <a:gd name="T2" fmla="*/ 0 w 627"/>
              <a:gd name="T3" fmla="*/ 0 h 278"/>
              <a:gd name="T4" fmla="*/ 626 w 627"/>
              <a:gd name="T5" fmla="*/ 0 h 278"/>
              <a:gd name="T6" fmla="*/ 626 w 627"/>
              <a:gd name="T7" fmla="*/ 277 h 278"/>
              <a:gd name="T8" fmla="*/ 0 w 627"/>
              <a:gd name="T9" fmla="*/ 277 h 278"/>
            </a:gdLst>
            <a:ahLst/>
            <a:cxnLst>
              <a:cxn ang="0">
                <a:pos x="T0" y="T1"/>
              </a:cxn>
              <a:cxn ang="0">
                <a:pos x="T2" y="T3"/>
              </a:cxn>
              <a:cxn ang="0">
                <a:pos x="T4" y="T5"/>
              </a:cxn>
              <a:cxn ang="0">
                <a:pos x="T6" y="T7"/>
              </a:cxn>
              <a:cxn ang="0">
                <a:pos x="T8" y="T9"/>
              </a:cxn>
            </a:cxnLst>
            <a:rect l="0" t="0" r="r" b="b"/>
            <a:pathLst>
              <a:path w="627" h="278">
                <a:moveTo>
                  <a:pt x="0" y="277"/>
                </a:moveTo>
                <a:lnTo>
                  <a:pt x="0" y="0"/>
                </a:lnTo>
                <a:lnTo>
                  <a:pt x="626" y="0"/>
                </a:lnTo>
                <a:lnTo>
                  <a:pt x="626"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Freeform 11"/>
          <p:cNvSpPr>
            <a:spLocks/>
          </p:cNvSpPr>
          <p:nvPr/>
        </p:nvSpPr>
        <p:spPr bwMode="auto">
          <a:xfrm>
            <a:off x="2530475" y="2901950"/>
            <a:ext cx="993775" cy="441325"/>
          </a:xfrm>
          <a:custGeom>
            <a:avLst/>
            <a:gdLst>
              <a:gd name="T0" fmla="*/ 0 w 626"/>
              <a:gd name="T1" fmla="*/ 277 h 278"/>
              <a:gd name="T2" fmla="*/ 0 w 626"/>
              <a:gd name="T3" fmla="*/ 0 h 278"/>
              <a:gd name="T4" fmla="*/ 625 w 626"/>
              <a:gd name="T5" fmla="*/ 0 h 278"/>
              <a:gd name="T6" fmla="*/ 625 w 626"/>
              <a:gd name="T7" fmla="*/ 277 h 278"/>
              <a:gd name="T8" fmla="*/ 0 w 626"/>
              <a:gd name="T9" fmla="*/ 277 h 278"/>
            </a:gdLst>
            <a:ahLst/>
            <a:cxnLst>
              <a:cxn ang="0">
                <a:pos x="T0" y="T1"/>
              </a:cxn>
              <a:cxn ang="0">
                <a:pos x="T2" y="T3"/>
              </a:cxn>
              <a:cxn ang="0">
                <a:pos x="T4" y="T5"/>
              </a:cxn>
              <a:cxn ang="0">
                <a:pos x="T6" y="T7"/>
              </a:cxn>
              <a:cxn ang="0">
                <a:pos x="T8" y="T9"/>
              </a:cxn>
            </a:cxnLst>
            <a:rect l="0" t="0" r="r" b="b"/>
            <a:pathLst>
              <a:path w="626" h="278">
                <a:moveTo>
                  <a:pt x="0" y="277"/>
                </a:moveTo>
                <a:lnTo>
                  <a:pt x="0" y="0"/>
                </a:lnTo>
                <a:lnTo>
                  <a:pt x="625" y="0"/>
                </a:lnTo>
                <a:lnTo>
                  <a:pt x="625"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Freeform 12"/>
          <p:cNvSpPr>
            <a:spLocks/>
          </p:cNvSpPr>
          <p:nvPr/>
        </p:nvSpPr>
        <p:spPr bwMode="auto">
          <a:xfrm>
            <a:off x="2643188"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3" name="Freeform 13"/>
          <p:cNvSpPr>
            <a:spLocks/>
          </p:cNvSpPr>
          <p:nvPr/>
        </p:nvSpPr>
        <p:spPr bwMode="auto">
          <a:xfrm>
            <a:off x="2971800" y="2901950"/>
            <a:ext cx="1588"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Freeform 14"/>
          <p:cNvSpPr>
            <a:spLocks/>
          </p:cNvSpPr>
          <p:nvPr/>
        </p:nvSpPr>
        <p:spPr bwMode="auto">
          <a:xfrm>
            <a:off x="3081338"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5" name="Freeform 15"/>
          <p:cNvSpPr>
            <a:spLocks/>
          </p:cNvSpPr>
          <p:nvPr/>
        </p:nvSpPr>
        <p:spPr bwMode="auto">
          <a:xfrm>
            <a:off x="3413125" y="2901950"/>
            <a:ext cx="1588"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Freeform 16"/>
          <p:cNvSpPr>
            <a:spLocks/>
          </p:cNvSpPr>
          <p:nvPr/>
        </p:nvSpPr>
        <p:spPr bwMode="auto">
          <a:xfrm>
            <a:off x="6167438" y="2901950"/>
            <a:ext cx="995362" cy="441325"/>
          </a:xfrm>
          <a:custGeom>
            <a:avLst/>
            <a:gdLst>
              <a:gd name="T0" fmla="*/ 0 w 627"/>
              <a:gd name="T1" fmla="*/ 277 h 278"/>
              <a:gd name="T2" fmla="*/ 0 w 627"/>
              <a:gd name="T3" fmla="*/ 0 h 278"/>
              <a:gd name="T4" fmla="*/ 626 w 627"/>
              <a:gd name="T5" fmla="*/ 0 h 278"/>
              <a:gd name="T6" fmla="*/ 626 w 627"/>
              <a:gd name="T7" fmla="*/ 277 h 278"/>
              <a:gd name="T8" fmla="*/ 0 w 627"/>
              <a:gd name="T9" fmla="*/ 277 h 278"/>
            </a:gdLst>
            <a:ahLst/>
            <a:cxnLst>
              <a:cxn ang="0">
                <a:pos x="T0" y="T1"/>
              </a:cxn>
              <a:cxn ang="0">
                <a:pos x="T2" y="T3"/>
              </a:cxn>
              <a:cxn ang="0">
                <a:pos x="T4" y="T5"/>
              </a:cxn>
              <a:cxn ang="0">
                <a:pos x="T6" y="T7"/>
              </a:cxn>
              <a:cxn ang="0">
                <a:pos x="T8" y="T9"/>
              </a:cxn>
            </a:cxnLst>
            <a:rect l="0" t="0" r="r" b="b"/>
            <a:pathLst>
              <a:path w="627" h="278">
                <a:moveTo>
                  <a:pt x="0" y="277"/>
                </a:moveTo>
                <a:lnTo>
                  <a:pt x="0" y="0"/>
                </a:lnTo>
                <a:lnTo>
                  <a:pt x="626" y="0"/>
                </a:lnTo>
                <a:lnTo>
                  <a:pt x="626"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Freeform 17"/>
          <p:cNvSpPr>
            <a:spLocks/>
          </p:cNvSpPr>
          <p:nvPr/>
        </p:nvSpPr>
        <p:spPr bwMode="auto">
          <a:xfrm>
            <a:off x="6278563"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8" name="Freeform 18"/>
          <p:cNvSpPr>
            <a:spLocks/>
          </p:cNvSpPr>
          <p:nvPr/>
        </p:nvSpPr>
        <p:spPr bwMode="auto">
          <a:xfrm>
            <a:off x="6608763"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Freeform 19"/>
          <p:cNvSpPr>
            <a:spLocks/>
          </p:cNvSpPr>
          <p:nvPr/>
        </p:nvSpPr>
        <p:spPr bwMode="auto">
          <a:xfrm>
            <a:off x="6719888"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0" name="Freeform 20"/>
          <p:cNvSpPr>
            <a:spLocks/>
          </p:cNvSpPr>
          <p:nvPr/>
        </p:nvSpPr>
        <p:spPr bwMode="auto">
          <a:xfrm>
            <a:off x="7050088" y="29019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1" name="Freeform 21"/>
          <p:cNvSpPr>
            <a:spLocks/>
          </p:cNvSpPr>
          <p:nvPr/>
        </p:nvSpPr>
        <p:spPr bwMode="auto">
          <a:xfrm>
            <a:off x="4294188" y="1911350"/>
            <a:ext cx="993775" cy="441325"/>
          </a:xfrm>
          <a:custGeom>
            <a:avLst/>
            <a:gdLst>
              <a:gd name="T0" fmla="*/ 0 w 626"/>
              <a:gd name="T1" fmla="*/ 277 h 278"/>
              <a:gd name="T2" fmla="*/ 0 w 626"/>
              <a:gd name="T3" fmla="*/ 0 h 278"/>
              <a:gd name="T4" fmla="*/ 625 w 626"/>
              <a:gd name="T5" fmla="*/ 0 h 278"/>
              <a:gd name="T6" fmla="*/ 625 w 626"/>
              <a:gd name="T7" fmla="*/ 277 h 278"/>
              <a:gd name="T8" fmla="*/ 0 w 626"/>
              <a:gd name="T9" fmla="*/ 277 h 278"/>
            </a:gdLst>
            <a:ahLst/>
            <a:cxnLst>
              <a:cxn ang="0">
                <a:pos x="T0" y="T1"/>
              </a:cxn>
              <a:cxn ang="0">
                <a:pos x="T2" y="T3"/>
              </a:cxn>
              <a:cxn ang="0">
                <a:pos x="T4" y="T5"/>
              </a:cxn>
              <a:cxn ang="0">
                <a:pos x="T6" y="T7"/>
              </a:cxn>
              <a:cxn ang="0">
                <a:pos x="T8" y="T9"/>
              </a:cxn>
            </a:cxnLst>
            <a:rect l="0" t="0" r="r" b="b"/>
            <a:pathLst>
              <a:path w="626" h="278">
                <a:moveTo>
                  <a:pt x="0" y="277"/>
                </a:moveTo>
                <a:lnTo>
                  <a:pt x="0" y="0"/>
                </a:lnTo>
                <a:lnTo>
                  <a:pt x="625" y="0"/>
                </a:lnTo>
                <a:lnTo>
                  <a:pt x="625" y="277"/>
                </a:lnTo>
                <a:lnTo>
                  <a:pt x="0" y="2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Freeform 22"/>
          <p:cNvSpPr>
            <a:spLocks/>
          </p:cNvSpPr>
          <p:nvPr/>
        </p:nvSpPr>
        <p:spPr bwMode="auto">
          <a:xfrm>
            <a:off x="4403725" y="1911350"/>
            <a:ext cx="1588"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3" name="Freeform 23"/>
          <p:cNvSpPr>
            <a:spLocks/>
          </p:cNvSpPr>
          <p:nvPr/>
        </p:nvSpPr>
        <p:spPr bwMode="auto">
          <a:xfrm>
            <a:off x="4733925" y="1911350"/>
            <a:ext cx="1588"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4" name="Freeform 24"/>
          <p:cNvSpPr>
            <a:spLocks/>
          </p:cNvSpPr>
          <p:nvPr/>
        </p:nvSpPr>
        <p:spPr bwMode="auto">
          <a:xfrm>
            <a:off x="4846638" y="19113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Freeform 25"/>
          <p:cNvSpPr>
            <a:spLocks/>
          </p:cNvSpPr>
          <p:nvPr/>
        </p:nvSpPr>
        <p:spPr bwMode="auto">
          <a:xfrm>
            <a:off x="5176838" y="1911350"/>
            <a:ext cx="1587" cy="441325"/>
          </a:xfrm>
          <a:custGeom>
            <a:avLst/>
            <a:gdLst>
              <a:gd name="T0" fmla="*/ 0 w 1"/>
              <a:gd name="T1" fmla="*/ 0 h 278"/>
              <a:gd name="T2" fmla="*/ 0 w 1"/>
              <a:gd name="T3" fmla="*/ 277 h 278"/>
              <a:gd name="T4" fmla="*/ 0 w 1"/>
              <a:gd name="T5" fmla="*/ 0 h 278"/>
            </a:gdLst>
            <a:ahLst/>
            <a:cxnLst>
              <a:cxn ang="0">
                <a:pos x="T0" y="T1"/>
              </a:cxn>
              <a:cxn ang="0">
                <a:pos x="T2" y="T3"/>
              </a:cxn>
              <a:cxn ang="0">
                <a:pos x="T4" y="T5"/>
              </a:cxn>
            </a:cxnLst>
            <a:rect l="0" t="0" r="r" b="b"/>
            <a:pathLst>
              <a:path w="1" h="278">
                <a:moveTo>
                  <a:pt x="0" y="0"/>
                </a:moveTo>
                <a:lnTo>
                  <a:pt x="0" y="27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6" name="Freeform 26"/>
          <p:cNvSpPr>
            <a:spLocks/>
          </p:cNvSpPr>
          <p:nvPr/>
        </p:nvSpPr>
        <p:spPr bwMode="auto">
          <a:xfrm>
            <a:off x="3522663" y="2255838"/>
            <a:ext cx="814387" cy="593725"/>
          </a:xfrm>
          <a:custGeom>
            <a:avLst/>
            <a:gdLst>
              <a:gd name="T0" fmla="*/ 512 w 513"/>
              <a:gd name="T1" fmla="*/ 0 h 374"/>
              <a:gd name="T2" fmla="*/ 0 w 513"/>
              <a:gd name="T3" fmla="*/ 373 h 374"/>
              <a:gd name="T4" fmla="*/ 512 w 513"/>
              <a:gd name="T5" fmla="*/ 0 h 374"/>
            </a:gdLst>
            <a:ahLst/>
            <a:cxnLst>
              <a:cxn ang="0">
                <a:pos x="T0" y="T1"/>
              </a:cxn>
              <a:cxn ang="0">
                <a:pos x="T2" y="T3"/>
              </a:cxn>
              <a:cxn ang="0">
                <a:pos x="T4" y="T5"/>
              </a:cxn>
            </a:cxnLst>
            <a:rect l="0" t="0" r="r" b="b"/>
            <a:pathLst>
              <a:path w="513" h="374">
                <a:moveTo>
                  <a:pt x="512" y="0"/>
                </a:moveTo>
                <a:lnTo>
                  <a:pt x="0" y="373"/>
                </a:lnTo>
                <a:lnTo>
                  <a:pt x="5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7" name="Freeform 27"/>
          <p:cNvSpPr>
            <a:spLocks/>
          </p:cNvSpPr>
          <p:nvPr/>
        </p:nvSpPr>
        <p:spPr bwMode="auto">
          <a:xfrm>
            <a:off x="3522663" y="2738438"/>
            <a:ext cx="133350" cy="111125"/>
          </a:xfrm>
          <a:custGeom>
            <a:avLst/>
            <a:gdLst>
              <a:gd name="T0" fmla="*/ 83 w 84"/>
              <a:gd name="T1" fmla="*/ 35 h 70"/>
              <a:gd name="T2" fmla="*/ 0 w 84"/>
              <a:gd name="T3" fmla="*/ 69 h 70"/>
              <a:gd name="T4" fmla="*/ 57 w 84"/>
              <a:gd name="T5" fmla="*/ 0 h 70"/>
              <a:gd name="T6" fmla="*/ 83 w 84"/>
              <a:gd name="T7" fmla="*/ 35 h 70"/>
            </a:gdLst>
            <a:ahLst/>
            <a:cxnLst>
              <a:cxn ang="0">
                <a:pos x="T0" y="T1"/>
              </a:cxn>
              <a:cxn ang="0">
                <a:pos x="T2" y="T3"/>
              </a:cxn>
              <a:cxn ang="0">
                <a:pos x="T4" y="T5"/>
              </a:cxn>
              <a:cxn ang="0">
                <a:pos x="T6" y="T7"/>
              </a:cxn>
            </a:cxnLst>
            <a:rect l="0" t="0" r="r" b="b"/>
            <a:pathLst>
              <a:path w="84" h="70">
                <a:moveTo>
                  <a:pt x="83" y="35"/>
                </a:moveTo>
                <a:lnTo>
                  <a:pt x="0" y="69"/>
                </a:lnTo>
                <a:lnTo>
                  <a:pt x="57" y="0"/>
                </a:lnTo>
                <a:lnTo>
                  <a:pt x="83" y="3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8" name="Freeform 28"/>
          <p:cNvSpPr>
            <a:spLocks/>
          </p:cNvSpPr>
          <p:nvPr/>
        </p:nvSpPr>
        <p:spPr bwMode="auto">
          <a:xfrm>
            <a:off x="4776788" y="2227263"/>
            <a:ext cx="1377950" cy="633412"/>
          </a:xfrm>
          <a:custGeom>
            <a:avLst/>
            <a:gdLst>
              <a:gd name="T0" fmla="*/ 0 w 868"/>
              <a:gd name="T1" fmla="*/ 0 h 399"/>
              <a:gd name="T2" fmla="*/ 867 w 868"/>
              <a:gd name="T3" fmla="*/ 398 h 399"/>
              <a:gd name="T4" fmla="*/ 0 w 868"/>
              <a:gd name="T5" fmla="*/ 0 h 399"/>
            </a:gdLst>
            <a:ahLst/>
            <a:cxnLst>
              <a:cxn ang="0">
                <a:pos x="T0" y="T1"/>
              </a:cxn>
              <a:cxn ang="0">
                <a:pos x="T2" y="T3"/>
              </a:cxn>
              <a:cxn ang="0">
                <a:pos x="T4" y="T5"/>
              </a:cxn>
            </a:cxnLst>
            <a:rect l="0" t="0" r="r" b="b"/>
            <a:pathLst>
              <a:path w="868" h="399">
                <a:moveTo>
                  <a:pt x="0" y="0"/>
                </a:moveTo>
                <a:lnTo>
                  <a:pt x="867" y="3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9" name="Freeform 29"/>
          <p:cNvSpPr>
            <a:spLocks/>
          </p:cNvSpPr>
          <p:nvPr/>
        </p:nvSpPr>
        <p:spPr bwMode="auto">
          <a:xfrm>
            <a:off x="6015038" y="2773363"/>
            <a:ext cx="139700" cy="87312"/>
          </a:xfrm>
          <a:custGeom>
            <a:avLst/>
            <a:gdLst>
              <a:gd name="T0" fmla="*/ 18 w 88"/>
              <a:gd name="T1" fmla="*/ 0 h 55"/>
              <a:gd name="T2" fmla="*/ 87 w 88"/>
              <a:gd name="T3" fmla="*/ 54 h 55"/>
              <a:gd name="T4" fmla="*/ 0 w 88"/>
              <a:gd name="T5" fmla="*/ 38 h 55"/>
              <a:gd name="T6" fmla="*/ 18 w 88"/>
              <a:gd name="T7" fmla="*/ 0 h 55"/>
            </a:gdLst>
            <a:ahLst/>
            <a:cxnLst>
              <a:cxn ang="0">
                <a:pos x="T0" y="T1"/>
              </a:cxn>
              <a:cxn ang="0">
                <a:pos x="T2" y="T3"/>
              </a:cxn>
              <a:cxn ang="0">
                <a:pos x="T4" y="T5"/>
              </a:cxn>
              <a:cxn ang="0">
                <a:pos x="T6" y="T7"/>
              </a:cxn>
            </a:cxnLst>
            <a:rect l="0" t="0" r="r" b="b"/>
            <a:pathLst>
              <a:path w="88" h="55">
                <a:moveTo>
                  <a:pt x="18" y="0"/>
                </a:moveTo>
                <a:lnTo>
                  <a:pt x="87" y="54"/>
                </a:lnTo>
                <a:lnTo>
                  <a:pt x="0" y="38"/>
                </a:lnTo>
                <a:lnTo>
                  <a:pt x="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0" name="Freeform 30"/>
          <p:cNvSpPr>
            <a:spLocks/>
          </p:cNvSpPr>
          <p:nvPr/>
        </p:nvSpPr>
        <p:spPr bwMode="auto">
          <a:xfrm>
            <a:off x="2200275" y="3273425"/>
            <a:ext cx="387350" cy="688975"/>
          </a:xfrm>
          <a:custGeom>
            <a:avLst/>
            <a:gdLst>
              <a:gd name="T0" fmla="*/ 243 w 244"/>
              <a:gd name="T1" fmla="*/ 0 h 434"/>
              <a:gd name="T2" fmla="*/ 0 w 244"/>
              <a:gd name="T3" fmla="*/ 433 h 434"/>
              <a:gd name="T4" fmla="*/ 243 w 244"/>
              <a:gd name="T5" fmla="*/ 0 h 434"/>
            </a:gdLst>
            <a:ahLst/>
            <a:cxnLst>
              <a:cxn ang="0">
                <a:pos x="T0" y="T1"/>
              </a:cxn>
              <a:cxn ang="0">
                <a:pos x="T2" y="T3"/>
              </a:cxn>
              <a:cxn ang="0">
                <a:pos x="T4" y="T5"/>
              </a:cxn>
            </a:cxnLst>
            <a:rect l="0" t="0" r="r" b="b"/>
            <a:pathLst>
              <a:path w="244" h="434">
                <a:moveTo>
                  <a:pt x="243" y="0"/>
                </a:moveTo>
                <a:lnTo>
                  <a:pt x="0" y="433"/>
                </a:lnTo>
                <a:lnTo>
                  <a:pt x="24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1" name="Freeform 31"/>
          <p:cNvSpPr>
            <a:spLocks/>
          </p:cNvSpPr>
          <p:nvPr/>
        </p:nvSpPr>
        <p:spPr bwMode="auto">
          <a:xfrm>
            <a:off x="2200275" y="3822700"/>
            <a:ext cx="98425" cy="139700"/>
          </a:xfrm>
          <a:custGeom>
            <a:avLst/>
            <a:gdLst>
              <a:gd name="T0" fmla="*/ 61 w 62"/>
              <a:gd name="T1" fmla="*/ 22 h 88"/>
              <a:gd name="T2" fmla="*/ 0 w 62"/>
              <a:gd name="T3" fmla="*/ 87 h 88"/>
              <a:gd name="T4" fmla="*/ 23 w 62"/>
              <a:gd name="T5" fmla="*/ 0 h 88"/>
              <a:gd name="T6" fmla="*/ 61 w 62"/>
              <a:gd name="T7" fmla="*/ 22 h 88"/>
            </a:gdLst>
            <a:ahLst/>
            <a:cxnLst>
              <a:cxn ang="0">
                <a:pos x="T0" y="T1"/>
              </a:cxn>
              <a:cxn ang="0">
                <a:pos x="T2" y="T3"/>
              </a:cxn>
              <a:cxn ang="0">
                <a:pos x="T4" y="T5"/>
              </a:cxn>
              <a:cxn ang="0">
                <a:pos x="T6" y="T7"/>
              </a:cxn>
            </a:cxnLst>
            <a:rect l="0" t="0" r="r" b="b"/>
            <a:pathLst>
              <a:path w="62" h="88">
                <a:moveTo>
                  <a:pt x="61" y="22"/>
                </a:moveTo>
                <a:lnTo>
                  <a:pt x="0" y="87"/>
                </a:lnTo>
                <a:lnTo>
                  <a:pt x="23" y="0"/>
                </a:lnTo>
                <a:lnTo>
                  <a:pt x="61" y="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2" name="Freeform 32"/>
          <p:cNvSpPr>
            <a:spLocks/>
          </p:cNvSpPr>
          <p:nvPr/>
        </p:nvSpPr>
        <p:spPr bwMode="auto">
          <a:xfrm>
            <a:off x="3027363" y="3244850"/>
            <a:ext cx="1587" cy="717550"/>
          </a:xfrm>
          <a:custGeom>
            <a:avLst/>
            <a:gdLst>
              <a:gd name="T0" fmla="*/ 0 w 1"/>
              <a:gd name="T1" fmla="*/ 0 h 452"/>
              <a:gd name="T2" fmla="*/ 0 w 1"/>
              <a:gd name="T3" fmla="*/ 451 h 452"/>
              <a:gd name="T4" fmla="*/ 0 w 1"/>
              <a:gd name="T5" fmla="*/ 0 h 452"/>
            </a:gdLst>
            <a:ahLst/>
            <a:cxnLst>
              <a:cxn ang="0">
                <a:pos x="T0" y="T1"/>
              </a:cxn>
              <a:cxn ang="0">
                <a:pos x="T2" y="T3"/>
              </a:cxn>
              <a:cxn ang="0">
                <a:pos x="T4" y="T5"/>
              </a:cxn>
            </a:cxnLst>
            <a:rect l="0" t="0" r="r" b="b"/>
            <a:pathLst>
              <a:path w="1" h="452">
                <a:moveTo>
                  <a:pt x="0" y="0"/>
                </a:moveTo>
                <a:lnTo>
                  <a:pt x="0" y="45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3" name="Freeform 33"/>
          <p:cNvSpPr>
            <a:spLocks/>
          </p:cNvSpPr>
          <p:nvPr/>
        </p:nvSpPr>
        <p:spPr bwMode="auto">
          <a:xfrm>
            <a:off x="2992438" y="3822700"/>
            <a:ext cx="71437" cy="139700"/>
          </a:xfrm>
          <a:custGeom>
            <a:avLst/>
            <a:gdLst>
              <a:gd name="T0" fmla="*/ 44 w 45"/>
              <a:gd name="T1" fmla="*/ 0 h 88"/>
              <a:gd name="T2" fmla="*/ 22 w 45"/>
              <a:gd name="T3" fmla="*/ 87 h 88"/>
              <a:gd name="T4" fmla="*/ 0 w 45"/>
              <a:gd name="T5" fmla="*/ 0 h 88"/>
              <a:gd name="T6" fmla="*/ 44 w 45"/>
              <a:gd name="T7" fmla="*/ 0 h 88"/>
            </a:gdLst>
            <a:ahLst/>
            <a:cxnLst>
              <a:cxn ang="0">
                <a:pos x="T0" y="T1"/>
              </a:cxn>
              <a:cxn ang="0">
                <a:pos x="T2" y="T3"/>
              </a:cxn>
              <a:cxn ang="0">
                <a:pos x="T4" y="T5"/>
              </a:cxn>
              <a:cxn ang="0">
                <a:pos x="T6" y="T7"/>
              </a:cxn>
            </a:cxnLst>
            <a:rect l="0" t="0" r="r" b="b"/>
            <a:pathLst>
              <a:path w="45" h="88">
                <a:moveTo>
                  <a:pt x="44" y="0"/>
                </a:moveTo>
                <a:lnTo>
                  <a:pt x="22" y="87"/>
                </a:lnTo>
                <a:lnTo>
                  <a:pt x="0" y="0"/>
                </a:lnTo>
                <a:lnTo>
                  <a:pt x="4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4" name="Freeform 34"/>
          <p:cNvSpPr>
            <a:spLocks/>
          </p:cNvSpPr>
          <p:nvPr/>
        </p:nvSpPr>
        <p:spPr bwMode="auto">
          <a:xfrm>
            <a:off x="3468688" y="3217863"/>
            <a:ext cx="303212" cy="731837"/>
          </a:xfrm>
          <a:custGeom>
            <a:avLst/>
            <a:gdLst>
              <a:gd name="T0" fmla="*/ 0 w 191"/>
              <a:gd name="T1" fmla="*/ 0 h 461"/>
              <a:gd name="T2" fmla="*/ 190 w 191"/>
              <a:gd name="T3" fmla="*/ 460 h 461"/>
              <a:gd name="T4" fmla="*/ 0 w 191"/>
              <a:gd name="T5" fmla="*/ 0 h 461"/>
            </a:gdLst>
            <a:ahLst/>
            <a:cxnLst>
              <a:cxn ang="0">
                <a:pos x="T0" y="T1"/>
              </a:cxn>
              <a:cxn ang="0">
                <a:pos x="T2" y="T3"/>
              </a:cxn>
              <a:cxn ang="0">
                <a:pos x="T4" y="T5"/>
              </a:cxn>
            </a:cxnLst>
            <a:rect l="0" t="0" r="r" b="b"/>
            <a:pathLst>
              <a:path w="191" h="461">
                <a:moveTo>
                  <a:pt x="0" y="0"/>
                </a:moveTo>
                <a:lnTo>
                  <a:pt x="190" y="46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5" name="Freeform 35"/>
          <p:cNvSpPr>
            <a:spLocks/>
          </p:cNvSpPr>
          <p:nvPr/>
        </p:nvSpPr>
        <p:spPr bwMode="auto">
          <a:xfrm>
            <a:off x="3686175" y="3806825"/>
            <a:ext cx="85725" cy="142875"/>
          </a:xfrm>
          <a:custGeom>
            <a:avLst/>
            <a:gdLst>
              <a:gd name="T0" fmla="*/ 40 w 54"/>
              <a:gd name="T1" fmla="*/ 0 h 90"/>
              <a:gd name="T2" fmla="*/ 53 w 54"/>
              <a:gd name="T3" fmla="*/ 89 h 90"/>
              <a:gd name="T4" fmla="*/ 0 w 54"/>
              <a:gd name="T5" fmla="*/ 16 h 90"/>
              <a:gd name="T6" fmla="*/ 40 w 54"/>
              <a:gd name="T7" fmla="*/ 0 h 90"/>
            </a:gdLst>
            <a:ahLst/>
            <a:cxnLst>
              <a:cxn ang="0">
                <a:pos x="T0" y="T1"/>
              </a:cxn>
              <a:cxn ang="0">
                <a:pos x="T2" y="T3"/>
              </a:cxn>
              <a:cxn ang="0">
                <a:pos x="T4" y="T5"/>
              </a:cxn>
              <a:cxn ang="0">
                <a:pos x="T6" y="T7"/>
              </a:cxn>
            </a:cxnLst>
            <a:rect l="0" t="0" r="r" b="b"/>
            <a:pathLst>
              <a:path w="54" h="90">
                <a:moveTo>
                  <a:pt x="40" y="0"/>
                </a:moveTo>
                <a:lnTo>
                  <a:pt x="53" y="89"/>
                </a:lnTo>
                <a:lnTo>
                  <a:pt x="0" y="16"/>
                </a:lnTo>
                <a:lnTo>
                  <a:pt x="4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6" name="Freeform 36"/>
          <p:cNvSpPr>
            <a:spLocks/>
          </p:cNvSpPr>
          <p:nvPr/>
        </p:nvSpPr>
        <p:spPr bwMode="auto">
          <a:xfrm>
            <a:off x="5865813" y="3230563"/>
            <a:ext cx="358775" cy="704850"/>
          </a:xfrm>
          <a:custGeom>
            <a:avLst/>
            <a:gdLst>
              <a:gd name="T0" fmla="*/ 225 w 226"/>
              <a:gd name="T1" fmla="*/ 0 h 444"/>
              <a:gd name="T2" fmla="*/ 0 w 226"/>
              <a:gd name="T3" fmla="*/ 443 h 444"/>
              <a:gd name="T4" fmla="*/ 225 w 226"/>
              <a:gd name="T5" fmla="*/ 0 h 444"/>
            </a:gdLst>
            <a:ahLst/>
            <a:cxnLst>
              <a:cxn ang="0">
                <a:pos x="T0" y="T1"/>
              </a:cxn>
              <a:cxn ang="0">
                <a:pos x="T2" y="T3"/>
              </a:cxn>
              <a:cxn ang="0">
                <a:pos x="T4" y="T5"/>
              </a:cxn>
            </a:cxnLst>
            <a:rect l="0" t="0" r="r" b="b"/>
            <a:pathLst>
              <a:path w="226" h="444">
                <a:moveTo>
                  <a:pt x="225" y="0"/>
                </a:moveTo>
                <a:lnTo>
                  <a:pt x="0" y="443"/>
                </a:lnTo>
                <a:lnTo>
                  <a:pt x="2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7" name="Freeform 37"/>
          <p:cNvSpPr>
            <a:spLocks/>
          </p:cNvSpPr>
          <p:nvPr/>
        </p:nvSpPr>
        <p:spPr bwMode="auto">
          <a:xfrm>
            <a:off x="5865813" y="3795713"/>
            <a:ext cx="93662" cy="139700"/>
          </a:xfrm>
          <a:custGeom>
            <a:avLst/>
            <a:gdLst>
              <a:gd name="T0" fmla="*/ 58 w 59"/>
              <a:gd name="T1" fmla="*/ 19 h 88"/>
              <a:gd name="T2" fmla="*/ 0 w 59"/>
              <a:gd name="T3" fmla="*/ 87 h 88"/>
              <a:gd name="T4" fmla="*/ 20 w 59"/>
              <a:gd name="T5" fmla="*/ 0 h 88"/>
              <a:gd name="T6" fmla="*/ 58 w 59"/>
              <a:gd name="T7" fmla="*/ 19 h 88"/>
            </a:gdLst>
            <a:ahLst/>
            <a:cxnLst>
              <a:cxn ang="0">
                <a:pos x="T0" y="T1"/>
              </a:cxn>
              <a:cxn ang="0">
                <a:pos x="T2" y="T3"/>
              </a:cxn>
              <a:cxn ang="0">
                <a:pos x="T4" y="T5"/>
              </a:cxn>
              <a:cxn ang="0">
                <a:pos x="T6" y="T7"/>
              </a:cxn>
            </a:cxnLst>
            <a:rect l="0" t="0" r="r" b="b"/>
            <a:pathLst>
              <a:path w="59" h="88">
                <a:moveTo>
                  <a:pt x="58" y="19"/>
                </a:moveTo>
                <a:lnTo>
                  <a:pt x="0" y="87"/>
                </a:lnTo>
                <a:lnTo>
                  <a:pt x="20" y="0"/>
                </a:lnTo>
                <a:lnTo>
                  <a:pt x="58"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8" name="Freeform 38"/>
          <p:cNvSpPr>
            <a:spLocks/>
          </p:cNvSpPr>
          <p:nvPr/>
        </p:nvSpPr>
        <p:spPr bwMode="auto">
          <a:xfrm>
            <a:off x="6664325" y="3244850"/>
            <a:ext cx="1588" cy="677863"/>
          </a:xfrm>
          <a:custGeom>
            <a:avLst/>
            <a:gdLst>
              <a:gd name="T0" fmla="*/ 0 w 1"/>
              <a:gd name="T1" fmla="*/ 0 h 427"/>
              <a:gd name="T2" fmla="*/ 0 w 1"/>
              <a:gd name="T3" fmla="*/ 426 h 427"/>
              <a:gd name="T4" fmla="*/ 0 w 1"/>
              <a:gd name="T5" fmla="*/ 0 h 427"/>
            </a:gdLst>
            <a:ahLst/>
            <a:cxnLst>
              <a:cxn ang="0">
                <a:pos x="T0" y="T1"/>
              </a:cxn>
              <a:cxn ang="0">
                <a:pos x="T2" y="T3"/>
              </a:cxn>
              <a:cxn ang="0">
                <a:pos x="T4" y="T5"/>
              </a:cxn>
            </a:cxnLst>
            <a:rect l="0" t="0" r="r" b="b"/>
            <a:pathLst>
              <a:path w="1" h="427">
                <a:moveTo>
                  <a:pt x="0" y="0"/>
                </a:moveTo>
                <a:lnTo>
                  <a:pt x="0" y="42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9" name="Freeform 39"/>
          <p:cNvSpPr>
            <a:spLocks/>
          </p:cNvSpPr>
          <p:nvPr/>
        </p:nvSpPr>
        <p:spPr bwMode="auto">
          <a:xfrm>
            <a:off x="6629400" y="3781425"/>
            <a:ext cx="69850" cy="141288"/>
          </a:xfrm>
          <a:custGeom>
            <a:avLst/>
            <a:gdLst>
              <a:gd name="T0" fmla="*/ 43 w 44"/>
              <a:gd name="T1" fmla="*/ 0 h 89"/>
              <a:gd name="T2" fmla="*/ 22 w 44"/>
              <a:gd name="T3" fmla="*/ 88 h 89"/>
              <a:gd name="T4" fmla="*/ 0 w 44"/>
              <a:gd name="T5" fmla="*/ 0 h 89"/>
              <a:gd name="T6" fmla="*/ 43 w 44"/>
              <a:gd name="T7" fmla="*/ 0 h 89"/>
            </a:gdLst>
            <a:ahLst/>
            <a:cxnLst>
              <a:cxn ang="0">
                <a:pos x="T0" y="T1"/>
              </a:cxn>
              <a:cxn ang="0">
                <a:pos x="T2" y="T3"/>
              </a:cxn>
              <a:cxn ang="0">
                <a:pos x="T4" y="T5"/>
              </a:cxn>
              <a:cxn ang="0">
                <a:pos x="T6" y="T7"/>
              </a:cxn>
            </a:cxnLst>
            <a:rect l="0" t="0" r="r" b="b"/>
            <a:pathLst>
              <a:path w="44" h="89">
                <a:moveTo>
                  <a:pt x="43" y="0"/>
                </a:moveTo>
                <a:lnTo>
                  <a:pt x="22" y="88"/>
                </a:lnTo>
                <a:lnTo>
                  <a:pt x="0" y="0"/>
                </a:lnTo>
                <a:lnTo>
                  <a:pt x="4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0" name="Freeform 40"/>
          <p:cNvSpPr>
            <a:spLocks/>
          </p:cNvSpPr>
          <p:nvPr/>
        </p:nvSpPr>
        <p:spPr bwMode="auto">
          <a:xfrm>
            <a:off x="7105650" y="3257550"/>
            <a:ext cx="358775" cy="677863"/>
          </a:xfrm>
          <a:custGeom>
            <a:avLst/>
            <a:gdLst>
              <a:gd name="T0" fmla="*/ 0 w 226"/>
              <a:gd name="T1" fmla="*/ 0 h 427"/>
              <a:gd name="T2" fmla="*/ 225 w 226"/>
              <a:gd name="T3" fmla="*/ 426 h 427"/>
              <a:gd name="T4" fmla="*/ 0 w 226"/>
              <a:gd name="T5" fmla="*/ 0 h 427"/>
            </a:gdLst>
            <a:ahLst/>
            <a:cxnLst>
              <a:cxn ang="0">
                <a:pos x="T0" y="T1"/>
              </a:cxn>
              <a:cxn ang="0">
                <a:pos x="T2" y="T3"/>
              </a:cxn>
              <a:cxn ang="0">
                <a:pos x="T4" y="T5"/>
              </a:cxn>
            </a:cxnLst>
            <a:rect l="0" t="0" r="r" b="b"/>
            <a:pathLst>
              <a:path w="226" h="427">
                <a:moveTo>
                  <a:pt x="0" y="0"/>
                </a:moveTo>
                <a:lnTo>
                  <a:pt x="225" y="42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1" name="Freeform 41"/>
          <p:cNvSpPr>
            <a:spLocks/>
          </p:cNvSpPr>
          <p:nvPr/>
        </p:nvSpPr>
        <p:spPr bwMode="auto">
          <a:xfrm>
            <a:off x="7369175" y="3795713"/>
            <a:ext cx="95250" cy="139700"/>
          </a:xfrm>
          <a:custGeom>
            <a:avLst/>
            <a:gdLst>
              <a:gd name="T0" fmla="*/ 38 w 60"/>
              <a:gd name="T1" fmla="*/ 0 h 88"/>
              <a:gd name="T2" fmla="*/ 59 w 60"/>
              <a:gd name="T3" fmla="*/ 87 h 88"/>
              <a:gd name="T4" fmla="*/ 0 w 60"/>
              <a:gd name="T5" fmla="*/ 20 h 88"/>
              <a:gd name="T6" fmla="*/ 38 w 60"/>
              <a:gd name="T7" fmla="*/ 0 h 88"/>
            </a:gdLst>
            <a:ahLst/>
            <a:cxnLst>
              <a:cxn ang="0">
                <a:pos x="T0" y="T1"/>
              </a:cxn>
              <a:cxn ang="0">
                <a:pos x="T2" y="T3"/>
              </a:cxn>
              <a:cxn ang="0">
                <a:pos x="T4" y="T5"/>
              </a:cxn>
              <a:cxn ang="0">
                <a:pos x="T6" y="T7"/>
              </a:cxn>
            </a:cxnLst>
            <a:rect l="0" t="0" r="r" b="b"/>
            <a:pathLst>
              <a:path w="60" h="88">
                <a:moveTo>
                  <a:pt x="38" y="0"/>
                </a:moveTo>
                <a:lnTo>
                  <a:pt x="59" y="87"/>
                </a:lnTo>
                <a:lnTo>
                  <a:pt x="0" y="20"/>
                </a:lnTo>
                <a:lnTo>
                  <a:pt x="3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2" name="Freeform 42"/>
          <p:cNvSpPr>
            <a:spLocks/>
          </p:cNvSpPr>
          <p:nvPr/>
        </p:nvSpPr>
        <p:spPr bwMode="auto">
          <a:xfrm>
            <a:off x="1816100" y="4016375"/>
            <a:ext cx="1588" cy="400050"/>
          </a:xfrm>
          <a:custGeom>
            <a:avLst/>
            <a:gdLst>
              <a:gd name="T0" fmla="*/ 0 w 1"/>
              <a:gd name="T1" fmla="*/ 0 h 252"/>
              <a:gd name="T2" fmla="*/ 0 w 1"/>
              <a:gd name="T3" fmla="*/ 251 h 252"/>
              <a:gd name="T4" fmla="*/ 0 w 1"/>
              <a:gd name="T5" fmla="*/ 0 h 252"/>
            </a:gdLst>
            <a:ahLst/>
            <a:cxnLst>
              <a:cxn ang="0">
                <a:pos x="T0" y="T1"/>
              </a:cxn>
              <a:cxn ang="0">
                <a:pos x="T2" y="T3"/>
              </a:cxn>
              <a:cxn ang="0">
                <a:pos x="T4" y="T5"/>
              </a:cxn>
            </a:cxnLst>
            <a:rect l="0" t="0" r="r" b="b"/>
            <a:pathLst>
              <a:path w="1" h="252">
                <a:moveTo>
                  <a:pt x="0" y="0"/>
                </a:moveTo>
                <a:lnTo>
                  <a:pt x="0" y="25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3" name="Freeform 43"/>
          <p:cNvSpPr>
            <a:spLocks/>
          </p:cNvSpPr>
          <p:nvPr/>
        </p:nvSpPr>
        <p:spPr bwMode="auto">
          <a:xfrm>
            <a:off x="3041650" y="4002088"/>
            <a:ext cx="1588" cy="414337"/>
          </a:xfrm>
          <a:custGeom>
            <a:avLst/>
            <a:gdLst>
              <a:gd name="T0" fmla="*/ 0 w 1"/>
              <a:gd name="T1" fmla="*/ 0 h 261"/>
              <a:gd name="T2" fmla="*/ 0 w 1"/>
              <a:gd name="T3" fmla="*/ 260 h 261"/>
              <a:gd name="T4" fmla="*/ 0 w 1"/>
              <a:gd name="T5" fmla="*/ 0 h 261"/>
            </a:gdLst>
            <a:ahLst/>
            <a:cxnLst>
              <a:cxn ang="0">
                <a:pos x="T0" y="T1"/>
              </a:cxn>
              <a:cxn ang="0">
                <a:pos x="T2" y="T3"/>
              </a:cxn>
              <a:cxn ang="0">
                <a:pos x="T4" y="T5"/>
              </a:cxn>
            </a:cxnLst>
            <a:rect l="0" t="0" r="r" b="b"/>
            <a:pathLst>
              <a:path w="1" h="261">
                <a:moveTo>
                  <a:pt x="0" y="0"/>
                </a:moveTo>
                <a:lnTo>
                  <a:pt x="0" y="26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4" name="Freeform 44"/>
          <p:cNvSpPr>
            <a:spLocks/>
          </p:cNvSpPr>
          <p:nvPr/>
        </p:nvSpPr>
        <p:spPr bwMode="auto">
          <a:xfrm>
            <a:off x="4238625" y="4002088"/>
            <a:ext cx="1588" cy="427037"/>
          </a:xfrm>
          <a:custGeom>
            <a:avLst/>
            <a:gdLst>
              <a:gd name="T0" fmla="*/ 0 w 1"/>
              <a:gd name="T1" fmla="*/ 0 h 269"/>
              <a:gd name="T2" fmla="*/ 0 w 1"/>
              <a:gd name="T3" fmla="*/ 268 h 269"/>
              <a:gd name="T4" fmla="*/ 0 w 1"/>
              <a:gd name="T5" fmla="*/ 0 h 269"/>
            </a:gdLst>
            <a:ahLst/>
            <a:cxnLst>
              <a:cxn ang="0">
                <a:pos x="T0" y="T1"/>
              </a:cxn>
              <a:cxn ang="0">
                <a:pos x="T2" y="T3"/>
              </a:cxn>
              <a:cxn ang="0">
                <a:pos x="T4" y="T5"/>
              </a:cxn>
            </a:cxnLst>
            <a:rect l="0" t="0" r="r" b="b"/>
            <a:pathLst>
              <a:path w="1" h="269">
                <a:moveTo>
                  <a:pt x="0" y="0"/>
                </a:moveTo>
                <a:lnTo>
                  <a:pt x="0" y="26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5" name="Freeform 45"/>
          <p:cNvSpPr>
            <a:spLocks/>
          </p:cNvSpPr>
          <p:nvPr/>
        </p:nvSpPr>
        <p:spPr bwMode="auto">
          <a:xfrm>
            <a:off x="5437188" y="4016375"/>
            <a:ext cx="1587" cy="385763"/>
          </a:xfrm>
          <a:custGeom>
            <a:avLst/>
            <a:gdLst>
              <a:gd name="T0" fmla="*/ 0 w 1"/>
              <a:gd name="T1" fmla="*/ 0 h 243"/>
              <a:gd name="T2" fmla="*/ 0 w 1"/>
              <a:gd name="T3" fmla="*/ 242 h 243"/>
              <a:gd name="T4" fmla="*/ 0 w 1"/>
              <a:gd name="T5" fmla="*/ 0 h 243"/>
            </a:gdLst>
            <a:ahLst/>
            <a:cxnLst>
              <a:cxn ang="0">
                <a:pos x="T0" y="T1"/>
              </a:cxn>
              <a:cxn ang="0">
                <a:pos x="T2" y="T3"/>
              </a:cxn>
              <a:cxn ang="0">
                <a:pos x="T4" y="T5"/>
              </a:cxn>
            </a:cxnLst>
            <a:rect l="0" t="0" r="r" b="b"/>
            <a:pathLst>
              <a:path w="1" h="243">
                <a:moveTo>
                  <a:pt x="0" y="0"/>
                </a:moveTo>
                <a:lnTo>
                  <a:pt x="0" y="24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6" name="Freeform 46"/>
          <p:cNvSpPr>
            <a:spLocks/>
          </p:cNvSpPr>
          <p:nvPr/>
        </p:nvSpPr>
        <p:spPr bwMode="auto">
          <a:xfrm>
            <a:off x="6650038" y="4016375"/>
            <a:ext cx="1587" cy="412750"/>
          </a:xfrm>
          <a:custGeom>
            <a:avLst/>
            <a:gdLst>
              <a:gd name="T0" fmla="*/ 0 w 1"/>
              <a:gd name="T1" fmla="*/ 0 h 260"/>
              <a:gd name="T2" fmla="*/ 0 w 1"/>
              <a:gd name="T3" fmla="*/ 259 h 260"/>
              <a:gd name="T4" fmla="*/ 0 w 1"/>
              <a:gd name="T5" fmla="*/ 0 h 260"/>
            </a:gdLst>
            <a:ahLst/>
            <a:cxnLst>
              <a:cxn ang="0">
                <a:pos x="T0" y="T1"/>
              </a:cxn>
              <a:cxn ang="0">
                <a:pos x="T2" y="T3"/>
              </a:cxn>
              <a:cxn ang="0">
                <a:pos x="T4" y="T5"/>
              </a:cxn>
            </a:cxnLst>
            <a:rect l="0" t="0" r="r" b="b"/>
            <a:pathLst>
              <a:path w="1" h="260">
                <a:moveTo>
                  <a:pt x="0" y="0"/>
                </a:moveTo>
                <a:lnTo>
                  <a:pt x="0" y="25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7" name="Freeform 47"/>
          <p:cNvSpPr>
            <a:spLocks/>
          </p:cNvSpPr>
          <p:nvPr/>
        </p:nvSpPr>
        <p:spPr bwMode="auto">
          <a:xfrm>
            <a:off x="7850188" y="4016375"/>
            <a:ext cx="1587" cy="412750"/>
          </a:xfrm>
          <a:custGeom>
            <a:avLst/>
            <a:gdLst>
              <a:gd name="T0" fmla="*/ 0 w 1"/>
              <a:gd name="T1" fmla="*/ 0 h 260"/>
              <a:gd name="T2" fmla="*/ 0 w 1"/>
              <a:gd name="T3" fmla="*/ 259 h 260"/>
              <a:gd name="T4" fmla="*/ 0 w 1"/>
              <a:gd name="T5" fmla="*/ 0 h 260"/>
            </a:gdLst>
            <a:ahLst/>
            <a:cxnLst>
              <a:cxn ang="0">
                <a:pos x="T0" y="T1"/>
              </a:cxn>
              <a:cxn ang="0">
                <a:pos x="T2" y="T3"/>
              </a:cxn>
              <a:cxn ang="0">
                <a:pos x="T4" y="T5"/>
              </a:cxn>
            </a:cxnLst>
            <a:rect l="0" t="0" r="r" b="b"/>
            <a:pathLst>
              <a:path w="1" h="260">
                <a:moveTo>
                  <a:pt x="0" y="0"/>
                </a:moveTo>
                <a:lnTo>
                  <a:pt x="0" y="25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8" name="Freeform 48"/>
          <p:cNvSpPr>
            <a:spLocks/>
          </p:cNvSpPr>
          <p:nvPr/>
        </p:nvSpPr>
        <p:spPr bwMode="auto">
          <a:xfrm>
            <a:off x="3865563" y="1773238"/>
            <a:ext cx="361950" cy="111125"/>
          </a:xfrm>
          <a:custGeom>
            <a:avLst/>
            <a:gdLst>
              <a:gd name="T0" fmla="*/ 0 w 228"/>
              <a:gd name="T1" fmla="*/ 0 h 70"/>
              <a:gd name="T2" fmla="*/ 227 w 228"/>
              <a:gd name="T3" fmla="*/ 69 h 70"/>
              <a:gd name="T4" fmla="*/ 0 w 228"/>
              <a:gd name="T5" fmla="*/ 0 h 70"/>
            </a:gdLst>
            <a:ahLst/>
            <a:cxnLst>
              <a:cxn ang="0">
                <a:pos x="T0" y="T1"/>
              </a:cxn>
              <a:cxn ang="0">
                <a:pos x="T2" y="T3"/>
              </a:cxn>
              <a:cxn ang="0">
                <a:pos x="T4" y="T5"/>
              </a:cxn>
            </a:cxnLst>
            <a:rect l="0" t="0" r="r" b="b"/>
            <a:pathLst>
              <a:path w="228" h="70">
                <a:moveTo>
                  <a:pt x="0" y="0"/>
                </a:moveTo>
                <a:lnTo>
                  <a:pt x="227" y="6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9" name="Freeform 49"/>
          <p:cNvSpPr>
            <a:spLocks/>
          </p:cNvSpPr>
          <p:nvPr/>
        </p:nvSpPr>
        <p:spPr bwMode="auto">
          <a:xfrm>
            <a:off x="4083050" y="1811338"/>
            <a:ext cx="144463" cy="73025"/>
          </a:xfrm>
          <a:custGeom>
            <a:avLst/>
            <a:gdLst>
              <a:gd name="T0" fmla="*/ 14 w 91"/>
              <a:gd name="T1" fmla="*/ 0 h 46"/>
              <a:gd name="T2" fmla="*/ 90 w 91"/>
              <a:gd name="T3" fmla="*/ 45 h 46"/>
              <a:gd name="T4" fmla="*/ 0 w 91"/>
              <a:gd name="T5" fmla="*/ 40 h 46"/>
              <a:gd name="T6" fmla="*/ 14 w 91"/>
              <a:gd name="T7" fmla="*/ 0 h 46"/>
            </a:gdLst>
            <a:ahLst/>
            <a:cxnLst>
              <a:cxn ang="0">
                <a:pos x="T0" y="T1"/>
              </a:cxn>
              <a:cxn ang="0">
                <a:pos x="T2" y="T3"/>
              </a:cxn>
              <a:cxn ang="0">
                <a:pos x="T4" y="T5"/>
              </a:cxn>
              <a:cxn ang="0">
                <a:pos x="T6" y="T7"/>
              </a:cxn>
            </a:cxnLst>
            <a:rect l="0" t="0" r="r" b="b"/>
            <a:pathLst>
              <a:path w="91" h="46">
                <a:moveTo>
                  <a:pt x="14" y="0"/>
                </a:moveTo>
                <a:lnTo>
                  <a:pt x="90" y="45"/>
                </a:lnTo>
                <a:lnTo>
                  <a:pt x="0" y="40"/>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0" name="Freeform 50"/>
          <p:cNvSpPr>
            <a:spLocks/>
          </p:cNvSpPr>
          <p:nvPr/>
        </p:nvSpPr>
        <p:spPr bwMode="auto">
          <a:xfrm>
            <a:off x="2559050" y="4881563"/>
            <a:ext cx="992188" cy="442912"/>
          </a:xfrm>
          <a:custGeom>
            <a:avLst/>
            <a:gdLst>
              <a:gd name="T0" fmla="*/ 0 w 625"/>
              <a:gd name="T1" fmla="*/ 278 h 279"/>
              <a:gd name="T2" fmla="*/ 0 w 625"/>
              <a:gd name="T3" fmla="*/ 0 h 279"/>
              <a:gd name="T4" fmla="*/ 624 w 625"/>
              <a:gd name="T5" fmla="*/ 0 h 279"/>
              <a:gd name="T6" fmla="*/ 624 w 625"/>
              <a:gd name="T7" fmla="*/ 278 h 279"/>
              <a:gd name="T8" fmla="*/ 0 w 625"/>
              <a:gd name="T9" fmla="*/ 278 h 279"/>
            </a:gdLst>
            <a:ahLst/>
            <a:cxnLst>
              <a:cxn ang="0">
                <a:pos x="T0" y="T1"/>
              </a:cxn>
              <a:cxn ang="0">
                <a:pos x="T2" y="T3"/>
              </a:cxn>
              <a:cxn ang="0">
                <a:pos x="T4" y="T5"/>
              </a:cxn>
              <a:cxn ang="0">
                <a:pos x="T6" y="T7"/>
              </a:cxn>
              <a:cxn ang="0">
                <a:pos x="T8" y="T9"/>
              </a:cxn>
            </a:cxnLst>
            <a:rect l="0" t="0" r="r" b="b"/>
            <a:pathLst>
              <a:path w="625" h="279">
                <a:moveTo>
                  <a:pt x="0" y="278"/>
                </a:moveTo>
                <a:lnTo>
                  <a:pt x="0" y="0"/>
                </a:lnTo>
                <a:lnTo>
                  <a:pt x="624" y="0"/>
                </a:lnTo>
                <a:lnTo>
                  <a:pt x="624" y="278"/>
                </a:lnTo>
                <a:lnTo>
                  <a:pt x="0" y="27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1" name="Freeform 51"/>
          <p:cNvSpPr>
            <a:spLocks/>
          </p:cNvSpPr>
          <p:nvPr/>
        </p:nvSpPr>
        <p:spPr bwMode="auto">
          <a:xfrm>
            <a:off x="3054350" y="4895850"/>
            <a:ext cx="1588"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2" name="Freeform 52"/>
          <p:cNvSpPr>
            <a:spLocks/>
          </p:cNvSpPr>
          <p:nvPr/>
        </p:nvSpPr>
        <p:spPr bwMode="auto">
          <a:xfrm>
            <a:off x="4984750" y="4868863"/>
            <a:ext cx="992188" cy="442912"/>
          </a:xfrm>
          <a:custGeom>
            <a:avLst/>
            <a:gdLst>
              <a:gd name="T0" fmla="*/ 0 w 625"/>
              <a:gd name="T1" fmla="*/ 278 h 279"/>
              <a:gd name="T2" fmla="*/ 0 w 625"/>
              <a:gd name="T3" fmla="*/ 0 h 279"/>
              <a:gd name="T4" fmla="*/ 624 w 625"/>
              <a:gd name="T5" fmla="*/ 0 h 279"/>
              <a:gd name="T6" fmla="*/ 624 w 625"/>
              <a:gd name="T7" fmla="*/ 278 h 279"/>
              <a:gd name="T8" fmla="*/ 0 w 625"/>
              <a:gd name="T9" fmla="*/ 278 h 279"/>
            </a:gdLst>
            <a:ahLst/>
            <a:cxnLst>
              <a:cxn ang="0">
                <a:pos x="T0" y="T1"/>
              </a:cxn>
              <a:cxn ang="0">
                <a:pos x="T2" y="T3"/>
              </a:cxn>
              <a:cxn ang="0">
                <a:pos x="T4" y="T5"/>
              </a:cxn>
              <a:cxn ang="0">
                <a:pos x="T6" y="T7"/>
              </a:cxn>
              <a:cxn ang="0">
                <a:pos x="T8" y="T9"/>
              </a:cxn>
            </a:cxnLst>
            <a:rect l="0" t="0" r="r" b="b"/>
            <a:pathLst>
              <a:path w="625" h="279">
                <a:moveTo>
                  <a:pt x="0" y="278"/>
                </a:moveTo>
                <a:lnTo>
                  <a:pt x="0" y="0"/>
                </a:lnTo>
                <a:lnTo>
                  <a:pt x="624" y="0"/>
                </a:lnTo>
                <a:lnTo>
                  <a:pt x="624" y="278"/>
                </a:lnTo>
                <a:lnTo>
                  <a:pt x="0" y="27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3" name="Freeform 53"/>
          <p:cNvSpPr>
            <a:spLocks/>
          </p:cNvSpPr>
          <p:nvPr/>
        </p:nvSpPr>
        <p:spPr bwMode="auto">
          <a:xfrm>
            <a:off x="5449888" y="4881563"/>
            <a:ext cx="1587" cy="415925"/>
          </a:xfrm>
          <a:custGeom>
            <a:avLst/>
            <a:gdLst>
              <a:gd name="T0" fmla="*/ 0 w 1"/>
              <a:gd name="T1" fmla="*/ 0 h 262"/>
              <a:gd name="T2" fmla="*/ 0 w 1"/>
              <a:gd name="T3" fmla="*/ 261 h 262"/>
              <a:gd name="T4" fmla="*/ 0 w 1"/>
              <a:gd name="T5" fmla="*/ 0 h 262"/>
            </a:gdLst>
            <a:ahLst/>
            <a:cxnLst>
              <a:cxn ang="0">
                <a:pos x="T0" y="T1"/>
              </a:cxn>
              <a:cxn ang="0">
                <a:pos x="T2" y="T3"/>
              </a:cxn>
              <a:cxn ang="0">
                <a:pos x="T4" y="T5"/>
              </a:cxn>
            </a:cxnLst>
            <a:rect l="0" t="0" r="r" b="b"/>
            <a:pathLst>
              <a:path w="1" h="262">
                <a:moveTo>
                  <a:pt x="0" y="0"/>
                </a:moveTo>
                <a:lnTo>
                  <a:pt x="0" y="2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4" name="Freeform 54"/>
          <p:cNvSpPr>
            <a:spLocks/>
          </p:cNvSpPr>
          <p:nvPr/>
        </p:nvSpPr>
        <p:spPr bwMode="auto">
          <a:xfrm>
            <a:off x="4970463" y="5556250"/>
            <a:ext cx="992187" cy="442913"/>
          </a:xfrm>
          <a:custGeom>
            <a:avLst/>
            <a:gdLst>
              <a:gd name="T0" fmla="*/ 0 w 625"/>
              <a:gd name="T1" fmla="*/ 278 h 279"/>
              <a:gd name="T2" fmla="*/ 0 w 625"/>
              <a:gd name="T3" fmla="*/ 0 h 279"/>
              <a:gd name="T4" fmla="*/ 624 w 625"/>
              <a:gd name="T5" fmla="*/ 0 h 279"/>
              <a:gd name="T6" fmla="*/ 624 w 625"/>
              <a:gd name="T7" fmla="*/ 278 h 279"/>
              <a:gd name="T8" fmla="*/ 0 w 625"/>
              <a:gd name="T9" fmla="*/ 278 h 279"/>
            </a:gdLst>
            <a:ahLst/>
            <a:cxnLst>
              <a:cxn ang="0">
                <a:pos x="T0" y="T1"/>
              </a:cxn>
              <a:cxn ang="0">
                <a:pos x="T2" y="T3"/>
              </a:cxn>
              <a:cxn ang="0">
                <a:pos x="T4" y="T5"/>
              </a:cxn>
              <a:cxn ang="0">
                <a:pos x="T6" y="T7"/>
              </a:cxn>
              <a:cxn ang="0">
                <a:pos x="T8" y="T9"/>
              </a:cxn>
            </a:cxnLst>
            <a:rect l="0" t="0" r="r" b="b"/>
            <a:pathLst>
              <a:path w="625" h="279">
                <a:moveTo>
                  <a:pt x="0" y="278"/>
                </a:moveTo>
                <a:lnTo>
                  <a:pt x="0" y="0"/>
                </a:lnTo>
                <a:lnTo>
                  <a:pt x="624" y="0"/>
                </a:lnTo>
                <a:lnTo>
                  <a:pt x="624" y="278"/>
                </a:lnTo>
                <a:lnTo>
                  <a:pt x="0" y="27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5" name="Freeform 55"/>
          <p:cNvSpPr>
            <a:spLocks/>
          </p:cNvSpPr>
          <p:nvPr/>
        </p:nvSpPr>
        <p:spPr bwMode="auto">
          <a:xfrm>
            <a:off x="5449888" y="5570538"/>
            <a:ext cx="1587" cy="414337"/>
          </a:xfrm>
          <a:custGeom>
            <a:avLst/>
            <a:gdLst>
              <a:gd name="T0" fmla="*/ 0 w 1"/>
              <a:gd name="T1" fmla="*/ 0 h 261"/>
              <a:gd name="T2" fmla="*/ 0 w 1"/>
              <a:gd name="T3" fmla="*/ 260 h 261"/>
              <a:gd name="T4" fmla="*/ 0 w 1"/>
              <a:gd name="T5" fmla="*/ 0 h 261"/>
            </a:gdLst>
            <a:ahLst/>
            <a:cxnLst>
              <a:cxn ang="0">
                <a:pos x="T0" y="T1"/>
              </a:cxn>
              <a:cxn ang="0">
                <a:pos x="T2" y="T3"/>
              </a:cxn>
              <a:cxn ang="0">
                <a:pos x="T4" y="T5"/>
              </a:cxn>
            </a:cxnLst>
            <a:rect l="0" t="0" r="r" b="b"/>
            <a:pathLst>
              <a:path w="1" h="261">
                <a:moveTo>
                  <a:pt x="0" y="0"/>
                </a:moveTo>
                <a:lnTo>
                  <a:pt x="0" y="26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6" name="Freeform 56"/>
          <p:cNvSpPr>
            <a:spLocks/>
          </p:cNvSpPr>
          <p:nvPr/>
        </p:nvSpPr>
        <p:spPr bwMode="auto">
          <a:xfrm>
            <a:off x="422275" y="3562350"/>
            <a:ext cx="8145463" cy="1588"/>
          </a:xfrm>
          <a:custGeom>
            <a:avLst/>
            <a:gdLst>
              <a:gd name="T0" fmla="*/ 0 w 5131"/>
              <a:gd name="T1" fmla="*/ 0 h 1"/>
              <a:gd name="T2" fmla="*/ 5130 w 5131"/>
              <a:gd name="T3" fmla="*/ 0 h 1"/>
              <a:gd name="T4" fmla="*/ 0 w 5131"/>
              <a:gd name="T5" fmla="*/ 0 h 1"/>
            </a:gdLst>
            <a:ahLst/>
            <a:cxnLst>
              <a:cxn ang="0">
                <a:pos x="T0" y="T1"/>
              </a:cxn>
              <a:cxn ang="0">
                <a:pos x="T2" y="T3"/>
              </a:cxn>
              <a:cxn ang="0">
                <a:pos x="T4" y="T5"/>
              </a:cxn>
            </a:cxnLst>
            <a:rect l="0" t="0" r="r" b="b"/>
            <a:pathLst>
              <a:path w="5131" h="1">
                <a:moveTo>
                  <a:pt x="0" y="0"/>
                </a:moveTo>
                <a:lnTo>
                  <a:pt x="5130"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7" name="Freeform 57"/>
          <p:cNvSpPr>
            <a:spLocks/>
          </p:cNvSpPr>
          <p:nvPr/>
        </p:nvSpPr>
        <p:spPr bwMode="auto">
          <a:xfrm>
            <a:off x="436563" y="4676775"/>
            <a:ext cx="8116887" cy="1588"/>
          </a:xfrm>
          <a:custGeom>
            <a:avLst/>
            <a:gdLst>
              <a:gd name="T0" fmla="*/ 0 w 5113"/>
              <a:gd name="T1" fmla="*/ 0 h 1"/>
              <a:gd name="T2" fmla="*/ 5112 w 5113"/>
              <a:gd name="T3" fmla="*/ 0 h 1"/>
              <a:gd name="T4" fmla="*/ 0 w 5113"/>
              <a:gd name="T5" fmla="*/ 0 h 1"/>
            </a:gdLst>
            <a:ahLst/>
            <a:cxnLst>
              <a:cxn ang="0">
                <a:pos x="T0" y="T1"/>
              </a:cxn>
              <a:cxn ang="0">
                <a:pos x="T2" y="T3"/>
              </a:cxn>
              <a:cxn ang="0">
                <a:pos x="T4" y="T5"/>
              </a:cxn>
            </a:cxnLst>
            <a:rect l="0" t="0" r="r" b="b"/>
            <a:pathLst>
              <a:path w="5113" h="1">
                <a:moveTo>
                  <a:pt x="0" y="0"/>
                </a:moveTo>
                <a:lnTo>
                  <a:pt x="5112" y="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8" name="Rectangle 58"/>
          <p:cNvSpPr>
            <a:spLocks noChangeArrowheads="1"/>
          </p:cNvSpPr>
          <p:nvPr/>
        </p:nvSpPr>
        <p:spPr bwMode="auto">
          <a:xfrm>
            <a:off x="1350963"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15419" name="Rectangle 59"/>
          <p:cNvSpPr>
            <a:spLocks noChangeArrowheads="1"/>
          </p:cNvSpPr>
          <p:nvPr/>
        </p:nvSpPr>
        <p:spPr bwMode="auto">
          <a:xfrm>
            <a:off x="1835150"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15*</a:t>
            </a:r>
          </a:p>
        </p:txBody>
      </p:sp>
      <p:sp>
        <p:nvSpPr>
          <p:cNvPr id="15420" name="Rectangle 60"/>
          <p:cNvSpPr>
            <a:spLocks noChangeArrowheads="1"/>
          </p:cNvSpPr>
          <p:nvPr/>
        </p:nvSpPr>
        <p:spPr bwMode="auto">
          <a:xfrm>
            <a:off x="2565400"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5421" name="Rectangle 61"/>
          <p:cNvSpPr>
            <a:spLocks noChangeArrowheads="1"/>
          </p:cNvSpPr>
          <p:nvPr/>
        </p:nvSpPr>
        <p:spPr bwMode="auto">
          <a:xfrm>
            <a:off x="3073400"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15422" name="Rectangle 62"/>
          <p:cNvSpPr>
            <a:spLocks noChangeArrowheads="1"/>
          </p:cNvSpPr>
          <p:nvPr/>
        </p:nvSpPr>
        <p:spPr bwMode="auto">
          <a:xfrm>
            <a:off x="3789363"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5423" name="Rectangle 63"/>
          <p:cNvSpPr>
            <a:spLocks noChangeArrowheads="1"/>
          </p:cNvSpPr>
          <p:nvPr/>
        </p:nvSpPr>
        <p:spPr bwMode="auto">
          <a:xfrm>
            <a:off x="4259263"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37*</a:t>
            </a:r>
          </a:p>
        </p:txBody>
      </p:sp>
      <p:sp>
        <p:nvSpPr>
          <p:cNvPr id="15424" name="Rectangle 64"/>
          <p:cNvSpPr>
            <a:spLocks noChangeArrowheads="1"/>
          </p:cNvSpPr>
          <p:nvPr/>
        </p:nvSpPr>
        <p:spPr bwMode="auto">
          <a:xfrm>
            <a:off x="5002213"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40*</a:t>
            </a:r>
          </a:p>
        </p:txBody>
      </p:sp>
      <p:sp>
        <p:nvSpPr>
          <p:cNvPr id="15425" name="Rectangle 65"/>
          <p:cNvSpPr>
            <a:spLocks noChangeArrowheads="1"/>
          </p:cNvSpPr>
          <p:nvPr/>
        </p:nvSpPr>
        <p:spPr bwMode="auto">
          <a:xfrm>
            <a:off x="5472113" y="40417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46*</a:t>
            </a:r>
          </a:p>
        </p:txBody>
      </p:sp>
      <p:sp>
        <p:nvSpPr>
          <p:cNvPr id="15426" name="Rectangle 66"/>
          <p:cNvSpPr>
            <a:spLocks noChangeArrowheads="1"/>
          </p:cNvSpPr>
          <p:nvPr/>
        </p:nvSpPr>
        <p:spPr bwMode="auto">
          <a:xfrm>
            <a:off x="6188075"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51*</a:t>
            </a:r>
          </a:p>
        </p:txBody>
      </p:sp>
      <p:sp>
        <p:nvSpPr>
          <p:cNvPr id="15427" name="Rectangle 67"/>
          <p:cNvSpPr>
            <a:spLocks noChangeArrowheads="1"/>
          </p:cNvSpPr>
          <p:nvPr/>
        </p:nvSpPr>
        <p:spPr bwMode="auto">
          <a:xfrm>
            <a:off x="6711950" y="40417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55*</a:t>
            </a:r>
          </a:p>
        </p:txBody>
      </p:sp>
      <p:sp>
        <p:nvSpPr>
          <p:cNvPr id="15428" name="Rectangle 68"/>
          <p:cNvSpPr>
            <a:spLocks noChangeArrowheads="1"/>
          </p:cNvSpPr>
          <p:nvPr/>
        </p:nvSpPr>
        <p:spPr bwMode="auto">
          <a:xfrm>
            <a:off x="7400925" y="407035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63*</a:t>
            </a:r>
          </a:p>
        </p:txBody>
      </p:sp>
      <p:sp>
        <p:nvSpPr>
          <p:cNvPr id="15429" name="Rectangle 69"/>
          <p:cNvSpPr>
            <a:spLocks noChangeArrowheads="1"/>
          </p:cNvSpPr>
          <p:nvPr/>
        </p:nvSpPr>
        <p:spPr bwMode="auto">
          <a:xfrm>
            <a:off x="7897813" y="40560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97*</a:t>
            </a:r>
          </a:p>
        </p:txBody>
      </p:sp>
      <p:sp>
        <p:nvSpPr>
          <p:cNvPr id="15430" name="Rectangle 70"/>
          <p:cNvSpPr>
            <a:spLocks noChangeArrowheads="1"/>
          </p:cNvSpPr>
          <p:nvPr/>
        </p:nvSpPr>
        <p:spPr bwMode="auto">
          <a:xfrm>
            <a:off x="2632075" y="29416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5431" name="Rectangle 71"/>
          <p:cNvSpPr>
            <a:spLocks noChangeArrowheads="1"/>
          </p:cNvSpPr>
          <p:nvPr/>
        </p:nvSpPr>
        <p:spPr bwMode="auto">
          <a:xfrm>
            <a:off x="3073400" y="29416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5432" name="Rectangle 72"/>
          <p:cNvSpPr>
            <a:spLocks noChangeArrowheads="1"/>
          </p:cNvSpPr>
          <p:nvPr/>
        </p:nvSpPr>
        <p:spPr bwMode="auto">
          <a:xfrm>
            <a:off x="6270625" y="29416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51</a:t>
            </a:r>
          </a:p>
        </p:txBody>
      </p:sp>
      <p:sp>
        <p:nvSpPr>
          <p:cNvPr id="15433" name="Rectangle 73"/>
          <p:cNvSpPr>
            <a:spLocks noChangeArrowheads="1"/>
          </p:cNvSpPr>
          <p:nvPr/>
        </p:nvSpPr>
        <p:spPr bwMode="auto">
          <a:xfrm>
            <a:off x="6697663" y="29416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63</a:t>
            </a:r>
          </a:p>
        </p:txBody>
      </p:sp>
      <p:sp>
        <p:nvSpPr>
          <p:cNvPr id="15434" name="Rectangle 74"/>
          <p:cNvSpPr>
            <a:spLocks noChangeArrowheads="1"/>
          </p:cNvSpPr>
          <p:nvPr/>
        </p:nvSpPr>
        <p:spPr bwMode="auto">
          <a:xfrm>
            <a:off x="4383088" y="19510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40</a:t>
            </a:r>
          </a:p>
        </p:txBody>
      </p:sp>
      <p:sp>
        <p:nvSpPr>
          <p:cNvPr id="15435" name="Rectangle 75"/>
          <p:cNvSpPr>
            <a:spLocks noChangeArrowheads="1"/>
          </p:cNvSpPr>
          <p:nvPr/>
        </p:nvSpPr>
        <p:spPr bwMode="auto">
          <a:xfrm>
            <a:off x="3184525" y="1647825"/>
            <a:ext cx="5857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15436" name="Rectangle 76"/>
          <p:cNvSpPr>
            <a:spLocks noChangeArrowheads="1"/>
          </p:cNvSpPr>
          <p:nvPr/>
        </p:nvSpPr>
        <p:spPr bwMode="auto">
          <a:xfrm>
            <a:off x="2605088" y="493553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15437" name="Rectangle 77"/>
          <p:cNvSpPr>
            <a:spLocks noChangeArrowheads="1"/>
          </p:cNvSpPr>
          <p:nvPr/>
        </p:nvSpPr>
        <p:spPr bwMode="auto">
          <a:xfrm>
            <a:off x="5043488" y="491013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48*</a:t>
            </a:r>
          </a:p>
        </p:txBody>
      </p:sp>
      <p:sp>
        <p:nvSpPr>
          <p:cNvPr id="15438" name="Rectangle 78"/>
          <p:cNvSpPr>
            <a:spLocks noChangeArrowheads="1"/>
          </p:cNvSpPr>
          <p:nvPr/>
        </p:nvSpPr>
        <p:spPr bwMode="auto">
          <a:xfrm>
            <a:off x="5472113" y="48942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41*</a:t>
            </a:r>
          </a:p>
        </p:txBody>
      </p:sp>
      <p:sp>
        <p:nvSpPr>
          <p:cNvPr id="15439" name="Rectangle 79"/>
          <p:cNvSpPr>
            <a:spLocks noChangeArrowheads="1"/>
          </p:cNvSpPr>
          <p:nvPr/>
        </p:nvSpPr>
        <p:spPr bwMode="auto">
          <a:xfrm>
            <a:off x="5016500" y="561022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42*</a:t>
            </a:r>
          </a:p>
        </p:txBody>
      </p:sp>
      <p:sp>
        <p:nvSpPr>
          <p:cNvPr id="15440" name="Rectangle 80"/>
          <p:cNvSpPr>
            <a:spLocks noChangeArrowheads="1"/>
          </p:cNvSpPr>
          <p:nvPr/>
        </p:nvSpPr>
        <p:spPr bwMode="auto">
          <a:xfrm>
            <a:off x="381000" y="4948238"/>
            <a:ext cx="9413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Overflow</a:t>
            </a:r>
          </a:p>
        </p:txBody>
      </p:sp>
      <p:sp>
        <p:nvSpPr>
          <p:cNvPr id="15441" name="Rectangle 81"/>
          <p:cNvSpPr>
            <a:spLocks noChangeArrowheads="1"/>
          </p:cNvSpPr>
          <p:nvPr/>
        </p:nvSpPr>
        <p:spPr bwMode="auto">
          <a:xfrm>
            <a:off x="381000" y="5259388"/>
            <a:ext cx="7048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Pages</a:t>
            </a:r>
          </a:p>
        </p:txBody>
      </p:sp>
      <p:sp>
        <p:nvSpPr>
          <p:cNvPr id="15442" name="Rectangle 82"/>
          <p:cNvSpPr>
            <a:spLocks noChangeArrowheads="1"/>
          </p:cNvSpPr>
          <p:nvPr/>
        </p:nvSpPr>
        <p:spPr bwMode="auto">
          <a:xfrm>
            <a:off x="381000" y="3938588"/>
            <a:ext cx="5461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Leaf</a:t>
            </a:r>
          </a:p>
        </p:txBody>
      </p:sp>
      <p:sp>
        <p:nvSpPr>
          <p:cNvPr id="15443" name="Rectangle 83"/>
          <p:cNvSpPr>
            <a:spLocks noChangeArrowheads="1"/>
          </p:cNvSpPr>
          <p:nvPr/>
        </p:nvSpPr>
        <p:spPr bwMode="auto">
          <a:xfrm>
            <a:off x="381000" y="1997075"/>
            <a:ext cx="646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Index</a:t>
            </a:r>
          </a:p>
        </p:txBody>
      </p:sp>
      <p:sp>
        <p:nvSpPr>
          <p:cNvPr id="15444" name="Rectangle 84"/>
          <p:cNvSpPr>
            <a:spLocks noChangeArrowheads="1"/>
          </p:cNvSpPr>
          <p:nvPr/>
        </p:nvSpPr>
        <p:spPr bwMode="auto">
          <a:xfrm>
            <a:off x="381000" y="2306638"/>
            <a:ext cx="7048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Pages</a:t>
            </a:r>
          </a:p>
        </p:txBody>
      </p:sp>
      <p:sp>
        <p:nvSpPr>
          <p:cNvPr id="15445" name="Rectangle 85"/>
          <p:cNvSpPr>
            <a:spLocks noChangeArrowheads="1"/>
          </p:cNvSpPr>
          <p:nvPr/>
        </p:nvSpPr>
        <p:spPr bwMode="auto">
          <a:xfrm>
            <a:off x="381000" y="4248150"/>
            <a:ext cx="7048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Pages</a:t>
            </a:r>
          </a:p>
        </p:txBody>
      </p:sp>
      <p:sp>
        <p:nvSpPr>
          <p:cNvPr id="15446" name="Rectangle 86"/>
          <p:cNvSpPr>
            <a:spLocks noChangeArrowheads="1"/>
          </p:cNvSpPr>
          <p:nvPr/>
        </p:nvSpPr>
        <p:spPr bwMode="auto">
          <a:xfrm>
            <a:off x="381000" y="3627438"/>
            <a:ext cx="8429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Primary</a:t>
            </a:r>
          </a:p>
        </p:txBody>
      </p:sp>
      <p:sp>
        <p:nvSpPr>
          <p:cNvPr id="15447" name="Arc 87"/>
          <p:cNvSpPr>
            <a:spLocks/>
          </p:cNvSpPr>
          <p:nvPr/>
        </p:nvSpPr>
        <p:spPr bwMode="auto">
          <a:xfrm>
            <a:off x="2514600" y="4422775"/>
            <a:ext cx="152400" cy="457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48" name="Arc 88"/>
          <p:cNvSpPr>
            <a:spLocks/>
          </p:cNvSpPr>
          <p:nvPr/>
        </p:nvSpPr>
        <p:spPr bwMode="auto">
          <a:xfrm>
            <a:off x="4953000" y="4422775"/>
            <a:ext cx="152400" cy="457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49" name="Arc 89"/>
          <p:cNvSpPr>
            <a:spLocks/>
          </p:cNvSpPr>
          <p:nvPr/>
        </p:nvSpPr>
        <p:spPr bwMode="auto">
          <a:xfrm>
            <a:off x="5029200" y="5260975"/>
            <a:ext cx="762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4494069"/>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xfrm>
            <a:off x="505675" y="2275"/>
            <a:ext cx="7772400" cy="1104900"/>
          </a:xfrm>
          <a:noFill/>
          <a:ln/>
        </p:spPr>
        <p:txBody>
          <a:bodyPr/>
          <a:lstStyle/>
          <a:p>
            <a:r>
              <a:rPr lang="en-US" dirty="0" smtClean="0"/>
              <a:t>Then </a:t>
            </a:r>
            <a:r>
              <a:rPr lang="en-US" dirty="0"/>
              <a:t>Deleting 42*, 51*, 97*</a:t>
            </a:r>
          </a:p>
        </p:txBody>
      </p:sp>
      <p:sp>
        <p:nvSpPr>
          <p:cNvPr id="17413" name="Rectangle 5"/>
          <p:cNvSpPr>
            <a:spLocks noChangeArrowheads="1"/>
          </p:cNvSpPr>
          <p:nvPr/>
        </p:nvSpPr>
        <p:spPr bwMode="auto">
          <a:xfrm>
            <a:off x="996155" y="5334000"/>
            <a:ext cx="692657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i="1" dirty="0" smtClean="0">
                <a:latin typeface="Book Antiqua" pitchFamily="18" charset="0"/>
              </a:rPr>
              <a:t>Note </a:t>
            </a:r>
            <a:r>
              <a:rPr lang="en-US" i="1" dirty="0">
                <a:latin typeface="Book Antiqua" pitchFamily="18" charset="0"/>
              </a:rPr>
              <a:t>that 51* appears in index levels, </a:t>
            </a:r>
            <a:r>
              <a:rPr lang="en-US" i="1" dirty="0" smtClean="0">
                <a:latin typeface="Book Antiqua" pitchFamily="18" charset="0"/>
              </a:rPr>
              <a:t>but </a:t>
            </a:r>
            <a:r>
              <a:rPr lang="en-US" i="1" dirty="0">
                <a:latin typeface="Book Antiqua" pitchFamily="18" charset="0"/>
              </a:rPr>
              <a:t>not in leaf!</a:t>
            </a:r>
          </a:p>
        </p:txBody>
      </p:sp>
      <p:sp>
        <p:nvSpPr>
          <p:cNvPr id="17414" name="Freeform 6"/>
          <p:cNvSpPr>
            <a:spLocks/>
          </p:cNvSpPr>
          <p:nvPr/>
        </p:nvSpPr>
        <p:spPr bwMode="auto">
          <a:xfrm>
            <a:off x="1477168" y="3781425"/>
            <a:ext cx="892175" cy="396875"/>
          </a:xfrm>
          <a:custGeom>
            <a:avLst/>
            <a:gdLst>
              <a:gd name="T0" fmla="*/ 0 w 562"/>
              <a:gd name="T1" fmla="*/ 249 h 250"/>
              <a:gd name="T2" fmla="*/ 0 w 562"/>
              <a:gd name="T3" fmla="*/ 0 h 250"/>
              <a:gd name="T4" fmla="*/ 561 w 562"/>
              <a:gd name="T5" fmla="*/ 0 h 250"/>
              <a:gd name="T6" fmla="*/ 561 w 562"/>
              <a:gd name="T7" fmla="*/ 249 h 250"/>
              <a:gd name="T8" fmla="*/ 0 w 562"/>
              <a:gd name="T9" fmla="*/ 249 h 250"/>
            </a:gdLst>
            <a:ahLst/>
            <a:cxnLst>
              <a:cxn ang="0">
                <a:pos x="T0" y="T1"/>
              </a:cxn>
              <a:cxn ang="0">
                <a:pos x="T2" y="T3"/>
              </a:cxn>
              <a:cxn ang="0">
                <a:pos x="T4" y="T5"/>
              </a:cxn>
              <a:cxn ang="0">
                <a:pos x="T6" y="T7"/>
              </a:cxn>
              <a:cxn ang="0">
                <a:pos x="T8" y="T9"/>
              </a:cxn>
            </a:cxnLst>
            <a:rect l="0" t="0" r="r" b="b"/>
            <a:pathLst>
              <a:path w="562" h="250">
                <a:moveTo>
                  <a:pt x="0" y="249"/>
                </a:moveTo>
                <a:lnTo>
                  <a:pt x="0" y="0"/>
                </a:lnTo>
                <a:lnTo>
                  <a:pt x="561" y="0"/>
                </a:lnTo>
                <a:lnTo>
                  <a:pt x="561"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15" name="Freeform 7"/>
          <p:cNvSpPr>
            <a:spLocks/>
          </p:cNvSpPr>
          <p:nvPr/>
        </p:nvSpPr>
        <p:spPr bwMode="auto">
          <a:xfrm>
            <a:off x="2566193" y="3781425"/>
            <a:ext cx="892175" cy="396875"/>
          </a:xfrm>
          <a:custGeom>
            <a:avLst/>
            <a:gdLst>
              <a:gd name="T0" fmla="*/ 0 w 562"/>
              <a:gd name="T1" fmla="*/ 249 h 250"/>
              <a:gd name="T2" fmla="*/ 0 w 562"/>
              <a:gd name="T3" fmla="*/ 0 h 250"/>
              <a:gd name="T4" fmla="*/ 561 w 562"/>
              <a:gd name="T5" fmla="*/ 0 h 250"/>
              <a:gd name="T6" fmla="*/ 561 w 562"/>
              <a:gd name="T7" fmla="*/ 249 h 250"/>
              <a:gd name="T8" fmla="*/ 0 w 562"/>
              <a:gd name="T9" fmla="*/ 249 h 250"/>
            </a:gdLst>
            <a:ahLst/>
            <a:cxnLst>
              <a:cxn ang="0">
                <a:pos x="T0" y="T1"/>
              </a:cxn>
              <a:cxn ang="0">
                <a:pos x="T2" y="T3"/>
              </a:cxn>
              <a:cxn ang="0">
                <a:pos x="T4" y="T5"/>
              </a:cxn>
              <a:cxn ang="0">
                <a:pos x="T6" y="T7"/>
              </a:cxn>
              <a:cxn ang="0">
                <a:pos x="T8" y="T9"/>
              </a:cxn>
            </a:cxnLst>
            <a:rect l="0" t="0" r="r" b="b"/>
            <a:pathLst>
              <a:path w="562" h="250">
                <a:moveTo>
                  <a:pt x="0" y="249"/>
                </a:moveTo>
                <a:lnTo>
                  <a:pt x="0" y="0"/>
                </a:lnTo>
                <a:lnTo>
                  <a:pt x="561" y="0"/>
                </a:lnTo>
                <a:lnTo>
                  <a:pt x="561"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16" name="Freeform 8"/>
          <p:cNvSpPr>
            <a:spLocks/>
          </p:cNvSpPr>
          <p:nvPr/>
        </p:nvSpPr>
        <p:spPr bwMode="auto">
          <a:xfrm>
            <a:off x="3656806" y="3781425"/>
            <a:ext cx="892175" cy="396875"/>
          </a:xfrm>
          <a:custGeom>
            <a:avLst/>
            <a:gdLst>
              <a:gd name="T0" fmla="*/ 0 w 562"/>
              <a:gd name="T1" fmla="*/ 249 h 250"/>
              <a:gd name="T2" fmla="*/ 0 w 562"/>
              <a:gd name="T3" fmla="*/ 0 h 250"/>
              <a:gd name="T4" fmla="*/ 561 w 562"/>
              <a:gd name="T5" fmla="*/ 0 h 250"/>
              <a:gd name="T6" fmla="*/ 561 w 562"/>
              <a:gd name="T7" fmla="*/ 249 h 250"/>
              <a:gd name="T8" fmla="*/ 0 w 562"/>
              <a:gd name="T9" fmla="*/ 249 h 250"/>
            </a:gdLst>
            <a:ahLst/>
            <a:cxnLst>
              <a:cxn ang="0">
                <a:pos x="T0" y="T1"/>
              </a:cxn>
              <a:cxn ang="0">
                <a:pos x="T2" y="T3"/>
              </a:cxn>
              <a:cxn ang="0">
                <a:pos x="T4" y="T5"/>
              </a:cxn>
              <a:cxn ang="0">
                <a:pos x="T6" y="T7"/>
              </a:cxn>
              <a:cxn ang="0">
                <a:pos x="T8" y="T9"/>
              </a:cxn>
            </a:cxnLst>
            <a:rect l="0" t="0" r="r" b="b"/>
            <a:pathLst>
              <a:path w="562" h="250">
                <a:moveTo>
                  <a:pt x="0" y="249"/>
                </a:moveTo>
                <a:lnTo>
                  <a:pt x="0" y="0"/>
                </a:lnTo>
                <a:lnTo>
                  <a:pt x="561" y="0"/>
                </a:lnTo>
                <a:lnTo>
                  <a:pt x="561"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17" name="Freeform 9"/>
          <p:cNvSpPr>
            <a:spLocks/>
          </p:cNvSpPr>
          <p:nvPr/>
        </p:nvSpPr>
        <p:spPr bwMode="auto">
          <a:xfrm>
            <a:off x="4745831" y="3781425"/>
            <a:ext cx="892175" cy="396875"/>
          </a:xfrm>
          <a:custGeom>
            <a:avLst/>
            <a:gdLst>
              <a:gd name="T0" fmla="*/ 0 w 562"/>
              <a:gd name="T1" fmla="*/ 249 h 250"/>
              <a:gd name="T2" fmla="*/ 0 w 562"/>
              <a:gd name="T3" fmla="*/ 0 h 250"/>
              <a:gd name="T4" fmla="*/ 561 w 562"/>
              <a:gd name="T5" fmla="*/ 0 h 250"/>
              <a:gd name="T6" fmla="*/ 561 w 562"/>
              <a:gd name="T7" fmla="*/ 249 h 250"/>
              <a:gd name="T8" fmla="*/ 0 w 562"/>
              <a:gd name="T9" fmla="*/ 249 h 250"/>
            </a:gdLst>
            <a:ahLst/>
            <a:cxnLst>
              <a:cxn ang="0">
                <a:pos x="T0" y="T1"/>
              </a:cxn>
              <a:cxn ang="0">
                <a:pos x="T2" y="T3"/>
              </a:cxn>
              <a:cxn ang="0">
                <a:pos x="T4" y="T5"/>
              </a:cxn>
              <a:cxn ang="0">
                <a:pos x="T6" y="T7"/>
              </a:cxn>
              <a:cxn ang="0">
                <a:pos x="T8" y="T9"/>
              </a:cxn>
            </a:cxnLst>
            <a:rect l="0" t="0" r="r" b="b"/>
            <a:pathLst>
              <a:path w="562" h="250">
                <a:moveTo>
                  <a:pt x="0" y="249"/>
                </a:moveTo>
                <a:lnTo>
                  <a:pt x="0" y="0"/>
                </a:lnTo>
                <a:lnTo>
                  <a:pt x="561" y="0"/>
                </a:lnTo>
                <a:lnTo>
                  <a:pt x="561"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18" name="Freeform 10"/>
          <p:cNvSpPr>
            <a:spLocks/>
          </p:cNvSpPr>
          <p:nvPr/>
        </p:nvSpPr>
        <p:spPr bwMode="auto">
          <a:xfrm>
            <a:off x="5834856" y="3781425"/>
            <a:ext cx="893762" cy="396875"/>
          </a:xfrm>
          <a:custGeom>
            <a:avLst/>
            <a:gdLst>
              <a:gd name="T0" fmla="*/ 0 w 563"/>
              <a:gd name="T1" fmla="*/ 249 h 250"/>
              <a:gd name="T2" fmla="*/ 0 w 563"/>
              <a:gd name="T3" fmla="*/ 0 h 250"/>
              <a:gd name="T4" fmla="*/ 562 w 563"/>
              <a:gd name="T5" fmla="*/ 0 h 250"/>
              <a:gd name="T6" fmla="*/ 562 w 563"/>
              <a:gd name="T7" fmla="*/ 249 h 250"/>
              <a:gd name="T8" fmla="*/ 0 w 563"/>
              <a:gd name="T9" fmla="*/ 249 h 250"/>
            </a:gdLst>
            <a:ahLst/>
            <a:cxnLst>
              <a:cxn ang="0">
                <a:pos x="T0" y="T1"/>
              </a:cxn>
              <a:cxn ang="0">
                <a:pos x="T2" y="T3"/>
              </a:cxn>
              <a:cxn ang="0">
                <a:pos x="T4" y="T5"/>
              </a:cxn>
              <a:cxn ang="0">
                <a:pos x="T6" y="T7"/>
              </a:cxn>
              <a:cxn ang="0">
                <a:pos x="T8" y="T9"/>
              </a:cxn>
            </a:cxnLst>
            <a:rect l="0" t="0" r="r" b="b"/>
            <a:pathLst>
              <a:path w="563" h="250">
                <a:moveTo>
                  <a:pt x="0" y="249"/>
                </a:moveTo>
                <a:lnTo>
                  <a:pt x="0" y="0"/>
                </a:lnTo>
                <a:lnTo>
                  <a:pt x="562" y="0"/>
                </a:lnTo>
                <a:lnTo>
                  <a:pt x="562"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19" name="Freeform 11"/>
          <p:cNvSpPr>
            <a:spLocks/>
          </p:cNvSpPr>
          <p:nvPr/>
        </p:nvSpPr>
        <p:spPr bwMode="auto">
          <a:xfrm>
            <a:off x="6923881" y="3781425"/>
            <a:ext cx="895350" cy="396875"/>
          </a:xfrm>
          <a:custGeom>
            <a:avLst/>
            <a:gdLst>
              <a:gd name="T0" fmla="*/ 0 w 564"/>
              <a:gd name="T1" fmla="*/ 249 h 250"/>
              <a:gd name="T2" fmla="*/ 0 w 564"/>
              <a:gd name="T3" fmla="*/ 0 h 250"/>
              <a:gd name="T4" fmla="*/ 563 w 564"/>
              <a:gd name="T5" fmla="*/ 0 h 250"/>
              <a:gd name="T6" fmla="*/ 563 w 564"/>
              <a:gd name="T7" fmla="*/ 249 h 250"/>
              <a:gd name="T8" fmla="*/ 0 w 564"/>
              <a:gd name="T9" fmla="*/ 249 h 250"/>
            </a:gdLst>
            <a:ahLst/>
            <a:cxnLst>
              <a:cxn ang="0">
                <a:pos x="T0" y="T1"/>
              </a:cxn>
              <a:cxn ang="0">
                <a:pos x="T2" y="T3"/>
              </a:cxn>
              <a:cxn ang="0">
                <a:pos x="T4" y="T5"/>
              </a:cxn>
              <a:cxn ang="0">
                <a:pos x="T6" y="T7"/>
              </a:cxn>
              <a:cxn ang="0">
                <a:pos x="T8" y="T9"/>
              </a:cxn>
            </a:cxnLst>
            <a:rect l="0" t="0" r="r" b="b"/>
            <a:pathLst>
              <a:path w="564" h="250">
                <a:moveTo>
                  <a:pt x="0" y="249"/>
                </a:moveTo>
                <a:lnTo>
                  <a:pt x="0" y="0"/>
                </a:lnTo>
                <a:lnTo>
                  <a:pt x="563" y="0"/>
                </a:lnTo>
                <a:lnTo>
                  <a:pt x="563"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0" name="Freeform 12"/>
          <p:cNvSpPr>
            <a:spLocks/>
          </p:cNvSpPr>
          <p:nvPr/>
        </p:nvSpPr>
        <p:spPr bwMode="auto">
          <a:xfrm>
            <a:off x="2566193" y="2790825"/>
            <a:ext cx="892175" cy="398462"/>
          </a:xfrm>
          <a:custGeom>
            <a:avLst/>
            <a:gdLst>
              <a:gd name="T0" fmla="*/ 0 w 562"/>
              <a:gd name="T1" fmla="*/ 250 h 251"/>
              <a:gd name="T2" fmla="*/ 0 w 562"/>
              <a:gd name="T3" fmla="*/ 0 h 251"/>
              <a:gd name="T4" fmla="*/ 561 w 562"/>
              <a:gd name="T5" fmla="*/ 0 h 251"/>
              <a:gd name="T6" fmla="*/ 561 w 562"/>
              <a:gd name="T7" fmla="*/ 250 h 251"/>
              <a:gd name="T8" fmla="*/ 0 w 562"/>
              <a:gd name="T9" fmla="*/ 250 h 251"/>
            </a:gdLst>
            <a:ahLst/>
            <a:cxnLst>
              <a:cxn ang="0">
                <a:pos x="T0" y="T1"/>
              </a:cxn>
              <a:cxn ang="0">
                <a:pos x="T2" y="T3"/>
              </a:cxn>
              <a:cxn ang="0">
                <a:pos x="T4" y="T5"/>
              </a:cxn>
              <a:cxn ang="0">
                <a:pos x="T6" y="T7"/>
              </a:cxn>
              <a:cxn ang="0">
                <a:pos x="T8" y="T9"/>
              </a:cxn>
            </a:cxnLst>
            <a:rect l="0" t="0" r="r" b="b"/>
            <a:pathLst>
              <a:path w="562" h="251">
                <a:moveTo>
                  <a:pt x="0" y="250"/>
                </a:moveTo>
                <a:lnTo>
                  <a:pt x="0" y="0"/>
                </a:lnTo>
                <a:lnTo>
                  <a:pt x="561" y="0"/>
                </a:lnTo>
                <a:lnTo>
                  <a:pt x="561"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1" name="Freeform 13"/>
          <p:cNvSpPr>
            <a:spLocks/>
          </p:cNvSpPr>
          <p:nvPr/>
        </p:nvSpPr>
        <p:spPr bwMode="auto">
          <a:xfrm>
            <a:off x="2666206" y="2790825"/>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2" name="Freeform 14"/>
          <p:cNvSpPr>
            <a:spLocks/>
          </p:cNvSpPr>
          <p:nvPr/>
        </p:nvSpPr>
        <p:spPr bwMode="auto">
          <a:xfrm>
            <a:off x="2963068" y="2790825"/>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3" name="Freeform 15"/>
          <p:cNvSpPr>
            <a:spLocks/>
          </p:cNvSpPr>
          <p:nvPr/>
        </p:nvSpPr>
        <p:spPr bwMode="auto">
          <a:xfrm>
            <a:off x="3061493" y="2790825"/>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4" name="Freeform 16"/>
          <p:cNvSpPr>
            <a:spLocks/>
          </p:cNvSpPr>
          <p:nvPr/>
        </p:nvSpPr>
        <p:spPr bwMode="auto">
          <a:xfrm>
            <a:off x="3359943" y="2790825"/>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5" name="Freeform 17"/>
          <p:cNvSpPr>
            <a:spLocks/>
          </p:cNvSpPr>
          <p:nvPr/>
        </p:nvSpPr>
        <p:spPr bwMode="auto">
          <a:xfrm>
            <a:off x="5834856" y="2790825"/>
            <a:ext cx="893762" cy="398462"/>
          </a:xfrm>
          <a:custGeom>
            <a:avLst/>
            <a:gdLst>
              <a:gd name="T0" fmla="*/ 0 w 563"/>
              <a:gd name="T1" fmla="*/ 250 h 251"/>
              <a:gd name="T2" fmla="*/ 0 w 563"/>
              <a:gd name="T3" fmla="*/ 0 h 251"/>
              <a:gd name="T4" fmla="*/ 562 w 563"/>
              <a:gd name="T5" fmla="*/ 0 h 251"/>
              <a:gd name="T6" fmla="*/ 562 w 563"/>
              <a:gd name="T7" fmla="*/ 250 h 251"/>
              <a:gd name="T8" fmla="*/ 0 w 563"/>
              <a:gd name="T9" fmla="*/ 250 h 251"/>
            </a:gdLst>
            <a:ahLst/>
            <a:cxnLst>
              <a:cxn ang="0">
                <a:pos x="T0" y="T1"/>
              </a:cxn>
              <a:cxn ang="0">
                <a:pos x="T2" y="T3"/>
              </a:cxn>
              <a:cxn ang="0">
                <a:pos x="T4" y="T5"/>
              </a:cxn>
              <a:cxn ang="0">
                <a:pos x="T6" y="T7"/>
              </a:cxn>
              <a:cxn ang="0">
                <a:pos x="T8" y="T9"/>
              </a:cxn>
            </a:cxnLst>
            <a:rect l="0" t="0" r="r" b="b"/>
            <a:pathLst>
              <a:path w="563" h="251">
                <a:moveTo>
                  <a:pt x="0" y="250"/>
                </a:moveTo>
                <a:lnTo>
                  <a:pt x="0" y="0"/>
                </a:lnTo>
                <a:lnTo>
                  <a:pt x="562" y="0"/>
                </a:lnTo>
                <a:lnTo>
                  <a:pt x="562"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6" name="Freeform 18"/>
          <p:cNvSpPr>
            <a:spLocks/>
          </p:cNvSpPr>
          <p:nvPr/>
        </p:nvSpPr>
        <p:spPr bwMode="auto">
          <a:xfrm>
            <a:off x="5934868" y="2790825"/>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7" name="Freeform 19"/>
          <p:cNvSpPr>
            <a:spLocks/>
          </p:cNvSpPr>
          <p:nvPr/>
        </p:nvSpPr>
        <p:spPr bwMode="auto">
          <a:xfrm>
            <a:off x="6231731" y="2790825"/>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8" name="Freeform 20"/>
          <p:cNvSpPr>
            <a:spLocks/>
          </p:cNvSpPr>
          <p:nvPr/>
        </p:nvSpPr>
        <p:spPr bwMode="auto">
          <a:xfrm>
            <a:off x="6330156" y="2790825"/>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29" name="Freeform 21"/>
          <p:cNvSpPr>
            <a:spLocks/>
          </p:cNvSpPr>
          <p:nvPr/>
        </p:nvSpPr>
        <p:spPr bwMode="auto">
          <a:xfrm>
            <a:off x="6628606" y="2790825"/>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0" name="Freeform 22"/>
          <p:cNvSpPr>
            <a:spLocks/>
          </p:cNvSpPr>
          <p:nvPr/>
        </p:nvSpPr>
        <p:spPr bwMode="auto">
          <a:xfrm>
            <a:off x="4150518" y="1898650"/>
            <a:ext cx="893763" cy="398462"/>
          </a:xfrm>
          <a:custGeom>
            <a:avLst/>
            <a:gdLst>
              <a:gd name="T0" fmla="*/ 0 w 563"/>
              <a:gd name="T1" fmla="*/ 250 h 251"/>
              <a:gd name="T2" fmla="*/ 0 w 563"/>
              <a:gd name="T3" fmla="*/ 0 h 251"/>
              <a:gd name="T4" fmla="*/ 562 w 563"/>
              <a:gd name="T5" fmla="*/ 0 h 251"/>
              <a:gd name="T6" fmla="*/ 562 w 563"/>
              <a:gd name="T7" fmla="*/ 250 h 251"/>
              <a:gd name="T8" fmla="*/ 0 w 563"/>
              <a:gd name="T9" fmla="*/ 250 h 251"/>
            </a:gdLst>
            <a:ahLst/>
            <a:cxnLst>
              <a:cxn ang="0">
                <a:pos x="T0" y="T1"/>
              </a:cxn>
              <a:cxn ang="0">
                <a:pos x="T2" y="T3"/>
              </a:cxn>
              <a:cxn ang="0">
                <a:pos x="T4" y="T5"/>
              </a:cxn>
              <a:cxn ang="0">
                <a:pos x="T6" y="T7"/>
              </a:cxn>
              <a:cxn ang="0">
                <a:pos x="T8" y="T9"/>
              </a:cxn>
            </a:cxnLst>
            <a:rect l="0" t="0" r="r" b="b"/>
            <a:pathLst>
              <a:path w="563" h="251">
                <a:moveTo>
                  <a:pt x="0" y="250"/>
                </a:moveTo>
                <a:lnTo>
                  <a:pt x="0" y="0"/>
                </a:lnTo>
                <a:lnTo>
                  <a:pt x="562" y="0"/>
                </a:lnTo>
                <a:lnTo>
                  <a:pt x="562"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1" name="Freeform 23"/>
          <p:cNvSpPr>
            <a:spLocks/>
          </p:cNvSpPr>
          <p:nvPr/>
        </p:nvSpPr>
        <p:spPr bwMode="auto">
          <a:xfrm>
            <a:off x="4250531" y="1898650"/>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2" name="Freeform 24"/>
          <p:cNvSpPr>
            <a:spLocks/>
          </p:cNvSpPr>
          <p:nvPr/>
        </p:nvSpPr>
        <p:spPr bwMode="auto">
          <a:xfrm>
            <a:off x="4547393" y="1898650"/>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3" name="Freeform 25"/>
          <p:cNvSpPr>
            <a:spLocks/>
          </p:cNvSpPr>
          <p:nvPr/>
        </p:nvSpPr>
        <p:spPr bwMode="auto">
          <a:xfrm>
            <a:off x="4647406" y="1898650"/>
            <a:ext cx="1587"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4" name="Freeform 26"/>
          <p:cNvSpPr>
            <a:spLocks/>
          </p:cNvSpPr>
          <p:nvPr/>
        </p:nvSpPr>
        <p:spPr bwMode="auto">
          <a:xfrm>
            <a:off x="4944268" y="1898650"/>
            <a:ext cx="1588" cy="398462"/>
          </a:xfrm>
          <a:custGeom>
            <a:avLst/>
            <a:gdLst>
              <a:gd name="T0" fmla="*/ 0 w 1"/>
              <a:gd name="T1" fmla="*/ 0 h 251"/>
              <a:gd name="T2" fmla="*/ 0 w 1"/>
              <a:gd name="T3" fmla="*/ 250 h 251"/>
              <a:gd name="T4" fmla="*/ 0 w 1"/>
              <a:gd name="T5" fmla="*/ 0 h 251"/>
            </a:gdLst>
            <a:ahLst/>
            <a:cxnLst>
              <a:cxn ang="0">
                <a:pos x="T0" y="T1"/>
              </a:cxn>
              <a:cxn ang="0">
                <a:pos x="T2" y="T3"/>
              </a:cxn>
              <a:cxn ang="0">
                <a:pos x="T4" y="T5"/>
              </a:cxn>
            </a:cxnLst>
            <a:rect l="0" t="0" r="r" b="b"/>
            <a:pathLst>
              <a:path w="1" h="251">
                <a:moveTo>
                  <a:pt x="0" y="0"/>
                </a:moveTo>
                <a:lnTo>
                  <a:pt x="0" y="25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5" name="Freeform 27"/>
          <p:cNvSpPr>
            <a:spLocks/>
          </p:cNvSpPr>
          <p:nvPr/>
        </p:nvSpPr>
        <p:spPr bwMode="auto">
          <a:xfrm>
            <a:off x="3456781" y="2208212"/>
            <a:ext cx="733425" cy="534988"/>
          </a:xfrm>
          <a:custGeom>
            <a:avLst/>
            <a:gdLst>
              <a:gd name="T0" fmla="*/ 461 w 462"/>
              <a:gd name="T1" fmla="*/ 0 h 337"/>
              <a:gd name="T2" fmla="*/ 0 w 462"/>
              <a:gd name="T3" fmla="*/ 336 h 337"/>
              <a:gd name="T4" fmla="*/ 461 w 462"/>
              <a:gd name="T5" fmla="*/ 0 h 337"/>
            </a:gdLst>
            <a:ahLst/>
            <a:cxnLst>
              <a:cxn ang="0">
                <a:pos x="T0" y="T1"/>
              </a:cxn>
              <a:cxn ang="0">
                <a:pos x="T2" y="T3"/>
              </a:cxn>
              <a:cxn ang="0">
                <a:pos x="T4" y="T5"/>
              </a:cxn>
            </a:cxnLst>
            <a:rect l="0" t="0" r="r" b="b"/>
            <a:pathLst>
              <a:path w="462" h="337">
                <a:moveTo>
                  <a:pt x="461" y="0"/>
                </a:moveTo>
                <a:lnTo>
                  <a:pt x="0" y="336"/>
                </a:lnTo>
                <a:lnTo>
                  <a:pt x="46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6" name="Freeform 28"/>
          <p:cNvSpPr>
            <a:spLocks/>
          </p:cNvSpPr>
          <p:nvPr/>
        </p:nvSpPr>
        <p:spPr bwMode="auto">
          <a:xfrm>
            <a:off x="3456781" y="2644775"/>
            <a:ext cx="120650" cy="98425"/>
          </a:xfrm>
          <a:custGeom>
            <a:avLst/>
            <a:gdLst>
              <a:gd name="T0" fmla="*/ 75 w 76"/>
              <a:gd name="T1" fmla="*/ 31 h 62"/>
              <a:gd name="T2" fmla="*/ 0 w 76"/>
              <a:gd name="T3" fmla="*/ 61 h 62"/>
              <a:gd name="T4" fmla="*/ 52 w 76"/>
              <a:gd name="T5" fmla="*/ 0 h 62"/>
              <a:gd name="T6" fmla="*/ 75 w 76"/>
              <a:gd name="T7" fmla="*/ 31 h 62"/>
            </a:gdLst>
            <a:ahLst/>
            <a:cxnLst>
              <a:cxn ang="0">
                <a:pos x="T0" y="T1"/>
              </a:cxn>
              <a:cxn ang="0">
                <a:pos x="T2" y="T3"/>
              </a:cxn>
              <a:cxn ang="0">
                <a:pos x="T4" y="T5"/>
              </a:cxn>
              <a:cxn ang="0">
                <a:pos x="T6" y="T7"/>
              </a:cxn>
            </a:cxnLst>
            <a:rect l="0" t="0" r="r" b="b"/>
            <a:pathLst>
              <a:path w="76" h="62">
                <a:moveTo>
                  <a:pt x="75" y="31"/>
                </a:moveTo>
                <a:lnTo>
                  <a:pt x="0" y="61"/>
                </a:lnTo>
                <a:lnTo>
                  <a:pt x="52" y="0"/>
                </a:lnTo>
                <a:lnTo>
                  <a:pt x="75" y="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7" name="Freeform 29"/>
          <p:cNvSpPr>
            <a:spLocks/>
          </p:cNvSpPr>
          <p:nvPr/>
        </p:nvSpPr>
        <p:spPr bwMode="auto">
          <a:xfrm>
            <a:off x="4585493" y="2182812"/>
            <a:ext cx="1238250" cy="571500"/>
          </a:xfrm>
          <a:custGeom>
            <a:avLst/>
            <a:gdLst>
              <a:gd name="T0" fmla="*/ 0 w 780"/>
              <a:gd name="T1" fmla="*/ 0 h 360"/>
              <a:gd name="T2" fmla="*/ 779 w 780"/>
              <a:gd name="T3" fmla="*/ 359 h 360"/>
              <a:gd name="T4" fmla="*/ 0 w 780"/>
              <a:gd name="T5" fmla="*/ 0 h 360"/>
            </a:gdLst>
            <a:ahLst/>
            <a:cxnLst>
              <a:cxn ang="0">
                <a:pos x="T0" y="T1"/>
              </a:cxn>
              <a:cxn ang="0">
                <a:pos x="T2" y="T3"/>
              </a:cxn>
              <a:cxn ang="0">
                <a:pos x="T4" y="T5"/>
              </a:cxn>
            </a:cxnLst>
            <a:rect l="0" t="0" r="r" b="b"/>
            <a:pathLst>
              <a:path w="780" h="360">
                <a:moveTo>
                  <a:pt x="0" y="0"/>
                </a:moveTo>
                <a:lnTo>
                  <a:pt x="779" y="35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8" name="Freeform 30"/>
          <p:cNvSpPr>
            <a:spLocks/>
          </p:cNvSpPr>
          <p:nvPr/>
        </p:nvSpPr>
        <p:spPr bwMode="auto">
          <a:xfrm>
            <a:off x="5696743" y="2674937"/>
            <a:ext cx="127000" cy="79375"/>
          </a:xfrm>
          <a:custGeom>
            <a:avLst/>
            <a:gdLst>
              <a:gd name="T0" fmla="*/ 17 w 80"/>
              <a:gd name="T1" fmla="*/ 0 h 50"/>
              <a:gd name="T2" fmla="*/ 79 w 80"/>
              <a:gd name="T3" fmla="*/ 49 h 50"/>
              <a:gd name="T4" fmla="*/ 0 w 80"/>
              <a:gd name="T5" fmla="*/ 35 h 50"/>
              <a:gd name="T6" fmla="*/ 17 w 80"/>
              <a:gd name="T7" fmla="*/ 0 h 50"/>
            </a:gdLst>
            <a:ahLst/>
            <a:cxnLst>
              <a:cxn ang="0">
                <a:pos x="T0" y="T1"/>
              </a:cxn>
              <a:cxn ang="0">
                <a:pos x="T2" y="T3"/>
              </a:cxn>
              <a:cxn ang="0">
                <a:pos x="T4" y="T5"/>
              </a:cxn>
              <a:cxn ang="0">
                <a:pos x="T6" y="T7"/>
              </a:cxn>
            </a:cxnLst>
            <a:rect l="0" t="0" r="r" b="b"/>
            <a:pathLst>
              <a:path w="80" h="50">
                <a:moveTo>
                  <a:pt x="17" y="0"/>
                </a:moveTo>
                <a:lnTo>
                  <a:pt x="79" y="49"/>
                </a:lnTo>
                <a:lnTo>
                  <a:pt x="0" y="35"/>
                </a:lnTo>
                <a:lnTo>
                  <a:pt x="1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39" name="Freeform 31"/>
          <p:cNvSpPr>
            <a:spLocks/>
          </p:cNvSpPr>
          <p:nvPr/>
        </p:nvSpPr>
        <p:spPr bwMode="auto">
          <a:xfrm>
            <a:off x="2269331" y="3125787"/>
            <a:ext cx="347662" cy="620713"/>
          </a:xfrm>
          <a:custGeom>
            <a:avLst/>
            <a:gdLst>
              <a:gd name="T0" fmla="*/ 218 w 219"/>
              <a:gd name="T1" fmla="*/ 0 h 391"/>
              <a:gd name="T2" fmla="*/ 0 w 219"/>
              <a:gd name="T3" fmla="*/ 390 h 391"/>
              <a:gd name="T4" fmla="*/ 218 w 219"/>
              <a:gd name="T5" fmla="*/ 0 h 391"/>
            </a:gdLst>
            <a:ahLst/>
            <a:cxnLst>
              <a:cxn ang="0">
                <a:pos x="T0" y="T1"/>
              </a:cxn>
              <a:cxn ang="0">
                <a:pos x="T2" y="T3"/>
              </a:cxn>
              <a:cxn ang="0">
                <a:pos x="T4" y="T5"/>
              </a:cxn>
            </a:cxnLst>
            <a:rect l="0" t="0" r="r" b="b"/>
            <a:pathLst>
              <a:path w="219" h="391">
                <a:moveTo>
                  <a:pt x="218" y="0"/>
                </a:moveTo>
                <a:lnTo>
                  <a:pt x="0" y="390"/>
                </a:lnTo>
                <a:lnTo>
                  <a:pt x="2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0" name="Freeform 32"/>
          <p:cNvSpPr>
            <a:spLocks/>
          </p:cNvSpPr>
          <p:nvPr/>
        </p:nvSpPr>
        <p:spPr bwMode="auto">
          <a:xfrm>
            <a:off x="2269331" y="3621087"/>
            <a:ext cx="88900" cy="125413"/>
          </a:xfrm>
          <a:custGeom>
            <a:avLst/>
            <a:gdLst>
              <a:gd name="T0" fmla="*/ 55 w 56"/>
              <a:gd name="T1" fmla="*/ 19 h 79"/>
              <a:gd name="T2" fmla="*/ 0 w 56"/>
              <a:gd name="T3" fmla="*/ 78 h 79"/>
              <a:gd name="T4" fmla="*/ 21 w 56"/>
              <a:gd name="T5" fmla="*/ 0 h 79"/>
              <a:gd name="T6" fmla="*/ 55 w 56"/>
              <a:gd name="T7" fmla="*/ 19 h 79"/>
            </a:gdLst>
            <a:ahLst/>
            <a:cxnLst>
              <a:cxn ang="0">
                <a:pos x="T0" y="T1"/>
              </a:cxn>
              <a:cxn ang="0">
                <a:pos x="T2" y="T3"/>
              </a:cxn>
              <a:cxn ang="0">
                <a:pos x="T4" y="T5"/>
              </a:cxn>
              <a:cxn ang="0">
                <a:pos x="T6" y="T7"/>
              </a:cxn>
            </a:cxnLst>
            <a:rect l="0" t="0" r="r" b="b"/>
            <a:pathLst>
              <a:path w="56" h="79">
                <a:moveTo>
                  <a:pt x="55" y="19"/>
                </a:moveTo>
                <a:lnTo>
                  <a:pt x="0" y="78"/>
                </a:lnTo>
                <a:lnTo>
                  <a:pt x="21" y="0"/>
                </a:lnTo>
                <a:lnTo>
                  <a:pt x="55"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1" name="Freeform 33"/>
          <p:cNvSpPr>
            <a:spLocks/>
          </p:cNvSpPr>
          <p:nvPr/>
        </p:nvSpPr>
        <p:spPr bwMode="auto">
          <a:xfrm>
            <a:off x="3012281" y="3100387"/>
            <a:ext cx="1587" cy="646113"/>
          </a:xfrm>
          <a:custGeom>
            <a:avLst/>
            <a:gdLst>
              <a:gd name="T0" fmla="*/ 0 w 1"/>
              <a:gd name="T1" fmla="*/ 0 h 407"/>
              <a:gd name="T2" fmla="*/ 0 w 1"/>
              <a:gd name="T3" fmla="*/ 406 h 407"/>
              <a:gd name="T4" fmla="*/ 0 w 1"/>
              <a:gd name="T5" fmla="*/ 0 h 407"/>
            </a:gdLst>
            <a:ahLst/>
            <a:cxnLst>
              <a:cxn ang="0">
                <a:pos x="T0" y="T1"/>
              </a:cxn>
              <a:cxn ang="0">
                <a:pos x="T2" y="T3"/>
              </a:cxn>
              <a:cxn ang="0">
                <a:pos x="T4" y="T5"/>
              </a:cxn>
            </a:cxnLst>
            <a:rect l="0" t="0" r="r" b="b"/>
            <a:pathLst>
              <a:path w="1" h="407">
                <a:moveTo>
                  <a:pt x="0" y="0"/>
                </a:moveTo>
                <a:lnTo>
                  <a:pt x="0" y="40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2" name="Freeform 34"/>
          <p:cNvSpPr>
            <a:spLocks/>
          </p:cNvSpPr>
          <p:nvPr/>
        </p:nvSpPr>
        <p:spPr bwMode="auto">
          <a:xfrm>
            <a:off x="2980531" y="3621087"/>
            <a:ext cx="65087" cy="125413"/>
          </a:xfrm>
          <a:custGeom>
            <a:avLst/>
            <a:gdLst>
              <a:gd name="T0" fmla="*/ 40 w 41"/>
              <a:gd name="T1" fmla="*/ 0 h 79"/>
              <a:gd name="T2" fmla="*/ 20 w 41"/>
              <a:gd name="T3" fmla="*/ 78 h 79"/>
              <a:gd name="T4" fmla="*/ 0 w 41"/>
              <a:gd name="T5" fmla="*/ 0 h 79"/>
              <a:gd name="T6" fmla="*/ 40 w 41"/>
              <a:gd name="T7" fmla="*/ 0 h 79"/>
            </a:gdLst>
            <a:ahLst/>
            <a:cxnLst>
              <a:cxn ang="0">
                <a:pos x="T0" y="T1"/>
              </a:cxn>
              <a:cxn ang="0">
                <a:pos x="T2" y="T3"/>
              </a:cxn>
              <a:cxn ang="0">
                <a:pos x="T4" y="T5"/>
              </a:cxn>
              <a:cxn ang="0">
                <a:pos x="T6" y="T7"/>
              </a:cxn>
            </a:cxnLst>
            <a:rect l="0" t="0" r="r" b="b"/>
            <a:pathLst>
              <a:path w="41" h="79">
                <a:moveTo>
                  <a:pt x="40" y="0"/>
                </a:moveTo>
                <a:lnTo>
                  <a:pt x="20" y="78"/>
                </a:lnTo>
                <a:lnTo>
                  <a:pt x="0" y="0"/>
                </a:lnTo>
                <a:lnTo>
                  <a:pt x="4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3" name="Freeform 35"/>
          <p:cNvSpPr>
            <a:spLocks/>
          </p:cNvSpPr>
          <p:nvPr/>
        </p:nvSpPr>
        <p:spPr bwMode="auto">
          <a:xfrm>
            <a:off x="3409156" y="3074987"/>
            <a:ext cx="273050" cy="660400"/>
          </a:xfrm>
          <a:custGeom>
            <a:avLst/>
            <a:gdLst>
              <a:gd name="T0" fmla="*/ 0 w 172"/>
              <a:gd name="T1" fmla="*/ 0 h 416"/>
              <a:gd name="T2" fmla="*/ 171 w 172"/>
              <a:gd name="T3" fmla="*/ 415 h 416"/>
              <a:gd name="T4" fmla="*/ 0 w 172"/>
              <a:gd name="T5" fmla="*/ 0 h 416"/>
            </a:gdLst>
            <a:ahLst/>
            <a:cxnLst>
              <a:cxn ang="0">
                <a:pos x="T0" y="T1"/>
              </a:cxn>
              <a:cxn ang="0">
                <a:pos x="T2" y="T3"/>
              </a:cxn>
              <a:cxn ang="0">
                <a:pos x="T4" y="T5"/>
              </a:cxn>
            </a:cxnLst>
            <a:rect l="0" t="0" r="r" b="b"/>
            <a:pathLst>
              <a:path w="172" h="416">
                <a:moveTo>
                  <a:pt x="0" y="0"/>
                </a:moveTo>
                <a:lnTo>
                  <a:pt x="171" y="41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4" name="Freeform 36"/>
          <p:cNvSpPr>
            <a:spLocks/>
          </p:cNvSpPr>
          <p:nvPr/>
        </p:nvSpPr>
        <p:spPr bwMode="auto">
          <a:xfrm>
            <a:off x="3604418" y="3605212"/>
            <a:ext cx="77788" cy="130175"/>
          </a:xfrm>
          <a:custGeom>
            <a:avLst/>
            <a:gdLst>
              <a:gd name="T0" fmla="*/ 36 w 49"/>
              <a:gd name="T1" fmla="*/ 0 h 82"/>
              <a:gd name="T2" fmla="*/ 48 w 49"/>
              <a:gd name="T3" fmla="*/ 81 h 82"/>
              <a:gd name="T4" fmla="*/ 0 w 49"/>
              <a:gd name="T5" fmla="*/ 15 h 82"/>
              <a:gd name="T6" fmla="*/ 36 w 49"/>
              <a:gd name="T7" fmla="*/ 0 h 82"/>
            </a:gdLst>
            <a:ahLst/>
            <a:cxnLst>
              <a:cxn ang="0">
                <a:pos x="T0" y="T1"/>
              </a:cxn>
              <a:cxn ang="0">
                <a:pos x="T2" y="T3"/>
              </a:cxn>
              <a:cxn ang="0">
                <a:pos x="T4" y="T5"/>
              </a:cxn>
              <a:cxn ang="0">
                <a:pos x="T6" y="T7"/>
              </a:cxn>
            </a:cxnLst>
            <a:rect l="0" t="0" r="r" b="b"/>
            <a:pathLst>
              <a:path w="49" h="82">
                <a:moveTo>
                  <a:pt x="36" y="0"/>
                </a:moveTo>
                <a:lnTo>
                  <a:pt x="48" y="81"/>
                </a:lnTo>
                <a:lnTo>
                  <a:pt x="0" y="15"/>
                </a:lnTo>
                <a:lnTo>
                  <a:pt x="3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5" name="Freeform 37"/>
          <p:cNvSpPr>
            <a:spLocks/>
          </p:cNvSpPr>
          <p:nvPr/>
        </p:nvSpPr>
        <p:spPr bwMode="auto">
          <a:xfrm>
            <a:off x="5563393" y="3089275"/>
            <a:ext cx="323850" cy="633412"/>
          </a:xfrm>
          <a:custGeom>
            <a:avLst/>
            <a:gdLst>
              <a:gd name="T0" fmla="*/ 203 w 204"/>
              <a:gd name="T1" fmla="*/ 0 h 399"/>
              <a:gd name="T2" fmla="*/ 0 w 204"/>
              <a:gd name="T3" fmla="*/ 398 h 399"/>
              <a:gd name="T4" fmla="*/ 203 w 204"/>
              <a:gd name="T5" fmla="*/ 0 h 399"/>
            </a:gdLst>
            <a:ahLst/>
            <a:cxnLst>
              <a:cxn ang="0">
                <a:pos x="T0" y="T1"/>
              </a:cxn>
              <a:cxn ang="0">
                <a:pos x="T2" y="T3"/>
              </a:cxn>
              <a:cxn ang="0">
                <a:pos x="T4" y="T5"/>
              </a:cxn>
            </a:cxnLst>
            <a:rect l="0" t="0" r="r" b="b"/>
            <a:pathLst>
              <a:path w="204" h="399">
                <a:moveTo>
                  <a:pt x="203" y="0"/>
                </a:moveTo>
                <a:lnTo>
                  <a:pt x="0" y="398"/>
                </a:lnTo>
                <a:lnTo>
                  <a:pt x="20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6" name="Freeform 38"/>
          <p:cNvSpPr>
            <a:spLocks/>
          </p:cNvSpPr>
          <p:nvPr/>
        </p:nvSpPr>
        <p:spPr bwMode="auto">
          <a:xfrm>
            <a:off x="5563393" y="3595687"/>
            <a:ext cx="84138" cy="127000"/>
          </a:xfrm>
          <a:custGeom>
            <a:avLst/>
            <a:gdLst>
              <a:gd name="T0" fmla="*/ 52 w 53"/>
              <a:gd name="T1" fmla="*/ 17 h 80"/>
              <a:gd name="T2" fmla="*/ 0 w 53"/>
              <a:gd name="T3" fmla="*/ 79 h 80"/>
              <a:gd name="T4" fmla="*/ 18 w 53"/>
              <a:gd name="T5" fmla="*/ 0 h 80"/>
              <a:gd name="T6" fmla="*/ 52 w 53"/>
              <a:gd name="T7" fmla="*/ 17 h 80"/>
            </a:gdLst>
            <a:ahLst/>
            <a:cxnLst>
              <a:cxn ang="0">
                <a:pos x="T0" y="T1"/>
              </a:cxn>
              <a:cxn ang="0">
                <a:pos x="T2" y="T3"/>
              </a:cxn>
              <a:cxn ang="0">
                <a:pos x="T4" y="T5"/>
              </a:cxn>
              <a:cxn ang="0">
                <a:pos x="T6" y="T7"/>
              </a:cxn>
            </a:cxnLst>
            <a:rect l="0" t="0" r="r" b="b"/>
            <a:pathLst>
              <a:path w="53" h="80">
                <a:moveTo>
                  <a:pt x="52" y="17"/>
                </a:moveTo>
                <a:lnTo>
                  <a:pt x="0" y="79"/>
                </a:lnTo>
                <a:lnTo>
                  <a:pt x="18" y="0"/>
                </a:lnTo>
                <a:lnTo>
                  <a:pt x="52"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7" name="Freeform 39"/>
          <p:cNvSpPr>
            <a:spLocks/>
          </p:cNvSpPr>
          <p:nvPr/>
        </p:nvSpPr>
        <p:spPr bwMode="auto">
          <a:xfrm>
            <a:off x="6280943" y="3100387"/>
            <a:ext cx="1588" cy="609600"/>
          </a:xfrm>
          <a:custGeom>
            <a:avLst/>
            <a:gdLst>
              <a:gd name="T0" fmla="*/ 0 w 1"/>
              <a:gd name="T1" fmla="*/ 0 h 384"/>
              <a:gd name="T2" fmla="*/ 0 w 1"/>
              <a:gd name="T3" fmla="*/ 383 h 384"/>
              <a:gd name="T4" fmla="*/ 0 w 1"/>
              <a:gd name="T5" fmla="*/ 0 h 384"/>
            </a:gdLst>
            <a:ahLst/>
            <a:cxnLst>
              <a:cxn ang="0">
                <a:pos x="T0" y="T1"/>
              </a:cxn>
              <a:cxn ang="0">
                <a:pos x="T2" y="T3"/>
              </a:cxn>
              <a:cxn ang="0">
                <a:pos x="T4" y="T5"/>
              </a:cxn>
            </a:cxnLst>
            <a:rect l="0" t="0" r="r" b="b"/>
            <a:pathLst>
              <a:path w="1" h="384">
                <a:moveTo>
                  <a:pt x="0" y="0"/>
                </a:moveTo>
                <a:lnTo>
                  <a:pt x="0" y="38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8" name="Freeform 40"/>
          <p:cNvSpPr>
            <a:spLocks/>
          </p:cNvSpPr>
          <p:nvPr/>
        </p:nvSpPr>
        <p:spPr bwMode="auto">
          <a:xfrm>
            <a:off x="6249193" y="3582987"/>
            <a:ext cx="63500" cy="127000"/>
          </a:xfrm>
          <a:custGeom>
            <a:avLst/>
            <a:gdLst>
              <a:gd name="T0" fmla="*/ 39 w 40"/>
              <a:gd name="T1" fmla="*/ 0 h 80"/>
              <a:gd name="T2" fmla="*/ 20 w 40"/>
              <a:gd name="T3" fmla="*/ 79 h 80"/>
              <a:gd name="T4" fmla="*/ 0 w 40"/>
              <a:gd name="T5" fmla="*/ 0 h 80"/>
              <a:gd name="T6" fmla="*/ 39 w 40"/>
              <a:gd name="T7" fmla="*/ 0 h 80"/>
            </a:gdLst>
            <a:ahLst/>
            <a:cxnLst>
              <a:cxn ang="0">
                <a:pos x="T0" y="T1"/>
              </a:cxn>
              <a:cxn ang="0">
                <a:pos x="T2" y="T3"/>
              </a:cxn>
              <a:cxn ang="0">
                <a:pos x="T4" y="T5"/>
              </a:cxn>
              <a:cxn ang="0">
                <a:pos x="T6" y="T7"/>
              </a:cxn>
            </a:cxnLst>
            <a:rect l="0" t="0" r="r" b="b"/>
            <a:pathLst>
              <a:path w="40" h="80">
                <a:moveTo>
                  <a:pt x="39" y="0"/>
                </a:moveTo>
                <a:lnTo>
                  <a:pt x="20" y="79"/>
                </a:lnTo>
                <a:lnTo>
                  <a:pt x="0" y="0"/>
                </a:lnTo>
                <a:lnTo>
                  <a:pt x="3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49" name="Freeform 41"/>
          <p:cNvSpPr>
            <a:spLocks/>
          </p:cNvSpPr>
          <p:nvPr/>
        </p:nvSpPr>
        <p:spPr bwMode="auto">
          <a:xfrm>
            <a:off x="6677818" y="3113087"/>
            <a:ext cx="322263" cy="609600"/>
          </a:xfrm>
          <a:custGeom>
            <a:avLst/>
            <a:gdLst>
              <a:gd name="T0" fmla="*/ 0 w 203"/>
              <a:gd name="T1" fmla="*/ 0 h 384"/>
              <a:gd name="T2" fmla="*/ 202 w 203"/>
              <a:gd name="T3" fmla="*/ 383 h 384"/>
              <a:gd name="T4" fmla="*/ 0 w 203"/>
              <a:gd name="T5" fmla="*/ 0 h 384"/>
            </a:gdLst>
            <a:ahLst/>
            <a:cxnLst>
              <a:cxn ang="0">
                <a:pos x="T0" y="T1"/>
              </a:cxn>
              <a:cxn ang="0">
                <a:pos x="T2" y="T3"/>
              </a:cxn>
              <a:cxn ang="0">
                <a:pos x="T4" y="T5"/>
              </a:cxn>
            </a:cxnLst>
            <a:rect l="0" t="0" r="r" b="b"/>
            <a:pathLst>
              <a:path w="203" h="384">
                <a:moveTo>
                  <a:pt x="0" y="0"/>
                </a:moveTo>
                <a:lnTo>
                  <a:pt x="202" y="38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0" name="Freeform 42"/>
          <p:cNvSpPr>
            <a:spLocks/>
          </p:cNvSpPr>
          <p:nvPr/>
        </p:nvSpPr>
        <p:spPr bwMode="auto">
          <a:xfrm>
            <a:off x="6914356" y="3595687"/>
            <a:ext cx="85725" cy="127000"/>
          </a:xfrm>
          <a:custGeom>
            <a:avLst/>
            <a:gdLst>
              <a:gd name="T0" fmla="*/ 34 w 54"/>
              <a:gd name="T1" fmla="*/ 0 h 80"/>
              <a:gd name="T2" fmla="*/ 53 w 54"/>
              <a:gd name="T3" fmla="*/ 79 h 80"/>
              <a:gd name="T4" fmla="*/ 0 w 54"/>
              <a:gd name="T5" fmla="*/ 18 h 80"/>
              <a:gd name="T6" fmla="*/ 34 w 54"/>
              <a:gd name="T7" fmla="*/ 0 h 80"/>
            </a:gdLst>
            <a:ahLst/>
            <a:cxnLst>
              <a:cxn ang="0">
                <a:pos x="T0" y="T1"/>
              </a:cxn>
              <a:cxn ang="0">
                <a:pos x="T2" y="T3"/>
              </a:cxn>
              <a:cxn ang="0">
                <a:pos x="T4" y="T5"/>
              </a:cxn>
              <a:cxn ang="0">
                <a:pos x="T6" y="T7"/>
              </a:cxn>
            </a:cxnLst>
            <a:rect l="0" t="0" r="r" b="b"/>
            <a:pathLst>
              <a:path w="54" h="80">
                <a:moveTo>
                  <a:pt x="34" y="0"/>
                </a:moveTo>
                <a:lnTo>
                  <a:pt x="53" y="79"/>
                </a:lnTo>
                <a:lnTo>
                  <a:pt x="0" y="18"/>
                </a:lnTo>
                <a:lnTo>
                  <a:pt x="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1" name="Freeform 43"/>
          <p:cNvSpPr>
            <a:spLocks/>
          </p:cNvSpPr>
          <p:nvPr/>
        </p:nvSpPr>
        <p:spPr bwMode="auto">
          <a:xfrm>
            <a:off x="1921668" y="3794125"/>
            <a:ext cx="1588" cy="360362"/>
          </a:xfrm>
          <a:custGeom>
            <a:avLst/>
            <a:gdLst>
              <a:gd name="T0" fmla="*/ 0 w 1"/>
              <a:gd name="T1" fmla="*/ 0 h 227"/>
              <a:gd name="T2" fmla="*/ 0 w 1"/>
              <a:gd name="T3" fmla="*/ 226 h 227"/>
              <a:gd name="T4" fmla="*/ 0 w 1"/>
              <a:gd name="T5" fmla="*/ 0 h 227"/>
            </a:gdLst>
            <a:ahLst/>
            <a:cxnLst>
              <a:cxn ang="0">
                <a:pos x="T0" y="T1"/>
              </a:cxn>
              <a:cxn ang="0">
                <a:pos x="T2" y="T3"/>
              </a:cxn>
              <a:cxn ang="0">
                <a:pos x="T4" y="T5"/>
              </a:cxn>
            </a:cxnLst>
            <a:rect l="0" t="0" r="r" b="b"/>
            <a:pathLst>
              <a:path w="1" h="227">
                <a:moveTo>
                  <a:pt x="0" y="0"/>
                </a:moveTo>
                <a:lnTo>
                  <a:pt x="0" y="22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2" name="Freeform 44"/>
          <p:cNvSpPr>
            <a:spLocks/>
          </p:cNvSpPr>
          <p:nvPr/>
        </p:nvSpPr>
        <p:spPr bwMode="auto">
          <a:xfrm>
            <a:off x="3024981" y="3781425"/>
            <a:ext cx="1587" cy="373062"/>
          </a:xfrm>
          <a:custGeom>
            <a:avLst/>
            <a:gdLst>
              <a:gd name="T0" fmla="*/ 0 w 1"/>
              <a:gd name="T1" fmla="*/ 0 h 235"/>
              <a:gd name="T2" fmla="*/ 0 w 1"/>
              <a:gd name="T3" fmla="*/ 234 h 235"/>
              <a:gd name="T4" fmla="*/ 0 w 1"/>
              <a:gd name="T5" fmla="*/ 0 h 235"/>
            </a:gdLst>
            <a:ahLst/>
            <a:cxnLst>
              <a:cxn ang="0">
                <a:pos x="T0" y="T1"/>
              </a:cxn>
              <a:cxn ang="0">
                <a:pos x="T2" y="T3"/>
              </a:cxn>
              <a:cxn ang="0">
                <a:pos x="T4" y="T5"/>
              </a:cxn>
            </a:cxnLst>
            <a:rect l="0" t="0" r="r" b="b"/>
            <a:pathLst>
              <a:path w="1" h="235">
                <a:moveTo>
                  <a:pt x="0" y="0"/>
                </a:moveTo>
                <a:lnTo>
                  <a:pt x="0" y="23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3" name="Freeform 45"/>
          <p:cNvSpPr>
            <a:spLocks/>
          </p:cNvSpPr>
          <p:nvPr/>
        </p:nvSpPr>
        <p:spPr bwMode="auto">
          <a:xfrm>
            <a:off x="4101306" y="3781425"/>
            <a:ext cx="1587" cy="385762"/>
          </a:xfrm>
          <a:custGeom>
            <a:avLst/>
            <a:gdLst>
              <a:gd name="T0" fmla="*/ 0 w 1"/>
              <a:gd name="T1" fmla="*/ 0 h 243"/>
              <a:gd name="T2" fmla="*/ 0 w 1"/>
              <a:gd name="T3" fmla="*/ 242 h 243"/>
              <a:gd name="T4" fmla="*/ 0 w 1"/>
              <a:gd name="T5" fmla="*/ 0 h 243"/>
            </a:gdLst>
            <a:ahLst/>
            <a:cxnLst>
              <a:cxn ang="0">
                <a:pos x="T0" y="T1"/>
              </a:cxn>
              <a:cxn ang="0">
                <a:pos x="T2" y="T3"/>
              </a:cxn>
              <a:cxn ang="0">
                <a:pos x="T4" y="T5"/>
              </a:cxn>
            </a:cxnLst>
            <a:rect l="0" t="0" r="r" b="b"/>
            <a:pathLst>
              <a:path w="1" h="243">
                <a:moveTo>
                  <a:pt x="0" y="0"/>
                </a:moveTo>
                <a:lnTo>
                  <a:pt x="0" y="24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4" name="Freeform 46"/>
          <p:cNvSpPr>
            <a:spLocks/>
          </p:cNvSpPr>
          <p:nvPr/>
        </p:nvSpPr>
        <p:spPr bwMode="auto">
          <a:xfrm>
            <a:off x="5177631" y="3794125"/>
            <a:ext cx="1587" cy="349250"/>
          </a:xfrm>
          <a:custGeom>
            <a:avLst/>
            <a:gdLst>
              <a:gd name="T0" fmla="*/ 0 w 1"/>
              <a:gd name="T1" fmla="*/ 0 h 220"/>
              <a:gd name="T2" fmla="*/ 0 w 1"/>
              <a:gd name="T3" fmla="*/ 219 h 220"/>
              <a:gd name="T4" fmla="*/ 0 w 1"/>
              <a:gd name="T5" fmla="*/ 0 h 220"/>
            </a:gdLst>
            <a:ahLst/>
            <a:cxnLst>
              <a:cxn ang="0">
                <a:pos x="T0" y="T1"/>
              </a:cxn>
              <a:cxn ang="0">
                <a:pos x="T2" y="T3"/>
              </a:cxn>
              <a:cxn ang="0">
                <a:pos x="T4" y="T5"/>
              </a:cxn>
            </a:cxnLst>
            <a:rect l="0" t="0" r="r" b="b"/>
            <a:pathLst>
              <a:path w="1" h="220">
                <a:moveTo>
                  <a:pt x="0" y="0"/>
                </a:moveTo>
                <a:lnTo>
                  <a:pt x="0" y="21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5" name="Freeform 47"/>
          <p:cNvSpPr>
            <a:spLocks/>
          </p:cNvSpPr>
          <p:nvPr/>
        </p:nvSpPr>
        <p:spPr bwMode="auto">
          <a:xfrm>
            <a:off x="6268243" y="3794125"/>
            <a:ext cx="1588" cy="373062"/>
          </a:xfrm>
          <a:custGeom>
            <a:avLst/>
            <a:gdLst>
              <a:gd name="T0" fmla="*/ 0 w 1"/>
              <a:gd name="T1" fmla="*/ 0 h 235"/>
              <a:gd name="T2" fmla="*/ 0 w 1"/>
              <a:gd name="T3" fmla="*/ 234 h 235"/>
              <a:gd name="T4" fmla="*/ 0 w 1"/>
              <a:gd name="T5" fmla="*/ 0 h 235"/>
            </a:gdLst>
            <a:ahLst/>
            <a:cxnLst>
              <a:cxn ang="0">
                <a:pos x="T0" y="T1"/>
              </a:cxn>
              <a:cxn ang="0">
                <a:pos x="T2" y="T3"/>
              </a:cxn>
              <a:cxn ang="0">
                <a:pos x="T4" y="T5"/>
              </a:cxn>
            </a:cxnLst>
            <a:rect l="0" t="0" r="r" b="b"/>
            <a:pathLst>
              <a:path w="1" h="235">
                <a:moveTo>
                  <a:pt x="0" y="0"/>
                </a:moveTo>
                <a:lnTo>
                  <a:pt x="0" y="23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6" name="Freeform 48"/>
          <p:cNvSpPr>
            <a:spLocks/>
          </p:cNvSpPr>
          <p:nvPr/>
        </p:nvSpPr>
        <p:spPr bwMode="auto">
          <a:xfrm>
            <a:off x="7346156" y="3794125"/>
            <a:ext cx="1587" cy="373062"/>
          </a:xfrm>
          <a:custGeom>
            <a:avLst/>
            <a:gdLst>
              <a:gd name="T0" fmla="*/ 0 w 1"/>
              <a:gd name="T1" fmla="*/ 0 h 235"/>
              <a:gd name="T2" fmla="*/ 0 w 1"/>
              <a:gd name="T3" fmla="*/ 234 h 235"/>
              <a:gd name="T4" fmla="*/ 0 w 1"/>
              <a:gd name="T5" fmla="*/ 0 h 235"/>
            </a:gdLst>
            <a:ahLst/>
            <a:cxnLst>
              <a:cxn ang="0">
                <a:pos x="T0" y="T1"/>
              </a:cxn>
              <a:cxn ang="0">
                <a:pos x="T2" y="T3"/>
              </a:cxn>
              <a:cxn ang="0">
                <a:pos x="T4" y="T5"/>
              </a:cxn>
            </a:cxnLst>
            <a:rect l="0" t="0" r="r" b="b"/>
            <a:pathLst>
              <a:path w="1" h="235">
                <a:moveTo>
                  <a:pt x="0" y="0"/>
                </a:moveTo>
                <a:lnTo>
                  <a:pt x="0" y="23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7" name="Freeform 49"/>
          <p:cNvSpPr>
            <a:spLocks/>
          </p:cNvSpPr>
          <p:nvPr/>
        </p:nvSpPr>
        <p:spPr bwMode="auto">
          <a:xfrm>
            <a:off x="3766343" y="1774825"/>
            <a:ext cx="325438" cy="100012"/>
          </a:xfrm>
          <a:custGeom>
            <a:avLst/>
            <a:gdLst>
              <a:gd name="T0" fmla="*/ 0 w 205"/>
              <a:gd name="T1" fmla="*/ 0 h 63"/>
              <a:gd name="T2" fmla="*/ 204 w 205"/>
              <a:gd name="T3" fmla="*/ 62 h 63"/>
              <a:gd name="T4" fmla="*/ 0 w 205"/>
              <a:gd name="T5" fmla="*/ 0 h 63"/>
            </a:gdLst>
            <a:ahLst/>
            <a:cxnLst>
              <a:cxn ang="0">
                <a:pos x="T0" y="T1"/>
              </a:cxn>
              <a:cxn ang="0">
                <a:pos x="T2" y="T3"/>
              </a:cxn>
              <a:cxn ang="0">
                <a:pos x="T4" y="T5"/>
              </a:cxn>
            </a:cxnLst>
            <a:rect l="0" t="0" r="r" b="b"/>
            <a:pathLst>
              <a:path w="205" h="63">
                <a:moveTo>
                  <a:pt x="0" y="0"/>
                </a:moveTo>
                <a:lnTo>
                  <a:pt x="204" y="6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8" name="Freeform 50"/>
          <p:cNvSpPr>
            <a:spLocks/>
          </p:cNvSpPr>
          <p:nvPr/>
        </p:nvSpPr>
        <p:spPr bwMode="auto">
          <a:xfrm>
            <a:off x="3961606" y="1808162"/>
            <a:ext cx="130175" cy="66675"/>
          </a:xfrm>
          <a:custGeom>
            <a:avLst/>
            <a:gdLst>
              <a:gd name="T0" fmla="*/ 12 w 82"/>
              <a:gd name="T1" fmla="*/ 0 h 42"/>
              <a:gd name="T2" fmla="*/ 81 w 82"/>
              <a:gd name="T3" fmla="*/ 41 h 42"/>
              <a:gd name="T4" fmla="*/ 0 w 82"/>
              <a:gd name="T5" fmla="*/ 37 h 42"/>
              <a:gd name="T6" fmla="*/ 12 w 82"/>
              <a:gd name="T7" fmla="*/ 0 h 42"/>
            </a:gdLst>
            <a:ahLst/>
            <a:cxnLst>
              <a:cxn ang="0">
                <a:pos x="T0" y="T1"/>
              </a:cxn>
              <a:cxn ang="0">
                <a:pos x="T2" y="T3"/>
              </a:cxn>
              <a:cxn ang="0">
                <a:pos x="T4" y="T5"/>
              </a:cxn>
              <a:cxn ang="0">
                <a:pos x="T6" y="T7"/>
              </a:cxn>
            </a:cxnLst>
            <a:rect l="0" t="0" r="r" b="b"/>
            <a:pathLst>
              <a:path w="82" h="42">
                <a:moveTo>
                  <a:pt x="12" y="0"/>
                </a:moveTo>
                <a:lnTo>
                  <a:pt x="81" y="41"/>
                </a:lnTo>
                <a:lnTo>
                  <a:pt x="0" y="37"/>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59" name="Freeform 51"/>
          <p:cNvSpPr>
            <a:spLocks/>
          </p:cNvSpPr>
          <p:nvPr/>
        </p:nvSpPr>
        <p:spPr bwMode="auto">
          <a:xfrm>
            <a:off x="2590006" y="4575175"/>
            <a:ext cx="893762" cy="398462"/>
          </a:xfrm>
          <a:custGeom>
            <a:avLst/>
            <a:gdLst>
              <a:gd name="T0" fmla="*/ 0 w 563"/>
              <a:gd name="T1" fmla="*/ 250 h 251"/>
              <a:gd name="T2" fmla="*/ 0 w 563"/>
              <a:gd name="T3" fmla="*/ 0 h 251"/>
              <a:gd name="T4" fmla="*/ 562 w 563"/>
              <a:gd name="T5" fmla="*/ 0 h 251"/>
              <a:gd name="T6" fmla="*/ 562 w 563"/>
              <a:gd name="T7" fmla="*/ 250 h 251"/>
              <a:gd name="T8" fmla="*/ 0 w 563"/>
              <a:gd name="T9" fmla="*/ 250 h 251"/>
            </a:gdLst>
            <a:ahLst/>
            <a:cxnLst>
              <a:cxn ang="0">
                <a:pos x="T0" y="T1"/>
              </a:cxn>
              <a:cxn ang="0">
                <a:pos x="T2" y="T3"/>
              </a:cxn>
              <a:cxn ang="0">
                <a:pos x="T4" y="T5"/>
              </a:cxn>
              <a:cxn ang="0">
                <a:pos x="T6" y="T7"/>
              </a:cxn>
              <a:cxn ang="0">
                <a:pos x="T8" y="T9"/>
              </a:cxn>
            </a:cxnLst>
            <a:rect l="0" t="0" r="r" b="b"/>
            <a:pathLst>
              <a:path w="563" h="251">
                <a:moveTo>
                  <a:pt x="0" y="250"/>
                </a:moveTo>
                <a:lnTo>
                  <a:pt x="0" y="0"/>
                </a:lnTo>
                <a:lnTo>
                  <a:pt x="562" y="0"/>
                </a:lnTo>
                <a:lnTo>
                  <a:pt x="562"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60" name="Freeform 52"/>
          <p:cNvSpPr>
            <a:spLocks/>
          </p:cNvSpPr>
          <p:nvPr/>
        </p:nvSpPr>
        <p:spPr bwMode="auto">
          <a:xfrm>
            <a:off x="3037681" y="4586287"/>
            <a:ext cx="1587" cy="361950"/>
          </a:xfrm>
          <a:custGeom>
            <a:avLst/>
            <a:gdLst>
              <a:gd name="T0" fmla="*/ 0 w 1"/>
              <a:gd name="T1" fmla="*/ 0 h 228"/>
              <a:gd name="T2" fmla="*/ 0 w 1"/>
              <a:gd name="T3" fmla="*/ 227 h 228"/>
              <a:gd name="T4" fmla="*/ 0 w 1"/>
              <a:gd name="T5" fmla="*/ 0 h 228"/>
            </a:gdLst>
            <a:ahLst/>
            <a:cxnLst>
              <a:cxn ang="0">
                <a:pos x="T0" y="T1"/>
              </a:cxn>
              <a:cxn ang="0">
                <a:pos x="T2" y="T3"/>
              </a:cxn>
              <a:cxn ang="0">
                <a:pos x="T4" y="T5"/>
              </a:cxn>
            </a:cxnLst>
            <a:rect l="0" t="0" r="r" b="b"/>
            <a:pathLst>
              <a:path w="1" h="228">
                <a:moveTo>
                  <a:pt x="0" y="0"/>
                </a:moveTo>
                <a:lnTo>
                  <a:pt x="0" y="22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61" name="Freeform 53"/>
          <p:cNvSpPr>
            <a:spLocks/>
          </p:cNvSpPr>
          <p:nvPr/>
        </p:nvSpPr>
        <p:spPr bwMode="auto">
          <a:xfrm>
            <a:off x="4771231" y="4562475"/>
            <a:ext cx="892175" cy="398462"/>
          </a:xfrm>
          <a:custGeom>
            <a:avLst/>
            <a:gdLst>
              <a:gd name="T0" fmla="*/ 0 w 562"/>
              <a:gd name="T1" fmla="*/ 250 h 251"/>
              <a:gd name="T2" fmla="*/ 0 w 562"/>
              <a:gd name="T3" fmla="*/ 0 h 251"/>
              <a:gd name="T4" fmla="*/ 561 w 562"/>
              <a:gd name="T5" fmla="*/ 0 h 251"/>
              <a:gd name="T6" fmla="*/ 561 w 562"/>
              <a:gd name="T7" fmla="*/ 250 h 251"/>
              <a:gd name="T8" fmla="*/ 0 w 562"/>
              <a:gd name="T9" fmla="*/ 250 h 251"/>
            </a:gdLst>
            <a:ahLst/>
            <a:cxnLst>
              <a:cxn ang="0">
                <a:pos x="T0" y="T1"/>
              </a:cxn>
              <a:cxn ang="0">
                <a:pos x="T2" y="T3"/>
              </a:cxn>
              <a:cxn ang="0">
                <a:pos x="T4" y="T5"/>
              </a:cxn>
              <a:cxn ang="0">
                <a:pos x="T6" y="T7"/>
              </a:cxn>
              <a:cxn ang="0">
                <a:pos x="T8" y="T9"/>
              </a:cxn>
            </a:cxnLst>
            <a:rect l="0" t="0" r="r" b="b"/>
            <a:pathLst>
              <a:path w="562" h="251">
                <a:moveTo>
                  <a:pt x="0" y="250"/>
                </a:moveTo>
                <a:lnTo>
                  <a:pt x="0" y="0"/>
                </a:lnTo>
                <a:lnTo>
                  <a:pt x="561" y="0"/>
                </a:lnTo>
                <a:lnTo>
                  <a:pt x="561"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62" name="Freeform 54"/>
          <p:cNvSpPr>
            <a:spLocks/>
          </p:cNvSpPr>
          <p:nvPr/>
        </p:nvSpPr>
        <p:spPr bwMode="auto">
          <a:xfrm>
            <a:off x="5190331" y="4575175"/>
            <a:ext cx="1587" cy="373062"/>
          </a:xfrm>
          <a:custGeom>
            <a:avLst/>
            <a:gdLst>
              <a:gd name="T0" fmla="*/ 0 w 1"/>
              <a:gd name="T1" fmla="*/ 0 h 235"/>
              <a:gd name="T2" fmla="*/ 0 w 1"/>
              <a:gd name="T3" fmla="*/ 234 h 235"/>
              <a:gd name="T4" fmla="*/ 0 w 1"/>
              <a:gd name="T5" fmla="*/ 0 h 235"/>
            </a:gdLst>
            <a:ahLst/>
            <a:cxnLst>
              <a:cxn ang="0">
                <a:pos x="T0" y="T1"/>
              </a:cxn>
              <a:cxn ang="0">
                <a:pos x="T2" y="T3"/>
              </a:cxn>
              <a:cxn ang="0">
                <a:pos x="T4" y="T5"/>
              </a:cxn>
            </a:cxnLst>
            <a:rect l="0" t="0" r="r" b="b"/>
            <a:pathLst>
              <a:path w="1" h="235">
                <a:moveTo>
                  <a:pt x="0" y="0"/>
                </a:moveTo>
                <a:lnTo>
                  <a:pt x="0" y="23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63" name="Rectangle 55"/>
          <p:cNvSpPr>
            <a:spLocks noChangeArrowheads="1"/>
          </p:cNvSpPr>
          <p:nvPr/>
        </p:nvSpPr>
        <p:spPr bwMode="auto">
          <a:xfrm>
            <a:off x="1497806"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10*</a:t>
            </a:r>
          </a:p>
        </p:txBody>
      </p:sp>
      <p:sp>
        <p:nvSpPr>
          <p:cNvPr id="17464" name="Rectangle 56"/>
          <p:cNvSpPr>
            <a:spLocks noChangeArrowheads="1"/>
          </p:cNvSpPr>
          <p:nvPr/>
        </p:nvSpPr>
        <p:spPr bwMode="auto">
          <a:xfrm>
            <a:off x="1931193"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15*</a:t>
            </a:r>
          </a:p>
        </p:txBody>
      </p:sp>
      <p:sp>
        <p:nvSpPr>
          <p:cNvPr id="17465" name="Rectangle 57"/>
          <p:cNvSpPr>
            <a:spLocks noChangeArrowheads="1"/>
          </p:cNvSpPr>
          <p:nvPr/>
        </p:nvSpPr>
        <p:spPr bwMode="auto">
          <a:xfrm>
            <a:off x="2588418"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20*</a:t>
            </a:r>
          </a:p>
        </p:txBody>
      </p:sp>
      <p:sp>
        <p:nvSpPr>
          <p:cNvPr id="17466" name="Rectangle 58"/>
          <p:cNvSpPr>
            <a:spLocks noChangeArrowheads="1"/>
          </p:cNvSpPr>
          <p:nvPr/>
        </p:nvSpPr>
        <p:spPr bwMode="auto">
          <a:xfrm>
            <a:off x="3044031"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27*</a:t>
            </a:r>
          </a:p>
        </p:txBody>
      </p:sp>
      <p:sp>
        <p:nvSpPr>
          <p:cNvPr id="17467" name="Rectangle 59"/>
          <p:cNvSpPr>
            <a:spLocks noChangeArrowheads="1"/>
          </p:cNvSpPr>
          <p:nvPr/>
        </p:nvSpPr>
        <p:spPr bwMode="auto">
          <a:xfrm>
            <a:off x="3688556"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33*</a:t>
            </a:r>
          </a:p>
        </p:txBody>
      </p:sp>
      <p:sp>
        <p:nvSpPr>
          <p:cNvPr id="17468" name="Rectangle 60"/>
          <p:cNvSpPr>
            <a:spLocks noChangeArrowheads="1"/>
          </p:cNvSpPr>
          <p:nvPr/>
        </p:nvSpPr>
        <p:spPr bwMode="auto">
          <a:xfrm>
            <a:off x="4109243"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37*</a:t>
            </a:r>
          </a:p>
        </p:txBody>
      </p:sp>
      <p:sp>
        <p:nvSpPr>
          <p:cNvPr id="17469" name="Rectangle 61"/>
          <p:cNvSpPr>
            <a:spLocks noChangeArrowheads="1"/>
          </p:cNvSpPr>
          <p:nvPr/>
        </p:nvSpPr>
        <p:spPr bwMode="auto">
          <a:xfrm>
            <a:off x="4779168" y="38465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40*</a:t>
            </a:r>
          </a:p>
        </p:txBody>
      </p:sp>
      <p:sp>
        <p:nvSpPr>
          <p:cNvPr id="17470" name="Rectangle 62"/>
          <p:cNvSpPr>
            <a:spLocks noChangeArrowheads="1"/>
          </p:cNvSpPr>
          <p:nvPr/>
        </p:nvSpPr>
        <p:spPr bwMode="auto">
          <a:xfrm>
            <a:off x="5201443" y="38338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46*</a:t>
            </a:r>
          </a:p>
        </p:txBody>
      </p:sp>
      <p:sp>
        <p:nvSpPr>
          <p:cNvPr id="17471" name="Rectangle 63"/>
          <p:cNvSpPr>
            <a:spLocks noChangeArrowheads="1"/>
          </p:cNvSpPr>
          <p:nvPr/>
        </p:nvSpPr>
        <p:spPr bwMode="auto">
          <a:xfrm>
            <a:off x="6314281" y="38338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55*</a:t>
            </a:r>
          </a:p>
        </p:txBody>
      </p:sp>
      <p:sp>
        <p:nvSpPr>
          <p:cNvPr id="17472" name="Rectangle 64"/>
          <p:cNvSpPr>
            <a:spLocks noChangeArrowheads="1"/>
          </p:cNvSpPr>
          <p:nvPr/>
        </p:nvSpPr>
        <p:spPr bwMode="auto">
          <a:xfrm>
            <a:off x="6933406" y="385921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63*</a:t>
            </a:r>
          </a:p>
        </p:txBody>
      </p:sp>
      <p:sp>
        <p:nvSpPr>
          <p:cNvPr id="17473" name="Rectangle 65"/>
          <p:cNvSpPr>
            <a:spLocks noChangeArrowheads="1"/>
          </p:cNvSpPr>
          <p:nvPr/>
        </p:nvSpPr>
        <p:spPr bwMode="auto">
          <a:xfrm>
            <a:off x="2648743" y="2843212"/>
            <a:ext cx="33983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20</a:t>
            </a:r>
          </a:p>
        </p:txBody>
      </p:sp>
      <p:sp>
        <p:nvSpPr>
          <p:cNvPr id="17474" name="Rectangle 66"/>
          <p:cNvSpPr>
            <a:spLocks noChangeArrowheads="1"/>
          </p:cNvSpPr>
          <p:nvPr/>
        </p:nvSpPr>
        <p:spPr bwMode="auto">
          <a:xfrm>
            <a:off x="3044031" y="2843212"/>
            <a:ext cx="33983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33</a:t>
            </a:r>
          </a:p>
        </p:txBody>
      </p:sp>
      <p:sp>
        <p:nvSpPr>
          <p:cNvPr id="17475" name="Rectangle 67"/>
          <p:cNvSpPr>
            <a:spLocks noChangeArrowheads="1"/>
          </p:cNvSpPr>
          <p:nvPr/>
        </p:nvSpPr>
        <p:spPr bwMode="auto">
          <a:xfrm>
            <a:off x="5918993" y="2843212"/>
            <a:ext cx="33983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51</a:t>
            </a:r>
          </a:p>
        </p:txBody>
      </p:sp>
      <p:sp>
        <p:nvSpPr>
          <p:cNvPr id="17476" name="Rectangle 68"/>
          <p:cNvSpPr>
            <a:spLocks noChangeArrowheads="1"/>
          </p:cNvSpPr>
          <p:nvPr/>
        </p:nvSpPr>
        <p:spPr bwMode="auto">
          <a:xfrm>
            <a:off x="6301581" y="2843212"/>
            <a:ext cx="33983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63</a:t>
            </a:r>
          </a:p>
        </p:txBody>
      </p:sp>
      <p:sp>
        <p:nvSpPr>
          <p:cNvPr id="17477" name="Rectangle 69"/>
          <p:cNvSpPr>
            <a:spLocks noChangeArrowheads="1"/>
          </p:cNvSpPr>
          <p:nvPr/>
        </p:nvSpPr>
        <p:spPr bwMode="auto">
          <a:xfrm>
            <a:off x="4221956" y="1951037"/>
            <a:ext cx="33983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40</a:t>
            </a:r>
          </a:p>
        </p:txBody>
      </p:sp>
      <p:sp>
        <p:nvSpPr>
          <p:cNvPr id="17478" name="Rectangle 70"/>
          <p:cNvSpPr>
            <a:spLocks noChangeArrowheads="1"/>
          </p:cNvSpPr>
          <p:nvPr/>
        </p:nvSpPr>
        <p:spPr bwMode="auto">
          <a:xfrm>
            <a:off x="3144043" y="1674812"/>
            <a:ext cx="589906"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17479" name="Rectangle 71"/>
          <p:cNvSpPr>
            <a:spLocks noChangeArrowheads="1"/>
          </p:cNvSpPr>
          <p:nvPr/>
        </p:nvSpPr>
        <p:spPr bwMode="auto">
          <a:xfrm>
            <a:off x="2624931" y="4638675"/>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23*</a:t>
            </a:r>
          </a:p>
        </p:txBody>
      </p:sp>
      <p:sp>
        <p:nvSpPr>
          <p:cNvPr id="17480" name="Rectangle 72"/>
          <p:cNvSpPr>
            <a:spLocks noChangeArrowheads="1"/>
          </p:cNvSpPr>
          <p:nvPr/>
        </p:nvSpPr>
        <p:spPr bwMode="auto">
          <a:xfrm>
            <a:off x="4815681" y="461486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48*</a:t>
            </a:r>
          </a:p>
        </p:txBody>
      </p:sp>
      <p:sp>
        <p:nvSpPr>
          <p:cNvPr id="17481" name="Rectangle 73"/>
          <p:cNvSpPr>
            <a:spLocks noChangeArrowheads="1"/>
          </p:cNvSpPr>
          <p:nvPr/>
        </p:nvSpPr>
        <p:spPr bwMode="auto">
          <a:xfrm>
            <a:off x="5201443" y="4602162"/>
            <a:ext cx="394340"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100" b="1">
                <a:solidFill>
                  <a:srgbClr val="000000"/>
                </a:solidFill>
                <a:latin typeface="Arial" pitchFamily="34" charset="0"/>
              </a:rPr>
              <a:t>41*</a:t>
            </a:r>
          </a:p>
        </p:txBody>
      </p:sp>
      <p:sp>
        <p:nvSpPr>
          <p:cNvPr id="17482" name="Arc 74"/>
          <p:cNvSpPr>
            <a:spLocks/>
          </p:cNvSpPr>
          <p:nvPr/>
        </p:nvSpPr>
        <p:spPr bwMode="auto">
          <a:xfrm>
            <a:off x="2582068" y="4152900"/>
            <a:ext cx="762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
        <p:nvSpPr>
          <p:cNvPr id="17483" name="Arc 75"/>
          <p:cNvSpPr>
            <a:spLocks/>
          </p:cNvSpPr>
          <p:nvPr/>
        </p:nvSpPr>
        <p:spPr bwMode="auto">
          <a:xfrm>
            <a:off x="4791868" y="4152900"/>
            <a:ext cx="762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p>
        </p:txBody>
      </p:sp>
    </p:spTree>
    <p:extLst>
      <p:ext uri="{BB962C8B-B14F-4D97-AF65-F5344CB8AC3E}">
        <p14:creationId xmlns:p14="http://schemas.microsoft.com/office/powerpoint/2010/main" val="1706287762"/>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9" name="Rectangle 3"/>
          <p:cNvSpPr>
            <a:spLocks noChangeArrowheads="1"/>
          </p:cNvSpPr>
          <p:nvPr/>
        </p:nvSpPr>
        <p:spPr bwMode="auto">
          <a:xfrm>
            <a:off x="3032125" y="5995916"/>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Rectangle 4"/>
          <p:cNvSpPr>
            <a:spLocks noGrp="1" noChangeArrowheads="1"/>
          </p:cNvSpPr>
          <p:nvPr>
            <p:ph type="title"/>
          </p:nvPr>
        </p:nvSpPr>
        <p:spPr>
          <a:xfrm>
            <a:off x="457200" y="0"/>
            <a:ext cx="8382000" cy="1104900"/>
          </a:xfrm>
          <a:noFill/>
          <a:ln/>
        </p:spPr>
        <p:txBody>
          <a:bodyPr/>
          <a:lstStyle/>
          <a:p>
            <a:r>
              <a:rPr lang="en-US" dirty="0"/>
              <a:t>B+ </a:t>
            </a:r>
            <a:r>
              <a:rPr lang="en-US" dirty="0" smtClean="0"/>
              <a:t>Tree</a:t>
            </a:r>
            <a:endParaRPr lang="en-US" dirty="0"/>
          </a:p>
        </p:txBody>
      </p:sp>
      <p:sp>
        <p:nvSpPr>
          <p:cNvPr id="19461" name="Rectangle 5"/>
          <p:cNvSpPr>
            <a:spLocks noGrp="1" noChangeArrowheads="1"/>
          </p:cNvSpPr>
          <p:nvPr>
            <p:ph type="body" idx="1"/>
          </p:nvPr>
        </p:nvSpPr>
        <p:spPr>
          <a:xfrm>
            <a:off x="457200" y="1219200"/>
            <a:ext cx="8305800" cy="5005316"/>
          </a:xfrm>
          <a:noFill/>
          <a:ln/>
        </p:spPr>
        <p:txBody>
          <a:bodyPr>
            <a:normAutofit/>
          </a:bodyPr>
          <a:lstStyle/>
          <a:p>
            <a:r>
              <a:rPr lang="en-US" dirty="0"/>
              <a:t>Most Widely Used </a:t>
            </a:r>
            <a:r>
              <a:rPr lang="en-US" dirty="0" smtClean="0"/>
              <a:t>Index</a:t>
            </a:r>
          </a:p>
          <a:p>
            <a:r>
              <a:rPr lang="en-US" dirty="0" smtClean="0"/>
              <a:t>Dynamic data structure (as opposed to ISAM)</a:t>
            </a:r>
          </a:p>
          <a:p>
            <a:r>
              <a:rPr lang="en-US" dirty="0" smtClean="0"/>
              <a:t>Tree is </a:t>
            </a:r>
            <a:r>
              <a:rPr lang="en-US" i="1" dirty="0" smtClean="0">
                <a:solidFill>
                  <a:srgbClr val="FF0000"/>
                </a:solidFill>
              </a:rPr>
              <a:t>height-balanced</a:t>
            </a:r>
            <a:endParaRPr lang="en-US" dirty="0">
              <a:solidFill>
                <a:srgbClr val="FF0000"/>
              </a:solidFill>
            </a:endParaRPr>
          </a:p>
          <a:p>
            <a:pPr lvl="1"/>
            <a:r>
              <a:rPr lang="en-US" dirty="0" smtClean="0"/>
              <a:t>Height is </a:t>
            </a:r>
            <a:r>
              <a:rPr lang="en-US" dirty="0"/>
              <a:t>log </a:t>
            </a:r>
            <a:r>
              <a:rPr lang="en-US" baseline="-25000" dirty="0"/>
              <a:t>F</a:t>
            </a:r>
            <a:r>
              <a:rPr lang="en-US" dirty="0"/>
              <a:t> N </a:t>
            </a:r>
            <a:r>
              <a:rPr lang="en-US" dirty="0" smtClean="0"/>
              <a:t>(F </a:t>
            </a:r>
            <a:r>
              <a:rPr lang="en-US" dirty="0"/>
              <a:t>= </a:t>
            </a:r>
            <a:r>
              <a:rPr lang="en-US" dirty="0" err="1"/>
              <a:t>fanout</a:t>
            </a:r>
            <a:r>
              <a:rPr lang="en-US" dirty="0"/>
              <a:t>, N = # leaf pages</a:t>
            </a:r>
            <a:r>
              <a:rPr lang="en-US" dirty="0" smtClean="0"/>
              <a:t>)</a:t>
            </a:r>
          </a:p>
          <a:p>
            <a:pPr lvl="1"/>
            <a:r>
              <a:rPr lang="en-US" dirty="0" smtClean="0"/>
              <a:t>But </a:t>
            </a:r>
            <a:r>
              <a:rPr lang="en-US" dirty="0" err="1" smtClean="0"/>
              <a:t>fanout</a:t>
            </a:r>
            <a:r>
              <a:rPr lang="en-US" dirty="0" smtClean="0"/>
              <a:t> isn’t really a constant…</a:t>
            </a:r>
            <a:endParaRPr lang="en-US" dirty="0"/>
          </a:p>
          <a:p>
            <a:r>
              <a:rPr lang="en-US" dirty="0" smtClean="0"/>
              <a:t>Minimum </a:t>
            </a:r>
            <a:r>
              <a:rPr lang="en-US" dirty="0"/>
              <a:t>50% occupancy </a:t>
            </a:r>
            <a:r>
              <a:rPr lang="en-US" dirty="0" smtClean="0"/>
              <a:t>constraint</a:t>
            </a:r>
          </a:p>
          <a:p>
            <a:pPr lvl="1"/>
            <a:r>
              <a:rPr lang="en-US" dirty="0" smtClean="0"/>
              <a:t>Each </a:t>
            </a:r>
            <a:r>
              <a:rPr lang="en-US" dirty="0"/>
              <a:t>node </a:t>
            </a:r>
            <a:r>
              <a:rPr lang="en-US" dirty="0" smtClean="0"/>
              <a:t>(except root) contains </a:t>
            </a:r>
            <a:r>
              <a:rPr lang="en-US" b="1" dirty="0">
                <a:solidFill>
                  <a:srgbClr val="FF0000"/>
                </a:solidFill>
              </a:rPr>
              <a:t>d</a:t>
            </a:r>
            <a:r>
              <a:rPr lang="en-US" dirty="0">
                <a:solidFill>
                  <a:srgbClr val="FF0000"/>
                </a:solidFill>
              </a:rPr>
              <a:t> </a:t>
            </a:r>
            <a:r>
              <a:rPr lang="en-US" dirty="0" smtClean="0">
                <a:solidFill>
                  <a:srgbClr val="FF0000"/>
                </a:solidFill>
              </a:rPr>
              <a:t>&lt;= </a:t>
            </a:r>
            <a:r>
              <a:rPr lang="en-US" dirty="0">
                <a:solidFill>
                  <a:srgbClr val="FF0000"/>
                </a:solidFill>
              </a:rPr>
              <a:t>m </a:t>
            </a:r>
            <a:r>
              <a:rPr lang="en-US" dirty="0" smtClean="0">
                <a:solidFill>
                  <a:srgbClr val="FF0000"/>
                </a:solidFill>
              </a:rPr>
              <a:t>&lt;= </a:t>
            </a:r>
            <a:r>
              <a:rPr lang="en-US" dirty="0">
                <a:solidFill>
                  <a:srgbClr val="FF0000"/>
                </a:solidFill>
              </a:rPr>
              <a:t>2</a:t>
            </a:r>
            <a:r>
              <a:rPr lang="en-US" b="1" dirty="0">
                <a:solidFill>
                  <a:srgbClr val="FF0000"/>
                </a:solidFill>
              </a:rPr>
              <a:t>d</a:t>
            </a:r>
            <a:r>
              <a:rPr lang="en-US" dirty="0"/>
              <a:t> </a:t>
            </a:r>
            <a:r>
              <a:rPr lang="en-US" dirty="0" smtClean="0"/>
              <a:t>entries</a:t>
            </a:r>
            <a:endParaRPr lang="en-US" dirty="0"/>
          </a:p>
          <a:p>
            <a:pPr lvl="1"/>
            <a:r>
              <a:rPr lang="en-US" dirty="0" smtClean="0"/>
              <a:t>Parameter </a:t>
            </a:r>
            <a:r>
              <a:rPr lang="en-US" b="1" dirty="0">
                <a:solidFill>
                  <a:srgbClr val="FF0000"/>
                </a:solidFill>
              </a:rPr>
              <a:t>d</a:t>
            </a:r>
            <a:r>
              <a:rPr lang="en-US" dirty="0"/>
              <a:t> is called the </a:t>
            </a:r>
            <a:r>
              <a:rPr lang="en-US" i="1" dirty="0">
                <a:solidFill>
                  <a:srgbClr val="FF0000"/>
                </a:solidFill>
              </a:rPr>
              <a:t>order</a:t>
            </a:r>
            <a:r>
              <a:rPr lang="en-US" dirty="0">
                <a:solidFill>
                  <a:srgbClr val="FF0000"/>
                </a:solidFill>
              </a:rPr>
              <a:t> </a:t>
            </a:r>
            <a:r>
              <a:rPr lang="en-US" dirty="0"/>
              <a:t>of the </a:t>
            </a:r>
            <a:r>
              <a:rPr lang="en-US" dirty="0" smtClean="0"/>
              <a:t>tree (min </a:t>
            </a:r>
            <a:r>
              <a:rPr lang="en-US" dirty="0" err="1" smtClean="0"/>
              <a:t>fanout</a:t>
            </a:r>
            <a:r>
              <a:rPr lang="en-US" dirty="0" smtClean="0"/>
              <a:t>)</a:t>
            </a:r>
            <a:endParaRPr lang="en-US" dirty="0"/>
          </a:p>
          <a:p>
            <a:r>
              <a:rPr lang="en-US" dirty="0" smtClean="0"/>
              <a:t>Search just like in ISAM</a:t>
            </a:r>
          </a:p>
          <a:p>
            <a:pPr lvl="1"/>
            <a:r>
              <a:rPr lang="en-US" dirty="0" smtClean="0"/>
              <a:t>But insert/delete more complex due to occupancy constraint</a:t>
            </a:r>
          </a:p>
          <a:p>
            <a:pPr lvl="1"/>
            <a:r>
              <a:rPr lang="en-US" dirty="0" smtClean="0"/>
              <a:t>Insert/delete may trigger re-structuring at all levels of tree</a:t>
            </a:r>
            <a:endParaRPr lang="en-US" dirty="0"/>
          </a:p>
        </p:txBody>
      </p:sp>
    </p:spTree>
    <p:extLst>
      <p:ext uri="{BB962C8B-B14F-4D97-AF65-F5344CB8AC3E}">
        <p14:creationId xmlns:p14="http://schemas.microsoft.com/office/powerpoint/2010/main" val="874988815"/>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dirty="0" smtClean="0"/>
              <a:t>B</a:t>
            </a:r>
            <a:r>
              <a:rPr lang="en-US" dirty="0"/>
              <a:t>+ </a:t>
            </a:r>
            <a:r>
              <a:rPr lang="en-US" dirty="0" smtClean="0"/>
              <a:t>Tree Example </a:t>
            </a:r>
            <a:endParaRPr lang="en-US" dirty="0"/>
          </a:p>
        </p:txBody>
      </p:sp>
      <p:sp>
        <p:nvSpPr>
          <p:cNvPr id="21509" name="Rectangle 5"/>
          <p:cNvSpPr>
            <a:spLocks noGrp="1" noChangeArrowheads="1"/>
          </p:cNvSpPr>
          <p:nvPr>
            <p:ph type="body" idx="1"/>
          </p:nvPr>
        </p:nvSpPr>
        <p:spPr>
          <a:xfrm>
            <a:off x="323849" y="1259364"/>
            <a:ext cx="8229600" cy="4937760"/>
          </a:xfrm>
          <a:noFill/>
          <a:ln/>
        </p:spPr>
        <p:txBody>
          <a:bodyPr/>
          <a:lstStyle/>
          <a:p>
            <a:r>
              <a:rPr lang="en-US" dirty="0"/>
              <a:t>Search begins </a:t>
            </a:r>
            <a:r>
              <a:rPr lang="en-US" dirty="0" smtClean="0"/>
              <a:t>at root</a:t>
            </a:r>
            <a:r>
              <a:rPr lang="en-US" dirty="0"/>
              <a:t>, </a:t>
            </a:r>
            <a:r>
              <a:rPr lang="en-US" dirty="0" smtClean="0"/>
              <a:t>key </a:t>
            </a:r>
            <a:r>
              <a:rPr lang="en-US" dirty="0"/>
              <a:t>comparisons direct it to a </a:t>
            </a:r>
            <a:r>
              <a:rPr lang="en-US" dirty="0" smtClean="0"/>
              <a:t>leaf</a:t>
            </a:r>
          </a:p>
        </p:txBody>
      </p:sp>
      <p:sp>
        <p:nvSpPr>
          <p:cNvPr id="21510" name="Rectangle 6"/>
          <p:cNvSpPr>
            <a:spLocks noChangeArrowheads="1"/>
          </p:cNvSpPr>
          <p:nvPr/>
        </p:nvSpPr>
        <p:spPr bwMode="auto">
          <a:xfrm>
            <a:off x="931862" y="4962525"/>
            <a:ext cx="74170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i="1" dirty="0" smtClean="0">
                <a:solidFill>
                  <a:srgbClr val="FF0000"/>
                </a:solidFill>
                <a:latin typeface="Book Antiqua" pitchFamily="18" charset="0"/>
              </a:rPr>
              <a:t>Based </a:t>
            </a:r>
            <a:r>
              <a:rPr lang="en-US" i="1" dirty="0">
                <a:solidFill>
                  <a:srgbClr val="FF0000"/>
                </a:solidFill>
                <a:latin typeface="Book Antiqua" pitchFamily="18" charset="0"/>
              </a:rPr>
              <a:t>on the search for 15*, we know it is not in the tree!</a:t>
            </a:r>
          </a:p>
        </p:txBody>
      </p:sp>
      <p:grpSp>
        <p:nvGrpSpPr>
          <p:cNvPr id="2" name="Group 1"/>
          <p:cNvGrpSpPr/>
          <p:nvPr/>
        </p:nvGrpSpPr>
        <p:grpSpPr>
          <a:xfrm>
            <a:off x="377824" y="2384425"/>
            <a:ext cx="8199438" cy="2282825"/>
            <a:chOff x="377824" y="2384425"/>
            <a:chExt cx="8199438" cy="2282825"/>
          </a:xfrm>
        </p:grpSpPr>
        <p:sp>
          <p:nvSpPr>
            <p:cNvPr id="21511" name="Freeform 7"/>
            <p:cNvSpPr>
              <a:spLocks/>
            </p:cNvSpPr>
            <p:nvPr/>
          </p:nvSpPr>
          <p:spPr bwMode="auto">
            <a:xfrm>
              <a:off x="3303587" y="2859087"/>
              <a:ext cx="557212" cy="465138"/>
            </a:xfrm>
            <a:custGeom>
              <a:avLst/>
              <a:gdLst>
                <a:gd name="T0" fmla="*/ 0 w 351"/>
                <a:gd name="T1" fmla="*/ 292 h 293"/>
                <a:gd name="T2" fmla="*/ 0 w 351"/>
                <a:gd name="T3" fmla="*/ 0 h 293"/>
                <a:gd name="T4" fmla="*/ 350 w 351"/>
                <a:gd name="T5" fmla="*/ 0 h 293"/>
                <a:gd name="T6" fmla="*/ 350 w 351"/>
                <a:gd name="T7" fmla="*/ 292 h 293"/>
                <a:gd name="T8" fmla="*/ 0 w 351"/>
                <a:gd name="T9" fmla="*/ 292 h 293"/>
              </a:gdLst>
              <a:ahLst/>
              <a:cxnLst>
                <a:cxn ang="0">
                  <a:pos x="T0" y="T1"/>
                </a:cxn>
                <a:cxn ang="0">
                  <a:pos x="T2" y="T3"/>
                </a:cxn>
                <a:cxn ang="0">
                  <a:pos x="T4" y="T5"/>
                </a:cxn>
                <a:cxn ang="0">
                  <a:pos x="T6" y="T7"/>
                </a:cxn>
                <a:cxn ang="0">
                  <a:pos x="T8" y="T9"/>
                </a:cxn>
              </a:cxnLst>
              <a:rect l="0" t="0" r="r" b="b"/>
              <a:pathLst>
                <a:path w="351" h="293">
                  <a:moveTo>
                    <a:pt x="0" y="292"/>
                  </a:moveTo>
                  <a:lnTo>
                    <a:pt x="0" y="0"/>
                  </a:lnTo>
                  <a:lnTo>
                    <a:pt x="350" y="0"/>
                  </a:lnTo>
                  <a:lnTo>
                    <a:pt x="350"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Freeform 8"/>
            <p:cNvSpPr>
              <a:spLocks/>
            </p:cNvSpPr>
            <p:nvPr/>
          </p:nvSpPr>
          <p:spPr bwMode="auto">
            <a:xfrm>
              <a:off x="3397249" y="2859087"/>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Freeform 9"/>
            <p:cNvSpPr>
              <a:spLocks/>
            </p:cNvSpPr>
            <p:nvPr/>
          </p:nvSpPr>
          <p:spPr bwMode="auto">
            <a:xfrm>
              <a:off x="3859212" y="2859087"/>
              <a:ext cx="560387"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Freeform 10"/>
            <p:cNvSpPr>
              <a:spLocks/>
            </p:cNvSpPr>
            <p:nvPr/>
          </p:nvSpPr>
          <p:spPr bwMode="auto">
            <a:xfrm>
              <a:off x="3954462" y="2859087"/>
              <a:ext cx="1587"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Freeform 11"/>
            <p:cNvSpPr>
              <a:spLocks/>
            </p:cNvSpPr>
            <p:nvPr/>
          </p:nvSpPr>
          <p:spPr bwMode="auto">
            <a:xfrm>
              <a:off x="4418012" y="2859087"/>
              <a:ext cx="558800" cy="465138"/>
            </a:xfrm>
            <a:custGeom>
              <a:avLst/>
              <a:gdLst>
                <a:gd name="T0" fmla="*/ 0 w 352"/>
                <a:gd name="T1" fmla="*/ 292 h 293"/>
                <a:gd name="T2" fmla="*/ 0 w 352"/>
                <a:gd name="T3" fmla="*/ 0 h 293"/>
                <a:gd name="T4" fmla="*/ 351 w 352"/>
                <a:gd name="T5" fmla="*/ 0 h 293"/>
                <a:gd name="T6" fmla="*/ 351 w 352"/>
                <a:gd name="T7" fmla="*/ 292 h 293"/>
                <a:gd name="T8" fmla="*/ 0 w 352"/>
                <a:gd name="T9" fmla="*/ 292 h 293"/>
              </a:gdLst>
              <a:ahLst/>
              <a:cxnLst>
                <a:cxn ang="0">
                  <a:pos x="T0" y="T1"/>
                </a:cxn>
                <a:cxn ang="0">
                  <a:pos x="T2" y="T3"/>
                </a:cxn>
                <a:cxn ang="0">
                  <a:pos x="T4" y="T5"/>
                </a:cxn>
                <a:cxn ang="0">
                  <a:pos x="T6" y="T7"/>
                </a:cxn>
                <a:cxn ang="0">
                  <a:pos x="T8" y="T9"/>
                </a:cxn>
              </a:cxnLst>
              <a:rect l="0" t="0" r="r" b="b"/>
              <a:pathLst>
                <a:path w="352" h="293">
                  <a:moveTo>
                    <a:pt x="0" y="292"/>
                  </a:moveTo>
                  <a:lnTo>
                    <a:pt x="0" y="0"/>
                  </a:lnTo>
                  <a:lnTo>
                    <a:pt x="351" y="0"/>
                  </a:lnTo>
                  <a:lnTo>
                    <a:pt x="351"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6" name="Freeform 12"/>
            <p:cNvSpPr>
              <a:spLocks/>
            </p:cNvSpPr>
            <p:nvPr/>
          </p:nvSpPr>
          <p:spPr bwMode="auto">
            <a:xfrm>
              <a:off x="4511674" y="2859087"/>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7" name="Freeform 13"/>
            <p:cNvSpPr>
              <a:spLocks/>
            </p:cNvSpPr>
            <p:nvPr/>
          </p:nvSpPr>
          <p:spPr bwMode="auto">
            <a:xfrm>
              <a:off x="4975224" y="2859087"/>
              <a:ext cx="560388"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8" name="Freeform 14"/>
            <p:cNvSpPr>
              <a:spLocks/>
            </p:cNvSpPr>
            <p:nvPr/>
          </p:nvSpPr>
          <p:spPr bwMode="auto">
            <a:xfrm>
              <a:off x="5067299" y="2859087"/>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9" name="Freeform 15"/>
            <p:cNvSpPr>
              <a:spLocks/>
            </p:cNvSpPr>
            <p:nvPr/>
          </p:nvSpPr>
          <p:spPr bwMode="auto">
            <a:xfrm>
              <a:off x="5534024" y="2859087"/>
              <a:ext cx="93663" cy="465138"/>
            </a:xfrm>
            <a:custGeom>
              <a:avLst/>
              <a:gdLst>
                <a:gd name="T0" fmla="*/ 0 w 59"/>
                <a:gd name="T1" fmla="*/ 292 h 293"/>
                <a:gd name="T2" fmla="*/ 0 w 59"/>
                <a:gd name="T3" fmla="*/ 0 h 293"/>
                <a:gd name="T4" fmla="*/ 58 w 59"/>
                <a:gd name="T5" fmla="*/ 0 h 293"/>
                <a:gd name="T6" fmla="*/ 58 w 59"/>
                <a:gd name="T7" fmla="*/ 292 h 293"/>
                <a:gd name="T8" fmla="*/ 0 w 59"/>
                <a:gd name="T9" fmla="*/ 292 h 293"/>
              </a:gdLst>
              <a:ahLst/>
              <a:cxnLst>
                <a:cxn ang="0">
                  <a:pos x="T0" y="T1"/>
                </a:cxn>
                <a:cxn ang="0">
                  <a:pos x="T2" y="T3"/>
                </a:cxn>
                <a:cxn ang="0">
                  <a:pos x="T4" y="T5"/>
                </a:cxn>
                <a:cxn ang="0">
                  <a:pos x="T6" y="T7"/>
                </a:cxn>
                <a:cxn ang="0">
                  <a:pos x="T8" y="T9"/>
                </a:cxn>
              </a:cxnLst>
              <a:rect l="0" t="0" r="r" b="b"/>
              <a:pathLst>
                <a:path w="59" h="293">
                  <a:moveTo>
                    <a:pt x="0" y="292"/>
                  </a:moveTo>
                  <a:lnTo>
                    <a:pt x="0" y="0"/>
                  </a:lnTo>
                  <a:lnTo>
                    <a:pt x="58" y="0"/>
                  </a:lnTo>
                  <a:lnTo>
                    <a:pt x="58"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Freeform 16"/>
            <p:cNvSpPr>
              <a:spLocks/>
            </p:cNvSpPr>
            <p:nvPr/>
          </p:nvSpPr>
          <p:spPr bwMode="auto">
            <a:xfrm>
              <a:off x="7065962"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1" name="Freeform 17"/>
            <p:cNvSpPr>
              <a:spLocks/>
            </p:cNvSpPr>
            <p:nvPr/>
          </p:nvSpPr>
          <p:spPr bwMode="auto">
            <a:xfrm>
              <a:off x="7437437"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2" name="Freeform 18"/>
            <p:cNvSpPr>
              <a:spLocks/>
            </p:cNvSpPr>
            <p:nvPr/>
          </p:nvSpPr>
          <p:spPr bwMode="auto">
            <a:xfrm>
              <a:off x="7808912" y="4294187"/>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3" name="Freeform 19"/>
            <p:cNvSpPr>
              <a:spLocks/>
            </p:cNvSpPr>
            <p:nvPr/>
          </p:nvSpPr>
          <p:spPr bwMode="auto">
            <a:xfrm>
              <a:off x="8181974" y="4294187"/>
              <a:ext cx="371475" cy="373063"/>
            </a:xfrm>
            <a:custGeom>
              <a:avLst/>
              <a:gdLst>
                <a:gd name="T0" fmla="*/ 0 w 234"/>
                <a:gd name="T1" fmla="*/ 234 h 235"/>
                <a:gd name="T2" fmla="*/ 0 w 234"/>
                <a:gd name="T3" fmla="*/ 0 h 235"/>
                <a:gd name="T4" fmla="*/ 233 w 234"/>
                <a:gd name="T5" fmla="*/ 0 h 235"/>
                <a:gd name="T6" fmla="*/ 233 w 234"/>
                <a:gd name="T7" fmla="*/ 234 h 235"/>
                <a:gd name="T8" fmla="*/ 0 w 234"/>
                <a:gd name="T9" fmla="*/ 234 h 235"/>
              </a:gdLst>
              <a:ahLst/>
              <a:cxnLst>
                <a:cxn ang="0">
                  <a:pos x="T0" y="T1"/>
                </a:cxn>
                <a:cxn ang="0">
                  <a:pos x="T2" y="T3"/>
                </a:cxn>
                <a:cxn ang="0">
                  <a:pos x="T4" y="T5"/>
                </a:cxn>
                <a:cxn ang="0">
                  <a:pos x="T6" y="T7"/>
                </a:cxn>
                <a:cxn ang="0">
                  <a:pos x="T8" y="T9"/>
                </a:cxn>
              </a:cxnLst>
              <a:rect l="0" t="0" r="r" b="b"/>
              <a:pathLst>
                <a:path w="234" h="235">
                  <a:moveTo>
                    <a:pt x="0" y="234"/>
                  </a:moveTo>
                  <a:lnTo>
                    <a:pt x="0" y="0"/>
                  </a:lnTo>
                  <a:lnTo>
                    <a:pt x="233" y="0"/>
                  </a:lnTo>
                  <a:lnTo>
                    <a:pt x="233"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4" name="Freeform 20"/>
            <p:cNvSpPr>
              <a:spLocks/>
            </p:cNvSpPr>
            <p:nvPr/>
          </p:nvSpPr>
          <p:spPr bwMode="auto">
            <a:xfrm>
              <a:off x="377824"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5" name="Freeform 21"/>
            <p:cNvSpPr>
              <a:spLocks/>
            </p:cNvSpPr>
            <p:nvPr/>
          </p:nvSpPr>
          <p:spPr bwMode="auto">
            <a:xfrm>
              <a:off x="749299"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6" name="Freeform 22"/>
            <p:cNvSpPr>
              <a:spLocks/>
            </p:cNvSpPr>
            <p:nvPr/>
          </p:nvSpPr>
          <p:spPr bwMode="auto">
            <a:xfrm>
              <a:off x="1120774"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7" name="Freeform 23"/>
            <p:cNvSpPr>
              <a:spLocks/>
            </p:cNvSpPr>
            <p:nvPr/>
          </p:nvSpPr>
          <p:spPr bwMode="auto">
            <a:xfrm>
              <a:off x="1492249"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8" name="Freeform 24"/>
            <p:cNvSpPr>
              <a:spLocks/>
            </p:cNvSpPr>
            <p:nvPr/>
          </p:nvSpPr>
          <p:spPr bwMode="auto">
            <a:xfrm>
              <a:off x="2049462"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9" name="Freeform 25"/>
            <p:cNvSpPr>
              <a:spLocks/>
            </p:cNvSpPr>
            <p:nvPr/>
          </p:nvSpPr>
          <p:spPr bwMode="auto">
            <a:xfrm>
              <a:off x="2420937"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0" name="Freeform 26"/>
            <p:cNvSpPr>
              <a:spLocks/>
            </p:cNvSpPr>
            <p:nvPr/>
          </p:nvSpPr>
          <p:spPr bwMode="auto">
            <a:xfrm>
              <a:off x="2792412"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Freeform 27"/>
            <p:cNvSpPr>
              <a:spLocks/>
            </p:cNvSpPr>
            <p:nvPr/>
          </p:nvSpPr>
          <p:spPr bwMode="auto">
            <a:xfrm>
              <a:off x="3163887"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Freeform 28"/>
            <p:cNvSpPr>
              <a:spLocks/>
            </p:cNvSpPr>
            <p:nvPr/>
          </p:nvSpPr>
          <p:spPr bwMode="auto">
            <a:xfrm>
              <a:off x="3721099"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3" name="Freeform 29"/>
            <p:cNvSpPr>
              <a:spLocks/>
            </p:cNvSpPr>
            <p:nvPr/>
          </p:nvSpPr>
          <p:spPr bwMode="auto">
            <a:xfrm>
              <a:off x="4092574"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Freeform 30"/>
            <p:cNvSpPr>
              <a:spLocks/>
            </p:cNvSpPr>
            <p:nvPr/>
          </p:nvSpPr>
          <p:spPr bwMode="auto">
            <a:xfrm>
              <a:off x="4464049" y="4294187"/>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5" name="Freeform 31"/>
            <p:cNvSpPr>
              <a:spLocks/>
            </p:cNvSpPr>
            <p:nvPr/>
          </p:nvSpPr>
          <p:spPr bwMode="auto">
            <a:xfrm>
              <a:off x="4837112" y="4294187"/>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Freeform 32"/>
            <p:cNvSpPr>
              <a:spLocks/>
            </p:cNvSpPr>
            <p:nvPr/>
          </p:nvSpPr>
          <p:spPr bwMode="auto">
            <a:xfrm>
              <a:off x="5392737" y="4294187"/>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7" name="Freeform 33"/>
            <p:cNvSpPr>
              <a:spLocks/>
            </p:cNvSpPr>
            <p:nvPr/>
          </p:nvSpPr>
          <p:spPr bwMode="auto">
            <a:xfrm>
              <a:off x="5765799"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8" name="Freeform 34"/>
            <p:cNvSpPr>
              <a:spLocks/>
            </p:cNvSpPr>
            <p:nvPr/>
          </p:nvSpPr>
          <p:spPr bwMode="auto">
            <a:xfrm>
              <a:off x="6137274"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9" name="Freeform 35"/>
            <p:cNvSpPr>
              <a:spLocks/>
            </p:cNvSpPr>
            <p:nvPr/>
          </p:nvSpPr>
          <p:spPr bwMode="auto">
            <a:xfrm>
              <a:off x="6508749" y="4294187"/>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0" name="Freeform 36"/>
            <p:cNvSpPr>
              <a:spLocks/>
            </p:cNvSpPr>
            <p:nvPr/>
          </p:nvSpPr>
          <p:spPr bwMode="auto">
            <a:xfrm>
              <a:off x="1131887" y="3263900"/>
              <a:ext cx="2219325" cy="1009650"/>
            </a:xfrm>
            <a:custGeom>
              <a:avLst/>
              <a:gdLst>
                <a:gd name="T0" fmla="*/ 1397 w 1398"/>
                <a:gd name="T1" fmla="*/ 0 h 636"/>
                <a:gd name="T2" fmla="*/ 0 w 1398"/>
                <a:gd name="T3" fmla="*/ 635 h 636"/>
                <a:gd name="T4" fmla="*/ 1397 w 1398"/>
                <a:gd name="T5" fmla="*/ 0 h 636"/>
              </a:gdLst>
              <a:ahLst/>
              <a:cxnLst>
                <a:cxn ang="0">
                  <a:pos x="T0" y="T1"/>
                </a:cxn>
                <a:cxn ang="0">
                  <a:pos x="T2" y="T3"/>
                </a:cxn>
                <a:cxn ang="0">
                  <a:pos x="T4" y="T5"/>
                </a:cxn>
              </a:cxnLst>
              <a:rect l="0" t="0" r="r" b="b"/>
              <a:pathLst>
                <a:path w="1398" h="636">
                  <a:moveTo>
                    <a:pt x="1397" y="0"/>
                  </a:moveTo>
                  <a:lnTo>
                    <a:pt x="0" y="635"/>
                  </a:lnTo>
                  <a:lnTo>
                    <a:pt x="139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1" name="Freeform 37"/>
            <p:cNvSpPr>
              <a:spLocks/>
            </p:cNvSpPr>
            <p:nvPr/>
          </p:nvSpPr>
          <p:spPr bwMode="auto">
            <a:xfrm>
              <a:off x="1131887" y="4197350"/>
              <a:ext cx="119062" cy="76200"/>
            </a:xfrm>
            <a:custGeom>
              <a:avLst/>
              <a:gdLst>
                <a:gd name="T0" fmla="*/ 74 w 75"/>
                <a:gd name="T1" fmla="*/ 33 h 48"/>
                <a:gd name="T2" fmla="*/ 0 w 75"/>
                <a:gd name="T3" fmla="*/ 47 h 48"/>
                <a:gd name="T4" fmla="*/ 59 w 75"/>
                <a:gd name="T5" fmla="*/ 0 h 48"/>
                <a:gd name="T6" fmla="*/ 74 w 75"/>
                <a:gd name="T7" fmla="*/ 33 h 48"/>
              </a:gdLst>
              <a:ahLst/>
              <a:cxnLst>
                <a:cxn ang="0">
                  <a:pos x="T0" y="T1"/>
                </a:cxn>
                <a:cxn ang="0">
                  <a:pos x="T2" y="T3"/>
                </a:cxn>
                <a:cxn ang="0">
                  <a:pos x="T4" y="T5"/>
                </a:cxn>
                <a:cxn ang="0">
                  <a:pos x="T6" y="T7"/>
                </a:cxn>
              </a:cxnLst>
              <a:rect l="0" t="0" r="r" b="b"/>
              <a:pathLst>
                <a:path w="75" h="48">
                  <a:moveTo>
                    <a:pt x="74" y="33"/>
                  </a:moveTo>
                  <a:lnTo>
                    <a:pt x="0" y="47"/>
                  </a:lnTo>
                  <a:lnTo>
                    <a:pt x="59" y="0"/>
                  </a:lnTo>
                  <a:lnTo>
                    <a:pt x="74" y="3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2" name="Freeform 38"/>
            <p:cNvSpPr>
              <a:spLocks/>
            </p:cNvSpPr>
            <p:nvPr/>
          </p:nvSpPr>
          <p:spPr bwMode="auto">
            <a:xfrm>
              <a:off x="2792412" y="3276600"/>
              <a:ext cx="1104900" cy="996950"/>
            </a:xfrm>
            <a:custGeom>
              <a:avLst/>
              <a:gdLst>
                <a:gd name="T0" fmla="*/ 695 w 696"/>
                <a:gd name="T1" fmla="*/ 0 h 628"/>
                <a:gd name="T2" fmla="*/ 0 w 696"/>
                <a:gd name="T3" fmla="*/ 627 h 628"/>
                <a:gd name="T4" fmla="*/ 695 w 696"/>
                <a:gd name="T5" fmla="*/ 0 h 628"/>
              </a:gdLst>
              <a:ahLst/>
              <a:cxnLst>
                <a:cxn ang="0">
                  <a:pos x="T0" y="T1"/>
                </a:cxn>
                <a:cxn ang="0">
                  <a:pos x="T2" y="T3"/>
                </a:cxn>
                <a:cxn ang="0">
                  <a:pos x="T4" y="T5"/>
                </a:cxn>
              </a:cxnLst>
              <a:rect l="0" t="0" r="r" b="b"/>
              <a:pathLst>
                <a:path w="696" h="628">
                  <a:moveTo>
                    <a:pt x="695" y="0"/>
                  </a:moveTo>
                  <a:lnTo>
                    <a:pt x="0" y="627"/>
                  </a:lnTo>
                  <a:lnTo>
                    <a:pt x="6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3" name="Freeform 39"/>
            <p:cNvSpPr>
              <a:spLocks/>
            </p:cNvSpPr>
            <p:nvPr/>
          </p:nvSpPr>
          <p:spPr bwMode="auto">
            <a:xfrm>
              <a:off x="2792412" y="4171950"/>
              <a:ext cx="107950" cy="101600"/>
            </a:xfrm>
            <a:custGeom>
              <a:avLst/>
              <a:gdLst>
                <a:gd name="T0" fmla="*/ 67 w 68"/>
                <a:gd name="T1" fmla="*/ 27 h 64"/>
                <a:gd name="T2" fmla="*/ 0 w 68"/>
                <a:gd name="T3" fmla="*/ 63 h 64"/>
                <a:gd name="T4" fmla="*/ 42 w 68"/>
                <a:gd name="T5" fmla="*/ 0 h 64"/>
                <a:gd name="T6" fmla="*/ 67 w 68"/>
                <a:gd name="T7" fmla="*/ 27 h 64"/>
              </a:gdLst>
              <a:ahLst/>
              <a:cxnLst>
                <a:cxn ang="0">
                  <a:pos x="T0" y="T1"/>
                </a:cxn>
                <a:cxn ang="0">
                  <a:pos x="T2" y="T3"/>
                </a:cxn>
                <a:cxn ang="0">
                  <a:pos x="T4" y="T5"/>
                </a:cxn>
                <a:cxn ang="0">
                  <a:pos x="T6" y="T7"/>
                </a:cxn>
              </a:cxnLst>
              <a:rect l="0" t="0" r="r" b="b"/>
              <a:pathLst>
                <a:path w="68" h="64">
                  <a:moveTo>
                    <a:pt x="67" y="27"/>
                  </a:moveTo>
                  <a:lnTo>
                    <a:pt x="0" y="63"/>
                  </a:lnTo>
                  <a:lnTo>
                    <a:pt x="42" y="0"/>
                  </a:lnTo>
                  <a:lnTo>
                    <a:pt x="67" y="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4" name="Freeform 40"/>
            <p:cNvSpPr>
              <a:spLocks/>
            </p:cNvSpPr>
            <p:nvPr/>
          </p:nvSpPr>
          <p:spPr bwMode="auto">
            <a:xfrm>
              <a:off x="4452937" y="3276600"/>
              <a:ext cx="1587" cy="985837"/>
            </a:xfrm>
            <a:custGeom>
              <a:avLst/>
              <a:gdLst>
                <a:gd name="T0" fmla="*/ 0 w 1"/>
                <a:gd name="T1" fmla="*/ 0 h 621"/>
                <a:gd name="T2" fmla="*/ 0 w 1"/>
                <a:gd name="T3" fmla="*/ 620 h 621"/>
                <a:gd name="T4" fmla="*/ 0 w 1"/>
                <a:gd name="T5" fmla="*/ 0 h 621"/>
              </a:gdLst>
              <a:ahLst/>
              <a:cxnLst>
                <a:cxn ang="0">
                  <a:pos x="T0" y="T1"/>
                </a:cxn>
                <a:cxn ang="0">
                  <a:pos x="T2" y="T3"/>
                </a:cxn>
                <a:cxn ang="0">
                  <a:pos x="T4" y="T5"/>
                </a:cxn>
              </a:cxnLst>
              <a:rect l="0" t="0" r="r" b="b"/>
              <a:pathLst>
                <a:path w="1" h="621">
                  <a:moveTo>
                    <a:pt x="0" y="0"/>
                  </a:moveTo>
                  <a:lnTo>
                    <a:pt x="0" y="6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5" name="Freeform 41"/>
            <p:cNvSpPr>
              <a:spLocks/>
            </p:cNvSpPr>
            <p:nvPr/>
          </p:nvSpPr>
          <p:spPr bwMode="auto">
            <a:xfrm>
              <a:off x="4422774" y="4143375"/>
              <a:ext cx="60325" cy="119062"/>
            </a:xfrm>
            <a:custGeom>
              <a:avLst/>
              <a:gdLst>
                <a:gd name="T0" fmla="*/ 37 w 38"/>
                <a:gd name="T1" fmla="*/ 0 h 75"/>
                <a:gd name="T2" fmla="*/ 19 w 38"/>
                <a:gd name="T3" fmla="*/ 74 h 75"/>
                <a:gd name="T4" fmla="*/ 0 w 38"/>
                <a:gd name="T5" fmla="*/ 0 h 75"/>
                <a:gd name="T6" fmla="*/ 37 w 38"/>
                <a:gd name="T7" fmla="*/ 0 h 75"/>
              </a:gdLst>
              <a:ahLst/>
              <a:cxnLst>
                <a:cxn ang="0">
                  <a:pos x="T0" y="T1"/>
                </a:cxn>
                <a:cxn ang="0">
                  <a:pos x="T2" y="T3"/>
                </a:cxn>
                <a:cxn ang="0">
                  <a:pos x="T4" y="T5"/>
                </a:cxn>
                <a:cxn ang="0">
                  <a:pos x="T6" y="T7"/>
                </a:cxn>
              </a:cxnLst>
              <a:rect l="0" t="0" r="r" b="b"/>
              <a:pathLst>
                <a:path w="38" h="75">
                  <a:moveTo>
                    <a:pt x="37" y="0"/>
                  </a:moveTo>
                  <a:lnTo>
                    <a:pt x="19" y="74"/>
                  </a:lnTo>
                  <a:lnTo>
                    <a:pt x="0" y="0"/>
                  </a:lnTo>
                  <a:lnTo>
                    <a:pt x="3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6" name="Freeform 42"/>
            <p:cNvSpPr>
              <a:spLocks/>
            </p:cNvSpPr>
            <p:nvPr/>
          </p:nvSpPr>
          <p:spPr bwMode="auto">
            <a:xfrm>
              <a:off x="5021262" y="3263900"/>
              <a:ext cx="1093787" cy="998537"/>
            </a:xfrm>
            <a:custGeom>
              <a:avLst/>
              <a:gdLst>
                <a:gd name="T0" fmla="*/ 0 w 689"/>
                <a:gd name="T1" fmla="*/ 0 h 629"/>
                <a:gd name="T2" fmla="*/ 688 w 689"/>
                <a:gd name="T3" fmla="*/ 628 h 629"/>
                <a:gd name="T4" fmla="*/ 0 w 689"/>
                <a:gd name="T5" fmla="*/ 0 h 629"/>
              </a:gdLst>
              <a:ahLst/>
              <a:cxnLst>
                <a:cxn ang="0">
                  <a:pos x="T0" y="T1"/>
                </a:cxn>
                <a:cxn ang="0">
                  <a:pos x="T2" y="T3"/>
                </a:cxn>
                <a:cxn ang="0">
                  <a:pos x="T4" y="T5"/>
                </a:cxn>
              </a:cxnLst>
              <a:rect l="0" t="0" r="r" b="b"/>
              <a:pathLst>
                <a:path w="689" h="629">
                  <a:moveTo>
                    <a:pt x="0" y="0"/>
                  </a:moveTo>
                  <a:lnTo>
                    <a:pt x="688" y="62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7" name="Freeform 43"/>
            <p:cNvSpPr>
              <a:spLocks/>
            </p:cNvSpPr>
            <p:nvPr/>
          </p:nvSpPr>
          <p:spPr bwMode="auto">
            <a:xfrm>
              <a:off x="6008687" y="4160837"/>
              <a:ext cx="106362" cy="101600"/>
            </a:xfrm>
            <a:custGeom>
              <a:avLst/>
              <a:gdLst>
                <a:gd name="T0" fmla="*/ 25 w 67"/>
                <a:gd name="T1" fmla="*/ 0 h 64"/>
                <a:gd name="T2" fmla="*/ 66 w 67"/>
                <a:gd name="T3" fmla="*/ 63 h 64"/>
                <a:gd name="T4" fmla="*/ 0 w 67"/>
                <a:gd name="T5" fmla="*/ 27 h 64"/>
                <a:gd name="T6" fmla="*/ 25 w 67"/>
                <a:gd name="T7" fmla="*/ 0 h 64"/>
              </a:gdLst>
              <a:ahLst/>
              <a:cxnLst>
                <a:cxn ang="0">
                  <a:pos x="T0" y="T1"/>
                </a:cxn>
                <a:cxn ang="0">
                  <a:pos x="T2" y="T3"/>
                </a:cxn>
                <a:cxn ang="0">
                  <a:pos x="T4" y="T5"/>
                </a:cxn>
                <a:cxn ang="0">
                  <a:pos x="T6" y="T7"/>
                </a:cxn>
              </a:cxnLst>
              <a:rect l="0" t="0" r="r" b="b"/>
              <a:pathLst>
                <a:path w="67" h="64">
                  <a:moveTo>
                    <a:pt x="25" y="0"/>
                  </a:moveTo>
                  <a:lnTo>
                    <a:pt x="66" y="63"/>
                  </a:lnTo>
                  <a:lnTo>
                    <a:pt x="0" y="27"/>
                  </a:lnTo>
                  <a:lnTo>
                    <a:pt x="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8" name="Freeform 44"/>
            <p:cNvSpPr>
              <a:spLocks/>
            </p:cNvSpPr>
            <p:nvPr/>
          </p:nvSpPr>
          <p:spPr bwMode="auto">
            <a:xfrm>
              <a:off x="5580062" y="3251200"/>
              <a:ext cx="2219325" cy="1011237"/>
            </a:xfrm>
            <a:custGeom>
              <a:avLst/>
              <a:gdLst>
                <a:gd name="T0" fmla="*/ 0 w 1398"/>
                <a:gd name="T1" fmla="*/ 0 h 637"/>
                <a:gd name="T2" fmla="*/ 1397 w 1398"/>
                <a:gd name="T3" fmla="*/ 636 h 637"/>
                <a:gd name="T4" fmla="*/ 0 w 1398"/>
                <a:gd name="T5" fmla="*/ 0 h 637"/>
              </a:gdLst>
              <a:ahLst/>
              <a:cxnLst>
                <a:cxn ang="0">
                  <a:pos x="T0" y="T1"/>
                </a:cxn>
                <a:cxn ang="0">
                  <a:pos x="T2" y="T3"/>
                </a:cxn>
                <a:cxn ang="0">
                  <a:pos x="T4" y="T5"/>
                </a:cxn>
              </a:cxnLst>
              <a:rect l="0" t="0" r="r" b="b"/>
              <a:pathLst>
                <a:path w="1398" h="637">
                  <a:moveTo>
                    <a:pt x="0" y="0"/>
                  </a:moveTo>
                  <a:lnTo>
                    <a:pt x="1397" y="63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9" name="Freeform 45"/>
            <p:cNvSpPr>
              <a:spLocks/>
            </p:cNvSpPr>
            <p:nvPr/>
          </p:nvSpPr>
          <p:spPr bwMode="auto">
            <a:xfrm>
              <a:off x="7680324" y="4184650"/>
              <a:ext cx="119063" cy="77787"/>
            </a:xfrm>
            <a:custGeom>
              <a:avLst/>
              <a:gdLst>
                <a:gd name="T0" fmla="*/ 15 w 75"/>
                <a:gd name="T1" fmla="*/ 0 h 49"/>
                <a:gd name="T2" fmla="*/ 74 w 75"/>
                <a:gd name="T3" fmla="*/ 48 h 49"/>
                <a:gd name="T4" fmla="*/ 0 w 75"/>
                <a:gd name="T5" fmla="*/ 34 h 49"/>
                <a:gd name="T6" fmla="*/ 15 w 75"/>
                <a:gd name="T7" fmla="*/ 0 h 49"/>
              </a:gdLst>
              <a:ahLst/>
              <a:cxnLst>
                <a:cxn ang="0">
                  <a:pos x="T0" y="T1"/>
                </a:cxn>
                <a:cxn ang="0">
                  <a:pos x="T2" y="T3"/>
                </a:cxn>
                <a:cxn ang="0">
                  <a:pos x="T4" y="T5"/>
                </a:cxn>
                <a:cxn ang="0">
                  <a:pos x="T6" y="T7"/>
                </a:cxn>
              </a:cxnLst>
              <a:rect l="0" t="0" r="r" b="b"/>
              <a:pathLst>
                <a:path w="75" h="49">
                  <a:moveTo>
                    <a:pt x="15" y="0"/>
                  </a:moveTo>
                  <a:lnTo>
                    <a:pt x="74" y="48"/>
                  </a:lnTo>
                  <a:lnTo>
                    <a:pt x="0" y="34"/>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50" name="Rectangle 46"/>
            <p:cNvSpPr>
              <a:spLocks noChangeArrowheads="1"/>
            </p:cNvSpPr>
            <p:nvPr/>
          </p:nvSpPr>
          <p:spPr bwMode="auto">
            <a:xfrm>
              <a:off x="2830512" y="2384425"/>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21551" name="Rectangle 47"/>
            <p:cNvSpPr>
              <a:spLocks noChangeArrowheads="1"/>
            </p:cNvSpPr>
            <p:nvPr/>
          </p:nvSpPr>
          <p:spPr bwMode="auto">
            <a:xfrm>
              <a:off x="3990974" y="2930525"/>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21552" name="Rectangle 48"/>
            <p:cNvSpPr>
              <a:spLocks noChangeArrowheads="1"/>
            </p:cNvSpPr>
            <p:nvPr/>
          </p:nvSpPr>
          <p:spPr bwMode="auto">
            <a:xfrm>
              <a:off x="4548187" y="2930525"/>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1553" name="Rectangle 49"/>
            <p:cNvSpPr>
              <a:spLocks noChangeArrowheads="1"/>
            </p:cNvSpPr>
            <p:nvPr/>
          </p:nvSpPr>
          <p:spPr bwMode="auto">
            <a:xfrm>
              <a:off x="5118099" y="291941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21554" name="Rectangle 50"/>
            <p:cNvSpPr>
              <a:spLocks noChangeArrowheads="1"/>
            </p:cNvSpPr>
            <p:nvPr/>
          </p:nvSpPr>
          <p:spPr bwMode="auto">
            <a:xfrm>
              <a:off x="379412" y="4308475"/>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21555" name="Rectangle 51"/>
            <p:cNvSpPr>
              <a:spLocks noChangeArrowheads="1"/>
            </p:cNvSpPr>
            <p:nvPr/>
          </p:nvSpPr>
          <p:spPr bwMode="auto">
            <a:xfrm>
              <a:off x="760412" y="4297362"/>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21556" name="Rectangle 52"/>
            <p:cNvSpPr>
              <a:spLocks noChangeArrowheads="1"/>
            </p:cNvSpPr>
            <p:nvPr/>
          </p:nvSpPr>
          <p:spPr bwMode="auto">
            <a:xfrm>
              <a:off x="1133474" y="4297362"/>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1557" name="Rectangle 53"/>
            <p:cNvSpPr>
              <a:spLocks noChangeArrowheads="1"/>
            </p:cNvSpPr>
            <p:nvPr/>
          </p:nvSpPr>
          <p:spPr bwMode="auto">
            <a:xfrm>
              <a:off x="1504949" y="4308475"/>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21558" name="Rectangle 54"/>
            <p:cNvSpPr>
              <a:spLocks noChangeArrowheads="1"/>
            </p:cNvSpPr>
            <p:nvPr/>
          </p:nvSpPr>
          <p:spPr bwMode="auto">
            <a:xfrm>
              <a:off x="2039937" y="430847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21559" name="Rectangle 55"/>
            <p:cNvSpPr>
              <a:spLocks noChangeArrowheads="1"/>
            </p:cNvSpPr>
            <p:nvPr/>
          </p:nvSpPr>
          <p:spPr bwMode="auto">
            <a:xfrm>
              <a:off x="2400299" y="430847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21560" name="Rectangle 56"/>
            <p:cNvSpPr>
              <a:spLocks noChangeArrowheads="1"/>
            </p:cNvSpPr>
            <p:nvPr/>
          </p:nvSpPr>
          <p:spPr bwMode="auto">
            <a:xfrm>
              <a:off x="3735387"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19*</a:t>
              </a:r>
            </a:p>
          </p:txBody>
        </p:sp>
        <p:sp>
          <p:nvSpPr>
            <p:cNvPr id="21561" name="Rectangle 57"/>
            <p:cNvSpPr>
              <a:spLocks noChangeArrowheads="1"/>
            </p:cNvSpPr>
            <p:nvPr/>
          </p:nvSpPr>
          <p:spPr bwMode="auto">
            <a:xfrm>
              <a:off x="4083049"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21562" name="Rectangle 58"/>
            <p:cNvSpPr>
              <a:spLocks noChangeArrowheads="1"/>
            </p:cNvSpPr>
            <p:nvPr/>
          </p:nvSpPr>
          <p:spPr bwMode="auto">
            <a:xfrm>
              <a:off x="4444999"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21563" name="Rectangle 59"/>
            <p:cNvSpPr>
              <a:spLocks noChangeArrowheads="1"/>
            </p:cNvSpPr>
            <p:nvPr/>
          </p:nvSpPr>
          <p:spPr bwMode="auto">
            <a:xfrm>
              <a:off x="5372099"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1564" name="Rectangle 60"/>
            <p:cNvSpPr>
              <a:spLocks noChangeArrowheads="1"/>
            </p:cNvSpPr>
            <p:nvPr/>
          </p:nvSpPr>
          <p:spPr bwMode="auto">
            <a:xfrm>
              <a:off x="5756274"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21565" name="Rectangle 61"/>
            <p:cNvSpPr>
              <a:spLocks noChangeArrowheads="1"/>
            </p:cNvSpPr>
            <p:nvPr/>
          </p:nvSpPr>
          <p:spPr bwMode="auto">
            <a:xfrm>
              <a:off x="6103937" y="430847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21566" name="Rectangle 62"/>
            <p:cNvSpPr>
              <a:spLocks noChangeArrowheads="1"/>
            </p:cNvSpPr>
            <p:nvPr/>
          </p:nvSpPr>
          <p:spPr bwMode="auto">
            <a:xfrm>
              <a:off x="7045324" y="430847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21567" name="Rectangle 63"/>
            <p:cNvSpPr>
              <a:spLocks noChangeArrowheads="1"/>
            </p:cNvSpPr>
            <p:nvPr/>
          </p:nvSpPr>
          <p:spPr bwMode="auto">
            <a:xfrm>
              <a:off x="7418387" y="430847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21568" name="Rectangle 64"/>
            <p:cNvSpPr>
              <a:spLocks noChangeArrowheads="1"/>
            </p:cNvSpPr>
            <p:nvPr/>
          </p:nvSpPr>
          <p:spPr bwMode="auto">
            <a:xfrm>
              <a:off x="7777162" y="4297362"/>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21569" name="Rectangle 65"/>
            <p:cNvSpPr>
              <a:spLocks noChangeArrowheads="1"/>
            </p:cNvSpPr>
            <p:nvPr/>
          </p:nvSpPr>
          <p:spPr bwMode="auto">
            <a:xfrm>
              <a:off x="8148637" y="4286250"/>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21570" name="Rectangle 66"/>
            <p:cNvSpPr>
              <a:spLocks noChangeArrowheads="1"/>
            </p:cNvSpPr>
            <p:nvPr/>
          </p:nvSpPr>
          <p:spPr bwMode="auto">
            <a:xfrm>
              <a:off x="3457574" y="2930525"/>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21571" name="Line 67"/>
            <p:cNvSpPr>
              <a:spLocks noChangeShapeType="1"/>
            </p:cNvSpPr>
            <p:nvPr/>
          </p:nvSpPr>
          <p:spPr bwMode="auto">
            <a:xfrm>
              <a:off x="3689349" y="2386012"/>
              <a:ext cx="381000" cy="4572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2" name="Arc 68"/>
            <p:cNvSpPr>
              <a:spLocks/>
            </p:cNvSpPr>
            <p:nvPr/>
          </p:nvSpPr>
          <p:spPr bwMode="auto">
            <a:xfrm rot="19020000">
              <a:off x="3460749" y="4070350"/>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3" name="Arc 69"/>
            <p:cNvSpPr>
              <a:spLocks/>
            </p:cNvSpPr>
            <p:nvPr/>
          </p:nvSpPr>
          <p:spPr bwMode="auto">
            <a:xfrm rot="19020000">
              <a:off x="1708149" y="4070350"/>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4" name="Arc 70"/>
            <p:cNvSpPr>
              <a:spLocks/>
            </p:cNvSpPr>
            <p:nvPr/>
          </p:nvSpPr>
          <p:spPr bwMode="auto">
            <a:xfrm rot="19020000">
              <a:off x="5060949" y="4070350"/>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5" name="Arc 71"/>
            <p:cNvSpPr>
              <a:spLocks/>
            </p:cNvSpPr>
            <p:nvPr/>
          </p:nvSpPr>
          <p:spPr bwMode="auto">
            <a:xfrm rot="19020000">
              <a:off x="6737349" y="4070350"/>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95367034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B+ Trees in Practice</a:t>
            </a:r>
          </a:p>
        </p:txBody>
      </p:sp>
      <p:sp>
        <p:nvSpPr>
          <p:cNvPr id="23557" name="Rectangle 5"/>
          <p:cNvSpPr>
            <a:spLocks noGrp="1" noChangeArrowheads="1"/>
          </p:cNvSpPr>
          <p:nvPr>
            <p:ph type="body" idx="1"/>
          </p:nvPr>
        </p:nvSpPr>
        <p:spPr>
          <a:noFill/>
          <a:ln/>
        </p:spPr>
        <p:txBody>
          <a:bodyPr>
            <a:normAutofit fontScale="77500" lnSpcReduction="20000"/>
          </a:bodyPr>
          <a:lstStyle/>
          <a:p>
            <a:r>
              <a:rPr lang="en-US" dirty="0" smtClean="0"/>
              <a:t>Recall rule d &lt;= m &lt;= 2d,  </a:t>
            </a:r>
          </a:p>
          <a:p>
            <a:pPr lvl="1"/>
            <a:r>
              <a:rPr lang="en-US" dirty="0" smtClean="0"/>
              <a:t>Here d = order, m = # entries/page = </a:t>
            </a:r>
            <a:r>
              <a:rPr lang="en-US" dirty="0" err="1" smtClean="0"/>
              <a:t>fanout</a:t>
            </a:r>
            <a:endParaRPr lang="en-US" dirty="0" smtClean="0"/>
          </a:p>
          <a:p>
            <a:r>
              <a:rPr lang="en-US" dirty="0" smtClean="0"/>
              <a:t>Typical </a:t>
            </a:r>
            <a:r>
              <a:rPr lang="en-US" dirty="0"/>
              <a:t>order: </a:t>
            </a:r>
            <a:r>
              <a:rPr lang="en-US" dirty="0" smtClean="0"/>
              <a:t>100 (min </a:t>
            </a:r>
            <a:r>
              <a:rPr lang="en-US" dirty="0" err="1" smtClean="0"/>
              <a:t>fanout</a:t>
            </a:r>
            <a:r>
              <a:rPr lang="en-US" dirty="0" smtClean="0"/>
              <a:t>)</a:t>
            </a:r>
          </a:p>
          <a:p>
            <a:pPr lvl="1"/>
            <a:r>
              <a:rPr lang="en-US" dirty="0" smtClean="0"/>
              <a:t>So max </a:t>
            </a:r>
            <a:r>
              <a:rPr lang="en-US" dirty="0" err="1" smtClean="0"/>
              <a:t>fanout</a:t>
            </a:r>
            <a:r>
              <a:rPr lang="en-US" dirty="0" smtClean="0"/>
              <a:t> = 2*100 = 200, for full page</a:t>
            </a:r>
          </a:p>
          <a:p>
            <a:r>
              <a:rPr lang="en-US" dirty="0" smtClean="0"/>
              <a:t>Typical </a:t>
            </a:r>
            <a:r>
              <a:rPr lang="en-US" dirty="0"/>
              <a:t>fill-factor: 67</a:t>
            </a:r>
            <a:r>
              <a:rPr lang="en-US" dirty="0" smtClean="0"/>
              <a:t>%</a:t>
            </a:r>
            <a:endParaRPr lang="en-US" dirty="0"/>
          </a:p>
          <a:p>
            <a:pPr lvl="1">
              <a:buSzPct val="75000"/>
            </a:pPr>
            <a:r>
              <a:rPr lang="en-US" dirty="0" smtClean="0"/>
              <a:t>Results on average </a:t>
            </a:r>
            <a:r>
              <a:rPr lang="en-US" dirty="0" err="1"/>
              <a:t>fanout</a:t>
            </a:r>
            <a:r>
              <a:rPr lang="en-US" dirty="0"/>
              <a:t> </a:t>
            </a:r>
            <a:r>
              <a:rPr lang="en-US" dirty="0" smtClean="0"/>
              <a:t>F = .67*200 = </a:t>
            </a:r>
            <a:r>
              <a:rPr lang="en-US" dirty="0"/>
              <a:t>133</a:t>
            </a:r>
          </a:p>
          <a:p>
            <a:r>
              <a:rPr lang="en-US" dirty="0"/>
              <a:t>Typical capacities:</a:t>
            </a:r>
          </a:p>
          <a:p>
            <a:pPr lvl="1">
              <a:buSzPct val="75000"/>
            </a:pPr>
            <a:r>
              <a:rPr lang="en-US" dirty="0"/>
              <a:t>Height 4: 133</a:t>
            </a:r>
            <a:r>
              <a:rPr lang="en-US" baseline="30000" dirty="0"/>
              <a:t>4</a:t>
            </a:r>
            <a:r>
              <a:rPr lang="en-US" dirty="0"/>
              <a:t> = 312,900,700 </a:t>
            </a:r>
            <a:r>
              <a:rPr lang="en-US" dirty="0" smtClean="0"/>
              <a:t>leaf pages </a:t>
            </a:r>
            <a:endParaRPr lang="en-US" dirty="0"/>
          </a:p>
          <a:p>
            <a:pPr lvl="1">
              <a:buSzPct val="75000"/>
            </a:pPr>
            <a:r>
              <a:rPr lang="en-US" dirty="0"/>
              <a:t>Height 3: 133</a:t>
            </a:r>
            <a:r>
              <a:rPr lang="en-US" baseline="30000" dirty="0"/>
              <a:t>3</a:t>
            </a:r>
            <a:r>
              <a:rPr lang="en-US" dirty="0"/>
              <a:t> =     2,352,637 </a:t>
            </a:r>
            <a:r>
              <a:rPr lang="en-US" dirty="0" smtClean="0"/>
              <a:t>leaf pages </a:t>
            </a:r>
          </a:p>
          <a:p>
            <a:pPr lvl="1">
              <a:buSzPct val="75000"/>
            </a:pPr>
            <a:r>
              <a:rPr lang="en-US" dirty="0" smtClean="0"/>
              <a:t>Each leaf page corresponds to .67 page of row data (alt (1)) or 6.7 pages of row data (alt(2) using 10% size assumption)</a:t>
            </a:r>
            <a:endParaRPr lang="en-US" dirty="0"/>
          </a:p>
          <a:p>
            <a:r>
              <a:rPr lang="en-US" dirty="0"/>
              <a:t>Can often hold top levels in buffer pool</a:t>
            </a:r>
            <a:r>
              <a:rPr lang="en-US" dirty="0" smtClean="0"/>
              <a:t>:  assuming 8KB pages:</a:t>
            </a:r>
            <a:endParaRPr lang="en-US" dirty="0"/>
          </a:p>
          <a:p>
            <a:pPr lvl="1">
              <a:buSzPct val="75000"/>
            </a:pPr>
            <a:r>
              <a:rPr lang="en-US" dirty="0"/>
              <a:t>Level 1 =        </a:t>
            </a:r>
            <a:r>
              <a:rPr lang="en-US" dirty="0" smtClean="0"/>
              <a:t>     </a:t>
            </a:r>
            <a:r>
              <a:rPr lang="en-US" dirty="0"/>
              <a:t>1 page  </a:t>
            </a:r>
            <a:r>
              <a:rPr lang="en-US" dirty="0" smtClean="0"/>
              <a:t>	=       </a:t>
            </a:r>
            <a:r>
              <a:rPr lang="en-US" dirty="0"/>
              <a:t>8 </a:t>
            </a:r>
            <a:r>
              <a:rPr lang="en-US" dirty="0" smtClean="0"/>
              <a:t>KB</a:t>
            </a:r>
          </a:p>
          <a:p>
            <a:pPr lvl="1">
              <a:buSzPct val="75000"/>
            </a:pPr>
            <a:r>
              <a:rPr lang="en-US" dirty="0" smtClean="0"/>
              <a:t>Level </a:t>
            </a:r>
            <a:r>
              <a:rPr lang="en-US" dirty="0"/>
              <a:t>2 =      </a:t>
            </a:r>
            <a:r>
              <a:rPr lang="en-US" dirty="0" smtClean="0"/>
              <a:t>   133 </a:t>
            </a:r>
            <a:r>
              <a:rPr lang="en-US" dirty="0"/>
              <a:t>pages </a:t>
            </a:r>
            <a:r>
              <a:rPr lang="en-US" dirty="0" smtClean="0"/>
              <a:t>	=       </a:t>
            </a:r>
            <a:r>
              <a:rPr lang="en-US" dirty="0"/>
              <a:t>1 </a:t>
            </a:r>
            <a:r>
              <a:rPr lang="en-US" dirty="0" smtClean="0"/>
              <a:t>MB</a:t>
            </a:r>
            <a:endParaRPr lang="en-US" dirty="0"/>
          </a:p>
          <a:p>
            <a:pPr lvl="1">
              <a:buSzPct val="75000"/>
            </a:pPr>
            <a:r>
              <a:rPr lang="en-US" dirty="0"/>
              <a:t>Level 3 = </a:t>
            </a:r>
            <a:r>
              <a:rPr lang="en-US" dirty="0" smtClean="0"/>
              <a:t>    17,689 </a:t>
            </a:r>
            <a:r>
              <a:rPr lang="en-US" dirty="0"/>
              <a:t>pages </a:t>
            </a:r>
            <a:r>
              <a:rPr lang="en-US" dirty="0" smtClean="0"/>
              <a:t>	=   133 MB</a:t>
            </a:r>
          </a:p>
          <a:p>
            <a:pPr lvl="1">
              <a:buSzPct val="75000"/>
            </a:pPr>
            <a:r>
              <a:rPr lang="en-US" dirty="0" smtClean="0"/>
              <a:t>Level 4 = 2,352,637 pages           =     18 GB   (probably </a:t>
            </a:r>
            <a:r>
              <a:rPr lang="en-US" smtClean="0"/>
              <a:t>not in pool)</a:t>
            </a:r>
            <a:endParaRPr lang="en-US" dirty="0"/>
          </a:p>
        </p:txBody>
      </p:sp>
    </p:spTree>
    <p:extLst>
      <p:ext uri="{BB962C8B-B14F-4D97-AF65-F5344CB8AC3E}">
        <p14:creationId xmlns:p14="http://schemas.microsoft.com/office/powerpoint/2010/main" val="2566377327"/>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dirty="0" smtClean="0"/>
              <a:t>B</a:t>
            </a:r>
            <a:r>
              <a:rPr lang="en-US" dirty="0"/>
              <a:t>+ </a:t>
            </a:r>
            <a:r>
              <a:rPr lang="en-US" dirty="0" smtClean="0"/>
              <a:t>Tree Example: Insert </a:t>
            </a:r>
            <a:r>
              <a:rPr lang="en-US" dirty="0"/>
              <a:t>8*</a:t>
            </a:r>
            <a:r>
              <a:rPr lang="en-US" dirty="0" smtClean="0"/>
              <a:t> (d=2)</a:t>
            </a:r>
            <a:endParaRPr lang="en-US" dirty="0"/>
          </a:p>
        </p:txBody>
      </p:sp>
      <p:sp>
        <p:nvSpPr>
          <p:cNvPr id="21511" name="Freeform 7"/>
          <p:cNvSpPr>
            <a:spLocks/>
          </p:cNvSpPr>
          <p:nvPr/>
        </p:nvSpPr>
        <p:spPr bwMode="auto">
          <a:xfrm>
            <a:off x="3360737" y="1751634"/>
            <a:ext cx="557212" cy="465138"/>
          </a:xfrm>
          <a:custGeom>
            <a:avLst/>
            <a:gdLst>
              <a:gd name="T0" fmla="*/ 0 w 351"/>
              <a:gd name="T1" fmla="*/ 292 h 293"/>
              <a:gd name="T2" fmla="*/ 0 w 351"/>
              <a:gd name="T3" fmla="*/ 0 h 293"/>
              <a:gd name="T4" fmla="*/ 350 w 351"/>
              <a:gd name="T5" fmla="*/ 0 h 293"/>
              <a:gd name="T6" fmla="*/ 350 w 351"/>
              <a:gd name="T7" fmla="*/ 292 h 293"/>
              <a:gd name="T8" fmla="*/ 0 w 351"/>
              <a:gd name="T9" fmla="*/ 292 h 293"/>
            </a:gdLst>
            <a:ahLst/>
            <a:cxnLst>
              <a:cxn ang="0">
                <a:pos x="T0" y="T1"/>
              </a:cxn>
              <a:cxn ang="0">
                <a:pos x="T2" y="T3"/>
              </a:cxn>
              <a:cxn ang="0">
                <a:pos x="T4" y="T5"/>
              </a:cxn>
              <a:cxn ang="0">
                <a:pos x="T6" y="T7"/>
              </a:cxn>
              <a:cxn ang="0">
                <a:pos x="T8" y="T9"/>
              </a:cxn>
            </a:cxnLst>
            <a:rect l="0" t="0" r="r" b="b"/>
            <a:pathLst>
              <a:path w="351" h="293">
                <a:moveTo>
                  <a:pt x="0" y="292"/>
                </a:moveTo>
                <a:lnTo>
                  <a:pt x="0" y="0"/>
                </a:lnTo>
                <a:lnTo>
                  <a:pt x="350" y="0"/>
                </a:lnTo>
                <a:lnTo>
                  <a:pt x="350"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Freeform 8"/>
          <p:cNvSpPr>
            <a:spLocks/>
          </p:cNvSpPr>
          <p:nvPr/>
        </p:nvSpPr>
        <p:spPr bwMode="auto">
          <a:xfrm>
            <a:off x="3454399" y="175163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Freeform 9"/>
          <p:cNvSpPr>
            <a:spLocks/>
          </p:cNvSpPr>
          <p:nvPr/>
        </p:nvSpPr>
        <p:spPr bwMode="auto">
          <a:xfrm>
            <a:off x="3916362" y="1751634"/>
            <a:ext cx="560387"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Freeform 10"/>
          <p:cNvSpPr>
            <a:spLocks/>
          </p:cNvSpPr>
          <p:nvPr/>
        </p:nvSpPr>
        <p:spPr bwMode="auto">
          <a:xfrm>
            <a:off x="4011612" y="1751634"/>
            <a:ext cx="1587"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Freeform 11"/>
          <p:cNvSpPr>
            <a:spLocks/>
          </p:cNvSpPr>
          <p:nvPr/>
        </p:nvSpPr>
        <p:spPr bwMode="auto">
          <a:xfrm>
            <a:off x="4475162" y="1751634"/>
            <a:ext cx="558800" cy="465138"/>
          </a:xfrm>
          <a:custGeom>
            <a:avLst/>
            <a:gdLst>
              <a:gd name="T0" fmla="*/ 0 w 352"/>
              <a:gd name="T1" fmla="*/ 292 h 293"/>
              <a:gd name="T2" fmla="*/ 0 w 352"/>
              <a:gd name="T3" fmla="*/ 0 h 293"/>
              <a:gd name="T4" fmla="*/ 351 w 352"/>
              <a:gd name="T5" fmla="*/ 0 h 293"/>
              <a:gd name="T6" fmla="*/ 351 w 352"/>
              <a:gd name="T7" fmla="*/ 292 h 293"/>
              <a:gd name="T8" fmla="*/ 0 w 352"/>
              <a:gd name="T9" fmla="*/ 292 h 293"/>
            </a:gdLst>
            <a:ahLst/>
            <a:cxnLst>
              <a:cxn ang="0">
                <a:pos x="T0" y="T1"/>
              </a:cxn>
              <a:cxn ang="0">
                <a:pos x="T2" y="T3"/>
              </a:cxn>
              <a:cxn ang="0">
                <a:pos x="T4" y="T5"/>
              </a:cxn>
              <a:cxn ang="0">
                <a:pos x="T6" y="T7"/>
              </a:cxn>
              <a:cxn ang="0">
                <a:pos x="T8" y="T9"/>
              </a:cxn>
            </a:cxnLst>
            <a:rect l="0" t="0" r="r" b="b"/>
            <a:pathLst>
              <a:path w="352" h="293">
                <a:moveTo>
                  <a:pt x="0" y="292"/>
                </a:moveTo>
                <a:lnTo>
                  <a:pt x="0" y="0"/>
                </a:lnTo>
                <a:lnTo>
                  <a:pt x="351" y="0"/>
                </a:lnTo>
                <a:lnTo>
                  <a:pt x="351"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6" name="Freeform 12"/>
          <p:cNvSpPr>
            <a:spLocks/>
          </p:cNvSpPr>
          <p:nvPr/>
        </p:nvSpPr>
        <p:spPr bwMode="auto">
          <a:xfrm>
            <a:off x="4568824" y="175163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7" name="Freeform 13"/>
          <p:cNvSpPr>
            <a:spLocks/>
          </p:cNvSpPr>
          <p:nvPr/>
        </p:nvSpPr>
        <p:spPr bwMode="auto">
          <a:xfrm>
            <a:off x="5032374" y="1751634"/>
            <a:ext cx="560388"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8" name="Freeform 14"/>
          <p:cNvSpPr>
            <a:spLocks/>
          </p:cNvSpPr>
          <p:nvPr/>
        </p:nvSpPr>
        <p:spPr bwMode="auto">
          <a:xfrm>
            <a:off x="5124449" y="175163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9" name="Freeform 15"/>
          <p:cNvSpPr>
            <a:spLocks/>
          </p:cNvSpPr>
          <p:nvPr/>
        </p:nvSpPr>
        <p:spPr bwMode="auto">
          <a:xfrm>
            <a:off x="5591174" y="1751634"/>
            <a:ext cx="93663" cy="465138"/>
          </a:xfrm>
          <a:custGeom>
            <a:avLst/>
            <a:gdLst>
              <a:gd name="T0" fmla="*/ 0 w 59"/>
              <a:gd name="T1" fmla="*/ 292 h 293"/>
              <a:gd name="T2" fmla="*/ 0 w 59"/>
              <a:gd name="T3" fmla="*/ 0 h 293"/>
              <a:gd name="T4" fmla="*/ 58 w 59"/>
              <a:gd name="T5" fmla="*/ 0 h 293"/>
              <a:gd name="T6" fmla="*/ 58 w 59"/>
              <a:gd name="T7" fmla="*/ 292 h 293"/>
              <a:gd name="T8" fmla="*/ 0 w 59"/>
              <a:gd name="T9" fmla="*/ 292 h 293"/>
            </a:gdLst>
            <a:ahLst/>
            <a:cxnLst>
              <a:cxn ang="0">
                <a:pos x="T0" y="T1"/>
              </a:cxn>
              <a:cxn ang="0">
                <a:pos x="T2" y="T3"/>
              </a:cxn>
              <a:cxn ang="0">
                <a:pos x="T4" y="T5"/>
              </a:cxn>
              <a:cxn ang="0">
                <a:pos x="T6" y="T7"/>
              </a:cxn>
              <a:cxn ang="0">
                <a:pos x="T8" y="T9"/>
              </a:cxn>
            </a:cxnLst>
            <a:rect l="0" t="0" r="r" b="b"/>
            <a:pathLst>
              <a:path w="59" h="293">
                <a:moveTo>
                  <a:pt x="0" y="292"/>
                </a:moveTo>
                <a:lnTo>
                  <a:pt x="0" y="0"/>
                </a:lnTo>
                <a:lnTo>
                  <a:pt x="58" y="0"/>
                </a:lnTo>
                <a:lnTo>
                  <a:pt x="58"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Freeform 16"/>
          <p:cNvSpPr>
            <a:spLocks/>
          </p:cNvSpPr>
          <p:nvPr/>
        </p:nvSpPr>
        <p:spPr bwMode="auto">
          <a:xfrm>
            <a:off x="7123112"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1" name="Freeform 17"/>
          <p:cNvSpPr>
            <a:spLocks/>
          </p:cNvSpPr>
          <p:nvPr/>
        </p:nvSpPr>
        <p:spPr bwMode="auto">
          <a:xfrm>
            <a:off x="7494587"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2" name="Freeform 18"/>
          <p:cNvSpPr>
            <a:spLocks/>
          </p:cNvSpPr>
          <p:nvPr/>
        </p:nvSpPr>
        <p:spPr bwMode="auto">
          <a:xfrm>
            <a:off x="7866062" y="3186734"/>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3" name="Freeform 19"/>
          <p:cNvSpPr>
            <a:spLocks/>
          </p:cNvSpPr>
          <p:nvPr/>
        </p:nvSpPr>
        <p:spPr bwMode="auto">
          <a:xfrm>
            <a:off x="8239124" y="3186734"/>
            <a:ext cx="371475" cy="373063"/>
          </a:xfrm>
          <a:custGeom>
            <a:avLst/>
            <a:gdLst>
              <a:gd name="T0" fmla="*/ 0 w 234"/>
              <a:gd name="T1" fmla="*/ 234 h 235"/>
              <a:gd name="T2" fmla="*/ 0 w 234"/>
              <a:gd name="T3" fmla="*/ 0 h 235"/>
              <a:gd name="T4" fmla="*/ 233 w 234"/>
              <a:gd name="T5" fmla="*/ 0 h 235"/>
              <a:gd name="T6" fmla="*/ 233 w 234"/>
              <a:gd name="T7" fmla="*/ 234 h 235"/>
              <a:gd name="T8" fmla="*/ 0 w 234"/>
              <a:gd name="T9" fmla="*/ 234 h 235"/>
            </a:gdLst>
            <a:ahLst/>
            <a:cxnLst>
              <a:cxn ang="0">
                <a:pos x="T0" y="T1"/>
              </a:cxn>
              <a:cxn ang="0">
                <a:pos x="T2" y="T3"/>
              </a:cxn>
              <a:cxn ang="0">
                <a:pos x="T4" y="T5"/>
              </a:cxn>
              <a:cxn ang="0">
                <a:pos x="T6" y="T7"/>
              </a:cxn>
              <a:cxn ang="0">
                <a:pos x="T8" y="T9"/>
              </a:cxn>
            </a:cxnLst>
            <a:rect l="0" t="0" r="r" b="b"/>
            <a:pathLst>
              <a:path w="234" h="235">
                <a:moveTo>
                  <a:pt x="0" y="234"/>
                </a:moveTo>
                <a:lnTo>
                  <a:pt x="0" y="0"/>
                </a:lnTo>
                <a:lnTo>
                  <a:pt x="233" y="0"/>
                </a:lnTo>
                <a:lnTo>
                  <a:pt x="233"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4" name="Freeform 20"/>
          <p:cNvSpPr>
            <a:spLocks/>
          </p:cNvSpPr>
          <p:nvPr/>
        </p:nvSpPr>
        <p:spPr bwMode="auto">
          <a:xfrm>
            <a:off x="434974"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5" name="Freeform 21"/>
          <p:cNvSpPr>
            <a:spLocks/>
          </p:cNvSpPr>
          <p:nvPr/>
        </p:nvSpPr>
        <p:spPr bwMode="auto">
          <a:xfrm>
            <a:off x="806449"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6" name="Freeform 22"/>
          <p:cNvSpPr>
            <a:spLocks/>
          </p:cNvSpPr>
          <p:nvPr/>
        </p:nvSpPr>
        <p:spPr bwMode="auto">
          <a:xfrm>
            <a:off x="1177924"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7" name="Freeform 23"/>
          <p:cNvSpPr>
            <a:spLocks/>
          </p:cNvSpPr>
          <p:nvPr/>
        </p:nvSpPr>
        <p:spPr bwMode="auto">
          <a:xfrm>
            <a:off x="1549399"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8" name="Freeform 24"/>
          <p:cNvSpPr>
            <a:spLocks/>
          </p:cNvSpPr>
          <p:nvPr/>
        </p:nvSpPr>
        <p:spPr bwMode="auto">
          <a:xfrm>
            <a:off x="2106612"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9" name="Freeform 25"/>
          <p:cNvSpPr>
            <a:spLocks/>
          </p:cNvSpPr>
          <p:nvPr/>
        </p:nvSpPr>
        <p:spPr bwMode="auto">
          <a:xfrm>
            <a:off x="2478087"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0" name="Freeform 26"/>
          <p:cNvSpPr>
            <a:spLocks/>
          </p:cNvSpPr>
          <p:nvPr/>
        </p:nvSpPr>
        <p:spPr bwMode="auto">
          <a:xfrm>
            <a:off x="2849562"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Freeform 27"/>
          <p:cNvSpPr>
            <a:spLocks/>
          </p:cNvSpPr>
          <p:nvPr/>
        </p:nvSpPr>
        <p:spPr bwMode="auto">
          <a:xfrm>
            <a:off x="3221037"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Freeform 28"/>
          <p:cNvSpPr>
            <a:spLocks/>
          </p:cNvSpPr>
          <p:nvPr/>
        </p:nvSpPr>
        <p:spPr bwMode="auto">
          <a:xfrm>
            <a:off x="3778249"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3" name="Freeform 29"/>
          <p:cNvSpPr>
            <a:spLocks/>
          </p:cNvSpPr>
          <p:nvPr/>
        </p:nvSpPr>
        <p:spPr bwMode="auto">
          <a:xfrm>
            <a:off x="4149724"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Freeform 30"/>
          <p:cNvSpPr>
            <a:spLocks/>
          </p:cNvSpPr>
          <p:nvPr/>
        </p:nvSpPr>
        <p:spPr bwMode="auto">
          <a:xfrm>
            <a:off x="4521199" y="3186734"/>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5" name="Freeform 31"/>
          <p:cNvSpPr>
            <a:spLocks/>
          </p:cNvSpPr>
          <p:nvPr/>
        </p:nvSpPr>
        <p:spPr bwMode="auto">
          <a:xfrm>
            <a:off x="4894262" y="3186734"/>
            <a:ext cx="373062"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Freeform 32"/>
          <p:cNvSpPr>
            <a:spLocks/>
          </p:cNvSpPr>
          <p:nvPr/>
        </p:nvSpPr>
        <p:spPr bwMode="auto">
          <a:xfrm>
            <a:off x="5449887" y="3186734"/>
            <a:ext cx="374650" cy="373063"/>
          </a:xfrm>
          <a:custGeom>
            <a:avLst/>
            <a:gdLst>
              <a:gd name="T0" fmla="*/ 0 w 236"/>
              <a:gd name="T1" fmla="*/ 234 h 235"/>
              <a:gd name="T2" fmla="*/ 0 w 236"/>
              <a:gd name="T3" fmla="*/ 0 h 235"/>
              <a:gd name="T4" fmla="*/ 235 w 236"/>
              <a:gd name="T5" fmla="*/ 0 h 235"/>
              <a:gd name="T6" fmla="*/ 235 w 236"/>
              <a:gd name="T7" fmla="*/ 234 h 235"/>
              <a:gd name="T8" fmla="*/ 0 w 236"/>
              <a:gd name="T9" fmla="*/ 234 h 235"/>
            </a:gdLst>
            <a:ahLst/>
            <a:cxnLst>
              <a:cxn ang="0">
                <a:pos x="T0" y="T1"/>
              </a:cxn>
              <a:cxn ang="0">
                <a:pos x="T2" y="T3"/>
              </a:cxn>
              <a:cxn ang="0">
                <a:pos x="T4" y="T5"/>
              </a:cxn>
              <a:cxn ang="0">
                <a:pos x="T6" y="T7"/>
              </a:cxn>
              <a:cxn ang="0">
                <a:pos x="T8" y="T9"/>
              </a:cxn>
            </a:cxnLst>
            <a:rect l="0" t="0" r="r" b="b"/>
            <a:pathLst>
              <a:path w="236" h="235">
                <a:moveTo>
                  <a:pt x="0" y="234"/>
                </a:moveTo>
                <a:lnTo>
                  <a:pt x="0" y="0"/>
                </a:lnTo>
                <a:lnTo>
                  <a:pt x="235" y="0"/>
                </a:lnTo>
                <a:lnTo>
                  <a:pt x="235"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7" name="Freeform 33"/>
          <p:cNvSpPr>
            <a:spLocks/>
          </p:cNvSpPr>
          <p:nvPr/>
        </p:nvSpPr>
        <p:spPr bwMode="auto">
          <a:xfrm>
            <a:off x="5822949"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8" name="Freeform 34"/>
          <p:cNvSpPr>
            <a:spLocks/>
          </p:cNvSpPr>
          <p:nvPr/>
        </p:nvSpPr>
        <p:spPr bwMode="auto">
          <a:xfrm>
            <a:off x="6194424"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9" name="Freeform 35"/>
          <p:cNvSpPr>
            <a:spLocks/>
          </p:cNvSpPr>
          <p:nvPr/>
        </p:nvSpPr>
        <p:spPr bwMode="auto">
          <a:xfrm>
            <a:off x="6565899" y="3186734"/>
            <a:ext cx="373063" cy="373063"/>
          </a:xfrm>
          <a:custGeom>
            <a:avLst/>
            <a:gdLst>
              <a:gd name="T0" fmla="*/ 0 w 235"/>
              <a:gd name="T1" fmla="*/ 234 h 235"/>
              <a:gd name="T2" fmla="*/ 0 w 235"/>
              <a:gd name="T3" fmla="*/ 0 h 235"/>
              <a:gd name="T4" fmla="*/ 234 w 235"/>
              <a:gd name="T5" fmla="*/ 0 h 235"/>
              <a:gd name="T6" fmla="*/ 234 w 235"/>
              <a:gd name="T7" fmla="*/ 234 h 235"/>
              <a:gd name="T8" fmla="*/ 0 w 235"/>
              <a:gd name="T9" fmla="*/ 234 h 235"/>
            </a:gdLst>
            <a:ahLst/>
            <a:cxnLst>
              <a:cxn ang="0">
                <a:pos x="T0" y="T1"/>
              </a:cxn>
              <a:cxn ang="0">
                <a:pos x="T2" y="T3"/>
              </a:cxn>
              <a:cxn ang="0">
                <a:pos x="T4" y="T5"/>
              </a:cxn>
              <a:cxn ang="0">
                <a:pos x="T6" y="T7"/>
              </a:cxn>
              <a:cxn ang="0">
                <a:pos x="T8" y="T9"/>
              </a:cxn>
            </a:cxnLst>
            <a:rect l="0" t="0" r="r" b="b"/>
            <a:pathLst>
              <a:path w="235" h="235">
                <a:moveTo>
                  <a:pt x="0" y="234"/>
                </a:moveTo>
                <a:lnTo>
                  <a:pt x="0" y="0"/>
                </a:lnTo>
                <a:lnTo>
                  <a:pt x="234" y="0"/>
                </a:lnTo>
                <a:lnTo>
                  <a:pt x="234" y="234"/>
                </a:lnTo>
                <a:lnTo>
                  <a:pt x="0" y="23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0" name="Freeform 36"/>
          <p:cNvSpPr>
            <a:spLocks/>
          </p:cNvSpPr>
          <p:nvPr/>
        </p:nvSpPr>
        <p:spPr bwMode="auto">
          <a:xfrm>
            <a:off x="1189037" y="2156447"/>
            <a:ext cx="2219325" cy="1009650"/>
          </a:xfrm>
          <a:custGeom>
            <a:avLst/>
            <a:gdLst>
              <a:gd name="T0" fmla="*/ 1397 w 1398"/>
              <a:gd name="T1" fmla="*/ 0 h 636"/>
              <a:gd name="T2" fmla="*/ 0 w 1398"/>
              <a:gd name="T3" fmla="*/ 635 h 636"/>
              <a:gd name="T4" fmla="*/ 1397 w 1398"/>
              <a:gd name="T5" fmla="*/ 0 h 636"/>
            </a:gdLst>
            <a:ahLst/>
            <a:cxnLst>
              <a:cxn ang="0">
                <a:pos x="T0" y="T1"/>
              </a:cxn>
              <a:cxn ang="0">
                <a:pos x="T2" y="T3"/>
              </a:cxn>
              <a:cxn ang="0">
                <a:pos x="T4" y="T5"/>
              </a:cxn>
            </a:cxnLst>
            <a:rect l="0" t="0" r="r" b="b"/>
            <a:pathLst>
              <a:path w="1398" h="636">
                <a:moveTo>
                  <a:pt x="1397" y="0"/>
                </a:moveTo>
                <a:lnTo>
                  <a:pt x="0" y="635"/>
                </a:lnTo>
                <a:lnTo>
                  <a:pt x="139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1" name="Freeform 37"/>
          <p:cNvSpPr>
            <a:spLocks/>
          </p:cNvSpPr>
          <p:nvPr/>
        </p:nvSpPr>
        <p:spPr bwMode="auto">
          <a:xfrm>
            <a:off x="1189037" y="3089897"/>
            <a:ext cx="119062" cy="76200"/>
          </a:xfrm>
          <a:custGeom>
            <a:avLst/>
            <a:gdLst>
              <a:gd name="T0" fmla="*/ 74 w 75"/>
              <a:gd name="T1" fmla="*/ 33 h 48"/>
              <a:gd name="T2" fmla="*/ 0 w 75"/>
              <a:gd name="T3" fmla="*/ 47 h 48"/>
              <a:gd name="T4" fmla="*/ 59 w 75"/>
              <a:gd name="T5" fmla="*/ 0 h 48"/>
              <a:gd name="T6" fmla="*/ 74 w 75"/>
              <a:gd name="T7" fmla="*/ 33 h 48"/>
            </a:gdLst>
            <a:ahLst/>
            <a:cxnLst>
              <a:cxn ang="0">
                <a:pos x="T0" y="T1"/>
              </a:cxn>
              <a:cxn ang="0">
                <a:pos x="T2" y="T3"/>
              </a:cxn>
              <a:cxn ang="0">
                <a:pos x="T4" y="T5"/>
              </a:cxn>
              <a:cxn ang="0">
                <a:pos x="T6" y="T7"/>
              </a:cxn>
            </a:cxnLst>
            <a:rect l="0" t="0" r="r" b="b"/>
            <a:pathLst>
              <a:path w="75" h="48">
                <a:moveTo>
                  <a:pt x="74" y="33"/>
                </a:moveTo>
                <a:lnTo>
                  <a:pt x="0" y="47"/>
                </a:lnTo>
                <a:lnTo>
                  <a:pt x="59" y="0"/>
                </a:lnTo>
                <a:lnTo>
                  <a:pt x="74" y="3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2" name="Freeform 38"/>
          <p:cNvSpPr>
            <a:spLocks/>
          </p:cNvSpPr>
          <p:nvPr/>
        </p:nvSpPr>
        <p:spPr bwMode="auto">
          <a:xfrm>
            <a:off x="2849562" y="2169147"/>
            <a:ext cx="1104900" cy="996950"/>
          </a:xfrm>
          <a:custGeom>
            <a:avLst/>
            <a:gdLst>
              <a:gd name="T0" fmla="*/ 695 w 696"/>
              <a:gd name="T1" fmla="*/ 0 h 628"/>
              <a:gd name="T2" fmla="*/ 0 w 696"/>
              <a:gd name="T3" fmla="*/ 627 h 628"/>
              <a:gd name="T4" fmla="*/ 695 w 696"/>
              <a:gd name="T5" fmla="*/ 0 h 628"/>
            </a:gdLst>
            <a:ahLst/>
            <a:cxnLst>
              <a:cxn ang="0">
                <a:pos x="T0" y="T1"/>
              </a:cxn>
              <a:cxn ang="0">
                <a:pos x="T2" y="T3"/>
              </a:cxn>
              <a:cxn ang="0">
                <a:pos x="T4" y="T5"/>
              </a:cxn>
            </a:cxnLst>
            <a:rect l="0" t="0" r="r" b="b"/>
            <a:pathLst>
              <a:path w="696" h="628">
                <a:moveTo>
                  <a:pt x="695" y="0"/>
                </a:moveTo>
                <a:lnTo>
                  <a:pt x="0" y="627"/>
                </a:lnTo>
                <a:lnTo>
                  <a:pt x="69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3" name="Freeform 39"/>
          <p:cNvSpPr>
            <a:spLocks/>
          </p:cNvSpPr>
          <p:nvPr/>
        </p:nvSpPr>
        <p:spPr bwMode="auto">
          <a:xfrm>
            <a:off x="2849562" y="3064497"/>
            <a:ext cx="107950" cy="101600"/>
          </a:xfrm>
          <a:custGeom>
            <a:avLst/>
            <a:gdLst>
              <a:gd name="T0" fmla="*/ 67 w 68"/>
              <a:gd name="T1" fmla="*/ 27 h 64"/>
              <a:gd name="T2" fmla="*/ 0 w 68"/>
              <a:gd name="T3" fmla="*/ 63 h 64"/>
              <a:gd name="T4" fmla="*/ 42 w 68"/>
              <a:gd name="T5" fmla="*/ 0 h 64"/>
              <a:gd name="T6" fmla="*/ 67 w 68"/>
              <a:gd name="T7" fmla="*/ 27 h 64"/>
            </a:gdLst>
            <a:ahLst/>
            <a:cxnLst>
              <a:cxn ang="0">
                <a:pos x="T0" y="T1"/>
              </a:cxn>
              <a:cxn ang="0">
                <a:pos x="T2" y="T3"/>
              </a:cxn>
              <a:cxn ang="0">
                <a:pos x="T4" y="T5"/>
              </a:cxn>
              <a:cxn ang="0">
                <a:pos x="T6" y="T7"/>
              </a:cxn>
            </a:cxnLst>
            <a:rect l="0" t="0" r="r" b="b"/>
            <a:pathLst>
              <a:path w="68" h="64">
                <a:moveTo>
                  <a:pt x="67" y="27"/>
                </a:moveTo>
                <a:lnTo>
                  <a:pt x="0" y="63"/>
                </a:lnTo>
                <a:lnTo>
                  <a:pt x="42" y="0"/>
                </a:lnTo>
                <a:lnTo>
                  <a:pt x="67" y="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4" name="Freeform 40"/>
          <p:cNvSpPr>
            <a:spLocks/>
          </p:cNvSpPr>
          <p:nvPr/>
        </p:nvSpPr>
        <p:spPr bwMode="auto">
          <a:xfrm>
            <a:off x="4510087" y="2169147"/>
            <a:ext cx="1587" cy="985837"/>
          </a:xfrm>
          <a:custGeom>
            <a:avLst/>
            <a:gdLst>
              <a:gd name="T0" fmla="*/ 0 w 1"/>
              <a:gd name="T1" fmla="*/ 0 h 621"/>
              <a:gd name="T2" fmla="*/ 0 w 1"/>
              <a:gd name="T3" fmla="*/ 620 h 621"/>
              <a:gd name="T4" fmla="*/ 0 w 1"/>
              <a:gd name="T5" fmla="*/ 0 h 621"/>
            </a:gdLst>
            <a:ahLst/>
            <a:cxnLst>
              <a:cxn ang="0">
                <a:pos x="T0" y="T1"/>
              </a:cxn>
              <a:cxn ang="0">
                <a:pos x="T2" y="T3"/>
              </a:cxn>
              <a:cxn ang="0">
                <a:pos x="T4" y="T5"/>
              </a:cxn>
            </a:cxnLst>
            <a:rect l="0" t="0" r="r" b="b"/>
            <a:pathLst>
              <a:path w="1" h="621">
                <a:moveTo>
                  <a:pt x="0" y="0"/>
                </a:moveTo>
                <a:lnTo>
                  <a:pt x="0" y="6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5" name="Freeform 41"/>
          <p:cNvSpPr>
            <a:spLocks/>
          </p:cNvSpPr>
          <p:nvPr/>
        </p:nvSpPr>
        <p:spPr bwMode="auto">
          <a:xfrm>
            <a:off x="4479924" y="3035922"/>
            <a:ext cx="60325" cy="119062"/>
          </a:xfrm>
          <a:custGeom>
            <a:avLst/>
            <a:gdLst>
              <a:gd name="T0" fmla="*/ 37 w 38"/>
              <a:gd name="T1" fmla="*/ 0 h 75"/>
              <a:gd name="T2" fmla="*/ 19 w 38"/>
              <a:gd name="T3" fmla="*/ 74 h 75"/>
              <a:gd name="T4" fmla="*/ 0 w 38"/>
              <a:gd name="T5" fmla="*/ 0 h 75"/>
              <a:gd name="T6" fmla="*/ 37 w 38"/>
              <a:gd name="T7" fmla="*/ 0 h 75"/>
            </a:gdLst>
            <a:ahLst/>
            <a:cxnLst>
              <a:cxn ang="0">
                <a:pos x="T0" y="T1"/>
              </a:cxn>
              <a:cxn ang="0">
                <a:pos x="T2" y="T3"/>
              </a:cxn>
              <a:cxn ang="0">
                <a:pos x="T4" y="T5"/>
              </a:cxn>
              <a:cxn ang="0">
                <a:pos x="T6" y="T7"/>
              </a:cxn>
            </a:cxnLst>
            <a:rect l="0" t="0" r="r" b="b"/>
            <a:pathLst>
              <a:path w="38" h="75">
                <a:moveTo>
                  <a:pt x="37" y="0"/>
                </a:moveTo>
                <a:lnTo>
                  <a:pt x="19" y="74"/>
                </a:lnTo>
                <a:lnTo>
                  <a:pt x="0" y="0"/>
                </a:lnTo>
                <a:lnTo>
                  <a:pt x="3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6" name="Freeform 42"/>
          <p:cNvSpPr>
            <a:spLocks/>
          </p:cNvSpPr>
          <p:nvPr/>
        </p:nvSpPr>
        <p:spPr bwMode="auto">
          <a:xfrm>
            <a:off x="5078412" y="2156447"/>
            <a:ext cx="1093787" cy="998537"/>
          </a:xfrm>
          <a:custGeom>
            <a:avLst/>
            <a:gdLst>
              <a:gd name="T0" fmla="*/ 0 w 689"/>
              <a:gd name="T1" fmla="*/ 0 h 629"/>
              <a:gd name="T2" fmla="*/ 688 w 689"/>
              <a:gd name="T3" fmla="*/ 628 h 629"/>
              <a:gd name="T4" fmla="*/ 0 w 689"/>
              <a:gd name="T5" fmla="*/ 0 h 629"/>
            </a:gdLst>
            <a:ahLst/>
            <a:cxnLst>
              <a:cxn ang="0">
                <a:pos x="T0" y="T1"/>
              </a:cxn>
              <a:cxn ang="0">
                <a:pos x="T2" y="T3"/>
              </a:cxn>
              <a:cxn ang="0">
                <a:pos x="T4" y="T5"/>
              </a:cxn>
            </a:cxnLst>
            <a:rect l="0" t="0" r="r" b="b"/>
            <a:pathLst>
              <a:path w="689" h="629">
                <a:moveTo>
                  <a:pt x="0" y="0"/>
                </a:moveTo>
                <a:lnTo>
                  <a:pt x="688" y="62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7" name="Freeform 43"/>
          <p:cNvSpPr>
            <a:spLocks/>
          </p:cNvSpPr>
          <p:nvPr/>
        </p:nvSpPr>
        <p:spPr bwMode="auto">
          <a:xfrm>
            <a:off x="6065837" y="3053384"/>
            <a:ext cx="106362" cy="101600"/>
          </a:xfrm>
          <a:custGeom>
            <a:avLst/>
            <a:gdLst>
              <a:gd name="T0" fmla="*/ 25 w 67"/>
              <a:gd name="T1" fmla="*/ 0 h 64"/>
              <a:gd name="T2" fmla="*/ 66 w 67"/>
              <a:gd name="T3" fmla="*/ 63 h 64"/>
              <a:gd name="T4" fmla="*/ 0 w 67"/>
              <a:gd name="T5" fmla="*/ 27 h 64"/>
              <a:gd name="T6" fmla="*/ 25 w 67"/>
              <a:gd name="T7" fmla="*/ 0 h 64"/>
            </a:gdLst>
            <a:ahLst/>
            <a:cxnLst>
              <a:cxn ang="0">
                <a:pos x="T0" y="T1"/>
              </a:cxn>
              <a:cxn ang="0">
                <a:pos x="T2" y="T3"/>
              </a:cxn>
              <a:cxn ang="0">
                <a:pos x="T4" y="T5"/>
              </a:cxn>
              <a:cxn ang="0">
                <a:pos x="T6" y="T7"/>
              </a:cxn>
            </a:cxnLst>
            <a:rect l="0" t="0" r="r" b="b"/>
            <a:pathLst>
              <a:path w="67" h="64">
                <a:moveTo>
                  <a:pt x="25" y="0"/>
                </a:moveTo>
                <a:lnTo>
                  <a:pt x="66" y="63"/>
                </a:lnTo>
                <a:lnTo>
                  <a:pt x="0" y="27"/>
                </a:lnTo>
                <a:lnTo>
                  <a:pt x="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8" name="Freeform 44"/>
          <p:cNvSpPr>
            <a:spLocks/>
          </p:cNvSpPr>
          <p:nvPr/>
        </p:nvSpPr>
        <p:spPr bwMode="auto">
          <a:xfrm>
            <a:off x="5637212" y="2143747"/>
            <a:ext cx="2219325" cy="1011237"/>
          </a:xfrm>
          <a:custGeom>
            <a:avLst/>
            <a:gdLst>
              <a:gd name="T0" fmla="*/ 0 w 1398"/>
              <a:gd name="T1" fmla="*/ 0 h 637"/>
              <a:gd name="T2" fmla="*/ 1397 w 1398"/>
              <a:gd name="T3" fmla="*/ 636 h 637"/>
              <a:gd name="T4" fmla="*/ 0 w 1398"/>
              <a:gd name="T5" fmla="*/ 0 h 637"/>
            </a:gdLst>
            <a:ahLst/>
            <a:cxnLst>
              <a:cxn ang="0">
                <a:pos x="T0" y="T1"/>
              </a:cxn>
              <a:cxn ang="0">
                <a:pos x="T2" y="T3"/>
              </a:cxn>
              <a:cxn ang="0">
                <a:pos x="T4" y="T5"/>
              </a:cxn>
            </a:cxnLst>
            <a:rect l="0" t="0" r="r" b="b"/>
            <a:pathLst>
              <a:path w="1398" h="637">
                <a:moveTo>
                  <a:pt x="0" y="0"/>
                </a:moveTo>
                <a:lnTo>
                  <a:pt x="1397" y="63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9" name="Freeform 45"/>
          <p:cNvSpPr>
            <a:spLocks/>
          </p:cNvSpPr>
          <p:nvPr/>
        </p:nvSpPr>
        <p:spPr bwMode="auto">
          <a:xfrm>
            <a:off x="7737474" y="3077197"/>
            <a:ext cx="119063" cy="77787"/>
          </a:xfrm>
          <a:custGeom>
            <a:avLst/>
            <a:gdLst>
              <a:gd name="T0" fmla="*/ 15 w 75"/>
              <a:gd name="T1" fmla="*/ 0 h 49"/>
              <a:gd name="T2" fmla="*/ 74 w 75"/>
              <a:gd name="T3" fmla="*/ 48 h 49"/>
              <a:gd name="T4" fmla="*/ 0 w 75"/>
              <a:gd name="T5" fmla="*/ 34 h 49"/>
              <a:gd name="T6" fmla="*/ 15 w 75"/>
              <a:gd name="T7" fmla="*/ 0 h 49"/>
            </a:gdLst>
            <a:ahLst/>
            <a:cxnLst>
              <a:cxn ang="0">
                <a:pos x="T0" y="T1"/>
              </a:cxn>
              <a:cxn ang="0">
                <a:pos x="T2" y="T3"/>
              </a:cxn>
              <a:cxn ang="0">
                <a:pos x="T4" y="T5"/>
              </a:cxn>
              <a:cxn ang="0">
                <a:pos x="T6" y="T7"/>
              </a:cxn>
            </a:cxnLst>
            <a:rect l="0" t="0" r="r" b="b"/>
            <a:pathLst>
              <a:path w="75" h="49">
                <a:moveTo>
                  <a:pt x="15" y="0"/>
                </a:moveTo>
                <a:lnTo>
                  <a:pt x="74" y="48"/>
                </a:lnTo>
                <a:lnTo>
                  <a:pt x="0" y="34"/>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50" name="Rectangle 46"/>
          <p:cNvSpPr>
            <a:spLocks noChangeArrowheads="1"/>
          </p:cNvSpPr>
          <p:nvPr/>
        </p:nvSpPr>
        <p:spPr bwMode="auto">
          <a:xfrm>
            <a:off x="2887662" y="1276972"/>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21551" name="Rectangle 47"/>
          <p:cNvSpPr>
            <a:spLocks noChangeArrowheads="1"/>
          </p:cNvSpPr>
          <p:nvPr/>
        </p:nvSpPr>
        <p:spPr bwMode="auto">
          <a:xfrm>
            <a:off x="4048124" y="182307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21552" name="Rectangle 48"/>
          <p:cNvSpPr>
            <a:spLocks noChangeArrowheads="1"/>
          </p:cNvSpPr>
          <p:nvPr/>
        </p:nvSpPr>
        <p:spPr bwMode="auto">
          <a:xfrm>
            <a:off x="4605337" y="182307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1553" name="Rectangle 49"/>
          <p:cNvSpPr>
            <a:spLocks noChangeArrowheads="1"/>
          </p:cNvSpPr>
          <p:nvPr/>
        </p:nvSpPr>
        <p:spPr bwMode="auto">
          <a:xfrm>
            <a:off x="5175249" y="1811959"/>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21554" name="Rectangle 50"/>
          <p:cNvSpPr>
            <a:spLocks noChangeArrowheads="1"/>
          </p:cNvSpPr>
          <p:nvPr/>
        </p:nvSpPr>
        <p:spPr bwMode="auto">
          <a:xfrm>
            <a:off x="436562" y="3201022"/>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21555" name="Rectangle 51"/>
          <p:cNvSpPr>
            <a:spLocks noChangeArrowheads="1"/>
          </p:cNvSpPr>
          <p:nvPr/>
        </p:nvSpPr>
        <p:spPr bwMode="auto">
          <a:xfrm>
            <a:off x="817562" y="3189909"/>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21556" name="Rectangle 52"/>
          <p:cNvSpPr>
            <a:spLocks noChangeArrowheads="1"/>
          </p:cNvSpPr>
          <p:nvPr/>
        </p:nvSpPr>
        <p:spPr bwMode="auto">
          <a:xfrm>
            <a:off x="1190624" y="3189909"/>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1557" name="Rectangle 53"/>
          <p:cNvSpPr>
            <a:spLocks noChangeArrowheads="1"/>
          </p:cNvSpPr>
          <p:nvPr/>
        </p:nvSpPr>
        <p:spPr bwMode="auto">
          <a:xfrm>
            <a:off x="1562099" y="3201022"/>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21558" name="Rectangle 54"/>
          <p:cNvSpPr>
            <a:spLocks noChangeArrowheads="1"/>
          </p:cNvSpPr>
          <p:nvPr/>
        </p:nvSpPr>
        <p:spPr bwMode="auto">
          <a:xfrm>
            <a:off x="2097087" y="3201022"/>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21559" name="Rectangle 55"/>
          <p:cNvSpPr>
            <a:spLocks noChangeArrowheads="1"/>
          </p:cNvSpPr>
          <p:nvPr/>
        </p:nvSpPr>
        <p:spPr bwMode="auto">
          <a:xfrm>
            <a:off x="2457449" y="3201022"/>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21560" name="Rectangle 56"/>
          <p:cNvSpPr>
            <a:spLocks noChangeArrowheads="1"/>
          </p:cNvSpPr>
          <p:nvPr/>
        </p:nvSpPr>
        <p:spPr bwMode="auto">
          <a:xfrm>
            <a:off x="3792537"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19*</a:t>
            </a:r>
          </a:p>
        </p:txBody>
      </p:sp>
      <p:sp>
        <p:nvSpPr>
          <p:cNvPr id="21561" name="Rectangle 57"/>
          <p:cNvSpPr>
            <a:spLocks noChangeArrowheads="1"/>
          </p:cNvSpPr>
          <p:nvPr/>
        </p:nvSpPr>
        <p:spPr bwMode="auto">
          <a:xfrm>
            <a:off x="4140199"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21562" name="Rectangle 58"/>
          <p:cNvSpPr>
            <a:spLocks noChangeArrowheads="1"/>
          </p:cNvSpPr>
          <p:nvPr/>
        </p:nvSpPr>
        <p:spPr bwMode="auto">
          <a:xfrm>
            <a:off x="4502149"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21563" name="Rectangle 59"/>
          <p:cNvSpPr>
            <a:spLocks noChangeArrowheads="1"/>
          </p:cNvSpPr>
          <p:nvPr/>
        </p:nvSpPr>
        <p:spPr bwMode="auto">
          <a:xfrm>
            <a:off x="5429249"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1564" name="Rectangle 60"/>
          <p:cNvSpPr>
            <a:spLocks noChangeArrowheads="1"/>
          </p:cNvSpPr>
          <p:nvPr/>
        </p:nvSpPr>
        <p:spPr bwMode="auto">
          <a:xfrm>
            <a:off x="5813424"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21565" name="Rectangle 61"/>
          <p:cNvSpPr>
            <a:spLocks noChangeArrowheads="1"/>
          </p:cNvSpPr>
          <p:nvPr/>
        </p:nvSpPr>
        <p:spPr bwMode="auto">
          <a:xfrm>
            <a:off x="6161087" y="3201022"/>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21566" name="Rectangle 62"/>
          <p:cNvSpPr>
            <a:spLocks noChangeArrowheads="1"/>
          </p:cNvSpPr>
          <p:nvPr/>
        </p:nvSpPr>
        <p:spPr bwMode="auto">
          <a:xfrm>
            <a:off x="7102474" y="3201022"/>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21567" name="Rectangle 63"/>
          <p:cNvSpPr>
            <a:spLocks noChangeArrowheads="1"/>
          </p:cNvSpPr>
          <p:nvPr/>
        </p:nvSpPr>
        <p:spPr bwMode="auto">
          <a:xfrm>
            <a:off x="7475537" y="3201022"/>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21568" name="Rectangle 64"/>
          <p:cNvSpPr>
            <a:spLocks noChangeArrowheads="1"/>
          </p:cNvSpPr>
          <p:nvPr/>
        </p:nvSpPr>
        <p:spPr bwMode="auto">
          <a:xfrm>
            <a:off x="7834312" y="3189909"/>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21569" name="Rectangle 65"/>
          <p:cNvSpPr>
            <a:spLocks noChangeArrowheads="1"/>
          </p:cNvSpPr>
          <p:nvPr/>
        </p:nvSpPr>
        <p:spPr bwMode="auto">
          <a:xfrm>
            <a:off x="8205787" y="3178797"/>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21570" name="Rectangle 66"/>
          <p:cNvSpPr>
            <a:spLocks noChangeArrowheads="1"/>
          </p:cNvSpPr>
          <p:nvPr/>
        </p:nvSpPr>
        <p:spPr bwMode="auto">
          <a:xfrm>
            <a:off x="3514724" y="182307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21571" name="Line 67"/>
          <p:cNvSpPr>
            <a:spLocks noChangeShapeType="1"/>
          </p:cNvSpPr>
          <p:nvPr/>
        </p:nvSpPr>
        <p:spPr bwMode="auto">
          <a:xfrm>
            <a:off x="3746499" y="1278559"/>
            <a:ext cx="381000" cy="4572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2" name="Arc 68"/>
          <p:cNvSpPr>
            <a:spLocks/>
          </p:cNvSpPr>
          <p:nvPr/>
        </p:nvSpPr>
        <p:spPr bwMode="auto">
          <a:xfrm rot="19020000">
            <a:off x="3517899" y="2962897"/>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3" name="Arc 69"/>
          <p:cNvSpPr>
            <a:spLocks/>
          </p:cNvSpPr>
          <p:nvPr/>
        </p:nvSpPr>
        <p:spPr bwMode="auto">
          <a:xfrm rot="19020000">
            <a:off x="1765299" y="2962897"/>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4" name="Arc 70"/>
          <p:cNvSpPr>
            <a:spLocks/>
          </p:cNvSpPr>
          <p:nvPr/>
        </p:nvSpPr>
        <p:spPr bwMode="auto">
          <a:xfrm rot="19020000">
            <a:off x="5118099" y="2962897"/>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5" name="Arc 71"/>
          <p:cNvSpPr>
            <a:spLocks/>
          </p:cNvSpPr>
          <p:nvPr/>
        </p:nvSpPr>
        <p:spPr bwMode="auto">
          <a:xfrm rot="19020000">
            <a:off x="6794499" y="2962897"/>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Oval 3"/>
          <p:cNvSpPr/>
          <p:nvPr/>
        </p:nvSpPr>
        <p:spPr>
          <a:xfrm>
            <a:off x="228600" y="3035922"/>
            <a:ext cx="1878012" cy="77407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166260" y="4551363"/>
            <a:ext cx="3246438" cy="1285875"/>
            <a:chOff x="166260" y="4551363"/>
            <a:chExt cx="3246438" cy="1285875"/>
          </a:xfrm>
        </p:grpSpPr>
        <p:sp>
          <p:nvSpPr>
            <p:cNvPr id="76" name="Freeform 6"/>
            <p:cNvSpPr>
              <a:spLocks/>
            </p:cNvSpPr>
            <p:nvPr/>
          </p:nvSpPr>
          <p:spPr bwMode="auto">
            <a:xfrm>
              <a:off x="166260" y="5465763"/>
              <a:ext cx="360363" cy="360362"/>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7"/>
            <p:cNvSpPr>
              <a:spLocks/>
            </p:cNvSpPr>
            <p:nvPr/>
          </p:nvSpPr>
          <p:spPr bwMode="auto">
            <a:xfrm>
              <a:off x="525035" y="5465763"/>
              <a:ext cx="361950" cy="360362"/>
            </a:xfrm>
            <a:custGeom>
              <a:avLst/>
              <a:gdLst>
                <a:gd name="T0" fmla="*/ 0 w 228"/>
                <a:gd name="T1" fmla="*/ 226 h 227"/>
                <a:gd name="T2" fmla="*/ 0 w 228"/>
                <a:gd name="T3" fmla="*/ 0 h 227"/>
                <a:gd name="T4" fmla="*/ 227 w 228"/>
                <a:gd name="T5" fmla="*/ 0 h 227"/>
                <a:gd name="T6" fmla="*/ 227 w 228"/>
                <a:gd name="T7" fmla="*/ 226 h 227"/>
                <a:gd name="T8" fmla="*/ 0 w 228"/>
                <a:gd name="T9" fmla="*/ 226 h 227"/>
              </a:gdLst>
              <a:ahLst/>
              <a:cxnLst>
                <a:cxn ang="0">
                  <a:pos x="T0" y="T1"/>
                </a:cxn>
                <a:cxn ang="0">
                  <a:pos x="T2" y="T3"/>
                </a:cxn>
                <a:cxn ang="0">
                  <a:pos x="T4" y="T5"/>
                </a:cxn>
                <a:cxn ang="0">
                  <a:pos x="T6" y="T7"/>
                </a:cxn>
                <a:cxn ang="0">
                  <a:pos x="T8" y="T9"/>
                </a:cxn>
              </a:cxnLst>
              <a:rect l="0" t="0" r="r" b="b"/>
              <a:pathLst>
                <a:path w="228" h="227">
                  <a:moveTo>
                    <a:pt x="0" y="226"/>
                  </a:moveTo>
                  <a:lnTo>
                    <a:pt x="0" y="0"/>
                  </a:lnTo>
                  <a:lnTo>
                    <a:pt x="227" y="0"/>
                  </a:lnTo>
                  <a:lnTo>
                    <a:pt x="227"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8"/>
            <p:cNvSpPr>
              <a:spLocks/>
            </p:cNvSpPr>
            <p:nvPr/>
          </p:nvSpPr>
          <p:spPr bwMode="auto">
            <a:xfrm>
              <a:off x="885398" y="5465763"/>
              <a:ext cx="360362" cy="360362"/>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9"/>
            <p:cNvSpPr>
              <a:spLocks/>
            </p:cNvSpPr>
            <p:nvPr/>
          </p:nvSpPr>
          <p:spPr bwMode="auto">
            <a:xfrm>
              <a:off x="1244173" y="5465763"/>
              <a:ext cx="360362" cy="360362"/>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10"/>
            <p:cNvSpPr>
              <a:spLocks/>
            </p:cNvSpPr>
            <p:nvPr/>
          </p:nvSpPr>
          <p:spPr bwMode="auto">
            <a:xfrm>
              <a:off x="1974423" y="5476875"/>
              <a:ext cx="360362" cy="360363"/>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11"/>
            <p:cNvSpPr>
              <a:spLocks/>
            </p:cNvSpPr>
            <p:nvPr/>
          </p:nvSpPr>
          <p:spPr bwMode="auto">
            <a:xfrm>
              <a:off x="2333198" y="5476875"/>
              <a:ext cx="361950" cy="360363"/>
            </a:xfrm>
            <a:custGeom>
              <a:avLst/>
              <a:gdLst>
                <a:gd name="T0" fmla="*/ 0 w 228"/>
                <a:gd name="T1" fmla="*/ 226 h 227"/>
                <a:gd name="T2" fmla="*/ 0 w 228"/>
                <a:gd name="T3" fmla="*/ 0 h 227"/>
                <a:gd name="T4" fmla="*/ 227 w 228"/>
                <a:gd name="T5" fmla="*/ 0 h 227"/>
                <a:gd name="T6" fmla="*/ 227 w 228"/>
                <a:gd name="T7" fmla="*/ 226 h 227"/>
                <a:gd name="T8" fmla="*/ 0 w 228"/>
                <a:gd name="T9" fmla="*/ 226 h 227"/>
              </a:gdLst>
              <a:ahLst/>
              <a:cxnLst>
                <a:cxn ang="0">
                  <a:pos x="T0" y="T1"/>
                </a:cxn>
                <a:cxn ang="0">
                  <a:pos x="T2" y="T3"/>
                </a:cxn>
                <a:cxn ang="0">
                  <a:pos x="T4" y="T5"/>
                </a:cxn>
                <a:cxn ang="0">
                  <a:pos x="T6" y="T7"/>
                </a:cxn>
                <a:cxn ang="0">
                  <a:pos x="T8" y="T9"/>
                </a:cxn>
              </a:cxnLst>
              <a:rect l="0" t="0" r="r" b="b"/>
              <a:pathLst>
                <a:path w="228" h="227">
                  <a:moveTo>
                    <a:pt x="0" y="226"/>
                  </a:moveTo>
                  <a:lnTo>
                    <a:pt x="0" y="0"/>
                  </a:lnTo>
                  <a:lnTo>
                    <a:pt x="227" y="0"/>
                  </a:lnTo>
                  <a:lnTo>
                    <a:pt x="227"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12"/>
            <p:cNvSpPr>
              <a:spLocks/>
            </p:cNvSpPr>
            <p:nvPr/>
          </p:nvSpPr>
          <p:spPr bwMode="auto">
            <a:xfrm>
              <a:off x="2693560" y="5476875"/>
              <a:ext cx="360363" cy="360363"/>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13"/>
            <p:cNvSpPr>
              <a:spLocks/>
            </p:cNvSpPr>
            <p:nvPr/>
          </p:nvSpPr>
          <p:spPr bwMode="auto">
            <a:xfrm>
              <a:off x="3052335" y="5476875"/>
              <a:ext cx="360363" cy="360363"/>
            </a:xfrm>
            <a:custGeom>
              <a:avLst/>
              <a:gdLst>
                <a:gd name="T0" fmla="*/ 0 w 227"/>
                <a:gd name="T1" fmla="*/ 226 h 227"/>
                <a:gd name="T2" fmla="*/ 0 w 227"/>
                <a:gd name="T3" fmla="*/ 0 h 227"/>
                <a:gd name="T4" fmla="*/ 226 w 227"/>
                <a:gd name="T5" fmla="*/ 0 h 227"/>
                <a:gd name="T6" fmla="*/ 226 w 227"/>
                <a:gd name="T7" fmla="*/ 226 h 227"/>
                <a:gd name="T8" fmla="*/ 0 w 227"/>
                <a:gd name="T9" fmla="*/ 226 h 227"/>
              </a:gdLst>
              <a:ahLst/>
              <a:cxnLst>
                <a:cxn ang="0">
                  <a:pos x="T0" y="T1"/>
                </a:cxn>
                <a:cxn ang="0">
                  <a:pos x="T2" y="T3"/>
                </a:cxn>
                <a:cxn ang="0">
                  <a:pos x="T4" y="T5"/>
                </a:cxn>
                <a:cxn ang="0">
                  <a:pos x="T6" y="T7"/>
                </a:cxn>
                <a:cxn ang="0">
                  <a:pos x="T8" y="T9"/>
                </a:cxn>
              </a:cxnLst>
              <a:rect l="0" t="0" r="r" b="b"/>
              <a:pathLst>
                <a:path w="227" h="227">
                  <a:moveTo>
                    <a:pt x="0" y="226"/>
                  </a:moveTo>
                  <a:lnTo>
                    <a:pt x="0" y="0"/>
                  </a:lnTo>
                  <a:lnTo>
                    <a:pt x="226" y="0"/>
                  </a:lnTo>
                  <a:lnTo>
                    <a:pt x="226" y="226"/>
                  </a:lnTo>
                  <a:lnTo>
                    <a:pt x="0" y="2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16"/>
            <p:cNvSpPr>
              <a:spLocks/>
            </p:cNvSpPr>
            <p:nvPr/>
          </p:nvSpPr>
          <p:spPr bwMode="auto">
            <a:xfrm>
              <a:off x="1806148" y="4551363"/>
              <a:ext cx="449262" cy="403225"/>
            </a:xfrm>
            <a:custGeom>
              <a:avLst/>
              <a:gdLst>
                <a:gd name="T0" fmla="*/ 0 w 283"/>
                <a:gd name="T1" fmla="*/ 253 h 254"/>
                <a:gd name="T2" fmla="*/ 0 w 283"/>
                <a:gd name="T3" fmla="*/ 0 h 254"/>
                <a:gd name="T4" fmla="*/ 282 w 283"/>
                <a:gd name="T5" fmla="*/ 0 h 254"/>
                <a:gd name="T6" fmla="*/ 282 w 283"/>
                <a:gd name="T7" fmla="*/ 253 h 254"/>
                <a:gd name="T8" fmla="*/ 0 w 283"/>
                <a:gd name="T9" fmla="*/ 253 h 254"/>
              </a:gdLst>
              <a:ahLst/>
              <a:cxnLst>
                <a:cxn ang="0">
                  <a:pos x="T0" y="T1"/>
                </a:cxn>
                <a:cxn ang="0">
                  <a:pos x="T2" y="T3"/>
                </a:cxn>
                <a:cxn ang="0">
                  <a:pos x="T4" y="T5"/>
                </a:cxn>
                <a:cxn ang="0">
                  <a:pos x="T6" y="T7"/>
                </a:cxn>
                <a:cxn ang="0">
                  <a:pos x="T8" y="T9"/>
                </a:cxn>
              </a:cxnLst>
              <a:rect l="0" t="0" r="r" b="b"/>
              <a:pathLst>
                <a:path w="283" h="254">
                  <a:moveTo>
                    <a:pt x="0" y="253"/>
                  </a:moveTo>
                  <a:lnTo>
                    <a:pt x="0" y="0"/>
                  </a:lnTo>
                  <a:lnTo>
                    <a:pt x="282" y="0"/>
                  </a:lnTo>
                  <a:lnTo>
                    <a:pt x="282" y="253"/>
                  </a:lnTo>
                  <a:lnTo>
                    <a:pt x="0" y="2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17"/>
            <p:cNvSpPr>
              <a:spLocks/>
            </p:cNvSpPr>
            <p:nvPr/>
          </p:nvSpPr>
          <p:spPr bwMode="auto">
            <a:xfrm>
              <a:off x="2142698" y="4560888"/>
              <a:ext cx="1587" cy="371475"/>
            </a:xfrm>
            <a:custGeom>
              <a:avLst/>
              <a:gdLst>
                <a:gd name="T0" fmla="*/ 0 w 1"/>
                <a:gd name="T1" fmla="*/ 0 h 234"/>
                <a:gd name="T2" fmla="*/ 0 w 1"/>
                <a:gd name="T3" fmla="*/ 233 h 234"/>
                <a:gd name="T4" fmla="*/ 0 w 1"/>
                <a:gd name="T5" fmla="*/ 0 h 234"/>
              </a:gdLst>
              <a:ahLst/>
              <a:cxnLst>
                <a:cxn ang="0">
                  <a:pos x="T0" y="T1"/>
                </a:cxn>
                <a:cxn ang="0">
                  <a:pos x="T2" y="T3"/>
                </a:cxn>
                <a:cxn ang="0">
                  <a:pos x="T4" y="T5"/>
                </a:cxn>
              </a:cxnLst>
              <a:rect l="0" t="0" r="r" b="b"/>
              <a:pathLst>
                <a:path w="1" h="234">
                  <a:moveTo>
                    <a:pt x="0" y="0"/>
                  </a:moveTo>
                  <a:lnTo>
                    <a:pt x="0" y="23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Rectangle 29"/>
            <p:cNvSpPr>
              <a:spLocks noChangeArrowheads="1"/>
            </p:cNvSpPr>
            <p:nvPr/>
          </p:nvSpPr>
          <p:spPr bwMode="auto">
            <a:xfrm>
              <a:off x="166260" y="5473700"/>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89" name="Rectangle 30"/>
            <p:cNvSpPr>
              <a:spLocks noChangeArrowheads="1"/>
            </p:cNvSpPr>
            <p:nvPr/>
          </p:nvSpPr>
          <p:spPr bwMode="auto">
            <a:xfrm>
              <a:off x="536148" y="54625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90" name="Rectangle 31"/>
            <p:cNvSpPr>
              <a:spLocks noChangeArrowheads="1"/>
            </p:cNvSpPr>
            <p:nvPr/>
          </p:nvSpPr>
          <p:spPr bwMode="auto">
            <a:xfrm>
              <a:off x="1972835" y="54625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91" name="Rectangle 32"/>
            <p:cNvSpPr>
              <a:spLocks noChangeArrowheads="1"/>
            </p:cNvSpPr>
            <p:nvPr/>
          </p:nvSpPr>
          <p:spPr bwMode="auto">
            <a:xfrm>
              <a:off x="2333198" y="5473700"/>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92" name="Rectangle 33"/>
            <p:cNvSpPr>
              <a:spLocks noChangeArrowheads="1"/>
            </p:cNvSpPr>
            <p:nvPr/>
          </p:nvSpPr>
          <p:spPr bwMode="auto">
            <a:xfrm>
              <a:off x="2703085" y="5484813"/>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93" name="Rectangle 34"/>
            <p:cNvSpPr>
              <a:spLocks noChangeArrowheads="1"/>
            </p:cNvSpPr>
            <p:nvPr/>
          </p:nvSpPr>
          <p:spPr bwMode="auto">
            <a:xfrm>
              <a:off x="1837898" y="459105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5</a:t>
              </a:r>
            </a:p>
          </p:txBody>
        </p:sp>
        <p:sp>
          <p:nvSpPr>
            <p:cNvPr id="94" name="Arc 40"/>
            <p:cNvSpPr>
              <a:spLocks/>
            </p:cNvSpPr>
            <p:nvPr/>
          </p:nvSpPr>
          <p:spPr bwMode="auto">
            <a:xfrm rot="19020000">
              <a:off x="1585485" y="5246688"/>
              <a:ext cx="3810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Arc 41"/>
            <p:cNvSpPr>
              <a:spLocks/>
            </p:cNvSpPr>
            <p:nvPr/>
          </p:nvSpPr>
          <p:spPr bwMode="auto">
            <a:xfrm>
              <a:off x="2195085" y="4860925"/>
              <a:ext cx="508000" cy="609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2"/>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6" name="Rectangle 35"/>
          <p:cNvSpPr>
            <a:spLocks noChangeArrowheads="1"/>
          </p:cNvSpPr>
          <p:nvPr/>
        </p:nvSpPr>
        <p:spPr bwMode="auto">
          <a:xfrm>
            <a:off x="2748756" y="4128755"/>
            <a:ext cx="1791494" cy="736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1400" b="1" dirty="0">
                <a:solidFill>
                  <a:srgbClr val="FF0000"/>
                </a:solidFill>
                <a:latin typeface="Arial" pitchFamily="34" charset="0"/>
              </a:rPr>
              <a:t>Entry to be inserted in parent </a:t>
            </a:r>
            <a:r>
              <a:rPr lang="en-US" sz="1400" b="1" dirty="0" smtClean="0">
                <a:solidFill>
                  <a:srgbClr val="FF0000"/>
                </a:solidFill>
                <a:latin typeface="Arial" pitchFamily="34" charset="0"/>
              </a:rPr>
              <a:t>node, “copy-up”</a:t>
            </a:r>
            <a:endParaRPr lang="en-US" sz="1400" b="1" dirty="0">
              <a:solidFill>
                <a:srgbClr val="FF0000"/>
              </a:solidFill>
              <a:latin typeface="Arial" pitchFamily="34" charset="0"/>
            </a:endParaRPr>
          </a:p>
        </p:txBody>
      </p:sp>
      <p:grpSp>
        <p:nvGrpSpPr>
          <p:cNvPr id="5" name="Group 4"/>
          <p:cNvGrpSpPr/>
          <p:nvPr/>
        </p:nvGrpSpPr>
        <p:grpSpPr>
          <a:xfrm>
            <a:off x="5595937" y="4467225"/>
            <a:ext cx="2324100" cy="465138"/>
            <a:chOff x="5188789" y="4864854"/>
            <a:chExt cx="2324100" cy="465138"/>
          </a:xfrm>
        </p:grpSpPr>
        <p:sp>
          <p:nvSpPr>
            <p:cNvPr id="103" name="Freeform 7"/>
            <p:cNvSpPr>
              <a:spLocks/>
            </p:cNvSpPr>
            <p:nvPr/>
          </p:nvSpPr>
          <p:spPr bwMode="auto">
            <a:xfrm>
              <a:off x="5188789" y="4864854"/>
              <a:ext cx="557212" cy="465138"/>
            </a:xfrm>
            <a:custGeom>
              <a:avLst/>
              <a:gdLst>
                <a:gd name="T0" fmla="*/ 0 w 351"/>
                <a:gd name="T1" fmla="*/ 292 h 293"/>
                <a:gd name="T2" fmla="*/ 0 w 351"/>
                <a:gd name="T3" fmla="*/ 0 h 293"/>
                <a:gd name="T4" fmla="*/ 350 w 351"/>
                <a:gd name="T5" fmla="*/ 0 h 293"/>
                <a:gd name="T6" fmla="*/ 350 w 351"/>
                <a:gd name="T7" fmla="*/ 292 h 293"/>
                <a:gd name="T8" fmla="*/ 0 w 351"/>
                <a:gd name="T9" fmla="*/ 292 h 293"/>
              </a:gdLst>
              <a:ahLst/>
              <a:cxnLst>
                <a:cxn ang="0">
                  <a:pos x="T0" y="T1"/>
                </a:cxn>
                <a:cxn ang="0">
                  <a:pos x="T2" y="T3"/>
                </a:cxn>
                <a:cxn ang="0">
                  <a:pos x="T4" y="T5"/>
                </a:cxn>
                <a:cxn ang="0">
                  <a:pos x="T6" y="T7"/>
                </a:cxn>
                <a:cxn ang="0">
                  <a:pos x="T8" y="T9"/>
                </a:cxn>
              </a:cxnLst>
              <a:rect l="0" t="0" r="r" b="b"/>
              <a:pathLst>
                <a:path w="351" h="293">
                  <a:moveTo>
                    <a:pt x="0" y="292"/>
                  </a:moveTo>
                  <a:lnTo>
                    <a:pt x="0" y="0"/>
                  </a:lnTo>
                  <a:lnTo>
                    <a:pt x="350" y="0"/>
                  </a:lnTo>
                  <a:lnTo>
                    <a:pt x="350"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8"/>
            <p:cNvSpPr>
              <a:spLocks/>
            </p:cNvSpPr>
            <p:nvPr/>
          </p:nvSpPr>
          <p:spPr bwMode="auto">
            <a:xfrm>
              <a:off x="5282451"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9"/>
            <p:cNvSpPr>
              <a:spLocks/>
            </p:cNvSpPr>
            <p:nvPr/>
          </p:nvSpPr>
          <p:spPr bwMode="auto">
            <a:xfrm>
              <a:off x="5744414" y="4864854"/>
              <a:ext cx="560387"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10"/>
            <p:cNvSpPr>
              <a:spLocks/>
            </p:cNvSpPr>
            <p:nvPr/>
          </p:nvSpPr>
          <p:spPr bwMode="auto">
            <a:xfrm>
              <a:off x="5839664" y="4864854"/>
              <a:ext cx="1587"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11"/>
            <p:cNvSpPr>
              <a:spLocks/>
            </p:cNvSpPr>
            <p:nvPr/>
          </p:nvSpPr>
          <p:spPr bwMode="auto">
            <a:xfrm>
              <a:off x="6303214" y="4864854"/>
              <a:ext cx="558800" cy="465138"/>
            </a:xfrm>
            <a:custGeom>
              <a:avLst/>
              <a:gdLst>
                <a:gd name="T0" fmla="*/ 0 w 352"/>
                <a:gd name="T1" fmla="*/ 292 h 293"/>
                <a:gd name="T2" fmla="*/ 0 w 352"/>
                <a:gd name="T3" fmla="*/ 0 h 293"/>
                <a:gd name="T4" fmla="*/ 351 w 352"/>
                <a:gd name="T5" fmla="*/ 0 h 293"/>
                <a:gd name="T6" fmla="*/ 351 w 352"/>
                <a:gd name="T7" fmla="*/ 292 h 293"/>
                <a:gd name="T8" fmla="*/ 0 w 352"/>
                <a:gd name="T9" fmla="*/ 292 h 293"/>
              </a:gdLst>
              <a:ahLst/>
              <a:cxnLst>
                <a:cxn ang="0">
                  <a:pos x="T0" y="T1"/>
                </a:cxn>
                <a:cxn ang="0">
                  <a:pos x="T2" y="T3"/>
                </a:cxn>
                <a:cxn ang="0">
                  <a:pos x="T4" y="T5"/>
                </a:cxn>
                <a:cxn ang="0">
                  <a:pos x="T6" y="T7"/>
                </a:cxn>
                <a:cxn ang="0">
                  <a:pos x="T8" y="T9"/>
                </a:cxn>
              </a:cxnLst>
              <a:rect l="0" t="0" r="r" b="b"/>
              <a:pathLst>
                <a:path w="352" h="293">
                  <a:moveTo>
                    <a:pt x="0" y="292"/>
                  </a:moveTo>
                  <a:lnTo>
                    <a:pt x="0" y="0"/>
                  </a:lnTo>
                  <a:lnTo>
                    <a:pt x="351" y="0"/>
                  </a:lnTo>
                  <a:lnTo>
                    <a:pt x="351"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12"/>
            <p:cNvSpPr>
              <a:spLocks/>
            </p:cNvSpPr>
            <p:nvPr/>
          </p:nvSpPr>
          <p:spPr bwMode="auto">
            <a:xfrm>
              <a:off x="6396876"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13"/>
            <p:cNvSpPr>
              <a:spLocks/>
            </p:cNvSpPr>
            <p:nvPr/>
          </p:nvSpPr>
          <p:spPr bwMode="auto">
            <a:xfrm>
              <a:off x="6860426" y="4864854"/>
              <a:ext cx="560388"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14"/>
            <p:cNvSpPr>
              <a:spLocks/>
            </p:cNvSpPr>
            <p:nvPr/>
          </p:nvSpPr>
          <p:spPr bwMode="auto">
            <a:xfrm>
              <a:off x="6952501"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15"/>
            <p:cNvSpPr>
              <a:spLocks/>
            </p:cNvSpPr>
            <p:nvPr/>
          </p:nvSpPr>
          <p:spPr bwMode="auto">
            <a:xfrm>
              <a:off x="7419226" y="4864854"/>
              <a:ext cx="93663" cy="465138"/>
            </a:xfrm>
            <a:custGeom>
              <a:avLst/>
              <a:gdLst>
                <a:gd name="T0" fmla="*/ 0 w 59"/>
                <a:gd name="T1" fmla="*/ 292 h 293"/>
                <a:gd name="T2" fmla="*/ 0 w 59"/>
                <a:gd name="T3" fmla="*/ 0 h 293"/>
                <a:gd name="T4" fmla="*/ 58 w 59"/>
                <a:gd name="T5" fmla="*/ 0 h 293"/>
                <a:gd name="T6" fmla="*/ 58 w 59"/>
                <a:gd name="T7" fmla="*/ 292 h 293"/>
                <a:gd name="T8" fmla="*/ 0 w 59"/>
                <a:gd name="T9" fmla="*/ 292 h 293"/>
              </a:gdLst>
              <a:ahLst/>
              <a:cxnLst>
                <a:cxn ang="0">
                  <a:pos x="T0" y="T1"/>
                </a:cxn>
                <a:cxn ang="0">
                  <a:pos x="T2" y="T3"/>
                </a:cxn>
                <a:cxn ang="0">
                  <a:pos x="T4" y="T5"/>
                </a:cxn>
                <a:cxn ang="0">
                  <a:pos x="T6" y="T7"/>
                </a:cxn>
                <a:cxn ang="0">
                  <a:pos x="T8" y="T9"/>
                </a:cxn>
              </a:cxnLst>
              <a:rect l="0" t="0" r="r" b="b"/>
              <a:pathLst>
                <a:path w="59" h="293">
                  <a:moveTo>
                    <a:pt x="0" y="292"/>
                  </a:moveTo>
                  <a:lnTo>
                    <a:pt x="0" y="0"/>
                  </a:lnTo>
                  <a:lnTo>
                    <a:pt x="58" y="0"/>
                  </a:lnTo>
                  <a:lnTo>
                    <a:pt x="58"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Rectangle 47"/>
            <p:cNvSpPr>
              <a:spLocks noChangeArrowheads="1"/>
            </p:cNvSpPr>
            <p:nvPr/>
          </p:nvSpPr>
          <p:spPr bwMode="auto">
            <a:xfrm>
              <a:off x="5876176"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113" name="Rectangle 48"/>
            <p:cNvSpPr>
              <a:spLocks noChangeArrowheads="1"/>
            </p:cNvSpPr>
            <p:nvPr/>
          </p:nvSpPr>
          <p:spPr bwMode="auto">
            <a:xfrm>
              <a:off x="6433389"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114" name="Rectangle 49"/>
            <p:cNvSpPr>
              <a:spLocks noChangeArrowheads="1"/>
            </p:cNvSpPr>
            <p:nvPr/>
          </p:nvSpPr>
          <p:spPr bwMode="auto">
            <a:xfrm>
              <a:off x="7003301" y="4925179"/>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115" name="Rectangle 66"/>
            <p:cNvSpPr>
              <a:spLocks noChangeArrowheads="1"/>
            </p:cNvSpPr>
            <p:nvPr/>
          </p:nvSpPr>
          <p:spPr bwMode="auto">
            <a:xfrm>
              <a:off x="5342776"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grpSp>
      <p:sp>
        <p:nvSpPr>
          <p:cNvPr id="117" name="Rectangle 35"/>
          <p:cNvSpPr>
            <a:spLocks noChangeArrowheads="1"/>
          </p:cNvSpPr>
          <p:nvPr/>
        </p:nvSpPr>
        <p:spPr bwMode="auto">
          <a:xfrm>
            <a:off x="5944790" y="5101139"/>
            <a:ext cx="1791494"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1400" b="1" dirty="0" smtClean="0">
                <a:solidFill>
                  <a:srgbClr val="FF0000"/>
                </a:solidFill>
                <a:latin typeface="Arial" pitchFamily="34" charset="0"/>
              </a:rPr>
              <a:t>But root is full!</a:t>
            </a:r>
            <a:endParaRPr lang="en-US" sz="1400" b="1" dirty="0">
              <a:solidFill>
                <a:srgbClr val="FF0000"/>
              </a:solidFill>
              <a:latin typeface="Arial" pitchFamily="34" charset="0"/>
            </a:endParaRPr>
          </a:p>
        </p:txBody>
      </p:sp>
    </p:spTree>
    <p:extLst>
      <p:ext uri="{BB962C8B-B14F-4D97-AF65-F5344CB8AC3E}">
        <p14:creationId xmlns:p14="http://schemas.microsoft.com/office/powerpoint/2010/main" val="142452970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6" grpId="0"/>
      <p:bldP spid="1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11163" y="26158"/>
            <a:ext cx="7772400" cy="1104900"/>
          </a:xfrm>
          <a:noFill/>
          <a:ln/>
        </p:spPr>
        <p:txBody>
          <a:bodyPr/>
          <a:lstStyle/>
          <a:p>
            <a:r>
              <a:rPr lang="en-US" dirty="0"/>
              <a:t>B+ Tree Example: Insert 8* (d=2)</a:t>
            </a:r>
          </a:p>
        </p:txBody>
      </p:sp>
      <p:sp>
        <p:nvSpPr>
          <p:cNvPr id="27690" name="Rectangle 42"/>
          <p:cNvSpPr>
            <a:spLocks noChangeArrowheads="1"/>
          </p:cNvSpPr>
          <p:nvPr/>
        </p:nvSpPr>
        <p:spPr bwMode="auto">
          <a:xfrm>
            <a:off x="5401468" y="2515906"/>
            <a:ext cx="1694376"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smtClean="0">
                <a:solidFill>
                  <a:srgbClr val="FF0000"/>
                </a:solidFill>
                <a:latin typeface="Arial" pitchFamily="34" charset="0"/>
              </a:rPr>
              <a:t>New root created!</a:t>
            </a:r>
            <a:endParaRPr lang="en-US" sz="1400" b="1" dirty="0">
              <a:solidFill>
                <a:srgbClr val="FF0000"/>
              </a:solidFill>
              <a:latin typeface="Arial" pitchFamily="34" charset="0"/>
            </a:endParaRPr>
          </a:p>
        </p:txBody>
      </p:sp>
      <p:sp>
        <p:nvSpPr>
          <p:cNvPr id="27744" name="Rectangle 96"/>
          <p:cNvSpPr>
            <a:spLocks noChangeArrowheads="1"/>
          </p:cNvSpPr>
          <p:nvPr/>
        </p:nvSpPr>
        <p:spPr bwMode="auto">
          <a:xfrm>
            <a:off x="3505200" y="4648200"/>
            <a:ext cx="3590644" cy="1166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1400" b="1" dirty="0" smtClean="0">
                <a:solidFill>
                  <a:srgbClr val="FF0000"/>
                </a:solidFill>
                <a:latin typeface="Arial" pitchFamily="34" charset="0"/>
              </a:rPr>
              <a:t>Note </a:t>
            </a:r>
            <a:r>
              <a:rPr lang="en-US" sz="1400" b="1" dirty="0">
                <a:solidFill>
                  <a:srgbClr val="FF0000"/>
                </a:solidFill>
                <a:latin typeface="Arial" pitchFamily="34" charset="0"/>
              </a:rPr>
              <a:t>that 17 is </a:t>
            </a:r>
            <a:r>
              <a:rPr lang="en-US" sz="1400" b="1" dirty="0" smtClean="0">
                <a:solidFill>
                  <a:srgbClr val="FF0000"/>
                </a:solidFill>
                <a:latin typeface="Arial" pitchFamily="34" charset="0"/>
              </a:rPr>
              <a:t>“pushed up”; contrast this with “copy-up” for leaf nodes</a:t>
            </a:r>
          </a:p>
          <a:p>
            <a:r>
              <a:rPr lang="en-US" sz="1400" b="1" dirty="0" smtClean="0">
                <a:solidFill>
                  <a:srgbClr val="FF0000"/>
                </a:solidFill>
                <a:latin typeface="Arial" pitchFamily="34" charset="0"/>
              </a:rPr>
              <a:t>Push up: deletes key from lower level and inserts it in upper level</a:t>
            </a:r>
          </a:p>
          <a:p>
            <a:r>
              <a:rPr lang="en-US" sz="1400" b="1" dirty="0" smtClean="0">
                <a:solidFill>
                  <a:srgbClr val="FF0000"/>
                </a:solidFill>
                <a:latin typeface="Arial" pitchFamily="34" charset="0"/>
              </a:rPr>
              <a:t>Copy up: key is left at lower level</a:t>
            </a:r>
            <a:endParaRPr lang="en-US" sz="1400" b="1" dirty="0">
              <a:solidFill>
                <a:srgbClr val="FF0000"/>
              </a:solidFill>
              <a:latin typeface="Arial" pitchFamily="34" charset="0"/>
            </a:endParaRPr>
          </a:p>
        </p:txBody>
      </p:sp>
      <p:grpSp>
        <p:nvGrpSpPr>
          <p:cNvPr id="104" name="Group 103"/>
          <p:cNvGrpSpPr/>
          <p:nvPr/>
        </p:nvGrpSpPr>
        <p:grpSpPr>
          <a:xfrm>
            <a:off x="3837524" y="1612754"/>
            <a:ext cx="2324100" cy="465138"/>
            <a:chOff x="5188789" y="4864854"/>
            <a:chExt cx="2324100" cy="465138"/>
          </a:xfrm>
        </p:grpSpPr>
        <p:sp>
          <p:nvSpPr>
            <p:cNvPr id="105" name="Freeform 7"/>
            <p:cNvSpPr>
              <a:spLocks/>
            </p:cNvSpPr>
            <p:nvPr/>
          </p:nvSpPr>
          <p:spPr bwMode="auto">
            <a:xfrm>
              <a:off x="5188789" y="4864854"/>
              <a:ext cx="557212" cy="465138"/>
            </a:xfrm>
            <a:custGeom>
              <a:avLst/>
              <a:gdLst>
                <a:gd name="T0" fmla="*/ 0 w 351"/>
                <a:gd name="T1" fmla="*/ 292 h 293"/>
                <a:gd name="T2" fmla="*/ 0 w 351"/>
                <a:gd name="T3" fmla="*/ 0 h 293"/>
                <a:gd name="T4" fmla="*/ 350 w 351"/>
                <a:gd name="T5" fmla="*/ 0 h 293"/>
                <a:gd name="T6" fmla="*/ 350 w 351"/>
                <a:gd name="T7" fmla="*/ 292 h 293"/>
                <a:gd name="T8" fmla="*/ 0 w 351"/>
                <a:gd name="T9" fmla="*/ 292 h 293"/>
              </a:gdLst>
              <a:ahLst/>
              <a:cxnLst>
                <a:cxn ang="0">
                  <a:pos x="T0" y="T1"/>
                </a:cxn>
                <a:cxn ang="0">
                  <a:pos x="T2" y="T3"/>
                </a:cxn>
                <a:cxn ang="0">
                  <a:pos x="T4" y="T5"/>
                </a:cxn>
                <a:cxn ang="0">
                  <a:pos x="T6" y="T7"/>
                </a:cxn>
                <a:cxn ang="0">
                  <a:pos x="T8" y="T9"/>
                </a:cxn>
              </a:cxnLst>
              <a:rect l="0" t="0" r="r" b="b"/>
              <a:pathLst>
                <a:path w="351" h="293">
                  <a:moveTo>
                    <a:pt x="0" y="292"/>
                  </a:moveTo>
                  <a:lnTo>
                    <a:pt x="0" y="0"/>
                  </a:lnTo>
                  <a:lnTo>
                    <a:pt x="350" y="0"/>
                  </a:lnTo>
                  <a:lnTo>
                    <a:pt x="350"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8"/>
            <p:cNvSpPr>
              <a:spLocks/>
            </p:cNvSpPr>
            <p:nvPr/>
          </p:nvSpPr>
          <p:spPr bwMode="auto">
            <a:xfrm>
              <a:off x="5282451"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9"/>
            <p:cNvSpPr>
              <a:spLocks/>
            </p:cNvSpPr>
            <p:nvPr/>
          </p:nvSpPr>
          <p:spPr bwMode="auto">
            <a:xfrm>
              <a:off x="5744414" y="4864854"/>
              <a:ext cx="560387"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10"/>
            <p:cNvSpPr>
              <a:spLocks/>
            </p:cNvSpPr>
            <p:nvPr/>
          </p:nvSpPr>
          <p:spPr bwMode="auto">
            <a:xfrm>
              <a:off x="5839664" y="4864854"/>
              <a:ext cx="1587"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11"/>
            <p:cNvSpPr>
              <a:spLocks/>
            </p:cNvSpPr>
            <p:nvPr/>
          </p:nvSpPr>
          <p:spPr bwMode="auto">
            <a:xfrm>
              <a:off x="6303214" y="4864854"/>
              <a:ext cx="558800" cy="465138"/>
            </a:xfrm>
            <a:custGeom>
              <a:avLst/>
              <a:gdLst>
                <a:gd name="T0" fmla="*/ 0 w 352"/>
                <a:gd name="T1" fmla="*/ 292 h 293"/>
                <a:gd name="T2" fmla="*/ 0 w 352"/>
                <a:gd name="T3" fmla="*/ 0 h 293"/>
                <a:gd name="T4" fmla="*/ 351 w 352"/>
                <a:gd name="T5" fmla="*/ 0 h 293"/>
                <a:gd name="T6" fmla="*/ 351 w 352"/>
                <a:gd name="T7" fmla="*/ 292 h 293"/>
                <a:gd name="T8" fmla="*/ 0 w 352"/>
                <a:gd name="T9" fmla="*/ 292 h 293"/>
              </a:gdLst>
              <a:ahLst/>
              <a:cxnLst>
                <a:cxn ang="0">
                  <a:pos x="T0" y="T1"/>
                </a:cxn>
                <a:cxn ang="0">
                  <a:pos x="T2" y="T3"/>
                </a:cxn>
                <a:cxn ang="0">
                  <a:pos x="T4" y="T5"/>
                </a:cxn>
                <a:cxn ang="0">
                  <a:pos x="T6" y="T7"/>
                </a:cxn>
                <a:cxn ang="0">
                  <a:pos x="T8" y="T9"/>
                </a:cxn>
              </a:cxnLst>
              <a:rect l="0" t="0" r="r" b="b"/>
              <a:pathLst>
                <a:path w="352" h="293">
                  <a:moveTo>
                    <a:pt x="0" y="292"/>
                  </a:moveTo>
                  <a:lnTo>
                    <a:pt x="0" y="0"/>
                  </a:lnTo>
                  <a:lnTo>
                    <a:pt x="351" y="0"/>
                  </a:lnTo>
                  <a:lnTo>
                    <a:pt x="351"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12"/>
            <p:cNvSpPr>
              <a:spLocks/>
            </p:cNvSpPr>
            <p:nvPr/>
          </p:nvSpPr>
          <p:spPr bwMode="auto">
            <a:xfrm>
              <a:off x="6396876"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13"/>
            <p:cNvSpPr>
              <a:spLocks/>
            </p:cNvSpPr>
            <p:nvPr/>
          </p:nvSpPr>
          <p:spPr bwMode="auto">
            <a:xfrm>
              <a:off x="6860426" y="4864854"/>
              <a:ext cx="560388" cy="465138"/>
            </a:xfrm>
            <a:custGeom>
              <a:avLst/>
              <a:gdLst>
                <a:gd name="T0" fmla="*/ 0 w 353"/>
                <a:gd name="T1" fmla="*/ 292 h 293"/>
                <a:gd name="T2" fmla="*/ 0 w 353"/>
                <a:gd name="T3" fmla="*/ 0 h 293"/>
                <a:gd name="T4" fmla="*/ 352 w 353"/>
                <a:gd name="T5" fmla="*/ 0 h 293"/>
                <a:gd name="T6" fmla="*/ 352 w 353"/>
                <a:gd name="T7" fmla="*/ 292 h 293"/>
                <a:gd name="T8" fmla="*/ 0 w 353"/>
                <a:gd name="T9" fmla="*/ 292 h 293"/>
              </a:gdLst>
              <a:ahLst/>
              <a:cxnLst>
                <a:cxn ang="0">
                  <a:pos x="T0" y="T1"/>
                </a:cxn>
                <a:cxn ang="0">
                  <a:pos x="T2" y="T3"/>
                </a:cxn>
                <a:cxn ang="0">
                  <a:pos x="T4" y="T5"/>
                </a:cxn>
                <a:cxn ang="0">
                  <a:pos x="T6" y="T7"/>
                </a:cxn>
                <a:cxn ang="0">
                  <a:pos x="T8" y="T9"/>
                </a:cxn>
              </a:cxnLst>
              <a:rect l="0" t="0" r="r" b="b"/>
              <a:pathLst>
                <a:path w="353" h="293">
                  <a:moveTo>
                    <a:pt x="0" y="292"/>
                  </a:moveTo>
                  <a:lnTo>
                    <a:pt x="0" y="0"/>
                  </a:lnTo>
                  <a:lnTo>
                    <a:pt x="352" y="0"/>
                  </a:lnTo>
                  <a:lnTo>
                    <a:pt x="352"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14"/>
            <p:cNvSpPr>
              <a:spLocks/>
            </p:cNvSpPr>
            <p:nvPr/>
          </p:nvSpPr>
          <p:spPr bwMode="auto">
            <a:xfrm>
              <a:off x="6952501" y="4864854"/>
              <a:ext cx="1588" cy="465138"/>
            </a:xfrm>
            <a:custGeom>
              <a:avLst/>
              <a:gdLst>
                <a:gd name="T0" fmla="*/ 0 w 1"/>
                <a:gd name="T1" fmla="*/ 0 h 293"/>
                <a:gd name="T2" fmla="*/ 0 w 1"/>
                <a:gd name="T3" fmla="*/ 292 h 293"/>
                <a:gd name="T4" fmla="*/ 0 w 1"/>
                <a:gd name="T5" fmla="*/ 0 h 293"/>
              </a:gdLst>
              <a:ahLst/>
              <a:cxnLst>
                <a:cxn ang="0">
                  <a:pos x="T0" y="T1"/>
                </a:cxn>
                <a:cxn ang="0">
                  <a:pos x="T2" y="T3"/>
                </a:cxn>
                <a:cxn ang="0">
                  <a:pos x="T4" y="T5"/>
                </a:cxn>
              </a:cxnLst>
              <a:rect l="0" t="0" r="r" b="b"/>
              <a:pathLst>
                <a:path w="1" h="293">
                  <a:moveTo>
                    <a:pt x="0" y="0"/>
                  </a:moveTo>
                  <a:lnTo>
                    <a:pt x="0" y="29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5"/>
            <p:cNvSpPr>
              <a:spLocks/>
            </p:cNvSpPr>
            <p:nvPr/>
          </p:nvSpPr>
          <p:spPr bwMode="auto">
            <a:xfrm>
              <a:off x="7419226" y="4864854"/>
              <a:ext cx="93663" cy="465138"/>
            </a:xfrm>
            <a:custGeom>
              <a:avLst/>
              <a:gdLst>
                <a:gd name="T0" fmla="*/ 0 w 59"/>
                <a:gd name="T1" fmla="*/ 292 h 293"/>
                <a:gd name="T2" fmla="*/ 0 w 59"/>
                <a:gd name="T3" fmla="*/ 0 h 293"/>
                <a:gd name="T4" fmla="*/ 58 w 59"/>
                <a:gd name="T5" fmla="*/ 0 h 293"/>
                <a:gd name="T6" fmla="*/ 58 w 59"/>
                <a:gd name="T7" fmla="*/ 292 h 293"/>
                <a:gd name="T8" fmla="*/ 0 w 59"/>
                <a:gd name="T9" fmla="*/ 292 h 293"/>
              </a:gdLst>
              <a:ahLst/>
              <a:cxnLst>
                <a:cxn ang="0">
                  <a:pos x="T0" y="T1"/>
                </a:cxn>
                <a:cxn ang="0">
                  <a:pos x="T2" y="T3"/>
                </a:cxn>
                <a:cxn ang="0">
                  <a:pos x="T4" y="T5"/>
                </a:cxn>
                <a:cxn ang="0">
                  <a:pos x="T6" y="T7"/>
                </a:cxn>
                <a:cxn ang="0">
                  <a:pos x="T8" y="T9"/>
                </a:cxn>
              </a:cxnLst>
              <a:rect l="0" t="0" r="r" b="b"/>
              <a:pathLst>
                <a:path w="59" h="293">
                  <a:moveTo>
                    <a:pt x="0" y="292"/>
                  </a:moveTo>
                  <a:lnTo>
                    <a:pt x="0" y="0"/>
                  </a:lnTo>
                  <a:lnTo>
                    <a:pt x="58" y="0"/>
                  </a:lnTo>
                  <a:lnTo>
                    <a:pt x="58" y="292"/>
                  </a:lnTo>
                  <a:lnTo>
                    <a:pt x="0" y="2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Rectangle 47"/>
            <p:cNvSpPr>
              <a:spLocks noChangeArrowheads="1"/>
            </p:cNvSpPr>
            <p:nvPr/>
          </p:nvSpPr>
          <p:spPr bwMode="auto">
            <a:xfrm>
              <a:off x="5876176"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115" name="Rectangle 48"/>
            <p:cNvSpPr>
              <a:spLocks noChangeArrowheads="1"/>
            </p:cNvSpPr>
            <p:nvPr/>
          </p:nvSpPr>
          <p:spPr bwMode="auto">
            <a:xfrm>
              <a:off x="6433389"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116" name="Rectangle 49"/>
            <p:cNvSpPr>
              <a:spLocks noChangeArrowheads="1"/>
            </p:cNvSpPr>
            <p:nvPr/>
          </p:nvSpPr>
          <p:spPr bwMode="auto">
            <a:xfrm>
              <a:off x="7003301" y="4925179"/>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117" name="Rectangle 66"/>
            <p:cNvSpPr>
              <a:spLocks noChangeArrowheads="1"/>
            </p:cNvSpPr>
            <p:nvPr/>
          </p:nvSpPr>
          <p:spPr bwMode="auto">
            <a:xfrm>
              <a:off x="5342776" y="4936292"/>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grpSp>
      <p:grpSp>
        <p:nvGrpSpPr>
          <p:cNvPr id="4" name="Group 3"/>
          <p:cNvGrpSpPr/>
          <p:nvPr/>
        </p:nvGrpSpPr>
        <p:grpSpPr>
          <a:xfrm>
            <a:off x="3131552" y="1653380"/>
            <a:ext cx="449262" cy="403225"/>
            <a:chOff x="1806148" y="4551363"/>
            <a:chExt cx="449262" cy="403225"/>
          </a:xfrm>
        </p:grpSpPr>
        <p:sp>
          <p:nvSpPr>
            <p:cNvPr id="118" name="Freeform 16"/>
            <p:cNvSpPr>
              <a:spLocks/>
            </p:cNvSpPr>
            <p:nvPr/>
          </p:nvSpPr>
          <p:spPr bwMode="auto">
            <a:xfrm>
              <a:off x="1806148" y="4551363"/>
              <a:ext cx="449262" cy="403225"/>
            </a:xfrm>
            <a:custGeom>
              <a:avLst/>
              <a:gdLst>
                <a:gd name="T0" fmla="*/ 0 w 283"/>
                <a:gd name="T1" fmla="*/ 253 h 254"/>
                <a:gd name="T2" fmla="*/ 0 w 283"/>
                <a:gd name="T3" fmla="*/ 0 h 254"/>
                <a:gd name="T4" fmla="*/ 282 w 283"/>
                <a:gd name="T5" fmla="*/ 0 h 254"/>
                <a:gd name="T6" fmla="*/ 282 w 283"/>
                <a:gd name="T7" fmla="*/ 253 h 254"/>
                <a:gd name="T8" fmla="*/ 0 w 283"/>
                <a:gd name="T9" fmla="*/ 253 h 254"/>
              </a:gdLst>
              <a:ahLst/>
              <a:cxnLst>
                <a:cxn ang="0">
                  <a:pos x="T0" y="T1"/>
                </a:cxn>
                <a:cxn ang="0">
                  <a:pos x="T2" y="T3"/>
                </a:cxn>
                <a:cxn ang="0">
                  <a:pos x="T4" y="T5"/>
                </a:cxn>
                <a:cxn ang="0">
                  <a:pos x="T6" y="T7"/>
                </a:cxn>
                <a:cxn ang="0">
                  <a:pos x="T8" y="T9"/>
                </a:cxn>
              </a:cxnLst>
              <a:rect l="0" t="0" r="r" b="b"/>
              <a:pathLst>
                <a:path w="283" h="254">
                  <a:moveTo>
                    <a:pt x="0" y="253"/>
                  </a:moveTo>
                  <a:lnTo>
                    <a:pt x="0" y="0"/>
                  </a:lnTo>
                  <a:lnTo>
                    <a:pt x="282" y="0"/>
                  </a:lnTo>
                  <a:lnTo>
                    <a:pt x="282" y="253"/>
                  </a:lnTo>
                  <a:lnTo>
                    <a:pt x="0" y="2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17"/>
            <p:cNvSpPr>
              <a:spLocks/>
            </p:cNvSpPr>
            <p:nvPr/>
          </p:nvSpPr>
          <p:spPr bwMode="auto">
            <a:xfrm>
              <a:off x="2142698" y="4560888"/>
              <a:ext cx="1587" cy="371475"/>
            </a:xfrm>
            <a:custGeom>
              <a:avLst/>
              <a:gdLst>
                <a:gd name="T0" fmla="*/ 0 w 1"/>
                <a:gd name="T1" fmla="*/ 0 h 234"/>
                <a:gd name="T2" fmla="*/ 0 w 1"/>
                <a:gd name="T3" fmla="*/ 233 h 234"/>
                <a:gd name="T4" fmla="*/ 0 w 1"/>
                <a:gd name="T5" fmla="*/ 0 h 234"/>
              </a:gdLst>
              <a:ahLst/>
              <a:cxnLst>
                <a:cxn ang="0">
                  <a:pos x="T0" y="T1"/>
                </a:cxn>
                <a:cxn ang="0">
                  <a:pos x="T2" y="T3"/>
                </a:cxn>
                <a:cxn ang="0">
                  <a:pos x="T4" y="T5"/>
                </a:cxn>
              </a:cxnLst>
              <a:rect l="0" t="0" r="r" b="b"/>
              <a:pathLst>
                <a:path w="1" h="234">
                  <a:moveTo>
                    <a:pt x="0" y="0"/>
                  </a:moveTo>
                  <a:lnTo>
                    <a:pt x="0" y="23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Rectangle 34"/>
            <p:cNvSpPr>
              <a:spLocks noChangeArrowheads="1"/>
            </p:cNvSpPr>
            <p:nvPr/>
          </p:nvSpPr>
          <p:spPr bwMode="auto">
            <a:xfrm>
              <a:off x="1837898" y="459105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Arial" pitchFamily="34" charset="0"/>
                </a:rPr>
                <a:t>5</a:t>
              </a:r>
            </a:p>
          </p:txBody>
        </p:sp>
      </p:grpSp>
      <p:grpSp>
        <p:nvGrpSpPr>
          <p:cNvPr id="6" name="Group 5"/>
          <p:cNvGrpSpPr/>
          <p:nvPr/>
        </p:nvGrpSpPr>
        <p:grpSpPr>
          <a:xfrm>
            <a:off x="2657475" y="2668512"/>
            <a:ext cx="3829049" cy="1564569"/>
            <a:chOff x="2657475" y="2668512"/>
            <a:chExt cx="3829049" cy="1564569"/>
          </a:xfrm>
        </p:grpSpPr>
        <p:sp>
          <p:nvSpPr>
            <p:cNvPr id="123" name="Freeform 43"/>
            <p:cNvSpPr>
              <a:spLocks/>
            </p:cNvSpPr>
            <p:nvPr/>
          </p:nvSpPr>
          <p:spPr bwMode="auto">
            <a:xfrm>
              <a:off x="4524911" y="2668512"/>
              <a:ext cx="121701" cy="401638"/>
            </a:xfrm>
            <a:custGeom>
              <a:avLst/>
              <a:gdLst>
                <a:gd name="T0" fmla="*/ 0 w 255"/>
                <a:gd name="T1" fmla="*/ 252 h 253"/>
                <a:gd name="T2" fmla="*/ 0 w 255"/>
                <a:gd name="T3" fmla="*/ 0 h 253"/>
                <a:gd name="T4" fmla="*/ 254 w 255"/>
                <a:gd name="T5" fmla="*/ 0 h 253"/>
                <a:gd name="T6" fmla="*/ 254 w 255"/>
                <a:gd name="T7" fmla="*/ 252 h 253"/>
                <a:gd name="T8" fmla="*/ 0 w 255"/>
                <a:gd name="T9" fmla="*/ 252 h 253"/>
              </a:gdLst>
              <a:ahLst/>
              <a:cxnLst>
                <a:cxn ang="0">
                  <a:pos x="T0" y="T1"/>
                </a:cxn>
                <a:cxn ang="0">
                  <a:pos x="T2" y="T3"/>
                </a:cxn>
                <a:cxn ang="0">
                  <a:pos x="T4" y="T5"/>
                </a:cxn>
                <a:cxn ang="0">
                  <a:pos x="T6" y="T7"/>
                </a:cxn>
                <a:cxn ang="0">
                  <a:pos x="T8" y="T9"/>
                </a:cxn>
              </a:cxnLst>
              <a:rect l="0" t="0" r="r" b="b"/>
              <a:pathLst>
                <a:path w="255" h="253">
                  <a:moveTo>
                    <a:pt x="0" y="252"/>
                  </a:moveTo>
                  <a:lnTo>
                    <a:pt x="0" y="0"/>
                  </a:lnTo>
                  <a:lnTo>
                    <a:pt x="254" y="0"/>
                  </a:lnTo>
                  <a:lnTo>
                    <a:pt x="254"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1" name="Freeform 43"/>
            <p:cNvSpPr>
              <a:spLocks/>
            </p:cNvSpPr>
            <p:nvPr/>
          </p:nvSpPr>
          <p:spPr bwMode="auto">
            <a:xfrm>
              <a:off x="2787650" y="3571093"/>
              <a:ext cx="404812" cy="401638"/>
            </a:xfrm>
            <a:custGeom>
              <a:avLst/>
              <a:gdLst>
                <a:gd name="T0" fmla="*/ 0 w 255"/>
                <a:gd name="T1" fmla="*/ 252 h 253"/>
                <a:gd name="T2" fmla="*/ 0 w 255"/>
                <a:gd name="T3" fmla="*/ 0 h 253"/>
                <a:gd name="T4" fmla="*/ 254 w 255"/>
                <a:gd name="T5" fmla="*/ 0 h 253"/>
                <a:gd name="T6" fmla="*/ 254 w 255"/>
                <a:gd name="T7" fmla="*/ 252 h 253"/>
                <a:gd name="T8" fmla="*/ 0 w 255"/>
                <a:gd name="T9" fmla="*/ 252 h 253"/>
              </a:gdLst>
              <a:ahLst/>
              <a:cxnLst>
                <a:cxn ang="0">
                  <a:pos x="T0" y="T1"/>
                </a:cxn>
                <a:cxn ang="0">
                  <a:pos x="T2" y="T3"/>
                </a:cxn>
                <a:cxn ang="0">
                  <a:pos x="T4" y="T5"/>
                </a:cxn>
                <a:cxn ang="0">
                  <a:pos x="T6" y="T7"/>
                </a:cxn>
                <a:cxn ang="0">
                  <a:pos x="T8" y="T9"/>
                </a:cxn>
              </a:cxnLst>
              <a:rect l="0" t="0" r="r" b="b"/>
              <a:pathLst>
                <a:path w="255" h="253">
                  <a:moveTo>
                    <a:pt x="0" y="252"/>
                  </a:moveTo>
                  <a:lnTo>
                    <a:pt x="0" y="0"/>
                  </a:lnTo>
                  <a:lnTo>
                    <a:pt x="254" y="0"/>
                  </a:lnTo>
                  <a:lnTo>
                    <a:pt x="254"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2" name="Freeform 44"/>
            <p:cNvSpPr>
              <a:spLocks/>
            </p:cNvSpPr>
            <p:nvPr/>
          </p:nvSpPr>
          <p:spPr bwMode="auto">
            <a:xfrm>
              <a:off x="2868612"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3" name="Freeform 45"/>
            <p:cNvSpPr>
              <a:spLocks/>
            </p:cNvSpPr>
            <p:nvPr/>
          </p:nvSpPr>
          <p:spPr bwMode="auto">
            <a:xfrm>
              <a:off x="3190875" y="3571093"/>
              <a:ext cx="401637" cy="401638"/>
            </a:xfrm>
            <a:custGeom>
              <a:avLst/>
              <a:gdLst>
                <a:gd name="T0" fmla="*/ 0 w 253"/>
                <a:gd name="T1" fmla="*/ 252 h 253"/>
                <a:gd name="T2" fmla="*/ 0 w 253"/>
                <a:gd name="T3" fmla="*/ 0 h 253"/>
                <a:gd name="T4" fmla="*/ 252 w 253"/>
                <a:gd name="T5" fmla="*/ 0 h 253"/>
                <a:gd name="T6" fmla="*/ 252 w 253"/>
                <a:gd name="T7" fmla="*/ 252 h 253"/>
                <a:gd name="T8" fmla="*/ 0 w 253"/>
                <a:gd name="T9" fmla="*/ 252 h 253"/>
              </a:gdLst>
              <a:ahLst/>
              <a:cxnLst>
                <a:cxn ang="0">
                  <a:pos x="T0" y="T1"/>
                </a:cxn>
                <a:cxn ang="0">
                  <a:pos x="T2" y="T3"/>
                </a:cxn>
                <a:cxn ang="0">
                  <a:pos x="T4" y="T5"/>
                </a:cxn>
                <a:cxn ang="0">
                  <a:pos x="T6" y="T7"/>
                </a:cxn>
                <a:cxn ang="0">
                  <a:pos x="T8" y="T9"/>
                </a:cxn>
              </a:cxnLst>
              <a:rect l="0" t="0" r="r" b="b"/>
              <a:pathLst>
                <a:path w="253" h="253">
                  <a:moveTo>
                    <a:pt x="0" y="252"/>
                  </a:moveTo>
                  <a:lnTo>
                    <a:pt x="0" y="0"/>
                  </a:lnTo>
                  <a:lnTo>
                    <a:pt x="252" y="0"/>
                  </a:lnTo>
                  <a:lnTo>
                    <a:pt x="252"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4" name="Freeform 46"/>
            <p:cNvSpPr>
              <a:spLocks/>
            </p:cNvSpPr>
            <p:nvPr/>
          </p:nvSpPr>
          <p:spPr bwMode="auto">
            <a:xfrm>
              <a:off x="3270250"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5" name="Freeform 47"/>
            <p:cNvSpPr>
              <a:spLocks/>
            </p:cNvSpPr>
            <p:nvPr/>
          </p:nvSpPr>
          <p:spPr bwMode="auto">
            <a:xfrm>
              <a:off x="3590925" y="3571093"/>
              <a:ext cx="403225" cy="401638"/>
            </a:xfrm>
            <a:custGeom>
              <a:avLst/>
              <a:gdLst>
                <a:gd name="T0" fmla="*/ 0 w 254"/>
                <a:gd name="T1" fmla="*/ 252 h 253"/>
                <a:gd name="T2" fmla="*/ 0 w 254"/>
                <a:gd name="T3" fmla="*/ 0 h 253"/>
                <a:gd name="T4" fmla="*/ 253 w 254"/>
                <a:gd name="T5" fmla="*/ 0 h 253"/>
                <a:gd name="T6" fmla="*/ 253 w 254"/>
                <a:gd name="T7" fmla="*/ 252 h 253"/>
                <a:gd name="T8" fmla="*/ 0 w 254"/>
                <a:gd name="T9" fmla="*/ 252 h 253"/>
              </a:gdLst>
              <a:ahLst/>
              <a:cxnLst>
                <a:cxn ang="0">
                  <a:pos x="T0" y="T1"/>
                </a:cxn>
                <a:cxn ang="0">
                  <a:pos x="T2" y="T3"/>
                </a:cxn>
                <a:cxn ang="0">
                  <a:pos x="T4" y="T5"/>
                </a:cxn>
                <a:cxn ang="0">
                  <a:pos x="T6" y="T7"/>
                </a:cxn>
                <a:cxn ang="0">
                  <a:pos x="T8" y="T9"/>
                </a:cxn>
              </a:cxnLst>
              <a:rect l="0" t="0" r="r" b="b"/>
              <a:pathLst>
                <a:path w="254" h="253">
                  <a:moveTo>
                    <a:pt x="0" y="252"/>
                  </a:moveTo>
                  <a:lnTo>
                    <a:pt x="0" y="0"/>
                  </a:lnTo>
                  <a:lnTo>
                    <a:pt x="253" y="0"/>
                  </a:lnTo>
                  <a:lnTo>
                    <a:pt x="253"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Freeform 48"/>
            <p:cNvSpPr>
              <a:spLocks/>
            </p:cNvSpPr>
            <p:nvPr/>
          </p:nvSpPr>
          <p:spPr bwMode="auto">
            <a:xfrm>
              <a:off x="3671887"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7" name="Freeform 49"/>
            <p:cNvSpPr>
              <a:spLocks/>
            </p:cNvSpPr>
            <p:nvPr/>
          </p:nvSpPr>
          <p:spPr bwMode="auto">
            <a:xfrm>
              <a:off x="3992562" y="3571093"/>
              <a:ext cx="403225" cy="401638"/>
            </a:xfrm>
            <a:custGeom>
              <a:avLst/>
              <a:gdLst>
                <a:gd name="T0" fmla="*/ 0 w 254"/>
                <a:gd name="T1" fmla="*/ 252 h 253"/>
                <a:gd name="T2" fmla="*/ 0 w 254"/>
                <a:gd name="T3" fmla="*/ 0 h 253"/>
                <a:gd name="T4" fmla="*/ 253 w 254"/>
                <a:gd name="T5" fmla="*/ 0 h 253"/>
                <a:gd name="T6" fmla="*/ 253 w 254"/>
                <a:gd name="T7" fmla="*/ 252 h 253"/>
                <a:gd name="T8" fmla="*/ 0 w 254"/>
                <a:gd name="T9" fmla="*/ 252 h 253"/>
              </a:gdLst>
              <a:ahLst/>
              <a:cxnLst>
                <a:cxn ang="0">
                  <a:pos x="T0" y="T1"/>
                </a:cxn>
                <a:cxn ang="0">
                  <a:pos x="T2" y="T3"/>
                </a:cxn>
                <a:cxn ang="0">
                  <a:pos x="T4" y="T5"/>
                </a:cxn>
                <a:cxn ang="0">
                  <a:pos x="T6" y="T7"/>
                </a:cxn>
                <a:cxn ang="0">
                  <a:pos x="T8" y="T9"/>
                </a:cxn>
              </a:cxnLst>
              <a:rect l="0" t="0" r="r" b="b"/>
              <a:pathLst>
                <a:path w="254" h="253">
                  <a:moveTo>
                    <a:pt x="0" y="252"/>
                  </a:moveTo>
                  <a:lnTo>
                    <a:pt x="0" y="0"/>
                  </a:lnTo>
                  <a:lnTo>
                    <a:pt x="253" y="0"/>
                  </a:lnTo>
                  <a:lnTo>
                    <a:pt x="253"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8" name="Freeform 50"/>
            <p:cNvSpPr>
              <a:spLocks/>
            </p:cNvSpPr>
            <p:nvPr/>
          </p:nvSpPr>
          <p:spPr bwMode="auto">
            <a:xfrm>
              <a:off x="4073525"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9" name="Freeform 51"/>
            <p:cNvSpPr>
              <a:spLocks/>
            </p:cNvSpPr>
            <p:nvPr/>
          </p:nvSpPr>
          <p:spPr bwMode="auto">
            <a:xfrm>
              <a:off x="4395787" y="3571093"/>
              <a:ext cx="80962" cy="401638"/>
            </a:xfrm>
            <a:custGeom>
              <a:avLst/>
              <a:gdLst>
                <a:gd name="T0" fmla="*/ 0 w 51"/>
                <a:gd name="T1" fmla="*/ 252 h 253"/>
                <a:gd name="T2" fmla="*/ 0 w 51"/>
                <a:gd name="T3" fmla="*/ 0 h 253"/>
                <a:gd name="T4" fmla="*/ 50 w 51"/>
                <a:gd name="T5" fmla="*/ 0 h 253"/>
                <a:gd name="T6" fmla="*/ 50 w 51"/>
                <a:gd name="T7" fmla="*/ 252 h 253"/>
                <a:gd name="T8" fmla="*/ 0 w 51"/>
                <a:gd name="T9" fmla="*/ 252 h 253"/>
              </a:gdLst>
              <a:ahLst/>
              <a:cxnLst>
                <a:cxn ang="0">
                  <a:pos x="T0" y="T1"/>
                </a:cxn>
                <a:cxn ang="0">
                  <a:pos x="T2" y="T3"/>
                </a:cxn>
                <a:cxn ang="0">
                  <a:pos x="T4" y="T5"/>
                </a:cxn>
                <a:cxn ang="0">
                  <a:pos x="T6" y="T7"/>
                </a:cxn>
                <a:cxn ang="0">
                  <a:pos x="T8" y="T9"/>
                </a:cxn>
              </a:cxnLst>
              <a:rect l="0" t="0" r="r" b="b"/>
              <a:pathLst>
                <a:path w="51" h="253">
                  <a:moveTo>
                    <a:pt x="0" y="252"/>
                  </a:moveTo>
                  <a:lnTo>
                    <a:pt x="0" y="0"/>
                  </a:lnTo>
                  <a:lnTo>
                    <a:pt x="50" y="0"/>
                  </a:lnTo>
                  <a:lnTo>
                    <a:pt x="50"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0" name="Freeform 52"/>
            <p:cNvSpPr>
              <a:spLocks/>
            </p:cNvSpPr>
            <p:nvPr/>
          </p:nvSpPr>
          <p:spPr bwMode="auto">
            <a:xfrm>
              <a:off x="4797425" y="3571093"/>
              <a:ext cx="403225" cy="401638"/>
            </a:xfrm>
            <a:custGeom>
              <a:avLst/>
              <a:gdLst>
                <a:gd name="T0" fmla="*/ 0 w 254"/>
                <a:gd name="T1" fmla="*/ 252 h 253"/>
                <a:gd name="T2" fmla="*/ 0 w 254"/>
                <a:gd name="T3" fmla="*/ 0 h 253"/>
                <a:gd name="T4" fmla="*/ 253 w 254"/>
                <a:gd name="T5" fmla="*/ 0 h 253"/>
                <a:gd name="T6" fmla="*/ 253 w 254"/>
                <a:gd name="T7" fmla="*/ 252 h 253"/>
                <a:gd name="T8" fmla="*/ 0 w 254"/>
                <a:gd name="T9" fmla="*/ 252 h 253"/>
              </a:gdLst>
              <a:ahLst/>
              <a:cxnLst>
                <a:cxn ang="0">
                  <a:pos x="T0" y="T1"/>
                </a:cxn>
                <a:cxn ang="0">
                  <a:pos x="T2" y="T3"/>
                </a:cxn>
                <a:cxn ang="0">
                  <a:pos x="T4" y="T5"/>
                </a:cxn>
                <a:cxn ang="0">
                  <a:pos x="T6" y="T7"/>
                </a:cxn>
                <a:cxn ang="0">
                  <a:pos x="T8" y="T9"/>
                </a:cxn>
              </a:cxnLst>
              <a:rect l="0" t="0" r="r" b="b"/>
              <a:pathLst>
                <a:path w="254" h="253">
                  <a:moveTo>
                    <a:pt x="0" y="252"/>
                  </a:moveTo>
                  <a:lnTo>
                    <a:pt x="0" y="0"/>
                  </a:lnTo>
                  <a:lnTo>
                    <a:pt x="253" y="0"/>
                  </a:lnTo>
                  <a:lnTo>
                    <a:pt x="253"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Freeform 53"/>
            <p:cNvSpPr>
              <a:spLocks/>
            </p:cNvSpPr>
            <p:nvPr/>
          </p:nvSpPr>
          <p:spPr bwMode="auto">
            <a:xfrm>
              <a:off x="4878387"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2" name="Freeform 54"/>
            <p:cNvSpPr>
              <a:spLocks/>
            </p:cNvSpPr>
            <p:nvPr/>
          </p:nvSpPr>
          <p:spPr bwMode="auto">
            <a:xfrm>
              <a:off x="5199062" y="3571093"/>
              <a:ext cx="404812" cy="401638"/>
            </a:xfrm>
            <a:custGeom>
              <a:avLst/>
              <a:gdLst>
                <a:gd name="T0" fmla="*/ 0 w 255"/>
                <a:gd name="T1" fmla="*/ 252 h 253"/>
                <a:gd name="T2" fmla="*/ 0 w 255"/>
                <a:gd name="T3" fmla="*/ 0 h 253"/>
                <a:gd name="T4" fmla="*/ 254 w 255"/>
                <a:gd name="T5" fmla="*/ 0 h 253"/>
                <a:gd name="T6" fmla="*/ 254 w 255"/>
                <a:gd name="T7" fmla="*/ 252 h 253"/>
                <a:gd name="T8" fmla="*/ 0 w 255"/>
                <a:gd name="T9" fmla="*/ 252 h 253"/>
              </a:gdLst>
              <a:ahLst/>
              <a:cxnLst>
                <a:cxn ang="0">
                  <a:pos x="T0" y="T1"/>
                </a:cxn>
                <a:cxn ang="0">
                  <a:pos x="T2" y="T3"/>
                </a:cxn>
                <a:cxn ang="0">
                  <a:pos x="T4" y="T5"/>
                </a:cxn>
                <a:cxn ang="0">
                  <a:pos x="T6" y="T7"/>
                </a:cxn>
                <a:cxn ang="0">
                  <a:pos x="T8" y="T9"/>
                </a:cxn>
              </a:cxnLst>
              <a:rect l="0" t="0" r="r" b="b"/>
              <a:pathLst>
                <a:path w="255" h="253">
                  <a:moveTo>
                    <a:pt x="0" y="252"/>
                  </a:moveTo>
                  <a:lnTo>
                    <a:pt x="0" y="0"/>
                  </a:lnTo>
                  <a:lnTo>
                    <a:pt x="254" y="0"/>
                  </a:lnTo>
                  <a:lnTo>
                    <a:pt x="254"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3" name="Freeform 55"/>
            <p:cNvSpPr>
              <a:spLocks/>
            </p:cNvSpPr>
            <p:nvPr/>
          </p:nvSpPr>
          <p:spPr bwMode="auto">
            <a:xfrm>
              <a:off x="5280025"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4" name="Freeform 56"/>
            <p:cNvSpPr>
              <a:spLocks/>
            </p:cNvSpPr>
            <p:nvPr/>
          </p:nvSpPr>
          <p:spPr bwMode="auto">
            <a:xfrm>
              <a:off x="5602287" y="3571093"/>
              <a:ext cx="403225" cy="401638"/>
            </a:xfrm>
            <a:custGeom>
              <a:avLst/>
              <a:gdLst>
                <a:gd name="T0" fmla="*/ 0 w 254"/>
                <a:gd name="T1" fmla="*/ 252 h 253"/>
                <a:gd name="T2" fmla="*/ 0 w 254"/>
                <a:gd name="T3" fmla="*/ 0 h 253"/>
                <a:gd name="T4" fmla="*/ 253 w 254"/>
                <a:gd name="T5" fmla="*/ 0 h 253"/>
                <a:gd name="T6" fmla="*/ 253 w 254"/>
                <a:gd name="T7" fmla="*/ 252 h 253"/>
                <a:gd name="T8" fmla="*/ 0 w 254"/>
                <a:gd name="T9" fmla="*/ 252 h 253"/>
              </a:gdLst>
              <a:ahLst/>
              <a:cxnLst>
                <a:cxn ang="0">
                  <a:pos x="T0" y="T1"/>
                </a:cxn>
                <a:cxn ang="0">
                  <a:pos x="T2" y="T3"/>
                </a:cxn>
                <a:cxn ang="0">
                  <a:pos x="T4" y="T5"/>
                </a:cxn>
                <a:cxn ang="0">
                  <a:pos x="T6" y="T7"/>
                </a:cxn>
                <a:cxn ang="0">
                  <a:pos x="T8" y="T9"/>
                </a:cxn>
              </a:cxnLst>
              <a:rect l="0" t="0" r="r" b="b"/>
              <a:pathLst>
                <a:path w="254" h="253">
                  <a:moveTo>
                    <a:pt x="0" y="252"/>
                  </a:moveTo>
                  <a:lnTo>
                    <a:pt x="0" y="0"/>
                  </a:lnTo>
                  <a:lnTo>
                    <a:pt x="253" y="0"/>
                  </a:lnTo>
                  <a:lnTo>
                    <a:pt x="253"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5" name="Freeform 57"/>
            <p:cNvSpPr>
              <a:spLocks/>
            </p:cNvSpPr>
            <p:nvPr/>
          </p:nvSpPr>
          <p:spPr bwMode="auto">
            <a:xfrm>
              <a:off x="5681662"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6" name="Freeform 58"/>
            <p:cNvSpPr>
              <a:spLocks/>
            </p:cNvSpPr>
            <p:nvPr/>
          </p:nvSpPr>
          <p:spPr bwMode="auto">
            <a:xfrm>
              <a:off x="6003925" y="3571093"/>
              <a:ext cx="403225" cy="401638"/>
            </a:xfrm>
            <a:custGeom>
              <a:avLst/>
              <a:gdLst>
                <a:gd name="T0" fmla="*/ 0 w 254"/>
                <a:gd name="T1" fmla="*/ 252 h 253"/>
                <a:gd name="T2" fmla="*/ 0 w 254"/>
                <a:gd name="T3" fmla="*/ 0 h 253"/>
                <a:gd name="T4" fmla="*/ 253 w 254"/>
                <a:gd name="T5" fmla="*/ 0 h 253"/>
                <a:gd name="T6" fmla="*/ 253 w 254"/>
                <a:gd name="T7" fmla="*/ 252 h 253"/>
                <a:gd name="T8" fmla="*/ 0 w 254"/>
                <a:gd name="T9" fmla="*/ 252 h 253"/>
              </a:gdLst>
              <a:ahLst/>
              <a:cxnLst>
                <a:cxn ang="0">
                  <a:pos x="T0" y="T1"/>
                </a:cxn>
                <a:cxn ang="0">
                  <a:pos x="T2" y="T3"/>
                </a:cxn>
                <a:cxn ang="0">
                  <a:pos x="T4" y="T5"/>
                </a:cxn>
                <a:cxn ang="0">
                  <a:pos x="T6" y="T7"/>
                </a:cxn>
                <a:cxn ang="0">
                  <a:pos x="T8" y="T9"/>
                </a:cxn>
              </a:cxnLst>
              <a:rect l="0" t="0" r="r" b="b"/>
              <a:pathLst>
                <a:path w="254" h="253">
                  <a:moveTo>
                    <a:pt x="0" y="252"/>
                  </a:moveTo>
                  <a:lnTo>
                    <a:pt x="0" y="0"/>
                  </a:lnTo>
                  <a:lnTo>
                    <a:pt x="253" y="0"/>
                  </a:lnTo>
                  <a:lnTo>
                    <a:pt x="253"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Freeform 59"/>
            <p:cNvSpPr>
              <a:spLocks/>
            </p:cNvSpPr>
            <p:nvPr/>
          </p:nvSpPr>
          <p:spPr bwMode="auto">
            <a:xfrm>
              <a:off x="6083300" y="3571093"/>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8" name="Freeform 60"/>
            <p:cNvSpPr>
              <a:spLocks/>
            </p:cNvSpPr>
            <p:nvPr/>
          </p:nvSpPr>
          <p:spPr bwMode="auto">
            <a:xfrm>
              <a:off x="6405562" y="3571093"/>
              <a:ext cx="80962" cy="401638"/>
            </a:xfrm>
            <a:custGeom>
              <a:avLst/>
              <a:gdLst>
                <a:gd name="T0" fmla="*/ 0 w 51"/>
                <a:gd name="T1" fmla="*/ 252 h 253"/>
                <a:gd name="T2" fmla="*/ 0 w 51"/>
                <a:gd name="T3" fmla="*/ 0 h 253"/>
                <a:gd name="T4" fmla="*/ 50 w 51"/>
                <a:gd name="T5" fmla="*/ 0 h 253"/>
                <a:gd name="T6" fmla="*/ 50 w 51"/>
                <a:gd name="T7" fmla="*/ 252 h 253"/>
                <a:gd name="T8" fmla="*/ 0 w 51"/>
                <a:gd name="T9" fmla="*/ 252 h 253"/>
              </a:gdLst>
              <a:ahLst/>
              <a:cxnLst>
                <a:cxn ang="0">
                  <a:pos x="T0" y="T1"/>
                </a:cxn>
                <a:cxn ang="0">
                  <a:pos x="T2" y="T3"/>
                </a:cxn>
                <a:cxn ang="0">
                  <a:pos x="T4" y="T5"/>
                </a:cxn>
                <a:cxn ang="0">
                  <a:pos x="T6" y="T7"/>
                </a:cxn>
                <a:cxn ang="0">
                  <a:pos x="T8" y="T9"/>
                </a:cxn>
              </a:cxnLst>
              <a:rect l="0" t="0" r="r" b="b"/>
              <a:pathLst>
                <a:path w="51" h="253">
                  <a:moveTo>
                    <a:pt x="0" y="252"/>
                  </a:moveTo>
                  <a:lnTo>
                    <a:pt x="0" y="0"/>
                  </a:lnTo>
                  <a:lnTo>
                    <a:pt x="50" y="0"/>
                  </a:lnTo>
                  <a:lnTo>
                    <a:pt x="50"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9" name="Freeform 61"/>
            <p:cNvSpPr>
              <a:spLocks/>
            </p:cNvSpPr>
            <p:nvPr/>
          </p:nvSpPr>
          <p:spPr bwMode="auto">
            <a:xfrm>
              <a:off x="2657475" y="3901293"/>
              <a:ext cx="161925" cy="331788"/>
            </a:xfrm>
            <a:custGeom>
              <a:avLst/>
              <a:gdLst>
                <a:gd name="T0" fmla="*/ 101 w 102"/>
                <a:gd name="T1" fmla="*/ 0 h 209"/>
                <a:gd name="T2" fmla="*/ 0 w 102"/>
                <a:gd name="T3" fmla="*/ 208 h 209"/>
                <a:gd name="T4" fmla="*/ 101 w 102"/>
                <a:gd name="T5" fmla="*/ 0 h 209"/>
              </a:gdLst>
              <a:ahLst/>
              <a:cxnLst>
                <a:cxn ang="0">
                  <a:pos x="T0" y="T1"/>
                </a:cxn>
                <a:cxn ang="0">
                  <a:pos x="T2" y="T3"/>
                </a:cxn>
                <a:cxn ang="0">
                  <a:pos x="T4" y="T5"/>
                </a:cxn>
              </a:cxnLst>
              <a:rect l="0" t="0" r="r" b="b"/>
              <a:pathLst>
                <a:path w="102" h="209">
                  <a:moveTo>
                    <a:pt x="101" y="0"/>
                  </a:moveTo>
                  <a:lnTo>
                    <a:pt x="0" y="208"/>
                  </a:lnTo>
                  <a:lnTo>
                    <a:pt x="10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0" name="Freeform 62"/>
            <p:cNvSpPr>
              <a:spLocks/>
            </p:cNvSpPr>
            <p:nvPr/>
          </p:nvSpPr>
          <p:spPr bwMode="auto">
            <a:xfrm>
              <a:off x="2657475" y="4129893"/>
              <a:ext cx="68262" cy="103188"/>
            </a:xfrm>
            <a:custGeom>
              <a:avLst/>
              <a:gdLst>
                <a:gd name="T0" fmla="*/ 42 w 43"/>
                <a:gd name="T1" fmla="*/ 13 h 65"/>
                <a:gd name="T2" fmla="*/ 0 w 43"/>
                <a:gd name="T3" fmla="*/ 64 h 65"/>
                <a:gd name="T4" fmla="*/ 13 w 43"/>
                <a:gd name="T5" fmla="*/ 0 h 65"/>
                <a:gd name="T6" fmla="*/ 42 w 43"/>
                <a:gd name="T7" fmla="*/ 13 h 65"/>
              </a:gdLst>
              <a:ahLst/>
              <a:cxnLst>
                <a:cxn ang="0">
                  <a:pos x="T0" y="T1"/>
                </a:cxn>
                <a:cxn ang="0">
                  <a:pos x="T2" y="T3"/>
                </a:cxn>
                <a:cxn ang="0">
                  <a:pos x="T4" y="T5"/>
                </a:cxn>
                <a:cxn ang="0">
                  <a:pos x="T6" y="T7"/>
                </a:cxn>
              </a:cxnLst>
              <a:rect l="0" t="0" r="r" b="b"/>
              <a:pathLst>
                <a:path w="43" h="65">
                  <a:moveTo>
                    <a:pt x="42" y="13"/>
                  </a:moveTo>
                  <a:lnTo>
                    <a:pt x="0" y="64"/>
                  </a:lnTo>
                  <a:lnTo>
                    <a:pt x="13" y="0"/>
                  </a:lnTo>
                  <a:lnTo>
                    <a:pt x="42" y="1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1" name="Freeform 63"/>
            <p:cNvSpPr>
              <a:spLocks/>
            </p:cNvSpPr>
            <p:nvPr/>
          </p:nvSpPr>
          <p:spPr bwMode="auto">
            <a:xfrm>
              <a:off x="3119437" y="3891768"/>
              <a:ext cx="112712" cy="290513"/>
            </a:xfrm>
            <a:custGeom>
              <a:avLst/>
              <a:gdLst>
                <a:gd name="T0" fmla="*/ 70 w 71"/>
                <a:gd name="T1" fmla="*/ 0 h 183"/>
                <a:gd name="T2" fmla="*/ 0 w 71"/>
                <a:gd name="T3" fmla="*/ 182 h 183"/>
                <a:gd name="T4" fmla="*/ 70 w 71"/>
                <a:gd name="T5" fmla="*/ 0 h 183"/>
              </a:gdLst>
              <a:ahLst/>
              <a:cxnLst>
                <a:cxn ang="0">
                  <a:pos x="T0" y="T1"/>
                </a:cxn>
                <a:cxn ang="0">
                  <a:pos x="T2" y="T3"/>
                </a:cxn>
                <a:cxn ang="0">
                  <a:pos x="T4" y="T5"/>
                </a:cxn>
              </a:cxnLst>
              <a:rect l="0" t="0" r="r" b="b"/>
              <a:pathLst>
                <a:path w="71" h="183">
                  <a:moveTo>
                    <a:pt x="70" y="0"/>
                  </a:moveTo>
                  <a:lnTo>
                    <a:pt x="0" y="182"/>
                  </a:lnTo>
                  <a:lnTo>
                    <a:pt x="7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2" name="Freeform 64"/>
            <p:cNvSpPr>
              <a:spLocks/>
            </p:cNvSpPr>
            <p:nvPr/>
          </p:nvSpPr>
          <p:spPr bwMode="auto">
            <a:xfrm>
              <a:off x="3119437" y="4079093"/>
              <a:ext cx="60325" cy="103188"/>
            </a:xfrm>
            <a:custGeom>
              <a:avLst/>
              <a:gdLst>
                <a:gd name="T0" fmla="*/ 37 w 38"/>
                <a:gd name="T1" fmla="*/ 11 h 65"/>
                <a:gd name="T2" fmla="*/ 0 w 38"/>
                <a:gd name="T3" fmla="*/ 64 h 65"/>
                <a:gd name="T4" fmla="*/ 7 w 38"/>
                <a:gd name="T5" fmla="*/ 0 h 65"/>
                <a:gd name="T6" fmla="*/ 37 w 38"/>
                <a:gd name="T7" fmla="*/ 11 h 65"/>
              </a:gdLst>
              <a:ahLst/>
              <a:cxnLst>
                <a:cxn ang="0">
                  <a:pos x="T0" y="T1"/>
                </a:cxn>
                <a:cxn ang="0">
                  <a:pos x="T2" y="T3"/>
                </a:cxn>
                <a:cxn ang="0">
                  <a:pos x="T4" y="T5"/>
                </a:cxn>
                <a:cxn ang="0">
                  <a:pos x="T6" y="T7"/>
                </a:cxn>
              </a:cxnLst>
              <a:rect l="0" t="0" r="r" b="b"/>
              <a:pathLst>
                <a:path w="38" h="65">
                  <a:moveTo>
                    <a:pt x="37" y="11"/>
                  </a:moveTo>
                  <a:lnTo>
                    <a:pt x="0" y="64"/>
                  </a:lnTo>
                  <a:lnTo>
                    <a:pt x="7" y="0"/>
                  </a:lnTo>
                  <a:lnTo>
                    <a:pt x="37" y="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3" name="Freeform 65"/>
            <p:cNvSpPr>
              <a:spLocks/>
            </p:cNvSpPr>
            <p:nvPr/>
          </p:nvSpPr>
          <p:spPr bwMode="auto">
            <a:xfrm>
              <a:off x="3500437" y="3901293"/>
              <a:ext cx="123825" cy="292100"/>
            </a:xfrm>
            <a:custGeom>
              <a:avLst/>
              <a:gdLst>
                <a:gd name="T0" fmla="*/ 77 w 78"/>
                <a:gd name="T1" fmla="*/ 0 h 184"/>
                <a:gd name="T2" fmla="*/ 0 w 78"/>
                <a:gd name="T3" fmla="*/ 183 h 184"/>
                <a:gd name="T4" fmla="*/ 77 w 78"/>
                <a:gd name="T5" fmla="*/ 0 h 184"/>
              </a:gdLst>
              <a:ahLst/>
              <a:cxnLst>
                <a:cxn ang="0">
                  <a:pos x="T0" y="T1"/>
                </a:cxn>
                <a:cxn ang="0">
                  <a:pos x="T2" y="T3"/>
                </a:cxn>
                <a:cxn ang="0">
                  <a:pos x="T4" y="T5"/>
                </a:cxn>
              </a:cxnLst>
              <a:rect l="0" t="0" r="r" b="b"/>
              <a:pathLst>
                <a:path w="78" h="184">
                  <a:moveTo>
                    <a:pt x="77" y="0"/>
                  </a:moveTo>
                  <a:lnTo>
                    <a:pt x="0" y="183"/>
                  </a:lnTo>
                  <a:lnTo>
                    <a:pt x="7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4" name="Freeform 66"/>
            <p:cNvSpPr>
              <a:spLocks/>
            </p:cNvSpPr>
            <p:nvPr/>
          </p:nvSpPr>
          <p:spPr bwMode="auto">
            <a:xfrm>
              <a:off x="3500437" y="4088618"/>
              <a:ext cx="63500" cy="104775"/>
            </a:xfrm>
            <a:custGeom>
              <a:avLst/>
              <a:gdLst>
                <a:gd name="T0" fmla="*/ 39 w 40"/>
                <a:gd name="T1" fmla="*/ 12 h 66"/>
                <a:gd name="T2" fmla="*/ 0 w 40"/>
                <a:gd name="T3" fmla="*/ 65 h 66"/>
                <a:gd name="T4" fmla="*/ 10 w 40"/>
                <a:gd name="T5" fmla="*/ 0 h 66"/>
                <a:gd name="T6" fmla="*/ 39 w 40"/>
                <a:gd name="T7" fmla="*/ 12 h 66"/>
              </a:gdLst>
              <a:ahLst/>
              <a:cxnLst>
                <a:cxn ang="0">
                  <a:pos x="T0" y="T1"/>
                </a:cxn>
                <a:cxn ang="0">
                  <a:pos x="T2" y="T3"/>
                </a:cxn>
                <a:cxn ang="0">
                  <a:pos x="T4" y="T5"/>
                </a:cxn>
                <a:cxn ang="0">
                  <a:pos x="T6" y="T7"/>
                </a:cxn>
              </a:cxnLst>
              <a:rect l="0" t="0" r="r" b="b"/>
              <a:pathLst>
                <a:path w="40" h="66">
                  <a:moveTo>
                    <a:pt x="39" y="12"/>
                  </a:moveTo>
                  <a:lnTo>
                    <a:pt x="0" y="65"/>
                  </a:lnTo>
                  <a:lnTo>
                    <a:pt x="10" y="0"/>
                  </a:lnTo>
                  <a:lnTo>
                    <a:pt x="39" y="1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5" name="Freeform 67"/>
            <p:cNvSpPr>
              <a:spLocks/>
            </p:cNvSpPr>
            <p:nvPr/>
          </p:nvSpPr>
          <p:spPr bwMode="auto">
            <a:xfrm>
              <a:off x="4697412" y="3910818"/>
              <a:ext cx="122237" cy="282575"/>
            </a:xfrm>
            <a:custGeom>
              <a:avLst/>
              <a:gdLst>
                <a:gd name="T0" fmla="*/ 76 w 77"/>
                <a:gd name="T1" fmla="*/ 0 h 178"/>
                <a:gd name="T2" fmla="*/ 0 w 77"/>
                <a:gd name="T3" fmla="*/ 177 h 178"/>
                <a:gd name="T4" fmla="*/ 76 w 77"/>
                <a:gd name="T5" fmla="*/ 0 h 178"/>
              </a:gdLst>
              <a:ahLst/>
              <a:cxnLst>
                <a:cxn ang="0">
                  <a:pos x="T0" y="T1"/>
                </a:cxn>
                <a:cxn ang="0">
                  <a:pos x="T2" y="T3"/>
                </a:cxn>
                <a:cxn ang="0">
                  <a:pos x="T4" y="T5"/>
                </a:cxn>
              </a:cxnLst>
              <a:rect l="0" t="0" r="r" b="b"/>
              <a:pathLst>
                <a:path w="77" h="178">
                  <a:moveTo>
                    <a:pt x="76" y="0"/>
                  </a:moveTo>
                  <a:lnTo>
                    <a:pt x="0" y="177"/>
                  </a:lnTo>
                  <a:lnTo>
                    <a:pt x="7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6" name="Freeform 68"/>
            <p:cNvSpPr>
              <a:spLocks/>
            </p:cNvSpPr>
            <p:nvPr/>
          </p:nvSpPr>
          <p:spPr bwMode="auto">
            <a:xfrm>
              <a:off x="4697412" y="4088618"/>
              <a:ext cx="65087" cy="104775"/>
            </a:xfrm>
            <a:custGeom>
              <a:avLst/>
              <a:gdLst>
                <a:gd name="T0" fmla="*/ 40 w 41"/>
                <a:gd name="T1" fmla="*/ 13 h 66"/>
                <a:gd name="T2" fmla="*/ 0 w 41"/>
                <a:gd name="T3" fmla="*/ 65 h 66"/>
                <a:gd name="T4" fmla="*/ 10 w 41"/>
                <a:gd name="T5" fmla="*/ 0 h 66"/>
                <a:gd name="T6" fmla="*/ 40 w 41"/>
                <a:gd name="T7" fmla="*/ 13 h 66"/>
              </a:gdLst>
              <a:ahLst/>
              <a:cxnLst>
                <a:cxn ang="0">
                  <a:pos x="T0" y="T1"/>
                </a:cxn>
                <a:cxn ang="0">
                  <a:pos x="T2" y="T3"/>
                </a:cxn>
                <a:cxn ang="0">
                  <a:pos x="T4" y="T5"/>
                </a:cxn>
                <a:cxn ang="0">
                  <a:pos x="T6" y="T7"/>
                </a:cxn>
              </a:cxnLst>
              <a:rect l="0" t="0" r="r" b="b"/>
              <a:pathLst>
                <a:path w="41" h="66">
                  <a:moveTo>
                    <a:pt x="40" y="13"/>
                  </a:moveTo>
                  <a:lnTo>
                    <a:pt x="0" y="65"/>
                  </a:lnTo>
                  <a:lnTo>
                    <a:pt x="10" y="0"/>
                  </a:lnTo>
                  <a:lnTo>
                    <a:pt x="40" y="1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7" name="Freeform 69"/>
            <p:cNvSpPr>
              <a:spLocks/>
            </p:cNvSpPr>
            <p:nvPr/>
          </p:nvSpPr>
          <p:spPr bwMode="auto">
            <a:xfrm>
              <a:off x="5108575" y="3901293"/>
              <a:ext cx="133350" cy="280988"/>
            </a:xfrm>
            <a:custGeom>
              <a:avLst/>
              <a:gdLst>
                <a:gd name="T0" fmla="*/ 83 w 84"/>
                <a:gd name="T1" fmla="*/ 0 h 177"/>
                <a:gd name="T2" fmla="*/ 0 w 84"/>
                <a:gd name="T3" fmla="*/ 176 h 177"/>
                <a:gd name="T4" fmla="*/ 83 w 84"/>
                <a:gd name="T5" fmla="*/ 0 h 177"/>
              </a:gdLst>
              <a:ahLst/>
              <a:cxnLst>
                <a:cxn ang="0">
                  <a:pos x="T0" y="T1"/>
                </a:cxn>
                <a:cxn ang="0">
                  <a:pos x="T2" y="T3"/>
                </a:cxn>
                <a:cxn ang="0">
                  <a:pos x="T4" y="T5"/>
                </a:cxn>
              </a:cxnLst>
              <a:rect l="0" t="0" r="r" b="b"/>
              <a:pathLst>
                <a:path w="84" h="177">
                  <a:moveTo>
                    <a:pt x="83" y="0"/>
                  </a:moveTo>
                  <a:lnTo>
                    <a:pt x="0" y="176"/>
                  </a:lnTo>
                  <a:lnTo>
                    <a:pt x="8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8" name="Freeform 70"/>
            <p:cNvSpPr>
              <a:spLocks/>
            </p:cNvSpPr>
            <p:nvPr/>
          </p:nvSpPr>
          <p:spPr bwMode="auto">
            <a:xfrm>
              <a:off x="5108575" y="4079093"/>
              <a:ext cx="66675" cy="103188"/>
            </a:xfrm>
            <a:custGeom>
              <a:avLst/>
              <a:gdLst>
                <a:gd name="T0" fmla="*/ 41 w 42"/>
                <a:gd name="T1" fmla="*/ 14 h 65"/>
                <a:gd name="T2" fmla="*/ 0 w 42"/>
                <a:gd name="T3" fmla="*/ 64 h 65"/>
                <a:gd name="T4" fmla="*/ 13 w 42"/>
                <a:gd name="T5" fmla="*/ 0 h 65"/>
                <a:gd name="T6" fmla="*/ 41 w 42"/>
                <a:gd name="T7" fmla="*/ 14 h 65"/>
              </a:gdLst>
              <a:ahLst/>
              <a:cxnLst>
                <a:cxn ang="0">
                  <a:pos x="T0" y="T1"/>
                </a:cxn>
                <a:cxn ang="0">
                  <a:pos x="T2" y="T3"/>
                </a:cxn>
                <a:cxn ang="0">
                  <a:pos x="T4" y="T5"/>
                </a:cxn>
                <a:cxn ang="0">
                  <a:pos x="T6" y="T7"/>
                </a:cxn>
              </a:cxnLst>
              <a:rect l="0" t="0" r="r" b="b"/>
              <a:pathLst>
                <a:path w="42" h="65">
                  <a:moveTo>
                    <a:pt x="41" y="14"/>
                  </a:moveTo>
                  <a:lnTo>
                    <a:pt x="0" y="64"/>
                  </a:lnTo>
                  <a:lnTo>
                    <a:pt x="13" y="0"/>
                  </a:lnTo>
                  <a:lnTo>
                    <a:pt x="41" y="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9" name="Freeform 71"/>
            <p:cNvSpPr>
              <a:spLocks/>
            </p:cNvSpPr>
            <p:nvPr/>
          </p:nvSpPr>
          <p:spPr bwMode="auto">
            <a:xfrm>
              <a:off x="5500687" y="3910818"/>
              <a:ext cx="142875" cy="271463"/>
            </a:xfrm>
            <a:custGeom>
              <a:avLst/>
              <a:gdLst>
                <a:gd name="T0" fmla="*/ 89 w 90"/>
                <a:gd name="T1" fmla="*/ 0 h 171"/>
                <a:gd name="T2" fmla="*/ 0 w 90"/>
                <a:gd name="T3" fmla="*/ 170 h 171"/>
                <a:gd name="T4" fmla="*/ 89 w 90"/>
                <a:gd name="T5" fmla="*/ 0 h 171"/>
              </a:gdLst>
              <a:ahLst/>
              <a:cxnLst>
                <a:cxn ang="0">
                  <a:pos x="T0" y="T1"/>
                </a:cxn>
                <a:cxn ang="0">
                  <a:pos x="T2" y="T3"/>
                </a:cxn>
                <a:cxn ang="0">
                  <a:pos x="T4" y="T5"/>
                </a:cxn>
              </a:cxnLst>
              <a:rect l="0" t="0" r="r" b="b"/>
              <a:pathLst>
                <a:path w="90" h="171">
                  <a:moveTo>
                    <a:pt x="89" y="0"/>
                  </a:moveTo>
                  <a:lnTo>
                    <a:pt x="0" y="170"/>
                  </a:lnTo>
                  <a:lnTo>
                    <a:pt x="8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0" name="Freeform 72"/>
            <p:cNvSpPr>
              <a:spLocks/>
            </p:cNvSpPr>
            <p:nvPr/>
          </p:nvSpPr>
          <p:spPr bwMode="auto">
            <a:xfrm>
              <a:off x="5500687" y="4080680"/>
              <a:ext cx="69850" cy="101600"/>
            </a:xfrm>
            <a:custGeom>
              <a:avLst/>
              <a:gdLst>
                <a:gd name="T0" fmla="*/ 43 w 44"/>
                <a:gd name="T1" fmla="*/ 14 h 64"/>
                <a:gd name="T2" fmla="*/ 0 w 44"/>
                <a:gd name="T3" fmla="*/ 63 h 64"/>
                <a:gd name="T4" fmla="*/ 15 w 44"/>
                <a:gd name="T5" fmla="*/ 0 h 64"/>
                <a:gd name="T6" fmla="*/ 43 w 44"/>
                <a:gd name="T7" fmla="*/ 14 h 64"/>
              </a:gdLst>
              <a:ahLst/>
              <a:cxnLst>
                <a:cxn ang="0">
                  <a:pos x="T0" y="T1"/>
                </a:cxn>
                <a:cxn ang="0">
                  <a:pos x="T2" y="T3"/>
                </a:cxn>
                <a:cxn ang="0">
                  <a:pos x="T4" y="T5"/>
                </a:cxn>
                <a:cxn ang="0">
                  <a:pos x="T6" y="T7"/>
                </a:cxn>
              </a:cxnLst>
              <a:rect l="0" t="0" r="r" b="b"/>
              <a:pathLst>
                <a:path w="44" h="64">
                  <a:moveTo>
                    <a:pt x="43" y="14"/>
                  </a:moveTo>
                  <a:lnTo>
                    <a:pt x="0" y="63"/>
                  </a:lnTo>
                  <a:lnTo>
                    <a:pt x="15" y="0"/>
                  </a:lnTo>
                  <a:lnTo>
                    <a:pt x="43" y="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3" name="Freeform 75"/>
            <p:cNvSpPr>
              <a:spLocks/>
            </p:cNvSpPr>
            <p:nvPr/>
          </p:nvSpPr>
          <p:spPr bwMode="auto">
            <a:xfrm>
              <a:off x="4646612" y="2670980"/>
              <a:ext cx="484187" cy="401638"/>
            </a:xfrm>
            <a:custGeom>
              <a:avLst/>
              <a:gdLst>
                <a:gd name="T0" fmla="*/ 0 w 305"/>
                <a:gd name="T1" fmla="*/ 252 h 253"/>
                <a:gd name="T2" fmla="*/ 0 w 305"/>
                <a:gd name="T3" fmla="*/ 0 h 253"/>
                <a:gd name="T4" fmla="*/ 304 w 305"/>
                <a:gd name="T5" fmla="*/ 0 h 253"/>
                <a:gd name="T6" fmla="*/ 304 w 305"/>
                <a:gd name="T7" fmla="*/ 252 h 253"/>
                <a:gd name="T8" fmla="*/ 0 w 305"/>
                <a:gd name="T9" fmla="*/ 252 h 253"/>
              </a:gdLst>
              <a:ahLst/>
              <a:cxnLst>
                <a:cxn ang="0">
                  <a:pos x="T0" y="T1"/>
                </a:cxn>
                <a:cxn ang="0">
                  <a:pos x="T2" y="T3"/>
                </a:cxn>
                <a:cxn ang="0">
                  <a:pos x="T4" y="T5"/>
                </a:cxn>
                <a:cxn ang="0">
                  <a:pos x="T6" y="T7"/>
                </a:cxn>
                <a:cxn ang="0">
                  <a:pos x="T8" y="T9"/>
                </a:cxn>
              </a:cxnLst>
              <a:rect l="0" t="0" r="r" b="b"/>
              <a:pathLst>
                <a:path w="305" h="253">
                  <a:moveTo>
                    <a:pt x="0" y="252"/>
                  </a:moveTo>
                  <a:lnTo>
                    <a:pt x="0" y="0"/>
                  </a:lnTo>
                  <a:lnTo>
                    <a:pt x="304" y="0"/>
                  </a:lnTo>
                  <a:lnTo>
                    <a:pt x="304" y="252"/>
                  </a:lnTo>
                  <a:lnTo>
                    <a:pt x="0" y="2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4" name="Freeform 76"/>
            <p:cNvSpPr>
              <a:spLocks/>
            </p:cNvSpPr>
            <p:nvPr/>
          </p:nvSpPr>
          <p:spPr bwMode="auto">
            <a:xfrm>
              <a:off x="5048250" y="2670980"/>
              <a:ext cx="1587" cy="401638"/>
            </a:xfrm>
            <a:custGeom>
              <a:avLst/>
              <a:gdLst>
                <a:gd name="T0" fmla="*/ 0 w 1"/>
                <a:gd name="T1" fmla="*/ 0 h 253"/>
                <a:gd name="T2" fmla="*/ 0 w 1"/>
                <a:gd name="T3" fmla="*/ 252 h 253"/>
                <a:gd name="T4" fmla="*/ 0 w 1"/>
                <a:gd name="T5" fmla="*/ 0 h 253"/>
              </a:gdLst>
              <a:ahLst/>
              <a:cxnLst>
                <a:cxn ang="0">
                  <a:pos x="T0" y="T1"/>
                </a:cxn>
                <a:cxn ang="0">
                  <a:pos x="T2" y="T3"/>
                </a:cxn>
                <a:cxn ang="0">
                  <a:pos x="T4" y="T5"/>
                </a:cxn>
              </a:cxnLst>
              <a:rect l="0" t="0" r="r" b="b"/>
              <a:pathLst>
                <a:path w="1" h="253">
                  <a:moveTo>
                    <a:pt x="0" y="0"/>
                  </a:moveTo>
                  <a:lnTo>
                    <a:pt x="0" y="25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8" name="Rectangle 90"/>
            <p:cNvSpPr>
              <a:spLocks noChangeArrowheads="1"/>
            </p:cNvSpPr>
            <p:nvPr/>
          </p:nvSpPr>
          <p:spPr bwMode="auto">
            <a:xfrm>
              <a:off x="2878137" y="3588555"/>
              <a:ext cx="2730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7739" name="Rectangle 91"/>
            <p:cNvSpPr>
              <a:spLocks noChangeArrowheads="1"/>
            </p:cNvSpPr>
            <p:nvPr/>
          </p:nvSpPr>
          <p:spPr bwMode="auto">
            <a:xfrm>
              <a:off x="4876800" y="358855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7740" name="Rectangle 92"/>
            <p:cNvSpPr>
              <a:spLocks noChangeArrowheads="1"/>
            </p:cNvSpPr>
            <p:nvPr/>
          </p:nvSpPr>
          <p:spPr bwMode="auto">
            <a:xfrm>
              <a:off x="5280025" y="358855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27741" name="Rectangle 93"/>
            <p:cNvSpPr>
              <a:spLocks noChangeArrowheads="1"/>
            </p:cNvSpPr>
            <p:nvPr/>
          </p:nvSpPr>
          <p:spPr bwMode="auto">
            <a:xfrm>
              <a:off x="4697412" y="2675743"/>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27742" name="Rectangle 94"/>
            <p:cNvSpPr>
              <a:spLocks noChangeArrowheads="1"/>
            </p:cNvSpPr>
            <p:nvPr/>
          </p:nvSpPr>
          <p:spPr bwMode="auto">
            <a:xfrm>
              <a:off x="3279775" y="358855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27748" name="Arc 100"/>
            <p:cNvSpPr>
              <a:spLocks/>
            </p:cNvSpPr>
            <p:nvPr/>
          </p:nvSpPr>
          <p:spPr bwMode="auto">
            <a:xfrm>
              <a:off x="5110162" y="2977368"/>
              <a:ext cx="304800" cy="609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2"/>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Arc 100"/>
            <p:cNvSpPr>
              <a:spLocks/>
            </p:cNvSpPr>
            <p:nvPr/>
          </p:nvSpPr>
          <p:spPr bwMode="auto">
            <a:xfrm flipH="1">
              <a:off x="4208730" y="2978955"/>
              <a:ext cx="295811" cy="609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2"/>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53225229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74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7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9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Example B+ Tree After Inserting 8*</a:t>
            </a:r>
          </a:p>
        </p:txBody>
      </p:sp>
      <p:sp>
        <p:nvSpPr>
          <p:cNvPr id="29701" name="Rectangle 5"/>
          <p:cNvSpPr>
            <a:spLocks noChangeArrowheads="1"/>
          </p:cNvSpPr>
          <p:nvPr/>
        </p:nvSpPr>
        <p:spPr bwMode="auto">
          <a:xfrm>
            <a:off x="512881" y="4520150"/>
            <a:ext cx="618599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smtClean="0">
                <a:solidFill>
                  <a:srgbClr val="FF0000"/>
                </a:solidFill>
                <a:latin typeface="Book Antiqua" pitchFamily="18" charset="0"/>
              </a:rPr>
              <a:t>Root was </a:t>
            </a:r>
            <a:r>
              <a:rPr lang="en-US" dirty="0">
                <a:solidFill>
                  <a:srgbClr val="FF0000"/>
                </a:solidFill>
                <a:latin typeface="Book Antiqua" pitchFamily="18" charset="0"/>
              </a:rPr>
              <a:t>split, leading to increase in </a:t>
            </a:r>
            <a:r>
              <a:rPr lang="en-US" dirty="0" smtClean="0">
                <a:solidFill>
                  <a:srgbClr val="FF0000"/>
                </a:solidFill>
                <a:latin typeface="Book Antiqua" pitchFamily="18" charset="0"/>
              </a:rPr>
              <a:t>height</a:t>
            </a:r>
            <a:endParaRPr lang="en-US" dirty="0">
              <a:solidFill>
                <a:srgbClr val="FF0000"/>
              </a:solidFill>
              <a:latin typeface="Book Antiqua" pitchFamily="18" charset="0"/>
            </a:endParaRPr>
          </a:p>
        </p:txBody>
      </p:sp>
      <p:sp>
        <p:nvSpPr>
          <p:cNvPr id="29702" name="Rectangle 6"/>
          <p:cNvSpPr>
            <a:spLocks noChangeArrowheads="1"/>
          </p:cNvSpPr>
          <p:nvPr/>
        </p:nvSpPr>
        <p:spPr bwMode="auto">
          <a:xfrm>
            <a:off x="473075" y="5062538"/>
            <a:ext cx="8026400"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dirty="0" smtClean="0">
                <a:solidFill>
                  <a:srgbClr val="FF0000"/>
                </a:solidFill>
                <a:latin typeface="Book Antiqua" pitchFamily="18" charset="0"/>
              </a:rPr>
              <a:t>We can </a:t>
            </a:r>
            <a:r>
              <a:rPr lang="en-US" dirty="0">
                <a:solidFill>
                  <a:srgbClr val="FF0000"/>
                </a:solidFill>
                <a:latin typeface="Book Antiqua" pitchFamily="18" charset="0"/>
              </a:rPr>
              <a:t>avoid split by re-distributing </a:t>
            </a:r>
            <a:r>
              <a:rPr lang="en-US" dirty="0" smtClean="0">
                <a:solidFill>
                  <a:srgbClr val="FF0000"/>
                </a:solidFill>
                <a:latin typeface="Book Antiqua" pitchFamily="18" charset="0"/>
              </a:rPr>
              <a:t>entries, but this </a:t>
            </a:r>
            <a:r>
              <a:rPr lang="en-US" dirty="0">
                <a:solidFill>
                  <a:srgbClr val="FF0000"/>
                </a:solidFill>
                <a:latin typeface="Book Antiqua" pitchFamily="18" charset="0"/>
              </a:rPr>
              <a:t>is </a:t>
            </a:r>
            <a:r>
              <a:rPr lang="en-US" dirty="0" smtClean="0">
                <a:solidFill>
                  <a:srgbClr val="FF0000"/>
                </a:solidFill>
                <a:latin typeface="Book Antiqua" pitchFamily="18" charset="0"/>
              </a:rPr>
              <a:t>usually not </a:t>
            </a:r>
            <a:r>
              <a:rPr lang="en-US" dirty="0">
                <a:solidFill>
                  <a:srgbClr val="FF0000"/>
                </a:solidFill>
                <a:latin typeface="Book Antiqua" pitchFamily="18" charset="0"/>
              </a:rPr>
              <a:t>done in </a:t>
            </a:r>
            <a:r>
              <a:rPr lang="en-US" dirty="0" smtClean="0">
                <a:solidFill>
                  <a:srgbClr val="FF0000"/>
                </a:solidFill>
                <a:latin typeface="Book Antiqua" pitchFamily="18" charset="0"/>
              </a:rPr>
              <a:t>practice for insertions</a:t>
            </a:r>
            <a:endParaRPr lang="en-US" dirty="0">
              <a:solidFill>
                <a:srgbClr val="FF0000"/>
              </a:solidFill>
              <a:latin typeface="Book Antiqua" pitchFamily="18" charset="0"/>
            </a:endParaRPr>
          </a:p>
        </p:txBody>
      </p:sp>
      <p:grpSp>
        <p:nvGrpSpPr>
          <p:cNvPr id="2" name="Group 1"/>
          <p:cNvGrpSpPr/>
          <p:nvPr/>
        </p:nvGrpSpPr>
        <p:grpSpPr>
          <a:xfrm>
            <a:off x="293688" y="1676400"/>
            <a:ext cx="8366125" cy="2368550"/>
            <a:chOff x="293688" y="1676400"/>
            <a:chExt cx="8366125" cy="2368550"/>
          </a:xfrm>
        </p:grpSpPr>
        <p:sp>
          <p:nvSpPr>
            <p:cNvPr id="29703" name="Freeform 7"/>
            <p:cNvSpPr>
              <a:spLocks/>
            </p:cNvSpPr>
            <p:nvPr/>
          </p:nvSpPr>
          <p:spPr bwMode="auto">
            <a:xfrm>
              <a:off x="293688" y="3711575"/>
              <a:ext cx="327025" cy="325438"/>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Freeform 8"/>
            <p:cNvSpPr>
              <a:spLocks/>
            </p:cNvSpPr>
            <p:nvPr/>
          </p:nvSpPr>
          <p:spPr bwMode="auto">
            <a:xfrm>
              <a:off x="619125" y="3711575"/>
              <a:ext cx="325438" cy="325438"/>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Freeform 9"/>
            <p:cNvSpPr>
              <a:spLocks/>
            </p:cNvSpPr>
            <p:nvPr/>
          </p:nvSpPr>
          <p:spPr bwMode="auto">
            <a:xfrm>
              <a:off x="942975" y="3711575"/>
              <a:ext cx="327025" cy="325438"/>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6" name="Freeform 10"/>
            <p:cNvSpPr>
              <a:spLocks/>
            </p:cNvSpPr>
            <p:nvPr/>
          </p:nvSpPr>
          <p:spPr bwMode="auto">
            <a:xfrm>
              <a:off x="1268413" y="3711575"/>
              <a:ext cx="325437" cy="325438"/>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7" name="Rectangle 11"/>
            <p:cNvSpPr>
              <a:spLocks noChangeArrowheads="1"/>
            </p:cNvSpPr>
            <p:nvPr/>
          </p:nvSpPr>
          <p:spPr bwMode="auto">
            <a:xfrm>
              <a:off x="304800" y="369093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29708" name="Rectangle 12"/>
            <p:cNvSpPr>
              <a:spLocks noChangeArrowheads="1"/>
            </p:cNvSpPr>
            <p:nvPr/>
          </p:nvSpPr>
          <p:spPr bwMode="auto">
            <a:xfrm>
              <a:off x="630238" y="369093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29709" name="Freeform 13"/>
            <p:cNvSpPr>
              <a:spLocks/>
            </p:cNvSpPr>
            <p:nvPr/>
          </p:nvSpPr>
          <p:spPr bwMode="auto">
            <a:xfrm>
              <a:off x="3462338" y="209391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0" name="Freeform 14"/>
            <p:cNvSpPr>
              <a:spLocks/>
            </p:cNvSpPr>
            <p:nvPr/>
          </p:nvSpPr>
          <p:spPr bwMode="auto">
            <a:xfrm>
              <a:off x="3541713" y="209391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1" name="Freeform 15"/>
            <p:cNvSpPr>
              <a:spLocks/>
            </p:cNvSpPr>
            <p:nvPr/>
          </p:nvSpPr>
          <p:spPr bwMode="auto">
            <a:xfrm>
              <a:off x="3948113"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2" name="Freeform 16"/>
            <p:cNvSpPr>
              <a:spLocks/>
            </p:cNvSpPr>
            <p:nvPr/>
          </p:nvSpPr>
          <p:spPr bwMode="auto">
            <a:xfrm>
              <a:off x="4029075" y="209391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3" name="Freeform 17"/>
            <p:cNvSpPr>
              <a:spLocks/>
            </p:cNvSpPr>
            <p:nvPr/>
          </p:nvSpPr>
          <p:spPr bwMode="auto">
            <a:xfrm>
              <a:off x="4435475"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4" name="Freeform 18"/>
            <p:cNvSpPr>
              <a:spLocks/>
            </p:cNvSpPr>
            <p:nvPr/>
          </p:nvSpPr>
          <p:spPr bwMode="auto">
            <a:xfrm>
              <a:off x="4516438" y="209391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5" name="Freeform 19"/>
            <p:cNvSpPr>
              <a:spLocks/>
            </p:cNvSpPr>
            <p:nvPr/>
          </p:nvSpPr>
          <p:spPr bwMode="auto">
            <a:xfrm>
              <a:off x="4922838"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6" name="Freeform 20"/>
            <p:cNvSpPr>
              <a:spLocks/>
            </p:cNvSpPr>
            <p:nvPr/>
          </p:nvSpPr>
          <p:spPr bwMode="auto">
            <a:xfrm>
              <a:off x="5003800" y="209391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7" name="Freeform 21"/>
            <p:cNvSpPr>
              <a:spLocks/>
            </p:cNvSpPr>
            <p:nvPr/>
          </p:nvSpPr>
          <p:spPr bwMode="auto">
            <a:xfrm>
              <a:off x="5410200" y="2093913"/>
              <a:ext cx="82550" cy="404812"/>
            </a:xfrm>
            <a:custGeom>
              <a:avLst/>
              <a:gdLst>
                <a:gd name="T0" fmla="*/ 0 w 52"/>
                <a:gd name="T1" fmla="*/ 254 h 255"/>
                <a:gd name="T2" fmla="*/ 0 w 52"/>
                <a:gd name="T3" fmla="*/ 0 h 255"/>
                <a:gd name="T4" fmla="*/ 51 w 52"/>
                <a:gd name="T5" fmla="*/ 0 h 255"/>
                <a:gd name="T6" fmla="*/ 51 w 52"/>
                <a:gd name="T7" fmla="*/ 254 h 255"/>
                <a:gd name="T8" fmla="*/ 0 w 52"/>
                <a:gd name="T9" fmla="*/ 254 h 255"/>
              </a:gdLst>
              <a:ahLst/>
              <a:cxnLst>
                <a:cxn ang="0">
                  <a:pos x="T0" y="T1"/>
                </a:cxn>
                <a:cxn ang="0">
                  <a:pos x="T2" y="T3"/>
                </a:cxn>
                <a:cxn ang="0">
                  <a:pos x="T4" y="T5"/>
                </a:cxn>
                <a:cxn ang="0">
                  <a:pos x="T6" y="T7"/>
                </a:cxn>
                <a:cxn ang="0">
                  <a:pos x="T8" y="T9"/>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8" name="Freeform 22"/>
            <p:cNvSpPr>
              <a:spLocks/>
            </p:cNvSpPr>
            <p:nvPr/>
          </p:nvSpPr>
          <p:spPr bwMode="auto">
            <a:xfrm>
              <a:off x="3074988"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9" name="Freeform 23"/>
            <p:cNvSpPr>
              <a:spLocks/>
            </p:cNvSpPr>
            <p:nvPr/>
          </p:nvSpPr>
          <p:spPr bwMode="auto">
            <a:xfrm>
              <a:off x="340042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0" name="Freeform 24"/>
            <p:cNvSpPr>
              <a:spLocks/>
            </p:cNvSpPr>
            <p:nvPr/>
          </p:nvSpPr>
          <p:spPr bwMode="auto">
            <a:xfrm>
              <a:off x="3725863"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1" name="Freeform 25"/>
            <p:cNvSpPr>
              <a:spLocks/>
            </p:cNvSpPr>
            <p:nvPr/>
          </p:nvSpPr>
          <p:spPr bwMode="auto">
            <a:xfrm>
              <a:off x="40497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2" name="Freeform 26"/>
            <p:cNvSpPr>
              <a:spLocks/>
            </p:cNvSpPr>
            <p:nvPr/>
          </p:nvSpPr>
          <p:spPr bwMode="auto">
            <a:xfrm>
              <a:off x="448627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3" name="Freeform 27"/>
            <p:cNvSpPr>
              <a:spLocks/>
            </p:cNvSpPr>
            <p:nvPr/>
          </p:nvSpPr>
          <p:spPr bwMode="auto">
            <a:xfrm>
              <a:off x="48117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4" name="Freeform 28"/>
            <p:cNvSpPr>
              <a:spLocks/>
            </p:cNvSpPr>
            <p:nvPr/>
          </p:nvSpPr>
          <p:spPr bwMode="auto">
            <a:xfrm>
              <a:off x="5137150" y="3719513"/>
              <a:ext cx="323850" cy="325437"/>
            </a:xfrm>
            <a:custGeom>
              <a:avLst/>
              <a:gdLst>
                <a:gd name="T0" fmla="*/ 0 w 204"/>
                <a:gd name="T1" fmla="*/ 204 h 205"/>
                <a:gd name="T2" fmla="*/ 0 w 204"/>
                <a:gd name="T3" fmla="*/ 0 h 205"/>
                <a:gd name="T4" fmla="*/ 203 w 204"/>
                <a:gd name="T5" fmla="*/ 0 h 205"/>
                <a:gd name="T6" fmla="*/ 203 w 204"/>
                <a:gd name="T7" fmla="*/ 204 h 205"/>
                <a:gd name="T8" fmla="*/ 0 w 204"/>
                <a:gd name="T9" fmla="*/ 204 h 205"/>
              </a:gdLst>
              <a:ahLst/>
              <a:cxnLst>
                <a:cxn ang="0">
                  <a:pos x="T0" y="T1"/>
                </a:cxn>
                <a:cxn ang="0">
                  <a:pos x="T2" y="T3"/>
                </a:cxn>
                <a:cxn ang="0">
                  <a:pos x="T4" y="T5"/>
                </a:cxn>
                <a:cxn ang="0">
                  <a:pos x="T6" y="T7"/>
                </a:cxn>
                <a:cxn ang="0">
                  <a:pos x="T8" y="T9"/>
                </a:cxn>
              </a:cxnLst>
              <a:rect l="0" t="0" r="r" b="b"/>
              <a:pathLst>
                <a:path w="204" h="205">
                  <a:moveTo>
                    <a:pt x="0" y="204"/>
                  </a:moveTo>
                  <a:lnTo>
                    <a:pt x="0" y="0"/>
                  </a:lnTo>
                  <a:lnTo>
                    <a:pt x="203" y="0"/>
                  </a:lnTo>
                  <a:lnTo>
                    <a:pt x="203"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5" name="Freeform 29"/>
            <p:cNvSpPr>
              <a:spLocks/>
            </p:cNvSpPr>
            <p:nvPr/>
          </p:nvSpPr>
          <p:spPr bwMode="auto">
            <a:xfrm>
              <a:off x="54594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6" name="Freeform 30"/>
            <p:cNvSpPr>
              <a:spLocks/>
            </p:cNvSpPr>
            <p:nvPr/>
          </p:nvSpPr>
          <p:spPr bwMode="auto">
            <a:xfrm>
              <a:off x="589756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7" name="Freeform 31"/>
            <p:cNvSpPr>
              <a:spLocks/>
            </p:cNvSpPr>
            <p:nvPr/>
          </p:nvSpPr>
          <p:spPr bwMode="auto">
            <a:xfrm>
              <a:off x="622300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8" name="Freeform 32"/>
            <p:cNvSpPr>
              <a:spLocks/>
            </p:cNvSpPr>
            <p:nvPr/>
          </p:nvSpPr>
          <p:spPr bwMode="auto">
            <a:xfrm>
              <a:off x="654685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9" name="Freeform 33"/>
            <p:cNvSpPr>
              <a:spLocks/>
            </p:cNvSpPr>
            <p:nvPr/>
          </p:nvSpPr>
          <p:spPr bwMode="auto">
            <a:xfrm>
              <a:off x="6870700"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0" name="Freeform 34"/>
            <p:cNvSpPr>
              <a:spLocks/>
            </p:cNvSpPr>
            <p:nvPr/>
          </p:nvSpPr>
          <p:spPr bwMode="auto">
            <a:xfrm>
              <a:off x="7297738"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1" name="Freeform 35"/>
            <p:cNvSpPr>
              <a:spLocks/>
            </p:cNvSpPr>
            <p:nvPr/>
          </p:nvSpPr>
          <p:spPr bwMode="auto">
            <a:xfrm>
              <a:off x="7623175"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2" name="Freeform 36"/>
            <p:cNvSpPr>
              <a:spLocks/>
            </p:cNvSpPr>
            <p:nvPr/>
          </p:nvSpPr>
          <p:spPr bwMode="auto">
            <a:xfrm>
              <a:off x="7947025"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3" name="Freeform 37"/>
            <p:cNvSpPr>
              <a:spLocks/>
            </p:cNvSpPr>
            <p:nvPr/>
          </p:nvSpPr>
          <p:spPr bwMode="auto">
            <a:xfrm>
              <a:off x="827087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4" name="Freeform 38"/>
            <p:cNvSpPr>
              <a:spLocks/>
            </p:cNvSpPr>
            <p:nvPr/>
          </p:nvSpPr>
          <p:spPr bwMode="auto">
            <a:xfrm>
              <a:off x="1341438" y="286226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5" name="Freeform 39"/>
            <p:cNvSpPr>
              <a:spLocks/>
            </p:cNvSpPr>
            <p:nvPr/>
          </p:nvSpPr>
          <p:spPr bwMode="auto">
            <a:xfrm>
              <a:off x="142240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6" name="Freeform 40"/>
            <p:cNvSpPr>
              <a:spLocks/>
            </p:cNvSpPr>
            <p:nvPr/>
          </p:nvSpPr>
          <p:spPr bwMode="auto">
            <a:xfrm>
              <a:off x="1827213"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7" name="Freeform 41"/>
            <p:cNvSpPr>
              <a:spLocks/>
            </p:cNvSpPr>
            <p:nvPr/>
          </p:nvSpPr>
          <p:spPr bwMode="auto">
            <a:xfrm>
              <a:off x="190817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8" name="Freeform 42"/>
            <p:cNvSpPr>
              <a:spLocks/>
            </p:cNvSpPr>
            <p:nvPr/>
          </p:nvSpPr>
          <p:spPr bwMode="auto">
            <a:xfrm>
              <a:off x="2314575"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9" name="Freeform 43"/>
            <p:cNvSpPr>
              <a:spLocks/>
            </p:cNvSpPr>
            <p:nvPr/>
          </p:nvSpPr>
          <p:spPr bwMode="auto">
            <a:xfrm>
              <a:off x="2395538" y="286226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0" name="Freeform 44"/>
            <p:cNvSpPr>
              <a:spLocks/>
            </p:cNvSpPr>
            <p:nvPr/>
          </p:nvSpPr>
          <p:spPr bwMode="auto">
            <a:xfrm>
              <a:off x="280193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1" name="Freeform 45"/>
            <p:cNvSpPr>
              <a:spLocks/>
            </p:cNvSpPr>
            <p:nvPr/>
          </p:nvSpPr>
          <p:spPr bwMode="auto">
            <a:xfrm>
              <a:off x="288290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2" name="Freeform 46"/>
            <p:cNvSpPr>
              <a:spLocks/>
            </p:cNvSpPr>
            <p:nvPr/>
          </p:nvSpPr>
          <p:spPr bwMode="auto">
            <a:xfrm>
              <a:off x="3289300" y="2862263"/>
              <a:ext cx="82550" cy="404812"/>
            </a:xfrm>
            <a:custGeom>
              <a:avLst/>
              <a:gdLst>
                <a:gd name="T0" fmla="*/ 0 w 52"/>
                <a:gd name="T1" fmla="*/ 254 h 255"/>
                <a:gd name="T2" fmla="*/ 0 w 52"/>
                <a:gd name="T3" fmla="*/ 0 h 255"/>
                <a:gd name="T4" fmla="*/ 51 w 52"/>
                <a:gd name="T5" fmla="*/ 0 h 255"/>
                <a:gd name="T6" fmla="*/ 51 w 52"/>
                <a:gd name="T7" fmla="*/ 254 h 255"/>
                <a:gd name="T8" fmla="*/ 0 w 52"/>
                <a:gd name="T9" fmla="*/ 254 h 255"/>
              </a:gdLst>
              <a:ahLst/>
              <a:cxnLst>
                <a:cxn ang="0">
                  <a:pos x="T0" y="T1"/>
                </a:cxn>
                <a:cxn ang="0">
                  <a:pos x="T2" y="T3"/>
                </a:cxn>
                <a:cxn ang="0">
                  <a:pos x="T4" y="T5"/>
                </a:cxn>
                <a:cxn ang="0">
                  <a:pos x="T6" y="T7"/>
                </a:cxn>
                <a:cxn ang="0">
                  <a:pos x="T8" y="T9"/>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3" name="Freeform 47"/>
            <p:cNvSpPr>
              <a:spLocks/>
            </p:cNvSpPr>
            <p:nvPr/>
          </p:nvSpPr>
          <p:spPr bwMode="auto">
            <a:xfrm>
              <a:off x="555148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4" name="Freeform 48"/>
            <p:cNvSpPr>
              <a:spLocks/>
            </p:cNvSpPr>
            <p:nvPr/>
          </p:nvSpPr>
          <p:spPr bwMode="auto">
            <a:xfrm>
              <a:off x="563245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5" name="Freeform 49"/>
            <p:cNvSpPr>
              <a:spLocks/>
            </p:cNvSpPr>
            <p:nvPr/>
          </p:nvSpPr>
          <p:spPr bwMode="auto">
            <a:xfrm>
              <a:off x="6038850"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6" name="Freeform 50"/>
            <p:cNvSpPr>
              <a:spLocks/>
            </p:cNvSpPr>
            <p:nvPr/>
          </p:nvSpPr>
          <p:spPr bwMode="auto">
            <a:xfrm>
              <a:off x="6119813" y="286226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7" name="Freeform 51"/>
            <p:cNvSpPr>
              <a:spLocks/>
            </p:cNvSpPr>
            <p:nvPr/>
          </p:nvSpPr>
          <p:spPr bwMode="auto">
            <a:xfrm>
              <a:off x="6526213" y="286226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8" name="Freeform 52"/>
            <p:cNvSpPr>
              <a:spLocks/>
            </p:cNvSpPr>
            <p:nvPr/>
          </p:nvSpPr>
          <p:spPr bwMode="auto">
            <a:xfrm>
              <a:off x="660717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9" name="Freeform 53"/>
            <p:cNvSpPr>
              <a:spLocks/>
            </p:cNvSpPr>
            <p:nvPr/>
          </p:nvSpPr>
          <p:spPr bwMode="auto">
            <a:xfrm>
              <a:off x="701198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0" name="Freeform 54"/>
            <p:cNvSpPr>
              <a:spLocks/>
            </p:cNvSpPr>
            <p:nvPr/>
          </p:nvSpPr>
          <p:spPr bwMode="auto">
            <a:xfrm>
              <a:off x="709612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1" name="Freeform 55"/>
            <p:cNvSpPr>
              <a:spLocks/>
            </p:cNvSpPr>
            <p:nvPr/>
          </p:nvSpPr>
          <p:spPr bwMode="auto">
            <a:xfrm>
              <a:off x="7499350" y="2862263"/>
              <a:ext cx="84138" cy="404812"/>
            </a:xfrm>
            <a:custGeom>
              <a:avLst/>
              <a:gdLst>
                <a:gd name="T0" fmla="*/ 0 w 53"/>
                <a:gd name="T1" fmla="*/ 254 h 255"/>
                <a:gd name="T2" fmla="*/ 0 w 53"/>
                <a:gd name="T3" fmla="*/ 0 h 255"/>
                <a:gd name="T4" fmla="*/ 52 w 53"/>
                <a:gd name="T5" fmla="*/ 0 h 255"/>
                <a:gd name="T6" fmla="*/ 52 w 53"/>
                <a:gd name="T7" fmla="*/ 254 h 255"/>
                <a:gd name="T8" fmla="*/ 0 w 53"/>
                <a:gd name="T9" fmla="*/ 254 h 255"/>
              </a:gdLst>
              <a:ahLst/>
              <a:cxnLst>
                <a:cxn ang="0">
                  <a:pos x="T0" y="T1"/>
                </a:cxn>
                <a:cxn ang="0">
                  <a:pos x="T2" y="T3"/>
                </a:cxn>
                <a:cxn ang="0">
                  <a:pos x="T4" y="T5"/>
                </a:cxn>
                <a:cxn ang="0">
                  <a:pos x="T6" y="T7"/>
                </a:cxn>
                <a:cxn ang="0">
                  <a:pos x="T8" y="T9"/>
                </a:cxn>
              </a:cxnLst>
              <a:rect l="0" t="0" r="r" b="b"/>
              <a:pathLst>
                <a:path w="53" h="255">
                  <a:moveTo>
                    <a:pt x="0" y="254"/>
                  </a:moveTo>
                  <a:lnTo>
                    <a:pt x="0" y="0"/>
                  </a:lnTo>
                  <a:lnTo>
                    <a:pt x="52" y="0"/>
                  </a:lnTo>
                  <a:lnTo>
                    <a:pt x="52"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2" name="Freeform 56"/>
            <p:cNvSpPr>
              <a:spLocks/>
            </p:cNvSpPr>
            <p:nvPr/>
          </p:nvSpPr>
          <p:spPr bwMode="auto">
            <a:xfrm>
              <a:off x="925513" y="3184525"/>
              <a:ext cx="446087" cy="496888"/>
            </a:xfrm>
            <a:custGeom>
              <a:avLst/>
              <a:gdLst>
                <a:gd name="T0" fmla="*/ 280 w 281"/>
                <a:gd name="T1" fmla="*/ 0 h 313"/>
                <a:gd name="T2" fmla="*/ 0 w 281"/>
                <a:gd name="T3" fmla="*/ 312 h 313"/>
                <a:gd name="T4" fmla="*/ 280 w 281"/>
                <a:gd name="T5" fmla="*/ 0 h 313"/>
              </a:gdLst>
              <a:ahLst/>
              <a:cxnLst>
                <a:cxn ang="0">
                  <a:pos x="T0" y="T1"/>
                </a:cxn>
                <a:cxn ang="0">
                  <a:pos x="T2" y="T3"/>
                </a:cxn>
                <a:cxn ang="0">
                  <a:pos x="T4" y="T5"/>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3" name="Freeform 57"/>
            <p:cNvSpPr>
              <a:spLocks/>
            </p:cNvSpPr>
            <p:nvPr/>
          </p:nvSpPr>
          <p:spPr bwMode="auto">
            <a:xfrm>
              <a:off x="925513" y="3587750"/>
              <a:ext cx="87312" cy="93663"/>
            </a:xfrm>
            <a:custGeom>
              <a:avLst/>
              <a:gdLst>
                <a:gd name="T0" fmla="*/ 54 w 55"/>
                <a:gd name="T1" fmla="*/ 21 h 59"/>
                <a:gd name="T2" fmla="*/ 0 w 55"/>
                <a:gd name="T3" fmla="*/ 58 h 59"/>
                <a:gd name="T4" fmla="*/ 30 w 55"/>
                <a:gd name="T5" fmla="*/ 0 h 59"/>
                <a:gd name="T6" fmla="*/ 54 w 55"/>
                <a:gd name="T7" fmla="*/ 21 h 59"/>
              </a:gdLst>
              <a:ahLst/>
              <a:cxnLst>
                <a:cxn ang="0">
                  <a:pos x="T0" y="T1"/>
                </a:cxn>
                <a:cxn ang="0">
                  <a:pos x="T2" y="T3"/>
                </a:cxn>
                <a:cxn ang="0">
                  <a:pos x="T4" y="T5"/>
                </a:cxn>
                <a:cxn ang="0">
                  <a:pos x="T6" y="T7"/>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4" name="Freeform 58"/>
            <p:cNvSpPr>
              <a:spLocks/>
            </p:cNvSpPr>
            <p:nvPr/>
          </p:nvSpPr>
          <p:spPr bwMode="auto">
            <a:xfrm>
              <a:off x="1857375" y="3184525"/>
              <a:ext cx="449263" cy="506413"/>
            </a:xfrm>
            <a:custGeom>
              <a:avLst/>
              <a:gdLst>
                <a:gd name="T0" fmla="*/ 0 w 283"/>
                <a:gd name="T1" fmla="*/ 0 h 319"/>
                <a:gd name="T2" fmla="*/ 282 w 283"/>
                <a:gd name="T3" fmla="*/ 318 h 319"/>
                <a:gd name="T4" fmla="*/ 0 w 283"/>
                <a:gd name="T5" fmla="*/ 0 h 319"/>
              </a:gdLst>
              <a:ahLst/>
              <a:cxnLst>
                <a:cxn ang="0">
                  <a:pos x="T0" y="T1"/>
                </a:cxn>
                <a:cxn ang="0">
                  <a:pos x="T2" y="T3"/>
                </a:cxn>
                <a:cxn ang="0">
                  <a:pos x="T4" y="T5"/>
                </a:cxn>
              </a:cxnLst>
              <a:rect l="0" t="0" r="r" b="b"/>
              <a:pathLst>
                <a:path w="283" h="319">
                  <a:moveTo>
                    <a:pt x="0" y="0"/>
                  </a:moveTo>
                  <a:lnTo>
                    <a:pt x="282" y="3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5" name="Freeform 59"/>
            <p:cNvSpPr>
              <a:spLocks/>
            </p:cNvSpPr>
            <p:nvPr/>
          </p:nvSpPr>
          <p:spPr bwMode="auto">
            <a:xfrm>
              <a:off x="2217738" y="3598863"/>
              <a:ext cx="88900" cy="92075"/>
            </a:xfrm>
            <a:custGeom>
              <a:avLst/>
              <a:gdLst>
                <a:gd name="T0" fmla="*/ 24 w 56"/>
                <a:gd name="T1" fmla="*/ 0 h 58"/>
                <a:gd name="T2" fmla="*/ 55 w 56"/>
                <a:gd name="T3" fmla="*/ 57 h 58"/>
                <a:gd name="T4" fmla="*/ 0 w 56"/>
                <a:gd name="T5" fmla="*/ 21 h 58"/>
                <a:gd name="T6" fmla="*/ 24 w 56"/>
                <a:gd name="T7" fmla="*/ 0 h 58"/>
              </a:gdLst>
              <a:ahLst/>
              <a:cxnLst>
                <a:cxn ang="0">
                  <a:pos x="T0" y="T1"/>
                </a:cxn>
                <a:cxn ang="0">
                  <a:pos x="T2" y="T3"/>
                </a:cxn>
                <a:cxn ang="0">
                  <a:pos x="T4" y="T5"/>
                </a:cxn>
                <a:cxn ang="0">
                  <a:pos x="T6" y="T7"/>
                </a:cxn>
              </a:cxnLst>
              <a:rect l="0" t="0" r="r" b="b"/>
              <a:pathLst>
                <a:path w="56" h="58">
                  <a:moveTo>
                    <a:pt x="24" y="0"/>
                  </a:moveTo>
                  <a:lnTo>
                    <a:pt x="55" y="57"/>
                  </a:lnTo>
                  <a:lnTo>
                    <a:pt x="0" y="2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6" name="Freeform 60"/>
            <p:cNvSpPr>
              <a:spLocks/>
            </p:cNvSpPr>
            <p:nvPr/>
          </p:nvSpPr>
          <p:spPr bwMode="auto">
            <a:xfrm>
              <a:off x="2355850" y="3184525"/>
              <a:ext cx="1330325" cy="517525"/>
            </a:xfrm>
            <a:custGeom>
              <a:avLst/>
              <a:gdLst>
                <a:gd name="T0" fmla="*/ 0 w 838"/>
                <a:gd name="T1" fmla="*/ 0 h 326"/>
                <a:gd name="T2" fmla="*/ 837 w 838"/>
                <a:gd name="T3" fmla="*/ 325 h 326"/>
                <a:gd name="T4" fmla="*/ 0 w 838"/>
                <a:gd name="T5" fmla="*/ 0 h 326"/>
              </a:gdLst>
              <a:ahLst/>
              <a:cxnLst>
                <a:cxn ang="0">
                  <a:pos x="T0" y="T1"/>
                </a:cxn>
                <a:cxn ang="0">
                  <a:pos x="T2" y="T3"/>
                </a:cxn>
                <a:cxn ang="0">
                  <a:pos x="T4" y="T5"/>
                </a:cxn>
              </a:cxnLst>
              <a:rect l="0" t="0" r="r" b="b"/>
              <a:pathLst>
                <a:path w="838" h="326">
                  <a:moveTo>
                    <a:pt x="0" y="0"/>
                  </a:moveTo>
                  <a:lnTo>
                    <a:pt x="837" y="32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7" name="Freeform 61"/>
            <p:cNvSpPr>
              <a:spLocks/>
            </p:cNvSpPr>
            <p:nvPr/>
          </p:nvSpPr>
          <p:spPr bwMode="auto">
            <a:xfrm>
              <a:off x="3581400" y="3640138"/>
              <a:ext cx="104775" cy="61912"/>
            </a:xfrm>
            <a:custGeom>
              <a:avLst/>
              <a:gdLst>
                <a:gd name="T0" fmla="*/ 11 w 66"/>
                <a:gd name="T1" fmla="*/ 0 h 39"/>
                <a:gd name="T2" fmla="*/ 65 w 66"/>
                <a:gd name="T3" fmla="*/ 38 h 39"/>
                <a:gd name="T4" fmla="*/ 0 w 66"/>
                <a:gd name="T5" fmla="*/ 30 h 39"/>
                <a:gd name="T6" fmla="*/ 11 w 66"/>
                <a:gd name="T7" fmla="*/ 0 h 39"/>
              </a:gdLst>
              <a:ahLst/>
              <a:cxnLst>
                <a:cxn ang="0">
                  <a:pos x="T0" y="T1"/>
                </a:cxn>
                <a:cxn ang="0">
                  <a:pos x="T2" y="T3"/>
                </a:cxn>
                <a:cxn ang="0">
                  <a:pos x="T4" y="T5"/>
                </a:cxn>
                <a:cxn ang="0">
                  <a:pos x="T6" y="T7"/>
                </a:cxn>
              </a:cxnLst>
              <a:rect l="0" t="0" r="r" b="b"/>
              <a:pathLst>
                <a:path w="66" h="39">
                  <a:moveTo>
                    <a:pt x="11" y="0"/>
                  </a:moveTo>
                  <a:lnTo>
                    <a:pt x="65" y="38"/>
                  </a:lnTo>
                  <a:lnTo>
                    <a:pt x="0" y="30"/>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8" name="Freeform 62"/>
            <p:cNvSpPr>
              <a:spLocks/>
            </p:cNvSpPr>
            <p:nvPr/>
          </p:nvSpPr>
          <p:spPr bwMode="auto">
            <a:xfrm>
              <a:off x="5137150" y="3205163"/>
              <a:ext cx="446088" cy="496887"/>
            </a:xfrm>
            <a:custGeom>
              <a:avLst/>
              <a:gdLst>
                <a:gd name="T0" fmla="*/ 280 w 281"/>
                <a:gd name="T1" fmla="*/ 0 h 313"/>
                <a:gd name="T2" fmla="*/ 0 w 281"/>
                <a:gd name="T3" fmla="*/ 312 h 313"/>
                <a:gd name="T4" fmla="*/ 280 w 281"/>
                <a:gd name="T5" fmla="*/ 0 h 313"/>
              </a:gdLst>
              <a:ahLst/>
              <a:cxnLst>
                <a:cxn ang="0">
                  <a:pos x="T0" y="T1"/>
                </a:cxn>
                <a:cxn ang="0">
                  <a:pos x="T2" y="T3"/>
                </a:cxn>
                <a:cxn ang="0">
                  <a:pos x="T4" y="T5"/>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9" name="Freeform 63"/>
            <p:cNvSpPr>
              <a:spLocks/>
            </p:cNvSpPr>
            <p:nvPr/>
          </p:nvSpPr>
          <p:spPr bwMode="auto">
            <a:xfrm>
              <a:off x="5137150" y="3608388"/>
              <a:ext cx="87313" cy="93662"/>
            </a:xfrm>
            <a:custGeom>
              <a:avLst/>
              <a:gdLst>
                <a:gd name="T0" fmla="*/ 54 w 55"/>
                <a:gd name="T1" fmla="*/ 21 h 59"/>
                <a:gd name="T2" fmla="*/ 0 w 55"/>
                <a:gd name="T3" fmla="*/ 58 h 59"/>
                <a:gd name="T4" fmla="*/ 30 w 55"/>
                <a:gd name="T5" fmla="*/ 0 h 59"/>
                <a:gd name="T6" fmla="*/ 54 w 55"/>
                <a:gd name="T7" fmla="*/ 21 h 59"/>
              </a:gdLst>
              <a:ahLst/>
              <a:cxnLst>
                <a:cxn ang="0">
                  <a:pos x="T0" y="T1"/>
                </a:cxn>
                <a:cxn ang="0">
                  <a:pos x="T2" y="T3"/>
                </a:cxn>
                <a:cxn ang="0">
                  <a:pos x="T4" y="T5"/>
                </a:cxn>
                <a:cxn ang="0">
                  <a:pos x="T6" y="T7"/>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0" name="Freeform 64"/>
            <p:cNvSpPr>
              <a:spLocks/>
            </p:cNvSpPr>
            <p:nvPr/>
          </p:nvSpPr>
          <p:spPr bwMode="auto">
            <a:xfrm>
              <a:off x="6069013" y="3205163"/>
              <a:ext cx="458787" cy="476250"/>
            </a:xfrm>
            <a:custGeom>
              <a:avLst/>
              <a:gdLst>
                <a:gd name="T0" fmla="*/ 0 w 289"/>
                <a:gd name="T1" fmla="*/ 0 h 300"/>
                <a:gd name="T2" fmla="*/ 288 w 289"/>
                <a:gd name="T3" fmla="*/ 299 h 300"/>
                <a:gd name="T4" fmla="*/ 0 w 289"/>
                <a:gd name="T5" fmla="*/ 0 h 300"/>
              </a:gdLst>
              <a:ahLst/>
              <a:cxnLst>
                <a:cxn ang="0">
                  <a:pos x="T0" y="T1"/>
                </a:cxn>
                <a:cxn ang="0">
                  <a:pos x="T2" y="T3"/>
                </a:cxn>
                <a:cxn ang="0">
                  <a:pos x="T4" y="T5"/>
                </a:cxn>
              </a:cxnLst>
              <a:rect l="0" t="0" r="r" b="b"/>
              <a:pathLst>
                <a:path w="289" h="300">
                  <a:moveTo>
                    <a:pt x="0" y="0"/>
                  </a:moveTo>
                  <a:lnTo>
                    <a:pt x="288"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1" name="Freeform 65"/>
            <p:cNvSpPr>
              <a:spLocks/>
            </p:cNvSpPr>
            <p:nvPr/>
          </p:nvSpPr>
          <p:spPr bwMode="auto">
            <a:xfrm>
              <a:off x="6437313" y="3589338"/>
              <a:ext cx="90487" cy="92075"/>
            </a:xfrm>
            <a:custGeom>
              <a:avLst/>
              <a:gdLst>
                <a:gd name="T0" fmla="*/ 23 w 57"/>
                <a:gd name="T1" fmla="*/ 0 h 58"/>
                <a:gd name="T2" fmla="*/ 56 w 57"/>
                <a:gd name="T3" fmla="*/ 57 h 58"/>
                <a:gd name="T4" fmla="*/ 0 w 57"/>
                <a:gd name="T5" fmla="*/ 22 h 58"/>
                <a:gd name="T6" fmla="*/ 23 w 57"/>
                <a:gd name="T7" fmla="*/ 0 h 58"/>
              </a:gdLst>
              <a:ahLst/>
              <a:cxnLst>
                <a:cxn ang="0">
                  <a:pos x="T0" y="T1"/>
                </a:cxn>
                <a:cxn ang="0">
                  <a:pos x="T2" y="T3"/>
                </a:cxn>
                <a:cxn ang="0">
                  <a:pos x="T4" y="T5"/>
                </a:cxn>
                <a:cxn ang="0">
                  <a:pos x="T6" y="T7"/>
                </a:cxn>
              </a:cxnLst>
              <a:rect l="0" t="0" r="r" b="b"/>
              <a:pathLst>
                <a:path w="57" h="58">
                  <a:moveTo>
                    <a:pt x="23" y="0"/>
                  </a:moveTo>
                  <a:lnTo>
                    <a:pt x="56" y="57"/>
                  </a:lnTo>
                  <a:lnTo>
                    <a:pt x="0" y="22"/>
                  </a:lnTo>
                  <a:lnTo>
                    <a:pt x="2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2" name="Freeform 66"/>
            <p:cNvSpPr>
              <a:spLocks/>
            </p:cNvSpPr>
            <p:nvPr/>
          </p:nvSpPr>
          <p:spPr bwMode="auto">
            <a:xfrm>
              <a:off x="6556375" y="3214688"/>
              <a:ext cx="1362075" cy="476250"/>
            </a:xfrm>
            <a:custGeom>
              <a:avLst/>
              <a:gdLst>
                <a:gd name="T0" fmla="*/ 0 w 858"/>
                <a:gd name="T1" fmla="*/ 0 h 300"/>
                <a:gd name="T2" fmla="*/ 857 w 858"/>
                <a:gd name="T3" fmla="*/ 299 h 300"/>
                <a:gd name="T4" fmla="*/ 0 w 858"/>
                <a:gd name="T5" fmla="*/ 0 h 300"/>
              </a:gdLst>
              <a:ahLst/>
              <a:cxnLst>
                <a:cxn ang="0">
                  <a:pos x="T0" y="T1"/>
                </a:cxn>
                <a:cxn ang="0">
                  <a:pos x="T2" y="T3"/>
                </a:cxn>
                <a:cxn ang="0">
                  <a:pos x="T4" y="T5"/>
                </a:cxn>
              </a:cxnLst>
              <a:rect l="0" t="0" r="r" b="b"/>
              <a:pathLst>
                <a:path w="858" h="300">
                  <a:moveTo>
                    <a:pt x="0" y="0"/>
                  </a:moveTo>
                  <a:lnTo>
                    <a:pt x="857"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3" name="Freeform 67"/>
            <p:cNvSpPr>
              <a:spLocks/>
            </p:cNvSpPr>
            <p:nvPr/>
          </p:nvSpPr>
          <p:spPr bwMode="auto">
            <a:xfrm>
              <a:off x="7812088" y="3632200"/>
              <a:ext cx="106362" cy="58738"/>
            </a:xfrm>
            <a:custGeom>
              <a:avLst/>
              <a:gdLst>
                <a:gd name="T0" fmla="*/ 11 w 67"/>
                <a:gd name="T1" fmla="*/ 0 h 37"/>
                <a:gd name="T2" fmla="*/ 66 w 67"/>
                <a:gd name="T3" fmla="*/ 36 h 37"/>
                <a:gd name="T4" fmla="*/ 0 w 67"/>
                <a:gd name="T5" fmla="*/ 31 h 37"/>
                <a:gd name="T6" fmla="*/ 11 w 67"/>
                <a:gd name="T7" fmla="*/ 0 h 37"/>
              </a:gdLst>
              <a:ahLst/>
              <a:cxnLst>
                <a:cxn ang="0">
                  <a:pos x="T0" y="T1"/>
                </a:cxn>
                <a:cxn ang="0">
                  <a:pos x="T2" y="T3"/>
                </a:cxn>
                <a:cxn ang="0">
                  <a:pos x="T4" y="T5"/>
                </a:cxn>
                <a:cxn ang="0">
                  <a:pos x="T6" y="T7"/>
                </a:cxn>
              </a:cxnLst>
              <a:rect l="0" t="0" r="r" b="b"/>
              <a:pathLst>
                <a:path w="67" h="37">
                  <a:moveTo>
                    <a:pt x="11" y="0"/>
                  </a:moveTo>
                  <a:lnTo>
                    <a:pt x="66" y="36"/>
                  </a:lnTo>
                  <a:lnTo>
                    <a:pt x="0" y="31"/>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4" name="Freeform 68"/>
            <p:cNvSpPr>
              <a:spLocks/>
            </p:cNvSpPr>
            <p:nvPr/>
          </p:nvSpPr>
          <p:spPr bwMode="auto">
            <a:xfrm>
              <a:off x="2314575" y="2446338"/>
              <a:ext cx="1177925" cy="396875"/>
            </a:xfrm>
            <a:custGeom>
              <a:avLst/>
              <a:gdLst>
                <a:gd name="T0" fmla="*/ 741 w 742"/>
                <a:gd name="T1" fmla="*/ 0 h 250"/>
                <a:gd name="T2" fmla="*/ 0 w 742"/>
                <a:gd name="T3" fmla="*/ 249 h 250"/>
                <a:gd name="T4" fmla="*/ 741 w 742"/>
                <a:gd name="T5" fmla="*/ 0 h 250"/>
              </a:gdLst>
              <a:ahLst/>
              <a:cxnLst>
                <a:cxn ang="0">
                  <a:pos x="T0" y="T1"/>
                </a:cxn>
                <a:cxn ang="0">
                  <a:pos x="T2" y="T3"/>
                </a:cxn>
                <a:cxn ang="0">
                  <a:pos x="T4" y="T5"/>
                </a:cxn>
              </a:cxnLst>
              <a:rect l="0" t="0" r="r" b="b"/>
              <a:pathLst>
                <a:path w="742" h="250">
                  <a:moveTo>
                    <a:pt x="741" y="0"/>
                  </a:moveTo>
                  <a:lnTo>
                    <a:pt x="0" y="249"/>
                  </a:lnTo>
                  <a:lnTo>
                    <a:pt x="74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5" name="Freeform 69"/>
            <p:cNvSpPr>
              <a:spLocks/>
            </p:cNvSpPr>
            <p:nvPr/>
          </p:nvSpPr>
          <p:spPr bwMode="auto">
            <a:xfrm>
              <a:off x="2314575" y="2784475"/>
              <a:ext cx="106363" cy="58738"/>
            </a:xfrm>
            <a:custGeom>
              <a:avLst/>
              <a:gdLst>
                <a:gd name="T0" fmla="*/ 66 w 67"/>
                <a:gd name="T1" fmla="*/ 31 h 37"/>
                <a:gd name="T2" fmla="*/ 0 w 67"/>
                <a:gd name="T3" fmla="*/ 36 h 37"/>
                <a:gd name="T4" fmla="*/ 56 w 67"/>
                <a:gd name="T5" fmla="*/ 0 h 37"/>
                <a:gd name="T6" fmla="*/ 66 w 67"/>
                <a:gd name="T7" fmla="*/ 31 h 37"/>
              </a:gdLst>
              <a:ahLst/>
              <a:cxnLst>
                <a:cxn ang="0">
                  <a:pos x="T0" y="T1"/>
                </a:cxn>
                <a:cxn ang="0">
                  <a:pos x="T2" y="T3"/>
                </a:cxn>
                <a:cxn ang="0">
                  <a:pos x="T4" y="T5"/>
                </a:cxn>
                <a:cxn ang="0">
                  <a:pos x="T6" y="T7"/>
                </a:cxn>
              </a:cxnLst>
              <a:rect l="0" t="0" r="r" b="b"/>
              <a:pathLst>
                <a:path w="67" h="37">
                  <a:moveTo>
                    <a:pt x="66" y="31"/>
                  </a:moveTo>
                  <a:lnTo>
                    <a:pt x="0" y="36"/>
                  </a:lnTo>
                  <a:lnTo>
                    <a:pt x="56" y="0"/>
                  </a:lnTo>
                  <a:lnTo>
                    <a:pt x="66" y="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6" name="Freeform 70"/>
            <p:cNvSpPr>
              <a:spLocks/>
            </p:cNvSpPr>
            <p:nvPr/>
          </p:nvSpPr>
          <p:spPr bwMode="auto">
            <a:xfrm>
              <a:off x="3978275" y="2455863"/>
              <a:ext cx="1992313" cy="387350"/>
            </a:xfrm>
            <a:custGeom>
              <a:avLst/>
              <a:gdLst>
                <a:gd name="T0" fmla="*/ 0 w 1255"/>
                <a:gd name="T1" fmla="*/ 0 h 244"/>
                <a:gd name="T2" fmla="*/ 1254 w 1255"/>
                <a:gd name="T3" fmla="*/ 243 h 244"/>
                <a:gd name="T4" fmla="*/ 0 w 1255"/>
                <a:gd name="T5" fmla="*/ 0 h 244"/>
              </a:gdLst>
              <a:ahLst/>
              <a:cxnLst>
                <a:cxn ang="0">
                  <a:pos x="T0" y="T1"/>
                </a:cxn>
                <a:cxn ang="0">
                  <a:pos x="T2" y="T3"/>
                </a:cxn>
                <a:cxn ang="0">
                  <a:pos x="T4" y="T5"/>
                </a:cxn>
              </a:cxnLst>
              <a:rect l="0" t="0" r="r" b="b"/>
              <a:pathLst>
                <a:path w="1255" h="244">
                  <a:moveTo>
                    <a:pt x="0" y="0"/>
                  </a:moveTo>
                  <a:lnTo>
                    <a:pt x="1254" y="24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7" name="Freeform 71"/>
            <p:cNvSpPr>
              <a:spLocks/>
            </p:cNvSpPr>
            <p:nvPr/>
          </p:nvSpPr>
          <p:spPr bwMode="auto">
            <a:xfrm>
              <a:off x="5864225" y="2797175"/>
              <a:ext cx="106363" cy="50800"/>
            </a:xfrm>
            <a:custGeom>
              <a:avLst/>
              <a:gdLst>
                <a:gd name="T0" fmla="*/ 6 w 67"/>
                <a:gd name="T1" fmla="*/ 0 h 32"/>
                <a:gd name="T2" fmla="*/ 66 w 67"/>
                <a:gd name="T3" fmla="*/ 28 h 32"/>
                <a:gd name="T4" fmla="*/ 0 w 67"/>
                <a:gd name="T5" fmla="*/ 31 h 32"/>
                <a:gd name="T6" fmla="*/ 6 w 67"/>
                <a:gd name="T7" fmla="*/ 0 h 32"/>
              </a:gdLst>
              <a:ahLst/>
              <a:cxnLst>
                <a:cxn ang="0">
                  <a:pos x="T0" y="T1"/>
                </a:cxn>
                <a:cxn ang="0">
                  <a:pos x="T2" y="T3"/>
                </a:cxn>
                <a:cxn ang="0">
                  <a:pos x="T4" y="T5"/>
                </a:cxn>
                <a:cxn ang="0">
                  <a:pos x="T6" y="T7"/>
                </a:cxn>
              </a:cxnLst>
              <a:rect l="0" t="0" r="r" b="b"/>
              <a:pathLst>
                <a:path w="67" h="32">
                  <a:moveTo>
                    <a:pt x="6" y="0"/>
                  </a:moveTo>
                  <a:lnTo>
                    <a:pt x="66" y="28"/>
                  </a:lnTo>
                  <a:lnTo>
                    <a:pt x="0" y="31"/>
                  </a:lnTo>
                  <a:lnTo>
                    <a:pt x="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8" name="Freeform 72"/>
            <p:cNvSpPr>
              <a:spLocks/>
            </p:cNvSpPr>
            <p:nvPr/>
          </p:nvSpPr>
          <p:spPr bwMode="auto">
            <a:xfrm>
              <a:off x="167640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9" name="Freeform 73"/>
            <p:cNvSpPr>
              <a:spLocks/>
            </p:cNvSpPr>
            <p:nvPr/>
          </p:nvSpPr>
          <p:spPr bwMode="auto">
            <a:xfrm>
              <a:off x="2000250"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70" name="Freeform 74"/>
            <p:cNvSpPr>
              <a:spLocks/>
            </p:cNvSpPr>
            <p:nvPr/>
          </p:nvSpPr>
          <p:spPr bwMode="auto">
            <a:xfrm>
              <a:off x="2325688"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71" name="Freeform 75"/>
            <p:cNvSpPr>
              <a:spLocks/>
            </p:cNvSpPr>
            <p:nvPr/>
          </p:nvSpPr>
          <p:spPr bwMode="auto">
            <a:xfrm>
              <a:off x="2649538"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72" name="Rectangle 76"/>
            <p:cNvSpPr>
              <a:spLocks noChangeArrowheads="1"/>
            </p:cNvSpPr>
            <p:nvPr/>
          </p:nvSpPr>
          <p:spPr bwMode="auto">
            <a:xfrm>
              <a:off x="2640013" y="1800225"/>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29773" name="Rectangle 77"/>
            <p:cNvSpPr>
              <a:spLocks noChangeArrowheads="1"/>
            </p:cNvSpPr>
            <p:nvPr/>
          </p:nvSpPr>
          <p:spPr bwMode="auto">
            <a:xfrm>
              <a:off x="3594100" y="212248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29774" name="Rectangle 78"/>
            <p:cNvSpPr>
              <a:spLocks noChangeArrowheads="1"/>
            </p:cNvSpPr>
            <p:nvPr/>
          </p:nvSpPr>
          <p:spPr bwMode="auto">
            <a:xfrm>
              <a:off x="5664200" y="287972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9775" name="Rectangle 79"/>
            <p:cNvSpPr>
              <a:spLocks noChangeArrowheads="1"/>
            </p:cNvSpPr>
            <p:nvPr/>
          </p:nvSpPr>
          <p:spPr bwMode="auto">
            <a:xfrm>
              <a:off x="6161088" y="28908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29776" name="Rectangle 80"/>
            <p:cNvSpPr>
              <a:spLocks noChangeArrowheads="1"/>
            </p:cNvSpPr>
            <p:nvPr/>
          </p:nvSpPr>
          <p:spPr bwMode="auto">
            <a:xfrm>
              <a:off x="3036888" y="371792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29777" name="Rectangle 81"/>
            <p:cNvSpPr>
              <a:spLocks noChangeArrowheads="1"/>
            </p:cNvSpPr>
            <p:nvPr/>
          </p:nvSpPr>
          <p:spPr bwMode="auto">
            <a:xfrm>
              <a:off x="3360738" y="371792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29778" name="Rectangle 82"/>
            <p:cNvSpPr>
              <a:spLocks noChangeArrowheads="1"/>
            </p:cNvSpPr>
            <p:nvPr/>
          </p:nvSpPr>
          <p:spPr bwMode="auto">
            <a:xfrm>
              <a:off x="4486275"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19*</a:t>
              </a:r>
            </a:p>
          </p:txBody>
        </p:sp>
        <p:sp>
          <p:nvSpPr>
            <p:cNvPr id="29779" name="Rectangle 83"/>
            <p:cNvSpPr>
              <a:spLocks noChangeArrowheads="1"/>
            </p:cNvSpPr>
            <p:nvPr/>
          </p:nvSpPr>
          <p:spPr bwMode="auto">
            <a:xfrm>
              <a:off x="4792663"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29780" name="Rectangle 84"/>
            <p:cNvSpPr>
              <a:spLocks noChangeArrowheads="1"/>
            </p:cNvSpPr>
            <p:nvPr/>
          </p:nvSpPr>
          <p:spPr bwMode="auto">
            <a:xfrm>
              <a:off x="510698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29781" name="Rectangle 85"/>
            <p:cNvSpPr>
              <a:spLocks noChangeArrowheads="1"/>
            </p:cNvSpPr>
            <p:nvPr/>
          </p:nvSpPr>
          <p:spPr bwMode="auto">
            <a:xfrm>
              <a:off x="5857875"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29782" name="Rectangle 86"/>
            <p:cNvSpPr>
              <a:spLocks noChangeArrowheads="1"/>
            </p:cNvSpPr>
            <p:nvPr/>
          </p:nvSpPr>
          <p:spPr bwMode="auto">
            <a:xfrm>
              <a:off x="619283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29783" name="Rectangle 87"/>
            <p:cNvSpPr>
              <a:spLocks noChangeArrowheads="1"/>
            </p:cNvSpPr>
            <p:nvPr/>
          </p:nvSpPr>
          <p:spPr bwMode="auto">
            <a:xfrm>
              <a:off x="6496050"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29784" name="Rectangle 88"/>
            <p:cNvSpPr>
              <a:spLocks noChangeArrowheads="1"/>
            </p:cNvSpPr>
            <p:nvPr/>
          </p:nvSpPr>
          <p:spPr bwMode="auto">
            <a:xfrm>
              <a:off x="7267575"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29785" name="Rectangle 89"/>
            <p:cNvSpPr>
              <a:spLocks noChangeArrowheads="1"/>
            </p:cNvSpPr>
            <p:nvPr/>
          </p:nvSpPr>
          <p:spPr bwMode="auto">
            <a:xfrm>
              <a:off x="7593013"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29786" name="Rectangle 90"/>
            <p:cNvSpPr>
              <a:spLocks noChangeArrowheads="1"/>
            </p:cNvSpPr>
            <p:nvPr/>
          </p:nvSpPr>
          <p:spPr bwMode="auto">
            <a:xfrm>
              <a:off x="790733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29787" name="Rectangle 91"/>
            <p:cNvSpPr>
              <a:spLocks noChangeArrowheads="1"/>
            </p:cNvSpPr>
            <p:nvPr/>
          </p:nvSpPr>
          <p:spPr bwMode="auto">
            <a:xfrm>
              <a:off x="8231188" y="36877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29788" name="Rectangle 92"/>
            <p:cNvSpPr>
              <a:spLocks noChangeArrowheads="1"/>
            </p:cNvSpPr>
            <p:nvPr/>
          </p:nvSpPr>
          <p:spPr bwMode="auto">
            <a:xfrm>
              <a:off x="1939925" y="28908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29789" name="Rectangle 93"/>
            <p:cNvSpPr>
              <a:spLocks noChangeArrowheads="1"/>
            </p:cNvSpPr>
            <p:nvPr/>
          </p:nvSpPr>
          <p:spPr bwMode="auto">
            <a:xfrm>
              <a:off x="1473200" y="2890838"/>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9790" name="Rectangle 94"/>
            <p:cNvSpPr>
              <a:spLocks noChangeArrowheads="1"/>
            </p:cNvSpPr>
            <p:nvPr/>
          </p:nvSpPr>
          <p:spPr bwMode="auto">
            <a:xfrm>
              <a:off x="2009775"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29791" name="Rectangle 95"/>
            <p:cNvSpPr>
              <a:spLocks noChangeArrowheads="1"/>
            </p:cNvSpPr>
            <p:nvPr/>
          </p:nvSpPr>
          <p:spPr bwMode="auto">
            <a:xfrm>
              <a:off x="1687513"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9792" name="Rectangle 96"/>
            <p:cNvSpPr>
              <a:spLocks noChangeArrowheads="1"/>
            </p:cNvSpPr>
            <p:nvPr/>
          </p:nvSpPr>
          <p:spPr bwMode="auto">
            <a:xfrm>
              <a:off x="2325688"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29793" name="Line 97"/>
            <p:cNvSpPr>
              <a:spLocks noChangeShapeType="1"/>
            </p:cNvSpPr>
            <p:nvPr/>
          </p:nvSpPr>
          <p:spPr bwMode="auto">
            <a:xfrm>
              <a:off x="3048000" y="1676400"/>
              <a:ext cx="533400" cy="3810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4" name="Arc 98"/>
            <p:cNvSpPr>
              <a:spLocks/>
            </p:cNvSpPr>
            <p:nvPr/>
          </p:nvSpPr>
          <p:spPr bwMode="auto">
            <a:xfrm rot="13440000">
              <a:off x="70104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5" name="Arc 99"/>
            <p:cNvSpPr>
              <a:spLocks/>
            </p:cNvSpPr>
            <p:nvPr/>
          </p:nvSpPr>
          <p:spPr bwMode="auto">
            <a:xfrm rot="13440000">
              <a:off x="14478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6" name="Arc 100"/>
            <p:cNvSpPr>
              <a:spLocks/>
            </p:cNvSpPr>
            <p:nvPr/>
          </p:nvSpPr>
          <p:spPr bwMode="auto">
            <a:xfrm rot="13440000">
              <a:off x="28194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7" name="Arc 101"/>
            <p:cNvSpPr>
              <a:spLocks/>
            </p:cNvSpPr>
            <p:nvPr/>
          </p:nvSpPr>
          <p:spPr bwMode="auto">
            <a:xfrm rot="13440000">
              <a:off x="42672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8" name="Arc 102"/>
            <p:cNvSpPr>
              <a:spLocks/>
            </p:cNvSpPr>
            <p:nvPr/>
          </p:nvSpPr>
          <p:spPr bwMode="auto">
            <a:xfrm rot="13440000">
              <a:off x="56388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6504948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xfrm>
            <a:off x="381000" y="26158"/>
            <a:ext cx="8077200" cy="1104900"/>
          </a:xfrm>
          <a:noFill/>
          <a:ln/>
        </p:spPr>
        <p:txBody>
          <a:bodyPr/>
          <a:lstStyle/>
          <a:p>
            <a:r>
              <a:rPr lang="en-US" dirty="0"/>
              <a:t>B+ Tree </a:t>
            </a:r>
            <a:r>
              <a:rPr lang="en-US" dirty="0" smtClean="0"/>
              <a:t>Insertion Algorithm</a:t>
            </a:r>
            <a:endParaRPr lang="en-US" dirty="0"/>
          </a:p>
        </p:txBody>
      </p:sp>
      <p:sp>
        <p:nvSpPr>
          <p:cNvPr id="25605" name="Rectangle 5"/>
          <p:cNvSpPr>
            <a:spLocks noGrp="1" noChangeArrowheads="1"/>
          </p:cNvSpPr>
          <p:nvPr>
            <p:ph type="body" idx="1"/>
          </p:nvPr>
        </p:nvSpPr>
        <p:spPr>
          <a:xfrm>
            <a:off x="381000" y="1264693"/>
            <a:ext cx="8229600" cy="4953000"/>
          </a:xfrm>
          <a:noFill/>
          <a:ln/>
        </p:spPr>
        <p:txBody>
          <a:bodyPr/>
          <a:lstStyle/>
          <a:p>
            <a:r>
              <a:rPr lang="en-US" dirty="0"/>
              <a:t>Find correct leaf </a:t>
            </a:r>
            <a:r>
              <a:rPr lang="en-US" i="1" dirty="0" smtClean="0"/>
              <a:t>L</a:t>
            </a:r>
            <a:endParaRPr lang="en-US" dirty="0"/>
          </a:p>
          <a:p>
            <a:r>
              <a:rPr lang="en-US" dirty="0" smtClean="0"/>
              <a:t>Place </a:t>
            </a:r>
            <a:r>
              <a:rPr lang="en-US" dirty="0"/>
              <a:t>data entry </a:t>
            </a:r>
            <a:r>
              <a:rPr lang="en-US" dirty="0" smtClean="0"/>
              <a:t>in </a:t>
            </a:r>
            <a:r>
              <a:rPr lang="en-US" i="1" dirty="0" smtClean="0"/>
              <a:t>L</a:t>
            </a:r>
            <a:endParaRPr lang="en-US" dirty="0"/>
          </a:p>
          <a:p>
            <a:pPr lvl="1">
              <a:buSzPct val="75000"/>
            </a:pPr>
            <a:r>
              <a:rPr lang="en-US" dirty="0"/>
              <a:t>If </a:t>
            </a:r>
            <a:r>
              <a:rPr lang="en-US" i="1" dirty="0"/>
              <a:t>L </a:t>
            </a:r>
            <a:r>
              <a:rPr lang="en-US" dirty="0"/>
              <a:t>has enough space, </a:t>
            </a:r>
            <a:r>
              <a:rPr lang="en-US" i="1" dirty="0"/>
              <a:t>done</a:t>
            </a:r>
            <a:r>
              <a:rPr lang="en-US" dirty="0"/>
              <a:t>!</a:t>
            </a:r>
          </a:p>
          <a:p>
            <a:pPr lvl="1">
              <a:buSzPct val="75000"/>
            </a:pPr>
            <a:r>
              <a:rPr lang="en-US" dirty="0"/>
              <a:t>Else, must </a:t>
            </a:r>
            <a:r>
              <a:rPr lang="en-US" b="1" u="sng" dirty="0">
                <a:solidFill>
                  <a:srgbClr val="FF0000"/>
                </a:solidFill>
              </a:rPr>
              <a:t>split</a:t>
            </a:r>
            <a:r>
              <a:rPr lang="en-US" dirty="0">
                <a:solidFill>
                  <a:schemeClr val="accent2"/>
                </a:solidFill>
              </a:rPr>
              <a:t> </a:t>
            </a:r>
            <a:r>
              <a:rPr lang="en-US" i="1" dirty="0" smtClean="0"/>
              <a:t>L </a:t>
            </a:r>
            <a:r>
              <a:rPr lang="en-US" i="1" dirty="0"/>
              <a:t>(into L and a new node L2)</a:t>
            </a:r>
            <a:endParaRPr lang="en-US" dirty="0"/>
          </a:p>
          <a:p>
            <a:pPr lvl="2"/>
            <a:r>
              <a:rPr lang="en-US" dirty="0"/>
              <a:t>Redistribute entries evenly, </a:t>
            </a:r>
            <a:r>
              <a:rPr lang="en-US" dirty="0" smtClean="0"/>
              <a:t> </a:t>
            </a:r>
            <a:r>
              <a:rPr lang="en-US" b="1" u="sng" dirty="0" smtClean="0">
                <a:solidFill>
                  <a:srgbClr val="FF0000"/>
                </a:solidFill>
              </a:rPr>
              <a:t>copy </a:t>
            </a:r>
            <a:r>
              <a:rPr lang="en-US" b="1" u="sng" dirty="0">
                <a:solidFill>
                  <a:srgbClr val="FF0000"/>
                </a:solidFill>
              </a:rPr>
              <a:t>up</a:t>
            </a:r>
            <a:r>
              <a:rPr lang="en-US" b="1" dirty="0">
                <a:solidFill>
                  <a:srgbClr val="FF0000"/>
                </a:solidFill>
              </a:rPr>
              <a:t> </a:t>
            </a:r>
            <a:r>
              <a:rPr lang="en-US" dirty="0"/>
              <a:t>middle </a:t>
            </a:r>
            <a:r>
              <a:rPr lang="en-US" dirty="0" smtClean="0"/>
              <a:t>key</a:t>
            </a:r>
            <a:endParaRPr lang="en-US" dirty="0"/>
          </a:p>
          <a:p>
            <a:pPr lvl="2"/>
            <a:r>
              <a:rPr lang="en-US" dirty="0"/>
              <a:t>Insert index entry pointing to </a:t>
            </a:r>
            <a:r>
              <a:rPr lang="en-US" i="1" dirty="0"/>
              <a:t>L2 </a:t>
            </a:r>
            <a:r>
              <a:rPr lang="en-US" dirty="0"/>
              <a:t>into parent of </a:t>
            </a:r>
            <a:r>
              <a:rPr lang="en-US" i="1" dirty="0" smtClean="0"/>
              <a:t>L</a:t>
            </a:r>
            <a:endParaRPr lang="en-US" dirty="0"/>
          </a:p>
          <a:p>
            <a:r>
              <a:rPr lang="en-US" dirty="0"/>
              <a:t>This can happen recursively</a:t>
            </a:r>
          </a:p>
          <a:p>
            <a:pPr lvl="1">
              <a:buSzPct val="75000"/>
            </a:pPr>
            <a:r>
              <a:rPr lang="en-US" dirty="0"/>
              <a:t>To split </a:t>
            </a:r>
            <a:r>
              <a:rPr lang="en-US" dirty="0">
                <a:solidFill>
                  <a:srgbClr val="FF0000"/>
                </a:solidFill>
              </a:rPr>
              <a:t>index node</a:t>
            </a:r>
            <a:r>
              <a:rPr lang="en-US" dirty="0"/>
              <a:t>, redistribute entries evenly, but </a:t>
            </a:r>
            <a:r>
              <a:rPr lang="en-US" b="1" u="sng" dirty="0">
                <a:solidFill>
                  <a:srgbClr val="FF0000"/>
                </a:solidFill>
              </a:rPr>
              <a:t>push up</a:t>
            </a:r>
            <a:r>
              <a:rPr lang="en-US" b="1" dirty="0">
                <a:solidFill>
                  <a:srgbClr val="FF0000"/>
                </a:solidFill>
              </a:rPr>
              <a:t> </a:t>
            </a:r>
            <a:r>
              <a:rPr lang="en-US" dirty="0"/>
              <a:t>middle </a:t>
            </a:r>
            <a:r>
              <a:rPr lang="en-US" dirty="0" smtClean="0"/>
              <a:t>key</a:t>
            </a:r>
          </a:p>
          <a:p>
            <a:pPr>
              <a:buSzPct val="75000"/>
            </a:pPr>
            <a:r>
              <a:rPr lang="en-US" dirty="0" smtClean="0"/>
              <a:t>Splits </a:t>
            </a:r>
            <a:r>
              <a:rPr lang="en-US" dirty="0"/>
              <a:t>“grow” tree; root split increases height.  </a:t>
            </a:r>
          </a:p>
          <a:p>
            <a:pPr lvl="1">
              <a:buSzPct val="75000"/>
            </a:pPr>
            <a:r>
              <a:rPr lang="en-US" dirty="0"/>
              <a:t>Tree growth: gets </a:t>
            </a:r>
            <a:r>
              <a:rPr lang="en-US" u="sng" dirty="0">
                <a:solidFill>
                  <a:srgbClr val="FF0000"/>
                </a:solidFill>
              </a:rPr>
              <a:t>wider</a:t>
            </a:r>
            <a:r>
              <a:rPr lang="en-US" dirty="0">
                <a:solidFill>
                  <a:srgbClr val="FF0000"/>
                </a:solidFill>
              </a:rPr>
              <a:t> </a:t>
            </a:r>
            <a:r>
              <a:rPr lang="en-US" dirty="0"/>
              <a:t>or </a:t>
            </a:r>
            <a:r>
              <a:rPr lang="en-US" u="sng" dirty="0">
                <a:solidFill>
                  <a:srgbClr val="FF0000"/>
                </a:solidFill>
              </a:rPr>
              <a:t>one level taller at </a:t>
            </a:r>
            <a:r>
              <a:rPr lang="en-US" u="sng" dirty="0" smtClean="0">
                <a:solidFill>
                  <a:srgbClr val="FF0000"/>
                </a:solidFill>
              </a:rPr>
              <a:t>top</a:t>
            </a:r>
            <a:endParaRPr lang="en-US" u="sng" dirty="0">
              <a:solidFill>
                <a:srgbClr val="FF0000"/>
              </a:solidFill>
            </a:endParaRPr>
          </a:p>
        </p:txBody>
      </p:sp>
    </p:spTree>
    <p:extLst>
      <p:ext uri="{BB962C8B-B14F-4D97-AF65-F5344CB8AC3E}">
        <p14:creationId xmlns:p14="http://schemas.microsoft.com/office/powerpoint/2010/main" val="6575169"/>
      </p:ext>
    </p:extLst>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6" name="Rectangle 4"/>
          <p:cNvSpPr>
            <a:spLocks noGrp="1" noChangeArrowheads="1"/>
          </p:cNvSpPr>
          <p:nvPr>
            <p:ph type="title"/>
          </p:nvPr>
        </p:nvSpPr>
        <p:spPr>
          <a:noFill/>
          <a:ln/>
        </p:spPr>
        <p:txBody>
          <a:bodyPr>
            <a:normAutofit/>
          </a:bodyPr>
          <a:lstStyle/>
          <a:p>
            <a:r>
              <a:rPr lang="en-US" dirty="0"/>
              <a:t>B+ Tree </a:t>
            </a:r>
            <a:r>
              <a:rPr lang="en-US" dirty="0" smtClean="0"/>
              <a:t>Example: Delete 19*, then 20*</a:t>
            </a:r>
            <a:endParaRPr lang="en-US" dirty="0"/>
          </a:p>
        </p:txBody>
      </p:sp>
      <p:sp>
        <p:nvSpPr>
          <p:cNvPr id="33797" name="Rectangle 5"/>
          <p:cNvSpPr>
            <a:spLocks noGrp="1" noChangeArrowheads="1"/>
          </p:cNvSpPr>
          <p:nvPr>
            <p:ph type="body" idx="1"/>
          </p:nvPr>
        </p:nvSpPr>
        <p:spPr>
          <a:xfrm>
            <a:off x="672033" y="5867400"/>
            <a:ext cx="7924800" cy="609600"/>
          </a:xfrm>
          <a:noFill/>
          <a:ln/>
        </p:spPr>
        <p:txBody>
          <a:bodyPr/>
          <a:lstStyle/>
          <a:p>
            <a:pPr marL="0" indent="0">
              <a:buNone/>
            </a:pPr>
            <a:r>
              <a:rPr lang="en-US" dirty="0" smtClean="0"/>
              <a:t>Entry re-distribution, middle </a:t>
            </a:r>
            <a:r>
              <a:rPr lang="en-US" dirty="0"/>
              <a:t>key is </a:t>
            </a:r>
            <a:r>
              <a:rPr lang="en-US" i="1" dirty="0">
                <a:solidFill>
                  <a:srgbClr val="FF0000"/>
                </a:solidFill>
              </a:rPr>
              <a:t>copied </a:t>
            </a:r>
            <a:r>
              <a:rPr lang="en-US" i="1" dirty="0" smtClean="0">
                <a:solidFill>
                  <a:srgbClr val="FF0000"/>
                </a:solidFill>
              </a:rPr>
              <a:t>up</a:t>
            </a:r>
            <a:endParaRPr lang="en-US" dirty="0">
              <a:solidFill>
                <a:srgbClr val="FF0000"/>
              </a:solidFill>
            </a:endParaRPr>
          </a:p>
        </p:txBody>
      </p:sp>
      <p:sp>
        <p:nvSpPr>
          <p:cNvPr id="33817" name="Freeform 25"/>
          <p:cNvSpPr>
            <a:spLocks/>
          </p:cNvSpPr>
          <p:nvPr/>
        </p:nvSpPr>
        <p:spPr bwMode="auto">
          <a:xfrm>
            <a:off x="4499992"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8" name="Freeform 26"/>
          <p:cNvSpPr>
            <a:spLocks/>
          </p:cNvSpPr>
          <p:nvPr/>
        </p:nvSpPr>
        <p:spPr bwMode="auto">
          <a:xfrm>
            <a:off x="4825430"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9" name="Freeform 27"/>
          <p:cNvSpPr>
            <a:spLocks/>
          </p:cNvSpPr>
          <p:nvPr/>
        </p:nvSpPr>
        <p:spPr bwMode="auto">
          <a:xfrm>
            <a:off x="5150867" y="5401470"/>
            <a:ext cx="323850" cy="325437"/>
          </a:xfrm>
          <a:custGeom>
            <a:avLst/>
            <a:gdLst>
              <a:gd name="T0" fmla="*/ 0 w 204"/>
              <a:gd name="T1" fmla="*/ 204 h 205"/>
              <a:gd name="T2" fmla="*/ 0 w 204"/>
              <a:gd name="T3" fmla="*/ 0 h 205"/>
              <a:gd name="T4" fmla="*/ 203 w 204"/>
              <a:gd name="T5" fmla="*/ 0 h 205"/>
              <a:gd name="T6" fmla="*/ 203 w 204"/>
              <a:gd name="T7" fmla="*/ 204 h 205"/>
              <a:gd name="T8" fmla="*/ 0 w 204"/>
              <a:gd name="T9" fmla="*/ 204 h 205"/>
            </a:gdLst>
            <a:ahLst/>
            <a:cxnLst>
              <a:cxn ang="0">
                <a:pos x="T0" y="T1"/>
              </a:cxn>
              <a:cxn ang="0">
                <a:pos x="T2" y="T3"/>
              </a:cxn>
              <a:cxn ang="0">
                <a:pos x="T4" y="T5"/>
              </a:cxn>
              <a:cxn ang="0">
                <a:pos x="T6" y="T7"/>
              </a:cxn>
              <a:cxn ang="0">
                <a:pos x="T8" y="T9"/>
              </a:cxn>
            </a:cxnLst>
            <a:rect l="0" t="0" r="r" b="b"/>
            <a:pathLst>
              <a:path w="204" h="205">
                <a:moveTo>
                  <a:pt x="0" y="204"/>
                </a:moveTo>
                <a:lnTo>
                  <a:pt x="0" y="0"/>
                </a:lnTo>
                <a:lnTo>
                  <a:pt x="203" y="0"/>
                </a:lnTo>
                <a:lnTo>
                  <a:pt x="203"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0" name="Freeform 28"/>
          <p:cNvSpPr>
            <a:spLocks/>
          </p:cNvSpPr>
          <p:nvPr/>
        </p:nvSpPr>
        <p:spPr bwMode="auto">
          <a:xfrm>
            <a:off x="5473130"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1" name="Freeform 29"/>
          <p:cNvSpPr>
            <a:spLocks/>
          </p:cNvSpPr>
          <p:nvPr/>
        </p:nvSpPr>
        <p:spPr bwMode="auto">
          <a:xfrm>
            <a:off x="5911280"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2" name="Freeform 30"/>
          <p:cNvSpPr>
            <a:spLocks/>
          </p:cNvSpPr>
          <p:nvPr/>
        </p:nvSpPr>
        <p:spPr bwMode="auto">
          <a:xfrm>
            <a:off x="6236717" y="5401470"/>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3" name="Freeform 31"/>
          <p:cNvSpPr>
            <a:spLocks/>
          </p:cNvSpPr>
          <p:nvPr/>
        </p:nvSpPr>
        <p:spPr bwMode="auto">
          <a:xfrm>
            <a:off x="6560567" y="5401470"/>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4" name="Freeform 32"/>
          <p:cNvSpPr>
            <a:spLocks/>
          </p:cNvSpPr>
          <p:nvPr/>
        </p:nvSpPr>
        <p:spPr bwMode="auto">
          <a:xfrm>
            <a:off x="6884417"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5" name="Freeform 33"/>
          <p:cNvSpPr>
            <a:spLocks/>
          </p:cNvSpPr>
          <p:nvPr/>
        </p:nvSpPr>
        <p:spPr bwMode="auto">
          <a:xfrm>
            <a:off x="7311455"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6" name="Freeform 34"/>
          <p:cNvSpPr>
            <a:spLocks/>
          </p:cNvSpPr>
          <p:nvPr/>
        </p:nvSpPr>
        <p:spPr bwMode="auto">
          <a:xfrm>
            <a:off x="7636892" y="5401470"/>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7" name="Freeform 35"/>
          <p:cNvSpPr>
            <a:spLocks/>
          </p:cNvSpPr>
          <p:nvPr/>
        </p:nvSpPr>
        <p:spPr bwMode="auto">
          <a:xfrm>
            <a:off x="7960742" y="5401470"/>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8" name="Freeform 36"/>
          <p:cNvSpPr>
            <a:spLocks/>
          </p:cNvSpPr>
          <p:nvPr/>
        </p:nvSpPr>
        <p:spPr bwMode="auto">
          <a:xfrm>
            <a:off x="8284592" y="5401470"/>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8" name="Freeform 46"/>
          <p:cNvSpPr>
            <a:spLocks/>
          </p:cNvSpPr>
          <p:nvPr/>
        </p:nvSpPr>
        <p:spPr bwMode="auto">
          <a:xfrm>
            <a:off x="5565205" y="4544220"/>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Freeform 47"/>
          <p:cNvSpPr>
            <a:spLocks/>
          </p:cNvSpPr>
          <p:nvPr/>
        </p:nvSpPr>
        <p:spPr bwMode="auto">
          <a:xfrm>
            <a:off x="5646167" y="4544220"/>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0" name="Freeform 48"/>
          <p:cNvSpPr>
            <a:spLocks/>
          </p:cNvSpPr>
          <p:nvPr/>
        </p:nvSpPr>
        <p:spPr bwMode="auto">
          <a:xfrm>
            <a:off x="6052567" y="4544220"/>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1" name="Freeform 49"/>
          <p:cNvSpPr>
            <a:spLocks/>
          </p:cNvSpPr>
          <p:nvPr/>
        </p:nvSpPr>
        <p:spPr bwMode="auto">
          <a:xfrm>
            <a:off x="6133530" y="4544220"/>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2" name="Freeform 50"/>
          <p:cNvSpPr>
            <a:spLocks/>
          </p:cNvSpPr>
          <p:nvPr/>
        </p:nvSpPr>
        <p:spPr bwMode="auto">
          <a:xfrm>
            <a:off x="6539930" y="4544220"/>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3" name="Freeform 51"/>
          <p:cNvSpPr>
            <a:spLocks/>
          </p:cNvSpPr>
          <p:nvPr/>
        </p:nvSpPr>
        <p:spPr bwMode="auto">
          <a:xfrm>
            <a:off x="6620892" y="4544220"/>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4" name="Freeform 52"/>
          <p:cNvSpPr>
            <a:spLocks/>
          </p:cNvSpPr>
          <p:nvPr/>
        </p:nvSpPr>
        <p:spPr bwMode="auto">
          <a:xfrm>
            <a:off x="7025705" y="4544220"/>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5" name="Freeform 53"/>
          <p:cNvSpPr>
            <a:spLocks/>
          </p:cNvSpPr>
          <p:nvPr/>
        </p:nvSpPr>
        <p:spPr bwMode="auto">
          <a:xfrm>
            <a:off x="7109842" y="4544220"/>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6" name="Freeform 54"/>
          <p:cNvSpPr>
            <a:spLocks/>
          </p:cNvSpPr>
          <p:nvPr/>
        </p:nvSpPr>
        <p:spPr bwMode="auto">
          <a:xfrm>
            <a:off x="7513067" y="4544220"/>
            <a:ext cx="84138" cy="404812"/>
          </a:xfrm>
          <a:custGeom>
            <a:avLst/>
            <a:gdLst>
              <a:gd name="T0" fmla="*/ 0 w 53"/>
              <a:gd name="T1" fmla="*/ 254 h 255"/>
              <a:gd name="T2" fmla="*/ 0 w 53"/>
              <a:gd name="T3" fmla="*/ 0 h 255"/>
              <a:gd name="T4" fmla="*/ 52 w 53"/>
              <a:gd name="T5" fmla="*/ 0 h 255"/>
              <a:gd name="T6" fmla="*/ 52 w 53"/>
              <a:gd name="T7" fmla="*/ 254 h 255"/>
              <a:gd name="T8" fmla="*/ 0 w 53"/>
              <a:gd name="T9" fmla="*/ 254 h 255"/>
            </a:gdLst>
            <a:ahLst/>
            <a:cxnLst>
              <a:cxn ang="0">
                <a:pos x="T0" y="T1"/>
              </a:cxn>
              <a:cxn ang="0">
                <a:pos x="T2" y="T3"/>
              </a:cxn>
              <a:cxn ang="0">
                <a:pos x="T4" y="T5"/>
              </a:cxn>
              <a:cxn ang="0">
                <a:pos x="T6" y="T7"/>
              </a:cxn>
              <a:cxn ang="0">
                <a:pos x="T8" y="T9"/>
              </a:cxn>
            </a:cxnLst>
            <a:rect l="0" t="0" r="r" b="b"/>
            <a:pathLst>
              <a:path w="53" h="255">
                <a:moveTo>
                  <a:pt x="0" y="254"/>
                </a:moveTo>
                <a:lnTo>
                  <a:pt x="0" y="0"/>
                </a:lnTo>
                <a:lnTo>
                  <a:pt x="52" y="0"/>
                </a:lnTo>
                <a:lnTo>
                  <a:pt x="52"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3" name="Freeform 61"/>
          <p:cNvSpPr>
            <a:spLocks/>
          </p:cNvSpPr>
          <p:nvPr/>
        </p:nvSpPr>
        <p:spPr bwMode="auto">
          <a:xfrm>
            <a:off x="5150867" y="4887120"/>
            <a:ext cx="446088" cy="496887"/>
          </a:xfrm>
          <a:custGeom>
            <a:avLst/>
            <a:gdLst>
              <a:gd name="T0" fmla="*/ 280 w 281"/>
              <a:gd name="T1" fmla="*/ 0 h 313"/>
              <a:gd name="T2" fmla="*/ 0 w 281"/>
              <a:gd name="T3" fmla="*/ 312 h 313"/>
              <a:gd name="T4" fmla="*/ 280 w 281"/>
              <a:gd name="T5" fmla="*/ 0 h 313"/>
            </a:gdLst>
            <a:ahLst/>
            <a:cxnLst>
              <a:cxn ang="0">
                <a:pos x="T0" y="T1"/>
              </a:cxn>
              <a:cxn ang="0">
                <a:pos x="T2" y="T3"/>
              </a:cxn>
              <a:cxn ang="0">
                <a:pos x="T4" y="T5"/>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4" name="Freeform 62"/>
          <p:cNvSpPr>
            <a:spLocks/>
          </p:cNvSpPr>
          <p:nvPr/>
        </p:nvSpPr>
        <p:spPr bwMode="auto">
          <a:xfrm>
            <a:off x="5150867" y="5290345"/>
            <a:ext cx="87313" cy="93662"/>
          </a:xfrm>
          <a:custGeom>
            <a:avLst/>
            <a:gdLst>
              <a:gd name="T0" fmla="*/ 54 w 55"/>
              <a:gd name="T1" fmla="*/ 21 h 59"/>
              <a:gd name="T2" fmla="*/ 0 w 55"/>
              <a:gd name="T3" fmla="*/ 58 h 59"/>
              <a:gd name="T4" fmla="*/ 30 w 55"/>
              <a:gd name="T5" fmla="*/ 0 h 59"/>
              <a:gd name="T6" fmla="*/ 54 w 55"/>
              <a:gd name="T7" fmla="*/ 21 h 59"/>
            </a:gdLst>
            <a:ahLst/>
            <a:cxnLst>
              <a:cxn ang="0">
                <a:pos x="T0" y="T1"/>
              </a:cxn>
              <a:cxn ang="0">
                <a:pos x="T2" y="T3"/>
              </a:cxn>
              <a:cxn ang="0">
                <a:pos x="T4" y="T5"/>
              </a:cxn>
              <a:cxn ang="0">
                <a:pos x="T6" y="T7"/>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5" name="Freeform 63"/>
          <p:cNvSpPr>
            <a:spLocks/>
          </p:cNvSpPr>
          <p:nvPr/>
        </p:nvSpPr>
        <p:spPr bwMode="auto">
          <a:xfrm>
            <a:off x="6082730" y="4887120"/>
            <a:ext cx="458787" cy="476250"/>
          </a:xfrm>
          <a:custGeom>
            <a:avLst/>
            <a:gdLst>
              <a:gd name="T0" fmla="*/ 0 w 289"/>
              <a:gd name="T1" fmla="*/ 0 h 300"/>
              <a:gd name="T2" fmla="*/ 288 w 289"/>
              <a:gd name="T3" fmla="*/ 299 h 300"/>
              <a:gd name="T4" fmla="*/ 0 w 289"/>
              <a:gd name="T5" fmla="*/ 0 h 300"/>
            </a:gdLst>
            <a:ahLst/>
            <a:cxnLst>
              <a:cxn ang="0">
                <a:pos x="T0" y="T1"/>
              </a:cxn>
              <a:cxn ang="0">
                <a:pos x="T2" y="T3"/>
              </a:cxn>
              <a:cxn ang="0">
                <a:pos x="T4" y="T5"/>
              </a:cxn>
            </a:cxnLst>
            <a:rect l="0" t="0" r="r" b="b"/>
            <a:pathLst>
              <a:path w="289" h="300">
                <a:moveTo>
                  <a:pt x="0" y="0"/>
                </a:moveTo>
                <a:lnTo>
                  <a:pt x="288"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6" name="Freeform 64"/>
          <p:cNvSpPr>
            <a:spLocks/>
          </p:cNvSpPr>
          <p:nvPr/>
        </p:nvSpPr>
        <p:spPr bwMode="auto">
          <a:xfrm>
            <a:off x="6451030" y="5271295"/>
            <a:ext cx="90487" cy="92075"/>
          </a:xfrm>
          <a:custGeom>
            <a:avLst/>
            <a:gdLst>
              <a:gd name="T0" fmla="*/ 23 w 57"/>
              <a:gd name="T1" fmla="*/ 0 h 58"/>
              <a:gd name="T2" fmla="*/ 56 w 57"/>
              <a:gd name="T3" fmla="*/ 57 h 58"/>
              <a:gd name="T4" fmla="*/ 0 w 57"/>
              <a:gd name="T5" fmla="*/ 22 h 58"/>
              <a:gd name="T6" fmla="*/ 23 w 57"/>
              <a:gd name="T7" fmla="*/ 0 h 58"/>
            </a:gdLst>
            <a:ahLst/>
            <a:cxnLst>
              <a:cxn ang="0">
                <a:pos x="T0" y="T1"/>
              </a:cxn>
              <a:cxn ang="0">
                <a:pos x="T2" y="T3"/>
              </a:cxn>
              <a:cxn ang="0">
                <a:pos x="T4" y="T5"/>
              </a:cxn>
              <a:cxn ang="0">
                <a:pos x="T6" y="T7"/>
              </a:cxn>
            </a:cxnLst>
            <a:rect l="0" t="0" r="r" b="b"/>
            <a:pathLst>
              <a:path w="57" h="58">
                <a:moveTo>
                  <a:pt x="23" y="0"/>
                </a:moveTo>
                <a:lnTo>
                  <a:pt x="56" y="57"/>
                </a:lnTo>
                <a:lnTo>
                  <a:pt x="0" y="22"/>
                </a:lnTo>
                <a:lnTo>
                  <a:pt x="2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7" name="Freeform 65"/>
          <p:cNvSpPr>
            <a:spLocks/>
          </p:cNvSpPr>
          <p:nvPr/>
        </p:nvSpPr>
        <p:spPr bwMode="auto">
          <a:xfrm>
            <a:off x="6570092" y="4896645"/>
            <a:ext cx="1362075" cy="476250"/>
          </a:xfrm>
          <a:custGeom>
            <a:avLst/>
            <a:gdLst>
              <a:gd name="T0" fmla="*/ 0 w 858"/>
              <a:gd name="T1" fmla="*/ 0 h 300"/>
              <a:gd name="T2" fmla="*/ 857 w 858"/>
              <a:gd name="T3" fmla="*/ 299 h 300"/>
              <a:gd name="T4" fmla="*/ 0 w 858"/>
              <a:gd name="T5" fmla="*/ 0 h 300"/>
            </a:gdLst>
            <a:ahLst/>
            <a:cxnLst>
              <a:cxn ang="0">
                <a:pos x="T0" y="T1"/>
              </a:cxn>
              <a:cxn ang="0">
                <a:pos x="T2" y="T3"/>
              </a:cxn>
              <a:cxn ang="0">
                <a:pos x="T4" y="T5"/>
              </a:cxn>
            </a:cxnLst>
            <a:rect l="0" t="0" r="r" b="b"/>
            <a:pathLst>
              <a:path w="858" h="300">
                <a:moveTo>
                  <a:pt x="0" y="0"/>
                </a:moveTo>
                <a:lnTo>
                  <a:pt x="857"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8" name="Freeform 66"/>
          <p:cNvSpPr>
            <a:spLocks/>
          </p:cNvSpPr>
          <p:nvPr/>
        </p:nvSpPr>
        <p:spPr bwMode="auto">
          <a:xfrm>
            <a:off x="7825805" y="5314157"/>
            <a:ext cx="106362" cy="58738"/>
          </a:xfrm>
          <a:custGeom>
            <a:avLst/>
            <a:gdLst>
              <a:gd name="T0" fmla="*/ 11 w 67"/>
              <a:gd name="T1" fmla="*/ 0 h 37"/>
              <a:gd name="T2" fmla="*/ 66 w 67"/>
              <a:gd name="T3" fmla="*/ 36 h 37"/>
              <a:gd name="T4" fmla="*/ 0 w 67"/>
              <a:gd name="T5" fmla="*/ 31 h 37"/>
              <a:gd name="T6" fmla="*/ 11 w 67"/>
              <a:gd name="T7" fmla="*/ 0 h 37"/>
            </a:gdLst>
            <a:ahLst/>
            <a:cxnLst>
              <a:cxn ang="0">
                <a:pos x="T0" y="T1"/>
              </a:cxn>
              <a:cxn ang="0">
                <a:pos x="T2" y="T3"/>
              </a:cxn>
              <a:cxn ang="0">
                <a:pos x="T4" y="T5"/>
              </a:cxn>
              <a:cxn ang="0">
                <a:pos x="T6" y="T7"/>
              </a:cxn>
            </a:cxnLst>
            <a:rect l="0" t="0" r="r" b="b"/>
            <a:pathLst>
              <a:path w="67" h="37">
                <a:moveTo>
                  <a:pt x="11" y="0"/>
                </a:moveTo>
                <a:lnTo>
                  <a:pt x="66" y="36"/>
                </a:lnTo>
                <a:lnTo>
                  <a:pt x="0" y="31"/>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1" name="Freeform 69"/>
          <p:cNvSpPr>
            <a:spLocks/>
          </p:cNvSpPr>
          <p:nvPr/>
        </p:nvSpPr>
        <p:spPr bwMode="auto">
          <a:xfrm>
            <a:off x="5373911" y="4479132"/>
            <a:ext cx="610394" cy="46038"/>
          </a:xfrm>
          <a:custGeom>
            <a:avLst/>
            <a:gdLst>
              <a:gd name="T0" fmla="*/ 0 w 1255"/>
              <a:gd name="T1" fmla="*/ 0 h 244"/>
              <a:gd name="T2" fmla="*/ 1254 w 1255"/>
              <a:gd name="T3" fmla="*/ 243 h 244"/>
              <a:gd name="T4" fmla="*/ 0 w 1255"/>
              <a:gd name="T5" fmla="*/ 0 h 244"/>
            </a:gdLst>
            <a:ahLst/>
            <a:cxnLst>
              <a:cxn ang="0">
                <a:pos x="T0" y="T1"/>
              </a:cxn>
              <a:cxn ang="0">
                <a:pos x="T2" y="T3"/>
              </a:cxn>
              <a:cxn ang="0">
                <a:pos x="T4" y="T5"/>
              </a:cxn>
            </a:cxnLst>
            <a:rect l="0" t="0" r="r" b="b"/>
            <a:pathLst>
              <a:path w="1255" h="244">
                <a:moveTo>
                  <a:pt x="0" y="0"/>
                </a:moveTo>
                <a:lnTo>
                  <a:pt x="1254" y="24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2" name="Freeform 70"/>
          <p:cNvSpPr>
            <a:spLocks/>
          </p:cNvSpPr>
          <p:nvPr/>
        </p:nvSpPr>
        <p:spPr bwMode="auto">
          <a:xfrm>
            <a:off x="5877942" y="4479132"/>
            <a:ext cx="106363" cy="50800"/>
          </a:xfrm>
          <a:custGeom>
            <a:avLst/>
            <a:gdLst>
              <a:gd name="T0" fmla="*/ 6 w 67"/>
              <a:gd name="T1" fmla="*/ 0 h 32"/>
              <a:gd name="T2" fmla="*/ 66 w 67"/>
              <a:gd name="T3" fmla="*/ 28 h 32"/>
              <a:gd name="T4" fmla="*/ 0 w 67"/>
              <a:gd name="T5" fmla="*/ 31 h 32"/>
              <a:gd name="T6" fmla="*/ 6 w 67"/>
              <a:gd name="T7" fmla="*/ 0 h 32"/>
            </a:gdLst>
            <a:ahLst/>
            <a:cxnLst>
              <a:cxn ang="0">
                <a:pos x="T0" y="T1"/>
              </a:cxn>
              <a:cxn ang="0">
                <a:pos x="T2" y="T3"/>
              </a:cxn>
              <a:cxn ang="0">
                <a:pos x="T4" y="T5"/>
              </a:cxn>
              <a:cxn ang="0">
                <a:pos x="T6" y="T7"/>
              </a:cxn>
            </a:cxnLst>
            <a:rect l="0" t="0" r="r" b="b"/>
            <a:pathLst>
              <a:path w="67" h="32">
                <a:moveTo>
                  <a:pt x="6" y="0"/>
                </a:moveTo>
                <a:lnTo>
                  <a:pt x="66" y="28"/>
                </a:lnTo>
                <a:lnTo>
                  <a:pt x="0" y="31"/>
                </a:lnTo>
                <a:lnTo>
                  <a:pt x="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9" name="Rectangle 77"/>
          <p:cNvSpPr>
            <a:spLocks noChangeArrowheads="1"/>
          </p:cNvSpPr>
          <p:nvPr/>
        </p:nvSpPr>
        <p:spPr bwMode="auto">
          <a:xfrm>
            <a:off x="6174805" y="4572795"/>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33872" name="Rectangle 80"/>
          <p:cNvSpPr>
            <a:spLocks noChangeArrowheads="1"/>
          </p:cNvSpPr>
          <p:nvPr/>
        </p:nvSpPr>
        <p:spPr bwMode="auto">
          <a:xfrm>
            <a:off x="7281292" y="539035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33873" name="Rectangle 81"/>
          <p:cNvSpPr>
            <a:spLocks noChangeArrowheads="1"/>
          </p:cNvSpPr>
          <p:nvPr/>
        </p:nvSpPr>
        <p:spPr bwMode="auto">
          <a:xfrm>
            <a:off x="7606730" y="539035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33874" name="Rectangle 82"/>
          <p:cNvSpPr>
            <a:spLocks noChangeArrowheads="1"/>
          </p:cNvSpPr>
          <p:nvPr/>
        </p:nvSpPr>
        <p:spPr bwMode="auto">
          <a:xfrm>
            <a:off x="7921055" y="537924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33875" name="Rectangle 83"/>
          <p:cNvSpPr>
            <a:spLocks noChangeArrowheads="1"/>
          </p:cNvSpPr>
          <p:nvPr/>
        </p:nvSpPr>
        <p:spPr bwMode="auto">
          <a:xfrm>
            <a:off x="8244905" y="5369720"/>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33881" name="Rectangle 89"/>
          <p:cNvSpPr>
            <a:spLocks noChangeArrowheads="1"/>
          </p:cNvSpPr>
          <p:nvPr/>
        </p:nvSpPr>
        <p:spPr bwMode="auto">
          <a:xfrm>
            <a:off x="4499992" y="537924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33882" name="Rectangle 90"/>
          <p:cNvSpPr>
            <a:spLocks noChangeArrowheads="1"/>
          </p:cNvSpPr>
          <p:nvPr/>
        </p:nvSpPr>
        <p:spPr bwMode="auto">
          <a:xfrm>
            <a:off x="4806380" y="537924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33883" name="Rectangle 91"/>
          <p:cNvSpPr>
            <a:spLocks noChangeArrowheads="1"/>
          </p:cNvSpPr>
          <p:nvPr/>
        </p:nvSpPr>
        <p:spPr bwMode="auto">
          <a:xfrm>
            <a:off x="5677917" y="456168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33884" name="Rectangle 92"/>
          <p:cNvSpPr>
            <a:spLocks noChangeArrowheads="1"/>
          </p:cNvSpPr>
          <p:nvPr/>
        </p:nvSpPr>
        <p:spPr bwMode="auto">
          <a:xfrm>
            <a:off x="5871592" y="537924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33885" name="Rectangle 93"/>
          <p:cNvSpPr>
            <a:spLocks noChangeArrowheads="1"/>
          </p:cNvSpPr>
          <p:nvPr/>
        </p:nvSpPr>
        <p:spPr bwMode="auto">
          <a:xfrm>
            <a:off x="6206555" y="5379245"/>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33889" name="Arc 97"/>
          <p:cNvSpPr>
            <a:spLocks/>
          </p:cNvSpPr>
          <p:nvPr/>
        </p:nvSpPr>
        <p:spPr bwMode="auto">
          <a:xfrm rot="18420000">
            <a:off x="4280917" y="519509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0" name="Arc 98"/>
          <p:cNvSpPr>
            <a:spLocks/>
          </p:cNvSpPr>
          <p:nvPr/>
        </p:nvSpPr>
        <p:spPr bwMode="auto">
          <a:xfrm rot="18420000">
            <a:off x="5728717" y="519509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1" name="Arc 99"/>
          <p:cNvSpPr>
            <a:spLocks/>
          </p:cNvSpPr>
          <p:nvPr/>
        </p:nvSpPr>
        <p:spPr bwMode="auto">
          <a:xfrm rot="18420000">
            <a:off x="7176517" y="5195095"/>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1" name="Group 100"/>
          <p:cNvGrpSpPr/>
          <p:nvPr/>
        </p:nvGrpSpPr>
        <p:grpSpPr>
          <a:xfrm>
            <a:off x="293688" y="1522780"/>
            <a:ext cx="8366125" cy="2368550"/>
            <a:chOff x="293688" y="1676400"/>
            <a:chExt cx="8366125" cy="2368550"/>
          </a:xfrm>
        </p:grpSpPr>
        <p:sp>
          <p:nvSpPr>
            <p:cNvPr id="102" name="Freeform 7"/>
            <p:cNvSpPr>
              <a:spLocks/>
            </p:cNvSpPr>
            <p:nvPr/>
          </p:nvSpPr>
          <p:spPr bwMode="auto">
            <a:xfrm>
              <a:off x="293688" y="3711575"/>
              <a:ext cx="327025" cy="325438"/>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8"/>
            <p:cNvSpPr>
              <a:spLocks/>
            </p:cNvSpPr>
            <p:nvPr/>
          </p:nvSpPr>
          <p:spPr bwMode="auto">
            <a:xfrm>
              <a:off x="619125" y="3711575"/>
              <a:ext cx="325438" cy="325438"/>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9"/>
            <p:cNvSpPr>
              <a:spLocks/>
            </p:cNvSpPr>
            <p:nvPr/>
          </p:nvSpPr>
          <p:spPr bwMode="auto">
            <a:xfrm>
              <a:off x="942975" y="3711575"/>
              <a:ext cx="327025" cy="325438"/>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10"/>
            <p:cNvSpPr>
              <a:spLocks/>
            </p:cNvSpPr>
            <p:nvPr/>
          </p:nvSpPr>
          <p:spPr bwMode="auto">
            <a:xfrm>
              <a:off x="1268413" y="3711575"/>
              <a:ext cx="325437" cy="325438"/>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Rectangle 11"/>
            <p:cNvSpPr>
              <a:spLocks noChangeArrowheads="1"/>
            </p:cNvSpPr>
            <p:nvPr/>
          </p:nvSpPr>
          <p:spPr bwMode="auto">
            <a:xfrm>
              <a:off x="304800" y="369093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107" name="Rectangle 12"/>
            <p:cNvSpPr>
              <a:spLocks noChangeArrowheads="1"/>
            </p:cNvSpPr>
            <p:nvPr/>
          </p:nvSpPr>
          <p:spPr bwMode="auto">
            <a:xfrm>
              <a:off x="630238" y="369093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108" name="Freeform 13"/>
            <p:cNvSpPr>
              <a:spLocks/>
            </p:cNvSpPr>
            <p:nvPr/>
          </p:nvSpPr>
          <p:spPr bwMode="auto">
            <a:xfrm>
              <a:off x="3462338" y="209391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14"/>
            <p:cNvSpPr>
              <a:spLocks/>
            </p:cNvSpPr>
            <p:nvPr/>
          </p:nvSpPr>
          <p:spPr bwMode="auto">
            <a:xfrm>
              <a:off x="3541713" y="209391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15"/>
            <p:cNvSpPr>
              <a:spLocks/>
            </p:cNvSpPr>
            <p:nvPr/>
          </p:nvSpPr>
          <p:spPr bwMode="auto">
            <a:xfrm>
              <a:off x="3948113"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16"/>
            <p:cNvSpPr>
              <a:spLocks/>
            </p:cNvSpPr>
            <p:nvPr/>
          </p:nvSpPr>
          <p:spPr bwMode="auto">
            <a:xfrm>
              <a:off x="4029075" y="209391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 name="Freeform 17"/>
            <p:cNvSpPr>
              <a:spLocks/>
            </p:cNvSpPr>
            <p:nvPr/>
          </p:nvSpPr>
          <p:spPr bwMode="auto">
            <a:xfrm>
              <a:off x="4435475"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8"/>
            <p:cNvSpPr>
              <a:spLocks/>
            </p:cNvSpPr>
            <p:nvPr/>
          </p:nvSpPr>
          <p:spPr bwMode="auto">
            <a:xfrm>
              <a:off x="4516438" y="209391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9"/>
            <p:cNvSpPr>
              <a:spLocks/>
            </p:cNvSpPr>
            <p:nvPr/>
          </p:nvSpPr>
          <p:spPr bwMode="auto">
            <a:xfrm>
              <a:off x="4922838" y="209391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20"/>
            <p:cNvSpPr>
              <a:spLocks/>
            </p:cNvSpPr>
            <p:nvPr/>
          </p:nvSpPr>
          <p:spPr bwMode="auto">
            <a:xfrm>
              <a:off x="5003800" y="209391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21"/>
            <p:cNvSpPr>
              <a:spLocks/>
            </p:cNvSpPr>
            <p:nvPr/>
          </p:nvSpPr>
          <p:spPr bwMode="auto">
            <a:xfrm>
              <a:off x="5410200" y="2093913"/>
              <a:ext cx="82550" cy="404812"/>
            </a:xfrm>
            <a:custGeom>
              <a:avLst/>
              <a:gdLst>
                <a:gd name="T0" fmla="*/ 0 w 52"/>
                <a:gd name="T1" fmla="*/ 254 h 255"/>
                <a:gd name="T2" fmla="*/ 0 w 52"/>
                <a:gd name="T3" fmla="*/ 0 h 255"/>
                <a:gd name="T4" fmla="*/ 51 w 52"/>
                <a:gd name="T5" fmla="*/ 0 h 255"/>
                <a:gd name="T6" fmla="*/ 51 w 52"/>
                <a:gd name="T7" fmla="*/ 254 h 255"/>
                <a:gd name="T8" fmla="*/ 0 w 52"/>
                <a:gd name="T9" fmla="*/ 254 h 255"/>
              </a:gdLst>
              <a:ahLst/>
              <a:cxnLst>
                <a:cxn ang="0">
                  <a:pos x="T0" y="T1"/>
                </a:cxn>
                <a:cxn ang="0">
                  <a:pos x="T2" y="T3"/>
                </a:cxn>
                <a:cxn ang="0">
                  <a:pos x="T4" y="T5"/>
                </a:cxn>
                <a:cxn ang="0">
                  <a:pos x="T6" y="T7"/>
                </a:cxn>
                <a:cxn ang="0">
                  <a:pos x="T8" y="T9"/>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22"/>
            <p:cNvSpPr>
              <a:spLocks/>
            </p:cNvSpPr>
            <p:nvPr/>
          </p:nvSpPr>
          <p:spPr bwMode="auto">
            <a:xfrm>
              <a:off x="3074988"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23"/>
            <p:cNvSpPr>
              <a:spLocks/>
            </p:cNvSpPr>
            <p:nvPr/>
          </p:nvSpPr>
          <p:spPr bwMode="auto">
            <a:xfrm>
              <a:off x="340042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24"/>
            <p:cNvSpPr>
              <a:spLocks/>
            </p:cNvSpPr>
            <p:nvPr/>
          </p:nvSpPr>
          <p:spPr bwMode="auto">
            <a:xfrm>
              <a:off x="3725863"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25"/>
            <p:cNvSpPr>
              <a:spLocks/>
            </p:cNvSpPr>
            <p:nvPr/>
          </p:nvSpPr>
          <p:spPr bwMode="auto">
            <a:xfrm>
              <a:off x="40497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Freeform 26"/>
            <p:cNvSpPr>
              <a:spLocks/>
            </p:cNvSpPr>
            <p:nvPr/>
          </p:nvSpPr>
          <p:spPr bwMode="auto">
            <a:xfrm>
              <a:off x="448627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Freeform 27"/>
            <p:cNvSpPr>
              <a:spLocks/>
            </p:cNvSpPr>
            <p:nvPr/>
          </p:nvSpPr>
          <p:spPr bwMode="auto">
            <a:xfrm>
              <a:off x="48117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28"/>
            <p:cNvSpPr>
              <a:spLocks/>
            </p:cNvSpPr>
            <p:nvPr/>
          </p:nvSpPr>
          <p:spPr bwMode="auto">
            <a:xfrm>
              <a:off x="5137150" y="3719513"/>
              <a:ext cx="323850" cy="325437"/>
            </a:xfrm>
            <a:custGeom>
              <a:avLst/>
              <a:gdLst>
                <a:gd name="T0" fmla="*/ 0 w 204"/>
                <a:gd name="T1" fmla="*/ 204 h 205"/>
                <a:gd name="T2" fmla="*/ 0 w 204"/>
                <a:gd name="T3" fmla="*/ 0 h 205"/>
                <a:gd name="T4" fmla="*/ 203 w 204"/>
                <a:gd name="T5" fmla="*/ 0 h 205"/>
                <a:gd name="T6" fmla="*/ 203 w 204"/>
                <a:gd name="T7" fmla="*/ 204 h 205"/>
                <a:gd name="T8" fmla="*/ 0 w 204"/>
                <a:gd name="T9" fmla="*/ 204 h 205"/>
              </a:gdLst>
              <a:ahLst/>
              <a:cxnLst>
                <a:cxn ang="0">
                  <a:pos x="T0" y="T1"/>
                </a:cxn>
                <a:cxn ang="0">
                  <a:pos x="T2" y="T3"/>
                </a:cxn>
                <a:cxn ang="0">
                  <a:pos x="T4" y="T5"/>
                </a:cxn>
                <a:cxn ang="0">
                  <a:pos x="T6" y="T7"/>
                </a:cxn>
                <a:cxn ang="0">
                  <a:pos x="T8" y="T9"/>
                </a:cxn>
              </a:cxnLst>
              <a:rect l="0" t="0" r="r" b="b"/>
              <a:pathLst>
                <a:path w="204" h="205">
                  <a:moveTo>
                    <a:pt x="0" y="204"/>
                  </a:moveTo>
                  <a:lnTo>
                    <a:pt x="0" y="0"/>
                  </a:lnTo>
                  <a:lnTo>
                    <a:pt x="203" y="0"/>
                  </a:lnTo>
                  <a:lnTo>
                    <a:pt x="203"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Freeform 29"/>
            <p:cNvSpPr>
              <a:spLocks/>
            </p:cNvSpPr>
            <p:nvPr/>
          </p:nvSpPr>
          <p:spPr bwMode="auto">
            <a:xfrm>
              <a:off x="545941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Freeform 30"/>
            <p:cNvSpPr>
              <a:spLocks/>
            </p:cNvSpPr>
            <p:nvPr/>
          </p:nvSpPr>
          <p:spPr bwMode="auto">
            <a:xfrm>
              <a:off x="5897563"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 name="Freeform 31"/>
            <p:cNvSpPr>
              <a:spLocks/>
            </p:cNvSpPr>
            <p:nvPr/>
          </p:nvSpPr>
          <p:spPr bwMode="auto">
            <a:xfrm>
              <a:off x="622300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 name="Freeform 32"/>
            <p:cNvSpPr>
              <a:spLocks/>
            </p:cNvSpPr>
            <p:nvPr/>
          </p:nvSpPr>
          <p:spPr bwMode="auto">
            <a:xfrm>
              <a:off x="654685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 name="Freeform 33"/>
            <p:cNvSpPr>
              <a:spLocks/>
            </p:cNvSpPr>
            <p:nvPr/>
          </p:nvSpPr>
          <p:spPr bwMode="auto">
            <a:xfrm>
              <a:off x="6870700"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 name="Freeform 34"/>
            <p:cNvSpPr>
              <a:spLocks/>
            </p:cNvSpPr>
            <p:nvPr/>
          </p:nvSpPr>
          <p:spPr bwMode="auto">
            <a:xfrm>
              <a:off x="7297738"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 name="Freeform 35"/>
            <p:cNvSpPr>
              <a:spLocks/>
            </p:cNvSpPr>
            <p:nvPr/>
          </p:nvSpPr>
          <p:spPr bwMode="auto">
            <a:xfrm>
              <a:off x="7623175"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1" name="Freeform 36"/>
            <p:cNvSpPr>
              <a:spLocks/>
            </p:cNvSpPr>
            <p:nvPr/>
          </p:nvSpPr>
          <p:spPr bwMode="auto">
            <a:xfrm>
              <a:off x="7947025"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2" name="Freeform 37"/>
            <p:cNvSpPr>
              <a:spLocks/>
            </p:cNvSpPr>
            <p:nvPr/>
          </p:nvSpPr>
          <p:spPr bwMode="auto">
            <a:xfrm>
              <a:off x="8270875"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Freeform 38"/>
            <p:cNvSpPr>
              <a:spLocks/>
            </p:cNvSpPr>
            <p:nvPr/>
          </p:nvSpPr>
          <p:spPr bwMode="auto">
            <a:xfrm>
              <a:off x="1341438" y="286226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 name="Freeform 39"/>
            <p:cNvSpPr>
              <a:spLocks/>
            </p:cNvSpPr>
            <p:nvPr/>
          </p:nvSpPr>
          <p:spPr bwMode="auto">
            <a:xfrm>
              <a:off x="142240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 name="Freeform 40"/>
            <p:cNvSpPr>
              <a:spLocks/>
            </p:cNvSpPr>
            <p:nvPr/>
          </p:nvSpPr>
          <p:spPr bwMode="auto">
            <a:xfrm>
              <a:off x="1827213"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 name="Freeform 41"/>
            <p:cNvSpPr>
              <a:spLocks/>
            </p:cNvSpPr>
            <p:nvPr/>
          </p:nvSpPr>
          <p:spPr bwMode="auto">
            <a:xfrm>
              <a:off x="190817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Freeform 42"/>
            <p:cNvSpPr>
              <a:spLocks/>
            </p:cNvSpPr>
            <p:nvPr/>
          </p:nvSpPr>
          <p:spPr bwMode="auto">
            <a:xfrm>
              <a:off x="2314575"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 name="Freeform 43"/>
            <p:cNvSpPr>
              <a:spLocks/>
            </p:cNvSpPr>
            <p:nvPr/>
          </p:nvSpPr>
          <p:spPr bwMode="auto">
            <a:xfrm>
              <a:off x="2395538" y="286226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Freeform 44"/>
            <p:cNvSpPr>
              <a:spLocks/>
            </p:cNvSpPr>
            <p:nvPr/>
          </p:nvSpPr>
          <p:spPr bwMode="auto">
            <a:xfrm>
              <a:off x="280193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Freeform 45"/>
            <p:cNvSpPr>
              <a:spLocks/>
            </p:cNvSpPr>
            <p:nvPr/>
          </p:nvSpPr>
          <p:spPr bwMode="auto">
            <a:xfrm>
              <a:off x="288290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Freeform 46"/>
            <p:cNvSpPr>
              <a:spLocks/>
            </p:cNvSpPr>
            <p:nvPr/>
          </p:nvSpPr>
          <p:spPr bwMode="auto">
            <a:xfrm>
              <a:off x="3289300" y="2862263"/>
              <a:ext cx="82550" cy="404812"/>
            </a:xfrm>
            <a:custGeom>
              <a:avLst/>
              <a:gdLst>
                <a:gd name="T0" fmla="*/ 0 w 52"/>
                <a:gd name="T1" fmla="*/ 254 h 255"/>
                <a:gd name="T2" fmla="*/ 0 w 52"/>
                <a:gd name="T3" fmla="*/ 0 h 255"/>
                <a:gd name="T4" fmla="*/ 51 w 52"/>
                <a:gd name="T5" fmla="*/ 0 h 255"/>
                <a:gd name="T6" fmla="*/ 51 w 52"/>
                <a:gd name="T7" fmla="*/ 254 h 255"/>
                <a:gd name="T8" fmla="*/ 0 w 52"/>
                <a:gd name="T9" fmla="*/ 254 h 255"/>
              </a:gdLst>
              <a:ahLst/>
              <a:cxnLst>
                <a:cxn ang="0">
                  <a:pos x="T0" y="T1"/>
                </a:cxn>
                <a:cxn ang="0">
                  <a:pos x="T2" y="T3"/>
                </a:cxn>
                <a:cxn ang="0">
                  <a:pos x="T4" y="T5"/>
                </a:cxn>
                <a:cxn ang="0">
                  <a:pos x="T6" y="T7"/>
                </a:cxn>
                <a:cxn ang="0">
                  <a:pos x="T8" y="T9"/>
                </a:cxn>
              </a:cxnLst>
              <a:rect l="0" t="0" r="r" b="b"/>
              <a:pathLst>
                <a:path w="52" h="255">
                  <a:moveTo>
                    <a:pt x="0" y="254"/>
                  </a:moveTo>
                  <a:lnTo>
                    <a:pt x="0" y="0"/>
                  </a:lnTo>
                  <a:lnTo>
                    <a:pt x="51" y="0"/>
                  </a:lnTo>
                  <a:lnTo>
                    <a:pt x="51"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Freeform 47"/>
            <p:cNvSpPr>
              <a:spLocks/>
            </p:cNvSpPr>
            <p:nvPr/>
          </p:nvSpPr>
          <p:spPr bwMode="auto">
            <a:xfrm>
              <a:off x="555148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48"/>
            <p:cNvSpPr>
              <a:spLocks/>
            </p:cNvSpPr>
            <p:nvPr/>
          </p:nvSpPr>
          <p:spPr bwMode="auto">
            <a:xfrm>
              <a:off x="5632450"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Freeform 49"/>
            <p:cNvSpPr>
              <a:spLocks/>
            </p:cNvSpPr>
            <p:nvPr/>
          </p:nvSpPr>
          <p:spPr bwMode="auto">
            <a:xfrm>
              <a:off x="6038850"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Freeform 50"/>
            <p:cNvSpPr>
              <a:spLocks/>
            </p:cNvSpPr>
            <p:nvPr/>
          </p:nvSpPr>
          <p:spPr bwMode="auto">
            <a:xfrm>
              <a:off x="6119813" y="2862263"/>
              <a:ext cx="1587"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Freeform 51"/>
            <p:cNvSpPr>
              <a:spLocks/>
            </p:cNvSpPr>
            <p:nvPr/>
          </p:nvSpPr>
          <p:spPr bwMode="auto">
            <a:xfrm>
              <a:off x="6526213" y="2862263"/>
              <a:ext cx="487362" cy="404812"/>
            </a:xfrm>
            <a:custGeom>
              <a:avLst/>
              <a:gdLst>
                <a:gd name="T0" fmla="*/ 0 w 307"/>
                <a:gd name="T1" fmla="*/ 254 h 255"/>
                <a:gd name="T2" fmla="*/ 0 w 307"/>
                <a:gd name="T3" fmla="*/ 0 h 255"/>
                <a:gd name="T4" fmla="*/ 306 w 307"/>
                <a:gd name="T5" fmla="*/ 0 h 255"/>
                <a:gd name="T6" fmla="*/ 306 w 307"/>
                <a:gd name="T7" fmla="*/ 254 h 255"/>
                <a:gd name="T8" fmla="*/ 0 w 307"/>
                <a:gd name="T9" fmla="*/ 254 h 255"/>
              </a:gdLst>
              <a:ahLst/>
              <a:cxnLst>
                <a:cxn ang="0">
                  <a:pos x="T0" y="T1"/>
                </a:cxn>
                <a:cxn ang="0">
                  <a:pos x="T2" y="T3"/>
                </a:cxn>
                <a:cxn ang="0">
                  <a:pos x="T4" y="T5"/>
                </a:cxn>
                <a:cxn ang="0">
                  <a:pos x="T6" y="T7"/>
                </a:cxn>
                <a:cxn ang="0">
                  <a:pos x="T8" y="T9"/>
                </a:cxn>
              </a:cxnLst>
              <a:rect l="0" t="0" r="r" b="b"/>
              <a:pathLst>
                <a:path w="307" h="255">
                  <a:moveTo>
                    <a:pt x="0" y="254"/>
                  </a:moveTo>
                  <a:lnTo>
                    <a:pt x="0" y="0"/>
                  </a:lnTo>
                  <a:lnTo>
                    <a:pt x="306" y="0"/>
                  </a:lnTo>
                  <a:lnTo>
                    <a:pt x="306"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Freeform 52"/>
            <p:cNvSpPr>
              <a:spLocks/>
            </p:cNvSpPr>
            <p:nvPr/>
          </p:nvSpPr>
          <p:spPr bwMode="auto">
            <a:xfrm>
              <a:off x="660717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 name="Freeform 53"/>
            <p:cNvSpPr>
              <a:spLocks/>
            </p:cNvSpPr>
            <p:nvPr/>
          </p:nvSpPr>
          <p:spPr bwMode="auto">
            <a:xfrm>
              <a:off x="7011988" y="2862263"/>
              <a:ext cx="488950" cy="404812"/>
            </a:xfrm>
            <a:custGeom>
              <a:avLst/>
              <a:gdLst>
                <a:gd name="T0" fmla="*/ 0 w 308"/>
                <a:gd name="T1" fmla="*/ 254 h 255"/>
                <a:gd name="T2" fmla="*/ 0 w 308"/>
                <a:gd name="T3" fmla="*/ 0 h 255"/>
                <a:gd name="T4" fmla="*/ 307 w 308"/>
                <a:gd name="T5" fmla="*/ 0 h 255"/>
                <a:gd name="T6" fmla="*/ 307 w 308"/>
                <a:gd name="T7" fmla="*/ 254 h 255"/>
                <a:gd name="T8" fmla="*/ 0 w 308"/>
                <a:gd name="T9" fmla="*/ 254 h 255"/>
              </a:gdLst>
              <a:ahLst/>
              <a:cxnLst>
                <a:cxn ang="0">
                  <a:pos x="T0" y="T1"/>
                </a:cxn>
                <a:cxn ang="0">
                  <a:pos x="T2" y="T3"/>
                </a:cxn>
                <a:cxn ang="0">
                  <a:pos x="T4" y="T5"/>
                </a:cxn>
                <a:cxn ang="0">
                  <a:pos x="T6" y="T7"/>
                </a:cxn>
                <a:cxn ang="0">
                  <a:pos x="T8" y="T9"/>
                </a:cxn>
              </a:cxnLst>
              <a:rect l="0" t="0" r="r" b="b"/>
              <a:pathLst>
                <a:path w="308" h="255">
                  <a:moveTo>
                    <a:pt x="0" y="254"/>
                  </a:moveTo>
                  <a:lnTo>
                    <a:pt x="0" y="0"/>
                  </a:lnTo>
                  <a:lnTo>
                    <a:pt x="307" y="0"/>
                  </a:lnTo>
                  <a:lnTo>
                    <a:pt x="307"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 name="Freeform 54"/>
            <p:cNvSpPr>
              <a:spLocks/>
            </p:cNvSpPr>
            <p:nvPr/>
          </p:nvSpPr>
          <p:spPr bwMode="auto">
            <a:xfrm>
              <a:off x="7096125" y="2862263"/>
              <a:ext cx="1588" cy="404812"/>
            </a:xfrm>
            <a:custGeom>
              <a:avLst/>
              <a:gdLst>
                <a:gd name="T0" fmla="*/ 0 w 1"/>
                <a:gd name="T1" fmla="*/ 0 h 255"/>
                <a:gd name="T2" fmla="*/ 0 w 1"/>
                <a:gd name="T3" fmla="*/ 254 h 255"/>
                <a:gd name="T4" fmla="*/ 0 w 1"/>
                <a:gd name="T5" fmla="*/ 0 h 255"/>
              </a:gdLst>
              <a:ahLst/>
              <a:cxnLst>
                <a:cxn ang="0">
                  <a:pos x="T0" y="T1"/>
                </a:cxn>
                <a:cxn ang="0">
                  <a:pos x="T2" y="T3"/>
                </a:cxn>
                <a:cxn ang="0">
                  <a:pos x="T4" y="T5"/>
                </a:cxn>
              </a:cxnLst>
              <a:rect l="0" t="0" r="r" b="b"/>
              <a:pathLst>
                <a:path w="1" h="255">
                  <a:moveTo>
                    <a:pt x="0" y="0"/>
                  </a:moveTo>
                  <a:lnTo>
                    <a:pt x="0" y="25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 name="Freeform 55"/>
            <p:cNvSpPr>
              <a:spLocks/>
            </p:cNvSpPr>
            <p:nvPr/>
          </p:nvSpPr>
          <p:spPr bwMode="auto">
            <a:xfrm>
              <a:off x="7499350" y="2862263"/>
              <a:ext cx="84138" cy="404812"/>
            </a:xfrm>
            <a:custGeom>
              <a:avLst/>
              <a:gdLst>
                <a:gd name="T0" fmla="*/ 0 w 53"/>
                <a:gd name="T1" fmla="*/ 254 h 255"/>
                <a:gd name="T2" fmla="*/ 0 w 53"/>
                <a:gd name="T3" fmla="*/ 0 h 255"/>
                <a:gd name="T4" fmla="*/ 52 w 53"/>
                <a:gd name="T5" fmla="*/ 0 h 255"/>
                <a:gd name="T6" fmla="*/ 52 w 53"/>
                <a:gd name="T7" fmla="*/ 254 h 255"/>
                <a:gd name="T8" fmla="*/ 0 w 53"/>
                <a:gd name="T9" fmla="*/ 254 h 255"/>
              </a:gdLst>
              <a:ahLst/>
              <a:cxnLst>
                <a:cxn ang="0">
                  <a:pos x="T0" y="T1"/>
                </a:cxn>
                <a:cxn ang="0">
                  <a:pos x="T2" y="T3"/>
                </a:cxn>
                <a:cxn ang="0">
                  <a:pos x="T4" y="T5"/>
                </a:cxn>
                <a:cxn ang="0">
                  <a:pos x="T6" y="T7"/>
                </a:cxn>
                <a:cxn ang="0">
                  <a:pos x="T8" y="T9"/>
                </a:cxn>
              </a:cxnLst>
              <a:rect l="0" t="0" r="r" b="b"/>
              <a:pathLst>
                <a:path w="53" h="255">
                  <a:moveTo>
                    <a:pt x="0" y="254"/>
                  </a:moveTo>
                  <a:lnTo>
                    <a:pt x="0" y="0"/>
                  </a:lnTo>
                  <a:lnTo>
                    <a:pt x="52" y="0"/>
                  </a:lnTo>
                  <a:lnTo>
                    <a:pt x="52" y="254"/>
                  </a:lnTo>
                  <a:lnTo>
                    <a:pt x="0" y="2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 name="Freeform 56"/>
            <p:cNvSpPr>
              <a:spLocks/>
            </p:cNvSpPr>
            <p:nvPr/>
          </p:nvSpPr>
          <p:spPr bwMode="auto">
            <a:xfrm>
              <a:off x="925513" y="3184525"/>
              <a:ext cx="446087" cy="496888"/>
            </a:xfrm>
            <a:custGeom>
              <a:avLst/>
              <a:gdLst>
                <a:gd name="T0" fmla="*/ 280 w 281"/>
                <a:gd name="T1" fmla="*/ 0 h 313"/>
                <a:gd name="T2" fmla="*/ 0 w 281"/>
                <a:gd name="T3" fmla="*/ 312 h 313"/>
                <a:gd name="T4" fmla="*/ 280 w 281"/>
                <a:gd name="T5" fmla="*/ 0 h 313"/>
              </a:gdLst>
              <a:ahLst/>
              <a:cxnLst>
                <a:cxn ang="0">
                  <a:pos x="T0" y="T1"/>
                </a:cxn>
                <a:cxn ang="0">
                  <a:pos x="T2" y="T3"/>
                </a:cxn>
                <a:cxn ang="0">
                  <a:pos x="T4" y="T5"/>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 name="Freeform 57"/>
            <p:cNvSpPr>
              <a:spLocks/>
            </p:cNvSpPr>
            <p:nvPr/>
          </p:nvSpPr>
          <p:spPr bwMode="auto">
            <a:xfrm>
              <a:off x="925513" y="3587750"/>
              <a:ext cx="87312" cy="93663"/>
            </a:xfrm>
            <a:custGeom>
              <a:avLst/>
              <a:gdLst>
                <a:gd name="T0" fmla="*/ 54 w 55"/>
                <a:gd name="T1" fmla="*/ 21 h 59"/>
                <a:gd name="T2" fmla="*/ 0 w 55"/>
                <a:gd name="T3" fmla="*/ 58 h 59"/>
                <a:gd name="T4" fmla="*/ 30 w 55"/>
                <a:gd name="T5" fmla="*/ 0 h 59"/>
                <a:gd name="T6" fmla="*/ 54 w 55"/>
                <a:gd name="T7" fmla="*/ 21 h 59"/>
              </a:gdLst>
              <a:ahLst/>
              <a:cxnLst>
                <a:cxn ang="0">
                  <a:pos x="T0" y="T1"/>
                </a:cxn>
                <a:cxn ang="0">
                  <a:pos x="T2" y="T3"/>
                </a:cxn>
                <a:cxn ang="0">
                  <a:pos x="T4" y="T5"/>
                </a:cxn>
                <a:cxn ang="0">
                  <a:pos x="T6" y="T7"/>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 name="Freeform 58"/>
            <p:cNvSpPr>
              <a:spLocks/>
            </p:cNvSpPr>
            <p:nvPr/>
          </p:nvSpPr>
          <p:spPr bwMode="auto">
            <a:xfrm>
              <a:off x="1857375" y="3184525"/>
              <a:ext cx="449263" cy="506413"/>
            </a:xfrm>
            <a:custGeom>
              <a:avLst/>
              <a:gdLst>
                <a:gd name="T0" fmla="*/ 0 w 283"/>
                <a:gd name="T1" fmla="*/ 0 h 319"/>
                <a:gd name="T2" fmla="*/ 282 w 283"/>
                <a:gd name="T3" fmla="*/ 318 h 319"/>
                <a:gd name="T4" fmla="*/ 0 w 283"/>
                <a:gd name="T5" fmla="*/ 0 h 319"/>
              </a:gdLst>
              <a:ahLst/>
              <a:cxnLst>
                <a:cxn ang="0">
                  <a:pos x="T0" y="T1"/>
                </a:cxn>
                <a:cxn ang="0">
                  <a:pos x="T2" y="T3"/>
                </a:cxn>
                <a:cxn ang="0">
                  <a:pos x="T4" y="T5"/>
                </a:cxn>
              </a:cxnLst>
              <a:rect l="0" t="0" r="r" b="b"/>
              <a:pathLst>
                <a:path w="283" h="319">
                  <a:moveTo>
                    <a:pt x="0" y="0"/>
                  </a:moveTo>
                  <a:lnTo>
                    <a:pt x="282" y="3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 name="Freeform 59"/>
            <p:cNvSpPr>
              <a:spLocks/>
            </p:cNvSpPr>
            <p:nvPr/>
          </p:nvSpPr>
          <p:spPr bwMode="auto">
            <a:xfrm>
              <a:off x="2217738" y="3598863"/>
              <a:ext cx="88900" cy="92075"/>
            </a:xfrm>
            <a:custGeom>
              <a:avLst/>
              <a:gdLst>
                <a:gd name="T0" fmla="*/ 24 w 56"/>
                <a:gd name="T1" fmla="*/ 0 h 58"/>
                <a:gd name="T2" fmla="*/ 55 w 56"/>
                <a:gd name="T3" fmla="*/ 57 h 58"/>
                <a:gd name="T4" fmla="*/ 0 w 56"/>
                <a:gd name="T5" fmla="*/ 21 h 58"/>
                <a:gd name="T6" fmla="*/ 24 w 56"/>
                <a:gd name="T7" fmla="*/ 0 h 58"/>
              </a:gdLst>
              <a:ahLst/>
              <a:cxnLst>
                <a:cxn ang="0">
                  <a:pos x="T0" y="T1"/>
                </a:cxn>
                <a:cxn ang="0">
                  <a:pos x="T2" y="T3"/>
                </a:cxn>
                <a:cxn ang="0">
                  <a:pos x="T4" y="T5"/>
                </a:cxn>
                <a:cxn ang="0">
                  <a:pos x="T6" y="T7"/>
                </a:cxn>
              </a:cxnLst>
              <a:rect l="0" t="0" r="r" b="b"/>
              <a:pathLst>
                <a:path w="56" h="58">
                  <a:moveTo>
                    <a:pt x="24" y="0"/>
                  </a:moveTo>
                  <a:lnTo>
                    <a:pt x="55" y="57"/>
                  </a:lnTo>
                  <a:lnTo>
                    <a:pt x="0" y="2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 name="Freeform 60"/>
            <p:cNvSpPr>
              <a:spLocks/>
            </p:cNvSpPr>
            <p:nvPr/>
          </p:nvSpPr>
          <p:spPr bwMode="auto">
            <a:xfrm>
              <a:off x="2355850" y="3184525"/>
              <a:ext cx="1330325" cy="517525"/>
            </a:xfrm>
            <a:custGeom>
              <a:avLst/>
              <a:gdLst>
                <a:gd name="T0" fmla="*/ 0 w 838"/>
                <a:gd name="T1" fmla="*/ 0 h 326"/>
                <a:gd name="T2" fmla="*/ 837 w 838"/>
                <a:gd name="T3" fmla="*/ 325 h 326"/>
                <a:gd name="T4" fmla="*/ 0 w 838"/>
                <a:gd name="T5" fmla="*/ 0 h 326"/>
              </a:gdLst>
              <a:ahLst/>
              <a:cxnLst>
                <a:cxn ang="0">
                  <a:pos x="T0" y="T1"/>
                </a:cxn>
                <a:cxn ang="0">
                  <a:pos x="T2" y="T3"/>
                </a:cxn>
                <a:cxn ang="0">
                  <a:pos x="T4" y="T5"/>
                </a:cxn>
              </a:cxnLst>
              <a:rect l="0" t="0" r="r" b="b"/>
              <a:pathLst>
                <a:path w="838" h="326">
                  <a:moveTo>
                    <a:pt x="0" y="0"/>
                  </a:moveTo>
                  <a:lnTo>
                    <a:pt x="837" y="32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Freeform 61"/>
            <p:cNvSpPr>
              <a:spLocks/>
            </p:cNvSpPr>
            <p:nvPr/>
          </p:nvSpPr>
          <p:spPr bwMode="auto">
            <a:xfrm>
              <a:off x="3581400" y="3640138"/>
              <a:ext cx="104775" cy="61912"/>
            </a:xfrm>
            <a:custGeom>
              <a:avLst/>
              <a:gdLst>
                <a:gd name="T0" fmla="*/ 11 w 66"/>
                <a:gd name="T1" fmla="*/ 0 h 39"/>
                <a:gd name="T2" fmla="*/ 65 w 66"/>
                <a:gd name="T3" fmla="*/ 38 h 39"/>
                <a:gd name="T4" fmla="*/ 0 w 66"/>
                <a:gd name="T5" fmla="*/ 30 h 39"/>
                <a:gd name="T6" fmla="*/ 11 w 66"/>
                <a:gd name="T7" fmla="*/ 0 h 39"/>
              </a:gdLst>
              <a:ahLst/>
              <a:cxnLst>
                <a:cxn ang="0">
                  <a:pos x="T0" y="T1"/>
                </a:cxn>
                <a:cxn ang="0">
                  <a:pos x="T2" y="T3"/>
                </a:cxn>
                <a:cxn ang="0">
                  <a:pos x="T4" y="T5"/>
                </a:cxn>
                <a:cxn ang="0">
                  <a:pos x="T6" y="T7"/>
                </a:cxn>
              </a:cxnLst>
              <a:rect l="0" t="0" r="r" b="b"/>
              <a:pathLst>
                <a:path w="66" h="39">
                  <a:moveTo>
                    <a:pt x="11" y="0"/>
                  </a:moveTo>
                  <a:lnTo>
                    <a:pt x="65" y="38"/>
                  </a:lnTo>
                  <a:lnTo>
                    <a:pt x="0" y="30"/>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Freeform 62"/>
            <p:cNvSpPr>
              <a:spLocks/>
            </p:cNvSpPr>
            <p:nvPr/>
          </p:nvSpPr>
          <p:spPr bwMode="auto">
            <a:xfrm>
              <a:off x="5137150" y="3205163"/>
              <a:ext cx="446088" cy="496887"/>
            </a:xfrm>
            <a:custGeom>
              <a:avLst/>
              <a:gdLst>
                <a:gd name="T0" fmla="*/ 280 w 281"/>
                <a:gd name="T1" fmla="*/ 0 h 313"/>
                <a:gd name="T2" fmla="*/ 0 w 281"/>
                <a:gd name="T3" fmla="*/ 312 h 313"/>
                <a:gd name="T4" fmla="*/ 280 w 281"/>
                <a:gd name="T5" fmla="*/ 0 h 313"/>
              </a:gdLst>
              <a:ahLst/>
              <a:cxnLst>
                <a:cxn ang="0">
                  <a:pos x="T0" y="T1"/>
                </a:cxn>
                <a:cxn ang="0">
                  <a:pos x="T2" y="T3"/>
                </a:cxn>
                <a:cxn ang="0">
                  <a:pos x="T4" y="T5"/>
                </a:cxn>
              </a:cxnLst>
              <a:rect l="0" t="0" r="r" b="b"/>
              <a:pathLst>
                <a:path w="281" h="313">
                  <a:moveTo>
                    <a:pt x="280" y="0"/>
                  </a:moveTo>
                  <a:lnTo>
                    <a:pt x="0" y="312"/>
                  </a:lnTo>
                  <a:lnTo>
                    <a:pt x="2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 name="Freeform 63"/>
            <p:cNvSpPr>
              <a:spLocks/>
            </p:cNvSpPr>
            <p:nvPr/>
          </p:nvSpPr>
          <p:spPr bwMode="auto">
            <a:xfrm>
              <a:off x="5137150" y="3608388"/>
              <a:ext cx="87313" cy="93662"/>
            </a:xfrm>
            <a:custGeom>
              <a:avLst/>
              <a:gdLst>
                <a:gd name="T0" fmla="*/ 54 w 55"/>
                <a:gd name="T1" fmla="*/ 21 h 59"/>
                <a:gd name="T2" fmla="*/ 0 w 55"/>
                <a:gd name="T3" fmla="*/ 58 h 59"/>
                <a:gd name="T4" fmla="*/ 30 w 55"/>
                <a:gd name="T5" fmla="*/ 0 h 59"/>
                <a:gd name="T6" fmla="*/ 54 w 55"/>
                <a:gd name="T7" fmla="*/ 21 h 59"/>
              </a:gdLst>
              <a:ahLst/>
              <a:cxnLst>
                <a:cxn ang="0">
                  <a:pos x="T0" y="T1"/>
                </a:cxn>
                <a:cxn ang="0">
                  <a:pos x="T2" y="T3"/>
                </a:cxn>
                <a:cxn ang="0">
                  <a:pos x="T4" y="T5"/>
                </a:cxn>
                <a:cxn ang="0">
                  <a:pos x="T6" y="T7"/>
                </a:cxn>
              </a:cxnLst>
              <a:rect l="0" t="0" r="r" b="b"/>
              <a:pathLst>
                <a:path w="55" h="59">
                  <a:moveTo>
                    <a:pt x="54" y="21"/>
                  </a:moveTo>
                  <a:lnTo>
                    <a:pt x="0" y="58"/>
                  </a:lnTo>
                  <a:lnTo>
                    <a:pt x="30" y="0"/>
                  </a:lnTo>
                  <a:lnTo>
                    <a:pt x="54"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9" name="Freeform 64"/>
            <p:cNvSpPr>
              <a:spLocks/>
            </p:cNvSpPr>
            <p:nvPr/>
          </p:nvSpPr>
          <p:spPr bwMode="auto">
            <a:xfrm>
              <a:off x="6069013" y="3205163"/>
              <a:ext cx="458787" cy="476250"/>
            </a:xfrm>
            <a:custGeom>
              <a:avLst/>
              <a:gdLst>
                <a:gd name="T0" fmla="*/ 0 w 289"/>
                <a:gd name="T1" fmla="*/ 0 h 300"/>
                <a:gd name="T2" fmla="*/ 288 w 289"/>
                <a:gd name="T3" fmla="*/ 299 h 300"/>
                <a:gd name="T4" fmla="*/ 0 w 289"/>
                <a:gd name="T5" fmla="*/ 0 h 300"/>
              </a:gdLst>
              <a:ahLst/>
              <a:cxnLst>
                <a:cxn ang="0">
                  <a:pos x="T0" y="T1"/>
                </a:cxn>
                <a:cxn ang="0">
                  <a:pos x="T2" y="T3"/>
                </a:cxn>
                <a:cxn ang="0">
                  <a:pos x="T4" y="T5"/>
                </a:cxn>
              </a:cxnLst>
              <a:rect l="0" t="0" r="r" b="b"/>
              <a:pathLst>
                <a:path w="289" h="300">
                  <a:moveTo>
                    <a:pt x="0" y="0"/>
                  </a:moveTo>
                  <a:lnTo>
                    <a:pt x="288"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 name="Freeform 65"/>
            <p:cNvSpPr>
              <a:spLocks/>
            </p:cNvSpPr>
            <p:nvPr/>
          </p:nvSpPr>
          <p:spPr bwMode="auto">
            <a:xfrm>
              <a:off x="6437313" y="3589338"/>
              <a:ext cx="90487" cy="92075"/>
            </a:xfrm>
            <a:custGeom>
              <a:avLst/>
              <a:gdLst>
                <a:gd name="T0" fmla="*/ 23 w 57"/>
                <a:gd name="T1" fmla="*/ 0 h 58"/>
                <a:gd name="T2" fmla="*/ 56 w 57"/>
                <a:gd name="T3" fmla="*/ 57 h 58"/>
                <a:gd name="T4" fmla="*/ 0 w 57"/>
                <a:gd name="T5" fmla="*/ 22 h 58"/>
                <a:gd name="T6" fmla="*/ 23 w 57"/>
                <a:gd name="T7" fmla="*/ 0 h 58"/>
              </a:gdLst>
              <a:ahLst/>
              <a:cxnLst>
                <a:cxn ang="0">
                  <a:pos x="T0" y="T1"/>
                </a:cxn>
                <a:cxn ang="0">
                  <a:pos x="T2" y="T3"/>
                </a:cxn>
                <a:cxn ang="0">
                  <a:pos x="T4" y="T5"/>
                </a:cxn>
                <a:cxn ang="0">
                  <a:pos x="T6" y="T7"/>
                </a:cxn>
              </a:cxnLst>
              <a:rect l="0" t="0" r="r" b="b"/>
              <a:pathLst>
                <a:path w="57" h="58">
                  <a:moveTo>
                    <a:pt x="23" y="0"/>
                  </a:moveTo>
                  <a:lnTo>
                    <a:pt x="56" y="57"/>
                  </a:lnTo>
                  <a:lnTo>
                    <a:pt x="0" y="22"/>
                  </a:lnTo>
                  <a:lnTo>
                    <a:pt x="2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 name="Freeform 66"/>
            <p:cNvSpPr>
              <a:spLocks/>
            </p:cNvSpPr>
            <p:nvPr/>
          </p:nvSpPr>
          <p:spPr bwMode="auto">
            <a:xfrm>
              <a:off x="6556375" y="3214688"/>
              <a:ext cx="1362075" cy="476250"/>
            </a:xfrm>
            <a:custGeom>
              <a:avLst/>
              <a:gdLst>
                <a:gd name="T0" fmla="*/ 0 w 858"/>
                <a:gd name="T1" fmla="*/ 0 h 300"/>
                <a:gd name="T2" fmla="*/ 857 w 858"/>
                <a:gd name="T3" fmla="*/ 299 h 300"/>
                <a:gd name="T4" fmla="*/ 0 w 858"/>
                <a:gd name="T5" fmla="*/ 0 h 300"/>
              </a:gdLst>
              <a:ahLst/>
              <a:cxnLst>
                <a:cxn ang="0">
                  <a:pos x="T0" y="T1"/>
                </a:cxn>
                <a:cxn ang="0">
                  <a:pos x="T2" y="T3"/>
                </a:cxn>
                <a:cxn ang="0">
                  <a:pos x="T4" y="T5"/>
                </a:cxn>
              </a:cxnLst>
              <a:rect l="0" t="0" r="r" b="b"/>
              <a:pathLst>
                <a:path w="858" h="300">
                  <a:moveTo>
                    <a:pt x="0" y="0"/>
                  </a:moveTo>
                  <a:lnTo>
                    <a:pt x="857" y="29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Freeform 67"/>
            <p:cNvSpPr>
              <a:spLocks/>
            </p:cNvSpPr>
            <p:nvPr/>
          </p:nvSpPr>
          <p:spPr bwMode="auto">
            <a:xfrm>
              <a:off x="7812088" y="3632200"/>
              <a:ext cx="106362" cy="58738"/>
            </a:xfrm>
            <a:custGeom>
              <a:avLst/>
              <a:gdLst>
                <a:gd name="T0" fmla="*/ 11 w 67"/>
                <a:gd name="T1" fmla="*/ 0 h 37"/>
                <a:gd name="T2" fmla="*/ 66 w 67"/>
                <a:gd name="T3" fmla="*/ 36 h 37"/>
                <a:gd name="T4" fmla="*/ 0 w 67"/>
                <a:gd name="T5" fmla="*/ 31 h 37"/>
                <a:gd name="T6" fmla="*/ 11 w 67"/>
                <a:gd name="T7" fmla="*/ 0 h 37"/>
              </a:gdLst>
              <a:ahLst/>
              <a:cxnLst>
                <a:cxn ang="0">
                  <a:pos x="T0" y="T1"/>
                </a:cxn>
                <a:cxn ang="0">
                  <a:pos x="T2" y="T3"/>
                </a:cxn>
                <a:cxn ang="0">
                  <a:pos x="T4" y="T5"/>
                </a:cxn>
                <a:cxn ang="0">
                  <a:pos x="T6" y="T7"/>
                </a:cxn>
              </a:cxnLst>
              <a:rect l="0" t="0" r="r" b="b"/>
              <a:pathLst>
                <a:path w="67" h="37">
                  <a:moveTo>
                    <a:pt x="11" y="0"/>
                  </a:moveTo>
                  <a:lnTo>
                    <a:pt x="66" y="36"/>
                  </a:lnTo>
                  <a:lnTo>
                    <a:pt x="0" y="31"/>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 name="Freeform 68"/>
            <p:cNvSpPr>
              <a:spLocks/>
            </p:cNvSpPr>
            <p:nvPr/>
          </p:nvSpPr>
          <p:spPr bwMode="auto">
            <a:xfrm>
              <a:off x="2314575" y="2446338"/>
              <a:ext cx="1177925" cy="396875"/>
            </a:xfrm>
            <a:custGeom>
              <a:avLst/>
              <a:gdLst>
                <a:gd name="T0" fmla="*/ 741 w 742"/>
                <a:gd name="T1" fmla="*/ 0 h 250"/>
                <a:gd name="T2" fmla="*/ 0 w 742"/>
                <a:gd name="T3" fmla="*/ 249 h 250"/>
                <a:gd name="T4" fmla="*/ 741 w 742"/>
                <a:gd name="T5" fmla="*/ 0 h 250"/>
              </a:gdLst>
              <a:ahLst/>
              <a:cxnLst>
                <a:cxn ang="0">
                  <a:pos x="T0" y="T1"/>
                </a:cxn>
                <a:cxn ang="0">
                  <a:pos x="T2" y="T3"/>
                </a:cxn>
                <a:cxn ang="0">
                  <a:pos x="T4" y="T5"/>
                </a:cxn>
              </a:cxnLst>
              <a:rect l="0" t="0" r="r" b="b"/>
              <a:pathLst>
                <a:path w="742" h="250">
                  <a:moveTo>
                    <a:pt x="741" y="0"/>
                  </a:moveTo>
                  <a:lnTo>
                    <a:pt x="0" y="249"/>
                  </a:lnTo>
                  <a:lnTo>
                    <a:pt x="74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 name="Freeform 69"/>
            <p:cNvSpPr>
              <a:spLocks/>
            </p:cNvSpPr>
            <p:nvPr/>
          </p:nvSpPr>
          <p:spPr bwMode="auto">
            <a:xfrm>
              <a:off x="2314575" y="2784475"/>
              <a:ext cx="106363" cy="58738"/>
            </a:xfrm>
            <a:custGeom>
              <a:avLst/>
              <a:gdLst>
                <a:gd name="T0" fmla="*/ 66 w 67"/>
                <a:gd name="T1" fmla="*/ 31 h 37"/>
                <a:gd name="T2" fmla="*/ 0 w 67"/>
                <a:gd name="T3" fmla="*/ 36 h 37"/>
                <a:gd name="T4" fmla="*/ 56 w 67"/>
                <a:gd name="T5" fmla="*/ 0 h 37"/>
                <a:gd name="T6" fmla="*/ 66 w 67"/>
                <a:gd name="T7" fmla="*/ 31 h 37"/>
              </a:gdLst>
              <a:ahLst/>
              <a:cxnLst>
                <a:cxn ang="0">
                  <a:pos x="T0" y="T1"/>
                </a:cxn>
                <a:cxn ang="0">
                  <a:pos x="T2" y="T3"/>
                </a:cxn>
                <a:cxn ang="0">
                  <a:pos x="T4" y="T5"/>
                </a:cxn>
                <a:cxn ang="0">
                  <a:pos x="T6" y="T7"/>
                </a:cxn>
              </a:cxnLst>
              <a:rect l="0" t="0" r="r" b="b"/>
              <a:pathLst>
                <a:path w="67" h="37">
                  <a:moveTo>
                    <a:pt x="66" y="31"/>
                  </a:moveTo>
                  <a:lnTo>
                    <a:pt x="0" y="36"/>
                  </a:lnTo>
                  <a:lnTo>
                    <a:pt x="56" y="0"/>
                  </a:lnTo>
                  <a:lnTo>
                    <a:pt x="66" y="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 name="Freeform 70"/>
            <p:cNvSpPr>
              <a:spLocks/>
            </p:cNvSpPr>
            <p:nvPr/>
          </p:nvSpPr>
          <p:spPr bwMode="auto">
            <a:xfrm>
              <a:off x="3978275" y="2455863"/>
              <a:ext cx="1992313" cy="387350"/>
            </a:xfrm>
            <a:custGeom>
              <a:avLst/>
              <a:gdLst>
                <a:gd name="T0" fmla="*/ 0 w 1255"/>
                <a:gd name="T1" fmla="*/ 0 h 244"/>
                <a:gd name="T2" fmla="*/ 1254 w 1255"/>
                <a:gd name="T3" fmla="*/ 243 h 244"/>
                <a:gd name="T4" fmla="*/ 0 w 1255"/>
                <a:gd name="T5" fmla="*/ 0 h 244"/>
              </a:gdLst>
              <a:ahLst/>
              <a:cxnLst>
                <a:cxn ang="0">
                  <a:pos x="T0" y="T1"/>
                </a:cxn>
                <a:cxn ang="0">
                  <a:pos x="T2" y="T3"/>
                </a:cxn>
                <a:cxn ang="0">
                  <a:pos x="T4" y="T5"/>
                </a:cxn>
              </a:cxnLst>
              <a:rect l="0" t="0" r="r" b="b"/>
              <a:pathLst>
                <a:path w="1255" h="244">
                  <a:moveTo>
                    <a:pt x="0" y="0"/>
                  </a:moveTo>
                  <a:lnTo>
                    <a:pt x="1254" y="24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 name="Freeform 71"/>
            <p:cNvSpPr>
              <a:spLocks/>
            </p:cNvSpPr>
            <p:nvPr/>
          </p:nvSpPr>
          <p:spPr bwMode="auto">
            <a:xfrm>
              <a:off x="5864225" y="2797175"/>
              <a:ext cx="106363" cy="50800"/>
            </a:xfrm>
            <a:custGeom>
              <a:avLst/>
              <a:gdLst>
                <a:gd name="T0" fmla="*/ 6 w 67"/>
                <a:gd name="T1" fmla="*/ 0 h 32"/>
                <a:gd name="T2" fmla="*/ 66 w 67"/>
                <a:gd name="T3" fmla="*/ 28 h 32"/>
                <a:gd name="T4" fmla="*/ 0 w 67"/>
                <a:gd name="T5" fmla="*/ 31 h 32"/>
                <a:gd name="T6" fmla="*/ 6 w 67"/>
                <a:gd name="T7" fmla="*/ 0 h 32"/>
              </a:gdLst>
              <a:ahLst/>
              <a:cxnLst>
                <a:cxn ang="0">
                  <a:pos x="T0" y="T1"/>
                </a:cxn>
                <a:cxn ang="0">
                  <a:pos x="T2" y="T3"/>
                </a:cxn>
                <a:cxn ang="0">
                  <a:pos x="T4" y="T5"/>
                </a:cxn>
                <a:cxn ang="0">
                  <a:pos x="T6" y="T7"/>
                </a:cxn>
              </a:cxnLst>
              <a:rect l="0" t="0" r="r" b="b"/>
              <a:pathLst>
                <a:path w="67" h="32">
                  <a:moveTo>
                    <a:pt x="6" y="0"/>
                  </a:moveTo>
                  <a:lnTo>
                    <a:pt x="66" y="28"/>
                  </a:lnTo>
                  <a:lnTo>
                    <a:pt x="0" y="31"/>
                  </a:lnTo>
                  <a:lnTo>
                    <a:pt x="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Freeform 72"/>
            <p:cNvSpPr>
              <a:spLocks/>
            </p:cNvSpPr>
            <p:nvPr/>
          </p:nvSpPr>
          <p:spPr bwMode="auto">
            <a:xfrm>
              <a:off x="1676400" y="3719513"/>
              <a:ext cx="325438"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 name="Freeform 73"/>
            <p:cNvSpPr>
              <a:spLocks/>
            </p:cNvSpPr>
            <p:nvPr/>
          </p:nvSpPr>
          <p:spPr bwMode="auto">
            <a:xfrm>
              <a:off x="2000250" y="3719513"/>
              <a:ext cx="327025" cy="325437"/>
            </a:xfrm>
            <a:custGeom>
              <a:avLst/>
              <a:gdLst>
                <a:gd name="T0" fmla="*/ 0 w 206"/>
                <a:gd name="T1" fmla="*/ 204 h 205"/>
                <a:gd name="T2" fmla="*/ 0 w 206"/>
                <a:gd name="T3" fmla="*/ 0 h 205"/>
                <a:gd name="T4" fmla="*/ 205 w 206"/>
                <a:gd name="T5" fmla="*/ 0 h 205"/>
                <a:gd name="T6" fmla="*/ 205 w 206"/>
                <a:gd name="T7" fmla="*/ 204 h 205"/>
                <a:gd name="T8" fmla="*/ 0 w 206"/>
                <a:gd name="T9" fmla="*/ 204 h 205"/>
              </a:gdLst>
              <a:ahLst/>
              <a:cxnLst>
                <a:cxn ang="0">
                  <a:pos x="T0" y="T1"/>
                </a:cxn>
                <a:cxn ang="0">
                  <a:pos x="T2" y="T3"/>
                </a:cxn>
                <a:cxn ang="0">
                  <a:pos x="T4" y="T5"/>
                </a:cxn>
                <a:cxn ang="0">
                  <a:pos x="T6" y="T7"/>
                </a:cxn>
                <a:cxn ang="0">
                  <a:pos x="T8" y="T9"/>
                </a:cxn>
              </a:cxnLst>
              <a:rect l="0" t="0" r="r" b="b"/>
              <a:pathLst>
                <a:path w="206" h="205">
                  <a:moveTo>
                    <a:pt x="0" y="204"/>
                  </a:moveTo>
                  <a:lnTo>
                    <a:pt x="0" y="0"/>
                  </a:lnTo>
                  <a:lnTo>
                    <a:pt x="205" y="0"/>
                  </a:lnTo>
                  <a:lnTo>
                    <a:pt x="205"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 name="Freeform 74"/>
            <p:cNvSpPr>
              <a:spLocks/>
            </p:cNvSpPr>
            <p:nvPr/>
          </p:nvSpPr>
          <p:spPr bwMode="auto">
            <a:xfrm>
              <a:off x="2325688"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 name="Freeform 75"/>
            <p:cNvSpPr>
              <a:spLocks/>
            </p:cNvSpPr>
            <p:nvPr/>
          </p:nvSpPr>
          <p:spPr bwMode="auto">
            <a:xfrm>
              <a:off x="2649538" y="3719513"/>
              <a:ext cx="325437" cy="325437"/>
            </a:xfrm>
            <a:custGeom>
              <a:avLst/>
              <a:gdLst>
                <a:gd name="T0" fmla="*/ 0 w 205"/>
                <a:gd name="T1" fmla="*/ 204 h 205"/>
                <a:gd name="T2" fmla="*/ 0 w 205"/>
                <a:gd name="T3" fmla="*/ 0 h 205"/>
                <a:gd name="T4" fmla="*/ 204 w 205"/>
                <a:gd name="T5" fmla="*/ 0 h 205"/>
                <a:gd name="T6" fmla="*/ 204 w 205"/>
                <a:gd name="T7" fmla="*/ 204 h 205"/>
                <a:gd name="T8" fmla="*/ 0 w 205"/>
                <a:gd name="T9" fmla="*/ 204 h 205"/>
              </a:gdLst>
              <a:ahLst/>
              <a:cxnLst>
                <a:cxn ang="0">
                  <a:pos x="T0" y="T1"/>
                </a:cxn>
                <a:cxn ang="0">
                  <a:pos x="T2" y="T3"/>
                </a:cxn>
                <a:cxn ang="0">
                  <a:pos x="T4" y="T5"/>
                </a:cxn>
                <a:cxn ang="0">
                  <a:pos x="T6" y="T7"/>
                </a:cxn>
                <a:cxn ang="0">
                  <a:pos x="T8" y="T9"/>
                </a:cxn>
              </a:cxnLst>
              <a:rect l="0" t="0" r="r" b="b"/>
              <a:pathLst>
                <a:path w="205" h="205">
                  <a:moveTo>
                    <a:pt x="0" y="204"/>
                  </a:moveTo>
                  <a:lnTo>
                    <a:pt x="0" y="0"/>
                  </a:lnTo>
                  <a:lnTo>
                    <a:pt x="204" y="0"/>
                  </a:lnTo>
                  <a:lnTo>
                    <a:pt x="204" y="204"/>
                  </a:lnTo>
                  <a:lnTo>
                    <a:pt x="0" y="2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1" name="Rectangle 76"/>
            <p:cNvSpPr>
              <a:spLocks noChangeArrowheads="1"/>
            </p:cNvSpPr>
            <p:nvPr/>
          </p:nvSpPr>
          <p:spPr bwMode="auto">
            <a:xfrm>
              <a:off x="2640013" y="1800225"/>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172" name="Rectangle 77"/>
            <p:cNvSpPr>
              <a:spLocks noChangeArrowheads="1"/>
            </p:cNvSpPr>
            <p:nvPr/>
          </p:nvSpPr>
          <p:spPr bwMode="auto">
            <a:xfrm>
              <a:off x="3594100" y="212248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173" name="Rectangle 78"/>
            <p:cNvSpPr>
              <a:spLocks noChangeArrowheads="1"/>
            </p:cNvSpPr>
            <p:nvPr/>
          </p:nvSpPr>
          <p:spPr bwMode="auto">
            <a:xfrm>
              <a:off x="5664200" y="287972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174" name="Rectangle 79"/>
            <p:cNvSpPr>
              <a:spLocks noChangeArrowheads="1"/>
            </p:cNvSpPr>
            <p:nvPr/>
          </p:nvSpPr>
          <p:spPr bwMode="auto">
            <a:xfrm>
              <a:off x="6161088" y="28908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175" name="Rectangle 80"/>
            <p:cNvSpPr>
              <a:spLocks noChangeArrowheads="1"/>
            </p:cNvSpPr>
            <p:nvPr/>
          </p:nvSpPr>
          <p:spPr bwMode="auto">
            <a:xfrm>
              <a:off x="3036888" y="371792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176" name="Rectangle 81"/>
            <p:cNvSpPr>
              <a:spLocks noChangeArrowheads="1"/>
            </p:cNvSpPr>
            <p:nvPr/>
          </p:nvSpPr>
          <p:spPr bwMode="auto">
            <a:xfrm>
              <a:off x="3360738" y="371792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177" name="Rectangle 82"/>
            <p:cNvSpPr>
              <a:spLocks noChangeArrowheads="1"/>
            </p:cNvSpPr>
            <p:nvPr/>
          </p:nvSpPr>
          <p:spPr bwMode="auto">
            <a:xfrm>
              <a:off x="4486275"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19*</a:t>
              </a:r>
            </a:p>
          </p:txBody>
        </p:sp>
        <p:sp>
          <p:nvSpPr>
            <p:cNvPr id="178" name="Rectangle 83"/>
            <p:cNvSpPr>
              <a:spLocks noChangeArrowheads="1"/>
            </p:cNvSpPr>
            <p:nvPr/>
          </p:nvSpPr>
          <p:spPr bwMode="auto">
            <a:xfrm>
              <a:off x="4792663"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79" name="Rectangle 84"/>
            <p:cNvSpPr>
              <a:spLocks noChangeArrowheads="1"/>
            </p:cNvSpPr>
            <p:nvPr/>
          </p:nvSpPr>
          <p:spPr bwMode="auto">
            <a:xfrm>
              <a:off x="510698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180" name="Rectangle 85"/>
            <p:cNvSpPr>
              <a:spLocks noChangeArrowheads="1"/>
            </p:cNvSpPr>
            <p:nvPr/>
          </p:nvSpPr>
          <p:spPr bwMode="auto">
            <a:xfrm>
              <a:off x="5857875"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24*</a:t>
              </a:r>
            </a:p>
          </p:txBody>
        </p:sp>
        <p:sp>
          <p:nvSpPr>
            <p:cNvPr id="181" name="Rectangle 86"/>
            <p:cNvSpPr>
              <a:spLocks noChangeArrowheads="1"/>
            </p:cNvSpPr>
            <p:nvPr/>
          </p:nvSpPr>
          <p:spPr bwMode="auto">
            <a:xfrm>
              <a:off x="619283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182" name="Rectangle 87"/>
            <p:cNvSpPr>
              <a:spLocks noChangeArrowheads="1"/>
            </p:cNvSpPr>
            <p:nvPr/>
          </p:nvSpPr>
          <p:spPr bwMode="auto">
            <a:xfrm>
              <a:off x="6496050"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183" name="Rectangle 88"/>
            <p:cNvSpPr>
              <a:spLocks noChangeArrowheads="1"/>
            </p:cNvSpPr>
            <p:nvPr/>
          </p:nvSpPr>
          <p:spPr bwMode="auto">
            <a:xfrm>
              <a:off x="7267575"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84" name="Rectangle 89"/>
            <p:cNvSpPr>
              <a:spLocks noChangeArrowheads="1"/>
            </p:cNvSpPr>
            <p:nvPr/>
          </p:nvSpPr>
          <p:spPr bwMode="auto">
            <a:xfrm>
              <a:off x="7593013" y="37084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185" name="Rectangle 90"/>
            <p:cNvSpPr>
              <a:spLocks noChangeArrowheads="1"/>
            </p:cNvSpPr>
            <p:nvPr/>
          </p:nvSpPr>
          <p:spPr bwMode="auto">
            <a:xfrm>
              <a:off x="7907338" y="36972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186" name="Rectangle 91"/>
            <p:cNvSpPr>
              <a:spLocks noChangeArrowheads="1"/>
            </p:cNvSpPr>
            <p:nvPr/>
          </p:nvSpPr>
          <p:spPr bwMode="auto">
            <a:xfrm>
              <a:off x="8231188" y="36877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187" name="Rectangle 92"/>
            <p:cNvSpPr>
              <a:spLocks noChangeArrowheads="1"/>
            </p:cNvSpPr>
            <p:nvPr/>
          </p:nvSpPr>
          <p:spPr bwMode="auto">
            <a:xfrm>
              <a:off x="1939925" y="289083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188" name="Rectangle 93"/>
            <p:cNvSpPr>
              <a:spLocks noChangeArrowheads="1"/>
            </p:cNvSpPr>
            <p:nvPr/>
          </p:nvSpPr>
          <p:spPr bwMode="auto">
            <a:xfrm>
              <a:off x="1473200" y="2890838"/>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189" name="Rectangle 94"/>
            <p:cNvSpPr>
              <a:spLocks noChangeArrowheads="1"/>
            </p:cNvSpPr>
            <p:nvPr/>
          </p:nvSpPr>
          <p:spPr bwMode="auto">
            <a:xfrm>
              <a:off x="2009775"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190" name="Rectangle 95"/>
            <p:cNvSpPr>
              <a:spLocks noChangeArrowheads="1"/>
            </p:cNvSpPr>
            <p:nvPr/>
          </p:nvSpPr>
          <p:spPr bwMode="auto">
            <a:xfrm>
              <a:off x="1687513"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191" name="Rectangle 96"/>
            <p:cNvSpPr>
              <a:spLocks noChangeArrowheads="1"/>
            </p:cNvSpPr>
            <p:nvPr/>
          </p:nvSpPr>
          <p:spPr bwMode="auto">
            <a:xfrm>
              <a:off x="2325688" y="36972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192" name="Line 97"/>
            <p:cNvSpPr>
              <a:spLocks noChangeShapeType="1"/>
            </p:cNvSpPr>
            <p:nvPr/>
          </p:nvSpPr>
          <p:spPr bwMode="auto">
            <a:xfrm>
              <a:off x="3048000" y="1676400"/>
              <a:ext cx="533400" cy="3810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3" name="Arc 98"/>
            <p:cNvSpPr>
              <a:spLocks/>
            </p:cNvSpPr>
            <p:nvPr/>
          </p:nvSpPr>
          <p:spPr bwMode="auto">
            <a:xfrm rot="13440000">
              <a:off x="70104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 name="Arc 99"/>
            <p:cNvSpPr>
              <a:spLocks/>
            </p:cNvSpPr>
            <p:nvPr/>
          </p:nvSpPr>
          <p:spPr bwMode="auto">
            <a:xfrm rot="13440000">
              <a:off x="14478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 name="Arc 100"/>
            <p:cNvSpPr>
              <a:spLocks/>
            </p:cNvSpPr>
            <p:nvPr/>
          </p:nvSpPr>
          <p:spPr bwMode="auto">
            <a:xfrm rot="13440000">
              <a:off x="28194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 name="Arc 101"/>
            <p:cNvSpPr>
              <a:spLocks/>
            </p:cNvSpPr>
            <p:nvPr/>
          </p:nvSpPr>
          <p:spPr bwMode="auto">
            <a:xfrm rot="13440000">
              <a:off x="42672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7" name="Arc 102"/>
            <p:cNvSpPr>
              <a:spLocks/>
            </p:cNvSpPr>
            <p:nvPr/>
          </p:nvSpPr>
          <p:spPr bwMode="auto">
            <a:xfrm rot="13440000">
              <a:off x="5638800" y="3505200"/>
              <a:ext cx="304800" cy="3048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8" name="Rectangle 5"/>
          <p:cNvSpPr txBox="1">
            <a:spLocks noChangeArrowheads="1"/>
          </p:cNvSpPr>
          <p:nvPr/>
        </p:nvSpPr>
        <p:spPr>
          <a:xfrm>
            <a:off x="346076" y="4095751"/>
            <a:ext cx="3843384" cy="1029494"/>
          </a:xfrm>
          <a:prstGeom prst="rect">
            <a:avLst/>
          </a:prstGeom>
          <a:noFill/>
          <a:ln/>
        </p:spPr>
        <p:txBody>
          <a:bodyPr vert="horz">
            <a:normAutofit fontScale="925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Font typeface="Wingdings 3"/>
              <a:buNone/>
            </a:pPr>
            <a:r>
              <a:rPr lang="en-US" dirty="0" smtClean="0"/>
              <a:t>19* does not pose problems, but 20* creates underflow</a:t>
            </a:r>
            <a:endParaRPr lang="en-US" dirty="0">
              <a:solidFill>
                <a:srgbClr val="FF0000"/>
              </a:solidFill>
            </a:endParaRPr>
          </a:p>
        </p:txBody>
      </p:sp>
    </p:spTree>
    <p:extLst>
      <p:ext uri="{BB962C8B-B14F-4D97-AF65-F5344CB8AC3E}">
        <p14:creationId xmlns:p14="http://schemas.microsoft.com/office/powerpoint/2010/main" val="2996519647"/>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dirty="0"/>
              <a:t>Cost </a:t>
            </a:r>
            <a:r>
              <a:rPr lang="en-US" dirty="0" smtClean="0"/>
              <a:t>Model and Performance Analysis</a:t>
            </a:r>
            <a:endParaRPr lang="en-US" dirty="0"/>
          </a:p>
        </p:txBody>
      </p:sp>
      <p:sp>
        <p:nvSpPr>
          <p:cNvPr id="27653" name="Rectangle 5"/>
          <p:cNvSpPr>
            <a:spLocks noGrp="1" noChangeArrowheads="1"/>
          </p:cNvSpPr>
          <p:nvPr>
            <p:ph type="body" idx="1"/>
          </p:nvPr>
        </p:nvSpPr>
        <p:spPr>
          <a:xfrm>
            <a:off x="457200" y="1219200"/>
            <a:ext cx="8001000" cy="5029200"/>
          </a:xfrm>
          <a:noFill/>
          <a:ln/>
        </p:spPr>
        <p:txBody>
          <a:bodyPr>
            <a:normAutofit lnSpcReduction="10000"/>
          </a:bodyPr>
          <a:lstStyle/>
          <a:p>
            <a:r>
              <a:rPr lang="en-US" dirty="0" smtClean="0"/>
              <a:t>Focus on I/O cost (bulk of the processing cost)</a:t>
            </a:r>
            <a:endParaRPr lang="en-US" dirty="0"/>
          </a:p>
          <a:p>
            <a:pPr lvl="1">
              <a:buSzPct val="75000"/>
            </a:pPr>
            <a:r>
              <a:rPr lang="en-US" b="1" dirty="0" smtClean="0">
                <a:solidFill>
                  <a:srgbClr val="FF0000"/>
                </a:solidFill>
              </a:rPr>
              <a:t>B</a:t>
            </a:r>
            <a:r>
              <a:rPr lang="en-US" b="1" dirty="0" smtClean="0">
                <a:solidFill>
                  <a:schemeClr val="accent2"/>
                </a:solidFill>
              </a:rPr>
              <a:t> </a:t>
            </a:r>
            <a:r>
              <a:rPr lang="en-US" dirty="0" smtClean="0"/>
              <a:t>The </a:t>
            </a:r>
            <a:r>
              <a:rPr lang="en-US" dirty="0"/>
              <a:t>number of data </a:t>
            </a:r>
            <a:r>
              <a:rPr lang="en-US" dirty="0" smtClean="0"/>
              <a:t>pages in file</a:t>
            </a:r>
            <a:endParaRPr lang="en-US" dirty="0"/>
          </a:p>
          <a:p>
            <a:pPr lvl="1">
              <a:buSzPct val="75000"/>
            </a:pPr>
            <a:r>
              <a:rPr lang="en-US" b="1" dirty="0" smtClean="0">
                <a:solidFill>
                  <a:srgbClr val="FF0000"/>
                </a:solidFill>
              </a:rPr>
              <a:t>R</a:t>
            </a:r>
            <a:r>
              <a:rPr lang="en-US" b="1" dirty="0" smtClean="0">
                <a:solidFill>
                  <a:schemeClr val="accent2"/>
                </a:solidFill>
              </a:rPr>
              <a:t> </a:t>
            </a:r>
            <a:r>
              <a:rPr lang="en-US" dirty="0" smtClean="0"/>
              <a:t>Number </a:t>
            </a:r>
            <a:r>
              <a:rPr lang="en-US" dirty="0"/>
              <a:t>of records per page</a:t>
            </a:r>
          </a:p>
          <a:p>
            <a:pPr lvl="1">
              <a:buSzPct val="75000"/>
            </a:pPr>
            <a:r>
              <a:rPr lang="en-US" b="1" dirty="0" smtClean="0">
                <a:solidFill>
                  <a:srgbClr val="FF0000"/>
                </a:solidFill>
              </a:rPr>
              <a:t>D</a:t>
            </a:r>
            <a:r>
              <a:rPr lang="en-US" b="1" dirty="0" smtClean="0">
                <a:solidFill>
                  <a:schemeClr val="accent2"/>
                </a:solidFill>
              </a:rPr>
              <a:t> </a:t>
            </a:r>
            <a:r>
              <a:rPr lang="en-US" dirty="0" smtClean="0"/>
              <a:t>Average </a:t>
            </a:r>
            <a:r>
              <a:rPr lang="en-US" dirty="0"/>
              <a:t>time to read or write disk </a:t>
            </a:r>
            <a:r>
              <a:rPr lang="en-US" dirty="0" smtClean="0"/>
              <a:t>page</a:t>
            </a:r>
          </a:p>
          <a:p>
            <a:pPr lvl="1">
              <a:buSzPct val="75000"/>
            </a:pPr>
            <a:r>
              <a:rPr lang="en-US" b="1" dirty="0" smtClean="0">
                <a:solidFill>
                  <a:srgbClr val="FF0000"/>
                </a:solidFill>
              </a:rPr>
              <a:t>F</a:t>
            </a:r>
            <a:r>
              <a:rPr lang="en-US" dirty="0" smtClean="0"/>
              <a:t> </a:t>
            </a:r>
            <a:r>
              <a:rPr lang="en-US" dirty="0" err="1" smtClean="0"/>
              <a:t>Fanout</a:t>
            </a:r>
            <a:r>
              <a:rPr lang="en-US" dirty="0" smtClean="0"/>
              <a:t> of tree index</a:t>
            </a:r>
          </a:p>
          <a:p>
            <a:pPr lvl="1">
              <a:buSzPct val="75000"/>
            </a:pPr>
            <a:endParaRPr lang="en-US" dirty="0" smtClean="0"/>
          </a:p>
          <a:p>
            <a:r>
              <a:rPr lang="en-US" dirty="0" smtClean="0"/>
              <a:t>Operations to compare:</a:t>
            </a:r>
          </a:p>
          <a:p>
            <a:pPr marL="807720" lvl="1" indent="-533400"/>
            <a:r>
              <a:rPr lang="en-US" dirty="0" smtClean="0"/>
              <a:t>Scan</a:t>
            </a:r>
          </a:p>
          <a:p>
            <a:pPr marL="807720" lvl="1" indent="-533400"/>
            <a:r>
              <a:rPr lang="en-US" dirty="0" smtClean="0"/>
              <a:t>Equality </a:t>
            </a:r>
            <a:r>
              <a:rPr lang="en-US" dirty="0"/>
              <a:t>search</a:t>
            </a:r>
          </a:p>
          <a:p>
            <a:pPr marL="807720" lvl="1" indent="-533400"/>
            <a:r>
              <a:rPr lang="en-US" dirty="0"/>
              <a:t>Range selection</a:t>
            </a:r>
          </a:p>
          <a:p>
            <a:pPr marL="807720" lvl="1" indent="-533400"/>
            <a:r>
              <a:rPr lang="en-US" dirty="0"/>
              <a:t>Insert a record</a:t>
            </a:r>
          </a:p>
          <a:p>
            <a:pPr marL="807720" lvl="1" indent="-533400"/>
            <a:r>
              <a:rPr lang="en-US" dirty="0"/>
              <a:t>Delete a record</a:t>
            </a:r>
          </a:p>
          <a:p>
            <a:pPr lvl="1">
              <a:buSzPct val="75000"/>
            </a:pPr>
            <a:endParaRPr lang="en-US" dirty="0"/>
          </a:p>
        </p:txBody>
      </p:sp>
      <p:sp>
        <p:nvSpPr>
          <p:cNvPr id="7"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a:t>
            </a:fld>
            <a:endParaRPr lang="en-US" dirty="0"/>
          </a:p>
        </p:txBody>
      </p:sp>
    </p:spTree>
    <p:extLst>
      <p:ext uri="{BB962C8B-B14F-4D97-AF65-F5344CB8AC3E}">
        <p14:creationId xmlns:p14="http://schemas.microsoft.com/office/powerpoint/2010/main" val="2071463557"/>
      </p:ext>
    </p:extLst>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dirty="0" smtClean="0"/>
              <a:t>Then Delete </a:t>
            </a:r>
            <a:r>
              <a:rPr lang="en-US" dirty="0"/>
              <a:t>24*</a:t>
            </a:r>
          </a:p>
        </p:txBody>
      </p:sp>
      <p:sp>
        <p:nvSpPr>
          <p:cNvPr id="35845" name="Rectangle 5"/>
          <p:cNvSpPr>
            <a:spLocks noGrp="1" noChangeArrowheads="1"/>
          </p:cNvSpPr>
          <p:nvPr>
            <p:ph type="body" idx="1"/>
          </p:nvPr>
        </p:nvSpPr>
        <p:spPr>
          <a:xfrm>
            <a:off x="204621" y="1333680"/>
            <a:ext cx="4254667" cy="2590800"/>
          </a:xfrm>
          <a:noFill/>
          <a:ln/>
        </p:spPr>
        <p:txBody>
          <a:bodyPr/>
          <a:lstStyle/>
          <a:p>
            <a:r>
              <a:rPr lang="en-US" dirty="0"/>
              <a:t>Must </a:t>
            </a:r>
            <a:r>
              <a:rPr lang="en-US" dirty="0" smtClean="0"/>
              <a:t>merge with sibling</a:t>
            </a:r>
            <a:endParaRPr lang="en-US" dirty="0"/>
          </a:p>
          <a:p>
            <a:r>
              <a:rPr lang="en-US" dirty="0" smtClean="0"/>
              <a:t>Index entry 27 is deleted, due to removal of leaf node</a:t>
            </a:r>
            <a:endParaRPr lang="en-US" dirty="0"/>
          </a:p>
        </p:txBody>
      </p:sp>
      <p:sp>
        <p:nvSpPr>
          <p:cNvPr id="35846" name="Freeform 6"/>
          <p:cNvSpPr>
            <a:spLocks/>
          </p:cNvSpPr>
          <p:nvPr/>
        </p:nvSpPr>
        <p:spPr bwMode="auto">
          <a:xfrm>
            <a:off x="4735513" y="2901950"/>
            <a:ext cx="436562" cy="376238"/>
          </a:xfrm>
          <a:custGeom>
            <a:avLst/>
            <a:gdLst>
              <a:gd name="T0" fmla="*/ 0 w 275"/>
              <a:gd name="T1" fmla="*/ 236 h 237"/>
              <a:gd name="T2" fmla="*/ 0 w 275"/>
              <a:gd name="T3" fmla="*/ 0 h 237"/>
              <a:gd name="T4" fmla="*/ 274 w 275"/>
              <a:gd name="T5" fmla="*/ 0 h 237"/>
              <a:gd name="T6" fmla="*/ 274 w 275"/>
              <a:gd name="T7" fmla="*/ 236 h 237"/>
              <a:gd name="T8" fmla="*/ 0 w 275"/>
              <a:gd name="T9" fmla="*/ 236 h 237"/>
            </a:gdLst>
            <a:ahLst/>
            <a:cxnLst>
              <a:cxn ang="0">
                <a:pos x="T0" y="T1"/>
              </a:cxn>
              <a:cxn ang="0">
                <a:pos x="T2" y="T3"/>
              </a:cxn>
              <a:cxn ang="0">
                <a:pos x="T4" y="T5"/>
              </a:cxn>
              <a:cxn ang="0">
                <a:pos x="T6" y="T7"/>
              </a:cxn>
              <a:cxn ang="0">
                <a:pos x="T8" y="T9"/>
              </a:cxn>
            </a:cxnLst>
            <a:rect l="0" t="0" r="r" b="b"/>
            <a:pathLst>
              <a:path w="275" h="237">
                <a:moveTo>
                  <a:pt x="0" y="236"/>
                </a:moveTo>
                <a:lnTo>
                  <a:pt x="0" y="0"/>
                </a:lnTo>
                <a:lnTo>
                  <a:pt x="274" y="0"/>
                </a:lnTo>
                <a:lnTo>
                  <a:pt x="274"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7" name="Freeform 7"/>
          <p:cNvSpPr>
            <a:spLocks/>
          </p:cNvSpPr>
          <p:nvPr/>
        </p:nvSpPr>
        <p:spPr bwMode="auto">
          <a:xfrm>
            <a:off x="5170488" y="2901950"/>
            <a:ext cx="434975" cy="376238"/>
          </a:xfrm>
          <a:custGeom>
            <a:avLst/>
            <a:gdLst>
              <a:gd name="T0" fmla="*/ 0 w 274"/>
              <a:gd name="T1" fmla="*/ 236 h 237"/>
              <a:gd name="T2" fmla="*/ 0 w 274"/>
              <a:gd name="T3" fmla="*/ 0 h 237"/>
              <a:gd name="T4" fmla="*/ 273 w 274"/>
              <a:gd name="T5" fmla="*/ 0 h 237"/>
              <a:gd name="T6" fmla="*/ 273 w 274"/>
              <a:gd name="T7" fmla="*/ 236 h 237"/>
              <a:gd name="T8" fmla="*/ 0 w 274"/>
              <a:gd name="T9" fmla="*/ 236 h 237"/>
            </a:gdLst>
            <a:ahLst/>
            <a:cxnLst>
              <a:cxn ang="0">
                <a:pos x="T0" y="T1"/>
              </a:cxn>
              <a:cxn ang="0">
                <a:pos x="T2" y="T3"/>
              </a:cxn>
              <a:cxn ang="0">
                <a:pos x="T4" y="T5"/>
              </a:cxn>
              <a:cxn ang="0">
                <a:pos x="T6" y="T7"/>
              </a:cxn>
              <a:cxn ang="0">
                <a:pos x="T8" y="T9"/>
              </a:cxn>
            </a:cxnLst>
            <a:rect l="0" t="0" r="r" b="b"/>
            <a:pathLst>
              <a:path w="274" h="237">
                <a:moveTo>
                  <a:pt x="0" y="236"/>
                </a:moveTo>
                <a:lnTo>
                  <a:pt x="0" y="0"/>
                </a:lnTo>
                <a:lnTo>
                  <a:pt x="273" y="0"/>
                </a:lnTo>
                <a:lnTo>
                  <a:pt x="273"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8" name="Freeform 8"/>
          <p:cNvSpPr>
            <a:spLocks/>
          </p:cNvSpPr>
          <p:nvPr/>
        </p:nvSpPr>
        <p:spPr bwMode="auto">
          <a:xfrm>
            <a:off x="5603875" y="2901950"/>
            <a:ext cx="434975" cy="376238"/>
          </a:xfrm>
          <a:custGeom>
            <a:avLst/>
            <a:gdLst>
              <a:gd name="T0" fmla="*/ 0 w 274"/>
              <a:gd name="T1" fmla="*/ 236 h 237"/>
              <a:gd name="T2" fmla="*/ 0 w 274"/>
              <a:gd name="T3" fmla="*/ 0 h 237"/>
              <a:gd name="T4" fmla="*/ 273 w 274"/>
              <a:gd name="T5" fmla="*/ 0 h 237"/>
              <a:gd name="T6" fmla="*/ 273 w 274"/>
              <a:gd name="T7" fmla="*/ 236 h 237"/>
              <a:gd name="T8" fmla="*/ 0 w 274"/>
              <a:gd name="T9" fmla="*/ 236 h 237"/>
            </a:gdLst>
            <a:ahLst/>
            <a:cxnLst>
              <a:cxn ang="0">
                <a:pos x="T0" y="T1"/>
              </a:cxn>
              <a:cxn ang="0">
                <a:pos x="T2" y="T3"/>
              </a:cxn>
              <a:cxn ang="0">
                <a:pos x="T4" y="T5"/>
              </a:cxn>
              <a:cxn ang="0">
                <a:pos x="T6" y="T7"/>
              </a:cxn>
              <a:cxn ang="0">
                <a:pos x="T8" y="T9"/>
              </a:cxn>
            </a:cxnLst>
            <a:rect l="0" t="0" r="r" b="b"/>
            <a:pathLst>
              <a:path w="274" h="237">
                <a:moveTo>
                  <a:pt x="0" y="236"/>
                </a:moveTo>
                <a:lnTo>
                  <a:pt x="0" y="0"/>
                </a:lnTo>
                <a:lnTo>
                  <a:pt x="273" y="0"/>
                </a:lnTo>
                <a:lnTo>
                  <a:pt x="273"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9" name="Freeform 9"/>
          <p:cNvSpPr>
            <a:spLocks/>
          </p:cNvSpPr>
          <p:nvPr/>
        </p:nvSpPr>
        <p:spPr bwMode="auto">
          <a:xfrm>
            <a:off x="6037263" y="2901950"/>
            <a:ext cx="434975" cy="376238"/>
          </a:xfrm>
          <a:custGeom>
            <a:avLst/>
            <a:gdLst>
              <a:gd name="T0" fmla="*/ 0 w 274"/>
              <a:gd name="T1" fmla="*/ 236 h 237"/>
              <a:gd name="T2" fmla="*/ 0 w 274"/>
              <a:gd name="T3" fmla="*/ 0 h 237"/>
              <a:gd name="T4" fmla="*/ 273 w 274"/>
              <a:gd name="T5" fmla="*/ 0 h 237"/>
              <a:gd name="T6" fmla="*/ 273 w 274"/>
              <a:gd name="T7" fmla="*/ 236 h 237"/>
              <a:gd name="T8" fmla="*/ 0 w 274"/>
              <a:gd name="T9" fmla="*/ 236 h 237"/>
            </a:gdLst>
            <a:ahLst/>
            <a:cxnLst>
              <a:cxn ang="0">
                <a:pos x="T0" y="T1"/>
              </a:cxn>
              <a:cxn ang="0">
                <a:pos x="T2" y="T3"/>
              </a:cxn>
              <a:cxn ang="0">
                <a:pos x="T4" y="T5"/>
              </a:cxn>
              <a:cxn ang="0">
                <a:pos x="T6" y="T7"/>
              </a:cxn>
              <a:cxn ang="0">
                <a:pos x="T8" y="T9"/>
              </a:cxn>
            </a:cxnLst>
            <a:rect l="0" t="0" r="r" b="b"/>
            <a:pathLst>
              <a:path w="274" h="237">
                <a:moveTo>
                  <a:pt x="0" y="236"/>
                </a:moveTo>
                <a:lnTo>
                  <a:pt x="0" y="0"/>
                </a:lnTo>
                <a:lnTo>
                  <a:pt x="273" y="0"/>
                </a:lnTo>
                <a:lnTo>
                  <a:pt x="273"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Freeform 10"/>
          <p:cNvSpPr>
            <a:spLocks/>
          </p:cNvSpPr>
          <p:nvPr/>
        </p:nvSpPr>
        <p:spPr bwMode="auto">
          <a:xfrm>
            <a:off x="6634163" y="2901950"/>
            <a:ext cx="434975" cy="376238"/>
          </a:xfrm>
          <a:custGeom>
            <a:avLst/>
            <a:gdLst>
              <a:gd name="T0" fmla="*/ 0 w 274"/>
              <a:gd name="T1" fmla="*/ 236 h 237"/>
              <a:gd name="T2" fmla="*/ 0 w 274"/>
              <a:gd name="T3" fmla="*/ 0 h 237"/>
              <a:gd name="T4" fmla="*/ 273 w 274"/>
              <a:gd name="T5" fmla="*/ 0 h 237"/>
              <a:gd name="T6" fmla="*/ 273 w 274"/>
              <a:gd name="T7" fmla="*/ 236 h 237"/>
              <a:gd name="T8" fmla="*/ 0 w 274"/>
              <a:gd name="T9" fmla="*/ 236 h 237"/>
            </a:gdLst>
            <a:ahLst/>
            <a:cxnLst>
              <a:cxn ang="0">
                <a:pos x="T0" y="T1"/>
              </a:cxn>
              <a:cxn ang="0">
                <a:pos x="T2" y="T3"/>
              </a:cxn>
              <a:cxn ang="0">
                <a:pos x="T4" y="T5"/>
              </a:cxn>
              <a:cxn ang="0">
                <a:pos x="T6" y="T7"/>
              </a:cxn>
              <a:cxn ang="0">
                <a:pos x="T8" y="T9"/>
              </a:cxn>
            </a:cxnLst>
            <a:rect l="0" t="0" r="r" b="b"/>
            <a:pathLst>
              <a:path w="274" h="237">
                <a:moveTo>
                  <a:pt x="0" y="236"/>
                </a:moveTo>
                <a:lnTo>
                  <a:pt x="0" y="0"/>
                </a:lnTo>
                <a:lnTo>
                  <a:pt x="273" y="0"/>
                </a:lnTo>
                <a:lnTo>
                  <a:pt x="273"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1" name="Freeform 11"/>
          <p:cNvSpPr>
            <a:spLocks/>
          </p:cNvSpPr>
          <p:nvPr/>
        </p:nvSpPr>
        <p:spPr bwMode="auto">
          <a:xfrm>
            <a:off x="7067550" y="2901950"/>
            <a:ext cx="436563" cy="376238"/>
          </a:xfrm>
          <a:custGeom>
            <a:avLst/>
            <a:gdLst>
              <a:gd name="T0" fmla="*/ 0 w 275"/>
              <a:gd name="T1" fmla="*/ 236 h 237"/>
              <a:gd name="T2" fmla="*/ 0 w 275"/>
              <a:gd name="T3" fmla="*/ 0 h 237"/>
              <a:gd name="T4" fmla="*/ 274 w 275"/>
              <a:gd name="T5" fmla="*/ 0 h 237"/>
              <a:gd name="T6" fmla="*/ 274 w 275"/>
              <a:gd name="T7" fmla="*/ 236 h 237"/>
              <a:gd name="T8" fmla="*/ 0 w 275"/>
              <a:gd name="T9" fmla="*/ 236 h 237"/>
            </a:gdLst>
            <a:ahLst/>
            <a:cxnLst>
              <a:cxn ang="0">
                <a:pos x="T0" y="T1"/>
              </a:cxn>
              <a:cxn ang="0">
                <a:pos x="T2" y="T3"/>
              </a:cxn>
              <a:cxn ang="0">
                <a:pos x="T4" y="T5"/>
              </a:cxn>
              <a:cxn ang="0">
                <a:pos x="T6" y="T7"/>
              </a:cxn>
              <a:cxn ang="0">
                <a:pos x="T8" y="T9"/>
              </a:cxn>
            </a:cxnLst>
            <a:rect l="0" t="0" r="r" b="b"/>
            <a:pathLst>
              <a:path w="275" h="237">
                <a:moveTo>
                  <a:pt x="0" y="236"/>
                </a:moveTo>
                <a:lnTo>
                  <a:pt x="0" y="0"/>
                </a:lnTo>
                <a:lnTo>
                  <a:pt x="274" y="0"/>
                </a:lnTo>
                <a:lnTo>
                  <a:pt x="274"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Freeform 12"/>
          <p:cNvSpPr>
            <a:spLocks/>
          </p:cNvSpPr>
          <p:nvPr/>
        </p:nvSpPr>
        <p:spPr bwMode="auto">
          <a:xfrm>
            <a:off x="7502525" y="2901950"/>
            <a:ext cx="434975" cy="376238"/>
          </a:xfrm>
          <a:custGeom>
            <a:avLst/>
            <a:gdLst>
              <a:gd name="T0" fmla="*/ 0 w 274"/>
              <a:gd name="T1" fmla="*/ 236 h 237"/>
              <a:gd name="T2" fmla="*/ 0 w 274"/>
              <a:gd name="T3" fmla="*/ 0 h 237"/>
              <a:gd name="T4" fmla="*/ 273 w 274"/>
              <a:gd name="T5" fmla="*/ 0 h 237"/>
              <a:gd name="T6" fmla="*/ 273 w 274"/>
              <a:gd name="T7" fmla="*/ 236 h 237"/>
              <a:gd name="T8" fmla="*/ 0 w 274"/>
              <a:gd name="T9" fmla="*/ 236 h 237"/>
            </a:gdLst>
            <a:ahLst/>
            <a:cxnLst>
              <a:cxn ang="0">
                <a:pos x="T0" y="T1"/>
              </a:cxn>
              <a:cxn ang="0">
                <a:pos x="T2" y="T3"/>
              </a:cxn>
              <a:cxn ang="0">
                <a:pos x="T4" y="T5"/>
              </a:cxn>
              <a:cxn ang="0">
                <a:pos x="T6" y="T7"/>
              </a:cxn>
              <a:cxn ang="0">
                <a:pos x="T8" y="T9"/>
              </a:cxn>
            </a:cxnLst>
            <a:rect l="0" t="0" r="r" b="b"/>
            <a:pathLst>
              <a:path w="274" h="237">
                <a:moveTo>
                  <a:pt x="0" y="236"/>
                </a:moveTo>
                <a:lnTo>
                  <a:pt x="0" y="0"/>
                </a:lnTo>
                <a:lnTo>
                  <a:pt x="273" y="0"/>
                </a:lnTo>
                <a:lnTo>
                  <a:pt x="273"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3" name="Freeform 13"/>
          <p:cNvSpPr>
            <a:spLocks/>
          </p:cNvSpPr>
          <p:nvPr/>
        </p:nvSpPr>
        <p:spPr bwMode="auto">
          <a:xfrm>
            <a:off x="7935913" y="2901950"/>
            <a:ext cx="436562" cy="376238"/>
          </a:xfrm>
          <a:custGeom>
            <a:avLst/>
            <a:gdLst>
              <a:gd name="T0" fmla="*/ 0 w 275"/>
              <a:gd name="T1" fmla="*/ 236 h 237"/>
              <a:gd name="T2" fmla="*/ 0 w 275"/>
              <a:gd name="T3" fmla="*/ 0 h 237"/>
              <a:gd name="T4" fmla="*/ 274 w 275"/>
              <a:gd name="T5" fmla="*/ 0 h 237"/>
              <a:gd name="T6" fmla="*/ 274 w 275"/>
              <a:gd name="T7" fmla="*/ 236 h 237"/>
              <a:gd name="T8" fmla="*/ 0 w 275"/>
              <a:gd name="T9" fmla="*/ 236 h 237"/>
            </a:gdLst>
            <a:ahLst/>
            <a:cxnLst>
              <a:cxn ang="0">
                <a:pos x="T0" y="T1"/>
              </a:cxn>
              <a:cxn ang="0">
                <a:pos x="T2" y="T3"/>
              </a:cxn>
              <a:cxn ang="0">
                <a:pos x="T4" y="T5"/>
              </a:cxn>
              <a:cxn ang="0">
                <a:pos x="T6" y="T7"/>
              </a:cxn>
              <a:cxn ang="0">
                <a:pos x="T8" y="T9"/>
              </a:cxn>
            </a:cxnLst>
            <a:rect l="0" t="0" r="r" b="b"/>
            <a:pathLst>
              <a:path w="275" h="237">
                <a:moveTo>
                  <a:pt x="0" y="236"/>
                </a:moveTo>
                <a:lnTo>
                  <a:pt x="0" y="0"/>
                </a:lnTo>
                <a:lnTo>
                  <a:pt x="274" y="0"/>
                </a:lnTo>
                <a:lnTo>
                  <a:pt x="274" y="236"/>
                </a:lnTo>
                <a:lnTo>
                  <a:pt x="0" y="2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Freeform 14"/>
          <p:cNvSpPr>
            <a:spLocks/>
          </p:cNvSpPr>
          <p:nvPr/>
        </p:nvSpPr>
        <p:spPr bwMode="auto">
          <a:xfrm>
            <a:off x="6159500" y="1905000"/>
            <a:ext cx="652463" cy="469900"/>
          </a:xfrm>
          <a:custGeom>
            <a:avLst/>
            <a:gdLst>
              <a:gd name="T0" fmla="*/ 0 w 411"/>
              <a:gd name="T1" fmla="*/ 295 h 296"/>
              <a:gd name="T2" fmla="*/ 0 w 411"/>
              <a:gd name="T3" fmla="*/ 0 h 296"/>
              <a:gd name="T4" fmla="*/ 410 w 411"/>
              <a:gd name="T5" fmla="*/ 0 h 296"/>
              <a:gd name="T6" fmla="*/ 410 w 411"/>
              <a:gd name="T7" fmla="*/ 295 h 296"/>
              <a:gd name="T8" fmla="*/ 0 w 411"/>
              <a:gd name="T9" fmla="*/ 295 h 296"/>
            </a:gdLst>
            <a:ahLst/>
            <a:cxnLst>
              <a:cxn ang="0">
                <a:pos x="T0" y="T1"/>
              </a:cxn>
              <a:cxn ang="0">
                <a:pos x="T2" y="T3"/>
              </a:cxn>
              <a:cxn ang="0">
                <a:pos x="T4" y="T5"/>
              </a:cxn>
              <a:cxn ang="0">
                <a:pos x="T6" y="T7"/>
              </a:cxn>
              <a:cxn ang="0">
                <a:pos x="T8" y="T9"/>
              </a:cxn>
            </a:cxnLst>
            <a:rect l="0" t="0" r="r" b="b"/>
            <a:pathLst>
              <a:path w="411" h="296">
                <a:moveTo>
                  <a:pt x="0" y="295"/>
                </a:moveTo>
                <a:lnTo>
                  <a:pt x="0" y="0"/>
                </a:lnTo>
                <a:lnTo>
                  <a:pt x="410" y="0"/>
                </a:lnTo>
                <a:lnTo>
                  <a:pt x="410" y="295"/>
                </a:lnTo>
                <a:lnTo>
                  <a:pt x="0" y="29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5" name="Freeform 15"/>
          <p:cNvSpPr>
            <a:spLocks/>
          </p:cNvSpPr>
          <p:nvPr/>
        </p:nvSpPr>
        <p:spPr bwMode="auto">
          <a:xfrm>
            <a:off x="6267450" y="1905000"/>
            <a:ext cx="1588" cy="469900"/>
          </a:xfrm>
          <a:custGeom>
            <a:avLst/>
            <a:gdLst>
              <a:gd name="T0" fmla="*/ 0 w 1"/>
              <a:gd name="T1" fmla="*/ 0 h 296"/>
              <a:gd name="T2" fmla="*/ 0 w 1"/>
              <a:gd name="T3" fmla="*/ 295 h 296"/>
              <a:gd name="T4" fmla="*/ 0 w 1"/>
              <a:gd name="T5" fmla="*/ 0 h 296"/>
            </a:gdLst>
            <a:ahLst/>
            <a:cxnLst>
              <a:cxn ang="0">
                <a:pos x="T0" y="T1"/>
              </a:cxn>
              <a:cxn ang="0">
                <a:pos x="T2" y="T3"/>
              </a:cxn>
              <a:cxn ang="0">
                <a:pos x="T4" y="T5"/>
              </a:cxn>
            </a:cxnLst>
            <a:rect l="0" t="0" r="r" b="b"/>
            <a:pathLst>
              <a:path w="1" h="296">
                <a:moveTo>
                  <a:pt x="0" y="0"/>
                </a:moveTo>
                <a:lnTo>
                  <a:pt x="0" y="29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6" name="Freeform 16"/>
          <p:cNvSpPr>
            <a:spLocks/>
          </p:cNvSpPr>
          <p:nvPr/>
        </p:nvSpPr>
        <p:spPr bwMode="auto">
          <a:xfrm>
            <a:off x="6810375" y="1905000"/>
            <a:ext cx="654050" cy="469900"/>
          </a:xfrm>
          <a:custGeom>
            <a:avLst/>
            <a:gdLst>
              <a:gd name="T0" fmla="*/ 0 w 412"/>
              <a:gd name="T1" fmla="*/ 295 h 296"/>
              <a:gd name="T2" fmla="*/ 0 w 412"/>
              <a:gd name="T3" fmla="*/ 0 h 296"/>
              <a:gd name="T4" fmla="*/ 411 w 412"/>
              <a:gd name="T5" fmla="*/ 0 h 296"/>
              <a:gd name="T6" fmla="*/ 411 w 412"/>
              <a:gd name="T7" fmla="*/ 295 h 296"/>
              <a:gd name="T8" fmla="*/ 0 w 412"/>
              <a:gd name="T9" fmla="*/ 295 h 296"/>
            </a:gdLst>
            <a:ahLst/>
            <a:cxnLst>
              <a:cxn ang="0">
                <a:pos x="T0" y="T1"/>
              </a:cxn>
              <a:cxn ang="0">
                <a:pos x="T2" y="T3"/>
              </a:cxn>
              <a:cxn ang="0">
                <a:pos x="T4" y="T5"/>
              </a:cxn>
              <a:cxn ang="0">
                <a:pos x="T6" y="T7"/>
              </a:cxn>
              <a:cxn ang="0">
                <a:pos x="T8" y="T9"/>
              </a:cxn>
            </a:cxnLst>
            <a:rect l="0" t="0" r="r" b="b"/>
            <a:pathLst>
              <a:path w="412" h="296">
                <a:moveTo>
                  <a:pt x="0" y="295"/>
                </a:moveTo>
                <a:lnTo>
                  <a:pt x="0" y="0"/>
                </a:lnTo>
                <a:lnTo>
                  <a:pt x="411" y="0"/>
                </a:lnTo>
                <a:lnTo>
                  <a:pt x="411" y="295"/>
                </a:lnTo>
                <a:lnTo>
                  <a:pt x="0" y="29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7" name="Freeform 17"/>
          <p:cNvSpPr>
            <a:spLocks/>
          </p:cNvSpPr>
          <p:nvPr/>
        </p:nvSpPr>
        <p:spPr bwMode="auto">
          <a:xfrm>
            <a:off x="6919913" y="1905000"/>
            <a:ext cx="1587" cy="469900"/>
          </a:xfrm>
          <a:custGeom>
            <a:avLst/>
            <a:gdLst>
              <a:gd name="T0" fmla="*/ 0 w 1"/>
              <a:gd name="T1" fmla="*/ 0 h 296"/>
              <a:gd name="T2" fmla="*/ 0 w 1"/>
              <a:gd name="T3" fmla="*/ 295 h 296"/>
              <a:gd name="T4" fmla="*/ 0 w 1"/>
              <a:gd name="T5" fmla="*/ 0 h 296"/>
            </a:gdLst>
            <a:ahLst/>
            <a:cxnLst>
              <a:cxn ang="0">
                <a:pos x="T0" y="T1"/>
              </a:cxn>
              <a:cxn ang="0">
                <a:pos x="T2" y="T3"/>
              </a:cxn>
              <a:cxn ang="0">
                <a:pos x="T4" y="T5"/>
              </a:cxn>
            </a:cxnLst>
            <a:rect l="0" t="0" r="r" b="b"/>
            <a:pathLst>
              <a:path w="1" h="296">
                <a:moveTo>
                  <a:pt x="0" y="0"/>
                </a:moveTo>
                <a:lnTo>
                  <a:pt x="0" y="29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8" name="Freeform 18"/>
          <p:cNvSpPr>
            <a:spLocks/>
          </p:cNvSpPr>
          <p:nvPr/>
        </p:nvSpPr>
        <p:spPr bwMode="auto">
          <a:xfrm>
            <a:off x="7462838" y="1905000"/>
            <a:ext cx="652462" cy="469900"/>
          </a:xfrm>
          <a:custGeom>
            <a:avLst/>
            <a:gdLst>
              <a:gd name="T0" fmla="*/ 0 w 411"/>
              <a:gd name="T1" fmla="*/ 295 h 296"/>
              <a:gd name="T2" fmla="*/ 0 w 411"/>
              <a:gd name="T3" fmla="*/ 0 h 296"/>
              <a:gd name="T4" fmla="*/ 410 w 411"/>
              <a:gd name="T5" fmla="*/ 0 h 296"/>
              <a:gd name="T6" fmla="*/ 410 w 411"/>
              <a:gd name="T7" fmla="*/ 295 h 296"/>
              <a:gd name="T8" fmla="*/ 0 w 411"/>
              <a:gd name="T9" fmla="*/ 295 h 296"/>
            </a:gdLst>
            <a:ahLst/>
            <a:cxnLst>
              <a:cxn ang="0">
                <a:pos x="T0" y="T1"/>
              </a:cxn>
              <a:cxn ang="0">
                <a:pos x="T2" y="T3"/>
              </a:cxn>
              <a:cxn ang="0">
                <a:pos x="T4" y="T5"/>
              </a:cxn>
              <a:cxn ang="0">
                <a:pos x="T6" y="T7"/>
              </a:cxn>
              <a:cxn ang="0">
                <a:pos x="T8" y="T9"/>
              </a:cxn>
            </a:cxnLst>
            <a:rect l="0" t="0" r="r" b="b"/>
            <a:pathLst>
              <a:path w="411" h="296">
                <a:moveTo>
                  <a:pt x="0" y="295"/>
                </a:moveTo>
                <a:lnTo>
                  <a:pt x="0" y="0"/>
                </a:lnTo>
                <a:lnTo>
                  <a:pt x="410" y="0"/>
                </a:lnTo>
                <a:lnTo>
                  <a:pt x="410" y="295"/>
                </a:lnTo>
                <a:lnTo>
                  <a:pt x="0" y="29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9" name="Freeform 19"/>
          <p:cNvSpPr>
            <a:spLocks/>
          </p:cNvSpPr>
          <p:nvPr/>
        </p:nvSpPr>
        <p:spPr bwMode="auto">
          <a:xfrm>
            <a:off x="7569200" y="1905000"/>
            <a:ext cx="1588" cy="469900"/>
          </a:xfrm>
          <a:custGeom>
            <a:avLst/>
            <a:gdLst>
              <a:gd name="T0" fmla="*/ 0 w 1"/>
              <a:gd name="T1" fmla="*/ 0 h 296"/>
              <a:gd name="T2" fmla="*/ 0 w 1"/>
              <a:gd name="T3" fmla="*/ 295 h 296"/>
              <a:gd name="T4" fmla="*/ 0 w 1"/>
              <a:gd name="T5" fmla="*/ 0 h 296"/>
            </a:gdLst>
            <a:ahLst/>
            <a:cxnLst>
              <a:cxn ang="0">
                <a:pos x="T0" y="T1"/>
              </a:cxn>
              <a:cxn ang="0">
                <a:pos x="T2" y="T3"/>
              </a:cxn>
              <a:cxn ang="0">
                <a:pos x="T4" y="T5"/>
              </a:cxn>
            </a:cxnLst>
            <a:rect l="0" t="0" r="r" b="b"/>
            <a:pathLst>
              <a:path w="1" h="296">
                <a:moveTo>
                  <a:pt x="0" y="0"/>
                </a:moveTo>
                <a:lnTo>
                  <a:pt x="0" y="29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0" name="Freeform 20"/>
          <p:cNvSpPr>
            <a:spLocks/>
          </p:cNvSpPr>
          <p:nvPr/>
        </p:nvSpPr>
        <p:spPr bwMode="auto">
          <a:xfrm>
            <a:off x="8113713" y="1905000"/>
            <a:ext cx="650875" cy="469900"/>
          </a:xfrm>
          <a:custGeom>
            <a:avLst/>
            <a:gdLst>
              <a:gd name="T0" fmla="*/ 0 w 410"/>
              <a:gd name="T1" fmla="*/ 295 h 296"/>
              <a:gd name="T2" fmla="*/ 0 w 410"/>
              <a:gd name="T3" fmla="*/ 0 h 296"/>
              <a:gd name="T4" fmla="*/ 409 w 410"/>
              <a:gd name="T5" fmla="*/ 0 h 296"/>
              <a:gd name="T6" fmla="*/ 409 w 410"/>
              <a:gd name="T7" fmla="*/ 295 h 296"/>
              <a:gd name="T8" fmla="*/ 0 w 410"/>
              <a:gd name="T9" fmla="*/ 295 h 296"/>
            </a:gdLst>
            <a:ahLst/>
            <a:cxnLst>
              <a:cxn ang="0">
                <a:pos x="T0" y="T1"/>
              </a:cxn>
              <a:cxn ang="0">
                <a:pos x="T2" y="T3"/>
              </a:cxn>
              <a:cxn ang="0">
                <a:pos x="T4" y="T5"/>
              </a:cxn>
              <a:cxn ang="0">
                <a:pos x="T6" y="T7"/>
              </a:cxn>
              <a:cxn ang="0">
                <a:pos x="T8" y="T9"/>
              </a:cxn>
            </a:cxnLst>
            <a:rect l="0" t="0" r="r" b="b"/>
            <a:pathLst>
              <a:path w="410" h="296">
                <a:moveTo>
                  <a:pt x="0" y="295"/>
                </a:moveTo>
                <a:lnTo>
                  <a:pt x="0" y="0"/>
                </a:lnTo>
                <a:lnTo>
                  <a:pt x="409" y="0"/>
                </a:lnTo>
                <a:lnTo>
                  <a:pt x="409" y="295"/>
                </a:lnTo>
                <a:lnTo>
                  <a:pt x="0" y="29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1" name="Freeform 21"/>
          <p:cNvSpPr>
            <a:spLocks/>
          </p:cNvSpPr>
          <p:nvPr/>
        </p:nvSpPr>
        <p:spPr bwMode="auto">
          <a:xfrm>
            <a:off x="8221663" y="1905000"/>
            <a:ext cx="1587" cy="469900"/>
          </a:xfrm>
          <a:custGeom>
            <a:avLst/>
            <a:gdLst>
              <a:gd name="T0" fmla="*/ 0 w 1"/>
              <a:gd name="T1" fmla="*/ 0 h 296"/>
              <a:gd name="T2" fmla="*/ 0 w 1"/>
              <a:gd name="T3" fmla="*/ 295 h 296"/>
              <a:gd name="T4" fmla="*/ 0 w 1"/>
              <a:gd name="T5" fmla="*/ 0 h 296"/>
            </a:gdLst>
            <a:ahLst/>
            <a:cxnLst>
              <a:cxn ang="0">
                <a:pos x="T0" y="T1"/>
              </a:cxn>
              <a:cxn ang="0">
                <a:pos x="T2" y="T3"/>
              </a:cxn>
              <a:cxn ang="0">
                <a:pos x="T4" y="T5"/>
              </a:cxn>
            </a:cxnLst>
            <a:rect l="0" t="0" r="r" b="b"/>
            <a:pathLst>
              <a:path w="1" h="296">
                <a:moveTo>
                  <a:pt x="0" y="0"/>
                </a:moveTo>
                <a:lnTo>
                  <a:pt x="0" y="29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2" name="Freeform 22"/>
          <p:cNvSpPr>
            <a:spLocks/>
          </p:cNvSpPr>
          <p:nvPr/>
        </p:nvSpPr>
        <p:spPr bwMode="auto">
          <a:xfrm>
            <a:off x="8763000" y="1905000"/>
            <a:ext cx="111125" cy="469900"/>
          </a:xfrm>
          <a:custGeom>
            <a:avLst/>
            <a:gdLst>
              <a:gd name="T0" fmla="*/ 0 w 70"/>
              <a:gd name="T1" fmla="*/ 295 h 296"/>
              <a:gd name="T2" fmla="*/ 0 w 70"/>
              <a:gd name="T3" fmla="*/ 0 h 296"/>
              <a:gd name="T4" fmla="*/ 69 w 70"/>
              <a:gd name="T5" fmla="*/ 0 h 296"/>
              <a:gd name="T6" fmla="*/ 69 w 70"/>
              <a:gd name="T7" fmla="*/ 295 h 296"/>
              <a:gd name="T8" fmla="*/ 0 w 70"/>
              <a:gd name="T9" fmla="*/ 295 h 296"/>
            </a:gdLst>
            <a:ahLst/>
            <a:cxnLst>
              <a:cxn ang="0">
                <a:pos x="T0" y="T1"/>
              </a:cxn>
              <a:cxn ang="0">
                <a:pos x="T2" y="T3"/>
              </a:cxn>
              <a:cxn ang="0">
                <a:pos x="T4" y="T5"/>
              </a:cxn>
              <a:cxn ang="0">
                <a:pos x="T6" y="T7"/>
              </a:cxn>
              <a:cxn ang="0">
                <a:pos x="T8" y="T9"/>
              </a:cxn>
            </a:cxnLst>
            <a:rect l="0" t="0" r="r" b="b"/>
            <a:pathLst>
              <a:path w="70" h="296">
                <a:moveTo>
                  <a:pt x="0" y="295"/>
                </a:moveTo>
                <a:lnTo>
                  <a:pt x="0" y="0"/>
                </a:lnTo>
                <a:lnTo>
                  <a:pt x="69" y="0"/>
                </a:lnTo>
                <a:lnTo>
                  <a:pt x="69" y="295"/>
                </a:lnTo>
                <a:lnTo>
                  <a:pt x="0" y="29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3" name="Freeform 23"/>
          <p:cNvSpPr>
            <a:spLocks/>
          </p:cNvSpPr>
          <p:nvPr/>
        </p:nvSpPr>
        <p:spPr bwMode="auto">
          <a:xfrm>
            <a:off x="5603875" y="2303463"/>
            <a:ext cx="598488" cy="576262"/>
          </a:xfrm>
          <a:custGeom>
            <a:avLst/>
            <a:gdLst>
              <a:gd name="T0" fmla="*/ 376 w 377"/>
              <a:gd name="T1" fmla="*/ 0 h 363"/>
              <a:gd name="T2" fmla="*/ 0 w 377"/>
              <a:gd name="T3" fmla="*/ 362 h 363"/>
              <a:gd name="T4" fmla="*/ 376 w 377"/>
              <a:gd name="T5" fmla="*/ 0 h 363"/>
            </a:gdLst>
            <a:ahLst/>
            <a:cxnLst>
              <a:cxn ang="0">
                <a:pos x="T0" y="T1"/>
              </a:cxn>
              <a:cxn ang="0">
                <a:pos x="T2" y="T3"/>
              </a:cxn>
              <a:cxn ang="0">
                <a:pos x="T4" y="T5"/>
              </a:cxn>
            </a:cxnLst>
            <a:rect l="0" t="0" r="r" b="b"/>
            <a:pathLst>
              <a:path w="377" h="363">
                <a:moveTo>
                  <a:pt x="376" y="0"/>
                </a:moveTo>
                <a:lnTo>
                  <a:pt x="0" y="362"/>
                </a:lnTo>
                <a:lnTo>
                  <a:pt x="37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4" name="Freeform 24"/>
          <p:cNvSpPr>
            <a:spLocks/>
          </p:cNvSpPr>
          <p:nvPr/>
        </p:nvSpPr>
        <p:spPr bwMode="auto">
          <a:xfrm>
            <a:off x="5603875" y="2771775"/>
            <a:ext cx="115888" cy="107950"/>
          </a:xfrm>
          <a:custGeom>
            <a:avLst/>
            <a:gdLst>
              <a:gd name="T0" fmla="*/ 72 w 73"/>
              <a:gd name="T1" fmla="*/ 24 h 68"/>
              <a:gd name="T2" fmla="*/ 0 w 73"/>
              <a:gd name="T3" fmla="*/ 67 h 68"/>
              <a:gd name="T4" fmla="*/ 41 w 73"/>
              <a:gd name="T5" fmla="*/ 0 h 68"/>
              <a:gd name="T6" fmla="*/ 72 w 73"/>
              <a:gd name="T7" fmla="*/ 24 h 68"/>
            </a:gdLst>
            <a:ahLst/>
            <a:cxnLst>
              <a:cxn ang="0">
                <a:pos x="T0" y="T1"/>
              </a:cxn>
              <a:cxn ang="0">
                <a:pos x="T2" y="T3"/>
              </a:cxn>
              <a:cxn ang="0">
                <a:pos x="T4" y="T5"/>
              </a:cxn>
              <a:cxn ang="0">
                <a:pos x="T6" y="T7"/>
              </a:cxn>
            </a:cxnLst>
            <a:rect l="0" t="0" r="r" b="b"/>
            <a:pathLst>
              <a:path w="73" h="68">
                <a:moveTo>
                  <a:pt x="72" y="24"/>
                </a:moveTo>
                <a:lnTo>
                  <a:pt x="0" y="67"/>
                </a:lnTo>
                <a:lnTo>
                  <a:pt x="41" y="0"/>
                </a:lnTo>
                <a:lnTo>
                  <a:pt x="72" y="2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Freeform 25"/>
          <p:cNvSpPr>
            <a:spLocks/>
          </p:cNvSpPr>
          <p:nvPr/>
        </p:nvSpPr>
        <p:spPr bwMode="auto">
          <a:xfrm>
            <a:off x="6850063" y="2303463"/>
            <a:ext cx="614362" cy="552450"/>
          </a:xfrm>
          <a:custGeom>
            <a:avLst/>
            <a:gdLst>
              <a:gd name="T0" fmla="*/ 0 w 387"/>
              <a:gd name="T1" fmla="*/ 0 h 348"/>
              <a:gd name="T2" fmla="*/ 386 w 387"/>
              <a:gd name="T3" fmla="*/ 347 h 348"/>
              <a:gd name="T4" fmla="*/ 0 w 387"/>
              <a:gd name="T5" fmla="*/ 0 h 348"/>
            </a:gdLst>
            <a:ahLst/>
            <a:cxnLst>
              <a:cxn ang="0">
                <a:pos x="T0" y="T1"/>
              </a:cxn>
              <a:cxn ang="0">
                <a:pos x="T2" y="T3"/>
              </a:cxn>
              <a:cxn ang="0">
                <a:pos x="T4" y="T5"/>
              </a:cxn>
            </a:cxnLst>
            <a:rect l="0" t="0" r="r" b="b"/>
            <a:pathLst>
              <a:path w="387" h="348">
                <a:moveTo>
                  <a:pt x="0" y="0"/>
                </a:moveTo>
                <a:lnTo>
                  <a:pt x="386" y="34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6" name="Freeform 26"/>
          <p:cNvSpPr>
            <a:spLocks/>
          </p:cNvSpPr>
          <p:nvPr/>
        </p:nvSpPr>
        <p:spPr bwMode="auto">
          <a:xfrm>
            <a:off x="7343775" y="2749550"/>
            <a:ext cx="120650" cy="106363"/>
          </a:xfrm>
          <a:custGeom>
            <a:avLst/>
            <a:gdLst>
              <a:gd name="T0" fmla="*/ 31 w 76"/>
              <a:gd name="T1" fmla="*/ 0 h 67"/>
              <a:gd name="T2" fmla="*/ 75 w 76"/>
              <a:gd name="T3" fmla="*/ 66 h 67"/>
              <a:gd name="T4" fmla="*/ 0 w 76"/>
              <a:gd name="T5" fmla="*/ 25 h 67"/>
              <a:gd name="T6" fmla="*/ 31 w 76"/>
              <a:gd name="T7" fmla="*/ 0 h 67"/>
            </a:gdLst>
            <a:ahLst/>
            <a:cxnLst>
              <a:cxn ang="0">
                <a:pos x="T0" y="T1"/>
              </a:cxn>
              <a:cxn ang="0">
                <a:pos x="T2" y="T3"/>
              </a:cxn>
              <a:cxn ang="0">
                <a:pos x="T4" y="T5"/>
              </a:cxn>
              <a:cxn ang="0">
                <a:pos x="T6" y="T7"/>
              </a:cxn>
            </a:cxnLst>
            <a:rect l="0" t="0" r="r" b="b"/>
            <a:pathLst>
              <a:path w="76" h="67">
                <a:moveTo>
                  <a:pt x="31" y="0"/>
                </a:moveTo>
                <a:lnTo>
                  <a:pt x="75" y="66"/>
                </a:lnTo>
                <a:lnTo>
                  <a:pt x="0" y="25"/>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7" name="Freeform 27"/>
          <p:cNvSpPr>
            <a:spLocks/>
          </p:cNvSpPr>
          <p:nvPr/>
        </p:nvSpPr>
        <p:spPr bwMode="auto">
          <a:xfrm>
            <a:off x="5305425" y="1458913"/>
            <a:ext cx="1303338" cy="412750"/>
          </a:xfrm>
          <a:custGeom>
            <a:avLst/>
            <a:gdLst>
              <a:gd name="T0" fmla="*/ 0 w 821"/>
              <a:gd name="T1" fmla="*/ 0 h 260"/>
              <a:gd name="T2" fmla="*/ 820 w 821"/>
              <a:gd name="T3" fmla="*/ 259 h 260"/>
              <a:gd name="T4" fmla="*/ 0 w 821"/>
              <a:gd name="T5" fmla="*/ 0 h 260"/>
            </a:gdLst>
            <a:ahLst/>
            <a:cxnLst>
              <a:cxn ang="0">
                <a:pos x="T0" y="T1"/>
              </a:cxn>
              <a:cxn ang="0">
                <a:pos x="T2" y="T3"/>
              </a:cxn>
              <a:cxn ang="0">
                <a:pos x="T4" y="T5"/>
              </a:cxn>
            </a:cxnLst>
            <a:rect l="0" t="0" r="r" b="b"/>
            <a:pathLst>
              <a:path w="821" h="260">
                <a:moveTo>
                  <a:pt x="0" y="0"/>
                </a:moveTo>
                <a:lnTo>
                  <a:pt x="820" y="25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8" name="Freeform 28"/>
          <p:cNvSpPr>
            <a:spLocks/>
          </p:cNvSpPr>
          <p:nvPr/>
        </p:nvSpPr>
        <p:spPr bwMode="auto">
          <a:xfrm>
            <a:off x="6467475" y="1803400"/>
            <a:ext cx="141288" cy="68263"/>
          </a:xfrm>
          <a:custGeom>
            <a:avLst/>
            <a:gdLst>
              <a:gd name="T0" fmla="*/ 14 w 89"/>
              <a:gd name="T1" fmla="*/ 0 h 43"/>
              <a:gd name="T2" fmla="*/ 88 w 89"/>
              <a:gd name="T3" fmla="*/ 42 h 43"/>
              <a:gd name="T4" fmla="*/ 0 w 89"/>
              <a:gd name="T5" fmla="*/ 34 h 43"/>
              <a:gd name="T6" fmla="*/ 14 w 89"/>
              <a:gd name="T7" fmla="*/ 0 h 43"/>
            </a:gdLst>
            <a:ahLst/>
            <a:cxnLst>
              <a:cxn ang="0">
                <a:pos x="T0" y="T1"/>
              </a:cxn>
              <a:cxn ang="0">
                <a:pos x="T2" y="T3"/>
              </a:cxn>
              <a:cxn ang="0">
                <a:pos x="T4" y="T5"/>
              </a:cxn>
              <a:cxn ang="0">
                <a:pos x="T6" y="T7"/>
              </a:cxn>
            </a:cxnLst>
            <a:rect l="0" t="0" r="r" b="b"/>
            <a:pathLst>
              <a:path w="89" h="43">
                <a:moveTo>
                  <a:pt x="14" y="0"/>
                </a:moveTo>
                <a:lnTo>
                  <a:pt x="88" y="42"/>
                </a:lnTo>
                <a:lnTo>
                  <a:pt x="0" y="34"/>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9" name="Rectangle 29"/>
          <p:cNvSpPr>
            <a:spLocks noChangeArrowheads="1"/>
          </p:cNvSpPr>
          <p:nvPr/>
        </p:nvSpPr>
        <p:spPr bwMode="auto">
          <a:xfrm>
            <a:off x="6353175" y="202882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35870" name="Rectangle 30"/>
          <p:cNvSpPr>
            <a:spLocks noChangeArrowheads="1"/>
          </p:cNvSpPr>
          <p:nvPr/>
        </p:nvSpPr>
        <p:spPr bwMode="auto">
          <a:xfrm>
            <a:off x="4738688" y="297815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35871" name="Rectangle 31"/>
          <p:cNvSpPr>
            <a:spLocks noChangeArrowheads="1"/>
          </p:cNvSpPr>
          <p:nvPr/>
        </p:nvSpPr>
        <p:spPr bwMode="auto">
          <a:xfrm>
            <a:off x="5173663" y="297815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35872" name="Rectangle 32"/>
          <p:cNvSpPr>
            <a:spLocks noChangeArrowheads="1"/>
          </p:cNvSpPr>
          <p:nvPr/>
        </p:nvSpPr>
        <p:spPr bwMode="auto">
          <a:xfrm>
            <a:off x="5592763" y="29892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35873" name="Rectangle 33"/>
          <p:cNvSpPr>
            <a:spLocks noChangeArrowheads="1"/>
          </p:cNvSpPr>
          <p:nvPr/>
        </p:nvSpPr>
        <p:spPr bwMode="auto">
          <a:xfrm>
            <a:off x="6624638" y="29892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35874" name="Rectangle 34"/>
          <p:cNvSpPr>
            <a:spLocks noChangeArrowheads="1"/>
          </p:cNvSpPr>
          <p:nvPr/>
        </p:nvSpPr>
        <p:spPr bwMode="auto">
          <a:xfrm>
            <a:off x="7059613" y="298926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35875" name="Rectangle 35"/>
          <p:cNvSpPr>
            <a:spLocks noChangeArrowheads="1"/>
          </p:cNvSpPr>
          <p:nvPr/>
        </p:nvSpPr>
        <p:spPr bwMode="auto">
          <a:xfrm>
            <a:off x="7478713" y="297815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35876" name="Rectangle 36"/>
          <p:cNvSpPr>
            <a:spLocks noChangeArrowheads="1"/>
          </p:cNvSpPr>
          <p:nvPr/>
        </p:nvSpPr>
        <p:spPr bwMode="auto">
          <a:xfrm>
            <a:off x="7913688" y="296703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35877" name="Arc 37"/>
          <p:cNvSpPr>
            <a:spLocks/>
          </p:cNvSpPr>
          <p:nvPr/>
        </p:nvSpPr>
        <p:spPr bwMode="auto">
          <a:xfrm rot="18420000">
            <a:off x="4495800" y="26749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8" name="Arc 38"/>
          <p:cNvSpPr>
            <a:spLocks/>
          </p:cNvSpPr>
          <p:nvPr/>
        </p:nvSpPr>
        <p:spPr bwMode="auto">
          <a:xfrm rot="18420000">
            <a:off x="6324600" y="26749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9" name="Freeform 39"/>
          <p:cNvSpPr>
            <a:spLocks/>
          </p:cNvSpPr>
          <p:nvPr/>
        </p:nvSpPr>
        <p:spPr bwMode="auto">
          <a:xfrm>
            <a:off x="280988" y="5875338"/>
            <a:ext cx="381000" cy="382587"/>
          </a:xfrm>
          <a:custGeom>
            <a:avLst/>
            <a:gdLst>
              <a:gd name="T0" fmla="*/ 0 w 240"/>
              <a:gd name="T1" fmla="*/ 240 h 241"/>
              <a:gd name="T2" fmla="*/ 0 w 240"/>
              <a:gd name="T3" fmla="*/ 0 h 241"/>
              <a:gd name="T4" fmla="*/ 239 w 240"/>
              <a:gd name="T5" fmla="*/ 0 h 241"/>
              <a:gd name="T6" fmla="*/ 239 w 240"/>
              <a:gd name="T7" fmla="*/ 240 h 241"/>
              <a:gd name="T8" fmla="*/ 0 w 240"/>
              <a:gd name="T9" fmla="*/ 240 h 241"/>
            </a:gdLst>
            <a:ahLst/>
            <a:cxnLst>
              <a:cxn ang="0">
                <a:pos x="T0" y="T1"/>
              </a:cxn>
              <a:cxn ang="0">
                <a:pos x="T2" y="T3"/>
              </a:cxn>
              <a:cxn ang="0">
                <a:pos x="T4" y="T5"/>
              </a:cxn>
              <a:cxn ang="0">
                <a:pos x="T6" y="T7"/>
              </a:cxn>
              <a:cxn ang="0">
                <a:pos x="T8" y="T9"/>
              </a:cxn>
            </a:cxnLst>
            <a:rect l="0" t="0" r="r" b="b"/>
            <a:pathLst>
              <a:path w="240" h="241">
                <a:moveTo>
                  <a:pt x="0" y="240"/>
                </a:moveTo>
                <a:lnTo>
                  <a:pt x="0" y="0"/>
                </a:lnTo>
                <a:lnTo>
                  <a:pt x="239" y="0"/>
                </a:lnTo>
                <a:lnTo>
                  <a:pt x="239" y="240"/>
                </a:lnTo>
                <a:lnTo>
                  <a:pt x="0" y="24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0" name="Freeform 40"/>
          <p:cNvSpPr>
            <a:spLocks/>
          </p:cNvSpPr>
          <p:nvPr/>
        </p:nvSpPr>
        <p:spPr bwMode="auto">
          <a:xfrm>
            <a:off x="660400" y="5875338"/>
            <a:ext cx="384175" cy="382587"/>
          </a:xfrm>
          <a:custGeom>
            <a:avLst/>
            <a:gdLst>
              <a:gd name="T0" fmla="*/ 0 w 242"/>
              <a:gd name="T1" fmla="*/ 240 h 241"/>
              <a:gd name="T2" fmla="*/ 0 w 242"/>
              <a:gd name="T3" fmla="*/ 0 h 241"/>
              <a:gd name="T4" fmla="*/ 241 w 242"/>
              <a:gd name="T5" fmla="*/ 0 h 241"/>
              <a:gd name="T6" fmla="*/ 241 w 242"/>
              <a:gd name="T7" fmla="*/ 240 h 241"/>
              <a:gd name="T8" fmla="*/ 0 w 242"/>
              <a:gd name="T9" fmla="*/ 240 h 241"/>
            </a:gdLst>
            <a:ahLst/>
            <a:cxnLst>
              <a:cxn ang="0">
                <a:pos x="T0" y="T1"/>
              </a:cxn>
              <a:cxn ang="0">
                <a:pos x="T2" y="T3"/>
              </a:cxn>
              <a:cxn ang="0">
                <a:pos x="T4" y="T5"/>
              </a:cxn>
              <a:cxn ang="0">
                <a:pos x="T6" y="T7"/>
              </a:cxn>
              <a:cxn ang="0">
                <a:pos x="T8" y="T9"/>
              </a:cxn>
            </a:cxnLst>
            <a:rect l="0" t="0" r="r" b="b"/>
            <a:pathLst>
              <a:path w="242" h="241">
                <a:moveTo>
                  <a:pt x="0" y="240"/>
                </a:moveTo>
                <a:lnTo>
                  <a:pt x="0" y="0"/>
                </a:lnTo>
                <a:lnTo>
                  <a:pt x="241" y="0"/>
                </a:lnTo>
                <a:lnTo>
                  <a:pt x="241" y="240"/>
                </a:lnTo>
                <a:lnTo>
                  <a:pt x="0" y="24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1" name="Freeform 41"/>
          <p:cNvSpPr>
            <a:spLocks/>
          </p:cNvSpPr>
          <p:nvPr/>
        </p:nvSpPr>
        <p:spPr bwMode="auto">
          <a:xfrm>
            <a:off x="1042988" y="5875338"/>
            <a:ext cx="384175" cy="382587"/>
          </a:xfrm>
          <a:custGeom>
            <a:avLst/>
            <a:gdLst>
              <a:gd name="T0" fmla="*/ 0 w 242"/>
              <a:gd name="T1" fmla="*/ 240 h 241"/>
              <a:gd name="T2" fmla="*/ 0 w 242"/>
              <a:gd name="T3" fmla="*/ 0 h 241"/>
              <a:gd name="T4" fmla="*/ 241 w 242"/>
              <a:gd name="T5" fmla="*/ 0 h 241"/>
              <a:gd name="T6" fmla="*/ 241 w 242"/>
              <a:gd name="T7" fmla="*/ 240 h 241"/>
              <a:gd name="T8" fmla="*/ 0 w 242"/>
              <a:gd name="T9" fmla="*/ 240 h 241"/>
            </a:gdLst>
            <a:ahLst/>
            <a:cxnLst>
              <a:cxn ang="0">
                <a:pos x="T0" y="T1"/>
              </a:cxn>
              <a:cxn ang="0">
                <a:pos x="T2" y="T3"/>
              </a:cxn>
              <a:cxn ang="0">
                <a:pos x="T4" y="T5"/>
              </a:cxn>
              <a:cxn ang="0">
                <a:pos x="T6" y="T7"/>
              </a:cxn>
              <a:cxn ang="0">
                <a:pos x="T8" y="T9"/>
              </a:cxn>
            </a:cxnLst>
            <a:rect l="0" t="0" r="r" b="b"/>
            <a:pathLst>
              <a:path w="242" h="241">
                <a:moveTo>
                  <a:pt x="0" y="240"/>
                </a:moveTo>
                <a:lnTo>
                  <a:pt x="0" y="0"/>
                </a:lnTo>
                <a:lnTo>
                  <a:pt x="241" y="0"/>
                </a:lnTo>
                <a:lnTo>
                  <a:pt x="241" y="240"/>
                </a:lnTo>
                <a:lnTo>
                  <a:pt x="0" y="24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2" name="Freeform 42"/>
          <p:cNvSpPr>
            <a:spLocks/>
          </p:cNvSpPr>
          <p:nvPr/>
        </p:nvSpPr>
        <p:spPr bwMode="auto">
          <a:xfrm>
            <a:off x="1425575" y="5875338"/>
            <a:ext cx="382588" cy="382587"/>
          </a:xfrm>
          <a:custGeom>
            <a:avLst/>
            <a:gdLst>
              <a:gd name="T0" fmla="*/ 0 w 241"/>
              <a:gd name="T1" fmla="*/ 240 h 241"/>
              <a:gd name="T2" fmla="*/ 0 w 241"/>
              <a:gd name="T3" fmla="*/ 0 h 241"/>
              <a:gd name="T4" fmla="*/ 240 w 241"/>
              <a:gd name="T5" fmla="*/ 0 h 241"/>
              <a:gd name="T6" fmla="*/ 240 w 241"/>
              <a:gd name="T7" fmla="*/ 240 h 241"/>
              <a:gd name="T8" fmla="*/ 0 w 241"/>
              <a:gd name="T9" fmla="*/ 240 h 241"/>
            </a:gdLst>
            <a:ahLst/>
            <a:cxnLst>
              <a:cxn ang="0">
                <a:pos x="T0" y="T1"/>
              </a:cxn>
              <a:cxn ang="0">
                <a:pos x="T2" y="T3"/>
              </a:cxn>
              <a:cxn ang="0">
                <a:pos x="T4" y="T5"/>
              </a:cxn>
              <a:cxn ang="0">
                <a:pos x="T6" y="T7"/>
              </a:cxn>
              <a:cxn ang="0">
                <a:pos x="T8" y="T9"/>
              </a:cxn>
            </a:cxnLst>
            <a:rect l="0" t="0" r="r" b="b"/>
            <a:pathLst>
              <a:path w="241" h="241">
                <a:moveTo>
                  <a:pt x="0" y="240"/>
                </a:moveTo>
                <a:lnTo>
                  <a:pt x="0" y="0"/>
                </a:lnTo>
                <a:lnTo>
                  <a:pt x="240" y="0"/>
                </a:lnTo>
                <a:lnTo>
                  <a:pt x="240" y="240"/>
                </a:lnTo>
                <a:lnTo>
                  <a:pt x="0" y="24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3" name="Freeform 43"/>
          <p:cNvSpPr>
            <a:spLocks/>
          </p:cNvSpPr>
          <p:nvPr/>
        </p:nvSpPr>
        <p:spPr bwMode="auto">
          <a:xfrm>
            <a:off x="3595688" y="5888038"/>
            <a:ext cx="382587"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4" name="Freeform 44"/>
          <p:cNvSpPr>
            <a:spLocks/>
          </p:cNvSpPr>
          <p:nvPr/>
        </p:nvSpPr>
        <p:spPr bwMode="auto">
          <a:xfrm>
            <a:off x="3976688"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5" name="Freeform 45"/>
          <p:cNvSpPr>
            <a:spLocks/>
          </p:cNvSpPr>
          <p:nvPr/>
        </p:nvSpPr>
        <p:spPr bwMode="auto">
          <a:xfrm>
            <a:off x="4359275" y="5888038"/>
            <a:ext cx="382588"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6" name="Freeform 46"/>
          <p:cNvSpPr>
            <a:spLocks/>
          </p:cNvSpPr>
          <p:nvPr/>
        </p:nvSpPr>
        <p:spPr bwMode="auto">
          <a:xfrm>
            <a:off x="4740275"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7" name="Freeform 47"/>
          <p:cNvSpPr>
            <a:spLocks/>
          </p:cNvSpPr>
          <p:nvPr/>
        </p:nvSpPr>
        <p:spPr bwMode="auto">
          <a:xfrm>
            <a:off x="5253038" y="5888038"/>
            <a:ext cx="382587"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8" name="Freeform 48"/>
          <p:cNvSpPr>
            <a:spLocks/>
          </p:cNvSpPr>
          <p:nvPr/>
        </p:nvSpPr>
        <p:spPr bwMode="auto">
          <a:xfrm>
            <a:off x="5634038"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9" name="Freeform 49"/>
          <p:cNvSpPr>
            <a:spLocks/>
          </p:cNvSpPr>
          <p:nvPr/>
        </p:nvSpPr>
        <p:spPr bwMode="auto">
          <a:xfrm>
            <a:off x="6016625" y="5888038"/>
            <a:ext cx="382588"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0" name="Freeform 50"/>
          <p:cNvSpPr>
            <a:spLocks/>
          </p:cNvSpPr>
          <p:nvPr/>
        </p:nvSpPr>
        <p:spPr bwMode="auto">
          <a:xfrm>
            <a:off x="6397625"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1" name="Freeform 51"/>
          <p:cNvSpPr>
            <a:spLocks/>
          </p:cNvSpPr>
          <p:nvPr/>
        </p:nvSpPr>
        <p:spPr bwMode="auto">
          <a:xfrm>
            <a:off x="6910388" y="5888038"/>
            <a:ext cx="382587"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2" name="Freeform 52"/>
          <p:cNvSpPr>
            <a:spLocks/>
          </p:cNvSpPr>
          <p:nvPr/>
        </p:nvSpPr>
        <p:spPr bwMode="auto">
          <a:xfrm>
            <a:off x="7291388"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3" name="Freeform 53"/>
          <p:cNvSpPr>
            <a:spLocks/>
          </p:cNvSpPr>
          <p:nvPr/>
        </p:nvSpPr>
        <p:spPr bwMode="auto">
          <a:xfrm>
            <a:off x="7673975"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4" name="Freeform 54"/>
          <p:cNvSpPr>
            <a:spLocks/>
          </p:cNvSpPr>
          <p:nvPr/>
        </p:nvSpPr>
        <p:spPr bwMode="auto">
          <a:xfrm>
            <a:off x="8056563" y="5888038"/>
            <a:ext cx="381000" cy="381000"/>
          </a:xfrm>
          <a:custGeom>
            <a:avLst/>
            <a:gdLst>
              <a:gd name="T0" fmla="*/ 0 w 240"/>
              <a:gd name="T1" fmla="*/ 239 h 240"/>
              <a:gd name="T2" fmla="*/ 0 w 240"/>
              <a:gd name="T3" fmla="*/ 0 h 240"/>
              <a:gd name="T4" fmla="*/ 239 w 240"/>
              <a:gd name="T5" fmla="*/ 0 h 240"/>
              <a:gd name="T6" fmla="*/ 239 w 240"/>
              <a:gd name="T7" fmla="*/ 239 h 240"/>
              <a:gd name="T8" fmla="*/ 0 w 240"/>
              <a:gd name="T9" fmla="*/ 239 h 240"/>
            </a:gdLst>
            <a:ahLst/>
            <a:cxnLst>
              <a:cxn ang="0">
                <a:pos x="T0" y="T1"/>
              </a:cxn>
              <a:cxn ang="0">
                <a:pos x="T2" y="T3"/>
              </a:cxn>
              <a:cxn ang="0">
                <a:pos x="T4" y="T5"/>
              </a:cxn>
              <a:cxn ang="0">
                <a:pos x="T6" y="T7"/>
              </a:cxn>
              <a:cxn ang="0">
                <a:pos x="T8" y="T9"/>
              </a:cxn>
            </a:cxnLst>
            <a:rect l="0" t="0" r="r" b="b"/>
            <a:pathLst>
              <a:path w="240" h="240">
                <a:moveTo>
                  <a:pt x="0" y="239"/>
                </a:moveTo>
                <a:lnTo>
                  <a:pt x="0" y="0"/>
                </a:lnTo>
                <a:lnTo>
                  <a:pt x="239" y="0"/>
                </a:lnTo>
                <a:lnTo>
                  <a:pt x="239"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5" name="Freeform 55"/>
          <p:cNvSpPr>
            <a:spLocks/>
          </p:cNvSpPr>
          <p:nvPr/>
        </p:nvSpPr>
        <p:spPr bwMode="auto">
          <a:xfrm>
            <a:off x="1947863"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6" name="Freeform 56"/>
          <p:cNvSpPr>
            <a:spLocks/>
          </p:cNvSpPr>
          <p:nvPr/>
        </p:nvSpPr>
        <p:spPr bwMode="auto">
          <a:xfrm>
            <a:off x="2330450"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7" name="Freeform 57"/>
          <p:cNvSpPr>
            <a:spLocks/>
          </p:cNvSpPr>
          <p:nvPr/>
        </p:nvSpPr>
        <p:spPr bwMode="auto">
          <a:xfrm>
            <a:off x="2713038" y="5888038"/>
            <a:ext cx="382587" cy="381000"/>
          </a:xfrm>
          <a:custGeom>
            <a:avLst/>
            <a:gdLst>
              <a:gd name="T0" fmla="*/ 0 w 241"/>
              <a:gd name="T1" fmla="*/ 239 h 240"/>
              <a:gd name="T2" fmla="*/ 0 w 241"/>
              <a:gd name="T3" fmla="*/ 0 h 240"/>
              <a:gd name="T4" fmla="*/ 240 w 241"/>
              <a:gd name="T5" fmla="*/ 0 h 240"/>
              <a:gd name="T6" fmla="*/ 240 w 241"/>
              <a:gd name="T7" fmla="*/ 239 h 240"/>
              <a:gd name="T8" fmla="*/ 0 w 241"/>
              <a:gd name="T9" fmla="*/ 239 h 240"/>
            </a:gdLst>
            <a:ahLst/>
            <a:cxnLst>
              <a:cxn ang="0">
                <a:pos x="T0" y="T1"/>
              </a:cxn>
              <a:cxn ang="0">
                <a:pos x="T2" y="T3"/>
              </a:cxn>
              <a:cxn ang="0">
                <a:pos x="T4" y="T5"/>
              </a:cxn>
              <a:cxn ang="0">
                <a:pos x="T6" y="T7"/>
              </a:cxn>
              <a:cxn ang="0">
                <a:pos x="T8" y="T9"/>
              </a:cxn>
            </a:cxnLst>
            <a:rect l="0" t="0" r="r" b="b"/>
            <a:pathLst>
              <a:path w="241" h="240">
                <a:moveTo>
                  <a:pt x="0" y="239"/>
                </a:moveTo>
                <a:lnTo>
                  <a:pt x="0" y="0"/>
                </a:lnTo>
                <a:lnTo>
                  <a:pt x="240" y="0"/>
                </a:lnTo>
                <a:lnTo>
                  <a:pt x="240"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8" name="Freeform 58"/>
          <p:cNvSpPr>
            <a:spLocks/>
          </p:cNvSpPr>
          <p:nvPr/>
        </p:nvSpPr>
        <p:spPr bwMode="auto">
          <a:xfrm>
            <a:off x="3094038" y="5888038"/>
            <a:ext cx="384175" cy="381000"/>
          </a:xfrm>
          <a:custGeom>
            <a:avLst/>
            <a:gdLst>
              <a:gd name="T0" fmla="*/ 0 w 242"/>
              <a:gd name="T1" fmla="*/ 239 h 240"/>
              <a:gd name="T2" fmla="*/ 0 w 242"/>
              <a:gd name="T3" fmla="*/ 0 h 240"/>
              <a:gd name="T4" fmla="*/ 241 w 242"/>
              <a:gd name="T5" fmla="*/ 0 h 240"/>
              <a:gd name="T6" fmla="*/ 241 w 242"/>
              <a:gd name="T7" fmla="*/ 239 h 240"/>
              <a:gd name="T8" fmla="*/ 0 w 242"/>
              <a:gd name="T9" fmla="*/ 239 h 240"/>
            </a:gdLst>
            <a:ahLst/>
            <a:cxnLst>
              <a:cxn ang="0">
                <a:pos x="T0" y="T1"/>
              </a:cxn>
              <a:cxn ang="0">
                <a:pos x="T2" y="T3"/>
              </a:cxn>
              <a:cxn ang="0">
                <a:pos x="T4" y="T5"/>
              </a:cxn>
              <a:cxn ang="0">
                <a:pos x="T6" y="T7"/>
              </a:cxn>
              <a:cxn ang="0">
                <a:pos x="T8" y="T9"/>
              </a:cxn>
            </a:cxnLst>
            <a:rect l="0" t="0" r="r" b="b"/>
            <a:pathLst>
              <a:path w="242" h="240">
                <a:moveTo>
                  <a:pt x="0" y="239"/>
                </a:moveTo>
                <a:lnTo>
                  <a:pt x="0" y="0"/>
                </a:lnTo>
                <a:lnTo>
                  <a:pt x="241" y="0"/>
                </a:lnTo>
                <a:lnTo>
                  <a:pt x="241" y="239"/>
                </a:lnTo>
                <a:lnTo>
                  <a:pt x="0" y="2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9" name="Freeform 59"/>
          <p:cNvSpPr>
            <a:spLocks/>
          </p:cNvSpPr>
          <p:nvPr/>
        </p:nvSpPr>
        <p:spPr bwMode="auto">
          <a:xfrm>
            <a:off x="3154363" y="4497388"/>
            <a:ext cx="573087" cy="474662"/>
          </a:xfrm>
          <a:custGeom>
            <a:avLst/>
            <a:gdLst>
              <a:gd name="T0" fmla="*/ 0 w 361"/>
              <a:gd name="T1" fmla="*/ 298 h 299"/>
              <a:gd name="T2" fmla="*/ 0 w 361"/>
              <a:gd name="T3" fmla="*/ 0 h 299"/>
              <a:gd name="T4" fmla="*/ 360 w 361"/>
              <a:gd name="T5" fmla="*/ 0 h 299"/>
              <a:gd name="T6" fmla="*/ 360 w 361"/>
              <a:gd name="T7" fmla="*/ 298 h 299"/>
              <a:gd name="T8" fmla="*/ 0 w 361"/>
              <a:gd name="T9" fmla="*/ 298 h 299"/>
            </a:gdLst>
            <a:ahLst/>
            <a:cxnLst>
              <a:cxn ang="0">
                <a:pos x="T0" y="T1"/>
              </a:cxn>
              <a:cxn ang="0">
                <a:pos x="T2" y="T3"/>
              </a:cxn>
              <a:cxn ang="0">
                <a:pos x="T4" y="T5"/>
              </a:cxn>
              <a:cxn ang="0">
                <a:pos x="T6" y="T7"/>
              </a:cxn>
              <a:cxn ang="0">
                <a:pos x="T8" y="T9"/>
              </a:cxn>
            </a:cxnLst>
            <a:rect l="0" t="0" r="r" b="b"/>
            <a:pathLst>
              <a:path w="361" h="299">
                <a:moveTo>
                  <a:pt x="0" y="298"/>
                </a:moveTo>
                <a:lnTo>
                  <a:pt x="0" y="0"/>
                </a:lnTo>
                <a:lnTo>
                  <a:pt x="360" y="0"/>
                </a:lnTo>
                <a:lnTo>
                  <a:pt x="360" y="298"/>
                </a:lnTo>
                <a:lnTo>
                  <a:pt x="0" y="29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0" name="Freeform 60"/>
          <p:cNvSpPr>
            <a:spLocks/>
          </p:cNvSpPr>
          <p:nvPr/>
        </p:nvSpPr>
        <p:spPr bwMode="auto">
          <a:xfrm>
            <a:off x="3249613" y="4497388"/>
            <a:ext cx="1587" cy="474662"/>
          </a:xfrm>
          <a:custGeom>
            <a:avLst/>
            <a:gdLst>
              <a:gd name="T0" fmla="*/ 0 w 1"/>
              <a:gd name="T1" fmla="*/ 0 h 299"/>
              <a:gd name="T2" fmla="*/ 0 w 1"/>
              <a:gd name="T3" fmla="*/ 298 h 299"/>
              <a:gd name="T4" fmla="*/ 0 w 1"/>
              <a:gd name="T5" fmla="*/ 0 h 299"/>
            </a:gdLst>
            <a:ahLst/>
            <a:cxnLst>
              <a:cxn ang="0">
                <a:pos x="T0" y="T1"/>
              </a:cxn>
              <a:cxn ang="0">
                <a:pos x="T2" y="T3"/>
              </a:cxn>
              <a:cxn ang="0">
                <a:pos x="T4" y="T5"/>
              </a:cxn>
            </a:cxnLst>
            <a:rect l="0" t="0" r="r" b="b"/>
            <a:pathLst>
              <a:path w="1" h="299">
                <a:moveTo>
                  <a:pt x="0" y="0"/>
                </a:moveTo>
                <a:lnTo>
                  <a:pt x="0" y="2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1" name="Freeform 61"/>
          <p:cNvSpPr>
            <a:spLocks/>
          </p:cNvSpPr>
          <p:nvPr/>
        </p:nvSpPr>
        <p:spPr bwMode="auto">
          <a:xfrm>
            <a:off x="3725863" y="4497388"/>
            <a:ext cx="574675" cy="474662"/>
          </a:xfrm>
          <a:custGeom>
            <a:avLst/>
            <a:gdLst>
              <a:gd name="T0" fmla="*/ 0 w 362"/>
              <a:gd name="T1" fmla="*/ 298 h 299"/>
              <a:gd name="T2" fmla="*/ 0 w 362"/>
              <a:gd name="T3" fmla="*/ 0 h 299"/>
              <a:gd name="T4" fmla="*/ 361 w 362"/>
              <a:gd name="T5" fmla="*/ 0 h 299"/>
              <a:gd name="T6" fmla="*/ 361 w 362"/>
              <a:gd name="T7" fmla="*/ 298 h 299"/>
              <a:gd name="T8" fmla="*/ 0 w 362"/>
              <a:gd name="T9" fmla="*/ 298 h 299"/>
            </a:gdLst>
            <a:ahLst/>
            <a:cxnLst>
              <a:cxn ang="0">
                <a:pos x="T0" y="T1"/>
              </a:cxn>
              <a:cxn ang="0">
                <a:pos x="T2" y="T3"/>
              </a:cxn>
              <a:cxn ang="0">
                <a:pos x="T4" y="T5"/>
              </a:cxn>
              <a:cxn ang="0">
                <a:pos x="T6" y="T7"/>
              </a:cxn>
              <a:cxn ang="0">
                <a:pos x="T8" y="T9"/>
              </a:cxn>
            </a:cxnLst>
            <a:rect l="0" t="0" r="r" b="b"/>
            <a:pathLst>
              <a:path w="362" h="299">
                <a:moveTo>
                  <a:pt x="0" y="298"/>
                </a:moveTo>
                <a:lnTo>
                  <a:pt x="0" y="0"/>
                </a:lnTo>
                <a:lnTo>
                  <a:pt x="361" y="0"/>
                </a:lnTo>
                <a:lnTo>
                  <a:pt x="361" y="298"/>
                </a:lnTo>
                <a:lnTo>
                  <a:pt x="0" y="29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2" name="Freeform 62"/>
          <p:cNvSpPr>
            <a:spLocks/>
          </p:cNvSpPr>
          <p:nvPr/>
        </p:nvSpPr>
        <p:spPr bwMode="auto">
          <a:xfrm>
            <a:off x="3822700" y="4497388"/>
            <a:ext cx="1588" cy="474662"/>
          </a:xfrm>
          <a:custGeom>
            <a:avLst/>
            <a:gdLst>
              <a:gd name="T0" fmla="*/ 0 w 1"/>
              <a:gd name="T1" fmla="*/ 0 h 299"/>
              <a:gd name="T2" fmla="*/ 0 w 1"/>
              <a:gd name="T3" fmla="*/ 298 h 299"/>
              <a:gd name="T4" fmla="*/ 0 w 1"/>
              <a:gd name="T5" fmla="*/ 0 h 299"/>
            </a:gdLst>
            <a:ahLst/>
            <a:cxnLst>
              <a:cxn ang="0">
                <a:pos x="T0" y="T1"/>
              </a:cxn>
              <a:cxn ang="0">
                <a:pos x="T2" y="T3"/>
              </a:cxn>
              <a:cxn ang="0">
                <a:pos x="T4" y="T5"/>
              </a:cxn>
            </a:cxnLst>
            <a:rect l="0" t="0" r="r" b="b"/>
            <a:pathLst>
              <a:path w="1" h="299">
                <a:moveTo>
                  <a:pt x="0" y="0"/>
                </a:moveTo>
                <a:lnTo>
                  <a:pt x="0" y="2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3" name="Freeform 63"/>
          <p:cNvSpPr>
            <a:spLocks/>
          </p:cNvSpPr>
          <p:nvPr/>
        </p:nvSpPr>
        <p:spPr bwMode="auto">
          <a:xfrm>
            <a:off x="4298950" y="4497388"/>
            <a:ext cx="573088" cy="474662"/>
          </a:xfrm>
          <a:custGeom>
            <a:avLst/>
            <a:gdLst>
              <a:gd name="T0" fmla="*/ 0 w 361"/>
              <a:gd name="T1" fmla="*/ 298 h 299"/>
              <a:gd name="T2" fmla="*/ 0 w 361"/>
              <a:gd name="T3" fmla="*/ 0 h 299"/>
              <a:gd name="T4" fmla="*/ 360 w 361"/>
              <a:gd name="T5" fmla="*/ 0 h 299"/>
              <a:gd name="T6" fmla="*/ 360 w 361"/>
              <a:gd name="T7" fmla="*/ 298 h 299"/>
              <a:gd name="T8" fmla="*/ 0 w 361"/>
              <a:gd name="T9" fmla="*/ 298 h 299"/>
            </a:gdLst>
            <a:ahLst/>
            <a:cxnLst>
              <a:cxn ang="0">
                <a:pos x="T0" y="T1"/>
              </a:cxn>
              <a:cxn ang="0">
                <a:pos x="T2" y="T3"/>
              </a:cxn>
              <a:cxn ang="0">
                <a:pos x="T4" y="T5"/>
              </a:cxn>
              <a:cxn ang="0">
                <a:pos x="T6" y="T7"/>
              </a:cxn>
              <a:cxn ang="0">
                <a:pos x="T8" y="T9"/>
              </a:cxn>
            </a:cxnLst>
            <a:rect l="0" t="0" r="r" b="b"/>
            <a:pathLst>
              <a:path w="361" h="299">
                <a:moveTo>
                  <a:pt x="0" y="298"/>
                </a:moveTo>
                <a:lnTo>
                  <a:pt x="0" y="0"/>
                </a:lnTo>
                <a:lnTo>
                  <a:pt x="360" y="0"/>
                </a:lnTo>
                <a:lnTo>
                  <a:pt x="360" y="298"/>
                </a:lnTo>
                <a:lnTo>
                  <a:pt x="0" y="29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4" name="Freeform 64"/>
          <p:cNvSpPr>
            <a:spLocks/>
          </p:cNvSpPr>
          <p:nvPr/>
        </p:nvSpPr>
        <p:spPr bwMode="auto">
          <a:xfrm>
            <a:off x="4394200" y="4497388"/>
            <a:ext cx="1588" cy="474662"/>
          </a:xfrm>
          <a:custGeom>
            <a:avLst/>
            <a:gdLst>
              <a:gd name="T0" fmla="*/ 0 w 1"/>
              <a:gd name="T1" fmla="*/ 0 h 299"/>
              <a:gd name="T2" fmla="*/ 0 w 1"/>
              <a:gd name="T3" fmla="*/ 298 h 299"/>
              <a:gd name="T4" fmla="*/ 0 w 1"/>
              <a:gd name="T5" fmla="*/ 0 h 299"/>
            </a:gdLst>
            <a:ahLst/>
            <a:cxnLst>
              <a:cxn ang="0">
                <a:pos x="T0" y="T1"/>
              </a:cxn>
              <a:cxn ang="0">
                <a:pos x="T2" y="T3"/>
              </a:cxn>
              <a:cxn ang="0">
                <a:pos x="T4" y="T5"/>
              </a:cxn>
            </a:cxnLst>
            <a:rect l="0" t="0" r="r" b="b"/>
            <a:pathLst>
              <a:path w="1" h="299">
                <a:moveTo>
                  <a:pt x="0" y="0"/>
                </a:moveTo>
                <a:lnTo>
                  <a:pt x="0" y="2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5" name="Freeform 65"/>
          <p:cNvSpPr>
            <a:spLocks/>
          </p:cNvSpPr>
          <p:nvPr/>
        </p:nvSpPr>
        <p:spPr bwMode="auto">
          <a:xfrm>
            <a:off x="4870450" y="4497388"/>
            <a:ext cx="574675" cy="474662"/>
          </a:xfrm>
          <a:custGeom>
            <a:avLst/>
            <a:gdLst>
              <a:gd name="T0" fmla="*/ 0 w 362"/>
              <a:gd name="T1" fmla="*/ 298 h 299"/>
              <a:gd name="T2" fmla="*/ 0 w 362"/>
              <a:gd name="T3" fmla="*/ 0 h 299"/>
              <a:gd name="T4" fmla="*/ 361 w 362"/>
              <a:gd name="T5" fmla="*/ 0 h 299"/>
              <a:gd name="T6" fmla="*/ 361 w 362"/>
              <a:gd name="T7" fmla="*/ 298 h 299"/>
              <a:gd name="T8" fmla="*/ 0 w 362"/>
              <a:gd name="T9" fmla="*/ 298 h 299"/>
            </a:gdLst>
            <a:ahLst/>
            <a:cxnLst>
              <a:cxn ang="0">
                <a:pos x="T0" y="T1"/>
              </a:cxn>
              <a:cxn ang="0">
                <a:pos x="T2" y="T3"/>
              </a:cxn>
              <a:cxn ang="0">
                <a:pos x="T4" y="T5"/>
              </a:cxn>
              <a:cxn ang="0">
                <a:pos x="T6" y="T7"/>
              </a:cxn>
              <a:cxn ang="0">
                <a:pos x="T8" y="T9"/>
              </a:cxn>
            </a:cxnLst>
            <a:rect l="0" t="0" r="r" b="b"/>
            <a:pathLst>
              <a:path w="362" h="299">
                <a:moveTo>
                  <a:pt x="0" y="298"/>
                </a:moveTo>
                <a:lnTo>
                  <a:pt x="0" y="0"/>
                </a:lnTo>
                <a:lnTo>
                  <a:pt x="361" y="0"/>
                </a:lnTo>
                <a:lnTo>
                  <a:pt x="361" y="298"/>
                </a:lnTo>
                <a:lnTo>
                  <a:pt x="0" y="29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6" name="Freeform 66"/>
          <p:cNvSpPr>
            <a:spLocks/>
          </p:cNvSpPr>
          <p:nvPr/>
        </p:nvSpPr>
        <p:spPr bwMode="auto">
          <a:xfrm>
            <a:off x="4967288" y="4497388"/>
            <a:ext cx="1587" cy="474662"/>
          </a:xfrm>
          <a:custGeom>
            <a:avLst/>
            <a:gdLst>
              <a:gd name="T0" fmla="*/ 0 w 1"/>
              <a:gd name="T1" fmla="*/ 0 h 299"/>
              <a:gd name="T2" fmla="*/ 0 w 1"/>
              <a:gd name="T3" fmla="*/ 298 h 299"/>
              <a:gd name="T4" fmla="*/ 0 w 1"/>
              <a:gd name="T5" fmla="*/ 0 h 299"/>
            </a:gdLst>
            <a:ahLst/>
            <a:cxnLst>
              <a:cxn ang="0">
                <a:pos x="T0" y="T1"/>
              </a:cxn>
              <a:cxn ang="0">
                <a:pos x="T2" y="T3"/>
              </a:cxn>
              <a:cxn ang="0">
                <a:pos x="T4" y="T5"/>
              </a:cxn>
            </a:cxnLst>
            <a:rect l="0" t="0" r="r" b="b"/>
            <a:pathLst>
              <a:path w="1" h="299">
                <a:moveTo>
                  <a:pt x="0" y="0"/>
                </a:moveTo>
                <a:lnTo>
                  <a:pt x="0" y="2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7" name="Freeform 67"/>
          <p:cNvSpPr>
            <a:spLocks/>
          </p:cNvSpPr>
          <p:nvPr/>
        </p:nvSpPr>
        <p:spPr bwMode="auto">
          <a:xfrm>
            <a:off x="5443538" y="4497388"/>
            <a:ext cx="98425" cy="474662"/>
          </a:xfrm>
          <a:custGeom>
            <a:avLst/>
            <a:gdLst>
              <a:gd name="T0" fmla="*/ 0 w 62"/>
              <a:gd name="T1" fmla="*/ 298 h 299"/>
              <a:gd name="T2" fmla="*/ 0 w 62"/>
              <a:gd name="T3" fmla="*/ 0 h 299"/>
              <a:gd name="T4" fmla="*/ 61 w 62"/>
              <a:gd name="T5" fmla="*/ 0 h 299"/>
              <a:gd name="T6" fmla="*/ 61 w 62"/>
              <a:gd name="T7" fmla="*/ 298 h 299"/>
              <a:gd name="T8" fmla="*/ 0 w 62"/>
              <a:gd name="T9" fmla="*/ 298 h 299"/>
            </a:gdLst>
            <a:ahLst/>
            <a:cxnLst>
              <a:cxn ang="0">
                <a:pos x="T0" y="T1"/>
              </a:cxn>
              <a:cxn ang="0">
                <a:pos x="T2" y="T3"/>
              </a:cxn>
              <a:cxn ang="0">
                <a:pos x="T4" y="T5"/>
              </a:cxn>
              <a:cxn ang="0">
                <a:pos x="T6" y="T7"/>
              </a:cxn>
              <a:cxn ang="0">
                <a:pos x="T8" y="T9"/>
              </a:cxn>
            </a:cxnLst>
            <a:rect l="0" t="0" r="r" b="b"/>
            <a:pathLst>
              <a:path w="62" h="299">
                <a:moveTo>
                  <a:pt x="0" y="298"/>
                </a:moveTo>
                <a:lnTo>
                  <a:pt x="0" y="0"/>
                </a:lnTo>
                <a:lnTo>
                  <a:pt x="61" y="0"/>
                </a:lnTo>
                <a:lnTo>
                  <a:pt x="61" y="298"/>
                </a:lnTo>
                <a:lnTo>
                  <a:pt x="0" y="29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8" name="Freeform 68"/>
          <p:cNvSpPr>
            <a:spLocks/>
          </p:cNvSpPr>
          <p:nvPr/>
        </p:nvSpPr>
        <p:spPr bwMode="auto">
          <a:xfrm>
            <a:off x="1030288" y="4900613"/>
            <a:ext cx="2173287" cy="963612"/>
          </a:xfrm>
          <a:custGeom>
            <a:avLst/>
            <a:gdLst>
              <a:gd name="T0" fmla="*/ 1368 w 1369"/>
              <a:gd name="T1" fmla="*/ 0 h 607"/>
              <a:gd name="T2" fmla="*/ 0 w 1369"/>
              <a:gd name="T3" fmla="*/ 606 h 607"/>
              <a:gd name="T4" fmla="*/ 1368 w 1369"/>
              <a:gd name="T5" fmla="*/ 0 h 607"/>
            </a:gdLst>
            <a:ahLst/>
            <a:cxnLst>
              <a:cxn ang="0">
                <a:pos x="T0" y="T1"/>
              </a:cxn>
              <a:cxn ang="0">
                <a:pos x="T2" y="T3"/>
              </a:cxn>
              <a:cxn ang="0">
                <a:pos x="T4" y="T5"/>
              </a:cxn>
            </a:cxnLst>
            <a:rect l="0" t="0" r="r" b="b"/>
            <a:pathLst>
              <a:path w="1369" h="607">
                <a:moveTo>
                  <a:pt x="1368" y="0"/>
                </a:moveTo>
                <a:lnTo>
                  <a:pt x="0" y="606"/>
                </a:lnTo>
                <a:lnTo>
                  <a:pt x="136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9" name="Freeform 69"/>
          <p:cNvSpPr>
            <a:spLocks/>
          </p:cNvSpPr>
          <p:nvPr/>
        </p:nvSpPr>
        <p:spPr bwMode="auto">
          <a:xfrm>
            <a:off x="1030288" y="5788025"/>
            <a:ext cx="123825" cy="76200"/>
          </a:xfrm>
          <a:custGeom>
            <a:avLst/>
            <a:gdLst>
              <a:gd name="T0" fmla="*/ 77 w 78"/>
              <a:gd name="T1" fmla="*/ 33 h 48"/>
              <a:gd name="T2" fmla="*/ 0 w 78"/>
              <a:gd name="T3" fmla="*/ 47 h 48"/>
              <a:gd name="T4" fmla="*/ 61 w 78"/>
              <a:gd name="T5" fmla="*/ 0 h 48"/>
              <a:gd name="T6" fmla="*/ 77 w 78"/>
              <a:gd name="T7" fmla="*/ 33 h 48"/>
            </a:gdLst>
            <a:ahLst/>
            <a:cxnLst>
              <a:cxn ang="0">
                <a:pos x="T0" y="T1"/>
              </a:cxn>
              <a:cxn ang="0">
                <a:pos x="T2" y="T3"/>
              </a:cxn>
              <a:cxn ang="0">
                <a:pos x="T4" y="T5"/>
              </a:cxn>
              <a:cxn ang="0">
                <a:pos x="T6" y="T7"/>
              </a:cxn>
            </a:cxnLst>
            <a:rect l="0" t="0" r="r" b="b"/>
            <a:pathLst>
              <a:path w="78" h="48">
                <a:moveTo>
                  <a:pt x="77" y="33"/>
                </a:moveTo>
                <a:lnTo>
                  <a:pt x="0" y="47"/>
                </a:lnTo>
                <a:lnTo>
                  <a:pt x="61" y="0"/>
                </a:lnTo>
                <a:lnTo>
                  <a:pt x="77" y="3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0" name="Freeform 70"/>
          <p:cNvSpPr>
            <a:spLocks/>
          </p:cNvSpPr>
          <p:nvPr/>
        </p:nvSpPr>
        <p:spPr bwMode="auto">
          <a:xfrm>
            <a:off x="2724150" y="4900613"/>
            <a:ext cx="1039813" cy="963612"/>
          </a:xfrm>
          <a:custGeom>
            <a:avLst/>
            <a:gdLst>
              <a:gd name="T0" fmla="*/ 654 w 655"/>
              <a:gd name="T1" fmla="*/ 0 h 607"/>
              <a:gd name="T2" fmla="*/ 0 w 655"/>
              <a:gd name="T3" fmla="*/ 606 h 607"/>
              <a:gd name="T4" fmla="*/ 654 w 655"/>
              <a:gd name="T5" fmla="*/ 0 h 607"/>
            </a:gdLst>
            <a:ahLst/>
            <a:cxnLst>
              <a:cxn ang="0">
                <a:pos x="T0" y="T1"/>
              </a:cxn>
              <a:cxn ang="0">
                <a:pos x="T2" y="T3"/>
              </a:cxn>
              <a:cxn ang="0">
                <a:pos x="T4" y="T5"/>
              </a:cxn>
            </a:cxnLst>
            <a:rect l="0" t="0" r="r" b="b"/>
            <a:pathLst>
              <a:path w="655" h="607">
                <a:moveTo>
                  <a:pt x="654" y="0"/>
                </a:moveTo>
                <a:lnTo>
                  <a:pt x="0" y="606"/>
                </a:lnTo>
                <a:lnTo>
                  <a:pt x="65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1" name="Freeform 71"/>
          <p:cNvSpPr>
            <a:spLocks/>
          </p:cNvSpPr>
          <p:nvPr/>
        </p:nvSpPr>
        <p:spPr bwMode="auto">
          <a:xfrm>
            <a:off x="2724150" y="5759450"/>
            <a:ext cx="109538" cy="104775"/>
          </a:xfrm>
          <a:custGeom>
            <a:avLst/>
            <a:gdLst>
              <a:gd name="T0" fmla="*/ 68 w 69"/>
              <a:gd name="T1" fmla="*/ 28 h 66"/>
              <a:gd name="T2" fmla="*/ 0 w 69"/>
              <a:gd name="T3" fmla="*/ 65 h 66"/>
              <a:gd name="T4" fmla="*/ 43 w 69"/>
              <a:gd name="T5" fmla="*/ 0 h 66"/>
              <a:gd name="T6" fmla="*/ 68 w 69"/>
              <a:gd name="T7" fmla="*/ 28 h 66"/>
            </a:gdLst>
            <a:ahLst/>
            <a:cxnLst>
              <a:cxn ang="0">
                <a:pos x="T0" y="T1"/>
              </a:cxn>
              <a:cxn ang="0">
                <a:pos x="T2" y="T3"/>
              </a:cxn>
              <a:cxn ang="0">
                <a:pos x="T4" y="T5"/>
              </a:cxn>
              <a:cxn ang="0">
                <a:pos x="T6" y="T7"/>
              </a:cxn>
            </a:cxnLst>
            <a:rect l="0" t="0" r="r" b="b"/>
            <a:pathLst>
              <a:path w="69" h="66">
                <a:moveTo>
                  <a:pt x="68" y="28"/>
                </a:moveTo>
                <a:lnTo>
                  <a:pt x="0" y="65"/>
                </a:lnTo>
                <a:lnTo>
                  <a:pt x="43" y="0"/>
                </a:lnTo>
                <a:lnTo>
                  <a:pt x="68" y="2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2" name="Freeform 72"/>
          <p:cNvSpPr>
            <a:spLocks/>
          </p:cNvSpPr>
          <p:nvPr/>
        </p:nvSpPr>
        <p:spPr bwMode="auto">
          <a:xfrm>
            <a:off x="4333875" y="4913313"/>
            <a:ext cx="1588" cy="963612"/>
          </a:xfrm>
          <a:custGeom>
            <a:avLst/>
            <a:gdLst>
              <a:gd name="T0" fmla="*/ 0 w 1"/>
              <a:gd name="T1" fmla="*/ 0 h 607"/>
              <a:gd name="T2" fmla="*/ 0 w 1"/>
              <a:gd name="T3" fmla="*/ 606 h 607"/>
              <a:gd name="T4" fmla="*/ 0 w 1"/>
              <a:gd name="T5" fmla="*/ 0 h 607"/>
            </a:gdLst>
            <a:ahLst/>
            <a:cxnLst>
              <a:cxn ang="0">
                <a:pos x="T0" y="T1"/>
              </a:cxn>
              <a:cxn ang="0">
                <a:pos x="T2" y="T3"/>
              </a:cxn>
              <a:cxn ang="0">
                <a:pos x="T4" y="T5"/>
              </a:cxn>
            </a:cxnLst>
            <a:rect l="0" t="0" r="r" b="b"/>
            <a:pathLst>
              <a:path w="1" h="607">
                <a:moveTo>
                  <a:pt x="0" y="0"/>
                </a:moveTo>
                <a:lnTo>
                  <a:pt x="0" y="60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3" name="Freeform 73"/>
          <p:cNvSpPr>
            <a:spLocks/>
          </p:cNvSpPr>
          <p:nvPr/>
        </p:nvSpPr>
        <p:spPr bwMode="auto">
          <a:xfrm>
            <a:off x="4303713" y="5756275"/>
            <a:ext cx="63500" cy="120650"/>
          </a:xfrm>
          <a:custGeom>
            <a:avLst/>
            <a:gdLst>
              <a:gd name="T0" fmla="*/ 39 w 40"/>
              <a:gd name="T1" fmla="*/ 0 h 76"/>
              <a:gd name="T2" fmla="*/ 19 w 40"/>
              <a:gd name="T3" fmla="*/ 75 h 76"/>
              <a:gd name="T4" fmla="*/ 0 w 40"/>
              <a:gd name="T5" fmla="*/ 0 h 76"/>
              <a:gd name="T6" fmla="*/ 39 w 40"/>
              <a:gd name="T7" fmla="*/ 0 h 76"/>
            </a:gdLst>
            <a:ahLst/>
            <a:cxnLst>
              <a:cxn ang="0">
                <a:pos x="T0" y="T1"/>
              </a:cxn>
              <a:cxn ang="0">
                <a:pos x="T2" y="T3"/>
              </a:cxn>
              <a:cxn ang="0">
                <a:pos x="T4" y="T5"/>
              </a:cxn>
              <a:cxn ang="0">
                <a:pos x="T6" y="T7"/>
              </a:cxn>
            </a:cxnLst>
            <a:rect l="0" t="0" r="r" b="b"/>
            <a:pathLst>
              <a:path w="40" h="76">
                <a:moveTo>
                  <a:pt x="39" y="0"/>
                </a:moveTo>
                <a:lnTo>
                  <a:pt x="19" y="75"/>
                </a:lnTo>
                <a:lnTo>
                  <a:pt x="0" y="0"/>
                </a:lnTo>
                <a:lnTo>
                  <a:pt x="3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4" name="Freeform 74"/>
          <p:cNvSpPr>
            <a:spLocks/>
          </p:cNvSpPr>
          <p:nvPr/>
        </p:nvSpPr>
        <p:spPr bwMode="auto">
          <a:xfrm>
            <a:off x="4918075" y="4913313"/>
            <a:ext cx="1087438" cy="963612"/>
          </a:xfrm>
          <a:custGeom>
            <a:avLst/>
            <a:gdLst>
              <a:gd name="T0" fmla="*/ 0 w 685"/>
              <a:gd name="T1" fmla="*/ 0 h 607"/>
              <a:gd name="T2" fmla="*/ 684 w 685"/>
              <a:gd name="T3" fmla="*/ 606 h 607"/>
              <a:gd name="T4" fmla="*/ 0 w 685"/>
              <a:gd name="T5" fmla="*/ 0 h 607"/>
            </a:gdLst>
            <a:ahLst/>
            <a:cxnLst>
              <a:cxn ang="0">
                <a:pos x="T0" y="T1"/>
              </a:cxn>
              <a:cxn ang="0">
                <a:pos x="T2" y="T3"/>
              </a:cxn>
              <a:cxn ang="0">
                <a:pos x="T4" y="T5"/>
              </a:cxn>
            </a:cxnLst>
            <a:rect l="0" t="0" r="r" b="b"/>
            <a:pathLst>
              <a:path w="685" h="607">
                <a:moveTo>
                  <a:pt x="0" y="0"/>
                </a:moveTo>
                <a:lnTo>
                  <a:pt x="684" y="60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5" name="Freeform 75"/>
          <p:cNvSpPr>
            <a:spLocks/>
          </p:cNvSpPr>
          <p:nvPr/>
        </p:nvSpPr>
        <p:spPr bwMode="auto">
          <a:xfrm>
            <a:off x="5895975" y="5773738"/>
            <a:ext cx="109538" cy="103187"/>
          </a:xfrm>
          <a:custGeom>
            <a:avLst/>
            <a:gdLst>
              <a:gd name="T0" fmla="*/ 24 w 69"/>
              <a:gd name="T1" fmla="*/ 0 h 65"/>
              <a:gd name="T2" fmla="*/ 68 w 69"/>
              <a:gd name="T3" fmla="*/ 64 h 65"/>
              <a:gd name="T4" fmla="*/ 0 w 69"/>
              <a:gd name="T5" fmla="*/ 28 h 65"/>
              <a:gd name="T6" fmla="*/ 24 w 69"/>
              <a:gd name="T7" fmla="*/ 0 h 65"/>
            </a:gdLst>
            <a:ahLst/>
            <a:cxnLst>
              <a:cxn ang="0">
                <a:pos x="T0" y="T1"/>
              </a:cxn>
              <a:cxn ang="0">
                <a:pos x="T2" y="T3"/>
              </a:cxn>
              <a:cxn ang="0">
                <a:pos x="T4" y="T5"/>
              </a:cxn>
              <a:cxn ang="0">
                <a:pos x="T6" y="T7"/>
              </a:cxn>
            </a:cxnLst>
            <a:rect l="0" t="0" r="r" b="b"/>
            <a:pathLst>
              <a:path w="69" h="65">
                <a:moveTo>
                  <a:pt x="24" y="0"/>
                </a:moveTo>
                <a:lnTo>
                  <a:pt x="68" y="64"/>
                </a:lnTo>
                <a:lnTo>
                  <a:pt x="0" y="28"/>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6" name="Freeform 76"/>
          <p:cNvSpPr>
            <a:spLocks/>
          </p:cNvSpPr>
          <p:nvPr/>
        </p:nvSpPr>
        <p:spPr bwMode="auto">
          <a:xfrm>
            <a:off x="5478463" y="4913313"/>
            <a:ext cx="2197100" cy="950912"/>
          </a:xfrm>
          <a:custGeom>
            <a:avLst/>
            <a:gdLst>
              <a:gd name="T0" fmla="*/ 0 w 1384"/>
              <a:gd name="T1" fmla="*/ 0 h 599"/>
              <a:gd name="T2" fmla="*/ 1383 w 1384"/>
              <a:gd name="T3" fmla="*/ 598 h 599"/>
              <a:gd name="T4" fmla="*/ 0 w 1384"/>
              <a:gd name="T5" fmla="*/ 0 h 599"/>
            </a:gdLst>
            <a:ahLst/>
            <a:cxnLst>
              <a:cxn ang="0">
                <a:pos x="T0" y="T1"/>
              </a:cxn>
              <a:cxn ang="0">
                <a:pos x="T2" y="T3"/>
              </a:cxn>
              <a:cxn ang="0">
                <a:pos x="T4" y="T5"/>
              </a:cxn>
            </a:cxnLst>
            <a:rect l="0" t="0" r="r" b="b"/>
            <a:pathLst>
              <a:path w="1384" h="599">
                <a:moveTo>
                  <a:pt x="0" y="0"/>
                </a:moveTo>
                <a:lnTo>
                  <a:pt x="1383" y="59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7" name="Freeform 77"/>
          <p:cNvSpPr>
            <a:spLocks/>
          </p:cNvSpPr>
          <p:nvPr/>
        </p:nvSpPr>
        <p:spPr bwMode="auto">
          <a:xfrm>
            <a:off x="7553325" y="5788025"/>
            <a:ext cx="122238" cy="76200"/>
          </a:xfrm>
          <a:custGeom>
            <a:avLst/>
            <a:gdLst>
              <a:gd name="T0" fmla="*/ 15 w 77"/>
              <a:gd name="T1" fmla="*/ 0 h 48"/>
              <a:gd name="T2" fmla="*/ 76 w 77"/>
              <a:gd name="T3" fmla="*/ 47 h 48"/>
              <a:gd name="T4" fmla="*/ 0 w 77"/>
              <a:gd name="T5" fmla="*/ 35 h 48"/>
              <a:gd name="T6" fmla="*/ 15 w 77"/>
              <a:gd name="T7" fmla="*/ 0 h 48"/>
            </a:gdLst>
            <a:ahLst/>
            <a:cxnLst>
              <a:cxn ang="0">
                <a:pos x="T0" y="T1"/>
              </a:cxn>
              <a:cxn ang="0">
                <a:pos x="T2" y="T3"/>
              </a:cxn>
              <a:cxn ang="0">
                <a:pos x="T4" y="T5"/>
              </a:cxn>
              <a:cxn ang="0">
                <a:pos x="T6" y="T7"/>
              </a:cxn>
            </a:cxnLst>
            <a:rect l="0" t="0" r="r" b="b"/>
            <a:pathLst>
              <a:path w="77" h="48">
                <a:moveTo>
                  <a:pt x="15" y="0"/>
                </a:moveTo>
                <a:lnTo>
                  <a:pt x="76" y="47"/>
                </a:lnTo>
                <a:lnTo>
                  <a:pt x="0" y="35"/>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8" name="Rectangle 78"/>
          <p:cNvSpPr>
            <a:spLocks noChangeArrowheads="1"/>
          </p:cNvSpPr>
          <p:nvPr/>
        </p:nvSpPr>
        <p:spPr bwMode="auto">
          <a:xfrm>
            <a:off x="284163" y="58943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35919" name="Rectangle 79"/>
          <p:cNvSpPr>
            <a:spLocks noChangeArrowheads="1"/>
          </p:cNvSpPr>
          <p:nvPr/>
        </p:nvSpPr>
        <p:spPr bwMode="auto">
          <a:xfrm>
            <a:off x="677863" y="5883275"/>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35920" name="Rectangle 80"/>
          <p:cNvSpPr>
            <a:spLocks noChangeArrowheads="1"/>
          </p:cNvSpPr>
          <p:nvPr/>
        </p:nvSpPr>
        <p:spPr bwMode="auto">
          <a:xfrm>
            <a:off x="2360613" y="58943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35921" name="Rectangle 81"/>
          <p:cNvSpPr>
            <a:spLocks noChangeArrowheads="1"/>
          </p:cNvSpPr>
          <p:nvPr/>
        </p:nvSpPr>
        <p:spPr bwMode="auto">
          <a:xfrm>
            <a:off x="3563938" y="59182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35922" name="Rectangle 82"/>
          <p:cNvSpPr>
            <a:spLocks noChangeArrowheads="1"/>
          </p:cNvSpPr>
          <p:nvPr/>
        </p:nvSpPr>
        <p:spPr bwMode="auto">
          <a:xfrm>
            <a:off x="3946525" y="59182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35923" name="Rectangle 83"/>
          <p:cNvSpPr>
            <a:spLocks noChangeArrowheads="1"/>
          </p:cNvSpPr>
          <p:nvPr/>
        </p:nvSpPr>
        <p:spPr bwMode="auto">
          <a:xfrm>
            <a:off x="5245100" y="58943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35924" name="Rectangle 84"/>
          <p:cNvSpPr>
            <a:spLocks noChangeArrowheads="1"/>
          </p:cNvSpPr>
          <p:nvPr/>
        </p:nvSpPr>
        <p:spPr bwMode="auto">
          <a:xfrm>
            <a:off x="5627688" y="59070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35925" name="Rectangle 85"/>
          <p:cNvSpPr>
            <a:spLocks noChangeArrowheads="1"/>
          </p:cNvSpPr>
          <p:nvPr/>
        </p:nvSpPr>
        <p:spPr bwMode="auto">
          <a:xfrm>
            <a:off x="6021388" y="59182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35926" name="Rectangle 86"/>
          <p:cNvSpPr>
            <a:spLocks noChangeArrowheads="1"/>
          </p:cNvSpPr>
          <p:nvPr/>
        </p:nvSpPr>
        <p:spPr bwMode="auto">
          <a:xfrm>
            <a:off x="6891338" y="59070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35927" name="Rectangle 87"/>
          <p:cNvSpPr>
            <a:spLocks noChangeArrowheads="1"/>
          </p:cNvSpPr>
          <p:nvPr/>
        </p:nvSpPr>
        <p:spPr bwMode="auto">
          <a:xfrm>
            <a:off x="7273925" y="59070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35928" name="Rectangle 88"/>
          <p:cNvSpPr>
            <a:spLocks noChangeArrowheads="1"/>
          </p:cNvSpPr>
          <p:nvPr/>
        </p:nvSpPr>
        <p:spPr bwMode="auto">
          <a:xfrm>
            <a:off x="7643813" y="5894388"/>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35929" name="Rectangle 89"/>
          <p:cNvSpPr>
            <a:spLocks noChangeArrowheads="1"/>
          </p:cNvSpPr>
          <p:nvPr/>
        </p:nvSpPr>
        <p:spPr bwMode="auto">
          <a:xfrm>
            <a:off x="8024813" y="5883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35930" name="Rectangle 90"/>
          <p:cNvSpPr>
            <a:spLocks noChangeArrowheads="1"/>
          </p:cNvSpPr>
          <p:nvPr/>
        </p:nvSpPr>
        <p:spPr bwMode="auto">
          <a:xfrm>
            <a:off x="1978025" y="58943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35931" name="Rectangle 91"/>
          <p:cNvSpPr>
            <a:spLocks noChangeArrowheads="1"/>
          </p:cNvSpPr>
          <p:nvPr/>
        </p:nvSpPr>
        <p:spPr bwMode="auto">
          <a:xfrm>
            <a:off x="2728913" y="589438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35932" name="Rectangle 92"/>
          <p:cNvSpPr>
            <a:spLocks noChangeArrowheads="1"/>
          </p:cNvSpPr>
          <p:nvPr/>
        </p:nvSpPr>
        <p:spPr bwMode="auto">
          <a:xfrm>
            <a:off x="2157413" y="4338638"/>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35933" name="Rectangle 93"/>
          <p:cNvSpPr>
            <a:spLocks noChangeArrowheads="1"/>
          </p:cNvSpPr>
          <p:nvPr/>
        </p:nvSpPr>
        <p:spPr bwMode="auto">
          <a:xfrm>
            <a:off x="5080000" y="457517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35934" name="Rectangle 94"/>
          <p:cNvSpPr>
            <a:spLocks noChangeArrowheads="1"/>
          </p:cNvSpPr>
          <p:nvPr/>
        </p:nvSpPr>
        <p:spPr bwMode="auto">
          <a:xfrm>
            <a:off x="3875088" y="4564063"/>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35935" name="Rectangle 95"/>
          <p:cNvSpPr>
            <a:spLocks noChangeArrowheads="1"/>
          </p:cNvSpPr>
          <p:nvPr/>
        </p:nvSpPr>
        <p:spPr bwMode="auto">
          <a:xfrm>
            <a:off x="3325813" y="4564063"/>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35936" name="Rectangle 96"/>
          <p:cNvSpPr>
            <a:spLocks noChangeArrowheads="1"/>
          </p:cNvSpPr>
          <p:nvPr/>
        </p:nvSpPr>
        <p:spPr bwMode="auto">
          <a:xfrm>
            <a:off x="4459288" y="457517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35937" name="Line 97"/>
          <p:cNvSpPr>
            <a:spLocks noChangeShapeType="1"/>
          </p:cNvSpPr>
          <p:nvPr/>
        </p:nvSpPr>
        <p:spPr bwMode="auto">
          <a:xfrm>
            <a:off x="2438400" y="4191000"/>
            <a:ext cx="685800" cy="4572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8" name="Arc 98"/>
          <p:cNvSpPr>
            <a:spLocks/>
          </p:cNvSpPr>
          <p:nvPr/>
        </p:nvSpPr>
        <p:spPr bwMode="auto">
          <a:xfrm rot="18420000">
            <a:off x="1752600" y="56467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9" name="Arc 99"/>
          <p:cNvSpPr>
            <a:spLocks/>
          </p:cNvSpPr>
          <p:nvPr/>
        </p:nvSpPr>
        <p:spPr bwMode="auto">
          <a:xfrm rot="18420000">
            <a:off x="3429000" y="56467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0" name="Arc 100"/>
          <p:cNvSpPr>
            <a:spLocks/>
          </p:cNvSpPr>
          <p:nvPr/>
        </p:nvSpPr>
        <p:spPr bwMode="auto">
          <a:xfrm rot="18420000">
            <a:off x="5029200" y="56467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1" name="Arc 101"/>
          <p:cNvSpPr>
            <a:spLocks/>
          </p:cNvSpPr>
          <p:nvPr/>
        </p:nvSpPr>
        <p:spPr bwMode="auto">
          <a:xfrm rot="18420000">
            <a:off x="6629400" y="5646738"/>
            <a:ext cx="304800" cy="381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Rectangle 5"/>
          <p:cNvSpPr txBox="1">
            <a:spLocks noChangeArrowheads="1"/>
          </p:cNvSpPr>
          <p:nvPr/>
        </p:nvSpPr>
        <p:spPr>
          <a:xfrm>
            <a:off x="202723" y="3089992"/>
            <a:ext cx="4805365" cy="982816"/>
          </a:xfrm>
          <a:prstGeom prst="rect">
            <a:avLst/>
          </a:prstGeom>
          <a:no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None/>
            </a:pPr>
            <a:r>
              <a:rPr lang="en-US" dirty="0" smtClean="0"/>
              <a:t>Index node with 30 underflow, </a:t>
            </a:r>
          </a:p>
          <a:p>
            <a:pPr marL="0" indent="0">
              <a:buNone/>
            </a:pPr>
            <a:r>
              <a:rPr lang="en-US" i="1" dirty="0" smtClean="0">
                <a:solidFill>
                  <a:srgbClr val="FF0000"/>
                </a:solidFill>
              </a:rPr>
              <a:t>pull down</a:t>
            </a:r>
            <a:r>
              <a:rPr lang="en-US" dirty="0" smtClean="0">
                <a:solidFill>
                  <a:schemeClr val="accent2"/>
                </a:solidFill>
              </a:rPr>
              <a:t> </a:t>
            </a:r>
            <a:r>
              <a:rPr lang="en-US" dirty="0" smtClean="0"/>
              <a:t>of index key from parent</a:t>
            </a:r>
            <a:endParaRPr lang="en-US" dirty="0"/>
          </a:p>
        </p:txBody>
      </p:sp>
    </p:spTree>
    <p:extLst>
      <p:ext uri="{BB962C8B-B14F-4D97-AF65-F5344CB8AC3E}">
        <p14:creationId xmlns:p14="http://schemas.microsoft.com/office/powerpoint/2010/main" val="3498257102"/>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dirty="0" smtClean="0"/>
              <a:t>Non-leaf </a:t>
            </a:r>
            <a:r>
              <a:rPr lang="en-US" dirty="0"/>
              <a:t>Re-distribution</a:t>
            </a:r>
          </a:p>
        </p:txBody>
      </p:sp>
      <p:sp>
        <p:nvSpPr>
          <p:cNvPr id="37893" name="Rectangle 5"/>
          <p:cNvSpPr>
            <a:spLocks noGrp="1" noChangeArrowheads="1"/>
          </p:cNvSpPr>
          <p:nvPr>
            <p:ph type="body" idx="1"/>
          </p:nvPr>
        </p:nvSpPr>
        <p:spPr>
          <a:xfrm>
            <a:off x="372269" y="1226936"/>
            <a:ext cx="8382000" cy="4076700"/>
          </a:xfrm>
          <a:noFill/>
          <a:ln/>
        </p:spPr>
        <p:txBody>
          <a:bodyPr/>
          <a:lstStyle/>
          <a:p>
            <a:r>
              <a:rPr lang="en-US" dirty="0" smtClean="0"/>
              <a:t>If possible, re-distribute </a:t>
            </a:r>
            <a:r>
              <a:rPr lang="en-US" dirty="0"/>
              <a:t>entry from </a:t>
            </a:r>
            <a:r>
              <a:rPr lang="en-US" dirty="0" smtClean="0"/>
              <a:t>index node sibling</a:t>
            </a:r>
            <a:endParaRPr lang="en-US" dirty="0"/>
          </a:p>
        </p:txBody>
      </p:sp>
      <p:grpSp>
        <p:nvGrpSpPr>
          <p:cNvPr id="3" name="Group 2"/>
          <p:cNvGrpSpPr/>
          <p:nvPr/>
        </p:nvGrpSpPr>
        <p:grpSpPr>
          <a:xfrm>
            <a:off x="98295" y="1724457"/>
            <a:ext cx="8897938" cy="2036763"/>
            <a:chOff x="83824" y="2247117"/>
            <a:chExt cx="8897938" cy="2036763"/>
          </a:xfrm>
        </p:grpSpPr>
        <p:sp>
          <p:nvSpPr>
            <p:cNvPr id="37894" name="Freeform 6"/>
            <p:cNvSpPr>
              <a:spLocks/>
            </p:cNvSpPr>
            <p:nvPr/>
          </p:nvSpPr>
          <p:spPr bwMode="auto">
            <a:xfrm>
              <a:off x="4439924" y="2247117"/>
              <a:ext cx="452438" cy="409575"/>
            </a:xfrm>
            <a:custGeom>
              <a:avLst/>
              <a:gdLst>
                <a:gd name="T0" fmla="*/ 0 w 285"/>
                <a:gd name="T1" fmla="*/ 257 h 258"/>
                <a:gd name="T2" fmla="*/ 0 w 285"/>
                <a:gd name="T3" fmla="*/ 0 h 258"/>
                <a:gd name="T4" fmla="*/ 284 w 285"/>
                <a:gd name="T5" fmla="*/ 0 h 258"/>
                <a:gd name="T6" fmla="*/ 284 w 285"/>
                <a:gd name="T7" fmla="*/ 257 h 258"/>
                <a:gd name="T8" fmla="*/ 0 w 285"/>
                <a:gd name="T9" fmla="*/ 257 h 258"/>
              </a:gdLst>
              <a:ahLst/>
              <a:cxnLst>
                <a:cxn ang="0">
                  <a:pos x="T0" y="T1"/>
                </a:cxn>
                <a:cxn ang="0">
                  <a:pos x="T2" y="T3"/>
                </a:cxn>
                <a:cxn ang="0">
                  <a:pos x="T4" y="T5"/>
                </a:cxn>
                <a:cxn ang="0">
                  <a:pos x="T6" y="T7"/>
                </a:cxn>
                <a:cxn ang="0">
                  <a:pos x="T8" y="T9"/>
                </a:cxn>
              </a:cxnLst>
              <a:rect l="0" t="0" r="r" b="b"/>
              <a:pathLst>
                <a:path w="285" h="258">
                  <a:moveTo>
                    <a:pt x="0" y="257"/>
                  </a:moveTo>
                  <a:lnTo>
                    <a:pt x="0" y="0"/>
                  </a:lnTo>
                  <a:lnTo>
                    <a:pt x="284" y="0"/>
                  </a:lnTo>
                  <a:lnTo>
                    <a:pt x="284"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Freeform 7"/>
            <p:cNvSpPr>
              <a:spLocks/>
            </p:cNvSpPr>
            <p:nvPr/>
          </p:nvSpPr>
          <p:spPr bwMode="auto">
            <a:xfrm>
              <a:off x="4516124" y="2247117"/>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Freeform 8"/>
            <p:cNvSpPr>
              <a:spLocks/>
            </p:cNvSpPr>
            <p:nvPr/>
          </p:nvSpPr>
          <p:spPr bwMode="auto">
            <a:xfrm>
              <a:off x="4890774" y="2247117"/>
              <a:ext cx="454025" cy="409575"/>
            </a:xfrm>
            <a:custGeom>
              <a:avLst/>
              <a:gdLst>
                <a:gd name="T0" fmla="*/ 0 w 286"/>
                <a:gd name="T1" fmla="*/ 257 h 258"/>
                <a:gd name="T2" fmla="*/ 0 w 286"/>
                <a:gd name="T3" fmla="*/ 0 h 258"/>
                <a:gd name="T4" fmla="*/ 285 w 286"/>
                <a:gd name="T5" fmla="*/ 0 h 258"/>
                <a:gd name="T6" fmla="*/ 285 w 286"/>
                <a:gd name="T7" fmla="*/ 257 h 258"/>
                <a:gd name="T8" fmla="*/ 0 w 286"/>
                <a:gd name="T9" fmla="*/ 257 h 258"/>
              </a:gdLst>
              <a:ahLst/>
              <a:cxnLst>
                <a:cxn ang="0">
                  <a:pos x="T0" y="T1"/>
                </a:cxn>
                <a:cxn ang="0">
                  <a:pos x="T2" y="T3"/>
                </a:cxn>
                <a:cxn ang="0">
                  <a:pos x="T4" y="T5"/>
                </a:cxn>
                <a:cxn ang="0">
                  <a:pos x="T6" y="T7"/>
                </a:cxn>
                <a:cxn ang="0">
                  <a:pos x="T8" y="T9"/>
                </a:cxn>
              </a:cxnLst>
              <a:rect l="0" t="0" r="r" b="b"/>
              <a:pathLst>
                <a:path w="286" h="258">
                  <a:moveTo>
                    <a:pt x="0" y="257"/>
                  </a:moveTo>
                  <a:lnTo>
                    <a:pt x="0" y="0"/>
                  </a:lnTo>
                  <a:lnTo>
                    <a:pt x="285" y="0"/>
                  </a:lnTo>
                  <a:lnTo>
                    <a:pt x="285"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Freeform 9"/>
            <p:cNvSpPr>
              <a:spLocks/>
            </p:cNvSpPr>
            <p:nvPr/>
          </p:nvSpPr>
          <p:spPr bwMode="auto">
            <a:xfrm>
              <a:off x="4965387" y="2247117"/>
              <a:ext cx="1587"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Freeform 10"/>
            <p:cNvSpPr>
              <a:spLocks/>
            </p:cNvSpPr>
            <p:nvPr/>
          </p:nvSpPr>
          <p:spPr bwMode="auto">
            <a:xfrm>
              <a:off x="5417824" y="2247117"/>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9" name="Freeform 11"/>
            <p:cNvSpPr>
              <a:spLocks/>
            </p:cNvSpPr>
            <p:nvPr/>
          </p:nvSpPr>
          <p:spPr bwMode="auto">
            <a:xfrm>
              <a:off x="2285687" y="3121830"/>
              <a:ext cx="454025" cy="407987"/>
            </a:xfrm>
            <a:custGeom>
              <a:avLst/>
              <a:gdLst>
                <a:gd name="T0" fmla="*/ 0 w 286"/>
                <a:gd name="T1" fmla="*/ 256 h 257"/>
                <a:gd name="T2" fmla="*/ 0 w 286"/>
                <a:gd name="T3" fmla="*/ 0 h 257"/>
                <a:gd name="T4" fmla="*/ 285 w 286"/>
                <a:gd name="T5" fmla="*/ 0 h 257"/>
                <a:gd name="T6" fmla="*/ 285 w 286"/>
                <a:gd name="T7" fmla="*/ 256 h 257"/>
                <a:gd name="T8" fmla="*/ 0 w 286"/>
                <a:gd name="T9" fmla="*/ 256 h 257"/>
              </a:gdLst>
              <a:ahLst/>
              <a:cxnLst>
                <a:cxn ang="0">
                  <a:pos x="T0" y="T1"/>
                </a:cxn>
                <a:cxn ang="0">
                  <a:pos x="T2" y="T3"/>
                </a:cxn>
                <a:cxn ang="0">
                  <a:pos x="T4" y="T5"/>
                </a:cxn>
                <a:cxn ang="0">
                  <a:pos x="T6" y="T7"/>
                </a:cxn>
                <a:cxn ang="0">
                  <a:pos x="T8" y="T9"/>
                </a:cxn>
              </a:cxnLst>
              <a:rect l="0" t="0" r="r" b="b"/>
              <a:pathLst>
                <a:path w="286" h="257">
                  <a:moveTo>
                    <a:pt x="0" y="256"/>
                  </a:moveTo>
                  <a:lnTo>
                    <a:pt x="0" y="0"/>
                  </a:lnTo>
                  <a:lnTo>
                    <a:pt x="285" y="0"/>
                  </a:lnTo>
                  <a:lnTo>
                    <a:pt x="285" y="256"/>
                  </a:lnTo>
                  <a:lnTo>
                    <a:pt x="0" y="25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Freeform 12"/>
            <p:cNvSpPr>
              <a:spLocks/>
            </p:cNvSpPr>
            <p:nvPr/>
          </p:nvSpPr>
          <p:spPr bwMode="auto">
            <a:xfrm>
              <a:off x="2361887" y="3121830"/>
              <a:ext cx="1587" cy="407987"/>
            </a:xfrm>
            <a:custGeom>
              <a:avLst/>
              <a:gdLst>
                <a:gd name="T0" fmla="*/ 0 w 1"/>
                <a:gd name="T1" fmla="*/ 0 h 257"/>
                <a:gd name="T2" fmla="*/ 0 w 1"/>
                <a:gd name="T3" fmla="*/ 256 h 257"/>
                <a:gd name="T4" fmla="*/ 0 w 1"/>
                <a:gd name="T5" fmla="*/ 0 h 257"/>
              </a:gdLst>
              <a:ahLst/>
              <a:cxnLst>
                <a:cxn ang="0">
                  <a:pos x="T0" y="T1"/>
                </a:cxn>
                <a:cxn ang="0">
                  <a:pos x="T2" y="T3"/>
                </a:cxn>
                <a:cxn ang="0">
                  <a:pos x="T4" y="T5"/>
                </a:cxn>
              </a:cxnLst>
              <a:rect l="0" t="0" r="r" b="b"/>
              <a:pathLst>
                <a:path w="1" h="257">
                  <a:moveTo>
                    <a:pt x="0" y="0"/>
                  </a:moveTo>
                  <a:lnTo>
                    <a:pt x="0" y="25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Freeform 13"/>
            <p:cNvSpPr>
              <a:spLocks/>
            </p:cNvSpPr>
            <p:nvPr/>
          </p:nvSpPr>
          <p:spPr bwMode="auto">
            <a:xfrm>
              <a:off x="2738124" y="3121830"/>
              <a:ext cx="454025" cy="407987"/>
            </a:xfrm>
            <a:custGeom>
              <a:avLst/>
              <a:gdLst>
                <a:gd name="T0" fmla="*/ 0 w 286"/>
                <a:gd name="T1" fmla="*/ 256 h 257"/>
                <a:gd name="T2" fmla="*/ 0 w 286"/>
                <a:gd name="T3" fmla="*/ 0 h 257"/>
                <a:gd name="T4" fmla="*/ 285 w 286"/>
                <a:gd name="T5" fmla="*/ 0 h 257"/>
                <a:gd name="T6" fmla="*/ 285 w 286"/>
                <a:gd name="T7" fmla="*/ 256 h 257"/>
                <a:gd name="T8" fmla="*/ 0 w 286"/>
                <a:gd name="T9" fmla="*/ 256 h 257"/>
              </a:gdLst>
              <a:ahLst/>
              <a:cxnLst>
                <a:cxn ang="0">
                  <a:pos x="T0" y="T1"/>
                </a:cxn>
                <a:cxn ang="0">
                  <a:pos x="T2" y="T3"/>
                </a:cxn>
                <a:cxn ang="0">
                  <a:pos x="T4" y="T5"/>
                </a:cxn>
                <a:cxn ang="0">
                  <a:pos x="T6" y="T7"/>
                </a:cxn>
                <a:cxn ang="0">
                  <a:pos x="T8" y="T9"/>
                </a:cxn>
              </a:cxnLst>
              <a:rect l="0" t="0" r="r" b="b"/>
              <a:pathLst>
                <a:path w="286" h="257">
                  <a:moveTo>
                    <a:pt x="0" y="256"/>
                  </a:moveTo>
                  <a:lnTo>
                    <a:pt x="0" y="0"/>
                  </a:lnTo>
                  <a:lnTo>
                    <a:pt x="285" y="0"/>
                  </a:lnTo>
                  <a:lnTo>
                    <a:pt x="285" y="256"/>
                  </a:lnTo>
                  <a:lnTo>
                    <a:pt x="0" y="25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Freeform 14"/>
            <p:cNvSpPr>
              <a:spLocks/>
            </p:cNvSpPr>
            <p:nvPr/>
          </p:nvSpPr>
          <p:spPr bwMode="auto">
            <a:xfrm>
              <a:off x="2814324" y="3121830"/>
              <a:ext cx="1588" cy="407987"/>
            </a:xfrm>
            <a:custGeom>
              <a:avLst/>
              <a:gdLst>
                <a:gd name="T0" fmla="*/ 0 w 1"/>
                <a:gd name="T1" fmla="*/ 0 h 257"/>
                <a:gd name="T2" fmla="*/ 0 w 1"/>
                <a:gd name="T3" fmla="*/ 256 h 257"/>
                <a:gd name="T4" fmla="*/ 0 w 1"/>
                <a:gd name="T5" fmla="*/ 0 h 257"/>
              </a:gdLst>
              <a:ahLst/>
              <a:cxnLst>
                <a:cxn ang="0">
                  <a:pos x="T0" y="T1"/>
                </a:cxn>
                <a:cxn ang="0">
                  <a:pos x="T2" y="T3"/>
                </a:cxn>
                <a:cxn ang="0">
                  <a:pos x="T4" y="T5"/>
                </a:cxn>
              </a:cxnLst>
              <a:rect l="0" t="0" r="r" b="b"/>
              <a:pathLst>
                <a:path w="1" h="257">
                  <a:moveTo>
                    <a:pt x="0" y="0"/>
                  </a:moveTo>
                  <a:lnTo>
                    <a:pt x="0" y="25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Freeform 15"/>
            <p:cNvSpPr>
              <a:spLocks/>
            </p:cNvSpPr>
            <p:nvPr/>
          </p:nvSpPr>
          <p:spPr bwMode="auto">
            <a:xfrm>
              <a:off x="3190562" y="3121830"/>
              <a:ext cx="450850" cy="407987"/>
            </a:xfrm>
            <a:custGeom>
              <a:avLst/>
              <a:gdLst>
                <a:gd name="T0" fmla="*/ 0 w 284"/>
                <a:gd name="T1" fmla="*/ 256 h 257"/>
                <a:gd name="T2" fmla="*/ 0 w 284"/>
                <a:gd name="T3" fmla="*/ 0 h 257"/>
                <a:gd name="T4" fmla="*/ 283 w 284"/>
                <a:gd name="T5" fmla="*/ 0 h 257"/>
                <a:gd name="T6" fmla="*/ 283 w 284"/>
                <a:gd name="T7" fmla="*/ 256 h 257"/>
                <a:gd name="T8" fmla="*/ 0 w 284"/>
                <a:gd name="T9" fmla="*/ 256 h 257"/>
              </a:gdLst>
              <a:ahLst/>
              <a:cxnLst>
                <a:cxn ang="0">
                  <a:pos x="T0" y="T1"/>
                </a:cxn>
                <a:cxn ang="0">
                  <a:pos x="T2" y="T3"/>
                </a:cxn>
                <a:cxn ang="0">
                  <a:pos x="T4" y="T5"/>
                </a:cxn>
                <a:cxn ang="0">
                  <a:pos x="T6" y="T7"/>
                </a:cxn>
                <a:cxn ang="0">
                  <a:pos x="T8" y="T9"/>
                </a:cxn>
              </a:cxnLst>
              <a:rect l="0" t="0" r="r" b="b"/>
              <a:pathLst>
                <a:path w="284" h="257">
                  <a:moveTo>
                    <a:pt x="0" y="256"/>
                  </a:moveTo>
                  <a:lnTo>
                    <a:pt x="0" y="0"/>
                  </a:lnTo>
                  <a:lnTo>
                    <a:pt x="283" y="0"/>
                  </a:lnTo>
                  <a:lnTo>
                    <a:pt x="283" y="256"/>
                  </a:lnTo>
                  <a:lnTo>
                    <a:pt x="0" y="25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Freeform 16"/>
            <p:cNvSpPr>
              <a:spLocks/>
            </p:cNvSpPr>
            <p:nvPr/>
          </p:nvSpPr>
          <p:spPr bwMode="auto">
            <a:xfrm>
              <a:off x="3263587" y="3121830"/>
              <a:ext cx="1587" cy="407987"/>
            </a:xfrm>
            <a:custGeom>
              <a:avLst/>
              <a:gdLst>
                <a:gd name="T0" fmla="*/ 0 w 1"/>
                <a:gd name="T1" fmla="*/ 0 h 257"/>
                <a:gd name="T2" fmla="*/ 0 w 1"/>
                <a:gd name="T3" fmla="*/ 256 h 257"/>
                <a:gd name="T4" fmla="*/ 0 w 1"/>
                <a:gd name="T5" fmla="*/ 0 h 257"/>
              </a:gdLst>
              <a:ahLst/>
              <a:cxnLst>
                <a:cxn ang="0">
                  <a:pos x="T0" y="T1"/>
                </a:cxn>
                <a:cxn ang="0">
                  <a:pos x="T2" y="T3"/>
                </a:cxn>
                <a:cxn ang="0">
                  <a:pos x="T4" y="T5"/>
                </a:cxn>
              </a:cxnLst>
              <a:rect l="0" t="0" r="r" b="b"/>
              <a:pathLst>
                <a:path w="1" h="257">
                  <a:moveTo>
                    <a:pt x="0" y="0"/>
                  </a:moveTo>
                  <a:lnTo>
                    <a:pt x="0" y="25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5" name="Freeform 17"/>
            <p:cNvSpPr>
              <a:spLocks/>
            </p:cNvSpPr>
            <p:nvPr/>
          </p:nvSpPr>
          <p:spPr bwMode="auto">
            <a:xfrm>
              <a:off x="3639824" y="3121830"/>
              <a:ext cx="452438" cy="407987"/>
            </a:xfrm>
            <a:custGeom>
              <a:avLst/>
              <a:gdLst>
                <a:gd name="T0" fmla="*/ 0 w 285"/>
                <a:gd name="T1" fmla="*/ 256 h 257"/>
                <a:gd name="T2" fmla="*/ 0 w 285"/>
                <a:gd name="T3" fmla="*/ 0 h 257"/>
                <a:gd name="T4" fmla="*/ 284 w 285"/>
                <a:gd name="T5" fmla="*/ 0 h 257"/>
                <a:gd name="T6" fmla="*/ 284 w 285"/>
                <a:gd name="T7" fmla="*/ 256 h 257"/>
                <a:gd name="T8" fmla="*/ 0 w 285"/>
                <a:gd name="T9" fmla="*/ 256 h 257"/>
              </a:gdLst>
              <a:ahLst/>
              <a:cxnLst>
                <a:cxn ang="0">
                  <a:pos x="T0" y="T1"/>
                </a:cxn>
                <a:cxn ang="0">
                  <a:pos x="T2" y="T3"/>
                </a:cxn>
                <a:cxn ang="0">
                  <a:pos x="T4" y="T5"/>
                </a:cxn>
                <a:cxn ang="0">
                  <a:pos x="T6" y="T7"/>
                </a:cxn>
                <a:cxn ang="0">
                  <a:pos x="T8" y="T9"/>
                </a:cxn>
              </a:cxnLst>
              <a:rect l="0" t="0" r="r" b="b"/>
              <a:pathLst>
                <a:path w="285" h="257">
                  <a:moveTo>
                    <a:pt x="0" y="256"/>
                  </a:moveTo>
                  <a:lnTo>
                    <a:pt x="0" y="0"/>
                  </a:lnTo>
                  <a:lnTo>
                    <a:pt x="284" y="0"/>
                  </a:lnTo>
                  <a:lnTo>
                    <a:pt x="284" y="256"/>
                  </a:lnTo>
                  <a:lnTo>
                    <a:pt x="0" y="25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6" name="Freeform 18"/>
            <p:cNvSpPr>
              <a:spLocks/>
            </p:cNvSpPr>
            <p:nvPr/>
          </p:nvSpPr>
          <p:spPr bwMode="auto">
            <a:xfrm>
              <a:off x="3716024" y="3121830"/>
              <a:ext cx="1588" cy="407987"/>
            </a:xfrm>
            <a:custGeom>
              <a:avLst/>
              <a:gdLst>
                <a:gd name="T0" fmla="*/ 0 w 1"/>
                <a:gd name="T1" fmla="*/ 0 h 257"/>
                <a:gd name="T2" fmla="*/ 0 w 1"/>
                <a:gd name="T3" fmla="*/ 256 h 257"/>
                <a:gd name="T4" fmla="*/ 0 w 1"/>
                <a:gd name="T5" fmla="*/ 0 h 257"/>
              </a:gdLst>
              <a:ahLst/>
              <a:cxnLst>
                <a:cxn ang="0">
                  <a:pos x="T0" y="T1"/>
                </a:cxn>
                <a:cxn ang="0">
                  <a:pos x="T2" y="T3"/>
                </a:cxn>
                <a:cxn ang="0">
                  <a:pos x="T4" y="T5"/>
                </a:cxn>
              </a:cxnLst>
              <a:rect l="0" t="0" r="r" b="b"/>
              <a:pathLst>
                <a:path w="1" h="257">
                  <a:moveTo>
                    <a:pt x="0" y="0"/>
                  </a:moveTo>
                  <a:lnTo>
                    <a:pt x="0" y="25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7" name="Freeform 19"/>
            <p:cNvSpPr>
              <a:spLocks/>
            </p:cNvSpPr>
            <p:nvPr/>
          </p:nvSpPr>
          <p:spPr bwMode="auto">
            <a:xfrm>
              <a:off x="4090674" y="3121830"/>
              <a:ext cx="79375" cy="407987"/>
            </a:xfrm>
            <a:custGeom>
              <a:avLst/>
              <a:gdLst>
                <a:gd name="T0" fmla="*/ 0 w 50"/>
                <a:gd name="T1" fmla="*/ 256 h 257"/>
                <a:gd name="T2" fmla="*/ 0 w 50"/>
                <a:gd name="T3" fmla="*/ 0 h 257"/>
                <a:gd name="T4" fmla="*/ 49 w 50"/>
                <a:gd name="T5" fmla="*/ 0 h 257"/>
                <a:gd name="T6" fmla="*/ 49 w 50"/>
                <a:gd name="T7" fmla="*/ 256 h 257"/>
                <a:gd name="T8" fmla="*/ 0 w 50"/>
                <a:gd name="T9" fmla="*/ 256 h 257"/>
              </a:gdLst>
              <a:ahLst/>
              <a:cxnLst>
                <a:cxn ang="0">
                  <a:pos x="T0" y="T1"/>
                </a:cxn>
                <a:cxn ang="0">
                  <a:pos x="T2" y="T3"/>
                </a:cxn>
                <a:cxn ang="0">
                  <a:pos x="T4" y="T5"/>
                </a:cxn>
                <a:cxn ang="0">
                  <a:pos x="T6" y="T7"/>
                </a:cxn>
                <a:cxn ang="0">
                  <a:pos x="T8" y="T9"/>
                </a:cxn>
              </a:cxnLst>
              <a:rect l="0" t="0" r="r" b="b"/>
              <a:pathLst>
                <a:path w="50" h="257">
                  <a:moveTo>
                    <a:pt x="0" y="256"/>
                  </a:moveTo>
                  <a:lnTo>
                    <a:pt x="0" y="0"/>
                  </a:lnTo>
                  <a:lnTo>
                    <a:pt x="49" y="0"/>
                  </a:lnTo>
                  <a:lnTo>
                    <a:pt x="49" y="256"/>
                  </a:lnTo>
                  <a:lnTo>
                    <a:pt x="0" y="25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8" name="Freeform 20"/>
            <p:cNvSpPr>
              <a:spLocks/>
            </p:cNvSpPr>
            <p:nvPr/>
          </p:nvSpPr>
          <p:spPr bwMode="auto">
            <a:xfrm>
              <a:off x="698187" y="3469492"/>
              <a:ext cx="1627187" cy="476250"/>
            </a:xfrm>
            <a:custGeom>
              <a:avLst/>
              <a:gdLst>
                <a:gd name="T0" fmla="*/ 1024 w 1025"/>
                <a:gd name="T1" fmla="*/ 0 h 300"/>
                <a:gd name="T2" fmla="*/ 0 w 1025"/>
                <a:gd name="T3" fmla="*/ 299 h 300"/>
                <a:gd name="T4" fmla="*/ 1024 w 1025"/>
                <a:gd name="T5" fmla="*/ 0 h 300"/>
              </a:gdLst>
              <a:ahLst/>
              <a:cxnLst>
                <a:cxn ang="0">
                  <a:pos x="T0" y="T1"/>
                </a:cxn>
                <a:cxn ang="0">
                  <a:pos x="T2" y="T3"/>
                </a:cxn>
                <a:cxn ang="0">
                  <a:pos x="T4" y="T5"/>
                </a:cxn>
              </a:cxnLst>
              <a:rect l="0" t="0" r="r" b="b"/>
              <a:pathLst>
                <a:path w="1025" h="300">
                  <a:moveTo>
                    <a:pt x="1024" y="0"/>
                  </a:moveTo>
                  <a:lnTo>
                    <a:pt x="0" y="299"/>
                  </a:lnTo>
                  <a:lnTo>
                    <a:pt x="10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Freeform 21"/>
            <p:cNvSpPr>
              <a:spLocks/>
            </p:cNvSpPr>
            <p:nvPr/>
          </p:nvSpPr>
          <p:spPr bwMode="auto">
            <a:xfrm>
              <a:off x="1947549" y="3477430"/>
              <a:ext cx="811213" cy="460375"/>
            </a:xfrm>
            <a:custGeom>
              <a:avLst/>
              <a:gdLst>
                <a:gd name="T0" fmla="*/ 510 w 511"/>
                <a:gd name="T1" fmla="*/ 0 h 290"/>
                <a:gd name="T2" fmla="*/ 0 w 511"/>
                <a:gd name="T3" fmla="*/ 289 h 290"/>
                <a:gd name="T4" fmla="*/ 510 w 511"/>
                <a:gd name="T5" fmla="*/ 0 h 290"/>
              </a:gdLst>
              <a:ahLst/>
              <a:cxnLst>
                <a:cxn ang="0">
                  <a:pos x="T0" y="T1"/>
                </a:cxn>
                <a:cxn ang="0">
                  <a:pos x="T2" y="T3"/>
                </a:cxn>
                <a:cxn ang="0">
                  <a:pos x="T4" y="T5"/>
                </a:cxn>
              </a:cxnLst>
              <a:rect l="0" t="0" r="r" b="b"/>
              <a:pathLst>
                <a:path w="511" h="290">
                  <a:moveTo>
                    <a:pt x="510" y="0"/>
                  </a:moveTo>
                  <a:lnTo>
                    <a:pt x="0" y="289"/>
                  </a:lnTo>
                  <a:lnTo>
                    <a:pt x="51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0" name="Freeform 22"/>
            <p:cNvSpPr>
              <a:spLocks/>
            </p:cNvSpPr>
            <p:nvPr/>
          </p:nvSpPr>
          <p:spPr bwMode="auto">
            <a:xfrm>
              <a:off x="1947549" y="3866367"/>
              <a:ext cx="95250" cy="71438"/>
            </a:xfrm>
            <a:custGeom>
              <a:avLst/>
              <a:gdLst>
                <a:gd name="T0" fmla="*/ 59 w 60"/>
                <a:gd name="T1" fmla="*/ 29 h 45"/>
                <a:gd name="T2" fmla="*/ 0 w 60"/>
                <a:gd name="T3" fmla="*/ 44 h 45"/>
                <a:gd name="T4" fmla="*/ 46 w 60"/>
                <a:gd name="T5" fmla="*/ 0 h 45"/>
                <a:gd name="T6" fmla="*/ 59 w 60"/>
                <a:gd name="T7" fmla="*/ 29 h 45"/>
              </a:gdLst>
              <a:ahLst/>
              <a:cxnLst>
                <a:cxn ang="0">
                  <a:pos x="T0" y="T1"/>
                </a:cxn>
                <a:cxn ang="0">
                  <a:pos x="T2" y="T3"/>
                </a:cxn>
                <a:cxn ang="0">
                  <a:pos x="T4" y="T5"/>
                </a:cxn>
                <a:cxn ang="0">
                  <a:pos x="T6" y="T7"/>
                </a:cxn>
              </a:cxnLst>
              <a:rect l="0" t="0" r="r" b="b"/>
              <a:pathLst>
                <a:path w="60" h="45">
                  <a:moveTo>
                    <a:pt x="59" y="29"/>
                  </a:moveTo>
                  <a:lnTo>
                    <a:pt x="0" y="44"/>
                  </a:lnTo>
                  <a:lnTo>
                    <a:pt x="46" y="0"/>
                  </a:lnTo>
                  <a:lnTo>
                    <a:pt x="59"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Freeform 23"/>
            <p:cNvSpPr>
              <a:spLocks/>
            </p:cNvSpPr>
            <p:nvPr/>
          </p:nvSpPr>
          <p:spPr bwMode="auto">
            <a:xfrm>
              <a:off x="3190562" y="3488542"/>
              <a:ext cx="19050" cy="449263"/>
            </a:xfrm>
            <a:custGeom>
              <a:avLst/>
              <a:gdLst>
                <a:gd name="T0" fmla="*/ 11 w 12"/>
                <a:gd name="T1" fmla="*/ 0 h 283"/>
                <a:gd name="T2" fmla="*/ 0 w 12"/>
                <a:gd name="T3" fmla="*/ 282 h 283"/>
                <a:gd name="T4" fmla="*/ 11 w 12"/>
                <a:gd name="T5" fmla="*/ 0 h 283"/>
              </a:gdLst>
              <a:ahLst/>
              <a:cxnLst>
                <a:cxn ang="0">
                  <a:pos x="T0" y="T1"/>
                </a:cxn>
                <a:cxn ang="0">
                  <a:pos x="T2" y="T3"/>
                </a:cxn>
                <a:cxn ang="0">
                  <a:pos x="T4" y="T5"/>
                </a:cxn>
              </a:cxnLst>
              <a:rect l="0" t="0" r="r" b="b"/>
              <a:pathLst>
                <a:path w="12" h="283">
                  <a:moveTo>
                    <a:pt x="11" y="0"/>
                  </a:moveTo>
                  <a:lnTo>
                    <a:pt x="0" y="282"/>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Freeform 24"/>
            <p:cNvSpPr>
              <a:spLocks/>
            </p:cNvSpPr>
            <p:nvPr/>
          </p:nvSpPr>
          <p:spPr bwMode="auto">
            <a:xfrm>
              <a:off x="3169924" y="3833030"/>
              <a:ext cx="47625" cy="104775"/>
            </a:xfrm>
            <a:custGeom>
              <a:avLst/>
              <a:gdLst>
                <a:gd name="T0" fmla="*/ 29 w 30"/>
                <a:gd name="T1" fmla="*/ 2 h 66"/>
                <a:gd name="T2" fmla="*/ 12 w 30"/>
                <a:gd name="T3" fmla="*/ 65 h 66"/>
                <a:gd name="T4" fmla="*/ 0 w 30"/>
                <a:gd name="T5" fmla="*/ 0 h 66"/>
                <a:gd name="T6" fmla="*/ 29 w 30"/>
                <a:gd name="T7" fmla="*/ 2 h 66"/>
              </a:gdLst>
              <a:ahLst/>
              <a:cxnLst>
                <a:cxn ang="0">
                  <a:pos x="T0" y="T1"/>
                </a:cxn>
                <a:cxn ang="0">
                  <a:pos x="T2" y="T3"/>
                </a:cxn>
                <a:cxn ang="0">
                  <a:pos x="T4" y="T5"/>
                </a:cxn>
                <a:cxn ang="0">
                  <a:pos x="T6" y="T7"/>
                </a:cxn>
              </a:cxnLst>
              <a:rect l="0" t="0" r="r" b="b"/>
              <a:pathLst>
                <a:path w="30" h="66">
                  <a:moveTo>
                    <a:pt x="29" y="2"/>
                  </a:moveTo>
                  <a:lnTo>
                    <a:pt x="12" y="65"/>
                  </a:lnTo>
                  <a:lnTo>
                    <a:pt x="0" y="0"/>
                  </a:lnTo>
                  <a:lnTo>
                    <a:pt x="29"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Freeform 25"/>
            <p:cNvSpPr>
              <a:spLocks/>
            </p:cNvSpPr>
            <p:nvPr/>
          </p:nvSpPr>
          <p:spPr bwMode="auto">
            <a:xfrm>
              <a:off x="3687449" y="3488542"/>
              <a:ext cx="792163" cy="438150"/>
            </a:xfrm>
            <a:custGeom>
              <a:avLst/>
              <a:gdLst>
                <a:gd name="T0" fmla="*/ 0 w 499"/>
                <a:gd name="T1" fmla="*/ 0 h 276"/>
                <a:gd name="T2" fmla="*/ 498 w 499"/>
                <a:gd name="T3" fmla="*/ 275 h 276"/>
                <a:gd name="T4" fmla="*/ 0 w 499"/>
                <a:gd name="T5" fmla="*/ 0 h 276"/>
              </a:gdLst>
              <a:ahLst/>
              <a:cxnLst>
                <a:cxn ang="0">
                  <a:pos x="T0" y="T1"/>
                </a:cxn>
                <a:cxn ang="0">
                  <a:pos x="T2" y="T3"/>
                </a:cxn>
                <a:cxn ang="0">
                  <a:pos x="T4" y="T5"/>
                </a:cxn>
              </a:cxnLst>
              <a:rect l="0" t="0" r="r" b="b"/>
              <a:pathLst>
                <a:path w="499" h="276">
                  <a:moveTo>
                    <a:pt x="0" y="0"/>
                  </a:moveTo>
                  <a:lnTo>
                    <a:pt x="498" y="27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Freeform 26"/>
            <p:cNvSpPr>
              <a:spLocks/>
            </p:cNvSpPr>
            <p:nvPr/>
          </p:nvSpPr>
          <p:spPr bwMode="auto">
            <a:xfrm>
              <a:off x="4384362" y="3856842"/>
              <a:ext cx="95250" cy="69850"/>
            </a:xfrm>
            <a:custGeom>
              <a:avLst/>
              <a:gdLst>
                <a:gd name="T0" fmla="*/ 13 w 60"/>
                <a:gd name="T1" fmla="*/ 0 h 44"/>
                <a:gd name="T2" fmla="*/ 59 w 60"/>
                <a:gd name="T3" fmla="*/ 43 h 44"/>
                <a:gd name="T4" fmla="*/ 0 w 60"/>
                <a:gd name="T5" fmla="*/ 28 h 44"/>
                <a:gd name="T6" fmla="*/ 13 w 60"/>
                <a:gd name="T7" fmla="*/ 0 h 44"/>
              </a:gdLst>
              <a:ahLst/>
              <a:cxnLst>
                <a:cxn ang="0">
                  <a:pos x="T0" y="T1"/>
                </a:cxn>
                <a:cxn ang="0">
                  <a:pos x="T2" y="T3"/>
                </a:cxn>
                <a:cxn ang="0">
                  <a:pos x="T4" y="T5"/>
                </a:cxn>
                <a:cxn ang="0">
                  <a:pos x="T6" y="T7"/>
                </a:cxn>
              </a:cxnLst>
              <a:rect l="0" t="0" r="r" b="b"/>
              <a:pathLst>
                <a:path w="60" h="44">
                  <a:moveTo>
                    <a:pt x="13" y="0"/>
                  </a:moveTo>
                  <a:lnTo>
                    <a:pt x="59" y="43"/>
                  </a:lnTo>
                  <a:lnTo>
                    <a:pt x="0" y="2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Freeform 27"/>
            <p:cNvSpPr>
              <a:spLocks/>
            </p:cNvSpPr>
            <p:nvPr/>
          </p:nvSpPr>
          <p:spPr bwMode="auto">
            <a:xfrm>
              <a:off x="3161987" y="2593192"/>
              <a:ext cx="1317625" cy="509588"/>
            </a:xfrm>
            <a:custGeom>
              <a:avLst/>
              <a:gdLst>
                <a:gd name="T0" fmla="*/ 829 w 830"/>
                <a:gd name="T1" fmla="*/ 0 h 321"/>
                <a:gd name="T2" fmla="*/ 0 w 830"/>
                <a:gd name="T3" fmla="*/ 320 h 321"/>
                <a:gd name="T4" fmla="*/ 829 w 830"/>
                <a:gd name="T5" fmla="*/ 0 h 321"/>
              </a:gdLst>
              <a:ahLst/>
              <a:cxnLst>
                <a:cxn ang="0">
                  <a:pos x="T0" y="T1"/>
                </a:cxn>
                <a:cxn ang="0">
                  <a:pos x="T2" y="T3"/>
                </a:cxn>
                <a:cxn ang="0">
                  <a:pos x="T4" y="T5"/>
                </a:cxn>
              </a:cxnLst>
              <a:rect l="0" t="0" r="r" b="b"/>
              <a:pathLst>
                <a:path w="830" h="321">
                  <a:moveTo>
                    <a:pt x="829" y="0"/>
                  </a:moveTo>
                  <a:lnTo>
                    <a:pt x="0" y="320"/>
                  </a:lnTo>
                  <a:lnTo>
                    <a:pt x="82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Freeform 28"/>
            <p:cNvSpPr>
              <a:spLocks/>
            </p:cNvSpPr>
            <p:nvPr/>
          </p:nvSpPr>
          <p:spPr bwMode="auto">
            <a:xfrm>
              <a:off x="3161987" y="3044042"/>
              <a:ext cx="96837" cy="58738"/>
            </a:xfrm>
            <a:custGeom>
              <a:avLst/>
              <a:gdLst>
                <a:gd name="T0" fmla="*/ 60 w 61"/>
                <a:gd name="T1" fmla="*/ 30 h 37"/>
                <a:gd name="T2" fmla="*/ 0 w 61"/>
                <a:gd name="T3" fmla="*/ 36 h 37"/>
                <a:gd name="T4" fmla="*/ 51 w 61"/>
                <a:gd name="T5" fmla="*/ 0 h 37"/>
                <a:gd name="T6" fmla="*/ 60 w 61"/>
                <a:gd name="T7" fmla="*/ 30 h 37"/>
              </a:gdLst>
              <a:ahLst/>
              <a:cxnLst>
                <a:cxn ang="0">
                  <a:pos x="T0" y="T1"/>
                </a:cxn>
                <a:cxn ang="0">
                  <a:pos x="T2" y="T3"/>
                </a:cxn>
                <a:cxn ang="0">
                  <a:pos x="T4" y="T5"/>
                </a:cxn>
                <a:cxn ang="0">
                  <a:pos x="T6" y="T7"/>
                </a:cxn>
              </a:cxnLst>
              <a:rect l="0" t="0" r="r" b="b"/>
              <a:pathLst>
                <a:path w="61" h="37">
                  <a:moveTo>
                    <a:pt x="60" y="30"/>
                  </a:moveTo>
                  <a:lnTo>
                    <a:pt x="0" y="36"/>
                  </a:lnTo>
                  <a:lnTo>
                    <a:pt x="51" y="0"/>
                  </a:lnTo>
                  <a:lnTo>
                    <a:pt x="60" y="3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Freeform 29"/>
            <p:cNvSpPr>
              <a:spLocks/>
            </p:cNvSpPr>
            <p:nvPr/>
          </p:nvSpPr>
          <p:spPr bwMode="auto">
            <a:xfrm>
              <a:off x="5343212" y="2247117"/>
              <a:ext cx="452437" cy="409575"/>
            </a:xfrm>
            <a:custGeom>
              <a:avLst/>
              <a:gdLst>
                <a:gd name="T0" fmla="*/ 0 w 285"/>
                <a:gd name="T1" fmla="*/ 257 h 258"/>
                <a:gd name="T2" fmla="*/ 0 w 285"/>
                <a:gd name="T3" fmla="*/ 0 h 258"/>
                <a:gd name="T4" fmla="*/ 284 w 285"/>
                <a:gd name="T5" fmla="*/ 0 h 258"/>
                <a:gd name="T6" fmla="*/ 284 w 285"/>
                <a:gd name="T7" fmla="*/ 257 h 258"/>
                <a:gd name="T8" fmla="*/ 0 w 285"/>
                <a:gd name="T9" fmla="*/ 257 h 258"/>
              </a:gdLst>
              <a:ahLst/>
              <a:cxnLst>
                <a:cxn ang="0">
                  <a:pos x="T0" y="T1"/>
                </a:cxn>
                <a:cxn ang="0">
                  <a:pos x="T2" y="T3"/>
                </a:cxn>
                <a:cxn ang="0">
                  <a:pos x="T4" y="T5"/>
                </a:cxn>
                <a:cxn ang="0">
                  <a:pos x="T6" y="T7"/>
                </a:cxn>
                <a:cxn ang="0">
                  <a:pos x="T8" y="T9"/>
                </a:cxn>
              </a:cxnLst>
              <a:rect l="0" t="0" r="r" b="b"/>
              <a:pathLst>
                <a:path w="285" h="258">
                  <a:moveTo>
                    <a:pt x="0" y="257"/>
                  </a:moveTo>
                  <a:lnTo>
                    <a:pt x="0" y="0"/>
                  </a:lnTo>
                  <a:lnTo>
                    <a:pt x="284" y="0"/>
                  </a:lnTo>
                  <a:lnTo>
                    <a:pt x="284"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Freeform 30"/>
            <p:cNvSpPr>
              <a:spLocks/>
            </p:cNvSpPr>
            <p:nvPr/>
          </p:nvSpPr>
          <p:spPr bwMode="auto">
            <a:xfrm>
              <a:off x="5794062" y="2247117"/>
              <a:ext cx="452437" cy="409575"/>
            </a:xfrm>
            <a:custGeom>
              <a:avLst/>
              <a:gdLst>
                <a:gd name="T0" fmla="*/ 0 w 285"/>
                <a:gd name="T1" fmla="*/ 257 h 258"/>
                <a:gd name="T2" fmla="*/ 0 w 285"/>
                <a:gd name="T3" fmla="*/ 0 h 258"/>
                <a:gd name="T4" fmla="*/ 284 w 285"/>
                <a:gd name="T5" fmla="*/ 0 h 258"/>
                <a:gd name="T6" fmla="*/ 284 w 285"/>
                <a:gd name="T7" fmla="*/ 257 h 258"/>
                <a:gd name="T8" fmla="*/ 0 w 285"/>
                <a:gd name="T9" fmla="*/ 257 h 258"/>
              </a:gdLst>
              <a:ahLst/>
              <a:cxnLst>
                <a:cxn ang="0">
                  <a:pos x="T0" y="T1"/>
                </a:cxn>
                <a:cxn ang="0">
                  <a:pos x="T2" y="T3"/>
                </a:cxn>
                <a:cxn ang="0">
                  <a:pos x="T4" y="T5"/>
                </a:cxn>
                <a:cxn ang="0">
                  <a:pos x="T6" y="T7"/>
                </a:cxn>
                <a:cxn ang="0">
                  <a:pos x="T8" y="T9"/>
                </a:cxn>
              </a:cxnLst>
              <a:rect l="0" t="0" r="r" b="b"/>
              <a:pathLst>
                <a:path w="285" h="258">
                  <a:moveTo>
                    <a:pt x="0" y="257"/>
                  </a:moveTo>
                  <a:lnTo>
                    <a:pt x="0" y="0"/>
                  </a:lnTo>
                  <a:lnTo>
                    <a:pt x="284" y="0"/>
                  </a:lnTo>
                  <a:lnTo>
                    <a:pt x="284"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9" name="Freeform 31"/>
            <p:cNvSpPr>
              <a:spLocks/>
            </p:cNvSpPr>
            <p:nvPr/>
          </p:nvSpPr>
          <p:spPr bwMode="auto">
            <a:xfrm>
              <a:off x="5868674" y="2247117"/>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Freeform 32"/>
            <p:cNvSpPr>
              <a:spLocks/>
            </p:cNvSpPr>
            <p:nvPr/>
          </p:nvSpPr>
          <p:spPr bwMode="auto">
            <a:xfrm>
              <a:off x="6244912" y="2247117"/>
              <a:ext cx="77787" cy="409575"/>
            </a:xfrm>
            <a:custGeom>
              <a:avLst/>
              <a:gdLst>
                <a:gd name="T0" fmla="*/ 0 w 49"/>
                <a:gd name="T1" fmla="*/ 257 h 258"/>
                <a:gd name="T2" fmla="*/ 0 w 49"/>
                <a:gd name="T3" fmla="*/ 0 h 258"/>
                <a:gd name="T4" fmla="*/ 48 w 49"/>
                <a:gd name="T5" fmla="*/ 0 h 258"/>
                <a:gd name="T6" fmla="*/ 48 w 49"/>
                <a:gd name="T7" fmla="*/ 257 h 258"/>
                <a:gd name="T8" fmla="*/ 0 w 49"/>
                <a:gd name="T9" fmla="*/ 257 h 258"/>
              </a:gdLst>
              <a:ahLst/>
              <a:cxnLst>
                <a:cxn ang="0">
                  <a:pos x="T0" y="T1"/>
                </a:cxn>
                <a:cxn ang="0">
                  <a:pos x="T2" y="T3"/>
                </a:cxn>
                <a:cxn ang="0">
                  <a:pos x="T4" y="T5"/>
                </a:cxn>
                <a:cxn ang="0">
                  <a:pos x="T6" y="T7"/>
                </a:cxn>
                <a:cxn ang="0">
                  <a:pos x="T8" y="T9"/>
                </a:cxn>
              </a:cxnLst>
              <a:rect l="0" t="0" r="r" b="b"/>
              <a:pathLst>
                <a:path w="49" h="258">
                  <a:moveTo>
                    <a:pt x="0" y="257"/>
                  </a:moveTo>
                  <a:lnTo>
                    <a:pt x="0" y="0"/>
                  </a:lnTo>
                  <a:lnTo>
                    <a:pt x="48" y="0"/>
                  </a:lnTo>
                  <a:lnTo>
                    <a:pt x="48"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Freeform 33"/>
            <p:cNvSpPr>
              <a:spLocks/>
            </p:cNvSpPr>
            <p:nvPr/>
          </p:nvSpPr>
          <p:spPr bwMode="auto">
            <a:xfrm>
              <a:off x="6686237" y="3050392"/>
              <a:ext cx="454025" cy="409575"/>
            </a:xfrm>
            <a:custGeom>
              <a:avLst/>
              <a:gdLst>
                <a:gd name="T0" fmla="*/ 0 w 286"/>
                <a:gd name="T1" fmla="*/ 257 h 258"/>
                <a:gd name="T2" fmla="*/ 0 w 286"/>
                <a:gd name="T3" fmla="*/ 0 h 258"/>
                <a:gd name="T4" fmla="*/ 285 w 286"/>
                <a:gd name="T5" fmla="*/ 0 h 258"/>
                <a:gd name="T6" fmla="*/ 285 w 286"/>
                <a:gd name="T7" fmla="*/ 257 h 258"/>
                <a:gd name="T8" fmla="*/ 0 w 286"/>
                <a:gd name="T9" fmla="*/ 257 h 258"/>
              </a:gdLst>
              <a:ahLst/>
              <a:cxnLst>
                <a:cxn ang="0">
                  <a:pos x="T0" y="T1"/>
                </a:cxn>
                <a:cxn ang="0">
                  <a:pos x="T2" y="T3"/>
                </a:cxn>
                <a:cxn ang="0">
                  <a:pos x="T4" y="T5"/>
                </a:cxn>
                <a:cxn ang="0">
                  <a:pos x="T6" y="T7"/>
                </a:cxn>
                <a:cxn ang="0">
                  <a:pos x="T8" y="T9"/>
                </a:cxn>
              </a:cxnLst>
              <a:rect l="0" t="0" r="r" b="b"/>
              <a:pathLst>
                <a:path w="286" h="258">
                  <a:moveTo>
                    <a:pt x="0" y="257"/>
                  </a:moveTo>
                  <a:lnTo>
                    <a:pt x="0" y="0"/>
                  </a:lnTo>
                  <a:lnTo>
                    <a:pt x="285" y="0"/>
                  </a:lnTo>
                  <a:lnTo>
                    <a:pt x="285"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2" name="Freeform 34"/>
            <p:cNvSpPr>
              <a:spLocks/>
            </p:cNvSpPr>
            <p:nvPr/>
          </p:nvSpPr>
          <p:spPr bwMode="auto">
            <a:xfrm>
              <a:off x="6762437" y="3050392"/>
              <a:ext cx="1587"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3" name="Freeform 35"/>
            <p:cNvSpPr>
              <a:spLocks/>
            </p:cNvSpPr>
            <p:nvPr/>
          </p:nvSpPr>
          <p:spPr bwMode="auto">
            <a:xfrm>
              <a:off x="7138674" y="3050392"/>
              <a:ext cx="454025" cy="409575"/>
            </a:xfrm>
            <a:custGeom>
              <a:avLst/>
              <a:gdLst>
                <a:gd name="T0" fmla="*/ 0 w 286"/>
                <a:gd name="T1" fmla="*/ 257 h 258"/>
                <a:gd name="T2" fmla="*/ 0 w 286"/>
                <a:gd name="T3" fmla="*/ 0 h 258"/>
                <a:gd name="T4" fmla="*/ 285 w 286"/>
                <a:gd name="T5" fmla="*/ 0 h 258"/>
                <a:gd name="T6" fmla="*/ 285 w 286"/>
                <a:gd name="T7" fmla="*/ 257 h 258"/>
                <a:gd name="T8" fmla="*/ 0 w 286"/>
                <a:gd name="T9" fmla="*/ 257 h 258"/>
              </a:gdLst>
              <a:ahLst/>
              <a:cxnLst>
                <a:cxn ang="0">
                  <a:pos x="T0" y="T1"/>
                </a:cxn>
                <a:cxn ang="0">
                  <a:pos x="T2" y="T3"/>
                </a:cxn>
                <a:cxn ang="0">
                  <a:pos x="T4" y="T5"/>
                </a:cxn>
                <a:cxn ang="0">
                  <a:pos x="T6" y="T7"/>
                </a:cxn>
                <a:cxn ang="0">
                  <a:pos x="T8" y="T9"/>
                </a:cxn>
              </a:cxnLst>
              <a:rect l="0" t="0" r="r" b="b"/>
              <a:pathLst>
                <a:path w="286" h="258">
                  <a:moveTo>
                    <a:pt x="0" y="257"/>
                  </a:moveTo>
                  <a:lnTo>
                    <a:pt x="0" y="0"/>
                  </a:lnTo>
                  <a:lnTo>
                    <a:pt x="285" y="0"/>
                  </a:lnTo>
                  <a:lnTo>
                    <a:pt x="285"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4" name="Freeform 36"/>
            <p:cNvSpPr>
              <a:spLocks/>
            </p:cNvSpPr>
            <p:nvPr/>
          </p:nvSpPr>
          <p:spPr bwMode="auto">
            <a:xfrm>
              <a:off x="7214874" y="3050392"/>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5" name="Freeform 37"/>
            <p:cNvSpPr>
              <a:spLocks/>
            </p:cNvSpPr>
            <p:nvPr/>
          </p:nvSpPr>
          <p:spPr bwMode="auto">
            <a:xfrm>
              <a:off x="7591112" y="3050392"/>
              <a:ext cx="452437" cy="409575"/>
            </a:xfrm>
            <a:custGeom>
              <a:avLst/>
              <a:gdLst>
                <a:gd name="T0" fmla="*/ 0 w 285"/>
                <a:gd name="T1" fmla="*/ 257 h 258"/>
                <a:gd name="T2" fmla="*/ 0 w 285"/>
                <a:gd name="T3" fmla="*/ 0 h 258"/>
                <a:gd name="T4" fmla="*/ 284 w 285"/>
                <a:gd name="T5" fmla="*/ 0 h 258"/>
                <a:gd name="T6" fmla="*/ 284 w 285"/>
                <a:gd name="T7" fmla="*/ 257 h 258"/>
                <a:gd name="T8" fmla="*/ 0 w 285"/>
                <a:gd name="T9" fmla="*/ 257 h 258"/>
              </a:gdLst>
              <a:ahLst/>
              <a:cxnLst>
                <a:cxn ang="0">
                  <a:pos x="T0" y="T1"/>
                </a:cxn>
                <a:cxn ang="0">
                  <a:pos x="T2" y="T3"/>
                </a:cxn>
                <a:cxn ang="0">
                  <a:pos x="T4" y="T5"/>
                </a:cxn>
                <a:cxn ang="0">
                  <a:pos x="T6" y="T7"/>
                </a:cxn>
                <a:cxn ang="0">
                  <a:pos x="T8" y="T9"/>
                </a:cxn>
              </a:cxnLst>
              <a:rect l="0" t="0" r="r" b="b"/>
              <a:pathLst>
                <a:path w="285" h="258">
                  <a:moveTo>
                    <a:pt x="0" y="257"/>
                  </a:moveTo>
                  <a:lnTo>
                    <a:pt x="0" y="0"/>
                  </a:lnTo>
                  <a:lnTo>
                    <a:pt x="284" y="0"/>
                  </a:lnTo>
                  <a:lnTo>
                    <a:pt x="284"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6" name="Freeform 38"/>
            <p:cNvSpPr>
              <a:spLocks/>
            </p:cNvSpPr>
            <p:nvPr/>
          </p:nvSpPr>
          <p:spPr bwMode="auto">
            <a:xfrm>
              <a:off x="7664137" y="3050392"/>
              <a:ext cx="1587"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7" name="Freeform 39"/>
            <p:cNvSpPr>
              <a:spLocks/>
            </p:cNvSpPr>
            <p:nvPr/>
          </p:nvSpPr>
          <p:spPr bwMode="auto">
            <a:xfrm>
              <a:off x="8041962" y="3050392"/>
              <a:ext cx="452437" cy="409575"/>
            </a:xfrm>
            <a:custGeom>
              <a:avLst/>
              <a:gdLst>
                <a:gd name="T0" fmla="*/ 0 w 285"/>
                <a:gd name="T1" fmla="*/ 257 h 258"/>
                <a:gd name="T2" fmla="*/ 0 w 285"/>
                <a:gd name="T3" fmla="*/ 0 h 258"/>
                <a:gd name="T4" fmla="*/ 284 w 285"/>
                <a:gd name="T5" fmla="*/ 0 h 258"/>
                <a:gd name="T6" fmla="*/ 284 w 285"/>
                <a:gd name="T7" fmla="*/ 257 h 258"/>
                <a:gd name="T8" fmla="*/ 0 w 285"/>
                <a:gd name="T9" fmla="*/ 257 h 258"/>
              </a:gdLst>
              <a:ahLst/>
              <a:cxnLst>
                <a:cxn ang="0">
                  <a:pos x="T0" y="T1"/>
                </a:cxn>
                <a:cxn ang="0">
                  <a:pos x="T2" y="T3"/>
                </a:cxn>
                <a:cxn ang="0">
                  <a:pos x="T4" y="T5"/>
                </a:cxn>
                <a:cxn ang="0">
                  <a:pos x="T6" y="T7"/>
                </a:cxn>
                <a:cxn ang="0">
                  <a:pos x="T8" y="T9"/>
                </a:cxn>
              </a:cxnLst>
              <a:rect l="0" t="0" r="r" b="b"/>
              <a:pathLst>
                <a:path w="285" h="258">
                  <a:moveTo>
                    <a:pt x="0" y="257"/>
                  </a:moveTo>
                  <a:lnTo>
                    <a:pt x="0" y="0"/>
                  </a:lnTo>
                  <a:lnTo>
                    <a:pt x="284" y="0"/>
                  </a:lnTo>
                  <a:lnTo>
                    <a:pt x="284"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8" name="Freeform 40"/>
            <p:cNvSpPr>
              <a:spLocks/>
            </p:cNvSpPr>
            <p:nvPr/>
          </p:nvSpPr>
          <p:spPr bwMode="auto">
            <a:xfrm>
              <a:off x="8116574" y="3050392"/>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9" name="Freeform 41"/>
            <p:cNvSpPr>
              <a:spLocks/>
            </p:cNvSpPr>
            <p:nvPr/>
          </p:nvSpPr>
          <p:spPr bwMode="auto">
            <a:xfrm>
              <a:off x="8492812" y="3050392"/>
              <a:ext cx="77787" cy="409575"/>
            </a:xfrm>
            <a:custGeom>
              <a:avLst/>
              <a:gdLst>
                <a:gd name="T0" fmla="*/ 0 w 49"/>
                <a:gd name="T1" fmla="*/ 257 h 258"/>
                <a:gd name="T2" fmla="*/ 0 w 49"/>
                <a:gd name="T3" fmla="*/ 0 h 258"/>
                <a:gd name="T4" fmla="*/ 48 w 49"/>
                <a:gd name="T5" fmla="*/ 0 h 258"/>
                <a:gd name="T6" fmla="*/ 48 w 49"/>
                <a:gd name="T7" fmla="*/ 257 h 258"/>
                <a:gd name="T8" fmla="*/ 0 w 49"/>
                <a:gd name="T9" fmla="*/ 257 h 258"/>
              </a:gdLst>
              <a:ahLst/>
              <a:cxnLst>
                <a:cxn ang="0">
                  <a:pos x="T0" y="T1"/>
                </a:cxn>
                <a:cxn ang="0">
                  <a:pos x="T2" y="T3"/>
                </a:cxn>
                <a:cxn ang="0">
                  <a:pos x="T4" y="T5"/>
                </a:cxn>
                <a:cxn ang="0">
                  <a:pos x="T6" y="T7"/>
                </a:cxn>
                <a:cxn ang="0">
                  <a:pos x="T8" y="T9"/>
                </a:cxn>
              </a:cxnLst>
              <a:rect l="0" t="0" r="r" b="b"/>
              <a:pathLst>
                <a:path w="49" h="258">
                  <a:moveTo>
                    <a:pt x="0" y="257"/>
                  </a:moveTo>
                  <a:lnTo>
                    <a:pt x="0" y="0"/>
                  </a:lnTo>
                  <a:lnTo>
                    <a:pt x="48" y="0"/>
                  </a:lnTo>
                  <a:lnTo>
                    <a:pt x="48" y="257"/>
                  </a:lnTo>
                  <a:lnTo>
                    <a:pt x="0" y="2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Freeform 42"/>
            <p:cNvSpPr>
              <a:spLocks/>
            </p:cNvSpPr>
            <p:nvPr/>
          </p:nvSpPr>
          <p:spPr bwMode="auto">
            <a:xfrm>
              <a:off x="4119249" y="3477430"/>
              <a:ext cx="1535113" cy="460375"/>
            </a:xfrm>
            <a:custGeom>
              <a:avLst/>
              <a:gdLst>
                <a:gd name="T0" fmla="*/ 0 w 967"/>
                <a:gd name="T1" fmla="*/ 0 h 290"/>
                <a:gd name="T2" fmla="*/ 966 w 967"/>
                <a:gd name="T3" fmla="*/ 289 h 290"/>
                <a:gd name="T4" fmla="*/ 0 w 967"/>
                <a:gd name="T5" fmla="*/ 0 h 290"/>
              </a:gdLst>
              <a:ahLst/>
              <a:cxnLst>
                <a:cxn ang="0">
                  <a:pos x="T0" y="T1"/>
                </a:cxn>
                <a:cxn ang="0">
                  <a:pos x="T2" y="T3"/>
                </a:cxn>
                <a:cxn ang="0">
                  <a:pos x="T4" y="T5"/>
                </a:cxn>
              </a:cxnLst>
              <a:rect l="0" t="0" r="r" b="b"/>
              <a:pathLst>
                <a:path w="967" h="290">
                  <a:moveTo>
                    <a:pt x="0" y="0"/>
                  </a:moveTo>
                  <a:lnTo>
                    <a:pt x="966" y="28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1" name="Freeform 43"/>
            <p:cNvSpPr>
              <a:spLocks/>
            </p:cNvSpPr>
            <p:nvPr/>
          </p:nvSpPr>
          <p:spPr bwMode="auto">
            <a:xfrm>
              <a:off x="6716399" y="3396467"/>
              <a:ext cx="169863" cy="530225"/>
            </a:xfrm>
            <a:custGeom>
              <a:avLst/>
              <a:gdLst>
                <a:gd name="T0" fmla="*/ 0 w 107"/>
                <a:gd name="T1" fmla="*/ 0 h 334"/>
                <a:gd name="T2" fmla="*/ 106 w 107"/>
                <a:gd name="T3" fmla="*/ 333 h 334"/>
                <a:gd name="T4" fmla="*/ 0 w 107"/>
                <a:gd name="T5" fmla="*/ 0 h 334"/>
              </a:gdLst>
              <a:ahLst/>
              <a:cxnLst>
                <a:cxn ang="0">
                  <a:pos x="T0" y="T1"/>
                </a:cxn>
                <a:cxn ang="0">
                  <a:pos x="T2" y="T3"/>
                </a:cxn>
                <a:cxn ang="0">
                  <a:pos x="T4" y="T5"/>
                </a:cxn>
              </a:cxnLst>
              <a:rect l="0" t="0" r="r" b="b"/>
              <a:pathLst>
                <a:path w="107" h="334">
                  <a:moveTo>
                    <a:pt x="0" y="0"/>
                  </a:moveTo>
                  <a:lnTo>
                    <a:pt x="106" y="33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2" name="Freeform 44"/>
            <p:cNvSpPr>
              <a:spLocks/>
            </p:cNvSpPr>
            <p:nvPr/>
          </p:nvSpPr>
          <p:spPr bwMode="auto">
            <a:xfrm>
              <a:off x="6830699" y="3821917"/>
              <a:ext cx="55563" cy="104775"/>
            </a:xfrm>
            <a:custGeom>
              <a:avLst/>
              <a:gdLst>
                <a:gd name="T0" fmla="*/ 29 w 35"/>
                <a:gd name="T1" fmla="*/ 0 h 66"/>
                <a:gd name="T2" fmla="*/ 34 w 35"/>
                <a:gd name="T3" fmla="*/ 65 h 66"/>
                <a:gd name="T4" fmla="*/ 0 w 35"/>
                <a:gd name="T5" fmla="*/ 10 h 66"/>
                <a:gd name="T6" fmla="*/ 29 w 35"/>
                <a:gd name="T7" fmla="*/ 0 h 66"/>
              </a:gdLst>
              <a:ahLst/>
              <a:cxnLst>
                <a:cxn ang="0">
                  <a:pos x="T0" y="T1"/>
                </a:cxn>
                <a:cxn ang="0">
                  <a:pos x="T2" y="T3"/>
                </a:cxn>
                <a:cxn ang="0">
                  <a:pos x="T4" y="T5"/>
                </a:cxn>
                <a:cxn ang="0">
                  <a:pos x="T6" y="T7"/>
                </a:cxn>
              </a:cxnLst>
              <a:rect l="0" t="0" r="r" b="b"/>
              <a:pathLst>
                <a:path w="35" h="66">
                  <a:moveTo>
                    <a:pt x="29" y="0"/>
                  </a:moveTo>
                  <a:lnTo>
                    <a:pt x="34" y="65"/>
                  </a:lnTo>
                  <a:lnTo>
                    <a:pt x="0" y="10"/>
                  </a:lnTo>
                  <a:lnTo>
                    <a:pt x="2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3" name="Freeform 45"/>
            <p:cNvSpPr>
              <a:spLocks/>
            </p:cNvSpPr>
            <p:nvPr/>
          </p:nvSpPr>
          <p:spPr bwMode="auto">
            <a:xfrm>
              <a:off x="7167249" y="3407580"/>
              <a:ext cx="1185863" cy="519112"/>
            </a:xfrm>
            <a:custGeom>
              <a:avLst/>
              <a:gdLst>
                <a:gd name="T0" fmla="*/ 0 w 747"/>
                <a:gd name="T1" fmla="*/ 0 h 327"/>
                <a:gd name="T2" fmla="*/ 746 w 747"/>
                <a:gd name="T3" fmla="*/ 326 h 327"/>
                <a:gd name="T4" fmla="*/ 0 w 747"/>
                <a:gd name="T5" fmla="*/ 0 h 327"/>
              </a:gdLst>
              <a:ahLst/>
              <a:cxnLst>
                <a:cxn ang="0">
                  <a:pos x="T0" y="T1"/>
                </a:cxn>
                <a:cxn ang="0">
                  <a:pos x="T2" y="T3"/>
                </a:cxn>
                <a:cxn ang="0">
                  <a:pos x="T4" y="T5"/>
                </a:cxn>
              </a:cxnLst>
              <a:rect l="0" t="0" r="r" b="b"/>
              <a:pathLst>
                <a:path w="747" h="327">
                  <a:moveTo>
                    <a:pt x="0" y="0"/>
                  </a:moveTo>
                  <a:lnTo>
                    <a:pt x="746" y="32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4" name="Freeform 46"/>
            <p:cNvSpPr>
              <a:spLocks/>
            </p:cNvSpPr>
            <p:nvPr/>
          </p:nvSpPr>
          <p:spPr bwMode="auto">
            <a:xfrm>
              <a:off x="8254687" y="3864780"/>
              <a:ext cx="98425" cy="61912"/>
            </a:xfrm>
            <a:custGeom>
              <a:avLst/>
              <a:gdLst>
                <a:gd name="T0" fmla="*/ 12 w 62"/>
                <a:gd name="T1" fmla="*/ 0 h 39"/>
                <a:gd name="T2" fmla="*/ 61 w 62"/>
                <a:gd name="T3" fmla="*/ 38 h 39"/>
                <a:gd name="T4" fmla="*/ 0 w 62"/>
                <a:gd name="T5" fmla="*/ 30 h 39"/>
                <a:gd name="T6" fmla="*/ 12 w 62"/>
                <a:gd name="T7" fmla="*/ 0 h 39"/>
              </a:gdLst>
              <a:ahLst/>
              <a:cxnLst>
                <a:cxn ang="0">
                  <a:pos x="T0" y="T1"/>
                </a:cxn>
                <a:cxn ang="0">
                  <a:pos x="T2" y="T3"/>
                </a:cxn>
                <a:cxn ang="0">
                  <a:pos x="T4" y="T5"/>
                </a:cxn>
                <a:cxn ang="0">
                  <a:pos x="T6" y="T7"/>
                </a:cxn>
              </a:cxnLst>
              <a:rect l="0" t="0" r="r" b="b"/>
              <a:pathLst>
                <a:path w="62" h="39">
                  <a:moveTo>
                    <a:pt x="12" y="0"/>
                  </a:moveTo>
                  <a:lnTo>
                    <a:pt x="61" y="38"/>
                  </a:lnTo>
                  <a:lnTo>
                    <a:pt x="0" y="30"/>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5" name="Freeform 47"/>
            <p:cNvSpPr>
              <a:spLocks/>
            </p:cNvSpPr>
            <p:nvPr/>
          </p:nvSpPr>
          <p:spPr bwMode="auto">
            <a:xfrm>
              <a:off x="4917762" y="2604305"/>
              <a:ext cx="2033587" cy="428625"/>
            </a:xfrm>
            <a:custGeom>
              <a:avLst/>
              <a:gdLst>
                <a:gd name="T0" fmla="*/ 0 w 1281"/>
                <a:gd name="T1" fmla="*/ 0 h 270"/>
                <a:gd name="T2" fmla="*/ 1280 w 1281"/>
                <a:gd name="T3" fmla="*/ 269 h 270"/>
                <a:gd name="T4" fmla="*/ 0 w 1281"/>
                <a:gd name="T5" fmla="*/ 0 h 270"/>
              </a:gdLst>
              <a:ahLst/>
              <a:cxnLst>
                <a:cxn ang="0">
                  <a:pos x="T0" y="T1"/>
                </a:cxn>
                <a:cxn ang="0">
                  <a:pos x="T2" y="T3"/>
                </a:cxn>
                <a:cxn ang="0">
                  <a:pos x="T4" y="T5"/>
                </a:cxn>
              </a:cxnLst>
              <a:rect l="0" t="0" r="r" b="b"/>
              <a:pathLst>
                <a:path w="1281" h="270">
                  <a:moveTo>
                    <a:pt x="0" y="0"/>
                  </a:moveTo>
                  <a:lnTo>
                    <a:pt x="1280" y="26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6" name="Freeform 48"/>
            <p:cNvSpPr>
              <a:spLocks/>
            </p:cNvSpPr>
            <p:nvPr/>
          </p:nvSpPr>
          <p:spPr bwMode="auto">
            <a:xfrm>
              <a:off x="6851337" y="2986892"/>
              <a:ext cx="100012" cy="50800"/>
            </a:xfrm>
            <a:custGeom>
              <a:avLst/>
              <a:gdLst>
                <a:gd name="T0" fmla="*/ 6 w 63"/>
                <a:gd name="T1" fmla="*/ 0 h 32"/>
                <a:gd name="T2" fmla="*/ 62 w 63"/>
                <a:gd name="T3" fmla="*/ 28 h 32"/>
                <a:gd name="T4" fmla="*/ 0 w 63"/>
                <a:gd name="T5" fmla="*/ 31 h 32"/>
                <a:gd name="T6" fmla="*/ 6 w 63"/>
                <a:gd name="T7" fmla="*/ 0 h 32"/>
              </a:gdLst>
              <a:ahLst/>
              <a:cxnLst>
                <a:cxn ang="0">
                  <a:pos x="T0" y="T1"/>
                </a:cxn>
                <a:cxn ang="0">
                  <a:pos x="T2" y="T3"/>
                </a:cxn>
                <a:cxn ang="0">
                  <a:pos x="T4" y="T5"/>
                </a:cxn>
                <a:cxn ang="0">
                  <a:pos x="T6" y="T7"/>
                </a:cxn>
              </a:cxnLst>
              <a:rect l="0" t="0" r="r" b="b"/>
              <a:pathLst>
                <a:path w="63" h="32">
                  <a:moveTo>
                    <a:pt x="6" y="0"/>
                  </a:moveTo>
                  <a:lnTo>
                    <a:pt x="62" y="28"/>
                  </a:lnTo>
                  <a:lnTo>
                    <a:pt x="0" y="31"/>
                  </a:lnTo>
                  <a:lnTo>
                    <a:pt x="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8" name="Rectangle 50"/>
            <p:cNvSpPr>
              <a:spLocks noChangeArrowheads="1"/>
            </p:cNvSpPr>
            <p:nvPr/>
          </p:nvSpPr>
          <p:spPr bwMode="auto">
            <a:xfrm>
              <a:off x="2836549" y="3131355"/>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37939" name="Rectangle 51"/>
            <p:cNvSpPr>
              <a:spLocks noChangeArrowheads="1"/>
            </p:cNvSpPr>
            <p:nvPr/>
          </p:nvSpPr>
          <p:spPr bwMode="auto">
            <a:xfrm>
              <a:off x="2403162" y="3131355"/>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37940" name="Rectangle 52"/>
            <p:cNvSpPr>
              <a:spLocks noChangeArrowheads="1"/>
            </p:cNvSpPr>
            <p:nvPr/>
          </p:nvSpPr>
          <p:spPr bwMode="auto">
            <a:xfrm>
              <a:off x="3250887" y="3121830"/>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37941" name="Rectangle 53"/>
            <p:cNvSpPr>
              <a:spLocks noChangeArrowheads="1"/>
            </p:cNvSpPr>
            <p:nvPr/>
          </p:nvSpPr>
          <p:spPr bwMode="auto">
            <a:xfrm>
              <a:off x="3747774" y="3121830"/>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37942" name="Rectangle 54"/>
            <p:cNvSpPr>
              <a:spLocks noChangeArrowheads="1"/>
            </p:cNvSpPr>
            <p:nvPr/>
          </p:nvSpPr>
          <p:spPr bwMode="auto">
            <a:xfrm>
              <a:off x="4536762" y="225664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37943" name="Rectangle 55"/>
            <p:cNvSpPr>
              <a:spLocks noChangeArrowheads="1"/>
            </p:cNvSpPr>
            <p:nvPr/>
          </p:nvSpPr>
          <p:spPr bwMode="auto">
            <a:xfrm>
              <a:off x="6794187" y="3071030"/>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grpSp>
          <p:nvGrpSpPr>
            <p:cNvPr id="37992" name="Group 104"/>
            <p:cNvGrpSpPr>
              <a:grpSpLocks/>
            </p:cNvGrpSpPr>
            <p:nvPr/>
          </p:nvGrpSpPr>
          <p:grpSpPr bwMode="auto">
            <a:xfrm>
              <a:off x="83824" y="3885417"/>
              <a:ext cx="8897938" cy="398463"/>
              <a:chOff x="96" y="3782"/>
              <a:chExt cx="5605" cy="251"/>
            </a:xfrm>
          </p:grpSpPr>
          <p:sp>
            <p:nvSpPr>
              <p:cNvPr id="37944" name="Freeform 56"/>
              <p:cNvSpPr>
                <a:spLocks/>
              </p:cNvSpPr>
              <p:nvPr/>
            </p:nvSpPr>
            <p:spPr bwMode="auto">
              <a:xfrm>
                <a:off x="1684"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5" name="Freeform 57"/>
              <p:cNvSpPr>
                <a:spLocks/>
              </p:cNvSpPr>
              <p:nvPr/>
            </p:nvSpPr>
            <p:spPr bwMode="auto">
              <a:xfrm>
                <a:off x="1874"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6" name="Freeform 58"/>
              <p:cNvSpPr>
                <a:spLocks/>
              </p:cNvSpPr>
              <p:nvPr/>
            </p:nvSpPr>
            <p:spPr bwMode="auto">
              <a:xfrm>
                <a:off x="2064"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7" name="Freeform 59"/>
              <p:cNvSpPr>
                <a:spLocks/>
              </p:cNvSpPr>
              <p:nvPr/>
            </p:nvSpPr>
            <p:spPr bwMode="auto">
              <a:xfrm>
                <a:off x="2254" y="3826"/>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8" name="Freeform 60"/>
              <p:cNvSpPr>
                <a:spLocks/>
              </p:cNvSpPr>
              <p:nvPr/>
            </p:nvSpPr>
            <p:spPr bwMode="auto">
              <a:xfrm>
                <a:off x="2490"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9" name="Freeform 61"/>
              <p:cNvSpPr>
                <a:spLocks/>
              </p:cNvSpPr>
              <p:nvPr/>
            </p:nvSpPr>
            <p:spPr bwMode="auto">
              <a:xfrm>
                <a:off x="2680"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0" name="Freeform 62"/>
              <p:cNvSpPr>
                <a:spLocks/>
              </p:cNvSpPr>
              <p:nvPr/>
            </p:nvSpPr>
            <p:spPr bwMode="auto">
              <a:xfrm>
                <a:off x="2870"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1" name="Freeform 63"/>
              <p:cNvSpPr>
                <a:spLocks/>
              </p:cNvSpPr>
              <p:nvPr/>
            </p:nvSpPr>
            <p:spPr bwMode="auto">
              <a:xfrm>
                <a:off x="3060" y="3826"/>
                <a:ext cx="189" cy="207"/>
              </a:xfrm>
              <a:custGeom>
                <a:avLst/>
                <a:gdLst>
                  <a:gd name="T0" fmla="*/ 0 w 189"/>
                  <a:gd name="T1" fmla="*/ 206 h 207"/>
                  <a:gd name="T2" fmla="*/ 0 w 189"/>
                  <a:gd name="T3" fmla="*/ 0 h 207"/>
                  <a:gd name="T4" fmla="*/ 188 w 189"/>
                  <a:gd name="T5" fmla="*/ 0 h 207"/>
                  <a:gd name="T6" fmla="*/ 188 w 189"/>
                  <a:gd name="T7" fmla="*/ 206 h 207"/>
                  <a:gd name="T8" fmla="*/ 0 w 189"/>
                  <a:gd name="T9" fmla="*/ 206 h 207"/>
                </a:gdLst>
                <a:ahLst/>
                <a:cxnLst>
                  <a:cxn ang="0">
                    <a:pos x="T0" y="T1"/>
                  </a:cxn>
                  <a:cxn ang="0">
                    <a:pos x="T2" y="T3"/>
                  </a:cxn>
                  <a:cxn ang="0">
                    <a:pos x="T4" y="T5"/>
                  </a:cxn>
                  <a:cxn ang="0">
                    <a:pos x="T6" y="T7"/>
                  </a:cxn>
                  <a:cxn ang="0">
                    <a:pos x="T8" y="T9"/>
                  </a:cxn>
                </a:cxnLst>
                <a:rect l="0" t="0" r="r" b="b"/>
                <a:pathLst>
                  <a:path w="189" h="207">
                    <a:moveTo>
                      <a:pt x="0" y="206"/>
                    </a:moveTo>
                    <a:lnTo>
                      <a:pt x="0" y="0"/>
                    </a:lnTo>
                    <a:lnTo>
                      <a:pt x="188" y="0"/>
                    </a:lnTo>
                    <a:lnTo>
                      <a:pt x="188"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2" name="Freeform 64"/>
              <p:cNvSpPr>
                <a:spLocks/>
              </p:cNvSpPr>
              <p:nvPr/>
            </p:nvSpPr>
            <p:spPr bwMode="auto">
              <a:xfrm>
                <a:off x="5458" y="3826"/>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3" name="Freeform 65"/>
              <p:cNvSpPr>
                <a:spLocks/>
              </p:cNvSpPr>
              <p:nvPr/>
            </p:nvSpPr>
            <p:spPr bwMode="auto">
              <a:xfrm>
                <a:off x="3284"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4" name="Freeform 66"/>
              <p:cNvSpPr>
                <a:spLocks/>
              </p:cNvSpPr>
              <p:nvPr/>
            </p:nvSpPr>
            <p:spPr bwMode="auto">
              <a:xfrm>
                <a:off x="483" y="3789"/>
                <a:ext cx="62" cy="31"/>
              </a:xfrm>
              <a:custGeom>
                <a:avLst/>
                <a:gdLst>
                  <a:gd name="T0" fmla="*/ 61 w 62"/>
                  <a:gd name="T1" fmla="*/ 29 h 31"/>
                  <a:gd name="T2" fmla="*/ 0 w 62"/>
                  <a:gd name="T3" fmla="*/ 30 h 31"/>
                  <a:gd name="T4" fmla="*/ 53 w 62"/>
                  <a:gd name="T5" fmla="*/ 0 h 31"/>
                  <a:gd name="T6" fmla="*/ 61 w 62"/>
                  <a:gd name="T7" fmla="*/ 29 h 31"/>
                </a:gdLst>
                <a:ahLst/>
                <a:cxnLst>
                  <a:cxn ang="0">
                    <a:pos x="T0" y="T1"/>
                  </a:cxn>
                  <a:cxn ang="0">
                    <a:pos x="T2" y="T3"/>
                  </a:cxn>
                  <a:cxn ang="0">
                    <a:pos x="T4" y="T5"/>
                  </a:cxn>
                  <a:cxn ang="0">
                    <a:pos x="T6" y="T7"/>
                  </a:cxn>
                </a:cxnLst>
                <a:rect l="0" t="0" r="r" b="b"/>
                <a:pathLst>
                  <a:path w="62" h="31">
                    <a:moveTo>
                      <a:pt x="61" y="29"/>
                    </a:moveTo>
                    <a:lnTo>
                      <a:pt x="0" y="30"/>
                    </a:lnTo>
                    <a:lnTo>
                      <a:pt x="53" y="0"/>
                    </a:lnTo>
                    <a:lnTo>
                      <a:pt x="61"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5" name="Freeform 67"/>
              <p:cNvSpPr>
                <a:spLocks/>
              </p:cNvSpPr>
              <p:nvPr/>
            </p:nvSpPr>
            <p:spPr bwMode="auto">
              <a:xfrm>
                <a:off x="4890" y="3826"/>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6" name="Freeform 68"/>
              <p:cNvSpPr>
                <a:spLocks/>
              </p:cNvSpPr>
              <p:nvPr/>
            </p:nvSpPr>
            <p:spPr bwMode="auto">
              <a:xfrm>
                <a:off x="5079" y="3826"/>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7" name="Freeform 69"/>
              <p:cNvSpPr>
                <a:spLocks/>
              </p:cNvSpPr>
              <p:nvPr/>
            </p:nvSpPr>
            <p:spPr bwMode="auto">
              <a:xfrm>
                <a:off x="5268"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8" name="Freeform 70"/>
              <p:cNvSpPr>
                <a:spLocks/>
              </p:cNvSpPr>
              <p:nvPr/>
            </p:nvSpPr>
            <p:spPr bwMode="auto">
              <a:xfrm>
                <a:off x="4084"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9" name="Freeform 71"/>
              <p:cNvSpPr>
                <a:spLocks/>
              </p:cNvSpPr>
              <p:nvPr/>
            </p:nvSpPr>
            <p:spPr bwMode="auto">
              <a:xfrm>
                <a:off x="4274" y="3826"/>
                <a:ext cx="189" cy="207"/>
              </a:xfrm>
              <a:custGeom>
                <a:avLst/>
                <a:gdLst>
                  <a:gd name="T0" fmla="*/ 0 w 189"/>
                  <a:gd name="T1" fmla="*/ 206 h 207"/>
                  <a:gd name="T2" fmla="*/ 0 w 189"/>
                  <a:gd name="T3" fmla="*/ 0 h 207"/>
                  <a:gd name="T4" fmla="*/ 188 w 189"/>
                  <a:gd name="T5" fmla="*/ 0 h 207"/>
                  <a:gd name="T6" fmla="*/ 188 w 189"/>
                  <a:gd name="T7" fmla="*/ 206 h 207"/>
                  <a:gd name="T8" fmla="*/ 0 w 189"/>
                  <a:gd name="T9" fmla="*/ 206 h 207"/>
                </a:gdLst>
                <a:ahLst/>
                <a:cxnLst>
                  <a:cxn ang="0">
                    <a:pos x="T0" y="T1"/>
                  </a:cxn>
                  <a:cxn ang="0">
                    <a:pos x="T2" y="T3"/>
                  </a:cxn>
                  <a:cxn ang="0">
                    <a:pos x="T4" y="T5"/>
                  </a:cxn>
                  <a:cxn ang="0">
                    <a:pos x="T6" y="T7"/>
                  </a:cxn>
                  <a:cxn ang="0">
                    <a:pos x="T8" y="T9"/>
                  </a:cxn>
                </a:cxnLst>
                <a:rect l="0" t="0" r="r" b="b"/>
                <a:pathLst>
                  <a:path w="189" h="207">
                    <a:moveTo>
                      <a:pt x="0" y="206"/>
                    </a:moveTo>
                    <a:lnTo>
                      <a:pt x="0" y="0"/>
                    </a:lnTo>
                    <a:lnTo>
                      <a:pt x="188" y="0"/>
                    </a:lnTo>
                    <a:lnTo>
                      <a:pt x="188"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0" name="Freeform 72"/>
              <p:cNvSpPr>
                <a:spLocks/>
              </p:cNvSpPr>
              <p:nvPr/>
            </p:nvSpPr>
            <p:spPr bwMode="auto">
              <a:xfrm>
                <a:off x="4462"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1" name="Freeform 73"/>
              <p:cNvSpPr>
                <a:spLocks/>
              </p:cNvSpPr>
              <p:nvPr/>
            </p:nvSpPr>
            <p:spPr bwMode="auto">
              <a:xfrm>
                <a:off x="4652" y="3826"/>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2" name="Freeform 74"/>
              <p:cNvSpPr>
                <a:spLocks/>
              </p:cNvSpPr>
              <p:nvPr/>
            </p:nvSpPr>
            <p:spPr bwMode="auto">
              <a:xfrm>
                <a:off x="3474" y="3826"/>
                <a:ext cx="192" cy="207"/>
              </a:xfrm>
              <a:custGeom>
                <a:avLst/>
                <a:gdLst>
                  <a:gd name="T0" fmla="*/ 0 w 192"/>
                  <a:gd name="T1" fmla="*/ 206 h 207"/>
                  <a:gd name="T2" fmla="*/ 0 w 192"/>
                  <a:gd name="T3" fmla="*/ 0 h 207"/>
                  <a:gd name="T4" fmla="*/ 191 w 192"/>
                  <a:gd name="T5" fmla="*/ 0 h 207"/>
                  <a:gd name="T6" fmla="*/ 191 w 192"/>
                  <a:gd name="T7" fmla="*/ 206 h 207"/>
                  <a:gd name="T8" fmla="*/ 0 w 192"/>
                  <a:gd name="T9" fmla="*/ 206 h 207"/>
                </a:gdLst>
                <a:ahLst/>
                <a:cxnLst>
                  <a:cxn ang="0">
                    <a:pos x="T0" y="T1"/>
                  </a:cxn>
                  <a:cxn ang="0">
                    <a:pos x="T2" y="T3"/>
                  </a:cxn>
                  <a:cxn ang="0">
                    <a:pos x="T4" y="T5"/>
                  </a:cxn>
                  <a:cxn ang="0">
                    <a:pos x="T6" y="T7"/>
                  </a:cxn>
                  <a:cxn ang="0">
                    <a:pos x="T8" y="T9"/>
                  </a:cxn>
                </a:cxnLst>
                <a:rect l="0" t="0" r="r" b="b"/>
                <a:pathLst>
                  <a:path w="192" h="207">
                    <a:moveTo>
                      <a:pt x="0" y="206"/>
                    </a:moveTo>
                    <a:lnTo>
                      <a:pt x="0" y="0"/>
                    </a:lnTo>
                    <a:lnTo>
                      <a:pt x="191" y="0"/>
                    </a:lnTo>
                    <a:lnTo>
                      <a:pt x="191"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3" name="Freeform 75"/>
              <p:cNvSpPr>
                <a:spLocks/>
              </p:cNvSpPr>
              <p:nvPr/>
            </p:nvSpPr>
            <p:spPr bwMode="auto">
              <a:xfrm>
                <a:off x="3665" y="3826"/>
                <a:ext cx="189" cy="207"/>
              </a:xfrm>
              <a:custGeom>
                <a:avLst/>
                <a:gdLst>
                  <a:gd name="T0" fmla="*/ 0 w 189"/>
                  <a:gd name="T1" fmla="*/ 206 h 207"/>
                  <a:gd name="T2" fmla="*/ 0 w 189"/>
                  <a:gd name="T3" fmla="*/ 0 h 207"/>
                  <a:gd name="T4" fmla="*/ 188 w 189"/>
                  <a:gd name="T5" fmla="*/ 0 h 207"/>
                  <a:gd name="T6" fmla="*/ 188 w 189"/>
                  <a:gd name="T7" fmla="*/ 206 h 207"/>
                  <a:gd name="T8" fmla="*/ 0 w 189"/>
                  <a:gd name="T9" fmla="*/ 206 h 207"/>
                </a:gdLst>
                <a:ahLst/>
                <a:cxnLst>
                  <a:cxn ang="0">
                    <a:pos x="T0" y="T1"/>
                  </a:cxn>
                  <a:cxn ang="0">
                    <a:pos x="T2" y="T3"/>
                  </a:cxn>
                  <a:cxn ang="0">
                    <a:pos x="T4" y="T5"/>
                  </a:cxn>
                  <a:cxn ang="0">
                    <a:pos x="T6" y="T7"/>
                  </a:cxn>
                  <a:cxn ang="0">
                    <a:pos x="T8" y="T9"/>
                  </a:cxn>
                </a:cxnLst>
                <a:rect l="0" t="0" r="r" b="b"/>
                <a:pathLst>
                  <a:path w="189" h="207">
                    <a:moveTo>
                      <a:pt x="0" y="206"/>
                    </a:moveTo>
                    <a:lnTo>
                      <a:pt x="0" y="0"/>
                    </a:lnTo>
                    <a:lnTo>
                      <a:pt x="188" y="0"/>
                    </a:lnTo>
                    <a:lnTo>
                      <a:pt x="188"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4" name="Freeform 76"/>
              <p:cNvSpPr>
                <a:spLocks/>
              </p:cNvSpPr>
              <p:nvPr/>
            </p:nvSpPr>
            <p:spPr bwMode="auto">
              <a:xfrm>
                <a:off x="3853" y="3826"/>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5" name="Freeform 77"/>
              <p:cNvSpPr>
                <a:spLocks/>
              </p:cNvSpPr>
              <p:nvPr/>
            </p:nvSpPr>
            <p:spPr bwMode="auto">
              <a:xfrm>
                <a:off x="3542" y="3782"/>
                <a:ext cx="63" cy="33"/>
              </a:xfrm>
              <a:custGeom>
                <a:avLst/>
                <a:gdLst>
                  <a:gd name="T0" fmla="*/ 8 w 63"/>
                  <a:gd name="T1" fmla="*/ 0 h 33"/>
                  <a:gd name="T2" fmla="*/ 62 w 63"/>
                  <a:gd name="T3" fmla="*/ 32 h 33"/>
                  <a:gd name="T4" fmla="*/ 0 w 63"/>
                  <a:gd name="T5" fmla="*/ 30 h 33"/>
                  <a:gd name="T6" fmla="*/ 8 w 63"/>
                  <a:gd name="T7" fmla="*/ 0 h 33"/>
                </a:gdLst>
                <a:ahLst/>
                <a:cxnLst>
                  <a:cxn ang="0">
                    <a:pos x="T0" y="T1"/>
                  </a:cxn>
                  <a:cxn ang="0">
                    <a:pos x="T2" y="T3"/>
                  </a:cxn>
                  <a:cxn ang="0">
                    <a:pos x="T4" y="T5"/>
                  </a:cxn>
                  <a:cxn ang="0">
                    <a:pos x="T6" y="T7"/>
                  </a:cxn>
                </a:cxnLst>
                <a:rect l="0" t="0" r="r" b="b"/>
                <a:pathLst>
                  <a:path w="63" h="33">
                    <a:moveTo>
                      <a:pt x="8" y="0"/>
                    </a:moveTo>
                    <a:lnTo>
                      <a:pt x="62" y="32"/>
                    </a:lnTo>
                    <a:lnTo>
                      <a:pt x="0" y="30"/>
                    </a:lnTo>
                    <a:lnTo>
                      <a:pt x="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6" name="Freeform 78"/>
              <p:cNvSpPr>
                <a:spLocks/>
              </p:cNvSpPr>
              <p:nvPr/>
            </p:nvSpPr>
            <p:spPr bwMode="auto">
              <a:xfrm>
                <a:off x="96" y="3819"/>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7" name="Freeform 79"/>
              <p:cNvSpPr>
                <a:spLocks/>
              </p:cNvSpPr>
              <p:nvPr/>
            </p:nvSpPr>
            <p:spPr bwMode="auto">
              <a:xfrm>
                <a:off x="285" y="3819"/>
                <a:ext cx="190" cy="207"/>
              </a:xfrm>
              <a:custGeom>
                <a:avLst/>
                <a:gdLst>
                  <a:gd name="T0" fmla="*/ 0 w 190"/>
                  <a:gd name="T1" fmla="*/ 206 h 207"/>
                  <a:gd name="T2" fmla="*/ 0 w 190"/>
                  <a:gd name="T3" fmla="*/ 0 h 207"/>
                  <a:gd name="T4" fmla="*/ 189 w 190"/>
                  <a:gd name="T5" fmla="*/ 0 h 207"/>
                  <a:gd name="T6" fmla="*/ 189 w 190"/>
                  <a:gd name="T7" fmla="*/ 206 h 207"/>
                  <a:gd name="T8" fmla="*/ 0 w 190"/>
                  <a:gd name="T9" fmla="*/ 206 h 207"/>
                </a:gdLst>
                <a:ahLst/>
                <a:cxnLst>
                  <a:cxn ang="0">
                    <a:pos x="T0" y="T1"/>
                  </a:cxn>
                  <a:cxn ang="0">
                    <a:pos x="T2" y="T3"/>
                  </a:cxn>
                  <a:cxn ang="0">
                    <a:pos x="T4" y="T5"/>
                  </a:cxn>
                  <a:cxn ang="0">
                    <a:pos x="T6" y="T7"/>
                  </a:cxn>
                  <a:cxn ang="0">
                    <a:pos x="T8" y="T9"/>
                  </a:cxn>
                </a:cxnLst>
                <a:rect l="0" t="0" r="r" b="b"/>
                <a:pathLst>
                  <a:path w="190" h="207">
                    <a:moveTo>
                      <a:pt x="0" y="206"/>
                    </a:moveTo>
                    <a:lnTo>
                      <a:pt x="0" y="0"/>
                    </a:lnTo>
                    <a:lnTo>
                      <a:pt x="189" y="0"/>
                    </a:lnTo>
                    <a:lnTo>
                      <a:pt x="18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8" name="Freeform 80"/>
              <p:cNvSpPr>
                <a:spLocks/>
              </p:cNvSpPr>
              <p:nvPr/>
            </p:nvSpPr>
            <p:spPr bwMode="auto">
              <a:xfrm>
                <a:off x="474" y="3819"/>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9" name="Freeform 81"/>
              <p:cNvSpPr>
                <a:spLocks/>
              </p:cNvSpPr>
              <p:nvPr/>
            </p:nvSpPr>
            <p:spPr bwMode="auto">
              <a:xfrm>
                <a:off x="664" y="3819"/>
                <a:ext cx="191" cy="207"/>
              </a:xfrm>
              <a:custGeom>
                <a:avLst/>
                <a:gdLst>
                  <a:gd name="T0" fmla="*/ 0 w 191"/>
                  <a:gd name="T1" fmla="*/ 206 h 207"/>
                  <a:gd name="T2" fmla="*/ 0 w 191"/>
                  <a:gd name="T3" fmla="*/ 0 h 207"/>
                  <a:gd name="T4" fmla="*/ 190 w 191"/>
                  <a:gd name="T5" fmla="*/ 0 h 207"/>
                  <a:gd name="T6" fmla="*/ 190 w 191"/>
                  <a:gd name="T7" fmla="*/ 206 h 207"/>
                  <a:gd name="T8" fmla="*/ 0 w 191"/>
                  <a:gd name="T9" fmla="*/ 206 h 207"/>
                </a:gdLst>
                <a:ahLst/>
                <a:cxnLst>
                  <a:cxn ang="0">
                    <a:pos x="T0" y="T1"/>
                  </a:cxn>
                  <a:cxn ang="0">
                    <a:pos x="T2" y="T3"/>
                  </a:cxn>
                  <a:cxn ang="0">
                    <a:pos x="T4" y="T5"/>
                  </a:cxn>
                  <a:cxn ang="0">
                    <a:pos x="T6" y="T7"/>
                  </a:cxn>
                  <a:cxn ang="0">
                    <a:pos x="T8" y="T9"/>
                  </a:cxn>
                </a:cxnLst>
                <a:rect l="0" t="0" r="r" b="b"/>
                <a:pathLst>
                  <a:path w="191" h="207">
                    <a:moveTo>
                      <a:pt x="0" y="206"/>
                    </a:moveTo>
                    <a:lnTo>
                      <a:pt x="0" y="0"/>
                    </a:lnTo>
                    <a:lnTo>
                      <a:pt x="190" y="0"/>
                    </a:lnTo>
                    <a:lnTo>
                      <a:pt x="19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0" name="Freeform 82"/>
              <p:cNvSpPr>
                <a:spLocks/>
              </p:cNvSpPr>
              <p:nvPr/>
            </p:nvSpPr>
            <p:spPr bwMode="auto">
              <a:xfrm>
                <a:off x="892" y="3819"/>
                <a:ext cx="190" cy="208"/>
              </a:xfrm>
              <a:custGeom>
                <a:avLst/>
                <a:gdLst>
                  <a:gd name="T0" fmla="*/ 0 w 190"/>
                  <a:gd name="T1" fmla="*/ 207 h 208"/>
                  <a:gd name="T2" fmla="*/ 0 w 190"/>
                  <a:gd name="T3" fmla="*/ 0 h 208"/>
                  <a:gd name="T4" fmla="*/ 189 w 190"/>
                  <a:gd name="T5" fmla="*/ 0 h 208"/>
                  <a:gd name="T6" fmla="*/ 189 w 190"/>
                  <a:gd name="T7" fmla="*/ 207 h 208"/>
                  <a:gd name="T8" fmla="*/ 0 w 190"/>
                  <a:gd name="T9" fmla="*/ 207 h 208"/>
                </a:gdLst>
                <a:ahLst/>
                <a:cxnLst>
                  <a:cxn ang="0">
                    <a:pos x="T0" y="T1"/>
                  </a:cxn>
                  <a:cxn ang="0">
                    <a:pos x="T2" y="T3"/>
                  </a:cxn>
                  <a:cxn ang="0">
                    <a:pos x="T4" y="T5"/>
                  </a:cxn>
                  <a:cxn ang="0">
                    <a:pos x="T6" y="T7"/>
                  </a:cxn>
                  <a:cxn ang="0">
                    <a:pos x="T8" y="T9"/>
                  </a:cxn>
                </a:cxnLst>
                <a:rect l="0" t="0" r="r" b="b"/>
                <a:pathLst>
                  <a:path w="190" h="208">
                    <a:moveTo>
                      <a:pt x="0" y="207"/>
                    </a:moveTo>
                    <a:lnTo>
                      <a:pt x="0" y="0"/>
                    </a:lnTo>
                    <a:lnTo>
                      <a:pt x="189" y="0"/>
                    </a:lnTo>
                    <a:lnTo>
                      <a:pt x="189" y="207"/>
                    </a:lnTo>
                    <a:lnTo>
                      <a:pt x="0" y="2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1" name="Freeform 83"/>
              <p:cNvSpPr>
                <a:spLocks/>
              </p:cNvSpPr>
              <p:nvPr/>
            </p:nvSpPr>
            <p:spPr bwMode="auto">
              <a:xfrm>
                <a:off x="1081" y="3819"/>
                <a:ext cx="190" cy="208"/>
              </a:xfrm>
              <a:custGeom>
                <a:avLst/>
                <a:gdLst>
                  <a:gd name="T0" fmla="*/ 0 w 190"/>
                  <a:gd name="T1" fmla="*/ 207 h 208"/>
                  <a:gd name="T2" fmla="*/ 0 w 190"/>
                  <a:gd name="T3" fmla="*/ 0 h 208"/>
                  <a:gd name="T4" fmla="*/ 189 w 190"/>
                  <a:gd name="T5" fmla="*/ 0 h 208"/>
                  <a:gd name="T6" fmla="*/ 189 w 190"/>
                  <a:gd name="T7" fmla="*/ 207 h 208"/>
                  <a:gd name="T8" fmla="*/ 0 w 190"/>
                  <a:gd name="T9" fmla="*/ 207 h 208"/>
                </a:gdLst>
                <a:ahLst/>
                <a:cxnLst>
                  <a:cxn ang="0">
                    <a:pos x="T0" y="T1"/>
                  </a:cxn>
                  <a:cxn ang="0">
                    <a:pos x="T2" y="T3"/>
                  </a:cxn>
                  <a:cxn ang="0">
                    <a:pos x="T4" y="T5"/>
                  </a:cxn>
                  <a:cxn ang="0">
                    <a:pos x="T6" y="T7"/>
                  </a:cxn>
                  <a:cxn ang="0">
                    <a:pos x="T8" y="T9"/>
                  </a:cxn>
                </a:cxnLst>
                <a:rect l="0" t="0" r="r" b="b"/>
                <a:pathLst>
                  <a:path w="190" h="208">
                    <a:moveTo>
                      <a:pt x="0" y="207"/>
                    </a:moveTo>
                    <a:lnTo>
                      <a:pt x="0" y="0"/>
                    </a:lnTo>
                    <a:lnTo>
                      <a:pt x="189" y="0"/>
                    </a:lnTo>
                    <a:lnTo>
                      <a:pt x="189" y="207"/>
                    </a:lnTo>
                    <a:lnTo>
                      <a:pt x="0" y="2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2" name="Freeform 84"/>
              <p:cNvSpPr>
                <a:spLocks/>
              </p:cNvSpPr>
              <p:nvPr/>
            </p:nvSpPr>
            <p:spPr bwMode="auto">
              <a:xfrm>
                <a:off x="1270" y="3819"/>
                <a:ext cx="191" cy="208"/>
              </a:xfrm>
              <a:custGeom>
                <a:avLst/>
                <a:gdLst>
                  <a:gd name="T0" fmla="*/ 0 w 191"/>
                  <a:gd name="T1" fmla="*/ 207 h 208"/>
                  <a:gd name="T2" fmla="*/ 0 w 191"/>
                  <a:gd name="T3" fmla="*/ 0 h 208"/>
                  <a:gd name="T4" fmla="*/ 190 w 191"/>
                  <a:gd name="T5" fmla="*/ 0 h 208"/>
                  <a:gd name="T6" fmla="*/ 190 w 191"/>
                  <a:gd name="T7" fmla="*/ 207 h 208"/>
                  <a:gd name="T8" fmla="*/ 0 w 191"/>
                  <a:gd name="T9" fmla="*/ 207 h 208"/>
                </a:gdLst>
                <a:ahLst/>
                <a:cxnLst>
                  <a:cxn ang="0">
                    <a:pos x="T0" y="T1"/>
                  </a:cxn>
                  <a:cxn ang="0">
                    <a:pos x="T2" y="T3"/>
                  </a:cxn>
                  <a:cxn ang="0">
                    <a:pos x="T4" y="T5"/>
                  </a:cxn>
                  <a:cxn ang="0">
                    <a:pos x="T6" y="T7"/>
                  </a:cxn>
                  <a:cxn ang="0">
                    <a:pos x="T8" y="T9"/>
                  </a:cxn>
                </a:cxnLst>
                <a:rect l="0" t="0" r="r" b="b"/>
                <a:pathLst>
                  <a:path w="191" h="208">
                    <a:moveTo>
                      <a:pt x="0" y="207"/>
                    </a:moveTo>
                    <a:lnTo>
                      <a:pt x="0" y="0"/>
                    </a:lnTo>
                    <a:lnTo>
                      <a:pt x="190" y="0"/>
                    </a:lnTo>
                    <a:lnTo>
                      <a:pt x="190" y="207"/>
                    </a:lnTo>
                    <a:lnTo>
                      <a:pt x="0" y="2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3" name="Freeform 85"/>
              <p:cNvSpPr>
                <a:spLocks/>
              </p:cNvSpPr>
              <p:nvPr/>
            </p:nvSpPr>
            <p:spPr bwMode="auto">
              <a:xfrm>
                <a:off x="1460" y="3819"/>
                <a:ext cx="191" cy="208"/>
              </a:xfrm>
              <a:custGeom>
                <a:avLst/>
                <a:gdLst>
                  <a:gd name="T0" fmla="*/ 0 w 191"/>
                  <a:gd name="T1" fmla="*/ 207 h 208"/>
                  <a:gd name="T2" fmla="*/ 0 w 191"/>
                  <a:gd name="T3" fmla="*/ 0 h 208"/>
                  <a:gd name="T4" fmla="*/ 190 w 191"/>
                  <a:gd name="T5" fmla="*/ 0 h 208"/>
                  <a:gd name="T6" fmla="*/ 190 w 191"/>
                  <a:gd name="T7" fmla="*/ 207 h 208"/>
                  <a:gd name="T8" fmla="*/ 0 w 191"/>
                  <a:gd name="T9" fmla="*/ 207 h 208"/>
                </a:gdLst>
                <a:ahLst/>
                <a:cxnLst>
                  <a:cxn ang="0">
                    <a:pos x="T0" y="T1"/>
                  </a:cxn>
                  <a:cxn ang="0">
                    <a:pos x="T2" y="T3"/>
                  </a:cxn>
                  <a:cxn ang="0">
                    <a:pos x="T4" y="T5"/>
                  </a:cxn>
                  <a:cxn ang="0">
                    <a:pos x="T6" y="T7"/>
                  </a:cxn>
                  <a:cxn ang="0">
                    <a:pos x="T8" y="T9"/>
                  </a:cxn>
                </a:cxnLst>
                <a:rect l="0" t="0" r="r" b="b"/>
                <a:pathLst>
                  <a:path w="191" h="208">
                    <a:moveTo>
                      <a:pt x="0" y="207"/>
                    </a:moveTo>
                    <a:lnTo>
                      <a:pt x="0" y="0"/>
                    </a:lnTo>
                    <a:lnTo>
                      <a:pt x="190" y="0"/>
                    </a:lnTo>
                    <a:lnTo>
                      <a:pt x="190" y="207"/>
                    </a:lnTo>
                    <a:lnTo>
                      <a:pt x="0" y="2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4" name="Rectangle 86"/>
              <p:cNvSpPr>
                <a:spLocks noChangeArrowheads="1"/>
              </p:cNvSpPr>
              <p:nvPr/>
            </p:nvSpPr>
            <p:spPr bwMode="auto">
              <a:xfrm>
                <a:off x="1658" y="381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37975" name="Rectangle 87"/>
              <p:cNvSpPr>
                <a:spLocks noChangeArrowheads="1"/>
              </p:cNvSpPr>
              <p:nvPr/>
            </p:nvSpPr>
            <p:spPr bwMode="auto">
              <a:xfrm>
                <a:off x="1848" y="381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37976" name="Rectangle 88"/>
              <p:cNvSpPr>
                <a:spLocks noChangeArrowheads="1"/>
              </p:cNvSpPr>
              <p:nvPr/>
            </p:nvSpPr>
            <p:spPr bwMode="auto">
              <a:xfrm>
                <a:off x="2475" y="3801"/>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37977" name="Rectangle 89"/>
              <p:cNvSpPr>
                <a:spLocks noChangeArrowheads="1"/>
              </p:cNvSpPr>
              <p:nvPr/>
            </p:nvSpPr>
            <p:spPr bwMode="auto">
              <a:xfrm>
                <a:off x="2659" y="3801"/>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18*</a:t>
                </a:r>
              </a:p>
            </p:txBody>
          </p:sp>
          <p:sp>
            <p:nvSpPr>
              <p:cNvPr id="37978" name="Rectangle 90"/>
              <p:cNvSpPr>
                <a:spLocks noChangeArrowheads="1"/>
              </p:cNvSpPr>
              <p:nvPr/>
            </p:nvSpPr>
            <p:spPr bwMode="auto">
              <a:xfrm>
                <a:off x="3257"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37979" name="Rectangle 91"/>
              <p:cNvSpPr>
                <a:spLocks noChangeArrowheads="1"/>
              </p:cNvSpPr>
              <p:nvPr/>
            </p:nvSpPr>
            <p:spPr bwMode="auto">
              <a:xfrm>
                <a:off x="4869"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37980" name="Rectangle 92"/>
              <p:cNvSpPr>
                <a:spLocks noChangeArrowheads="1"/>
              </p:cNvSpPr>
              <p:nvPr/>
            </p:nvSpPr>
            <p:spPr bwMode="auto">
              <a:xfrm>
                <a:off x="5058"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37981" name="Rectangle 93"/>
              <p:cNvSpPr>
                <a:spLocks noChangeArrowheads="1"/>
              </p:cNvSpPr>
              <p:nvPr/>
            </p:nvSpPr>
            <p:spPr bwMode="auto">
              <a:xfrm>
                <a:off x="5241" y="3801"/>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37982" name="Rectangle 94"/>
              <p:cNvSpPr>
                <a:spLocks noChangeArrowheads="1"/>
              </p:cNvSpPr>
              <p:nvPr/>
            </p:nvSpPr>
            <p:spPr bwMode="auto">
              <a:xfrm>
                <a:off x="5431" y="3794"/>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37983" name="Rectangle 95"/>
              <p:cNvSpPr>
                <a:spLocks noChangeArrowheads="1"/>
              </p:cNvSpPr>
              <p:nvPr/>
            </p:nvSpPr>
            <p:spPr bwMode="auto">
              <a:xfrm>
                <a:off x="4063"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37984" name="Rectangle 96"/>
              <p:cNvSpPr>
                <a:spLocks noChangeArrowheads="1"/>
              </p:cNvSpPr>
              <p:nvPr/>
            </p:nvSpPr>
            <p:spPr bwMode="auto">
              <a:xfrm>
                <a:off x="4264"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37985" name="Rectangle 97"/>
              <p:cNvSpPr>
                <a:spLocks noChangeArrowheads="1"/>
              </p:cNvSpPr>
              <p:nvPr/>
            </p:nvSpPr>
            <p:spPr bwMode="auto">
              <a:xfrm>
                <a:off x="4447"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37986" name="Rectangle 98"/>
              <p:cNvSpPr>
                <a:spLocks noChangeArrowheads="1"/>
              </p:cNvSpPr>
              <p:nvPr/>
            </p:nvSpPr>
            <p:spPr bwMode="auto">
              <a:xfrm>
                <a:off x="3452" y="3806"/>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21*</a:t>
                </a:r>
              </a:p>
            </p:txBody>
          </p:sp>
          <p:sp>
            <p:nvSpPr>
              <p:cNvPr id="37987" name="Rectangle 99"/>
              <p:cNvSpPr>
                <a:spLocks noChangeArrowheads="1"/>
              </p:cNvSpPr>
              <p:nvPr/>
            </p:nvSpPr>
            <p:spPr bwMode="auto">
              <a:xfrm>
                <a:off x="1083" y="3794"/>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37988" name="Rectangle 100"/>
              <p:cNvSpPr>
                <a:spLocks noChangeArrowheads="1"/>
              </p:cNvSpPr>
              <p:nvPr/>
            </p:nvSpPr>
            <p:spPr bwMode="auto">
              <a:xfrm>
                <a:off x="894" y="3794"/>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37989" name="Rectangle 101"/>
              <p:cNvSpPr>
                <a:spLocks noChangeArrowheads="1"/>
              </p:cNvSpPr>
              <p:nvPr/>
            </p:nvSpPr>
            <p:spPr bwMode="auto">
              <a:xfrm>
                <a:off x="1266" y="3794"/>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37990" name="Rectangle 102"/>
              <p:cNvSpPr>
                <a:spLocks noChangeArrowheads="1"/>
              </p:cNvSpPr>
              <p:nvPr/>
            </p:nvSpPr>
            <p:spPr bwMode="auto">
              <a:xfrm>
                <a:off x="288" y="379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37991" name="Rectangle 103"/>
              <p:cNvSpPr>
                <a:spLocks noChangeArrowheads="1"/>
              </p:cNvSpPr>
              <p:nvPr/>
            </p:nvSpPr>
            <p:spPr bwMode="auto">
              <a:xfrm>
                <a:off x="98" y="379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grpSp>
        <p:sp>
          <p:nvSpPr>
            <p:cNvPr id="37994" name="Arc 106"/>
            <p:cNvSpPr>
              <a:spLocks/>
            </p:cNvSpPr>
            <p:nvPr/>
          </p:nvSpPr>
          <p:spPr bwMode="auto">
            <a:xfrm rot="18420000">
              <a:off x="1263337" y="3690155"/>
              <a:ext cx="320675" cy="434975"/>
            </a:xfrm>
            <a:custGeom>
              <a:avLst/>
              <a:gdLst>
                <a:gd name="G0" fmla="+- 107 0 0"/>
                <a:gd name="G1" fmla="+- 21600 0 0"/>
                <a:gd name="G2" fmla="+- 21600 0 0"/>
                <a:gd name="T0" fmla="*/ 0 w 21707"/>
                <a:gd name="T1" fmla="*/ 0 h 21600"/>
                <a:gd name="T2" fmla="*/ 21707 w 21707"/>
                <a:gd name="T3" fmla="*/ 21521 h 21600"/>
                <a:gd name="T4" fmla="*/ 107 w 21707"/>
                <a:gd name="T5" fmla="*/ 21600 h 21600"/>
              </a:gdLst>
              <a:ahLst/>
              <a:cxnLst>
                <a:cxn ang="0">
                  <a:pos x="T0" y="T1"/>
                </a:cxn>
                <a:cxn ang="0">
                  <a:pos x="T2" y="T3"/>
                </a:cxn>
                <a:cxn ang="0">
                  <a:pos x="T4" y="T5"/>
                </a:cxn>
              </a:cxnLst>
              <a:rect l="0" t="0" r="r" b="b"/>
              <a:pathLst>
                <a:path w="21707" h="21600" fill="none" extrusionOk="0">
                  <a:moveTo>
                    <a:pt x="0" y="0"/>
                  </a:moveTo>
                  <a:cubicBezTo>
                    <a:pt x="35" y="0"/>
                    <a:pt x="71" y="-1"/>
                    <a:pt x="107" y="0"/>
                  </a:cubicBezTo>
                  <a:cubicBezTo>
                    <a:pt x="12005" y="0"/>
                    <a:pt x="21663" y="9622"/>
                    <a:pt x="21706" y="21521"/>
                  </a:cubicBezTo>
                </a:path>
                <a:path w="21707" h="21600" stroke="0" extrusionOk="0">
                  <a:moveTo>
                    <a:pt x="0" y="0"/>
                  </a:moveTo>
                  <a:cubicBezTo>
                    <a:pt x="35" y="0"/>
                    <a:pt x="71" y="-1"/>
                    <a:pt x="107" y="0"/>
                  </a:cubicBezTo>
                  <a:cubicBezTo>
                    <a:pt x="12005" y="0"/>
                    <a:pt x="21663" y="9622"/>
                    <a:pt x="21706" y="21521"/>
                  </a:cubicBezTo>
                  <a:lnTo>
                    <a:pt x="107"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95" name="Arc 107"/>
            <p:cNvSpPr>
              <a:spLocks/>
            </p:cNvSpPr>
            <p:nvPr/>
          </p:nvSpPr>
          <p:spPr bwMode="auto">
            <a:xfrm rot="18420000">
              <a:off x="2465074" y="3693330"/>
              <a:ext cx="320675" cy="434975"/>
            </a:xfrm>
            <a:custGeom>
              <a:avLst/>
              <a:gdLst>
                <a:gd name="G0" fmla="+- 107 0 0"/>
                <a:gd name="G1" fmla="+- 21600 0 0"/>
                <a:gd name="G2" fmla="+- 21600 0 0"/>
                <a:gd name="T0" fmla="*/ 0 w 21707"/>
                <a:gd name="T1" fmla="*/ 0 h 21600"/>
                <a:gd name="T2" fmla="*/ 21707 w 21707"/>
                <a:gd name="T3" fmla="*/ 21521 h 21600"/>
                <a:gd name="T4" fmla="*/ 107 w 21707"/>
                <a:gd name="T5" fmla="*/ 21600 h 21600"/>
              </a:gdLst>
              <a:ahLst/>
              <a:cxnLst>
                <a:cxn ang="0">
                  <a:pos x="T0" y="T1"/>
                </a:cxn>
                <a:cxn ang="0">
                  <a:pos x="T2" y="T3"/>
                </a:cxn>
                <a:cxn ang="0">
                  <a:pos x="T4" y="T5"/>
                </a:cxn>
              </a:cxnLst>
              <a:rect l="0" t="0" r="r" b="b"/>
              <a:pathLst>
                <a:path w="21707" h="21600" fill="none" extrusionOk="0">
                  <a:moveTo>
                    <a:pt x="0" y="0"/>
                  </a:moveTo>
                  <a:cubicBezTo>
                    <a:pt x="35" y="0"/>
                    <a:pt x="71" y="-1"/>
                    <a:pt x="107" y="0"/>
                  </a:cubicBezTo>
                  <a:cubicBezTo>
                    <a:pt x="12005" y="0"/>
                    <a:pt x="21663" y="9622"/>
                    <a:pt x="21706" y="21521"/>
                  </a:cubicBezTo>
                </a:path>
                <a:path w="21707" h="21600" stroke="0" extrusionOk="0">
                  <a:moveTo>
                    <a:pt x="0" y="0"/>
                  </a:moveTo>
                  <a:cubicBezTo>
                    <a:pt x="35" y="0"/>
                    <a:pt x="71" y="-1"/>
                    <a:pt x="107" y="0"/>
                  </a:cubicBezTo>
                  <a:cubicBezTo>
                    <a:pt x="12005" y="0"/>
                    <a:pt x="21663" y="9622"/>
                    <a:pt x="21706" y="21521"/>
                  </a:cubicBezTo>
                  <a:lnTo>
                    <a:pt x="107"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96" name="Arc 108"/>
            <p:cNvSpPr>
              <a:spLocks/>
            </p:cNvSpPr>
            <p:nvPr/>
          </p:nvSpPr>
          <p:spPr bwMode="auto">
            <a:xfrm rot="18420000">
              <a:off x="3663637" y="3693330"/>
              <a:ext cx="320675" cy="434975"/>
            </a:xfrm>
            <a:custGeom>
              <a:avLst/>
              <a:gdLst>
                <a:gd name="G0" fmla="+- 107 0 0"/>
                <a:gd name="G1" fmla="+- 21600 0 0"/>
                <a:gd name="G2" fmla="+- 21600 0 0"/>
                <a:gd name="T0" fmla="*/ 0 w 21707"/>
                <a:gd name="T1" fmla="*/ 0 h 21600"/>
                <a:gd name="T2" fmla="*/ 21707 w 21707"/>
                <a:gd name="T3" fmla="*/ 21521 h 21600"/>
                <a:gd name="T4" fmla="*/ 107 w 21707"/>
                <a:gd name="T5" fmla="*/ 21600 h 21600"/>
              </a:gdLst>
              <a:ahLst/>
              <a:cxnLst>
                <a:cxn ang="0">
                  <a:pos x="T0" y="T1"/>
                </a:cxn>
                <a:cxn ang="0">
                  <a:pos x="T2" y="T3"/>
                </a:cxn>
                <a:cxn ang="0">
                  <a:pos x="T4" y="T5"/>
                </a:cxn>
              </a:cxnLst>
              <a:rect l="0" t="0" r="r" b="b"/>
              <a:pathLst>
                <a:path w="21707" h="21600" fill="none" extrusionOk="0">
                  <a:moveTo>
                    <a:pt x="0" y="0"/>
                  </a:moveTo>
                  <a:cubicBezTo>
                    <a:pt x="35" y="0"/>
                    <a:pt x="71" y="-1"/>
                    <a:pt x="107" y="0"/>
                  </a:cubicBezTo>
                  <a:cubicBezTo>
                    <a:pt x="12005" y="0"/>
                    <a:pt x="21663" y="9622"/>
                    <a:pt x="21706" y="21521"/>
                  </a:cubicBezTo>
                </a:path>
                <a:path w="21707" h="21600" stroke="0" extrusionOk="0">
                  <a:moveTo>
                    <a:pt x="0" y="0"/>
                  </a:moveTo>
                  <a:cubicBezTo>
                    <a:pt x="35" y="0"/>
                    <a:pt x="71" y="-1"/>
                    <a:pt x="107" y="0"/>
                  </a:cubicBezTo>
                  <a:cubicBezTo>
                    <a:pt x="12005" y="0"/>
                    <a:pt x="21663" y="9622"/>
                    <a:pt x="21706" y="21521"/>
                  </a:cubicBezTo>
                  <a:lnTo>
                    <a:pt x="107"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97" name="Arc 109"/>
            <p:cNvSpPr>
              <a:spLocks/>
            </p:cNvSpPr>
            <p:nvPr/>
          </p:nvSpPr>
          <p:spPr bwMode="auto">
            <a:xfrm rot="18420000">
              <a:off x="4862199" y="3693330"/>
              <a:ext cx="320675" cy="434975"/>
            </a:xfrm>
            <a:custGeom>
              <a:avLst/>
              <a:gdLst>
                <a:gd name="G0" fmla="+- 107 0 0"/>
                <a:gd name="G1" fmla="+- 21600 0 0"/>
                <a:gd name="G2" fmla="+- 21600 0 0"/>
                <a:gd name="T0" fmla="*/ 0 w 21707"/>
                <a:gd name="T1" fmla="*/ 0 h 21600"/>
                <a:gd name="T2" fmla="*/ 21707 w 21707"/>
                <a:gd name="T3" fmla="*/ 21521 h 21600"/>
                <a:gd name="T4" fmla="*/ 107 w 21707"/>
                <a:gd name="T5" fmla="*/ 21600 h 21600"/>
              </a:gdLst>
              <a:ahLst/>
              <a:cxnLst>
                <a:cxn ang="0">
                  <a:pos x="T0" y="T1"/>
                </a:cxn>
                <a:cxn ang="0">
                  <a:pos x="T2" y="T3"/>
                </a:cxn>
                <a:cxn ang="0">
                  <a:pos x="T4" y="T5"/>
                </a:cxn>
              </a:cxnLst>
              <a:rect l="0" t="0" r="r" b="b"/>
              <a:pathLst>
                <a:path w="21707" h="21600" fill="none" extrusionOk="0">
                  <a:moveTo>
                    <a:pt x="0" y="0"/>
                  </a:moveTo>
                  <a:cubicBezTo>
                    <a:pt x="35" y="0"/>
                    <a:pt x="71" y="-1"/>
                    <a:pt x="107" y="0"/>
                  </a:cubicBezTo>
                  <a:cubicBezTo>
                    <a:pt x="12005" y="0"/>
                    <a:pt x="21663" y="9622"/>
                    <a:pt x="21706" y="21521"/>
                  </a:cubicBezTo>
                </a:path>
                <a:path w="21707" h="21600" stroke="0" extrusionOk="0">
                  <a:moveTo>
                    <a:pt x="0" y="0"/>
                  </a:moveTo>
                  <a:cubicBezTo>
                    <a:pt x="35" y="0"/>
                    <a:pt x="71" y="-1"/>
                    <a:pt x="107" y="0"/>
                  </a:cubicBezTo>
                  <a:cubicBezTo>
                    <a:pt x="12005" y="0"/>
                    <a:pt x="21663" y="9622"/>
                    <a:pt x="21706" y="21521"/>
                  </a:cubicBezTo>
                  <a:lnTo>
                    <a:pt x="107"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98" name="Arc 110"/>
            <p:cNvSpPr>
              <a:spLocks/>
            </p:cNvSpPr>
            <p:nvPr/>
          </p:nvSpPr>
          <p:spPr bwMode="auto">
            <a:xfrm rot="18420000">
              <a:off x="6141724" y="3693330"/>
              <a:ext cx="320675" cy="434975"/>
            </a:xfrm>
            <a:custGeom>
              <a:avLst/>
              <a:gdLst>
                <a:gd name="G0" fmla="+- 107 0 0"/>
                <a:gd name="G1" fmla="+- 21600 0 0"/>
                <a:gd name="G2" fmla="+- 21600 0 0"/>
                <a:gd name="T0" fmla="*/ 0 w 21707"/>
                <a:gd name="T1" fmla="*/ 0 h 21600"/>
                <a:gd name="T2" fmla="*/ 21707 w 21707"/>
                <a:gd name="T3" fmla="*/ 21521 h 21600"/>
                <a:gd name="T4" fmla="*/ 107 w 21707"/>
                <a:gd name="T5" fmla="*/ 21600 h 21600"/>
              </a:gdLst>
              <a:ahLst/>
              <a:cxnLst>
                <a:cxn ang="0">
                  <a:pos x="T0" y="T1"/>
                </a:cxn>
                <a:cxn ang="0">
                  <a:pos x="T2" y="T3"/>
                </a:cxn>
                <a:cxn ang="0">
                  <a:pos x="T4" y="T5"/>
                </a:cxn>
              </a:cxnLst>
              <a:rect l="0" t="0" r="r" b="b"/>
              <a:pathLst>
                <a:path w="21707" h="21600" fill="none" extrusionOk="0">
                  <a:moveTo>
                    <a:pt x="0" y="0"/>
                  </a:moveTo>
                  <a:cubicBezTo>
                    <a:pt x="35" y="0"/>
                    <a:pt x="71" y="-1"/>
                    <a:pt x="107" y="0"/>
                  </a:cubicBezTo>
                  <a:cubicBezTo>
                    <a:pt x="12005" y="0"/>
                    <a:pt x="21663" y="9622"/>
                    <a:pt x="21706" y="21521"/>
                  </a:cubicBezTo>
                </a:path>
                <a:path w="21707" h="21600" stroke="0" extrusionOk="0">
                  <a:moveTo>
                    <a:pt x="0" y="0"/>
                  </a:moveTo>
                  <a:cubicBezTo>
                    <a:pt x="35" y="0"/>
                    <a:pt x="71" y="-1"/>
                    <a:pt x="107" y="0"/>
                  </a:cubicBezTo>
                  <a:cubicBezTo>
                    <a:pt x="12005" y="0"/>
                    <a:pt x="21663" y="9622"/>
                    <a:pt x="21706" y="21521"/>
                  </a:cubicBezTo>
                  <a:lnTo>
                    <a:pt x="107"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99" name="Arc 111"/>
            <p:cNvSpPr>
              <a:spLocks/>
            </p:cNvSpPr>
            <p:nvPr/>
          </p:nvSpPr>
          <p:spPr bwMode="auto">
            <a:xfrm rot="18420000">
              <a:off x="7420456" y="3692536"/>
              <a:ext cx="319087" cy="434975"/>
            </a:xfrm>
            <a:custGeom>
              <a:avLst/>
              <a:gdLst>
                <a:gd name="G0" fmla="+- 0 0 0"/>
                <a:gd name="G1" fmla="+- 21600 0 0"/>
                <a:gd name="G2" fmla="+- 21600 0 0"/>
                <a:gd name="T0" fmla="*/ 0 w 21600"/>
                <a:gd name="T1" fmla="*/ 0 h 21600"/>
                <a:gd name="T2" fmla="*/ 21600 w 21600"/>
                <a:gd name="T3" fmla="*/ 21521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8" y="0"/>
                    <a:pt x="21556" y="9622"/>
                    <a:pt x="21599" y="21521"/>
                  </a:cubicBezTo>
                </a:path>
                <a:path w="21600" h="21600" stroke="0" extrusionOk="0">
                  <a:moveTo>
                    <a:pt x="-1" y="0"/>
                  </a:moveTo>
                  <a:cubicBezTo>
                    <a:pt x="11898" y="0"/>
                    <a:pt x="21556" y="9622"/>
                    <a:pt x="21599" y="21521"/>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5" name="Freeform 4"/>
          <p:cNvSpPr>
            <a:spLocks/>
          </p:cNvSpPr>
          <p:nvPr/>
        </p:nvSpPr>
        <p:spPr bwMode="auto">
          <a:xfrm>
            <a:off x="799306" y="5759883"/>
            <a:ext cx="95250" cy="60325"/>
          </a:xfrm>
          <a:custGeom>
            <a:avLst/>
            <a:gdLst>
              <a:gd name="T0" fmla="*/ 59 w 60"/>
              <a:gd name="T1" fmla="*/ 36 h 38"/>
              <a:gd name="T2" fmla="*/ 0 w 60"/>
              <a:gd name="T3" fmla="*/ 37 h 38"/>
              <a:gd name="T4" fmla="*/ 51 w 60"/>
              <a:gd name="T5" fmla="*/ 0 h 38"/>
              <a:gd name="T6" fmla="*/ 59 w 60"/>
              <a:gd name="T7" fmla="*/ 36 h 38"/>
            </a:gdLst>
            <a:ahLst/>
            <a:cxnLst>
              <a:cxn ang="0">
                <a:pos x="T0" y="T1"/>
              </a:cxn>
              <a:cxn ang="0">
                <a:pos x="T2" y="T3"/>
              </a:cxn>
              <a:cxn ang="0">
                <a:pos x="T4" y="T5"/>
              </a:cxn>
              <a:cxn ang="0">
                <a:pos x="T6" y="T7"/>
              </a:cxn>
            </a:cxnLst>
            <a:rect l="0" t="0" r="r" b="b"/>
            <a:pathLst>
              <a:path w="60" h="38">
                <a:moveTo>
                  <a:pt x="59" y="36"/>
                </a:moveTo>
                <a:lnTo>
                  <a:pt x="0" y="37"/>
                </a:lnTo>
                <a:lnTo>
                  <a:pt x="51" y="0"/>
                </a:lnTo>
                <a:lnTo>
                  <a:pt x="59" y="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5"/>
          <p:cNvSpPr>
            <a:spLocks/>
          </p:cNvSpPr>
          <p:nvPr/>
        </p:nvSpPr>
        <p:spPr bwMode="auto">
          <a:xfrm>
            <a:off x="8176418" y="5742420"/>
            <a:ext cx="98425" cy="65088"/>
          </a:xfrm>
          <a:custGeom>
            <a:avLst/>
            <a:gdLst>
              <a:gd name="T0" fmla="*/ 9 w 62"/>
              <a:gd name="T1" fmla="*/ 0 h 41"/>
              <a:gd name="T2" fmla="*/ 61 w 62"/>
              <a:gd name="T3" fmla="*/ 40 h 41"/>
              <a:gd name="T4" fmla="*/ 0 w 62"/>
              <a:gd name="T5" fmla="*/ 36 h 41"/>
              <a:gd name="T6" fmla="*/ 9 w 62"/>
              <a:gd name="T7" fmla="*/ 0 h 41"/>
            </a:gdLst>
            <a:ahLst/>
            <a:cxnLst>
              <a:cxn ang="0">
                <a:pos x="T0" y="T1"/>
              </a:cxn>
              <a:cxn ang="0">
                <a:pos x="T2" y="T3"/>
              </a:cxn>
              <a:cxn ang="0">
                <a:pos x="T4" y="T5"/>
              </a:cxn>
              <a:cxn ang="0">
                <a:pos x="T6" y="T7"/>
              </a:cxn>
            </a:cxnLst>
            <a:rect l="0" t="0" r="r" b="b"/>
            <a:pathLst>
              <a:path w="62" h="41">
                <a:moveTo>
                  <a:pt x="9" y="0"/>
                </a:moveTo>
                <a:lnTo>
                  <a:pt x="61" y="40"/>
                </a:lnTo>
                <a:lnTo>
                  <a:pt x="0" y="36"/>
                </a:lnTo>
                <a:lnTo>
                  <a:pt x="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Rectangle 6"/>
          <p:cNvSpPr>
            <a:spLocks noChangeArrowheads="1"/>
          </p:cNvSpPr>
          <p:nvPr/>
        </p:nvSpPr>
        <p:spPr bwMode="auto">
          <a:xfrm>
            <a:off x="2631281" y="58916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14*</a:t>
            </a:r>
          </a:p>
        </p:txBody>
      </p:sp>
      <p:sp>
        <p:nvSpPr>
          <p:cNvPr id="118" name="Rectangle 7"/>
          <p:cNvSpPr>
            <a:spLocks noChangeArrowheads="1"/>
          </p:cNvSpPr>
          <p:nvPr/>
        </p:nvSpPr>
        <p:spPr bwMode="auto">
          <a:xfrm>
            <a:off x="2924968" y="58916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16*</a:t>
            </a:r>
          </a:p>
        </p:txBody>
      </p:sp>
      <p:sp>
        <p:nvSpPr>
          <p:cNvPr id="119" name="Rectangle 8"/>
          <p:cNvSpPr>
            <a:spLocks noChangeArrowheads="1"/>
          </p:cNvSpPr>
          <p:nvPr/>
        </p:nvSpPr>
        <p:spPr bwMode="auto">
          <a:xfrm>
            <a:off x="7641431"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33*</a:t>
            </a:r>
          </a:p>
        </p:txBody>
      </p:sp>
      <p:sp>
        <p:nvSpPr>
          <p:cNvPr id="120" name="Rectangle 9"/>
          <p:cNvSpPr>
            <a:spLocks noChangeArrowheads="1"/>
          </p:cNvSpPr>
          <p:nvPr/>
        </p:nvSpPr>
        <p:spPr bwMode="auto">
          <a:xfrm>
            <a:off x="7939881"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34*</a:t>
            </a:r>
          </a:p>
        </p:txBody>
      </p:sp>
      <p:sp>
        <p:nvSpPr>
          <p:cNvPr id="121" name="Rectangle 10"/>
          <p:cNvSpPr>
            <a:spLocks noChangeArrowheads="1"/>
          </p:cNvSpPr>
          <p:nvPr/>
        </p:nvSpPr>
        <p:spPr bwMode="auto">
          <a:xfrm>
            <a:off x="8224043" y="586783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122" name="Rectangle 11"/>
          <p:cNvSpPr>
            <a:spLocks noChangeArrowheads="1"/>
          </p:cNvSpPr>
          <p:nvPr/>
        </p:nvSpPr>
        <p:spPr bwMode="auto">
          <a:xfrm>
            <a:off x="8520906" y="585513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39*</a:t>
            </a:r>
          </a:p>
        </p:txBody>
      </p:sp>
      <p:sp>
        <p:nvSpPr>
          <p:cNvPr id="123" name="Rectangle 12"/>
          <p:cNvSpPr>
            <a:spLocks noChangeArrowheads="1"/>
          </p:cNvSpPr>
          <p:nvPr/>
        </p:nvSpPr>
        <p:spPr bwMode="auto">
          <a:xfrm>
            <a:off x="6385718"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124" name="Rectangle 13"/>
          <p:cNvSpPr>
            <a:spLocks noChangeArrowheads="1"/>
          </p:cNvSpPr>
          <p:nvPr/>
        </p:nvSpPr>
        <p:spPr bwMode="auto">
          <a:xfrm>
            <a:off x="6698456"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27*</a:t>
            </a:r>
          </a:p>
        </p:txBody>
      </p:sp>
      <p:sp>
        <p:nvSpPr>
          <p:cNvPr id="125" name="Rectangle 14"/>
          <p:cNvSpPr>
            <a:spLocks noChangeArrowheads="1"/>
          </p:cNvSpPr>
          <p:nvPr/>
        </p:nvSpPr>
        <p:spPr bwMode="auto">
          <a:xfrm>
            <a:off x="6987381"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29*</a:t>
            </a:r>
          </a:p>
        </p:txBody>
      </p:sp>
      <p:sp>
        <p:nvSpPr>
          <p:cNvPr id="126" name="Rectangle 15"/>
          <p:cNvSpPr>
            <a:spLocks noChangeArrowheads="1"/>
          </p:cNvSpPr>
          <p:nvPr/>
        </p:nvSpPr>
        <p:spPr bwMode="auto">
          <a:xfrm>
            <a:off x="3906043" y="586783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127" name="Rectangle 16"/>
          <p:cNvSpPr>
            <a:spLocks noChangeArrowheads="1"/>
          </p:cNvSpPr>
          <p:nvPr/>
        </p:nvSpPr>
        <p:spPr bwMode="auto">
          <a:xfrm>
            <a:off x="4194968" y="5867833"/>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18*</a:t>
            </a:r>
          </a:p>
        </p:txBody>
      </p:sp>
      <p:sp>
        <p:nvSpPr>
          <p:cNvPr id="128" name="Rectangle 17"/>
          <p:cNvSpPr>
            <a:spLocks noChangeArrowheads="1"/>
          </p:cNvSpPr>
          <p:nvPr/>
        </p:nvSpPr>
        <p:spPr bwMode="auto">
          <a:xfrm>
            <a:off x="5130006"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129" name="Rectangle 18"/>
          <p:cNvSpPr>
            <a:spLocks noChangeArrowheads="1"/>
          </p:cNvSpPr>
          <p:nvPr/>
        </p:nvSpPr>
        <p:spPr bwMode="auto">
          <a:xfrm>
            <a:off x="5433218" y="587894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21*</a:t>
            </a:r>
          </a:p>
        </p:txBody>
      </p:sp>
      <p:sp>
        <p:nvSpPr>
          <p:cNvPr id="130" name="Rectangle 19"/>
          <p:cNvSpPr>
            <a:spLocks noChangeArrowheads="1"/>
          </p:cNvSpPr>
          <p:nvPr/>
        </p:nvSpPr>
        <p:spPr bwMode="auto">
          <a:xfrm>
            <a:off x="1732756" y="5855133"/>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7*</a:t>
            </a:r>
          </a:p>
        </p:txBody>
      </p:sp>
      <p:sp>
        <p:nvSpPr>
          <p:cNvPr id="131" name="Rectangle 20"/>
          <p:cNvSpPr>
            <a:spLocks noChangeArrowheads="1"/>
          </p:cNvSpPr>
          <p:nvPr/>
        </p:nvSpPr>
        <p:spPr bwMode="auto">
          <a:xfrm>
            <a:off x="1439068" y="5855133"/>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132" name="Rectangle 21"/>
          <p:cNvSpPr>
            <a:spLocks noChangeArrowheads="1"/>
          </p:cNvSpPr>
          <p:nvPr/>
        </p:nvSpPr>
        <p:spPr bwMode="auto">
          <a:xfrm>
            <a:off x="2020093" y="5855133"/>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8*</a:t>
            </a:r>
          </a:p>
        </p:txBody>
      </p:sp>
      <p:sp>
        <p:nvSpPr>
          <p:cNvPr id="133" name="Rectangle 22"/>
          <p:cNvSpPr>
            <a:spLocks noChangeArrowheads="1"/>
          </p:cNvSpPr>
          <p:nvPr/>
        </p:nvSpPr>
        <p:spPr bwMode="auto">
          <a:xfrm>
            <a:off x="199231" y="585195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a:t>
            </a:r>
          </a:p>
        </p:txBody>
      </p:sp>
      <p:sp>
        <p:nvSpPr>
          <p:cNvPr id="134" name="Rectangle 23"/>
          <p:cNvSpPr>
            <a:spLocks noChangeArrowheads="1"/>
          </p:cNvSpPr>
          <p:nvPr/>
        </p:nvSpPr>
        <p:spPr bwMode="auto">
          <a:xfrm>
            <a:off x="491331" y="5851958"/>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135" name="Arc 25"/>
          <p:cNvSpPr>
            <a:spLocks/>
          </p:cNvSpPr>
          <p:nvPr/>
        </p:nvSpPr>
        <p:spPr bwMode="auto">
          <a:xfrm rot="18420000">
            <a:off x="1343818" y="5569383"/>
            <a:ext cx="333375" cy="434975"/>
          </a:xfrm>
          <a:custGeom>
            <a:avLst/>
            <a:gdLst>
              <a:gd name="G0" fmla="+- 0 0 0"/>
              <a:gd name="G1" fmla="+- 21600 0 0"/>
              <a:gd name="G2" fmla="+- 21600 0 0"/>
              <a:gd name="T0" fmla="*/ 0 w 21600"/>
              <a:gd name="T1" fmla="*/ 0 h 21600"/>
              <a:gd name="T2" fmla="*/ 21600 w 21600"/>
              <a:gd name="T3" fmla="*/ 21521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8" y="0"/>
                  <a:pt x="21556" y="9622"/>
                  <a:pt x="21599" y="21521"/>
                </a:cubicBezTo>
              </a:path>
              <a:path w="21600" h="21600" stroke="0" extrusionOk="0">
                <a:moveTo>
                  <a:pt x="-1" y="0"/>
                </a:moveTo>
                <a:cubicBezTo>
                  <a:pt x="11898" y="0"/>
                  <a:pt x="21556" y="9622"/>
                  <a:pt x="21599" y="21521"/>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 name="Freeform 26"/>
          <p:cNvSpPr>
            <a:spLocks/>
          </p:cNvSpPr>
          <p:nvPr/>
        </p:nvSpPr>
        <p:spPr bwMode="auto">
          <a:xfrm>
            <a:off x="3817936" y="4013022"/>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Freeform 27"/>
          <p:cNvSpPr>
            <a:spLocks/>
          </p:cNvSpPr>
          <p:nvPr/>
        </p:nvSpPr>
        <p:spPr bwMode="auto">
          <a:xfrm>
            <a:off x="3892549" y="4013022"/>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 name="Freeform 28"/>
          <p:cNvSpPr>
            <a:spLocks/>
          </p:cNvSpPr>
          <p:nvPr/>
        </p:nvSpPr>
        <p:spPr bwMode="auto">
          <a:xfrm>
            <a:off x="4262436" y="4013022"/>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Freeform 29"/>
          <p:cNvSpPr>
            <a:spLocks/>
          </p:cNvSpPr>
          <p:nvPr/>
        </p:nvSpPr>
        <p:spPr bwMode="auto">
          <a:xfrm>
            <a:off x="4337049" y="4013022"/>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Freeform 30"/>
          <p:cNvSpPr>
            <a:spLocks/>
          </p:cNvSpPr>
          <p:nvPr/>
        </p:nvSpPr>
        <p:spPr bwMode="auto">
          <a:xfrm>
            <a:off x="4706936" y="4013022"/>
            <a:ext cx="447675" cy="495300"/>
          </a:xfrm>
          <a:custGeom>
            <a:avLst/>
            <a:gdLst>
              <a:gd name="T0" fmla="*/ 0 w 282"/>
              <a:gd name="T1" fmla="*/ 311 h 312"/>
              <a:gd name="T2" fmla="*/ 0 w 282"/>
              <a:gd name="T3" fmla="*/ 0 h 312"/>
              <a:gd name="T4" fmla="*/ 281 w 282"/>
              <a:gd name="T5" fmla="*/ 0 h 312"/>
              <a:gd name="T6" fmla="*/ 281 w 282"/>
              <a:gd name="T7" fmla="*/ 311 h 312"/>
              <a:gd name="T8" fmla="*/ 0 w 282"/>
              <a:gd name="T9" fmla="*/ 311 h 312"/>
            </a:gdLst>
            <a:ahLst/>
            <a:cxnLst>
              <a:cxn ang="0">
                <a:pos x="T0" y="T1"/>
              </a:cxn>
              <a:cxn ang="0">
                <a:pos x="T2" y="T3"/>
              </a:cxn>
              <a:cxn ang="0">
                <a:pos x="T4" y="T5"/>
              </a:cxn>
              <a:cxn ang="0">
                <a:pos x="T6" y="T7"/>
              </a:cxn>
              <a:cxn ang="0">
                <a:pos x="T8" y="T9"/>
              </a:cxn>
            </a:cxnLst>
            <a:rect l="0" t="0" r="r" b="b"/>
            <a:pathLst>
              <a:path w="282" h="312">
                <a:moveTo>
                  <a:pt x="0" y="311"/>
                </a:moveTo>
                <a:lnTo>
                  <a:pt x="0" y="0"/>
                </a:lnTo>
                <a:lnTo>
                  <a:pt x="281" y="0"/>
                </a:lnTo>
                <a:lnTo>
                  <a:pt x="281"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Freeform 31"/>
          <p:cNvSpPr>
            <a:spLocks/>
          </p:cNvSpPr>
          <p:nvPr/>
        </p:nvSpPr>
        <p:spPr bwMode="auto">
          <a:xfrm>
            <a:off x="4781549" y="4013022"/>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Freeform 32"/>
          <p:cNvSpPr>
            <a:spLocks/>
          </p:cNvSpPr>
          <p:nvPr/>
        </p:nvSpPr>
        <p:spPr bwMode="auto">
          <a:xfrm>
            <a:off x="5153024" y="4013022"/>
            <a:ext cx="446087"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33"/>
          <p:cNvSpPr>
            <a:spLocks/>
          </p:cNvSpPr>
          <p:nvPr/>
        </p:nvSpPr>
        <p:spPr bwMode="auto">
          <a:xfrm>
            <a:off x="5224461" y="4013022"/>
            <a:ext cx="1588"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Freeform 34"/>
          <p:cNvSpPr>
            <a:spLocks/>
          </p:cNvSpPr>
          <p:nvPr/>
        </p:nvSpPr>
        <p:spPr bwMode="auto">
          <a:xfrm>
            <a:off x="5597524" y="4013022"/>
            <a:ext cx="74612" cy="495300"/>
          </a:xfrm>
          <a:custGeom>
            <a:avLst/>
            <a:gdLst>
              <a:gd name="T0" fmla="*/ 0 w 47"/>
              <a:gd name="T1" fmla="*/ 311 h 312"/>
              <a:gd name="T2" fmla="*/ 0 w 47"/>
              <a:gd name="T3" fmla="*/ 0 h 312"/>
              <a:gd name="T4" fmla="*/ 46 w 47"/>
              <a:gd name="T5" fmla="*/ 0 h 312"/>
              <a:gd name="T6" fmla="*/ 46 w 47"/>
              <a:gd name="T7" fmla="*/ 311 h 312"/>
              <a:gd name="T8" fmla="*/ 0 w 47"/>
              <a:gd name="T9" fmla="*/ 311 h 312"/>
            </a:gdLst>
            <a:ahLst/>
            <a:cxnLst>
              <a:cxn ang="0">
                <a:pos x="T0" y="T1"/>
              </a:cxn>
              <a:cxn ang="0">
                <a:pos x="T2" y="T3"/>
              </a:cxn>
              <a:cxn ang="0">
                <a:pos x="T4" y="T5"/>
              </a:cxn>
              <a:cxn ang="0">
                <a:pos x="T6" y="T7"/>
              </a:cxn>
              <a:cxn ang="0">
                <a:pos x="T8" y="T9"/>
              </a:cxn>
            </a:cxnLst>
            <a:rect l="0" t="0" r="r" b="b"/>
            <a:pathLst>
              <a:path w="47" h="312">
                <a:moveTo>
                  <a:pt x="0" y="311"/>
                </a:moveTo>
                <a:lnTo>
                  <a:pt x="0" y="0"/>
                </a:lnTo>
                <a:lnTo>
                  <a:pt x="46" y="0"/>
                </a:lnTo>
                <a:lnTo>
                  <a:pt x="46"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Freeform 35"/>
          <p:cNvSpPr>
            <a:spLocks/>
          </p:cNvSpPr>
          <p:nvPr/>
        </p:nvSpPr>
        <p:spPr bwMode="auto">
          <a:xfrm>
            <a:off x="2678906" y="5831320"/>
            <a:ext cx="300037" cy="396875"/>
          </a:xfrm>
          <a:custGeom>
            <a:avLst/>
            <a:gdLst>
              <a:gd name="T0" fmla="*/ 0 w 189"/>
              <a:gd name="T1" fmla="*/ 249 h 250"/>
              <a:gd name="T2" fmla="*/ 0 w 189"/>
              <a:gd name="T3" fmla="*/ 0 h 250"/>
              <a:gd name="T4" fmla="*/ 188 w 189"/>
              <a:gd name="T5" fmla="*/ 0 h 250"/>
              <a:gd name="T6" fmla="*/ 188 w 189"/>
              <a:gd name="T7" fmla="*/ 249 h 250"/>
              <a:gd name="T8" fmla="*/ 0 w 189"/>
              <a:gd name="T9" fmla="*/ 249 h 250"/>
            </a:gdLst>
            <a:ahLst/>
            <a:cxnLst>
              <a:cxn ang="0">
                <a:pos x="T0" y="T1"/>
              </a:cxn>
              <a:cxn ang="0">
                <a:pos x="T2" y="T3"/>
              </a:cxn>
              <a:cxn ang="0">
                <a:pos x="T4" y="T5"/>
              </a:cxn>
              <a:cxn ang="0">
                <a:pos x="T6" y="T7"/>
              </a:cxn>
              <a:cxn ang="0">
                <a:pos x="T8" y="T9"/>
              </a:cxn>
            </a:cxnLst>
            <a:rect l="0" t="0" r="r" b="b"/>
            <a:pathLst>
              <a:path w="189" h="250">
                <a:moveTo>
                  <a:pt x="0" y="249"/>
                </a:moveTo>
                <a:lnTo>
                  <a:pt x="0" y="0"/>
                </a:lnTo>
                <a:lnTo>
                  <a:pt x="188" y="0"/>
                </a:lnTo>
                <a:lnTo>
                  <a:pt x="188"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Freeform 36"/>
          <p:cNvSpPr>
            <a:spLocks/>
          </p:cNvSpPr>
          <p:nvPr/>
        </p:nvSpPr>
        <p:spPr bwMode="auto">
          <a:xfrm>
            <a:off x="2977356" y="5831320"/>
            <a:ext cx="296862"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Freeform 37"/>
          <p:cNvSpPr>
            <a:spLocks/>
          </p:cNvSpPr>
          <p:nvPr/>
        </p:nvSpPr>
        <p:spPr bwMode="auto">
          <a:xfrm>
            <a:off x="3272631"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 name="Freeform 38"/>
          <p:cNvSpPr>
            <a:spLocks/>
          </p:cNvSpPr>
          <p:nvPr/>
        </p:nvSpPr>
        <p:spPr bwMode="auto">
          <a:xfrm>
            <a:off x="3569493"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 name="Freeform 39"/>
          <p:cNvSpPr>
            <a:spLocks/>
          </p:cNvSpPr>
          <p:nvPr/>
        </p:nvSpPr>
        <p:spPr bwMode="auto">
          <a:xfrm>
            <a:off x="2362993" y="4820083"/>
            <a:ext cx="447675" cy="495300"/>
          </a:xfrm>
          <a:custGeom>
            <a:avLst/>
            <a:gdLst>
              <a:gd name="T0" fmla="*/ 0 w 282"/>
              <a:gd name="T1" fmla="*/ 311 h 312"/>
              <a:gd name="T2" fmla="*/ 0 w 282"/>
              <a:gd name="T3" fmla="*/ 0 h 312"/>
              <a:gd name="T4" fmla="*/ 281 w 282"/>
              <a:gd name="T5" fmla="*/ 0 h 312"/>
              <a:gd name="T6" fmla="*/ 281 w 282"/>
              <a:gd name="T7" fmla="*/ 311 h 312"/>
              <a:gd name="T8" fmla="*/ 0 w 282"/>
              <a:gd name="T9" fmla="*/ 311 h 312"/>
            </a:gdLst>
            <a:ahLst/>
            <a:cxnLst>
              <a:cxn ang="0">
                <a:pos x="T0" y="T1"/>
              </a:cxn>
              <a:cxn ang="0">
                <a:pos x="T2" y="T3"/>
              </a:cxn>
              <a:cxn ang="0">
                <a:pos x="T4" y="T5"/>
              </a:cxn>
              <a:cxn ang="0">
                <a:pos x="T6" y="T7"/>
              </a:cxn>
              <a:cxn ang="0">
                <a:pos x="T8" y="T9"/>
              </a:cxn>
            </a:cxnLst>
            <a:rect l="0" t="0" r="r" b="b"/>
            <a:pathLst>
              <a:path w="282" h="312">
                <a:moveTo>
                  <a:pt x="0" y="311"/>
                </a:moveTo>
                <a:lnTo>
                  <a:pt x="0" y="0"/>
                </a:lnTo>
                <a:lnTo>
                  <a:pt x="281" y="0"/>
                </a:lnTo>
                <a:lnTo>
                  <a:pt x="281"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 name="Freeform 40"/>
          <p:cNvSpPr>
            <a:spLocks/>
          </p:cNvSpPr>
          <p:nvPr/>
        </p:nvSpPr>
        <p:spPr bwMode="auto">
          <a:xfrm>
            <a:off x="2437606" y="4820083"/>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 name="Freeform 41"/>
          <p:cNvSpPr>
            <a:spLocks/>
          </p:cNvSpPr>
          <p:nvPr/>
        </p:nvSpPr>
        <p:spPr bwMode="auto">
          <a:xfrm>
            <a:off x="2809081" y="4820083"/>
            <a:ext cx="446087"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 name="Freeform 42"/>
          <p:cNvSpPr>
            <a:spLocks/>
          </p:cNvSpPr>
          <p:nvPr/>
        </p:nvSpPr>
        <p:spPr bwMode="auto">
          <a:xfrm>
            <a:off x="2882106" y="4820083"/>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 name="Freeform 43"/>
          <p:cNvSpPr>
            <a:spLocks/>
          </p:cNvSpPr>
          <p:nvPr/>
        </p:nvSpPr>
        <p:spPr bwMode="auto">
          <a:xfrm>
            <a:off x="3253581" y="4820083"/>
            <a:ext cx="446087"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 name="Freeform 44"/>
          <p:cNvSpPr>
            <a:spLocks/>
          </p:cNvSpPr>
          <p:nvPr/>
        </p:nvSpPr>
        <p:spPr bwMode="auto">
          <a:xfrm>
            <a:off x="3328193" y="4820083"/>
            <a:ext cx="1588"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5" name="Freeform 45"/>
          <p:cNvSpPr>
            <a:spLocks/>
          </p:cNvSpPr>
          <p:nvPr/>
        </p:nvSpPr>
        <p:spPr bwMode="auto">
          <a:xfrm>
            <a:off x="3698081" y="4820083"/>
            <a:ext cx="446087"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Freeform 46"/>
          <p:cNvSpPr>
            <a:spLocks/>
          </p:cNvSpPr>
          <p:nvPr/>
        </p:nvSpPr>
        <p:spPr bwMode="auto">
          <a:xfrm>
            <a:off x="3772693" y="4820083"/>
            <a:ext cx="1588"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Freeform 47"/>
          <p:cNvSpPr>
            <a:spLocks/>
          </p:cNvSpPr>
          <p:nvPr/>
        </p:nvSpPr>
        <p:spPr bwMode="auto">
          <a:xfrm>
            <a:off x="4142581" y="4820083"/>
            <a:ext cx="76200" cy="495300"/>
          </a:xfrm>
          <a:custGeom>
            <a:avLst/>
            <a:gdLst>
              <a:gd name="T0" fmla="*/ 0 w 48"/>
              <a:gd name="T1" fmla="*/ 311 h 312"/>
              <a:gd name="T2" fmla="*/ 0 w 48"/>
              <a:gd name="T3" fmla="*/ 0 h 312"/>
              <a:gd name="T4" fmla="*/ 47 w 48"/>
              <a:gd name="T5" fmla="*/ 0 h 312"/>
              <a:gd name="T6" fmla="*/ 47 w 48"/>
              <a:gd name="T7" fmla="*/ 311 h 312"/>
              <a:gd name="T8" fmla="*/ 0 w 48"/>
              <a:gd name="T9" fmla="*/ 311 h 312"/>
            </a:gdLst>
            <a:ahLst/>
            <a:cxnLst>
              <a:cxn ang="0">
                <a:pos x="T0" y="T1"/>
              </a:cxn>
              <a:cxn ang="0">
                <a:pos x="T2" y="T3"/>
              </a:cxn>
              <a:cxn ang="0">
                <a:pos x="T4" y="T5"/>
              </a:cxn>
              <a:cxn ang="0">
                <a:pos x="T6" y="T7"/>
              </a:cxn>
              <a:cxn ang="0">
                <a:pos x="T8" y="T9"/>
              </a:cxn>
            </a:cxnLst>
            <a:rect l="0" t="0" r="r" b="b"/>
            <a:pathLst>
              <a:path w="48" h="312">
                <a:moveTo>
                  <a:pt x="0" y="311"/>
                </a:moveTo>
                <a:lnTo>
                  <a:pt x="0" y="0"/>
                </a:lnTo>
                <a:lnTo>
                  <a:pt x="47" y="0"/>
                </a:lnTo>
                <a:lnTo>
                  <a:pt x="47"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 name="Freeform 48"/>
          <p:cNvSpPr>
            <a:spLocks/>
          </p:cNvSpPr>
          <p:nvPr/>
        </p:nvSpPr>
        <p:spPr bwMode="auto">
          <a:xfrm>
            <a:off x="3939381"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9" name="Freeform 49"/>
          <p:cNvSpPr>
            <a:spLocks/>
          </p:cNvSpPr>
          <p:nvPr/>
        </p:nvSpPr>
        <p:spPr bwMode="auto">
          <a:xfrm>
            <a:off x="4236243"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 name="Freeform 50"/>
          <p:cNvSpPr>
            <a:spLocks/>
          </p:cNvSpPr>
          <p:nvPr/>
        </p:nvSpPr>
        <p:spPr bwMode="auto">
          <a:xfrm>
            <a:off x="4533106"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 name="Freeform 51"/>
          <p:cNvSpPr>
            <a:spLocks/>
          </p:cNvSpPr>
          <p:nvPr/>
        </p:nvSpPr>
        <p:spPr bwMode="auto">
          <a:xfrm>
            <a:off x="4829968"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Freeform 52"/>
          <p:cNvSpPr>
            <a:spLocks/>
          </p:cNvSpPr>
          <p:nvPr/>
        </p:nvSpPr>
        <p:spPr bwMode="auto">
          <a:xfrm>
            <a:off x="7693818"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 name="Freeform 53"/>
          <p:cNvSpPr>
            <a:spLocks/>
          </p:cNvSpPr>
          <p:nvPr/>
        </p:nvSpPr>
        <p:spPr bwMode="auto">
          <a:xfrm>
            <a:off x="7989093"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 name="Freeform 54"/>
          <p:cNvSpPr>
            <a:spLocks/>
          </p:cNvSpPr>
          <p:nvPr/>
        </p:nvSpPr>
        <p:spPr bwMode="auto">
          <a:xfrm>
            <a:off x="8284368" y="5831320"/>
            <a:ext cx="300038" cy="396875"/>
          </a:xfrm>
          <a:custGeom>
            <a:avLst/>
            <a:gdLst>
              <a:gd name="T0" fmla="*/ 0 w 189"/>
              <a:gd name="T1" fmla="*/ 249 h 250"/>
              <a:gd name="T2" fmla="*/ 0 w 189"/>
              <a:gd name="T3" fmla="*/ 0 h 250"/>
              <a:gd name="T4" fmla="*/ 188 w 189"/>
              <a:gd name="T5" fmla="*/ 0 h 250"/>
              <a:gd name="T6" fmla="*/ 188 w 189"/>
              <a:gd name="T7" fmla="*/ 249 h 250"/>
              <a:gd name="T8" fmla="*/ 0 w 189"/>
              <a:gd name="T9" fmla="*/ 249 h 250"/>
            </a:gdLst>
            <a:ahLst/>
            <a:cxnLst>
              <a:cxn ang="0">
                <a:pos x="T0" y="T1"/>
              </a:cxn>
              <a:cxn ang="0">
                <a:pos x="T2" y="T3"/>
              </a:cxn>
              <a:cxn ang="0">
                <a:pos x="T4" y="T5"/>
              </a:cxn>
              <a:cxn ang="0">
                <a:pos x="T6" y="T7"/>
              </a:cxn>
              <a:cxn ang="0">
                <a:pos x="T8" y="T9"/>
              </a:cxn>
            </a:cxnLst>
            <a:rect l="0" t="0" r="r" b="b"/>
            <a:pathLst>
              <a:path w="189" h="250">
                <a:moveTo>
                  <a:pt x="0" y="249"/>
                </a:moveTo>
                <a:lnTo>
                  <a:pt x="0" y="0"/>
                </a:lnTo>
                <a:lnTo>
                  <a:pt x="188" y="0"/>
                </a:lnTo>
                <a:lnTo>
                  <a:pt x="188"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 name="Freeform 55"/>
          <p:cNvSpPr>
            <a:spLocks/>
          </p:cNvSpPr>
          <p:nvPr/>
        </p:nvSpPr>
        <p:spPr bwMode="auto">
          <a:xfrm>
            <a:off x="8582818"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 name="Freeform 56"/>
          <p:cNvSpPr>
            <a:spLocks/>
          </p:cNvSpPr>
          <p:nvPr/>
        </p:nvSpPr>
        <p:spPr bwMode="auto">
          <a:xfrm>
            <a:off x="6433343"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Freeform 57"/>
          <p:cNvSpPr>
            <a:spLocks/>
          </p:cNvSpPr>
          <p:nvPr/>
        </p:nvSpPr>
        <p:spPr bwMode="auto">
          <a:xfrm>
            <a:off x="6730206" y="5831320"/>
            <a:ext cx="295275" cy="396875"/>
          </a:xfrm>
          <a:custGeom>
            <a:avLst/>
            <a:gdLst>
              <a:gd name="T0" fmla="*/ 0 w 186"/>
              <a:gd name="T1" fmla="*/ 249 h 250"/>
              <a:gd name="T2" fmla="*/ 0 w 186"/>
              <a:gd name="T3" fmla="*/ 0 h 250"/>
              <a:gd name="T4" fmla="*/ 185 w 186"/>
              <a:gd name="T5" fmla="*/ 0 h 250"/>
              <a:gd name="T6" fmla="*/ 185 w 186"/>
              <a:gd name="T7" fmla="*/ 249 h 250"/>
              <a:gd name="T8" fmla="*/ 0 w 186"/>
              <a:gd name="T9" fmla="*/ 249 h 250"/>
            </a:gdLst>
            <a:ahLst/>
            <a:cxnLst>
              <a:cxn ang="0">
                <a:pos x="T0" y="T1"/>
              </a:cxn>
              <a:cxn ang="0">
                <a:pos x="T2" y="T3"/>
              </a:cxn>
              <a:cxn ang="0">
                <a:pos x="T4" y="T5"/>
              </a:cxn>
              <a:cxn ang="0">
                <a:pos x="T6" y="T7"/>
              </a:cxn>
              <a:cxn ang="0">
                <a:pos x="T8" y="T9"/>
              </a:cxn>
            </a:cxnLst>
            <a:rect l="0" t="0" r="r" b="b"/>
            <a:pathLst>
              <a:path w="186" h="250">
                <a:moveTo>
                  <a:pt x="0" y="249"/>
                </a:moveTo>
                <a:lnTo>
                  <a:pt x="0" y="0"/>
                </a:lnTo>
                <a:lnTo>
                  <a:pt x="185" y="0"/>
                </a:lnTo>
                <a:lnTo>
                  <a:pt x="185"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 name="Freeform 58"/>
          <p:cNvSpPr>
            <a:spLocks/>
          </p:cNvSpPr>
          <p:nvPr/>
        </p:nvSpPr>
        <p:spPr bwMode="auto">
          <a:xfrm>
            <a:off x="7023893" y="5831320"/>
            <a:ext cx="300038" cy="396875"/>
          </a:xfrm>
          <a:custGeom>
            <a:avLst/>
            <a:gdLst>
              <a:gd name="T0" fmla="*/ 0 w 189"/>
              <a:gd name="T1" fmla="*/ 249 h 250"/>
              <a:gd name="T2" fmla="*/ 0 w 189"/>
              <a:gd name="T3" fmla="*/ 0 h 250"/>
              <a:gd name="T4" fmla="*/ 188 w 189"/>
              <a:gd name="T5" fmla="*/ 0 h 250"/>
              <a:gd name="T6" fmla="*/ 188 w 189"/>
              <a:gd name="T7" fmla="*/ 249 h 250"/>
              <a:gd name="T8" fmla="*/ 0 w 189"/>
              <a:gd name="T9" fmla="*/ 249 h 250"/>
            </a:gdLst>
            <a:ahLst/>
            <a:cxnLst>
              <a:cxn ang="0">
                <a:pos x="T0" y="T1"/>
              </a:cxn>
              <a:cxn ang="0">
                <a:pos x="T2" y="T3"/>
              </a:cxn>
              <a:cxn ang="0">
                <a:pos x="T4" y="T5"/>
              </a:cxn>
              <a:cxn ang="0">
                <a:pos x="T6" y="T7"/>
              </a:cxn>
              <a:cxn ang="0">
                <a:pos x="T8" y="T9"/>
              </a:cxn>
            </a:cxnLst>
            <a:rect l="0" t="0" r="r" b="b"/>
            <a:pathLst>
              <a:path w="189" h="250">
                <a:moveTo>
                  <a:pt x="0" y="249"/>
                </a:moveTo>
                <a:lnTo>
                  <a:pt x="0" y="0"/>
                </a:lnTo>
                <a:lnTo>
                  <a:pt x="188" y="0"/>
                </a:lnTo>
                <a:lnTo>
                  <a:pt x="188"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 name="Freeform 59"/>
          <p:cNvSpPr>
            <a:spLocks/>
          </p:cNvSpPr>
          <p:nvPr/>
        </p:nvSpPr>
        <p:spPr bwMode="auto">
          <a:xfrm>
            <a:off x="7322343"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 name="Freeform 60"/>
          <p:cNvSpPr>
            <a:spLocks/>
          </p:cNvSpPr>
          <p:nvPr/>
        </p:nvSpPr>
        <p:spPr bwMode="auto">
          <a:xfrm>
            <a:off x="5180806" y="58313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1" name="Freeform 61"/>
          <p:cNvSpPr>
            <a:spLocks/>
          </p:cNvSpPr>
          <p:nvPr/>
        </p:nvSpPr>
        <p:spPr bwMode="auto">
          <a:xfrm>
            <a:off x="5477668" y="5831320"/>
            <a:ext cx="300038" cy="396875"/>
          </a:xfrm>
          <a:custGeom>
            <a:avLst/>
            <a:gdLst>
              <a:gd name="T0" fmla="*/ 0 w 189"/>
              <a:gd name="T1" fmla="*/ 249 h 250"/>
              <a:gd name="T2" fmla="*/ 0 w 189"/>
              <a:gd name="T3" fmla="*/ 0 h 250"/>
              <a:gd name="T4" fmla="*/ 188 w 189"/>
              <a:gd name="T5" fmla="*/ 0 h 250"/>
              <a:gd name="T6" fmla="*/ 188 w 189"/>
              <a:gd name="T7" fmla="*/ 249 h 250"/>
              <a:gd name="T8" fmla="*/ 0 w 189"/>
              <a:gd name="T9" fmla="*/ 249 h 250"/>
            </a:gdLst>
            <a:ahLst/>
            <a:cxnLst>
              <a:cxn ang="0">
                <a:pos x="T0" y="T1"/>
              </a:cxn>
              <a:cxn ang="0">
                <a:pos x="T2" y="T3"/>
              </a:cxn>
              <a:cxn ang="0">
                <a:pos x="T4" y="T5"/>
              </a:cxn>
              <a:cxn ang="0">
                <a:pos x="T6" y="T7"/>
              </a:cxn>
              <a:cxn ang="0">
                <a:pos x="T8" y="T9"/>
              </a:cxn>
            </a:cxnLst>
            <a:rect l="0" t="0" r="r" b="b"/>
            <a:pathLst>
              <a:path w="189" h="250">
                <a:moveTo>
                  <a:pt x="0" y="249"/>
                </a:moveTo>
                <a:lnTo>
                  <a:pt x="0" y="0"/>
                </a:lnTo>
                <a:lnTo>
                  <a:pt x="188" y="0"/>
                </a:lnTo>
                <a:lnTo>
                  <a:pt x="188"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 name="Freeform 62"/>
          <p:cNvSpPr>
            <a:spLocks/>
          </p:cNvSpPr>
          <p:nvPr/>
        </p:nvSpPr>
        <p:spPr bwMode="auto">
          <a:xfrm>
            <a:off x="5776118"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Freeform 63"/>
          <p:cNvSpPr>
            <a:spLocks/>
          </p:cNvSpPr>
          <p:nvPr/>
        </p:nvSpPr>
        <p:spPr bwMode="auto">
          <a:xfrm>
            <a:off x="6071393" y="5831320"/>
            <a:ext cx="296863"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 name="Freeform 64"/>
          <p:cNvSpPr>
            <a:spLocks/>
          </p:cNvSpPr>
          <p:nvPr/>
        </p:nvSpPr>
        <p:spPr bwMode="auto">
          <a:xfrm>
            <a:off x="799306" y="5242358"/>
            <a:ext cx="1601787" cy="577850"/>
          </a:xfrm>
          <a:custGeom>
            <a:avLst/>
            <a:gdLst>
              <a:gd name="T0" fmla="*/ 1008 w 1009"/>
              <a:gd name="T1" fmla="*/ 0 h 364"/>
              <a:gd name="T2" fmla="*/ 0 w 1009"/>
              <a:gd name="T3" fmla="*/ 363 h 364"/>
              <a:gd name="T4" fmla="*/ 1008 w 1009"/>
              <a:gd name="T5" fmla="*/ 0 h 364"/>
            </a:gdLst>
            <a:ahLst/>
            <a:cxnLst>
              <a:cxn ang="0">
                <a:pos x="T0" y="T1"/>
              </a:cxn>
              <a:cxn ang="0">
                <a:pos x="T2" y="T3"/>
              </a:cxn>
              <a:cxn ang="0">
                <a:pos x="T4" y="T5"/>
              </a:cxn>
            </a:cxnLst>
            <a:rect l="0" t="0" r="r" b="b"/>
            <a:pathLst>
              <a:path w="1009" h="364">
                <a:moveTo>
                  <a:pt x="1008" y="0"/>
                </a:moveTo>
                <a:lnTo>
                  <a:pt x="0" y="363"/>
                </a:lnTo>
                <a:lnTo>
                  <a:pt x="100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 name="Freeform 65"/>
          <p:cNvSpPr>
            <a:spLocks/>
          </p:cNvSpPr>
          <p:nvPr/>
        </p:nvSpPr>
        <p:spPr bwMode="auto">
          <a:xfrm>
            <a:off x="2031206" y="5251883"/>
            <a:ext cx="798512" cy="555625"/>
          </a:xfrm>
          <a:custGeom>
            <a:avLst/>
            <a:gdLst>
              <a:gd name="T0" fmla="*/ 502 w 503"/>
              <a:gd name="T1" fmla="*/ 0 h 350"/>
              <a:gd name="T2" fmla="*/ 0 w 503"/>
              <a:gd name="T3" fmla="*/ 349 h 350"/>
              <a:gd name="T4" fmla="*/ 502 w 503"/>
              <a:gd name="T5" fmla="*/ 0 h 350"/>
            </a:gdLst>
            <a:ahLst/>
            <a:cxnLst>
              <a:cxn ang="0">
                <a:pos x="T0" y="T1"/>
              </a:cxn>
              <a:cxn ang="0">
                <a:pos x="T2" y="T3"/>
              </a:cxn>
              <a:cxn ang="0">
                <a:pos x="T4" y="T5"/>
              </a:cxn>
            </a:cxnLst>
            <a:rect l="0" t="0" r="r" b="b"/>
            <a:pathLst>
              <a:path w="503" h="350">
                <a:moveTo>
                  <a:pt x="502" y="0"/>
                </a:moveTo>
                <a:lnTo>
                  <a:pt x="0" y="349"/>
                </a:lnTo>
                <a:lnTo>
                  <a:pt x="50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 name="Freeform 66"/>
          <p:cNvSpPr>
            <a:spLocks/>
          </p:cNvSpPr>
          <p:nvPr/>
        </p:nvSpPr>
        <p:spPr bwMode="auto">
          <a:xfrm>
            <a:off x="2031206" y="5721783"/>
            <a:ext cx="93662" cy="85725"/>
          </a:xfrm>
          <a:custGeom>
            <a:avLst/>
            <a:gdLst>
              <a:gd name="T0" fmla="*/ 58 w 59"/>
              <a:gd name="T1" fmla="*/ 35 h 54"/>
              <a:gd name="T2" fmla="*/ 0 w 59"/>
              <a:gd name="T3" fmla="*/ 53 h 54"/>
              <a:gd name="T4" fmla="*/ 45 w 59"/>
              <a:gd name="T5" fmla="*/ 0 h 54"/>
              <a:gd name="T6" fmla="*/ 58 w 59"/>
              <a:gd name="T7" fmla="*/ 35 h 54"/>
            </a:gdLst>
            <a:ahLst/>
            <a:cxnLst>
              <a:cxn ang="0">
                <a:pos x="T0" y="T1"/>
              </a:cxn>
              <a:cxn ang="0">
                <a:pos x="T2" y="T3"/>
              </a:cxn>
              <a:cxn ang="0">
                <a:pos x="T4" y="T5"/>
              </a:cxn>
              <a:cxn ang="0">
                <a:pos x="T6" y="T7"/>
              </a:cxn>
            </a:cxnLst>
            <a:rect l="0" t="0" r="r" b="b"/>
            <a:pathLst>
              <a:path w="59" h="54">
                <a:moveTo>
                  <a:pt x="58" y="35"/>
                </a:moveTo>
                <a:lnTo>
                  <a:pt x="0" y="53"/>
                </a:lnTo>
                <a:lnTo>
                  <a:pt x="45" y="0"/>
                </a:lnTo>
                <a:lnTo>
                  <a:pt x="58" y="3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Freeform 67"/>
          <p:cNvSpPr>
            <a:spLocks/>
          </p:cNvSpPr>
          <p:nvPr/>
        </p:nvSpPr>
        <p:spPr bwMode="auto">
          <a:xfrm>
            <a:off x="3226593" y="4489088"/>
            <a:ext cx="1108075" cy="308769"/>
          </a:xfrm>
          <a:custGeom>
            <a:avLst/>
            <a:gdLst>
              <a:gd name="T0" fmla="*/ 818 w 819"/>
              <a:gd name="T1" fmla="*/ 0 h 389"/>
              <a:gd name="T2" fmla="*/ 0 w 819"/>
              <a:gd name="T3" fmla="*/ 388 h 389"/>
              <a:gd name="T4" fmla="*/ 818 w 819"/>
              <a:gd name="T5" fmla="*/ 0 h 389"/>
            </a:gdLst>
            <a:ahLst/>
            <a:cxnLst>
              <a:cxn ang="0">
                <a:pos x="T0" y="T1"/>
              </a:cxn>
              <a:cxn ang="0">
                <a:pos x="T2" y="T3"/>
              </a:cxn>
              <a:cxn ang="0">
                <a:pos x="T4" y="T5"/>
              </a:cxn>
            </a:cxnLst>
            <a:rect l="0" t="0" r="r" b="b"/>
            <a:pathLst>
              <a:path w="819" h="389">
                <a:moveTo>
                  <a:pt x="818" y="0"/>
                </a:moveTo>
                <a:lnTo>
                  <a:pt x="0" y="388"/>
                </a:lnTo>
                <a:lnTo>
                  <a:pt x="8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 name="Freeform 68"/>
          <p:cNvSpPr>
            <a:spLocks/>
          </p:cNvSpPr>
          <p:nvPr/>
        </p:nvSpPr>
        <p:spPr bwMode="auto">
          <a:xfrm>
            <a:off x="3226593" y="4726420"/>
            <a:ext cx="96838" cy="71438"/>
          </a:xfrm>
          <a:custGeom>
            <a:avLst/>
            <a:gdLst>
              <a:gd name="T0" fmla="*/ 60 w 61"/>
              <a:gd name="T1" fmla="*/ 36 h 45"/>
              <a:gd name="T2" fmla="*/ 0 w 61"/>
              <a:gd name="T3" fmla="*/ 44 h 45"/>
              <a:gd name="T4" fmla="*/ 51 w 61"/>
              <a:gd name="T5" fmla="*/ 0 h 45"/>
              <a:gd name="T6" fmla="*/ 60 w 61"/>
              <a:gd name="T7" fmla="*/ 36 h 45"/>
            </a:gdLst>
            <a:ahLst/>
            <a:cxnLst>
              <a:cxn ang="0">
                <a:pos x="T0" y="T1"/>
              </a:cxn>
              <a:cxn ang="0">
                <a:pos x="T2" y="T3"/>
              </a:cxn>
              <a:cxn ang="0">
                <a:pos x="T4" y="T5"/>
              </a:cxn>
              <a:cxn ang="0">
                <a:pos x="T6" y="T7"/>
              </a:cxn>
            </a:cxnLst>
            <a:rect l="0" t="0" r="r" b="b"/>
            <a:pathLst>
              <a:path w="61" h="45">
                <a:moveTo>
                  <a:pt x="60" y="36"/>
                </a:moveTo>
                <a:lnTo>
                  <a:pt x="0" y="44"/>
                </a:lnTo>
                <a:lnTo>
                  <a:pt x="51" y="0"/>
                </a:lnTo>
                <a:lnTo>
                  <a:pt x="60" y="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 name="Freeform 69"/>
          <p:cNvSpPr>
            <a:spLocks/>
          </p:cNvSpPr>
          <p:nvPr/>
        </p:nvSpPr>
        <p:spPr bwMode="auto">
          <a:xfrm>
            <a:off x="5515768" y="4820083"/>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 name="Freeform 70"/>
          <p:cNvSpPr>
            <a:spLocks/>
          </p:cNvSpPr>
          <p:nvPr/>
        </p:nvSpPr>
        <p:spPr bwMode="auto">
          <a:xfrm>
            <a:off x="5588793" y="4820083"/>
            <a:ext cx="1588"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1" name="Freeform 71"/>
          <p:cNvSpPr>
            <a:spLocks/>
          </p:cNvSpPr>
          <p:nvPr/>
        </p:nvSpPr>
        <p:spPr bwMode="auto">
          <a:xfrm>
            <a:off x="5960268" y="4820083"/>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 name="Freeform 72"/>
          <p:cNvSpPr>
            <a:spLocks/>
          </p:cNvSpPr>
          <p:nvPr/>
        </p:nvSpPr>
        <p:spPr bwMode="auto">
          <a:xfrm>
            <a:off x="6033293" y="4820083"/>
            <a:ext cx="1588"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3" name="Freeform 73"/>
          <p:cNvSpPr>
            <a:spLocks/>
          </p:cNvSpPr>
          <p:nvPr/>
        </p:nvSpPr>
        <p:spPr bwMode="auto">
          <a:xfrm>
            <a:off x="6404768" y="4820083"/>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 name="Freeform 74"/>
          <p:cNvSpPr>
            <a:spLocks/>
          </p:cNvSpPr>
          <p:nvPr/>
        </p:nvSpPr>
        <p:spPr bwMode="auto">
          <a:xfrm>
            <a:off x="6479381" y="4820083"/>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 name="Freeform 75"/>
          <p:cNvSpPr>
            <a:spLocks/>
          </p:cNvSpPr>
          <p:nvPr/>
        </p:nvSpPr>
        <p:spPr bwMode="auto">
          <a:xfrm>
            <a:off x="6849268" y="4820083"/>
            <a:ext cx="446088" cy="495300"/>
          </a:xfrm>
          <a:custGeom>
            <a:avLst/>
            <a:gdLst>
              <a:gd name="T0" fmla="*/ 0 w 281"/>
              <a:gd name="T1" fmla="*/ 311 h 312"/>
              <a:gd name="T2" fmla="*/ 0 w 281"/>
              <a:gd name="T3" fmla="*/ 0 h 312"/>
              <a:gd name="T4" fmla="*/ 280 w 281"/>
              <a:gd name="T5" fmla="*/ 0 h 312"/>
              <a:gd name="T6" fmla="*/ 280 w 281"/>
              <a:gd name="T7" fmla="*/ 311 h 312"/>
              <a:gd name="T8" fmla="*/ 0 w 281"/>
              <a:gd name="T9" fmla="*/ 311 h 312"/>
            </a:gdLst>
            <a:ahLst/>
            <a:cxnLst>
              <a:cxn ang="0">
                <a:pos x="T0" y="T1"/>
              </a:cxn>
              <a:cxn ang="0">
                <a:pos x="T2" y="T3"/>
              </a:cxn>
              <a:cxn ang="0">
                <a:pos x="T4" y="T5"/>
              </a:cxn>
              <a:cxn ang="0">
                <a:pos x="T6" y="T7"/>
              </a:cxn>
              <a:cxn ang="0">
                <a:pos x="T8" y="T9"/>
              </a:cxn>
            </a:cxnLst>
            <a:rect l="0" t="0" r="r" b="b"/>
            <a:pathLst>
              <a:path w="281" h="312">
                <a:moveTo>
                  <a:pt x="0" y="311"/>
                </a:moveTo>
                <a:lnTo>
                  <a:pt x="0" y="0"/>
                </a:lnTo>
                <a:lnTo>
                  <a:pt x="280" y="0"/>
                </a:lnTo>
                <a:lnTo>
                  <a:pt x="280"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 name="Freeform 76"/>
          <p:cNvSpPr>
            <a:spLocks/>
          </p:cNvSpPr>
          <p:nvPr/>
        </p:nvSpPr>
        <p:spPr bwMode="auto">
          <a:xfrm>
            <a:off x="6923881" y="4820083"/>
            <a:ext cx="1587" cy="495300"/>
          </a:xfrm>
          <a:custGeom>
            <a:avLst/>
            <a:gdLst>
              <a:gd name="T0" fmla="*/ 0 w 1"/>
              <a:gd name="T1" fmla="*/ 0 h 312"/>
              <a:gd name="T2" fmla="*/ 0 w 1"/>
              <a:gd name="T3" fmla="*/ 311 h 312"/>
              <a:gd name="T4" fmla="*/ 0 w 1"/>
              <a:gd name="T5" fmla="*/ 0 h 312"/>
            </a:gdLst>
            <a:ahLst/>
            <a:cxnLst>
              <a:cxn ang="0">
                <a:pos x="T0" y="T1"/>
              </a:cxn>
              <a:cxn ang="0">
                <a:pos x="T2" y="T3"/>
              </a:cxn>
              <a:cxn ang="0">
                <a:pos x="T4" y="T5"/>
              </a:cxn>
            </a:cxnLst>
            <a:rect l="0" t="0" r="r" b="b"/>
            <a:pathLst>
              <a:path w="1" h="312">
                <a:moveTo>
                  <a:pt x="0" y="0"/>
                </a:moveTo>
                <a:lnTo>
                  <a:pt x="0" y="3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 name="Freeform 77"/>
          <p:cNvSpPr>
            <a:spLocks/>
          </p:cNvSpPr>
          <p:nvPr/>
        </p:nvSpPr>
        <p:spPr bwMode="auto">
          <a:xfrm>
            <a:off x="7293768" y="4820083"/>
            <a:ext cx="76200" cy="495300"/>
          </a:xfrm>
          <a:custGeom>
            <a:avLst/>
            <a:gdLst>
              <a:gd name="T0" fmla="*/ 0 w 48"/>
              <a:gd name="T1" fmla="*/ 311 h 312"/>
              <a:gd name="T2" fmla="*/ 0 w 48"/>
              <a:gd name="T3" fmla="*/ 0 h 312"/>
              <a:gd name="T4" fmla="*/ 47 w 48"/>
              <a:gd name="T5" fmla="*/ 0 h 312"/>
              <a:gd name="T6" fmla="*/ 47 w 48"/>
              <a:gd name="T7" fmla="*/ 311 h 312"/>
              <a:gd name="T8" fmla="*/ 0 w 48"/>
              <a:gd name="T9" fmla="*/ 311 h 312"/>
            </a:gdLst>
            <a:ahLst/>
            <a:cxnLst>
              <a:cxn ang="0">
                <a:pos x="T0" y="T1"/>
              </a:cxn>
              <a:cxn ang="0">
                <a:pos x="T2" y="T3"/>
              </a:cxn>
              <a:cxn ang="0">
                <a:pos x="T4" y="T5"/>
              </a:cxn>
              <a:cxn ang="0">
                <a:pos x="T6" y="T7"/>
              </a:cxn>
              <a:cxn ang="0">
                <a:pos x="T8" y="T9"/>
              </a:cxn>
            </a:cxnLst>
            <a:rect l="0" t="0" r="r" b="b"/>
            <a:pathLst>
              <a:path w="48" h="312">
                <a:moveTo>
                  <a:pt x="0" y="311"/>
                </a:moveTo>
                <a:lnTo>
                  <a:pt x="0" y="0"/>
                </a:lnTo>
                <a:lnTo>
                  <a:pt x="47" y="0"/>
                </a:lnTo>
                <a:lnTo>
                  <a:pt x="47" y="311"/>
                </a:lnTo>
                <a:lnTo>
                  <a:pt x="0" y="3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8" name="Freeform 78"/>
          <p:cNvSpPr>
            <a:spLocks/>
          </p:cNvSpPr>
          <p:nvPr/>
        </p:nvSpPr>
        <p:spPr bwMode="auto">
          <a:xfrm>
            <a:off x="3226593" y="5242358"/>
            <a:ext cx="57150" cy="554037"/>
          </a:xfrm>
          <a:custGeom>
            <a:avLst/>
            <a:gdLst>
              <a:gd name="T0" fmla="*/ 35 w 36"/>
              <a:gd name="T1" fmla="*/ 0 h 349"/>
              <a:gd name="T2" fmla="*/ 0 w 36"/>
              <a:gd name="T3" fmla="*/ 348 h 349"/>
              <a:gd name="T4" fmla="*/ 35 w 36"/>
              <a:gd name="T5" fmla="*/ 0 h 349"/>
            </a:gdLst>
            <a:ahLst/>
            <a:cxnLst>
              <a:cxn ang="0">
                <a:pos x="T0" y="T1"/>
              </a:cxn>
              <a:cxn ang="0">
                <a:pos x="T2" y="T3"/>
              </a:cxn>
              <a:cxn ang="0">
                <a:pos x="T4" y="T5"/>
              </a:cxn>
            </a:cxnLst>
            <a:rect l="0" t="0" r="r" b="b"/>
            <a:pathLst>
              <a:path w="36" h="349">
                <a:moveTo>
                  <a:pt x="35" y="0"/>
                </a:moveTo>
                <a:lnTo>
                  <a:pt x="0" y="348"/>
                </a:lnTo>
                <a:lnTo>
                  <a:pt x="3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9" name="Freeform 79"/>
          <p:cNvSpPr>
            <a:spLocks/>
          </p:cNvSpPr>
          <p:nvPr/>
        </p:nvSpPr>
        <p:spPr bwMode="auto">
          <a:xfrm>
            <a:off x="3215481" y="5669395"/>
            <a:ext cx="47625" cy="127000"/>
          </a:xfrm>
          <a:custGeom>
            <a:avLst/>
            <a:gdLst>
              <a:gd name="T0" fmla="*/ 29 w 30"/>
              <a:gd name="T1" fmla="*/ 6 h 80"/>
              <a:gd name="T2" fmla="*/ 6 w 30"/>
              <a:gd name="T3" fmla="*/ 79 h 80"/>
              <a:gd name="T4" fmla="*/ 0 w 30"/>
              <a:gd name="T5" fmla="*/ 0 h 80"/>
              <a:gd name="T6" fmla="*/ 29 w 30"/>
              <a:gd name="T7" fmla="*/ 6 h 80"/>
            </a:gdLst>
            <a:ahLst/>
            <a:cxnLst>
              <a:cxn ang="0">
                <a:pos x="T0" y="T1"/>
              </a:cxn>
              <a:cxn ang="0">
                <a:pos x="T2" y="T3"/>
              </a:cxn>
              <a:cxn ang="0">
                <a:pos x="T4" y="T5"/>
              </a:cxn>
              <a:cxn ang="0">
                <a:pos x="T6" y="T7"/>
              </a:cxn>
            </a:cxnLst>
            <a:rect l="0" t="0" r="r" b="b"/>
            <a:pathLst>
              <a:path w="30" h="80">
                <a:moveTo>
                  <a:pt x="29" y="6"/>
                </a:moveTo>
                <a:lnTo>
                  <a:pt x="6" y="79"/>
                </a:lnTo>
                <a:lnTo>
                  <a:pt x="0" y="0"/>
                </a:lnTo>
                <a:lnTo>
                  <a:pt x="29" y="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0" name="Freeform 80"/>
          <p:cNvSpPr>
            <a:spLocks/>
          </p:cNvSpPr>
          <p:nvPr/>
        </p:nvSpPr>
        <p:spPr bwMode="auto">
          <a:xfrm>
            <a:off x="6885781" y="5242358"/>
            <a:ext cx="1328737" cy="565150"/>
          </a:xfrm>
          <a:custGeom>
            <a:avLst/>
            <a:gdLst>
              <a:gd name="T0" fmla="*/ 0 w 837"/>
              <a:gd name="T1" fmla="*/ 0 h 356"/>
              <a:gd name="T2" fmla="*/ 836 w 837"/>
              <a:gd name="T3" fmla="*/ 355 h 356"/>
              <a:gd name="T4" fmla="*/ 0 w 837"/>
              <a:gd name="T5" fmla="*/ 0 h 356"/>
            </a:gdLst>
            <a:ahLst/>
            <a:cxnLst>
              <a:cxn ang="0">
                <a:pos x="T0" y="T1"/>
              </a:cxn>
              <a:cxn ang="0">
                <a:pos x="T2" y="T3"/>
              </a:cxn>
              <a:cxn ang="0">
                <a:pos x="T4" y="T5"/>
              </a:cxn>
            </a:cxnLst>
            <a:rect l="0" t="0" r="r" b="b"/>
            <a:pathLst>
              <a:path w="837" h="356">
                <a:moveTo>
                  <a:pt x="0" y="0"/>
                </a:moveTo>
                <a:lnTo>
                  <a:pt x="836" y="35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 name="Freeform 81"/>
          <p:cNvSpPr>
            <a:spLocks/>
          </p:cNvSpPr>
          <p:nvPr/>
        </p:nvSpPr>
        <p:spPr bwMode="auto">
          <a:xfrm>
            <a:off x="6433343" y="5228070"/>
            <a:ext cx="592138" cy="592138"/>
          </a:xfrm>
          <a:custGeom>
            <a:avLst/>
            <a:gdLst>
              <a:gd name="T0" fmla="*/ 0 w 373"/>
              <a:gd name="T1" fmla="*/ 0 h 373"/>
              <a:gd name="T2" fmla="*/ 372 w 373"/>
              <a:gd name="T3" fmla="*/ 372 h 373"/>
              <a:gd name="T4" fmla="*/ 0 w 373"/>
              <a:gd name="T5" fmla="*/ 0 h 373"/>
            </a:gdLst>
            <a:ahLst/>
            <a:cxnLst>
              <a:cxn ang="0">
                <a:pos x="T0" y="T1"/>
              </a:cxn>
              <a:cxn ang="0">
                <a:pos x="T2" y="T3"/>
              </a:cxn>
              <a:cxn ang="0">
                <a:pos x="T4" y="T5"/>
              </a:cxn>
            </a:cxnLst>
            <a:rect l="0" t="0" r="r" b="b"/>
            <a:pathLst>
              <a:path w="373" h="373">
                <a:moveTo>
                  <a:pt x="0" y="0"/>
                </a:moveTo>
                <a:lnTo>
                  <a:pt x="372" y="37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 name="Freeform 82"/>
          <p:cNvSpPr>
            <a:spLocks/>
          </p:cNvSpPr>
          <p:nvPr/>
        </p:nvSpPr>
        <p:spPr bwMode="auto">
          <a:xfrm>
            <a:off x="6936581" y="5721783"/>
            <a:ext cx="88900" cy="98425"/>
          </a:xfrm>
          <a:custGeom>
            <a:avLst/>
            <a:gdLst>
              <a:gd name="T0" fmla="*/ 18 w 56"/>
              <a:gd name="T1" fmla="*/ 0 h 62"/>
              <a:gd name="T2" fmla="*/ 55 w 56"/>
              <a:gd name="T3" fmla="*/ 61 h 62"/>
              <a:gd name="T4" fmla="*/ 0 w 56"/>
              <a:gd name="T5" fmla="*/ 31 h 62"/>
              <a:gd name="T6" fmla="*/ 18 w 56"/>
              <a:gd name="T7" fmla="*/ 0 h 62"/>
            </a:gdLst>
            <a:ahLst/>
            <a:cxnLst>
              <a:cxn ang="0">
                <a:pos x="T0" y="T1"/>
              </a:cxn>
              <a:cxn ang="0">
                <a:pos x="T2" y="T3"/>
              </a:cxn>
              <a:cxn ang="0">
                <a:pos x="T4" y="T5"/>
              </a:cxn>
              <a:cxn ang="0">
                <a:pos x="T6" y="T7"/>
              </a:cxn>
            </a:cxnLst>
            <a:rect l="0" t="0" r="r" b="b"/>
            <a:pathLst>
              <a:path w="56" h="62">
                <a:moveTo>
                  <a:pt x="18" y="0"/>
                </a:moveTo>
                <a:lnTo>
                  <a:pt x="55" y="61"/>
                </a:lnTo>
                <a:lnTo>
                  <a:pt x="0" y="31"/>
                </a:lnTo>
                <a:lnTo>
                  <a:pt x="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3" name="Freeform 83"/>
          <p:cNvSpPr>
            <a:spLocks/>
          </p:cNvSpPr>
          <p:nvPr/>
        </p:nvSpPr>
        <p:spPr bwMode="auto">
          <a:xfrm>
            <a:off x="5812631" y="5228070"/>
            <a:ext cx="176212" cy="579438"/>
          </a:xfrm>
          <a:custGeom>
            <a:avLst/>
            <a:gdLst>
              <a:gd name="T0" fmla="*/ 110 w 111"/>
              <a:gd name="T1" fmla="*/ 0 h 365"/>
              <a:gd name="T2" fmla="*/ 0 w 111"/>
              <a:gd name="T3" fmla="*/ 364 h 365"/>
              <a:gd name="T4" fmla="*/ 110 w 111"/>
              <a:gd name="T5" fmla="*/ 0 h 365"/>
            </a:gdLst>
            <a:ahLst/>
            <a:cxnLst>
              <a:cxn ang="0">
                <a:pos x="T0" y="T1"/>
              </a:cxn>
              <a:cxn ang="0">
                <a:pos x="T2" y="T3"/>
              </a:cxn>
              <a:cxn ang="0">
                <a:pos x="T4" y="T5"/>
              </a:cxn>
            </a:cxnLst>
            <a:rect l="0" t="0" r="r" b="b"/>
            <a:pathLst>
              <a:path w="111" h="365">
                <a:moveTo>
                  <a:pt x="110" y="0"/>
                </a:moveTo>
                <a:lnTo>
                  <a:pt x="0" y="364"/>
                </a:lnTo>
                <a:lnTo>
                  <a:pt x="11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 name="Freeform 84"/>
          <p:cNvSpPr>
            <a:spLocks/>
          </p:cNvSpPr>
          <p:nvPr/>
        </p:nvSpPr>
        <p:spPr bwMode="auto">
          <a:xfrm>
            <a:off x="5812631" y="5682095"/>
            <a:ext cx="57150" cy="125413"/>
          </a:xfrm>
          <a:custGeom>
            <a:avLst/>
            <a:gdLst>
              <a:gd name="T0" fmla="*/ 35 w 36"/>
              <a:gd name="T1" fmla="*/ 14 h 79"/>
              <a:gd name="T2" fmla="*/ 0 w 36"/>
              <a:gd name="T3" fmla="*/ 78 h 79"/>
              <a:gd name="T4" fmla="*/ 8 w 36"/>
              <a:gd name="T5" fmla="*/ 0 h 79"/>
              <a:gd name="T6" fmla="*/ 35 w 36"/>
              <a:gd name="T7" fmla="*/ 14 h 79"/>
            </a:gdLst>
            <a:ahLst/>
            <a:cxnLst>
              <a:cxn ang="0">
                <a:pos x="T0" y="T1"/>
              </a:cxn>
              <a:cxn ang="0">
                <a:pos x="T2" y="T3"/>
              </a:cxn>
              <a:cxn ang="0">
                <a:pos x="T4" y="T5"/>
              </a:cxn>
              <a:cxn ang="0">
                <a:pos x="T6" y="T7"/>
              </a:cxn>
            </a:cxnLst>
            <a:rect l="0" t="0" r="r" b="b"/>
            <a:pathLst>
              <a:path w="36" h="79">
                <a:moveTo>
                  <a:pt x="35" y="14"/>
                </a:moveTo>
                <a:lnTo>
                  <a:pt x="0" y="78"/>
                </a:lnTo>
                <a:lnTo>
                  <a:pt x="8" y="0"/>
                </a:lnTo>
                <a:lnTo>
                  <a:pt x="35" y="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 name="Freeform 85"/>
          <p:cNvSpPr>
            <a:spLocks/>
          </p:cNvSpPr>
          <p:nvPr/>
        </p:nvSpPr>
        <p:spPr bwMode="auto">
          <a:xfrm>
            <a:off x="4680743" y="5251883"/>
            <a:ext cx="865188" cy="555625"/>
          </a:xfrm>
          <a:custGeom>
            <a:avLst/>
            <a:gdLst>
              <a:gd name="T0" fmla="*/ 544 w 545"/>
              <a:gd name="T1" fmla="*/ 0 h 350"/>
              <a:gd name="T2" fmla="*/ 0 w 545"/>
              <a:gd name="T3" fmla="*/ 349 h 350"/>
              <a:gd name="T4" fmla="*/ 544 w 545"/>
              <a:gd name="T5" fmla="*/ 0 h 350"/>
            </a:gdLst>
            <a:ahLst/>
            <a:cxnLst>
              <a:cxn ang="0">
                <a:pos x="T0" y="T1"/>
              </a:cxn>
              <a:cxn ang="0">
                <a:pos x="T2" y="T3"/>
              </a:cxn>
              <a:cxn ang="0">
                <a:pos x="T4" y="T5"/>
              </a:cxn>
            </a:cxnLst>
            <a:rect l="0" t="0" r="r" b="b"/>
            <a:pathLst>
              <a:path w="545" h="350">
                <a:moveTo>
                  <a:pt x="544" y="0"/>
                </a:moveTo>
                <a:lnTo>
                  <a:pt x="0" y="349"/>
                </a:lnTo>
                <a:lnTo>
                  <a:pt x="54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 name="Freeform 86"/>
          <p:cNvSpPr>
            <a:spLocks/>
          </p:cNvSpPr>
          <p:nvPr/>
        </p:nvSpPr>
        <p:spPr bwMode="auto">
          <a:xfrm>
            <a:off x="4680743" y="5726545"/>
            <a:ext cx="96838" cy="80963"/>
          </a:xfrm>
          <a:custGeom>
            <a:avLst/>
            <a:gdLst>
              <a:gd name="T0" fmla="*/ 60 w 61"/>
              <a:gd name="T1" fmla="*/ 35 h 51"/>
              <a:gd name="T2" fmla="*/ 0 w 61"/>
              <a:gd name="T3" fmla="*/ 50 h 51"/>
              <a:gd name="T4" fmla="*/ 48 w 61"/>
              <a:gd name="T5" fmla="*/ 0 h 51"/>
              <a:gd name="T6" fmla="*/ 60 w 61"/>
              <a:gd name="T7" fmla="*/ 35 h 51"/>
            </a:gdLst>
            <a:ahLst/>
            <a:cxnLst>
              <a:cxn ang="0">
                <a:pos x="T0" y="T1"/>
              </a:cxn>
              <a:cxn ang="0">
                <a:pos x="T2" y="T3"/>
              </a:cxn>
              <a:cxn ang="0">
                <a:pos x="T4" y="T5"/>
              </a:cxn>
              <a:cxn ang="0">
                <a:pos x="T6" y="T7"/>
              </a:cxn>
            </a:cxnLst>
            <a:rect l="0" t="0" r="r" b="b"/>
            <a:pathLst>
              <a:path w="61" h="51">
                <a:moveTo>
                  <a:pt x="60" y="35"/>
                </a:moveTo>
                <a:lnTo>
                  <a:pt x="0" y="50"/>
                </a:lnTo>
                <a:lnTo>
                  <a:pt x="48" y="0"/>
                </a:lnTo>
                <a:lnTo>
                  <a:pt x="60" y="3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7" name="Freeform 87"/>
          <p:cNvSpPr>
            <a:spLocks/>
          </p:cNvSpPr>
          <p:nvPr/>
        </p:nvSpPr>
        <p:spPr bwMode="auto">
          <a:xfrm>
            <a:off x="5007767" y="4489088"/>
            <a:ext cx="1306513" cy="308770"/>
          </a:xfrm>
          <a:custGeom>
            <a:avLst/>
            <a:gdLst>
              <a:gd name="T0" fmla="*/ 0 w 848"/>
              <a:gd name="T1" fmla="*/ 0 h 381"/>
              <a:gd name="T2" fmla="*/ 847 w 848"/>
              <a:gd name="T3" fmla="*/ 380 h 381"/>
              <a:gd name="T4" fmla="*/ 0 w 848"/>
              <a:gd name="T5" fmla="*/ 0 h 381"/>
            </a:gdLst>
            <a:ahLst/>
            <a:cxnLst>
              <a:cxn ang="0">
                <a:pos x="T0" y="T1"/>
              </a:cxn>
              <a:cxn ang="0">
                <a:pos x="T2" y="T3"/>
              </a:cxn>
              <a:cxn ang="0">
                <a:pos x="T4" y="T5"/>
              </a:cxn>
            </a:cxnLst>
            <a:rect l="0" t="0" r="r" b="b"/>
            <a:pathLst>
              <a:path w="848" h="381">
                <a:moveTo>
                  <a:pt x="0" y="0"/>
                </a:moveTo>
                <a:lnTo>
                  <a:pt x="847" y="3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 name="Freeform 88"/>
          <p:cNvSpPr>
            <a:spLocks/>
          </p:cNvSpPr>
          <p:nvPr/>
        </p:nvSpPr>
        <p:spPr bwMode="auto">
          <a:xfrm>
            <a:off x="6215856" y="4728008"/>
            <a:ext cx="98425" cy="69850"/>
          </a:xfrm>
          <a:custGeom>
            <a:avLst/>
            <a:gdLst>
              <a:gd name="T0" fmla="*/ 9 w 62"/>
              <a:gd name="T1" fmla="*/ 0 h 44"/>
              <a:gd name="T2" fmla="*/ 61 w 62"/>
              <a:gd name="T3" fmla="*/ 43 h 44"/>
              <a:gd name="T4" fmla="*/ 0 w 62"/>
              <a:gd name="T5" fmla="*/ 36 h 44"/>
              <a:gd name="T6" fmla="*/ 9 w 62"/>
              <a:gd name="T7" fmla="*/ 0 h 44"/>
            </a:gdLst>
            <a:ahLst/>
            <a:cxnLst>
              <a:cxn ang="0">
                <a:pos x="T0" y="T1"/>
              </a:cxn>
              <a:cxn ang="0">
                <a:pos x="T2" y="T3"/>
              </a:cxn>
              <a:cxn ang="0">
                <a:pos x="T4" y="T5"/>
              </a:cxn>
              <a:cxn ang="0">
                <a:pos x="T6" y="T7"/>
              </a:cxn>
            </a:cxnLst>
            <a:rect l="0" t="0" r="r" b="b"/>
            <a:pathLst>
              <a:path w="62" h="44">
                <a:moveTo>
                  <a:pt x="9" y="0"/>
                </a:moveTo>
                <a:lnTo>
                  <a:pt x="61" y="43"/>
                </a:lnTo>
                <a:lnTo>
                  <a:pt x="0" y="36"/>
                </a:lnTo>
                <a:lnTo>
                  <a:pt x="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 name="Freeform 89"/>
          <p:cNvSpPr>
            <a:spLocks/>
          </p:cNvSpPr>
          <p:nvPr/>
        </p:nvSpPr>
        <p:spPr bwMode="auto">
          <a:xfrm>
            <a:off x="194468" y="5818620"/>
            <a:ext cx="295275" cy="396875"/>
          </a:xfrm>
          <a:custGeom>
            <a:avLst/>
            <a:gdLst>
              <a:gd name="T0" fmla="*/ 0 w 186"/>
              <a:gd name="T1" fmla="*/ 249 h 250"/>
              <a:gd name="T2" fmla="*/ 0 w 186"/>
              <a:gd name="T3" fmla="*/ 0 h 250"/>
              <a:gd name="T4" fmla="*/ 185 w 186"/>
              <a:gd name="T5" fmla="*/ 0 h 250"/>
              <a:gd name="T6" fmla="*/ 185 w 186"/>
              <a:gd name="T7" fmla="*/ 249 h 250"/>
              <a:gd name="T8" fmla="*/ 0 w 186"/>
              <a:gd name="T9" fmla="*/ 249 h 250"/>
            </a:gdLst>
            <a:ahLst/>
            <a:cxnLst>
              <a:cxn ang="0">
                <a:pos x="T0" y="T1"/>
              </a:cxn>
              <a:cxn ang="0">
                <a:pos x="T2" y="T3"/>
              </a:cxn>
              <a:cxn ang="0">
                <a:pos x="T4" y="T5"/>
              </a:cxn>
              <a:cxn ang="0">
                <a:pos x="T6" y="T7"/>
              </a:cxn>
              <a:cxn ang="0">
                <a:pos x="T8" y="T9"/>
              </a:cxn>
            </a:cxnLst>
            <a:rect l="0" t="0" r="r" b="b"/>
            <a:pathLst>
              <a:path w="186" h="250">
                <a:moveTo>
                  <a:pt x="0" y="249"/>
                </a:moveTo>
                <a:lnTo>
                  <a:pt x="0" y="0"/>
                </a:lnTo>
                <a:lnTo>
                  <a:pt x="185" y="0"/>
                </a:lnTo>
                <a:lnTo>
                  <a:pt x="185"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0" name="Freeform 90"/>
          <p:cNvSpPr>
            <a:spLocks/>
          </p:cNvSpPr>
          <p:nvPr/>
        </p:nvSpPr>
        <p:spPr bwMode="auto">
          <a:xfrm>
            <a:off x="488156" y="5818620"/>
            <a:ext cx="300037" cy="396875"/>
          </a:xfrm>
          <a:custGeom>
            <a:avLst/>
            <a:gdLst>
              <a:gd name="T0" fmla="*/ 0 w 189"/>
              <a:gd name="T1" fmla="*/ 249 h 250"/>
              <a:gd name="T2" fmla="*/ 0 w 189"/>
              <a:gd name="T3" fmla="*/ 0 h 250"/>
              <a:gd name="T4" fmla="*/ 188 w 189"/>
              <a:gd name="T5" fmla="*/ 0 h 250"/>
              <a:gd name="T6" fmla="*/ 188 w 189"/>
              <a:gd name="T7" fmla="*/ 249 h 250"/>
              <a:gd name="T8" fmla="*/ 0 w 189"/>
              <a:gd name="T9" fmla="*/ 249 h 250"/>
            </a:gdLst>
            <a:ahLst/>
            <a:cxnLst>
              <a:cxn ang="0">
                <a:pos x="T0" y="T1"/>
              </a:cxn>
              <a:cxn ang="0">
                <a:pos x="T2" y="T3"/>
              </a:cxn>
              <a:cxn ang="0">
                <a:pos x="T4" y="T5"/>
              </a:cxn>
              <a:cxn ang="0">
                <a:pos x="T6" y="T7"/>
              </a:cxn>
              <a:cxn ang="0">
                <a:pos x="T8" y="T9"/>
              </a:cxn>
            </a:cxnLst>
            <a:rect l="0" t="0" r="r" b="b"/>
            <a:pathLst>
              <a:path w="189" h="250">
                <a:moveTo>
                  <a:pt x="0" y="249"/>
                </a:moveTo>
                <a:lnTo>
                  <a:pt x="0" y="0"/>
                </a:lnTo>
                <a:lnTo>
                  <a:pt x="188" y="0"/>
                </a:lnTo>
                <a:lnTo>
                  <a:pt x="188"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 name="Freeform 91"/>
          <p:cNvSpPr>
            <a:spLocks/>
          </p:cNvSpPr>
          <p:nvPr/>
        </p:nvSpPr>
        <p:spPr bwMode="auto">
          <a:xfrm>
            <a:off x="786606" y="5818620"/>
            <a:ext cx="296862" cy="396875"/>
          </a:xfrm>
          <a:custGeom>
            <a:avLst/>
            <a:gdLst>
              <a:gd name="T0" fmla="*/ 0 w 187"/>
              <a:gd name="T1" fmla="*/ 249 h 250"/>
              <a:gd name="T2" fmla="*/ 0 w 187"/>
              <a:gd name="T3" fmla="*/ 0 h 250"/>
              <a:gd name="T4" fmla="*/ 186 w 187"/>
              <a:gd name="T5" fmla="*/ 0 h 250"/>
              <a:gd name="T6" fmla="*/ 186 w 187"/>
              <a:gd name="T7" fmla="*/ 249 h 250"/>
              <a:gd name="T8" fmla="*/ 0 w 187"/>
              <a:gd name="T9" fmla="*/ 249 h 250"/>
            </a:gdLst>
            <a:ahLst/>
            <a:cxnLst>
              <a:cxn ang="0">
                <a:pos x="T0" y="T1"/>
              </a:cxn>
              <a:cxn ang="0">
                <a:pos x="T2" y="T3"/>
              </a:cxn>
              <a:cxn ang="0">
                <a:pos x="T4" y="T5"/>
              </a:cxn>
              <a:cxn ang="0">
                <a:pos x="T6" y="T7"/>
              </a:cxn>
              <a:cxn ang="0">
                <a:pos x="T8" y="T9"/>
              </a:cxn>
            </a:cxnLst>
            <a:rect l="0" t="0" r="r" b="b"/>
            <a:pathLst>
              <a:path w="187" h="250">
                <a:moveTo>
                  <a:pt x="0" y="249"/>
                </a:moveTo>
                <a:lnTo>
                  <a:pt x="0" y="0"/>
                </a:lnTo>
                <a:lnTo>
                  <a:pt x="186" y="0"/>
                </a:lnTo>
                <a:lnTo>
                  <a:pt x="186"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 name="Freeform 92"/>
          <p:cNvSpPr>
            <a:spLocks/>
          </p:cNvSpPr>
          <p:nvPr/>
        </p:nvSpPr>
        <p:spPr bwMode="auto">
          <a:xfrm>
            <a:off x="1081881" y="5818620"/>
            <a:ext cx="298450" cy="396875"/>
          </a:xfrm>
          <a:custGeom>
            <a:avLst/>
            <a:gdLst>
              <a:gd name="T0" fmla="*/ 0 w 188"/>
              <a:gd name="T1" fmla="*/ 249 h 250"/>
              <a:gd name="T2" fmla="*/ 0 w 188"/>
              <a:gd name="T3" fmla="*/ 0 h 250"/>
              <a:gd name="T4" fmla="*/ 187 w 188"/>
              <a:gd name="T5" fmla="*/ 0 h 250"/>
              <a:gd name="T6" fmla="*/ 187 w 188"/>
              <a:gd name="T7" fmla="*/ 249 h 250"/>
              <a:gd name="T8" fmla="*/ 0 w 188"/>
              <a:gd name="T9" fmla="*/ 249 h 250"/>
            </a:gdLst>
            <a:ahLst/>
            <a:cxnLst>
              <a:cxn ang="0">
                <a:pos x="T0" y="T1"/>
              </a:cxn>
              <a:cxn ang="0">
                <a:pos x="T2" y="T3"/>
              </a:cxn>
              <a:cxn ang="0">
                <a:pos x="T4" y="T5"/>
              </a:cxn>
              <a:cxn ang="0">
                <a:pos x="T6" y="T7"/>
              </a:cxn>
              <a:cxn ang="0">
                <a:pos x="T8" y="T9"/>
              </a:cxn>
            </a:cxnLst>
            <a:rect l="0" t="0" r="r" b="b"/>
            <a:pathLst>
              <a:path w="188" h="250">
                <a:moveTo>
                  <a:pt x="0" y="249"/>
                </a:moveTo>
                <a:lnTo>
                  <a:pt x="0" y="0"/>
                </a:lnTo>
                <a:lnTo>
                  <a:pt x="187" y="0"/>
                </a:lnTo>
                <a:lnTo>
                  <a:pt x="187" y="249"/>
                </a:lnTo>
                <a:lnTo>
                  <a:pt x="0" y="24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 name="Freeform 93"/>
          <p:cNvSpPr>
            <a:spLocks/>
          </p:cNvSpPr>
          <p:nvPr/>
        </p:nvSpPr>
        <p:spPr bwMode="auto">
          <a:xfrm>
            <a:off x="1437481" y="5818620"/>
            <a:ext cx="298450" cy="398463"/>
          </a:xfrm>
          <a:custGeom>
            <a:avLst/>
            <a:gdLst>
              <a:gd name="T0" fmla="*/ 0 w 188"/>
              <a:gd name="T1" fmla="*/ 250 h 251"/>
              <a:gd name="T2" fmla="*/ 0 w 188"/>
              <a:gd name="T3" fmla="*/ 0 h 251"/>
              <a:gd name="T4" fmla="*/ 187 w 188"/>
              <a:gd name="T5" fmla="*/ 0 h 251"/>
              <a:gd name="T6" fmla="*/ 187 w 188"/>
              <a:gd name="T7" fmla="*/ 250 h 251"/>
              <a:gd name="T8" fmla="*/ 0 w 188"/>
              <a:gd name="T9" fmla="*/ 250 h 251"/>
            </a:gdLst>
            <a:ahLst/>
            <a:cxnLst>
              <a:cxn ang="0">
                <a:pos x="T0" y="T1"/>
              </a:cxn>
              <a:cxn ang="0">
                <a:pos x="T2" y="T3"/>
              </a:cxn>
              <a:cxn ang="0">
                <a:pos x="T4" y="T5"/>
              </a:cxn>
              <a:cxn ang="0">
                <a:pos x="T6" y="T7"/>
              </a:cxn>
              <a:cxn ang="0">
                <a:pos x="T8" y="T9"/>
              </a:cxn>
            </a:cxnLst>
            <a:rect l="0" t="0" r="r" b="b"/>
            <a:pathLst>
              <a:path w="188" h="251">
                <a:moveTo>
                  <a:pt x="0" y="250"/>
                </a:moveTo>
                <a:lnTo>
                  <a:pt x="0" y="0"/>
                </a:lnTo>
                <a:lnTo>
                  <a:pt x="187" y="0"/>
                </a:lnTo>
                <a:lnTo>
                  <a:pt x="187"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 name="Freeform 94"/>
          <p:cNvSpPr>
            <a:spLocks/>
          </p:cNvSpPr>
          <p:nvPr/>
        </p:nvSpPr>
        <p:spPr bwMode="auto">
          <a:xfrm>
            <a:off x="1734343" y="5818620"/>
            <a:ext cx="298450" cy="398463"/>
          </a:xfrm>
          <a:custGeom>
            <a:avLst/>
            <a:gdLst>
              <a:gd name="T0" fmla="*/ 0 w 188"/>
              <a:gd name="T1" fmla="*/ 250 h 251"/>
              <a:gd name="T2" fmla="*/ 0 w 188"/>
              <a:gd name="T3" fmla="*/ 0 h 251"/>
              <a:gd name="T4" fmla="*/ 187 w 188"/>
              <a:gd name="T5" fmla="*/ 0 h 251"/>
              <a:gd name="T6" fmla="*/ 187 w 188"/>
              <a:gd name="T7" fmla="*/ 250 h 251"/>
              <a:gd name="T8" fmla="*/ 0 w 188"/>
              <a:gd name="T9" fmla="*/ 250 h 251"/>
            </a:gdLst>
            <a:ahLst/>
            <a:cxnLst>
              <a:cxn ang="0">
                <a:pos x="T0" y="T1"/>
              </a:cxn>
              <a:cxn ang="0">
                <a:pos x="T2" y="T3"/>
              </a:cxn>
              <a:cxn ang="0">
                <a:pos x="T4" y="T5"/>
              </a:cxn>
              <a:cxn ang="0">
                <a:pos x="T6" y="T7"/>
              </a:cxn>
              <a:cxn ang="0">
                <a:pos x="T8" y="T9"/>
              </a:cxn>
            </a:cxnLst>
            <a:rect l="0" t="0" r="r" b="b"/>
            <a:pathLst>
              <a:path w="188" h="251">
                <a:moveTo>
                  <a:pt x="0" y="250"/>
                </a:moveTo>
                <a:lnTo>
                  <a:pt x="0" y="0"/>
                </a:lnTo>
                <a:lnTo>
                  <a:pt x="187" y="0"/>
                </a:lnTo>
                <a:lnTo>
                  <a:pt x="187"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 name="Freeform 95"/>
          <p:cNvSpPr>
            <a:spLocks/>
          </p:cNvSpPr>
          <p:nvPr/>
        </p:nvSpPr>
        <p:spPr bwMode="auto">
          <a:xfrm>
            <a:off x="2031206" y="5818620"/>
            <a:ext cx="298450" cy="398463"/>
          </a:xfrm>
          <a:custGeom>
            <a:avLst/>
            <a:gdLst>
              <a:gd name="T0" fmla="*/ 0 w 188"/>
              <a:gd name="T1" fmla="*/ 250 h 251"/>
              <a:gd name="T2" fmla="*/ 0 w 188"/>
              <a:gd name="T3" fmla="*/ 0 h 251"/>
              <a:gd name="T4" fmla="*/ 187 w 188"/>
              <a:gd name="T5" fmla="*/ 0 h 251"/>
              <a:gd name="T6" fmla="*/ 187 w 188"/>
              <a:gd name="T7" fmla="*/ 250 h 251"/>
              <a:gd name="T8" fmla="*/ 0 w 188"/>
              <a:gd name="T9" fmla="*/ 250 h 251"/>
            </a:gdLst>
            <a:ahLst/>
            <a:cxnLst>
              <a:cxn ang="0">
                <a:pos x="T0" y="T1"/>
              </a:cxn>
              <a:cxn ang="0">
                <a:pos x="T2" y="T3"/>
              </a:cxn>
              <a:cxn ang="0">
                <a:pos x="T4" y="T5"/>
              </a:cxn>
              <a:cxn ang="0">
                <a:pos x="T6" y="T7"/>
              </a:cxn>
              <a:cxn ang="0">
                <a:pos x="T8" y="T9"/>
              </a:cxn>
            </a:cxnLst>
            <a:rect l="0" t="0" r="r" b="b"/>
            <a:pathLst>
              <a:path w="188" h="251">
                <a:moveTo>
                  <a:pt x="0" y="250"/>
                </a:moveTo>
                <a:lnTo>
                  <a:pt x="0" y="0"/>
                </a:lnTo>
                <a:lnTo>
                  <a:pt x="187" y="0"/>
                </a:lnTo>
                <a:lnTo>
                  <a:pt x="187"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 name="Freeform 96"/>
          <p:cNvSpPr>
            <a:spLocks/>
          </p:cNvSpPr>
          <p:nvPr/>
        </p:nvSpPr>
        <p:spPr bwMode="auto">
          <a:xfrm>
            <a:off x="2328068" y="5818620"/>
            <a:ext cx="296863" cy="398463"/>
          </a:xfrm>
          <a:custGeom>
            <a:avLst/>
            <a:gdLst>
              <a:gd name="T0" fmla="*/ 0 w 187"/>
              <a:gd name="T1" fmla="*/ 250 h 251"/>
              <a:gd name="T2" fmla="*/ 0 w 187"/>
              <a:gd name="T3" fmla="*/ 0 h 251"/>
              <a:gd name="T4" fmla="*/ 186 w 187"/>
              <a:gd name="T5" fmla="*/ 0 h 251"/>
              <a:gd name="T6" fmla="*/ 186 w 187"/>
              <a:gd name="T7" fmla="*/ 250 h 251"/>
              <a:gd name="T8" fmla="*/ 0 w 187"/>
              <a:gd name="T9" fmla="*/ 250 h 251"/>
            </a:gdLst>
            <a:ahLst/>
            <a:cxnLst>
              <a:cxn ang="0">
                <a:pos x="T0" y="T1"/>
              </a:cxn>
              <a:cxn ang="0">
                <a:pos x="T2" y="T3"/>
              </a:cxn>
              <a:cxn ang="0">
                <a:pos x="T4" y="T5"/>
              </a:cxn>
              <a:cxn ang="0">
                <a:pos x="T6" y="T7"/>
              </a:cxn>
              <a:cxn ang="0">
                <a:pos x="T8" y="T9"/>
              </a:cxn>
            </a:cxnLst>
            <a:rect l="0" t="0" r="r" b="b"/>
            <a:pathLst>
              <a:path w="187" h="251">
                <a:moveTo>
                  <a:pt x="0" y="250"/>
                </a:moveTo>
                <a:lnTo>
                  <a:pt x="0" y="0"/>
                </a:lnTo>
                <a:lnTo>
                  <a:pt x="186" y="0"/>
                </a:lnTo>
                <a:lnTo>
                  <a:pt x="186" y="250"/>
                </a:lnTo>
                <a:lnTo>
                  <a:pt x="0" y="2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 name="Rectangle 98"/>
          <p:cNvSpPr>
            <a:spLocks noChangeArrowheads="1"/>
          </p:cNvSpPr>
          <p:nvPr/>
        </p:nvSpPr>
        <p:spPr bwMode="auto">
          <a:xfrm>
            <a:off x="2904331" y="484230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208" name="Rectangle 99"/>
          <p:cNvSpPr>
            <a:spLocks noChangeArrowheads="1"/>
          </p:cNvSpPr>
          <p:nvPr/>
        </p:nvSpPr>
        <p:spPr bwMode="auto">
          <a:xfrm>
            <a:off x="2480468" y="4842308"/>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5</a:t>
            </a:r>
          </a:p>
        </p:txBody>
      </p:sp>
      <p:sp>
        <p:nvSpPr>
          <p:cNvPr id="209" name="Rectangle 100"/>
          <p:cNvSpPr>
            <a:spLocks noChangeArrowheads="1"/>
          </p:cNvSpPr>
          <p:nvPr/>
        </p:nvSpPr>
        <p:spPr bwMode="auto">
          <a:xfrm>
            <a:off x="3921124" y="4033660"/>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17</a:t>
            </a:r>
          </a:p>
        </p:txBody>
      </p:sp>
      <p:sp>
        <p:nvSpPr>
          <p:cNvPr id="210" name="Rectangle 101"/>
          <p:cNvSpPr>
            <a:spLocks noChangeArrowheads="1"/>
          </p:cNvSpPr>
          <p:nvPr/>
        </p:nvSpPr>
        <p:spPr bwMode="auto">
          <a:xfrm>
            <a:off x="6507956" y="483119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30</a:t>
            </a:r>
          </a:p>
        </p:txBody>
      </p:sp>
      <p:sp>
        <p:nvSpPr>
          <p:cNvPr id="211" name="Rectangle 102"/>
          <p:cNvSpPr>
            <a:spLocks noChangeArrowheads="1"/>
          </p:cNvSpPr>
          <p:nvPr/>
        </p:nvSpPr>
        <p:spPr bwMode="auto">
          <a:xfrm>
            <a:off x="5618956" y="485500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212" name="Rectangle 103"/>
          <p:cNvSpPr>
            <a:spLocks noChangeArrowheads="1"/>
          </p:cNvSpPr>
          <p:nvPr/>
        </p:nvSpPr>
        <p:spPr bwMode="auto">
          <a:xfrm>
            <a:off x="6055518" y="4831195"/>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213" name="Arc 105"/>
          <p:cNvSpPr>
            <a:spLocks/>
          </p:cNvSpPr>
          <p:nvPr/>
        </p:nvSpPr>
        <p:spPr bwMode="auto">
          <a:xfrm rot="18420000">
            <a:off x="2532856" y="5569383"/>
            <a:ext cx="333375" cy="434975"/>
          </a:xfrm>
          <a:custGeom>
            <a:avLst/>
            <a:gdLst>
              <a:gd name="G0" fmla="+- 0 0 0"/>
              <a:gd name="G1" fmla="+- 21600 0 0"/>
              <a:gd name="G2" fmla="+- 21600 0 0"/>
              <a:gd name="T0" fmla="*/ 0 w 21600"/>
              <a:gd name="T1" fmla="*/ 0 h 21600"/>
              <a:gd name="T2" fmla="*/ 21600 w 21600"/>
              <a:gd name="T3" fmla="*/ 21521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8" y="0"/>
                  <a:pt x="21556" y="9622"/>
                  <a:pt x="21599" y="21521"/>
                </a:cubicBezTo>
              </a:path>
              <a:path w="21600" h="21600" stroke="0" extrusionOk="0">
                <a:moveTo>
                  <a:pt x="-1" y="0"/>
                </a:moveTo>
                <a:cubicBezTo>
                  <a:pt x="11898" y="0"/>
                  <a:pt x="21556" y="9622"/>
                  <a:pt x="21599" y="21521"/>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 name="Arc 106"/>
          <p:cNvSpPr>
            <a:spLocks/>
          </p:cNvSpPr>
          <p:nvPr/>
        </p:nvSpPr>
        <p:spPr bwMode="auto">
          <a:xfrm rot="18420000">
            <a:off x="3729831" y="5569383"/>
            <a:ext cx="333375" cy="434975"/>
          </a:xfrm>
          <a:custGeom>
            <a:avLst/>
            <a:gdLst>
              <a:gd name="G0" fmla="+- 103 0 0"/>
              <a:gd name="G1" fmla="+- 21600 0 0"/>
              <a:gd name="G2" fmla="+- 21600 0 0"/>
              <a:gd name="T0" fmla="*/ 0 w 21703"/>
              <a:gd name="T1" fmla="*/ 0 h 21600"/>
              <a:gd name="T2" fmla="*/ 21703 w 21703"/>
              <a:gd name="T3" fmla="*/ 21521 h 21600"/>
              <a:gd name="T4" fmla="*/ 103 w 21703"/>
              <a:gd name="T5" fmla="*/ 21600 h 21600"/>
            </a:gdLst>
            <a:ahLst/>
            <a:cxnLst>
              <a:cxn ang="0">
                <a:pos x="T0" y="T1"/>
              </a:cxn>
              <a:cxn ang="0">
                <a:pos x="T2" y="T3"/>
              </a:cxn>
              <a:cxn ang="0">
                <a:pos x="T4" y="T5"/>
              </a:cxn>
            </a:cxnLst>
            <a:rect l="0" t="0" r="r" b="b"/>
            <a:pathLst>
              <a:path w="21703" h="21600" fill="none" extrusionOk="0">
                <a:moveTo>
                  <a:pt x="0" y="0"/>
                </a:moveTo>
                <a:cubicBezTo>
                  <a:pt x="34" y="0"/>
                  <a:pt x="68" y="-1"/>
                  <a:pt x="103" y="0"/>
                </a:cubicBezTo>
                <a:cubicBezTo>
                  <a:pt x="12001" y="0"/>
                  <a:pt x="21659" y="9622"/>
                  <a:pt x="21702" y="21521"/>
                </a:cubicBezTo>
              </a:path>
              <a:path w="21703" h="21600" stroke="0" extrusionOk="0">
                <a:moveTo>
                  <a:pt x="0" y="0"/>
                </a:moveTo>
                <a:cubicBezTo>
                  <a:pt x="34" y="0"/>
                  <a:pt x="68" y="-1"/>
                  <a:pt x="103" y="0"/>
                </a:cubicBezTo>
                <a:cubicBezTo>
                  <a:pt x="12001" y="0"/>
                  <a:pt x="21659" y="9622"/>
                  <a:pt x="21702" y="21521"/>
                </a:cubicBezTo>
                <a:lnTo>
                  <a:pt x="103"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 name="Arc 107"/>
          <p:cNvSpPr>
            <a:spLocks/>
          </p:cNvSpPr>
          <p:nvPr/>
        </p:nvSpPr>
        <p:spPr bwMode="auto">
          <a:xfrm rot="18420000">
            <a:off x="4998243" y="5569383"/>
            <a:ext cx="333375" cy="434975"/>
          </a:xfrm>
          <a:custGeom>
            <a:avLst/>
            <a:gdLst>
              <a:gd name="G0" fmla="+- 103 0 0"/>
              <a:gd name="G1" fmla="+- 21600 0 0"/>
              <a:gd name="G2" fmla="+- 21600 0 0"/>
              <a:gd name="T0" fmla="*/ 0 w 21703"/>
              <a:gd name="T1" fmla="*/ 0 h 21600"/>
              <a:gd name="T2" fmla="*/ 21703 w 21703"/>
              <a:gd name="T3" fmla="*/ 21521 h 21600"/>
              <a:gd name="T4" fmla="*/ 103 w 21703"/>
              <a:gd name="T5" fmla="*/ 21600 h 21600"/>
            </a:gdLst>
            <a:ahLst/>
            <a:cxnLst>
              <a:cxn ang="0">
                <a:pos x="T0" y="T1"/>
              </a:cxn>
              <a:cxn ang="0">
                <a:pos x="T2" y="T3"/>
              </a:cxn>
              <a:cxn ang="0">
                <a:pos x="T4" y="T5"/>
              </a:cxn>
            </a:cxnLst>
            <a:rect l="0" t="0" r="r" b="b"/>
            <a:pathLst>
              <a:path w="21703" h="21600" fill="none" extrusionOk="0">
                <a:moveTo>
                  <a:pt x="0" y="0"/>
                </a:moveTo>
                <a:cubicBezTo>
                  <a:pt x="34" y="0"/>
                  <a:pt x="68" y="-1"/>
                  <a:pt x="103" y="0"/>
                </a:cubicBezTo>
                <a:cubicBezTo>
                  <a:pt x="12001" y="0"/>
                  <a:pt x="21659" y="9622"/>
                  <a:pt x="21702" y="21521"/>
                </a:cubicBezTo>
              </a:path>
              <a:path w="21703" h="21600" stroke="0" extrusionOk="0">
                <a:moveTo>
                  <a:pt x="0" y="0"/>
                </a:moveTo>
                <a:cubicBezTo>
                  <a:pt x="34" y="0"/>
                  <a:pt x="68" y="-1"/>
                  <a:pt x="103" y="0"/>
                </a:cubicBezTo>
                <a:cubicBezTo>
                  <a:pt x="12001" y="0"/>
                  <a:pt x="21659" y="9622"/>
                  <a:pt x="21702" y="21521"/>
                </a:cubicBezTo>
                <a:lnTo>
                  <a:pt x="103"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 name="Arc 108"/>
          <p:cNvSpPr>
            <a:spLocks/>
          </p:cNvSpPr>
          <p:nvPr/>
        </p:nvSpPr>
        <p:spPr bwMode="auto">
          <a:xfrm rot="18420000">
            <a:off x="6260306" y="5569383"/>
            <a:ext cx="333375" cy="434975"/>
          </a:xfrm>
          <a:custGeom>
            <a:avLst/>
            <a:gdLst>
              <a:gd name="G0" fmla="+- 0 0 0"/>
              <a:gd name="G1" fmla="+- 21600 0 0"/>
              <a:gd name="G2" fmla="+- 21600 0 0"/>
              <a:gd name="T0" fmla="*/ 0 w 21600"/>
              <a:gd name="T1" fmla="*/ 0 h 21600"/>
              <a:gd name="T2" fmla="*/ 21600 w 21600"/>
              <a:gd name="T3" fmla="*/ 21521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8" y="0"/>
                  <a:pt x="21556" y="9622"/>
                  <a:pt x="21599" y="21521"/>
                </a:cubicBezTo>
              </a:path>
              <a:path w="21600" h="21600" stroke="0" extrusionOk="0">
                <a:moveTo>
                  <a:pt x="-1" y="0"/>
                </a:moveTo>
                <a:cubicBezTo>
                  <a:pt x="11898" y="0"/>
                  <a:pt x="21556" y="9622"/>
                  <a:pt x="21599" y="21521"/>
                </a:cubicBezTo>
                <a:lnTo>
                  <a:pt x="0"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 name="Arc 109"/>
          <p:cNvSpPr>
            <a:spLocks/>
          </p:cNvSpPr>
          <p:nvPr/>
        </p:nvSpPr>
        <p:spPr bwMode="auto">
          <a:xfrm rot="18420000">
            <a:off x="7457281" y="5569383"/>
            <a:ext cx="333375" cy="434975"/>
          </a:xfrm>
          <a:custGeom>
            <a:avLst/>
            <a:gdLst>
              <a:gd name="G0" fmla="+- 103 0 0"/>
              <a:gd name="G1" fmla="+- 21600 0 0"/>
              <a:gd name="G2" fmla="+- 21600 0 0"/>
              <a:gd name="T0" fmla="*/ 0 w 21703"/>
              <a:gd name="T1" fmla="*/ 0 h 21600"/>
              <a:gd name="T2" fmla="*/ 21703 w 21703"/>
              <a:gd name="T3" fmla="*/ 21521 h 21600"/>
              <a:gd name="T4" fmla="*/ 103 w 21703"/>
              <a:gd name="T5" fmla="*/ 21600 h 21600"/>
            </a:gdLst>
            <a:ahLst/>
            <a:cxnLst>
              <a:cxn ang="0">
                <a:pos x="T0" y="T1"/>
              </a:cxn>
              <a:cxn ang="0">
                <a:pos x="T2" y="T3"/>
              </a:cxn>
              <a:cxn ang="0">
                <a:pos x="T4" y="T5"/>
              </a:cxn>
            </a:cxnLst>
            <a:rect l="0" t="0" r="r" b="b"/>
            <a:pathLst>
              <a:path w="21703" h="21600" fill="none" extrusionOk="0">
                <a:moveTo>
                  <a:pt x="0" y="0"/>
                </a:moveTo>
                <a:cubicBezTo>
                  <a:pt x="34" y="0"/>
                  <a:pt x="68" y="-1"/>
                  <a:pt x="103" y="0"/>
                </a:cubicBezTo>
                <a:cubicBezTo>
                  <a:pt x="12001" y="0"/>
                  <a:pt x="21659" y="9622"/>
                  <a:pt x="21702" y="21521"/>
                </a:cubicBezTo>
              </a:path>
              <a:path w="21703" h="21600" stroke="0" extrusionOk="0">
                <a:moveTo>
                  <a:pt x="0" y="0"/>
                </a:moveTo>
                <a:cubicBezTo>
                  <a:pt x="34" y="0"/>
                  <a:pt x="68" y="-1"/>
                  <a:pt x="103" y="0"/>
                </a:cubicBezTo>
                <a:cubicBezTo>
                  <a:pt x="12001" y="0"/>
                  <a:pt x="21659" y="9622"/>
                  <a:pt x="21702" y="21521"/>
                </a:cubicBezTo>
                <a:lnTo>
                  <a:pt x="103" y="21600"/>
                </a:lnTo>
                <a:close/>
              </a:path>
            </a:pathLst>
          </a:custGeom>
          <a:noFill/>
          <a:ln w="12700" cap="rnd">
            <a:solidFill>
              <a:schemeClr val="tx1"/>
            </a:solidFill>
            <a:round/>
            <a:headEnd type="stealth"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 name="Rectangle 5"/>
          <p:cNvSpPr txBox="1">
            <a:spLocks noChangeArrowheads="1"/>
          </p:cNvSpPr>
          <p:nvPr/>
        </p:nvSpPr>
        <p:spPr>
          <a:xfrm>
            <a:off x="130292" y="1902104"/>
            <a:ext cx="4805365" cy="982816"/>
          </a:xfrm>
          <a:prstGeom prst="rect">
            <a:avLst/>
          </a:prstGeom>
          <a:noFill/>
          <a:ln/>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None/>
            </a:pPr>
            <a:r>
              <a:rPr lang="en-US" smtClean="0"/>
              <a:t>Push </a:t>
            </a:r>
            <a:r>
              <a:rPr lang="en-US" i="1" smtClean="0">
                <a:solidFill>
                  <a:srgbClr val="FF0000"/>
                </a:solidFill>
              </a:rPr>
              <a:t>through </a:t>
            </a:r>
            <a:r>
              <a:rPr lang="en-US" smtClean="0"/>
              <a:t>the </a:t>
            </a:r>
            <a:r>
              <a:rPr lang="en-US" dirty="0" smtClean="0"/>
              <a:t>root</a:t>
            </a:r>
            <a:endParaRPr lang="en-US" dirty="0"/>
          </a:p>
        </p:txBody>
      </p:sp>
    </p:spTree>
    <p:extLst>
      <p:ext uri="{BB962C8B-B14F-4D97-AF65-F5344CB8AC3E}">
        <p14:creationId xmlns:p14="http://schemas.microsoft.com/office/powerpoint/2010/main" val="202432625"/>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Rectangle 4"/>
          <p:cNvSpPr>
            <a:spLocks noGrp="1" noChangeArrowheads="1"/>
          </p:cNvSpPr>
          <p:nvPr>
            <p:ph type="title"/>
          </p:nvPr>
        </p:nvSpPr>
        <p:spPr>
          <a:xfrm>
            <a:off x="304800" y="76200"/>
            <a:ext cx="8153400" cy="1104900"/>
          </a:xfrm>
          <a:noFill/>
          <a:ln/>
        </p:spPr>
        <p:txBody>
          <a:bodyPr/>
          <a:lstStyle/>
          <a:p>
            <a:r>
              <a:rPr lang="en-US" dirty="0"/>
              <a:t>B+ Tree </a:t>
            </a:r>
            <a:r>
              <a:rPr lang="en-US" dirty="0" smtClean="0"/>
              <a:t>Deletion Algorithm</a:t>
            </a:r>
            <a:endParaRPr lang="en-US" dirty="0"/>
          </a:p>
        </p:txBody>
      </p:sp>
      <p:sp>
        <p:nvSpPr>
          <p:cNvPr id="31749" name="Rectangle 5"/>
          <p:cNvSpPr>
            <a:spLocks noGrp="1" noChangeArrowheads="1"/>
          </p:cNvSpPr>
          <p:nvPr>
            <p:ph type="body" idx="1"/>
          </p:nvPr>
        </p:nvSpPr>
        <p:spPr>
          <a:xfrm>
            <a:off x="381000" y="1219200"/>
            <a:ext cx="8534400" cy="5029200"/>
          </a:xfrm>
          <a:noFill/>
          <a:ln/>
        </p:spPr>
        <p:txBody>
          <a:bodyPr>
            <a:normAutofit/>
          </a:bodyPr>
          <a:lstStyle/>
          <a:p>
            <a:r>
              <a:rPr lang="en-US" dirty="0"/>
              <a:t>Start at root, find leaf </a:t>
            </a:r>
            <a:r>
              <a:rPr lang="en-US" i="1" dirty="0"/>
              <a:t>L</a:t>
            </a:r>
            <a:r>
              <a:rPr lang="en-US" dirty="0"/>
              <a:t> where entry </a:t>
            </a:r>
            <a:r>
              <a:rPr lang="en-US" dirty="0" smtClean="0"/>
              <a:t>belongs</a:t>
            </a:r>
            <a:endParaRPr lang="en-US" dirty="0"/>
          </a:p>
          <a:p>
            <a:r>
              <a:rPr lang="en-US" dirty="0"/>
              <a:t>Remove the </a:t>
            </a:r>
            <a:r>
              <a:rPr lang="en-US" dirty="0" smtClean="0"/>
              <a:t>entry</a:t>
            </a:r>
            <a:endParaRPr lang="en-US" dirty="0"/>
          </a:p>
          <a:p>
            <a:pPr lvl="1">
              <a:buSzPct val="75000"/>
            </a:pPr>
            <a:r>
              <a:rPr lang="en-US" dirty="0"/>
              <a:t>If L is at least half-full, </a:t>
            </a:r>
            <a:r>
              <a:rPr lang="en-US" i="1" dirty="0"/>
              <a:t>done! </a:t>
            </a:r>
          </a:p>
          <a:p>
            <a:pPr lvl="1">
              <a:buSzPct val="75000"/>
            </a:pPr>
            <a:r>
              <a:rPr lang="en-US" dirty="0"/>
              <a:t>If L has only </a:t>
            </a:r>
            <a:r>
              <a:rPr lang="en-US" b="1" dirty="0"/>
              <a:t>d-1 </a:t>
            </a:r>
            <a:r>
              <a:rPr lang="en-US" dirty="0" smtClean="0"/>
              <a:t>entries</a:t>
            </a:r>
            <a:endParaRPr lang="en-US" dirty="0"/>
          </a:p>
          <a:p>
            <a:pPr lvl="2"/>
            <a:r>
              <a:rPr lang="en-US" sz="2400" dirty="0"/>
              <a:t>Try to </a:t>
            </a:r>
            <a:r>
              <a:rPr lang="en-US" sz="2400" dirty="0">
                <a:solidFill>
                  <a:srgbClr val="FF0000"/>
                </a:solidFill>
              </a:rPr>
              <a:t>re-distribute</a:t>
            </a:r>
            <a:r>
              <a:rPr lang="en-US" sz="2400" dirty="0"/>
              <a:t>, borrowing from </a:t>
            </a:r>
            <a:r>
              <a:rPr lang="en-US" sz="2400" dirty="0" smtClean="0"/>
              <a:t>sibling</a:t>
            </a:r>
            <a:endParaRPr lang="en-US" sz="2400" dirty="0"/>
          </a:p>
          <a:p>
            <a:pPr lvl="2"/>
            <a:r>
              <a:rPr lang="en-US" sz="2400" dirty="0"/>
              <a:t>If re-distribution fails, </a:t>
            </a:r>
            <a:r>
              <a:rPr lang="en-US" sz="2400" dirty="0">
                <a:solidFill>
                  <a:srgbClr val="FF0000"/>
                </a:solidFill>
              </a:rPr>
              <a:t>merge </a:t>
            </a:r>
            <a:r>
              <a:rPr lang="en-US" sz="2400" i="1" dirty="0"/>
              <a:t>L </a:t>
            </a:r>
            <a:r>
              <a:rPr lang="en-US" sz="2400" dirty="0"/>
              <a:t>and </a:t>
            </a:r>
            <a:r>
              <a:rPr lang="en-US" sz="2400" dirty="0" smtClean="0"/>
              <a:t>sibling</a:t>
            </a:r>
          </a:p>
          <a:p>
            <a:pPr lvl="2"/>
            <a:endParaRPr lang="en-US" sz="2400" dirty="0"/>
          </a:p>
          <a:p>
            <a:r>
              <a:rPr lang="en-US" dirty="0"/>
              <a:t>If merge occurred, must delete entry </a:t>
            </a:r>
            <a:r>
              <a:rPr lang="en-US" dirty="0" smtClean="0"/>
              <a:t>from </a:t>
            </a:r>
            <a:r>
              <a:rPr lang="en-US" dirty="0"/>
              <a:t>parent of </a:t>
            </a:r>
            <a:r>
              <a:rPr lang="en-US" i="1" dirty="0" smtClean="0"/>
              <a:t>L</a:t>
            </a:r>
          </a:p>
          <a:p>
            <a:endParaRPr lang="en-US" dirty="0"/>
          </a:p>
          <a:p>
            <a:r>
              <a:rPr lang="en-US" dirty="0"/>
              <a:t>Merge could propagate to root, decreasing </a:t>
            </a:r>
            <a:r>
              <a:rPr lang="en-US" dirty="0" smtClean="0"/>
              <a:t>height</a:t>
            </a:r>
            <a:endParaRPr lang="en-US" dirty="0"/>
          </a:p>
        </p:txBody>
      </p:sp>
    </p:spTree>
    <p:extLst>
      <p:ext uri="{BB962C8B-B14F-4D97-AF65-F5344CB8AC3E}">
        <p14:creationId xmlns:p14="http://schemas.microsoft.com/office/powerpoint/2010/main" val="3058556550"/>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dirty="0"/>
              <a:t>Bulk Loading of a B+ </a:t>
            </a:r>
            <a:r>
              <a:rPr lang="en-US" dirty="0" smtClean="0"/>
              <a:t>Tree (d=1)</a:t>
            </a:r>
            <a:endParaRPr lang="en-US" dirty="0"/>
          </a:p>
        </p:txBody>
      </p:sp>
      <p:sp>
        <p:nvSpPr>
          <p:cNvPr id="44037" name="Rectangle 5"/>
          <p:cNvSpPr>
            <a:spLocks noGrp="1" noChangeArrowheads="1"/>
          </p:cNvSpPr>
          <p:nvPr>
            <p:ph type="body" idx="1"/>
          </p:nvPr>
        </p:nvSpPr>
        <p:spPr>
          <a:xfrm>
            <a:off x="409575" y="1265238"/>
            <a:ext cx="8305800" cy="4076700"/>
          </a:xfrm>
          <a:noFill/>
          <a:ln/>
        </p:spPr>
        <p:txBody>
          <a:bodyPr/>
          <a:lstStyle/>
          <a:p>
            <a:r>
              <a:rPr lang="en-US" dirty="0" smtClean="0"/>
              <a:t>Method to efficiently build a tree for first time</a:t>
            </a:r>
          </a:p>
          <a:p>
            <a:pPr lvl="1"/>
            <a:r>
              <a:rPr lang="en-US" dirty="0" smtClean="0"/>
              <a:t>Much better than doing repeated insertions</a:t>
            </a:r>
          </a:p>
          <a:p>
            <a:pPr lvl="1"/>
            <a:r>
              <a:rPr lang="en-US" dirty="0" smtClean="0"/>
              <a:t>Can place pages sequentially on disk</a:t>
            </a:r>
            <a:endParaRPr lang="en-US" dirty="0"/>
          </a:p>
          <a:p>
            <a:r>
              <a:rPr lang="en-US" dirty="0" smtClean="0"/>
              <a:t>Sort </a:t>
            </a:r>
            <a:r>
              <a:rPr lang="en-US" dirty="0"/>
              <a:t>all data entries, insert pointer to first </a:t>
            </a:r>
            <a:r>
              <a:rPr lang="en-US" dirty="0" smtClean="0"/>
              <a:t>leaf </a:t>
            </a:r>
            <a:r>
              <a:rPr lang="en-US" dirty="0"/>
              <a:t>page in a new </a:t>
            </a:r>
            <a:r>
              <a:rPr lang="en-US" dirty="0" smtClean="0"/>
              <a:t>root page</a:t>
            </a:r>
            <a:endParaRPr lang="en-US" dirty="0"/>
          </a:p>
        </p:txBody>
      </p:sp>
      <p:sp>
        <p:nvSpPr>
          <p:cNvPr id="44038" name="Freeform 6"/>
          <p:cNvSpPr>
            <a:spLocks/>
          </p:cNvSpPr>
          <p:nvPr/>
        </p:nvSpPr>
        <p:spPr bwMode="auto">
          <a:xfrm>
            <a:off x="1396999" y="5740827"/>
            <a:ext cx="587375" cy="368300"/>
          </a:xfrm>
          <a:custGeom>
            <a:avLst/>
            <a:gdLst>
              <a:gd name="T0" fmla="*/ 0 w 370"/>
              <a:gd name="T1" fmla="*/ 231 h 232"/>
              <a:gd name="T2" fmla="*/ 0 w 370"/>
              <a:gd name="T3" fmla="*/ 0 h 232"/>
              <a:gd name="T4" fmla="*/ 369 w 370"/>
              <a:gd name="T5" fmla="*/ 0 h 232"/>
              <a:gd name="T6" fmla="*/ 369 w 370"/>
              <a:gd name="T7" fmla="*/ 231 h 232"/>
              <a:gd name="T8" fmla="*/ 0 w 370"/>
              <a:gd name="T9" fmla="*/ 231 h 232"/>
            </a:gdLst>
            <a:ahLst/>
            <a:cxnLst>
              <a:cxn ang="0">
                <a:pos x="T0" y="T1"/>
              </a:cxn>
              <a:cxn ang="0">
                <a:pos x="T2" y="T3"/>
              </a:cxn>
              <a:cxn ang="0">
                <a:pos x="T4" y="T5"/>
              </a:cxn>
              <a:cxn ang="0">
                <a:pos x="T6" y="T7"/>
              </a:cxn>
              <a:cxn ang="0">
                <a:pos x="T8" y="T9"/>
              </a:cxn>
            </a:cxnLst>
            <a:rect l="0" t="0" r="r" b="b"/>
            <a:pathLst>
              <a:path w="370" h="232">
                <a:moveTo>
                  <a:pt x="0" y="231"/>
                </a:moveTo>
                <a:lnTo>
                  <a:pt x="0" y="0"/>
                </a:lnTo>
                <a:lnTo>
                  <a:pt x="369" y="0"/>
                </a:lnTo>
                <a:lnTo>
                  <a:pt x="369"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Freeform 7"/>
          <p:cNvSpPr>
            <a:spLocks/>
          </p:cNvSpPr>
          <p:nvPr/>
        </p:nvSpPr>
        <p:spPr bwMode="auto">
          <a:xfrm>
            <a:off x="1689099"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Freeform 8"/>
          <p:cNvSpPr>
            <a:spLocks/>
          </p:cNvSpPr>
          <p:nvPr/>
        </p:nvSpPr>
        <p:spPr bwMode="auto">
          <a:xfrm>
            <a:off x="2098674" y="5740827"/>
            <a:ext cx="587375" cy="368300"/>
          </a:xfrm>
          <a:custGeom>
            <a:avLst/>
            <a:gdLst>
              <a:gd name="T0" fmla="*/ 0 w 370"/>
              <a:gd name="T1" fmla="*/ 231 h 232"/>
              <a:gd name="T2" fmla="*/ 0 w 370"/>
              <a:gd name="T3" fmla="*/ 0 h 232"/>
              <a:gd name="T4" fmla="*/ 369 w 370"/>
              <a:gd name="T5" fmla="*/ 0 h 232"/>
              <a:gd name="T6" fmla="*/ 369 w 370"/>
              <a:gd name="T7" fmla="*/ 231 h 232"/>
              <a:gd name="T8" fmla="*/ 0 w 370"/>
              <a:gd name="T9" fmla="*/ 231 h 232"/>
            </a:gdLst>
            <a:ahLst/>
            <a:cxnLst>
              <a:cxn ang="0">
                <a:pos x="T0" y="T1"/>
              </a:cxn>
              <a:cxn ang="0">
                <a:pos x="T2" y="T3"/>
              </a:cxn>
              <a:cxn ang="0">
                <a:pos x="T4" y="T5"/>
              </a:cxn>
              <a:cxn ang="0">
                <a:pos x="T6" y="T7"/>
              </a:cxn>
              <a:cxn ang="0">
                <a:pos x="T8" y="T9"/>
              </a:cxn>
            </a:cxnLst>
            <a:rect l="0" t="0" r="r" b="b"/>
            <a:pathLst>
              <a:path w="370" h="232">
                <a:moveTo>
                  <a:pt x="0" y="231"/>
                </a:moveTo>
                <a:lnTo>
                  <a:pt x="0" y="0"/>
                </a:lnTo>
                <a:lnTo>
                  <a:pt x="369" y="0"/>
                </a:lnTo>
                <a:lnTo>
                  <a:pt x="369"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Freeform 9"/>
          <p:cNvSpPr>
            <a:spLocks/>
          </p:cNvSpPr>
          <p:nvPr/>
        </p:nvSpPr>
        <p:spPr bwMode="auto">
          <a:xfrm>
            <a:off x="2390774"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Freeform 10"/>
          <p:cNvSpPr>
            <a:spLocks/>
          </p:cNvSpPr>
          <p:nvPr/>
        </p:nvSpPr>
        <p:spPr bwMode="auto">
          <a:xfrm>
            <a:off x="2801937" y="5740827"/>
            <a:ext cx="585787" cy="368300"/>
          </a:xfrm>
          <a:custGeom>
            <a:avLst/>
            <a:gdLst>
              <a:gd name="T0" fmla="*/ 0 w 369"/>
              <a:gd name="T1" fmla="*/ 231 h 232"/>
              <a:gd name="T2" fmla="*/ 0 w 369"/>
              <a:gd name="T3" fmla="*/ 0 h 232"/>
              <a:gd name="T4" fmla="*/ 368 w 369"/>
              <a:gd name="T5" fmla="*/ 0 h 232"/>
              <a:gd name="T6" fmla="*/ 368 w 369"/>
              <a:gd name="T7" fmla="*/ 231 h 232"/>
              <a:gd name="T8" fmla="*/ 0 w 369"/>
              <a:gd name="T9" fmla="*/ 231 h 232"/>
            </a:gdLst>
            <a:ahLst/>
            <a:cxnLst>
              <a:cxn ang="0">
                <a:pos x="T0" y="T1"/>
              </a:cxn>
              <a:cxn ang="0">
                <a:pos x="T2" y="T3"/>
              </a:cxn>
              <a:cxn ang="0">
                <a:pos x="T4" y="T5"/>
              </a:cxn>
              <a:cxn ang="0">
                <a:pos x="T6" y="T7"/>
              </a:cxn>
              <a:cxn ang="0">
                <a:pos x="T8" y="T9"/>
              </a:cxn>
            </a:cxnLst>
            <a:rect l="0" t="0" r="r" b="b"/>
            <a:pathLst>
              <a:path w="369" h="232">
                <a:moveTo>
                  <a:pt x="0" y="231"/>
                </a:moveTo>
                <a:lnTo>
                  <a:pt x="0" y="0"/>
                </a:lnTo>
                <a:lnTo>
                  <a:pt x="368" y="0"/>
                </a:lnTo>
                <a:lnTo>
                  <a:pt x="368"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Freeform 11"/>
          <p:cNvSpPr>
            <a:spLocks/>
          </p:cNvSpPr>
          <p:nvPr/>
        </p:nvSpPr>
        <p:spPr bwMode="auto">
          <a:xfrm>
            <a:off x="3094037" y="5740827"/>
            <a:ext cx="1587"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Freeform 12"/>
          <p:cNvSpPr>
            <a:spLocks/>
          </p:cNvSpPr>
          <p:nvPr/>
        </p:nvSpPr>
        <p:spPr bwMode="auto">
          <a:xfrm>
            <a:off x="3492499" y="5740827"/>
            <a:ext cx="585788" cy="368300"/>
          </a:xfrm>
          <a:custGeom>
            <a:avLst/>
            <a:gdLst>
              <a:gd name="T0" fmla="*/ 0 w 369"/>
              <a:gd name="T1" fmla="*/ 231 h 232"/>
              <a:gd name="T2" fmla="*/ 0 w 369"/>
              <a:gd name="T3" fmla="*/ 0 h 232"/>
              <a:gd name="T4" fmla="*/ 368 w 369"/>
              <a:gd name="T5" fmla="*/ 0 h 232"/>
              <a:gd name="T6" fmla="*/ 368 w 369"/>
              <a:gd name="T7" fmla="*/ 231 h 232"/>
              <a:gd name="T8" fmla="*/ 0 w 369"/>
              <a:gd name="T9" fmla="*/ 231 h 232"/>
            </a:gdLst>
            <a:ahLst/>
            <a:cxnLst>
              <a:cxn ang="0">
                <a:pos x="T0" y="T1"/>
              </a:cxn>
              <a:cxn ang="0">
                <a:pos x="T2" y="T3"/>
              </a:cxn>
              <a:cxn ang="0">
                <a:pos x="T4" y="T5"/>
              </a:cxn>
              <a:cxn ang="0">
                <a:pos x="T6" y="T7"/>
              </a:cxn>
              <a:cxn ang="0">
                <a:pos x="T8" y="T9"/>
              </a:cxn>
            </a:cxnLst>
            <a:rect l="0" t="0" r="r" b="b"/>
            <a:pathLst>
              <a:path w="369" h="232">
                <a:moveTo>
                  <a:pt x="0" y="231"/>
                </a:moveTo>
                <a:lnTo>
                  <a:pt x="0" y="0"/>
                </a:lnTo>
                <a:lnTo>
                  <a:pt x="368" y="0"/>
                </a:lnTo>
                <a:lnTo>
                  <a:pt x="368"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5" name="Freeform 13"/>
          <p:cNvSpPr>
            <a:spLocks/>
          </p:cNvSpPr>
          <p:nvPr/>
        </p:nvSpPr>
        <p:spPr bwMode="auto">
          <a:xfrm>
            <a:off x="3784599"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6" name="Freeform 14"/>
          <p:cNvSpPr>
            <a:spLocks/>
          </p:cNvSpPr>
          <p:nvPr/>
        </p:nvSpPr>
        <p:spPr bwMode="auto">
          <a:xfrm>
            <a:off x="4192587" y="5740827"/>
            <a:ext cx="587375" cy="368300"/>
          </a:xfrm>
          <a:custGeom>
            <a:avLst/>
            <a:gdLst>
              <a:gd name="T0" fmla="*/ 0 w 370"/>
              <a:gd name="T1" fmla="*/ 231 h 232"/>
              <a:gd name="T2" fmla="*/ 0 w 370"/>
              <a:gd name="T3" fmla="*/ 0 h 232"/>
              <a:gd name="T4" fmla="*/ 369 w 370"/>
              <a:gd name="T5" fmla="*/ 0 h 232"/>
              <a:gd name="T6" fmla="*/ 369 w 370"/>
              <a:gd name="T7" fmla="*/ 231 h 232"/>
              <a:gd name="T8" fmla="*/ 0 w 370"/>
              <a:gd name="T9" fmla="*/ 231 h 232"/>
            </a:gdLst>
            <a:ahLst/>
            <a:cxnLst>
              <a:cxn ang="0">
                <a:pos x="T0" y="T1"/>
              </a:cxn>
              <a:cxn ang="0">
                <a:pos x="T2" y="T3"/>
              </a:cxn>
              <a:cxn ang="0">
                <a:pos x="T4" y="T5"/>
              </a:cxn>
              <a:cxn ang="0">
                <a:pos x="T6" y="T7"/>
              </a:cxn>
              <a:cxn ang="0">
                <a:pos x="T8" y="T9"/>
              </a:cxn>
            </a:cxnLst>
            <a:rect l="0" t="0" r="r" b="b"/>
            <a:pathLst>
              <a:path w="370" h="232">
                <a:moveTo>
                  <a:pt x="0" y="231"/>
                </a:moveTo>
                <a:lnTo>
                  <a:pt x="0" y="0"/>
                </a:lnTo>
                <a:lnTo>
                  <a:pt x="369" y="0"/>
                </a:lnTo>
                <a:lnTo>
                  <a:pt x="369"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Freeform 15"/>
          <p:cNvSpPr>
            <a:spLocks/>
          </p:cNvSpPr>
          <p:nvPr/>
        </p:nvSpPr>
        <p:spPr bwMode="auto">
          <a:xfrm>
            <a:off x="4487862" y="5740827"/>
            <a:ext cx="1587"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8" name="Freeform 16"/>
          <p:cNvSpPr>
            <a:spLocks/>
          </p:cNvSpPr>
          <p:nvPr/>
        </p:nvSpPr>
        <p:spPr bwMode="auto">
          <a:xfrm>
            <a:off x="4895849" y="5740827"/>
            <a:ext cx="587375" cy="368300"/>
          </a:xfrm>
          <a:custGeom>
            <a:avLst/>
            <a:gdLst>
              <a:gd name="T0" fmla="*/ 0 w 370"/>
              <a:gd name="T1" fmla="*/ 231 h 232"/>
              <a:gd name="T2" fmla="*/ 0 w 370"/>
              <a:gd name="T3" fmla="*/ 0 h 232"/>
              <a:gd name="T4" fmla="*/ 369 w 370"/>
              <a:gd name="T5" fmla="*/ 0 h 232"/>
              <a:gd name="T6" fmla="*/ 369 w 370"/>
              <a:gd name="T7" fmla="*/ 231 h 232"/>
              <a:gd name="T8" fmla="*/ 0 w 370"/>
              <a:gd name="T9" fmla="*/ 231 h 232"/>
            </a:gdLst>
            <a:ahLst/>
            <a:cxnLst>
              <a:cxn ang="0">
                <a:pos x="T0" y="T1"/>
              </a:cxn>
              <a:cxn ang="0">
                <a:pos x="T2" y="T3"/>
              </a:cxn>
              <a:cxn ang="0">
                <a:pos x="T4" y="T5"/>
              </a:cxn>
              <a:cxn ang="0">
                <a:pos x="T6" y="T7"/>
              </a:cxn>
              <a:cxn ang="0">
                <a:pos x="T8" y="T9"/>
              </a:cxn>
            </a:cxnLst>
            <a:rect l="0" t="0" r="r" b="b"/>
            <a:pathLst>
              <a:path w="370" h="232">
                <a:moveTo>
                  <a:pt x="0" y="231"/>
                </a:moveTo>
                <a:lnTo>
                  <a:pt x="0" y="0"/>
                </a:lnTo>
                <a:lnTo>
                  <a:pt x="369" y="0"/>
                </a:lnTo>
                <a:lnTo>
                  <a:pt x="369"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9" name="Freeform 17"/>
          <p:cNvSpPr>
            <a:spLocks/>
          </p:cNvSpPr>
          <p:nvPr/>
        </p:nvSpPr>
        <p:spPr bwMode="auto">
          <a:xfrm>
            <a:off x="5189537" y="5740827"/>
            <a:ext cx="1587"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0" name="Freeform 18"/>
          <p:cNvSpPr>
            <a:spLocks/>
          </p:cNvSpPr>
          <p:nvPr/>
        </p:nvSpPr>
        <p:spPr bwMode="auto">
          <a:xfrm>
            <a:off x="5599112" y="5740827"/>
            <a:ext cx="587375" cy="368300"/>
          </a:xfrm>
          <a:custGeom>
            <a:avLst/>
            <a:gdLst>
              <a:gd name="T0" fmla="*/ 0 w 370"/>
              <a:gd name="T1" fmla="*/ 231 h 232"/>
              <a:gd name="T2" fmla="*/ 0 w 370"/>
              <a:gd name="T3" fmla="*/ 0 h 232"/>
              <a:gd name="T4" fmla="*/ 369 w 370"/>
              <a:gd name="T5" fmla="*/ 0 h 232"/>
              <a:gd name="T6" fmla="*/ 369 w 370"/>
              <a:gd name="T7" fmla="*/ 231 h 232"/>
              <a:gd name="T8" fmla="*/ 0 w 370"/>
              <a:gd name="T9" fmla="*/ 231 h 232"/>
            </a:gdLst>
            <a:ahLst/>
            <a:cxnLst>
              <a:cxn ang="0">
                <a:pos x="T0" y="T1"/>
              </a:cxn>
              <a:cxn ang="0">
                <a:pos x="T2" y="T3"/>
              </a:cxn>
              <a:cxn ang="0">
                <a:pos x="T4" y="T5"/>
              </a:cxn>
              <a:cxn ang="0">
                <a:pos x="T6" y="T7"/>
              </a:cxn>
              <a:cxn ang="0">
                <a:pos x="T8" y="T9"/>
              </a:cxn>
            </a:cxnLst>
            <a:rect l="0" t="0" r="r" b="b"/>
            <a:pathLst>
              <a:path w="370" h="232">
                <a:moveTo>
                  <a:pt x="0" y="231"/>
                </a:moveTo>
                <a:lnTo>
                  <a:pt x="0" y="0"/>
                </a:lnTo>
                <a:lnTo>
                  <a:pt x="369" y="0"/>
                </a:lnTo>
                <a:lnTo>
                  <a:pt x="369"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1" name="Freeform 19"/>
          <p:cNvSpPr>
            <a:spLocks/>
          </p:cNvSpPr>
          <p:nvPr/>
        </p:nvSpPr>
        <p:spPr bwMode="auto">
          <a:xfrm>
            <a:off x="5892799"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2" name="Freeform 20"/>
          <p:cNvSpPr>
            <a:spLocks/>
          </p:cNvSpPr>
          <p:nvPr/>
        </p:nvSpPr>
        <p:spPr bwMode="auto">
          <a:xfrm>
            <a:off x="6289674" y="5740827"/>
            <a:ext cx="585788" cy="368300"/>
          </a:xfrm>
          <a:custGeom>
            <a:avLst/>
            <a:gdLst>
              <a:gd name="T0" fmla="*/ 0 w 369"/>
              <a:gd name="T1" fmla="*/ 231 h 232"/>
              <a:gd name="T2" fmla="*/ 0 w 369"/>
              <a:gd name="T3" fmla="*/ 0 h 232"/>
              <a:gd name="T4" fmla="*/ 368 w 369"/>
              <a:gd name="T5" fmla="*/ 0 h 232"/>
              <a:gd name="T6" fmla="*/ 368 w 369"/>
              <a:gd name="T7" fmla="*/ 231 h 232"/>
              <a:gd name="T8" fmla="*/ 0 w 369"/>
              <a:gd name="T9" fmla="*/ 231 h 232"/>
            </a:gdLst>
            <a:ahLst/>
            <a:cxnLst>
              <a:cxn ang="0">
                <a:pos x="T0" y="T1"/>
              </a:cxn>
              <a:cxn ang="0">
                <a:pos x="T2" y="T3"/>
              </a:cxn>
              <a:cxn ang="0">
                <a:pos x="T4" y="T5"/>
              </a:cxn>
              <a:cxn ang="0">
                <a:pos x="T6" y="T7"/>
              </a:cxn>
              <a:cxn ang="0">
                <a:pos x="T8" y="T9"/>
              </a:cxn>
            </a:cxnLst>
            <a:rect l="0" t="0" r="r" b="b"/>
            <a:pathLst>
              <a:path w="369" h="232">
                <a:moveTo>
                  <a:pt x="0" y="231"/>
                </a:moveTo>
                <a:lnTo>
                  <a:pt x="0" y="0"/>
                </a:lnTo>
                <a:lnTo>
                  <a:pt x="368" y="0"/>
                </a:lnTo>
                <a:lnTo>
                  <a:pt x="368"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3" name="Freeform 21"/>
          <p:cNvSpPr>
            <a:spLocks/>
          </p:cNvSpPr>
          <p:nvPr/>
        </p:nvSpPr>
        <p:spPr bwMode="auto">
          <a:xfrm>
            <a:off x="6581774"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4" name="Freeform 22"/>
          <p:cNvSpPr>
            <a:spLocks/>
          </p:cNvSpPr>
          <p:nvPr/>
        </p:nvSpPr>
        <p:spPr bwMode="auto">
          <a:xfrm>
            <a:off x="6969124" y="5740827"/>
            <a:ext cx="585788" cy="368300"/>
          </a:xfrm>
          <a:custGeom>
            <a:avLst/>
            <a:gdLst>
              <a:gd name="T0" fmla="*/ 0 w 369"/>
              <a:gd name="T1" fmla="*/ 231 h 232"/>
              <a:gd name="T2" fmla="*/ 0 w 369"/>
              <a:gd name="T3" fmla="*/ 0 h 232"/>
              <a:gd name="T4" fmla="*/ 368 w 369"/>
              <a:gd name="T5" fmla="*/ 0 h 232"/>
              <a:gd name="T6" fmla="*/ 368 w 369"/>
              <a:gd name="T7" fmla="*/ 231 h 232"/>
              <a:gd name="T8" fmla="*/ 0 w 369"/>
              <a:gd name="T9" fmla="*/ 231 h 232"/>
            </a:gdLst>
            <a:ahLst/>
            <a:cxnLst>
              <a:cxn ang="0">
                <a:pos x="T0" y="T1"/>
              </a:cxn>
              <a:cxn ang="0">
                <a:pos x="T2" y="T3"/>
              </a:cxn>
              <a:cxn ang="0">
                <a:pos x="T4" y="T5"/>
              </a:cxn>
              <a:cxn ang="0">
                <a:pos x="T6" y="T7"/>
              </a:cxn>
              <a:cxn ang="0">
                <a:pos x="T8" y="T9"/>
              </a:cxn>
            </a:cxnLst>
            <a:rect l="0" t="0" r="r" b="b"/>
            <a:pathLst>
              <a:path w="369" h="232">
                <a:moveTo>
                  <a:pt x="0" y="231"/>
                </a:moveTo>
                <a:lnTo>
                  <a:pt x="0" y="0"/>
                </a:lnTo>
                <a:lnTo>
                  <a:pt x="368" y="0"/>
                </a:lnTo>
                <a:lnTo>
                  <a:pt x="368" y="231"/>
                </a:lnTo>
                <a:lnTo>
                  <a:pt x="0" y="23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5" name="Freeform 23"/>
          <p:cNvSpPr>
            <a:spLocks/>
          </p:cNvSpPr>
          <p:nvPr/>
        </p:nvSpPr>
        <p:spPr bwMode="auto">
          <a:xfrm>
            <a:off x="7261224" y="5740827"/>
            <a:ext cx="1588" cy="368300"/>
          </a:xfrm>
          <a:custGeom>
            <a:avLst/>
            <a:gdLst>
              <a:gd name="T0" fmla="*/ 0 w 1"/>
              <a:gd name="T1" fmla="*/ 0 h 232"/>
              <a:gd name="T2" fmla="*/ 0 w 1"/>
              <a:gd name="T3" fmla="*/ 231 h 232"/>
              <a:gd name="T4" fmla="*/ 0 w 1"/>
              <a:gd name="T5" fmla="*/ 0 h 232"/>
            </a:gdLst>
            <a:ahLst/>
            <a:cxnLst>
              <a:cxn ang="0">
                <a:pos x="T0" y="T1"/>
              </a:cxn>
              <a:cxn ang="0">
                <a:pos x="T2" y="T3"/>
              </a:cxn>
              <a:cxn ang="0">
                <a:pos x="T4" y="T5"/>
              </a:cxn>
            </a:cxnLst>
            <a:rect l="0" t="0" r="r" b="b"/>
            <a:pathLst>
              <a:path w="1" h="232">
                <a:moveTo>
                  <a:pt x="0" y="0"/>
                </a:moveTo>
                <a:lnTo>
                  <a:pt x="0" y="23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6" name="Freeform 24"/>
          <p:cNvSpPr>
            <a:spLocks/>
          </p:cNvSpPr>
          <p:nvPr/>
        </p:nvSpPr>
        <p:spPr bwMode="auto">
          <a:xfrm>
            <a:off x="2028824" y="4499402"/>
            <a:ext cx="927100" cy="423863"/>
          </a:xfrm>
          <a:custGeom>
            <a:avLst/>
            <a:gdLst>
              <a:gd name="T0" fmla="*/ 0 w 584"/>
              <a:gd name="T1" fmla="*/ 266 h 267"/>
              <a:gd name="T2" fmla="*/ 0 w 584"/>
              <a:gd name="T3" fmla="*/ 0 h 267"/>
              <a:gd name="T4" fmla="*/ 583 w 584"/>
              <a:gd name="T5" fmla="*/ 0 h 267"/>
              <a:gd name="T6" fmla="*/ 583 w 584"/>
              <a:gd name="T7" fmla="*/ 266 h 267"/>
              <a:gd name="T8" fmla="*/ 0 w 584"/>
              <a:gd name="T9" fmla="*/ 266 h 267"/>
            </a:gdLst>
            <a:ahLst/>
            <a:cxnLst>
              <a:cxn ang="0">
                <a:pos x="T0" y="T1"/>
              </a:cxn>
              <a:cxn ang="0">
                <a:pos x="T2" y="T3"/>
              </a:cxn>
              <a:cxn ang="0">
                <a:pos x="T4" y="T5"/>
              </a:cxn>
              <a:cxn ang="0">
                <a:pos x="T6" y="T7"/>
              </a:cxn>
              <a:cxn ang="0">
                <a:pos x="T8" y="T9"/>
              </a:cxn>
            </a:cxnLst>
            <a:rect l="0" t="0" r="r" b="b"/>
            <a:pathLst>
              <a:path w="584" h="267">
                <a:moveTo>
                  <a:pt x="0" y="266"/>
                </a:moveTo>
                <a:lnTo>
                  <a:pt x="0" y="0"/>
                </a:lnTo>
                <a:lnTo>
                  <a:pt x="583" y="0"/>
                </a:lnTo>
                <a:lnTo>
                  <a:pt x="583" y="266"/>
                </a:lnTo>
                <a:lnTo>
                  <a:pt x="0" y="26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7" name="Freeform 25"/>
          <p:cNvSpPr>
            <a:spLocks/>
          </p:cNvSpPr>
          <p:nvPr/>
        </p:nvSpPr>
        <p:spPr bwMode="auto">
          <a:xfrm>
            <a:off x="2451099" y="4499402"/>
            <a:ext cx="1588"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8" name="Freeform 26"/>
          <p:cNvSpPr>
            <a:spLocks/>
          </p:cNvSpPr>
          <p:nvPr/>
        </p:nvSpPr>
        <p:spPr bwMode="auto">
          <a:xfrm>
            <a:off x="2859087" y="4512102"/>
            <a:ext cx="1587" cy="411163"/>
          </a:xfrm>
          <a:custGeom>
            <a:avLst/>
            <a:gdLst>
              <a:gd name="T0" fmla="*/ 0 w 1"/>
              <a:gd name="T1" fmla="*/ 0 h 259"/>
              <a:gd name="T2" fmla="*/ 0 w 1"/>
              <a:gd name="T3" fmla="*/ 258 h 259"/>
              <a:gd name="T4" fmla="*/ 0 w 1"/>
              <a:gd name="T5" fmla="*/ 0 h 259"/>
            </a:gdLst>
            <a:ahLst/>
            <a:cxnLst>
              <a:cxn ang="0">
                <a:pos x="T0" y="T1"/>
              </a:cxn>
              <a:cxn ang="0">
                <a:pos x="T2" y="T3"/>
              </a:cxn>
              <a:cxn ang="0">
                <a:pos x="T4" y="T5"/>
              </a:cxn>
            </a:cxnLst>
            <a:rect l="0" t="0" r="r" b="b"/>
            <a:pathLst>
              <a:path w="1" h="259">
                <a:moveTo>
                  <a:pt x="0" y="0"/>
                </a:moveTo>
                <a:lnTo>
                  <a:pt x="0" y="25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9" name="Freeform 27"/>
          <p:cNvSpPr>
            <a:spLocks/>
          </p:cNvSpPr>
          <p:nvPr/>
        </p:nvSpPr>
        <p:spPr bwMode="auto">
          <a:xfrm>
            <a:off x="2122487" y="4480352"/>
            <a:ext cx="1587" cy="428625"/>
          </a:xfrm>
          <a:custGeom>
            <a:avLst/>
            <a:gdLst>
              <a:gd name="T0" fmla="*/ 0 w 1"/>
              <a:gd name="T1" fmla="*/ 0 h 270"/>
              <a:gd name="T2" fmla="*/ 0 w 1"/>
              <a:gd name="T3" fmla="*/ 269 h 270"/>
              <a:gd name="T4" fmla="*/ 0 w 1"/>
              <a:gd name="T5" fmla="*/ 0 h 270"/>
            </a:gdLst>
            <a:ahLst/>
            <a:cxnLst>
              <a:cxn ang="0">
                <a:pos x="T0" y="T1"/>
              </a:cxn>
              <a:cxn ang="0">
                <a:pos x="T2" y="T3"/>
              </a:cxn>
              <a:cxn ang="0">
                <a:pos x="T4" y="T5"/>
              </a:cxn>
            </a:cxnLst>
            <a:rect l="0" t="0" r="r" b="b"/>
            <a:pathLst>
              <a:path w="1" h="270">
                <a:moveTo>
                  <a:pt x="0" y="0"/>
                </a:moveTo>
                <a:lnTo>
                  <a:pt x="0" y="26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0" name="Freeform 28"/>
          <p:cNvSpPr>
            <a:spLocks/>
          </p:cNvSpPr>
          <p:nvPr/>
        </p:nvSpPr>
        <p:spPr bwMode="auto">
          <a:xfrm>
            <a:off x="2544762" y="4499402"/>
            <a:ext cx="1587" cy="409575"/>
          </a:xfrm>
          <a:custGeom>
            <a:avLst/>
            <a:gdLst>
              <a:gd name="T0" fmla="*/ 0 w 1"/>
              <a:gd name="T1" fmla="*/ 0 h 258"/>
              <a:gd name="T2" fmla="*/ 0 w 1"/>
              <a:gd name="T3" fmla="*/ 257 h 258"/>
              <a:gd name="T4" fmla="*/ 0 w 1"/>
              <a:gd name="T5" fmla="*/ 0 h 258"/>
            </a:gdLst>
            <a:ahLst/>
            <a:cxnLst>
              <a:cxn ang="0">
                <a:pos x="T0" y="T1"/>
              </a:cxn>
              <a:cxn ang="0">
                <a:pos x="T2" y="T3"/>
              </a:cxn>
              <a:cxn ang="0">
                <a:pos x="T4" y="T5"/>
              </a:cxn>
            </a:cxnLst>
            <a:rect l="0" t="0" r="r" b="b"/>
            <a:pathLst>
              <a:path w="1" h="258">
                <a:moveTo>
                  <a:pt x="0" y="0"/>
                </a:moveTo>
                <a:lnTo>
                  <a:pt x="0" y="25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1" name="Freeform 29"/>
          <p:cNvSpPr>
            <a:spLocks/>
          </p:cNvSpPr>
          <p:nvPr/>
        </p:nvSpPr>
        <p:spPr bwMode="auto">
          <a:xfrm>
            <a:off x="1701799" y="4847065"/>
            <a:ext cx="363538" cy="825500"/>
          </a:xfrm>
          <a:custGeom>
            <a:avLst/>
            <a:gdLst>
              <a:gd name="T0" fmla="*/ 228 w 229"/>
              <a:gd name="T1" fmla="*/ 0 h 520"/>
              <a:gd name="T2" fmla="*/ 0 w 229"/>
              <a:gd name="T3" fmla="*/ 519 h 520"/>
              <a:gd name="T4" fmla="*/ 228 w 229"/>
              <a:gd name="T5" fmla="*/ 0 h 520"/>
            </a:gdLst>
            <a:ahLst/>
            <a:cxnLst>
              <a:cxn ang="0">
                <a:pos x="T0" y="T1"/>
              </a:cxn>
              <a:cxn ang="0">
                <a:pos x="T2" y="T3"/>
              </a:cxn>
              <a:cxn ang="0">
                <a:pos x="T4" y="T5"/>
              </a:cxn>
            </a:cxnLst>
            <a:rect l="0" t="0" r="r" b="b"/>
            <a:pathLst>
              <a:path w="229" h="520">
                <a:moveTo>
                  <a:pt x="228" y="0"/>
                </a:moveTo>
                <a:lnTo>
                  <a:pt x="0" y="519"/>
                </a:lnTo>
                <a:lnTo>
                  <a:pt x="22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2" name="Freeform 30"/>
          <p:cNvSpPr>
            <a:spLocks/>
          </p:cNvSpPr>
          <p:nvPr/>
        </p:nvSpPr>
        <p:spPr bwMode="auto">
          <a:xfrm>
            <a:off x="1701799" y="5524927"/>
            <a:ext cx="84138" cy="147638"/>
          </a:xfrm>
          <a:custGeom>
            <a:avLst/>
            <a:gdLst>
              <a:gd name="T0" fmla="*/ 52 w 53"/>
              <a:gd name="T1" fmla="*/ 21 h 93"/>
              <a:gd name="T2" fmla="*/ 0 w 53"/>
              <a:gd name="T3" fmla="*/ 92 h 93"/>
              <a:gd name="T4" fmla="*/ 19 w 53"/>
              <a:gd name="T5" fmla="*/ 0 h 93"/>
              <a:gd name="T6" fmla="*/ 52 w 53"/>
              <a:gd name="T7" fmla="*/ 21 h 93"/>
            </a:gdLst>
            <a:ahLst/>
            <a:cxnLst>
              <a:cxn ang="0">
                <a:pos x="T0" y="T1"/>
              </a:cxn>
              <a:cxn ang="0">
                <a:pos x="T2" y="T3"/>
              </a:cxn>
              <a:cxn ang="0">
                <a:pos x="T4" y="T5"/>
              </a:cxn>
              <a:cxn ang="0">
                <a:pos x="T6" y="T7"/>
              </a:cxn>
            </a:cxnLst>
            <a:rect l="0" t="0" r="r" b="b"/>
            <a:pathLst>
              <a:path w="53" h="93">
                <a:moveTo>
                  <a:pt x="52" y="21"/>
                </a:moveTo>
                <a:lnTo>
                  <a:pt x="0" y="92"/>
                </a:lnTo>
                <a:lnTo>
                  <a:pt x="19" y="0"/>
                </a:lnTo>
                <a:lnTo>
                  <a:pt x="52"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3" name="Freeform 31"/>
          <p:cNvSpPr>
            <a:spLocks/>
          </p:cNvSpPr>
          <p:nvPr/>
        </p:nvSpPr>
        <p:spPr bwMode="auto">
          <a:xfrm>
            <a:off x="2039937" y="5596365"/>
            <a:ext cx="5597525" cy="647700"/>
          </a:xfrm>
          <a:custGeom>
            <a:avLst/>
            <a:gdLst>
              <a:gd name="T0" fmla="*/ 0 w 3526"/>
              <a:gd name="T1" fmla="*/ 407 h 408"/>
              <a:gd name="T2" fmla="*/ 0 w 3526"/>
              <a:gd name="T3" fmla="*/ 0 h 408"/>
              <a:gd name="T4" fmla="*/ 3525 w 3526"/>
              <a:gd name="T5" fmla="*/ 0 h 408"/>
              <a:gd name="T6" fmla="*/ 3525 w 3526"/>
              <a:gd name="T7" fmla="*/ 407 h 408"/>
              <a:gd name="T8" fmla="*/ 0 w 3526"/>
              <a:gd name="T9" fmla="*/ 407 h 408"/>
            </a:gdLst>
            <a:ahLst/>
            <a:cxnLst>
              <a:cxn ang="0">
                <a:pos x="T0" y="T1"/>
              </a:cxn>
              <a:cxn ang="0">
                <a:pos x="T2" y="T3"/>
              </a:cxn>
              <a:cxn ang="0">
                <a:pos x="T4" y="T5"/>
              </a:cxn>
              <a:cxn ang="0">
                <a:pos x="T6" y="T7"/>
              </a:cxn>
              <a:cxn ang="0">
                <a:pos x="T8" y="T9"/>
              </a:cxn>
            </a:cxnLst>
            <a:rect l="0" t="0" r="r" b="b"/>
            <a:pathLst>
              <a:path w="3526" h="408">
                <a:moveTo>
                  <a:pt x="0" y="407"/>
                </a:moveTo>
                <a:lnTo>
                  <a:pt x="0" y="0"/>
                </a:lnTo>
                <a:lnTo>
                  <a:pt x="3525" y="0"/>
                </a:lnTo>
                <a:lnTo>
                  <a:pt x="3525" y="407"/>
                </a:lnTo>
                <a:lnTo>
                  <a:pt x="0" y="40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4081" name="Group 49"/>
          <p:cNvGrpSpPr>
            <a:grpSpLocks/>
          </p:cNvGrpSpPr>
          <p:nvPr/>
        </p:nvGrpSpPr>
        <p:grpSpPr bwMode="auto">
          <a:xfrm>
            <a:off x="1377949" y="5751940"/>
            <a:ext cx="5953125" cy="303212"/>
            <a:chOff x="916" y="3723"/>
            <a:chExt cx="3750" cy="191"/>
          </a:xfrm>
        </p:grpSpPr>
        <p:sp>
          <p:nvSpPr>
            <p:cNvPr id="44064" name="Rectangle 32"/>
            <p:cNvSpPr>
              <a:spLocks noChangeArrowheads="1"/>
            </p:cNvSpPr>
            <p:nvPr/>
          </p:nvSpPr>
          <p:spPr bwMode="auto">
            <a:xfrm>
              <a:off x="916" y="372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44065" name="Rectangle 33"/>
            <p:cNvSpPr>
              <a:spLocks noChangeArrowheads="1"/>
            </p:cNvSpPr>
            <p:nvPr/>
          </p:nvSpPr>
          <p:spPr bwMode="auto">
            <a:xfrm>
              <a:off x="1098" y="373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a:t>
              </a:r>
            </a:p>
          </p:txBody>
        </p:sp>
        <p:sp>
          <p:nvSpPr>
            <p:cNvPr id="44066" name="Rectangle 34"/>
            <p:cNvSpPr>
              <a:spLocks noChangeArrowheads="1"/>
            </p:cNvSpPr>
            <p:nvPr/>
          </p:nvSpPr>
          <p:spPr bwMode="auto">
            <a:xfrm>
              <a:off x="1357" y="372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a:t>
              </a:r>
            </a:p>
          </p:txBody>
        </p:sp>
        <p:sp>
          <p:nvSpPr>
            <p:cNvPr id="44067" name="Rectangle 35"/>
            <p:cNvSpPr>
              <a:spLocks noChangeArrowheads="1"/>
            </p:cNvSpPr>
            <p:nvPr/>
          </p:nvSpPr>
          <p:spPr bwMode="auto">
            <a:xfrm>
              <a:off x="1542" y="3723"/>
              <a:ext cx="21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9*</a:t>
              </a:r>
            </a:p>
          </p:txBody>
        </p:sp>
        <p:sp>
          <p:nvSpPr>
            <p:cNvPr id="44068" name="Rectangle 36"/>
            <p:cNvSpPr>
              <a:spLocks noChangeArrowheads="1"/>
            </p:cNvSpPr>
            <p:nvPr/>
          </p:nvSpPr>
          <p:spPr bwMode="auto">
            <a:xfrm>
              <a:off x="1771"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44069" name="Rectangle 37"/>
            <p:cNvSpPr>
              <a:spLocks noChangeArrowheads="1"/>
            </p:cNvSpPr>
            <p:nvPr/>
          </p:nvSpPr>
          <p:spPr bwMode="auto">
            <a:xfrm>
              <a:off x="1955"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11*</a:t>
              </a:r>
            </a:p>
          </p:txBody>
        </p:sp>
        <p:sp>
          <p:nvSpPr>
            <p:cNvPr id="44070" name="Rectangle 38"/>
            <p:cNvSpPr>
              <a:spLocks noChangeArrowheads="1"/>
            </p:cNvSpPr>
            <p:nvPr/>
          </p:nvSpPr>
          <p:spPr bwMode="auto">
            <a:xfrm>
              <a:off x="2213"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12*</a:t>
              </a:r>
            </a:p>
          </p:txBody>
        </p:sp>
        <p:sp>
          <p:nvSpPr>
            <p:cNvPr id="44071" name="Rectangle 39"/>
            <p:cNvSpPr>
              <a:spLocks noChangeArrowheads="1"/>
            </p:cNvSpPr>
            <p:nvPr/>
          </p:nvSpPr>
          <p:spPr bwMode="auto">
            <a:xfrm>
              <a:off x="2397"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44072" name="Rectangle 40"/>
            <p:cNvSpPr>
              <a:spLocks noChangeArrowheads="1"/>
            </p:cNvSpPr>
            <p:nvPr/>
          </p:nvSpPr>
          <p:spPr bwMode="auto">
            <a:xfrm>
              <a:off x="2656" y="373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44073" name="Rectangle 41"/>
            <p:cNvSpPr>
              <a:spLocks noChangeArrowheads="1"/>
            </p:cNvSpPr>
            <p:nvPr/>
          </p:nvSpPr>
          <p:spPr bwMode="auto">
            <a:xfrm>
              <a:off x="2833" y="373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44074" name="Rectangle 42"/>
            <p:cNvSpPr>
              <a:spLocks noChangeArrowheads="1"/>
            </p:cNvSpPr>
            <p:nvPr/>
          </p:nvSpPr>
          <p:spPr bwMode="auto">
            <a:xfrm>
              <a:off x="3091"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44075" name="Rectangle 43"/>
            <p:cNvSpPr>
              <a:spLocks noChangeArrowheads="1"/>
            </p:cNvSpPr>
            <p:nvPr/>
          </p:nvSpPr>
          <p:spPr bwMode="auto">
            <a:xfrm>
              <a:off x="3282"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31*</a:t>
              </a:r>
            </a:p>
          </p:txBody>
        </p:sp>
        <p:sp>
          <p:nvSpPr>
            <p:cNvPr id="44076" name="Rectangle 44"/>
            <p:cNvSpPr>
              <a:spLocks noChangeArrowheads="1"/>
            </p:cNvSpPr>
            <p:nvPr/>
          </p:nvSpPr>
          <p:spPr bwMode="auto">
            <a:xfrm>
              <a:off x="3532" y="373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35*</a:t>
              </a:r>
            </a:p>
          </p:txBody>
        </p:sp>
        <p:sp>
          <p:nvSpPr>
            <p:cNvPr id="44077" name="Rectangle 45"/>
            <p:cNvSpPr>
              <a:spLocks noChangeArrowheads="1"/>
            </p:cNvSpPr>
            <p:nvPr/>
          </p:nvSpPr>
          <p:spPr bwMode="auto">
            <a:xfrm>
              <a:off x="3710"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36*</a:t>
              </a:r>
            </a:p>
          </p:txBody>
        </p:sp>
        <p:sp>
          <p:nvSpPr>
            <p:cNvPr id="44078" name="Rectangle 46"/>
            <p:cNvSpPr>
              <a:spLocks noChangeArrowheads="1"/>
            </p:cNvSpPr>
            <p:nvPr/>
          </p:nvSpPr>
          <p:spPr bwMode="auto">
            <a:xfrm>
              <a:off x="3975"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44079" name="Rectangle 47"/>
            <p:cNvSpPr>
              <a:spLocks noChangeArrowheads="1"/>
            </p:cNvSpPr>
            <p:nvPr/>
          </p:nvSpPr>
          <p:spPr bwMode="auto">
            <a:xfrm>
              <a:off x="4152"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41*</a:t>
              </a:r>
            </a:p>
          </p:txBody>
        </p:sp>
        <p:sp>
          <p:nvSpPr>
            <p:cNvPr id="44080" name="Rectangle 48"/>
            <p:cNvSpPr>
              <a:spLocks noChangeArrowheads="1"/>
            </p:cNvSpPr>
            <p:nvPr/>
          </p:nvSpPr>
          <p:spPr bwMode="auto">
            <a:xfrm>
              <a:off x="4396" y="3723"/>
              <a:ext cx="270"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44*</a:t>
              </a:r>
            </a:p>
          </p:txBody>
        </p:sp>
      </p:grpSp>
      <p:sp>
        <p:nvSpPr>
          <p:cNvPr id="44082" name="Rectangle 50"/>
          <p:cNvSpPr>
            <a:spLocks noChangeArrowheads="1"/>
          </p:cNvSpPr>
          <p:nvPr/>
        </p:nvSpPr>
        <p:spPr bwMode="auto">
          <a:xfrm>
            <a:off x="3883024" y="4499402"/>
            <a:ext cx="41275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Sorted pages of data entries; not yet in B+ tree</a:t>
            </a:r>
          </a:p>
        </p:txBody>
      </p:sp>
      <p:sp>
        <p:nvSpPr>
          <p:cNvPr id="44083" name="Rectangle 51"/>
          <p:cNvSpPr>
            <a:spLocks noChangeArrowheads="1"/>
          </p:cNvSpPr>
          <p:nvPr/>
        </p:nvSpPr>
        <p:spPr bwMode="auto">
          <a:xfrm>
            <a:off x="1269999" y="4351765"/>
            <a:ext cx="5857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44084" name="Line 52"/>
          <p:cNvSpPr>
            <a:spLocks noChangeShapeType="1"/>
          </p:cNvSpPr>
          <p:nvPr/>
        </p:nvSpPr>
        <p:spPr bwMode="auto">
          <a:xfrm>
            <a:off x="1600199" y="4261277"/>
            <a:ext cx="381000" cy="3048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85" name="Arc 53"/>
          <p:cNvSpPr>
            <a:spLocks/>
          </p:cNvSpPr>
          <p:nvPr/>
        </p:nvSpPr>
        <p:spPr bwMode="auto">
          <a:xfrm>
            <a:off x="3279774" y="4802615"/>
            <a:ext cx="914400" cy="762000"/>
          </a:xfrm>
          <a:custGeom>
            <a:avLst/>
            <a:gdLst>
              <a:gd name="G0" fmla="+- 21599 0 0"/>
              <a:gd name="G1" fmla="+- 21600 0 0"/>
              <a:gd name="G2" fmla="+- 21600 0 0"/>
              <a:gd name="T0" fmla="*/ 0 w 21599"/>
              <a:gd name="T1" fmla="*/ 21420 h 21600"/>
              <a:gd name="T2" fmla="*/ 21561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1" y="21419"/>
                </a:moveTo>
                <a:cubicBezTo>
                  <a:pt x="98" y="9576"/>
                  <a:pt x="9716" y="20"/>
                  <a:pt x="21561" y="0"/>
                </a:cubicBezTo>
              </a:path>
              <a:path w="21599" h="21600" stroke="0" extrusionOk="0">
                <a:moveTo>
                  <a:pt x="-1" y="21419"/>
                </a:moveTo>
                <a:cubicBezTo>
                  <a:pt x="98" y="9576"/>
                  <a:pt x="9716" y="20"/>
                  <a:pt x="21561" y="0"/>
                </a:cubicBezTo>
                <a:lnTo>
                  <a:pt x="21599" y="21600"/>
                </a:lnTo>
                <a:close/>
              </a:path>
            </a:pathLst>
          </a:custGeom>
          <a:noFill/>
          <a:ln w="12700" cap="rnd">
            <a:solidFill>
              <a:schemeClr val="tx1"/>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35850995"/>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Rectangle 3"/>
          <p:cNvSpPr>
            <a:spLocks noChangeArrowheads="1"/>
          </p:cNvSpPr>
          <p:nvPr/>
        </p:nvSpPr>
        <p:spPr bwMode="auto">
          <a:xfrm>
            <a:off x="3151981" y="5910262"/>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4" name="Rectangle 4"/>
          <p:cNvSpPr>
            <a:spLocks noGrp="1" noChangeArrowheads="1"/>
          </p:cNvSpPr>
          <p:nvPr>
            <p:ph type="title"/>
          </p:nvPr>
        </p:nvSpPr>
        <p:spPr>
          <a:xfrm>
            <a:off x="223838" y="31845"/>
            <a:ext cx="7772400" cy="1104900"/>
          </a:xfrm>
          <a:noFill/>
          <a:ln/>
        </p:spPr>
        <p:txBody>
          <a:bodyPr/>
          <a:lstStyle/>
          <a:p>
            <a:r>
              <a:rPr lang="en-US" dirty="0"/>
              <a:t>Bulk Loading (Contd.)</a:t>
            </a:r>
          </a:p>
        </p:txBody>
      </p:sp>
      <p:sp>
        <p:nvSpPr>
          <p:cNvPr id="46085" name="Rectangle 5"/>
          <p:cNvSpPr>
            <a:spLocks noGrp="1" noChangeArrowheads="1"/>
          </p:cNvSpPr>
          <p:nvPr>
            <p:ph type="body" sz="half" idx="1"/>
          </p:nvPr>
        </p:nvSpPr>
        <p:spPr>
          <a:xfrm>
            <a:off x="40304" y="1257300"/>
            <a:ext cx="3352800" cy="4724400"/>
          </a:xfrm>
          <a:noFill/>
          <a:ln/>
        </p:spPr>
        <p:txBody>
          <a:bodyPr/>
          <a:lstStyle/>
          <a:p>
            <a:r>
              <a:rPr lang="en-US" sz="2400" dirty="0"/>
              <a:t>Index entries for leaf pages always entered into right-most index page just above leaf </a:t>
            </a:r>
            <a:r>
              <a:rPr lang="en-US" sz="2400" dirty="0" smtClean="0"/>
              <a:t>level</a:t>
            </a:r>
          </a:p>
          <a:p>
            <a:endParaRPr lang="en-US" sz="2400" dirty="0"/>
          </a:p>
          <a:p>
            <a:r>
              <a:rPr lang="en-US" sz="2400" dirty="0" smtClean="0"/>
              <a:t>When </a:t>
            </a:r>
            <a:r>
              <a:rPr lang="en-US" sz="2400" dirty="0"/>
              <a:t>this fills up, it splits.  (Split may go up right-most path to the </a:t>
            </a:r>
            <a:r>
              <a:rPr lang="en-US" sz="2400" dirty="0" smtClean="0"/>
              <a:t>root)</a:t>
            </a:r>
            <a:endParaRPr lang="en-US" sz="2400" dirty="0"/>
          </a:p>
        </p:txBody>
      </p:sp>
      <p:sp>
        <p:nvSpPr>
          <p:cNvPr id="46086" name="Freeform 6"/>
          <p:cNvSpPr>
            <a:spLocks/>
          </p:cNvSpPr>
          <p:nvPr/>
        </p:nvSpPr>
        <p:spPr bwMode="auto">
          <a:xfrm>
            <a:off x="3185319" y="3108325"/>
            <a:ext cx="534987" cy="290513"/>
          </a:xfrm>
          <a:custGeom>
            <a:avLst/>
            <a:gdLst>
              <a:gd name="T0" fmla="*/ 0 w 337"/>
              <a:gd name="T1" fmla="*/ 182 h 183"/>
              <a:gd name="T2" fmla="*/ 0 w 337"/>
              <a:gd name="T3" fmla="*/ 0 h 183"/>
              <a:gd name="T4" fmla="*/ 336 w 337"/>
              <a:gd name="T5" fmla="*/ 0 h 183"/>
              <a:gd name="T6" fmla="*/ 336 w 337"/>
              <a:gd name="T7" fmla="*/ 182 h 183"/>
              <a:gd name="T8" fmla="*/ 0 w 337"/>
              <a:gd name="T9" fmla="*/ 182 h 183"/>
            </a:gdLst>
            <a:ahLst/>
            <a:cxnLst>
              <a:cxn ang="0">
                <a:pos x="T0" y="T1"/>
              </a:cxn>
              <a:cxn ang="0">
                <a:pos x="T2" y="T3"/>
              </a:cxn>
              <a:cxn ang="0">
                <a:pos x="T4" y="T5"/>
              </a:cxn>
              <a:cxn ang="0">
                <a:pos x="T6" y="T7"/>
              </a:cxn>
              <a:cxn ang="0">
                <a:pos x="T8" y="T9"/>
              </a:cxn>
            </a:cxnLst>
            <a:rect l="0" t="0" r="r" b="b"/>
            <a:pathLst>
              <a:path w="337" h="183">
                <a:moveTo>
                  <a:pt x="0" y="182"/>
                </a:moveTo>
                <a:lnTo>
                  <a:pt x="0" y="0"/>
                </a:lnTo>
                <a:lnTo>
                  <a:pt x="336" y="0"/>
                </a:lnTo>
                <a:lnTo>
                  <a:pt x="336"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7" name="Freeform 7"/>
          <p:cNvSpPr>
            <a:spLocks/>
          </p:cNvSpPr>
          <p:nvPr/>
        </p:nvSpPr>
        <p:spPr bwMode="auto">
          <a:xfrm>
            <a:off x="3452019"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Freeform 8"/>
          <p:cNvSpPr>
            <a:spLocks/>
          </p:cNvSpPr>
          <p:nvPr/>
        </p:nvSpPr>
        <p:spPr bwMode="auto">
          <a:xfrm>
            <a:off x="3825081" y="3108325"/>
            <a:ext cx="531813" cy="290513"/>
          </a:xfrm>
          <a:custGeom>
            <a:avLst/>
            <a:gdLst>
              <a:gd name="T0" fmla="*/ 0 w 335"/>
              <a:gd name="T1" fmla="*/ 182 h 183"/>
              <a:gd name="T2" fmla="*/ 0 w 335"/>
              <a:gd name="T3" fmla="*/ 0 h 183"/>
              <a:gd name="T4" fmla="*/ 334 w 335"/>
              <a:gd name="T5" fmla="*/ 0 h 183"/>
              <a:gd name="T6" fmla="*/ 334 w 335"/>
              <a:gd name="T7" fmla="*/ 182 h 183"/>
              <a:gd name="T8" fmla="*/ 0 w 335"/>
              <a:gd name="T9" fmla="*/ 182 h 183"/>
            </a:gdLst>
            <a:ahLst/>
            <a:cxnLst>
              <a:cxn ang="0">
                <a:pos x="T0" y="T1"/>
              </a:cxn>
              <a:cxn ang="0">
                <a:pos x="T2" y="T3"/>
              </a:cxn>
              <a:cxn ang="0">
                <a:pos x="T4" y="T5"/>
              </a:cxn>
              <a:cxn ang="0">
                <a:pos x="T6" y="T7"/>
              </a:cxn>
              <a:cxn ang="0">
                <a:pos x="T8" y="T9"/>
              </a:cxn>
            </a:cxnLst>
            <a:rect l="0" t="0" r="r" b="b"/>
            <a:pathLst>
              <a:path w="335" h="183">
                <a:moveTo>
                  <a:pt x="0" y="182"/>
                </a:moveTo>
                <a:lnTo>
                  <a:pt x="0" y="0"/>
                </a:lnTo>
                <a:lnTo>
                  <a:pt x="334" y="0"/>
                </a:lnTo>
                <a:lnTo>
                  <a:pt x="334"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9" name="Freeform 9"/>
          <p:cNvSpPr>
            <a:spLocks/>
          </p:cNvSpPr>
          <p:nvPr/>
        </p:nvSpPr>
        <p:spPr bwMode="auto">
          <a:xfrm>
            <a:off x="4090194"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0" name="Freeform 10"/>
          <p:cNvSpPr>
            <a:spLocks/>
          </p:cNvSpPr>
          <p:nvPr/>
        </p:nvSpPr>
        <p:spPr bwMode="auto">
          <a:xfrm>
            <a:off x="4463256" y="3108325"/>
            <a:ext cx="534988" cy="290513"/>
          </a:xfrm>
          <a:custGeom>
            <a:avLst/>
            <a:gdLst>
              <a:gd name="T0" fmla="*/ 0 w 337"/>
              <a:gd name="T1" fmla="*/ 182 h 183"/>
              <a:gd name="T2" fmla="*/ 0 w 337"/>
              <a:gd name="T3" fmla="*/ 0 h 183"/>
              <a:gd name="T4" fmla="*/ 336 w 337"/>
              <a:gd name="T5" fmla="*/ 0 h 183"/>
              <a:gd name="T6" fmla="*/ 336 w 337"/>
              <a:gd name="T7" fmla="*/ 182 h 183"/>
              <a:gd name="T8" fmla="*/ 0 w 337"/>
              <a:gd name="T9" fmla="*/ 182 h 183"/>
            </a:gdLst>
            <a:ahLst/>
            <a:cxnLst>
              <a:cxn ang="0">
                <a:pos x="T0" y="T1"/>
              </a:cxn>
              <a:cxn ang="0">
                <a:pos x="T2" y="T3"/>
              </a:cxn>
              <a:cxn ang="0">
                <a:pos x="T4" y="T5"/>
              </a:cxn>
              <a:cxn ang="0">
                <a:pos x="T6" y="T7"/>
              </a:cxn>
              <a:cxn ang="0">
                <a:pos x="T8" y="T9"/>
              </a:cxn>
            </a:cxnLst>
            <a:rect l="0" t="0" r="r" b="b"/>
            <a:pathLst>
              <a:path w="337" h="183">
                <a:moveTo>
                  <a:pt x="0" y="182"/>
                </a:moveTo>
                <a:lnTo>
                  <a:pt x="0" y="0"/>
                </a:lnTo>
                <a:lnTo>
                  <a:pt x="336" y="0"/>
                </a:lnTo>
                <a:lnTo>
                  <a:pt x="336"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Freeform 11"/>
          <p:cNvSpPr>
            <a:spLocks/>
          </p:cNvSpPr>
          <p:nvPr/>
        </p:nvSpPr>
        <p:spPr bwMode="auto">
          <a:xfrm>
            <a:off x="4728369"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Freeform 12"/>
          <p:cNvSpPr>
            <a:spLocks/>
          </p:cNvSpPr>
          <p:nvPr/>
        </p:nvSpPr>
        <p:spPr bwMode="auto">
          <a:xfrm>
            <a:off x="5090319" y="3108325"/>
            <a:ext cx="534987" cy="290513"/>
          </a:xfrm>
          <a:custGeom>
            <a:avLst/>
            <a:gdLst>
              <a:gd name="T0" fmla="*/ 0 w 337"/>
              <a:gd name="T1" fmla="*/ 182 h 183"/>
              <a:gd name="T2" fmla="*/ 0 w 337"/>
              <a:gd name="T3" fmla="*/ 0 h 183"/>
              <a:gd name="T4" fmla="*/ 336 w 337"/>
              <a:gd name="T5" fmla="*/ 0 h 183"/>
              <a:gd name="T6" fmla="*/ 336 w 337"/>
              <a:gd name="T7" fmla="*/ 182 h 183"/>
              <a:gd name="T8" fmla="*/ 0 w 337"/>
              <a:gd name="T9" fmla="*/ 182 h 183"/>
            </a:gdLst>
            <a:ahLst/>
            <a:cxnLst>
              <a:cxn ang="0">
                <a:pos x="T0" y="T1"/>
              </a:cxn>
              <a:cxn ang="0">
                <a:pos x="T2" y="T3"/>
              </a:cxn>
              <a:cxn ang="0">
                <a:pos x="T4" y="T5"/>
              </a:cxn>
              <a:cxn ang="0">
                <a:pos x="T6" y="T7"/>
              </a:cxn>
              <a:cxn ang="0">
                <a:pos x="T8" y="T9"/>
              </a:cxn>
            </a:cxnLst>
            <a:rect l="0" t="0" r="r" b="b"/>
            <a:pathLst>
              <a:path w="337" h="183">
                <a:moveTo>
                  <a:pt x="0" y="182"/>
                </a:moveTo>
                <a:lnTo>
                  <a:pt x="0" y="0"/>
                </a:lnTo>
                <a:lnTo>
                  <a:pt x="336" y="0"/>
                </a:lnTo>
                <a:lnTo>
                  <a:pt x="336"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3" name="Freeform 13"/>
          <p:cNvSpPr>
            <a:spLocks/>
          </p:cNvSpPr>
          <p:nvPr/>
        </p:nvSpPr>
        <p:spPr bwMode="auto">
          <a:xfrm>
            <a:off x="5357019"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Freeform 14"/>
          <p:cNvSpPr>
            <a:spLocks/>
          </p:cNvSpPr>
          <p:nvPr/>
        </p:nvSpPr>
        <p:spPr bwMode="auto">
          <a:xfrm>
            <a:off x="5728494" y="3108325"/>
            <a:ext cx="533400" cy="290513"/>
          </a:xfrm>
          <a:custGeom>
            <a:avLst/>
            <a:gdLst>
              <a:gd name="T0" fmla="*/ 0 w 336"/>
              <a:gd name="T1" fmla="*/ 182 h 183"/>
              <a:gd name="T2" fmla="*/ 0 w 336"/>
              <a:gd name="T3" fmla="*/ 0 h 183"/>
              <a:gd name="T4" fmla="*/ 335 w 336"/>
              <a:gd name="T5" fmla="*/ 0 h 183"/>
              <a:gd name="T6" fmla="*/ 335 w 336"/>
              <a:gd name="T7" fmla="*/ 182 h 183"/>
              <a:gd name="T8" fmla="*/ 0 w 336"/>
              <a:gd name="T9" fmla="*/ 182 h 183"/>
            </a:gdLst>
            <a:ahLst/>
            <a:cxnLst>
              <a:cxn ang="0">
                <a:pos x="T0" y="T1"/>
              </a:cxn>
              <a:cxn ang="0">
                <a:pos x="T2" y="T3"/>
              </a:cxn>
              <a:cxn ang="0">
                <a:pos x="T4" y="T5"/>
              </a:cxn>
              <a:cxn ang="0">
                <a:pos x="T6" y="T7"/>
              </a:cxn>
              <a:cxn ang="0">
                <a:pos x="T8" y="T9"/>
              </a:cxn>
            </a:cxnLst>
            <a:rect l="0" t="0" r="r" b="b"/>
            <a:pathLst>
              <a:path w="336" h="183">
                <a:moveTo>
                  <a:pt x="0" y="182"/>
                </a:moveTo>
                <a:lnTo>
                  <a:pt x="0" y="0"/>
                </a:lnTo>
                <a:lnTo>
                  <a:pt x="335" y="0"/>
                </a:lnTo>
                <a:lnTo>
                  <a:pt x="335"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5" name="Freeform 15"/>
          <p:cNvSpPr>
            <a:spLocks/>
          </p:cNvSpPr>
          <p:nvPr/>
        </p:nvSpPr>
        <p:spPr bwMode="auto">
          <a:xfrm>
            <a:off x="5995194"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6" name="Freeform 16"/>
          <p:cNvSpPr>
            <a:spLocks/>
          </p:cNvSpPr>
          <p:nvPr/>
        </p:nvSpPr>
        <p:spPr bwMode="auto">
          <a:xfrm>
            <a:off x="6366669" y="3108325"/>
            <a:ext cx="533400" cy="290513"/>
          </a:xfrm>
          <a:custGeom>
            <a:avLst/>
            <a:gdLst>
              <a:gd name="T0" fmla="*/ 0 w 336"/>
              <a:gd name="T1" fmla="*/ 182 h 183"/>
              <a:gd name="T2" fmla="*/ 0 w 336"/>
              <a:gd name="T3" fmla="*/ 0 h 183"/>
              <a:gd name="T4" fmla="*/ 335 w 336"/>
              <a:gd name="T5" fmla="*/ 0 h 183"/>
              <a:gd name="T6" fmla="*/ 335 w 336"/>
              <a:gd name="T7" fmla="*/ 182 h 183"/>
              <a:gd name="T8" fmla="*/ 0 w 336"/>
              <a:gd name="T9" fmla="*/ 182 h 183"/>
            </a:gdLst>
            <a:ahLst/>
            <a:cxnLst>
              <a:cxn ang="0">
                <a:pos x="T0" y="T1"/>
              </a:cxn>
              <a:cxn ang="0">
                <a:pos x="T2" y="T3"/>
              </a:cxn>
              <a:cxn ang="0">
                <a:pos x="T4" y="T5"/>
              </a:cxn>
              <a:cxn ang="0">
                <a:pos x="T6" y="T7"/>
              </a:cxn>
              <a:cxn ang="0">
                <a:pos x="T8" y="T9"/>
              </a:cxn>
            </a:cxnLst>
            <a:rect l="0" t="0" r="r" b="b"/>
            <a:pathLst>
              <a:path w="336" h="183">
                <a:moveTo>
                  <a:pt x="0" y="182"/>
                </a:moveTo>
                <a:lnTo>
                  <a:pt x="0" y="0"/>
                </a:lnTo>
                <a:lnTo>
                  <a:pt x="335" y="0"/>
                </a:lnTo>
                <a:lnTo>
                  <a:pt x="335"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7" name="Freeform 17"/>
          <p:cNvSpPr>
            <a:spLocks/>
          </p:cNvSpPr>
          <p:nvPr/>
        </p:nvSpPr>
        <p:spPr bwMode="auto">
          <a:xfrm>
            <a:off x="6634956" y="3108325"/>
            <a:ext cx="1588"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8" name="Freeform 18"/>
          <p:cNvSpPr>
            <a:spLocks/>
          </p:cNvSpPr>
          <p:nvPr/>
        </p:nvSpPr>
        <p:spPr bwMode="auto">
          <a:xfrm>
            <a:off x="7006431" y="3108325"/>
            <a:ext cx="534988" cy="290513"/>
          </a:xfrm>
          <a:custGeom>
            <a:avLst/>
            <a:gdLst>
              <a:gd name="T0" fmla="*/ 0 w 337"/>
              <a:gd name="T1" fmla="*/ 182 h 183"/>
              <a:gd name="T2" fmla="*/ 0 w 337"/>
              <a:gd name="T3" fmla="*/ 0 h 183"/>
              <a:gd name="T4" fmla="*/ 336 w 337"/>
              <a:gd name="T5" fmla="*/ 0 h 183"/>
              <a:gd name="T6" fmla="*/ 336 w 337"/>
              <a:gd name="T7" fmla="*/ 182 h 183"/>
              <a:gd name="T8" fmla="*/ 0 w 337"/>
              <a:gd name="T9" fmla="*/ 182 h 183"/>
            </a:gdLst>
            <a:ahLst/>
            <a:cxnLst>
              <a:cxn ang="0">
                <a:pos x="T0" y="T1"/>
              </a:cxn>
              <a:cxn ang="0">
                <a:pos x="T2" y="T3"/>
              </a:cxn>
              <a:cxn ang="0">
                <a:pos x="T4" y="T5"/>
              </a:cxn>
              <a:cxn ang="0">
                <a:pos x="T6" y="T7"/>
              </a:cxn>
              <a:cxn ang="0">
                <a:pos x="T8" y="T9"/>
              </a:cxn>
            </a:cxnLst>
            <a:rect l="0" t="0" r="r" b="b"/>
            <a:pathLst>
              <a:path w="337" h="183">
                <a:moveTo>
                  <a:pt x="0" y="182"/>
                </a:moveTo>
                <a:lnTo>
                  <a:pt x="0" y="0"/>
                </a:lnTo>
                <a:lnTo>
                  <a:pt x="336" y="0"/>
                </a:lnTo>
                <a:lnTo>
                  <a:pt x="336"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9" name="Freeform 19"/>
          <p:cNvSpPr>
            <a:spLocks/>
          </p:cNvSpPr>
          <p:nvPr/>
        </p:nvSpPr>
        <p:spPr bwMode="auto">
          <a:xfrm>
            <a:off x="7273131" y="3108325"/>
            <a:ext cx="1588"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0" name="Freeform 20"/>
          <p:cNvSpPr>
            <a:spLocks/>
          </p:cNvSpPr>
          <p:nvPr/>
        </p:nvSpPr>
        <p:spPr bwMode="auto">
          <a:xfrm>
            <a:off x="7635081" y="3108325"/>
            <a:ext cx="533400" cy="290513"/>
          </a:xfrm>
          <a:custGeom>
            <a:avLst/>
            <a:gdLst>
              <a:gd name="T0" fmla="*/ 0 w 336"/>
              <a:gd name="T1" fmla="*/ 182 h 183"/>
              <a:gd name="T2" fmla="*/ 0 w 336"/>
              <a:gd name="T3" fmla="*/ 0 h 183"/>
              <a:gd name="T4" fmla="*/ 335 w 336"/>
              <a:gd name="T5" fmla="*/ 0 h 183"/>
              <a:gd name="T6" fmla="*/ 335 w 336"/>
              <a:gd name="T7" fmla="*/ 182 h 183"/>
              <a:gd name="T8" fmla="*/ 0 w 336"/>
              <a:gd name="T9" fmla="*/ 182 h 183"/>
            </a:gdLst>
            <a:ahLst/>
            <a:cxnLst>
              <a:cxn ang="0">
                <a:pos x="T0" y="T1"/>
              </a:cxn>
              <a:cxn ang="0">
                <a:pos x="T2" y="T3"/>
              </a:cxn>
              <a:cxn ang="0">
                <a:pos x="T4" y="T5"/>
              </a:cxn>
              <a:cxn ang="0">
                <a:pos x="T6" y="T7"/>
              </a:cxn>
              <a:cxn ang="0">
                <a:pos x="T8" y="T9"/>
              </a:cxn>
            </a:cxnLst>
            <a:rect l="0" t="0" r="r" b="b"/>
            <a:pathLst>
              <a:path w="336" h="183">
                <a:moveTo>
                  <a:pt x="0" y="182"/>
                </a:moveTo>
                <a:lnTo>
                  <a:pt x="0" y="0"/>
                </a:lnTo>
                <a:lnTo>
                  <a:pt x="335" y="0"/>
                </a:lnTo>
                <a:lnTo>
                  <a:pt x="335"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1" name="Freeform 21"/>
          <p:cNvSpPr>
            <a:spLocks/>
          </p:cNvSpPr>
          <p:nvPr/>
        </p:nvSpPr>
        <p:spPr bwMode="auto">
          <a:xfrm>
            <a:off x="7900194" y="3108325"/>
            <a:ext cx="1587"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2" name="Freeform 22"/>
          <p:cNvSpPr>
            <a:spLocks/>
          </p:cNvSpPr>
          <p:nvPr/>
        </p:nvSpPr>
        <p:spPr bwMode="auto">
          <a:xfrm>
            <a:off x="8251031" y="3108325"/>
            <a:ext cx="534988" cy="290513"/>
          </a:xfrm>
          <a:custGeom>
            <a:avLst/>
            <a:gdLst>
              <a:gd name="T0" fmla="*/ 0 w 337"/>
              <a:gd name="T1" fmla="*/ 182 h 183"/>
              <a:gd name="T2" fmla="*/ 0 w 337"/>
              <a:gd name="T3" fmla="*/ 0 h 183"/>
              <a:gd name="T4" fmla="*/ 336 w 337"/>
              <a:gd name="T5" fmla="*/ 0 h 183"/>
              <a:gd name="T6" fmla="*/ 336 w 337"/>
              <a:gd name="T7" fmla="*/ 182 h 183"/>
              <a:gd name="T8" fmla="*/ 0 w 337"/>
              <a:gd name="T9" fmla="*/ 182 h 183"/>
            </a:gdLst>
            <a:ahLst/>
            <a:cxnLst>
              <a:cxn ang="0">
                <a:pos x="T0" y="T1"/>
              </a:cxn>
              <a:cxn ang="0">
                <a:pos x="T2" y="T3"/>
              </a:cxn>
              <a:cxn ang="0">
                <a:pos x="T4" y="T5"/>
              </a:cxn>
              <a:cxn ang="0">
                <a:pos x="T6" y="T7"/>
              </a:cxn>
              <a:cxn ang="0">
                <a:pos x="T8" y="T9"/>
              </a:cxn>
            </a:cxnLst>
            <a:rect l="0" t="0" r="r" b="b"/>
            <a:pathLst>
              <a:path w="337" h="183">
                <a:moveTo>
                  <a:pt x="0" y="182"/>
                </a:moveTo>
                <a:lnTo>
                  <a:pt x="0" y="0"/>
                </a:lnTo>
                <a:lnTo>
                  <a:pt x="336" y="0"/>
                </a:lnTo>
                <a:lnTo>
                  <a:pt x="336" y="182"/>
                </a:lnTo>
                <a:lnTo>
                  <a:pt x="0" y="1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3" name="Freeform 23"/>
          <p:cNvSpPr>
            <a:spLocks/>
          </p:cNvSpPr>
          <p:nvPr/>
        </p:nvSpPr>
        <p:spPr bwMode="auto">
          <a:xfrm>
            <a:off x="8517731" y="3108325"/>
            <a:ext cx="1588" cy="290513"/>
          </a:xfrm>
          <a:custGeom>
            <a:avLst/>
            <a:gdLst>
              <a:gd name="T0" fmla="*/ 0 w 1"/>
              <a:gd name="T1" fmla="*/ 0 h 183"/>
              <a:gd name="T2" fmla="*/ 0 w 1"/>
              <a:gd name="T3" fmla="*/ 182 h 183"/>
              <a:gd name="T4" fmla="*/ 0 w 1"/>
              <a:gd name="T5" fmla="*/ 0 h 183"/>
            </a:gdLst>
            <a:ahLst/>
            <a:cxnLst>
              <a:cxn ang="0">
                <a:pos x="T0" y="T1"/>
              </a:cxn>
              <a:cxn ang="0">
                <a:pos x="T2" y="T3"/>
              </a:cxn>
              <a:cxn ang="0">
                <a:pos x="T4" y="T5"/>
              </a:cxn>
            </a:cxnLst>
            <a:rect l="0" t="0" r="r" b="b"/>
            <a:pathLst>
              <a:path w="1" h="183">
                <a:moveTo>
                  <a:pt x="0" y="0"/>
                </a:moveTo>
                <a:lnTo>
                  <a:pt x="0" y="18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4" name="Freeform 24"/>
          <p:cNvSpPr>
            <a:spLocks/>
          </p:cNvSpPr>
          <p:nvPr/>
        </p:nvSpPr>
        <p:spPr bwMode="auto">
          <a:xfrm>
            <a:off x="3761581" y="2130425"/>
            <a:ext cx="841375" cy="336550"/>
          </a:xfrm>
          <a:custGeom>
            <a:avLst/>
            <a:gdLst>
              <a:gd name="T0" fmla="*/ 0 w 530"/>
              <a:gd name="T1" fmla="*/ 211 h 212"/>
              <a:gd name="T2" fmla="*/ 0 w 530"/>
              <a:gd name="T3" fmla="*/ 0 h 212"/>
              <a:gd name="T4" fmla="*/ 529 w 530"/>
              <a:gd name="T5" fmla="*/ 0 h 212"/>
              <a:gd name="T6" fmla="*/ 529 w 530"/>
              <a:gd name="T7" fmla="*/ 211 h 212"/>
              <a:gd name="T8" fmla="*/ 0 w 530"/>
              <a:gd name="T9" fmla="*/ 211 h 212"/>
            </a:gdLst>
            <a:ahLst/>
            <a:cxnLst>
              <a:cxn ang="0">
                <a:pos x="T0" y="T1"/>
              </a:cxn>
              <a:cxn ang="0">
                <a:pos x="T2" y="T3"/>
              </a:cxn>
              <a:cxn ang="0">
                <a:pos x="T4" y="T5"/>
              </a:cxn>
              <a:cxn ang="0">
                <a:pos x="T6" y="T7"/>
              </a:cxn>
              <a:cxn ang="0">
                <a:pos x="T8" y="T9"/>
              </a:cxn>
            </a:cxnLst>
            <a:rect l="0" t="0" r="r" b="b"/>
            <a:pathLst>
              <a:path w="530" h="212">
                <a:moveTo>
                  <a:pt x="0" y="211"/>
                </a:moveTo>
                <a:lnTo>
                  <a:pt x="0" y="0"/>
                </a:lnTo>
                <a:lnTo>
                  <a:pt x="529" y="0"/>
                </a:lnTo>
                <a:lnTo>
                  <a:pt x="529" y="211"/>
                </a:lnTo>
                <a:lnTo>
                  <a:pt x="0" y="2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5" name="Freeform 25"/>
          <p:cNvSpPr>
            <a:spLocks/>
          </p:cNvSpPr>
          <p:nvPr/>
        </p:nvSpPr>
        <p:spPr bwMode="auto">
          <a:xfrm>
            <a:off x="4142581" y="2130425"/>
            <a:ext cx="1588" cy="323850"/>
          </a:xfrm>
          <a:custGeom>
            <a:avLst/>
            <a:gdLst>
              <a:gd name="T0" fmla="*/ 0 w 1"/>
              <a:gd name="T1" fmla="*/ 0 h 204"/>
              <a:gd name="T2" fmla="*/ 0 w 1"/>
              <a:gd name="T3" fmla="*/ 203 h 204"/>
              <a:gd name="T4" fmla="*/ 0 w 1"/>
              <a:gd name="T5" fmla="*/ 0 h 204"/>
            </a:gdLst>
            <a:ahLst/>
            <a:cxnLst>
              <a:cxn ang="0">
                <a:pos x="T0" y="T1"/>
              </a:cxn>
              <a:cxn ang="0">
                <a:pos x="T2" y="T3"/>
              </a:cxn>
              <a:cxn ang="0">
                <a:pos x="T4" y="T5"/>
              </a:cxn>
            </a:cxnLst>
            <a:rect l="0" t="0" r="r" b="b"/>
            <a:pathLst>
              <a:path w="1" h="204">
                <a:moveTo>
                  <a:pt x="0" y="0"/>
                </a:move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6" name="Freeform 26"/>
          <p:cNvSpPr>
            <a:spLocks/>
          </p:cNvSpPr>
          <p:nvPr/>
        </p:nvSpPr>
        <p:spPr bwMode="auto">
          <a:xfrm>
            <a:off x="4517231" y="2141538"/>
            <a:ext cx="1588" cy="325437"/>
          </a:xfrm>
          <a:custGeom>
            <a:avLst/>
            <a:gdLst>
              <a:gd name="T0" fmla="*/ 0 w 1"/>
              <a:gd name="T1" fmla="*/ 0 h 205"/>
              <a:gd name="T2" fmla="*/ 0 w 1"/>
              <a:gd name="T3" fmla="*/ 204 h 205"/>
              <a:gd name="T4" fmla="*/ 0 w 1"/>
              <a:gd name="T5" fmla="*/ 0 h 205"/>
            </a:gdLst>
            <a:ahLst/>
            <a:cxnLst>
              <a:cxn ang="0">
                <a:pos x="T0" y="T1"/>
              </a:cxn>
              <a:cxn ang="0">
                <a:pos x="T2" y="T3"/>
              </a:cxn>
              <a:cxn ang="0">
                <a:pos x="T4" y="T5"/>
              </a:cxn>
            </a:cxnLst>
            <a:rect l="0" t="0" r="r" b="b"/>
            <a:pathLst>
              <a:path w="1" h="205">
                <a:moveTo>
                  <a:pt x="0" y="0"/>
                </a:moveTo>
                <a:lnTo>
                  <a:pt x="0" y="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7" name="Freeform 27"/>
          <p:cNvSpPr>
            <a:spLocks/>
          </p:cNvSpPr>
          <p:nvPr/>
        </p:nvSpPr>
        <p:spPr bwMode="auto">
          <a:xfrm>
            <a:off x="3844131" y="2117725"/>
            <a:ext cx="1588" cy="336550"/>
          </a:xfrm>
          <a:custGeom>
            <a:avLst/>
            <a:gdLst>
              <a:gd name="T0" fmla="*/ 0 w 1"/>
              <a:gd name="T1" fmla="*/ 0 h 212"/>
              <a:gd name="T2" fmla="*/ 0 w 1"/>
              <a:gd name="T3" fmla="*/ 211 h 212"/>
              <a:gd name="T4" fmla="*/ 0 w 1"/>
              <a:gd name="T5" fmla="*/ 0 h 212"/>
            </a:gdLst>
            <a:ahLst/>
            <a:cxnLst>
              <a:cxn ang="0">
                <a:pos x="T0" y="T1"/>
              </a:cxn>
              <a:cxn ang="0">
                <a:pos x="T2" y="T3"/>
              </a:cxn>
              <a:cxn ang="0">
                <a:pos x="T4" y="T5"/>
              </a:cxn>
            </a:cxnLst>
            <a:rect l="0" t="0" r="r" b="b"/>
            <a:pathLst>
              <a:path w="1" h="212">
                <a:moveTo>
                  <a:pt x="0" y="0"/>
                </a:moveTo>
                <a:lnTo>
                  <a:pt x="0" y="2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8" name="Freeform 28"/>
          <p:cNvSpPr>
            <a:spLocks/>
          </p:cNvSpPr>
          <p:nvPr/>
        </p:nvSpPr>
        <p:spPr bwMode="auto">
          <a:xfrm>
            <a:off x="4229894" y="2130425"/>
            <a:ext cx="1587" cy="323850"/>
          </a:xfrm>
          <a:custGeom>
            <a:avLst/>
            <a:gdLst>
              <a:gd name="T0" fmla="*/ 0 w 1"/>
              <a:gd name="T1" fmla="*/ 0 h 204"/>
              <a:gd name="T2" fmla="*/ 0 w 1"/>
              <a:gd name="T3" fmla="*/ 203 h 204"/>
              <a:gd name="T4" fmla="*/ 0 w 1"/>
              <a:gd name="T5" fmla="*/ 0 h 204"/>
            </a:gdLst>
            <a:ahLst/>
            <a:cxnLst>
              <a:cxn ang="0">
                <a:pos x="T0" y="T1"/>
              </a:cxn>
              <a:cxn ang="0">
                <a:pos x="T2" y="T3"/>
              </a:cxn>
              <a:cxn ang="0">
                <a:pos x="T4" y="T5"/>
              </a:cxn>
            </a:cxnLst>
            <a:rect l="0" t="0" r="r" b="b"/>
            <a:pathLst>
              <a:path w="1" h="204">
                <a:moveTo>
                  <a:pt x="0" y="0"/>
                </a:move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9" name="Freeform 29"/>
          <p:cNvSpPr>
            <a:spLocks/>
          </p:cNvSpPr>
          <p:nvPr/>
        </p:nvSpPr>
        <p:spPr bwMode="auto">
          <a:xfrm>
            <a:off x="3463131" y="2406650"/>
            <a:ext cx="331788" cy="646113"/>
          </a:xfrm>
          <a:custGeom>
            <a:avLst/>
            <a:gdLst>
              <a:gd name="T0" fmla="*/ 208 w 209"/>
              <a:gd name="T1" fmla="*/ 0 h 407"/>
              <a:gd name="T2" fmla="*/ 0 w 209"/>
              <a:gd name="T3" fmla="*/ 406 h 407"/>
              <a:gd name="T4" fmla="*/ 208 w 209"/>
              <a:gd name="T5" fmla="*/ 0 h 407"/>
            </a:gdLst>
            <a:ahLst/>
            <a:cxnLst>
              <a:cxn ang="0">
                <a:pos x="T0" y="T1"/>
              </a:cxn>
              <a:cxn ang="0">
                <a:pos x="T2" y="T3"/>
              </a:cxn>
              <a:cxn ang="0">
                <a:pos x="T4" y="T5"/>
              </a:cxn>
            </a:cxnLst>
            <a:rect l="0" t="0" r="r" b="b"/>
            <a:pathLst>
              <a:path w="209" h="407">
                <a:moveTo>
                  <a:pt x="208" y="0"/>
                </a:moveTo>
                <a:lnTo>
                  <a:pt x="0" y="406"/>
                </a:lnTo>
                <a:lnTo>
                  <a:pt x="20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0" name="Freeform 30"/>
          <p:cNvSpPr>
            <a:spLocks/>
          </p:cNvSpPr>
          <p:nvPr/>
        </p:nvSpPr>
        <p:spPr bwMode="auto">
          <a:xfrm>
            <a:off x="3463131" y="2938463"/>
            <a:ext cx="74613" cy="114300"/>
          </a:xfrm>
          <a:custGeom>
            <a:avLst/>
            <a:gdLst>
              <a:gd name="T0" fmla="*/ 46 w 47"/>
              <a:gd name="T1" fmla="*/ 18 h 72"/>
              <a:gd name="T2" fmla="*/ 0 w 47"/>
              <a:gd name="T3" fmla="*/ 71 h 72"/>
              <a:gd name="T4" fmla="*/ 17 w 47"/>
              <a:gd name="T5" fmla="*/ 0 h 72"/>
              <a:gd name="T6" fmla="*/ 46 w 47"/>
              <a:gd name="T7" fmla="*/ 18 h 72"/>
            </a:gdLst>
            <a:ahLst/>
            <a:cxnLst>
              <a:cxn ang="0">
                <a:pos x="T0" y="T1"/>
              </a:cxn>
              <a:cxn ang="0">
                <a:pos x="T2" y="T3"/>
              </a:cxn>
              <a:cxn ang="0">
                <a:pos x="T4" y="T5"/>
              </a:cxn>
              <a:cxn ang="0">
                <a:pos x="T6" y="T7"/>
              </a:cxn>
            </a:cxnLst>
            <a:rect l="0" t="0" r="r" b="b"/>
            <a:pathLst>
              <a:path w="47" h="72">
                <a:moveTo>
                  <a:pt x="46" y="18"/>
                </a:moveTo>
                <a:lnTo>
                  <a:pt x="0" y="71"/>
                </a:lnTo>
                <a:lnTo>
                  <a:pt x="17" y="0"/>
                </a:lnTo>
                <a:lnTo>
                  <a:pt x="46"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1" name="Freeform 31"/>
          <p:cNvSpPr>
            <a:spLocks/>
          </p:cNvSpPr>
          <p:nvPr/>
        </p:nvSpPr>
        <p:spPr bwMode="auto">
          <a:xfrm>
            <a:off x="4101306" y="2419350"/>
            <a:ext cx="76200" cy="657225"/>
          </a:xfrm>
          <a:custGeom>
            <a:avLst/>
            <a:gdLst>
              <a:gd name="T0" fmla="*/ 47 w 48"/>
              <a:gd name="T1" fmla="*/ 0 h 414"/>
              <a:gd name="T2" fmla="*/ 0 w 48"/>
              <a:gd name="T3" fmla="*/ 413 h 414"/>
              <a:gd name="T4" fmla="*/ 47 w 48"/>
              <a:gd name="T5" fmla="*/ 0 h 414"/>
            </a:gdLst>
            <a:ahLst/>
            <a:cxnLst>
              <a:cxn ang="0">
                <a:pos x="T0" y="T1"/>
              </a:cxn>
              <a:cxn ang="0">
                <a:pos x="T2" y="T3"/>
              </a:cxn>
              <a:cxn ang="0">
                <a:pos x="T4" y="T5"/>
              </a:cxn>
            </a:cxnLst>
            <a:rect l="0" t="0" r="r" b="b"/>
            <a:pathLst>
              <a:path w="48" h="414">
                <a:moveTo>
                  <a:pt x="47" y="0"/>
                </a:moveTo>
                <a:lnTo>
                  <a:pt x="0" y="413"/>
                </a:lnTo>
                <a:lnTo>
                  <a:pt x="4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2" name="Freeform 32"/>
          <p:cNvSpPr>
            <a:spLocks/>
          </p:cNvSpPr>
          <p:nvPr/>
        </p:nvSpPr>
        <p:spPr bwMode="auto">
          <a:xfrm>
            <a:off x="4087019" y="2957513"/>
            <a:ext cx="53975" cy="119062"/>
          </a:xfrm>
          <a:custGeom>
            <a:avLst/>
            <a:gdLst>
              <a:gd name="T0" fmla="*/ 33 w 34"/>
              <a:gd name="T1" fmla="*/ 5 h 75"/>
              <a:gd name="T2" fmla="*/ 8 w 34"/>
              <a:gd name="T3" fmla="*/ 74 h 75"/>
              <a:gd name="T4" fmla="*/ 0 w 34"/>
              <a:gd name="T5" fmla="*/ 0 h 75"/>
              <a:gd name="T6" fmla="*/ 33 w 34"/>
              <a:gd name="T7" fmla="*/ 5 h 75"/>
            </a:gdLst>
            <a:ahLst/>
            <a:cxnLst>
              <a:cxn ang="0">
                <a:pos x="T0" y="T1"/>
              </a:cxn>
              <a:cxn ang="0">
                <a:pos x="T2" y="T3"/>
              </a:cxn>
              <a:cxn ang="0">
                <a:pos x="T4" y="T5"/>
              </a:cxn>
              <a:cxn ang="0">
                <a:pos x="T6" y="T7"/>
              </a:cxn>
            </a:cxnLst>
            <a:rect l="0" t="0" r="r" b="b"/>
            <a:pathLst>
              <a:path w="34" h="75">
                <a:moveTo>
                  <a:pt x="33" y="5"/>
                </a:moveTo>
                <a:lnTo>
                  <a:pt x="8" y="74"/>
                </a:lnTo>
                <a:lnTo>
                  <a:pt x="0" y="0"/>
                </a:lnTo>
                <a:lnTo>
                  <a:pt x="33" y="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3" name="Freeform 33"/>
          <p:cNvSpPr>
            <a:spLocks/>
          </p:cNvSpPr>
          <p:nvPr/>
        </p:nvSpPr>
        <p:spPr bwMode="auto">
          <a:xfrm>
            <a:off x="4739481" y="2419350"/>
            <a:ext cx="214313" cy="646113"/>
          </a:xfrm>
          <a:custGeom>
            <a:avLst/>
            <a:gdLst>
              <a:gd name="T0" fmla="*/ 134 w 135"/>
              <a:gd name="T1" fmla="*/ 0 h 407"/>
              <a:gd name="T2" fmla="*/ 0 w 135"/>
              <a:gd name="T3" fmla="*/ 406 h 407"/>
              <a:gd name="T4" fmla="*/ 134 w 135"/>
              <a:gd name="T5" fmla="*/ 0 h 407"/>
            </a:gdLst>
            <a:ahLst/>
            <a:cxnLst>
              <a:cxn ang="0">
                <a:pos x="T0" y="T1"/>
              </a:cxn>
              <a:cxn ang="0">
                <a:pos x="T2" y="T3"/>
              </a:cxn>
              <a:cxn ang="0">
                <a:pos x="T4" y="T5"/>
              </a:cxn>
            </a:cxnLst>
            <a:rect l="0" t="0" r="r" b="b"/>
            <a:pathLst>
              <a:path w="135" h="407">
                <a:moveTo>
                  <a:pt x="134" y="0"/>
                </a:moveTo>
                <a:lnTo>
                  <a:pt x="0" y="406"/>
                </a:lnTo>
                <a:lnTo>
                  <a:pt x="1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4" name="Freeform 34"/>
          <p:cNvSpPr>
            <a:spLocks/>
          </p:cNvSpPr>
          <p:nvPr/>
        </p:nvSpPr>
        <p:spPr bwMode="auto">
          <a:xfrm>
            <a:off x="4739481" y="2946400"/>
            <a:ext cx="61913" cy="119063"/>
          </a:xfrm>
          <a:custGeom>
            <a:avLst/>
            <a:gdLst>
              <a:gd name="T0" fmla="*/ 38 w 39"/>
              <a:gd name="T1" fmla="*/ 12 h 75"/>
              <a:gd name="T2" fmla="*/ 0 w 39"/>
              <a:gd name="T3" fmla="*/ 74 h 75"/>
              <a:gd name="T4" fmla="*/ 7 w 39"/>
              <a:gd name="T5" fmla="*/ 0 h 75"/>
              <a:gd name="T6" fmla="*/ 38 w 39"/>
              <a:gd name="T7" fmla="*/ 12 h 75"/>
            </a:gdLst>
            <a:ahLst/>
            <a:cxnLst>
              <a:cxn ang="0">
                <a:pos x="T0" y="T1"/>
              </a:cxn>
              <a:cxn ang="0">
                <a:pos x="T2" y="T3"/>
              </a:cxn>
              <a:cxn ang="0">
                <a:pos x="T4" y="T5"/>
              </a:cxn>
              <a:cxn ang="0">
                <a:pos x="T6" y="T7"/>
              </a:cxn>
            </a:cxnLst>
            <a:rect l="0" t="0" r="r" b="b"/>
            <a:pathLst>
              <a:path w="39" h="75">
                <a:moveTo>
                  <a:pt x="38" y="12"/>
                </a:moveTo>
                <a:lnTo>
                  <a:pt x="0" y="74"/>
                </a:lnTo>
                <a:lnTo>
                  <a:pt x="7" y="0"/>
                </a:lnTo>
                <a:lnTo>
                  <a:pt x="38" y="1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5" name="Freeform 35"/>
          <p:cNvSpPr>
            <a:spLocks/>
          </p:cNvSpPr>
          <p:nvPr/>
        </p:nvSpPr>
        <p:spPr bwMode="auto">
          <a:xfrm>
            <a:off x="5336381" y="2419350"/>
            <a:ext cx="1588" cy="646113"/>
          </a:xfrm>
          <a:custGeom>
            <a:avLst/>
            <a:gdLst>
              <a:gd name="T0" fmla="*/ 0 w 1"/>
              <a:gd name="T1" fmla="*/ 0 h 407"/>
              <a:gd name="T2" fmla="*/ 0 w 1"/>
              <a:gd name="T3" fmla="*/ 406 h 407"/>
              <a:gd name="T4" fmla="*/ 0 w 1"/>
              <a:gd name="T5" fmla="*/ 0 h 407"/>
            </a:gdLst>
            <a:ahLst/>
            <a:cxnLst>
              <a:cxn ang="0">
                <a:pos x="T0" y="T1"/>
              </a:cxn>
              <a:cxn ang="0">
                <a:pos x="T2" y="T3"/>
              </a:cxn>
              <a:cxn ang="0">
                <a:pos x="T4" y="T5"/>
              </a:cxn>
            </a:cxnLst>
            <a:rect l="0" t="0" r="r" b="b"/>
            <a:pathLst>
              <a:path w="1" h="407">
                <a:moveTo>
                  <a:pt x="0" y="0"/>
                </a:moveTo>
                <a:lnTo>
                  <a:pt x="0" y="40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6" name="Freeform 36"/>
          <p:cNvSpPr>
            <a:spLocks/>
          </p:cNvSpPr>
          <p:nvPr/>
        </p:nvSpPr>
        <p:spPr bwMode="auto">
          <a:xfrm>
            <a:off x="5309394" y="2949575"/>
            <a:ext cx="53975" cy="115888"/>
          </a:xfrm>
          <a:custGeom>
            <a:avLst/>
            <a:gdLst>
              <a:gd name="T0" fmla="*/ 33 w 34"/>
              <a:gd name="T1" fmla="*/ 0 h 73"/>
              <a:gd name="T2" fmla="*/ 17 w 34"/>
              <a:gd name="T3" fmla="*/ 72 h 73"/>
              <a:gd name="T4" fmla="*/ 0 w 34"/>
              <a:gd name="T5" fmla="*/ 0 h 73"/>
              <a:gd name="T6" fmla="*/ 33 w 34"/>
              <a:gd name="T7" fmla="*/ 0 h 73"/>
            </a:gdLst>
            <a:ahLst/>
            <a:cxnLst>
              <a:cxn ang="0">
                <a:pos x="T0" y="T1"/>
              </a:cxn>
              <a:cxn ang="0">
                <a:pos x="T2" y="T3"/>
              </a:cxn>
              <a:cxn ang="0">
                <a:pos x="T4" y="T5"/>
              </a:cxn>
              <a:cxn ang="0">
                <a:pos x="T6" y="T7"/>
              </a:cxn>
            </a:cxnLst>
            <a:rect l="0" t="0" r="r" b="b"/>
            <a:pathLst>
              <a:path w="34" h="73">
                <a:moveTo>
                  <a:pt x="33" y="0"/>
                </a:moveTo>
                <a:lnTo>
                  <a:pt x="17" y="72"/>
                </a:lnTo>
                <a:lnTo>
                  <a:pt x="0" y="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7" name="Freeform 37"/>
          <p:cNvSpPr>
            <a:spLocks/>
          </p:cNvSpPr>
          <p:nvPr/>
        </p:nvSpPr>
        <p:spPr bwMode="auto">
          <a:xfrm>
            <a:off x="4887119" y="1303338"/>
            <a:ext cx="842962" cy="333375"/>
          </a:xfrm>
          <a:custGeom>
            <a:avLst/>
            <a:gdLst>
              <a:gd name="T0" fmla="*/ 0 w 531"/>
              <a:gd name="T1" fmla="*/ 209 h 210"/>
              <a:gd name="T2" fmla="*/ 0 w 531"/>
              <a:gd name="T3" fmla="*/ 0 h 210"/>
              <a:gd name="T4" fmla="*/ 530 w 531"/>
              <a:gd name="T5" fmla="*/ 0 h 210"/>
              <a:gd name="T6" fmla="*/ 530 w 531"/>
              <a:gd name="T7" fmla="*/ 209 h 210"/>
              <a:gd name="T8" fmla="*/ 0 w 531"/>
              <a:gd name="T9" fmla="*/ 209 h 210"/>
            </a:gdLst>
            <a:ahLst/>
            <a:cxnLst>
              <a:cxn ang="0">
                <a:pos x="T0" y="T1"/>
              </a:cxn>
              <a:cxn ang="0">
                <a:pos x="T2" y="T3"/>
              </a:cxn>
              <a:cxn ang="0">
                <a:pos x="T4" y="T5"/>
              </a:cxn>
              <a:cxn ang="0">
                <a:pos x="T6" y="T7"/>
              </a:cxn>
              <a:cxn ang="0">
                <a:pos x="T8" y="T9"/>
              </a:cxn>
            </a:cxnLst>
            <a:rect l="0" t="0" r="r" b="b"/>
            <a:pathLst>
              <a:path w="531" h="210">
                <a:moveTo>
                  <a:pt x="0" y="209"/>
                </a:moveTo>
                <a:lnTo>
                  <a:pt x="0" y="0"/>
                </a:lnTo>
                <a:lnTo>
                  <a:pt x="530" y="0"/>
                </a:lnTo>
                <a:lnTo>
                  <a:pt x="530" y="209"/>
                </a:lnTo>
                <a:lnTo>
                  <a:pt x="0" y="20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8" name="Freeform 38"/>
          <p:cNvSpPr>
            <a:spLocks/>
          </p:cNvSpPr>
          <p:nvPr/>
        </p:nvSpPr>
        <p:spPr bwMode="auto">
          <a:xfrm>
            <a:off x="5271294" y="1303338"/>
            <a:ext cx="1587" cy="322262"/>
          </a:xfrm>
          <a:custGeom>
            <a:avLst/>
            <a:gdLst>
              <a:gd name="T0" fmla="*/ 0 w 1"/>
              <a:gd name="T1" fmla="*/ 0 h 203"/>
              <a:gd name="T2" fmla="*/ 0 w 1"/>
              <a:gd name="T3" fmla="*/ 202 h 203"/>
              <a:gd name="T4" fmla="*/ 0 w 1"/>
              <a:gd name="T5" fmla="*/ 0 h 203"/>
            </a:gdLst>
            <a:ahLst/>
            <a:cxnLst>
              <a:cxn ang="0">
                <a:pos x="T0" y="T1"/>
              </a:cxn>
              <a:cxn ang="0">
                <a:pos x="T2" y="T3"/>
              </a:cxn>
              <a:cxn ang="0">
                <a:pos x="T4" y="T5"/>
              </a:cxn>
            </a:cxnLst>
            <a:rect l="0" t="0" r="r" b="b"/>
            <a:pathLst>
              <a:path w="1" h="203">
                <a:moveTo>
                  <a:pt x="0" y="0"/>
                </a:moveTo>
                <a:lnTo>
                  <a:pt x="0" y="20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9" name="Freeform 39"/>
          <p:cNvSpPr>
            <a:spLocks/>
          </p:cNvSpPr>
          <p:nvPr/>
        </p:nvSpPr>
        <p:spPr bwMode="auto">
          <a:xfrm>
            <a:off x="5644356" y="1314450"/>
            <a:ext cx="1588" cy="322263"/>
          </a:xfrm>
          <a:custGeom>
            <a:avLst/>
            <a:gdLst>
              <a:gd name="T0" fmla="*/ 0 w 1"/>
              <a:gd name="T1" fmla="*/ 0 h 203"/>
              <a:gd name="T2" fmla="*/ 0 w 1"/>
              <a:gd name="T3" fmla="*/ 202 h 203"/>
              <a:gd name="T4" fmla="*/ 0 w 1"/>
              <a:gd name="T5" fmla="*/ 0 h 203"/>
            </a:gdLst>
            <a:ahLst/>
            <a:cxnLst>
              <a:cxn ang="0">
                <a:pos x="T0" y="T1"/>
              </a:cxn>
              <a:cxn ang="0">
                <a:pos x="T2" y="T3"/>
              </a:cxn>
              <a:cxn ang="0">
                <a:pos x="T4" y="T5"/>
              </a:cxn>
            </a:cxnLst>
            <a:rect l="0" t="0" r="r" b="b"/>
            <a:pathLst>
              <a:path w="1" h="203">
                <a:moveTo>
                  <a:pt x="0" y="0"/>
                </a:moveTo>
                <a:lnTo>
                  <a:pt x="0" y="20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0" name="Freeform 40"/>
          <p:cNvSpPr>
            <a:spLocks/>
          </p:cNvSpPr>
          <p:nvPr/>
        </p:nvSpPr>
        <p:spPr bwMode="auto">
          <a:xfrm>
            <a:off x="4974431" y="1289050"/>
            <a:ext cx="1588" cy="336550"/>
          </a:xfrm>
          <a:custGeom>
            <a:avLst/>
            <a:gdLst>
              <a:gd name="T0" fmla="*/ 0 w 1"/>
              <a:gd name="T1" fmla="*/ 0 h 212"/>
              <a:gd name="T2" fmla="*/ 0 w 1"/>
              <a:gd name="T3" fmla="*/ 211 h 212"/>
              <a:gd name="T4" fmla="*/ 0 w 1"/>
              <a:gd name="T5" fmla="*/ 0 h 212"/>
            </a:gdLst>
            <a:ahLst/>
            <a:cxnLst>
              <a:cxn ang="0">
                <a:pos x="T0" y="T1"/>
              </a:cxn>
              <a:cxn ang="0">
                <a:pos x="T2" y="T3"/>
              </a:cxn>
              <a:cxn ang="0">
                <a:pos x="T4" y="T5"/>
              </a:cxn>
            </a:cxnLst>
            <a:rect l="0" t="0" r="r" b="b"/>
            <a:pathLst>
              <a:path w="1" h="212">
                <a:moveTo>
                  <a:pt x="0" y="0"/>
                </a:moveTo>
                <a:lnTo>
                  <a:pt x="0" y="2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1" name="Freeform 41"/>
          <p:cNvSpPr>
            <a:spLocks/>
          </p:cNvSpPr>
          <p:nvPr/>
        </p:nvSpPr>
        <p:spPr bwMode="auto">
          <a:xfrm>
            <a:off x="5357019" y="1303338"/>
            <a:ext cx="1587" cy="322262"/>
          </a:xfrm>
          <a:custGeom>
            <a:avLst/>
            <a:gdLst>
              <a:gd name="T0" fmla="*/ 0 w 1"/>
              <a:gd name="T1" fmla="*/ 0 h 203"/>
              <a:gd name="T2" fmla="*/ 0 w 1"/>
              <a:gd name="T3" fmla="*/ 202 h 203"/>
              <a:gd name="T4" fmla="*/ 0 w 1"/>
              <a:gd name="T5" fmla="*/ 0 h 203"/>
            </a:gdLst>
            <a:ahLst/>
            <a:cxnLst>
              <a:cxn ang="0">
                <a:pos x="T0" y="T1"/>
              </a:cxn>
              <a:cxn ang="0">
                <a:pos x="T2" y="T3"/>
              </a:cxn>
              <a:cxn ang="0">
                <a:pos x="T4" y="T5"/>
              </a:cxn>
            </a:cxnLst>
            <a:rect l="0" t="0" r="r" b="b"/>
            <a:pathLst>
              <a:path w="1" h="203">
                <a:moveTo>
                  <a:pt x="0" y="0"/>
                </a:moveTo>
                <a:lnTo>
                  <a:pt x="0" y="20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2" name="Freeform 42"/>
          <p:cNvSpPr>
            <a:spLocks/>
          </p:cNvSpPr>
          <p:nvPr/>
        </p:nvSpPr>
        <p:spPr bwMode="auto">
          <a:xfrm>
            <a:off x="4910931" y="2141538"/>
            <a:ext cx="841375" cy="336550"/>
          </a:xfrm>
          <a:custGeom>
            <a:avLst/>
            <a:gdLst>
              <a:gd name="T0" fmla="*/ 0 w 530"/>
              <a:gd name="T1" fmla="*/ 211 h 212"/>
              <a:gd name="T2" fmla="*/ 0 w 530"/>
              <a:gd name="T3" fmla="*/ 0 h 212"/>
              <a:gd name="T4" fmla="*/ 529 w 530"/>
              <a:gd name="T5" fmla="*/ 0 h 212"/>
              <a:gd name="T6" fmla="*/ 529 w 530"/>
              <a:gd name="T7" fmla="*/ 211 h 212"/>
              <a:gd name="T8" fmla="*/ 0 w 530"/>
              <a:gd name="T9" fmla="*/ 211 h 212"/>
            </a:gdLst>
            <a:ahLst/>
            <a:cxnLst>
              <a:cxn ang="0">
                <a:pos x="T0" y="T1"/>
              </a:cxn>
              <a:cxn ang="0">
                <a:pos x="T2" y="T3"/>
              </a:cxn>
              <a:cxn ang="0">
                <a:pos x="T4" y="T5"/>
              </a:cxn>
              <a:cxn ang="0">
                <a:pos x="T6" y="T7"/>
              </a:cxn>
              <a:cxn ang="0">
                <a:pos x="T8" y="T9"/>
              </a:cxn>
            </a:cxnLst>
            <a:rect l="0" t="0" r="r" b="b"/>
            <a:pathLst>
              <a:path w="530" h="212">
                <a:moveTo>
                  <a:pt x="0" y="211"/>
                </a:moveTo>
                <a:lnTo>
                  <a:pt x="0" y="0"/>
                </a:lnTo>
                <a:lnTo>
                  <a:pt x="529" y="0"/>
                </a:lnTo>
                <a:lnTo>
                  <a:pt x="529" y="211"/>
                </a:lnTo>
                <a:lnTo>
                  <a:pt x="0" y="2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3" name="Freeform 43"/>
          <p:cNvSpPr>
            <a:spLocks/>
          </p:cNvSpPr>
          <p:nvPr/>
        </p:nvSpPr>
        <p:spPr bwMode="auto">
          <a:xfrm>
            <a:off x="5293519" y="2141538"/>
            <a:ext cx="1587" cy="325437"/>
          </a:xfrm>
          <a:custGeom>
            <a:avLst/>
            <a:gdLst>
              <a:gd name="T0" fmla="*/ 0 w 1"/>
              <a:gd name="T1" fmla="*/ 0 h 205"/>
              <a:gd name="T2" fmla="*/ 0 w 1"/>
              <a:gd name="T3" fmla="*/ 204 h 205"/>
              <a:gd name="T4" fmla="*/ 0 w 1"/>
              <a:gd name="T5" fmla="*/ 0 h 205"/>
            </a:gdLst>
            <a:ahLst/>
            <a:cxnLst>
              <a:cxn ang="0">
                <a:pos x="T0" y="T1"/>
              </a:cxn>
              <a:cxn ang="0">
                <a:pos x="T2" y="T3"/>
              </a:cxn>
              <a:cxn ang="0">
                <a:pos x="T4" y="T5"/>
              </a:cxn>
            </a:cxnLst>
            <a:rect l="0" t="0" r="r" b="b"/>
            <a:pathLst>
              <a:path w="1" h="205">
                <a:moveTo>
                  <a:pt x="0" y="0"/>
                </a:moveTo>
                <a:lnTo>
                  <a:pt x="0" y="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4" name="Freeform 44"/>
          <p:cNvSpPr>
            <a:spLocks/>
          </p:cNvSpPr>
          <p:nvPr/>
        </p:nvSpPr>
        <p:spPr bwMode="auto">
          <a:xfrm>
            <a:off x="5664994" y="2154238"/>
            <a:ext cx="1587" cy="323850"/>
          </a:xfrm>
          <a:custGeom>
            <a:avLst/>
            <a:gdLst>
              <a:gd name="T0" fmla="*/ 0 w 1"/>
              <a:gd name="T1" fmla="*/ 0 h 204"/>
              <a:gd name="T2" fmla="*/ 0 w 1"/>
              <a:gd name="T3" fmla="*/ 203 h 204"/>
              <a:gd name="T4" fmla="*/ 0 w 1"/>
              <a:gd name="T5" fmla="*/ 0 h 204"/>
            </a:gdLst>
            <a:ahLst/>
            <a:cxnLst>
              <a:cxn ang="0">
                <a:pos x="T0" y="T1"/>
              </a:cxn>
              <a:cxn ang="0">
                <a:pos x="T2" y="T3"/>
              </a:cxn>
              <a:cxn ang="0">
                <a:pos x="T4" y="T5"/>
              </a:cxn>
            </a:cxnLst>
            <a:rect l="0" t="0" r="r" b="b"/>
            <a:pathLst>
              <a:path w="1" h="204">
                <a:moveTo>
                  <a:pt x="0" y="0"/>
                </a:move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5" name="Freeform 45"/>
          <p:cNvSpPr>
            <a:spLocks/>
          </p:cNvSpPr>
          <p:nvPr/>
        </p:nvSpPr>
        <p:spPr bwMode="auto">
          <a:xfrm>
            <a:off x="4996656" y="2130425"/>
            <a:ext cx="1588" cy="336550"/>
          </a:xfrm>
          <a:custGeom>
            <a:avLst/>
            <a:gdLst>
              <a:gd name="T0" fmla="*/ 0 w 1"/>
              <a:gd name="T1" fmla="*/ 0 h 212"/>
              <a:gd name="T2" fmla="*/ 0 w 1"/>
              <a:gd name="T3" fmla="*/ 211 h 212"/>
              <a:gd name="T4" fmla="*/ 0 w 1"/>
              <a:gd name="T5" fmla="*/ 0 h 212"/>
            </a:gdLst>
            <a:ahLst/>
            <a:cxnLst>
              <a:cxn ang="0">
                <a:pos x="T0" y="T1"/>
              </a:cxn>
              <a:cxn ang="0">
                <a:pos x="T2" y="T3"/>
              </a:cxn>
              <a:cxn ang="0">
                <a:pos x="T4" y="T5"/>
              </a:cxn>
            </a:cxnLst>
            <a:rect l="0" t="0" r="r" b="b"/>
            <a:pathLst>
              <a:path w="1" h="212">
                <a:moveTo>
                  <a:pt x="0" y="0"/>
                </a:moveTo>
                <a:lnTo>
                  <a:pt x="0" y="2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6" name="Freeform 46"/>
          <p:cNvSpPr>
            <a:spLocks/>
          </p:cNvSpPr>
          <p:nvPr/>
        </p:nvSpPr>
        <p:spPr bwMode="auto">
          <a:xfrm>
            <a:off x="5377656" y="2141538"/>
            <a:ext cx="1588" cy="325437"/>
          </a:xfrm>
          <a:custGeom>
            <a:avLst/>
            <a:gdLst>
              <a:gd name="T0" fmla="*/ 0 w 1"/>
              <a:gd name="T1" fmla="*/ 0 h 205"/>
              <a:gd name="T2" fmla="*/ 0 w 1"/>
              <a:gd name="T3" fmla="*/ 204 h 205"/>
              <a:gd name="T4" fmla="*/ 0 w 1"/>
              <a:gd name="T5" fmla="*/ 0 h 205"/>
            </a:gdLst>
            <a:ahLst/>
            <a:cxnLst>
              <a:cxn ang="0">
                <a:pos x="T0" y="T1"/>
              </a:cxn>
              <a:cxn ang="0">
                <a:pos x="T2" y="T3"/>
              </a:cxn>
              <a:cxn ang="0">
                <a:pos x="T4" y="T5"/>
              </a:cxn>
            </a:cxnLst>
            <a:rect l="0" t="0" r="r" b="b"/>
            <a:pathLst>
              <a:path w="1" h="205">
                <a:moveTo>
                  <a:pt x="0" y="0"/>
                </a:moveTo>
                <a:lnTo>
                  <a:pt x="0" y="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7" name="Freeform 47"/>
          <p:cNvSpPr>
            <a:spLocks/>
          </p:cNvSpPr>
          <p:nvPr/>
        </p:nvSpPr>
        <p:spPr bwMode="auto">
          <a:xfrm>
            <a:off x="7582694" y="3006725"/>
            <a:ext cx="1266825" cy="484188"/>
          </a:xfrm>
          <a:custGeom>
            <a:avLst/>
            <a:gdLst>
              <a:gd name="T0" fmla="*/ 0 w 798"/>
              <a:gd name="T1" fmla="*/ 304 h 305"/>
              <a:gd name="T2" fmla="*/ 0 w 798"/>
              <a:gd name="T3" fmla="*/ 0 h 305"/>
              <a:gd name="T4" fmla="*/ 797 w 798"/>
              <a:gd name="T5" fmla="*/ 0 h 305"/>
              <a:gd name="T6" fmla="*/ 797 w 798"/>
              <a:gd name="T7" fmla="*/ 304 h 305"/>
              <a:gd name="T8" fmla="*/ 0 w 798"/>
              <a:gd name="T9" fmla="*/ 304 h 305"/>
            </a:gdLst>
            <a:ahLst/>
            <a:cxnLst>
              <a:cxn ang="0">
                <a:pos x="T0" y="T1"/>
              </a:cxn>
              <a:cxn ang="0">
                <a:pos x="T2" y="T3"/>
              </a:cxn>
              <a:cxn ang="0">
                <a:pos x="T4" y="T5"/>
              </a:cxn>
              <a:cxn ang="0">
                <a:pos x="T6" y="T7"/>
              </a:cxn>
              <a:cxn ang="0">
                <a:pos x="T8" y="T9"/>
              </a:cxn>
            </a:cxnLst>
            <a:rect l="0" t="0" r="r" b="b"/>
            <a:pathLst>
              <a:path w="798" h="305">
                <a:moveTo>
                  <a:pt x="0" y="304"/>
                </a:moveTo>
                <a:lnTo>
                  <a:pt x="0" y="0"/>
                </a:lnTo>
                <a:lnTo>
                  <a:pt x="797" y="0"/>
                </a:lnTo>
                <a:lnTo>
                  <a:pt x="797" y="304"/>
                </a:lnTo>
                <a:lnTo>
                  <a:pt x="0" y="3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8" name="Freeform 48"/>
          <p:cNvSpPr>
            <a:spLocks/>
          </p:cNvSpPr>
          <p:nvPr/>
        </p:nvSpPr>
        <p:spPr bwMode="auto">
          <a:xfrm>
            <a:off x="6069806" y="2130425"/>
            <a:ext cx="841375" cy="336550"/>
          </a:xfrm>
          <a:custGeom>
            <a:avLst/>
            <a:gdLst>
              <a:gd name="T0" fmla="*/ 0 w 530"/>
              <a:gd name="T1" fmla="*/ 211 h 212"/>
              <a:gd name="T2" fmla="*/ 0 w 530"/>
              <a:gd name="T3" fmla="*/ 0 h 212"/>
              <a:gd name="T4" fmla="*/ 529 w 530"/>
              <a:gd name="T5" fmla="*/ 0 h 212"/>
              <a:gd name="T6" fmla="*/ 529 w 530"/>
              <a:gd name="T7" fmla="*/ 211 h 212"/>
              <a:gd name="T8" fmla="*/ 0 w 530"/>
              <a:gd name="T9" fmla="*/ 211 h 212"/>
            </a:gdLst>
            <a:ahLst/>
            <a:cxnLst>
              <a:cxn ang="0">
                <a:pos x="T0" y="T1"/>
              </a:cxn>
              <a:cxn ang="0">
                <a:pos x="T2" y="T3"/>
              </a:cxn>
              <a:cxn ang="0">
                <a:pos x="T4" y="T5"/>
              </a:cxn>
              <a:cxn ang="0">
                <a:pos x="T6" y="T7"/>
              </a:cxn>
              <a:cxn ang="0">
                <a:pos x="T8" y="T9"/>
              </a:cxn>
            </a:cxnLst>
            <a:rect l="0" t="0" r="r" b="b"/>
            <a:pathLst>
              <a:path w="530" h="212">
                <a:moveTo>
                  <a:pt x="0" y="211"/>
                </a:moveTo>
                <a:lnTo>
                  <a:pt x="0" y="0"/>
                </a:lnTo>
                <a:lnTo>
                  <a:pt x="529" y="0"/>
                </a:lnTo>
                <a:lnTo>
                  <a:pt x="529" y="211"/>
                </a:lnTo>
                <a:lnTo>
                  <a:pt x="0" y="2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9" name="Freeform 49"/>
          <p:cNvSpPr>
            <a:spLocks/>
          </p:cNvSpPr>
          <p:nvPr/>
        </p:nvSpPr>
        <p:spPr bwMode="auto">
          <a:xfrm>
            <a:off x="6453981" y="2130425"/>
            <a:ext cx="1588" cy="323850"/>
          </a:xfrm>
          <a:custGeom>
            <a:avLst/>
            <a:gdLst>
              <a:gd name="T0" fmla="*/ 0 w 1"/>
              <a:gd name="T1" fmla="*/ 0 h 204"/>
              <a:gd name="T2" fmla="*/ 0 w 1"/>
              <a:gd name="T3" fmla="*/ 203 h 204"/>
              <a:gd name="T4" fmla="*/ 0 w 1"/>
              <a:gd name="T5" fmla="*/ 0 h 204"/>
            </a:gdLst>
            <a:ahLst/>
            <a:cxnLst>
              <a:cxn ang="0">
                <a:pos x="T0" y="T1"/>
              </a:cxn>
              <a:cxn ang="0">
                <a:pos x="T2" y="T3"/>
              </a:cxn>
              <a:cxn ang="0">
                <a:pos x="T4" y="T5"/>
              </a:cxn>
            </a:cxnLst>
            <a:rect l="0" t="0" r="r" b="b"/>
            <a:pathLst>
              <a:path w="1" h="204">
                <a:moveTo>
                  <a:pt x="0" y="0"/>
                </a:move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0" name="Freeform 50"/>
          <p:cNvSpPr>
            <a:spLocks/>
          </p:cNvSpPr>
          <p:nvPr/>
        </p:nvSpPr>
        <p:spPr bwMode="auto">
          <a:xfrm>
            <a:off x="6825456" y="2141538"/>
            <a:ext cx="1588" cy="325437"/>
          </a:xfrm>
          <a:custGeom>
            <a:avLst/>
            <a:gdLst>
              <a:gd name="T0" fmla="*/ 0 w 1"/>
              <a:gd name="T1" fmla="*/ 0 h 205"/>
              <a:gd name="T2" fmla="*/ 0 w 1"/>
              <a:gd name="T3" fmla="*/ 204 h 205"/>
              <a:gd name="T4" fmla="*/ 0 w 1"/>
              <a:gd name="T5" fmla="*/ 0 h 205"/>
            </a:gdLst>
            <a:ahLst/>
            <a:cxnLst>
              <a:cxn ang="0">
                <a:pos x="T0" y="T1"/>
              </a:cxn>
              <a:cxn ang="0">
                <a:pos x="T2" y="T3"/>
              </a:cxn>
              <a:cxn ang="0">
                <a:pos x="T4" y="T5"/>
              </a:cxn>
            </a:cxnLst>
            <a:rect l="0" t="0" r="r" b="b"/>
            <a:pathLst>
              <a:path w="1" h="205">
                <a:moveTo>
                  <a:pt x="0" y="0"/>
                </a:moveTo>
                <a:lnTo>
                  <a:pt x="0" y="20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1" name="Freeform 51"/>
          <p:cNvSpPr>
            <a:spLocks/>
          </p:cNvSpPr>
          <p:nvPr/>
        </p:nvSpPr>
        <p:spPr bwMode="auto">
          <a:xfrm>
            <a:off x="6155531" y="2117725"/>
            <a:ext cx="1588" cy="336550"/>
          </a:xfrm>
          <a:custGeom>
            <a:avLst/>
            <a:gdLst>
              <a:gd name="T0" fmla="*/ 0 w 1"/>
              <a:gd name="T1" fmla="*/ 0 h 212"/>
              <a:gd name="T2" fmla="*/ 0 w 1"/>
              <a:gd name="T3" fmla="*/ 211 h 212"/>
              <a:gd name="T4" fmla="*/ 0 w 1"/>
              <a:gd name="T5" fmla="*/ 0 h 212"/>
            </a:gdLst>
            <a:ahLst/>
            <a:cxnLst>
              <a:cxn ang="0">
                <a:pos x="T0" y="T1"/>
              </a:cxn>
              <a:cxn ang="0">
                <a:pos x="T2" y="T3"/>
              </a:cxn>
              <a:cxn ang="0">
                <a:pos x="T4" y="T5"/>
              </a:cxn>
            </a:cxnLst>
            <a:rect l="0" t="0" r="r" b="b"/>
            <a:pathLst>
              <a:path w="1" h="212">
                <a:moveTo>
                  <a:pt x="0" y="0"/>
                </a:moveTo>
                <a:lnTo>
                  <a:pt x="0" y="2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2" name="Freeform 52"/>
          <p:cNvSpPr>
            <a:spLocks/>
          </p:cNvSpPr>
          <p:nvPr/>
        </p:nvSpPr>
        <p:spPr bwMode="auto">
          <a:xfrm>
            <a:off x="6538119" y="2130425"/>
            <a:ext cx="1587" cy="323850"/>
          </a:xfrm>
          <a:custGeom>
            <a:avLst/>
            <a:gdLst>
              <a:gd name="T0" fmla="*/ 0 w 1"/>
              <a:gd name="T1" fmla="*/ 0 h 204"/>
              <a:gd name="T2" fmla="*/ 0 w 1"/>
              <a:gd name="T3" fmla="*/ 203 h 204"/>
              <a:gd name="T4" fmla="*/ 0 w 1"/>
              <a:gd name="T5" fmla="*/ 0 h 204"/>
            </a:gdLst>
            <a:ahLst/>
            <a:cxnLst>
              <a:cxn ang="0">
                <a:pos x="T0" y="T1"/>
              </a:cxn>
              <a:cxn ang="0">
                <a:pos x="T2" y="T3"/>
              </a:cxn>
              <a:cxn ang="0">
                <a:pos x="T4" y="T5"/>
              </a:cxn>
            </a:cxnLst>
            <a:rect l="0" t="0" r="r" b="b"/>
            <a:pathLst>
              <a:path w="1" h="204">
                <a:moveTo>
                  <a:pt x="0" y="0"/>
                </a:move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3" name="Freeform 53"/>
          <p:cNvSpPr>
            <a:spLocks/>
          </p:cNvSpPr>
          <p:nvPr/>
        </p:nvSpPr>
        <p:spPr bwMode="auto">
          <a:xfrm>
            <a:off x="5974556" y="2419350"/>
            <a:ext cx="130175" cy="668338"/>
          </a:xfrm>
          <a:custGeom>
            <a:avLst/>
            <a:gdLst>
              <a:gd name="T0" fmla="*/ 81 w 82"/>
              <a:gd name="T1" fmla="*/ 0 h 421"/>
              <a:gd name="T2" fmla="*/ 0 w 82"/>
              <a:gd name="T3" fmla="*/ 420 h 421"/>
              <a:gd name="T4" fmla="*/ 81 w 82"/>
              <a:gd name="T5" fmla="*/ 0 h 421"/>
            </a:gdLst>
            <a:ahLst/>
            <a:cxnLst>
              <a:cxn ang="0">
                <a:pos x="T0" y="T1"/>
              </a:cxn>
              <a:cxn ang="0">
                <a:pos x="T2" y="T3"/>
              </a:cxn>
              <a:cxn ang="0">
                <a:pos x="T4" y="T5"/>
              </a:cxn>
            </a:cxnLst>
            <a:rect l="0" t="0" r="r" b="b"/>
            <a:pathLst>
              <a:path w="82" h="421">
                <a:moveTo>
                  <a:pt x="81" y="0"/>
                </a:moveTo>
                <a:lnTo>
                  <a:pt x="0" y="420"/>
                </a:lnTo>
                <a:lnTo>
                  <a:pt x="8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4" name="Freeform 54"/>
          <p:cNvSpPr>
            <a:spLocks/>
          </p:cNvSpPr>
          <p:nvPr/>
        </p:nvSpPr>
        <p:spPr bwMode="auto">
          <a:xfrm>
            <a:off x="5969794" y="2968625"/>
            <a:ext cx="53975" cy="119063"/>
          </a:xfrm>
          <a:custGeom>
            <a:avLst/>
            <a:gdLst>
              <a:gd name="T0" fmla="*/ 33 w 34"/>
              <a:gd name="T1" fmla="*/ 7 h 75"/>
              <a:gd name="T2" fmla="*/ 3 w 34"/>
              <a:gd name="T3" fmla="*/ 74 h 75"/>
              <a:gd name="T4" fmla="*/ 0 w 34"/>
              <a:gd name="T5" fmla="*/ 0 h 75"/>
              <a:gd name="T6" fmla="*/ 33 w 34"/>
              <a:gd name="T7" fmla="*/ 7 h 75"/>
            </a:gdLst>
            <a:ahLst/>
            <a:cxnLst>
              <a:cxn ang="0">
                <a:pos x="T0" y="T1"/>
              </a:cxn>
              <a:cxn ang="0">
                <a:pos x="T2" y="T3"/>
              </a:cxn>
              <a:cxn ang="0">
                <a:pos x="T4" y="T5"/>
              </a:cxn>
              <a:cxn ang="0">
                <a:pos x="T6" y="T7"/>
              </a:cxn>
            </a:cxnLst>
            <a:rect l="0" t="0" r="r" b="b"/>
            <a:pathLst>
              <a:path w="34" h="75">
                <a:moveTo>
                  <a:pt x="33" y="7"/>
                </a:moveTo>
                <a:lnTo>
                  <a:pt x="3" y="74"/>
                </a:lnTo>
                <a:lnTo>
                  <a:pt x="0" y="0"/>
                </a:lnTo>
                <a:lnTo>
                  <a:pt x="33"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5" name="Freeform 55"/>
          <p:cNvSpPr>
            <a:spLocks/>
          </p:cNvSpPr>
          <p:nvPr/>
        </p:nvSpPr>
        <p:spPr bwMode="auto">
          <a:xfrm>
            <a:off x="6496844" y="2406650"/>
            <a:ext cx="1587" cy="669925"/>
          </a:xfrm>
          <a:custGeom>
            <a:avLst/>
            <a:gdLst>
              <a:gd name="T0" fmla="*/ 0 w 1"/>
              <a:gd name="T1" fmla="*/ 0 h 422"/>
              <a:gd name="T2" fmla="*/ 0 w 1"/>
              <a:gd name="T3" fmla="*/ 421 h 422"/>
              <a:gd name="T4" fmla="*/ 0 w 1"/>
              <a:gd name="T5" fmla="*/ 0 h 422"/>
            </a:gdLst>
            <a:ahLst/>
            <a:cxnLst>
              <a:cxn ang="0">
                <a:pos x="T0" y="T1"/>
              </a:cxn>
              <a:cxn ang="0">
                <a:pos x="T2" y="T3"/>
              </a:cxn>
              <a:cxn ang="0">
                <a:pos x="T4" y="T5"/>
              </a:cxn>
            </a:cxnLst>
            <a:rect l="0" t="0" r="r" b="b"/>
            <a:pathLst>
              <a:path w="1" h="422">
                <a:moveTo>
                  <a:pt x="0" y="0"/>
                </a:moveTo>
                <a:lnTo>
                  <a:pt x="0" y="42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6" name="Freeform 56"/>
          <p:cNvSpPr>
            <a:spLocks/>
          </p:cNvSpPr>
          <p:nvPr/>
        </p:nvSpPr>
        <p:spPr bwMode="auto">
          <a:xfrm>
            <a:off x="6469856" y="2960688"/>
            <a:ext cx="53975" cy="115887"/>
          </a:xfrm>
          <a:custGeom>
            <a:avLst/>
            <a:gdLst>
              <a:gd name="T0" fmla="*/ 33 w 34"/>
              <a:gd name="T1" fmla="*/ 0 h 73"/>
              <a:gd name="T2" fmla="*/ 17 w 34"/>
              <a:gd name="T3" fmla="*/ 72 h 73"/>
              <a:gd name="T4" fmla="*/ 0 w 34"/>
              <a:gd name="T5" fmla="*/ 0 h 73"/>
              <a:gd name="T6" fmla="*/ 33 w 34"/>
              <a:gd name="T7" fmla="*/ 0 h 73"/>
            </a:gdLst>
            <a:ahLst/>
            <a:cxnLst>
              <a:cxn ang="0">
                <a:pos x="T0" y="T1"/>
              </a:cxn>
              <a:cxn ang="0">
                <a:pos x="T2" y="T3"/>
              </a:cxn>
              <a:cxn ang="0">
                <a:pos x="T4" y="T5"/>
              </a:cxn>
              <a:cxn ang="0">
                <a:pos x="T6" y="T7"/>
              </a:cxn>
            </a:cxnLst>
            <a:rect l="0" t="0" r="r" b="b"/>
            <a:pathLst>
              <a:path w="34" h="73">
                <a:moveTo>
                  <a:pt x="33" y="0"/>
                </a:moveTo>
                <a:lnTo>
                  <a:pt x="17" y="72"/>
                </a:lnTo>
                <a:lnTo>
                  <a:pt x="0" y="0"/>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7" name="Freeform 57"/>
          <p:cNvSpPr>
            <a:spLocks/>
          </p:cNvSpPr>
          <p:nvPr/>
        </p:nvSpPr>
        <p:spPr bwMode="auto">
          <a:xfrm>
            <a:off x="6868319" y="2406650"/>
            <a:ext cx="225425" cy="658813"/>
          </a:xfrm>
          <a:custGeom>
            <a:avLst/>
            <a:gdLst>
              <a:gd name="T0" fmla="*/ 0 w 142"/>
              <a:gd name="T1" fmla="*/ 0 h 415"/>
              <a:gd name="T2" fmla="*/ 141 w 142"/>
              <a:gd name="T3" fmla="*/ 414 h 415"/>
              <a:gd name="T4" fmla="*/ 0 w 142"/>
              <a:gd name="T5" fmla="*/ 0 h 415"/>
            </a:gdLst>
            <a:ahLst/>
            <a:cxnLst>
              <a:cxn ang="0">
                <a:pos x="T0" y="T1"/>
              </a:cxn>
              <a:cxn ang="0">
                <a:pos x="T2" y="T3"/>
              </a:cxn>
              <a:cxn ang="0">
                <a:pos x="T4" y="T5"/>
              </a:cxn>
            </a:cxnLst>
            <a:rect l="0" t="0" r="r" b="b"/>
            <a:pathLst>
              <a:path w="142" h="415">
                <a:moveTo>
                  <a:pt x="0" y="0"/>
                </a:moveTo>
                <a:lnTo>
                  <a:pt x="141" y="414"/>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8" name="Freeform 58"/>
          <p:cNvSpPr>
            <a:spLocks/>
          </p:cNvSpPr>
          <p:nvPr/>
        </p:nvSpPr>
        <p:spPr bwMode="auto">
          <a:xfrm>
            <a:off x="7030244" y="2946400"/>
            <a:ext cx="63500" cy="119063"/>
          </a:xfrm>
          <a:custGeom>
            <a:avLst/>
            <a:gdLst>
              <a:gd name="T0" fmla="*/ 31 w 40"/>
              <a:gd name="T1" fmla="*/ 0 h 75"/>
              <a:gd name="T2" fmla="*/ 39 w 40"/>
              <a:gd name="T3" fmla="*/ 74 h 75"/>
              <a:gd name="T4" fmla="*/ 0 w 40"/>
              <a:gd name="T5" fmla="*/ 13 h 75"/>
              <a:gd name="T6" fmla="*/ 31 w 40"/>
              <a:gd name="T7" fmla="*/ 0 h 75"/>
            </a:gdLst>
            <a:ahLst/>
            <a:cxnLst>
              <a:cxn ang="0">
                <a:pos x="T0" y="T1"/>
              </a:cxn>
              <a:cxn ang="0">
                <a:pos x="T2" y="T3"/>
              </a:cxn>
              <a:cxn ang="0">
                <a:pos x="T4" y="T5"/>
              </a:cxn>
              <a:cxn ang="0">
                <a:pos x="T6" y="T7"/>
              </a:cxn>
            </a:cxnLst>
            <a:rect l="0" t="0" r="r" b="b"/>
            <a:pathLst>
              <a:path w="40" h="75">
                <a:moveTo>
                  <a:pt x="31" y="0"/>
                </a:moveTo>
                <a:lnTo>
                  <a:pt x="39" y="74"/>
                </a:lnTo>
                <a:lnTo>
                  <a:pt x="0" y="13"/>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9" name="Freeform 59"/>
          <p:cNvSpPr>
            <a:spLocks/>
          </p:cNvSpPr>
          <p:nvPr/>
        </p:nvSpPr>
        <p:spPr bwMode="auto">
          <a:xfrm>
            <a:off x="4218781" y="1566863"/>
            <a:ext cx="703263" cy="541337"/>
          </a:xfrm>
          <a:custGeom>
            <a:avLst/>
            <a:gdLst>
              <a:gd name="T0" fmla="*/ 442 w 443"/>
              <a:gd name="T1" fmla="*/ 0 h 341"/>
              <a:gd name="T2" fmla="*/ 0 w 443"/>
              <a:gd name="T3" fmla="*/ 340 h 341"/>
              <a:gd name="T4" fmla="*/ 442 w 443"/>
              <a:gd name="T5" fmla="*/ 0 h 341"/>
            </a:gdLst>
            <a:ahLst/>
            <a:cxnLst>
              <a:cxn ang="0">
                <a:pos x="T0" y="T1"/>
              </a:cxn>
              <a:cxn ang="0">
                <a:pos x="T2" y="T3"/>
              </a:cxn>
              <a:cxn ang="0">
                <a:pos x="T4" y="T5"/>
              </a:cxn>
            </a:cxnLst>
            <a:rect l="0" t="0" r="r" b="b"/>
            <a:pathLst>
              <a:path w="443" h="341">
                <a:moveTo>
                  <a:pt x="442" y="0"/>
                </a:moveTo>
                <a:lnTo>
                  <a:pt x="0" y="340"/>
                </a:lnTo>
                <a:lnTo>
                  <a:pt x="44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0" name="Freeform 60"/>
          <p:cNvSpPr>
            <a:spLocks/>
          </p:cNvSpPr>
          <p:nvPr/>
        </p:nvSpPr>
        <p:spPr bwMode="auto">
          <a:xfrm>
            <a:off x="4218781" y="2017713"/>
            <a:ext cx="103188" cy="90487"/>
          </a:xfrm>
          <a:custGeom>
            <a:avLst/>
            <a:gdLst>
              <a:gd name="T0" fmla="*/ 64 w 65"/>
              <a:gd name="T1" fmla="*/ 29 h 57"/>
              <a:gd name="T2" fmla="*/ 0 w 65"/>
              <a:gd name="T3" fmla="*/ 56 h 57"/>
              <a:gd name="T4" fmla="*/ 45 w 65"/>
              <a:gd name="T5" fmla="*/ 0 h 57"/>
              <a:gd name="T6" fmla="*/ 64 w 65"/>
              <a:gd name="T7" fmla="*/ 29 h 57"/>
            </a:gdLst>
            <a:ahLst/>
            <a:cxnLst>
              <a:cxn ang="0">
                <a:pos x="T0" y="T1"/>
              </a:cxn>
              <a:cxn ang="0">
                <a:pos x="T2" y="T3"/>
              </a:cxn>
              <a:cxn ang="0">
                <a:pos x="T4" y="T5"/>
              </a:cxn>
              <a:cxn ang="0">
                <a:pos x="T6" y="T7"/>
              </a:cxn>
            </a:cxnLst>
            <a:rect l="0" t="0" r="r" b="b"/>
            <a:pathLst>
              <a:path w="65" h="57">
                <a:moveTo>
                  <a:pt x="64" y="29"/>
                </a:moveTo>
                <a:lnTo>
                  <a:pt x="0" y="56"/>
                </a:lnTo>
                <a:lnTo>
                  <a:pt x="45" y="0"/>
                </a:lnTo>
                <a:lnTo>
                  <a:pt x="64" y="2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1" name="Freeform 61"/>
          <p:cNvSpPr>
            <a:spLocks/>
          </p:cNvSpPr>
          <p:nvPr/>
        </p:nvSpPr>
        <p:spPr bwMode="auto">
          <a:xfrm>
            <a:off x="5304631" y="1589088"/>
            <a:ext cx="1588" cy="519112"/>
          </a:xfrm>
          <a:custGeom>
            <a:avLst/>
            <a:gdLst>
              <a:gd name="T0" fmla="*/ 0 w 1"/>
              <a:gd name="T1" fmla="*/ 0 h 327"/>
              <a:gd name="T2" fmla="*/ 0 w 1"/>
              <a:gd name="T3" fmla="*/ 326 h 327"/>
              <a:gd name="T4" fmla="*/ 0 w 1"/>
              <a:gd name="T5" fmla="*/ 0 h 327"/>
            </a:gdLst>
            <a:ahLst/>
            <a:cxnLst>
              <a:cxn ang="0">
                <a:pos x="T0" y="T1"/>
              </a:cxn>
              <a:cxn ang="0">
                <a:pos x="T2" y="T3"/>
              </a:cxn>
              <a:cxn ang="0">
                <a:pos x="T4" y="T5"/>
              </a:cxn>
            </a:cxnLst>
            <a:rect l="0" t="0" r="r" b="b"/>
            <a:pathLst>
              <a:path w="1" h="327">
                <a:moveTo>
                  <a:pt x="0" y="0"/>
                </a:moveTo>
                <a:lnTo>
                  <a:pt x="0" y="32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2" name="Freeform 62"/>
          <p:cNvSpPr>
            <a:spLocks/>
          </p:cNvSpPr>
          <p:nvPr/>
        </p:nvSpPr>
        <p:spPr bwMode="auto">
          <a:xfrm>
            <a:off x="5276056" y="1992313"/>
            <a:ext cx="55563" cy="115887"/>
          </a:xfrm>
          <a:custGeom>
            <a:avLst/>
            <a:gdLst>
              <a:gd name="T0" fmla="*/ 34 w 35"/>
              <a:gd name="T1" fmla="*/ 0 h 73"/>
              <a:gd name="T2" fmla="*/ 18 w 35"/>
              <a:gd name="T3" fmla="*/ 72 h 73"/>
              <a:gd name="T4" fmla="*/ 0 w 35"/>
              <a:gd name="T5" fmla="*/ 0 h 73"/>
              <a:gd name="T6" fmla="*/ 34 w 35"/>
              <a:gd name="T7" fmla="*/ 0 h 73"/>
            </a:gdLst>
            <a:ahLst/>
            <a:cxnLst>
              <a:cxn ang="0">
                <a:pos x="T0" y="T1"/>
              </a:cxn>
              <a:cxn ang="0">
                <a:pos x="T2" y="T3"/>
              </a:cxn>
              <a:cxn ang="0">
                <a:pos x="T4" y="T5"/>
              </a:cxn>
              <a:cxn ang="0">
                <a:pos x="T6" y="T7"/>
              </a:cxn>
            </a:cxnLst>
            <a:rect l="0" t="0" r="r" b="b"/>
            <a:pathLst>
              <a:path w="35" h="73">
                <a:moveTo>
                  <a:pt x="34" y="0"/>
                </a:moveTo>
                <a:lnTo>
                  <a:pt x="18" y="72"/>
                </a:lnTo>
                <a:lnTo>
                  <a:pt x="0" y="0"/>
                </a:lnTo>
                <a:lnTo>
                  <a:pt x="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3" name="Freeform 63"/>
          <p:cNvSpPr>
            <a:spLocks/>
          </p:cNvSpPr>
          <p:nvPr/>
        </p:nvSpPr>
        <p:spPr bwMode="auto">
          <a:xfrm>
            <a:off x="5685631" y="1589088"/>
            <a:ext cx="769938" cy="530225"/>
          </a:xfrm>
          <a:custGeom>
            <a:avLst/>
            <a:gdLst>
              <a:gd name="T0" fmla="*/ 0 w 485"/>
              <a:gd name="T1" fmla="*/ 0 h 334"/>
              <a:gd name="T2" fmla="*/ 484 w 485"/>
              <a:gd name="T3" fmla="*/ 333 h 334"/>
              <a:gd name="T4" fmla="*/ 0 w 485"/>
              <a:gd name="T5" fmla="*/ 0 h 334"/>
            </a:gdLst>
            <a:ahLst/>
            <a:cxnLst>
              <a:cxn ang="0">
                <a:pos x="T0" y="T1"/>
              </a:cxn>
              <a:cxn ang="0">
                <a:pos x="T2" y="T3"/>
              </a:cxn>
              <a:cxn ang="0">
                <a:pos x="T4" y="T5"/>
              </a:cxn>
            </a:cxnLst>
            <a:rect l="0" t="0" r="r" b="b"/>
            <a:pathLst>
              <a:path w="485" h="334">
                <a:moveTo>
                  <a:pt x="0" y="0"/>
                </a:moveTo>
                <a:lnTo>
                  <a:pt x="484" y="33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4" name="Freeform 64"/>
          <p:cNvSpPr>
            <a:spLocks/>
          </p:cNvSpPr>
          <p:nvPr/>
        </p:nvSpPr>
        <p:spPr bwMode="auto">
          <a:xfrm>
            <a:off x="6349206" y="2032000"/>
            <a:ext cx="106363" cy="87313"/>
          </a:xfrm>
          <a:custGeom>
            <a:avLst/>
            <a:gdLst>
              <a:gd name="T0" fmla="*/ 17 w 67"/>
              <a:gd name="T1" fmla="*/ 0 h 55"/>
              <a:gd name="T2" fmla="*/ 66 w 67"/>
              <a:gd name="T3" fmla="*/ 54 h 55"/>
              <a:gd name="T4" fmla="*/ 0 w 67"/>
              <a:gd name="T5" fmla="*/ 31 h 55"/>
              <a:gd name="T6" fmla="*/ 17 w 67"/>
              <a:gd name="T7" fmla="*/ 0 h 55"/>
            </a:gdLst>
            <a:ahLst/>
            <a:cxnLst>
              <a:cxn ang="0">
                <a:pos x="T0" y="T1"/>
              </a:cxn>
              <a:cxn ang="0">
                <a:pos x="T2" y="T3"/>
              </a:cxn>
              <a:cxn ang="0">
                <a:pos x="T4" y="T5"/>
              </a:cxn>
              <a:cxn ang="0">
                <a:pos x="T6" y="T7"/>
              </a:cxn>
            </a:cxnLst>
            <a:rect l="0" t="0" r="r" b="b"/>
            <a:pathLst>
              <a:path w="67" h="55">
                <a:moveTo>
                  <a:pt x="17" y="0"/>
                </a:moveTo>
                <a:lnTo>
                  <a:pt x="66" y="54"/>
                </a:lnTo>
                <a:lnTo>
                  <a:pt x="0" y="31"/>
                </a:lnTo>
                <a:lnTo>
                  <a:pt x="1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5" name="Freeform 65"/>
          <p:cNvSpPr>
            <a:spLocks/>
          </p:cNvSpPr>
          <p:nvPr/>
        </p:nvSpPr>
        <p:spPr bwMode="auto">
          <a:xfrm>
            <a:off x="3658394" y="3017838"/>
            <a:ext cx="85725" cy="93662"/>
          </a:xfrm>
          <a:custGeom>
            <a:avLst/>
            <a:gdLst>
              <a:gd name="T0" fmla="*/ 53 w 54"/>
              <a:gd name="T1" fmla="*/ 23 h 59"/>
              <a:gd name="T2" fmla="*/ 0 w 54"/>
              <a:gd name="T3" fmla="*/ 58 h 59"/>
              <a:gd name="T4" fmla="*/ 32 w 54"/>
              <a:gd name="T5" fmla="*/ 0 h 59"/>
            </a:gdLst>
            <a:ahLst/>
            <a:cxnLst>
              <a:cxn ang="0">
                <a:pos x="T0" y="T1"/>
              </a:cxn>
              <a:cxn ang="0">
                <a:pos x="T2" y="T3"/>
              </a:cxn>
              <a:cxn ang="0">
                <a:pos x="T4" y="T5"/>
              </a:cxn>
            </a:cxnLst>
            <a:rect l="0" t="0" r="r" b="b"/>
            <a:pathLst>
              <a:path w="54" h="59">
                <a:moveTo>
                  <a:pt x="53" y="23"/>
                </a:moveTo>
                <a:lnTo>
                  <a:pt x="0" y="58"/>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6" name="Line 66"/>
          <p:cNvSpPr>
            <a:spLocks noChangeShapeType="1"/>
          </p:cNvSpPr>
          <p:nvPr/>
        </p:nvSpPr>
        <p:spPr bwMode="auto">
          <a:xfrm flipV="1">
            <a:off x="3652044" y="3038475"/>
            <a:ext cx="58737"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7" name="Line 67"/>
          <p:cNvSpPr>
            <a:spLocks noChangeShapeType="1"/>
          </p:cNvSpPr>
          <p:nvPr/>
        </p:nvSpPr>
        <p:spPr bwMode="auto">
          <a:xfrm flipV="1">
            <a:off x="3710781" y="3014663"/>
            <a:ext cx="30163"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8" name="Line 68"/>
          <p:cNvSpPr>
            <a:spLocks noChangeShapeType="1"/>
          </p:cNvSpPr>
          <p:nvPr/>
        </p:nvSpPr>
        <p:spPr bwMode="auto">
          <a:xfrm flipV="1">
            <a:off x="3747294" y="3006725"/>
            <a:ext cx="31750"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9" name="Line 69"/>
          <p:cNvSpPr>
            <a:spLocks noChangeShapeType="1"/>
          </p:cNvSpPr>
          <p:nvPr/>
        </p:nvSpPr>
        <p:spPr bwMode="auto">
          <a:xfrm>
            <a:off x="3779044" y="3013075"/>
            <a:ext cx="26987"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0" name="Line 70"/>
          <p:cNvSpPr>
            <a:spLocks noChangeShapeType="1"/>
          </p:cNvSpPr>
          <p:nvPr/>
        </p:nvSpPr>
        <p:spPr bwMode="auto">
          <a:xfrm>
            <a:off x="3806031" y="3021013"/>
            <a:ext cx="31750"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1" name="Line 71"/>
          <p:cNvSpPr>
            <a:spLocks noChangeShapeType="1"/>
          </p:cNvSpPr>
          <p:nvPr/>
        </p:nvSpPr>
        <p:spPr bwMode="auto">
          <a:xfrm>
            <a:off x="3837781" y="304482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2" name="Freeform 72"/>
          <p:cNvSpPr>
            <a:spLocks/>
          </p:cNvSpPr>
          <p:nvPr/>
        </p:nvSpPr>
        <p:spPr bwMode="auto">
          <a:xfrm>
            <a:off x="3813969" y="3017838"/>
            <a:ext cx="85725" cy="93662"/>
          </a:xfrm>
          <a:custGeom>
            <a:avLst/>
            <a:gdLst>
              <a:gd name="T0" fmla="*/ 21 w 54"/>
              <a:gd name="T1" fmla="*/ 0 h 59"/>
              <a:gd name="T2" fmla="*/ 53 w 54"/>
              <a:gd name="T3" fmla="*/ 58 h 59"/>
              <a:gd name="T4" fmla="*/ 0 w 54"/>
              <a:gd name="T5" fmla="*/ 23 h 59"/>
            </a:gdLst>
            <a:ahLst/>
            <a:cxnLst>
              <a:cxn ang="0">
                <a:pos x="T0" y="T1"/>
              </a:cxn>
              <a:cxn ang="0">
                <a:pos x="T2" y="T3"/>
              </a:cxn>
              <a:cxn ang="0">
                <a:pos x="T4" y="T5"/>
              </a:cxn>
            </a:cxnLst>
            <a:rect l="0" t="0" r="r" b="b"/>
            <a:pathLst>
              <a:path w="54" h="59">
                <a:moveTo>
                  <a:pt x="21" y="0"/>
                </a:moveTo>
                <a:lnTo>
                  <a:pt x="53"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3" name="Freeform 73"/>
          <p:cNvSpPr>
            <a:spLocks/>
          </p:cNvSpPr>
          <p:nvPr/>
        </p:nvSpPr>
        <p:spPr bwMode="auto">
          <a:xfrm>
            <a:off x="4318794" y="3017838"/>
            <a:ext cx="85725" cy="93662"/>
          </a:xfrm>
          <a:custGeom>
            <a:avLst/>
            <a:gdLst>
              <a:gd name="T0" fmla="*/ 53 w 54"/>
              <a:gd name="T1" fmla="*/ 23 h 59"/>
              <a:gd name="T2" fmla="*/ 0 w 54"/>
              <a:gd name="T3" fmla="*/ 58 h 59"/>
              <a:gd name="T4" fmla="*/ 32 w 54"/>
              <a:gd name="T5" fmla="*/ 0 h 59"/>
            </a:gdLst>
            <a:ahLst/>
            <a:cxnLst>
              <a:cxn ang="0">
                <a:pos x="T0" y="T1"/>
              </a:cxn>
              <a:cxn ang="0">
                <a:pos x="T2" y="T3"/>
              </a:cxn>
              <a:cxn ang="0">
                <a:pos x="T4" y="T5"/>
              </a:cxn>
            </a:cxnLst>
            <a:rect l="0" t="0" r="r" b="b"/>
            <a:pathLst>
              <a:path w="54" h="59">
                <a:moveTo>
                  <a:pt x="53" y="23"/>
                </a:moveTo>
                <a:lnTo>
                  <a:pt x="0" y="58"/>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4" name="Line 74"/>
          <p:cNvSpPr>
            <a:spLocks noChangeShapeType="1"/>
          </p:cNvSpPr>
          <p:nvPr/>
        </p:nvSpPr>
        <p:spPr bwMode="auto">
          <a:xfrm flipV="1">
            <a:off x="4318794" y="303847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5" name="Line 75"/>
          <p:cNvSpPr>
            <a:spLocks noChangeShapeType="1"/>
          </p:cNvSpPr>
          <p:nvPr/>
        </p:nvSpPr>
        <p:spPr bwMode="auto">
          <a:xfrm flipV="1">
            <a:off x="4372769" y="3014663"/>
            <a:ext cx="30162"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6" name="Line 76"/>
          <p:cNvSpPr>
            <a:spLocks noChangeShapeType="1"/>
          </p:cNvSpPr>
          <p:nvPr/>
        </p:nvSpPr>
        <p:spPr bwMode="auto">
          <a:xfrm flipV="1">
            <a:off x="4409281" y="3006725"/>
            <a:ext cx="28575"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7" name="Line 77"/>
          <p:cNvSpPr>
            <a:spLocks noChangeShapeType="1"/>
          </p:cNvSpPr>
          <p:nvPr/>
        </p:nvSpPr>
        <p:spPr bwMode="auto">
          <a:xfrm>
            <a:off x="4437856" y="3013075"/>
            <a:ext cx="31750"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8" name="Line 78"/>
          <p:cNvSpPr>
            <a:spLocks noChangeShapeType="1"/>
          </p:cNvSpPr>
          <p:nvPr/>
        </p:nvSpPr>
        <p:spPr bwMode="auto">
          <a:xfrm>
            <a:off x="4469606" y="3021013"/>
            <a:ext cx="30163"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9" name="Line 79"/>
          <p:cNvSpPr>
            <a:spLocks noChangeShapeType="1"/>
          </p:cNvSpPr>
          <p:nvPr/>
        </p:nvSpPr>
        <p:spPr bwMode="auto">
          <a:xfrm>
            <a:off x="4499769" y="3044825"/>
            <a:ext cx="58737"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0" name="Freeform 80"/>
          <p:cNvSpPr>
            <a:spLocks/>
          </p:cNvSpPr>
          <p:nvPr/>
        </p:nvSpPr>
        <p:spPr bwMode="auto">
          <a:xfrm>
            <a:off x="4472781" y="3017838"/>
            <a:ext cx="87313" cy="93662"/>
          </a:xfrm>
          <a:custGeom>
            <a:avLst/>
            <a:gdLst>
              <a:gd name="T0" fmla="*/ 21 w 55"/>
              <a:gd name="T1" fmla="*/ 0 h 59"/>
              <a:gd name="T2" fmla="*/ 54 w 55"/>
              <a:gd name="T3" fmla="*/ 58 h 59"/>
              <a:gd name="T4" fmla="*/ 0 w 55"/>
              <a:gd name="T5" fmla="*/ 23 h 59"/>
            </a:gdLst>
            <a:ahLst/>
            <a:cxnLst>
              <a:cxn ang="0">
                <a:pos x="T0" y="T1"/>
              </a:cxn>
              <a:cxn ang="0">
                <a:pos x="T2" y="T3"/>
              </a:cxn>
              <a:cxn ang="0">
                <a:pos x="T4" y="T5"/>
              </a:cxn>
            </a:cxnLst>
            <a:rect l="0" t="0" r="r" b="b"/>
            <a:pathLst>
              <a:path w="55" h="59">
                <a:moveTo>
                  <a:pt x="21" y="0"/>
                </a:moveTo>
                <a:lnTo>
                  <a:pt x="54"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1" name="Freeform 81"/>
          <p:cNvSpPr>
            <a:spLocks/>
          </p:cNvSpPr>
          <p:nvPr/>
        </p:nvSpPr>
        <p:spPr bwMode="auto">
          <a:xfrm>
            <a:off x="4920456" y="3017838"/>
            <a:ext cx="85725" cy="93662"/>
          </a:xfrm>
          <a:custGeom>
            <a:avLst/>
            <a:gdLst>
              <a:gd name="T0" fmla="*/ 53 w 54"/>
              <a:gd name="T1" fmla="*/ 23 h 59"/>
              <a:gd name="T2" fmla="*/ 0 w 54"/>
              <a:gd name="T3" fmla="*/ 58 h 59"/>
              <a:gd name="T4" fmla="*/ 31 w 54"/>
              <a:gd name="T5" fmla="*/ 0 h 59"/>
            </a:gdLst>
            <a:ahLst/>
            <a:cxnLst>
              <a:cxn ang="0">
                <a:pos x="T0" y="T1"/>
              </a:cxn>
              <a:cxn ang="0">
                <a:pos x="T2" y="T3"/>
              </a:cxn>
              <a:cxn ang="0">
                <a:pos x="T4" y="T5"/>
              </a:cxn>
            </a:cxnLst>
            <a:rect l="0" t="0" r="r" b="b"/>
            <a:pathLst>
              <a:path w="54" h="59">
                <a:moveTo>
                  <a:pt x="53" y="23"/>
                </a:moveTo>
                <a:lnTo>
                  <a:pt x="0" y="58"/>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2" name="Line 82"/>
          <p:cNvSpPr>
            <a:spLocks noChangeShapeType="1"/>
          </p:cNvSpPr>
          <p:nvPr/>
        </p:nvSpPr>
        <p:spPr bwMode="auto">
          <a:xfrm flipV="1">
            <a:off x="4914106" y="3038475"/>
            <a:ext cx="58738"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3" name="Line 83"/>
          <p:cNvSpPr>
            <a:spLocks noChangeShapeType="1"/>
          </p:cNvSpPr>
          <p:nvPr/>
        </p:nvSpPr>
        <p:spPr bwMode="auto">
          <a:xfrm flipV="1">
            <a:off x="4972844" y="3014663"/>
            <a:ext cx="30162"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4" name="Line 84"/>
          <p:cNvSpPr>
            <a:spLocks noChangeShapeType="1"/>
          </p:cNvSpPr>
          <p:nvPr/>
        </p:nvSpPr>
        <p:spPr bwMode="auto">
          <a:xfrm flipV="1">
            <a:off x="5003006" y="3006725"/>
            <a:ext cx="30163"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5" name="Line 85"/>
          <p:cNvSpPr>
            <a:spLocks noChangeShapeType="1"/>
          </p:cNvSpPr>
          <p:nvPr/>
        </p:nvSpPr>
        <p:spPr bwMode="auto">
          <a:xfrm>
            <a:off x="5039519" y="3013075"/>
            <a:ext cx="30162"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6" name="Line 86"/>
          <p:cNvSpPr>
            <a:spLocks noChangeShapeType="1"/>
          </p:cNvSpPr>
          <p:nvPr/>
        </p:nvSpPr>
        <p:spPr bwMode="auto">
          <a:xfrm>
            <a:off x="5069681" y="3021013"/>
            <a:ext cx="30163"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7" name="Line 87"/>
          <p:cNvSpPr>
            <a:spLocks noChangeShapeType="1"/>
          </p:cNvSpPr>
          <p:nvPr/>
        </p:nvSpPr>
        <p:spPr bwMode="auto">
          <a:xfrm>
            <a:off x="5099844" y="3044825"/>
            <a:ext cx="58737"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8" name="Freeform 88"/>
          <p:cNvSpPr>
            <a:spLocks/>
          </p:cNvSpPr>
          <p:nvPr/>
        </p:nvSpPr>
        <p:spPr bwMode="auto">
          <a:xfrm>
            <a:off x="5074444" y="3017838"/>
            <a:ext cx="85725" cy="93662"/>
          </a:xfrm>
          <a:custGeom>
            <a:avLst/>
            <a:gdLst>
              <a:gd name="T0" fmla="*/ 22 w 54"/>
              <a:gd name="T1" fmla="*/ 0 h 59"/>
              <a:gd name="T2" fmla="*/ 53 w 54"/>
              <a:gd name="T3" fmla="*/ 58 h 59"/>
              <a:gd name="T4" fmla="*/ 0 w 54"/>
              <a:gd name="T5" fmla="*/ 23 h 59"/>
            </a:gdLst>
            <a:ahLst/>
            <a:cxnLst>
              <a:cxn ang="0">
                <a:pos x="T0" y="T1"/>
              </a:cxn>
              <a:cxn ang="0">
                <a:pos x="T2" y="T3"/>
              </a:cxn>
              <a:cxn ang="0">
                <a:pos x="T4" y="T5"/>
              </a:cxn>
            </a:cxnLst>
            <a:rect l="0" t="0" r="r" b="b"/>
            <a:pathLst>
              <a:path w="54" h="59">
                <a:moveTo>
                  <a:pt x="22" y="0"/>
                </a:moveTo>
                <a:lnTo>
                  <a:pt x="53"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9" name="Freeform 89"/>
          <p:cNvSpPr>
            <a:spLocks/>
          </p:cNvSpPr>
          <p:nvPr/>
        </p:nvSpPr>
        <p:spPr bwMode="auto">
          <a:xfrm>
            <a:off x="5580856" y="3017838"/>
            <a:ext cx="85725" cy="93662"/>
          </a:xfrm>
          <a:custGeom>
            <a:avLst/>
            <a:gdLst>
              <a:gd name="T0" fmla="*/ 53 w 54"/>
              <a:gd name="T1" fmla="*/ 23 h 59"/>
              <a:gd name="T2" fmla="*/ 0 w 54"/>
              <a:gd name="T3" fmla="*/ 58 h 59"/>
              <a:gd name="T4" fmla="*/ 32 w 54"/>
              <a:gd name="T5" fmla="*/ 0 h 59"/>
            </a:gdLst>
            <a:ahLst/>
            <a:cxnLst>
              <a:cxn ang="0">
                <a:pos x="T0" y="T1"/>
              </a:cxn>
              <a:cxn ang="0">
                <a:pos x="T2" y="T3"/>
              </a:cxn>
              <a:cxn ang="0">
                <a:pos x="T4" y="T5"/>
              </a:cxn>
            </a:cxnLst>
            <a:rect l="0" t="0" r="r" b="b"/>
            <a:pathLst>
              <a:path w="54" h="59">
                <a:moveTo>
                  <a:pt x="53" y="23"/>
                </a:moveTo>
                <a:lnTo>
                  <a:pt x="0" y="58"/>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0" name="Line 90"/>
          <p:cNvSpPr>
            <a:spLocks noChangeShapeType="1"/>
          </p:cNvSpPr>
          <p:nvPr/>
        </p:nvSpPr>
        <p:spPr bwMode="auto">
          <a:xfrm flipV="1">
            <a:off x="5580856" y="303847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1" name="Line 91"/>
          <p:cNvSpPr>
            <a:spLocks noChangeShapeType="1"/>
          </p:cNvSpPr>
          <p:nvPr/>
        </p:nvSpPr>
        <p:spPr bwMode="auto">
          <a:xfrm flipV="1">
            <a:off x="5634831" y="3014663"/>
            <a:ext cx="30163"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2" name="Line 92"/>
          <p:cNvSpPr>
            <a:spLocks noChangeShapeType="1"/>
          </p:cNvSpPr>
          <p:nvPr/>
        </p:nvSpPr>
        <p:spPr bwMode="auto">
          <a:xfrm flipV="1">
            <a:off x="5664994" y="3006725"/>
            <a:ext cx="30162"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3" name="Line 93"/>
          <p:cNvSpPr>
            <a:spLocks noChangeShapeType="1"/>
          </p:cNvSpPr>
          <p:nvPr/>
        </p:nvSpPr>
        <p:spPr bwMode="auto">
          <a:xfrm>
            <a:off x="5701506" y="3013075"/>
            <a:ext cx="28575"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4" name="Line 94"/>
          <p:cNvSpPr>
            <a:spLocks noChangeShapeType="1"/>
          </p:cNvSpPr>
          <p:nvPr/>
        </p:nvSpPr>
        <p:spPr bwMode="auto">
          <a:xfrm>
            <a:off x="5730081" y="3021013"/>
            <a:ext cx="31750"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5" name="Line 95"/>
          <p:cNvSpPr>
            <a:spLocks noChangeShapeType="1"/>
          </p:cNvSpPr>
          <p:nvPr/>
        </p:nvSpPr>
        <p:spPr bwMode="auto">
          <a:xfrm>
            <a:off x="5761831" y="304482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6" name="Freeform 96"/>
          <p:cNvSpPr>
            <a:spLocks/>
          </p:cNvSpPr>
          <p:nvPr/>
        </p:nvSpPr>
        <p:spPr bwMode="auto">
          <a:xfrm>
            <a:off x="5736431" y="3017838"/>
            <a:ext cx="87313" cy="93662"/>
          </a:xfrm>
          <a:custGeom>
            <a:avLst/>
            <a:gdLst>
              <a:gd name="T0" fmla="*/ 21 w 55"/>
              <a:gd name="T1" fmla="*/ 0 h 59"/>
              <a:gd name="T2" fmla="*/ 54 w 55"/>
              <a:gd name="T3" fmla="*/ 58 h 59"/>
              <a:gd name="T4" fmla="*/ 0 w 55"/>
              <a:gd name="T5" fmla="*/ 23 h 59"/>
            </a:gdLst>
            <a:ahLst/>
            <a:cxnLst>
              <a:cxn ang="0">
                <a:pos x="T0" y="T1"/>
              </a:cxn>
              <a:cxn ang="0">
                <a:pos x="T2" y="T3"/>
              </a:cxn>
              <a:cxn ang="0">
                <a:pos x="T4" y="T5"/>
              </a:cxn>
            </a:cxnLst>
            <a:rect l="0" t="0" r="r" b="b"/>
            <a:pathLst>
              <a:path w="55" h="59">
                <a:moveTo>
                  <a:pt x="21" y="0"/>
                </a:moveTo>
                <a:lnTo>
                  <a:pt x="54"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7" name="Freeform 97"/>
          <p:cNvSpPr>
            <a:spLocks/>
          </p:cNvSpPr>
          <p:nvPr/>
        </p:nvSpPr>
        <p:spPr bwMode="auto">
          <a:xfrm>
            <a:off x="6182519" y="3017838"/>
            <a:ext cx="85725" cy="93662"/>
          </a:xfrm>
          <a:custGeom>
            <a:avLst/>
            <a:gdLst>
              <a:gd name="T0" fmla="*/ 53 w 54"/>
              <a:gd name="T1" fmla="*/ 23 h 59"/>
              <a:gd name="T2" fmla="*/ 0 w 54"/>
              <a:gd name="T3" fmla="*/ 58 h 59"/>
              <a:gd name="T4" fmla="*/ 32 w 54"/>
              <a:gd name="T5" fmla="*/ 0 h 59"/>
            </a:gdLst>
            <a:ahLst/>
            <a:cxnLst>
              <a:cxn ang="0">
                <a:pos x="T0" y="T1"/>
              </a:cxn>
              <a:cxn ang="0">
                <a:pos x="T2" y="T3"/>
              </a:cxn>
              <a:cxn ang="0">
                <a:pos x="T4" y="T5"/>
              </a:cxn>
            </a:cxnLst>
            <a:rect l="0" t="0" r="r" b="b"/>
            <a:pathLst>
              <a:path w="54" h="59">
                <a:moveTo>
                  <a:pt x="53" y="23"/>
                </a:moveTo>
                <a:lnTo>
                  <a:pt x="0" y="58"/>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8" name="Line 98"/>
          <p:cNvSpPr>
            <a:spLocks noChangeShapeType="1"/>
          </p:cNvSpPr>
          <p:nvPr/>
        </p:nvSpPr>
        <p:spPr bwMode="auto">
          <a:xfrm flipV="1">
            <a:off x="6176169" y="3038475"/>
            <a:ext cx="58737"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9" name="Line 99"/>
          <p:cNvSpPr>
            <a:spLocks noChangeShapeType="1"/>
          </p:cNvSpPr>
          <p:nvPr/>
        </p:nvSpPr>
        <p:spPr bwMode="auto">
          <a:xfrm flipV="1">
            <a:off x="6241256" y="3014663"/>
            <a:ext cx="31750"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0" name="Line 100"/>
          <p:cNvSpPr>
            <a:spLocks noChangeShapeType="1"/>
          </p:cNvSpPr>
          <p:nvPr/>
        </p:nvSpPr>
        <p:spPr bwMode="auto">
          <a:xfrm flipV="1">
            <a:off x="6266656" y="3006725"/>
            <a:ext cx="30163"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1" name="Line 101"/>
          <p:cNvSpPr>
            <a:spLocks noChangeShapeType="1"/>
          </p:cNvSpPr>
          <p:nvPr/>
        </p:nvSpPr>
        <p:spPr bwMode="auto">
          <a:xfrm>
            <a:off x="6303169" y="3013075"/>
            <a:ext cx="28575"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2" name="Line 102"/>
          <p:cNvSpPr>
            <a:spLocks noChangeShapeType="1"/>
          </p:cNvSpPr>
          <p:nvPr/>
        </p:nvSpPr>
        <p:spPr bwMode="auto">
          <a:xfrm>
            <a:off x="6331744" y="3021013"/>
            <a:ext cx="30162"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3" name="Line 103"/>
          <p:cNvSpPr>
            <a:spLocks noChangeShapeType="1"/>
          </p:cNvSpPr>
          <p:nvPr/>
        </p:nvSpPr>
        <p:spPr bwMode="auto">
          <a:xfrm>
            <a:off x="6361906" y="3044825"/>
            <a:ext cx="61913"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4" name="Freeform 104"/>
          <p:cNvSpPr>
            <a:spLocks/>
          </p:cNvSpPr>
          <p:nvPr/>
        </p:nvSpPr>
        <p:spPr bwMode="auto">
          <a:xfrm>
            <a:off x="6338094" y="3017838"/>
            <a:ext cx="87312" cy="93662"/>
          </a:xfrm>
          <a:custGeom>
            <a:avLst/>
            <a:gdLst>
              <a:gd name="T0" fmla="*/ 21 w 55"/>
              <a:gd name="T1" fmla="*/ 0 h 59"/>
              <a:gd name="T2" fmla="*/ 54 w 55"/>
              <a:gd name="T3" fmla="*/ 58 h 59"/>
              <a:gd name="T4" fmla="*/ 0 w 55"/>
              <a:gd name="T5" fmla="*/ 23 h 59"/>
            </a:gdLst>
            <a:ahLst/>
            <a:cxnLst>
              <a:cxn ang="0">
                <a:pos x="T0" y="T1"/>
              </a:cxn>
              <a:cxn ang="0">
                <a:pos x="T2" y="T3"/>
              </a:cxn>
              <a:cxn ang="0">
                <a:pos x="T4" y="T5"/>
              </a:cxn>
            </a:cxnLst>
            <a:rect l="0" t="0" r="r" b="b"/>
            <a:pathLst>
              <a:path w="55" h="59">
                <a:moveTo>
                  <a:pt x="21" y="0"/>
                </a:moveTo>
                <a:lnTo>
                  <a:pt x="54"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5" name="Freeform 105"/>
          <p:cNvSpPr>
            <a:spLocks/>
          </p:cNvSpPr>
          <p:nvPr/>
        </p:nvSpPr>
        <p:spPr bwMode="auto">
          <a:xfrm>
            <a:off x="6842919" y="3017838"/>
            <a:ext cx="87312" cy="93662"/>
          </a:xfrm>
          <a:custGeom>
            <a:avLst/>
            <a:gdLst>
              <a:gd name="T0" fmla="*/ 54 w 55"/>
              <a:gd name="T1" fmla="*/ 23 h 59"/>
              <a:gd name="T2" fmla="*/ 0 w 55"/>
              <a:gd name="T3" fmla="*/ 58 h 59"/>
              <a:gd name="T4" fmla="*/ 32 w 55"/>
              <a:gd name="T5" fmla="*/ 0 h 59"/>
            </a:gdLst>
            <a:ahLst/>
            <a:cxnLst>
              <a:cxn ang="0">
                <a:pos x="T0" y="T1"/>
              </a:cxn>
              <a:cxn ang="0">
                <a:pos x="T2" y="T3"/>
              </a:cxn>
              <a:cxn ang="0">
                <a:pos x="T4" y="T5"/>
              </a:cxn>
            </a:cxnLst>
            <a:rect l="0" t="0" r="r" b="b"/>
            <a:pathLst>
              <a:path w="55" h="59">
                <a:moveTo>
                  <a:pt x="54" y="23"/>
                </a:moveTo>
                <a:lnTo>
                  <a:pt x="0" y="58"/>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6" name="Line 106"/>
          <p:cNvSpPr>
            <a:spLocks noChangeShapeType="1"/>
          </p:cNvSpPr>
          <p:nvPr/>
        </p:nvSpPr>
        <p:spPr bwMode="auto">
          <a:xfrm flipV="1">
            <a:off x="6842919" y="303847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7" name="Line 107"/>
          <p:cNvSpPr>
            <a:spLocks noChangeShapeType="1"/>
          </p:cNvSpPr>
          <p:nvPr/>
        </p:nvSpPr>
        <p:spPr bwMode="auto">
          <a:xfrm flipV="1">
            <a:off x="6896894" y="3014663"/>
            <a:ext cx="30162"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8" name="Line 108"/>
          <p:cNvSpPr>
            <a:spLocks noChangeShapeType="1"/>
          </p:cNvSpPr>
          <p:nvPr/>
        </p:nvSpPr>
        <p:spPr bwMode="auto">
          <a:xfrm flipV="1">
            <a:off x="6927056" y="3006725"/>
            <a:ext cx="30163"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89" name="Line 109"/>
          <p:cNvSpPr>
            <a:spLocks noChangeShapeType="1"/>
          </p:cNvSpPr>
          <p:nvPr/>
        </p:nvSpPr>
        <p:spPr bwMode="auto">
          <a:xfrm>
            <a:off x="6963569" y="3013075"/>
            <a:ext cx="31750" cy="793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90" name="Line 110"/>
          <p:cNvSpPr>
            <a:spLocks noChangeShapeType="1"/>
          </p:cNvSpPr>
          <p:nvPr/>
        </p:nvSpPr>
        <p:spPr bwMode="auto">
          <a:xfrm>
            <a:off x="6995319" y="3021013"/>
            <a:ext cx="28575" cy="238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91" name="Line 111"/>
          <p:cNvSpPr>
            <a:spLocks noChangeShapeType="1"/>
          </p:cNvSpPr>
          <p:nvPr/>
        </p:nvSpPr>
        <p:spPr bwMode="auto">
          <a:xfrm>
            <a:off x="7023894" y="3044825"/>
            <a:ext cx="60325" cy="650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92" name="Freeform 112"/>
          <p:cNvSpPr>
            <a:spLocks/>
          </p:cNvSpPr>
          <p:nvPr/>
        </p:nvSpPr>
        <p:spPr bwMode="auto">
          <a:xfrm>
            <a:off x="6998494" y="3017838"/>
            <a:ext cx="87312" cy="93662"/>
          </a:xfrm>
          <a:custGeom>
            <a:avLst/>
            <a:gdLst>
              <a:gd name="T0" fmla="*/ 21 w 55"/>
              <a:gd name="T1" fmla="*/ 0 h 59"/>
              <a:gd name="T2" fmla="*/ 54 w 55"/>
              <a:gd name="T3" fmla="*/ 58 h 59"/>
              <a:gd name="T4" fmla="*/ 0 w 55"/>
              <a:gd name="T5" fmla="*/ 23 h 59"/>
            </a:gdLst>
            <a:ahLst/>
            <a:cxnLst>
              <a:cxn ang="0">
                <a:pos x="T0" y="T1"/>
              </a:cxn>
              <a:cxn ang="0">
                <a:pos x="T2" y="T3"/>
              </a:cxn>
              <a:cxn ang="0">
                <a:pos x="T4" y="T5"/>
              </a:cxn>
            </a:cxnLst>
            <a:rect l="0" t="0" r="r" b="b"/>
            <a:pathLst>
              <a:path w="55" h="59">
                <a:moveTo>
                  <a:pt x="21" y="0"/>
                </a:moveTo>
                <a:lnTo>
                  <a:pt x="54" y="58"/>
                </a:lnTo>
                <a:lnTo>
                  <a:pt x="0" y="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93" name="Rectangle 113"/>
          <p:cNvSpPr>
            <a:spLocks noChangeArrowheads="1"/>
          </p:cNvSpPr>
          <p:nvPr/>
        </p:nvSpPr>
        <p:spPr bwMode="auto">
          <a:xfrm>
            <a:off x="3158331" y="3089275"/>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46194" name="Rectangle 114"/>
          <p:cNvSpPr>
            <a:spLocks noChangeArrowheads="1"/>
          </p:cNvSpPr>
          <p:nvPr/>
        </p:nvSpPr>
        <p:spPr bwMode="auto">
          <a:xfrm>
            <a:off x="3425031" y="3098800"/>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a:t>
            </a:r>
          </a:p>
        </p:txBody>
      </p:sp>
      <p:sp>
        <p:nvSpPr>
          <p:cNvPr id="46195" name="Rectangle 115"/>
          <p:cNvSpPr>
            <a:spLocks noChangeArrowheads="1"/>
          </p:cNvSpPr>
          <p:nvPr/>
        </p:nvSpPr>
        <p:spPr bwMode="auto">
          <a:xfrm>
            <a:off x="3796506" y="3089275"/>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a:t>
            </a:r>
          </a:p>
        </p:txBody>
      </p:sp>
      <p:sp>
        <p:nvSpPr>
          <p:cNvPr id="46196" name="Rectangle 116"/>
          <p:cNvSpPr>
            <a:spLocks noChangeArrowheads="1"/>
          </p:cNvSpPr>
          <p:nvPr/>
        </p:nvSpPr>
        <p:spPr bwMode="auto">
          <a:xfrm>
            <a:off x="4063206" y="3089275"/>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9*</a:t>
            </a:r>
          </a:p>
        </p:txBody>
      </p:sp>
      <p:sp>
        <p:nvSpPr>
          <p:cNvPr id="46197" name="Rectangle 117"/>
          <p:cNvSpPr>
            <a:spLocks noChangeArrowheads="1"/>
          </p:cNvSpPr>
          <p:nvPr/>
        </p:nvSpPr>
        <p:spPr bwMode="auto">
          <a:xfrm>
            <a:off x="4393406"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46198" name="Rectangle 118"/>
          <p:cNvSpPr>
            <a:spLocks noChangeArrowheads="1"/>
          </p:cNvSpPr>
          <p:nvPr/>
        </p:nvSpPr>
        <p:spPr bwMode="auto">
          <a:xfrm>
            <a:off x="4660106"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11*</a:t>
            </a:r>
          </a:p>
        </p:txBody>
      </p:sp>
      <p:sp>
        <p:nvSpPr>
          <p:cNvPr id="46199" name="Rectangle 119"/>
          <p:cNvSpPr>
            <a:spLocks noChangeArrowheads="1"/>
          </p:cNvSpPr>
          <p:nvPr/>
        </p:nvSpPr>
        <p:spPr bwMode="auto">
          <a:xfrm>
            <a:off x="5031581"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12*</a:t>
            </a:r>
          </a:p>
        </p:txBody>
      </p:sp>
      <p:sp>
        <p:nvSpPr>
          <p:cNvPr id="46200" name="Rectangle 120"/>
          <p:cNvSpPr>
            <a:spLocks noChangeArrowheads="1"/>
          </p:cNvSpPr>
          <p:nvPr/>
        </p:nvSpPr>
        <p:spPr bwMode="auto">
          <a:xfrm>
            <a:off x="5298281"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46201" name="Rectangle 121"/>
          <p:cNvSpPr>
            <a:spLocks noChangeArrowheads="1"/>
          </p:cNvSpPr>
          <p:nvPr/>
        </p:nvSpPr>
        <p:spPr bwMode="auto">
          <a:xfrm>
            <a:off x="5671344" y="30988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46202" name="Rectangle 122"/>
          <p:cNvSpPr>
            <a:spLocks noChangeArrowheads="1"/>
          </p:cNvSpPr>
          <p:nvPr/>
        </p:nvSpPr>
        <p:spPr bwMode="auto">
          <a:xfrm>
            <a:off x="5926931" y="30988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46203" name="Rectangle 123"/>
          <p:cNvSpPr>
            <a:spLocks noChangeArrowheads="1"/>
          </p:cNvSpPr>
          <p:nvPr/>
        </p:nvSpPr>
        <p:spPr bwMode="auto">
          <a:xfrm>
            <a:off x="6298406"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46204" name="Rectangle 124"/>
          <p:cNvSpPr>
            <a:spLocks noChangeArrowheads="1"/>
          </p:cNvSpPr>
          <p:nvPr/>
        </p:nvSpPr>
        <p:spPr bwMode="auto">
          <a:xfrm>
            <a:off x="6576219"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31*</a:t>
            </a:r>
          </a:p>
        </p:txBody>
      </p:sp>
      <p:sp>
        <p:nvSpPr>
          <p:cNvPr id="46205" name="Rectangle 125"/>
          <p:cNvSpPr>
            <a:spLocks noChangeArrowheads="1"/>
          </p:cNvSpPr>
          <p:nvPr/>
        </p:nvSpPr>
        <p:spPr bwMode="auto">
          <a:xfrm>
            <a:off x="6938169" y="3098800"/>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35*</a:t>
            </a:r>
          </a:p>
        </p:txBody>
      </p:sp>
      <p:sp>
        <p:nvSpPr>
          <p:cNvPr id="46206" name="Rectangle 126"/>
          <p:cNvSpPr>
            <a:spLocks noChangeArrowheads="1"/>
          </p:cNvSpPr>
          <p:nvPr/>
        </p:nvSpPr>
        <p:spPr bwMode="auto">
          <a:xfrm>
            <a:off x="7193756"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36*</a:t>
            </a:r>
          </a:p>
        </p:txBody>
      </p:sp>
      <p:sp>
        <p:nvSpPr>
          <p:cNvPr id="46207" name="Rectangle 127"/>
          <p:cNvSpPr>
            <a:spLocks noChangeArrowheads="1"/>
          </p:cNvSpPr>
          <p:nvPr/>
        </p:nvSpPr>
        <p:spPr bwMode="auto">
          <a:xfrm>
            <a:off x="7576344"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46208" name="Rectangle 128"/>
          <p:cNvSpPr>
            <a:spLocks noChangeArrowheads="1"/>
          </p:cNvSpPr>
          <p:nvPr/>
        </p:nvSpPr>
        <p:spPr bwMode="auto">
          <a:xfrm>
            <a:off x="7831931"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41*</a:t>
            </a:r>
          </a:p>
        </p:txBody>
      </p:sp>
      <p:sp>
        <p:nvSpPr>
          <p:cNvPr id="46209" name="Rectangle 129"/>
          <p:cNvSpPr>
            <a:spLocks noChangeArrowheads="1"/>
          </p:cNvSpPr>
          <p:nvPr/>
        </p:nvSpPr>
        <p:spPr bwMode="auto">
          <a:xfrm>
            <a:off x="8184356" y="3089275"/>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44*</a:t>
            </a:r>
          </a:p>
        </p:txBody>
      </p:sp>
      <p:sp>
        <p:nvSpPr>
          <p:cNvPr id="46210" name="Rectangle 130"/>
          <p:cNvSpPr>
            <a:spLocks noChangeArrowheads="1"/>
          </p:cNvSpPr>
          <p:nvPr/>
        </p:nvSpPr>
        <p:spPr bwMode="auto">
          <a:xfrm>
            <a:off x="4223544" y="1244600"/>
            <a:ext cx="5857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46211" name="Rectangle 131"/>
          <p:cNvSpPr>
            <a:spLocks noChangeArrowheads="1"/>
          </p:cNvSpPr>
          <p:nvPr/>
        </p:nvSpPr>
        <p:spPr bwMode="auto">
          <a:xfrm>
            <a:off x="7469981" y="1970088"/>
            <a:ext cx="16637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Data entry pages </a:t>
            </a:r>
          </a:p>
        </p:txBody>
      </p:sp>
      <p:sp>
        <p:nvSpPr>
          <p:cNvPr id="46212" name="Rectangle 132"/>
          <p:cNvSpPr>
            <a:spLocks noChangeArrowheads="1"/>
          </p:cNvSpPr>
          <p:nvPr/>
        </p:nvSpPr>
        <p:spPr bwMode="auto">
          <a:xfrm>
            <a:off x="7511256" y="2246313"/>
            <a:ext cx="162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not yet in B+ tree</a:t>
            </a:r>
          </a:p>
        </p:txBody>
      </p:sp>
      <p:sp>
        <p:nvSpPr>
          <p:cNvPr id="46213" name="Rectangle 133"/>
          <p:cNvSpPr>
            <a:spLocks noChangeArrowheads="1"/>
          </p:cNvSpPr>
          <p:nvPr/>
        </p:nvSpPr>
        <p:spPr bwMode="auto">
          <a:xfrm>
            <a:off x="6512719" y="214788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chemeClr val="tx2"/>
                </a:solidFill>
                <a:latin typeface="Arial" pitchFamily="34" charset="0"/>
              </a:rPr>
              <a:t>35</a:t>
            </a:r>
          </a:p>
        </p:txBody>
      </p:sp>
      <p:sp>
        <p:nvSpPr>
          <p:cNvPr id="46214" name="Rectangle 134"/>
          <p:cNvSpPr>
            <a:spLocks noChangeArrowheads="1"/>
          </p:cNvSpPr>
          <p:nvPr/>
        </p:nvSpPr>
        <p:spPr bwMode="auto">
          <a:xfrm>
            <a:off x="6150769" y="214788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46215" name="Rectangle 135"/>
          <p:cNvSpPr>
            <a:spLocks noChangeArrowheads="1"/>
          </p:cNvSpPr>
          <p:nvPr/>
        </p:nvSpPr>
        <p:spPr bwMode="auto">
          <a:xfrm>
            <a:off x="4949031" y="2147888"/>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12</a:t>
            </a:r>
          </a:p>
        </p:txBody>
      </p:sp>
      <p:sp>
        <p:nvSpPr>
          <p:cNvPr id="46216" name="Rectangle 136"/>
          <p:cNvSpPr>
            <a:spLocks noChangeArrowheads="1"/>
          </p:cNvSpPr>
          <p:nvPr/>
        </p:nvSpPr>
        <p:spPr bwMode="auto">
          <a:xfrm>
            <a:off x="3867944" y="2147888"/>
            <a:ext cx="2730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a:t>
            </a:r>
          </a:p>
        </p:txBody>
      </p:sp>
      <p:sp>
        <p:nvSpPr>
          <p:cNvPr id="46217" name="Rectangle 137"/>
          <p:cNvSpPr>
            <a:spLocks noChangeArrowheads="1"/>
          </p:cNvSpPr>
          <p:nvPr/>
        </p:nvSpPr>
        <p:spPr bwMode="auto">
          <a:xfrm>
            <a:off x="4949031" y="1300163"/>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46218" name="Rectangle 138"/>
          <p:cNvSpPr>
            <a:spLocks noChangeArrowheads="1"/>
          </p:cNvSpPr>
          <p:nvPr/>
        </p:nvSpPr>
        <p:spPr bwMode="auto">
          <a:xfrm>
            <a:off x="5310981" y="1300163"/>
            <a:ext cx="3651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46219" name="Line 139"/>
          <p:cNvSpPr>
            <a:spLocks noChangeShapeType="1"/>
          </p:cNvSpPr>
          <p:nvPr/>
        </p:nvSpPr>
        <p:spPr bwMode="auto">
          <a:xfrm>
            <a:off x="4390231" y="1127125"/>
            <a:ext cx="457200" cy="2286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0" name="Arc 140"/>
          <p:cNvSpPr>
            <a:spLocks/>
          </p:cNvSpPr>
          <p:nvPr/>
        </p:nvSpPr>
        <p:spPr bwMode="auto">
          <a:xfrm>
            <a:off x="7670006" y="2578100"/>
            <a:ext cx="228600" cy="457200"/>
          </a:xfrm>
          <a:custGeom>
            <a:avLst/>
            <a:gdLst>
              <a:gd name="G0" fmla="+- 21598 0 0"/>
              <a:gd name="G1" fmla="+- 21599 0 0"/>
              <a:gd name="G2" fmla="+- 21600 0 0"/>
              <a:gd name="T0" fmla="*/ 0 w 21598"/>
              <a:gd name="T1" fmla="*/ 21299 h 21599"/>
              <a:gd name="T2" fmla="*/ 2144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9"/>
                </a:moveTo>
                <a:cubicBezTo>
                  <a:pt x="163" y="9546"/>
                  <a:pt x="9694" y="81"/>
                  <a:pt x="21447" y="-1"/>
                </a:cubicBezTo>
              </a:path>
              <a:path w="21598" h="21599" stroke="0" extrusionOk="0">
                <a:moveTo>
                  <a:pt x="0" y="21299"/>
                </a:moveTo>
                <a:cubicBezTo>
                  <a:pt x="163" y="9546"/>
                  <a:pt x="9694" y="81"/>
                  <a:pt x="21447" y="-1"/>
                </a:cubicBezTo>
                <a:lnTo>
                  <a:pt x="21598" y="21599"/>
                </a:lnTo>
                <a:close/>
              </a:path>
            </a:pathLst>
          </a:custGeom>
          <a:noFill/>
          <a:ln w="12700" cap="rnd">
            <a:solidFill>
              <a:schemeClr val="tx1"/>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1" name="Freeform 141"/>
          <p:cNvSpPr>
            <a:spLocks/>
          </p:cNvSpPr>
          <p:nvPr/>
        </p:nvSpPr>
        <p:spPr bwMode="auto">
          <a:xfrm>
            <a:off x="2945606" y="6072187"/>
            <a:ext cx="542925" cy="257175"/>
          </a:xfrm>
          <a:custGeom>
            <a:avLst/>
            <a:gdLst>
              <a:gd name="T0" fmla="*/ 0 w 342"/>
              <a:gd name="T1" fmla="*/ 161 h 162"/>
              <a:gd name="T2" fmla="*/ 0 w 342"/>
              <a:gd name="T3" fmla="*/ 0 h 162"/>
              <a:gd name="T4" fmla="*/ 341 w 342"/>
              <a:gd name="T5" fmla="*/ 0 h 162"/>
              <a:gd name="T6" fmla="*/ 341 w 342"/>
              <a:gd name="T7" fmla="*/ 161 h 162"/>
              <a:gd name="T8" fmla="*/ 0 w 342"/>
              <a:gd name="T9" fmla="*/ 161 h 162"/>
            </a:gdLst>
            <a:ahLst/>
            <a:cxnLst>
              <a:cxn ang="0">
                <a:pos x="T0" y="T1"/>
              </a:cxn>
              <a:cxn ang="0">
                <a:pos x="T2" y="T3"/>
              </a:cxn>
              <a:cxn ang="0">
                <a:pos x="T4" y="T5"/>
              </a:cxn>
              <a:cxn ang="0">
                <a:pos x="T6" y="T7"/>
              </a:cxn>
              <a:cxn ang="0">
                <a:pos x="T8" y="T9"/>
              </a:cxn>
            </a:cxnLst>
            <a:rect l="0" t="0" r="r" b="b"/>
            <a:pathLst>
              <a:path w="342" h="162">
                <a:moveTo>
                  <a:pt x="0" y="161"/>
                </a:moveTo>
                <a:lnTo>
                  <a:pt x="0" y="0"/>
                </a:lnTo>
                <a:lnTo>
                  <a:pt x="341" y="0"/>
                </a:lnTo>
                <a:lnTo>
                  <a:pt x="341"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2" name="Freeform 142"/>
          <p:cNvSpPr>
            <a:spLocks/>
          </p:cNvSpPr>
          <p:nvPr/>
        </p:nvSpPr>
        <p:spPr bwMode="auto">
          <a:xfrm>
            <a:off x="3217069"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3" name="Freeform 143"/>
          <p:cNvSpPr>
            <a:spLocks/>
          </p:cNvSpPr>
          <p:nvPr/>
        </p:nvSpPr>
        <p:spPr bwMode="auto">
          <a:xfrm>
            <a:off x="3594894" y="6072187"/>
            <a:ext cx="542925" cy="257175"/>
          </a:xfrm>
          <a:custGeom>
            <a:avLst/>
            <a:gdLst>
              <a:gd name="T0" fmla="*/ 0 w 342"/>
              <a:gd name="T1" fmla="*/ 161 h 162"/>
              <a:gd name="T2" fmla="*/ 0 w 342"/>
              <a:gd name="T3" fmla="*/ 0 h 162"/>
              <a:gd name="T4" fmla="*/ 341 w 342"/>
              <a:gd name="T5" fmla="*/ 0 h 162"/>
              <a:gd name="T6" fmla="*/ 341 w 342"/>
              <a:gd name="T7" fmla="*/ 161 h 162"/>
              <a:gd name="T8" fmla="*/ 0 w 342"/>
              <a:gd name="T9" fmla="*/ 161 h 162"/>
            </a:gdLst>
            <a:ahLst/>
            <a:cxnLst>
              <a:cxn ang="0">
                <a:pos x="T0" y="T1"/>
              </a:cxn>
              <a:cxn ang="0">
                <a:pos x="T2" y="T3"/>
              </a:cxn>
              <a:cxn ang="0">
                <a:pos x="T4" y="T5"/>
              </a:cxn>
              <a:cxn ang="0">
                <a:pos x="T6" y="T7"/>
              </a:cxn>
              <a:cxn ang="0">
                <a:pos x="T8" y="T9"/>
              </a:cxn>
            </a:cxnLst>
            <a:rect l="0" t="0" r="r" b="b"/>
            <a:pathLst>
              <a:path w="342" h="162">
                <a:moveTo>
                  <a:pt x="0" y="161"/>
                </a:moveTo>
                <a:lnTo>
                  <a:pt x="0" y="0"/>
                </a:lnTo>
                <a:lnTo>
                  <a:pt x="341" y="0"/>
                </a:lnTo>
                <a:lnTo>
                  <a:pt x="341"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4" name="Freeform 144"/>
          <p:cNvSpPr>
            <a:spLocks/>
          </p:cNvSpPr>
          <p:nvPr/>
        </p:nvSpPr>
        <p:spPr bwMode="auto">
          <a:xfrm>
            <a:off x="3866356" y="6072187"/>
            <a:ext cx="1588"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5" name="Freeform 145"/>
          <p:cNvSpPr>
            <a:spLocks/>
          </p:cNvSpPr>
          <p:nvPr/>
        </p:nvSpPr>
        <p:spPr bwMode="auto">
          <a:xfrm>
            <a:off x="4242594" y="6072187"/>
            <a:ext cx="544512" cy="257175"/>
          </a:xfrm>
          <a:custGeom>
            <a:avLst/>
            <a:gdLst>
              <a:gd name="T0" fmla="*/ 0 w 343"/>
              <a:gd name="T1" fmla="*/ 161 h 162"/>
              <a:gd name="T2" fmla="*/ 0 w 343"/>
              <a:gd name="T3" fmla="*/ 0 h 162"/>
              <a:gd name="T4" fmla="*/ 342 w 343"/>
              <a:gd name="T5" fmla="*/ 0 h 162"/>
              <a:gd name="T6" fmla="*/ 342 w 343"/>
              <a:gd name="T7" fmla="*/ 161 h 162"/>
              <a:gd name="T8" fmla="*/ 0 w 343"/>
              <a:gd name="T9" fmla="*/ 161 h 162"/>
            </a:gdLst>
            <a:ahLst/>
            <a:cxnLst>
              <a:cxn ang="0">
                <a:pos x="T0" y="T1"/>
              </a:cxn>
              <a:cxn ang="0">
                <a:pos x="T2" y="T3"/>
              </a:cxn>
              <a:cxn ang="0">
                <a:pos x="T4" y="T5"/>
              </a:cxn>
              <a:cxn ang="0">
                <a:pos x="T6" y="T7"/>
              </a:cxn>
              <a:cxn ang="0">
                <a:pos x="T8" y="T9"/>
              </a:cxn>
            </a:cxnLst>
            <a:rect l="0" t="0" r="r" b="b"/>
            <a:pathLst>
              <a:path w="343" h="162">
                <a:moveTo>
                  <a:pt x="0" y="161"/>
                </a:moveTo>
                <a:lnTo>
                  <a:pt x="0" y="0"/>
                </a:lnTo>
                <a:lnTo>
                  <a:pt x="342" y="0"/>
                </a:lnTo>
                <a:lnTo>
                  <a:pt x="342"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6" name="Freeform 146"/>
          <p:cNvSpPr>
            <a:spLocks/>
          </p:cNvSpPr>
          <p:nvPr/>
        </p:nvSpPr>
        <p:spPr bwMode="auto">
          <a:xfrm>
            <a:off x="4515644"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7" name="Freeform 147"/>
          <p:cNvSpPr>
            <a:spLocks/>
          </p:cNvSpPr>
          <p:nvPr/>
        </p:nvSpPr>
        <p:spPr bwMode="auto">
          <a:xfrm>
            <a:off x="4882356" y="6072187"/>
            <a:ext cx="541338" cy="257175"/>
          </a:xfrm>
          <a:custGeom>
            <a:avLst/>
            <a:gdLst>
              <a:gd name="T0" fmla="*/ 0 w 341"/>
              <a:gd name="T1" fmla="*/ 161 h 162"/>
              <a:gd name="T2" fmla="*/ 0 w 341"/>
              <a:gd name="T3" fmla="*/ 0 h 162"/>
              <a:gd name="T4" fmla="*/ 340 w 341"/>
              <a:gd name="T5" fmla="*/ 0 h 162"/>
              <a:gd name="T6" fmla="*/ 340 w 341"/>
              <a:gd name="T7" fmla="*/ 161 h 162"/>
              <a:gd name="T8" fmla="*/ 0 w 341"/>
              <a:gd name="T9" fmla="*/ 161 h 162"/>
            </a:gdLst>
            <a:ahLst/>
            <a:cxnLst>
              <a:cxn ang="0">
                <a:pos x="T0" y="T1"/>
              </a:cxn>
              <a:cxn ang="0">
                <a:pos x="T2" y="T3"/>
              </a:cxn>
              <a:cxn ang="0">
                <a:pos x="T4" y="T5"/>
              </a:cxn>
              <a:cxn ang="0">
                <a:pos x="T6" y="T7"/>
              </a:cxn>
              <a:cxn ang="0">
                <a:pos x="T8" y="T9"/>
              </a:cxn>
            </a:cxnLst>
            <a:rect l="0" t="0" r="r" b="b"/>
            <a:pathLst>
              <a:path w="341" h="162">
                <a:moveTo>
                  <a:pt x="0" y="161"/>
                </a:moveTo>
                <a:lnTo>
                  <a:pt x="0" y="0"/>
                </a:lnTo>
                <a:lnTo>
                  <a:pt x="340" y="0"/>
                </a:lnTo>
                <a:lnTo>
                  <a:pt x="34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8" name="Freeform 148"/>
          <p:cNvSpPr>
            <a:spLocks/>
          </p:cNvSpPr>
          <p:nvPr/>
        </p:nvSpPr>
        <p:spPr bwMode="auto">
          <a:xfrm>
            <a:off x="5152231" y="6072187"/>
            <a:ext cx="1588"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29" name="Freeform 149"/>
          <p:cNvSpPr>
            <a:spLocks/>
          </p:cNvSpPr>
          <p:nvPr/>
        </p:nvSpPr>
        <p:spPr bwMode="auto">
          <a:xfrm>
            <a:off x="5531644" y="6072187"/>
            <a:ext cx="541337" cy="257175"/>
          </a:xfrm>
          <a:custGeom>
            <a:avLst/>
            <a:gdLst>
              <a:gd name="T0" fmla="*/ 0 w 341"/>
              <a:gd name="T1" fmla="*/ 161 h 162"/>
              <a:gd name="T2" fmla="*/ 0 w 341"/>
              <a:gd name="T3" fmla="*/ 0 h 162"/>
              <a:gd name="T4" fmla="*/ 340 w 341"/>
              <a:gd name="T5" fmla="*/ 0 h 162"/>
              <a:gd name="T6" fmla="*/ 340 w 341"/>
              <a:gd name="T7" fmla="*/ 161 h 162"/>
              <a:gd name="T8" fmla="*/ 0 w 341"/>
              <a:gd name="T9" fmla="*/ 161 h 162"/>
            </a:gdLst>
            <a:ahLst/>
            <a:cxnLst>
              <a:cxn ang="0">
                <a:pos x="T0" y="T1"/>
              </a:cxn>
              <a:cxn ang="0">
                <a:pos x="T2" y="T3"/>
              </a:cxn>
              <a:cxn ang="0">
                <a:pos x="T4" y="T5"/>
              </a:cxn>
              <a:cxn ang="0">
                <a:pos x="T6" y="T7"/>
              </a:cxn>
              <a:cxn ang="0">
                <a:pos x="T8" y="T9"/>
              </a:cxn>
            </a:cxnLst>
            <a:rect l="0" t="0" r="r" b="b"/>
            <a:pathLst>
              <a:path w="341" h="162">
                <a:moveTo>
                  <a:pt x="0" y="161"/>
                </a:moveTo>
                <a:lnTo>
                  <a:pt x="0" y="0"/>
                </a:lnTo>
                <a:lnTo>
                  <a:pt x="340" y="0"/>
                </a:lnTo>
                <a:lnTo>
                  <a:pt x="34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0" name="Freeform 150"/>
          <p:cNvSpPr>
            <a:spLocks/>
          </p:cNvSpPr>
          <p:nvPr/>
        </p:nvSpPr>
        <p:spPr bwMode="auto">
          <a:xfrm>
            <a:off x="5801519"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1" name="Freeform 151"/>
          <p:cNvSpPr>
            <a:spLocks/>
          </p:cNvSpPr>
          <p:nvPr/>
        </p:nvSpPr>
        <p:spPr bwMode="auto">
          <a:xfrm>
            <a:off x="6179344" y="6072187"/>
            <a:ext cx="541337" cy="257175"/>
          </a:xfrm>
          <a:custGeom>
            <a:avLst/>
            <a:gdLst>
              <a:gd name="T0" fmla="*/ 0 w 341"/>
              <a:gd name="T1" fmla="*/ 161 h 162"/>
              <a:gd name="T2" fmla="*/ 0 w 341"/>
              <a:gd name="T3" fmla="*/ 0 h 162"/>
              <a:gd name="T4" fmla="*/ 340 w 341"/>
              <a:gd name="T5" fmla="*/ 0 h 162"/>
              <a:gd name="T6" fmla="*/ 340 w 341"/>
              <a:gd name="T7" fmla="*/ 161 h 162"/>
              <a:gd name="T8" fmla="*/ 0 w 341"/>
              <a:gd name="T9" fmla="*/ 161 h 162"/>
            </a:gdLst>
            <a:ahLst/>
            <a:cxnLst>
              <a:cxn ang="0">
                <a:pos x="T0" y="T1"/>
              </a:cxn>
              <a:cxn ang="0">
                <a:pos x="T2" y="T3"/>
              </a:cxn>
              <a:cxn ang="0">
                <a:pos x="T4" y="T5"/>
              </a:cxn>
              <a:cxn ang="0">
                <a:pos x="T6" y="T7"/>
              </a:cxn>
              <a:cxn ang="0">
                <a:pos x="T8" y="T9"/>
              </a:cxn>
            </a:cxnLst>
            <a:rect l="0" t="0" r="r" b="b"/>
            <a:pathLst>
              <a:path w="341" h="162">
                <a:moveTo>
                  <a:pt x="0" y="161"/>
                </a:moveTo>
                <a:lnTo>
                  <a:pt x="0" y="0"/>
                </a:lnTo>
                <a:lnTo>
                  <a:pt x="340" y="0"/>
                </a:lnTo>
                <a:lnTo>
                  <a:pt x="34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2" name="Freeform 152"/>
          <p:cNvSpPr>
            <a:spLocks/>
          </p:cNvSpPr>
          <p:nvPr/>
        </p:nvSpPr>
        <p:spPr bwMode="auto">
          <a:xfrm>
            <a:off x="6449219"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3" name="Freeform 153"/>
          <p:cNvSpPr>
            <a:spLocks/>
          </p:cNvSpPr>
          <p:nvPr/>
        </p:nvSpPr>
        <p:spPr bwMode="auto">
          <a:xfrm>
            <a:off x="6830219" y="6072187"/>
            <a:ext cx="541337" cy="257175"/>
          </a:xfrm>
          <a:custGeom>
            <a:avLst/>
            <a:gdLst>
              <a:gd name="T0" fmla="*/ 0 w 341"/>
              <a:gd name="T1" fmla="*/ 161 h 162"/>
              <a:gd name="T2" fmla="*/ 0 w 341"/>
              <a:gd name="T3" fmla="*/ 0 h 162"/>
              <a:gd name="T4" fmla="*/ 340 w 341"/>
              <a:gd name="T5" fmla="*/ 0 h 162"/>
              <a:gd name="T6" fmla="*/ 340 w 341"/>
              <a:gd name="T7" fmla="*/ 161 h 162"/>
              <a:gd name="T8" fmla="*/ 0 w 341"/>
              <a:gd name="T9" fmla="*/ 161 h 162"/>
            </a:gdLst>
            <a:ahLst/>
            <a:cxnLst>
              <a:cxn ang="0">
                <a:pos x="T0" y="T1"/>
              </a:cxn>
              <a:cxn ang="0">
                <a:pos x="T2" y="T3"/>
              </a:cxn>
              <a:cxn ang="0">
                <a:pos x="T4" y="T5"/>
              </a:cxn>
              <a:cxn ang="0">
                <a:pos x="T6" y="T7"/>
              </a:cxn>
              <a:cxn ang="0">
                <a:pos x="T8" y="T9"/>
              </a:cxn>
            </a:cxnLst>
            <a:rect l="0" t="0" r="r" b="b"/>
            <a:pathLst>
              <a:path w="341" h="162">
                <a:moveTo>
                  <a:pt x="0" y="161"/>
                </a:moveTo>
                <a:lnTo>
                  <a:pt x="0" y="0"/>
                </a:lnTo>
                <a:lnTo>
                  <a:pt x="340" y="0"/>
                </a:lnTo>
                <a:lnTo>
                  <a:pt x="34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4" name="Freeform 154"/>
          <p:cNvSpPr>
            <a:spLocks/>
          </p:cNvSpPr>
          <p:nvPr/>
        </p:nvSpPr>
        <p:spPr bwMode="auto">
          <a:xfrm>
            <a:off x="7098506" y="6072187"/>
            <a:ext cx="1588"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5" name="Freeform 155"/>
          <p:cNvSpPr>
            <a:spLocks/>
          </p:cNvSpPr>
          <p:nvPr/>
        </p:nvSpPr>
        <p:spPr bwMode="auto">
          <a:xfrm>
            <a:off x="7466806" y="6072187"/>
            <a:ext cx="542925" cy="257175"/>
          </a:xfrm>
          <a:custGeom>
            <a:avLst/>
            <a:gdLst>
              <a:gd name="T0" fmla="*/ 0 w 342"/>
              <a:gd name="T1" fmla="*/ 161 h 162"/>
              <a:gd name="T2" fmla="*/ 0 w 342"/>
              <a:gd name="T3" fmla="*/ 0 h 162"/>
              <a:gd name="T4" fmla="*/ 341 w 342"/>
              <a:gd name="T5" fmla="*/ 0 h 162"/>
              <a:gd name="T6" fmla="*/ 341 w 342"/>
              <a:gd name="T7" fmla="*/ 161 h 162"/>
              <a:gd name="T8" fmla="*/ 0 w 342"/>
              <a:gd name="T9" fmla="*/ 161 h 162"/>
            </a:gdLst>
            <a:ahLst/>
            <a:cxnLst>
              <a:cxn ang="0">
                <a:pos x="T0" y="T1"/>
              </a:cxn>
              <a:cxn ang="0">
                <a:pos x="T2" y="T3"/>
              </a:cxn>
              <a:cxn ang="0">
                <a:pos x="T4" y="T5"/>
              </a:cxn>
              <a:cxn ang="0">
                <a:pos x="T6" y="T7"/>
              </a:cxn>
              <a:cxn ang="0">
                <a:pos x="T8" y="T9"/>
              </a:cxn>
            </a:cxnLst>
            <a:rect l="0" t="0" r="r" b="b"/>
            <a:pathLst>
              <a:path w="342" h="162">
                <a:moveTo>
                  <a:pt x="0" y="161"/>
                </a:moveTo>
                <a:lnTo>
                  <a:pt x="0" y="0"/>
                </a:lnTo>
                <a:lnTo>
                  <a:pt x="341" y="0"/>
                </a:lnTo>
                <a:lnTo>
                  <a:pt x="341"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6" name="Freeform 156"/>
          <p:cNvSpPr>
            <a:spLocks/>
          </p:cNvSpPr>
          <p:nvPr/>
        </p:nvSpPr>
        <p:spPr bwMode="auto">
          <a:xfrm>
            <a:off x="7735094"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7" name="Freeform 157"/>
          <p:cNvSpPr>
            <a:spLocks/>
          </p:cNvSpPr>
          <p:nvPr/>
        </p:nvSpPr>
        <p:spPr bwMode="auto">
          <a:xfrm>
            <a:off x="8093869" y="6072187"/>
            <a:ext cx="541337" cy="257175"/>
          </a:xfrm>
          <a:custGeom>
            <a:avLst/>
            <a:gdLst>
              <a:gd name="T0" fmla="*/ 0 w 341"/>
              <a:gd name="T1" fmla="*/ 161 h 162"/>
              <a:gd name="T2" fmla="*/ 0 w 341"/>
              <a:gd name="T3" fmla="*/ 0 h 162"/>
              <a:gd name="T4" fmla="*/ 340 w 341"/>
              <a:gd name="T5" fmla="*/ 0 h 162"/>
              <a:gd name="T6" fmla="*/ 340 w 341"/>
              <a:gd name="T7" fmla="*/ 161 h 162"/>
              <a:gd name="T8" fmla="*/ 0 w 341"/>
              <a:gd name="T9" fmla="*/ 161 h 162"/>
            </a:gdLst>
            <a:ahLst/>
            <a:cxnLst>
              <a:cxn ang="0">
                <a:pos x="T0" y="T1"/>
              </a:cxn>
              <a:cxn ang="0">
                <a:pos x="T2" y="T3"/>
              </a:cxn>
              <a:cxn ang="0">
                <a:pos x="T4" y="T5"/>
              </a:cxn>
              <a:cxn ang="0">
                <a:pos x="T6" y="T7"/>
              </a:cxn>
              <a:cxn ang="0">
                <a:pos x="T8" y="T9"/>
              </a:cxn>
            </a:cxnLst>
            <a:rect l="0" t="0" r="r" b="b"/>
            <a:pathLst>
              <a:path w="341" h="162">
                <a:moveTo>
                  <a:pt x="0" y="161"/>
                </a:moveTo>
                <a:lnTo>
                  <a:pt x="0" y="0"/>
                </a:lnTo>
                <a:lnTo>
                  <a:pt x="340" y="0"/>
                </a:lnTo>
                <a:lnTo>
                  <a:pt x="34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8" name="Freeform 158"/>
          <p:cNvSpPr>
            <a:spLocks/>
          </p:cNvSpPr>
          <p:nvPr/>
        </p:nvSpPr>
        <p:spPr bwMode="auto">
          <a:xfrm>
            <a:off x="8363744" y="6072187"/>
            <a:ext cx="1587" cy="257175"/>
          </a:xfrm>
          <a:custGeom>
            <a:avLst/>
            <a:gdLst>
              <a:gd name="T0" fmla="*/ 0 w 1"/>
              <a:gd name="T1" fmla="*/ 0 h 162"/>
              <a:gd name="T2" fmla="*/ 0 w 1"/>
              <a:gd name="T3" fmla="*/ 161 h 162"/>
              <a:gd name="T4" fmla="*/ 0 w 1"/>
              <a:gd name="T5" fmla="*/ 0 h 162"/>
            </a:gdLst>
            <a:ahLst/>
            <a:cxnLst>
              <a:cxn ang="0">
                <a:pos x="T0" y="T1"/>
              </a:cxn>
              <a:cxn ang="0">
                <a:pos x="T2" y="T3"/>
              </a:cxn>
              <a:cxn ang="0">
                <a:pos x="T4" y="T5"/>
              </a:cxn>
            </a:cxnLst>
            <a:rect l="0" t="0" r="r" b="b"/>
            <a:pathLst>
              <a:path w="1" h="162">
                <a:moveTo>
                  <a:pt x="0" y="0"/>
                </a:moveTo>
                <a:lnTo>
                  <a:pt x="0" y="16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39" name="Freeform 159"/>
          <p:cNvSpPr>
            <a:spLocks/>
          </p:cNvSpPr>
          <p:nvPr/>
        </p:nvSpPr>
        <p:spPr bwMode="auto">
          <a:xfrm>
            <a:off x="3529806" y="5203825"/>
            <a:ext cx="855663" cy="296862"/>
          </a:xfrm>
          <a:custGeom>
            <a:avLst/>
            <a:gdLst>
              <a:gd name="T0" fmla="*/ 0 w 539"/>
              <a:gd name="T1" fmla="*/ 186 h 187"/>
              <a:gd name="T2" fmla="*/ 0 w 539"/>
              <a:gd name="T3" fmla="*/ 0 h 187"/>
              <a:gd name="T4" fmla="*/ 538 w 539"/>
              <a:gd name="T5" fmla="*/ 0 h 187"/>
              <a:gd name="T6" fmla="*/ 538 w 539"/>
              <a:gd name="T7" fmla="*/ 186 h 187"/>
              <a:gd name="T8" fmla="*/ 0 w 539"/>
              <a:gd name="T9" fmla="*/ 186 h 187"/>
            </a:gdLst>
            <a:ahLst/>
            <a:cxnLst>
              <a:cxn ang="0">
                <a:pos x="T0" y="T1"/>
              </a:cxn>
              <a:cxn ang="0">
                <a:pos x="T2" y="T3"/>
              </a:cxn>
              <a:cxn ang="0">
                <a:pos x="T4" y="T5"/>
              </a:cxn>
              <a:cxn ang="0">
                <a:pos x="T6" y="T7"/>
              </a:cxn>
              <a:cxn ang="0">
                <a:pos x="T8" y="T9"/>
              </a:cxn>
            </a:cxnLst>
            <a:rect l="0" t="0" r="r" b="b"/>
            <a:pathLst>
              <a:path w="539" h="187">
                <a:moveTo>
                  <a:pt x="0" y="186"/>
                </a:moveTo>
                <a:lnTo>
                  <a:pt x="0" y="0"/>
                </a:lnTo>
                <a:lnTo>
                  <a:pt x="538" y="0"/>
                </a:lnTo>
                <a:lnTo>
                  <a:pt x="538" y="186"/>
                </a:lnTo>
                <a:lnTo>
                  <a:pt x="0" y="18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0" name="Freeform 160"/>
          <p:cNvSpPr>
            <a:spLocks/>
          </p:cNvSpPr>
          <p:nvPr/>
        </p:nvSpPr>
        <p:spPr bwMode="auto">
          <a:xfrm>
            <a:off x="3918744" y="5203825"/>
            <a:ext cx="1587"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1" name="Freeform 161"/>
          <p:cNvSpPr>
            <a:spLocks/>
          </p:cNvSpPr>
          <p:nvPr/>
        </p:nvSpPr>
        <p:spPr bwMode="auto">
          <a:xfrm>
            <a:off x="4298156" y="5213350"/>
            <a:ext cx="1588" cy="287337"/>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2" name="Freeform 162"/>
          <p:cNvSpPr>
            <a:spLocks/>
          </p:cNvSpPr>
          <p:nvPr/>
        </p:nvSpPr>
        <p:spPr bwMode="auto">
          <a:xfrm>
            <a:off x="3617119" y="5194300"/>
            <a:ext cx="1587" cy="295275"/>
          </a:xfrm>
          <a:custGeom>
            <a:avLst/>
            <a:gdLst>
              <a:gd name="T0" fmla="*/ 0 w 1"/>
              <a:gd name="T1" fmla="*/ 0 h 186"/>
              <a:gd name="T2" fmla="*/ 0 w 1"/>
              <a:gd name="T3" fmla="*/ 185 h 186"/>
              <a:gd name="T4" fmla="*/ 0 w 1"/>
              <a:gd name="T5" fmla="*/ 0 h 186"/>
            </a:gdLst>
            <a:ahLst/>
            <a:cxnLst>
              <a:cxn ang="0">
                <a:pos x="T0" y="T1"/>
              </a:cxn>
              <a:cxn ang="0">
                <a:pos x="T2" y="T3"/>
              </a:cxn>
              <a:cxn ang="0">
                <a:pos x="T4" y="T5"/>
              </a:cxn>
            </a:cxnLst>
            <a:rect l="0" t="0" r="r" b="b"/>
            <a:pathLst>
              <a:path w="1" h="186">
                <a:moveTo>
                  <a:pt x="0" y="0"/>
                </a:moveTo>
                <a:lnTo>
                  <a:pt x="0" y="18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3" name="Freeform 163"/>
          <p:cNvSpPr>
            <a:spLocks/>
          </p:cNvSpPr>
          <p:nvPr/>
        </p:nvSpPr>
        <p:spPr bwMode="auto">
          <a:xfrm>
            <a:off x="4006056" y="5203825"/>
            <a:ext cx="1588"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4" name="Freeform 164"/>
          <p:cNvSpPr>
            <a:spLocks/>
          </p:cNvSpPr>
          <p:nvPr/>
        </p:nvSpPr>
        <p:spPr bwMode="auto">
          <a:xfrm>
            <a:off x="3226594" y="5448300"/>
            <a:ext cx="338137" cy="573087"/>
          </a:xfrm>
          <a:custGeom>
            <a:avLst/>
            <a:gdLst>
              <a:gd name="T0" fmla="*/ 212 w 213"/>
              <a:gd name="T1" fmla="*/ 0 h 361"/>
              <a:gd name="T2" fmla="*/ 0 w 213"/>
              <a:gd name="T3" fmla="*/ 360 h 361"/>
              <a:gd name="T4" fmla="*/ 212 w 213"/>
              <a:gd name="T5" fmla="*/ 0 h 361"/>
            </a:gdLst>
            <a:ahLst/>
            <a:cxnLst>
              <a:cxn ang="0">
                <a:pos x="T0" y="T1"/>
              </a:cxn>
              <a:cxn ang="0">
                <a:pos x="T2" y="T3"/>
              </a:cxn>
              <a:cxn ang="0">
                <a:pos x="T4" y="T5"/>
              </a:cxn>
            </a:cxnLst>
            <a:rect l="0" t="0" r="r" b="b"/>
            <a:pathLst>
              <a:path w="213" h="361">
                <a:moveTo>
                  <a:pt x="212" y="0"/>
                </a:moveTo>
                <a:lnTo>
                  <a:pt x="0" y="360"/>
                </a:lnTo>
                <a:lnTo>
                  <a:pt x="2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5" name="Freeform 165"/>
          <p:cNvSpPr>
            <a:spLocks/>
          </p:cNvSpPr>
          <p:nvPr/>
        </p:nvSpPr>
        <p:spPr bwMode="auto">
          <a:xfrm>
            <a:off x="3226594" y="5919787"/>
            <a:ext cx="77787" cy="101600"/>
          </a:xfrm>
          <a:custGeom>
            <a:avLst/>
            <a:gdLst>
              <a:gd name="T0" fmla="*/ 48 w 49"/>
              <a:gd name="T1" fmla="*/ 16 h 64"/>
              <a:gd name="T2" fmla="*/ 0 w 49"/>
              <a:gd name="T3" fmla="*/ 63 h 64"/>
              <a:gd name="T4" fmla="*/ 18 w 49"/>
              <a:gd name="T5" fmla="*/ 0 h 64"/>
              <a:gd name="T6" fmla="*/ 48 w 49"/>
              <a:gd name="T7" fmla="*/ 16 h 64"/>
            </a:gdLst>
            <a:ahLst/>
            <a:cxnLst>
              <a:cxn ang="0">
                <a:pos x="T0" y="T1"/>
              </a:cxn>
              <a:cxn ang="0">
                <a:pos x="T2" y="T3"/>
              </a:cxn>
              <a:cxn ang="0">
                <a:pos x="T4" y="T5"/>
              </a:cxn>
              <a:cxn ang="0">
                <a:pos x="T6" y="T7"/>
              </a:cxn>
            </a:cxnLst>
            <a:rect l="0" t="0" r="r" b="b"/>
            <a:pathLst>
              <a:path w="49" h="64">
                <a:moveTo>
                  <a:pt x="48" y="16"/>
                </a:moveTo>
                <a:lnTo>
                  <a:pt x="0" y="63"/>
                </a:lnTo>
                <a:lnTo>
                  <a:pt x="18" y="0"/>
                </a:lnTo>
                <a:lnTo>
                  <a:pt x="48"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6" name="Freeform 166"/>
          <p:cNvSpPr>
            <a:spLocks/>
          </p:cNvSpPr>
          <p:nvPr/>
        </p:nvSpPr>
        <p:spPr bwMode="auto">
          <a:xfrm>
            <a:off x="3875881" y="5457825"/>
            <a:ext cx="77788" cy="584200"/>
          </a:xfrm>
          <a:custGeom>
            <a:avLst/>
            <a:gdLst>
              <a:gd name="T0" fmla="*/ 48 w 49"/>
              <a:gd name="T1" fmla="*/ 0 h 368"/>
              <a:gd name="T2" fmla="*/ 0 w 49"/>
              <a:gd name="T3" fmla="*/ 367 h 368"/>
              <a:gd name="T4" fmla="*/ 48 w 49"/>
              <a:gd name="T5" fmla="*/ 0 h 368"/>
            </a:gdLst>
            <a:ahLst/>
            <a:cxnLst>
              <a:cxn ang="0">
                <a:pos x="T0" y="T1"/>
              </a:cxn>
              <a:cxn ang="0">
                <a:pos x="T2" y="T3"/>
              </a:cxn>
              <a:cxn ang="0">
                <a:pos x="T4" y="T5"/>
              </a:cxn>
            </a:cxnLst>
            <a:rect l="0" t="0" r="r" b="b"/>
            <a:pathLst>
              <a:path w="49" h="368">
                <a:moveTo>
                  <a:pt x="48" y="0"/>
                </a:moveTo>
                <a:lnTo>
                  <a:pt x="0" y="367"/>
                </a:lnTo>
                <a:lnTo>
                  <a:pt x="4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7" name="Freeform 167"/>
          <p:cNvSpPr>
            <a:spLocks/>
          </p:cNvSpPr>
          <p:nvPr/>
        </p:nvSpPr>
        <p:spPr bwMode="auto">
          <a:xfrm>
            <a:off x="3861594" y="5935662"/>
            <a:ext cx="55562" cy="106363"/>
          </a:xfrm>
          <a:custGeom>
            <a:avLst/>
            <a:gdLst>
              <a:gd name="T0" fmla="*/ 34 w 35"/>
              <a:gd name="T1" fmla="*/ 4 h 67"/>
              <a:gd name="T2" fmla="*/ 10 w 35"/>
              <a:gd name="T3" fmla="*/ 66 h 67"/>
              <a:gd name="T4" fmla="*/ 0 w 35"/>
              <a:gd name="T5" fmla="*/ 0 h 67"/>
              <a:gd name="T6" fmla="*/ 34 w 35"/>
              <a:gd name="T7" fmla="*/ 4 h 67"/>
            </a:gdLst>
            <a:ahLst/>
            <a:cxnLst>
              <a:cxn ang="0">
                <a:pos x="T0" y="T1"/>
              </a:cxn>
              <a:cxn ang="0">
                <a:pos x="T2" y="T3"/>
              </a:cxn>
              <a:cxn ang="0">
                <a:pos x="T4" y="T5"/>
              </a:cxn>
              <a:cxn ang="0">
                <a:pos x="T6" y="T7"/>
              </a:cxn>
            </a:cxnLst>
            <a:rect l="0" t="0" r="r" b="b"/>
            <a:pathLst>
              <a:path w="35" h="67">
                <a:moveTo>
                  <a:pt x="34" y="4"/>
                </a:moveTo>
                <a:lnTo>
                  <a:pt x="10" y="66"/>
                </a:lnTo>
                <a:lnTo>
                  <a:pt x="0" y="0"/>
                </a:lnTo>
                <a:lnTo>
                  <a:pt x="34" y="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8" name="Freeform 168"/>
          <p:cNvSpPr>
            <a:spLocks/>
          </p:cNvSpPr>
          <p:nvPr/>
        </p:nvSpPr>
        <p:spPr bwMode="auto">
          <a:xfrm>
            <a:off x="4523581" y="5457825"/>
            <a:ext cx="219075" cy="573087"/>
          </a:xfrm>
          <a:custGeom>
            <a:avLst/>
            <a:gdLst>
              <a:gd name="T0" fmla="*/ 137 w 138"/>
              <a:gd name="T1" fmla="*/ 0 h 361"/>
              <a:gd name="T2" fmla="*/ 0 w 138"/>
              <a:gd name="T3" fmla="*/ 360 h 361"/>
              <a:gd name="T4" fmla="*/ 137 w 138"/>
              <a:gd name="T5" fmla="*/ 0 h 361"/>
            </a:gdLst>
            <a:ahLst/>
            <a:cxnLst>
              <a:cxn ang="0">
                <a:pos x="T0" y="T1"/>
              </a:cxn>
              <a:cxn ang="0">
                <a:pos x="T2" y="T3"/>
              </a:cxn>
              <a:cxn ang="0">
                <a:pos x="T4" y="T5"/>
              </a:cxn>
            </a:cxnLst>
            <a:rect l="0" t="0" r="r" b="b"/>
            <a:pathLst>
              <a:path w="138" h="361">
                <a:moveTo>
                  <a:pt x="137" y="0"/>
                </a:moveTo>
                <a:lnTo>
                  <a:pt x="0" y="360"/>
                </a:lnTo>
                <a:lnTo>
                  <a:pt x="13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49" name="Freeform 169"/>
          <p:cNvSpPr>
            <a:spLocks/>
          </p:cNvSpPr>
          <p:nvPr/>
        </p:nvSpPr>
        <p:spPr bwMode="auto">
          <a:xfrm>
            <a:off x="4523581" y="5926137"/>
            <a:ext cx="63500" cy="104775"/>
          </a:xfrm>
          <a:custGeom>
            <a:avLst/>
            <a:gdLst>
              <a:gd name="T0" fmla="*/ 39 w 40"/>
              <a:gd name="T1" fmla="*/ 11 h 66"/>
              <a:gd name="T2" fmla="*/ 0 w 40"/>
              <a:gd name="T3" fmla="*/ 65 h 66"/>
              <a:gd name="T4" fmla="*/ 8 w 40"/>
              <a:gd name="T5" fmla="*/ 0 h 66"/>
              <a:gd name="T6" fmla="*/ 39 w 40"/>
              <a:gd name="T7" fmla="*/ 11 h 66"/>
            </a:gdLst>
            <a:ahLst/>
            <a:cxnLst>
              <a:cxn ang="0">
                <a:pos x="T0" y="T1"/>
              </a:cxn>
              <a:cxn ang="0">
                <a:pos x="T2" y="T3"/>
              </a:cxn>
              <a:cxn ang="0">
                <a:pos x="T4" y="T5"/>
              </a:cxn>
              <a:cxn ang="0">
                <a:pos x="T6" y="T7"/>
              </a:cxn>
            </a:cxnLst>
            <a:rect l="0" t="0" r="r" b="b"/>
            <a:pathLst>
              <a:path w="40" h="66">
                <a:moveTo>
                  <a:pt x="39" y="11"/>
                </a:moveTo>
                <a:lnTo>
                  <a:pt x="0" y="65"/>
                </a:lnTo>
                <a:lnTo>
                  <a:pt x="8" y="0"/>
                </a:lnTo>
                <a:lnTo>
                  <a:pt x="39" y="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0" name="Freeform 170"/>
          <p:cNvSpPr>
            <a:spLocks/>
          </p:cNvSpPr>
          <p:nvPr/>
        </p:nvSpPr>
        <p:spPr bwMode="auto">
          <a:xfrm>
            <a:off x="5130006" y="5457825"/>
            <a:ext cx="1588" cy="573087"/>
          </a:xfrm>
          <a:custGeom>
            <a:avLst/>
            <a:gdLst>
              <a:gd name="T0" fmla="*/ 0 w 1"/>
              <a:gd name="T1" fmla="*/ 0 h 361"/>
              <a:gd name="T2" fmla="*/ 0 w 1"/>
              <a:gd name="T3" fmla="*/ 360 h 361"/>
              <a:gd name="T4" fmla="*/ 0 w 1"/>
              <a:gd name="T5" fmla="*/ 0 h 361"/>
            </a:gdLst>
            <a:ahLst/>
            <a:cxnLst>
              <a:cxn ang="0">
                <a:pos x="T0" y="T1"/>
              </a:cxn>
              <a:cxn ang="0">
                <a:pos x="T2" y="T3"/>
              </a:cxn>
              <a:cxn ang="0">
                <a:pos x="T4" y="T5"/>
              </a:cxn>
            </a:cxnLst>
            <a:rect l="0" t="0" r="r" b="b"/>
            <a:pathLst>
              <a:path w="1" h="361">
                <a:moveTo>
                  <a:pt x="0" y="0"/>
                </a:moveTo>
                <a:lnTo>
                  <a:pt x="0" y="36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1" name="Freeform 171"/>
          <p:cNvSpPr>
            <a:spLocks/>
          </p:cNvSpPr>
          <p:nvPr/>
        </p:nvSpPr>
        <p:spPr bwMode="auto">
          <a:xfrm>
            <a:off x="5103019" y="5929312"/>
            <a:ext cx="57150" cy="101600"/>
          </a:xfrm>
          <a:custGeom>
            <a:avLst/>
            <a:gdLst>
              <a:gd name="T0" fmla="*/ 35 w 36"/>
              <a:gd name="T1" fmla="*/ 0 h 64"/>
              <a:gd name="T2" fmla="*/ 17 w 36"/>
              <a:gd name="T3" fmla="*/ 63 h 64"/>
              <a:gd name="T4" fmla="*/ 0 w 36"/>
              <a:gd name="T5" fmla="*/ 0 h 64"/>
              <a:gd name="T6" fmla="*/ 35 w 36"/>
              <a:gd name="T7" fmla="*/ 0 h 64"/>
            </a:gdLst>
            <a:ahLst/>
            <a:cxnLst>
              <a:cxn ang="0">
                <a:pos x="T0" y="T1"/>
              </a:cxn>
              <a:cxn ang="0">
                <a:pos x="T2" y="T3"/>
              </a:cxn>
              <a:cxn ang="0">
                <a:pos x="T4" y="T5"/>
              </a:cxn>
              <a:cxn ang="0">
                <a:pos x="T6" y="T7"/>
              </a:cxn>
            </a:cxnLst>
            <a:rect l="0" t="0" r="r" b="b"/>
            <a:pathLst>
              <a:path w="36" h="64">
                <a:moveTo>
                  <a:pt x="35" y="0"/>
                </a:moveTo>
                <a:lnTo>
                  <a:pt x="17" y="63"/>
                </a:lnTo>
                <a:lnTo>
                  <a:pt x="0" y="0"/>
                </a:lnTo>
                <a:lnTo>
                  <a:pt x="3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2" name="Freeform 172"/>
          <p:cNvSpPr>
            <a:spLocks/>
          </p:cNvSpPr>
          <p:nvPr/>
        </p:nvSpPr>
        <p:spPr bwMode="auto">
          <a:xfrm>
            <a:off x="4536281" y="4467225"/>
            <a:ext cx="854075" cy="298450"/>
          </a:xfrm>
          <a:custGeom>
            <a:avLst/>
            <a:gdLst>
              <a:gd name="T0" fmla="*/ 0 w 538"/>
              <a:gd name="T1" fmla="*/ 187 h 188"/>
              <a:gd name="T2" fmla="*/ 0 w 538"/>
              <a:gd name="T3" fmla="*/ 0 h 188"/>
              <a:gd name="T4" fmla="*/ 537 w 538"/>
              <a:gd name="T5" fmla="*/ 0 h 188"/>
              <a:gd name="T6" fmla="*/ 537 w 538"/>
              <a:gd name="T7" fmla="*/ 187 h 188"/>
              <a:gd name="T8" fmla="*/ 0 w 538"/>
              <a:gd name="T9" fmla="*/ 187 h 188"/>
            </a:gdLst>
            <a:ahLst/>
            <a:cxnLst>
              <a:cxn ang="0">
                <a:pos x="T0" y="T1"/>
              </a:cxn>
              <a:cxn ang="0">
                <a:pos x="T2" y="T3"/>
              </a:cxn>
              <a:cxn ang="0">
                <a:pos x="T4" y="T5"/>
              </a:cxn>
              <a:cxn ang="0">
                <a:pos x="T6" y="T7"/>
              </a:cxn>
              <a:cxn ang="0">
                <a:pos x="T8" y="T9"/>
              </a:cxn>
            </a:cxnLst>
            <a:rect l="0" t="0" r="r" b="b"/>
            <a:pathLst>
              <a:path w="538" h="188">
                <a:moveTo>
                  <a:pt x="0" y="187"/>
                </a:moveTo>
                <a:lnTo>
                  <a:pt x="0" y="0"/>
                </a:lnTo>
                <a:lnTo>
                  <a:pt x="537" y="0"/>
                </a:lnTo>
                <a:lnTo>
                  <a:pt x="537"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3" name="Freeform 173"/>
          <p:cNvSpPr>
            <a:spLocks/>
          </p:cNvSpPr>
          <p:nvPr/>
        </p:nvSpPr>
        <p:spPr bwMode="auto">
          <a:xfrm>
            <a:off x="4923631" y="4467225"/>
            <a:ext cx="1588"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4" name="Freeform 174"/>
          <p:cNvSpPr>
            <a:spLocks/>
          </p:cNvSpPr>
          <p:nvPr/>
        </p:nvSpPr>
        <p:spPr bwMode="auto">
          <a:xfrm>
            <a:off x="5304631" y="4476750"/>
            <a:ext cx="1588"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5" name="Freeform 175"/>
          <p:cNvSpPr>
            <a:spLocks/>
          </p:cNvSpPr>
          <p:nvPr/>
        </p:nvSpPr>
        <p:spPr bwMode="auto">
          <a:xfrm>
            <a:off x="4622006" y="4456112"/>
            <a:ext cx="1588" cy="300038"/>
          </a:xfrm>
          <a:custGeom>
            <a:avLst/>
            <a:gdLst>
              <a:gd name="T0" fmla="*/ 0 w 1"/>
              <a:gd name="T1" fmla="*/ 0 h 189"/>
              <a:gd name="T2" fmla="*/ 0 w 1"/>
              <a:gd name="T3" fmla="*/ 188 h 189"/>
              <a:gd name="T4" fmla="*/ 0 w 1"/>
              <a:gd name="T5" fmla="*/ 0 h 189"/>
            </a:gdLst>
            <a:ahLst/>
            <a:cxnLst>
              <a:cxn ang="0">
                <a:pos x="T0" y="T1"/>
              </a:cxn>
              <a:cxn ang="0">
                <a:pos x="T2" y="T3"/>
              </a:cxn>
              <a:cxn ang="0">
                <a:pos x="T4" y="T5"/>
              </a:cxn>
            </a:cxnLst>
            <a:rect l="0" t="0" r="r" b="b"/>
            <a:pathLst>
              <a:path w="1" h="189">
                <a:moveTo>
                  <a:pt x="0" y="0"/>
                </a:moveTo>
                <a:lnTo>
                  <a:pt x="0" y="1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6" name="Freeform 176"/>
          <p:cNvSpPr>
            <a:spLocks/>
          </p:cNvSpPr>
          <p:nvPr/>
        </p:nvSpPr>
        <p:spPr bwMode="auto">
          <a:xfrm>
            <a:off x="5010944" y="4467225"/>
            <a:ext cx="1587"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7" name="Freeform 177"/>
          <p:cNvSpPr>
            <a:spLocks/>
          </p:cNvSpPr>
          <p:nvPr/>
        </p:nvSpPr>
        <p:spPr bwMode="auto">
          <a:xfrm>
            <a:off x="4699794" y="5213350"/>
            <a:ext cx="854075" cy="298450"/>
          </a:xfrm>
          <a:custGeom>
            <a:avLst/>
            <a:gdLst>
              <a:gd name="T0" fmla="*/ 0 w 538"/>
              <a:gd name="T1" fmla="*/ 187 h 188"/>
              <a:gd name="T2" fmla="*/ 0 w 538"/>
              <a:gd name="T3" fmla="*/ 0 h 188"/>
              <a:gd name="T4" fmla="*/ 537 w 538"/>
              <a:gd name="T5" fmla="*/ 0 h 188"/>
              <a:gd name="T6" fmla="*/ 537 w 538"/>
              <a:gd name="T7" fmla="*/ 187 h 188"/>
              <a:gd name="T8" fmla="*/ 0 w 538"/>
              <a:gd name="T9" fmla="*/ 187 h 188"/>
            </a:gdLst>
            <a:ahLst/>
            <a:cxnLst>
              <a:cxn ang="0">
                <a:pos x="T0" y="T1"/>
              </a:cxn>
              <a:cxn ang="0">
                <a:pos x="T2" y="T3"/>
              </a:cxn>
              <a:cxn ang="0">
                <a:pos x="T4" y="T5"/>
              </a:cxn>
              <a:cxn ang="0">
                <a:pos x="T6" y="T7"/>
              </a:cxn>
              <a:cxn ang="0">
                <a:pos x="T8" y="T9"/>
              </a:cxn>
            </a:cxnLst>
            <a:rect l="0" t="0" r="r" b="b"/>
            <a:pathLst>
              <a:path w="538" h="188">
                <a:moveTo>
                  <a:pt x="0" y="187"/>
                </a:moveTo>
                <a:lnTo>
                  <a:pt x="0" y="0"/>
                </a:lnTo>
                <a:lnTo>
                  <a:pt x="537" y="0"/>
                </a:lnTo>
                <a:lnTo>
                  <a:pt x="537"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8" name="Freeform 178"/>
          <p:cNvSpPr>
            <a:spLocks/>
          </p:cNvSpPr>
          <p:nvPr/>
        </p:nvSpPr>
        <p:spPr bwMode="auto">
          <a:xfrm>
            <a:off x="5087144" y="5213350"/>
            <a:ext cx="1587" cy="287337"/>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59" name="Freeform 179"/>
          <p:cNvSpPr>
            <a:spLocks/>
          </p:cNvSpPr>
          <p:nvPr/>
        </p:nvSpPr>
        <p:spPr bwMode="auto">
          <a:xfrm>
            <a:off x="5464969" y="5224462"/>
            <a:ext cx="1587" cy="287338"/>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0" name="Freeform 180"/>
          <p:cNvSpPr>
            <a:spLocks/>
          </p:cNvSpPr>
          <p:nvPr/>
        </p:nvSpPr>
        <p:spPr bwMode="auto">
          <a:xfrm>
            <a:off x="4785519" y="5203825"/>
            <a:ext cx="1587" cy="296862"/>
          </a:xfrm>
          <a:custGeom>
            <a:avLst/>
            <a:gdLst>
              <a:gd name="T0" fmla="*/ 0 w 1"/>
              <a:gd name="T1" fmla="*/ 0 h 187"/>
              <a:gd name="T2" fmla="*/ 0 w 1"/>
              <a:gd name="T3" fmla="*/ 186 h 187"/>
              <a:gd name="T4" fmla="*/ 0 w 1"/>
              <a:gd name="T5" fmla="*/ 0 h 187"/>
            </a:gdLst>
            <a:ahLst/>
            <a:cxnLst>
              <a:cxn ang="0">
                <a:pos x="T0" y="T1"/>
              </a:cxn>
              <a:cxn ang="0">
                <a:pos x="T2" y="T3"/>
              </a:cxn>
              <a:cxn ang="0">
                <a:pos x="T4" y="T5"/>
              </a:cxn>
            </a:cxnLst>
            <a:rect l="0" t="0" r="r" b="b"/>
            <a:pathLst>
              <a:path w="1" h="187">
                <a:moveTo>
                  <a:pt x="0" y="0"/>
                </a:moveTo>
                <a:lnTo>
                  <a:pt x="0" y="18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1" name="Freeform 181"/>
          <p:cNvSpPr>
            <a:spLocks/>
          </p:cNvSpPr>
          <p:nvPr/>
        </p:nvSpPr>
        <p:spPr bwMode="auto">
          <a:xfrm>
            <a:off x="5174456" y="5213350"/>
            <a:ext cx="1588" cy="287337"/>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2" name="Freeform 182"/>
          <p:cNvSpPr>
            <a:spLocks/>
          </p:cNvSpPr>
          <p:nvPr/>
        </p:nvSpPr>
        <p:spPr bwMode="auto">
          <a:xfrm>
            <a:off x="5780881" y="5457825"/>
            <a:ext cx="128588" cy="593725"/>
          </a:xfrm>
          <a:custGeom>
            <a:avLst/>
            <a:gdLst>
              <a:gd name="T0" fmla="*/ 80 w 81"/>
              <a:gd name="T1" fmla="*/ 0 h 374"/>
              <a:gd name="T2" fmla="*/ 0 w 81"/>
              <a:gd name="T3" fmla="*/ 373 h 374"/>
              <a:gd name="T4" fmla="*/ 80 w 81"/>
              <a:gd name="T5" fmla="*/ 0 h 374"/>
            </a:gdLst>
            <a:ahLst/>
            <a:cxnLst>
              <a:cxn ang="0">
                <a:pos x="T0" y="T1"/>
              </a:cxn>
              <a:cxn ang="0">
                <a:pos x="T2" y="T3"/>
              </a:cxn>
              <a:cxn ang="0">
                <a:pos x="T4" y="T5"/>
              </a:cxn>
            </a:cxnLst>
            <a:rect l="0" t="0" r="r" b="b"/>
            <a:pathLst>
              <a:path w="81" h="374">
                <a:moveTo>
                  <a:pt x="80" y="0"/>
                </a:moveTo>
                <a:lnTo>
                  <a:pt x="0" y="373"/>
                </a:lnTo>
                <a:lnTo>
                  <a:pt x="8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3" name="Freeform 183"/>
          <p:cNvSpPr>
            <a:spLocks/>
          </p:cNvSpPr>
          <p:nvPr/>
        </p:nvSpPr>
        <p:spPr bwMode="auto">
          <a:xfrm>
            <a:off x="5774531" y="5945187"/>
            <a:ext cx="53975" cy="106363"/>
          </a:xfrm>
          <a:custGeom>
            <a:avLst/>
            <a:gdLst>
              <a:gd name="T0" fmla="*/ 33 w 34"/>
              <a:gd name="T1" fmla="*/ 7 h 67"/>
              <a:gd name="T2" fmla="*/ 3 w 34"/>
              <a:gd name="T3" fmla="*/ 66 h 67"/>
              <a:gd name="T4" fmla="*/ 0 w 34"/>
              <a:gd name="T5" fmla="*/ 0 h 67"/>
              <a:gd name="T6" fmla="*/ 33 w 34"/>
              <a:gd name="T7" fmla="*/ 7 h 67"/>
            </a:gdLst>
            <a:ahLst/>
            <a:cxnLst>
              <a:cxn ang="0">
                <a:pos x="T0" y="T1"/>
              </a:cxn>
              <a:cxn ang="0">
                <a:pos x="T2" y="T3"/>
              </a:cxn>
              <a:cxn ang="0">
                <a:pos x="T4" y="T5"/>
              </a:cxn>
              <a:cxn ang="0">
                <a:pos x="T6" y="T7"/>
              </a:cxn>
            </a:cxnLst>
            <a:rect l="0" t="0" r="r" b="b"/>
            <a:pathLst>
              <a:path w="34" h="67">
                <a:moveTo>
                  <a:pt x="33" y="7"/>
                </a:moveTo>
                <a:lnTo>
                  <a:pt x="3" y="66"/>
                </a:lnTo>
                <a:lnTo>
                  <a:pt x="0" y="0"/>
                </a:lnTo>
                <a:lnTo>
                  <a:pt x="33"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4" name="Freeform 184"/>
          <p:cNvSpPr>
            <a:spLocks/>
          </p:cNvSpPr>
          <p:nvPr/>
        </p:nvSpPr>
        <p:spPr bwMode="auto">
          <a:xfrm>
            <a:off x="6309519" y="5448300"/>
            <a:ext cx="1587" cy="593725"/>
          </a:xfrm>
          <a:custGeom>
            <a:avLst/>
            <a:gdLst>
              <a:gd name="T0" fmla="*/ 0 w 1"/>
              <a:gd name="T1" fmla="*/ 0 h 374"/>
              <a:gd name="T2" fmla="*/ 0 w 1"/>
              <a:gd name="T3" fmla="*/ 373 h 374"/>
              <a:gd name="T4" fmla="*/ 0 w 1"/>
              <a:gd name="T5" fmla="*/ 0 h 374"/>
            </a:gdLst>
            <a:ahLst/>
            <a:cxnLst>
              <a:cxn ang="0">
                <a:pos x="T0" y="T1"/>
              </a:cxn>
              <a:cxn ang="0">
                <a:pos x="T2" y="T3"/>
              </a:cxn>
              <a:cxn ang="0">
                <a:pos x="T4" y="T5"/>
              </a:cxn>
            </a:cxnLst>
            <a:rect l="0" t="0" r="r" b="b"/>
            <a:pathLst>
              <a:path w="1" h="374">
                <a:moveTo>
                  <a:pt x="0" y="0"/>
                </a:moveTo>
                <a:lnTo>
                  <a:pt x="0" y="37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5" name="Freeform 185"/>
          <p:cNvSpPr>
            <a:spLocks/>
          </p:cNvSpPr>
          <p:nvPr/>
        </p:nvSpPr>
        <p:spPr bwMode="auto">
          <a:xfrm>
            <a:off x="6282531" y="5938837"/>
            <a:ext cx="55563" cy="103188"/>
          </a:xfrm>
          <a:custGeom>
            <a:avLst/>
            <a:gdLst>
              <a:gd name="T0" fmla="*/ 34 w 35"/>
              <a:gd name="T1" fmla="*/ 0 h 65"/>
              <a:gd name="T2" fmla="*/ 17 w 35"/>
              <a:gd name="T3" fmla="*/ 64 h 65"/>
              <a:gd name="T4" fmla="*/ 0 w 35"/>
              <a:gd name="T5" fmla="*/ 0 h 65"/>
              <a:gd name="T6" fmla="*/ 34 w 35"/>
              <a:gd name="T7" fmla="*/ 0 h 65"/>
            </a:gdLst>
            <a:ahLst/>
            <a:cxnLst>
              <a:cxn ang="0">
                <a:pos x="T0" y="T1"/>
              </a:cxn>
              <a:cxn ang="0">
                <a:pos x="T2" y="T3"/>
              </a:cxn>
              <a:cxn ang="0">
                <a:pos x="T4" y="T5"/>
              </a:cxn>
              <a:cxn ang="0">
                <a:pos x="T6" y="T7"/>
              </a:cxn>
            </a:cxnLst>
            <a:rect l="0" t="0" r="r" b="b"/>
            <a:pathLst>
              <a:path w="35" h="65">
                <a:moveTo>
                  <a:pt x="34" y="0"/>
                </a:moveTo>
                <a:lnTo>
                  <a:pt x="17" y="64"/>
                </a:lnTo>
                <a:lnTo>
                  <a:pt x="0" y="0"/>
                </a:lnTo>
                <a:lnTo>
                  <a:pt x="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6" name="Freeform 186"/>
          <p:cNvSpPr>
            <a:spLocks/>
          </p:cNvSpPr>
          <p:nvPr/>
        </p:nvSpPr>
        <p:spPr bwMode="auto">
          <a:xfrm>
            <a:off x="5876131" y="5203825"/>
            <a:ext cx="855663" cy="296862"/>
          </a:xfrm>
          <a:custGeom>
            <a:avLst/>
            <a:gdLst>
              <a:gd name="T0" fmla="*/ 0 w 539"/>
              <a:gd name="T1" fmla="*/ 186 h 187"/>
              <a:gd name="T2" fmla="*/ 0 w 539"/>
              <a:gd name="T3" fmla="*/ 0 h 187"/>
              <a:gd name="T4" fmla="*/ 538 w 539"/>
              <a:gd name="T5" fmla="*/ 0 h 187"/>
              <a:gd name="T6" fmla="*/ 538 w 539"/>
              <a:gd name="T7" fmla="*/ 186 h 187"/>
              <a:gd name="T8" fmla="*/ 0 w 539"/>
              <a:gd name="T9" fmla="*/ 186 h 187"/>
            </a:gdLst>
            <a:ahLst/>
            <a:cxnLst>
              <a:cxn ang="0">
                <a:pos x="T0" y="T1"/>
              </a:cxn>
              <a:cxn ang="0">
                <a:pos x="T2" y="T3"/>
              </a:cxn>
              <a:cxn ang="0">
                <a:pos x="T4" y="T5"/>
              </a:cxn>
              <a:cxn ang="0">
                <a:pos x="T6" y="T7"/>
              </a:cxn>
              <a:cxn ang="0">
                <a:pos x="T8" y="T9"/>
              </a:cxn>
            </a:cxnLst>
            <a:rect l="0" t="0" r="r" b="b"/>
            <a:pathLst>
              <a:path w="539" h="187">
                <a:moveTo>
                  <a:pt x="0" y="186"/>
                </a:moveTo>
                <a:lnTo>
                  <a:pt x="0" y="0"/>
                </a:lnTo>
                <a:lnTo>
                  <a:pt x="538" y="0"/>
                </a:lnTo>
                <a:lnTo>
                  <a:pt x="538" y="186"/>
                </a:lnTo>
                <a:lnTo>
                  <a:pt x="0" y="18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7" name="Freeform 187"/>
          <p:cNvSpPr>
            <a:spLocks/>
          </p:cNvSpPr>
          <p:nvPr/>
        </p:nvSpPr>
        <p:spPr bwMode="auto">
          <a:xfrm>
            <a:off x="6266656" y="5203825"/>
            <a:ext cx="1588"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8" name="Freeform 188"/>
          <p:cNvSpPr>
            <a:spLocks/>
          </p:cNvSpPr>
          <p:nvPr/>
        </p:nvSpPr>
        <p:spPr bwMode="auto">
          <a:xfrm>
            <a:off x="6644481" y="5213350"/>
            <a:ext cx="1588" cy="287337"/>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69" name="Freeform 189"/>
          <p:cNvSpPr>
            <a:spLocks/>
          </p:cNvSpPr>
          <p:nvPr/>
        </p:nvSpPr>
        <p:spPr bwMode="auto">
          <a:xfrm>
            <a:off x="5965031" y="5194300"/>
            <a:ext cx="1588" cy="295275"/>
          </a:xfrm>
          <a:custGeom>
            <a:avLst/>
            <a:gdLst>
              <a:gd name="T0" fmla="*/ 0 w 1"/>
              <a:gd name="T1" fmla="*/ 0 h 186"/>
              <a:gd name="T2" fmla="*/ 0 w 1"/>
              <a:gd name="T3" fmla="*/ 185 h 186"/>
              <a:gd name="T4" fmla="*/ 0 w 1"/>
              <a:gd name="T5" fmla="*/ 0 h 186"/>
            </a:gdLst>
            <a:ahLst/>
            <a:cxnLst>
              <a:cxn ang="0">
                <a:pos x="T0" y="T1"/>
              </a:cxn>
              <a:cxn ang="0">
                <a:pos x="T2" y="T3"/>
              </a:cxn>
              <a:cxn ang="0">
                <a:pos x="T4" y="T5"/>
              </a:cxn>
            </a:cxnLst>
            <a:rect l="0" t="0" r="r" b="b"/>
            <a:pathLst>
              <a:path w="1" h="186">
                <a:moveTo>
                  <a:pt x="0" y="0"/>
                </a:moveTo>
                <a:lnTo>
                  <a:pt x="0" y="18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0" name="Freeform 190"/>
          <p:cNvSpPr>
            <a:spLocks/>
          </p:cNvSpPr>
          <p:nvPr/>
        </p:nvSpPr>
        <p:spPr bwMode="auto">
          <a:xfrm>
            <a:off x="6352381" y="5203825"/>
            <a:ext cx="1588"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1" name="Freeform 191"/>
          <p:cNvSpPr>
            <a:spLocks/>
          </p:cNvSpPr>
          <p:nvPr/>
        </p:nvSpPr>
        <p:spPr bwMode="auto">
          <a:xfrm>
            <a:off x="8039894" y="5989637"/>
            <a:ext cx="650875" cy="411163"/>
          </a:xfrm>
          <a:custGeom>
            <a:avLst/>
            <a:gdLst>
              <a:gd name="T0" fmla="*/ 0 w 410"/>
              <a:gd name="T1" fmla="*/ 258 h 259"/>
              <a:gd name="T2" fmla="*/ 0 w 410"/>
              <a:gd name="T3" fmla="*/ 0 h 259"/>
              <a:gd name="T4" fmla="*/ 409 w 410"/>
              <a:gd name="T5" fmla="*/ 0 h 259"/>
              <a:gd name="T6" fmla="*/ 409 w 410"/>
              <a:gd name="T7" fmla="*/ 258 h 259"/>
              <a:gd name="T8" fmla="*/ 0 w 410"/>
              <a:gd name="T9" fmla="*/ 258 h 259"/>
            </a:gdLst>
            <a:ahLst/>
            <a:cxnLst>
              <a:cxn ang="0">
                <a:pos x="T0" y="T1"/>
              </a:cxn>
              <a:cxn ang="0">
                <a:pos x="T2" y="T3"/>
              </a:cxn>
              <a:cxn ang="0">
                <a:pos x="T4" y="T5"/>
              </a:cxn>
              <a:cxn ang="0">
                <a:pos x="T6" y="T7"/>
              </a:cxn>
              <a:cxn ang="0">
                <a:pos x="T8" y="T9"/>
              </a:cxn>
            </a:cxnLst>
            <a:rect l="0" t="0" r="r" b="b"/>
            <a:pathLst>
              <a:path w="410" h="259">
                <a:moveTo>
                  <a:pt x="0" y="258"/>
                </a:moveTo>
                <a:lnTo>
                  <a:pt x="0" y="0"/>
                </a:lnTo>
                <a:lnTo>
                  <a:pt x="409" y="0"/>
                </a:lnTo>
                <a:lnTo>
                  <a:pt x="409" y="258"/>
                </a:lnTo>
                <a:lnTo>
                  <a:pt x="0" y="25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2" name="Freeform 192"/>
          <p:cNvSpPr>
            <a:spLocks/>
          </p:cNvSpPr>
          <p:nvPr/>
        </p:nvSpPr>
        <p:spPr bwMode="auto">
          <a:xfrm>
            <a:off x="7066756" y="5203825"/>
            <a:ext cx="854075" cy="296862"/>
          </a:xfrm>
          <a:custGeom>
            <a:avLst/>
            <a:gdLst>
              <a:gd name="T0" fmla="*/ 0 w 538"/>
              <a:gd name="T1" fmla="*/ 186 h 187"/>
              <a:gd name="T2" fmla="*/ 0 w 538"/>
              <a:gd name="T3" fmla="*/ 0 h 187"/>
              <a:gd name="T4" fmla="*/ 537 w 538"/>
              <a:gd name="T5" fmla="*/ 0 h 187"/>
              <a:gd name="T6" fmla="*/ 537 w 538"/>
              <a:gd name="T7" fmla="*/ 186 h 187"/>
              <a:gd name="T8" fmla="*/ 0 w 538"/>
              <a:gd name="T9" fmla="*/ 186 h 187"/>
            </a:gdLst>
            <a:ahLst/>
            <a:cxnLst>
              <a:cxn ang="0">
                <a:pos x="T0" y="T1"/>
              </a:cxn>
              <a:cxn ang="0">
                <a:pos x="T2" y="T3"/>
              </a:cxn>
              <a:cxn ang="0">
                <a:pos x="T4" y="T5"/>
              </a:cxn>
              <a:cxn ang="0">
                <a:pos x="T6" y="T7"/>
              </a:cxn>
              <a:cxn ang="0">
                <a:pos x="T8" y="T9"/>
              </a:cxn>
            </a:cxnLst>
            <a:rect l="0" t="0" r="r" b="b"/>
            <a:pathLst>
              <a:path w="538" h="187">
                <a:moveTo>
                  <a:pt x="0" y="186"/>
                </a:moveTo>
                <a:lnTo>
                  <a:pt x="0" y="0"/>
                </a:lnTo>
                <a:lnTo>
                  <a:pt x="537" y="0"/>
                </a:lnTo>
                <a:lnTo>
                  <a:pt x="537" y="186"/>
                </a:lnTo>
                <a:lnTo>
                  <a:pt x="0" y="18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3" name="Freeform 193"/>
          <p:cNvSpPr>
            <a:spLocks/>
          </p:cNvSpPr>
          <p:nvPr/>
        </p:nvSpPr>
        <p:spPr bwMode="auto">
          <a:xfrm>
            <a:off x="7455694" y="5203825"/>
            <a:ext cx="1587"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4" name="Freeform 194"/>
          <p:cNvSpPr>
            <a:spLocks/>
          </p:cNvSpPr>
          <p:nvPr/>
        </p:nvSpPr>
        <p:spPr bwMode="auto">
          <a:xfrm>
            <a:off x="7833519" y="5213350"/>
            <a:ext cx="1587" cy="287337"/>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5" name="Freeform 195"/>
          <p:cNvSpPr>
            <a:spLocks/>
          </p:cNvSpPr>
          <p:nvPr/>
        </p:nvSpPr>
        <p:spPr bwMode="auto">
          <a:xfrm>
            <a:off x="7152481" y="5194300"/>
            <a:ext cx="1588" cy="295275"/>
          </a:xfrm>
          <a:custGeom>
            <a:avLst/>
            <a:gdLst>
              <a:gd name="T0" fmla="*/ 0 w 1"/>
              <a:gd name="T1" fmla="*/ 0 h 186"/>
              <a:gd name="T2" fmla="*/ 0 w 1"/>
              <a:gd name="T3" fmla="*/ 185 h 186"/>
              <a:gd name="T4" fmla="*/ 0 w 1"/>
              <a:gd name="T5" fmla="*/ 0 h 186"/>
            </a:gdLst>
            <a:ahLst/>
            <a:cxnLst>
              <a:cxn ang="0">
                <a:pos x="T0" y="T1"/>
              </a:cxn>
              <a:cxn ang="0">
                <a:pos x="T2" y="T3"/>
              </a:cxn>
              <a:cxn ang="0">
                <a:pos x="T4" y="T5"/>
              </a:cxn>
            </a:cxnLst>
            <a:rect l="0" t="0" r="r" b="b"/>
            <a:pathLst>
              <a:path w="1" h="186">
                <a:moveTo>
                  <a:pt x="0" y="0"/>
                </a:moveTo>
                <a:lnTo>
                  <a:pt x="0" y="18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6" name="Freeform 196"/>
          <p:cNvSpPr>
            <a:spLocks/>
          </p:cNvSpPr>
          <p:nvPr/>
        </p:nvSpPr>
        <p:spPr bwMode="auto">
          <a:xfrm>
            <a:off x="7543006" y="5203825"/>
            <a:ext cx="1588" cy="285750"/>
          </a:xfrm>
          <a:custGeom>
            <a:avLst/>
            <a:gdLst>
              <a:gd name="T0" fmla="*/ 0 w 1"/>
              <a:gd name="T1" fmla="*/ 0 h 180"/>
              <a:gd name="T2" fmla="*/ 0 w 1"/>
              <a:gd name="T3" fmla="*/ 179 h 180"/>
              <a:gd name="T4" fmla="*/ 0 w 1"/>
              <a:gd name="T5" fmla="*/ 0 h 180"/>
            </a:gdLst>
            <a:ahLst/>
            <a:cxnLst>
              <a:cxn ang="0">
                <a:pos x="T0" y="T1"/>
              </a:cxn>
              <a:cxn ang="0">
                <a:pos x="T2" y="T3"/>
              </a:cxn>
              <a:cxn ang="0">
                <a:pos x="T4" y="T5"/>
              </a:cxn>
            </a:cxnLst>
            <a:rect l="0" t="0" r="r" b="b"/>
            <a:pathLst>
              <a:path w="1" h="180">
                <a:moveTo>
                  <a:pt x="0" y="0"/>
                </a:moveTo>
                <a:lnTo>
                  <a:pt x="0" y="17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7" name="Freeform 197"/>
          <p:cNvSpPr>
            <a:spLocks/>
          </p:cNvSpPr>
          <p:nvPr/>
        </p:nvSpPr>
        <p:spPr bwMode="auto">
          <a:xfrm>
            <a:off x="6071394" y="4467225"/>
            <a:ext cx="857250" cy="298450"/>
          </a:xfrm>
          <a:custGeom>
            <a:avLst/>
            <a:gdLst>
              <a:gd name="T0" fmla="*/ 0 w 540"/>
              <a:gd name="T1" fmla="*/ 187 h 188"/>
              <a:gd name="T2" fmla="*/ 0 w 540"/>
              <a:gd name="T3" fmla="*/ 0 h 188"/>
              <a:gd name="T4" fmla="*/ 539 w 540"/>
              <a:gd name="T5" fmla="*/ 0 h 188"/>
              <a:gd name="T6" fmla="*/ 539 w 540"/>
              <a:gd name="T7" fmla="*/ 187 h 188"/>
              <a:gd name="T8" fmla="*/ 0 w 540"/>
              <a:gd name="T9" fmla="*/ 187 h 188"/>
            </a:gdLst>
            <a:ahLst/>
            <a:cxnLst>
              <a:cxn ang="0">
                <a:pos x="T0" y="T1"/>
              </a:cxn>
              <a:cxn ang="0">
                <a:pos x="T2" y="T3"/>
              </a:cxn>
              <a:cxn ang="0">
                <a:pos x="T4" y="T5"/>
              </a:cxn>
              <a:cxn ang="0">
                <a:pos x="T6" y="T7"/>
              </a:cxn>
              <a:cxn ang="0">
                <a:pos x="T8" y="T9"/>
              </a:cxn>
            </a:cxnLst>
            <a:rect l="0" t="0" r="r" b="b"/>
            <a:pathLst>
              <a:path w="540" h="188">
                <a:moveTo>
                  <a:pt x="0" y="187"/>
                </a:moveTo>
                <a:lnTo>
                  <a:pt x="0" y="0"/>
                </a:lnTo>
                <a:lnTo>
                  <a:pt x="539" y="0"/>
                </a:lnTo>
                <a:lnTo>
                  <a:pt x="539"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8" name="Freeform 198"/>
          <p:cNvSpPr>
            <a:spLocks/>
          </p:cNvSpPr>
          <p:nvPr/>
        </p:nvSpPr>
        <p:spPr bwMode="auto">
          <a:xfrm>
            <a:off x="6461919" y="4467225"/>
            <a:ext cx="1587"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79" name="Freeform 199"/>
          <p:cNvSpPr>
            <a:spLocks/>
          </p:cNvSpPr>
          <p:nvPr/>
        </p:nvSpPr>
        <p:spPr bwMode="auto">
          <a:xfrm>
            <a:off x="6838156" y="4476750"/>
            <a:ext cx="1588"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0" name="Freeform 200"/>
          <p:cNvSpPr>
            <a:spLocks/>
          </p:cNvSpPr>
          <p:nvPr/>
        </p:nvSpPr>
        <p:spPr bwMode="auto">
          <a:xfrm>
            <a:off x="6157119" y="4456112"/>
            <a:ext cx="1587" cy="300038"/>
          </a:xfrm>
          <a:custGeom>
            <a:avLst/>
            <a:gdLst>
              <a:gd name="T0" fmla="*/ 0 w 1"/>
              <a:gd name="T1" fmla="*/ 0 h 189"/>
              <a:gd name="T2" fmla="*/ 0 w 1"/>
              <a:gd name="T3" fmla="*/ 188 h 189"/>
              <a:gd name="T4" fmla="*/ 0 w 1"/>
              <a:gd name="T5" fmla="*/ 0 h 189"/>
            </a:gdLst>
            <a:ahLst/>
            <a:cxnLst>
              <a:cxn ang="0">
                <a:pos x="T0" y="T1"/>
              </a:cxn>
              <a:cxn ang="0">
                <a:pos x="T2" y="T3"/>
              </a:cxn>
              <a:cxn ang="0">
                <a:pos x="T4" y="T5"/>
              </a:cxn>
            </a:cxnLst>
            <a:rect l="0" t="0" r="r" b="b"/>
            <a:pathLst>
              <a:path w="1" h="189">
                <a:moveTo>
                  <a:pt x="0" y="0"/>
                </a:moveTo>
                <a:lnTo>
                  <a:pt x="0" y="1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1" name="Freeform 201"/>
          <p:cNvSpPr>
            <a:spLocks/>
          </p:cNvSpPr>
          <p:nvPr/>
        </p:nvSpPr>
        <p:spPr bwMode="auto">
          <a:xfrm>
            <a:off x="6547644" y="4467225"/>
            <a:ext cx="1587"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2" name="Freeform 202"/>
          <p:cNvSpPr>
            <a:spLocks/>
          </p:cNvSpPr>
          <p:nvPr/>
        </p:nvSpPr>
        <p:spPr bwMode="auto">
          <a:xfrm>
            <a:off x="5314156" y="3813175"/>
            <a:ext cx="855663" cy="298450"/>
          </a:xfrm>
          <a:custGeom>
            <a:avLst/>
            <a:gdLst>
              <a:gd name="T0" fmla="*/ 0 w 539"/>
              <a:gd name="T1" fmla="*/ 187 h 188"/>
              <a:gd name="T2" fmla="*/ 0 w 539"/>
              <a:gd name="T3" fmla="*/ 0 h 188"/>
              <a:gd name="T4" fmla="*/ 538 w 539"/>
              <a:gd name="T5" fmla="*/ 0 h 188"/>
              <a:gd name="T6" fmla="*/ 538 w 539"/>
              <a:gd name="T7" fmla="*/ 187 h 188"/>
              <a:gd name="T8" fmla="*/ 0 w 539"/>
              <a:gd name="T9" fmla="*/ 187 h 188"/>
            </a:gdLst>
            <a:ahLst/>
            <a:cxnLst>
              <a:cxn ang="0">
                <a:pos x="T0" y="T1"/>
              </a:cxn>
              <a:cxn ang="0">
                <a:pos x="T2" y="T3"/>
              </a:cxn>
              <a:cxn ang="0">
                <a:pos x="T4" y="T5"/>
              </a:cxn>
              <a:cxn ang="0">
                <a:pos x="T6" y="T7"/>
              </a:cxn>
              <a:cxn ang="0">
                <a:pos x="T8" y="T9"/>
              </a:cxn>
            </a:cxnLst>
            <a:rect l="0" t="0" r="r" b="b"/>
            <a:pathLst>
              <a:path w="539" h="188">
                <a:moveTo>
                  <a:pt x="0" y="187"/>
                </a:moveTo>
                <a:lnTo>
                  <a:pt x="0" y="0"/>
                </a:lnTo>
                <a:lnTo>
                  <a:pt x="538" y="0"/>
                </a:lnTo>
                <a:lnTo>
                  <a:pt x="538"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3" name="Freeform 203"/>
          <p:cNvSpPr>
            <a:spLocks/>
          </p:cNvSpPr>
          <p:nvPr/>
        </p:nvSpPr>
        <p:spPr bwMode="auto">
          <a:xfrm>
            <a:off x="5704681" y="3813175"/>
            <a:ext cx="1588"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4" name="Freeform 204"/>
          <p:cNvSpPr>
            <a:spLocks/>
          </p:cNvSpPr>
          <p:nvPr/>
        </p:nvSpPr>
        <p:spPr bwMode="auto">
          <a:xfrm>
            <a:off x="6082506" y="3824287"/>
            <a:ext cx="1588" cy="287338"/>
          </a:xfrm>
          <a:custGeom>
            <a:avLst/>
            <a:gdLst>
              <a:gd name="T0" fmla="*/ 0 w 1"/>
              <a:gd name="T1" fmla="*/ 0 h 181"/>
              <a:gd name="T2" fmla="*/ 0 w 1"/>
              <a:gd name="T3" fmla="*/ 180 h 181"/>
              <a:gd name="T4" fmla="*/ 0 w 1"/>
              <a:gd name="T5" fmla="*/ 0 h 181"/>
            </a:gdLst>
            <a:ahLst/>
            <a:cxnLst>
              <a:cxn ang="0">
                <a:pos x="T0" y="T1"/>
              </a:cxn>
              <a:cxn ang="0">
                <a:pos x="T2" y="T3"/>
              </a:cxn>
              <a:cxn ang="0">
                <a:pos x="T4" y="T5"/>
              </a:cxn>
            </a:cxnLst>
            <a:rect l="0" t="0" r="r" b="b"/>
            <a:pathLst>
              <a:path w="1" h="181">
                <a:moveTo>
                  <a:pt x="0" y="0"/>
                </a:moveTo>
                <a:lnTo>
                  <a:pt x="0" y="18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5" name="Freeform 205"/>
          <p:cNvSpPr>
            <a:spLocks/>
          </p:cNvSpPr>
          <p:nvPr/>
        </p:nvSpPr>
        <p:spPr bwMode="auto">
          <a:xfrm>
            <a:off x="5401469" y="3802062"/>
            <a:ext cx="1587" cy="300038"/>
          </a:xfrm>
          <a:custGeom>
            <a:avLst/>
            <a:gdLst>
              <a:gd name="T0" fmla="*/ 0 w 1"/>
              <a:gd name="T1" fmla="*/ 0 h 189"/>
              <a:gd name="T2" fmla="*/ 0 w 1"/>
              <a:gd name="T3" fmla="*/ 188 h 189"/>
              <a:gd name="T4" fmla="*/ 0 w 1"/>
              <a:gd name="T5" fmla="*/ 0 h 189"/>
            </a:gdLst>
            <a:ahLst/>
            <a:cxnLst>
              <a:cxn ang="0">
                <a:pos x="T0" y="T1"/>
              </a:cxn>
              <a:cxn ang="0">
                <a:pos x="T2" y="T3"/>
              </a:cxn>
              <a:cxn ang="0">
                <a:pos x="T4" y="T5"/>
              </a:cxn>
            </a:cxnLst>
            <a:rect l="0" t="0" r="r" b="b"/>
            <a:pathLst>
              <a:path w="1" h="189">
                <a:moveTo>
                  <a:pt x="0" y="0"/>
                </a:moveTo>
                <a:lnTo>
                  <a:pt x="0" y="18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6" name="Freeform 206"/>
          <p:cNvSpPr>
            <a:spLocks/>
          </p:cNvSpPr>
          <p:nvPr/>
        </p:nvSpPr>
        <p:spPr bwMode="auto">
          <a:xfrm>
            <a:off x="5788819" y="3813175"/>
            <a:ext cx="1587" cy="288925"/>
          </a:xfrm>
          <a:custGeom>
            <a:avLst/>
            <a:gdLst>
              <a:gd name="T0" fmla="*/ 0 w 1"/>
              <a:gd name="T1" fmla="*/ 0 h 182"/>
              <a:gd name="T2" fmla="*/ 0 w 1"/>
              <a:gd name="T3" fmla="*/ 181 h 182"/>
              <a:gd name="T4" fmla="*/ 0 w 1"/>
              <a:gd name="T5" fmla="*/ 0 h 182"/>
            </a:gdLst>
            <a:ahLst/>
            <a:cxnLst>
              <a:cxn ang="0">
                <a:pos x="T0" y="T1"/>
              </a:cxn>
              <a:cxn ang="0">
                <a:pos x="T2" y="T3"/>
              </a:cxn>
              <a:cxn ang="0">
                <a:pos x="T4" y="T5"/>
              </a:cxn>
            </a:cxnLst>
            <a:rect l="0" t="0" r="r" b="b"/>
            <a:pathLst>
              <a:path w="1" h="182">
                <a:moveTo>
                  <a:pt x="0" y="0"/>
                </a:moveTo>
                <a:lnTo>
                  <a:pt x="0" y="18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7" name="Freeform 207"/>
          <p:cNvSpPr>
            <a:spLocks/>
          </p:cNvSpPr>
          <p:nvPr/>
        </p:nvSpPr>
        <p:spPr bwMode="auto">
          <a:xfrm>
            <a:off x="3972719" y="4713287"/>
            <a:ext cx="608012" cy="471488"/>
          </a:xfrm>
          <a:custGeom>
            <a:avLst/>
            <a:gdLst>
              <a:gd name="T0" fmla="*/ 382 w 383"/>
              <a:gd name="T1" fmla="*/ 0 h 297"/>
              <a:gd name="T2" fmla="*/ 0 w 383"/>
              <a:gd name="T3" fmla="*/ 296 h 297"/>
              <a:gd name="T4" fmla="*/ 382 w 383"/>
              <a:gd name="T5" fmla="*/ 0 h 297"/>
            </a:gdLst>
            <a:ahLst/>
            <a:cxnLst>
              <a:cxn ang="0">
                <a:pos x="T0" y="T1"/>
              </a:cxn>
              <a:cxn ang="0">
                <a:pos x="T2" y="T3"/>
              </a:cxn>
              <a:cxn ang="0">
                <a:pos x="T4" y="T5"/>
              </a:cxn>
            </a:cxnLst>
            <a:rect l="0" t="0" r="r" b="b"/>
            <a:pathLst>
              <a:path w="383" h="297">
                <a:moveTo>
                  <a:pt x="382" y="0"/>
                </a:moveTo>
                <a:lnTo>
                  <a:pt x="0" y="296"/>
                </a:lnTo>
                <a:lnTo>
                  <a:pt x="38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8" name="Freeform 208"/>
          <p:cNvSpPr>
            <a:spLocks/>
          </p:cNvSpPr>
          <p:nvPr/>
        </p:nvSpPr>
        <p:spPr bwMode="auto">
          <a:xfrm>
            <a:off x="3972719" y="5097462"/>
            <a:ext cx="103187" cy="87313"/>
          </a:xfrm>
          <a:custGeom>
            <a:avLst/>
            <a:gdLst>
              <a:gd name="T0" fmla="*/ 64 w 65"/>
              <a:gd name="T1" fmla="*/ 25 h 55"/>
              <a:gd name="T2" fmla="*/ 0 w 65"/>
              <a:gd name="T3" fmla="*/ 54 h 55"/>
              <a:gd name="T4" fmla="*/ 42 w 65"/>
              <a:gd name="T5" fmla="*/ 0 h 55"/>
              <a:gd name="T6" fmla="*/ 64 w 65"/>
              <a:gd name="T7" fmla="*/ 25 h 55"/>
            </a:gdLst>
            <a:ahLst/>
            <a:cxnLst>
              <a:cxn ang="0">
                <a:pos x="T0" y="T1"/>
              </a:cxn>
              <a:cxn ang="0">
                <a:pos x="T2" y="T3"/>
              </a:cxn>
              <a:cxn ang="0">
                <a:pos x="T4" y="T5"/>
              </a:cxn>
              <a:cxn ang="0">
                <a:pos x="T6" y="T7"/>
              </a:cxn>
            </a:cxnLst>
            <a:rect l="0" t="0" r="r" b="b"/>
            <a:pathLst>
              <a:path w="65" h="55">
                <a:moveTo>
                  <a:pt x="64" y="25"/>
                </a:moveTo>
                <a:lnTo>
                  <a:pt x="0" y="54"/>
                </a:lnTo>
                <a:lnTo>
                  <a:pt x="42" y="0"/>
                </a:lnTo>
                <a:lnTo>
                  <a:pt x="64"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89" name="Freeform 209"/>
          <p:cNvSpPr>
            <a:spLocks/>
          </p:cNvSpPr>
          <p:nvPr/>
        </p:nvSpPr>
        <p:spPr bwMode="auto">
          <a:xfrm>
            <a:off x="4956969" y="4713287"/>
            <a:ext cx="174625" cy="471488"/>
          </a:xfrm>
          <a:custGeom>
            <a:avLst/>
            <a:gdLst>
              <a:gd name="T0" fmla="*/ 0 w 110"/>
              <a:gd name="T1" fmla="*/ 0 h 297"/>
              <a:gd name="T2" fmla="*/ 109 w 110"/>
              <a:gd name="T3" fmla="*/ 296 h 297"/>
              <a:gd name="T4" fmla="*/ 0 w 110"/>
              <a:gd name="T5" fmla="*/ 0 h 297"/>
            </a:gdLst>
            <a:ahLst/>
            <a:cxnLst>
              <a:cxn ang="0">
                <a:pos x="T0" y="T1"/>
              </a:cxn>
              <a:cxn ang="0">
                <a:pos x="T2" y="T3"/>
              </a:cxn>
              <a:cxn ang="0">
                <a:pos x="T4" y="T5"/>
              </a:cxn>
            </a:cxnLst>
            <a:rect l="0" t="0" r="r" b="b"/>
            <a:pathLst>
              <a:path w="110" h="297">
                <a:moveTo>
                  <a:pt x="0" y="0"/>
                </a:moveTo>
                <a:lnTo>
                  <a:pt x="109" y="29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0" name="Freeform 210"/>
          <p:cNvSpPr>
            <a:spLocks/>
          </p:cNvSpPr>
          <p:nvPr/>
        </p:nvSpPr>
        <p:spPr bwMode="auto">
          <a:xfrm>
            <a:off x="5069681" y="5078412"/>
            <a:ext cx="61913" cy="106363"/>
          </a:xfrm>
          <a:custGeom>
            <a:avLst/>
            <a:gdLst>
              <a:gd name="T0" fmla="*/ 33 w 39"/>
              <a:gd name="T1" fmla="*/ 0 h 67"/>
              <a:gd name="T2" fmla="*/ 38 w 39"/>
              <a:gd name="T3" fmla="*/ 66 h 67"/>
              <a:gd name="T4" fmla="*/ 0 w 39"/>
              <a:gd name="T5" fmla="*/ 11 h 67"/>
              <a:gd name="T6" fmla="*/ 33 w 39"/>
              <a:gd name="T7" fmla="*/ 0 h 67"/>
            </a:gdLst>
            <a:ahLst/>
            <a:cxnLst>
              <a:cxn ang="0">
                <a:pos x="T0" y="T1"/>
              </a:cxn>
              <a:cxn ang="0">
                <a:pos x="T2" y="T3"/>
              </a:cxn>
              <a:cxn ang="0">
                <a:pos x="T4" y="T5"/>
              </a:cxn>
              <a:cxn ang="0">
                <a:pos x="T6" y="T7"/>
              </a:cxn>
            </a:cxnLst>
            <a:rect l="0" t="0" r="r" b="b"/>
            <a:pathLst>
              <a:path w="39" h="67">
                <a:moveTo>
                  <a:pt x="33" y="0"/>
                </a:moveTo>
                <a:lnTo>
                  <a:pt x="38" y="66"/>
                </a:lnTo>
                <a:lnTo>
                  <a:pt x="0" y="11"/>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1" name="Freeform 211"/>
          <p:cNvSpPr>
            <a:spLocks/>
          </p:cNvSpPr>
          <p:nvPr/>
        </p:nvSpPr>
        <p:spPr bwMode="auto">
          <a:xfrm>
            <a:off x="6114256" y="4724400"/>
            <a:ext cx="1588" cy="460375"/>
          </a:xfrm>
          <a:custGeom>
            <a:avLst/>
            <a:gdLst>
              <a:gd name="T0" fmla="*/ 0 w 1"/>
              <a:gd name="T1" fmla="*/ 0 h 290"/>
              <a:gd name="T2" fmla="*/ 0 w 1"/>
              <a:gd name="T3" fmla="*/ 289 h 290"/>
              <a:gd name="T4" fmla="*/ 0 w 1"/>
              <a:gd name="T5" fmla="*/ 0 h 290"/>
            </a:gdLst>
            <a:ahLst/>
            <a:cxnLst>
              <a:cxn ang="0">
                <a:pos x="T0" y="T1"/>
              </a:cxn>
              <a:cxn ang="0">
                <a:pos x="T2" y="T3"/>
              </a:cxn>
              <a:cxn ang="0">
                <a:pos x="T4" y="T5"/>
              </a:cxn>
            </a:cxnLst>
            <a:rect l="0" t="0" r="r" b="b"/>
            <a:pathLst>
              <a:path w="1" h="290">
                <a:moveTo>
                  <a:pt x="0" y="0"/>
                </a:moveTo>
                <a:lnTo>
                  <a:pt x="0" y="28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2" name="Freeform 212"/>
          <p:cNvSpPr>
            <a:spLocks/>
          </p:cNvSpPr>
          <p:nvPr/>
        </p:nvSpPr>
        <p:spPr bwMode="auto">
          <a:xfrm>
            <a:off x="6087269" y="5081587"/>
            <a:ext cx="55562" cy="103188"/>
          </a:xfrm>
          <a:custGeom>
            <a:avLst/>
            <a:gdLst>
              <a:gd name="T0" fmla="*/ 34 w 35"/>
              <a:gd name="T1" fmla="*/ 0 h 65"/>
              <a:gd name="T2" fmla="*/ 17 w 35"/>
              <a:gd name="T3" fmla="*/ 64 h 65"/>
              <a:gd name="T4" fmla="*/ 0 w 35"/>
              <a:gd name="T5" fmla="*/ 0 h 65"/>
              <a:gd name="T6" fmla="*/ 34 w 35"/>
              <a:gd name="T7" fmla="*/ 0 h 65"/>
            </a:gdLst>
            <a:ahLst/>
            <a:cxnLst>
              <a:cxn ang="0">
                <a:pos x="T0" y="T1"/>
              </a:cxn>
              <a:cxn ang="0">
                <a:pos x="T2" y="T3"/>
              </a:cxn>
              <a:cxn ang="0">
                <a:pos x="T4" y="T5"/>
              </a:cxn>
              <a:cxn ang="0">
                <a:pos x="T6" y="T7"/>
              </a:cxn>
            </a:cxnLst>
            <a:rect l="0" t="0" r="r" b="b"/>
            <a:pathLst>
              <a:path w="35" h="65">
                <a:moveTo>
                  <a:pt x="34" y="0"/>
                </a:moveTo>
                <a:lnTo>
                  <a:pt x="17" y="64"/>
                </a:lnTo>
                <a:lnTo>
                  <a:pt x="0" y="0"/>
                </a:lnTo>
                <a:lnTo>
                  <a:pt x="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3" name="Freeform 213"/>
          <p:cNvSpPr>
            <a:spLocks/>
          </p:cNvSpPr>
          <p:nvPr/>
        </p:nvSpPr>
        <p:spPr bwMode="auto">
          <a:xfrm>
            <a:off x="6503194" y="4694237"/>
            <a:ext cx="846137" cy="481013"/>
          </a:xfrm>
          <a:custGeom>
            <a:avLst/>
            <a:gdLst>
              <a:gd name="T0" fmla="*/ 0 w 533"/>
              <a:gd name="T1" fmla="*/ 0 h 303"/>
              <a:gd name="T2" fmla="*/ 532 w 533"/>
              <a:gd name="T3" fmla="*/ 302 h 303"/>
              <a:gd name="T4" fmla="*/ 0 w 533"/>
              <a:gd name="T5" fmla="*/ 0 h 303"/>
            </a:gdLst>
            <a:ahLst/>
            <a:cxnLst>
              <a:cxn ang="0">
                <a:pos x="T0" y="T1"/>
              </a:cxn>
              <a:cxn ang="0">
                <a:pos x="T2" y="T3"/>
              </a:cxn>
              <a:cxn ang="0">
                <a:pos x="T4" y="T5"/>
              </a:cxn>
            </a:cxnLst>
            <a:rect l="0" t="0" r="r" b="b"/>
            <a:pathLst>
              <a:path w="533" h="303">
                <a:moveTo>
                  <a:pt x="0" y="0"/>
                </a:moveTo>
                <a:lnTo>
                  <a:pt x="532" y="302"/>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4" name="Freeform 214"/>
          <p:cNvSpPr>
            <a:spLocks/>
          </p:cNvSpPr>
          <p:nvPr/>
        </p:nvSpPr>
        <p:spPr bwMode="auto">
          <a:xfrm>
            <a:off x="7239794" y="5097462"/>
            <a:ext cx="109537" cy="77788"/>
          </a:xfrm>
          <a:custGeom>
            <a:avLst/>
            <a:gdLst>
              <a:gd name="T0" fmla="*/ 18 w 69"/>
              <a:gd name="T1" fmla="*/ 0 h 49"/>
              <a:gd name="T2" fmla="*/ 68 w 69"/>
              <a:gd name="T3" fmla="*/ 48 h 49"/>
              <a:gd name="T4" fmla="*/ 0 w 69"/>
              <a:gd name="T5" fmla="*/ 29 h 49"/>
              <a:gd name="T6" fmla="*/ 18 w 69"/>
              <a:gd name="T7" fmla="*/ 0 h 49"/>
            </a:gdLst>
            <a:ahLst/>
            <a:cxnLst>
              <a:cxn ang="0">
                <a:pos x="T0" y="T1"/>
              </a:cxn>
              <a:cxn ang="0">
                <a:pos x="T2" y="T3"/>
              </a:cxn>
              <a:cxn ang="0">
                <a:pos x="T4" y="T5"/>
              </a:cxn>
              <a:cxn ang="0">
                <a:pos x="T6" y="T7"/>
              </a:cxn>
            </a:cxnLst>
            <a:rect l="0" t="0" r="r" b="b"/>
            <a:pathLst>
              <a:path w="69" h="49">
                <a:moveTo>
                  <a:pt x="18" y="0"/>
                </a:moveTo>
                <a:lnTo>
                  <a:pt x="68" y="48"/>
                </a:lnTo>
                <a:lnTo>
                  <a:pt x="0" y="29"/>
                </a:lnTo>
                <a:lnTo>
                  <a:pt x="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5" name="Freeform 215"/>
          <p:cNvSpPr>
            <a:spLocks/>
          </p:cNvSpPr>
          <p:nvPr/>
        </p:nvSpPr>
        <p:spPr bwMode="auto">
          <a:xfrm>
            <a:off x="6988969" y="5457825"/>
            <a:ext cx="111125" cy="573087"/>
          </a:xfrm>
          <a:custGeom>
            <a:avLst/>
            <a:gdLst>
              <a:gd name="T0" fmla="*/ 69 w 70"/>
              <a:gd name="T1" fmla="*/ 0 h 361"/>
              <a:gd name="T2" fmla="*/ 0 w 70"/>
              <a:gd name="T3" fmla="*/ 360 h 361"/>
              <a:gd name="T4" fmla="*/ 69 w 70"/>
              <a:gd name="T5" fmla="*/ 0 h 361"/>
            </a:gdLst>
            <a:ahLst/>
            <a:cxnLst>
              <a:cxn ang="0">
                <a:pos x="T0" y="T1"/>
              </a:cxn>
              <a:cxn ang="0">
                <a:pos x="T2" y="T3"/>
              </a:cxn>
              <a:cxn ang="0">
                <a:pos x="T4" y="T5"/>
              </a:cxn>
            </a:cxnLst>
            <a:rect l="0" t="0" r="r" b="b"/>
            <a:pathLst>
              <a:path w="70" h="361">
                <a:moveTo>
                  <a:pt x="69" y="0"/>
                </a:moveTo>
                <a:lnTo>
                  <a:pt x="0" y="360"/>
                </a:lnTo>
                <a:lnTo>
                  <a:pt x="6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6" name="Freeform 216"/>
          <p:cNvSpPr>
            <a:spLocks/>
          </p:cNvSpPr>
          <p:nvPr/>
        </p:nvSpPr>
        <p:spPr bwMode="auto">
          <a:xfrm>
            <a:off x="6984206" y="5926137"/>
            <a:ext cx="53975" cy="104775"/>
          </a:xfrm>
          <a:custGeom>
            <a:avLst/>
            <a:gdLst>
              <a:gd name="T0" fmla="*/ 33 w 34"/>
              <a:gd name="T1" fmla="*/ 5 h 66"/>
              <a:gd name="T2" fmla="*/ 4 w 34"/>
              <a:gd name="T3" fmla="*/ 65 h 66"/>
              <a:gd name="T4" fmla="*/ 0 w 34"/>
              <a:gd name="T5" fmla="*/ 0 h 66"/>
              <a:gd name="T6" fmla="*/ 33 w 34"/>
              <a:gd name="T7" fmla="*/ 5 h 66"/>
            </a:gdLst>
            <a:ahLst/>
            <a:cxnLst>
              <a:cxn ang="0">
                <a:pos x="T0" y="T1"/>
              </a:cxn>
              <a:cxn ang="0">
                <a:pos x="T2" y="T3"/>
              </a:cxn>
              <a:cxn ang="0">
                <a:pos x="T4" y="T5"/>
              </a:cxn>
              <a:cxn ang="0">
                <a:pos x="T6" y="T7"/>
              </a:cxn>
            </a:cxnLst>
            <a:rect l="0" t="0" r="r" b="b"/>
            <a:pathLst>
              <a:path w="34" h="66">
                <a:moveTo>
                  <a:pt x="33" y="5"/>
                </a:moveTo>
                <a:lnTo>
                  <a:pt x="4" y="65"/>
                </a:lnTo>
                <a:lnTo>
                  <a:pt x="0" y="0"/>
                </a:lnTo>
                <a:lnTo>
                  <a:pt x="33" y="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7" name="Freeform 217"/>
          <p:cNvSpPr>
            <a:spLocks/>
          </p:cNvSpPr>
          <p:nvPr/>
        </p:nvSpPr>
        <p:spPr bwMode="auto">
          <a:xfrm>
            <a:off x="7498556" y="5457825"/>
            <a:ext cx="206375" cy="584200"/>
          </a:xfrm>
          <a:custGeom>
            <a:avLst/>
            <a:gdLst>
              <a:gd name="T0" fmla="*/ 0 w 130"/>
              <a:gd name="T1" fmla="*/ 0 h 368"/>
              <a:gd name="T2" fmla="*/ 129 w 130"/>
              <a:gd name="T3" fmla="*/ 367 h 368"/>
              <a:gd name="T4" fmla="*/ 0 w 130"/>
              <a:gd name="T5" fmla="*/ 0 h 368"/>
            </a:gdLst>
            <a:ahLst/>
            <a:cxnLst>
              <a:cxn ang="0">
                <a:pos x="T0" y="T1"/>
              </a:cxn>
              <a:cxn ang="0">
                <a:pos x="T2" y="T3"/>
              </a:cxn>
              <a:cxn ang="0">
                <a:pos x="T4" y="T5"/>
              </a:cxn>
            </a:cxnLst>
            <a:rect l="0" t="0" r="r" b="b"/>
            <a:pathLst>
              <a:path w="130" h="368">
                <a:moveTo>
                  <a:pt x="0" y="0"/>
                </a:moveTo>
                <a:lnTo>
                  <a:pt x="129" y="36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8" name="Freeform 218"/>
          <p:cNvSpPr>
            <a:spLocks/>
          </p:cNvSpPr>
          <p:nvPr/>
        </p:nvSpPr>
        <p:spPr bwMode="auto">
          <a:xfrm>
            <a:off x="7644606" y="5935662"/>
            <a:ext cx="60325" cy="106363"/>
          </a:xfrm>
          <a:custGeom>
            <a:avLst/>
            <a:gdLst>
              <a:gd name="T0" fmla="*/ 32 w 38"/>
              <a:gd name="T1" fmla="*/ 0 h 67"/>
              <a:gd name="T2" fmla="*/ 37 w 38"/>
              <a:gd name="T3" fmla="*/ 66 h 67"/>
              <a:gd name="T4" fmla="*/ 0 w 38"/>
              <a:gd name="T5" fmla="*/ 10 h 67"/>
              <a:gd name="T6" fmla="*/ 32 w 38"/>
              <a:gd name="T7" fmla="*/ 0 h 67"/>
            </a:gdLst>
            <a:ahLst/>
            <a:cxnLst>
              <a:cxn ang="0">
                <a:pos x="T0" y="T1"/>
              </a:cxn>
              <a:cxn ang="0">
                <a:pos x="T2" y="T3"/>
              </a:cxn>
              <a:cxn ang="0">
                <a:pos x="T4" y="T5"/>
              </a:cxn>
              <a:cxn ang="0">
                <a:pos x="T6" y="T7"/>
              </a:cxn>
            </a:cxnLst>
            <a:rect l="0" t="0" r="r" b="b"/>
            <a:pathLst>
              <a:path w="38" h="67">
                <a:moveTo>
                  <a:pt x="32" y="0"/>
                </a:moveTo>
                <a:lnTo>
                  <a:pt x="37" y="66"/>
                </a:lnTo>
                <a:lnTo>
                  <a:pt x="0" y="10"/>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299" name="Freeform 219"/>
          <p:cNvSpPr>
            <a:spLocks/>
          </p:cNvSpPr>
          <p:nvPr/>
        </p:nvSpPr>
        <p:spPr bwMode="auto">
          <a:xfrm>
            <a:off x="5757069" y="4070350"/>
            <a:ext cx="585787" cy="387350"/>
          </a:xfrm>
          <a:custGeom>
            <a:avLst/>
            <a:gdLst>
              <a:gd name="T0" fmla="*/ 0 w 369"/>
              <a:gd name="T1" fmla="*/ 0 h 244"/>
              <a:gd name="T2" fmla="*/ 368 w 369"/>
              <a:gd name="T3" fmla="*/ 243 h 244"/>
              <a:gd name="T4" fmla="*/ 0 w 369"/>
              <a:gd name="T5" fmla="*/ 0 h 244"/>
            </a:gdLst>
            <a:ahLst/>
            <a:cxnLst>
              <a:cxn ang="0">
                <a:pos x="T0" y="T1"/>
              </a:cxn>
              <a:cxn ang="0">
                <a:pos x="T2" y="T3"/>
              </a:cxn>
              <a:cxn ang="0">
                <a:pos x="T4" y="T5"/>
              </a:cxn>
            </a:cxnLst>
            <a:rect l="0" t="0" r="r" b="b"/>
            <a:pathLst>
              <a:path w="369" h="244">
                <a:moveTo>
                  <a:pt x="0" y="0"/>
                </a:moveTo>
                <a:lnTo>
                  <a:pt x="368" y="24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0" name="Freeform 220"/>
          <p:cNvSpPr>
            <a:spLocks/>
          </p:cNvSpPr>
          <p:nvPr/>
        </p:nvSpPr>
        <p:spPr bwMode="auto">
          <a:xfrm>
            <a:off x="6239669" y="4378325"/>
            <a:ext cx="103187" cy="79375"/>
          </a:xfrm>
          <a:custGeom>
            <a:avLst/>
            <a:gdLst>
              <a:gd name="T0" fmla="*/ 19 w 65"/>
              <a:gd name="T1" fmla="*/ 0 h 50"/>
              <a:gd name="T2" fmla="*/ 64 w 65"/>
              <a:gd name="T3" fmla="*/ 49 h 50"/>
              <a:gd name="T4" fmla="*/ 0 w 65"/>
              <a:gd name="T5" fmla="*/ 25 h 50"/>
              <a:gd name="T6" fmla="*/ 19 w 65"/>
              <a:gd name="T7" fmla="*/ 0 h 50"/>
            </a:gdLst>
            <a:ahLst/>
            <a:cxnLst>
              <a:cxn ang="0">
                <a:pos x="T0" y="T1"/>
              </a:cxn>
              <a:cxn ang="0">
                <a:pos x="T2" y="T3"/>
              </a:cxn>
              <a:cxn ang="0">
                <a:pos x="T4" y="T5"/>
              </a:cxn>
              <a:cxn ang="0">
                <a:pos x="T6" y="T7"/>
              </a:cxn>
            </a:cxnLst>
            <a:rect l="0" t="0" r="r" b="b"/>
            <a:pathLst>
              <a:path w="65" h="50">
                <a:moveTo>
                  <a:pt x="19" y="0"/>
                </a:moveTo>
                <a:lnTo>
                  <a:pt x="64" y="49"/>
                </a:lnTo>
                <a:lnTo>
                  <a:pt x="0" y="25"/>
                </a:lnTo>
                <a:lnTo>
                  <a:pt x="1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1" name="Freeform 221"/>
          <p:cNvSpPr>
            <a:spLocks/>
          </p:cNvSpPr>
          <p:nvPr/>
        </p:nvSpPr>
        <p:spPr bwMode="auto">
          <a:xfrm>
            <a:off x="5001419" y="4059237"/>
            <a:ext cx="347662" cy="398463"/>
          </a:xfrm>
          <a:custGeom>
            <a:avLst/>
            <a:gdLst>
              <a:gd name="T0" fmla="*/ 218 w 219"/>
              <a:gd name="T1" fmla="*/ 0 h 251"/>
              <a:gd name="T2" fmla="*/ 0 w 219"/>
              <a:gd name="T3" fmla="*/ 250 h 251"/>
              <a:gd name="T4" fmla="*/ 218 w 219"/>
              <a:gd name="T5" fmla="*/ 0 h 251"/>
            </a:gdLst>
            <a:ahLst/>
            <a:cxnLst>
              <a:cxn ang="0">
                <a:pos x="T0" y="T1"/>
              </a:cxn>
              <a:cxn ang="0">
                <a:pos x="T2" y="T3"/>
              </a:cxn>
              <a:cxn ang="0">
                <a:pos x="T4" y="T5"/>
              </a:cxn>
            </a:cxnLst>
            <a:rect l="0" t="0" r="r" b="b"/>
            <a:pathLst>
              <a:path w="219" h="251">
                <a:moveTo>
                  <a:pt x="218" y="0"/>
                </a:moveTo>
                <a:lnTo>
                  <a:pt x="0" y="250"/>
                </a:lnTo>
                <a:lnTo>
                  <a:pt x="2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2" name="Freeform 222"/>
          <p:cNvSpPr>
            <a:spLocks/>
          </p:cNvSpPr>
          <p:nvPr/>
        </p:nvSpPr>
        <p:spPr bwMode="auto">
          <a:xfrm>
            <a:off x="5001419" y="4360862"/>
            <a:ext cx="90487" cy="96838"/>
          </a:xfrm>
          <a:custGeom>
            <a:avLst/>
            <a:gdLst>
              <a:gd name="T0" fmla="*/ 56 w 57"/>
              <a:gd name="T1" fmla="*/ 20 h 61"/>
              <a:gd name="T2" fmla="*/ 0 w 57"/>
              <a:gd name="T3" fmla="*/ 60 h 61"/>
              <a:gd name="T4" fmla="*/ 29 w 57"/>
              <a:gd name="T5" fmla="*/ 0 h 61"/>
              <a:gd name="T6" fmla="*/ 56 w 57"/>
              <a:gd name="T7" fmla="*/ 20 h 61"/>
            </a:gdLst>
            <a:ahLst/>
            <a:cxnLst>
              <a:cxn ang="0">
                <a:pos x="T0" y="T1"/>
              </a:cxn>
              <a:cxn ang="0">
                <a:pos x="T2" y="T3"/>
              </a:cxn>
              <a:cxn ang="0">
                <a:pos x="T4" y="T5"/>
              </a:cxn>
              <a:cxn ang="0">
                <a:pos x="T6" y="T7"/>
              </a:cxn>
            </a:cxnLst>
            <a:rect l="0" t="0" r="r" b="b"/>
            <a:pathLst>
              <a:path w="57" h="61">
                <a:moveTo>
                  <a:pt x="56" y="20"/>
                </a:moveTo>
                <a:lnTo>
                  <a:pt x="0" y="60"/>
                </a:lnTo>
                <a:lnTo>
                  <a:pt x="29" y="0"/>
                </a:lnTo>
                <a:lnTo>
                  <a:pt x="56" y="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3" name="Freeform 223"/>
          <p:cNvSpPr>
            <a:spLocks/>
          </p:cNvSpPr>
          <p:nvPr/>
        </p:nvSpPr>
        <p:spPr bwMode="auto">
          <a:xfrm>
            <a:off x="3426619" y="5991225"/>
            <a:ext cx="87312" cy="82550"/>
          </a:xfrm>
          <a:custGeom>
            <a:avLst/>
            <a:gdLst>
              <a:gd name="T0" fmla="*/ 54 w 55"/>
              <a:gd name="T1" fmla="*/ 21 h 52"/>
              <a:gd name="T2" fmla="*/ 0 w 55"/>
              <a:gd name="T3" fmla="*/ 51 h 52"/>
              <a:gd name="T4" fmla="*/ 32 w 55"/>
              <a:gd name="T5" fmla="*/ 0 h 52"/>
            </a:gdLst>
            <a:ahLst/>
            <a:cxnLst>
              <a:cxn ang="0">
                <a:pos x="T0" y="T1"/>
              </a:cxn>
              <a:cxn ang="0">
                <a:pos x="T2" y="T3"/>
              </a:cxn>
              <a:cxn ang="0">
                <a:pos x="T4" y="T5"/>
              </a:cxn>
            </a:cxnLst>
            <a:rect l="0" t="0" r="r" b="b"/>
            <a:pathLst>
              <a:path w="55" h="52">
                <a:moveTo>
                  <a:pt x="54" y="21"/>
                </a:moveTo>
                <a:lnTo>
                  <a:pt x="0" y="51"/>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4" name="Line 224"/>
          <p:cNvSpPr>
            <a:spLocks noChangeShapeType="1"/>
          </p:cNvSpPr>
          <p:nvPr/>
        </p:nvSpPr>
        <p:spPr bwMode="auto">
          <a:xfrm flipV="1">
            <a:off x="3426619"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5" name="Line 225"/>
          <p:cNvSpPr>
            <a:spLocks noChangeShapeType="1"/>
          </p:cNvSpPr>
          <p:nvPr/>
        </p:nvSpPr>
        <p:spPr bwMode="auto">
          <a:xfrm flipV="1">
            <a:off x="3480594" y="5992812"/>
            <a:ext cx="30162"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6" name="Line 226"/>
          <p:cNvSpPr>
            <a:spLocks noChangeShapeType="1"/>
          </p:cNvSpPr>
          <p:nvPr/>
        </p:nvSpPr>
        <p:spPr bwMode="auto">
          <a:xfrm flipV="1">
            <a:off x="3517106" y="5981700"/>
            <a:ext cx="31750"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7" name="Line 227"/>
          <p:cNvSpPr>
            <a:spLocks noChangeShapeType="1"/>
          </p:cNvSpPr>
          <p:nvPr/>
        </p:nvSpPr>
        <p:spPr bwMode="auto">
          <a:xfrm>
            <a:off x="3548856" y="5988050"/>
            <a:ext cx="28575"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8" name="Line 228"/>
          <p:cNvSpPr>
            <a:spLocks noChangeShapeType="1"/>
          </p:cNvSpPr>
          <p:nvPr/>
        </p:nvSpPr>
        <p:spPr bwMode="auto">
          <a:xfrm>
            <a:off x="3577431" y="5992812"/>
            <a:ext cx="31750"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09" name="Line 229"/>
          <p:cNvSpPr>
            <a:spLocks noChangeShapeType="1"/>
          </p:cNvSpPr>
          <p:nvPr/>
        </p:nvSpPr>
        <p:spPr bwMode="auto">
          <a:xfrm>
            <a:off x="3609181"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0" name="Freeform 230"/>
          <p:cNvSpPr>
            <a:spLocks/>
          </p:cNvSpPr>
          <p:nvPr/>
        </p:nvSpPr>
        <p:spPr bwMode="auto">
          <a:xfrm>
            <a:off x="3583781" y="5991225"/>
            <a:ext cx="87313" cy="82550"/>
          </a:xfrm>
          <a:custGeom>
            <a:avLst/>
            <a:gdLst>
              <a:gd name="T0" fmla="*/ 21 w 55"/>
              <a:gd name="T1" fmla="*/ 0 h 52"/>
              <a:gd name="T2" fmla="*/ 54 w 55"/>
              <a:gd name="T3" fmla="*/ 51 h 52"/>
              <a:gd name="T4" fmla="*/ 0 w 55"/>
              <a:gd name="T5" fmla="*/ 21 h 52"/>
            </a:gdLst>
            <a:ahLst/>
            <a:cxnLst>
              <a:cxn ang="0">
                <a:pos x="T0" y="T1"/>
              </a:cxn>
              <a:cxn ang="0">
                <a:pos x="T2" y="T3"/>
              </a:cxn>
              <a:cxn ang="0">
                <a:pos x="T4" y="T5"/>
              </a:cxn>
            </a:cxnLst>
            <a:rect l="0" t="0" r="r" b="b"/>
            <a:pathLst>
              <a:path w="55" h="52">
                <a:moveTo>
                  <a:pt x="21" y="0"/>
                </a:moveTo>
                <a:lnTo>
                  <a:pt x="54"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1" name="Freeform 231"/>
          <p:cNvSpPr>
            <a:spLocks/>
          </p:cNvSpPr>
          <p:nvPr/>
        </p:nvSpPr>
        <p:spPr bwMode="auto">
          <a:xfrm>
            <a:off x="4096544" y="5991225"/>
            <a:ext cx="87312" cy="82550"/>
          </a:xfrm>
          <a:custGeom>
            <a:avLst/>
            <a:gdLst>
              <a:gd name="T0" fmla="*/ 54 w 55"/>
              <a:gd name="T1" fmla="*/ 21 h 52"/>
              <a:gd name="T2" fmla="*/ 0 w 55"/>
              <a:gd name="T3" fmla="*/ 51 h 52"/>
              <a:gd name="T4" fmla="*/ 33 w 55"/>
              <a:gd name="T5" fmla="*/ 0 h 52"/>
            </a:gdLst>
            <a:ahLst/>
            <a:cxnLst>
              <a:cxn ang="0">
                <a:pos x="T0" y="T1"/>
              </a:cxn>
              <a:cxn ang="0">
                <a:pos x="T2" y="T3"/>
              </a:cxn>
              <a:cxn ang="0">
                <a:pos x="T4" y="T5"/>
              </a:cxn>
            </a:cxnLst>
            <a:rect l="0" t="0" r="r" b="b"/>
            <a:pathLst>
              <a:path w="55" h="52">
                <a:moveTo>
                  <a:pt x="54" y="21"/>
                </a:moveTo>
                <a:lnTo>
                  <a:pt x="0" y="51"/>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2" name="Line 232"/>
          <p:cNvSpPr>
            <a:spLocks noChangeShapeType="1"/>
          </p:cNvSpPr>
          <p:nvPr/>
        </p:nvSpPr>
        <p:spPr bwMode="auto">
          <a:xfrm flipV="1">
            <a:off x="4090194" y="6015037"/>
            <a:ext cx="61912"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3" name="Line 233"/>
          <p:cNvSpPr>
            <a:spLocks noChangeShapeType="1"/>
          </p:cNvSpPr>
          <p:nvPr/>
        </p:nvSpPr>
        <p:spPr bwMode="auto">
          <a:xfrm flipV="1">
            <a:off x="4152106"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4" name="Line 234"/>
          <p:cNvSpPr>
            <a:spLocks noChangeShapeType="1"/>
          </p:cNvSpPr>
          <p:nvPr/>
        </p:nvSpPr>
        <p:spPr bwMode="auto">
          <a:xfrm flipV="1">
            <a:off x="4182269" y="5981700"/>
            <a:ext cx="30162"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5" name="Line 235"/>
          <p:cNvSpPr>
            <a:spLocks noChangeShapeType="1"/>
          </p:cNvSpPr>
          <p:nvPr/>
        </p:nvSpPr>
        <p:spPr bwMode="auto">
          <a:xfrm>
            <a:off x="4218781" y="5988050"/>
            <a:ext cx="30163"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6" name="Line 236"/>
          <p:cNvSpPr>
            <a:spLocks noChangeShapeType="1"/>
          </p:cNvSpPr>
          <p:nvPr/>
        </p:nvSpPr>
        <p:spPr bwMode="auto">
          <a:xfrm>
            <a:off x="4248944" y="5992812"/>
            <a:ext cx="30162"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7" name="Line 237"/>
          <p:cNvSpPr>
            <a:spLocks noChangeShapeType="1"/>
          </p:cNvSpPr>
          <p:nvPr/>
        </p:nvSpPr>
        <p:spPr bwMode="auto">
          <a:xfrm>
            <a:off x="4279106" y="6015037"/>
            <a:ext cx="61913"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8" name="Freeform 238"/>
          <p:cNvSpPr>
            <a:spLocks/>
          </p:cNvSpPr>
          <p:nvPr/>
        </p:nvSpPr>
        <p:spPr bwMode="auto">
          <a:xfrm>
            <a:off x="4255294" y="5991225"/>
            <a:ext cx="87312" cy="82550"/>
          </a:xfrm>
          <a:custGeom>
            <a:avLst/>
            <a:gdLst>
              <a:gd name="T0" fmla="*/ 22 w 55"/>
              <a:gd name="T1" fmla="*/ 0 h 52"/>
              <a:gd name="T2" fmla="*/ 54 w 55"/>
              <a:gd name="T3" fmla="*/ 51 h 52"/>
              <a:gd name="T4" fmla="*/ 0 w 55"/>
              <a:gd name="T5" fmla="*/ 21 h 52"/>
            </a:gdLst>
            <a:ahLst/>
            <a:cxnLst>
              <a:cxn ang="0">
                <a:pos x="T0" y="T1"/>
              </a:cxn>
              <a:cxn ang="0">
                <a:pos x="T2" y="T3"/>
              </a:cxn>
              <a:cxn ang="0">
                <a:pos x="T4" y="T5"/>
              </a:cxn>
            </a:cxnLst>
            <a:rect l="0" t="0" r="r" b="b"/>
            <a:pathLst>
              <a:path w="55" h="52">
                <a:moveTo>
                  <a:pt x="22" y="0"/>
                </a:moveTo>
                <a:lnTo>
                  <a:pt x="54"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19" name="Freeform 239"/>
          <p:cNvSpPr>
            <a:spLocks/>
          </p:cNvSpPr>
          <p:nvPr/>
        </p:nvSpPr>
        <p:spPr bwMode="auto">
          <a:xfrm>
            <a:off x="4707731" y="5991225"/>
            <a:ext cx="87313" cy="82550"/>
          </a:xfrm>
          <a:custGeom>
            <a:avLst/>
            <a:gdLst>
              <a:gd name="T0" fmla="*/ 54 w 55"/>
              <a:gd name="T1" fmla="*/ 21 h 52"/>
              <a:gd name="T2" fmla="*/ 0 w 55"/>
              <a:gd name="T3" fmla="*/ 51 h 52"/>
              <a:gd name="T4" fmla="*/ 32 w 55"/>
              <a:gd name="T5" fmla="*/ 0 h 52"/>
            </a:gdLst>
            <a:ahLst/>
            <a:cxnLst>
              <a:cxn ang="0">
                <a:pos x="T0" y="T1"/>
              </a:cxn>
              <a:cxn ang="0">
                <a:pos x="T2" y="T3"/>
              </a:cxn>
              <a:cxn ang="0">
                <a:pos x="T4" y="T5"/>
              </a:cxn>
            </a:cxnLst>
            <a:rect l="0" t="0" r="r" b="b"/>
            <a:pathLst>
              <a:path w="55" h="52">
                <a:moveTo>
                  <a:pt x="54" y="21"/>
                </a:moveTo>
                <a:lnTo>
                  <a:pt x="0" y="51"/>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0" name="Line 240"/>
          <p:cNvSpPr>
            <a:spLocks noChangeShapeType="1"/>
          </p:cNvSpPr>
          <p:nvPr/>
        </p:nvSpPr>
        <p:spPr bwMode="auto">
          <a:xfrm flipV="1">
            <a:off x="4707731"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1" name="Line 241"/>
          <p:cNvSpPr>
            <a:spLocks noChangeShapeType="1"/>
          </p:cNvSpPr>
          <p:nvPr/>
        </p:nvSpPr>
        <p:spPr bwMode="auto">
          <a:xfrm flipV="1">
            <a:off x="4761706"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2" name="Line 242"/>
          <p:cNvSpPr>
            <a:spLocks noChangeShapeType="1"/>
          </p:cNvSpPr>
          <p:nvPr/>
        </p:nvSpPr>
        <p:spPr bwMode="auto">
          <a:xfrm flipV="1">
            <a:off x="4798219" y="5981700"/>
            <a:ext cx="31750"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3" name="Line 243"/>
          <p:cNvSpPr>
            <a:spLocks noChangeShapeType="1"/>
          </p:cNvSpPr>
          <p:nvPr/>
        </p:nvSpPr>
        <p:spPr bwMode="auto">
          <a:xfrm>
            <a:off x="4829969" y="5988050"/>
            <a:ext cx="30162"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4" name="Line 244"/>
          <p:cNvSpPr>
            <a:spLocks noChangeShapeType="1"/>
          </p:cNvSpPr>
          <p:nvPr/>
        </p:nvSpPr>
        <p:spPr bwMode="auto">
          <a:xfrm>
            <a:off x="4860131"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5" name="Line 245"/>
          <p:cNvSpPr>
            <a:spLocks noChangeShapeType="1"/>
          </p:cNvSpPr>
          <p:nvPr/>
        </p:nvSpPr>
        <p:spPr bwMode="auto">
          <a:xfrm>
            <a:off x="4890294" y="6015037"/>
            <a:ext cx="61912"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6" name="Freeform 246"/>
          <p:cNvSpPr>
            <a:spLocks/>
          </p:cNvSpPr>
          <p:nvPr/>
        </p:nvSpPr>
        <p:spPr bwMode="auto">
          <a:xfrm>
            <a:off x="4864894" y="5991225"/>
            <a:ext cx="88900" cy="82550"/>
          </a:xfrm>
          <a:custGeom>
            <a:avLst/>
            <a:gdLst>
              <a:gd name="T0" fmla="*/ 22 w 56"/>
              <a:gd name="T1" fmla="*/ 0 h 52"/>
              <a:gd name="T2" fmla="*/ 55 w 56"/>
              <a:gd name="T3" fmla="*/ 51 h 52"/>
              <a:gd name="T4" fmla="*/ 0 w 56"/>
              <a:gd name="T5" fmla="*/ 21 h 52"/>
            </a:gdLst>
            <a:ahLst/>
            <a:cxnLst>
              <a:cxn ang="0">
                <a:pos x="T0" y="T1"/>
              </a:cxn>
              <a:cxn ang="0">
                <a:pos x="T2" y="T3"/>
              </a:cxn>
              <a:cxn ang="0">
                <a:pos x="T4" y="T5"/>
              </a:cxn>
            </a:cxnLst>
            <a:rect l="0" t="0" r="r" b="b"/>
            <a:pathLst>
              <a:path w="56" h="52">
                <a:moveTo>
                  <a:pt x="22" y="0"/>
                </a:moveTo>
                <a:lnTo>
                  <a:pt x="55"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7" name="Freeform 247"/>
          <p:cNvSpPr>
            <a:spLocks/>
          </p:cNvSpPr>
          <p:nvPr/>
        </p:nvSpPr>
        <p:spPr bwMode="auto">
          <a:xfrm>
            <a:off x="5380831" y="5991225"/>
            <a:ext cx="85725" cy="82550"/>
          </a:xfrm>
          <a:custGeom>
            <a:avLst/>
            <a:gdLst>
              <a:gd name="T0" fmla="*/ 53 w 54"/>
              <a:gd name="T1" fmla="*/ 21 h 52"/>
              <a:gd name="T2" fmla="*/ 0 w 54"/>
              <a:gd name="T3" fmla="*/ 51 h 52"/>
              <a:gd name="T4" fmla="*/ 31 w 54"/>
              <a:gd name="T5" fmla="*/ 0 h 52"/>
            </a:gdLst>
            <a:ahLst/>
            <a:cxnLst>
              <a:cxn ang="0">
                <a:pos x="T0" y="T1"/>
              </a:cxn>
              <a:cxn ang="0">
                <a:pos x="T2" y="T3"/>
              </a:cxn>
              <a:cxn ang="0">
                <a:pos x="T4" y="T5"/>
              </a:cxn>
            </a:cxnLst>
            <a:rect l="0" t="0" r="r" b="b"/>
            <a:pathLst>
              <a:path w="54" h="52">
                <a:moveTo>
                  <a:pt x="53" y="21"/>
                </a:moveTo>
                <a:lnTo>
                  <a:pt x="0" y="51"/>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8" name="Line 248"/>
          <p:cNvSpPr>
            <a:spLocks noChangeShapeType="1"/>
          </p:cNvSpPr>
          <p:nvPr/>
        </p:nvSpPr>
        <p:spPr bwMode="auto">
          <a:xfrm flipV="1">
            <a:off x="5380831"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29" name="Line 249"/>
          <p:cNvSpPr>
            <a:spLocks noChangeShapeType="1"/>
          </p:cNvSpPr>
          <p:nvPr/>
        </p:nvSpPr>
        <p:spPr bwMode="auto">
          <a:xfrm flipV="1">
            <a:off x="5434806"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0" name="Line 250"/>
          <p:cNvSpPr>
            <a:spLocks noChangeShapeType="1"/>
          </p:cNvSpPr>
          <p:nvPr/>
        </p:nvSpPr>
        <p:spPr bwMode="auto">
          <a:xfrm flipV="1">
            <a:off x="5471319" y="5981700"/>
            <a:ext cx="31750"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1" name="Line 251"/>
          <p:cNvSpPr>
            <a:spLocks noChangeShapeType="1"/>
          </p:cNvSpPr>
          <p:nvPr/>
        </p:nvSpPr>
        <p:spPr bwMode="auto">
          <a:xfrm>
            <a:off x="5503069" y="5988050"/>
            <a:ext cx="28575"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2" name="Line 252"/>
          <p:cNvSpPr>
            <a:spLocks noChangeShapeType="1"/>
          </p:cNvSpPr>
          <p:nvPr/>
        </p:nvSpPr>
        <p:spPr bwMode="auto">
          <a:xfrm>
            <a:off x="5531644" y="5992812"/>
            <a:ext cx="31750"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3" name="Line 253"/>
          <p:cNvSpPr>
            <a:spLocks noChangeShapeType="1"/>
          </p:cNvSpPr>
          <p:nvPr/>
        </p:nvSpPr>
        <p:spPr bwMode="auto">
          <a:xfrm>
            <a:off x="5563394"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4" name="Freeform 254"/>
          <p:cNvSpPr>
            <a:spLocks/>
          </p:cNvSpPr>
          <p:nvPr/>
        </p:nvSpPr>
        <p:spPr bwMode="auto">
          <a:xfrm>
            <a:off x="5536406" y="5991225"/>
            <a:ext cx="88900" cy="82550"/>
          </a:xfrm>
          <a:custGeom>
            <a:avLst/>
            <a:gdLst>
              <a:gd name="T0" fmla="*/ 22 w 56"/>
              <a:gd name="T1" fmla="*/ 0 h 52"/>
              <a:gd name="T2" fmla="*/ 55 w 56"/>
              <a:gd name="T3" fmla="*/ 51 h 52"/>
              <a:gd name="T4" fmla="*/ 0 w 56"/>
              <a:gd name="T5" fmla="*/ 21 h 52"/>
            </a:gdLst>
            <a:ahLst/>
            <a:cxnLst>
              <a:cxn ang="0">
                <a:pos x="T0" y="T1"/>
              </a:cxn>
              <a:cxn ang="0">
                <a:pos x="T2" y="T3"/>
              </a:cxn>
              <a:cxn ang="0">
                <a:pos x="T4" y="T5"/>
              </a:cxn>
            </a:cxnLst>
            <a:rect l="0" t="0" r="r" b="b"/>
            <a:pathLst>
              <a:path w="56" h="52">
                <a:moveTo>
                  <a:pt x="22" y="0"/>
                </a:moveTo>
                <a:lnTo>
                  <a:pt x="55"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5" name="Freeform 255"/>
          <p:cNvSpPr>
            <a:spLocks/>
          </p:cNvSpPr>
          <p:nvPr/>
        </p:nvSpPr>
        <p:spPr bwMode="auto">
          <a:xfrm>
            <a:off x="6661944" y="5991225"/>
            <a:ext cx="88900" cy="82550"/>
          </a:xfrm>
          <a:custGeom>
            <a:avLst/>
            <a:gdLst>
              <a:gd name="T0" fmla="*/ 55 w 56"/>
              <a:gd name="T1" fmla="*/ 21 h 52"/>
              <a:gd name="T2" fmla="*/ 0 w 56"/>
              <a:gd name="T3" fmla="*/ 51 h 52"/>
              <a:gd name="T4" fmla="*/ 33 w 56"/>
              <a:gd name="T5" fmla="*/ 0 h 52"/>
            </a:gdLst>
            <a:ahLst/>
            <a:cxnLst>
              <a:cxn ang="0">
                <a:pos x="T0" y="T1"/>
              </a:cxn>
              <a:cxn ang="0">
                <a:pos x="T2" y="T3"/>
              </a:cxn>
              <a:cxn ang="0">
                <a:pos x="T4" y="T5"/>
              </a:cxn>
            </a:cxnLst>
            <a:rect l="0" t="0" r="r" b="b"/>
            <a:pathLst>
              <a:path w="56" h="52">
                <a:moveTo>
                  <a:pt x="55" y="21"/>
                </a:moveTo>
                <a:lnTo>
                  <a:pt x="0" y="51"/>
                </a:lnTo>
                <a:lnTo>
                  <a:pt x="3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6" name="Line 256"/>
          <p:cNvSpPr>
            <a:spLocks noChangeShapeType="1"/>
          </p:cNvSpPr>
          <p:nvPr/>
        </p:nvSpPr>
        <p:spPr bwMode="auto">
          <a:xfrm flipV="1">
            <a:off x="6655594" y="6015037"/>
            <a:ext cx="61912"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7" name="Line 257"/>
          <p:cNvSpPr>
            <a:spLocks noChangeShapeType="1"/>
          </p:cNvSpPr>
          <p:nvPr/>
        </p:nvSpPr>
        <p:spPr bwMode="auto">
          <a:xfrm flipV="1">
            <a:off x="6723856" y="5992812"/>
            <a:ext cx="28575"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8" name="Line 258"/>
          <p:cNvSpPr>
            <a:spLocks noChangeShapeType="1"/>
          </p:cNvSpPr>
          <p:nvPr/>
        </p:nvSpPr>
        <p:spPr bwMode="auto">
          <a:xfrm flipV="1">
            <a:off x="6752431" y="5981700"/>
            <a:ext cx="31750"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39" name="Line 259"/>
          <p:cNvSpPr>
            <a:spLocks noChangeShapeType="1"/>
          </p:cNvSpPr>
          <p:nvPr/>
        </p:nvSpPr>
        <p:spPr bwMode="auto">
          <a:xfrm>
            <a:off x="6784181" y="5988050"/>
            <a:ext cx="31750"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0" name="Line 260"/>
          <p:cNvSpPr>
            <a:spLocks noChangeShapeType="1"/>
          </p:cNvSpPr>
          <p:nvPr/>
        </p:nvSpPr>
        <p:spPr bwMode="auto">
          <a:xfrm>
            <a:off x="6815931"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1" name="Line 261"/>
          <p:cNvSpPr>
            <a:spLocks noChangeShapeType="1"/>
          </p:cNvSpPr>
          <p:nvPr/>
        </p:nvSpPr>
        <p:spPr bwMode="auto">
          <a:xfrm>
            <a:off x="6846094"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2" name="Freeform 262"/>
          <p:cNvSpPr>
            <a:spLocks/>
          </p:cNvSpPr>
          <p:nvPr/>
        </p:nvSpPr>
        <p:spPr bwMode="auto">
          <a:xfrm>
            <a:off x="6820694" y="5991225"/>
            <a:ext cx="87312" cy="82550"/>
          </a:xfrm>
          <a:custGeom>
            <a:avLst/>
            <a:gdLst>
              <a:gd name="T0" fmla="*/ 22 w 55"/>
              <a:gd name="T1" fmla="*/ 0 h 52"/>
              <a:gd name="T2" fmla="*/ 54 w 55"/>
              <a:gd name="T3" fmla="*/ 51 h 52"/>
              <a:gd name="T4" fmla="*/ 0 w 55"/>
              <a:gd name="T5" fmla="*/ 21 h 52"/>
            </a:gdLst>
            <a:ahLst/>
            <a:cxnLst>
              <a:cxn ang="0">
                <a:pos x="T0" y="T1"/>
              </a:cxn>
              <a:cxn ang="0">
                <a:pos x="T2" y="T3"/>
              </a:cxn>
              <a:cxn ang="0">
                <a:pos x="T4" y="T5"/>
              </a:cxn>
            </a:cxnLst>
            <a:rect l="0" t="0" r="r" b="b"/>
            <a:pathLst>
              <a:path w="55" h="52">
                <a:moveTo>
                  <a:pt x="22" y="0"/>
                </a:moveTo>
                <a:lnTo>
                  <a:pt x="54"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3" name="Freeform 263"/>
          <p:cNvSpPr>
            <a:spLocks/>
          </p:cNvSpPr>
          <p:nvPr/>
        </p:nvSpPr>
        <p:spPr bwMode="auto">
          <a:xfrm>
            <a:off x="7333456" y="5991225"/>
            <a:ext cx="88900" cy="82550"/>
          </a:xfrm>
          <a:custGeom>
            <a:avLst/>
            <a:gdLst>
              <a:gd name="T0" fmla="*/ 55 w 56"/>
              <a:gd name="T1" fmla="*/ 21 h 52"/>
              <a:gd name="T2" fmla="*/ 0 w 56"/>
              <a:gd name="T3" fmla="*/ 51 h 52"/>
              <a:gd name="T4" fmla="*/ 34 w 56"/>
              <a:gd name="T5" fmla="*/ 0 h 52"/>
            </a:gdLst>
            <a:ahLst/>
            <a:cxnLst>
              <a:cxn ang="0">
                <a:pos x="T0" y="T1"/>
              </a:cxn>
              <a:cxn ang="0">
                <a:pos x="T2" y="T3"/>
              </a:cxn>
              <a:cxn ang="0">
                <a:pos x="T4" y="T5"/>
              </a:cxn>
            </a:cxnLst>
            <a:rect l="0" t="0" r="r" b="b"/>
            <a:pathLst>
              <a:path w="56" h="52">
                <a:moveTo>
                  <a:pt x="55" y="21"/>
                </a:moveTo>
                <a:lnTo>
                  <a:pt x="0" y="51"/>
                </a:lnTo>
                <a:lnTo>
                  <a:pt x="3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4" name="Line 264"/>
          <p:cNvSpPr>
            <a:spLocks noChangeShapeType="1"/>
          </p:cNvSpPr>
          <p:nvPr/>
        </p:nvSpPr>
        <p:spPr bwMode="auto">
          <a:xfrm flipV="1">
            <a:off x="7333456" y="6015037"/>
            <a:ext cx="60325"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5" name="Line 265"/>
          <p:cNvSpPr>
            <a:spLocks noChangeShapeType="1"/>
          </p:cNvSpPr>
          <p:nvPr/>
        </p:nvSpPr>
        <p:spPr bwMode="auto">
          <a:xfrm flipV="1">
            <a:off x="7387431" y="5992812"/>
            <a:ext cx="33338"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6" name="Line 266"/>
          <p:cNvSpPr>
            <a:spLocks noChangeShapeType="1"/>
          </p:cNvSpPr>
          <p:nvPr/>
        </p:nvSpPr>
        <p:spPr bwMode="auto">
          <a:xfrm flipV="1">
            <a:off x="7420769" y="5981700"/>
            <a:ext cx="30162"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7" name="Line 267"/>
          <p:cNvSpPr>
            <a:spLocks noChangeShapeType="1"/>
          </p:cNvSpPr>
          <p:nvPr/>
        </p:nvSpPr>
        <p:spPr bwMode="auto">
          <a:xfrm>
            <a:off x="7457281" y="5988050"/>
            <a:ext cx="28575"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8" name="Line 268"/>
          <p:cNvSpPr>
            <a:spLocks noChangeShapeType="1"/>
          </p:cNvSpPr>
          <p:nvPr/>
        </p:nvSpPr>
        <p:spPr bwMode="auto">
          <a:xfrm>
            <a:off x="7485856" y="5992812"/>
            <a:ext cx="30163"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49" name="Line 269"/>
          <p:cNvSpPr>
            <a:spLocks noChangeShapeType="1"/>
          </p:cNvSpPr>
          <p:nvPr/>
        </p:nvSpPr>
        <p:spPr bwMode="auto">
          <a:xfrm>
            <a:off x="7516019" y="6015037"/>
            <a:ext cx="63500"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0" name="Freeform 270"/>
          <p:cNvSpPr>
            <a:spLocks/>
          </p:cNvSpPr>
          <p:nvPr/>
        </p:nvSpPr>
        <p:spPr bwMode="auto">
          <a:xfrm>
            <a:off x="7492206" y="5991225"/>
            <a:ext cx="88900" cy="82550"/>
          </a:xfrm>
          <a:custGeom>
            <a:avLst/>
            <a:gdLst>
              <a:gd name="T0" fmla="*/ 22 w 56"/>
              <a:gd name="T1" fmla="*/ 0 h 52"/>
              <a:gd name="T2" fmla="*/ 55 w 56"/>
              <a:gd name="T3" fmla="*/ 51 h 52"/>
              <a:gd name="T4" fmla="*/ 0 w 56"/>
              <a:gd name="T5" fmla="*/ 21 h 52"/>
            </a:gdLst>
            <a:ahLst/>
            <a:cxnLst>
              <a:cxn ang="0">
                <a:pos x="T0" y="T1"/>
              </a:cxn>
              <a:cxn ang="0">
                <a:pos x="T2" y="T3"/>
              </a:cxn>
              <a:cxn ang="0">
                <a:pos x="T4" y="T5"/>
              </a:cxn>
            </a:cxnLst>
            <a:rect l="0" t="0" r="r" b="b"/>
            <a:pathLst>
              <a:path w="56" h="52">
                <a:moveTo>
                  <a:pt x="22" y="0"/>
                </a:moveTo>
                <a:lnTo>
                  <a:pt x="55"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1" name="Freeform 271"/>
          <p:cNvSpPr>
            <a:spLocks/>
          </p:cNvSpPr>
          <p:nvPr/>
        </p:nvSpPr>
        <p:spPr bwMode="auto">
          <a:xfrm>
            <a:off x="5990431" y="5991225"/>
            <a:ext cx="87313" cy="82550"/>
          </a:xfrm>
          <a:custGeom>
            <a:avLst/>
            <a:gdLst>
              <a:gd name="T0" fmla="*/ 54 w 55"/>
              <a:gd name="T1" fmla="*/ 21 h 52"/>
              <a:gd name="T2" fmla="*/ 0 w 55"/>
              <a:gd name="T3" fmla="*/ 51 h 52"/>
              <a:gd name="T4" fmla="*/ 32 w 55"/>
              <a:gd name="T5" fmla="*/ 0 h 52"/>
            </a:gdLst>
            <a:ahLst/>
            <a:cxnLst>
              <a:cxn ang="0">
                <a:pos x="T0" y="T1"/>
              </a:cxn>
              <a:cxn ang="0">
                <a:pos x="T2" y="T3"/>
              </a:cxn>
              <a:cxn ang="0">
                <a:pos x="T4" y="T5"/>
              </a:cxn>
            </a:cxnLst>
            <a:rect l="0" t="0" r="r" b="b"/>
            <a:pathLst>
              <a:path w="55" h="52">
                <a:moveTo>
                  <a:pt x="54" y="21"/>
                </a:moveTo>
                <a:lnTo>
                  <a:pt x="0" y="51"/>
                </a:lnTo>
                <a:lnTo>
                  <a:pt x="3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2" name="Line 272"/>
          <p:cNvSpPr>
            <a:spLocks noChangeShapeType="1"/>
          </p:cNvSpPr>
          <p:nvPr/>
        </p:nvSpPr>
        <p:spPr bwMode="auto">
          <a:xfrm flipV="1">
            <a:off x="5984081" y="6015037"/>
            <a:ext cx="61913"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3" name="Line 273"/>
          <p:cNvSpPr>
            <a:spLocks noChangeShapeType="1"/>
          </p:cNvSpPr>
          <p:nvPr/>
        </p:nvSpPr>
        <p:spPr bwMode="auto">
          <a:xfrm flipV="1">
            <a:off x="6045994" y="5992812"/>
            <a:ext cx="30162"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4" name="Line 274"/>
          <p:cNvSpPr>
            <a:spLocks noChangeShapeType="1"/>
          </p:cNvSpPr>
          <p:nvPr/>
        </p:nvSpPr>
        <p:spPr bwMode="auto">
          <a:xfrm flipV="1">
            <a:off x="6076156" y="5981700"/>
            <a:ext cx="30163"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5" name="Line 275"/>
          <p:cNvSpPr>
            <a:spLocks noChangeShapeType="1"/>
          </p:cNvSpPr>
          <p:nvPr/>
        </p:nvSpPr>
        <p:spPr bwMode="auto">
          <a:xfrm>
            <a:off x="6112669" y="5988050"/>
            <a:ext cx="30162" cy="476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6" name="Line 276"/>
          <p:cNvSpPr>
            <a:spLocks noChangeShapeType="1"/>
          </p:cNvSpPr>
          <p:nvPr/>
        </p:nvSpPr>
        <p:spPr bwMode="auto">
          <a:xfrm>
            <a:off x="6142831" y="5992812"/>
            <a:ext cx="31750" cy="222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7" name="Line 277"/>
          <p:cNvSpPr>
            <a:spLocks noChangeShapeType="1"/>
          </p:cNvSpPr>
          <p:nvPr/>
        </p:nvSpPr>
        <p:spPr bwMode="auto">
          <a:xfrm>
            <a:off x="6174581" y="6015037"/>
            <a:ext cx="61913" cy="5715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8" name="Freeform 278"/>
          <p:cNvSpPr>
            <a:spLocks/>
          </p:cNvSpPr>
          <p:nvPr/>
        </p:nvSpPr>
        <p:spPr bwMode="auto">
          <a:xfrm>
            <a:off x="6149181" y="5991225"/>
            <a:ext cx="88900" cy="82550"/>
          </a:xfrm>
          <a:custGeom>
            <a:avLst/>
            <a:gdLst>
              <a:gd name="T0" fmla="*/ 22 w 56"/>
              <a:gd name="T1" fmla="*/ 0 h 52"/>
              <a:gd name="T2" fmla="*/ 55 w 56"/>
              <a:gd name="T3" fmla="*/ 51 h 52"/>
              <a:gd name="T4" fmla="*/ 0 w 56"/>
              <a:gd name="T5" fmla="*/ 21 h 52"/>
            </a:gdLst>
            <a:ahLst/>
            <a:cxnLst>
              <a:cxn ang="0">
                <a:pos x="T0" y="T1"/>
              </a:cxn>
              <a:cxn ang="0">
                <a:pos x="T2" y="T3"/>
              </a:cxn>
              <a:cxn ang="0">
                <a:pos x="T4" y="T5"/>
              </a:cxn>
            </a:cxnLst>
            <a:rect l="0" t="0" r="r" b="b"/>
            <a:pathLst>
              <a:path w="56" h="52">
                <a:moveTo>
                  <a:pt x="22" y="0"/>
                </a:moveTo>
                <a:lnTo>
                  <a:pt x="55" y="51"/>
                </a:lnTo>
                <a:lnTo>
                  <a:pt x="0" y="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59" name="Rectangle 279"/>
          <p:cNvSpPr>
            <a:spLocks noChangeArrowheads="1"/>
          </p:cNvSpPr>
          <p:nvPr/>
        </p:nvSpPr>
        <p:spPr bwMode="auto">
          <a:xfrm>
            <a:off x="2920206" y="6046787"/>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a:t>
            </a:r>
          </a:p>
        </p:txBody>
      </p:sp>
      <p:sp>
        <p:nvSpPr>
          <p:cNvPr id="46360" name="Rectangle 280"/>
          <p:cNvSpPr>
            <a:spLocks noChangeArrowheads="1"/>
          </p:cNvSpPr>
          <p:nvPr/>
        </p:nvSpPr>
        <p:spPr bwMode="auto">
          <a:xfrm>
            <a:off x="3188494" y="6057900"/>
            <a:ext cx="33655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a:t>
            </a:r>
          </a:p>
        </p:txBody>
      </p:sp>
      <p:sp>
        <p:nvSpPr>
          <p:cNvPr id="46361" name="Rectangle 281"/>
          <p:cNvSpPr>
            <a:spLocks noChangeArrowheads="1"/>
          </p:cNvSpPr>
          <p:nvPr/>
        </p:nvSpPr>
        <p:spPr bwMode="auto">
          <a:xfrm>
            <a:off x="3567906" y="6046787"/>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a:t>
            </a:r>
          </a:p>
        </p:txBody>
      </p:sp>
      <p:sp>
        <p:nvSpPr>
          <p:cNvPr id="46362" name="Rectangle 282"/>
          <p:cNvSpPr>
            <a:spLocks noChangeArrowheads="1"/>
          </p:cNvSpPr>
          <p:nvPr/>
        </p:nvSpPr>
        <p:spPr bwMode="auto">
          <a:xfrm>
            <a:off x="3837781" y="6046787"/>
            <a:ext cx="3365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9*</a:t>
            </a:r>
          </a:p>
        </p:txBody>
      </p:sp>
      <p:sp>
        <p:nvSpPr>
          <p:cNvPr id="46363" name="Rectangle 283"/>
          <p:cNvSpPr>
            <a:spLocks noChangeArrowheads="1"/>
          </p:cNvSpPr>
          <p:nvPr/>
        </p:nvSpPr>
        <p:spPr bwMode="auto">
          <a:xfrm>
            <a:off x="4174331"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46364" name="Rectangle 284"/>
          <p:cNvSpPr>
            <a:spLocks noChangeArrowheads="1"/>
          </p:cNvSpPr>
          <p:nvPr/>
        </p:nvSpPr>
        <p:spPr bwMode="auto">
          <a:xfrm>
            <a:off x="4445794"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11*</a:t>
            </a:r>
          </a:p>
        </p:txBody>
      </p:sp>
      <p:sp>
        <p:nvSpPr>
          <p:cNvPr id="46365" name="Rectangle 285"/>
          <p:cNvSpPr>
            <a:spLocks noChangeArrowheads="1"/>
          </p:cNvSpPr>
          <p:nvPr/>
        </p:nvSpPr>
        <p:spPr bwMode="auto">
          <a:xfrm>
            <a:off x="4825206"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12*</a:t>
            </a:r>
          </a:p>
        </p:txBody>
      </p:sp>
      <p:sp>
        <p:nvSpPr>
          <p:cNvPr id="46366" name="Rectangle 286"/>
          <p:cNvSpPr>
            <a:spLocks noChangeArrowheads="1"/>
          </p:cNvSpPr>
          <p:nvPr/>
        </p:nvSpPr>
        <p:spPr bwMode="auto">
          <a:xfrm>
            <a:off x="5093494"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13*</a:t>
            </a:r>
          </a:p>
        </p:txBody>
      </p:sp>
      <p:sp>
        <p:nvSpPr>
          <p:cNvPr id="46367" name="Rectangle 287"/>
          <p:cNvSpPr>
            <a:spLocks noChangeArrowheads="1"/>
          </p:cNvSpPr>
          <p:nvPr/>
        </p:nvSpPr>
        <p:spPr bwMode="auto">
          <a:xfrm>
            <a:off x="5472906" y="6057900"/>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46368" name="Rectangle 288"/>
          <p:cNvSpPr>
            <a:spLocks noChangeArrowheads="1"/>
          </p:cNvSpPr>
          <p:nvPr/>
        </p:nvSpPr>
        <p:spPr bwMode="auto">
          <a:xfrm>
            <a:off x="5731669" y="6057900"/>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22*</a:t>
            </a:r>
          </a:p>
        </p:txBody>
      </p:sp>
      <p:sp>
        <p:nvSpPr>
          <p:cNvPr id="46369" name="Rectangle 289"/>
          <p:cNvSpPr>
            <a:spLocks noChangeArrowheads="1"/>
          </p:cNvSpPr>
          <p:nvPr/>
        </p:nvSpPr>
        <p:spPr bwMode="auto">
          <a:xfrm>
            <a:off x="6111081"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46370" name="Rectangle 290"/>
          <p:cNvSpPr>
            <a:spLocks noChangeArrowheads="1"/>
          </p:cNvSpPr>
          <p:nvPr/>
        </p:nvSpPr>
        <p:spPr bwMode="auto">
          <a:xfrm>
            <a:off x="6392069"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31*</a:t>
            </a:r>
          </a:p>
        </p:txBody>
      </p:sp>
      <p:sp>
        <p:nvSpPr>
          <p:cNvPr id="46371" name="Rectangle 291"/>
          <p:cNvSpPr>
            <a:spLocks noChangeArrowheads="1"/>
          </p:cNvSpPr>
          <p:nvPr/>
        </p:nvSpPr>
        <p:spPr bwMode="auto">
          <a:xfrm>
            <a:off x="6760369" y="6057900"/>
            <a:ext cx="4286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35*</a:t>
            </a:r>
          </a:p>
        </p:txBody>
      </p:sp>
      <p:sp>
        <p:nvSpPr>
          <p:cNvPr id="46372" name="Rectangle 292"/>
          <p:cNvSpPr>
            <a:spLocks noChangeArrowheads="1"/>
          </p:cNvSpPr>
          <p:nvPr/>
        </p:nvSpPr>
        <p:spPr bwMode="auto">
          <a:xfrm>
            <a:off x="7019131"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36*</a:t>
            </a:r>
          </a:p>
        </p:txBody>
      </p:sp>
      <p:sp>
        <p:nvSpPr>
          <p:cNvPr id="46373" name="Rectangle 293"/>
          <p:cNvSpPr>
            <a:spLocks noChangeArrowheads="1"/>
          </p:cNvSpPr>
          <p:nvPr/>
        </p:nvSpPr>
        <p:spPr bwMode="auto">
          <a:xfrm>
            <a:off x="7408069"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46374" name="Rectangle 294"/>
          <p:cNvSpPr>
            <a:spLocks noChangeArrowheads="1"/>
          </p:cNvSpPr>
          <p:nvPr/>
        </p:nvSpPr>
        <p:spPr bwMode="auto">
          <a:xfrm>
            <a:off x="7668419"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41*</a:t>
            </a:r>
          </a:p>
        </p:txBody>
      </p:sp>
      <p:sp>
        <p:nvSpPr>
          <p:cNvPr id="46375" name="Rectangle 295"/>
          <p:cNvSpPr>
            <a:spLocks noChangeArrowheads="1"/>
          </p:cNvSpPr>
          <p:nvPr/>
        </p:nvSpPr>
        <p:spPr bwMode="auto">
          <a:xfrm>
            <a:off x="8025606" y="6046787"/>
            <a:ext cx="428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44*</a:t>
            </a:r>
          </a:p>
        </p:txBody>
      </p:sp>
      <p:sp>
        <p:nvSpPr>
          <p:cNvPr id="46376" name="Rectangle 296"/>
          <p:cNvSpPr>
            <a:spLocks noChangeArrowheads="1"/>
          </p:cNvSpPr>
          <p:nvPr/>
        </p:nvSpPr>
        <p:spPr bwMode="auto">
          <a:xfrm>
            <a:off x="3632994" y="5189537"/>
            <a:ext cx="27305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6</a:t>
            </a:r>
          </a:p>
        </p:txBody>
      </p:sp>
      <p:sp>
        <p:nvSpPr>
          <p:cNvPr id="46377" name="Rectangle 297"/>
          <p:cNvSpPr>
            <a:spLocks noChangeArrowheads="1"/>
          </p:cNvSpPr>
          <p:nvPr/>
        </p:nvSpPr>
        <p:spPr bwMode="auto">
          <a:xfrm>
            <a:off x="4628356" y="3767137"/>
            <a:ext cx="5857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Root</a:t>
            </a:r>
          </a:p>
        </p:txBody>
      </p:sp>
      <p:sp>
        <p:nvSpPr>
          <p:cNvPr id="46378" name="Rectangle 298"/>
          <p:cNvSpPr>
            <a:spLocks noChangeArrowheads="1"/>
          </p:cNvSpPr>
          <p:nvPr/>
        </p:nvSpPr>
        <p:spPr bwMode="auto">
          <a:xfrm>
            <a:off x="4617244" y="4452937"/>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10</a:t>
            </a:r>
          </a:p>
        </p:txBody>
      </p:sp>
      <p:sp>
        <p:nvSpPr>
          <p:cNvPr id="46379" name="Rectangle 299"/>
          <p:cNvSpPr>
            <a:spLocks noChangeArrowheads="1"/>
          </p:cNvSpPr>
          <p:nvPr/>
        </p:nvSpPr>
        <p:spPr bwMode="auto">
          <a:xfrm>
            <a:off x="4758531" y="519906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12</a:t>
            </a:r>
          </a:p>
        </p:txBody>
      </p:sp>
      <p:sp>
        <p:nvSpPr>
          <p:cNvPr id="46380" name="Rectangle 300"/>
          <p:cNvSpPr>
            <a:spLocks noChangeArrowheads="1"/>
          </p:cNvSpPr>
          <p:nvPr/>
        </p:nvSpPr>
        <p:spPr bwMode="auto">
          <a:xfrm>
            <a:off x="5947569" y="5189537"/>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23</a:t>
            </a:r>
          </a:p>
        </p:txBody>
      </p:sp>
      <p:sp>
        <p:nvSpPr>
          <p:cNvPr id="46381" name="Rectangle 301"/>
          <p:cNvSpPr>
            <a:spLocks noChangeArrowheads="1"/>
          </p:cNvSpPr>
          <p:nvPr/>
        </p:nvSpPr>
        <p:spPr bwMode="auto">
          <a:xfrm>
            <a:off x="5395119" y="380841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20</a:t>
            </a:r>
          </a:p>
        </p:txBody>
      </p:sp>
      <p:sp>
        <p:nvSpPr>
          <p:cNvPr id="46382" name="Rectangle 302"/>
          <p:cNvSpPr>
            <a:spLocks noChangeArrowheads="1"/>
          </p:cNvSpPr>
          <p:nvPr/>
        </p:nvSpPr>
        <p:spPr bwMode="auto">
          <a:xfrm>
            <a:off x="6155531" y="446246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35</a:t>
            </a:r>
          </a:p>
        </p:txBody>
      </p:sp>
      <p:sp>
        <p:nvSpPr>
          <p:cNvPr id="46383" name="Rectangle 303"/>
          <p:cNvSpPr>
            <a:spLocks noChangeArrowheads="1"/>
          </p:cNvSpPr>
          <p:nvPr/>
        </p:nvSpPr>
        <p:spPr bwMode="auto">
          <a:xfrm>
            <a:off x="7136606" y="5199062"/>
            <a:ext cx="3651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300" b="1">
                <a:solidFill>
                  <a:srgbClr val="000000"/>
                </a:solidFill>
                <a:latin typeface="Arial" pitchFamily="34" charset="0"/>
              </a:rPr>
              <a:t>38</a:t>
            </a:r>
          </a:p>
        </p:txBody>
      </p:sp>
      <p:sp>
        <p:nvSpPr>
          <p:cNvPr id="46384" name="Rectangle 304"/>
          <p:cNvSpPr>
            <a:spLocks noChangeArrowheads="1"/>
          </p:cNvSpPr>
          <p:nvPr/>
        </p:nvSpPr>
        <p:spPr bwMode="auto">
          <a:xfrm>
            <a:off x="7425531" y="4681537"/>
            <a:ext cx="162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not yet in B+ tree</a:t>
            </a:r>
          </a:p>
        </p:txBody>
      </p:sp>
      <p:sp>
        <p:nvSpPr>
          <p:cNvPr id="46385" name="Rectangle 305"/>
          <p:cNvSpPr>
            <a:spLocks noChangeArrowheads="1"/>
          </p:cNvSpPr>
          <p:nvPr/>
        </p:nvSpPr>
        <p:spPr bwMode="auto">
          <a:xfrm>
            <a:off x="7425531" y="4452937"/>
            <a:ext cx="16637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Data entry pages </a:t>
            </a:r>
          </a:p>
        </p:txBody>
      </p:sp>
      <p:sp>
        <p:nvSpPr>
          <p:cNvPr id="46386" name="Line 306"/>
          <p:cNvSpPr>
            <a:spLocks noChangeShapeType="1"/>
          </p:cNvSpPr>
          <p:nvPr/>
        </p:nvSpPr>
        <p:spPr bwMode="auto">
          <a:xfrm>
            <a:off x="4752181" y="3624262"/>
            <a:ext cx="533400" cy="2286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87" name="Arc 307"/>
          <p:cNvSpPr>
            <a:spLocks/>
          </p:cNvSpPr>
          <p:nvPr/>
        </p:nvSpPr>
        <p:spPr bwMode="auto">
          <a:xfrm>
            <a:off x="8108156" y="4999037"/>
            <a:ext cx="304800" cy="990600"/>
          </a:xfrm>
          <a:custGeom>
            <a:avLst/>
            <a:gdLst>
              <a:gd name="G0" fmla="+- 21599 0 0"/>
              <a:gd name="G1" fmla="+- 21600 0 0"/>
              <a:gd name="G2" fmla="+- 21600 0 0"/>
              <a:gd name="T0" fmla="*/ 0 w 21599"/>
              <a:gd name="T1" fmla="*/ 21358 h 21600"/>
              <a:gd name="T2" fmla="*/ 21487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0" y="21358"/>
                </a:moveTo>
                <a:cubicBezTo>
                  <a:pt x="132" y="9567"/>
                  <a:pt x="9695" y="61"/>
                  <a:pt x="21487" y="0"/>
                </a:cubicBezTo>
              </a:path>
              <a:path w="21599" h="21600" stroke="0" extrusionOk="0">
                <a:moveTo>
                  <a:pt x="0" y="21358"/>
                </a:moveTo>
                <a:cubicBezTo>
                  <a:pt x="132" y="9567"/>
                  <a:pt x="9695" y="61"/>
                  <a:pt x="21487" y="0"/>
                </a:cubicBezTo>
                <a:lnTo>
                  <a:pt x="21599" y="21600"/>
                </a:lnTo>
                <a:close/>
              </a:path>
            </a:pathLst>
          </a:custGeom>
          <a:noFill/>
          <a:ln w="12700" cap="rnd">
            <a:solidFill>
              <a:schemeClr val="tx1"/>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394176512"/>
      </p:ext>
    </p:extLst>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dirty="0" smtClean="0"/>
              <a:t>B+ Tree: Prefix </a:t>
            </a:r>
            <a:r>
              <a:rPr lang="en-US" dirty="0"/>
              <a:t>Key Compression</a:t>
            </a:r>
          </a:p>
        </p:txBody>
      </p:sp>
      <p:sp>
        <p:nvSpPr>
          <p:cNvPr id="41987" name="Rectangle 3"/>
          <p:cNvSpPr>
            <a:spLocks noGrp="1" noChangeArrowheads="1"/>
          </p:cNvSpPr>
          <p:nvPr>
            <p:ph type="body" idx="1"/>
          </p:nvPr>
        </p:nvSpPr>
        <p:spPr>
          <a:xfrm>
            <a:off x="381000" y="1219200"/>
            <a:ext cx="8153400" cy="4953000"/>
          </a:xfrm>
          <a:noFill/>
          <a:ln/>
        </p:spPr>
        <p:txBody>
          <a:bodyPr>
            <a:normAutofit/>
          </a:bodyPr>
          <a:lstStyle/>
          <a:p>
            <a:r>
              <a:rPr lang="en-US" dirty="0" smtClean="0"/>
              <a:t>Good I/O performance due to low tree height</a:t>
            </a:r>
          </a:p>
          <a:p>
            <a:pPr lvl="1"/>
            <a:r>
              <a:rPr lang="en-US" dirty="0" smtClean="0"/>
              <a:t>Important </a:t>
            </a:r>
            <a:r>
              <a:rPr lang="en-US" dirty="0"/>
              <a:t>to increase </a:t>
            </a:r>
            <a:r>
              <a:rPr lang="en-US" dirty="0" smtClean="0"/>
              <a:t>fan-out</a:t>
            </a:r>
            <a:endParaRPr lang="en-US" dirty="0"/>
          </a:p>
          <a:p>
            <a:r>
              <a:rPr lang="en-US" dirty="0"/>
              <a:t>Key values in index entries only </a:t>
            </a:r>
            <a:r>
              <a:rPr lang="en-US" dirty="0" smtClean="0"/>
              <a:t>direct search</a:t>
            </a:r>
          </a:p>
          <a:p>
            <a:pPr lvl="1"/>
            <a:r>
              <a:rPr lang="en-US" dirty="0" smtClean="0"/>
              <a:t>Sometimes keys can be long (e.g., long names)</a:t>
            </a:r>
          </a:p>
          <a:p>
            <a:pPr lvl="1"/>
            <a:r>
              <a:rPr lang="en-US" dirty="0" smtClean="0"/>
              <a:t>It is possible to compress them</a:t>
            </a:r>
            <a:endParaRPr lang="en-US" dirty="0"/>
          </a:p>
          <a:p>
            <a:pPr>
              <a:buSzPct val="75000"/>
            </a:pPr>
            <a:r>
              <a:rPr lang="en-US" dirty="0" smtClean="0"/>
              <a:t>Key Compression Rule</a:t>
            </a:r>
            <a:endParaRPr lang="en-US" dirty="0"/>
          </a:p>
          <a:p>
            <a:pPr lvl="1"/>
            <a:r>
              <a:rPr lang="en-US" dirty="0" smtClean="0"/>
              <a:t>Each </a:t>
            </a:r>
            <a:r>
              <a:rPr lang="en-US" dirty="0"/>
              <a:t>index entry greater than every key value (in any </a:t>
            </a:r>
            <a:r>
              <a:rPr lang="en-US" dirty="0" err="1"/>
              <a:t>subtree</a:t>
            </a:r>
            <a:r>
              <a:rPr lang="en-US" dirty="0"/>
              <a:t>) to its </a:t>
            </a:r>
            <a:r>
              <a:rPr lang="en-US" dirty="0" smtClean="0"/>
              <a:t>left</a:t>
            </a:r>
            <a:endParaRPr lang="en-US" dirty="0"/>
          </a:p>
          <a:p>
            <a:r>
              <a:rPr lang="en-US" dirty="0"/>
              <a:t>Insert/delete must be suitably </a:t>
            </a:r>
            <a:r>
              <a:rPr lang="en-US" dirty="0" smtClean="0"/>
              <a:t>modified</a:t>
            </a:r>
            <a:endParaRPr lang="en-US" dirty="0"/>
          </a:p>
        </p:txBody>
      </p:sp>
    </p:spTree>
    <p:extLst>
      <p:ext uri="{BB962C8B-B14F-4D97-AF65-F5344CB8AC3E}">
        <p14:creationId xmlns:p14="http://schemas.microsoft.com/office/powerpoint/2010/main" val="3735610662"/>
      </p:ext>
    </p:extLst>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Rectangle 4"/>
          <p:cNvSpPr>
            <a:spLocks noGrp="1" noChangeArrowheads="1"/>
          </p:cNvSpPr>
          <p:nvPr>
            <p:ph type="title"/>
          </p:nvPr>
        </p:nvSpPr>
        <p:spPr>
          <a:noFill/>
          <a:ln/>
        </p:spPr>
        <p:txBody>
          <a:bodyPr/>
          <a:lstStyle/>
          <a:p>
            <a:r>
              <a:rPr lang="en-US"/>
              <a:t>A Note on `Order’</a:t>
            </a:r>
          </a:p>
        </p:txBody>
      </p:sp>
      <p:sp>
        <p:nvSpPr>
          <p:cNvPr id="50181" name="Rectangle 5"/>
          <p:cNvSpPr>
            <a:spLocks noGrp="1" noChangeArrowheads="1"/>
          </p:cNvSpPr>
          <p:nvPr>
            <p:ph type="body" idx="1"/>
          </p:nvPr>
        </p:nvSpPr>
        <p:spPr>
          <a:xfrm>
            <a:off x="457200" y="1752600"/>
            <a:ext cx="8305800" cy="4076700"/>
          </a:xfrm>
          <a:noFill/>
          <a:ln/>
        </p:spPr>
        <p:txBody>
          <a:bodyPr/>
          <a:lstStyle/>
          <a:p>
            <a:r>
              <a:rPr lang="en-US" i="1" dirty="0"/>
              <a:t>Order</a:t>
            </a:r>
            <a:r>
              <a:rPr lang="en-US" dirty="0"/>
              <a:t> (</a:t>
            </a:r>
            <a:r>
              <a:rPr lang="en-US" b="1" dirty="0"/>
              <a:t>d</a:t>
            </a:r>
            <a:r>
              <a:rPr lang="en-US" dirty="0"/>
              <a:t>) concept replaced by physical space criterion in practice (`</a:t>
            </a:r>
            <a:r>
              <a:rPr lang="en-US" i="1" dirty="0"/>
              <a:t>at least half-full</a:t>
            </a:r>
            <a:r>
              <a:rPr lang="en-US" dirty="0"/>
              <a:t>’).</a:t>
            </a:r>
          </a:p>
          <a:p>
            <a:pPr lvl="1">
              <a:buSzPct val="75000"/>
            </a:pPr>
            <a:r>
              <a:rPr lang="en-US" dirty="0"/>
              <a:t>Index pages can typically hold many more entries than leaf pages.</a:t>
            </a:r>
          </a:p>
          <a:p>
            <a:pPr lvl="1">
              <a:buSzPct val="75000"/>
            </a:pPr>
            <a:r>
              <a:rPr lang="en-US" dirty="0"/>
              <a:t>Variable sized records and search keys mean </a:t>
            </a:r>
            <a:r>
              <a:rPr lang="en-US" dirty="0" smtClean="0"/>
              <a:t>different </a:t>
            </a:r>
            <a:r>
              <a:rPr lang="en-US" dirty="0"/>
              <a:t>nodes will contain different numbers of entries.</a:t>
            </a:r>
          </a:p>
          <a:p>
            <a:pPr lvl="1">
              <a:buSzPct val="75000"/>
            </a:pPr>
            <a:r>
              <a:rPr lang="en-US" dirty="0"/>
              <a:t>Even with fixed length fields, multiple records with the same search key value (</a:t>
            </a:r>
            <a:r>
              <a:rPr lang="en-US" i="1" dirty="0"/>
              <a:t>duplicates</a:t>
            </a:r>
            <a:r>
              <a:rPr lang="en-US" dirty="0"/>
              <a:t>) can lead to variable-sized data entries (if we use Alternative (3)).</a:t>
            </a:r>
          </a:p>
        </p:txBody>
      </p:sp>
    </p:spTree>
    <p:extLst>
      <p:ext uri="{BB962C8B-B14F-4D97-AF65-F5344CB8AC3E}">
        <p14:creationId xmlns:p14="http://schemas.microsoft.com/office/powerpoint/2010/main" val="3612785637"/>
      </p:ext>
    </p:extLst>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8" name="Rectangle 4"/>
          <p:cNvSpPr>
            <a:spLocks noGrp="1" noChangeArrowheads="1"/>
          </p:cNvSpPr>
          <p:nvPr>
            <p:ph type="title"/>
          </p:nvPr>
        </p:nvSpPr>
        <p:spPr>
          <a:noFill/>
          <a:ln/>
        </p:spPr>
        <p:txBody>
          <a:bodyPr/>
          <a:lstStyle/>
          <a:p>
            <a:r>
              <a:rPr lang="en-US"/>
              <a:t>Summary</a:t>
            </a:r>
          </a:p>
        </p:txBody>
      </p:sp>
      <p:sp>
        <p:nvSpPr>
          <p:cNvPr id="52229" name="Rectangle 5"/>
          <p:cNvSpPr>
            <a:spLocks noGrp="1" noChangeArrowheads="1"/>
          </p:cNvSpPr>
          <p:nvPr>
            <p:ph type="body" idx="1"/>
          </p:nvPr>
        </p:nvSpPr>
        <p:spPr>
          <a:xfrm>
            <a:off x="533400" y="1676400"/>
            <a:ext cx="8382000" cy="4648200"/>
          </a:xfrm>
          <a:noFill/>
          <a:ln/>
        </p:spPr>
        <p:txBody>
          <a:bodyPr/>
          <a:lstStyle/>
          <a:p>
            <a:r>
              <a:rPr lang="en-US" dirty="0"/>
              <a:t>Tree-structured indexes are ideal for range-searches, also good for equality searches.</a:t>
            </a:r>
          </a:p>
          <a:p>
            <a:r>
              <a:rPr lang="en-US" dirty="0"/>
              <a:t>ISAM </a:t>
            </a:r>
            <a:r>
              <a:rPr lang="en-US" dirty="0" smtClean="0"/>
              <a:t>tree is </a:t>
            </a:r>
            <a:r>
              <a:rPr lang="en-US" dirty="0"/>
              <a:t>a static structure.</a:t>
            </a:r>
          </a:p>
          <a:p>
            <a:pPr lvl="1">
              <a:buSzPct val="75000"/>
            </a:pPr>
            <a:r>
              <a:rPr lang="en-US" dirty="0"/>
              <a:t>Only leaf pages modified; overflow pages needed.</a:t>
            </a:r>
          </a:p>
          <a:p>
            <a:pPr lvl="1">
              <a:buSzPct val="75000"/>
            </a:pPr>
            <a:r>
              <a:rPr lang="en-US" dirty="0"/>
              <a:t>Overflow chains can degrade performance unless size of data set and data distribution stay constant.</a:t>
            </a:r>
          </a:p>
          <a:p>
            <a:r>
              <a:rPr lang="en-US" dirty="0"/>
              <a:t>B+ tree is a dynamic structure.</a:t>
            </a:r>
          </a:p>
          <a:p>
            <a:pPr lvl="1">
              <a:buSzPct val="75000"/>
            </a:pPr>
            <a:r>
              <a:rPr lang="en-US" dirty="0"/>
              <a:t>Inserts/deletes leave tree height-balanced; log </a:t>
            </a:r>
            <a:r>
              <a:rPr lang="en-US" baseline="-25000" dirty="0"/>
              <a:t>F</a:t>
            </a:r>
            <a:r>
              <a:rPr lang="en-US" dirty="0"/>
              <a:t> N cost.</a:t>
            </a:r>
          </a:p>
          <a:p>
            <a:pPr lvl="1">
              <a:buSzPct val="75000"/>
            </a:pPr>
            <a:r>
              <a:rPr lang="en-US" dirty="0"/>
              <a:t>High </a:t>
            </a:r>
            <a:r>
              <a:rPr lang="en-US" dirty="0" err="1"/>
              <a:t>fanout</a:t>
            </a:r>
            <a:r>
              <a:rPr lang="en-US" dirty="0"/>
              <a:t> (</a:t>
            </a:r>
            <a:r>
              <a:rPr lang="en-US" b="1" dirty="0"/>
              <a:t>F</a:t>
            </a:r>
            <a:r>
              <a:rPr lang="en-US" dirty="0"/>
              <a:t>) means depth rarely more than 3 or 4.</a:t>
            </a:r>
          </a:p>
          <a:p>
            <a:pPr lvl="1">
              <a:buSzPct val="75000"/>
            </a:pPr>
            <a:r>
              <a:rPr lang="en-US" dirty="0"/>
              <a:t>Almost always better than maintaining a sorted file.</a:t>
            </a:r>
          </a:p>
        </p:txBody>
      </p:sp>
    </p:spTree>
    <p:extLst>
      <p:ext uri="{BB962C8B-B14F-4D97-AF65-F5344CB8AC3E}">
        <p14:creationId xmlns:p14="http://schemas.microsoft.com/office/powerpoint/2010/main" val="3604588916"/>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6" name="Rectangle 4"/>
          <p:cNvSpPr>
            <a:spLocks noGrp="1" noChangeArrowheads="1"/>
          </p:cNvSpPr>
          <p:nvPr>
            <p:ph type="title"/>
          </p:nvPr>
        </p:nvSpPr>
        <p:spPr>
          <a:noFill/>
          <a:ln/>
        </p:spPr>
        <p:txBody>
          <a:bodyPr/>
          <a:lstStyle/>
          <a:p>
            <a:r>
              <a:rPr lang="en-US"/>
              <a:t>Summary (Contd.)</a:t>
            </a:r>
          </a:p>
        </p:txBody>
      </p:sp>
      <p:sp>
        <p:nvSpPr>
          <p:cNvPr id="54277" name="Rectangle 5"/>
          <p:cNvSpPr>
            <a:spLocks noGrp="1" noChangeArrowheads="1"/>
          </p:cNvSpPr>
          <p:nvPr>
            <p:ph type="body" idx="1"/>
          </p:nvPr>
        </p:nvSpPr>
        <p:spPr>
          <a:xfrm>
            <a:off x="381000" y="1828800"/>
            <a:ext cx="8610600" cy="4076700"/>
          </a:xfrm>
          <a:noFill/>
          <a:ln/>
        </p:spPr>
        <p:txBody>
          <a:bodyPr>
            <a:normAutofit lnSpcReduction="10000"/>
          </a:bodyPr>
          <a:lstStyle/>
          <a:p>
            <a:pPr lvl="1">
              <a:buSzPct val="75000"/>
            </a:pPr>
            <a:r>
              <a:rPr lang="en-US" dirty="0"/>
              <a:t>Typically, </a:t>
            </a:r>
            <a:r>
              <a:rPr lang="en-US" dirty="0">
                <a:solidFill>
                  <a:schemeClr val="accent2"/>
                </a:solidFill>
              </a:rPr>
              <a:t>67%</a:t>
            </a:r>
            <a:r>
              <a:rPr lang="en-US" dirty="0"/>
              <a:t> occupancy on average.</a:t>
            </a:r>
          </a:p>
          <a:p>
            <a:pPr lvl="1">
              <a:buSzPct val="75000"/>
            </a:pPr>
            <a:r>
              <a:rPr lang="en-US" dirty="0"/>
              <a:t>Usually preferable to </a:t>
            </a:r>
            <a:r>
              <a:rPr lang="en-US" dirty="0" smtClean="0"/>
              <a:t>ISAM; </a:t>
            </a:r>
            <a:r>
              <a:rPr lang="en-US" dirty="0"/>
              <a:t>adjusts to growth gracefully</a:t>
            </a:r>
            <a:r>
              <a:rPr lang="en-US" dirty="0" smtClean="0"/>
              <a:t>.</a:t>
            </a:r>
          </a:p>
          <a:p>
            <a:pPr lvl="1">
              <a:buSzPct val="75000"/>
            </a:pPr>
            <a:r>
              <a:rPr lang="en-US" dirty="0" smtClean="0"/>
              <a:t>But concurrency control (locking) is easier in ISAM</a:t>
            </a:r>
            <a:endParaRPr lang="en-US" dirty="0"/>
          </a:p>
          <a:p>
            <a:pPr lvl="1">
              <a:buSzPct val="75000"/>
            </a:pPr>
            <a:r>
              <a:rPr lang="en-US" dirty="0"/>
              <a:t>If data entries are data records, splits can change rids!</a:t>
            </a:r>
          </a:p>
          <a:p>
            <a:r>
              <a:rPr lang="en-US" dirty="0"/>
              <a:t>Key compression increases </a:t>
            </a:r>
            <a:r>
              <a:rPr lang="en-US" dirty="0" err="1"/>
              <a:t>fanout</a:t>
            </a:r>
            <a:r>
              <a:rPr lang="en-US" dirty="0"/>
              <a:t>, reduces height.</a:t>
            </a:r>
          </a:p>
          <a:p>
            <a:r>
              <a:rPr lang="en-US" dirty="0"/>
              <a:t>Bulk loading can be much faster than repeated inserts for creating a B+ tree on a large data set.</a:t>
            </a:r>
          </a:p>
          <a:p>
            <a:r>
              <a:rPr lang="en-US" dirty="0"/>
              <a:t>Most widely used index in database management systems because of its versatility.  One of the most optimized components of a DBMS.</a:t>
            </a:r>
          </a:p>
        </p:txBody>
      </p:sp>
    </p:spTree>
    <p:extLst>
      <p:ext uri="{BB962C8B-B14F-4D97-AF65-F5344CB8AC3E}">
        <p14:creationId xmlns:p14="http://schemas.microsoft.com/office/powerpoint/2010/main" val="2755577578"/>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Engine API</a:t>
            </a:r>
            <a:endParaRPr lang="en-US" dirty="0"/>
          </a:p>
        </p:txBody>
      </p:sp>
      <p:sp>
        <p:nvSpPr>
          <p:cNvPr id="3" name="Slide Number Placeholder 2"/>
          <p:cNvSpPr>
            <a:spLocks noGrp="1"/>
          </p:cNvSpPr>
          <p:nvPr>
            <p:ph type="sldNum" sz="quarter" idx="12"/>
          </p:nvPr>
        </p:nvSpPr>
        <p:spPr/>
        <p:txBody>
          <a:bodyPr/>
          <a:lstStyle/>
          <a:p>
            <a:fld id="{EA7C8D44-3667-46F6-9772-CC52308E2A7F}" type="slidenum">
              <a:rPr kumimoji="0" lang="en-US" smtClean="0"/>
              <a:pPr/>
              <a:t>4</a:t>
            </a:fld>
            <a:endParaRPr kumimoji="0"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Example:  The </a:t>
            </a:r>
            <a:r>
              <a:rPr lang="en-US" dirty="0" err="1"/>
              <a:t>mysql</a:t>
            </a:r>
            <a:r>
              <a:rPr lang="en-US" dirty="0"/>
              <a:t> storage engine API has calls to “</a:t>
            </a:r>
            <a:r>
              <a:rPr lang="en-US" dirty="0" err="1"/>
              <a:t>ha_open</a:t>
            </a:r>
            <a:r>
              <a:rPr lang="en-US" dirty="0"/>
              <a:t>” a table, </a:t>
            </a:r>
            <a:r>
              <a:rPr lang="en-US" dirty="0" smtClean="0"/>
              <a:t>“</a:t>
            </a:r>
            <a:r>
              <a:rPr lang="en-US" dirty="0" err="1"/>
              <a:t>ha_init_index</a:t>
            </a:r>
            <a:r>
              <a:rPr lang="en-US" dirty="0"/>
              <a:t>” to specify the index to use if any, “</a:t>
            </a:r>
            <a:r>
              <a:rPr lang="en-US" dirty="0" err="1"/>
              <a:t>index_read</a:t>
            </a:r>
            <a:r>
              <a:rPr lang="en-US" dirty="0"/>
              <a:t>” to fetch a row by key using the current table and the current index</a:t>
            </a:r>
            <a:r>
              <a:rPr lang="en-US" dirty="0" smtClean="0"/>
              <a:t>.</a:t>
            </a:r>
          </a:p>
          <a:p>
            <a:endParaRPr lang="en-US" dirty="0"/>
          </a:p>
          <a:p>
            <a:r>
              <a:rPr lang="en-US" dirty="0" smtClean="0"/>
              <a:t>In general, the storage engine can work with one file of records, or two files, one of “data records” and one that is some kind of index for the first file. It can’t process more files at once. Two index files are also possible, though not covered in this chapter.</a:t>
            </a:r>
          </a:p>
          <a:p>
            <a:endParaRPr lang="en-US" dirty="0"/>
          </a:p>
          <a:p>
            <a:r>
              <a:rPr lang="en-US" dirty="0" smtClean="0"/>
              <a:t>It’s the job of the QP to break down the needed work into the small steps that the storage engine can do.   </a:t>
            </a:r>
            <a:endParaRPr lang="en-US" dirty="0"/>
          </a:p>
          <a:p>
            <a:endParaRPr lang="en-US" dirty="0"/>
          </a:p>
        </p:txBody>
      </p:sp>
    </p:spTree>
    <p:extLst>
      <p:ext uri="{BB962C8B-B14F-4D97-AF65-F5344CB8AC3E}">
        <p14:creationId xmlns:p14="http://schemas.microsoft.com/office/powerpoint/2010/main" val="328707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dirty="0" smtClean="0"/>
              <a:t>Compared </a:t>
            </a:r>
            <a:r>
              <a:rPr lang="en-US" dirty="0"/>
              <a:t>File Organizations</a:t>
            </a:r>
          </a:p>
        </p:txBody>
      </p:sp>
      <p:sp>
        <p:nvSpPr>
          <p:cNvPr id="29699" name="Rectangle 3"/>
          <p:cNvSpPr>
            <a:spLocks noGrp="1" noChangeArrowheads="1"/>
          </p:cNvSpPr>
          <p:nvPr>
            <p:ph type="body" idx="1"/>
          </p:nvPr>
        </p:nvSpPr>
        <p:spPr>
          <a:noFill/>
          <a:ln/>
        </p:spPr>
        <p:txBody>
          <a:bodyPr/>
          <a:lstStyle/>
          <a:p>
            <a:r>
              <a:rPr lang="en-US" dirty="0"/>
              <a:t>Heap </a:t>
            </a:r>
            <a:r>
              <a:rPr lang="en-US" dirty="0" smtClean="0"/>
              <a:t>file</a:t>
            </a:r>
          </a:p>
          <a:p>
            <a:r>
              <a:rPr lang="en-US" dirty="0" smtClean="0"/>
              <a:t>Sorted file</a:t>
            </a:r>
            <a:endParaRPr lang="en-US" dirty="0"/>
          </a:p>
          <a:p>
            <a:r>
              <a:rPr lang="en-US" dirty="0"/>
              <a:t>Clustered B+ tree </a:t>
            </a:r>
            <a:r>
              <a:rPr lang="en-US" dirty="0" smtClean="0"/>
              <a:t>file</a:t>
            </a:r>
          </a:p>
          <a:p>
            <a:pPr lvl="1"/>
            <a:r>
              <a:rPr lang="en-US" dirty="0" smtClean="0"/>
              <a:t>AKA clustered file</a:t>
            </a:r>
          </a:p>
          <a:p>
            <a:r>
              <a:rPr lang="en-US" dirty="0" smtClean="0"/>
              <a:t>Heap </a:t>
            </a:r>
            <a:r>
              <a:rPr lang="en-US" dirty="0"/>
              <a:t>file with </a:t>
            </a:r>
            <a:r>
              <a:rPr lang="en-US" dirty="0" err="1"/>
              <a:t>unclustered</a:t>
            </a:r>
            <a:r>
              <a:rPr lang="en-US" dirty="0"/>
              <a:t> </a:t>
            </a:r>
            <a:r>
              <a:rPr lang="en-US" dirty="0" smtClean="0"/>
              <a:t>B+ </a:t>
            </a:r>
            <a:r>
              <a:rPr lang="en-US" dirty="0"/>
              <a:t>tree </a:t>
            </a:r>
            <a:r>
              <a:rPr lang="en-US" dirty="0" smtClean="0"/>
              <a:t>index (2 files involved)</a:t>
            </a:r>
            <a:endParaRPr lang="en-US" i="1" dirty="0"/>
          </a:p>
          <a:p>
            <a:r>
              <a:rPr lang="en-US" dirty="0"/>
              <a:t>Heap file with </a:t>
            </a:r>
            <a:r>
              <a:rPr lang="en-US" dirty="0" err="1"/>
              <a:t>unclustered</a:t>
            </a:r>
            <a:r>
              <a:rPr lang="en-US" dirty="0"/>
              <a:t> hash </a:t>
            </a:r>
            <a:r>
              <a:rPr lang="en-US" dirty="0" smtClean="0"/>
              <a:t>index (</a:t>
            </a:r>
            <a:r>
              <a:rPr lang="en-US" dirty="0"/>
              <a:t>2 files involved</a:t>
            </a:r>
            <a:r>
              <a:rPr lang="en-US" dirty="0" smtClean="0"/>
              <a:t>)</a:t>
            </a:r>
            <a:endParaRPr lang="en-US" i="1" dirty="0" smtClean="0"/>
          </a:p>
          <a:p>
            <a:endParaRPr lang="en-US" dirty="0"/>
          </a:p>
          <a:p>
            <a:endParaRPr lang="en-US" dirty="0"/>
          </a:p>
          <a:p>
            <a:pPr marL="533400" indent="-533400">
              <a:buFont typeface="Wingdings" pitchFamily="2" charset="2"/>
              <a:buNone/>
            </a:pPr>
            <a:endParaRPr lang="en-US"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5</a:t>
            </a:fld>
            <a:endParaRPr lang="en-US" dirty="0"/>
          </a:p>
        </p:txBody>
      </p:sp>
    </p:spTree>
    <p:extLst>
      <p:ext uri="{BB962C8B-B14F-4D97-AF65-F5344CB8AC3E}">
        <p14:creationId xmlns:p14="http://schemas.microsoft.com/office/powerpoint/2010/main" val="348406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 Model: Heap Files (unsorted)</a:t>
            </a:r>
            <a:endParaRPr lang="en-US" dirty="0"/>
          </a:p>
        </p:txBody>
      </p:sp>
      <p:sp>
        <p:nvSpPr>
          <p:cNvPr id="3" name="Content Placeholder 2"/>
          <p:cNvSpPr>
            <a:spLocks noGrp="1"/>
          </p:cNvSpPr>
          <p:nvPr>
            <p:ph sz="quarter" idx="1"/>
          </p:nvPr>
        </p:nvSpPr>
        <p:spPr/>
        <p:txBody>
          <a:bodyPr>
            <a:normAutofit fontScale="92500" lnSpcReduction="20000"/>
          </a:bodyPr>
          <a:lstStyle/>
          <a:p>
            <a:pPr>
              <a:buSzPct val="75000"/>
            </a:pPr>
            <a:r>
              <a:rPr lang="en-US" dirty="0" smtClean="0"/>
              <a:t>Given:</a:t>
            </a:r>
          </a:p>
          <a:p>
            <a:pPr lvl="1">
              <a:buSzPct val="75000"/>
            </a:pPr>
            <a:r>
              <a:rPr lang="en-US" dirty="0" smtClean="0">
                <a:solidFill>
                  <a:schemeClr val="tx1"/>
                </a:solidFill>
              </a:rPr>
              <a:t>B  The number of data pages in file</a:t>
            </a:r>
          </a:p>
          <a:p>
            <a:pPr lvl="1">
              <a:buSzPct val="75000"/>
            </a:pPr>
            <a:r>
              <a:rPr lang="en-US" dirty="0" smtClean="0">
                <a:solidFill>
                  <a:schemeClr val="tx1"/>
                </a:solidFill>
              </a:rPr>
              <a:t>R  Number of records per page</a:t>
            </a:r>
          </a:p>
          <a:p>
            <a:pPr lvl="1">
              <a:buSzPct val="75000"/>
            </a:pPr>
            <a:r>
              <a:rPr lang="en-US" dirty="0" smtClean="0">
                <a:solidFill>
                  <a:schemeClr val="tx1"/>
                </a:solidFill>
              </a:rPr>
              <a:t>D  Average time to read or write disk page</a:t>
            </a:r>
          </a:p>
          <a:p>
            <a:r>
              <a:rPr lang="en-US" dirty="0" smtClean="0"/>
              <a:t>Scan B data pages, each takes read time D </a:t>
            </a:r>
          </a:p>
          <a:p>
            <a:pPr lvl="1"/>
            <a:r>
              <a:rPr lang="en-US" dirty="0" smtClean="0"/>
              <a:t>So i/o Cost = B*D</a:t>
            </a:r>
          </a:p>
          <a:p>
            <a:r>
              <a:rPr lang="en-US" dirty="0" smtClean="0"/>
              <a:t>Equality Search, for unique key: i/o Cost = 0.5*B*D</a:t>
            </a:r>
          </a:p>
          <a:p>
            <a:r>
              <a:rPr lang="en-US" dirty="0" smtClean="0"/>
              <a:t>Range Search: B*D</a:t>
            </a:r>
          </a:p>
          <a:p>
            <a:r>
              <a:rPr lang="en-US" dirty="0" smtClean="0"/>
              <a:t>Insert: read, write last page: 2*D</a:t>
            </a:r>
          </a:p>
          <a:p>
            <a:r>
              <a:rPr lang="en-US" dirty="0" smtClean="0"/>
              <a:t>Delete, given key: equality search, then rewrite page</a:t>
            </a:r>
          </a:p>
          <a:p>
            <a:r>
              <a:rPr lang="en-US" dirty="0" smtClean="0"/>
              <a:t>Delete, given RID: 2*D</a:t>
            </a:r>
          </a:p>
          <a:p>
            <a:r>
              <a:rPr lang="en-US" dirty="0" smtClean="0"/>
              <a:t>We never used R!</a:t>
            </a:r>
          </a:p>
          <a:p>
            <a:r>
              <a:rPr lang="en-US" dirty="0" smtClean="0"/>
              <a:t>One problem: D depends on how much seeking is needed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D, time for one page access</a:t>
            </a:r>
            <a:endParaRPr lang="en-US" dirty="0"/>
          </a:p>
        </p:txBody>
      </p:sp>
      <p:sp>
        <p:nvSpPr>
          <p:cNvPr id="3" name="Content Placeholder 2"/>
          <p:cNvSpPr>
            <a:spLocks noGrp="1"/>
          </p:cNvSpPr>
          <p:nvPr>
            <p:ph sz="quarter" idx="1"/>
          </p:nvPr>
        </p:nvSpPr>
        <p:spPr/>
        <p:txBody>
          <a:bodyPr/>
          <a:lstStyle/>
          <a:p>
            <a:r>
              <a:rPr lang="en-US" dirty="0" smtClean="0"/>
              <a:t>If pages are laid out sequentially on a track, the disk can pull them off in one rotation. D may be .1 </a:t>
            </a:r>
            <a:r>
              <a:rPr lang="en-US" dirty="0" err="1" smtClean="0"/>
              <a:t>ms.</a:t>
            </a:r>
            <a:r>
              <a:rPr lang="en-US" dirty="0" smtClean="0"/>
              <a:t> or less.</a:t>
            </a:r>
          </a:p>
          <a:p>
            <a:r>
              <a:rPr lang="en-US" dirty="0" smtClean="0"/>
              <a:t>If pages are randomly situated on the disk, the seek time dominates pages smaller than 1MB in size. D is about 3-5 </a:t>
            </a:r>
            <a:r>
              <a:rPr lang="en-US" dirty="0" err="1" smtClean="0"/>
              <a:t>ms.</a:t>
            </a:r>
            <a:endParaRPr lang="en-US" dirty="0" smtClean="0"/>
          </a:p>
          <a:p>
            <a:r>
              <a:rPr lang="en-US" dirty="0" smtClean="0"/>
              <a:t>A Common page size is 8KB</a:t>
            </a:r>
            <a:r>
              <a:rPr lang="en-US" dirty="0" smtClean="0"/>
              <a:t>.</a:t>
            </a:r>
          </a:p>
          <a:p>
            <a:pPr lvl="1"/>
            <a:r>
              <a:rPr lang="en-US" dirty="0" smtClean="0"/>
              <a:t>Our Oracle DB: 8KB pages</a:t>
            </a:r>
          </a:p>
          <a:p>
            <a:pPr lvl="1"/>
            <a:r>
              <a:rPr lang="en-US" dirty="0" smtClean="0"/>
              <a:t>Our </a:t>
            </a:r>
            <a:r>
              <a:rPr lang="en-US" dirty="0" err="1" smtClean="0"/>
              <a:t>mysql</a:t>
            </a:r>
            <a:r>
              <a:rPr lang="en-US" dirty="0" smtClean="0"/>
              <a:t> DB: 16KB pages</a:t>
            </a:r>
            <a:endParaRPr lang="en-US" dirty="0" smtClean="0"/>
          </a:p>
          <a:p>
            <a:r>
              <a:rPr lang="en-US" dirty="0" smtClean="0"/>
              <a:t>For this chapter, we paste over the difference and pretend D is constant, say 1 </a:t>
            </a:r>
            <a:r>
              <a:rPr lang="en-US" dirty="0" err="1" smtClean="0"/>
              <a:t>ms.</a:t>
            </a:r>
            <a:r>
              <a:rPr lang="en-US" dirty="0" smtClean="0"/>
              <a:t> for easy calculation.</a:t>
            </a:r>
            <a:endParaRPr lang="en-US" dirty="0"/>
          </a:p>
        </p:txBody>
      </p:sp>
    </p:spTree>
    <p:extLst>
      <p:ext uri="{BB962C8B-B14F-4D97-AF65-F5344CB8AC3E}">
        <p14:creationId xmlns:p14="http://schemas.microsoft.com/office/powerpoint/2010/main" val="357666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6" name="Rectangle 4"/>
          <p:cNvSpPr>
            <a:spLocks noGrp="1" noChangeArrowheads="1"/>
          </p:cNvSpPr>
          <p:nvPr>
            <p:ph type="title"/>
          </p:nvPr>
        </p:nvSpPr>
        <p:spPr>
          <a:noFill/>
          <a:ln/>
        </p:spPr>
        <p:txBody>
          <a:bodyPr>
            <a:normAutofit/>
          </a:bodyPr>
          <a:lstStyle/>
          <a:p>
            <a:r>
              <a:rPr lang="en-US" dirty="0" smtClean="0"/>
              <a:t>Tree-Index Assumptions</a:t>
            </a:r>
            <a:endParaRPr lang="en-US" dirty="0"/>
          </a:p>
        </p:txBody>
      </p:sp>
      <p:sp>
        <p:nvSpPr>
          <p:cNvPr id="33797" name="Rectangle 5"/>
          <p:cNvSpPr>
            <a:spLocks noGrp="1" noChangeArrowheads="1"/>
          </p:cNvSpPr>
          <p:nvPr>
            <p:ph type="body" idx="1"/>
          </p:nvPr>
        </p:nvSpPr>
        <p:spPr>
          <a:xfrm>
            <a:off x="457200" y="1219200"/>
            <a:ext cx="8153400" cy="5029200"/>
          </a:xfrm>
          <a:noFill/>
          <a:ln/>
        </p:spPr>
        <p:txBody>
          <a:bodyPr>
            <a:normAutofit/>
          </a:bodyPr>
          <a:lstStyle/>
          <a:p>
            <a:r>
              <a:rPr lang="en-US" dirty="0" smtClean="0"/>
              <a:t>Tree Indexes:</a:t>
            </a:r>
          </a:p>
          <a:p>
            <a:pPr lvl="1"/>
            <a:r>
              <a:rPr lang="en-US" dirty="0" smtClean="0"/>
              <a:t>Alternative (1) data entry size = size of record</a:t>
            </a:r>
            <a:endParaRPr lang="en-US" dirty="0"/>
          </a:p>
          <a:p>
            <a:pPr lvl="1"/>
            <a:r>
              <a:rPr lang="en-US" dirty="0" smtClean="0"/>
              <a:t>Alternative </a:t>
            </a:r>
            <a:r>
              <a:rPr lang="en-US" dirty="0"/>
              <a:t>(2</a:t>
            </a:r>
            <a:r>
              <a:rPr lang="en-US" dirty="0" smtClean="0"/>
              <a:t>): </a:t>
            </a:r>
            <a:r>
              <a:rPr lang="en-US" dirty="0"/>
              <a:t>data entry size = 10% size of record </a:t>
            </a:r>
          </a:p>
          <a:p>
            <a:pPr lvl="1">
              <a:buSzPct val="75000"/>
            </a:pPr>
            <a:r>
              <a:rPr lang="en-US" dirty="0" smtClean="0"/>
              <a:t>67</a:t>
            </a:r>
            <a:r>
              <a:rPr lang="en-US" dirty="0"/>
              <a:t>% occupancy (this is typical</a:t>
            </a:r>
            <a:r>
              <a:rPr lang="en-US" dirty="0" smtClean="0"/>
              <a:t>) Note 1/.67 = 1.5</a:t>
            </a:r>
            <a:endParaRPr lang="en-US" dirty="0"/>
          </a:p>
          <a:p>
            <a:pPr lvl="2">
              <a:buSzPct val="75000"/>
            </a:pPr>
            <a:r>
              <a:rPr lang="en-US" dirty="0" smtClean="0"/>
              <a:t>File size = </a:t>
            </a:r>
            <a:r>
              <a:rPr lang="en-US" dirty="0"/>
              <a:t>1.5 data </a:t>
            </a:r>
            <a:r>
              <a:rPr lang="en-US" dirty="0" smtClean="0"/>
              <a:t>size</a:t>
            </a:r>
            <a:endParaRPr lang="en-US" dirty="0"/>
          </a:p>
          <a:p>
            <a:r>
              <a:rPr lang="en-US" dirty="0"/>
              <a:t>Scans: </a:t>
            </a:r>
          </a:p>
          <a:p>
            <a:pPr lvl="1"/>
            <a:r>
              <a:rPr lang="en-US" dirty="0"/>
              <a:t>Leaf levels of a tree-index are chained.</a:t>
            </a:r>
          </a:p>
          <a:p>
            <a:pPr lvl="1"/>
            <a:r>
              <a:rPr lang="en-US" dirty="0"/>
              <a:t>Index data-entries plus actual file scanned for </a:t>
            </a:r>
            <a:r>
              <a:rPr lang="en-US" dirty="0" err="1"/>
              <a:t>unclustered</a:t>
            </a:r>
            <a:r>
              <a:rPr lang="en-US" dirty="0"/>
              <a:t> </a:t>
            </a:r>
            <a:r>
              <a:rPr lang="en-US" dirty="0" smtClean="0"/>
              <a:t>indexes (unrealistic, will revisit)</a:t>
            </a:r>
            <a:endParaRPr lang="en-US" dirty="0"/>
          </a:p>
          <a:p>
            <a:r>
              <a:rPr lang="en-US" dirty="0"/>
              <a:t>Range searches:</a:t>
            </a:r>
          </a:p>
          <a:p>
            <a:pPr lvl="1"/>
            <a:r>
              <a:rPr lang="en-US" dirty="0"/>
              <a:t>We use tree indexes to restrict the set of data records fetched, but ignore hash </a:t>
            </a:r>
            <a:r>
              <a:rPr lang="en-US" dirty="0" smtClean="0"/>
              <a:t>indexes for now</a:t>
            </a:r>
            <a:endParaRPr lang="en-US" dirty="0"/>
          </a:p>
          <a:p>
            <a:pPr>
              <a:buFontTx/>
              <a:buChar char="•"/>
            </a:pPr>
            <a:endParaRPr lang="en-US" sz="2000" dirty="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8</a:t>
            </a:fld>
            <a:endParaRPr lang="en-US" dirty="0"/>
          </a:p>
        </p:txBody>
      </p:sp>
    </p:spTree>
    <p:extLst>
      <p:ext uri="{BB962C8B-B14F-4D97-AF65-F5344CB8AC3E}">
        <p14:creationId xmlns:p14="http://schemas.microsoft.com/office/powerpoint/2010/main" val="3368745380"/>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dirty="0" smtClean="0"/>
              <a:t>Basic Analysis for Tree Indexes</a:t>
            </a:r>
            <a:endParaRPr lang="en-US" dirty="0"/>
          </a:p>
        </p:txBody>
      </p:sp>
      <p:sp>
        <p:nvSpPr>
          <p:cNvPr id="33797" name="Rectangle 5"/>
          <p:cNvSpPr>
            <a:spLocks noGrp="1" noChangeArrowheads="1"/>
          </p:cNvSpPr>
          <p:nvPr>
            <p:ph type="body" idx="1"/>
          </p:nvPr>
        </p:nvSpPr>
        <p:spPr>
          <a:xfrm>
            <a:off x="457200" y="1219200"/>
            <a:ext cx="8153400" cy="5029200"/>
          </a:xfrm>
          <a:noFill/>
          <a:ln/>
        </p:spPr>
        <p:txBody>
          <a:bodyPr>
            <a:normAutofit/>
          </a:bodyPr>
          <a:lstStyle/>
          <a:p>
            <a:pPr>
              <a:buNone/>
            </a:pPr>
            <a:r>
              <a:rPr lang="en-US" dirty="0" smtClean="0"/>
              <a:t>B = # pages to hold row data compactly (“data size”)</a:t>
            </a:r>
          </a:p>
          <a:p>
            <a:r>
              <a:rPr lang="en-US" dirty="0" smtClean="0"/>
              <a:t>Alternative (1) data entry size = size of record</a:t>
            </a:r>
          </a:p>
          <a:p>
            <a:r>
              <a:rPr lang="en-US" dirty="0" smtClean="0"/>
              <a:t>Alternative </a:t>
            </a:r>
            <a:r>
              <a:rPr lang="en-US" dirty="0"/>
              <a:t>(2</a:t>
            </a:r>
            <a:r>
              <a:rPr lang="en-US" dirty="0" smtClean="0"/>
              <a:t>) </a:t>
            </a:r>
            <a:r>
              <a:rPr lang="en-US" dirty="0"/>
              <a:t>data entry size = 10% size of </a:t>
            </a:r>
            <a:r>
              <a:rPr lang="en-US" dirty="0" smtClean="0"/>
              <a:t>record</a:t>
            </a:r>
          </a:p>
          <a:p>
            <a:pPr lvl="1"/>
            <a:r>
              <a:rPr lang="en-US" dirty="0" smtClean="0"/>
              <a:t>This is an assumption for simplicity of analysis.</a:t>
            </a:r>
          </a:p>
          <a:p>
            <a:pPr>
              <a:buSzPct val="75000"/>
            </a:pPr>
            <a:r>
              <a:rPr lang="en-US" dirty="0" smtClean="0"/>
              <a:t>67</a:t>
            </a:r>
            <a:r>
              <a:rPr lang="en-US" dirty="0"/>
              <a:t>% </a:t>
            </a:r>
            <a:r>
              <a:rPr lang="en-US" dirty="0" smtClean="0"/>
              <a:t>occupancy,  Note 1/.67 = 1.5, so 50% expansion on disk to allow 33% space on pages for new rows.</a:t>
            </a:r>
          </a:p>
          <a:p>
            <a:pPr lvl="1">
              <a:buSzPct val="75000"/>
            </a:pPr>
            <a:r>
              <a:rPr lang="en-US" dirty="0" smtClean="0"/>
              <a:t>(Actually, follows from B-Tree algorithms)</a:t>
            </a:r>
            <a:endParaRPr lang="en-US" dirty="0"/>
          </a:p>
          <a:p>
            <a:pPr lvl="1">
              <a:buSzPct val="75000"/>
            </a:pPr>
            <a:r>
              <a:rPr lang="en-US" dirty="0" smtClean="0"/>
              <a:t>File size = </a:t>
            </a:r>
            <a:r>
              <a:rPr lang="en-US" dirty="0"/>
              <a:t>1.5 data </a:t>
            </a:r>
            <a:r>
              <a:rPr lang="en-US" dirty="0" smtClean="0"/>
              <a:t>size, </a:t>
            </a:r>
          </a:p>
          <a:p>
            <a:pPr lvl="1">
              <a:buSzPct val="75000"/>
            </a:pPr>
            <a:r>
              <a:rPr lang="en-US" dirty="0" smtClean="0"/>
              <a:t>Alternative (1): </a:t>
            </a:r>
            <a:r>
              <a:rPr lang="en-US" dirty="0" err="1" smtClean="0"/>
              <a:t>NLeafPgs</a:t>
            </a:r>
            <a:r>
              <a:rPr lang="en-US" dirty="0" smtClean="0"/>
              <a:t> = 1.5*B</a:t>
            </a:r>
          </a:p>
          <a:p>
            <a:pPr lvl="1">
              <a:buSzPct val="75000"/>
            </a:pPr>
            <a:r>
              <a:rPr lang="en-US" dirty="0" smtClean="0"/>
              <a:t>Alt. (2): </a:t>
            </a:r>
            <a:r>
              <a:rPr lang="en-US" dirty="0" err="1" smtClean="0"/>
              <a:t>NDataPgs</a:t>
            </a:r>
            <a:r>
              <a:rPr lang="en-US" dirty="0" smtClean="0"/>
              <a:t> = </a:t>
            </a:r>
            <a:r>
              <a:rPr lang="en-US" dirty="0" smtClean="0"/>
              <a:t>B</a:t>
            </a:r>
            <a:r>
              <a:rPr lang="en-US" dirty="0" smtClean="0"/>
              <a:t>, </a:t>
            </a:r>
            <a:r>
              <a:rPr lang="en-US" dirty="0" err="1" smtClean="0"/>
              <a:t>NLeafPgs</a:t>
            </a:r>
            <a:r>
              <a:rPr lang="en-US" dirty="0" smtClean="0"/>
              <a:t> = .10*1.5*B = .15*B</a:t>
            </a:r>
          </a:p>
          <a:p>
            <a:pPr lvl="2">
              <a:buSzPct val="75000"/>
            </a:pPr>
            <a:endParaRPr lang="en-US" dirty="0" smtClean="0"/>
          </a:p>
          <a:p>
            <a:pPr lvl="2">
              <a:buSzPct val="75000"/>
              <a:buNone/>
            </a:pPr>
            <a:endParaRPr lang="en-US" dirty="0" smtClean="0"/>
          </a:p>
          <a:p>
            <a:pPr>
              <a:buFontTx/>
              <a:buChar char="•"/>
            </a:pPr>
            <a:endParaRPr lang="en-US" sz="2000" dirty="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9</a:t>
            </a:fld>
            <a:endParaRPr lang="en-US" dirty="0"/>
          </a:p>
        </p:txBody>
      </p:sp>
    </p:spTree>
    <p:extLst>
      <p:ext uri="{BB962C8B-B14F-4D97-AF65-F5344CB8AC3E}">
        <p14:creationId xmlns:p14="http://schemas.microsoft.com/office/powerpoint/2010/main" val="3368745380"/>
      </p:ext>
    </p:extLst>
  </p:cSld>
  <p:clrMapOvr>
    <a:masterClrMapping/>
  </p:clrMapOvr>
  <p:transition>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7759</TotalTime>
  <Pages>27</Pages>
  <Words>3233</Words>
  <Application>Microsoft Office PowerPoint</Application>
  <PresentationFormat>On-screen Show (4:3)</PresentationFormat>
  <Paragraphs>684</Paragraphs>
  <Slides>38</Slides>
  <Notes>33</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Arial</vt:lpstr>
      <vt:lpstr>Book Antiqua</vt:lpstr>
      <vt:lpstr>Bookman Old Style</vt:lpstr>
      <vt:lpstr>Gill Sans MT</vt:lpstr>
      <vt:lpstr>Times New Roman</vt:lpstr>
      <vt:lpstr>Wingdings</vt:lpstr>
      <vt:lpstr>Wingdings 3</vt:lpstr>
      <vt:lpstr>Origin</vt:lpstr>
      <vt:lpstr>Document</vt:lpstr>
      <vt:lpstr>I/O Cost Model, Tree Indexes</vt:lpstr>
      <vt:lpstr>Storage Engine vs. QP (Query Processor)</vt:lpstr>
      <vt:lpstr>Cost Model and Performance Analysis</vt:lpstr>
      <vt:lpstr>Storage Engine API</vt:lpstr>
      <vt:lpstr>Compared File Organizations</vt:lpstr>
      <vt:lpstr>Cost Model: Heap Files (unsorted)</vt:lpstr>
      <vt:lpstr>Size of D, time for one page access</vt:lpstr>
      <vt:lpstr>Tree-Index Assumptions</vt:lpstr>
      <vt:lpstr>Basic Analysis for Tree Indexes</vt:lpstr>
      <vt:lpstr>Tree Index Measurements</vt:lpstr>
      <vt:lpstr>Clustered vs. Unclustered Index</vt:lpstr>
      <vt:lpstr>Cost of Operations (Page 291) B=#data pgs, R=#recs/pg, D=disk time, F=fanout</vt:lpstr>
      <vt:lpstr>Scan of Unclustered tree index</vt:lpstr>
      <vt:lpstr>Tree Indexes</vt:lpstr>
      <vt:lpstr>Tree Indexes Intuition</vt:lpstr>
      <vt:lpstr>ISAM</vt:lpstr>
      <vt:lpstr>Building an ISAM</vt:lpstr>
      <vt:lpstr>ISAM Operations</vt:lpstr>
      <vt:lpstr>Example ISAM Tree</vt:lpstr>
      <vt:lpstr>After Inserting 23*, 48*, 41*, 42*</vt:lpstr>
      <vt:lpstr>Then Deleting 42*, 51*, 97*</vt:lpstr>
      <vt:lpstr>B+ Tree</vt:lpstr>
      <vt:lpstr>B+ Tree Example </vt:lpstr>
      <vt:lpstr>B+ Trees in Practice</vt:lpstr>
      <vt:lpstr>B+ Tree Example: Insert 8* (d=2)</vt:lpstr>
      <vt:lpstr>B+ Tree Example: Insert 8* (d=2)</vt:lpstr>
      <vt:lpstr>Example B+ Tree After Inserting 8*</vt:lpstr>
      <vt:lpstr>B+ Tree Insertion Algorithm</vt:lpstr>
      <vt:lpstr>B+ Tree Example: Delete 19*, then 20*</vt:lpstr>
      <vt:lpstr>Then Delete 24*</vt:lpstr>
      <vt:lpstr>Non-leaf Re-distribution</vt:lpstr>
      <vt:lpstr>B+ Tree Deletion Algorithm</vt:lpstr>
      <vt:lpstr>Bulk Loading of a B+ Tree (d=1)</vt:lpstr>
      <vt:lpstr>Bulk Loading (Contd.)</vt:lpstr>
      <vt:lpstr>B+ Tree: Prefix Key Compression</vt:lpstr>
      <vt:lpstr>A Note on `Order’</vt:lpstr>
      <vt:lpstr>Summary</vt:lpstr>
      <vt:lpstr>Summary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338</cp:revision>
  <cp:lastPrinted>2018-02-04T21:20:28Z</cp:lastPrinted>
  <dcterms:created xsi:type="dcterms:W3CDTF">1997-01-06T18:24:52Z</dcterms:created>
  <dcterms:modified xsi:type="dcterms:W3CDTF">2018-02-05T14:54:56Z</dcterms:modified>
</cp:coreProperties>
</file>