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7" r:id="rId2"/>
  </p:sldMasterIdLst>
  <p:notesMasterIdLst>
    <p:notesMasterId r:id="rId44"/>
  </p:notesMasterIdLst>
  <p:handoutMasterIdLst>
    <p:handoutMasterId r:id="rId45"/>
  </p:handoutMasterIdLst>
  <p:sldIdLst>
    <p:sldId id="256" r:id="rId3"/>
    <p:sldId id="376" r:id="rId4"/>
    <p:sldId id="377" r:id="rId5"/>
    <p:sldId id="378" r:id="rId6"/>
    <p:sldId id="379" r:id="rId7"/>
    <p:sldId id="380" r:id="rId8"/>
    <p:sldId id="381" r:id="rId9"/>
    <p:sldId id="382" r:id="rId10"/>
    <p:sldId id="337" r:id="rId11"/>
    <p:sldId id="371" r:id="rId12"/>
    <p:sldId id="338" r:id="rId13"/>
    <p:sldId id="339" r:id="rId14"/>
    <p:sldId id="372" r:id="rId15"/>
    <p:sldId id="373" r:id="rId16"/>
    <p:sldId id="374" r:id="rId17"/>
    <p:sldId id="340" r:id="rId18"/>
    <p:sldId id="341" r:id="rId19"/>
    <p:sldId id="383" r:id="rId20"/>
    <p:sldId id="342" r:id="rId21"/>
    <p:sldId id="343" r:id="rId22"/>
    <p:sldId id="344" r:id="rId23"/>
    <p:sldId id="345" r:id="rId24"/>
    <p:sldId id="346" r:id="rId25"/>
    <p:sldId id="362" r:id="rId26"/>
    <p:sldId id="363" r:id="rId27"/>
    <p:sldId id="348" r:id="rId28"/>
    <p:sldId id="347" r:id="rId29"/>
    <p:sldId id="349" r:id="rId30"/>
    <p:sldId id="350" r:id="rId31"/>
    <p:sldId id="351" r:id="rId32"/>
    <p:sldId id="357" r:id="rId33"/>
    <p:sldId id="353" r:id="rId34"/>
    <p:sldId id="354" r:id="rId35"/>
    <p:sldId id="364" r:id="rId36"/>
    <p:sldId id="358" r:id="rId37"/>
    <p:sldId id="365" r:id="rId38"/>
    <p:sldId id="366" r:id="rId39"/>
    <p:sldId id="367" r:id="rId40"/>
    <p:sldId id="375" r:id="rId41"/>
    <p:sldId id="359" r:id="rId42"/>
    <p:sldId id="360" r:id="rId43"/>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E30"/>
    <a:srgbClr val="B760F9"/>
    <a:srgbClr val="063D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8" d="100"/>
          <a:sy n="78" d="100"/>
        </p:scale>
        <p:origin x="90" y="4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9" d="100"/>
          <a:sy n="69" d="100"/>
        </p:scale>
        <p:origin x="-2778"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58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720" y="4387136"/>
            <a:ext cx="5140960" cy="4156234"/>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204913" y="698500"/>
            <a:ext cx="4600575" cy="3451225"/>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952322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72560" y="0"/>
            <a:ext cx="3037840" cy="461804"/>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972560" y="8774271"/>
            <a:ext cx="3037840" cy="461804"/>
          </a:xfrm>
          <a:prstGeom prst="rect">
            <a:avLst/>
          </a:prstGeom>
          <a:noFill/>
          <a:ln w="9525">
            <a:noFill/>
            <a:miter lim="800000"/>
            <a:headEnd/>
            <a:tailEnd/>
          </a:ln>
          <a:effectLst/>
        </p:spPr>
        <p:txBody>
          <a:bodyPr lIns="19050" tIns="0" rIns="19050" bIns="0" anchor="b"/>
          <a:lstStyle/>
          <a:p>
            <a:pPr algn="r"/>
            <a:r>
              <a:rPr lang="en-US" sz="1000" i="1"/>
              <a:t>1</a:t>
            </a:r>
          </a:p>
        </p:txBody>
      </p:sp>
      <p:sp>
        <p:nvSpPr>
          <p:cNvPr id="4100" name="Rectangle 4"/>
          <p:cNvSpPr>
            <a:spLocks noChangeArrowheads="1"/>
          </p:cNvSpPr>
          <p:nvPr/>
        </p:nvSpPr>
        <p:spPr bwMode="auto">
          <a:xfrm>
            <a:off x="0" y="8774271"/>
            <a:ext cx="3037840" cy="461804"/>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0"/>
            <a:ext cx="3037840" cy="461804"/>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204913" y="698500"/>
            <a:ext cx="4600575" cy="3451225"/>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Chapter 9, and discusses how data is stored on external storage media, such as disks.  It includes a discussion of disk architectures, including RAID, buffer management, how data is organized into files or records, how files are treated as collections of physical pages, and how records are laid out on a page.</a:t>
            </a:r>
          </a:p>
          <a:p>
            <a:endParaRPr lang="en-US"/>
          </a:p>
          <a:p>
            <a:r>
              <a:rPr lang="en-US"/>
              <a:t>Chapter 8 provides an overview of storage and indexing, but is not a pre-requisite for this chapter. In implementation-oriented courses with course projects (e.g., based on the Minibase system) this chapter can be covered very early to facilitate programming assignments on heap files, record layout, and buffer management.  One possibility is to cover this chapter immediately after Chapter 1, then return to Chapter 2 and the rest of the Foundations chapters.  Chapters 8, 10, and 11 would then be covered later in the course.  (This sequence is the one followed by Ramakrishnan in the implementation-oriented senior level introductory database course at Wisconsin.)</a:t>
            </a:r>
          </a:p>
          <a:p>
            <a:endParaRPr lang="en-US"/>
          </a:p>
          <a:p>
            <a:r>
              <a:rPr lang="en-US"/>
              <a:t>At the instructor’s discretion, this chapter  can also be omitted without loss of continuity in other parts of the text.  (In particular, Chapter 20 can be covered without covering this chapter.)</a:t>
            </a:r>
          </a:p>
          <a:p>
            <a:endParaRPr lang="en-US"/>
          </a:p>
          <a:p>
            <a:endParaRPr lang="en-US"/>
          </a:p>
        </p:txBody>
      </p:sp>
    </p:spTree>
    <p:extLst>
      <p:ext uri="{BB962C8B-B14F-4D97-AF65-F5344CB8AC3E}">
        <p14:creationId xmlns:p14="http://schemas.microsoft.com/office/powerpoint/2010/main" val="3969808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7</a:t>
            </a:r>
          </a:p>
        </p:txBody>
      </p:sp>
      <p:sp>
        <p:nvSpPr>
          <p:cNvPr id="1638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204913" y="698500"/>
            <a:ext cx="4600575" cy="3451225"/>
          </a:xfrm>
          <a:ln cap="flat"/>
        </p:spPr>
      </p:sp>
      <p:sp>
        <p:nvSpPr>
          <p:cNvPr id="1639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043190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8</a:t>
            </a:r>
          </a:p>
        </p:txBody>
      </p:sp>
      <p:sp>
        <p:nvSpPr>
          <p:cNvPr id="18436"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204913" y="698500"/>
            <a:ext cx="4600575" cy="3451225"/>
          </a:xfrm>
          <a:ln cap="flat"/>
        </p:spPr>
      </p:sp>
      <p:sp>
        <p:nvSpPr>
          <p:cNvPr id="1843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67946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ln/>
        </p:spPr>
        <p:txBody>
          <a:bodyPr/>
          <a:lstStyle/>
          <a:p>
            <a:endParaRPr lang="en-US"/>
          </a:p>
        </p:txBody>
      </p:sp>
      <p:sp>
        <p:nvSpPr>
          <p:cNvPr id="20483" name="Rectangle 3"/>
          <p:cNvSpPr>
            <a:spLocks noGrp="1" noRot="1" noChangeAspect="1" noChangeArrowheads="1" noTextEdit="1"/>
          </p:cNvSpPr>
          <p:nvPr>
            <p:ph type="sldImg"/>
          </p:nvPr>
        </p:nvSpPr>
        <p:spPr>
          <a:xfrm>
            <a:off x="1204913" y="698500"/>
            <a:ext cx="4600575" cy="3451225"/>
          </a:xfrm>
          <a:ln cap="flat"/>
        </p:spPr>
      </p:sp>
    </p:spTree>
    <p:extLst>
      <p:ext uri="{BB962C8B-B14F-4D97-AF65-F5344CB8AC3E}">
        <p14:creationId xmlns:p14="http://schemas.microsoft.com/office/powerpoint/2010/main" val="188262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1"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9</a:t>
            </a:r>
          </a:p>
        </p:txBody>
      </p:sp>
      <p:sp>
        <p:nvSpPr>
          <p:cNvPr id="22532"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3"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204913" y="698500"/>
            <a:ext cx="4600575" cy="3451225"/>
          </a:xfrm>
          <a:ln cap="flat"/>
        </p:spPr>
      </p:sp>
      <p:sp>
        <p:nvSpPr>
          <p:cNvPr id="2253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96558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10</a:t>
            </a:r>
          </a:p>
        </p:txBody>
      </p:sp>
      <p:sp>
        <p:nvSpPr>
          <p:cNvPr id="24580"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204913" y="698500"/>
            <a:ext cx="4600575" cy="3451225"/>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31596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10</a:t>
            </a:r>
          </a:p>
        </p:txBody>
      </p:sp>
      <p:sp>
        <p:nvSpPr>
          <p:cNvPr id="24580"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1"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204913" y="698500"/>
            <a:ext cx="4600575" cy="3451225"/>
          </a:xfrm>
          <a:ln cap="flat"/>
        </p:spPr>
      </p:sp>
      <p:sp>
        <p:nvSpPr>
          <p:cNvPr id="2458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671784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11</a:t>
            </a:r>
          </a:p>
        </p:txBody>
      </p:sp>
      <p:sp>
        <p:nvSpPr>
          <p:cNvPr id="28676"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204913" y="698500"/>
            <a:ext cx="4600575" cy="3451225"/>
          </a:xfrm>
          <a:ln cap="flat"/>
        </p:spPr>
      </p:sp>
      <p:sp>
        <p:nvSpPr>
          <p:cNvPr id="2867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98237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11</a:t>
            </a:r>
          </a:p>
        </p:txBody>
      </p:sp>
      <p:sp>
        <p:nvSpPr>
          <p:cNvPr id="2662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204913" y="698500"/>
            <a:ext cx="4600575" cy="3451225"/>
          </a:xfrm>
          <a:ln cap="flat"/>
        </p:spPr>
      </p:sp>
      <p:sp>
        <p:nvSpPr>
          <p:cNvPr id="2663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19581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3"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12</a:t>
            </a:r>
          </a:p>
        </p:txBody>
      </p:sp>
      <p:sp>
        <p:nvSpPr>
          <p:cNvPr id="30724"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204913" y="698500"/>
            <a:ext cx="4600575" cy="3451225"/>
          </a:xfrm>
          <a:ln cap="flat"/>
        </p:spPr>
      </p:sp>
      <p:sp>
        <p:nvSpPr>
          <p:cNvPr id="3072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872683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1"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13</a:t>
            </a:r>
          </a:p>
        </p:txBody>
      </p:sp>
      <p:sp>
        <p:nvSpPr>
          <p:cNvPr id="32772"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3"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204913" y="698500"/>
            <a:ext cx="4600575" cy="3451225"/>
          </a:xfrm>
          <a:ln cap="flat"/>
        </p:spPr>
      </p:sp>
      <p:sp>
        <p:nvSpPr>
          <p:cNvPr id="3277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73217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2</a:t>
            </a:r>
          </a:p>
        </p:txBody>
      </p:sp>
      <p:sp>
        <p:nvSpPr>
          <p:cNvPr id="614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204913" y="698500"/>
            <a:ext cx="4600575" cy="3451225"/>
          </a:xfrm>
          <a:ln cap="flat"/>
        </p:spPr>
      </p:sp>
      <p:sp>
        <p:nvSpPr>
          <p:cNvPr id="615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241675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9"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14</a:t>
            </a:r>
          </a:p>
        </p:txBody>
      </p:sp>
      <p:sp>
        <p:nvSpPr>
          <p:cNvPr id="34820"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1"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204913" y="698500"/>
            <a:ext cx="4600575" cy="3451225"/>
          </a:xfrm>
          <a:ln cap="flat"/>
        </p:spPr>
      </p:sp>
      <p:sp>
        <p:nvSpPr>
          <p:cNvPr id="3482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516123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15</a:t>
            </a:r>
          </a:p>
        </p:txBody>
      </p:sp>
      <p:sp>
        <p:nvSpPr>
          <p:cNvPr id="3686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204913" y="698500"/>
            <a:ext cx="4600575" cy="3451225"/>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405357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5"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16</a:t>
            </a:r>
          </a:p>
        </p:txBody>
      </p:sp>
      <p:sp>
        <p:nvSpPr>
          <p:cNvPr id="38916"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204913" y="698500"/>
            <a:ext cx="4600575" cy="3451225"/>
          </a:xfrm>
          <a:ln cap="flat"/>
        </p:spPr>
      </p:sp>
      <p:sp>
        <p:nvSpPr>
          <p:cNvPr id="3891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80660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3"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17</a:t>
            </a:r>
          </a:p>
        </p:txBody>
      </p:sp>
      <p:sp>
        <p:nvSpPr>
          <p:cNvPr id="40964"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5"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6" name="Rectangle 6"/>
          <p:cNvSpPr>
            <a:spLocks noGrp="1" noRot="1" noChangeAspect="1" noChangeArrowheads="1" noTextEdit="1"/>
          </p:cNvSpPr>
          <p:nvPr>
            <p:ph type="sldImg"/>
          </p:nvPr>
        </p:nvSpPr>
        <p:spPr>
          <a:xfrm>
            <a:off x="1204913" y="698500"/>
            <a:ext cx="4600575" cy="3451225"/>
          </a:xfrm>
          <a:ln cap="flat"/>
        </p:spPr>
      </p:sp>
      <p:sp>
        <p:nvSpPr>
          <p:cNvPr id="4096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00337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15</a:t>
            </a:r>
          </a:p>
        </p:txBody>
      </p:sp>
      <p:sp>
        <p:nvSpPr>
          <p:cNvPr id="3686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204913" y="698500"/>
            <a:ext cx="4600575" cy="3451225"/>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984429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15</a:t>
            </a:r>
          </a:p>
        </p:txBody>
      </p:sp>
      <p:sp>
        <p:nvSpPr>
          <p:cNvPr id="3686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204913" y="698500"/>
            <a:ext cx="4600575" cy="3451225"/>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506463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15</a:t>
            </a:r>
          </a:p>
        </p:txBody>
      </p:sp>
      <p:sp>
        <p:nvSpPr>
          <p:cNvPr id="36868"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69"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204913" y="698500"/>
            <a:ext cx="4600575" cy="3451225"/>
          </a:xfrm>
          <a:ln cap="flat"/>
        </p:spPr>
      </p:sp>
      <p:sp>
        <p:nvSpPr>
          <p:cNvPr id="36871"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23908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233488" y="681038"/>
            <a:ext cx="4543425" cy="3406775"/>
          </a:xfrm>
        </p:spPr>
      </p:sp>
      <p:sp>
        <p:nvSpPr>
          <p:cNvPr id="41987" name="Rectangle 3"/>
          <p:cNvSpPr>
            <a:spLocks noGrp="1" noChangeArrowheads="1"/>
          </p:cNvSpPr>
          <p:nvPr>
            <p:ph type="body" idx="1"/>
          </p:nvPr>
        </p:nvSpPr>
        <p:spPr>
          <a:xfrm>
            <a:off x="934720" y="4315215"/>
            <a:ext cx="5140960" cy="4088099"/>
          </a:xfrm>
        </p:spPr>
        <p:txBody>
          <a:bodyPr/>
          <a:lstStyle/>
          <a:p>
            <a:endParaRPr lang="en-US" altLang="en-US"/>
          </a:p>
        </p:txBody>
      </p:sp>
    </p:spTree>
    <p:extLst>
      <p:ext uri="{BB962C8B-B14F-4D97-AF65-F5344CB8AC3E}">
        <p14:creationId xmlns:p14="http://schemas.microsoft.com/office/powerpoint/2010/main" val="61137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3</a:t>
            </a:r>
          </a:p>
        </p:txBody>
      </p:sp>
      <p:sp>
        <p:nvSpPr>
          <p:cNvPr id="8196"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204913" y="698500"/>
            <a:ext cx="4600575" cy="3451225"/>
          </a:xfrm>
          <a:ln cap="flat"/>
        </p:spPr>
      </p:sp>
      <p:sp>
        <p:nvSpPr>
          <p:cNvPr id="8199"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3483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4</a:t>
            </a:r>
          </a:p>
        </p:txBody>
      </p:sp>
      <p:sp>
        <p:nvSpPr>
          <p:cNvPr id="10244"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204913" y="698500"/>
            <a:ext cx="4600575" cy="3451225"/>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97176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4</a:t>
            </a:r>
          </a:p>
        </p:txBody>
      </p:sp>
      <p:sp>
        <p:nvSpPr>
          <p:cNvPr id="10244"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204913" y="698500"/>
            <a:ext cx="4600575" cy="3451225"/>
          </a:xfrm>
          <a:ln cap="flat"/>
        </p:spPr>
      </p:sp>
      <p:sp>
        <p:nvSpPr>
          <p:cNvPr id="10247"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646693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5</a:t>
            </a:r>
          </a:p>
        </p:txBody>
      </p:sp>
      <p:sp>
        <p:nvSpPr>
          <p:cNvPr id="12292"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204913" y="698500"/>
            <a:ext cx="4600575" cy="3451225"/>
          </a:xfrm>
          <a:ln cap="flat"/>
        </p:spPr>
      </p:sp>
      <p:sp>
        <p:nvSpPr>
          <p:cNvPr id="12295"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65589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6</a:t>
            </a:r>
          </a:p>
        </p:txBody>
      </p:sp>
      <p:sp>
        <p:nvSpPr>
          <p:cNvPr id="14340"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204913" y="698500"/>
            <a:ext cx="4600575" cy="3451225"/>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8436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70939" y="-1603"/>
            <a:ext cx="3039462"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970939" y="8772669"/>
            <a:ext cx="3039462"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defTabSz="908050"/>
            <a:r>
              <a:rPr lang="en-US" sz="1000" i="1"/>
              <a:t>6</a:t>
            </a:r>
          </a:p>
        </p:txBody>
      </p:sp>
      <p:sp>
        <p:nvSpPr>
          <p:cNvPr id="14340" name="Rectangle 4"/>
          <p:cNvSpPr>
            <a:spLocks noChangeArrowheads="1"/>
          </p:cNvSpPr>
          <p:nvPr/>
        </p:nvSpPr>
        <p:spPr bwMode="auto">
          <a:xfrm>
            <a:off x="-1623" y="8772669"/>
            <a:ext cx="3037841" cy="463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1623" y="-1603"/>
            <a:ext cx="3037841" cy="461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204913" y="698500"/>
            <a:ext cx="4600575" cy="3451225"/>
          </a:xfrm>
          <a:ln cap="flat"/>
        </p:spPr>
      </p:sp>
      <p:sp>
        <p:nvSpPr>
          <p:cNvPr id="14343" name="Rectangle 7"/>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4163558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2/6/2018</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81200"/>
            <a:ext cx="3810000" cy="4076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00600" y="1981200"/>
            <a:ext cx="3810000" cy="4076700"/>
          </a:xfrm>
        </p:spPr>
        <p:txBody>
          <a:bodyPr/>
          <a:lstStyle/>
          <a:p>
            <a:endParaRPr lang="en-US"/>
          </a:p>
        </p:txBody>
      </p:sp>
    </p:spTree>
    <p:extLst>
      <p:ext uri="{BB962C8B-B14F-4D97-AF65-F5344CB8AC3E}">
        <p14:creationId xmlns:p14="http://schemas.microsoft.com/office/powerpoint/2010/main" val="712056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31BE8D2A-42D4-4B9C-8BF4-B07774CC1D97}" type="slidenum">
              <a:rPr lang="he-IL" altLang="en-US"/>
              <a:pPr/>
              <a:t>‹#›</a:t>
            </a:fld>
            <a:endParaRPr lang="en-US" altLang="en-US"/>
          </a:p>
        </p:txBody>
      </p:sp>
    </p:spTree>
    <p:extLst>
      <p:ext uri="{BB962C8B-B14F-4D97-AF65-F5344CB8AC3E}">
        <p14:creationId xmlns:p14="http://schemas.microsoft.com/office/powerpoint/2010/main" val="2977380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E9A42876-A9E2-440E-983E-4612DBF807DC}" type="slidenum">
              <a:rPr lang="he-IL" altLang="en-US"/>
              <a:pPr/>
              <a:t>‹#›</a:t>
            </a:fld>
            <a:endParaRPr lang="en-US" altLang="en-US"/>
          </a:p>
        </p:txBody>
      </p:sp>
    </p:spTree>
    <p:extLst>
      <p:ext uri="{BB962C8B-B14F-4D97-AF65-F5344CB8AC3E}">
        <p14:creationId xmlns:p14="http://schemas.microsoft.com/office/powerpoint/2010/main" val="3538138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52268E16-AA52-40FC-91B3-64C404F113B8}" type="slidenum">
              <a:rPr lang="he-IL" altLang="en-US"/>
              <a:pPr/>
              <a:t>‹#›</a:t>
            </a:fld>
            <a:endParaRPr lang="en-US" altLang="en-US"/>
          </a:p>
        </p:txBody>
      </p:sp>
    </p:spTree>
    <p:extLst>
      <p:ext uri="{BB962C8B-B14F-4D97-AF65-F5344CB8AC3E}">
        <p14:creationId xmlns:p14="http://schemas.microsoft.com/office/powerpoint/2010/main" val="2975476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05238" cy="451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2038" y="1600200"/>
            <a:ext cx="3805237" cy="451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002D841A-1451-4567-BC5B-5484ECC4BACC}" type="slidenum">
              <a:rPr lang="he-IL" altLang="en-US"/>
              <a:pPr/>
              <a:t>‹#›</a:t>
            </a:fld>
            <a:endParaRPr lang="en-US" altLang="en-US"/>
          </a:p>
        </p:txBody>
      </p:sp>
    </p:spTree>
    <p:extLst>
      <p:ext uri="{BB962C8B-B14F-4D97-AF65-F5344CB8AC3E}">
        <p14:creationId xmlns:p14="http://schemas.microsoft.com/office/powerpoint/2010/main" val="2329272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ltLang="en-US"/>
          </a:p>
        </p:txBody>
      </p:sp>
      <p:sp>
        <p:nvSpPr>
          <p:cNvPr id="8" name="Footer Placeholder 7"/>
          <p:cNvSpPr>
            <a:spLocks noGrp="1"/>
          </p:cNvSpPr>
          <p:nvPr>
            <p:ph type="ftr" idx="11"/>
          </p:nvPr>
        </p:nvSpPr>
        <p:spPr/>
        <p:txBody>
          <a:bodyPr/>
          <a:lstStyle>
            <a:lvl1pPr>
              <a:defRPr/>
            </a:lvl1pPr>
          </a:lstStyle>
          <a:p>
            <a:endParaRPr lang="en-US" altLang="en-US"/>
          </a:p>
        </p:txBody>
      </p:sp>
      <p:sp>
        <p:nvSpPr>
          <p:cNvPr id="9" name="Slide Number Placeholder 8"/>
          <p:cNvSpPr>
            <a:spLocks noGrp="1"/>
          </p:cNvSpPr>
          <p:nvPr>
            <p:ph type="sldNum" idx="12"/>
          </p:nvPr>
        </p:nvSpPr>
        <p:spPr/>
        <p:txBody>
          <a:bodyPr/>
          <a:lstStyle>
            <a:lvl1pPr>
              <a:defRPr/>
            </a:lvl1pPr>
          </a:lstStyle>
          <a:p>
            <a:fld id="{147641E3-9261-4A72-8DB3-31A5BFA16A13}" type="slidenum">
              <a:rPr lang="he-IL" altLang="en-US"/>
              <a:pPr/>
              <a:t>‹#›</a:t>
            </a:fld>
            <a:endParaRPr lang="en-US" altLang="en-US"/>
          </a:p>
        </p:txBody>
      </p:sp>
    </p:spTree>
    <p:extLst>
      <p:ext uri="{BB962C8B-B14F-4D97-AF65-F5344CB8AC3E}">
        <p14:creationId xmlns:p14="http://schemas.microsoft.com/office/powerpoint/2010/main" val="1263819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ltLang="en-US"/>
          </a:p>
        </p:txBody>
      </p:sp>
      <p:sp>
        <p:nvSpPr>
          <p:cNvPr id="4" name="Footer Placeholder 3"/>
          <p:cNvSpPr>
            <a:spLocks noGrp="1"/>
          </p:cNvSpPr>
          <p:nvPr>
            <p:ph type="ftr" idx="11"/>
          </p:nvPr>
        </p:nvSpPr>
        <p:spPr/>
        <p:txBody>
          <a:bodyPr/>
          <a:lstStyle>
            <a:lvl1pPr>
              <a:defRPr/>
            </a:lvl1pPr>
          </a:lstStyle>
          <a:p>
            <a:endParaRPr lang="en-US" altLang="en-US"/>
          </a:p>
        </p:txBody>
      </p:sp>
      <p:sp>
        <p:nvSpPr>
          <p:cNvPr id="5" name="Slide Number Placeholder 4"/>
          <p:cNvSpPr>
            <a:spLocks noGrp="1"/>
          </p:cNvSpPr>
          <p:nvPr>
            <p:ph type="sldNum" idx="12"/>
          </p:nvPr>
        </p:nvSpPr>
        <p:spPr/>
        <p:txBody>
          <a:bodyPr/>
          <a:lstStyle>
            <a:lvl1pPr>
              <a:defRPr/>
            </a:lvl1pPr>
          </a:lstStyle>
          <a:p>
            <a:fld id="{9C15F331-D3C8-48A2-815A-E3AB729A1310}" type="slidenum">
              <a:rPr lang="he-IL" altLang="en-US"/>
              <a:pPr/>
              <a:t>‹#›</a:t>
            </a:fld>
            <a:endParaRPr lang="en-US" altLang="en-US"/>
          </a:p>
        </p:txBody>
      </p:sp>
    </p:spTree>
    <p:extLst>
      <p:ext uri="{BB962C8B-B14F-4D97-AF65-F5344CB8AC3E}">
        <p14:creationId xmlns:p14="http://schemas.microsoft.com/office/powerpoint/2010/main" val="3797277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ltLang="en-US"/>
          </a:p>
        </p:txBody>
      </p:sp>
      <p:sp>
        <p:nvSpPr>
          <p:cNvPr id="3" name="Footer Placeholder 2"/>
          <p:cNvSpPr>
            <a:spLocks noGrp="1"/>
          </p:cNvSpPr>
          <p:nvPr>
            <p:ph type="ftr" idx="11"/>
          </p:nvPr>
        </p:nvSpPr>
        <p:spPr/>
        <p:txBody>
          <a:bodyPr/>
          <a:lstStyle>
            <a:lvl1pPr>
              <a:defRPr/>
            </a:lvl1pPr>
          </a:lstStyle>
          <a:p>
            <a:endParaRPr lang="en-US" altLang="en-US"/>
          </a:p>
        </p:txBody>
      </p:sp>
      <p:sp>
        <p:nvSpPr>
          <p:cNvPr id="4" name="Slide Number Placeholder 3"/>
          <p:cNvSpPr>
            <a:spLocks noGrp="1"/>
          </p:cNvSpPr>
          <p:nvPr>
            <p:ph type="sldNum" idx="12"/>
          </p:nvPr>
        </p:nvSpPr>
        <p:spPr/>
        <p:txBody>
          <a:bodyPr/>
          <a:lstStyle>
            <a:lvl1pPr>
              <a:defRPr/>
            </a:lvl1pPr>
          </a:lstStyle>
          <a:p>
            <a:fld id="{967FDC8F-EFA3-4C1D-9E2C-CB023C339482}" type="slidenum">
              <a:rPr lang="he-IL" altLang="en-US"/>
              <a:pPr/>
              <a:t>‹#›</a:t>
            </a:fld>
            <a:endParaRPr lang="en-US" altLang="en-US"/>
          </a:p>
        </p:txBody>
      </p:sp>
    </p:spTree>
    <p:extLst>
      <p:ext uri="{BB962C8B-B14F-4D97-AF65-F5344CB8AC3E}">
        <p14:creationId xmlns:p14="http://schemas.microsoft.com/office/powerpoint/2010/main" val="52186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2/6/2018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02659CB3-50B0-42C7-A4BD-C9E340D596CF}" type="slidenum">
              <a:rPr lang="he-IL" altLang="en-US"/>
              <a:pPr/>
              <a:t>‹#›</a:t>
            </a:fld>
            <a:endParaRPr lang="en-US" altLang="en-US"/>
          </a:p>
        </p:txBody>
      </p:sp>
    </p:spTree>
    <p:extLst>
      <p:ext uri="{BB962C8B-B14F-4D97-AF65-F5344CB8AC3E}">
        <p14:creationId xmlns:p14="http://schemas.microsoft.com/office/powerpoint/2010/main" val="218255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7EF50AC6-C9BB-4523-BDA1-3F00D2A3720F}" type="slidenum">
              <a:rPr lang="he-IL" altLang="en-US"/>
              <a:pPr/>
              <a:t>‹#›</a:t>
            </a:fld>
            <a:endParaRPr lang="en-US" altLang="en-US"/>
          </a:p>
        </p:txBody>
      </p:sp>
    </p:spTree>
    <p:extLst>
      <p:ext uri="{BB962C8B-B14F-4D97-AF65-F5344CB8AC3E}">
        <p14:creationId xmlns:p14="http://schemas.microsoft.com/office/powerpoint/2010/main" val="1420338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EA6E3080-F021-4F2B-8A82-E4DE8E3CDA39}" type="slidenum">
              <a:rPr lang="he-IL" altLang="en-US"/>
              <a:pPr/>
              <a:t>‹#›</a:t>
            </a:fld>
            <a:endParaRPr lang="en-US" altLang="en-US"/>
          </a:p>
        </p:txBody>
      </p:sp>
    </p:spTree>
    <p:extLst>
      <p:ext uri="{BB962C8B-B14F-4D97-AF65-F5344CB8AC3E}">
        <p14:creationId xmlns:p14="http://schemas.microsoft.com/office/powerpoint/2010/main" val="1576967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50" y="277813"/>
            <a:ext cx="1939925" cy="584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0550" cy="584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AA9A37E2-8773-4CCC-8E18-CB22A9E08D79}" type="slidenum">
              <a:rPr lang="he-IL" altLang="en-US"/>
              <a:pPr/>
              <a:t>‹#›</a:t>
            </a:fld>
            <a:endParaRPr lang="en-US" altLang="en-US"/>
          </a:p>
        </p:txBody>
      </p:sp>
    </p:spTree>
    <p:extLst>
      <p:ext uri="{BB962C8B-B14F-4D97-AF65-F5344CB8AC3E}">
        <p14:creationId xmlns:p14="http://schemas.microsoft.com/office/powerpoint/2010/main" val="162113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2/6/2018</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2/6/2018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2/6/2018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2/6/2018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2/6/2018</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0" y="0"/>
            <a:ext cx="8678863" cy="4868863"/>
            <a:chOff x="0" y="0"/>
            <a:chExt cx="5467" cy="3067"/>
          </a:xfrm>
        </p:grpSpPr>
        <p:sp>
          <p:nvSpPr>
            <p:cNvPr id="1026" name="Rectangle 2"/>
            <p:cNvSpPr>
              <a:spLocks noChangeArrowheads="1"/>
            </p:cNvSpPr>
            <p:nvPr/>
          </p:nvSpPr>
          <p:spPr bwMode="auto">
            <a:xfrm>
              <a:off x="0" y="0"/>
              <a:ext cx="384" cy="3068"/>
            </a:xfrm>
            <a:prstGeom prst="rect">
              <a:avLst/>
            </a:prstGeom>
            <a:solidFill>
              <a:srgbClr val="CCCC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defTabSz="457200" eaLnBrk="1" hangingPunct="1">
                <a:buClr>
                  <a:srgbClr val="000000"/>
                </a:buClr>
                <a:buSzPct val="100000"/>
                <a:buFont typeface="Times New Roman" panose="02020603050405020304" pitchFamily="18" charset="0"/>
                <a:buNone/>
              </a:pPr>
              <a:endParaRPr lang="en-US" sz="1800" smtClean="0">
                <a:solidFill>
                  <a:srgbClr val="FFFFFF"/>
                </a:solidFill>
                <a:latin typeface="Arial" panose="020B0604020202020204" pitchFamily="34" charset="0"/>
              </a:endParaRPr>
            </a:p>
          </p:txBody>
        </p:sp>
        <p:grpSp>
          <p:nvGrpSpPr>
            <p:cNvPr id="1027" name="Group 3"/>
            <p:cNvGrpSpPr>
              <a:grpSpLocks/>
            </p:cNvGrpSpPr>
            <p:nvPr/>
          </p:nvGrpSpPr>
          <p:grpSpPr bwMode="auto">
            <a:xfrm>
              <a:off x="240" y="893"/>
              <a:ext cx="5227" cy="110"/>
              <a:chOff x="240" y="893"/>
              <a:chExt cx="5227" cy="110"/>
            </a:xfrm>
          </p:grpSpPr>
          <p:sp>
            <p:nvSpPr>
              <p:cNvPr id="1028" name="Rectangle 4"/>
              <p:cNvSpPr>
                <a:spLocks noChangeArrowheads="1"/>
              </p:cNvSpPr>
              <p:nvPr/>
            </p:nvSpPr>
            <p:spPr bwMode="auto">
              <a:xfrm>
                <a:off x="4316" y="893"/>
                <a:ext cx="1152" cy="111"/>
              </a:xfrm>
              <a:prstGeom prst="rect">
                <a:avLst/>
              </a:prstGeom>
              <a:solidFill>
                <a:srgbClr val="B2B2B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defTabSz="457200" eaLnBrk="1" hangingPunct="1">
                  <a:buClr>
                    <a:srgbClr val="000000"/>
                  </a:buClr>
                  <a:buSzPct val="100000"/>
                  <a:buFont typeface="Times New Roman" panose="02020603050405020304" pitchFamily="18" charset="0"/>
                  <a:buNone/>
                </a:pPr>
                <a:endParaRPr lang="en-US" sz="1800" smtClean="0">
                  <a:solidFill>
                    <a:srgbClr val="FFFFFF"/>
                  </a:solidFill>
                  <a:latin typeface="Arial" panose="020B0604020202020204" pitchFamily="34" charset="0"/>
                </a:endParaRPr>
              </a:p>
            </p:txBody>
          </p:sp>
          <p:sp>
            <p:nvSpPr>
              <p:cNvPr id="1029" name="Line 5"/>
              <p:cNvSpPr>
                <a:spLocks noChangeShapeType="1"/>
              </p:cNvSpPr>
              <p:nvPr/>
            </p:nvSpPr>
            <p:spPr bwMode="auto">
              <a:xfrm>
                <a:off x="240" y="937"/>
                <a:ext cx="5228" cy="1"/>
              </a:xfrm>
              <a:prstGeom prst="line">
                <a:avLst/>
              </a:prstGeom>
              <a:noFill/>
              <a:ln w="19080">
                <a:solidFill>
                  <a:srgbClr val="33003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defTabSz="457200" eaLnBrk="1" hangingPunct="1">
                  <a:buClr>
                    <a:srgbClr val="000000"/>
                  </a:buClr>
                  <a:buSzPct val="100000"/>
                  <a:buFont typeface="Times New Roman" panose="02020603050405020304" pitchFamily="18" charset="0"/>
                  <a:buNone/>
                </a:pPr>
                <a:endParaRPr lang="en-US" sz="1800" smtClean="0">
                  <a:solidFill>
                    <a:srgbClr val="FFFFFF"/>
                  </a:solidFill>
                  <a:latin typeface="Arial" panose="020B0604020202020204" pitchFamily="34" charset="0"/>
                </a:endParaRPr>
              </a:p>
            </p:txBody>
          </p:sp>
        </p:grpSp>
      </p:grpSp>
      <p:sp>
        <p:nvSpPr>
          <p:cNvPr id="1030" name="Rectangle 6"/>
          <p:cNvSpPr>
            <a:spLocks noGrp="1" noChangeArrowheads="1"/>
          </p:cNvSpPr>
          <p:nvPr>
            <p:ph type="title"/>
          </p:nvPr>
        </p:nvSpPr>
        <p:spPr bwMode="auto">
          <a:xfrm>
            <a:off x="914400" y="277813"/>
            <a:ext cx="7762875"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31" name="Rectangle 7"/>
          <p:cNvSpPr>
            <a:spLocks noGrp="1" noChangeArrowheads="1"/>
          </p:cNvSpPr>
          <p:nvPr>
            <p:ph type="body" idx="1"/>
          </p:nvPr>
        </p:nvSpPr>
        <p:spPr bwMode="auto">
          <a:xfrm>
            <a:off x="914400" y="1600200"/>
            <a:ext cx="7762875" cy="451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7164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32" name="Rectangle 8"/>
          <p:cNvSpPr>
            <a:spLocks noGrp="1" noChangeArrowheads="1"/>
          </p:cNvSpPr>
          <p:nvPr>
            <p:ph type="dt"/>
          </p:nvPr>
        </p:nvSpPr>
        <p:spPr bwMode="auto">
          <a:xfrm>
            <a:off x="914400" y="6251575"/>
            <a:ext cx="19716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defRPr>
            </a:lvl1pPr>
          </a:lstStyle>
          <a:p>
            <a:pPr defTabSz="457200" eaLnBrk="1" hangingPunct="1">
              <a:buClr>
                <a:srgbClr val="000000"/>
              </a:buClr>
              <a:buSzPct val="100000"/>
              <a:buFont typeface="Times New Roman" panose="02020603050405020304" pitchFamily="18" charset="0"/>
              <a:buNone/>
            </a:pPr>
            <a:endParaRPr lang="en-US" altLang="en-US" smtClean="0">
              <a:latin typeface="Arial" panose="020B0604020202020204" pitchFamily="34" charset="0"/>
            </a:endParaRPr>
          </a:p>
        </p:txBody>
      </p:sp>
      <p:sp>
        <p:nvSpPr>
          <p:cNvPr id="1033" name="Rectangle 9"/>
          <p:cNvSpPr>
            <a:spLocks noGrp="1" noChangeArrowheads="1"/>
          </p:cNvSpPr>
          <p:nvPr>
            <p:ph type="ftr"/>
          </p:nvPr>
        </p:nvSpPr>
        <p:spPr bwMode="auto">
          <a:xfrm>
            <a:off x="3352800" y="6248400"/>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defRPr>
            </a:lvl1pPr>
          </a:lstStyle>
          <a:p>
            <a:pPr defTabSz="457200" eaLnBrk="1" hangingPunct="1">
              <a:buClr>
                <a:srgbClr val="000000"/>
              </a:buClr>
              <a:buSzPct val="100000"/>
              <a:buFont typeface="Times New Roman" panose="02020603050405020304" pitchFamily="18" charset="0"/>
              <a:buNone/>
            </a:pPr>
            <a:endParaRPr lang="en-US" altLang="en-US" smtClean="0">
              <a:latin typeface="Arial" panose="020B0604020202020204" pitchFamily="34" charset="0"/>
            </a:endParaRPr>
          </a:p>
        </p:txBody>
      </p:sp>
      <p:sp>
        <p:nvSpPr>
          <p:cNvPr id="1034" name="Rectangle 10"/>
          <p:cNvSpPr>
            <a:spLocks noGrp="1" noChangeArrowheads="1"/>
          </p:cNvSpPr>
          <p:nvPr>
            <p:ph type="sldNum"/>
          </p:nvPr>
        </p:nvSpPr>
        <p:spPr bwMode="auto">
          <a:xfrm>
            <a:off x="6781800" y="6248400"/>
            <a:ext cx="18954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nSpc>
                <a:spcPct val="93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defRPr>
            </a:lvl1pPr>
          </a:lstStyle>
          <a:p>
            <a:pPr algn="r" defTabSz="457200" eaLnBrk="1" hangingPunct="1">
              <a:buClr>
                <a:srgbClr val="000000"/>
              </a:buClr>
              <a:buSzPct val="100000"/>
              <a:buFont typeface="Times New Roman" panose="02020603050405020304" pitchFamily="18" charset="0"/>
              <a:buNone/>
            </a:pPr>
            <a:fld id="{47E6BB21-D4E1-4FD1-B8C7-D7903876F04B}" type="slidenum">
              <a:rPr lang="he-IL" altLang="en-US" smtClean="0">
                <a:latin typeface="Arial" panose="020B0604020202020204" pitchFamily="34" charset="0"/>
              </a:rPr>
              <a:pPr algn="r" defTabSz="457200" eaLnBrk="1" hangingPunct="1">
                <a:buClr>
                  <a:srgbClr val="000000"/>
                </a:buClr>
                <a:buSzPct val="100000"/>
                <a:buFont typeface="Times New Roman" panose="02020603050405020304" pitchFamily="18" charset="0"/>
                <a:buNone/>
              </a:pPr>
              <a:t>‹#›</a:t>
            </a:fld>
            <a:endParaRPr lang="en-US" altLang="en-US" smtClean="0">
              <a:latin typeface="Arial" panose="020B0604020202020204" pitchFamily="34" charset="0"/>
            </a:endParaRPr>
          </a:p>
        </p:txBody>
      </p:sp>
      <p:sp>
        <p:nvSpPr>
          <p:cNvPr id="1035" name="Line 11"/>
          <p:cNvSpPr>
            <a:spLocks noChangeShapeType="1"/>
          </p:cNvSpPr>
          <p:nvPr/>
        </p:nvSpPr>
        <p:spPr bwMode="auto">
          <a:xfrm>
            <a:off x="0" y="4876800"/>
            <a:ext cx="609600" cy="1588"/>
          </a:xfrm>
          <a:prstGeom prst="line">
            <a:avLst/>
          </a:prstGeom>
          <a:noFill/>
          <a:ln w="44280">
            <a:solidFill>
              <a:srgbClr val="33003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defTabSz="457200" eaLnBrk="1" hangingPunct="1">
              <a:buClr>
                <a:srgbClr val="000000"/>
              </a:buClr>
              <a:buSzPct val="100000"/>
              <a:buFont typeface="Times New Roman" panose="02020603050405020304" pitchFamily="18" charset="0"/>
              <a:buNone/>
            </a:pPr>
            <a:endParaRPr lang="en-US" sz="1800" smtClean="0">
              <a:solidFill>
                <a:srgbClr val="FFFFFF"/>
              </a:solidFill>
              <a:latin typeface="Arial" panose="020B0604020202020204" pitchFamily="34" charset="0"/>
            </a:endParaRPr>
          </a:p>
        </p:txBody>
      </p:sp>
    </p:spTree>
    <p:extLst>
      <p:ext uri="{BB962C8B-B14F-4D97-AF65-F5344CB8AC3E}">
        <p14:creationId xmlns:p14="http://schemas.microsoft.com/office/powerpoint/2010/main" val="12606687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fontAlgn="base">
        <a:lnSpc>
          <a:spcPct val="93000"/>
        </a:lnSpc>
        <a:spcBef>
          <a:spcPct val="0"/>
        </a:spcBef>
        <a:spcAft>
          <a:spcPct val="0"/>
        </a:spcAft>
        <a:buClr>
          <a:srgbClr val="000000"/>
        </a:buClr>
        <a:buSzPct val="100000"/>
        <a:buFont typeface="Times New Roman" panose="02020603050405020304" pitchFamily="18" charset="0"/>
        <a:defRPr sz="4200" kern="1200">
          <a:solidFill>
            <a:srgbClr val="330033"/>
          </a:solidFill>
          <a:latin typeface="+mj-lt"/>
          <a:ea typeface="+mj-ea"/>
          <a:cs typeface="+mj-cs"/>
        </a:defRPr>
      </a:lvl1pPr>
      <a:lvl2pPr marL="742950" indent="-28575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2pPr>
      <a:lvl3pPr marL="11430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3pPr>
      <a:lvl4pPr marL="16002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4pPr>
      <a:lvl5pPr marL="20574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5pPr>
      <a:lvl6pPr marL="25146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6pPr>
      <a:lvl7pPr marL="29718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7pPr>
      <a:lvl8pPr marL="34290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8pPr>
      <a:lvl9pPr marL="3886200" indent="-228600" algn="l" defTabSz="457200" rtl="0" fontAlgn="base">
        <a:lnSpc>
          <a:spcPct val="93000"/>
        </a:lnSpc>
        <a:spcBef>
          <a:spcPct val="0"/>
        </a:spcBef>
        <a:spcAft>
          <a:spcPct val="0"/>
        </a:spcAft>
        <a:buClr>
          <a:srgbClr val="000000"/>
        </a:buClr>
        <a:buSzPct val="100000"/>
        <a:buFont typeface="Times New Roman" panose="02020603050405020304" pitchFamily="18" charset="0"/>
        <a:defRPr sz="4200">
          <a:solidFill>
            <a:srgbClr val="330033"/>
          </a:solidFill>
          <a:latin typeface="Times New Roman" panose="02020603050405020304" pitchFamily="18" charset="0"/>
          <a:cs typeface="Arial" panose="020B0604020202020204" pitchFamily="34" charset="0"/>
        </a:defRPr>
      </a:lvl9pPr>
    </p:titleStyle>
    <p:bodyStyle>
      <a:lvl1pPr marL="342900" indent="-342900" algn="l" defTabSz="457200" rtl="0" fontAlgn="base">
        <a:lnSpc>
          <a:spcPct val="93000"/>
        </a:lnSpc>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57200" rtl="0" fontAlgn="base">
        <a:lnSpc>
          <a:spcPct val="93000"/>
        </a:lnSpc>
        <a:spcBef>
          <a:spcPts val="650"/>
        </a:spcBef>
        <a:spcAft>
          <a:spcPct val="0"/>
        </a:spcAft>
        <a:buClr>
          <a:srgbClr val="000000"/>
        </a:buClr>
        <a:buSzPct val="100000"/>
        <a:buFont typeface="Times New Roman" panose="02020603050405020304" pitchFamily="18" charset="0"/>
        <a:defRPr sz="2600" kern="1200">
          <a:solidFill>
            <a:srgbClr val="000000"/>
          </a:solidFill>
          <a:latin typeface="+mn-lt"/>
          <a:ea typeface="+mn-ea"/>
          <a:cs typeface="+mn-cs"/>
        </a:defRPr>
      </a:lvl2pPr>
      <a:lvl3pPr marL="1143000" indent="-228600" algn="l" defTabSz="457200" rtl="0" fontAlgn="base">
        <a:lnSpc>
          <a:spcPct val="93000"/>
        </a:lnSpc>
        <a:spcBef>
          <a:spcPts val="575"/>
        </a:spcBef>
        <a:spcAft>
          <a:spcPct val="0"/>
        </a:spcAft>
        <a:buClr>
          <a:srgbClr val="000000"/>
        </a:buClr>
        <a:buSzPct val="100000"/>
        <a:buFont typeface="Times New Roman" panose="02020603050405020304" pitchFamily="18" charset="0"/>
        <a:defRPr sz="2300" kern="1200">
          <a:solidFill>
            <a:srgbClr val="000000"/>
          </a:solidFill>
          <a:latin typeface="+mn-lt"/>
          <a:ea typeface="+mn-ea"/>
          <a:cs typeface="+mn-cs"/>
        </a:defRPr>
      </a:lvl3pPr>
      <a:lvl4pPr marL="1600200" indent="-228600" algn="l" defTabSz="457200" rtl="0" fontAlgn="base">
        <a:lnSpc>
          <a:spcPct val="93000"/>
        </a:lnSpc>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lnSpc>
          <a:spcPct val="93000"/>
        </a:lnSpc>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Hash_funct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en.wikipedia.org/wiki/Jenkins_hash_func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avage.net.au/SQL/sql-2003-2.bnf.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3657600"/>
            <a:ext cx="7772400" cy="1143000"/>
          </a:xfrm>
          <a:noFill/>
          <a:ln/>
        </p:spPr>
        <p:txBody>
          <a:bodyPr/>
          <a:lstStyle/>
          <a:p>
            <a:pPr algn="ctr"/>
            <a:r>
              <a:rPr lang="en-US" dirty="0" smtClean="0"/>
              <a:t>Hash Indexes: Chap. </a:t>
            </a:r>
            <a:r>
              <a:rPr lang="en-US" smtClean="0"/>
              <a:t>11</a:t>
            </a:r>
            <a:endParaRPr lang="en-US" dirty="0"/>
          </a:p>
        </p:txBody>
      </p:sp>
      <p:sp>
        <p:nvSpPr>
          <p:cNvPr id="7" name="Subtitle 3"/>
          <p:cNvSpPr txBox="1">
            <a:spLocks noGrp="1"/>
          </p:cNvSpPr>
          <p:nvPr>
            <p:ph type="subTitle" idx="1"/>
          </p:nvPr>
        </p:nvSpPr>
        <p:spPr>
          <a:prstGeom prst="rect">
            <a:avLst/>
          </a:prstGeom>
        </p:spPr>
        <p:txBody>
          <a:bodyPr vert="horz">
            <a:normAutofit fontScale="85000" lnSpcReduction="20000"/>
          </a:bodyPr>
          <a:lstStyle/>
          <a:p>
            <a:pPr marL="0" marR="0" lvl="0" indent="0" algn="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000" b="0" i="0" u="none" strike="noStrike" kern="1200" cap="none" spc="0" normalizeH="0" baseline="0" noProof="0" dirty="0" smtClean="0">
                <a:ln>
                  <a:noFill/>
                </a:ln>
                <a:solidFill>
                  <a:schemeClr val="tx2"/>
                </a:solidFill>
                <a:effectLst/>
                <a:uLnTx/>
                <a:uFillTx/>
                <a:latin typeface="+mj-lt"/>
                <a:ea typeface="+mj-ea"/>
                <a:cs typeface="+mj-cs"/>
              </a:rPr>
              <a:t>CS634</a:t>
            </a:r>
            <a:br>
              <a:rPr kumimoji="0" lang="en-US" sz="2000" b="0" i="0" u="none" strike="noStrike" kern="1200" cap="none" spc="0" normalizeH="0" baseline="0" noProof="0" dirty="0" smtClean="0">
                <a:ln>
                  <a:noFill/>
                </a:ln>
                <a:solidFill>
                  <a:schemeClr val="tx2"/>
                </a:solidFill>
                <a:effectLst/>
                <a:uLnTx/>
                <a:uFillTx/>
                <a:latin typeface="+mj-lt"/>
                <a:ea typeface="+mj-ea"/>
                <a:cs typeface="+mj-cs"/>
              </a:rPr>
            </a:br>
            <a:r>
              <a:rPr kumimoji="0" lang="en-US" sz="2000" b="0" i="0" u="none" strike="noStrike" kern="1200" cap="none" spc="0" normalizeH="0" baseline="0" noProof="0" dirty="0" smtClean="0">
                <a:ln>
                  <a:noFill/>
                </a:ln>
                <a:solidFill>
                  <a:schemeClr val="tx2"/>
                </a:solidFill>
                <a:effectLst/>
                <a:uLnTx/>
                <a:uFillTx/>
                <a:latin typeface="+mj-lt"/>
                <a:ea typeface="+mj-ea"/>
                <a:cs typeface="+mj-cs"/>
              </a:rPr>
              <a:t>Lecture </a:t>
            </a:r>
            <a:r>
              <a:rPr kumimoji="0" lang="en-US" sz="2000" b="0" i="0" u="none" strike="noStrike" kern="1200" cap="none" spc="0" normalizeH="0" baseline="0" noProof="0" dirty="0" smtClean="0">
                <a:ln>
                  <a:noFill/>
                </a:ln>
                <a:solidFill>
                  <a:schemeClr val="tx2"/>
                </a:solidFill>
                <a:effectLst/>
                <a:uLnTx/>
                <a:uFillTx/>
                <a:latin typeface="+mj-lt"/>
                <a:ea typeface="+mj-ea"/>
                <a:cs typeface="+mj-cs"/>
              </a:rPr>
              <a:t>6</a:t>
            </a:r>
            <a:endParaRPr kumimoji="0" lang="en-US" sz="20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Subtitle 2"/>
          <p:cNvSpPr txBox="1">
            <a:spLocks/>
          </p:cNvSpPr>
          <p:nvPr/>
        </p:nvSpPr>
        <p:spPr>
          <a:xfrm>
            <a:off x="533400" y="6096000"/>
            <a:ext cx="8153400" cy="304800"/>
          </a:xfrm>
          <a:prstGeom prst="rect">
            <a:avLst/>
          </a:prstGeom>
        </p:spPr>
        <p:txBody>
          <a:bodyPr vert="horz">
            <a:noAutofit/>
          </a:bodyPr>
          <a:lstStyle/>
          <a:p>
            <a:pPr lvl="0">
              <a:spcBef>
                <a:spcPts val="600"/>
              </a:spcBef>
              <a:buClr>
                <a:schemeClr val="accent1"/>
              </a:buClr>
              <a:buSzPct val="76000"/>
            </a:pPr>
            <a:r>
              <a:rPr lang="en-US" sz="1400" dirty="0" smtClean="0"/>
              <a:t>Slides based on “Database Management Systems” 3</a:t>
            </a:r>
            <a:r>
              <a:rPr lang="en-US" sz="1400" baseline="30000" dirty="0" smtClean="0"/>
              <a:t>rd</a:t>
            </a:r>
            <a:r>
              <a:rPr lang="en-US" sz="1400" dirty="0" smtClean="0"/>
              <a:t> </a:t>
            </a:r>
            <a:r>
              <a:rPr lang="en-US" sz="1400" dirty="0" err="1" smtClean="0"/>
              <a:t>ed</a:t>
            </a:r>
            <a:r>
              <a:rPr lang="en-US" sz="1400" dirty="0" smtClean="0"/>
              <a:t>, </a:t>
            </a:r>
            <a:r>
              <a:rPr lang="en-US" sz="1400" dirty="0" err="1" smtClean="0"/>
              <a:t>Ramakrishnan</a:t>
            </a:r>
            <a:r>
              <a:rPr lang="en-US" sz="1400" dirty="0" smtClean="0"/>
              <a:t> and </a:t>
            </a:r>
            <a:r>
              <a:rPr lang="en-US" sz="1400" dirty="0" err="1" smtClean="0"/>
              <a:t>Gehrke</a:t>
            </a:r>
            <a:endParaRPr kumimoji="0" lang="en-US" sz="140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33400"/>
            <a:ext cx="7772400" cy="752475"/>
          </a:xfrm>
        </p:spPr>
        <p:txBody>
          <a:bodyPr/>
          <a:lstStyle/>
          <a:p>
            <a:r>
              <a:rPr lang="en-US" altLang="en-US" sz="3800">
                <a:latin typeface="Arial" panose="020B0604020202020204" pitchFamily="34" charset="0"/>
              </a:rPr>
              <a:t>Hashing in Memory and on Disk</a:t>
            </a:r>
          </a:p>
        </p:txBody>
      </p:sp>
      <p:sp>
        <p:nvSpPr>
          <p:cNvPr id="40963" name="Rectangle 3"/>
          <p:cNvSpPr>
            <a:spLocks noGrp="1" noChangeArrowheads="1"/>
          </p:cNvSpPr>
          <p:nvPr>
            <p:ph type="body" idx="1"/>
          </p:nvPr>
        </p:nvSpPr>
        <p:spPr>
          <a:xfrm>
            <a:off x="609600" y="1600200"/>
            <a:ext cx="8324850" cy="4724400"/>
          </a:xfrm>
        </p:spPr>
        <p:txBody>
          <a:bodyPr/>
          <a:lstStyle/>
          <a:p>
            <a:pPr>
              <a:lnSpc>
                <a:spcPct val="80000"/>
              </a:lnSpc>
              <a:buFont typeface="Times New Roman" panose="02020603050405020304" pitchFamily="18" charset="0"/>
              <a:buChar char="•"/>
            </a:pPr>
            <a:r>
              <a:rPr lang="en-US" altLang="en-US" sz="2400"/>
              <a:t>The hash table may be located in memory, supporting fast lookup to records on disk, or even on disk, supporting fast access to further disk.  </a:t>
            </a:r>
          </a:p>
          <a:p>
            <a:pPr>
              <a:lnSpc>
                <a:spcPct val="80000"/>
              </a:lnSpc>
              <a:buFont typeface="Times New Roman" panose="02020603050405020304" pitchFamily="18" charset="0"/>
              <a:buChar char="•"/>
            </a:pPr>
            <a:r>
              <a:rPr lang="en-US" altLang="en-US" sz="2400"/>
              <a:t>In fact, a disk-resident hash table that is in frequent use ends up being in memory because of the memory "caching" of disk pages in the file system.</a:t>
            </a:r>
            <a:br>
              <a:rPr lang="en-US" altLang="en-US" sz="2400"/>
            </a:br>
            <a:endParaRPr lang="en-US" altLang="en-US" sz="2400"/>
          </a:p>
          <a:p>
            <a:pPr>
              <a:lnSpc>
                <a:spcPct val="80000"/>
              </a:lnSpc>
              <a:buClr>
                <a:schemeClr val="tx1"/>
              </a:buClr>
            </a:pPr>
            <a:r>
              <a:rPr lang="en-US" altLang="en-US" sz="1800" u="sng"/>
              <a:t>keys</a:t>
            </a:r>
            <a:r>
              <a:rPr lang="en-US" altLang="en-US" sz="1800"/>
              <a:t> </a:t>
            </a:r>
            <a:r>
              <a:rPr lang="en-US" altLang="en-US" sz="1800">
                <a:sym typeface="Wingdings" panose="05000000000000000000" pitchFamily="2" charset="2"/>
              </a:rPr>
              <a:t></a:t>
            </a:r>
            <a:r>
              <a:rPr lang="en-US" altLang="en-US" sz="1800"/>
              <a:t>  		</a:t>
            </a:r>
            <a:r>
              <a:rPr lang="en-US" altLang="en-US" sz="1800" u="sng"/>
              <a:t>hash table</a:t>
            </a:r>
            <a:r>
              <a:rPr lang="en-US" altLang="en-US" sz="1800"/>
              <a:t>  </a:t>
            </a:r>
            <a:r>
              <a:rPr lang="en-US" altLang="en-US" sz="1800">
                <a:sym typeface="Wingdings" panose="05000000000000000000" pitchFamily="2" charset="2"/>
              </a:rPr>
              <a:t></a:t>
            </a:r>
            <a:r>
              <a:rPr lang="en-US" altLang="en-US" sz="1800"/>
              <a:t> 	</a:t>
            </a:r>
            <a:r>
              <a:rPr lang="en-US" altLang="en-US" sz="1800" u="sng"/>
              <a:t>Data records</a:t>
            </a:r>
            <a:r>
              <a:rPr lang="en-US" altLang="en-US" sz="1800"/>
              <a:t>	         </a:t>
            </a:r>
            <a:r>
              <a:rPr lang="en-US" altLang="en-US" sz="1800" u="sng"/>
              <a:t>Example</a:t>
            </a:r>
          </a:p>
          <a:p>
            <a:pPr>
              <a:lnSpc>
                <a:spcPct val="80000"/>
              </a:lnSpc>
              <a:buClr>
                <a:schemeClr val="tx1"/>
              </a:buClr>
            </a:pPr>
            <a:r>
              <a:rPr lang="en-US" altLang="en-US" sz="1800"/>
              <a:t>memory		memory         	memory     	       typical HashMap apps </a:t>
            </a:r>
            <a:br>
              <a:rPr lang="en-US" altLang="en-US" sz="1800"/>
            </a:br>
            <a:endParaRPr lang="en-US" altLang="en-US" sz="1800"/>
          </a:p>
          <a:p>
            <a:pPr>
              <a:lnSpc>
                <a:spcPct val="80000"/>
              </a:lnSpc>
              <a:buClr>
                <a:schemeClr val="tx1"/>
              </a:buClr>
            </a:pPr>
            <a:r>
              <a:rPr lang="en-US" altLang="en-US" sz="1800"/>
              <a:t>memory  	memory         	disk            	        use HashMap to hold disk </a:t>
            </a:r>
            <a:br>
              <a:rPr lang="en-US" altLang="en-US" sz="1800"/>
            </a:br>
            <a:r>
              <a:rPr lang="en-US" altLang="en-US" sz="1800"/>
              <a:t>					 				  	        record locations as values</a:t>
            </a:r>
            <a:br>
              <a:rPr lang="en-US" altLang="en-US" sz="1800"/>
            </a:br>
            <a:endParaRPr lang="en-US" altLang="en-US" sz="1800"/>
          </a:p>
          <a:p>
            <a:pPr>
              <a:lnSpc>
                <a:spcPct val="80000"/>
              </a:lnSpc>
              <a:buClr>
                <a:schemeClr val="tx1"/>
              </a:buClr>
            </a:pPr>
            <a:r>
              <a:rPr lang="en-US" altLang="en-US" sz="1800"/>
              <a:t>memory 		disk                	disk				hashed files, some </a:t>
            </a:r>
            <a:br>
              <a:rPr lang="en-US" altLang="en-US" sz="1800"/>
            </a:br>
            <a:r>
              <a:rPr lang="en-US" altLang="en-US" sz="1800"/>
              <a:t>										 	database tables</a:t>
            </a:r>
          </a:p>
        </p:txBody>
      </p:sp>
    </p:spTree>
    <p:extLst>
      <p:ext uri="{BB962C8B-B14F-4D97-AF65-F5344CB8AC3E}">
        <p14:creationId xmlns:p14="http://schemas.microsoft.com/office/powerpoint/2010/main" val="12351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4"/>
          <p:cNvSpPr>
            <a:spLocks noGrp="1" noChangeArrowheads="1"/>
          </p:cNvSpPr>
          <p:nvPr>
            <p:ph type="title"/>
          </p:nvPr>
        </p:nvSpPr>
        <p:spPr>
          <a:noFill/>
          <a:ln/>
        </p:spPr>
        <p:txBody>
          <a:bodyPr/>
          <a:lstStyle/>
          <a:p>
            <a:r>
              <a:rPr lang="en-US" dirty="0"/>
              <a:t>Static Hashing</a:t>
            </a:r>
          </a:p>
        </p:txBody>
      </p:sp>
      <p:sp>
        <p:nvSpPr>
          <p:cNvPr id="7173" name="Rectangle 5"/>
          <p:cNvSpPr>
            <a:spLocks noGrp="1" noChangeArrowheads="1"/>
          </p:cNvSpPr>
          <p:nvPr>
            <p:ph type="body" idx="1"/>
          </p:nvPr>
        </p:nvSpPr>
        <p:spPr>
          <a:xfrm>
            <a:off x="457200" y="1258888"/>
            <a:ext cx="8077200" cy="4800600"/>
          </a:xfrm>
          <a:noFill/>
          <a:ln/>
        </p:spPr>
        <p:txBody>
          <a:bodyPr/>
          <a:lstStyle/>
          <a:p>
            <a:r>
              <a:rPr lang="en-US" sz="2000" dirty="0" smtClean="0"/>
              <a:t>Number of buckets </a:t>
            </a:r>
            <a:r>
              <a:rPr lang="en-US" sz="2000" i="1" dirty="0" smtClean="0">
                <a:solidFill>
                  <a:srgbClr val="FF0000"/>
                </a:solidFill>
              </a:rPr>
              <a:t>N</a:t>
            </a:r>
            <a:r>
              <a:rPr lang="en-US" sz="2000" dirty="0" smtClean="0"/>
              <a:t> fixed</a:t>
            </a:r>
            <a:r>
              <a:rPr lang="en-US" sz="2000" dirty="0"/>
              <a:t>, </a:t>
            </a:r>
            <a:r>
              <a:rPr lang="en-US" sz="2000" dirty="0" smtClean="0"/>
              <a:t>each with primary, overflow pages</a:t>
            </a:r>
          </a:p>
          <a:p>
            <a:pPr lvl="1"/>
            <a:r>
              <a:rPr lang="en-US" sz="2000" dirty="0" smtClean="0"/>
              <a:t>primary </a:t>
            </a:r>
            <a:r>
              <a:rPr lang="en-US" sz="2000" dirty="0"/>
              <a:t>pages </a:t>
            </a:r>
            <a:r>
              <a:rPr lang="en-US" sz="2000" dirty="0" smtClean="0"/>
              <a:t>are allocated sequentially</a:t>
            </a:r>
          </a:p>
          <a:p>
            <a:pPr lvl="1"/>
            <a:r>
              <a:rPr lang="en-US" sz="2000" dirty="0" smtClean="0"/>
              <a:t>overflow </a:t>
            </a:r>
            <a:r>
              <a:rPr lang="en-US" sz="2000" dirty="0"/>
              <a:t>pages </a:t>
            </a:r>
            <a:r>
              <a:rPr lang="en-US" sz="2000" dirty="0" smtClean="0"/>
              <a:t>may be needed when file grows</a:t>
            </a:r>
          </a:p>
          <a:p>
            <a:pPr lvl="1"/>
            <a:r>
              <a:rPr lang="en-US" sz="2000" dirty="0" smtClean="0"/>
              <a:t>Buckets contain data entries</a:t>
            </a:r>
            <a:endParaRPr lang="en-US" sz="2000" dirty="0"/>
          </a:p>
          <a:p>
            <a:r>
              <a:rPr lang="en-US" sz="2400" b="1" dirty="0" smtClean="0"/>
              <a:t>Hash value: </a:t>
            </a:r>
            <a:r>
              <a:rPr lang="en-US" sz="2400" b="1" dirty="0" smtClean="0">
                <a:solidFill>
                  <a:srgbClr val="FF0000"/>
                </a:solidFill>
              </a:rPr>
              <a:t>h</a:t>
            </a:r>
            <a:r>
              <a:rPr lang="en-US" sz="2400" dirty="0" smtClean="0">
                <a:solidFill>
                  <a:srgbClr val="FF0000"/>
                </a:solidFill>
              </a:rPr>
              <a:t>(</a:t>
            </a:r>
            <a:r>
              <a:rPr lang="en-US" sz="2400" i="1" dirty="0" smtClean="0">
                <a:solidFill>
                  <a:srgbClr val="FF0000"/>
                </a:solidFill>
              </a:rPr>
              <a:t>k</a:t>
            </a:r>
            <a:r>
              <a:rPr lang="en-US" sz="2400" dirty="0">
                <a:solidFill>
                  <a:srgbClr val="FF0000"/>
                </a:solidFill>
              </a:rPr>
              <a:t>) mod </a:t>
            </a:r>
            <a:r>
              <a:rPr lang="en-US" sz="2400" dirty="0" smtClean="0">
                <a:solidFill>
                  <a:srgbClr val="FF0000"/>
                </a:solidFill>
              </a:rPr>
              <a:t>N</a:t>
            </a:r>
            <a:r>
              <a:rPr lang="en-US" sz="2400" dirty="0" smtClean="0">
                <a:solidFill>
                  <a:schemeClr val="accent2"/>
                </a:solidFill>
              </a:rPr>
              <a:t> </a:t>
            </a:r>
            <a:r>
              <a:rPr lang="en-US" sz="2400" dirty="0"/>
              <a:t>= bucket </a:t>
            </a:r>
            <a:r>
              <a:rPr lang="en-US" sz="2400" dirty="0" smtClean="0"/>
              <a:t>for data </a:t>
            </a:r>
            <a:r>
              <a:rPr lang="en-US" sz="2400" dirty="0"/>
              <a:t>entry with</a:t>
            </a:r>
            <a:r>
              <a:rPr lang="en-US" sz="2400" i="1" dirty="0"/>
              <a:t> </a:t>
            </a:r>
            <a:r>
              <a:rPr lang="en-US" sz="2400" dirty="0"/>
              <a:t>key</a:t>
            </a:r>
            <a:r>
              <a:rPr lang="en-US" sz="2400" i="1" dirty="0"/>
              <a:t> </a:t>
            </a:r>
            <a:r>
              <a:rPr lang="en-US" sz="2400" i="1" dirty="0" smtClean="0"/>
              <a:t>k</a:t>
            </a:r>
            <a:endParaRPr lang="en-US" sz="2400" dirty="0"/>
          </a:p>
        </p:txBody>
      </p:sp>
      <p:sp>
        <p:nvSpPr>
          <p:cNvPr id="7174" name="Freeform 6"/>
          <p:cNvSpPr>
            <a:spLocks/>
          </p:cNvSpPr>
          <p:nvPr/>
        </p:nvSpPr>
        <p:spPr bwMode="auto">
          <a:xfrm>
            <a:off x="5211277" y="3870705"/>
            <a:ext cx="746125" cy="352425"/>
          </a:xfrm>
          <a:custGeom>
            <a:avLst/>
            <a:gdLst>
              <a:gd name="T0" fmla="*/ 0 w 470"/>
              <a:gd name="T1" fmla="*/ 221 h 222"/>
              <a:gd name="T2" fmla="*/ 0 w 470"/>
              <a:gd name="T3" fmla="*/ 0 h 222"/>
              <a:gd name="T4" fmla="*/ 469 w 470"/>
              <a:gd name="T5" fmla="*/ 0 h 222"/>
              <a:gd name="T6" fmla="*/ 469 w 470"/>
              <a:gd name="T7" fmla="*/ 221 h 222"/>
              <a:gd name="T8" fmla="*/ 0 w 470"/>
              <a:gd name="T9" fmla="*/ 221 h 222"/>
            </a:gdLst>
            <a:ahLst/>
            <a:cxnLst>
              <a:cxn ang="0">
                <a:pos x="T0" y="T1"/>
              </a:cxn>
              <a:cxn ang="0">
                <a:pos x="T2" y="T3"/>
              </a:cxn>
              <a:cxn ang="0">
                <a:pos x="T4" y="T5"/>
              </a:cxn>
              <a:cxn ang="0">
                <a:pos x="T6" y="T7"/>
              </a:cxn>
              <a:cxn ang="0">
                <a:pos x="T8" y="T9"/>
              </a:cxn>
            </a:cxnLst>
            <a:rect l="0" t="0" r="r" b="b"/>
            <a:pathLst>
              <a:path w="470" h="222">
                <a:moveTo>
                  <a:pt x="0" y="221"/>
                </a:moveTo>
                <a:lnTo>
                  <a:pt x="0" y="0"/>
                </a:lnTo>
                <a:lnTo>
                  <a:pt x="469" y="0"/>
                </a:lnTo>
                <a:lnTo>
                  <a:pt x="469"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Freeform 7"/>
          <p:cNvSpPr>
            <a:spLocks/>
          </p:cNvSpPr>
          <p:nvPr/>
        </p:nvSpPr>
        <p:spPr bwMode="auto">
          <a:xfrm>
            <a:off x="2498239" y="4402518"/>
            <a:ext cx="293688" cy="352425"/>
          </a:xfrm>
          <a:custGeom>
            <a:avLst/>
            <a:gdLst>
              <a:gd name="T0" fmla="*/ 184 w 185"/>
              <a:gd name="T1" fmla="*/ 110 h 222"/>
              <a:gd name="T2" fmla="*/ 176 w 185"/>
              <a:gd name="T3" fmla="*/ 67 h 222"/>
              <a:gd name="T4" fmla="*/ 156 w 185"/>
              <a:gd name="T5" fmla="*/ 32 h 222"/>
              <a:gd name="T6" fmla="*/ 127 w 185"/>
              <a:gd name="T7" fmla="*/ 8 h 222"/>
              <a:gd name="T8" fmla="*/ 92 w 185"/>
              <a:gd name="T9" fmla="*/ 0 h 222"/>
              <a:gd name="T10" fmla="*/ 56 w 185"/>
              <a:gd name="T11" fmla="*/ 8 h 222"/>
              <a:gd name="T12" fmla="*/ 27 w 185"/>
              <a:gd name="T13" fmla="*/ 32 h 222"/>
              <a:gd name="T14" fmla="*/ 7 w 185"/>
              <a:gd name="T15" fmla="*/ 67 h 222"/>
              <a:gd name="T16" fmla="*/ 0 w 185"/>
              <a:gd name="T17" fmla="*/ 110 h 222"/>
              <a:gd name="T18" fmla="*/ 7 w 185"/>
              <a:gd name="T19" fmla="*/ 153 h 222"/>
              <a:gd name="T20" fmla="*/ 27 w 185"/>
              <a:gd name="T21" fmla="*/ 188 h 222"/>
              <a:gd name="T22" fmla="*/ 56 w 185"/>
              <a:gd name="T23" fmla="*/ 212 h 222"/>
              <a:gd name="T24" fmla="*/ 92 w 185"/>
              <a:gd name="T25" fmla="*/ 221 h 222"/>
              <a:gd name="T26" fmla="*/ 127 w 185"/>
              <a:gd name="T27" fmla="*/ 212 h 222"/>
              <a:gd name="T28" fmla="*/ 156 w 185"/>
              <a:gd name="T29" fmla="*/ 188 h 222"/>
              <a:gd name="T30" fmla="*/ 176 w 185"/>
              <a:gd name="T31" fmla="*/ 153 h 222"/>
              <a:gd name="T32" fmla="*/ 184 w 185"/>
              <a:gd name="T33" fmla="*/ 11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5" h="222">
                <a:moveTo>
                  <a:pt x="184" y="110"/>
                </a:moveTo>
                <a:lnTo>
                  <a:pt x="176" y="67"/>
                </a:lnTo>
                <a:lnTo>
                  <a:pt x="156" y="32"/>
                </a:lnTo>
                <a:lnTo>
                  <a:pt x="127" y="8"/>
                </a:lnTo>
                <a:lnTo>
                  <a:pt x="92" y="0"/>
                </a:lnTo>
                <a:lnTo>
                  <a:pt x="56" y="8"/>
                </a:lnTo>
                <a:lnTo>
                  <a:pt x="27" y="32"/>
                </a:lnTo>
                <a:lnTo>
                  <a:pt x="7" y="67"/>
                </a:lnTo>
                <a:lnTo>
                  <a:pt x="0" y="110"/>
                </a:lnTo>
                <a:lnTo>
                  <a:pt x="7" y="153"/>
                </a:lnTo>
                <a:lnTo>
                  <a:pt x="27" y="188"/>
                </a:lnTo>
                <a:lnTo>
                  <a:pt x="56" y="212"/>
                </a:lnTo>
                <a:lnTo>
                  <a:pt x="92" y="221"/>
                </a:lnTo>
                <a:lnTo>
                  <a:pt x="127" y="212"/>
                </a:lnTo>
                <a:lnTo>
                  <a:pt x="156" y="188"/>
                </a:lnTo>
                <a:lnTo>
                  <a:pt x="176" y="153"/>
                </a:lnTo>
                <a:lnTo>
                  <a:pt x="184" y="1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Freeform 8"/>
          <p:cNvSpPr>
            <a:spLocks/>
          </p:cNvSpPr>
          <p:nvPr/>
        </p:nvSpPr>
        <p:spPr bwMode="auto">
          <a:xfrm>
            <a:off x="3595202" y="3527805"/>
            <a:ext cx="784225" cy="2357438"/>
          </a:xfrm>
          <a:custGeom>
            <a:avLst/>
            <a:gdLst>
              <a:gd name="T0" fmla="*/ 0 w 494"/>
              <a:gd name="T1" fmla="*/ 1484 h 1485"/>
              <a:gd name="T2" fmla="*/ 0 w 494"/>
              <a:gd name="T3" fmla="*/ 0 h 1485"/>
              <a:gd name="T4" fmla="*/ 493 w 494"/>
              <a:gd name="T5" fmla="*/ 0 h 1485"/>
              <a:gd name="T6" fmla="*/ 493 w 494"/>
              <a:gd name="T7" fmla="*/ 1484 h 1485"/>
              <a:gd name="T8" fmla="*/ 0 w 494"/>
              <a:gd name="T9" fmla="*/ 1484 h 1485"/>
            </a:gdLst>
            <a:ahLst/>
            <a:cxnLst>
              <a:cxn ang="0">
                <a:pos x="T0" y="T1"/>
              </a:cxn>
              <a:cxn ang="0">
                <a:pos x="T2" y="T3"/>
              </a:cxn>
              <a:cxn ang="0">
                <a:pos x="T4" y="T5"/>
              </a:cxn>
              <a:cxn ang="0">
                <a:pos x="T6" y="T7"/>
              </a:cxn>
              <a:cxn ang="0">
                <a:pos x="T8" y="T9"/>
              </a:cxn>
            </a:cxnLst>
            <a:rect l="0" t="0" r="r" b="b"/>
            <a:pathLst>
              <a:path w="494" h="1485">
                <a:moveTo>
                  <a:pt x="0" y="1484"/>
                </a:moveTo>
                <a:lnTo>
                  <a:pt x="0" y="0"/>
                </a:lnTo>
                <a:lnTo>
                  <a:pt x="493" y="0"/>
                </a:lnTo>
                <a:lnTo>
                  <a:pt x="493" y="1484"/>
                </a:lnTo>
                <a:lnTo>
                  <a:pt x="0" y="148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Rectangle 9"/>
          <p:cNvSpPr>
            <a:spLocks noChangeArrowheads="1"/>
          </p:cNvSpPr>
          <p:nvPr/>
        </p:nvSpPr>
        <p:spPr bwMode="auto">
          <a:xfrm>
            <a:off x="1839427" y="3637343"/>
            <a:ext cx="14636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h(key) mod N</a:t>
            </a:r>
          </a:p>
        </p:txBody>
      </p:sp>
      <p:sp>
        <p:nvSpPr>
          <p:cNvPr id="7178" name="Freeform 10"/>
          <p:cNvSpPr>
            <a:spLocks/>
          </p:cNvSpPr>
          <p:nvPr/>
        </p:nvSpPr>
        <p:spPr bwMode="auto">
          <a:xfrm>
            <a:off x="6320939" y="4073905"/>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9" name="Freeform 11"/>
          <p:cNvSpPr>
            <a:spLocks/>
          </p:cNvSpPr>
          <p:nvPr/>
        </p:nvSpPr>
        <p:spPr bwMode="auto">
          <a:xfrm>
            <a:off x="5371614" y="4413630"/>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12"/>
          <p:cNvSpPr>
            <a:spLocks/>
          </p:cNvSpPr>
          <p:nvPr/>
        </p:nvSpPr>
        <p:spPr bwMode="auto">
          <a:xfrm>
            <a:off x="5317639" y="3689730"/>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Freeform 13"/>
          <p:cNvSpPr>
            <a:spLocks/>
          </p:cNvSpPr>
          <p:nvPr/>
        </p:nvSpPr>
        <p:spPr bwMode="auto">
          <a:xfrm>
            <a:off x="5522427" y="3689730"/>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Freeform 14"/>
          <p:cNvSpPr>
            <a:spLocks/>
          </p:cNvSpPr>
          <p:nvPr/>
        </p:nvSpPr>
        <p:spPr bwMode="auto">
          <a:xfrm>
            <a:off x="5728802" y="3689730"/>
            <a:ext cx="49212"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Freeform 15"/>
          <p:cNvSpPr>
            <a:spLocks/>
          </p:cNvSpPr>
          <p:nvPr/>
        </p:nvSpPr>
        <p:spPr bwMode="auto">
          <a:xfrm>
            <a:off x="5551002" y="4408868"/>
            <a:ext cx="49212" cy="26987"/>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Freeform 16"/>
          <p:cNvSpPr>
            <a:spLocks/>
          </p:cNvSpPr>
          <p:nvPr/>
        </p:nvSpPr>
        <p:spPr bwMode="auto">
          <a:xfrm>
            <a:off x="5727214" y="4407280"/>
            <a:ext cx="50800" cy="26988"/>
          </a:xfrm>
          <a:custGeom>
            <a:avLst/>
            <a:gdLst>
              <a:gd name="T0" fmla="*/ 31 w 32"/>
              <a:gd name="T1" fmla="*/ 9 h 17"/>
              <a:gd name="T2" fmla="*/ 16 w 32"/>
              <a:gd name="T3" fmla="*/ 0 h 17"/>
              <a:gd name="T4" fmla="*/ 0 w 32"/>
              <a:gd name="T5" fmla="*/ 9 h 17"/>
              <a:gd name="T6" fmla="*/ 16 w 32"/>
              <a:gd name="T7" fmla="*/ 16 h 17"/>
              <a:gd name="T8" fmla="*/ 31 w 32"/>
              <a:gd name="T9" fmla="*/ 9 h 17"/>
            </a:gdLst>
            <a:ahLst/>
            <a:cxnLst>
              <a:cxn ang="0">
                <a:pos x="T0" y="T1"/>
              </a:cxn>
              <a:cxn ang="0">
                <a:pos x="T2" y="T3"/>
              </a:cxn>
              <a:cxn ang="0">
                <a:pos x="T4" y="T5"/>
              </a:cxn>
              <a:cxn ang="0">
                <a:pos x="T6" y="T7"/>
              </a:cxn>
              <a:cxn ang="0">
                <a:pos x="T8" y="T9"/>
              </a:cxn>
            </a:cxnLst>
            <a:rect l="0" t="0" r="r" b="b"/>
            <a:pathLst>
              <a:path w="32" h="17">
                <a:moveTo>
                  <a:pt x="31" y="9"/>
                </a:moveTo>
                <a:lnTo>
                  <a:pt x="16" y="0"/>
                </a:lnTo>
                <a:lnTo>
                  <a:pt x="0" y="9"/>
                </a:lnTo>
                <a:lnTo>
                  <a:pt x="16" y="16"/>
                </a:lnTo>
                <a:lnTo>
                  <a:pt x="31"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Freeform 17"/>
          <p:cNvSpPr>
            <a:spLocks/>
          </p:cNvSpPr>
          <p:nvPr/>
        </p:nvSpPr>
        <p:spPr bwMode="auto">
          <a:xfrm>
            <a:off x="6498739" y="4073905"/>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6" name="Freeform 18"/>
          <p:cNvSpPr>
            <a:spLocks/>
          </p:cNvSpPr>
          <p:nvPr/>
        </p:nvSpPr>
        <p:spPr bwMode="auto">
          <a:xfrm>
            <a:off x="6676539" y="4073905"/>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7" name="Freeform 19"/>
          <p:cNvSpPr>
            <a:spLocks/>
          </p:cNvSpPr>
          <p:nvPr/>
        </p:nvSpPr>
        <p:spPr bwMode="auto">
          <a:xfrm>
            <a:off x="5577989" y="5734430"/>
            <a:ext cx="50800" cy="26988"/>
          </a:xfrm>
          <a:custGeom>
            <a:avLst/>
            <a:gdLst>
              <a:gd name="T0" fmla="*/ 31 w 32"/>
              <a:gd name="T1" fmla="*/ 7 h 17"/>
              <a:gd name="T2" fmla="*/ 15 w 32"/>
              <a:gd name="T3" fmla="*/ 0 h 17"/>
              <a:gd name="T4" fmla="*/ 0 w 32"/>
              <a:gd name="T5" fmla="*/ 7 h 17"/>
              <a:gd name="T6" fmla="*/ 15 w 32"/>
              <a:gd name="T7" fmla="*/ 16 h 17"/>
              <a:gd name="T8" fmla="*/ 31 w 32"/>
              <a:gd name="T9" fmla="*/ 7 h 17"/>
            </a:gdLst>
            <a:ahLst/>
            <a:cxnLst>
              <a:cxn ang="0">
                <a:pos x="T0" y="T1"/>
              </a:cxn>
              <a:cxn ang="0">
                <a:pos x="T2" y="T3"/>
              </a:cxn>
              <a:cxn ang="0">
                <a:pos x="T4" y="T5"/>
              </a:cxn>
              <a:cxn ang="0">
                <a:pos x="T6" y="T7"/>
              </a:cxn>
              <a:cxn ang="0">
                <a:pos x="T8" y="T9"/>
              </a:cxn>
            </a:cxnLst>
            <a:rect l="0" t="0" r="r" b="b"/>
            <a:pathLst>
              <a:path w="32" h="17">
                <a:moveTo>
                  <a:pt x="31" y="7"/>
                </a:moveTo>
                <a:lnTo>
                  <a:pt x="15" y="0"/>
                </a:lnTo>
                <a:lnTo>
                  <a:pt x="0" y="7"/>
                </a:lnTo>
                <a:lnTo>
                  <a:pt x="15" y="16"/>
                </a:lnTo>
                <a:lnTo>
                  <a:pt x="31"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8" name="Freeform 20"/>
          <p:cNvSpPr>
            <a:spLocks/>
          </p:cNvSpPr>
          <p:nvPr/>
        </p:nvSpPr>
        <p:spPr bwMode="auto">
          <a:xfrm>
            <a:off x="5384314" y="5732843"/>
            <a:ext cx="50800" cy="26987"/>
          </a:xfrm>
          <a:custGeom>
            <a:avLst/>
            <a:gdLst>
              <a:gd name="T0" fmla="*/ 31 w 32"/>
              <a:gd name="T1" fmla="*/ 8 h 17"/>
              <a:gd name="T2" fmla="*/ 16 w 32"/>
              <a:gd name="T3" fmla="*/ 0 h 17"/>
              <a:gd name="T4" fmla="*/ 0 w 32"/>
              <a:gd name="T5" fmla="*/ 8 h 17"/>
              <a:gd name="T6" fmla="*/ 16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6" y="0"/>
                </a:lnTo>
                <a:lnTo>
                  <a:pt x="0" y="8"/>
                </a:lnTo>
                <a:lnTo>
                  <a:pt x="16"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Freeform 21"/>
          <p:cNvSpPr>
            <a:spLocks/>
          </p:cNvSpPr>
          <p:nvPr/>
        </p:nvSpPr>
        <p:spPr bwMode="auto">
          <a:xfrm>
            <a:off x="5770077" y="5734430"/>
            <a:ext cx="49212" cy="26988"/>
          </a:xfrm>
          <a:custGeom>
            <a:avLst/>
            <a:gdLst>
              <a:gd name="T0" fmla="*/ 30 w 31"/>
              <a:gd name="T1" fmla="*/ 7 h 17"/>
              <a:gd name="T2" fmla="*/ 15 w 31"/>
              <a:gd name="T3" fmla="*/ 0 h 17"/>
              <a:gd name="T4" fmla="*/ 0 w 31"/>
              <a:gd name="T5" fmla="*/ 7 h 17"/>
              <a:gd name="T6" fmla="*/ 15 w 31"/>
              <a:gd name="T7" fmla="*/ 16 h 17"/>
              <a:gd name="T8" fmla="*/ 30 w 31"/>
              <a:gd name="T9" fmla="*/ 7 h 17"/>
            </a:gdLst>
            <a:ahLst/>
            <a:cxnLst>
              <a:cxn ang="0">
                <a:pos x="T0" y="T1"/>
              </a:cxn>
              <a:cxn ang="0">
                <a:pos x="T2" y="T3"/>
              </a:cxn>
              <a:cxn ang="0">
                <a:pos x="T4" y="T5"/>
              </a:cxn>
              <a:cxn ang="0">
                <a:pos x="T6" y="T7"/>
              </a:cxn>
              <a:cxn ang="0">
                <a:pos x="T8" y="T9"/>
              </a:cxn>
            </a:cxnLst>
            <a:rect l="0" t="0" r="r" b="b"/>
            <a:pathLst>
              <a:path w="31" h="17">
                <a:moveTo>
                  <a:pt x="30" y="7"/>
                </a:moveTo>
                <a:lnTo>
                  <a:pt x="15" y="0"/>
                </a:lnTo>
                <a:lnTo>
                  <a:pt x="0" y="7"/>
                </a:lnTo>
                <a:lnTo>
                  <a:pt x="15" y="16"/>
                </a:lnTo>
                <a:lnTo>
                  <a:pt x="30"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0" name="Rectangle 22"/>
          <p:cNvSpPr>
            <a:spLocks noChangeArrowheads="1"/>
          </p:cNvSpPr>
          <p:nvPr/>
        </p:nvSpPr>
        <p:spPr bwMode="auto">
          <a:xfrm>
            <a:off x="2517289" y="4366005"/>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a:t>
            </a:r>
          </a:p>
        </p:txBody>
      </p:sp>
      <p:sp>
        <p:nvSpPr>
          <p:cNvPr id="7191" name="Rectangle 23"/>
          <p:cNvSpPr>
            <a:spLocks noChangeArrowheads="1"/>
          </p:cNvSpPr>
          <p:nvPr/>
        </p:nvSpPr>
        <p:spPr bwMode="auto">
          <a:xfrm>
            <a:off x="1893402" y="4178680"/>
            <a:ext cx="511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key</a:t>
            </a:r>
          </a:p>
        </p:txBody>
      </p:sp>
      <p:sp>
        <p:nvSpPr>
          <p:cNvPr id="7192" name="Rectangle 24"/>
          <p:cNvSpPr>
            <a:spLocks noChangeArrowheads="1"/>
          </p:cNvSpPr>
          <p:nvPr/>
        </p:nvSpPr>
        <p:spPr bwMode="auto">
          <a:xfrm>
            <a:off x="2431564" y="5872543"/>
            <a:ext cx="26193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Courier New" pitchFamily="49" charset="0"/>
              </a:rPr>
              <a:t>Primary bucket pages</a:t>
            </a:r>
          </a:p>
        </p:txBody>
      </p:sp>
      <p:sp>
        <p:nvSpPr>
          <p:cNvPr id="7193" name="Rectangle 25"/>
          <p:cNvSpPr>
            <a:spLocks noChangeArrowheads="1"/>
          </p:cNvSpPr>
          <p:nvPr/>
        </p:nvSpPr>
        <p:spPr bwMode="auto">
          <a:xfrm>
            <a:off x="5382727" y="5885243"/>
            <a:ext cx="18875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Courier New" pitchFamily="49" charset="0"/>
              </a:rPr>
              <a:t>Overflow pages</a:t>
            </a:r>
          </a:p>
        </p:txBody>
      </p:sp>
      <p:sp>
        <p:nvSpPr>
          <p:cNvPr id="7194" name="Rectangle 26"/>
          <p:cNvSpPr>
            <a:spLocks noChangeArrowheads="1"/>
          </p:cNvSpPr>
          <p:nvPr/>
        </p:nvSpPr>
        <p:spPr bwMode="auto">
          <a:xfrm>
            <a:off x="3831739" y="3821493"/>
            <a:ext cx="29816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smtClean="0">
                <a:solidFill>
                  <a:schemeClr val="tx2"/>
                </a:solidFill>
              </a:rPr>
              <a:t>1</a:t>
            </a:r>
            <a:endParaRPr lang="en-US" sz="1800" dirty="0">
              <a:solidFill>
                <a:schemeClr val="tx2"/>
              </a:solidFill>
            </a:endParaRPr>
          </a:p>
        </p:txBody>
      </p:sp>
      <p:sp>
        <p:nvSpPr>
          <p:cNvPr id="7195" name="Rectangle 27"/>
          <p:cNvSpPr>
            <a:spLocks noChangeArrowheads="1"/>
          </p:cNvSpPr>
          <p:nvPr/>
        </p:nvSpPr>
        <p:spPr bwMode="auto">
          <a:xfrm>
            <a:off x="3831739" y="3511930"/>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rPr>
              <a:t>0</a:t>
            </a:r>
          </a:p>
        </p:txBody>
      </p:sp>
      <p:sp>
        <p:nvSpPr>
          <p:cNvPr id="7196" name="Rectangle 28"/>
          <p:cNvSpPr>
            <a:spLocks noChangeArrowheads="1"/>
          </p:cNvSpPr>
          <p:nvPr/>
        </p:nvSpPr>
        <p:spPr bwMode="auto">
          <a:xfrm>
            <a:off x="3763477" y="5493130"/>
            <a:ext cx="536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a:solidFill>
                  <a:schemeClr val="tx2"/>
                </a:solidFill>
              </a:rPr>
              <a:t>N-1</a:t>
            </a:r>
          </a:p>
        </p:txBody>
      </p:sp>
      <p:sp>
        <p:nvSpPr>
          <p:cNvPr id="7197" name="Line 29"/>
          <p:cNvSpPr>
            <a:spLocks noChangeShapeType="1"/>
          </p:cNvSpPr>
          <p:nvPr/>
        </p:nvSpPr>
        <p:spPr bwMode="auto">
          <a:xfrm flipV="1">
            <a:off x="2815739" y="4064380"/>
            <a:ext cx="762000" cy="4572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0"/>
          <p:cNvSpPr>
            <a:spLocks noChangeShapeType="1"/>
          </p:cNvSpPr>
          <p:nvPr/>
        </p:nvSpPr>
        <p:spPr bwMode="auto">
          <a:xfrm flipV="1">
            <a:off x="2793514" y="3754818"/>
            <a:ext cx="779463" cy="776287"/>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1"/>
          <p:cNvSpPr>
            <a:spLocks noChangeShapeType="1"/>
          </p:cNvSpPr>
          <p:nvPr/>
        </p:nvSpPr>
        <p:spPr bwMode="auto">
          <a:xfrm>
            <a:off x="1825139" y="4597780"/>
            <a:ext cx="6858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2"/>
          <p:cNvSpPr>
            <a:spLocks noChangeShapeType="1"/>
          </p:cNvSpPr>
          <p:nvPr/>
        </p:nvSpPr>
        <p:spPr bwMode="auto">
          <a:xfrm>
            <a:off x="2798277" y="4535868"/>
            <a:ext cx="779462" cy="112871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a:off x="4263539" y="3683380"/>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p:nvSpPr>
        <p:spPr bwMode="auto">
          <a:xfrm>
            <a:off x="4263539" y="3988180"/>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Line 35"/>
          <p:cNvSpPr>
            <a:spLocks noChangeShapeType="1"/>
          </p:cNvSpPr>
          <p:nvPr/>
        </p:nvSpPr>
        <p:spPr bwMode="auto">
          <a:xfrm>
            <a:off x="4263539" y="4445380"/>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4" name="Line 36"/>
          <p:cNvSpPr>
            <a:spLocks noChangeShapeType="1"/>
          </p:cNvSpPr>
          <p:nvPr/>
        </p:nvSpPr>
        <p:spPr bwMode="auto">
          <a:xfrm>
            <a:off x="4339739" y="5740780"/>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5" name="Line 37"/>
          <p:cNvSpPr>
            <a:spLocks noChangeShapeType="1"/>
          </p:cNvSpPr>
          <p:nvPr/>
        </p:nvSpPr>
        <p:spPr bwMode="auto">
          <a:xfrm>
            <a:off x="5787539" y="4064380"/>
            <a:ext cx="457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Line 38"/>
          <p:cNvSpPr>
            <a:spLocks noChangeShapeType="1"/>
          </p:cNvSpPr>
          <p:nvPr/>
        </p:nvSpPr>
        <p:spPr bwMode="auto">
          <a:xfrm>
            <a:off x="3596789" y="3845305"/>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7" name="Line 39"/>
          <p:cNvSpPr>
            <a:spLocks noChangeShapeType="1"/>
          </p:cNvSpPr>
          <p:nvPr/>
        </p:nvSpPr>
        <p:spPr bwMode="auto">
          <a:xfrm>
            <a:off x="3572977" y="4188260"/>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8" name="Line 40"/>
          <p:cNvSpPr>
            <a:spLocks noChangeShapeType="1"/>
          </p:cNvSpPr>
          <p:nvPr/>
        </p:nvSpPr>
        <p:spPr bwMode="auto">
          <a:xfrm>
            <a:off x="3593614" y="4566030"/>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9" name="Line 41"/>
          <p:cNvSpPr>
            <a:spLocks noChangeShapeType="1"/>
          </p:cNvSpPr>
          <p:nvPr/>
        </p:nvSpPr>
        <p:spPr bwMode="auto">
          <a:xfrm>
            <a:off x="3592027" y="5504243"/>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24019474"/>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dirty="0"/>
              <a:t>Static </a:t>
            </a:r>
            <a:r>
              <a:rPr lang="en-US" dirty="0" smtClean="0"/>
              <a:t>Hashing</a:t>
            </a:r>
            <a:endParaRPr lang="en-US" dirty="0"/>
          </a:p>
        </p:txBody>
      </p:sp>
      <p:sp>
        <p:nvSpPr>
          <p:cNvPr id="9221" name="Rectangle 5"/>
          <p:cNvSpPr>
            <a:spLocks noGrp="1" noChangeArrowheads="1"/>
          </p:cNvSpPr>
          <p:nvPr>
            <p:ph type="body" idx="1"/>
          </p:nvPr>
        </p:nvSpPr>
        <p:spPr>
          <a:xfrm>
            <a:off x="304800" y="1295400"/>
            <a:ext cx="8534400" cy="4800600"/>
          </a:xfrm>
          <a:noFill/>
          <a:ln/>
        </p:spPr>
        <p:txBody>
          <a:bodyPr>
            <a:normAutofit/>
          </a:bodyPr>
          <a:lstStyle/>
          <a:p>
            <a:r>
              <a:rPr lang="en-US" dirty="0" smtClean="0"/>
              <a:t>Hash function is applied on </a:t>
            </a:r>
            <a:r>
              <a:rPr lang="en-US" i="1" dirty="0" smtClean="0"/>
              <a:t>search </a:t>
            </a:r>
            <a:r>
              <a:rPr lang="en-US" i="1" dirty="0"/>
              <a:t>key </a:t>
            </a:r>
            <a:r>
              <a:rPr lang="en-US" dirty="0" smtClean="0"/>
              <a:t>field</a:t>
            </a:r>
          </a:p>
          <a:p>
            <a:pPr lvl="1"/>
            <a:r>
              <a:rPr lang="en-US" dirty="0" smtClean="0"/>
              <a:t>Must </a:t>
            </a:r>
            <a:r>
              <a:rPr lang="en-US" dirty="0"/>
              <a:t>distribute values over range 0 ... </a:t>
            </a:r>
            <a:r>
              <a:rPr lang="en-US" dirty="0" smtClean="0"/>
              <a:t>N-1</a:t>
            </a:r>
            <a:r>
              <a:rPr lang="en-US" dirty="0"/>
              <a:t>.</a:t>
            </a:r>
          </a:p>
          <a:p>
            <a:pPr lvl="1">
              <a:buSzPct val="75000"/>
            </a:pPr>
            <a:r>
              <a:rPr lang="en-US" b="1" dirty="0" smtClean="0">
                <a:solidFill>
                  <a:srgbClr val="FF0000"/>
                </a:solidFill>
              </a:rPr>
              <a:t>h(</a:t>
            </a:r>
            <a:r>
              <a:rPr lang="en-US" b="1" i="1" dirty="0" smtClean="0">
                <a:solidFill>
                  <a:srgbClr val="FF0000"/>
                </a:solidFill>
              </a:rPr>
              <a:t>key</a:t>
            </a:r>
            <a:r>
              <a:rPr lang="en-US" b="1" dirty="0">
                <a:solidFill>
                  <a:srgbClr val="FF0000"/>
                </a:solidFill>
              </a:rPr>
              <a:t>) = (a * </a:t>
            </a:r>
            <a:r>
              <a:rPr lang="en-US" b="1" i="1" dirty="0">
                <a:solidFill>
                  <a:srgbClr val="FF0000"/>
                </a:solidFill>
              </a:rPr>
              <a:t>key</a:t>
            </a:r>
            <a:r>
              <a:rPr lang="en-US" b="1" dirty="0">
                <a:solidFill>
                  <a:srgbClr val="FF0000"/>
                </a:solidFill>
              </a:rPr>
              <a:t> + b)</a:t>
            </a:r>
            <a:r>
              <a:rPr lang="en-US" dirty="0"/>
              <a:t> </a:t>
            </a:r>
            <a:r>
              <a:rPr lang="en-US" dirty="0" smtClean="0"/>
              <a:t>is a typical choice (for numerical keys)</a:t>
            </a:r>
            <a:endParaRPr lang="en-US" dirty="0"/>
          </a:p>
          <a:p>
            <a:pPr lvl="1">
              <a:buSzPct val="75000"/>
            </a:pPr>
            <a:r>
              <a:rPr lang="en-US" dirty="0"/>
              <a:t>a and b are </a:t>
            </a:r>
            <a:r>
              <a:rPr lang="en-US" dirty="0" smtClean="0"/>
              <a:t>constants, chosen to “tune” the hashing, and prime</a:t>
            </a:r>
          </a:p>
          <a:p>
            <a:pPr lvl="1">
              <a:buSzPct val="75000"/>
            </a:pPr>
            <a:r>
              <a:rPr lang="en-US" dirty="0" smtClean="0"/>
              <a:t>Example: h(key) = 37*key + 101</a:t>
            </a:r>
          </a:p>
          <a:p>
            <a:pPr>
              <a:buSzPct val="75000"/>
            </a:pPr>
            <a:r>
              <a:rPr lang="en-US" dirty="0" smtClean="0"/>
              <a:t>Hash function for string keys?  A tricky subject, easy to go wrong</a:t>
            </a:r>
          </a:p>
          <a:p>
            <a:pPr lvl="1">
              <a:buSzPct val="75000"/>
            </a:pPr>
            <a:r>
              <a:rPr lang="en-US" dirty="0" smtClean="0"/>
              <a:t>See </a:t>
            </a:r>
            <a:r>
              <a:rPr lang="en-US" dirty="0"/>
              <a:t>Wikipedia article </a:t>
            </a:r>
            <a:r>
              <a:rPr lang="en-US" dirty="0" smtClean="0">
                <a:hlinkClick r:id="rId3"/>
              </a:rPr>
              <a:t>https</a:t>
            </a:r>
            <a:r>
              <a:rPr lang="en-US" dirty="0">
                <a:hlinkClick r:id="rId3"/>
              </a:rPr>
              <a:t>://</a:t>
            </a:r>
            <a:r>
              <a:rPr lang="en-US" dirty="0" smtClean="0">
                <a:hlinkClick r:id="rId3"/>
              </a:rPr>
              <a:t>en.wikipedia.org/wiki/Hash_function</a:t>
            </a:r>
            <a:endParaRPr lang="en-US" dirty="0"/>
          </a:p>
          <a:p>
            <a:pPr lvl="1">
              <a:buSzPct val="75000"/>
            </a:pPr>
            <a:r>
              <a:rPr lang="en-US" dirty="0" smtClean="0"/>
              <a:t>Algorithm used </a:t>
            </a:r>
            <a:r>
              <a:rPr lang="en-US" dirty="0"/>
              <a:t>by Perl: </a:t>
            </a:r>
            <a:r>
              <a:rPr lang="en-US" dirty="0">
                <a:hlinkClick r:id="rId4"/>
              </a:rPr>
              <a:t>https://</a:t>
            </a:r>
            <a:r>
              <a:rPr lang="en-US" dirty="0" smtClean="0">
                <a:hlinkClick r:id="rId4"/>
              </a:rPr>
              <a:t>en.wikipedia.org/wiki/Jenkins_hash_function</a:t>
            </a:r>
            <a:endParaRPr lang="en-US" dirty="0" smtClean="0"/>
          </a:p>
          <a:p>
            <a:pPr lvl="1">
              <a:buSzPct val="75000"/>
            </a:pPr>
            <a:endParaRPr lang="en-US" dirty="0" smtClean="0"/>
          </a:p>
        </p:txBody>
      </p:sp>
    </p:spTree>
    <p:extLst>
      <p:ext uri="{BB962C8B-B14F-4D97-AF65-F5344CB8AC3E}">
        <p14:creationId xmlns:p14="http://schemas.microsoft.com/office/powerpoint/2010/main" val="1698239040"/>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entries can be full rows (Alt (1))</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sz="2200" dirty="0" smtClean="0"/>
              <a:t>Primary pages are sequential on disk, so full table scan is fast if not too many overflow pages, or overflow pages are also sequential </a:t>
            </a:r>
          </a:p>
          <a:p>
            <a:r>
              <a:rPr lang="en-US" sz="2200" dirty="0" smtClean="0"/>
              <a:t>Is a clustered </a:t>
            </a:r>
            <a:r>
              <a:rPr lang="en-US" sz="2200" dirty="0" smtClean="0"/>
              <a:t>index (data records in hash key order), but the clustering is not useful.</a:t>
            </a:r>
            <a:endParaRPr lang="en-US" sz="2200" dirty="0"/>
          </a:p>
        </p:txBody>
      </p:sp>
      <p:sp>
        <p:nvSpPr>
          <p:cNvPr id="4" name="Freeform 6"/>
          <p:cNvSpPr>
            <a:spLocks/>
          </p:cNvSpPr>
          <p:nvPr/>
        </p:nvSpPr>
        <p:spPr bwMode="auto">
          <a:xfrm>
            <a:off x="4895850" y="2062162"/>
            <a:ext cx="746125" cy="352425"/>
          </a:xfrm>
          <a:custGeom>
            <a:avLst/>
            <a:gdLst>
              <a:gd name="T0" fmla="*/ 0 w 470"/>
              <a:gd name="T1" fmla="*/ 221 h 222"/>
              <a:gd name="T2" fmla="*/ 0 w 470"/>
              <a:gd name="T3" fmla="*/ 0 h 222"/>
              <a:gd name="T4" fmla="*/ 469 w 470"/>
              <a:gd name="T5" fmla="*/ 0 h 222"/>
              <a:gd name="T6" fmla="*/ 469 w 470"/>
              <a:gd name="T7" fmla="*/ 221 h 222"/>
              <a:gd name="T8" fmla="*/ 0 w 470"/>
              <a:gd name="T9" fmla="*/ 221 h 222"/>
            </a:gdLst>
            <a:ahLst/>
            <a:cxnLst>
              <a:cxn ang="0">
                <a:pos x="T0" y="T1"/>
              </a:cxn>
              <a:cxn ang="0">
                <a:pos x="T2" y="T3"/>
              </a:cxn>
              <a:cxn ang="0">
                <a:pos x="T4" y="T5"/>
              </a:cxn>
              <a:cxn ang="0">
                <a:pos x="T6" y="T7"/>
              </a:cxn>
              <a:cxn ang="0">
                <a:pos x="T8" y="T9"/>
              </a:cxn>
            </a:cxnLst>
            <a:rect l="0" t="0" r="r" b="b"/>
            <a:pathLst>
              <a:path w="470" h="222">
                <a:moveTo>
                  <a:pt x="0" y="221"/>
                </a:moveTo>
                <a:lnTo>
                  <a:pt x="0" y="0"/>
                </a:lnTo>
                <a:lnTo>
                  <a:pt x="469" y="0"/>
                </a:lnTo>
                <a:lnTo>
                  <a:pt x="469"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Freeform 7"/>
          <p:cNvSpPr>
            <a:spLocks/>
          </p:cNvSpPr>
          <p:nvPr/>
        </p:nvSpPr>
        <p:spPr bwMode="auto">
          <a:xfrm>
            <a:off x="2182812" y="2593975"/>
            <a:ext cx="293688" cy="352425"/>
          </a:xfrm>
          <a:custGeom>
            <a:avLst/>
            <a:gdLst>
              <a:gd name="T0" fmla="*/ 184 w 185"/>
              <a:gd name="T1" fmla="*/ 110 h 222"/>
              <a:gd name="T2" fmla="*/ 176 w 185"/>
              <a:gd name="T3" fmla="*/ 67 h 222"/>
              <a:gd name="T4" fmla="*/ 156 w 185"/>
              <a:gd name="T5" fmla="*/ 32 h 222"/>
              <a:gd name="T6" fmla="*/ 127 w 185"/>
              <a:gd name="T7" fmla="*/ 8 h 222"/>
              <a:gd name="T8" fmla="*/ 92 w 185"/>
              <a:gd name="T9" fmla="*/ 0 h 222"/>
              <a:gd name="T10" fmla="*/ 56 w 185"/>
              <a:gd name="T11" fmla="*/ 8 h 222"/>
              <a:gd name="T12" fmla="*/ 27 w 185"/>
              <a:gd name="T13" fmla="*/ 32 h 222"/>
              <a:gd name="T14" fmla="*/ 7 w 185"/>
              <a:gd name="T15" fmla="*/ 67 h 222"/>
              <a:gd name="T16" fmla="*/ 0 w 185"/>
              <a:gd name="T17" fmla="*/ 110 h 222"/>
              <a:gd name="T18" fmla="*/ 7 w 185"/>
              <a:gd name="T19" fmla="*/ 153 h 222"/>
              <a:gd name="T20" fmla="*/ 27 w 185"/>
              <a:gd name="T21" fmla="*/ 188 h 222"/>
              <a:gd name="T22" fmla="*/ 56 w 185"/>
              <a:gd name="T23" fmla="*/ 212 h 222"/>
              <a:gd name="T24" fmla="*/ 92 w 185"/>
              <a:gd name="T25" fmla="*/ 221 h 222"/>
              <a:gd name="T26" fmla="*/ 127 w 185"/>
              <a:gd name="T27" fmla="*/ 212 h 222"/>
              <a:gd name="T28" fmla="*/ 156 w 185"/>
              <a:gd name="T29" fmla="*/ 188 h 222"/>
              <a:gd name="T30" fmla="*/ 176 w 185"/>
              <a:gd name="T31" fmla="*/ 153 h 222"/>
              <a:gd name="T32" fmla="*/ 184 w 185"/>
              <a:gd name="T33" fmla="*/ 11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5" h="222">
                <a:moveTo>
                  <a:pt x="184" y="110"/>
                </a:moveTo>
                <a:lnTo>
                  <a:pt x="176" y="67"/>
                </a:lnTo>
                <a:lnTo>
                  <a:pt x="156" y="32"/>
                </a:lnTo>
                <a:lnTo>
                  <a:pt x="127" y="8"/>
                </a:lnTo>
                <a:lnTo>
                  <a:pt x="92" y="0"/>
                </a:lnTo>
                <a:lnTo>
                  <a:pt x="56" y="8"/>
                </a:lnTo>
                <a:lnTo>
                  <a:pt x="27" y="32"/>
                </a:lnTo>
                <a:lnTo>
                  <a:pt x="7" y="67"/>
                </a:lnTo>
                <a:lnTo>
                  <a:pt x="0" y="110"/>
                </a:lnTo>
                <a:lnTo>
                  <a:pt x="7" y="153"/>
                </a:lnTo>
                <a:lnTo>
                  <a:pt x="27" y="188"/>
                </a:lnTo>
                <a:lnTo>
                  <a:pt x="56" y="212"/>
                </a:lnTo>
                <a:lnTo>
                  <a:pt x="92" y="221"/>
                </a:lnTo>
                <a:lnTo>
                  <a:pt x="127" y="212"/>
                </a:lnTo>
                <a:lnTo>
                  <a:pt x="156" y="188"/>
                </a:lnTo>
                <a:lnTo>
                  <a:pt x="176" y="153"/>
                </a:lnTo>
                <a:lnTo>
                  <a:pt x="184" y="1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8"/>
          <p:cNvSpPr>
            <a:spLocks/>
          </p:cNvSpPr>
          <p:nvPr/>
        </p:nvSpPr>
        <p:spPr bwMode="auto">
          <a:xfrm>
            <a:off x="3270250" y="1703387"/>
            <a:ext cx="784225" cy="2357438"/>
          </a:xfrm>
          <a:custGeom>
            <a:avLst/>
            <a:gdLst>
              <a:gd name="T0" fmla="*/ 0 w 494"/>
              <a:gd name="T1" fmla="*/ 1484 h 1485"/>
              <a:gd name="T2" fmla="*/ 0 w 494"/>
              <a:gd name="T3" fmla="*/ 0 h 1485"/>
              <a:gd name="T4" fmla="*/ 493 w 494"/>
              <a:gd name="T5" fmla="*/ 0 h 1485"/>
              <a:gd name="T6" fmla="*/ 493 w 494"/>
              <a:gd name="T7" fmla="*/ 1484 h 1485"/>
              <a:gd name="T8" fmla="*/ 0 w 494"/>
              <a:gd name="T9" fmla="*/ 1484 h 1485"/>
            </a:gdLst>
            <a:ahLst/>
            <a:cxnLst>
              <a:cxn ang="0">
                <a:pos x="T0" y="T1"/>
              </a:cxn>
              <a:cxn ang="0">
                <a:pos x="T2" y="T3"/>
              </a:cxn>
              <a:cxn ang="0">
                <a:pos x="T4" y="T5"/>
              </a:cxn>
              <a:cxn ang="0">
                <a:pos x="T6" y="T7"/>
              </a:cxn>
              <a:cxn ang="0">
                <a:pos x="T8" y="T9"/>
              </a:cxn>
            </a:cxnLst>
            <a:rect l="0" t="0" r="r" b="b"/>
            <a:pathLst>
              <a:path w="494" h="1485">
                <a:moveTo>
                  <a:pt x="0" y="1484"/>
                </a:moveTo>
                <a:lnTo>
                  <a:pt x="0" y="0"/>
                </a:lnTo>
                <a:lnTo>
                  <a:pt x="493" y="0"/>
                </a:lnTo>
                <a:lnTo>
                  <a:pt x="493" y="1484"/>
                </a:lnTo>
                <a:lnTo>
                  <a:pt x="0" y="148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9"/>
          <p:cNvSpPr>
            <a:spLocks noChangeArrowheads="1"/>
          </p:cNvSpPr>
          <p:nvPr/>
        </p:nvSpPr>
        <p:spPr bwMode="auto">
          <a:xfrm>
            <a:off x="1524000" y="1828800"/>
            <a:ext cx="14636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h(key) mod N</a:t>
            </a:r>
          </a:p>
        </p:txBody>
      </p:sp>
      <p:sp>
        <p:nvSpPr>
          <p:cNvPr id="8" name="Freeform 10"/>
          <p:cNvSpPr>
            <a:spLocks/>
          </p:cNvSpPr>
          <p:nvPr/>
        </p:nvSpPr>
        <p:spPr bwMode="auto">
          <a:xfrm>
            <a:off x="6005512" y="2265362"/>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11"/>
          <p:cNvSpPr>
            <a:spLocks/>
          </p:cNvSpPr>
          <p:nvPr/>
        </p:nvSpPr>
        <p:spPr bwMode="auto">
          <a:xfrm>
            <a:off x="5056187" y="2605087"/>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2"/>
          <p:cNvSpPr>
            <a:spLocks/>
          </p:cNvSpPr>
          <p:nvPr/>
        </p:nvSpPr>
        <p:spPr bwMode="auto">
          <a:xfrm>
            <a:off x="5002212" y="1881187"/>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3"/>
          <p:cNvSpPr>
            <a:spLocks/>
          </p:cNvSpPr>
          <p:nvPr/>
        </p:nvSpPr>
        <p:spPr bwMode="auto">
          <a:xfrm>
            <a:off x="5207000" y="1881187"/>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4"/>
          <p:cNvSpPr>
            <a:spLocks/>
          </p:cNvSpPr>
          <p:nvPr/>
        </p:nvSpPr>
        <p:spPr bwMode="auto">
          <a:xfrm>
            <a:off x="5413375" y="1881187"/>
            <a:ext cx="49212"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5"/>
          <p:cNvSpPr>
            <a:spLocks/>
          </p:cNvSpPr>
          <p:nvPr/>
        </p:nvSpPr>
        <p:spPr bwMode="auto">
          <a:xfrm>
            <a:off x="5235575" y="2600325"/>
            <a:ext cx="49212" cy="26987"/>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6"/>
          <p:cNvSpPr>
            <a:spLocks/>
          </p:cNvSpPr>
          <p:nvPr/>
        </p:nvSpPr>
        <p:spPr bwMode="auto">
          <a:xfrm>
            <a:off x="5411787" y="2598737"/>
            <a:ext cx="50800" cy="26988"/>
          </a:xfrm>
          <a:custGeom>
            <a:avLst/>
            <a:gdLst>
              <a:gd name="T0" fmla="*/ 31 w 32"/>
              <a:gd name="T1" fmla="*/ 9 h 17"/>
              <a:gd name="T2" fmla="*/ 16 w 32"/>
              <a:gd name="T3" fmla="*/ 0 h 17"/>
              <a:gd name="T4" fmla="*/ 0 w 32"/>
              <a:gd name="T5" fmla="*/ 9 h 17"/>
              <a:gd name="T6" fmla="*/ 16 w 32"/>
              <a:gd name="T7" fmla="*/ 16 h 17"/>
              <a:gd name="T8" fmla="*/ 31 w 32"/>
              <a:gd name="T9" fmla="*/ 9 h 17"/>
            </a:gdLst>
            <a:ahLst/>
            <a:cxnLst>
              <a:cxn ang="0">
                <a:pos x="T0" y="T1"/>
              </a:cxn>
              <a:cxn ang="0">
                <a:pos x="T2" y="T3"/>
              </a:cxn>
              <a:cxn ang="0">
                <a:pos x="T4" y="T5"/>
              </a:cxn>
              <a:cxn ang="0">
                <a:pos x="T6" y="T7"/>
              </a:cxn>
              <a:cxn ang="0">
                <a:pos x="T8" y="T9"/>
              </a:cxn>
            </a:cxnLst>
            <a:rect l="0" t="0" r="r" b="b"/>
            <a:pathLst>
              <a:path w="32" h="17">
                <a:moveTo>
                  <a:pt x="31" y="9"/>
                </a:moveTo>
                <a:lnTo>
                  <a:pt x="16" y="0"/>
                </a:lnTo>
                <a:lnTo>
                  <a:pt x="0" y="9"/>
                </a:lnTo>
                <a:lnTo>
                  <a:pt x="16" y="16"/>
                </a:lnTo>
                <a:lnTo>
                  <a:pt x="31"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7"/>
          <p:cNvSpPr>
            <a:spLocks/>
          </p:cNvSpPr>
          <p:nvPr/>
        </p:nvSpPr>
        <p:spPr bwMode="auto">
          <a:xfrm>
            <a:off x="6183312" y="2265362"/>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8"/>
          <p:cNvSpPr>
            <a:spLocks/>
          </p:cNvSpPr>
          <p:nvPr/>
        </p:nvSpPr>
        <p:spPr bwMode="auto">
          <a:xfrm>
            <a:off x="6361112" y="2265362"/>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9"/>
          <p:cNvSpPr>
            <a:spLocks/>
          </p:cNvSpPr>
          <p:nvPr/>
        </p:nvSpPr>
        <p:spPr bwMode="auto">
          <a:xfrm>
            <a:off x="5262562" y="3925887"/>
            <a:ext cx="50800" cy="26988"/>
          </a:xfrm>
          <a:custGeom>
            <a:avLst/>
            <a:gdLst>
              <a:gd name="T0" fmla="*/ 31 w 32"/>
              <a:gd name="T1" fmla="*/ 7 h 17"/>
              <a:gd name="T2" fmla="*/ 15 w 32"/>
              <a:gd name="T3" fmla="*/ 0 h 17"/>
              <a:gd name="T4" fmla="*/ 0 w 32"/>
              <a:gd name="T5" fmla="*/ 7 h 17"/>
              <a:gd name="T6" fmla="*/ 15 w 32"/>
              <a:gd name="T7" fmla="*/ 16 h 17"/>
              <a:gd name="T8" fmla="*/ 31 w 32"/>
              <a:gd name="T9" fmla="*/ 7 h 17"/>
            </a:gdLst>
            <a:ahLst/>
            <a:cxnLst>
              <a:cxn ang="0">
                <a:pos x="T0" y="T1"/>
              </a:cxn>
              <a:cxn ang="0">
                <a:pos x="T2" y="T3"/>
              </a:cxn>
              <a:cxn ang="0">
                <a:pos x="T4" y="T5"/>
              </a:cxn>
              <a:cxn ang="0">
                <a:pos x="T6" y="T7"/>
              </a:cxn>
              <a:cxn ang="0">
                <a:pos x="T8" y="T9"/>
              </a:cxn>
            </a:cxnLst>
            <a:rect l="0" t="0" r="r" b="b"/>
            <a:pathLst>
              <a:path w="32" h="17">
                <a:moveTo>
                  <a:pt x="31" y="7"/>
                </a:moveTo>
                <a:lnTo>
                  <a:pt x="15" y="0"/>
                </a:lnTo>
                <a:lnTo>
                  <a:pt x="0" y="7"/>
                </a:lnTo>
                <a:lnTo>
                  <a:pt x="15" y="16"/>
                </a:lnTo>
                <a:lnTo>
                  <a:pt x="31"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20"/>
          <p:cNvSpPr>
            <a:spLocks/>
          </p:cNvSpPr>
          <p:nvPr/>
        </p:nvSpPr>
        <p:spPr bwMode="auto">
          <a:xfrm>
            <a:off x="5068887" y="3924300"/>
            <a:ext cx="50800" cy="26987"/>
          </a:xfrm>
          <a:custGeom>
            <a:avLst/>
            <a:gdLst>
              <a:gd name="T0" fmla="*/ 31 w 32"/>
              <a:gd name="T1" fmla="*/ 8 h 17"/>
              <a:gd name="T2" fmla="*/ 16 w 32"/>
              <a:gd name="T3" fmla="*/ 0 h 17"/>
              <a:gd name="T4" fmla="*/ 0 w 32"/>
              <a:gd name="T5" fmla="*/ 8 h 17"/>
              <a:gd name="T6" fmla="*/ 16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6" y="0"/>
                </a:lnTo>
                <a:lnTo>
                  <a:pt x="0" y="8"/>
                </a:lnTo>
                <a:lnTo>
                  <a:pt x="16"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21"/>
          <p:cNvSpPr>
            <a:spLocks/>
          </p:cNvSpPr>
          <p:nvPr/>
        </p:nvSpPr>
        <p:spPr bwMode="auto">
          <a:xfrm>
            <a:off x="5454650" y="3925887"/>
            <a:ext cx="49212" cy="26988"/>
          </a:xfrm>
          <a:custGeom>
            <a:avLst/>
            <a:gdLst>
              <a:gd name="T0" fmla="*/ 30 w 31"/>
              <a:gd name="T1" fmla="*/ 7 h 17"/>
              <a:gd name="T2" fmla="*/ 15 w 31"/>
              <a:gd name="T3" fmla="*/ 0 h 17"/>
              <a:gd name="T4" fmla="*/ 0 w 31"/>
              <a:gd name="T5" fmla="*/ 7 h 17"/>
              <a:gd name="T6" fmla="*/ 15 w 31"/>
              <a:gd name="T7" fmla="*/ 16 h 17"/>
              <a:gd name="T8" fmla="*/ 30 w 31"/>
              <a:gd name="T9" fmla="*/ 7 h 17"/>
            </a:gdLst>
            <a:ahLst/>
            <a:cxnLst>
              <a:cxn ang="0">
                <a:pos x="T0" y="T1"/>
              </a:cxn>
              <a:cxn ang="0">
                <a:pos x="T2" y="T3"/>
              </a:cxn>
              <a:cxn ang="0">
                <a:pos x="T4" y="T5"/>
              </a:cxn>
              <a:cxn ang="0">
                <a:pos x="T6" y="T7"/>
              </a:cxn>
              <a:cxn ang="0">
                <a:pos x="T8" y="T9"/>
              </a:cxn>
            </a:cxnLst>
            <a:rect l="0" t="0" r="r" b="b"/>
            <a:pathLst>
              <a:path w="31" h="17">
                <a:moveTo>
                  <a:pt x="30" y="7"/>
                </a:moveTo>
                <a:lnTo>
                  <a:pt x="15" y="0"/>
                </a:lnTo>
                <a:lnTo>
                  <a:pt x="0" y="7"/>
                </a:lnTo>
                <a:lnTo>
                  <a:pt x="15" y="16"/>
                </a:lnTo>
                <a:lnTo>
                  <a:pt x="30"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22"/>
          <p:cNvSpPr>
            <a:spLocks noChangeArrowheads="1"/>
          </p:cNvSpPr>
          <p:nvPr/>
        </p:nvSpPr>
        <p:spPr bwMode="auto">
          <a:xfrm>
            <a:off x="2201862" y="2557462"/>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a:t>
            </a:r>
          </a:p>
        </p:txBody>
      </p:sp>
      <p:sp>
        <p:nvSpPr>
          <p:cNvPr id="21" name="Rectangle 23"/>
          <p:cNvSpPr>
            <a:spLocks noChangeArrowheads="1"/>
          </p:cNvSpPr>
          <p:nvPr/>
        </p:nvSpPr>
        <p:spPr bwMode="auto">
          <a:xfrm>
            <a:off x="1577975" y="2370137"/>
            <a:ext cx="511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key</a:t>
            </a:r>
          </a:p>
        </p:txBody>
      </p:sp>
      <p:sp>
        <p:nvSpPr>
          <p:cNvPr id="22" name="Rectangle 24"/>
          <p:cNvSpPr>
            <a:spLocks noChangeArrowheads="1"/>
          </p:cNvSpPr>
          <p:nvPr/>
        </p:nvSpPr>
        <p:spPr bwMode="auto">
          <a:xfrm>
            <a:off x="2116137" y="4064000"/>
            <a:ext cx="26193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000000"/>
                </a:solidFill>
                <a:latin typeface="Courier New" pitchFamily="49" charset="0"/>
              </a:rPr>
              <a:t>Primary bucket pages</a:t>
            </a:r>
          </a:p>
        </p:txBody>
      </p:sp>
      <p:sp>
        <p:nvSpPr>
          <p:cNvPr id="23" name="Rectangle 25"/>
          <p:cNvSpPr>
            <a:spLocks noChangeArrowheads="1"/>
          </p:cNvSpPr>
          <p:nvPr/>
        </p:nvSpPr>
        <p:spPr bwMode="auto">
          <a:xfrm>
            <a:off x="5067300" y="4076700"/>
            <a:ext cx="18875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a:solidFill>
                  <a:srgbClr val="000000"/>
                </a:solidFill>
                <a:latin typeface="Courier New" pitchFamily="49" charset="0"/>
              </a:rPr>
              <a:t>Overflow pages</a:t>
            </a:r>
          </a:p>
        </p:txBody>
      </p:sp>
      <p:sp>
        <p:nvSpPr>
          <p:cNvPr id="24" name="Rectangle 26"/>
          <p:cNvSpPr>
            <a:spLocks noChangeArrowheads="1"/>
          </p:cNvSpPr>
          <p:nvPr/>
        </p:nvSpPr>
        <p:spPr bwMode="auto">
          <a:xfrm>
            <a:off x="3014303" y="2054990"/>
            <a:ext cx="29816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smtClean="0">
                <a:solidFill>
                  <a:schemeClr val="tx2"/>
                </a:solidFill>
              </a:rPr>
              <a:t>1</a:t>
            </a:r>
            <a:endParaRPr lang="en-US" sz="1800" dirty="0">
              <a:solidFill>
                <a:schemeClr val="tx2"/>
              </a:solidFill>
            </a:endParaRPr>
          </a:p>
        </p:txBody>
      </p:sp>
      <p:sp>
        <p:nvSpPr>
          <p:cNvPr id="25" name="Rectangle 27"/>
          <p:cNvSpPr>
            <a:spLocks noChangeArrowheads="1"/>
          </p:cNvSpPr>
          <p:nvPr/>
        </p:nvSpPr>
        <p:spPr bwMode="auto">
          <a:xfrm>
            <a:off x="3031331" y="1703386"/>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rPr>
              <a:t>0</a:t>
            </a:r>
          </a:p>
        </p:txBody>
      </p:sp>
      <p:sp>
        <p:nvSpPr>
          <p:cNvPr id="26" name="Rectangle 28"/>
          <p:cNvSpPr>
            <a:spLocks noChangeArrowheads="1"/>
          </p:cNvSpPr>
          <p:nvPr/>
        </p:nvSpPr>
        <p:spPr bwMode="auto">
          <a:xfrm>
            <a:off x="2790031" y="3658423"/>
            <a:ext cx="536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rPr>
              <a:t>N-1</a:t>
            </a:r>
          </a:p>
        </p:txBody>
      </p:sp>
      <p:sp>
        <p:nvSpPr>
          <p:cNvPr id="27" name="Line 29"/>
          <p:cNvSpPr>
            <a:spLocks noChangeShapeType="1"/>
          </p:cNvSpPr>
          <p:nvPr/>
        </p:nvSpPr>
        <p:spPr bwMode="auto">
          <a:xfrm flipV="1">
            <a:off x="2500312" y="2255837"/>
            <a:ext cx="762000" cy="4572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30"/>
          <p:cNvSpPr>
            <a:spLocks noChangeShapeType="1"/>
          </p:cNvSpPr>
          <p:nvPr/>
        </p:nvSpPr>
        <p:spPr bwMode="auto">
          <a:xfrm flipV="1">
            <a:off x="2478087" y="1946275"/>
            <a:ext cx="779463" cy="776287"/>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1"/>
          <p:cNvSpPr>
            <a:spLocks noChangeShapeType="1"/>
          </p:cNvSpPr>
          <p:nvPr/>
        </p:nvSpPr>
        <p:spPr bwMode="auto">
          <a:xfrm>
            <a:off x="1509712" y="2789237"/>
            <a:ext cx="6858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2"/>
          <p:cNvSpPr>
            <a:spLocks noChangeShapeType="1"/>
          </p:cNvSpPr>
          <p:nvPr/>
        </p:nvSpPr>
        <p:spPr bwMode="auto">
          <a:xfrm>
            <a:off x="2482850" y="2727325"/>
            <a:ext cx="779462" cy="112871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3"/>
          <p:cNvSpPr>
            <a:spLocks noChangeShapeType="1"/>
          </p:cNvSpPr>
          <p:nvPr/>
        </p:nvSpPr>
        <p:spPr bwMode="auto">
          <a:xfrm>
            <a:off x="3948112" y="18748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4"/>
          <p:cNvSpPr>
            <a:spLocks noChangeShapeType="1"/>
          </p:cNvSpPr>
          <p:nvPr/>
        </p:nvSpPr>
        <p:spPr bwMode="auto">
          <a:xfrm>
            <a:off x="3948112" y="21796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5"/>
          <p:cNvSpPr>
            <a:spLocks noChangeShapeType="1"/>
          </p:cNvSpPr>
          <p:nvPr/>
        </p:nvSpPr>
        <p:spPr bwMode="auto">
          <a:xfrm>
            <a:off x="3948112" y="26368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6"/>
          <p:cNvSpPr>
            <a:spLocks noChangeShapeType="1"/>
          </p:cNvSpPr>
          <p:nvPr/>
        </p:nvSpPr>
        <p:spPr bwMode="auto">
          <a:xfrm>
            <a:off x="4024312" y="39322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7"/>
          <p:cNvSpPr>
            <a:spLocks noChangeShapeType="1"/>
          </p:cNvSpPr>
          <p:nvPr/>
        </p:nvSpPr>
        <p:spPr bwMode="auto">
          <a:xfrm>
            <a:off x="5472112" y="2255837"/>
            <a:ext cx="457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8"/>
          <p:cNvSpPr>
            <a:spLocks noChangeShapeType="1"/>
          </p:cNvSpPr>
          <p:nvPr/>
        </p:nvSpPr>
        <p:spPr bwMode="auto">
          <a:xfrm>
            <a:off x="3268662" y="2047081"/>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9"/>
          <p:cNvSpPr>
            <a:spLocks noChangeShapeType="1"/>
          </p:cNvSpPr>
          <p:nvPr/>
        </p:nvSpPr>
        <p:spPr bwMode="auto">
          <a:xfrm>
            <a:off x="3257550" y="2379717"/>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40"/>
          <p:cNvSpPr>
            <a:spLocks noChangeShapeType="1"/>
          </p:cNvSpPr>
          <p:nvPr/>
        </p:nvSpPr>
        <p:spPr bwMode="auto">
          <a:xfrm>
            <a:off x="3278187" y="2757487"/>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41"/>
          <p:cNvSpPr>
            <a:spLocks noChangeShapeType="1"/>
          </p:cNvSpPr>
          <p:nvPr/>
        </p:nvSpPr>
        <p:spPr bwMode="auto">
          <a:xfrm>
            <a:off x="3276600" y="3695700"/>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40"/>
          <p:cNvSpPr/>
          <p:nvPr/>
        </p:nvSpPr>
        <p:spPr>
          <a:xfrm flipV="1">
            <a:off x="3425824" y="1894681"/>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ectangle 41"/>
          <p:cNvSpPr/>
          <p:nvPr/>
        </p:nvSpPr>
        <p:spPr>
          <a:xfrm flipV="1">
            <a:off x="3613463" y="1899271"/>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ectangle 42"/>
          <p:cNvSpPr/>
          <p:nvPr/>
        </p:nvSpPr>
        <p:spPr>
          <a:xfrm flipV="1">
            <a:off x="3821574" y="1905000"/>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4" name="Rectangle 43"/>
          <p:cNvSpPr/>
          <p:nvPr/>
        </p:nvSpPr>
        <p:spPr>
          <a:xfrm flipV="1">
            <a:off x="3458367" y="2202027"/>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flipV="1">
            <a:off x="3655217" y="2212064"/>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Rectangle 45"/>
          <p:cNvSpPr/>
          <p:nvPr/>
        </p:nvSpPr>
        <p:spPr>
          <a:xfrm flipV="1">
            <a:off x="4963077" y="2138703"/>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7" name="Rectangle 46"/>
          <p:cNvSpPr/>
          <p:nvPr/>
        </p:nvSpPr>
        <p:spPr>
          <a:xfrm flipV="1">
            <a:off x="5184451" y="2150152"/>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8" name="Rectangle 47"/>
          <p:cNvSpPr/>
          <p:nvPr/>
        </p:nvSpPr>
        <p:spPr>
          <a:xfrm flipV="1">
            <a:off x="3350418" y="3821454"/>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Rectangle 48"/>
          <p:cNvSpPr/>
          <p:nvPr/>
        </p:nvSpPr>
        <p:spPr>
          <a:xfrm flipV="1">
            <a:off x="3450865" y="2534047"/>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Rectangle 49"/>
          <p:cNvSpPr/>
          <p:nvPr/>
        </p:nvSpPr>
        <p:spPr>
          <a:xfrm flipV="1">
            <a:off x="3543298" y="3824970"/>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41987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44" y="29490"/>
            <a:ext cx="8229600" cy="990600"/>
          </a:xfrm>
        </p:spPr>
        <p:txBody>
          <a:bodyPr>
            <a:normAutofit fontScale="90000"/>
          </a:bodyPr>
          <a:lstStyle/>
          <a:p>
            <a:r>
              <a:rPr lang="en-US" dirty="0" smtClean="0"/>
              <a:t>Data entries can be (key, rid(s)) (Alt (2,3))</a:t>
            </a:r>
            <a:endParaRPr lang="en-US" dirty="0"/>
          </a:p>
        </p:txBody>
      </p:sp>
      <p:sp>
        <p:nvSpPr>
          <p:cNvPr id="3" name="Content Placeholder 2"/>
          <p:cNvSpPr>
            <a:spLocks noGrp="1"/>
          </p:cNvSpPr>
          <p:nvPr>
            <p:ph sz="quarter" idx="1"/>
          </p:nvPr>
        </p:nvSpPr>
        <p:spPr>
          <a:xfrm>
            <a:off x="429978" y="1352574"/>
            <a:ext cx="8229600" cy="4937760"/>
          </a:xfrm>
        </p:spPr>
        <p:txBody>
          <a:bodyPr>
            <a:normAutofit fontScale="47500" lnSpcReduction="2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r>
              <a:rPr lang="en-US" sz="2500" b="1" dirty="0" smtClean="0"/>
              <a:t>Requires </a:t>
            </a:r>
            <a:r>
              <a:rPr lang="en-US" sz="2500" b="1" dirty="0" smtClean="0"/>
              <a:t>data sorted in hash-value </a:t>
            </a:r>
            <a:r>
              <a:rPr lang="en-US" sz="2500" b="1" dirty="0" smtClean="0"/>
              <a:t>order, but</a:t>
            </a:r>
          </a:p>
          <a:p>
            <a:pPr marL="0" indent="0">
              <a:buNone/>
            </a:pPr>
            <a:r>
              <a:rPr lang="en-US" sz="2500" b="1" dirty="0" smtClean="0"/>
              <a:t>NOT USEFUL, so only theoretical</a:t>
            </a:r>
            <a:endParaRPr lang="en-US" sz="2500" b="1" dirty="0" smtClean="0"/>
          </a:p>
          <a:p>
            <a:endParaRPr lang="en-US" sz="2500" dirty="0" smtClean="0"/>
          </a:p>
          <a:p>
            <a:endParaRPr lang="en-US" dirty="0" smtClean="0"/>
          </a:p>
          <a:p>
            <a:endParaRPr lang="en-US" dirty="0"/>
          </a:p>
        </p:txBody>
      </p:sp>
      <p:sp>
        <p:nvSpPr>
          <p:cNvPr id="4" name="Freeform 6"/>
          <p:cNvSpPr>
            <a:spLocks/>
          </p:cNvSpPr>
          <p:nvPr/>
        </p:nvSpPr>
        <p:spPr bwMode="auto">
          <a:xfrm>
            <a:off x="4895850" y="2062162"/>
            <a:ext cx="746125" cy="352425"/>
          </a:xfrm>
          <a:custGeom>
            <a:avLst/>
            <a:gdLst>
              <a:gd name="T0" fmla="*/ 0 w 470"/>
              <a:gd name="T1" fmla="*/ 221 h 222"/>
              <a:gd name="T2" fmla="*/ 0 w 470"/>
              <a:gd name="T3" fmla="*/ 0 h 222"/>
              <a:gd name="T4" fmla="*/ 469 w 470"/>
              <a:gd name="T5" fmla="*/ 0 h 222"/>
              <a:gd name="T6" fmla="*/ 469 w 470"/>
              <a:gd name="T7" fmla="*/ 221 h 222"/>
              <a:gd name="T8" fmla="*/ 0 w 470"/>
              <a:gd name="T9" fmla="*/ 221 h 222"/>
            </a:gdLst>
            <a:ahLst/>
            <a:cxnLst>
              <a:cxn ang="0">
                <a:pos x="T0" y="T1"/>
              </a:cxn>
              <a:cxn ang="0">
                <a:pos x="T2" y="T3"/>
              </a:cxn>
              <a:cxn ang="0">
                <a:pos x="T4" y="T5"/>
              </a:cxn>
              <a:cxn ang="0">
                <a:pos x="T6" y="T7"/>
              </a:cxn>
              <a:cxn ang="0">
                <a:pos x="T8" y="T9"/>
              </a:cxn>
            </a:cxnLst>
            <a:rect l="0" t="0" r="r" b="b"/>
            <a:pathLst>
              <a:path w="470" h="222">
                <a:moveTo>
                  <a:pt x="0" y="221"/>
                </a:moveTo>
                <a:lnTo>
                  <a:pt x="0" y="0"/>
                </a:lnTo>
                <a:lnTo>
                  <a:pt x="469" y="0"/>
                </a:lnTo>
                <a:lnTo>
                  <a:pt x="469"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Freeform 7"/>
          <p:cNvSpPr>
            <a:spLocks/>
          </p:cNvSpPr>
          <p:nvPr/>
        </p:nvSpPr>
        <p:spPr bwMode="auto">
          <a:xfrm>
            <a:off x="2182812" y="2593975"/>
            <a:ext cx="293688" cy="352425"/>
          </a:xfrm>
          <a:custGeom>
            <a:avLst/>
            <a:gdLst>
              <a:gd name="T0" fmla="*/ 184 w 185"/>
              <a:gd name="T1" fmla="*/ 110 h 222"/>
              <a:gd name="T2" fmla="*/ 176 w 185"/>
              <a:gd name="T3" fmla="*/ 67 h 222"/>
              <a:gd name="T4" fmla="*/ 156 w 185"/>
              <a:gd name="T5" fmla="*/ 32 h 222"/>
              <a:gd name="T6" fmla="*/ 127 w 185"/>
              <a:gd name="T7" fmla="*/ 8 h 222"/>
              <a:gd name="T8" fmla="*/ 92 w 185"/>
              <a:gd name="T9" fmla="*/ 0 h 222"/>
              <a:gd name="T10" fmla="*/ 56 w 185"/>
              <a:gd name="T11" fmla="*/ 8 h 222"/>
              <a:gd name="T12" fmla="*/ 27 w 185"/>
              <a:gd name="T13" fmla="*/ 32 h 222"/>
              <a:gd name="T14" fmla="*/ 7 w 185"/>
              <a:gd name="T15" fmla="*/ 67 h 222"/>
              <a:gd name="T16" fmla="*/ 0 w 185"/>
              <a:gd name="T17" fmla="*/ 110 h 222"/>
              <a:gd name="T18" fmla="*/ 7 w 185"/>
              <a:gd name="T19" fmla="*/ 153 h 222"/>
              <a:gd name="T20" fmla="*/ 27 w 185"/>
              <a:gd name="T21" fmla="*/ 188 h 222"/>
              <a:gd name="T22" fmla="*/ 56 w 185"/>
              <a:gd name="T23" fmla="*/ 212 h 222"/>
              <a:gd name="T24" fmla="*/ 92 w 185"/>
              <a:gd name="T25" fmla="*/ 221 h 222"/>
              <a:gd name="T26" fmla="*/ 127 w 185"/>
              <a:gd name="T27" fmla="*/ 212 h 222"/>
              <a:gd name="T28" fmla="*/ 156 w 185"/>
              <a:gd name="T29" fmla="*/ 188 h 222"/>
              <a:gd name="T30" fmla="*/ 176 w 185"/>
              <a:gd name="T31" fmla="*/ 153 h 222"/>
              <a:gd name="T32" fmla="*/ 184 w 185"/>
              <a:gd name="T33" fmla="*/ 11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5" h="222">
                <a:moveTo>
                  <a:pt x="184" y="110"/>
                </a:moveTo>
                <a:lnTo>
                  <a:pt x="176" y="67"/>
                </a:lnTo>
                <a:lnTo>
                  <a:pt x="156" y="32"/>
                </a:lnTo>
                <a:lnTo>
                  <a:pt x="127" y="8"/>
                </a:lnTo>
                <a:lnTo>
                  <a:pt x="92" y="0"/>
                </a:lnTo>
                <a:lnTo>
                  <a:pt x="56" y="8"/>
                </a:lnTo>
                <a:lnTo>
                  <a:pt x="27" y="32"/>
                </a:lnTo>
                <a:lnTo>
                  <a:pt x="7" y="67"/>
                </a:lnTo>
                <a:lnTo>
                  <a:pt x="0" y="110"/>
                </a:lnTo>
                <a:lnTo>
                  <a:pt x="7" y="153"/>
                </a:lnTo>
                <a:lnTo>
                  <a:pt x="27" y="188"/>
                </a:lnTo>
                <a:lnTo>
                  <a:pt x="56" y="212"/>
                </a:lnTo>
                <a:lnTo>
                  <a:pt x="92" y="221"/>
                </a:lnTo>
                <a:lnTo>
                  <a:pt x="127" y="212"/>
                </a:lnTo>
                <a:lnTo>
                  <a:pt x="156" y="188"/>
                </a:lnTo>
                <a:lnTo>
                  <a:pt x="176" y="153"/>
                </a:lnTo>
                <a:lnTo>
                  <a:pt x="184" y="11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Freeform 8"/>
          <p:cNvSpPr>
            <a:spLocks/>
          </p:cNvSpPr>
          <p:nvPr/>
        </p:nvSpPr>
        <p:spPr bwMode="auto">
          <a:xfrm>
            <a:off x="3270250" y="1703387"/>
            <a:ext cx="784225" cy="2357438"/>
          </a:xfrm>
          <a:custGeom>
            <a:avLst/>
            <a:gdLst>
              <a:gd name="T0" fmla="*/ 0 w 494"/>
              <a:gd name="T1" fmla="*/ 1484 h 1485"/>
              <a:gd name="T2" fmla="*/ 0 w 494"/>
              <a:gd name="T3" fmla="*/ 0 h 1485"/>
              <a:gd name="T4" fmla="*/ 493 w 494"/>
              <a:gd name="T5" fmla="*/ 0 h 1485"/>
              <a:gd name="T6" fmla="*/ 493 w 494"/>
              <a:gd name="T7" fmla="*/ 1484 h 1485"/>
              <a:gd name="T8" fmla="*/ 0 w 494"/>
              <a:gd name="T9" fmla="*/ 1484 h 1485"/>
            </a:gdLst>
            <a:ahLst/>
            <a:cxnLst>
              <a:cxn ang="0">
                <a:pos x="T0" y="T1"/>
              </a:cxn>
              <a:cxn ang="0">
                <a:pos x="T2" y="T3"/>
              </a:cxn>
              <a:cxn ang="0">
                <a:pos x="T4" y="T5"/>
              </a:cxn>
              <a:cxn ang="0">
                <a:pos x="T6" y="T7"/>
              </a:cxn>
              <a:cxn ang="0">
                <a:pos x="T8" y="T9"/>
              </a:cxn>
            </a:cxnLst>
            <a:rect l="0" t="0" r="r" b="b"/>
            <a:pathLst>
              <a:path w="494" h="1485">
                <a:moveTo>
                  <a:pt x="0" y="1484"/>
                </a:moveTo>
                <a:lnTo>
                  <a:pt x="0" y="0"/>
                </a:lnTo>
                <a:lnTo>
                  <a:pt x="493" y="0"/>
                </a:lnTo>
                <a:lnTo>
                  <a:pt x="493" y="1484"/>
                </a:lnTo>
                <a:lnTo>
                  <a:pt x="0" y="148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9"/>
          <p:cNvSpPr>
            <a:spLocks noChangeArrowheads="1"/>
          </p:cNvSpPr>
          <p:nvPr/>
        </p:nvSpPr>
        <p:spPr bwMode="auto">
          <a:xfrm>
            <a:off x="1524000" y="1828800"/>
            <a:ext cx="14636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h(key) mod N</a:t>
            </a:r>
          </a:p>
        </p:txBody>
      </p:sp>
      <p:sp>
        <p:nvSpPr>
          <p:cNvPr id="8" name="Freeform 10"/>
          <p:cNvSpPr>
            <a:spLocks/>
          </p:cNvSpPr>
          <p:nvPr/>
        </p:nvSpPr>
        <p:spPr bwMode="auto">
          <a:xfrm>
            <a:off x="6005512" y="2265362"/>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Freeform 11"/>
          <p:cNvSpPr>
            <a:spLocks/>
          </p:cNvSpPr>
          <p:nvPr/>
        </p:nvSpPr>
        <p:spPr bwMode="auto">
          <a:xfrm>
            <a:off x="5056187" y="2605087"/>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Freeform 12"/>
          <p:cNvSpPr>
            <a:spLocks/>
          </p:cNvSpPr>
          <p:nvPr/>
        </p:nvSpPr>
        <p:spPr bwMode="auto">
          <a:xfrm>
            <a:off x="5002212" y="1881187"/>
            <a:ext cx="49213"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Freeform 13"/>
          <p:cNvSpPr>
            <a:spLocks/>
          </p:cNvSpPr>
          <p:nvPr/>
        </p:nvSpPr>
        <p:spPr bwMode="auto">
          <a:xfrm>
            <a:off x="5207000" y="1881187"/>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4"/>
          <p:cNvSpPr>
            <a:spLocks/>
          </p:cNvSpPr>
          <p:nvPr/>
        </p:nvSpPr>
        <p:spPr bwMode="auto">
          <a:xfrm>
            <a:off x="5413375" y="1881187"/>
            <a:ext cx="49212" cy="26988"/>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5"/>
          <p:cNvSpPr>
            <a:spLocks/>
          </p:cNvSpPr>
          <p:nvPr/>
        </p:nvSpPr>
        <p:spPr bwMode="auto">
          <a:xfrm>
            <a:off x="5235575" y="2600325"/>
            <a:ext cx="49212" cy="26987"/>
          </a:xfrm>
          <a:custGeom>
            <a:avLst/>
            <a:gdLst>
              <a:gd name="T0" fmla="*/ 30 w 31"/>
              <a:gd name="T1" fmla="*/ 8 h 17"/>
              <a:gd name="T2" fmla="*/ 15 w 31"/>
              <a:gd name="T3" fmla="*/ 0 h 17"/>
              <a:gd name="T4" fmla="*/ 0 w 31"/>
              <a:gd name="T5" fmla="*/ 8 h 17"/>
              <a:gd name="T6" fmla="*/ 15 w 31"/>
              <a:gd name="T7" fmla="*/ 16 h 17"/>
              <a:gd name="T8" fmla="*/ 30 w 31"/>
              <a:gd name="T9" fmla="*/ 8 h 17"/>
            </a:gdLst>
            <a:ahLst/>
            <a:cxnLst>
              <a:cxn ang="0">
                <a:pos x="T0" y="T1"/>
              </a:cxn>
              <a:cxn ang="0">
                <a:pos x="T2" y="T3"/>
              </a:cxn>
              <a:cxn ang="0">
                <a:pos x="T4" y="T5"/>
              </a:cxn>
              <a:cxn ang="0">
                <a:pos x="T6" y="T7"/>
              </a:cxn>
              <a:cxn ang="0">
                <a:pos x="T8" y="T9"/>
              </a:cxn>
            </a:cxnLst>
            <a:rect l="0" t="0" r="r" b="b"/>
            <a:pathLst>
              <a:path w="31" h="17">
                <a:moveTo>
                  <a:pt x="30" y="8"/>
                </a:moveTo>
                <a:lnTo>
                  <a:pt x="15" y="0"/>
                </a:lnTo>
                <a:lnTo>
                  <a:pt x="0" y="8"/>
                </a:lnTo>
                <a:lnTo>
                  <a:pt x="15" y="16"/>
                </a:lnTo>
                <a:lnTo>
                  <a:pt x="30"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6"/>
          <p:cNvSpPr>
            <a:spLocks/>
          </p:cNvSpPr>
          <p:nvPr/>
        </p:nvSpPr>
        <p:spPr bwMode="auto">
          <a:xfrm>
            <a:off x="5411787" y="2598737"/>
            <a:ext cx="50800" cy="26988"/>
          </a:xfrm>
          <a:custGeom>
            <a:avLst/>
            <a:gdLst>
              <a:gd name="T0" fmla="*/ 31 w 32"/>
              <a:gd name="T1" fmla="*/ 9 h 17"/>
              <a:gd name="T2" fmla="*/ 16 w 32"/>
              <a:gd name="T3" fmla="*/ 0 h 17"/>
              <a:gd name="T4" fmla="*/ 0 w 32"/>
              <a:gd name="T5" fmla="*/ 9 h 17"/>
              <a:gd name="T6" fmla="*/ 16 w 32"/>
              <a:gd name="T7" fmla="*/ 16 h 17"/>
              <a:gd name="T8" fmla="*/ 31 w 32"/>
              <a:gd name="T9" fmla="*/ 9 h 17"/>
            </a:gdLst>
            <a:ahLst/>
            <a:cxnLst>
              <a:cxn ang="0">
                <a:pos x="T0" y="T1"/>
              </a:cxn>
              <a:cxn ang="0">
                <a:pos x="T2" y="T3"/>
              </a:cxn>
              <a:cxn ang="0">
                <a:pos x="T4" y="T5"/>
              </a:cxn>
              <a:cxn ang="0">
                <a:pos x="T6" y="T7"/>
              </a:cxn>
              <a:cxn ang="0">
                <a:pos x="T8" y="T9"/>
              </a:cxn>
            </a:cxnLst>
            <a:rect l="0" t="0" r="r" b="b"/>
            <a:pathLst>
              <a:path w="32" h="17">
                <a:moveTo>
                  <a:pt x="31" y="9"/>
                </a:moveTo>
                <a:lnTo>
                  <a:pt x="16" y="0"/>
                </a:lnTo>
                <a:lnTo>
                  <a:pt x="0" y="9"/>
                </a:lnTo>
                <a:lnTo>
                  <a:pt x="16" y="16"/>
                </a:lnTo>
                <a:lnTo>
                  <a:pt x="31" y="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7"/>
          <p:cNvSpPr>
            <a:spLocks/>
          </p:cNvSpPr>
          <p:nvPr/>
        </p:nvSpPr>
        <p:spPr bwMode="auto">
          <a:xfrm>
            <a:off x="6183312" y="2265362"/>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8"/>
          <p:cNvSpPr>
            <a:spLocks/>
          </p:cNvSpPr>
          <p:nvPr/>
        </p:nvSpPr>
        <p:spPr bwMode="auto">
          <a:xfrm>
            <a:off x="6361112" y="2265362"/>
            <a:ext cx="50800" cy="26988"/>
          </a:xfrm>
          <a:custGeom>
            <a:avLst/>
            <a:gdLst>
              <a:gd name="T0" fmla="*/ 31 w 32"/>
              <a:gd name="T1" fmla="*/ 8 h 17"/>
              <a:gd name="T2" fmla="*/ 15 w 32"/>
              <a:gd name="T3" fmla="*/ 0 h 17"/>
              <a:gd name="T4" fmla="*/ 0 w 32"/>
              <a:gd name="T5" fmla="*/ 8 h 17"/>
              <a:gd name="T6" fmla="*/ 15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5" y="0"/>
                </a:lnTo>
                <a:lnTo>
                  <a:pt x="0" y="8"/>
                </a:lnTo>
                <a:lnTo>
                  <a:pt x="15"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9"/>
          <p:cNvSpPr>
            <a:spLocks/>
          </p:cNvSpPr>
          <p:nvPr/>
        </p:nvSpPr>
        <p:spPr bwMode="auto">
          <a:xfrm>
            <a:off x="5262562" y="3925887"/>
            <a:ext cx="50800" cy="26988"/>
          </a:xfrm>
          <a:custGeom>
            <a:avLst/>
            <a:gdLst>
              <a:gd name="T0" fmla="*/ 31 w 32"/>
              <a:gd name="T1" fmla="*/ 7 h 17"/>
              <a:gd name="T2" fmla="*/ 15 w 32"/>
              <a:gd name="T3" fmla="*/ 0 h 17"/>
              <a:gd name="T4" fmla="*/ 0 w 32"/>
              <a:gd name="T5" fmla="*/ 7 h 17"/>
              <a:gd name="T6" fmla="*/ 15 w 32"/>
              <a:gd name="T7" fmla="*/ 16 h 17"/>
              <a:gd name="T8" fmla="*/ 31 w 32"/>
              <a:gd name="T9" fmla="*/ 7 h 17"/>
            </a:gdLst>
            <a:ahLst/>
            <a:cxnLst>
              <a:cxn ang="0">
                <a:pos x="T0" y="T1"/>
              </a:cxn>
              <a:cxn ang="0">
                <a:pos x="T2" y="T3"/>
              </a:cxn>
              <a:cxn ang="0">
                <a:pos x="T4" y="T5"/>
              </a:cxn>
              <a:cxn ang="0">
                <a:pos x="T6" y="T7"/>
              </a:cxn>
              <a:cxn ang="0">
                <a:pos x="T8" y="T9"/>
              </a:cxn>
            </a:cxnLst>
            <a:rect l="0" t="0" r="r" b="b"/>
            <a:pathLst>
              <a:path w="32" h="17">
                <a:moveTo>
                  <a:pt x="31" y="7"/>
                </a:moveTo>
                <a:lnTo>
                  <a:pt x="15" y="0"/>
                </a:lnTo>
                <a:lnTo>
                  <a:pt x="0" y="7"/>
                </a:lnTo>
                <a:lnTo>
                  <a:pt x="15" y="16"/>
                </a:lnTo>
                <a:lnTo>
                  <a:pt x="31"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20"/>
          <p:cNvSpPr>
            <a:spLocks/>
          </p:cNvSpPr>
          <p:nvPr/>
        </p:nvSpPr>
        <p:spPr bwMode="auto">
          <a:xfrm>
            <a:off x="5068887" y="3924300"/>
            <a:ext cx="50800" cy="26987"/>
          </a:xfrm>
          <a:custGeom>
            <a:avLst/>
            <a:gdLst>
              <a:gd name="T0" fmla="*/ 31 w 32"/>
              <a:gd name="T1" fmla="*/ 8 h 17"/>
              <a:gd name="T2" fmla="*/ 16 w 32"/>
              <a:gd name="T3" fmla="*/ 0 h 17"/>
              <a:gd name="T4" fmla="*/ 0 w 32"/>
              <a:gd name="T5" fmla="*/ 8 h 17"/>
              <a:gd name="T6" fmla="*/ 16 w 32"/>
              <a:gd name="T7" fmla="*/ 16 h 17"/>
              <a:gd name="T8" fmla="*/ 31 w 32"/>
              <a:gd name="T9" fmla="*/ 8 h 17"/>
            </a:gdLst>
            <a:ahLst/>
            <a:cxnLst>
              <a:cxn ang="0">
                <a:pos x="T0" y="T1"/>
              </a:cxn>
              <a:cxn ang="0">
                <a:pos x="T2" y="T3"/>
              </a:cxn>
              <a:cxn ang="0">
                <a:pos x="T4" y="T5"/>
              </a:cxn>
              <a:cxn ang="0">
                <a:pos x="T6" y="T7"/>
              </a:cxn>
              <a:cxn ang="0">
                <a:pos x="T8" y="T9"/>
              </a:cxn>
            </a:cxnLst>
            <a:rect l="0" t="0" r="r" b="b"/>
            <a:pathLst>
              <a:path w="32" h="17">
                <a:moveTo>
                  <a:pt x="31" y="8"/>
                </a:moveTo>
                <a:lnTo>
                  <a:pt x="16" y="0"/>
                </a:lnTo>
                <a:lnTo>
                  <a:pt x="0" y="8"/>
                </a:lnTo>
                <a:lnTo>
                  <a:pt x="16" y="16"/>
                </a:lnTo>
                <a:lnTo>
                  <a:pt x="31" y="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21"/>
          <p:cNvSpPr>
            <a:spLocks/>
          </p:cNvSpPr>
          <p:nvPr/>
        </p:nvSpPr>
        <p:spPr bwMode="auto">
          <a:xfrm>
            <a:off x="5454650" y="3925887"/>
            <a:ext cx="49212" cy="26988"/>
          </a:xfrm>
          <a:custGeom>
            <a:avLst/>
            <a:gdLst>
              <a:gd name="T0" fmla="*/ 30 w 31"/>
              <a:gd name="T1" fmla="*/ 7 h 17"/>
              <a:gd name="T2" fmla="*/ 15 w 31"/>
              <a:gd name="T3" fmla="*/ 0 h 17"/>
              <a:gd name="T4" fmla="*/ 0 w 31"/>
              <a:gd name="T5" fmla="*/ 7 h 17"/>
              <a:gd name="T6" fmla="*/ 15 w 31"/>
              <a:gd name="T7" fmla="*/ 16 h 17"/>
              <a:gd name="T8" fmla="*/ 30 w 31"/>
              <a:gd name="T9" fmla="*/ 7 h 17"/>
            </a:gdLst>
            <a:ahLst/>
            <a:cxnLst>
              <a:cxn ang="0">
                <a:pos x="T0" y="T1"/>
              </a:cxn>
              <a:cxn ang="0">
                <a:pos x="T2" y="T3"/>
              </a:cxn>
              <a:cxn ang="0">
                <a:pos x="T4" y="T5"/>
              </a:cxn>
              <a:cxn ang="0">
                <a:pos x="T6" y="T7"/>
              </a:cxn>
              <a:cxn ang="0">
                <a:pos x="T8" y="T9"/>
              </a:cxn>
            </a:cxnLst>
            <a:rect l="0" t="0" r="r" b="b"/>
            <a:pathLst>
              <a:path w="31" h="17">
                <a:moveTo>
                  <a:pt x="30" y="7"/>
                </a:moveTo>
                <a:lnTo>
                  <a:pt x="15" y="0"/>
                </a:lnTo>
                <a:lnTo>
                  <a:pt x="0" y="7"/>
                </a:lnTo>
                <a:lnTo>
                  <a:pt x="15" y="16"/>
                </a:lnTo>
                <a:lnTo>
                  <a:pt x="30" y="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Rectangle 22"/>
          <p:cNvSpPr>
            <a:spLocks noChangeArrowheads="1"/>
          </p:cNvSpPr>
          <p:nvPr/>
        </p:nvSpPr>
        <p:spPr bwMode="auto">
          <a:xfrm>
            <a:off x="2201862" y="2557462"/>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h</a:t>
            </a:r>
          </a:p>
        </p:txBody>
      </p:sp>
      <p:sp>
        <p:nvSpPr>
          <p:cNvPr id="21" name="Rectangle 23"/>
          <p:cNvSpPr>
            <a:spLocks noChangeArrowheads="1"/>
          </p:cNvSpPr>
          <p:nvPr/>
        </p:nvSpPr>
        <p:spPr bwMode="auto">
          <a:xfrm>
            <a:off x="1577975" y="2370137"/>
            <a:ext cx="511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rgbClr val="000000"/>
                </a:solidFill>
              </a:rPr>
              <a:t>key</a:t>
            </a:r>
          </a:p>
        </p:txBody>
      </p:sp>
      <p:sp>
        <p:nvSpPr>
          <p:cNvPr id="24" name="Rectangle 26"/>
          <p:cNvSpPr>
            <a:spLocks noChangeArrowheads="1"/>
          </p:cNvSpPr>
          <p:nvPr/>
        </p:nvSpPr>
        <p:spPr bwMode="auto">
          <a:xfrm>
            <a:off x="3014303" y="2054990"/>
            <a:ext cx="298160"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smtClean="0">
                <a:solidFill>
                  <a:schemeClr val="tx2"/>
                </a:solidFill>
              </a:rPr>
              <a:t>1</a:t>
            </a:r>
            <a:endParaRPr lang="en-US" sz="1800" dirty="0">
              <a:solidFill>
                <a:schemeClr val="tx2"/>
              </a:solidFill>
            </a:endParaRPr>
          </a:p>
        </p:txBody>
      </p:sp>
      <p:sp>
        <p:nvSpPr>
          <p:cNvPr id="25" name="Rectangle 27"/>
          <p:cNvSpPr>
            <a:spLocks noChangeArrowheads="1"/>
          </p:cNvSpPr>
          <p:nvPr/>
        </p:nvSpPr>
        <p:spPr bwMode="auto">
          <a:xfrm>
            <a:off x="3031331" y="1703386"/>
            <a:ext cx="295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rPr>
              <a:t>0</a:t>
            </a:r>
          </a:p>
        </p:txBody>
      </p:sp>
      <p:sp>
        <p:nvSpPr>
          <p:cNvPr id="26" name="Rectangle 28"/>
          <p:cNvSpPr>
            <a:spLocks noChangeArrowheads="1"/>
          </p:cNvSpPr>
          <p:nvPr/>
        </p:nvSpPr>
        <p:spPr bwMode="auto">
          <a:xfrm>
            <a:off x="2790031" y="3658423"/>
            <a:ext cx="5365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dirty="0">
                <a:solidFill>
                  <a:schemeClr val="tx2"/>
                </a:solidFill>
              </a:rPr>
              <a:t>N-1</a:t>
            </a:r>
          </a:p>
        </p:txBody>
      </p:sp>
      <p:sp>
        <p:nvSpPr>
          <p:cNvPr id="27" name="Line 29"/>
          <p:cNvSpPr>
            <a:spLocks noChangeShapeType="1"/>
          </p:cNvSpPr>
          <p:nvPr/>
        </p:nvSpPr>
        <p:spPr bwMode="auto">
          <a:xfrm flipV="1">
            <a:off x="2500312" y="2255837"/>
            <a:ext cx="762000" cy="45720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Line 30"/>
          <p:cNvSpPr>
            <a:spLocks noChangeShapeType="1"/>
          </p:cNvSpPr>
          <p:nvPr/>
        </p:nvSpPr>
        <p:spPr bwMode="auto">
          <a:xfrm flipV="1">
            <a:off x="2478087" y="1946275"/>
            <a:ext cx="779463" cy="776287"/>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 name="Line 31"/>
          <p:cNvSpPr>
            <a:spLocks noChangeShapeType="1"/>
          </p:cNvSpPr>
          <p:nvPr/>
        </p:nvSpPr>
        <p:spPr bwMode="auto">
          <a:xfrm>
            <a:off x="1509712" y="2789237"/>
            <a:ext cx="6858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32"/>
          <p:cNvSpPr>
            <a:spLocks noChangeShapeType="1"/>
          </p:cNvSpPr>
          <p:nvPr/>
        </p:nvSpPr>
        <p:spPr bwMode="auto">
          <a:xfrm>
            <a:off x="2482850" y="2727325"/>
            <a:ext cx="779462" cy="112871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 name="Line 33"/>
          <p:cNvSpPr>
            <a:spLocks noChangeShapeType="1"/>
          </p:cNvSpPr>
          <p:nvPr/>
        </p:nvSpPr>
        <p:spPr bwMode="auto">
          <a:xfrm>
            <a:off x="3948112" y="18748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 name="Line 34"/>
          <p:cNvSpPr>
            <a:spLocks noChangeShapeType="1"/>
          </p:cNvSpPr>
          <p:nvPr/>
        </p:nvSpPr>
        <p:spPr bwMode="auto">
          <a:xfrm>
            <a:off x="3948112" y="21796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 name="Line 35"/>
          <p:cNvSpPr>
            <a:spLocks noChangeShapeType="1"/>
          </p:cNvSpPr>
          <p:nvPr/>
        </p:nvSpPr>
        <p:spPr bwMode="auto">
          <a:xfrm>
            <a:off x="3948112" y="26368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36"/>
          <p:cNvSpPr>
            <a:spLocks noChangeShapeType="1"/>
          </p:cNvSpPr>
          <p:nvPr/>
        </p:nvSpPr>
        <p:spPr bwMode="auto">
          <a:xfrm>
            <a:off x="4024312" y="3932237"/>
            <a:ext cx="838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37"/>
          <p:cNvSpPr>
            <a:spLocks noChangeShapeType="1"/>
          </p:cNvSpPr>
          <p:nvPr/>
        </p:nvSpPr>
        <p:spPr bwMode="auto">
          <a:xfrm>
            <a:off x="5472112" y="2255837"/>
            <a:ext cx="457200"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 name="Line 38"/>
          <p:cNvSpPr>
            <a:spLocks noChangeShapeType="1"/>
          </p:cNvSpPr>
          <p:nvPr/>
        </p:nvSpPr>
        <p:spPr bwMode="auto">
          <a:xfrm>
            <a:off x="3268662" y="2047081"/>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39"/>
          <p:cNvSpPr>
            <a:spLocks noChangeShapeType="1"/>
          </p:cNvSpPr>
          <p:nvPr/>
        </p:nvSpPr>
        <p:spPr bwMode="auto">
          <a:xfrm>
            <a:off x="3257550" y="2379717"/>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40"/>
          <p:cNvSpPr>
            <a:spLocks noChangeShapeType="1"/>
          </p:cNvSpPr>
          <p:nvPr/>
        </p:nvSpPr>
        <p:spPr bwMode="auto">
          <a:xfrm>
            <a:off x="3278187" y="2757487"/>
            <a:ext cx="7858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41"/>
          <p:cNvSpPr>
            <a:spLocks noChangeShapeType="1"/>
          </p:cNvSpPr>
          <p:nvPr/>
        </p:nvSpPr>
        <p:spPr bwMode="auto">
          <a:xfrm>
            <a:off x="3276600" y="3695700"/>
            <a:ext cx="7858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Rectangle 40"/>
          <p:cNvSpPr/>
          <p:nvPr/>
        </p:nvSpPr>
        <p:spPr>
          <a:xfrm flipV="1">
            <a:off x="3425824" y="1894681"/>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Rectangle 41"/>
          <p:cNvSpPr/>
          <p:nvPr/>
        </p:nvSpPr>
        <p:spPr>
          <a:xfrm flipV="1">
            <a:off x="3613463" y="1899271"/>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3" name="Rectangle 42"/>
          <p:cNvSpPr/>
          <p:nvPr/>
        </p:nvSpPr>
        <p:spPr>
          <a:xfrm flipV="1">
            <a:off x="3821574" y="1905000"/>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4" name="Rectangle 43"/>
          <p:cNvSpPr/>
          <p:nvPr/>
        </p:nvSpPr>
        <p:spPr>
          <a:xfrm flipV="1">
            <a:off x="3458367" y="2202027"/>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5" name="Rectangle 44"/>
          <p:cNvSpPr/>
          <p:nvPr/>
        </p:nvSpPr>
        <p:spPr>
          <a:xfrm flipV="1">
            <a:off x="3655217" y="2212064"/>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6" name="Rectangle 45"/>
          <p:cNvSpPr/>
          <p:nvPr/>
        </p:nvSpPr>
        <p:spPr>
          <a:xfrm flipV="1">
            <a:off x="4963077" y="2138703"/>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7" name="Rectangle 46"/>
          <p:cNvSpPr/>
          <p:nvPr/>
        </p:nvSpPr>
        <p:spPr>
          <a:xfrm flipV="1">
            <a:off x="5184451" y="2150152"/>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8" name="Rectangle 47"/>
          <p:cNvSpPr/>
          <p:nvPr/>
        </p:nvSpPr>
        <p:spPr>
          <a:xfrm flipV="1">
            <a:off x="3350418" y="3821454"/>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9" name="Rectangle 48"/>
          <p:cNvSpPr/>
          <p:nvPr/>
        </p:nvSpPr>
        <p:spPr>
          <a:xfrm flipV="1">
            <a:off x="3450865" y="2534047"/>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0" name="Rectangle 49"/>
          <p:cNvSpPr/>
          <p:nvPr/>
        </p:nvSpPr>
        <p:spPr>
          <a:xfrm flipV="1">
            <a:off x="3543298" y="3824970"/>
            <a:ext cx="139701" cy="10726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Freeform 8"/>
          <p:cNvSpPr>
            <a:spLocks/>
          </p:cNvSpPr>
          <p:nvPr/>
        </p:nvSpPr>
        <p:spPr bwMode="auto">
          <a:xfrm>
            <a:off x="349024" y="5382706"/>
            <a:ext cx="390760"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9"/>
          <p:cNvSpPr>
            <a:spLocks/>
          </p:cNvSpPr>
          <p:nvPr/>
        </p:nvSpPr>
        <p:spPr bwMode="auto">
          <a:xfrm>
            <a:off x="867443" y="5382706"/>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0"/>
          <p:cNvSpPr>
            <a:spLocks/>
          </p:cNvSpPr>
          <p:nvPr/>
        </p:nvSpPr>
        <p:spPr bwMode="auto">
          <a:xfrm>
            <a:off x="1384305" y="5382706"/>
            <a:ext cx="392317" cy="313120"/>
          </a:xfrm>
          <a:custGeom>
            <a:avLst/>
            <a:gdLst>
              <a:gd name="T0" fmla="*/ 0 w 252"/>
              <a:gd name="T1" fmla="*/ 206 h 207"/>
              <a:gd name="T2" fmla="*/ 0 w 252"/>
              <a:gd name="T3" fmla="*/ 0 h 207"/>
              <a:gd name="T4" fmla="*/ 251 w 252"/>
              <a:gd name="T5" fmla="*/ 0 h 207"/>
              <a:gd name="T6" fmla="*/ 251 w 252"/>
              <a:gd name="T7" fmla="*/ 206 h 207"/>
              <a:gd name="T8" fmla="*/ 0 w 252"/>
              <a:gd name="T9" fmla="*/ 206 h 207"/>
            </a:gdLst>
            <a:ahLst/>
            <a:cxnLst>
              <a:cxn ang="0">
                <a:pos x="T0" y="T1"/>
              </a:cxn>
              <a:cxn ang="0">
                <a:pos x="T2" y="T3"/>
              </a:cxn>
              <a:cxn ang="0">
                <a:pos x="T4" y="T5"/>
              </a:cxn>
              <a:cxn ang="0">
                <a:pos x="T6" y="T7"/>
              </a:cxn>
              <a:cxn ang="0">
                <a:pos x="T8" y="T9"/>
              </a:cxn>
            </a:cxnLst>
            <a:rect l="0" t="0" r="r" b="b"/>
            <a:pathLst>
              <a:path w="252" h="207">
                <a:moveTo>
                  <a:pt x="0" y="206"/>
                </a:moveTo>
                <a:lnTo>
                  <a:pt x="0" y="0"/>
                </a:lnTo>
                <a:lnTo>
                  <a:pt x="251" y="0"/>
                </a:lnTo>
                <a:lnTo>
                  <a:pt x="251"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1"/>
          <p:cNvSpPr>
            <a:spLocks/>
          </p:cNvSpPr>
          <p:nvPr/>
        </p:nvSpPr>
        <p:spPr bwMode="auto">
          <a:xfrm>
            <a:off x="1904281" y="5382706"/>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2"/>
          <p:cNvSpPr>
            <a:spLocks/>
          </p:cNvSpPr>
          <p:nvPr/>
        </p:nvSpPr>
        <p:spPr bwMode="auto">
          <a:xfrm>
            <a:off x="2422701" y="5382706"/>
            <a:ext cx="389204" cy="313120"/>
          </a:xfrm>
          <a:custGeom>
            <a:avLst/>
            <a:gdLst>
              <a:gd name="T0" fmla="*/ 0 w 250"/>
              <a:gd name="T1" fmla="*/ 206 h 207"/>
              <a:gd name="T2" fmla="*/ 0 w 250"/>
              <a:gd name="T3" fmla="*/ 0 h 207"/>
              <a:gd name="T4" fmla="*/ 249 w 250"/>
              <a:gd name="T5" fmla="*/ 0 h 207"/>
              <a:gd name="T6" fmla="*/ 249 w 250"/>
              <a:gd name="T7" fmla="*/ 206 h 207"/>
              <a:gd name="T8" fmla="*/ 0 w 250"/>
              <a:gd name="T9" fmla="*/ 206 h 207"/>
            </a:gdLst>
            <a:ahLst/>
            <a:cxnLst>
              <a:cxn ang="0">
                <a:pos x="T0" y="T1"/>
              </a:cxn>
              <a:cxn ang="0">
                <a:pos x="T2" y="T3"/>
              </a:cxn>
              <a:cxn ang="0">
                <a:pos x="T4" y="T5"/>
              </a:cxn>
              <a:cxn ang="0">
                <a:pos x="T6" y="T7"/>
              </a:cxn>
              <a:cxn ang="0">
                <a:pos x="T8" y="T9"/>
              </a:cxn>
            </a:cxnLst>
            <a:rect l="0" t="0" r="r" b="b"/>
            <a:pathLst>
              <a:path w="250" h="207">
                <a:moveTo>
                  <a:pt x="0" y="206"/>
                </a:moveTo>
                <a:lnTo>
                  <a:pt x="0" y="0"/>
                </a:lnTo>
                <a:lnTo>
                  <a:pt x="249" y="0"/>
                </a:lnTo>
                <a:lnTo>
                  <a:pt x="249"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Freeform 13"/>
          <p:cNvSpPr>
            <a:spLocks/>
          </p:cNvSpPr>
          <p:nvPr/>
        </p:nvSpPr>
        <p:spPr bwMode="auto">
          <a:xfrm>
            <a:off x="2939563" y="5382706"/>
            <a:ext cx="390760"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 name="Freeform 14"/>
          <p:cNvSpPr>
            <a:spLocks/>
          </p:cNvSpPr>
          <p:nvPr/>
        </p:nvSpPr>
        <p:spPr bwMode="auto">
          <a:xfrm>
            <a:off x="3457982" y="5382706"/>
            <a:ext cx="390761" cy="313120"/>
          </a:xfrm>
          <a:custGeom>
            <a:avLst/>
            <a:gdLst>
              <a:gd name="T0" fmla="*/ 0 w 251"/>
              <a:gd name="T1" fmla="*/ 206 h 207"/>
              <a:gd name="T2" fmla="*/ 0 w 251"/>
              <a:gd name="T3" fmla="*/ 0 h 207"/>
              <a:gd name="T4" fmla="*/ 250 w 251"/>
              <a:gd name="T5" fmla="*/ 0 h 207"/>
              <a:gd name="T6" fmla="*/ 250 w 251"/>
              <a:gd name="T7" fmla="*/ 206 h 207"/>
              <a:gd name="T8" fmla="*/ 0 w 251"/>
              <a:gd name="T9" fmla="*/ 206 h 207"/>
            </a:gdLst>
            <a:ahLst/>
            <a:cxnLst>
              <a:cxn ang="0">
                <a:pos x="T0" y="T1"/>
              </a:cxn>
              <a:cxn ang="0">
                <a:pos x="T2" y="T3"/>
              </a:cxn>
              <a:cxn ang="0">
                <a:pos x="T4" y="T5"/>
              </a:cxn>
              <a:cxn ang="0">
                <a:pos x="T6" y="T7"/>
              </a:cxn>
              <a:cxn ang="0">
                <a:pos x="T8" y="T9"/>
              </a:cxn>
            </a:cxnLst>
            <a:rect l="0" t="0" r="r" b="b"/>
            <a:pathLst>
              <a:path w="251" h="207">
                <a:moveTo>
                  <a:pt x="0" y="206"/>
                </a:moveTo>
                <a:lnTo>
                  <a:pt x="0" y="0"/>
                </a:lnTo>
                <a:lnTo>
                  <a:pt x="250" y="0"/>
                </a:lnTo>
                <a:lnTo>
                  <a:pt x="250" y="206"/>
                </a:lnTo>
                <a:lnTo>
                  <a:pt x="0" y="20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 name="Freeform 20"/>
          <p:cNvSpPr>
            <a:spLocks/>
          </p:cNvSpPr>
          <p:nvPr/>
        </p:nvSpPr>
        <p:spPr bwMode="auto">
          <a:xfrm>
            <a:off x="685296" y="4599149"/>
            <a:ext cx="459260" cy="308582"/>
          </a:xfrm>
          <a:custGeom>
            <a:avLst/>
            <a:gdLst>
              <a:gd name="T0" fmla="*/ 0 w 295"/>
              <a:gd name="T1" fmla="*/ 0 h 204"/>
              <a:gd name="T2" fmla="*/ 294 w 295"/>
              <a:gd name="T3" fmla="*/ 0 h 204"/>
              <a:gd name="T4" fmla="*/ 294 w 295"/>
              <a:gd name="T5" fmla="*/ 203 h 204"/>
              <a:gd name="T6" fmla="*/ 0 w 295"/>
              <a:gd name="T7" fmla="*/ 203 h 204"/>
              <a:gd name="T8" fmla="*/ 0 w 295"/>
              <a:gd name="T9" fmla="*/ 0 h 204"/>
            </a:gdLst>
            <a:ahLst/>
            <a:cxnLst>
              <a:cxn ang="0">
                <a:pos x="T0" y="T1"/>
              </a:cxn>
              <a:cxn ang="0">
                <a:pos x="T2" y="T3"/>
              </a:cxn>
              <a:cxn ang="0">
                <a:pos x="T4" y="T5"/>
              </a:cxn>
              <a:cxn ang="0">
                <a:pos x="T6" y="T7"/>
              </a:cxn>
              <a:cxn ang="0">
                <a:pos x="T8" y="T9"/>
              </a:cxn>
            </a:cxnLst>
            <a:rect l="0" t="0" r="r" b="b"/>
            <a:pathLst>
              <a:path w="295" h="204">
                <a:moveTo>
                  <a:pt x="0" y="0"/>
                </a:moveTo>
                <a:lnTo>
                  <a:pt x="294" y="0"/>
                </a:lnTo>
                <a:lnTo>
                  <a:pt x="294"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 name="Freeform 24"/>
          <p:cNvSpPr>
            <a:spLocks/>
          </p:cNvSpPr>
          <p:nvPr/>
        </p:nvSpPr>
        <p:spPr bwMode="auto">
          <a:xfrm>
            <a:off x="1416999" y="4599149"/>
            <a:ext cx="459260" cy="308582"/>
          </a:xfrm>
          <a:custGeom>
            <a:avLst/>
            <a:gdLst>
              <a:gd name="T0" fmla="*/ 0 w 295"/>
              <a:gd name="T1" fmla="*/ 0 h 204"/>
              <a:gd name="T2" fmla="*/ 294 w 295"/>
              <a:gd name="T3" fmla="*/ 0 h 204"/>
              <a:gd name="T4" fmla="*/ 294 w 295"/>
              <a:gd name="T5" fmla="*/ 203 h 204"/>
              <a:gd name="T6" fmla="*/ 0 w 295"/>
              <a:gd name="T7" fmla="*/ 203 h 204"/>
              <a:gd name="T8" fmla="*/ 0 w 295"/>
              <a:gd name="T9" fmla="*/ 0 h 204"/>
            </a:gdLst>
            <a:ahLst/>
            <a:cxnLst>
              <a:cxn ang="0">
                <a:pos x="T0" y="T1"/>
              </a:cxn>
              <a:cxn ang="0">
                <a:pos x="T2" y="T3"/>
              </a:cxn>
              <a:cxn ang="0">
                <a:pos x="T4" y="T5"/>
              </a:cxn>
              <a:cxn ang="0">
                <a:pos x="T6" y="T7"/>
              </a:cxn>
              <a:cxn ang="0">
                <a:pos x="T8" y="T9"/>
              </a:cxn>
            </a:cxnLst>
            <a:rect l="0" t="0" r="r" b="b"/>
            <a:pathLst>
              <a:path w="295" h="204">
                <a:moveTo>
                  <a:pt x="0" y="0"/>
                </a:moveTo>
                <a:lnTo>
                  <a:pt x="294" y="0"/>
                </a:lnTo>
                <a:lnTo>
                  <a:pt x="294"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 name="Freeform 32"/>
          <p:cNvSpPr>
            <a:spLocks/>
          </p:cNvSpPr>
          <p:nvPr/>
        </p:nvSpPr>
        <p:spPr bwMode="auto">
          <a:xfrm>
            <a:off x="2651552" y="4599149"/>
            <a:ext cx="457703" cy="308582"/>
          </a:xfrm>
          <a:custGeom>
            <a:avLst/>
            <a:gdLst>
              <a:gd name="T0" fmla="*/ 0 w 294"/>
              <a:gd name="T1" fmla="*/ 0 h 204"/>
              <a:gd name="T2" fmla="*/ 293 w 294"/>
              <a:gd name="T3" fmla="*/ 0 h 204"/>
              <a:gd name="T4" fmla="*/ 293 w 294"/>
              <a:gd name="T5" fmla="*/ 203 h 204"/>
              <a:gd name="T6" fmla="*/ 0 w 294"/>
              <a:gd name="T7" fmla="*/ 203 h 204"/>
              <a:gd name="T8" fmla="*/ 0 w 294"/>
              <a:gd name="T9" fmla="*/ 0 h 204"/>
            </a:gdLst>
            <a:ahLst/>
            <a:cxnLst>
              <a:cxn ang="0">
                <a:pos x="T0" y="T1"/>
              </a:cxn>
              <a:cxn ang="0">
                <a:pos x="T2" y="T3"/>
              </a:cxn>
              <a:cxn ang="0">
                <a:pos x="T4" y="T5"/>
              </a:cxn>
              <a:cxn ang="0">
                <a:pos x="T6" y="T7"/>
              </a:cxn>
              <a:cxn ang="0">
                <a:pos x="T8" y="T9"/>
              </a:cxn>
            </a:cxnLst>
            <a:rect l="0" t="0" r="r" b="b"/>
            <a:pathLst>
              <a:path w="294" h="204">
                <a:moveTo>
                  <a:pt x="0" y="0"/>
                </a:moveTo>
                <a:lnTo>
                  <a:pt x="293" y="0"/>
                </a:lnTo>
                <a:lnTo>
                  <a:pt x="293" y="203"/>
                </a:lnTo>
                <a:lnTo>
                  <a:pt x="0" y="20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 name="Freeform 38"/>
          <p:cNvSpPr>
            <a:spLocks/>
          </p:cNvSpPr>
          <p:nvPr/>
        </p:nvSpPr>
        <p:spPr bwMode="auto">
          <a:xfrm>
            <a:off x="364592" y="4906218"/>
            <a:ext cx="367408" cy="485564"/>
          </a:xfrm>
          <a:custGeom>
            <a:avLst/>
            <a:gdLst>
              <a:gd name="T0" fmla="*/ 235 w 236"/>
              <a:gd name="T1" fmla="*/ 0 h 321"/>
              <a:gd name="T2" fmla="*/ 0 w 236"/>
              <a:gd name="T3" fmla="*/ 320 h 321"/>
              <a:gd name="T4" fmla="*/ 235 w 236"/>
              <a:gd name="T5" fmla="*/ 0 h 321"/>
            </a:gdLst>
            <a:ahLst/>
            <a:cxnLst>
              <a:cxn ang="0">
                <a:pos x="T0" y="T1"/>
              </a:cxn>
              <a:cxn ang="0">
                <a:pos x="T2" y="T3"/>
              </a:cxn>
              <a:cxn ang="0">
                <a:pos x="T4" y="T5"/>
              </a:cxn>
            </a:cxnLst>
            <a:rect l="0" t="0" r="r" b="b"/>
            <a:pathLst>
              <a:path w="236" h="321">
                <a:moveTo>
                  <a:pt x="235" y="0"/>
                </a:moveTo>
                <a:lnTo>
                  <a:pt x="0" y="320"/>
                </a:lnTo>
                <a:lnTo>
                  <a:pt x="23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 name="Freeform 39"/>
          <p:cNvSpPr>
            <a:spLocks/>
          </p:cNvSpPr>
          <p:nvPr/>
        </p:nvSpPr>
        <p:spPr bwMode="auto">
          <a:xfrm>
            <a:off x="364592" y="5323712"/>
            <a:ext cx="59159" cy="68070"/>
          </a:xfrm>
          <a:custGeom>
            <a:avLst/>
            <a:gdLst>
              <a:gd name="T0" fmla="*/ 37 w 38"/>
              <a:gd name="T1" fmla="*/ 14 h 45"/>
              <a:gd name="T2" fmla="*/ 0 w 38"/>
              <a:gd name="T3" fmla="*/ 44 h 45"/>
              <a:gd name="T4" fmla="*/ 18 w 38"/>
              <a:gd name="T5" fmla="*/ 0 h 45"/>
            </a:gdLst>
            <a:ahLst/>
            <a:cxnLst>
              <a:cxn ang="0">
                <a:pos x="T0" y="T1"/>
              </a:cxn>
              <a:cxn ang="0">
                <a:pos x="T2" y="T3"/>
              </a:cxn>
              <a:cxn ang="0">
                <a:pos x="T4" y="T5"/>
              </a:cxn>
            </a:cxnLst>
            <a:rect l="0" t="0" r="r" b="b"/>
            <a:pathLst>
              <a:path w="38" h="45">
                <a:moveTo>
                  <a:pt x="37" y="14"/>
                </a:moveTo>
                <a:lnTo>
                  <a:pt x="0" y="44"/>
                </a:lnTo>
                <a:lnTo>
                  <a:pt x="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 name="Freeform 40"/>
          <p:cNvSpPr>
            <a:spLocks/>
          </p:cNvSpPr>
          <p:nvPr/>
        </p:nvSpPr>
        <p:spPr bwMode="auto">
          <a:xfrm>
            <a:off x="503148" y="4906218"/>
            <a:ext cx="275557" cy="485564"/>
          </a:xfrm>
          <a:custGeom>
            <a:avLst/>
            <a:gdLst>
              <a:gd name="T0" fmla="*/ 176 w 177"/>
              <a:gd name="T1" fmla="*/ 0 h 321"/>
              <a:gd name="T2" fmla="*/ 0 w 177"/>
              <a:gd name="T3" fmla="*/ 320 h 321"/>
              <a:gd name="T4" fmla="*/ 176 w 177"/>
              <a:gd name="T5" fmla="*/ 0 h 321"/>
            </a:gdLst>
            <a:ahLst/>
            <a:cxnLst>
              <a:cxn ang="0">
                <a:pos x="T0" y="T1"/>
              </a:cxn>
              <a:cxn ang="0">
                <a:pos x="T2" y="T3"/>
              </a:cxn>
              <a:cxn ang="0">
                <a:pos x="T4" y="T5"/>
              </a:cxn>
            </a:cxnLst>
            <a:rect l="0" t="0" r="r" b="b"/>
            <a:pathLst>
              <a:path w="177" h="321">
                <a:moveTo>
                  <a:pt x="176" y="0"/>
                </a:moveTo>
                <a:lnTo>
                  <a:pt x="0" y="320"/>
                </a:lnTo>
                <a:lnTo>
                  <a:pt x="176"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 name="Freeform 41"/>
          <p:cNvSpPr>
            <a:spLocks/>
          </p:cNvSpPr>
          <p:nvPr/>
        </p:nvSpPr>
        <p:spPr bwMode="auto">
          <a:xfrm>
            <a:off x="503148" y="5320687"/>
            <a:ext cx="51375" cy="71095"/>
          </a:xfrm>
          <a:custGeom>
            <a:avLst/>
            <a:gdLst>
              <a:gd name="T0" fmla="*/ 32 w 33"/>
              <a:gd name="T1" fmla="*/ 10 h 47"/>
              <a:gd name="T2" fmla="*/ 0 w 33"/>
              <a:gd name="T3" fmla="*/ 46 h 47"/>
              <a:gd name="T4" fmla="*/ 12 w 33"/>
              <a:gd name="T5" fmla="*/ 0 h 47"/>
            </a:gdLst>
            <a:ahLst/>
            <a:cxnLst>
              <a:cxn ang="0">
                <a:pos x="T0" y="T1"/>
              </a:cxn>
              <a:cxn ang="0">
                <a:pos x="T2" y="T3"/>
              </a:cxn>
              <a:cxn ang="0">
                <a:pos x="T4" y="T5"/>
              </a:cxn>
            </a:cxnLst>
            <a:rect l="0" t="0" r="r" b="b"/>
            <a:pathLst>
              <a:path w="33" h="47">
                <a:moveTo>
                  <a:pt x="32" y="10"/>
                </a:moveTo>
                <a:lnTo>
                  <a:pt x="0" y="46"/>
                </a:lnTo>
                <a:lnTo>
                  <a:pt x="12"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 name="Freeform 42"/>
          <p:cNvSpPr>
            <a:spLocks/>
          </p:cNvSpPr>
          <p:nvPr/>
        </p:nvSpPr>
        <p:spPr bwMode="auto">
          <a:xfrm>
            <a:off x="638592" y="4906218"/>
            <a:ext cx="185260" cy="485564"/>
          </a:xfrm>
          <a:custGeom>
            <a:avLst/>
            <a:gdLst>
              <a:gd name="T0" fmla="*/ 118 w 119"/>
              <a:gd name="T1" fmla="*/ 0 h 321"/>
              <a:gd name="T2" fmla="*/ 0 w 119"/>
              <a:gd name="T3" fmla="*/ 320 h 321"/>
              <a:gd name="T4" fmla="*/ 118 w 119"/>
              <a:gd name="T5" fmla="*/ 0 h 321"/>
            </a:gdLst>
            <a:ahLst/>
            <a:cxnLst>
              <a:cxn ang="0">
                <a:pos x="T0" y="T1"/>
              </a:cxn>
              <a:cxn ang="0">
                <a:pos x="T2" y="T3"/>
              </a:cxn>
              <a:cxn ang="0">
                <a:pos x="T4" y="T5"/>
              </a:cxn>
            </a:cxnLst>
            <a:rect l="0" t="0" r="r" b="b"/>
            <a:pathLst>
              <a:path w="119" h="321">
                <a:moveTo>
                  <a:pt x="118" y="0"/>
                </a:moveTo>
                <a:lnTo>
                  <a:pt x="0" y="320"/>
                </a:lnTo>
                <a:lnTo>
                  <a:pt x="118"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 name="Freeform 43"/>
          <p:cNvSpPr>
            <a:spLocks/>
          </p:cNvSpPr>
          <p:nvPr/>
        </p:nvSpPr>
        <p:spPr bwMode="auto">
          <a:xfrm>
            <a:off x="638592" y="5319175"/>
            <a:ext cx="45147" cy="72608"/>
          </a:xfrm>
          <a:custGeom>
            <a:avLst/>
            <a:gdLst>
              <a:gd name="T0" fmla="*/ 28 w 29"/>
              <a:gd name="T1" fmla="*/ 7 h 48"/>
              <a:gd name="T2" fmla="*/ 0 w 29"/>
              <a:gd name="T3" fmla="*/ 47 h 48"/>
              <a:gd name="T4" fmla="*/ 5 w 29"/>
              <a:gd name="T5" fmla="*/ 0 h 48"/>
            </a:gdLst>
            <a:ahLst/>
            <a:cxnLst>
              <a:cxn ang="0">
                <a:pos x="T0" y="T1"/>
              </a:cxn>
              <a:cxn ang="0">
                <a:pos x="T2" y="T3"/>
              </a:cxn>
              <a:cxn ang="0">
                <a:pos x="T4" y="T5"/>
              </a:cxn>
            </a:cxnLst>
            <a:rect l="0" t="0" r="r" b="b"/>
            <a:pathLst>
              <a:path w="29" h="48">
                <a:moveTo>
                  <a:pt x="28" y="7"/>
                </a:moveTo>
                <a:lnTo>
                  <a:pt x="0" y="47"/>
                </a:lnTo>
                <a:lnTo>
                  <a:pt x="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9" name="Freeform 44"/>
          <p:cNvSpPr>
            <a:spLocks/>
          </p:cNvSpPr>
          <p:nvPr/>
        </p:nvSpPr>
        <p:spPr bwMode="auto">
          <a:xfrm>
            <a:off x="869000" y="4906218"/>
            <a:ext cx="46704" cy="485564"/>
          </a:xfrm>
          <a:custGeom>
            <a:avLst/>
            <a:gdLst>
              <a:gd name="T0" fmla="*/ 0 w 30"/>
              <a:gd name="T1" fmla="*/ 0 h 321"/>
              <a:gd name="T2" fmla="*/ 29 w 30"/>
              <a:gd name="T3" fmla="*/ 320 h 321"/>
              <a:gd name="T4" fmla="*/ 0 w 30"/>
              <a:gd name="T5" fmla="*/ 0 h 321"/>
            </a:gdLst>
            <a:ahLst/>
            <a:cxnLst>
              <a:cxn ang="0">
                <a:pos x="T0" y="T1"/>
              </a:cxn>
              <a:cxn ang="0">
                <a:pos x="T2" y="T3"/>
              </a:cxn>
              <a:cxn ang="0">
                <a:pos x="T4" y="T5"/>
              </a:cxn>
            </a:cxnLst>
            <a:rect l="0" t="0" r="r" b="b"/>
            <a:pathLst>
              <a:path w="30" h="321">
                <a:moveTo>
                  <a:pt x="0" y="0"/>
                </a:moveTo>
                <a:lnTo>
                  <a:pt x="29"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 name="Freeform 45"/>
          <p:cNvSpPr>
            <a:spLocks/>
          </p:cNvSpPr>
          <p:nvPr/>
        </p:nvSpPr>
        <p:spPr bwMode="auto">
          <a:xfrm>
            <a:off x="889238" y="5319175"/>
            <a:ext cx="37364" cy="72608"/>
          </a:xfrm>
          <a:custGeom>
            <a:avLst/>
            <a:gdLst>
              <a:gd name="T0" fmla="*/ 23 w 24"/>
              <a:gd name="T1" fmla="*/ 0 h 48"/>
              <a:gd name="T2" fmla="*/ 16 w 24"/>
              <a:gd name="T3" fmla="*/ 47 h 48"/>
              <a:gd name="T4" fmla="*/ 0 w 24"/>
              <a:gd name="T5" fmla="*/ 2 h 48"/>
            </a:gdLst>
            <a:ahLst/>
            <a:cxnLst>
              <a:cxn ang="0">
                <a:pos x="T0" y="T1"/>
              </a:cxn>
              <a:cxn ang="0">
                <a:pos x="T2" y="T3"/>
              </a:cxn>
              <a:cxn ang="0">
                <a:pos x="T4" y="T5"/>
              </a:cxn>
            </a:cxnLst>
            <a:rect l="0" t="0" r="r" b="b"/>
            <a:pathLst>
              <a:path w="24" h="48">
                <a:moveTo>
                  <a:pt x="23" y="0"/>
                </a:moveTo>
                <a:lnTo>
                  <a:pt x="16" y="47"/>
                </a:lnTo>
                <a:lnTo>
                  <a:pt x="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 name="Freeform 46"/>
          <p:cNvSpPr>
            <a:spLocks/>
          </p:cNvSpPr>
          <p:nvPr/>
        </p:nvSpPr>
        <p:spPr bwMode="auto">
          <a:xfrm>
            <a:off x="1463703" y="4906218"/>
            <a:ext cx="1556" cy="485564"/>
          </a:xfrm>
          <a:custGeom>
            <a:avLst/>
            <a:gdLst>
              <a:gd name="T0" fmla="*/ 0 w 1"/>
              <a:gd name="T1" fmla="*/ 0 h 321"/>
              <a:gd name="T2" fmla="*/ 0 w 1"/>
              <a:gd name="T3" fmla="*/ 320 h 321"/>
              <a:gd name="T4" fmla="*/ 0 w 1"/>
              <a:gd name="T5" fmla="*/ 0 h 321"/>
            </a:gdLst>
            <a:ahLst/>
            <a:cxnLst>
              <a:cxn ang="0">
                <a:pos x="T0" y="T1"/>
              </a:cxn>
              <a:cxn ang="0">
                <a:pos x="T2" y="T3"/>
              </a:cxn>
              <a:cxn ang="0">
                <a:pos x="T4" y="T5"/>
              </a:cxn>
            </a:cxnLst>
            <a:rect l="0" t="0" r="r" b="b"/>
            <a:pathLst>
              <a:path w="1" h="321">
                <a:moveTo>
                  <a:pt x="0" y="0"/>
                </a:moveTo>
                <a:lnTo>
                  <a:pt x="0"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 name="Freeform 47"/>
          <p:cNvSpPr>
            <a:spLocks/>
          </p:cNvSpPr>
          <p:nvPr/>
        </p:nvSpPr>
        <p:spPr bwMode="auto">
          <a:xfrm>
            <a:off x="1445022" y="5320687"/>
            <a:ext cx="37364" cy="71095"/>
          </a:xfrm>
          <a:custGeom>
            <a:avLst/>
            <a:gdLst>
              <a:gd name="T0" fmla="*/ 23 w 24"/>
              <a:gd name="T1" fmla="*/ 0 h 47"/>
              <a:gd name="T2" fmla="*/ 12 w 24"/>
              <a:gd name="T3" fmla="*/ 46 h 47"/>
              <a:gd name="T4" fmla="*/ 0 w 24"/>
              <a:gd name="T5" fmla="*/ 0 h 47"/>
            </a:gdLst>
            <a:ahLst/>
            <a:cxnLst>
              <a:cxn ang="0">
                <a:pos x="T0" y="T1"/>
              </a:cxn>
              <a:cxn ang="0">
                <a:pos x="T2" y="T3"/>
              </a:cxn>
              <a:cxn ang="0">
                <a:pos x="T4" y="T5"/>
              </a:cxn>
            </a:cxnLst>
            <a:rect l="0" t="0" r="r" b="b"/>
            <a:pathLst>
              <a:path w="24" h="47">
                <a:moveTo>
                  <a:pt x="23" y="0"/>
                </a:moveTo>
                <a:lnTo>
                  <a:pt x="12" y="46"/>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3" name="Freeform 48"/>
          <p:cNvSpPr>
            <a:spLocks/>
          </p:cNvSpPr>
          <p:nvPr/>
        </p:nvSpPr>
        <p:spPr bwMode="auto">
          <a:xfrm>
            <a:off x="1507294" y="4906218"/>
            <a:ext cx="48261" cy="485564"/>
          </a:xfrm>
          <a:custGeom>
            <a:avLst/>
            <a:gdLst>
              <a:gd name="T0" fmla="*/ 0 w 31"/>
              <a:gd name="T1" fmla="*/ 0 h 321"/>
              <a:gd name="T2" fmla="*/ 30 w 31"/>
              <a:gd name="T3" fmla="*/ 320 h 321"/>
              <a:gd name="T4" fmla="*/ 0 w 31"/>
              <a:gd name="T5" fmla="*/ 0 h 321"/>
            </a:gdLst>
            <a:ahLst/>
            <a:cxnLst>
              <a:cxn ang="0">
                <a:pos x="T0" y="T1"/>
              </a:cxn>
              <a:cxn ang="0">
                <a:pos x="T2" y="T3"/>
              </a:cxn>
              <a:cxn ang="0">
                <a:pos x="T4" y="T5"/>
              </a:cxn>
            </a:cxnLst>
            <a:rect l="0" t="0" r="r" b="b"/>
            <a:pathLst>
              <a:path w="31" h="321">
                <a:moveTo>
                  <a:pt x="0" y="0"/>
                </a:moveTo>
                <a:lnTo>
                  <a:pt x="30"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 name="Freeform 49"/>
          <p:cNvSpPr>
            <a:spLocks/>
          </p:cNvSpPr>
          <p:nvPr/>
        </p:nvSpPr>
        <p:spPr bwMode="auto">
          <a:xfrm>
            <a:off x="1529089" y="5319175"/>
            <a:ext cx="38920" cy="72608"/>
          </a:xfrm>
          <a:custGeom>
            <a:avLst/>
            <a:gdLst>
              <a:gd name="T0" fmla="*/ 24 w 25"/>
              <a:gd name="T1" fmla="*/ 0 h 48"/>
              <a:gd name="T2" fmla="*/ 16 w 25"/>
              <a:gd name="T3" fmla="*/ 47 h 48"/>
              <a:gd name="T4" fmla="*/ 0 w 25"/>
              <a:gd name="T5" fmla="*/ 2 h 48"/>
            </a:gdLst>
            <a:ahLst/>
            <a:cxnLst>
              <a:cxn ang="0">
                <a:pos x="T0" y="T1"/>
              </a:cxn>
              <a:cxn ang="0">
                <a:pos x="T2" y="T3"/>
              </a:cxn>
              <a:cxn ang="0">
                <a:pos x="T4" y="T5"/>
              </a:cxn>
            </a:cxnLst>
            <a:rect l="0" t="0" r="r" b="b"/>
            <a:pathLst>
              <a:path w="25" h="48">
                <a:moveTo>
                  <a:pt x="24" y="0"/>
                </a:moveTo>
                <a:lnTo>
                  <a:pt x="16" y="47"/>
                </a:lnTo>
                <a:lnTo>
                  <a:pt x="0" y="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 name="Freeform 50"/>
          <p:cNvSpPr>
            <a:spLocks/>
          </p:cNvSpPr>
          <p:nvPr/>
        </p:nvSpPr>
        <p:spPr bwMode="auto">
          <a:xfrm>
            <a:off x="1553999" y="4906218"/>
            <a:ext cx="91852" cy="485564"/>
          </a:xfrm>
          <a:custGeom>
            <a:avLst/>
            <a:gdLst>
              <a:gd name="T0" fmla="*/ 0 w 59"/>
              <a:gd name="T1" fmla="*/ 0 h 321"/>
              <a:gd name="T2" fmla="*/ 58 w 59"/>
              <a:gd name="T3" fmla="*/ 320 h 321"/>
              <a:gd name="T4" fmla="*/ 0 w 59"/>
              <a:gd name="T5" fmla="*/ 0 h 321"/>
            </a:gdLst>
            <a:ahLst/>
            <a:cxnLst>
              <a:cxn ang="0">
                <a:pos x="T0" y="T1"/>
              </a:cxn>
              <a:cxn ang="0">
                <a:pos x="T2" y="T3"/>
              </a:cxn>
              <a:cxn ang="0">
                <a:pos x="T4" y="T5"/>
              </a:cxn>
            </a:cxnLst>
            <a:rect l="0" t="0" r="r" b="b"/>
            <a:pathLst>
              <a:path w="59" h="321">
                <a:moveTo>
                  <a:pt x="0" y="0"/>
                </a:moveTo>
                <a:lnTo>
                  <a:pt x="58"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 name="Freeform 51"/>
          <p:cNvSpPr>
            <a:spLocks/>
          </p:cNvSpPr>
          <p:nvPr/>
        </p:nvSpPr>
        <p:spPr bwMode="auto">
          <a:xfrm>
            <a:off x="1614714" y="5317661"/>
            <a:ext cx="37364" cy="74121"/>
          </a:xfrm>
          <a:custGeom>
            <a:avLst/>
            <a:gdLst>
              <a:gd name="T0" fmla="*/ 23 w 24"/>
              <a:gd name="T1" fmla="*/ 0 h 49"/>
              <a:gd name="T2" fmla="*/ 19 w 24"/>
              <a:gd name="T3" fmla="*/ 48 h 49"/>
              <a:gd name="T4" fmla="*/ 0 w 24"/>
              <a:gd name="T5" fmla="*/ 5 h 49"/>
            </a:gdLst>
            <a:ahLst/>
            <a:cxnLst>
              <a:cxn ang="0">
                <a:pos x="T0" y="T1"/>
              </a:cxn>
              <a:cxn ang="0">
                <a:pos x="T2" y="T3"/>
              </a:cxn>
              <a:cxn ang="0">
                <a:pos x="T4" y="T5"/>
              </a:cxn>
            </a:cxnLst>
            <a:rect l="0" t="0" r="r" b="b"/>
            <a:pathLst>
              <a:path w="24" h="49">
                <a:moveTo>
                  <a:pt x="23" y="0"/>
                </a:moveTo>
                <a:lnTo>
                  <a:pt x="19" y="48"/>
                </a:lnTo>
                <a:lnTo>
                  <a:pt x="0" y="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7" name="Freeform 52"/>
          <p:cNvSpPr>
            <a:spLocks/>
          </p:cNvSpPr>
          <p:nvPr/>
        </p:nvSpPr>
        <p:spPr bwMode="auto">
          <a:xfrm>
            <a:off x="1599146" y="4906218"/>
            <a:ext cx="138557" cy="485564"/>
          </a:xfrm>
          <a:custGeom>
            <a:avLst/>
            <a:gdLst>
              <a:gd name="T0" fmla="*/ 0 w 89"/>
              <a:gd name="T1" fmla="*/ 0 h 321"/>
              <a:gd name="T2" fmla="*/ 88 w 89"/>
              <a:gd name="T3" fmla="*/ 320 h 321"/>
              <a:gd name="T4" fmla="*/ 0 w 89"/>
              <a:gd name="T5" fmla="*/ 0 h 321"/>
            </a:gdLst>
            <a:ahLst/>
            <a:cxnLst>
              <a:cxn ang="0">
                <a:pos x="T0" y="T1"/>
              </a:cxn>
              <a:cxn ang="0">
                <a:pos x="T2" y="T3"/>
              </a:cxn>
              <a:cxn ang="0">
                <a:pos x="T4" y="T5"/>
              </a:cxn>
            </a:cxnLst>
            <a:rect l="0" t="0" r="r" b="b"/>
            <a:pathLst>
              <a:path w="89" h="321">
                <a:moveTo>
                  <a:pt x="0" y="0"/>
                </a:moveTo>
                <a:lnTo>
                  <a:pt x="88"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8" name="Freeform 53"/>
          <p:cNvSpPr>
            <a:spLocks/>
          </p:cNvSpPr>
          <p:nvPr/>
        </p:nvSpPr>
        <p:spPr bwMode="auto">
          <a:xfrm>
            <a:off x="1698782" y="5317661"/>
            <a:ext cx="38921" cy="74121"/>
          </a:xfrm>
          <a:custGeom>
            <a:avLst/>
            <a:gdLst>
              <a:gd name="T0" fmla="*/ 23 w 25"/>
              <a:gd name="T1" fmla="*/ 0 h 49"/>
              <a:gd name="T2" fmla="*/ 24 w 25"/>
              <a:gd name="T3" fmla="*/ 48 h 49"/>
              <a:gd name="T4" fmla="*/ 0 w 25"/>
              <a:gd name="T5" fmla="*/ 6 h 49"/>
            </a:gdLst>
            <a:ahLst/>
            <a:cxnLst>
              <a:cxn ang="0">
                <a:pos x="T0" y="T1"/>
              </a:cxn>
              <a:cxn ang="0">
                <a:pos x="T2" y="T3"/>
              </a:cxn>
              <a:cxn ang="0">
                <a:pos x="T4" y="T5"/>
              </a:cxn>
            </a:cxnLst>
            <a:rect l="0" t="0" r="r" b="b"/>
            <a:pathLst>
              <a:path w="25" h="49">
                <a:moveTo>
                  <a:pt x="23" y="0"/>
                </a:moveTo>
                <a:lnTo>
                  <a:pt x="24" y="48"/>
                </a:lnTo>
                <a:lnTo>
                  <a:pt x="0" y="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 name="Freeform 54"/>
          <p:cNvSpPr>
            <a:spLocks/>
          </p:cNvSpPr>
          <p:nvPr/>
        </p:nvSpPr>
        <p:spPr bwMode="auto">
          <a:xfrm>
            <a:off x="2696700" y="4906218"/>
            <a:ext cx="459260" cy="485564"/>
          </a:xfrm>
          <a:custGeom>
            <a:avLst/>
            <a:gdLst>
              <a:gd name="T0" fmla="*/ 0 w 295"/>
              <a:gd name="T1" fmla="*/ 0 h 321"/>
              <a:gd name="T2" fmla="*/ 294 w 295"/>
              <a:gd name="T3" fmla="*/ 320 h 321"/>
              <a:gd name="T4" fmla="*/ 0 w 295"/>
              <a:gd name="T5" fmla="*/ 0 h 321"/>
            </a:gdLst>
            <a:ahLst/>
            <a:cxnLst>
              <a:cxn ang="0">
                <a:pos x="T0" y="T1"/>
              </a:cxn>
              <a:cxn ang="0">
                <a:pos x="T2" y="T3"/>
              </a:cxn>
              <a:cxn ang="0">
                <a:pos x="T4" y="T5"/>
              </a:cxn>
            </a:cxnLst>
            <a:rect l="0" t="0" r="r" b="b"/>
            <a:pathLst>
              <a:path w="295" h="321">
                <a:moveTo>
                  <a:pt x="0" y="0"/>
                </a:moveTo>
                <a:lnTo>
                  <a:pt x="294"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0" name="Freeform 55"/>
          <p:cNvSpPr>
            <a:spLocks/>
          </p:cNvSpPr>
          <p:nvPr/>
        </p:nvSpPr>
        <p:spPr bwMode="auto">
          <a:xfrm>
            <a:off x="3090574" y="5326737"/>
            <a:ext cx="65386" cy="65045"/>
          </a:xfrm>
          <a:custGeom>
            <a:avLst/>
            <a:gdLst>
              <a:gd name="T0" fmla="*/ 17 w 42"/>
              <a:gd name="T1" fmla="*/ 0 h 43"/>
              <a:gd name="T2" fmla="*/ 41 w 42"/>
              <a:gd name="T3" fmla="*/ 42 h 43"/>
              <a:gd name="T4" fmla="*/ 0 w 42"/>
              <a:gd name="T5" fmla="*/ 16 h 43"/>
            </a:gdLst>
            <a:ahLst/>
            <a:cxnLst>
              <a:cxn ang="0">
                <a:pos x="T0" y="T1"/>
              </a:cxn>
              <a:cxn ang="0">
                <a:pos x="T2" y="T3"/>
              </a:cxn>
              <a:cxn ang="0">
                <a:pos x="T4" y="T5"/>
              </a:cxn>
            </a:cxnLst>
            <a:rect l="0" t="0" r="r" b="b"/>
            <a:pathLst>
              <a:path w="42" h="43">
                <a:moveTo>
                  <a:pt x="17" y="0"/>
                </a:moveTo>
                <a:lnTo>
                  <a:pt x="41" y="42"/>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 name="Freeform 56"/>
          <p:cNvSpPr>
            <a:spLocks/>
          </p:cNvSpPr>
          <p:nvPr/>
        </p:nvSpPr>
        <p:spPr bwMode="auto">
          <a:xfrm>
            <a:off x="2788552" y="4906218"/>
            <a:ext cx="504408" cy="485564"/>
          </a:xfrm>
          <a:custGeom>
            <a:avLst/>
            <a:gdLst>
              <a:gd name="T0" fmla="*/ 0 w 324"/>
              <a:gd name="T1" fmla="*/ 0 h 321"/>
              <a:gd name="T2" fmla="*/ 323 w 324"/>
              <a:gd name="T3" fmla="*/ 320 h 321"/>
              <a:gd name="T4" fmla="*/ 0 w 324"/>
              <a:gd name="T5" fmla="*/ 0 h 321"/>
            </a:gdLst>
            <a:ahLst/>
            <a:cxnLst>
              <a:cxn ang="0">
                <a:pos x="T0" y="T1"/>
              </a:cxn>
              <a:cxn ang="0">
                <a:pos x="T2" y="T3"/>
              </a:cxn>
              <a:cxn ang="0">
                <a:pos x="T4" y="T5"/>
              </a:cxn>
            </a:cxnLst>
            <a:rect l="0" t="0" r="r" b="b"/>
            <a:pathLst>
              <a:path w="324" h="321">
                <a:moveTo>
                  <a:pt x="0" y="0"/>
                </a:moveTo>
                <a:lnTo>
                  <a:pt x="323"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 name="Freeform 57"/>
          <p:cNvSpPr>
            <a:spLocks/>
          </p:cNvSpPr>
          <p:nvPr/>
        </p:nvSpPr>
        <p:spPr bwMode="auto">
          <a:xfrm>
            <a:off x="3226017" y="5328250"/>
            <a:ext cx="66943" cy="63532"/>
          </a:xfrm>
          <a:custGeom>
            <a:avLst/>
            <a:gdLst>
              <a:gd name="T0" fmla="*/ 17 w 43"/>
              <a:gd name="T1" fmla="*/ 0 h 42"/>
              <a:gd name="T2" fmla="*/ 42 w 43"/>
              <a:gd name="T3" fmla="*/ 41 h 42"/>
              <a:gd name="T4" fmla="*/ 0 w 43"/>
              <a:gd name="T5" fmla="*/ 16 h 42"/>
            </a:gdLst>
            <a:ahLst/>
            <a:cxnLst>
              <a:cxn ang="0">
                <a:pos x="T0" y="T1"/>
              </a:cxn>
              <a:cxn ang="0">
                <a:pos x="T2" y="T3"/>
              </a:cxn>
              <a:cxn ang="0">
                <a:pos x="T4" y="T5"/>
              </a:cxn>
            </a:cxnLst>
            <a:rect l="0" t="0" r="r" b="b"/>
            <a:pathLst>
              <a:path w="43" h="42">
                <a:moveTo>
                  <a:pt x="17" y="0"/>
                </a:moveTo>
                <a:lnTo>
                  <a:pt x="42" y="41"/>
                </a:lnTo>
                <a:lnTo>
                  <a:pt x="0" y="1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 name="Freeform 58"/>
          <p:cNvSpPr>
            <a:spLocks/>
          </p:cNvSpPr>
          <p:nvPr/>
        </p:nvSpPr>
        <p:spPr bwMode="auto">
          <a:xfrm>
            <a:off x="2927109" y="4906218"/>
            <a:ext cx="547999" cy="485564"/>
          </a:xfrm>
          <a:custGeom>
            <a:avLst/>
            <a:gdLst>
              <a:gd name="T0" fmla="*/ 0 w 352"/>
              <a:gd name="T1" fmla="*/ 0 h 321"/>
              <a:gd name="T2" fmla="*/ 351 w 352"/>
              <a:gd name="T3" fmla="*/ 320 h 321"/>
              <a:gd name="T4" fmla="*/ 0 w 352"/>
              <a:gd name="T5" fmla="*/ 0 h 321"/>
            </a:gdLst>
            <a:ahLst/>
            <a:cxnLst>
              <a:cxn ang="0">
                <a:pos x="T0" y="T1"/>
              </a:cxn>
              <a:cxn ang="0">
                <a:pos x="T2" y="T3"/>
              </a:cxn>
              <a:cxn ang="0">
                <a:pos x="T4" y="T5"/>
              </a:cxn>
            </a:cxnLst>
            <a:rect l="0" t="0" r="r" b="b"/>
            <a:pathLst>
              <a:path w="352" h="321">
                <a:moveTo>
                  <a:pt x="0" y="0"/>
                </a:moveTo>
                <a:lnTo>
                  <a:pt x="351"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4" name="Freeform 59"/>
          <p:cNvSpPr>
            <a:spLocks/>
          </p:cNvSpPr>
          <p:nvPr/>
        </p:nvSpPr>
        <p:spPr bwMode="auto">
          <a:xfrm>
            <a:off x="3408164" y="5329763"/>
            <a:ext cx="66944" cy="62020"/>
          </a:xfrm>
          <a:custGeom>
            <a:avLst/>
            <a:gdLst>
              <a:gd name="T0" fmla="*/ 16 w 43"/>
              <a:gd name="T1" fmla="*/ 0 h 41"/>
              <a:gd name="T2" fmla="*/ 42 w 43"/>
              <a:gd name="T3" fmla="*/ 40 h 41"/>
              <a:gd name="T4" fmla="*/ 0 w 43"/>
              <a:gd name="T5" fmla="*/ 17 h 41"/>
            </a:gdLst>
            <a:ahLst/>
            <a:cxnLst>
              <a:cxn ang="0">
                <a:pos x="T0" y="T1"/>
              </a:cxn>
              <a:cxn ang="0">
                <a:pos x="T2" y="T3"/>
              </a:cxn>
              <a:cxn ang="0">
                <a:pos x="T4" y="T5"/>
              </a:cxn>
            </a:cxnLst>
            <a:rect l="0" t="0" r="r" b="b"/>
            <a:pathLst>
              <a:path w="43" h="41">
                <a:moveTo>
                  <a:pt x="16" y="0"/>
                </a:moveTo>
                <a:lnTo>
                  <a:pt x="42" y="40"/>
                </a:lnTo>
                <a:lnTo>
                  <a:pt x="0" y="1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 name="Freeform 60"/>
          <p:cNvSpPr>
            <a:spLocks/>
          </p:cNvSpPr>
          <p:nvPr/>
        </p:nvSpPr>
        <p:spPr bwMode="auto">
          <a:xfrm>
            <a:off x="3062551" y="4906218"/>
            <a:ext cx="596260" cy="485564"/>
          </a:xfrm>
          <a:custGeom>
            <a:avLst/>
            <a:gdLst>
              <a:gd name="T0" fmla="*/ 0 w 383"/>
              <a:gd name="T1" fmla="*/ 0 h 321"/>
              <a:gd name="T2" fmla="*/ 382 w 383"/>
              <a:gd name="T3" fmla="*/ 320 h 321"/>
              <a:gd name="T4" fmla="*/ 0 w 383"/>
              <a:gd name="T5" fmla="*/ 0 h 321"/>
            </a:gdLst>
            <a:ahLst/>
            <a:cxnLst>
              <a:cxn ang="0">
                <a:pos x="T0" y="T1"/>
              </a:cxn>
              <a:cxn ang="0">
                <a:pos x="T2" y="T3"/>
              </a:cxn>
              <a:cxn ang="0">
                <a:pos x="T4" y="T5"/>
              </a:cxn>
            </a:cxnLst>
            <a:rect l="0" t="0" r="r" b="b"/>
            <a:pathLst>
              <a:path w="383" h="321">
                <a:moveTo>
                  <a:pt x="0" y="0"/>
                </a:moveTo>
                <a:lnTo>
                  <a:pt x="382" y="320"/>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6" name="Freeform 61"/>
          <p:cNvSpPr>
            <a:spLocks/>
          </p:cNvSpPr>
          <p:nvPr/>
        </p:nvSpPr>
        <p:spPr bwMode="auto">
          <a:xfrm>
            <a:off x="3590312" y="5331276"/>
            <a:ext cx="68500" cy="60506"/>
          </a:xfrm>
          <a:custGeom>
            <a:avLst/>
            <a:gdLst>
              <a:gd name="T0" fmla="*/ 15 w 44"/>
              <a:gd name="T1" fmla="*/ 0 h 40"/>
              <a:gd name="T2" fmla="*/ 43 w 44"/>
              <a:gd name="T3" fmla="*/ 39 h 40"/>
              <a:gd name="T4" fmla="*/ 0 w 44"/>
              <a:gd name="T5" fmla="*/ 18 h 40"/>
            </a:gdLst>
            <a:ahLst/>
            <a:cxnLst>
              <a:cxn ang="0">
                <a:pos x="T0" y="T1"/>
              </a:cxn>
              <a:cxn ang="0">
                <a:pos x="T2" y="T3"/>
              </a:cxn>
              <a:cxn ang="0">
                <a:pos x="T4" y="T5"/>
              </a:cxn>
            </a:cxnLst>
            <a:rect l="0" t="0" r="r" b="b"/>
            <a:pathLst>
              <a:path w="44" h="40">
                <a:moveTo>
                  <a:pt x="15" y="0"/>
                </a:moveTo>
                <a:lnTo>
                  <a:pt x="43" y="39"/>
                </a:lnTo>
                <a:lnTo>
                  <a:pt x="0" y="1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 name="Rectangle 63"/>
          <p:cNvSpPr>
            <a:spLocks noChangeArrowheads="1"/>
          </p:cNvSpPr>
          <p:nvPr/>
        </p:nvSpPr>
        <p:spPr bwMode="auto">
          <a:xfrm>
            <a:off x="3112714" y="4602252"/>
            <a:ext cx="3013647"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smtClean="0">
                <a:solidFill>
                  <a:srgbClr val="FF0000"/>
                </a:solidFill>
                <a:latin typeface="Arial" pitchFamily="34" charset="0"/>
                <a:sym typeface="Wingdings" panose="05000000000000000000" pitchFamily="2" charset="2"/>
              </a:rPr>
              <a:t>pages of </a:t>
            </a:r>
            <a:r>
              <a:rPr lang="en-US" sz="1200" b="1" dirty="0" smtClean="0">
                <a:solidFill>
                  <a:srgbClr val="FF0000"/>
                </a:solidFill>
                <a:latin typeface="Arial" pitchFamily="34" charset="0"/>
              </a:rPr>
              <a:t>Data entries (from above)</a:t>
            </a:r>
            <a:r>
              <a:rPr lang="en-US" sz="1200" b="1" dirty="0" smtClean="0">
                <a:solidFill>
                  <a:srgbClr val="FF0000"/>
                </a:solidFill>
                <a:latin typeface="Arial" pitchFamily="34" charset="0"/>
                <a:sym typeface="Wingdings" panose="05000000000000000000" pitchFamily="2" charset="2"/>
              </a:rPr>
              <a:t></a:t>
            </a:r>
            <a:endParaRPr lang="en-US" sz="1200" b="1" dirty="0">
              <a:solidFill>
                <a:srgbClr val="FF0000"/>
              </a:solidFill>
              <a:latin typeface="Arial" pitchFamily="34" charset="0"/>
            </a:endParaRPr>
          </a:p>
        </p:txBody>
      </p:sp>
      <p:sp>
        <p:nvSpPr>
          <p:cNvPr id="98" name="Rectangle 67"/>
          <p:cNvSpPr>
            <a:spLocks noChangeArrowheads="1"/>
          </p:cNvSpPr>
          <p:nvPr/>
        </p:nvSpPr>
        <p:spPr bwMode="auto">
          <a:xfrm>
            <a:off x="4353151" y="4863864"/>
            <a:ext cx="997069"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(Index File)</a:t>
            </a:r>
          </a:p>
        </p:txBody>
      </p:sp>
      <p:sp>
        <p:nvSpPr>
          <p:cNvPr id="99" name="Rectangle 68"/>
          <p:cNvSpPr>
            <a:spLocks noChangeArrowheads="1"/>
          </p:cNvSpPr>
          <p:nvPr/>
        </p:nvSpPr>
        <p:spPr bwMode="auto">
          <a:xfrm>
            <a:off x="4427878" y="5095301"/>
            <a:ext cx="883256" cy="27443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200" b="1" dirty="0">
                <a:solidFill>
                  <a:srgbClr val="FF0000"/>
                </a:solidFill>
                <a:latin typeface="Arial" pitchFamily="34" charset="0"/>
              </a:rPr>
              <a:t>(Data file)</a:t>
            </a:r>
          </a:p>
        </p:txBody>
      </p:sp>
      <p:sp>
        <p:nvSpPr>
          <p:cNvPr id="100" name="Freeform 71"/>
          <p:cNvSpPr>
            <a:spLocks/>
          </p:cNvSpPr>
          <p:nvPr/>
        </p:nvSpPr>
        <p:spPr bwMode="auto">
          <a:xfrm>
            <a:off x="5797874" y="5402370"/>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 name="Freeform 72"/>
          <p:cNvSpPr>
            <a:spLocks/>
          </p:cNvSpPr>
          <p:nvPr/>
        </p:nvSpPr>
        <p:spPr bwMode="auto">
          <a:xfrm>
            <a:off x="6244679" y="5402370"/>
            <a:ext cx="337829" cy="334298"/>
          </a:xfrm>
          <a:custGeom>
            <a:avLst/>
            <a:gdLst>
              <a:gd name="T0" fmla="*/ 0 w 217"/>
              <a:gd name="T1" fmla="*/ 220 h 221"/>
              <a:gd name="T2" fmla="*/ 0 w 217"/>
              <a:gd name="T3" fmla="*/ 0 h 221"/>
              <a:gd name="T4" fmla="*/ 216 w 217"/>
              <a:gd name="T5" fmla="*/ 0 h 221"/>
              <a:gd name="T6" fmla="*/ 216 w 217"/>
              <a:gd name="T7" fmla="*/ 220 h 221"/>
              <a:gd name="T8" fmla="*/ 0 w 217"/>
              <a:gd name="T9" fmla="*/ 220 h 221"/>
            </a:gdLst>
            <a:ahLst/>
            <a:cxnLst>
              <a:cxn ang="0">
                <a:pos x="T0" y="T1"/>
              </a:cxn>
              <a:cxn ang="0">
                <a:pos x="T2" y="T3"/>
              </a:cxn>
              <a:cxn ang="0">
                <a:pos x="T4" y="T5"/>
              </a:cxn>
              <a:cxn ang="0">
                <a:pos x="T6" y="T7"/>
              </a:cxn>
              <a:cxn ang="0">
                <a:pos x="T8" y="T9"/>
              </a:cxn>
            </a:cxnLst>
            <a:rect l="0" t="0" r="r" b="b"/>
            <a:pathLst>
              <a:path w="217" h="221">
                <a:moveTo>
                  <a:pt x="0" y="220"/>
                </a:moveTo>
                <a:lnTo>
                  <a:pt x="0" y="0"/>
                </a:lnTo>
                <a:lnTo>
                  <a:pt x="216" y="0"/>
                </a:lnTo>
                <a:lnTo>
                  <a:pt x="216"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 name="Freeform 73"/>
          <p:cNvSpPr>
            <a:spLocks/>
          </p:cNvSpPr>
          <p:nvPr/>
        </p:nvSpPr>
        <p:spPr bwMode="auto">
          <a:xfrm>
            <a:off x="6694599" y="5402370"/>
            <a:ext cx="331601" cy="334298"/>
          </a:xfrm>
          <a:custGeom>
            <a:avLst/>
            <a:gdLst>
              <a:gd name="T0" fmla="*/ 0 w 213"/>
              <a:gd name="T1" fmla="*/ 220 h 221"/>
              <a:gd name="T2" fmla="*/ 0 w 213"/>
              <a:gd name="T3" fmla="*/ 0 h 221"/>
              <a:gd name="T4" fmla="*/ 212 w 213"/>
              <a:gd name="T5" fmla="*/ 0 h 221"/>
              <a:gd name="T6" fmla="*/ 212 w 213"/>
              <a:gd name="T7" fmla="*/ 220 h 221"/>
              <a:gd name="T8" fmla="*/ 0 w 213"/>
              <a:gd name="T9" fmla="*/ 220 h 221"/>
            </a:gdLst>
            <a:ahLst/>
            <a:cxnLst>
              <a:cxn ang="0">
                <a:pos x="T0" y="T1"/>
              </a:cxn>
              <a:cxn ang="0">
                <a:pos x="T2" y="T3"/>
              </a:cxn>
              <a:cxn ang="0">
                <a:pos x="T4" y="T5"/>
              </a:cxn>
              <a:cxn ang="0">
                <a:pos x="T6" y="T7"/>
              </a:cxn>
              <a:cxn ang="0">
                <a:pos x="T8" y="T9"/>
              </a:cxn>
            </a:cxnLst>
            <a:rect l="0" t="0" r="r" b="b"/>
            <a:pathLst>
              <a:path w="213" h="221">
                <a:moveTo>
                  <a:pt x="0" y="220"/>
                </a:moveTo>
                <a:lnTo>
                  <a:pt x="0" y="0"/>
                </a:lnTo>
                <a:lnTo>
                  <a:pt x="212" y="0"/>
                </a:lnTo>
                <a:lnTo>
                  <a:pt x="212"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 name="Freeform 74"/>
          <p:cNvSpPr>
            <a:spLocks/>
          </p:cNvSpPr>
          <p:nvPr/>
        </p:nvSpPr>
        <p:spPr bwMode="auto">
          <a:xfrm>
            <a:off x="7141404" y="5402370"/>
            <a:ext cx="333158" cy="334298"/>
          </a:xfrm>
          <a:custGeom>
            <a:avLst/>
            <a:gdLst>
              <a:gd name="T0" fmla="*/ 0 w 214"/>
              <a:gd name="T1" fmla="*/ 220 h 221"/>
              <a:gd name="T2" fmla="*/ 0 w 214"/>
              <a:gd name="T3" fmla="*/ 0 h 221"/>
              <a:gd name="T4" fmla="*/ 213 w 214"/>
              <a:gd name="T5" fmla="*/ 0 h 221"/>
              <a:gd name="T6" fmla="*/ 213 w 214"/>
              <a:gd name="T7" fmla="*/ 220 h 221"/>
              <a:gd name="T8" fmla="*/ 0 w 214"/>
              <a:gd name="T9" fmla="*/ 220 h 221"/>
            </a:gdLst>
            <a:ahLst/>
            <a:cxnLst>
              <a:cxn ang="0">
                <a:pos x="T0" y="T1"/>
              </a:cxn>
              <a:cxn ang="0">
                <a:pos x="T2" y="T3"/>
              </a:cxn>
              <a:cxn ang="0">
                <a:pos x="T4" y="T5"/>
              </a:cxn>
              <a:cxn ang="0">
                <a:pos x="T6" y="T7"/>
              </a:cxn>
              <a:cxn ang="0">
                <a:pos x="T8" y="T9"/>
              </a:cxn>
            </a:cxnLst>
            <a:rect l="0" t="0" r="r" b="b"/>
            <a:pathLst>
              <a:path w="214" h="221">
                <a:moveTo>
                  <a:pt x="0" y="220"/>
                </a:moveTo>
                <a:lnTo>
                  <a:pt x="0" y="0"/>
                </a:lnTo>
                <a:lnTo>
                  <a:pt x="213" y="0"/>
                </a:lnTo>
                <a:lnTo>
                  <a:pt x="21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 name="Freeform 75"/>
          <p:cNvSpPr>
            <a:spLocks/>
          </p:cNvSpPr>
          <p:nvPr/>
        </p:nvSpPr>
        <p:spPr bwMode="auto">
          <a:xfrm>
            <a:off x="7586653" y="5402370"/>
            <a:ext cx="339386" cy="334298"/>
          </a:xfrm>
          <a:custGeom>
            <a:avLst/>
            <a:gdLst>
              <a:gd name="T0" fmla="*/ 0 w 218"/>
              <a:gd name="T1" fmla="*/ 220 h 221"/>
              <a:gd name="T2" fmla="*/ 0 w 218"/>
              <a:gd name="T3" fmla="*/ 0 h 221"/>
              <a:gd name="T4" fmla="*/ 217 w 218"/>
              <a:gd name="T5" fmla="*/ 0 h 221"/>
              <a:gd name="T6" fmla="*/ 217 w 218"/>
              <a:gd name="T7" fmla="*/ 220 h 221"/>
              <a:gd name="T8" fmla="*/ 0 w 218"/>
              <a:gd name="T9" fmla="*/ 220 h 221"/>
            </a:gdLst>
            <a:ahLst/>
            <a:cxnLst>
              <a:cxn ang="0">
                <a:pos x="T0" y="T1"/>
              </a:cxn>
              <a:cxn ang="0">
                <a:pos x="T2" y="T3"/>
              </a:cxn>
              <a:cxn ang="0">
                <a:pos x="T4" y="T5"/>
              </a:cxn>
              <a:cxn ang="0">
                <a:pos x="T6" y="T7"/>
              </a:cxn>
              <a:cxn ang="0">
                <a:pos x="T8" y="T9"/>
              </a:cxn>
            </a:cxnLst>
            <a:rect l="0" t="0" r="r" b="b"/>
            <a:pathLst>
              <a:path w="218" h="221">
                <a:moveTo>
                  <a:pt x="0" y="220"/>
                </a:moveTo>
                <a:lnTo>
                  <a:pt x="0" y="0"/>
                </a:lnTo>
                <a:lnTo>
                  <a:pt x="217" y="0"/>
                </a:lnTo>
                <a:lnTo>
                  <a:pt x="217"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 name="Freeform 76"/>
          <p:cNvSpPr>
            <a:spLocks/>
          </p:cNvSpPr>
          <p:nvPr/>
        </p:nvSpPr>
        <p:spPr bwMode="auto">
          <a:xfrm>
            <a:off x="8033459" y="5402370"/>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6" name="Freeform 77"/>
          <p:cNvSpPr>
            <a:spLocks/>
          </p:cNvSpPr>
          <p:nvPr/>
        </p:nvSpPr>
        <p:spPr bwMode="auto">
          <a:xfrm>
            <a:off x="8481822" y="5402370"/>
            <a:ext cx="336272" cy="334298"/>
          </a:xfrm>
          <a:custGeom>
            <a:avLst/>
            <a:gdLst>
              <a:gd name="T0" fmla="*/ 0 w 216"/>
              <a:gd name="T1" fmla="*/ 220 h 221"/>
              <a:gd name="T2" fmla="*/ 0 w 216"/>
              <a:gd name="T3" fmla="*/ 0 h 221"/>
              <a:gd name="T4" fmla="*/ 215 w 216"/>
              <a:gd name="T5" fmla="*/ 0 h 221"/>
              <a:gd name="T6" fmla="*/ 215 w 216"/>
              <a:gd name="T7" fmla="*/ 220 h 221"/>
              <a:gd name="T8" fmla="*/ 0 w 216"/>
              <a:gd name="T9" fmla="*/ 220 h 221"/>
            </a:gdLst>
            <a:ahLst/>
            <a:cxnLst>
              <a:cxn ang="0">
                <a:pos x="T0" y="T1"/>
              </a:cxn>
              <a:cxn ang="0">
                <a:pos x="T2" y="T3"/>
              </a:cxn>
              <a:cxn ang="0">
                <a:pos x="T4" y="T5"/>
              </a:cxn>
              <a:cxn ang="0">
                <a:pos x="T6" y="T7"/>
              </a:cxn>
              <a:cxn ang="0">
                <a:pos x="T8" y="T9"/>
              </a:cxn>
            </a:cxnLst>
            <a:rect l="0" t="0" r="r" b="b"/>
            <a:pathLst>
              <a:path w="216" h="221">
                <a:moveTo>
                  <a:pt x="0" y="220"/>
                </a:moveTo>
                <a:lnTo>
                  <a:pt x="0" y="0"/>
                </a:lnTo>
                <a:lnTo>
                  <a:pt x="215" y="0"/>
                </a:lnTo>
                <a:lnTo>
                  <a:pt x="215"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 name="Freeform 83"/>
          <p:cNvSpPr>
            <a:spLocks/>
          </p:cNvSpPr>
          <p:nvPr/>
        </p:nvSpPr>
        <p:spPr bwMode="auto">
          <a:xfrm>
            <a:off x="6088998" y="4556794"/>
            <a:ext cx="396988" cy="331272"/>
          </a:xfrm>
          <a:custGeom>
            <a:avLst/>
            <a:gdLst>
              <a:gd name="T0" fmla="*/ 0 w 255"/>
              <a:gd name="T1" fmla="*/ 0 h 219"/>
              <a:gd name="T2" fmla="*/ 254 w 255"/>
              <a:gd name="T3" fmla="*/ 0 h 219"/>
              <a:gd name="T4" fmla="*/ 254 w 255"/>
              <a:gd name="T5" fmla="*/ 218 h 219"/>
              <a:gd name="T6" fmla="*/ 0 w 255"/>
              <a:gd name="T7" fmla="*/ 218 h 219"/>
              <a:gd name="T8" fmla="*/ 0 w 255"/>
              <a:gd name="T9" fmla="*/ 0 h 219"/>
            </a:gdLst>
            <a:ahLst/>
            <a:cxnLst>
              <a:cxn ang="0">
                <a:pos x="T0" y="T1"/>
              </a:cxn>
              <a:cxn ang="0">
                <a:pos x="T2" y="T3"/>
              </a:cxn>
              <a:cxn ang="0">
                <a:pos x="T4" y="T5"/>
              </a:cxn>
              <a:cxn ang="0">
                <a:pos x="T6" y="T7"/>
              </a:cxn>
              <a:cxn ang="0">
                <a:pos x="T8" y="T9"/>
              </a:cxn>
            </a:cxnLst>
            <a:rect l="0" t="0" r="r" b="b"/>
            <a:pathLst>
              <a:path w="255" h="219">
                <a:moveTo>
                  <a:pt x="0" y="0"/>
                </a:moveTo>
                <a:lnTo>
                  <a:pt x="254" y="0"/>
                </a:lnTo>
                <a:lnTo>
                  <a:pt x="254"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1" name="Freeform 87"/>
          <p:cNvSpPr>
            <a:spLocks/>
          </p:cNvSpPr>
          <p:nvPr/>
        </p:nvSpPr>
        <p:spPr bwMode="auto">
          <a:xfrm>
            <a:off x="6719508" y="4556794"/>
            <a:ext cx="395431" cy="331272"/>
          </a:xfrm>
          <a:custGeom>
            <a:avLst/>
            <a:gdLst>
              <a:gd name="T0" fmla="*/ 0 w 254"/>
              <a:gd name="T1" fmla="*/ 0 h 219"/>
              <a:gd name="T2" fmla="*/ 253 w 254"/>
              <a:gd name="T3" fmla="*/ 0 h 219"/>
              <a:gd name="T4" fmla="*/ 253 w 254"/>
              <a:gd name="T5" fmla="*/ 218 h 219"/>
              <a:gd name="T6" fmla="*/ 0 w 254"/>
              <a:gd name="T7" fmla="*/ 218 h 219"/>
              <a:gd name="T8" fmla="*/ 0 w 254"/>
              <a:gd name="T9" fmla="*/ 0 h 219"/>
            </a:gdLst>
            <a:ahLst/>
            <a:cxnLst>
              <a:cxn ang="0">
                <a:pos x="T0" y="T1"/>
              </a:cxn>
              <a:cxn ang="0">
                <a:pos x="T2" y="T3"/>
              </a:cxn>
              <a:cxn ang="0">
                <a:pos x="T4" y="T5"/>
              </a:cxn>
              <a:cxn ang="0">
                <a:pos x="T6" y="T7"/>
              </a:cxn>
              <a:cxn ang="0">
                <a:pos x="T8" y="T9"/>
              </a:cxn>
            </a:cxnLst>
            <a:rect l="0" t="0" r="r" b="b"/>
            <a:pathLst>
              <a:path w="254" h="219">
                <a:moveTo>
                  <a:pt x="0" y="0"/>
                </a:moveTo>
                <a:lnTo>
                  <a:pt x="253" y="0"/>
                </a:lnTo>
                <a:lnTo>
                  <a:pt x="253"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 name="Freeform 95"/>
          <p:cNvSpPr>
            <a:spLocks/>
          </p:cNvSpPr>
          <p:nvPr/>
        </p:nvSpPr>
        <p:spPr bwMode="auto">
          <a:xfrm>
            <a:off x="7784369" y="4556794"/>
            <a:ext cx="395431" cy="331272"/>
          </a:xfrm>
          <a:custGeom>
            <a:avLst/>
            <a:gdLst>
              <a:gd name="T0" fmla="*/ 0 w 254"/>
              <a:gd name="T1" fmla="*/ 0 h 219"/>
              <a:gd name="T2" fmla="*/ 253 w 254"/>
              <a:gd name="T3" fmla="*/ 0 h 219"/>
              <a:gd name="T4" fmla="*/ 253 w 254"/>
              <a:gd name="T5" fmla="*/ 218 h 219"/>
              <a:gd name="T6" fmla="*/ 0 w 254"/>
              <a:gd name="T7" fmla="*/ 218 h 219"/>
              <a:gd name="T8" fmla="*/ 0 w 254"/>
              <a:gd name="T9" fmla="*/ 0 h 219"/>
            </a:gdLst>
            <a:ahLst/>
            <a:cxnLst>
              <a:cxn ang="0">
                <a:pos x="T0" y="T1"/>
              </a:cxn>
              <a:cxn ang="0">
                <a:pos x="T2" y="T3"/>
              </a:cxn>
              <a:cxn ang="0">
                <a:pos x="T4" y="T5"/>
              </a:cxn>
              <a:cxn ang="0">
                <a:pos x="T6" y="T7"/>
              </a:cxn>
              <a:cxn ang="0">
                <a:pos x="T8" y="T9"/>
              </a:cxn>
            </a:cxnLst>
            <a:rect l="0" t="0" r="r" b="b"/>
            <a:pathLst>
              <a:path w="254" h="219">
                <a:moveTo>
                  <a:pt x="0" y="0"/>
                </a:moveTo>
                <a:lnTo>
                  <a:pt x="253" y="0"/>
                </a:lnTo>
                <a:lnTo>
                  <a:pt x="253" y="218"/>
                </a:lnTo>
                <a:lnTo>
                  <a:pt x="0" y="218"/>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 name="Freeform 101"/>
          <p:cNvSpPr>
            <a:spLocks/>
          </p:cNvSpPr>
          <p:nvPr/>
        </p:nvSpPr>
        <p:spPr bwMode="auto">
          <a:xfrm>
            <a:off x="6127919" y="4886554"/>
            <a:ext cx="197715" cy="474975"/>
          </a:xfrm>
          <a:custGeom>
            <a:avLst/>
            <a:gdLst>
              <a:gd name="T0" fmla="*/ 0 w 127"/>
              <a:gd name="T1" fmla="*/ 0 h 314"/>
              <a:gd name="T2" fmla="*/ 126 w 127"/>
              <a:gd name="T3" fmla="*/ 313 h 314"/>
              <a:gd name="T4" fmla="*/ 0 w 127"/>
              <a:gd name="T5" fmla="*/ 0 h 314"/>
            </a:gdLst>
            <a:ahLst/>
            <a:cxnLst>
              <a:cxn ang="0">
                <a:pos x="T0" y="T1"/>
              </a:cxn>
              <a:cxn ang="0">
                <a:pos x="T2" y="T3"/>
              </a:cxn>
              <a:cxn ang="0">
                <a:pos x="T4" y="T5"/>
              </a:cxn>
            </a:cxnLst>
            <a:rect l="0" t="0" r="r" b="b"/>
            <a:pathLst>
              <a:path w="127" h="314">
                <a:moveTo>
                  <a:pt x="0" y="0"/>
                </a:moveTo>
                <a:lnTo>
                  <a:pt x="126"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 name="Freeform 102"/>
          <p:cNvSpPr>
            <a:spLocks/>
          </p:cNvSpPr>
          <p:nvPr/>
        </p:nvSpPr>
        <p:spPr bwMode="auto">
          <a:xfrm>
            <a:off x="6282043" y="5285896"/>
            <a:ext cx="43591" cy="75633"/>
          </a:xfrm>
          <a:custGeom>
            <a:avLst/>
            <a:gdLst>
              <a:gd name="T0" fmla="*/ 18 w 28"/>
              <a:gd name="T1" fmla="*/ 0 h 50"/>
              <a:gd name="T2" fmla="*/ 27 w 28"/>
              <a:gd name="T3" fmla="*/ 49 h 50"/>
              <a:gd name="T4" fmla="*/ 0 w 28"/>
              <a:gd name="T5" fmla="*/ 11 h 50"/>
            </a:gdLst>
            <a:ahLst/>
            <a:cxnLst>
              <a:cxn ang="0">
                <a:pos x="T0" y="T1"/>
              </a:cxn>
              <a:cxn ang="0">
                <a:pos x="T2" y="T3"/>
              </a:cxn>
              <a:cxn ang="0">
                <a:pos x="T4" y="T5"/>
              </a:cxn>
            </a:cxnLst>
            <a:rect l="0" t="0" r="r" b="b"/>
            <a:pathLst>
              <a:path w="28" h="50">
                <a:moveTo>
                  <a:pt x="18" y="0"/>
                </a:moveTo>
                <a:lnTo>
                  <a:pt x="27" y="49"/>
                </a:lnTo>
                <a:lnTo>
                  <a:pt x="0" y="1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 name="Freeform 103"/>
          <p:cNvSpPr>
            <a:spLocks/>
          </p:cNvSpPr>
          <p:nvPr/>
        </p:nvSpPr>
        <p:spPr bwMode="auto">
          <a:xfrm>
            <a:off x="5849248" y="4886554"/>
            <a:ext cx="359625" cy="523380"/>
          </a:xfrm>
          <a:custGeom>
            <a:avLst/>
            <a:gdLst>
              <a:gd name="T0" fmla="*/ 230 w 231"/>
              <a:gd name="T1" fmla="*/ 0 h 346"/>
              <a:gd name="T2" fmla="*/ 0 w 231"/>
              <a:gd name="T3" fmla="*/ 345 h 346"/>
              <a:gd name="T4" fmla="*/ 230 w 231"/>
              <a:gd name="T5" fmla="*/ 0 h 346"/>
            </a:gdLst>
            <a:ahLst/>
            <a:cxnLst>
              <a:cxn ang="0">
                <a:pos x="T0" y="T1"/>
              </a:cxn>
              <a:cxn ang="0">
                <a:pos x="T2" y="T3"/>
              </a:cxn>
              <a:cxn ang="0">
                <a:pos x="T4" y="T5"/>
              </a:cxn>
            </a:cxnLst>
            <a:rect l="0" t="0" r="r" b="b"/>
            <a:pathLst>
              <a:path w="231" h="346">
                <a:moveTo>
                  <a:pt x="230" y="0"/>
                </a:moveTo>
                <a:lnTo>
                  <a:pt x="0" y="345"/>
                </a:lnTo>
                <a:lnTo>
                  <a:pt x="23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 name="Freeform 104"/>
          <p:cNvSpPr>
            <a:spLocks/>
          </p:cNvSpPr>
          <p:nvPr/>
        </p:nvSpPr>
        <p:spPr bwMode="auto">
          <a:xfrm>
            <a:off x="5849248" y="5338839"/>
            <a:ext cx="56045" cy="71095"/>
          </a:xfrm>
          <a:custGeom>
            <a:avLst/>
            <a:gdLst>
              <a:gd name="T0" fmla="*/ 35 w 36"/>
              <a:gd name="T1" fmla="*/ 16 h 47"/>
              <a:gd name="T2" fmla="*/ 0 w 36"/>
              <a:gd name="T3" fmla="*/ 46 h 47"/>
              <a:gd name="T4" fmla="*/ 19 w 36"/>
              <a:gd name="T5" fmla="*/ 0 h 47"/>
            </a:gdLst>
            <a:ahLst/>
            <a:cxnLst>
              <a:cxn ang="0">
                <a:pos x="T0" y="T1"/>
              </a:cxn>
              <a:cxn ang="0">
                <a:pos x="T2" y="T3"/>
              </a:cxn>
              <a:cxn ang="0">
                <a:pos x="T4" y="T5"/>
              </a:cxn>
            </a:cxnLst>
            <a:rect l="0" t="0" r="r" b="b"/>
            <a:pathLst>
              <a:path w="36" h="47">
                <a:moveTo>
                  <a:pt x="35" y="16"/>
                </a:moveTo>
                <a:lnTo>
                  <a:pt x="0" y="46"/>
                </a:lnTo>
                <a:lnTo>
                  <a:pt x="19"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 name="Freeform 105"/>
          <p:cNvSpPr>
            <a:spLocks/>
          </p:cNvSpPr>
          <p:nvPr/>
        </p:nvSpPr>
        <p:spPr bwMode="auto">
          <a:xfrm>
            <a:off x="6244679" y="4886554"/>
            <a:ext cx="555783" cy="523380"/>
          </a:xfrm>
          <a:custGeom>
            <a:avLst/>
            <a:gdLst>
              <a:gd name="T0" fmla="*/ 0 w 357"/>
              <a:gd name="T1" fmla="*/ 0 h 346"/>
              <a:gd name="T2" fmla="*/ 356 w 357"/>
              <a:gd name="T3" fmla="*/ 345 h 346"/>
              <a:gd name="T4" fmla="*/ 0 w 357"/>
              <a:gd name="T5" fmla="*/ 0 h 346"/>
            </a:gdLst>
            <a:ahLst/>
            <a:cxnLst>
              <a:cxn ang="0">
                <a:pos x="T0" y="T1"/>
              </a:cxn>
              <a:cxn ang="0">
                <a:pos x="T2" y="T3"/>
              </a:cxn>
              <a:cxn ang="0">
                <a:pos x="T4" y="T5"/>
              </a:cxn>
            </a:cxnLst>
            <a:rect l="0" t="0" r="r" b="b"/>
            <a:pathLst>
              <a:path w="357" h="346">
                <a:moveTo>
                  <a:pt x="0" y="0"/>
                </a:moveTo>
                <a:lnTo>
                  <a:pt x="356"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7" name="Freeform 106"/>
          <p:cNvSpPr>
            <a:spLocks/>
          </p:cNvSpPr>
          <p:nvPr/>
        </p:nvSpPr>
        <p:spPr bwMode="auto">
          <a:xfrm>
            <a:off x="6736633" y="5347915"/>
            <a:ext cx="63830" cy="62020"/>
          </a:xfrm>
          <a:custGeom>
            <a:avLst/>
            <a:gdLst>
              <a:gd name="T0" fmla="*/ 13 w 41"/>
              <a:gd name="T1" fmla="*/ 0 h 41"/>
              <a:gd name="T2" fmla="*/ 40 w 41"/>
              <a:gd name="T3" fmla="*/ 40 h 41"/>
              <a:gd name="T4" fmla="*/ 0 w 41"/>
              <a:gd name="T5" fmla="*/ 19 h 41"/>
            </a:gdLst>
            <a:ahLst/>
            <a:cxnLst>
              <a:cxn ang="0">
                <a:pos x="T0" y="T1"/>
              </a:cxn>
              <a:cxn ang="0">
                <a:pos x="T2" y="T3"/>
              </a:cxn>
              <a:cxn ang="0">
                <a:pos x="T4" y="T5"/>
              </a:cxn>
            </a:cxnLst>
            <a:rect l="0" t="0" r="r" b="b"/>
            <a:pathLst>
              <a:path w="41" h="41">
                <a:moveTo>
                  <a:pt x="13" y="0"/>
                </a:moveTo>
                <a:lnTo>
                  <a:pt x="40" y="40"/>
                </a:lnTo>
                <a:lnTo>
                  <a:pt x="0" y="1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 name="Freeform 107"/>
          <p:cNvSpPr>
            <a:spLocks/>
          </p:cNvSpPr>
          <p:nvPr/>
        </p:nvSpPr>
        <p:spPr bwMode="auto">
          <a:xfrm>
            <a:off x="6048521" y="4886554"/>
            <a:ext cx="277113" cy="474975"/>
          </a:xfrm>
          <a:custGeom>
            <a:avLst/>
            <a:gdLst>
              <a:gd name="T0" fmla="*/ 177 w 178"/>
              <a:gd name="T1" fmla="*/ 0 h 314"/>
              <a:gd name="T2" fmla="*/ 0 w 178"/>
              <a:gd name="T3" fmla="*/ 313 h 314"/>
              <a:gd name="T4" fmla="*/ 177 w 178"/>
              <a:gd name="T5" fmla="*/ 0 h 314"/>
            </a:gdLst>
            <a:ahLst/>
            <a:cxnLst>
              <a:cxn ang="0">
                <a:pos x="T0" y="T1"/>
              </a:cxn>
              <a:cxn ang="0">
                <a:pos x="T2" y="T3"/>
              </a:cxn>
              <a:cxn ang="0">
                <a:pos x="T4" y="T5"/>
              </a:cxn>
            </a:cxnLst>
            <a:rect l="0" t="0" r="r" b="b"/>
            <a:pathLst>
              <a:path w="178" h="314">
                <a:moveTo>
                  <a:pt x="177" y="0"/>
                </a:moveTo>
                <a:lnTo>
                  <a:pt x="0" y="313"/>
                </a:lnTo>
                <a:lnTo>
                  <a:pt x="17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 name="Freeform 108"/>
          <p:cNvSpPr>
            <a:spLocks/>
          </p:cNvSpPr>
          <p:nvPr/>
        </p:nvSpPr>
        <p:spPr bwMode="auto">
          <a:xfrm>
            <a:off x="6048521" y="5290434"/>
            <a:ext cx="51375" cy="71095"/>
          </a:xfrm>
          <a:custGeom>
            <a:avLst/>
            <a:gdLst>
              <a:gd name="T0" fmla="*/ 32 w 33"/>
              <a:gd name="T1" fmla="*/ 13 h 47"/>
              <a:gd name="T2" fmla="*/ 0 w 33"/>
              <a:gd name="T3" fmla="*/ 46 h 47"/>
              <a:gd name="T4" fmla="*/ 14 w 33"/>
              <a:gd name="T5" fmla="*/ 0 h 47"/>
            </a:gdLst>
            <a:ahLst/>
            <a:cxnLst>
              <a:cxn ang="0">
                <a:pos x="T0" y="T1"/>
              </a:cxn>
              <a:cxn ang="0">
                <a:pos x="T2" y="T3"/>
              </a:cxn>
              <a:cxn ang="0">
                <a:pos x="T4" y="T5"/>
              </a:cxn>
            </a:cxnLst>
            <a:rect l="0" t="0" r="r" b="b"/>
            <a:pathLst>
              <a:path w="33" h="47">
                <a:moveTo>
                  <a:pt x="32" y="13"/>
                </a:moveTo>
                <a:lnTo>
                  <a:pt x="0" y="46"/>
                </a:lnTo>
                <a:lnTo>
                  <a:pt x="1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 name="Freeform 109"/>
          <p:cNvSpPr>
            <a:spLocks/>
          </p:cNvSpPr>
          <p:nvPr/>
        </p:nvSpPr>
        <p:spPr bwMode="auto">
          <a:xfrm>
            <a:off x="6366111" y="4886554"/>
            <a:ext cx="1380895" cy="474975"/>
          </a:xfrm>
          <a:custGeom>
            <a:avLst/>
            <a:gdLst>
              <a:gd name="T0" fmla="*/ 0 w 887"/>
              <a:gd name="T1" fmla="*/ 0 h 314"/>
              <a:gd name="T2" fmla="*/ 886 w 887"/>
              <a:gd name="T3" fmla="*/ 313 h 314"/>
              <a:gd name="T4" fmla="*/ 0 w 887"/>
              <a:gd name="T5" fmla="*/ 0 h 314"/>
            </a:gdLst>
            <a:ahLst/>
            <a:cxnLst>
              <a:cxn ang="0">
                <a:pos x="T0" y="T1"/>
              </a:cxn>
              <a:cxn ang="0">
                <a:pos x="T2" y="T3"/>
              </a:cxn>
              <a:cxn ang="0">
                <a:pos x="T4" y="T5"/>
              </a:cxn>
            </a:cxnLst>
            <a:rect l="0" t="0" r="r" b="b"/>
            <a:pathLst>
              <a:path w="887" h="314">
                <a:moveTo>
                  <a:pt x="0" y="0"/>
                </a:moveTo>
                <a:lnTo>
                  <a:pt x="886"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1" name="Freeform 110"/>
          <p:cNvSpPr>
            <a:spLocks/>
          </p:cNvSpPr>
          <p:nvPr/>
        </p:nvSpPr>
        <p:spPr bwMode="auto">
          <a:xfrm>
            <a:off x="7680062" y="5320687"/>
            <a:ext cx="66944" cy="40842"/>
          </a:xfrm>
          <a:custGeom>
            <a:avLst/>
            <a:gdLst>
              <a:gd name="T0" fmla="*/ 6 w 43"/>
              <a:gd name="T1" fmla="*/ 0 h 27"/>
              <a:gd name="T2" fmla="*/ 42 w 43"/>
              <a:gd name="T3" fmla="*/ 26 h 27"/>
              <a:gd name="T4" fmla="*/ 0 w 43"/>
              <a:gd name="T5" fmla="*/ 25 h 27"/>
            </a:gdLst>
            <a:ahLst/>
            <a:cxnLst>
              <a:cxn ang="0">
                <a:pos x="T0" y="T1"/>
              </a:cxn>
              <a:cxn ang="0">
                <a:pos x="T2" y="T3"/>
              </a:cxn>
              <a:cxn ang="0">
                <a:pos x="T4" y="T5"/>
              </a:cxn>
            </a:cxnLst>
            <a:rect l="0" t="0" r="r" b="b"/>
            <a:pathLst>
              <a:path w="43" h="27">
                <a:moveTo>
                  <a:pt x="6" y="0"/>
                </a:moveTo>
                <a:lnTo>
                  <a:pt x="42" y="26"/>
                </a:lnTo>
                <a:lnTo>
                  <a:pt x="0"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2" name="Freeform 111"/>
          <p:cNvSpPr>
            <a:spLocks/>
          </p:cNvSpPr>
          <p:nvPr/>
        </p:nvSpPr>
        <p:spPr bwMode="auto">
          <a:xfrm>
            <a:off x="6127919" y="4886554"/>
            <a:ext cx="672544" cy="474975"/>
          </a:xfrm>
          <a:custGeom>
            <a:avLst/>
            <a:gdLst>
              <a:gd name="T0" fmla="*/ 431 w 432"/>
              <a:gd name="T1" fmla="*/ 0 h 314"/>
              <a:gd name="T2" fmla="*/ 0 w 432"/>
              <a:gd name="T3" fmla="*/ 313 h 314"/>
              <a:gd name="T4" fmla="*/ 431 w 432"/>
              <a:gd name="T5" fmla="*/ 0 h 314"/>
            </a:gdLst>
            <a:ahLst/>
            <a:cxnLst>
              <a:cxn ang="0">
                <a:pos x="T0" y="T1"/>
              </a:cxn>
              <a:cxn ang="0">
                <a:pos x="T2" y="T3"/>
              </a:cxn>
              <a:cxn ang="0">
                <a:pos x="T4" y="T5"/>
              </a:cxn>
            </a:cxnLst>
            <a:rect l="0" t="0" r="r" b="b"/>
            <a:pathLst>
              <a:path w="432" h="314">
                <a:moveTo>
                  <a:pt x="431" y="0"/>
                </a:moveTo>
                <a:lnTo>
                  <a:pt x="0" y="313"/>
                </a:lnTo>
                <a:lnTo>
                  <a:pt x="4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 name="Freeform 112"/>
          <p:cNvSpPr>
            <a:spLocks/>
          </p:cNvSpPr>
          <p:nvPr/>
        </p:nvSpPr>
        <p:spPr bwMode="auto">
          <a:xfrm>
            <a:off x="6127919" y="5305560"/>
            <a:ext cx="63829" cy="55969"/>
          </a:xfrm>
          <a:custGeom>
            <a:avLst/>
            <a:gdLst>
              <a:gd name="T0" fmla="*/ 40 w 41"/>
              <a:gd name="T1" fmla="*/ 22 h 37"/>
              <a:gd name="T2" fmla="*/ 0 w 41"/>
              <a:gd name="T3" fmla="*/ 36 h 37"/>
              <a:gd name="T4" fmla="*/ 31 w 41"/>
              <a:gd name="T5" fmla="*/ 0 h 37"/>
            </a:gdLst>
            <a:ahLst/>
            <a:cxnLst>
              <a:cxn ang="0">
                <a:pos x="T0" y="T1"/>
              </a:cxn>
              <a:cxn ang="0">
                <a:pos x="T2" y="T3"/>
              </a:cxn>
              <a:cxn ang="0">
                <a:pos x="T4" y="T5"/>
              </a:cxn>
            </a:cxnLst>
            <a:rect l="0" t="0" r="r" b="b"/>
            <a:pathLst>
              <a:path w="41" h="37">
                <a:moveTo>
                  <a:pt x="40" y="22"/>
                </a:moveTo>
                <a:lnTo>
                  <a:pt x="0" y="36"/>
                </a:lnTo>
                <a:lnTo>
                  <a:pt x="3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 name="Freeform 113"/>
          <p:cNvSpPr>
            <a:spLocks/>
          </p:cNvSpPr>
          <p:nvPr/>
        </p:nvSpPr>
        <p:spPr bwMode="auto">
          <a:xfrm>
            <a:off x="6834712" y="4886554"/>
            <a:ext cx="1743632" cy="474975"/>
          </a:xfrm>
          <a:custGeom>
            <a:avLst/>
            <a:gdLst>
              <a:gd name="T0" fmla="*/ 0 w 1120"/>
              <a:gd name="T1" fmla="*/ 0 h 314"/>
              <a:gd name="T2" fmla="*/ 1119 w 1120"/>
              <a:gd name="T3" fmla="*/ 313 h 314"/>
              <a:gd name="T4" fmla="*/ 0 w 1120"/>
              <a:gd name="T5" fmla="*/ 0 h 314"/>
            </a:gdLst>
            <a:ahLst/>
            <a:cxnLst>
              <a:cxn ang="0">
                <a:pos x="T0" y="T1"/>
              </a:cxn>
              <a:cxn ang="0">
                <a:pos x="T2" y="T3"/>
              </a:cxn>
              <a:cxn ang="0">
                <a:pos x="T4" y="T5"/>
              </a:cxn>
            </a:cxnLst>
            <a:rect l="0" t="0" r="r" b="b"/>
            <a:pathLst>
              <a:path w="1120" h="314">
                <a:moveTo>
                  <a:pt x="0" y="0"/>
                </a:moveTo>
                <a:lnTo>
                  <a:pt x="1119"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 name="Freeform 114"/>
          <p:cNvSpPr>
            <a:spLocks/>
          </p:cNvSpPr>
          <p:nvPr/>
        </p:nvSpPr>
        <p:spPr bwMode="auto">
          <a:xfrm>
            <a:off x="8509845" y="5323712"/>
            <a:ext cx="68500" cy="39329"/>
          </a:xfrm>
          <a:custGeom>
            <a:avLst/>
            <a:gdLst>
              <a:gd name="T0" fmla="*/ 5 w 44"/>
              <a:gd name="T1" fmla="*/ 0 h 26"/>
              <a:gd name="T2" fmla="*/ 43 w 44"/>
              <a:gd name="T3" fmla="*/ 24 h 26"/>
              <a:gd name="T4" fmla="*/ 0 w 44"/>
              <a:gd name="T5" fmla="*/ 25 h 26"/>
            </a:gdLst>
            <a:ahLst/>
            <a:cxnLst>
              <a:cxn ang="0">
                <a:pos x="T0" y="T1"/>
              </a:cxn>
              <a:cxn ang="0">
                <a:pos x="T2" y="T3"/>
              </a:cxn>
              <a:cxn ang="0">
                <a:pos x="T4" y="T5"/>
              </a:cxn>
            </a:cxnLst>
            <a:rect l="0" t="0" r="r" b="b"/>
            <a:pathLst>
              <a:path w="44" h="26">
                <a:moveTo>
                  <a:pt x="5" y="0"/>
                </a:moveTo>
                <a:lnTo>
                  <a:pt x="43" y="24"/>
                </a:lnTo>
                <a:lnTo>
                  <a:pt x="0" y="2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 name="Freeform 115"/>
          <p:cNvSpPr>
            <a:spLocks/>
          </p:cNvSpPr>
          <p:nvPr/>
        </p:nvSpPr>
        <p:spPr bwMode="auto">
          <a:xfrm>
            <a:off x="6834712" y="4886554"/>
            <a:ext cx="161909" cy="523380"/>
          </a:xfrm>
          <a:custGeom>
            <a:avLst/>
            <a:gdLst>
              <a:gd name="T0" fmla="*/ 103 w 104"/>
              <a:gd name="T1" fmla="*/ 0 h 346"/>
              <a:gd name="T2" fmla="*/ 0 w 104"/>
              <a:gd name="T3" fmla="*/ 345 h 346"/>
              <a:gd name="T4" fmla="*/ 103 w 104"/>
              <a:gd name="T5" fmla="*/ 0 h 346"/>
            </a:gdLst>
            <a:ahLst/>
            <a:cxnLst>
              <a:cxn ang="0">
                <a:pos x="T0" y="T1"/>
              </a:cxn>
              <a:cxn ang="0">
                <a:pos x="T2" y="T3"/>
              </a:cxn>
              <a:cxn ang="0">
                <a:pos x="T4" y="T5"/>
              </a:cxn>
            </a:cxnLst>
            <a:rect l="0" t="0" r="r" b="b"/>
            <a:pathLst>
              <a:path w="104" h="346">
                <a:moveTo>
                  <a:pt x="103" y="0"/>
                </a:moveTo>
                <a:lnTo>
                  <a:pt x="0" y="345"/>
                </a:lnTo>
                <a:lnTo>
                  <a:pt x="10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 name="Freeform 116"/>
          <p:cNvSpPr>
            <a:spLocks/>
          </p:cNvSpPr>
          <p:nvPr/>
        </p:nvSpPr>
        <p:spPr bwMode="auto">
          <a:xfrm>
            <a:off x="6834712" y="5331276"/>
            <a:ext cx="42033" cy="78658"/>
          </a:xfrm>
          <a:custGeom>
            <a:avLst/>
            <a:gdLst>
              <a:gd name="T0" fmla="*/ 26 w 27"/>
              <a:gd name="T1" fmla="*/ 8 h 52"/>
              <a:gd name="T2" fmla="*/ 0 w 27"/>
              <a:gd name="T3" fmla="*/ 51 h 52"/>
              <a:gd name="T4" fmla="*/ 5 w 27"/>
              <a:gd name="T5" fmla="*/ 0 h 52"/>
            </a:gdLst>
            <a:ahLst/>
            <a:cxnLst>
              <a:cxn ang="0">
                <a:pos x="T0" y="T1"/>
              </a:cxn>
              <a:cxn ang="0">
                <a:pos x="T2" y="T3"/>
              </a:cxn>
              <a:cxn ang="0">
                <a:pos x="T4" y="T5"/>
              </a:cxn>
            </a:cxnLst>
            <a:rect l="0" t="0" r="r" b="b"/>
            <a:pathLst>
              <a:path w="27" h="52">
                <a:moveTo>
                  <a:pt x="26" y="8"/>
                </a:moveTo>
                <a:lnTo>
                  <a:pt x="0" y="51"/>
                </a:lnTo>
                <a:lnTo>
                  <a:pt x="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 name="Freeform 117"/>
          <p:cNvSpPr>
            <a:spLocks/>
          </p:cNvSpPr>
          <p:nvPr/>
        </p:nvSpPr>
        <p:spPr bwMode="auto">
          <a:xfrm>
            <a:off x="6957700" y="4886554"/>
            <a:ext cx="316034" cy="474975"/>
          </a:xfrm>
          <a:custGeom>
            <a:avLst/>
            <a:gdLst>
              <a:gd name="T0" fmla="*/ 0 w 203"/>
              <a:gd name="T1" fmla="*/ 0 h 314"/>
              <a:gd name="T2" fmla="*/ 202 w 203"/>
              <a:gd name="T3" fmla="*/ 313 h 314"/>
              <a:gd name="T4" fmla="*/ 0 w 203"/>
              <a:gd name="T5" fmla="*/ 0 h 314"/>
            </a:gdLst>
            <a:ahLst/>
            <a:cxnLst>
              <a:cxn ang="0">
                <a:pos x="T0" y="T1"/>
              </a:cxn>
              <a:cxn ang="0">
                <a:pos x="T2" y="T3"/>
              </a:cxn>
              <a:cxn ang="0">
                <a:pos x="T4" y="T5"/>
              </a:cxn>
            </a:cxnLst>
            <a:rect l="0" t="0" r="r" b="b"/>
            <a:pathLst>
              <a:path w="203" h="314">
                <a:moveTo>
                  <a:pt x="0" y="0"/>
                </a:moveTo>
                <a:lnTo>
                  <a:pt x="202" y="313"/>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Freeform 118"/>
          <p:cNvSpPr>
            <a:spLocks/>
          </p:cNvSpPr>
          <p:nvPr/>
        </p:nvSpPr>
        <p:spPr bwMode="auto">
          <a:xfrm>
            <a:off x="7217689" y="5291947"/>
            <a:ext cx="56045" cy="69582"/>
          </a:xfrm>
          <a:custGeom>
            <a:avLst/>
            <a:gdLst>
              <a:gd name="T0" fmla="*/ 17 w 36"/>
              <a:gd name="T1" fmla="*/ 0 h 46"/>
              <a:gd name="T2" fmla="*/ 35 w 36"/>
              <a:gd name="T3" fmla="*/ 45 h 46"/>
              <a:gd name="T4" fmla="*/ 0 w 36"/>
              <a:gd name="T5" fmla="*/ 15 h 46"/>
            </a:gdLst>
            <a:ahLst/>
            <a:cxnLst>
              <a:cxn ang="0">
                <a:pos x="T0" y="T1"/>
              </a:cxn>
              <a:cxn ang="0">
                <a:pos x="T2" y="T3"/>
              </a:cxn>
              <a:cxn ang="0">
                <a:pos x="T4" y="T5"/>
              </a:cxn>
            </a:cxnLst>
            <a:rect l="0" t="0" r="r" b="b"/>
            <a:pathLst>
              <a:path w="36" h="46">
                <a:moveTo>
                  <a:pt x="17" y="0"/>
                </a:moveTo>
                <a:lnTo>
                  <a:pt x="35" y="45"/>
                </a:lnTo>
                <a:lnTo>
                  <a:pt x="0" y="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Freeform 119"/>
          <p:cNvSpPr>
            <a:spLocks/>
          </p:cNvSpPr>
          <p:nvPr/>
        </p:nvSpPr>
        <p:spPr bwMode="auto">
          <a:xfrm>
            <a:off x="7351575" y="4886554"/>
            <a:ext cx="554226" cy="523380"/>
          </a:xfrm>
          <a:custGeom>
            <a:avLst/>
            <a:gdLst>
              <a:gd name="T0" fmla="*/ 355 w 356"/>
              <a:gd name="T1" fmla="*/ 0 h 346"/>
              <a:gd name="T2" fmla="*/ 0 w 356"/>
              <a:gd name="T3" fmla="*/ 345 h 346"/>
              <a:gd name="T4" fmla="*/ 355 w 356"/>
              <a:gd name="T5" fmla="*/ 0 h 346"/>
            </a:gdLst>
            <a:ahLst/>
            <a:cxnLst>
              <a:cxn ang="0">
                <a:pos x="T0" y="T1"/>
              </a:cxn>
              <a:cxn ang="0">
                <a:pos x="T2" y="T3"/>
              </a:cxn>
              <a:cxn ang="0">
                <a:pos x="T4" y="T5"/>
              </a:cxn>
            </a:cxnLst>
            <a:rect l="0" t="0" r="r" b="b"/>
            <a:pathLst>
              <a:path w="356" h="346">
                <a:moveTo>
                  <a:pt x="355" y="0"/>
                </a:moveTo>
                <a:lnTo>
                  <a:pt x="0" y="345"/>
                </a:lnTo>
                <a:lnTo>
                  <a:pt x="355"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1" name="Freeform 120"/>
          <p:cNvSpPr>
            <a:spLocks/>
          </p:cNvSpPr>
          <p:nvPr/>
        </p:nvSpPr>
        <p:spPr bwMode="auto">
          <a:xfrm>
            <a:off x="7351575" y="5347915"/>
            <a:ext cx="57602" cy="62020"/>
          </a:xfrm>
          <a:custGeom>
            <a:avLst/>
            <a:gdLst>
              <a:gd name="T0" fmla="*/ 36 w 37"/>
              <a:gd name="T1" fmla="*/ 19 h 41"/>
              <a:gd name="T2" fmla="*/ 0 w 37"/>
              <a:gd name="T3" fmla="*/ 40 h 41"/>
              <a:gd name="T4" fmla="*/ 24 w 37"/>
              <a:gd name="T5" fmla="*/ 0 h 41"/>
            </a:gdLst>
            <a:ahLst/>
            <a:cxnLst>
              <a:cxn ang="0">
                <a:pos x="T0" y="T1"/>
              </a:cxn>
              <a:cxn ang="0">
                <a:pos x="T2" y="T3"/>
              </a:cxn>
              <a:cxn ang="0">
                <a:pos x="T4" y="T5"/>
              </a:cxn>
            </a:cxnLst>
            <a:rect l="0" t="0" r="r" b="b"/>
            <a:pathLst>
              <a:path w="37" h="41">
                <a:moveTo>
                  <a:pt x="36" y="19"/>
                </a:moveTo>
                <a:lnTo>
                  <a:pt x="0" y="40"/>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2" name="Freeform 121"/>
          <p:cNvSpPr>
            <a:spLocks/>
          </p:cNvSpPr>
          <p:nvPr/>
        </p:nvSpPr>
        <p:spPr bwMode="auto">
          <a:xfrm>
            <a:off x="7943164" y="4886554"/>
            <a:ext cx="316033" cy="523380"/>
          </a:xfrm>
          <a:custGeom>
            <a:avLst/>
            <a:gdLst>
              <a:gd name="T0" fmla="*/ 0 w 203"/>
              <a:gd name="T1" fmla="*/ 0 h 346"/>
              <a:gd name="T2" fmla="*/ 202 w 203"/>
              <a:gd name="T3" fmla="*/ 345 h 346"/>
              <a:gd name="T4" fmla="*/ 0 w 203"/>
              <a:gd name="T5" fmla="*/ 0 h 346"/>
            </a:gdLst>
            <a:ahLst/>
            <a:cxnLst>
              <a:cxn ang="0">
                <a:pos x="T0" y="T1"/>
              </a:cxn>
              <a:cxn ang="0">
                <a:pos x="T2" y="T3"/>
              </a:cxn>
              <a:cxn ang="0">
                <a:pos x="T4" y="T5"/>
              </a:cxn>
            </a:cxnLst>
            <a:rect l="0" t="0" r="r" b="b"/>
            <a:pathLst>
              <a:path w="203" h="346">
                <a:moveTo>
                  <a:pt x="0" y="0"/>
                </a:moveTo>
                <a:lnTo>
                  <a:pt x="202"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 name="Freeform 122"/>
          <p:cNvSpPr>
            <a:spLocks/>
          </p:cNvSpPr>
          <p:nvPr/>
        </p:nvSpPr>
        <p:spPr bwMode="auto">
          <a:xfrm>
            <a:off x="8209379" y="5337326"/>
            <a:ext cx="49818" cy="72608"/>
          </a:xfrm>
          <a:custGeom>
            <a:avLst/>
            <a:gdLst>
              <a:gd name="T0" fmla="*/ 16 w 32"/>
              <a:gd name="T1" fmla="*/ 0 h 48"/>
              <a:gd name="T2" fmla="*/ 31 w 32"/>
              <a:gd name="T3" fmla="*/ 47 h 48"/>
              <a:gd name="T4" fmla="*/ 0 w 32"/>
              <a:gd name="T5" fmla="*/ 15 h 48"/>
            </a:gdLst>
            <a:ahLst/>
            <a:cxnLst>
              <a:cxn ang="0">
                <a:pos x="T0" y="T1"/>
              </a:cxn>
              <a:cxn ang="0">
                <a:pos x="T2" y="T3"/>
              </a:cxn>
              <a:cxn ang="0">
                <a:pos x="T4" y="T5"/>
              </a:cxn>
            </a:cxnLst>
            <a:rect l="0" t="0" r="r" b="b"/>
            <a:pathLst>
              <a:path w="32" h="48">
                <a:moveTo>
                  <a:pt x="16" y="0"/>
                </a:moveTo>
                <a:lnTo>
                  <a:pt x="31" y="47"/>
                </a:lnTo>
                <a:lnTo>
                  <a:pt x="0" y="1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4" name="Freeform 123"/>
          <p:cNvSpPr>
            <a:spLocks/>
          </p:cNvSpPr>
          <p:nvPr/>
        </p:nvSpPr>
        <p:spPr bwMode="auto">
          <a:xfrm>
            <a:off x="7826403" y="4886554"/>
            <a:ext cx="236636" cy="474975"/>
          </a:xfrm>
          <a:custGeom>
            <a:avLst/>
            <a:gdLst>
              <a:gd name="T0" fmla="*/ 151 w 152"/>
              <a:gd name="T1" fmla="*/ 0 h 314"/>
              <a:gd name="T2" fmla="*/ 0 w 152"/>
              <a:gd name="T3" fmla="*/ 313 h 314"/>
              <a:gd name="T4" fmla="*/ 151 w 152"/>
              <a:gd name="T5" fmla="*/ 0 h 314"/>
            </a:gdLst>
            <a:ahLst/>
            <a:cxnLst>
              <a:cxn ang="0">
                <a:pos x="T0" y="T1"/>
              </a:cxn>
              <a:cxn ang="0">
                <a:pos x="T2" y="T3"/>
              </a:cxn>
              <a:cxn ang="0">
                <a:pos x="T4" y="T5"/>
              </a:cxn>
            </a:cxnLst>
            <a:rect l="0" t="0" r="r" b="b"/>
            <a:pathLst>
              <a:path w="152" h="314">
                <a:moveTo>
                  <a:pt x="151" y="0"/>
                </a:moveTo>
                <a:lnTo>
                  <a:pt x="0" y="313"/>
                </a:lnTo>
                <a:lnTo>
                  <a:pt x="15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 name="Freeform 124"/>
          <p:cNvSpPr>
            <a:spLocks/>
          </p:cNvSpPr>
          <p:nvPr/>
        </p:nvSpPr>
        <p:spPr bwMode="auto">
          <a:xfrm>
            <a:off x="7826403" y="5288921"/>
            <a:ext cx="46704" cy="72608"/>
          </a:xfrm>
          <a:custGeom>
            <a:avLst/>
            <a:gdLst>
              <a:gd name="T0" fmla="*/ 29 w 30"/>
              <a:gd name="T1" fmla="*/ 12 h 48"/>
              <a:gd name="T2" fmla="*/ 0 w 30"/>
              <a:gd name="T3" fmla="*/ 47 h 48"/>
              <a:gd name="T4" fmla="*/ 11 w 30"/>
              <a:gd name="T5" fmla="*/ 0 h 48"/>
            </a:gdLst>
            <a:ahLst/>
            <a:cxnLst>
              <a:cxn ang="0">
                <a:pos x="T0" y="T1"/>
              </a:cxn>
              <a:cxn ang="0">
                <a:pos x="T2" y="T3"/>
              </a:cxn>
              <a:cxn ang="0">
                <a:pos x="T4" y="T5"/>
              </a:cxn>
            </a:cxnLst>
            <a:rect l="0" t="0" r="r" b="b"/>
            <a:pathLst>
              <a:path w="30" h="48">
                <a:moveTo>
                  <a:pt x="29" y="12"/>
                </a:moveTo>
                <a:lnTo>
                  <a:pt x="0" y="47"/>
                </a:lnTo>
                <a:lnTo>
                  <a:pt x="1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 name="Freeform 125"/>
          <p:cNvSpPr>
            <a:spLocks/>
          </p:cNvSpPr>
          <p:nvPr/>
        </p:nvSpPr>
        <p:spPr bwMode="auto">
          <a:xfrm>
            <a:off x="8100402" y="4886554"/>
            <a:ext cx="1557" cy="523380"/>
          </a:xfrm>
          <a:custGeom>
            <a:avLst/>
            <a:gdLst>
              <a:gd name="T0" fmla="*/ 0 w 1"/>
              <a:gd name="T1" fmla="*/ 0 h 346"/>
              <a:gd name="T2" fmla="*/ 0 w 1"/>
              <a:gd name="T3" fmla="*/ 345 h 346"/>
              <a:gd name="T4" fmla="*/ 0 w 1"/>
              <a:gd name="T5" fmla="*/ 0 h 346"/>
            </a:gdLst>
            <a:ahLst/>
            <a:cxnLst>
              <a:cxn ang="0">
                <a:pos x="T0" y="T1"/>
              </a:cxn>
              <a:cxn ang="0">
                <a:pos x="T2" y="T3"/>
              </a:cxn>
              <a:cxn ang="0">
                <a:pos x="T4" y="T5"/>
              </a:cxn>
            </a:cxnLst>
            <a:rect l="0" t="0" r="r" b="b"/>
            <a:pathLst>
              <a:path w="1" h="346">
                <a:moveTo>
                  <a:pt x="0" y="0"/>
                </a:moveTo>
                <a:lnTo>
                  <a:pt x="0" y="345"/>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7" name="Freeform 126"/>
          <p:cNvSpPr>
            <a:spLocks/>
          </p:cNvSpPr>
          <p:nvPr/>
        </p:nvSpPr>
        <p:spPr bwMode="auto">
          <a:xfrm>
            <a:off x="8083277" y="5334301"/>
            <a:ext cx="35806" cy="75633"/>
          </a:xfrm>
          <a:custGeom>
            <a:avLst/>
            <a:gdLst>
              <a:gd name="T0" fmla="*/ 22 w 23"/>
              <a:gd name="T1" fmla="*/ 0 h 50"/>
              <a:gd name="T2" fmla="*/ 10 w 23"/>
              <a:gd name="T3" fmla="*/ 49 h 50"/>
              <a:gd name="T4" fmla="*/ 0 w 23"/>
              <a:gd name="T5" fmla="*/ 0 h 50"/>
            </a:gdLst>
            <a:ahLst/>
            <a:cxnLst>
              <a:cxn ang="0">
                <a:pos x="T0" y="T1"/>
              </a:cxn>
              <a:cxn ang="0">
                <a:pos x="T2" y="T3"/>
              </a:cxn>
              <a:cxn ang="0">
                <a:pos x="T4" y="T5"/>
              </a:cxn>
            </a:cxnLst>
            <a:rect l="0" t="0" r="r" b="b"/>
            <a:pathLst>
              <a:path w="23" h="50">
                <a:moveTo>
                  <a:pt x="22" y="0"/>
                </a:moveTo>
                <a:lnTo>
                  <a:pt x="10" y="49"/>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9" name="Rectangle 130"/>
          <p:cNvSpPr>
            <a:spLocks noChangeArrowheads="1"/>
          </p:cNvSpPr>
          <p:nvPr/>
        </p:nvSpPr>
        <p:spPr bwMode="auto">
          <a:xfrm>
            <a:off x="1173629" y="4061159"/>
            <a:ext cx="1287213" cy="305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Book Antiqua" pitchFamily="18" charset="0"/>
              </a:rPr>
              <a:t>CLUSTERED</a:t>
            </a:r>
          </a:p>
        </p:txBody>
      </p:sp>
      <p:sp>
        <p:nvSpPr>
          <p:cNvPr id="150" name="Rectangle 131"/>
          <p:cNvSpPr>
            <a:spLocks noChangeArrowheads="1"/>
          </p:cNvSpPr>
          <p:nvPr/>
        </p:nvSpPr>
        <p:spPr bwMode="auto">
          <a:xfrm>
            <a:off x="6326730" y="4028662"/>
            <a:ext cx="1575753" cy="3052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F0000"/>
                </a:solidFill>
                <a:latin typeface="Book Antiqua" pitchFamily="18" charset="0"/>
              </a:rPr>
              <a:t>UNCLUSTERED</a:t>
            </a:r>
          </a:p>
        </p:txBody>
      </p:sp>
      <p:sp>
        <p:nvSpPr>
          <p:cNvPr id="151" name="Line 127"/>
          <p:cNvSpPr>
            <a:spLocks noChangeShapeType="1"/>
          </p:cNvSpPr>
          <p:nvPr/>
        </p:nvSpPr>
        <p:spPr bwMode="auto">
          <a:xfrm>
            <a:off x="210607" y="5095301"/>
            <a:ext cx="8668342"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52" name="Straight Arrow Connector 151"/>
          <p:cNvCxnSpPr/>
          <p:nvPr/>
        </p:nvCxnSpPr>
        <p:spPr>
          <a:xfrm flipH="1" flipV="1">
            <a:off x="3520715" y="2047081"/>
            <a:ext cx="907163" cy="255517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93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dirty="0"/>
              <a:t>Static </a:t>
            </a:r>
            <a:r>
              <a:rPr lang="en-US" dirty="0" smtClean="0"/>
              <a:t>Hashing</a:t>
            </a:r>
            <a:endParaRPr lang="en-US" dirty="0"/>
          </a:p>
        </p:txBody>
      </p:sp>
      <p:sp>
        <p:nvSpPr>
          <p:cNvPr id="9221" name="Rectangle 5"/>
          <p:cNvSpPr>
            <a:spLocks noGrp="1" noChangeArrowheads="1"/>
          </p:cNvSpPr>
          <p:nvPr>
            <p:ph type="body" idx="1"/>
          </p:nvPr>
        </p:nvSpPr>
        <p:spPr>
          <a:xfrm>
            <a:off x="304800" y="1295400"/>
            <a:ext cx="8534400" cy="4800600"/>
          </a:xfrm>
          <a:noFill/>
          <a:ln/>
        </p:spPr>
        <p:txBody>
          <a:bodyPr>
            <a:normAutofit lnSpcReduction="10000"/>
          </a:bodyPr>
          <a:lstStyle/>
          <a:p>
            <a:pPr>
              <a:buSzPct val="75000"/>
            </a:pPr>
            <a:r>
              <a:rPr lang="en-US" dirty="0" smtClean="0"/>
              <a:t>Works well if we know how many keys there can be</a:t>
            </a:r>
          </a:p>
          <a:p>
            <a:pPr lvl="1">
              <a:buSzPct val="75000"/>
            </a:pPr>
            <a:r>
              <a:rPr lang="en-US" dirty="0" smtClean="0"/>
              <a:t>Then we can size the primary page sequence properly: keep it under about half full</a:t>
            </a:r>
          </a:p>
          <a:p>
            <a:pPr lvl="1">
              <a:buSzPct val="75000"/>
            </a:pPr>
            <a:r>
              <a:rPr lang="en-US" dirty="0" smtClean="0"/>
              <a:t>Can have “collisions”: two keys with same hash value</a:t>
            </a:r>
          </a:p>
          <a:p>
            <a:pPr>
              <a:buSzPct val="75000"/>
            </a:pPr>
            <a:r>
              <a:rPr lang="en-US" dirty="0" smtClean="0"/>
              <a:t>But when file grows considerably there are problems</a:t>
            </a:r>
          </a:p>
          <a:p>
            <a:r>
              <a:rPr lang="en-US" dirty="0" smtClean="0">
                <a:solidFill>
                  <a:srgbClr val="FF0000"/>
                </a:solidFill>
              </a:rPr>
              <a:t>Long </a:t>
            </a:r>
            <a:r>
              <a:rPr lang="en-US" dirty="0">
                <a:solidFill>
                  <a:srgbClr val="FF0000"/>
                </a:solidFill>
              </a:rPr>
              <a:t>overflow chains </a:t>
            </a:r>
            <a:r>
              <a:rPr lang="en-US" dirty="0" smtClean="0"/>
              <a:t>develop </a:t>
            </a:r>
            <a:r>
              <a:rPr lang="en-US" dirty="0"/>
              <a:t>and degrade </a:t>
            </a:r>
            <a:r>
              <a:rPr lang="en-US" dirty="0" smtClean="0"/>
              <a:t>performance  </a:t>
            </a:r>
          </a:p>
          <a:p>
            <a:pPr lvl="1">
              <a:buSzPct val="75000"/>
            </a:pPr>
            <a:r>
              <a:rPr lang="en-US" dirty="0"/>
              <a:t>Example: loader took over an hour to load a big program</a:t>
            </a:r>
          </a:p>
          <a:p>
            <a:pPr lvl="1">
              <a:buSzPct val="75000"/>
            </a:pPr>
            <a:r>
              <a:rPr lang="en-US" dirty="0"/>
              <a:t>Found it was hashing using 1000-spot hash table for global symbols!  One line edit</a:t>
            </a:r>
            <a:r>
              <a:rPr lang="en-US" dirty="0">
                <a:sym typeface="Wingdings" panose="05000000000000000000" pitchFamily="2" charset="2"/>
              </a:rPr>
              <a:t> solved the problem</a:t>
            </a:r>
            <a:r>
              <a:rPr lang="en-US" dirty="0" smtClean="0">
                <a:sym typeface="Wingdings" panose="05000000000000000000" pitchFamily="2" charset="2"/>
              </a:rPr>
              <a:t>.</a:t>
            </a:r>
            <a:endParaRPr lang="en-US" dirty="0"/>
          </a:p>
          <a:p>
            <a:pPr>
              <a:buSzPct val="75000"/>
            </a:pPr>
            <a:r>
              <a:rPr lang="en-US" dirty="0" smtClean="0">
                <a:solidFill>
                  <a:schemeClr val="tx1">
                    <a:lumMod val="75000"/>
                    <a:lumOff val="25000"/>
                  </a:schemeClr>
                </a:solidFill>
              </a:rPr>
              <a:t>General Solution: </a:t>
            </a:r>
            <a:r>
              <a:rPr lang="en-US" dirty="0" smtClean="0">
                <a:solidFill>
                  <a:srgbClr val="FF0000"/>
                </a:solidFill>
              </a:rPr>
              <a:t>Dynamic Hashing, 2 contenders described:</a:t>
            </a:r>
          </a:p>
          <a:p>
            <a:pPr lvl="1">
              <a:buSzPct val="75000"/>
            </a:pPr>
            <a:r>
              <a:rPr lang="en-US" dirty="0" smtClean="0">
                <a:solidFill>
                  <a:srgbClr val="FF0000"/>
                </a:solidFill>
              </a:rPr>
              <a:t>Extendible Hashing</a:t>
            </a:r>
          </a:p>
          <a:p>
            <a:pPr lvl="1">
              <a:buSzPct val="75000"/>
            </a:pPr>
            <a:r>
              <a:rPr lang="en-US" dirty="0" smtClean="0">
                <a:solidFill>
                  <a:srgbClr val="FF0000"/>
                </a:solidFill>
              </a:rPr>
              <a:t>Linear Hashing</a:t>
            </a:r>
            <a:endParaRPr lang="en-US" dirty="0">
              <a:solidFill>
                <a:srgbClr val="FF0000"/>
              </a:solidFill>
            </a:endParaRPr>
          </a:p>
        </p:txBody>
      </p:sp>
    </p:spTree>
    <p:extLst>
      <p:ext uri="{BB962C8B-B14F-4D97-AF65-F5344CB8AC3E}">
        <p14:creationId xmlns:p14="http://schemas.microsoft.com/office/powerpoint/2010/main" val="1414325380"/>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noFill/>
          <a:ln/>
        </p:spPr>
        <p:txBody>
          <a:bodyPr/>
          <a:lstStyle/>
          <a:p>
            <a:r>
              <a:rPr lang="en-US" dirty="0"/>
              <a:t>Extendible Hashing</a:t>
            </a:r>
          </a:p>
        </p:txBody>
      </p:sp>
      <p:sp>
        <p:nvSpPr>
          <p:cNvPr id="11269" name="Rectangle 5"/>
          <p:cNvSpPr>
            <a:spLocks noGrp="1" noChangeArrowheads="1"/>
          </p:cNvSpPr>
          <p:nvPr>
            <p:ph type="body" idx="1"/>
          </p:nvPr>
        </p:nvSpPr>
        <p:spPr>
          <a:xfrm>
            <a:off x="342900" y="1295400"/>
            <a:ext cx="8458200" cy="4953000"/>
          </a:xfrm>
          <a:noFill/>
          <a:ln/>
        </p:spPr>
        <p:txBody>
          <a:bodyPr/>
          <a:lstStyle/>
          <a:p>
            <a:r>
              <a:rPr lang="en-US" dirty="0" smtClean="0"/>
              <a:t>Main Idea: when primary page </a:t>
            </a:r>
            <a:r>
              <a:rPr lang="en-US" dirty="0"/>
              <a:t>becomes </a:t>
            </a:r>
            <a:r>
              <a:rPr lang="en-US" dirty="0" smtClean="0"/>
              <a:t>full, </a:t>
            </a:r>
            <a:r>
              <a:rPr lang="en-US" dirty="0" smtClean="0">
                <a:solidFill>
                  <a:srgbClr val="FF0000"/>
                </a:solidFill>
              </a:rPr>
              <a:t>double</a:t>
            </a:r>
            <a:r>
              <a:rPr lang="en-US" dirty="0" smtClean="0"/>
              <a:t> the number </a:t>
            </a:r>
            <a:r>
              <a:rPr lang="en-US" dirty="0"/>
              <a:t>of </a:t>
            </a:r>
            <a:r>
              <a:rPr lang="en-US" dirty="0" smtClean="0"/>
              <a:t>buckets</a:t>
            </a:r>
            <a:endParaRPr lang="en-US" dirty="0"/>
          </a:p>
          <a:p>
            <a:pPr lvl="1">
              <a:buSzPct val="75000"/>
            </a:pPr>
            <a:r>
              <a:rPr lang="en-US" dirty="0" smtClean="0"/>
              <a:t>But reading </a:t>
            </a:r>
            <a:r>
              <a:rPr lang="en-US" dirty="0"/>
              <a:t>and writing all pages is </a:t>
            </a:r>
            <a:r>
              <a:rPr lang="en-US" dirty="0" smtClean="0"/>
              <a:t>expensive</a:t>
            </a:r>
            <a:endParaRPr lang="en-US" dirty="0"/>
          </a:p>
          <a:p>
            <a:pPr lvl="1">
              <a:buSzPct val="75000"/>
            </a:pPr>
            <a:r>
              <a:rPr lang="en-US" dirty="0" smtClean="0"/>
              <a:t>Use </a:t>
            </a:r>
            <a:r>
              <a:rPr lang="en-US" dirty="0">
                <a:solidFill>
                  <a:srgbClr val="FF0000"/>
                </a:solidFill>
              </a:rPr>
              <a:t>directory of pointers to </a:t>
            </a:r>
            <a:r>
              <a:rPr lang="en-US" dirty="0" smtClean="0">
                <a:solidFill>
                  <a:srgbClr val="FF0000"/>
                </a:solidFill>
              </a:rPr>
              <a:t>buckets</a:t>
            </a:r>
            <a:r>
              <a:rPr lang="en-US" dirty="0" smtClean="0">
                <a:solidFill>
                  <a:schemeClr val="accent2"/>
                </a:solidFill>
              </a:rPr>
              <a:t> </a:t>
            </a:r>
            <a:endParaRPr lang="en-US" dirty="0" smtClean="0"/>
          </a:p>
          <a:p>
            <a:pPr lvl="1">
              <a:buSzPct val="75000"/>
            </a:pPr>
            <a:r>
              <a:rPr lang="en-US" dirty="0" smtClean="0"/>
              <a:t>Double the directory size, and only split the </a:t>
            </a:r>
            <a:r>
              <a:rPr lang="en-US" dirty="0"/>
              <a:t>bucket that </a:t>
            </a:r>
            <a:r>
              <a:rPr lang="en-US" dirty="0" smtClean="0"/>
              <a:t>just overflowed</a:t>
            </a:r>
            <a:r>
              <a:rPr lang="en-US" dirty="0"/>
              <a:t>!</a:t>
            </a:r>
          </a:p>
          <a:p>
            <a:pPr lvl="1">
              <a:buSzPct val="75000"/>
            </a:pPr>
            <a:r>
              <a:rPr lang="en-US" dirty="0"/>
              <a:t>Directory much smaller than file, so doubling it is </a:t>
            </a:r>
            <a:r>
              <a:rPr lang="en-US" dirty="0" smtClean="0"/>
              <a:t>cheap</a:t>
            </a:r>
          </a:p>
          <a:p>
            <a:pPr lvl="1">
              <a:buSzPct val="75000"/>
            </a:pPr>
            <a:r>
              <a:rPr lang="en-US" dirty="0" smtClean="0"/>
              <a:t>There are no overflow pages (unless the same key appears a lot of times, i.e., very skewed distribution – many duplicates)</a:t>
            </a:r>
            <a:endParaRPr lang="en-US" dirty="0"/>
          </a:p>
        </p:txBody>
      </p:sp>
    </p:spTree>
    <p:extLst>
      <p:ext uri="{BB962C8B-B14F-4D97-AF65-F5344CB8AC3E}">
        <p14:creationId xmlns:p14="http://schemas.microsoft.com/office/powerpoint/2010/main" val="2770536623"/>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xfrm>
            <a:off x="363537" y="26158"/>
            <a:ext cx="7772400" cy="1104900"/>
          </a:xfrm>
          <a:noFill/>
          <a:ln/>
        </p:spPr>
        <p:txBody>
          <a:bodyPr/>
          <a:lstStyle/>
          <a:p>
            <a:r>
              <a:rPr lang="en-US" dirty="0"/>
              <a:t>Extendible </a:t>
            </a:r>
            <a:r>
              <a:rPr lang="en-US" dirty="0" smtClean="0"/>
              <a:t>Hashing Example</a:t>
            </a:r>
            <a:endParaRPr lang="en-US" dirty="0"/>
          </a:p>
        </p:txBody>
      </p:sp>
      <p:sp>
        <p:nvSpPr>
          <p:cNvPr id="13317" name="Rectangle 5"/>
          <p:cNvSpPr>
            <a:spLocks noGrp="1" noChangeArrowheads="1"/>
          </p:cNvSpPr>
          <p:nvPr>
            <p:ph type="body" sz="half" idx="1"/>
          </p:nvPr>
        </p:nvSpPr>
        <p:spPr>
          <a:xfrm>
            <a:off x="154627" y="1292058"/>
            <a:ext cx="4343400" cy="4956341"/>
          </a:xfrm>
          <a:noFill/>
          <a:ln/>
        </p:spPr>
        <p:txBody>
          <a:bodyPr>
            <a:normAutofit/>
          </a:bodyPr>
          <a:lstStyle/>
          <a:p>
            <a:r>
              <a:rPr lang="en-US" sz="2400" dirty="0"/>
              <a:t>Directory is array of size </a:t>
            </a:r>
            <a:r>
              <a:rPr lang="en-US" sz="2400" dirty="0" smtClean="0"/>
              <a:t>4</a:t>
            </a:r>
          </a:p>
          <a:p>
            <a:r>
              <a:rPr lang="en-US" sz="2000" dirty="0" smtClean="0"/>
              <a:t>Directory entry corresponds to last two bits of hash value</a:t>
            </a:r>
            <a:endParaRPr lang="en-US" sz="2000" dirty="0"/>
          </a:p>
          <a:p>
            <a:endParaRPr lang="en-US" sz="2400" dirty="0" smtClean="0"/>
          </a:p>
          <a:p>
            <a:pPr>
              <a:buSzPct val="75000"/>
            </a:pPr>
            <a:r>
              <a:rPr lang="en-US" sz="2000" dirty="0" smtClean="0"/>
              <a:t>If </a:t>
            </a:r>
            <a:r>
              <a:rPr lang="en-US" sz="2000" b="1" dirty="0" smtClean="0"/>
              <a:t>h</a:t>
            </a:r>
            <a:r>
              <a:rPr lang="en-US" sz="2000" dirty="0" smtClean="0"/>
              <a:t>(</a:t>
            </a:r>
            <a:r>
              <a:rPr lang="en-US" sz="2000" i="1" dirty="0" smtClean="0"/>
              <a:t>k</a:t>
            </a:r>
            <a:r>
              <a:rPr lang="en-US" sz="2000" dirty="0" smtClean="0"/>
              <a:t>) </a:t>
            </a:r>
            <a:r>
              <a:rPr lang="en-US" sz="2000" dirty="0"/>
              <a:t>= 5 = binary 101,  it is in bucket pointed to by </a:t>
            </a:r>
            <a:r>
              <a:rPr lang="en-US" sz="2000" dirty="0" smtClean="0"/>
              <a:t>01</a:t>
            </a:r>
          </a:p>
          <a:p>
            <a:pPr>
              <a:buSzPct val="75000"/>
            </a:pPr>
            <a:endParaRPr lang="en-US" sz="2000" dirty="0"/>
          </a:p>
          <a:p>
            <a:pPr>
              <a:buSzPct val="75000"/>
            </a:pPr>
            <a:r>
              <a:rPr lang="en-US" sz="2000" dirty="0" smtClean="0"/>
              <a:t>Insertion into non-full buckets is trivial</a:t>
            </a:r>
          </a:p>
          <a:p>
            <a:pPr>
              <a:buSzPct val="75000"/>
            </a:pPr>
            <a:r>
              <a:rPr lang="en-US" sz="2000" dirty="0" smtClean="0"/>
              <a:t>Insertion into full buckets requires split and </a:t>
            </a:r>
            <a:r>
              <a:rPr lang="en-US" sz="2000" b="1" dirty="0" smtClean="0">
                <a:solidFill>
                  <a:srgbClr val="FF0000"/>
                </a:solidFill>
              </a:rPr>
              <a:t>directory doubling</a:t>
            </a:r>
          </a:p>
          <a:p>
            <a:pPr>
              <a:buSzPct val="75000"/>
            </a:pPr>
            <a:r>
              <a:rPr lang="en-US" sz="2000" dirty="0" smtClean="0">
                <a:solidFill>
                  <a:schemeClr val="tx1">
                    <a:lumMod val="75000"/>
                    <a:lumOff val="25000"/>
                  </a:schemeClr>
                </a:solidFill>
              </a:rPr>
              <a:t>E.g., insert h(k)=20</a:t>
            </a:r>
          </a:p>
        </p:txBody>
      </p:sp>
      <p:grpSp>
        <p:nvGrpSpPr>
          <p:cNvPr id="2" name="Group 1"/>
          <p:cNvGrpSpPr/>
          <p:nvPr/>
        </p:nvGrpSpPr>
        <p:grpSpPr>
          <a:xfrm>
            <a:off x="4249737" y="1673225"/>
            <a:ext cx="4835525" cy="4338637"/>
            <a:chOff x="4057650" y="166688"/>
            <a:chExt cx="4835525" cy="4338637"/>
          </a:xfrm>
        </p:grpSpPr>
        <p:sp>
          <p:nvSpPr>
            <p:cNvPr id="13321" name="Freeform 9"/>
            <p:cNvSpPr>
              <a:spLocks/>
            </p:cNvSpPr>
            <p:nvPr/>
          </p:nvSpPr>
          <p:spPr bwMode="auto">
            <a:xfrm>
              <a:off x="4956175" y="1216025"/>
              <a:ext cx="352425" cy="350838"/>
            </a:xfrm>
            <a:custGeom>
              <a:avLst/>
              <a:gdLst>
                <a:gd name="T0" fmla="*/ 0 w 222"/>
                <a:gd name="T1" fmla="*/ 220 h 221"/>
                <a:gd name="T2" fmla="*/ 0 w 222"/>
                <a:gd name="T3" fmla="*/ 0 h 221"/>
                <a:gd name="T4" fmla="*/ 221 w 222"/>
                <a:gd name="T5" fmla="*/ 0 h 221"/>
                <a:gd name="T6" fmla="*/ 221 w 222"/>
                <a:gd name="T7" fmla="*/ 220 h 221"/>
                <a:gd name="T8" fmla="*/ 0 w 222"/>
                <a:gd name="T9" fmla="*/ 220 h 221"/>
              </a:gdLst>
              <a:ahLst/>
              <a:cxnLst>
                <a:cxn ang="0">
                  <a:pos x="T0" y="T1"/>
                </a:cxn>
                <a:cxn ang="0">
                  <a:pos x="T2" y="T3"/>
                </a:cxn>
                <a:cxn ang="0">
                  <a:pos x="T4" y="T5"/>
                </a:cxn>
                <a:cxn ang="0">
                  <a:pos x="T6" y="T7"/>
                </a:cxn>
                <a:cxn ang="0">
                  <a:pos x="T8" y="T9"/>
                </a:cxn>
              </a:cxnLst>
              <a:rect l="0" t="0" r="r" b="b"/>
              <a:pathLst>
                <a:path w="222" h="221">
                  <a:moveTo>
                    <a:pt x="0" y="220"/>
                  </a:moveTo>
                  <a:lnTo>
                    <a:pt x="0" y="0"/>
                  </a:lnTo>
                  <a:lnTo>
                    <a:pt x="221" y="0"/>
                  </a:lnTo>
                  <a:lnTo>
                    <a:pt x="221" y="220"/>
                  </a:lnTo>
                  <a:lnTo>
                    <a:pt x="0" y="220"/>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Freeform 10"/>
            <p:cNvSpPr>
              <a:spLocks/>
            </p:cNvSpPr>
            <p:nvPr/>
          </p:nvSpPr>
          <p:spPr bwMode="auto">
            <a:xfrm>
              <a:off x="6356350" y="1565275"/>
              <a:ext cx="1403350" cy="352425"/>
            </a:xfrm>
            <a:custGeom>
              <a:avLst/>
              <a:gdLst>
                <a:gd name="T0" fmla="*/ 0 w 884"/>
                <a:gd name="T1" fmla="*/ 221 h 222"/>
                <a:gd name="T2" fmla="*/ 0 w 884"/>
                <a:gd name="T3" fmla="*/ 0 h 222"/>
                <a:gd name="T4" fmla="*/ 883 w 884"/>
                <a:gd name="T5" fmla="*/ 0 h 222"/>
                <a:gd name="T6" fmla="*/ 883 w 884"/>
                <a:gd name="T7" fmla="*/ 221 h 222"/>
                <a:gd name="T8" fmla="*/ 0 w 884"/>
                <a:gd name="T9" fmla="*/ 221 h 222"/>
              </a:gdLst>
              <a:ahLst/>
              <a:cxnLst>
                <a:cxn ang="0">
                  <a:pos x="T0" y="T1"/>
                </a:cxn>
                <a:cxn ang="0">
                  <a:pos x="T2" y="T3"/>
                </a:cxn>
                <a:cxn ang="0">
                  <a:pos x="T4" y="T5"/>
                </a:cxn>
                <a:cxn ang="0">
                  <a:pos x="T6" y="T7"/>
                </a:cxn>
                <a:cxn ang="0">
                  <a:pos x="T8" y="T9"/>
                </a:cxn>
              </a:cxnLst>
              <a:rect l="0" t="0" r="r" b="b"/>
              <a:pathLst>
                <a:path w="884" h="222">
                  <a:moveTo>
                    <a:pt x="0" y="221"/>
                  </a:moveTo>
                  <a:lnTo>
                    <a:pt x="0" y="0"/>
                  </a:lnTo>
                  <a:lnTo>
                    <a:pt x="883" y="0"/>
                  </a:lnTo>
                  <a:lnTo>
                    <a:pt x="883"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Freeform 11"/>
            <p:cNvSpPr>
              <a:spLocks/>
            </p:cNvSpPr>
            <p:nvPr/>
          </p:nvSpPr>
          <p:spPr bwMode="auto">
            <a:xfrm>
              <a:off x="6356350" y="2616200"/>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Freeform 12"/>
            <p:cNvSpPr>
              <a:spLocks/>
            </p:cNvSpPr>
            <p:nvPr/>
          </p:nvSpPr>
          <p:spPr bwMode="auto">
            <a:xfrm>
              <a:off x="6356350" y="3667125"/>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Freeform 13"/>
            <p:cNvSpPr>
              <a:spLocks/>
            </p:cNvSpPr>
            <p:nvPr/>
          </p:nvSpPr>
          <p:spPr bwMode="auto">
            <a:xfrm>
              <a:off x="6356350" y="517525"/>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Freeform 14"/>
            <p:cNvSpPr>
              <a:spLocks/>
            </p:cNvSpPr>
            <p:nvPr/>
          </p:nvSpPr>
          <p:spPr bwMode="auto">
            <a:xfrm>
              <a:off x="6356350" y="166688"/>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Freeform 15"/>
            <p:cNvSpPr>
              <a:spLocks/>
            </p:cNvSpPr>
            <p:nvPr/>
          </p:nvSpPr>
          <p:spPr bwMode="auto">
            <a:xfrm>
              <a:off x="6356350" y="1216025"/>
              <a:ext cx="352425" cy="350838"/>
            </a:xfrm>
            <a:custGeom>
              <a:avLst/>
              <a:gdLst>
                <a:gd name="T0" fmla="*/ 0 w 222"/>
                <a:gd name="T1" fmla="*/ 220 h 221"/>
                <a:gd name="T2" fmla="*/ 0 w 222"/>
                <a:gd name="T3" fmla="*/ 0 h 221"/>
                <a:gd name="T4" fmla="*/ 221 w 222"/>
                <a:gd name="T5" fmla="*/ 0 h 221"/>
                <a:gd name="T6" fmla="*/ 221 w 222"/>
                <a:gd name="T7" fmla="*/ 220 h 221"/>
                <a:gd name="T8" fmla="*/ 0 w 222"/>
                <a:gd name="T9" fmla="*/ 220 h 221"/>
              </a:gdLst>
              <a:ahLst/>
              <a:cxnLst>
                <a:cxn ang="0">
                  <a:pos x="T0" y="T1"/>
                </a:cxn>
                <a:cxn ang="0">
                  <a:pos x="T2" y="T3"/>
                </a:cxn>
                <a:cxn ang="0">
                  <a:pos x="T4" y="T5"/>
                </a:cxn>
                <a:cxn ang="0">
                  <a:pos x="T6" y="T7"/>
                </a:cxn>
                <a:cxn ang="0">
                  <a:pos x="T8" y="T9"/>
                </a:cxn>
              </a:cxnLst>
              <a:rect l="0" t="0" r="r" b="b"/>
              <a:pathLst>
                <a:path w="222" h="221">
                  <a:moveTo>
                    <a:pt x="0" y="220"/>
                  </a:moveTo>
                  <a:lnTo>
                    <a:pt x="0" y="0"/>
                  </a:lnTo>
                  <a:lnTo>
                    <a:pt x="221" y="0"/>
                  </a:lnTo>
                  <a:lnTo>
                    <a:pt x="221" y="220"/>
                  </a:lnTo>
                  <a:lnTo>
                    <a:pt x="0" y="220"/>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Freeform 16"/>
            <p:cNvSpPr>
              <a:spLocks/>
            </p:cNvSpPr>
            <p:nvPr/>
          </p:nvSpPr>
          <p:spPr bwMode="auto">
            <a:xfrm>
              <a:off x="6356350" y="2265363"/>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9" name="Freeform 17"/>
            <p:cNvSpPr>
              <a:spLocks/>
            </p:cNvSpPr>
            <p:nvPr/>
          </p:nvSpPr>
          <p:spPr bwMode="auto">
            <a:xfrm>
              <a:off x="6356350" y="3316288"/>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0" name="Freeform 18"/>
            <p:cNvSpPr>
              <a:spLocks/>
            </p:cNvSpPr>
            <p:nvPr/>
          </p:nvSpPr>
          <p:spPr bwMode="auto">
            <a:xfrm>
              <a:off x="4956175" y="1565275"/>
              <a:ext cx="701675" cy="1401763"/>
            </a:xfrm>
            <a:custGeom>
              <a:avLst/>
              <a:gdLst>
                <a:gd name="T0" fmla="*/ 0 w 442"/>
                <a:gd name="T1" fmla="*/ 882 h 883"/>
                <a:gd name="T2" fmla="*/ 0 w 442"/>
                <a:gd name="T3" fmla="*/ 0 h 883"/>
                <a:gd name="T4" fmla="*/ 441 w 442"/>
                <a:gd name="T5" fmla="*/ 0 h 883"/>
                <a:gd name="T6" fmla="*/ 441 w 442"/>
                <a:gd name="T7" fmla="*/ 882 h 883"/>
                <a:gd name="T8" fmla="*/ 0 w 442"/>
                <a:gd name="T9" fmla="*/ 882 h 883"/>
              </a:gdLst>
              <a:ahLst/>
              <a:cxnLst>
                <a:cxn ang="0">
                  <a:pos x="T0" y="T1"/>
                </a:cxn>
                <a:cxn ang="0">
                  <a:pos x="T2" y="T3"/>
                </a:cxn>
                <a:cxn ang="0">
                  <a:pos x="T4" y="T5"/>
                </a:cxn>
                <a:cxn ang="0">
                  <a:pos x="T6" y="T7"/>
                </a:cxn>
                <a:cxn ang="0">
                  <a:pos x="T8" y="T9"/>
                </a:cxn>
              </a:cxnLst>
              <a:rect l="0" t="0" r="r" b="b"/>
              <a:pathLst>
                <a:path w="442" h="883">
                  <a:moveTo>
                    <a:pt x="0" y="882"/>
                  </a:moveTo>
                  <a:lnTo>
                    <a:pt x="0" y="0"/>
                  </a:lnTo>
                  <a:lnTo>
                    <a:pt x="441" y="0"/>
                  </a:lnTo>
                  <a:lnTo>
                    <a:pt x="441" y="882"/>
                  </a:lnTo>
                  <a:lnTo>
                    <a:pt x="0" y="8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Rectangle 19"/>
            <p:cNvSpPr>
              <a:spLocks noChangeArrowheads="1"/>
            </p:cNvSpPr>
            <p:nvPr/>
          </p:nvSpPr>
          <p:spPr bwMode="auto">
            <a:xfrm>
              <a:off x="7377113" y="159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latin typeface="Helvetica" charset="0"/>
                </a:rPr>
                <a:t>13*</a:t>
              </a:r>
            </a:p>
          </p:txBody>
        </p:sp>
        <p:sp>
          <p:nvSpPr>
            <p:cNvPr id="13332" name="Rectangle 20"/>
            <p:cNvSpPr>
              <a:spLocks noChangeArrowheads="1"/>
            </p:cNvSpPr>
            <p:nvPr/>
          </p:nvSpPr>
          <p:spPr bwMode="auto">
            <a:xfrm>
              <a:off x="4319588" y="158908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a:t>
              </a:r>
            </a:p>
          </p:txBody>
        </p:sp>
        <p:sp>
          <p:nvSpPr>
            <p:cNvPr id="13333" name="Rectangle 21"/>
            <p:cNvSpPr>
              <a:spLocks noChangeArrowheads="1"/>
            </p:cNvSpPr>
            <p:nvPr/>
          </p:nvSpPr>
          <p:spPr bwMode="auto">
            <a:xfrm>
              <a:off x="4319588" y="197802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a:t>
              </a:r>
            </a:p>
          </p:txBody>
        </p:sp>
        <p:sp>
          <p:nvSpPr>
            <p:cNvPr id="13334" name="Rectangle 22"/>
            <p:cNvSpPr>
              <a:spLocks noChangeArrowheads="1"/>
            </p:cNvSpPr>
            <p:nvPr/>
          </p:nvSpPr>
          <p:spPr bwMode="auto">
            <a:xfrm>
              <a:off x="4319588" y="23114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p>
          </p:txBody>
        </p:sp>
        <p:sp>
          <p:nvSpPr>
            <p:cNvPr id="13335" name="Rectangle 23"/>
            <p:cNvSpPr>
              <a:spLocks noChangeArrowheads="1"/>
            </p:cNvSpPr>
            <p:nvPr/>
          </p:nvSpPr>
          <p:spPr bwMode="auto">
            <a:xfrm>
              <a:off x="4319588" y="26717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a:t>
              </a:r>
            </a:p>
          </p:txBody>
        </p:sp>
        <p:sp>
          <p:nvSpPr>
            <p:cNvPr id="13336" name="Rectangle 24"/>
            <p:cNvSpPr>
              <a:spLocks noChangeArrowheads="1"/>
            </p:cNvSpPr>
            <p:nvPr/>
          </p:nvSpPr>
          <p:spPr bwMode="auto">
            <a:xfrm>
              <a:off x="4949825" y="1223963"/>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7" name="Rectangle 25"/>
            <p:cNvSpPr>
              <a:spLocks noChangeArrowheads="1"/>
            </p:cNvSpPr>
            <p:nvPr/>
          </p:nvSpPr>
          <p:spPr bwMode="auto">
            <a:xfrm>
              <a:off x="6397625" y="2238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8" name="Rectangle 26"/>
            <p:cNvSpPr>
              <a:spLocks noChangeArrowheads="1"/>
            </p:cNvSpPr>
            <p:nvPr/>
          </p:nvSpPr>
          <p:spPr bwMode="auto">
            <a:xfrm>
              <a:off x="6373813" y="12271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9" name="Rectangle 27"/>
            <p:cNvSpPr>
              <a:spLocks noChangeArrowheads="1"/>
            </p:cNvSpPr>
            <p:nvPr/>
          </p:nvSpPr>
          <p:spPr bwMode="auto">
            <a:xfrm>
              <a:off x="6362700" y="22748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40" name="Rectangle 28"/>
            <p:cNvSpPr>
              <a:spLocks noChangeArrowheads="1"/>
            </p:cNvSpPr>
            <p:nvPr/>
          </p:nvSpPr>
          <p:spPr bwMode="auto">
            <a:xfrm>
              <a:off x="6388100" y="3344863"/>
              <a:ext cx="269875" cy="301625"/>
            </a:xfrm>
            <a:prstGeom prst="rect">
              <a:avLst/>
            </a:prstGeom>
            <a:pattFill prst="pct20">
              <a:fgClr>
                <a:schemeClr val="tx2"/>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41" name="Rectangle 29"/>
            <p:cNvSpPr>
              <a:spLocks noChangeArrowheads="1"/>
            </p:cNvSpPr>
            <p:nvPr/>
          </p:nvSpPr>
          <p:spPr bwMode="auto">
            <a:xfrm>
              <a:off x="4321175" y="215900"/>
              <a:ext cx="13541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LOCAL DEPTH</a:t>
              </a:r>
            </a:p>
          </p:txBody>
        </p:sp>
        <p:sp>
          <p:nvSpPr>
            <p:cNvPr id="13342" name="Rectangle 30"/>
            <p:cNvSpPr>
              <a:spLocks noChangeArrowheads="1"/>
            </p:cNvSpPr>
            <p:nvPr/>
          </p:nvSpPr>
          <p:spPr bwMode="auto">
            <a:xfrm>
              <a:off x="4057650" y="619125"/>
              <a:ext cx="14620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GLOBAL DEPTH</a:t>
              </a:r>
            </a:p>
          </p:txBody>
        </p:sp>
        <p:sp>
          <p:nvSpPr>
            <p:cNvPr id="13343" name="Rectangle 31"/>
            <p:cNvSpPr>
              <a:spLocks noChangeArrowheads="1"/>
            </p:cNvSpPr>
            <p:nvPr/>
          </p:nvSpPr>
          <p:spPr bwMode="auto">
            <a:xfrm>
              <a:off x="4643438" y="3421063"/>
              <a:ext cx="1268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DIRECTORY</a:t>
              </a:r>
            </a:p>
          </p:txBody>
        </p:sp>
        <p:sp>
          <p:nvSpPr>
            <p:cNvPr id="13344" name="Rectangle 32"/>
            <p:cNvSpPr>
              <a:spLocks noChangeArrowheads="1"/>
            </p:cNvSpPr>
            <p:nvPr/>
          </p:nvSpPr>
          <p:spPr bwMode="auto">
            <a:xfrm>
              <a:off x="7989888" y="423863"/>
              <a:ext cx="887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a:t>
              </a:r>
            </a:p>
          </p:txBody>
        </p:sp>
        <p:sp>
          <p:nvSpPr>
            <p:cNvPr id="13345" name="Rectangle 33"/>
            <p:cNvSpPr>
              <a:spLocks noChangeArrowheads="1"/>
            </p:cNvSpPr>
            <p:nvPr/>
          </p:nvSpPr>
          <p:spPr bwMode="auto">
            <a:xfrm>
              <a:off x="8004175" y="1487488"/>
              <a:ext cx="8778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B</a:t>
              </a:r>
            </a:p>
          </p:txBody>
        </p:sp>
        <p:sp>
          <p:nvSpPr>
            <p:cNvPr id="13346" name="Rectangle 34"/>
            <p:cNvSpPr>
              <a:spLocks noChangeArrowheads="1"/>
            </p:cNvSpPr>
            <p:nvPr/>
          </p:nvSpPr>
          <p:spPr bwMode="auto">
            <a:xfrm>
              <a:off x="8004175" y="2522538"/>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C</a:t>
              </a:r>
            </a:p>
          </p:txBody>
        </p:sp>
        <p:sp>
          <p:nvSpPr>
            <p:cNvPr id="13347" name="Rectangle 35"/>
            <p:cNvSpPr>
              <a:spLocks noChangeArrowheads="1"/>
            </p:cNvSpPr>
            <p:nvPr/>
          </p:nvSpPr>
          <p:spPr bwMode="auto">
            <a:xfrm>
              <a:off x="8005763" y="3587750"/>
              <a:ext cx="887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D</a:t>
              </a:r>
            </a:p>
          </p:txBody>
        </p:sp>
        <p:sp>
          <p:nvSpPr>
            <p:cNvPr id="13348" name="Rectangle 36"/>
            <p:cNvSpPr>
              <a:spLocks noChangeArrowheads="1"/>
            </p:cNvSpPr>
            <p:nvPr/>
          </p:nvSpPr>
          <p:spPr bwMode="auto">
            <a:xfrm>
              <a:off x="6302375" y="4203700"/>
              <a:ext cx="13223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DATA PAGES</a:t>
              </a:r>
            </a:p>
          </p:txBody>
        </p:sp>
        <p:sp>
          <p:nvSpPr>
            <p:cNvPr id="13349" name="Rectangle 37"/>
            <p:cNvSpPr>
              <a:spLocks noChangeArrowheads="1"/>
            </p:cNvSpPr>
            <p:nvPr/>
          </p:nvSpPr>
          <p:spPr bwMode="auto">
            <a:xfrm>
              <a:off x="6338888" y="26273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Helvetica" charset="0"/>
                </a:rPr>
                <a:t>10*</a:t>
              </a:r>
            </a:p>
          </p:txBody>
        </p:sp>
        <p:sp>
          <p:nvSpPr>
            <p:cNvPr id="13350" name="Rectangle 38"/>
            <p:cNvSpPr>
              <a:spLocks noChangeArrowheads="1"/>
            </p:cNvSpPr>
            <p:nvPr/>
          </p:nvSpPr>
          <p:spPr bwMode="auto">
            <a:xfrm>
              <a:off x="6353175" y="15938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3351" name="Rectangle 39"/>
            <p:cNvSpPr>
              <a:spLocks noChangeArrowheads="1"/>
            </p:cNvSpPr>
            <p:nvPr/>
          </p:nvSpPr>
          <p:spPr bwMode="auto">
            <a:xfrm>
              <a:off x="7021513" y="159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21*</a:t>
              </a:r>
            </a:p>
          </p:txBody>
        </p:sp>
        <p:sp>
          <p:nvSpPr>
            <p:cNvPr id="13352" name="Rectangle 40"/>
            <p:cNvSpPr>
              <a:spLocks noChangeArrowheads="1"/>
            </p:cNvSpPr>
            <p:nvPr/>
          </p:nvSpPr>
          <p:spPr bwMode="auto">
            <a:xfrm>
              <a:off x="6350000" y="5413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4*</a:t>
              </a:r>
            </a:p>
          </p:txBody>
        </p:sp>
        <p:sp>
          <p:nvSpPr>
            <p:cNvPr id="13353" name="Rectangle 41"/>
            <p:cNvSpPr>
              <a:spLocks noChangeArrowheads="1"/>
            </p:cNvSpPr>
            <p:nvPr/>
          </p:nvSpPr>
          <p:spPr bwMode="auto">
            <a:xfrm>
              <a:off x="6672263" y="5413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12*</a:t>
              </a:r>
            </a:p>
          </p:txBody>
        </p:sp>
        <p:sp>
          <p:nvSpPr>
            <p:cNvPr id="13354" name="Rectangle 42"/>
            <p:cNvSpPr>
              <a:spLocks noChangeArrowheads="1"/>
            </p:cNvSpPr>
            <p:nvPr/>
          </p:nvSpPr>
          <p:spPr bwMode="auto">
            <a:xfrm>
              <a:off x="7051675" y="5413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32*</a:t>
              </a:r>
            </a:p>
          </p:txBody>
        </p:sp>
        <p:sp>
          <p:nvSpPr>
            <p:cNvPr id="13355" name="Rectangle 43"/>
            <p:cNvSpPr>
              <a:spLocks noChangeArrowheads="1"/>
            </p:cNvSpPr>
            <p:nvPr/>
          </p:nvSpPr>
          <p:spPr bwMode="auto">
            <a:xfrm>
              <a:off x="7372350" y="5286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16*</a:t>
              </a:r>
            </a:p>
          </p:txBody>
        </p:sp>
        <p:sp>
          <p:nvSpPr>
            <p:cNvPr id="13356" name="Rectangle 44"/>
            <p:cNvSpPr>
              <a:spLocks noChangeArrowheads="1"/>
            </p:cNvSpPr>
            <p:nvPr/>
          </p:nvSpPr>
          <p:spPr bwMode="auto">
            <a:xfrm>
              <a:off x="6338888" y="36782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15*</a:t>
              </a:r>
            </a:p>
          </p:txBody>
        </p:sp>
        <p:sp>
          <p:nvSpPr>
            <p:cNvPr id="13357" name="Rectangle 45"/>
            <p:cNvSpPr>
              <a:spLocks noChangeArrowheads="1"/>
            </p:cNvSpPr>
            <p:nvPr/>
          </p:nvSpPr>
          <p:spPr bwMode="auto">
            <a:xfrm>
              <a:off x="6729413" y="36782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7*</a:t>
              </a:r>
            </a:p>
          </p:txBody>
        </p:sp>
        <p:sp>
          <p:nvSpPr>
            <p:cNvPr id="13358" name="Rectangle 46"/>
            <p:cNvSpPr>
              <a:spLocks noChangeArrowheads="1"/>
            </p:cNvSpPr>
            <p:nvPr/>
          </p:nvSpPr>
          <p:spPr bwMode="auto">
            <a:xfrm>
              <a:off x="7023100" y="36782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19*</a:t>
              </a:r>
            </a:p>
          </p:txBody>
        </p:sp>
        <p:sp>
          <p:nvSpPr>
            <p:cNvPr id="13359" name="Rectangle 47"/>
            <p:cNvSpPr>
              <a:spLocks noChangeArrowheads="1"/>
            </p:cNvSpPr>
            <p:nvPr/>
          </p:nvSpPr>
          <p:spPr bwMode="auto">
            <a:xfrm>
              <a:off x="6727825" y="15922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5*</a:t>
              </a:r>
            </a:p>
          </p:txBody>
        </p:sp>
        <p:sp>
          <p:nvSpPr>
            <p:cNvPr id="13360" name="Freeform 48"/>
            <p:cNvSpPr>
              <a:spLocks/>
            </p:cNvSpPr>
            <p:nvPr/>
          </p:nvSpPr>
          <p:spPr bwMode="auto">
            <a:xfrm>
              <a:off x="5561013" y="201613"/>
              <a:ext cx="750887" cy="133350"/>
            </a:xfrm>
            <a:custGeom>
              <a:avLst/>
              <a:gdLst>
                <a:gd name="T0" fmla="*/ 0 w 473"/>
                <a:gd name="T1" fmla="*/ 83 h 84"/>
                <a:gd name="T2" fmla="*/ 195 w 473"/>
                <a:gd name="T3" fmla="*/ 0 h 84"/>
                <a:gd name="T4" fmla="*/ 187 w 473"/>
                <a:gd name="T5" fmla="*/ 83 h 84"/>
                <a:gd name="T6" fmla="*/ 472 w 473"/>
                <a:gd name="T7" fmla="*/ 60 h 84"/>
              </a:gdLst>
              <a:ahLst/>
              <a:cxnLst>
                <a:cxn ang="0">
                  <a:pos x="T0" y="T1"/>
                </a:cxn>
                <a:cxn ang="0">
                  <a:pos x="T2" y="T3"/>
                </a:cxn>
                <a:cxn ang="0">
                  <a:pos x="T4" y="T5"/>
                </a:cxn>
                <a:cxn ang="0">
                  <a:pos x="T6" y="T7"/>
                </a:cxn>
              </a:cxnLst>
              <a:rect l="0" t="0" r="r" b="b"/>
              <a:pathLst>
                <a:path w="473" h="84">
                  <a:moveTo>
                    <a:pt x="0" y="83"/>
                  </a:moveTo>
                  <a:lnTo>
                    <a:pt x="195" y="0"/>
                  </a:lnTo>
                  <a:lnTo>
                    <a:pt x="187" y="83"/>
                  </a:lnTo>
                  <a:lnTo>
                    <a:pt x="472" y="6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1" name="Freeform 49"/>
            <p:cNvSpPr>
              <a:spLocks/>
            </p:cNvSpPr>
            <p:nvPr/>
          </p:nvSpPr>
          <p:spPr bwMode="auto">
            <a:xfrm>
              <a:off x="4559300" y="857250"/>
              <a:ext cx="455613" cy="358775"/>
            </a:xfrm>
            <a:custGeom>
              <a:avLst/>
              <a:gdLst>
                <a:gd name="T0" fmla="*/ 0 w 287"/>
                <a:gd name="T1" fmla="*/ 0 h 226"/>
                <a:gd name="T2" fmla="*/ 53 w 287"/>
                <a:gd name="T3" fmla="*/ 180 h 226"/>
                <a:gd name="T4" fmla="*/ 158 w 287"/>
                <a:gd name="T5" fmla="*/ 75 h 226"/>
                <a:gd name="T6" fmla="*/ 286 w 287"/>
                <a:gd name="T7" fmla="*/ 225 h 226"/>
              </a:gdLst>
              <a:ahLst/>
              <a:cxnLst>
                <a:cxn ang="0">
                  <a:pos x="T0" y="T1"/>
                </a:cxn>
                <a:cxn ang="0">
                  <a:pos x="T2" y="T3"/>
                </a:cxn>
                <a:cxn ang="0">
                  <a:pos x="T4" y="T5"/>
                </a:cxn>
                <a:cxn ang="0">
                  <a:pos x="T6" y="T7"/>
                </a:cxn>
              </a:cxnLst>
              <a:rect l="0" t="0" r="r" b="b"/>
              <a:pathLst>
                <a:path w="287" h="226">
                  <a:moveTo>
                    <a:pt x="0" y="0"/>
                  </a:moveTo>
                  <a:lnTo>
                    <a:pt x="53" y="180"/>
                  </a:lnTo>
                  <a:lnTo>
                    <a:pt x="158" y="75"/>
                  </a:lnTo>
                  <a:lnTo>
                    <a:pt x="286" y="225"/>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Rectangle 50"/>
            <p:cNvSpPr>
              <a:spLocks noChangeArrowheads="1"/>
            </p:cNvSpPr>
            <p:nvPr/>
          </p:nvSpPr>
          <p:spPr bwMode="auto">
            <a:xfrm>
              <a:off x="4959350" y="15652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3" name="Rectangle 51"/>
            <p:cNvSpPr>
              <a:spLocks noChangeArrowheads="1"/>
            </p:cNvSpPr>
            <p:nvPr/>
          </p:nvSpPr>
          <p:spPr bwMode="auto">
            <a:xfrm>
              <a:off x="4959350" y="19081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4" name="Rectangle 52"/>
            <p:cNvSpPr>
              <a:spLocks noChangeArrowheads="1"/>
            </p:cNvSpPr>
            <p:nvPr/>
          </p:nvSpPr>
          <p:spPr bwMode="auto">
            <a:xfrm>
              <a:off x="4959350" y="22510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5" name="Line 53"/>
            <p:cNvSpPr>
              <a:spLocks noChangeShapeType="1"/>
            </p:cNvSpPr>
            <p:nvPr/>
          </p:nvSpPr>
          <p:spPr bwMode="auto">
            <a:xfrm flipV="1">
              <a:off x="5381625" y="762000"/>
              <a:ext cx="965200" cy="109537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6" name="Line 54"/>
            <p:cNvSpPr>
              <a:spLocks noChangeShapeType="1"/>
            </p:cNvSpPr>
            <p:nvPr/>
          </p:nvSpPr>
          <p:spPr bwMode="auto">
            <a:xfrm flipV="1">
              <a:off x="5381625" y="1768475"/>
              <a:ext cx="965200" cy="3222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7" name="Line 55"/>
            <p:cNvSpPr>
              <a:spLocks noChangeShapeType="1"/>
            </p:cNvSpPr>
            <p:nvPr/>
          </p:nvSpPr>
          <p:spPr bwMode="auto">
            <a:xfrm>
              <a:off x="5418138" y="2428875"/>
              <a:ext cx="939800" cy="357188"/>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8" name="Line 56"/>
            <p:cNvSpPr>
              <a:spLocks noChangeShapeType="1"/>
            </p:cNvSpPr>
            <p:nvPr/>
          </p:nvSpPr>
          <p:spPr bwMode="auto">
            <a:xfrm>
              <a:off x="5500688" y="2809875"/>
              <a:ext cx="846137" cy="71437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Rectangle 37"/>
          <p:cNvSpPr>
            <a:spLocks noChangeArrowheads="1"/>
          </p:cNvSpPr>
          <p:nvPr/>
        </p:nvSpPr>
        <p:spPr bwMode="auto">
          <a:xfrm>
            <a:off x="6978650" y="4133850"/>
            <a:ext cx="452048"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smtClean="0">
                <a:solidFill>
                  <a:srgbClr val="FF0000"/>
                </a:solidFill>
                <a:latin typeface="Helvetica" charset="0"/>
              </a:rPr>
              <a:t>14*</a:t>
            </a:r>
            <a:endParaRPr lang="en-US" sz="1400" b="1" dirty="0">
              <a:solidFill>
                <a:srgbClr val="FF0000"/>
              </a:solidFill>
              <a:latin typeface="Helvetica" charset="0"/>
            </a:endParaRPr>
          </a:p>
        </p:txBody>
      </p:sp>
    </p:spTree>
    <p:extLst>
      <p:ext uri="{BB962C8B-B14F-4D97-AF65-F5344CB8AC3E}">
        <p14:creationId xmlns:p14="http://schemas.microsoft.com/office/powerpoint/2010/main" val="1558994022"/>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xfrm>
            <a:off x="363537" y="26158"/>
            <a:ext cx="7772400" cy="1104900"/>
          </a:xfrm>
          <a:noFill/>
          <a:ln/>
        </p:spPr>
        <p:txBody>
          <a:bodyPr/>
          <a:lstStyle/>
          <a:p>
            <a:r>
              <a:rPr lang="en-US" dirty="0"/>
              <a:t>Insert h(k)=20 (Causes Doubling)</a:t>
            </a:r>
            <a:r>
              <a:rPr lang="en-US" dirty="0">
                <a:solidFill>
                  <a:srgbClr val="FF0000"/>
                </a:solidFill>
                <a:latin typeface="Helvetica" charset="0"/>
              </a:rPr>
              <a:t> </a:t>
            </a:r>
            <a:endParaRPr lang="en-US" dirty="0"/>
          </a:p>
        </p:txBody>
      </p:sp>
      <p:sp>
        <p:nvSpPr>
          <p:cNvPr id="13317" name="Rectangle 5"/>
          <p:cNvSpPr>
            <a:spLocks noGrp="1" noChangeArrowheads="1"/>
          </p:cNvSpPr>
          <p:nvPr>
            <p:ph type="body" sz="half" idx="1"/>
          </p:nvPr>
        </p:nvSpPr>
        <p:spPr>
          <a:xfrm>
            <a:off x="154627" y="1292058"/>
            <a:ext cx="4343400" cy="4956341"/>
          </a:xfrm>
          <a:noFill/>
          <a:ln/>
        </p:spPr>
        <p:txBody>
          <a:bodyPr>
            <a:normAutofit/>
          </a:bodyPr>
          <a:lstStyle/>
          <a:p>
            <a:pPr>
              <a:buSzPct val="75000"/>
            </a:pPr>
            <a:r>
              <a:rPr lang="en-US" sz="2000" dirty="0">
                <a:solidFill>
                  <a:schemeClr val="tx1">
                    <a:lumMod val="75000"/>
                    <a:lumOff val="25000"/>
                  </a:schemeClr>
                </a:solidFill>
              </a:rPr>
              <a:t>I</a:t>
            </a:r>
            <a:r>
              <a:rPr lang="en-US" sz="2000" dirty="0" smtClean="0">
                <a:solidFill>
                  <a:schemeClr val="tx1">
                    <a:lumMod val="75000"/>
                    <a:lumOff val="25000"/>
                  </a:schemeClr>
                </a:solidFill>
              </a:rPr>
              <a:t>nsert </a:t>
            </a:r>
            <a:r>
              <a:rPr lang="en-US" sz="2000" dirty="0" smtClean="0">
                <a:solidFill>
                  <a:schemeClr val="tx1">
                    <a:lumMod val="75000"/>
                    <a:lumOff val="25000"/>
                  </a:schemeClr>
                </a:solidFill>
              </a:rPr>
              <a:t>h(k)=</a:t>
            </a:r>
            <a:r>
              <a:rPr lang="en-US" sz="2000" dirty="0" smtClean="0">
                <a:solidFill>
                  <a:schemeClr val="tx1">
                    <a:lumMod val="75000"/>
                    <a:lumOff val="25000"/>
                  </a:schemeClr>
                </a:solidFill>
              </a:rPr>
              <a:t>20 = 101</a:t>
            </a:r>
            <a:r>
              <a:rPr lang="en-US" sz="2000" u="sng" dirty="0" smtClean="0">
                <a:solidFill>
                  <a:schemeClr val="tx1">
                    <a:lumMod val="75000"/>
                    <a:lumOff val="25000"/>
                  </a:schemeClr>
                </a:solidFill>
              </a:rPr>
              <a:t>00</a:t>
            </a:r>
          </a:p>
          <a:p>
            <a:pPr>
              <a:buSzPct val="75000"/>
            </a:pPr>
            <a:r>
              <a:rPr lang="en-US" sz="2000" dirty="0" smtClean="0">
                <a:solidFill>
                  <a:schemeClr val="tx1">
                    <a:lumMod val="75000"/>
                    <a:lumOff val="25000"/>
                  </a:schemeClr>
                </a:solidFill>
              </a:rPr>
              <a:t>But bucket for 00 (Bucket A) is full.</a:t>
            </a:r>
            <a:endParaRPr lang="en-US" sz="2000" dirty="0">
              <a:solidFill>
                <a:schemeClr val="tx1">
                  <a:lumMod val="75000"/>
                  <a:lumOff val="25000"/>
                </a:schemeClr>
              </a:solidFill>
            </a:endParaRPr>
          </a:p>
          <a:p>
            <a:pPr>
              <a:buSzPct val="75000"/>
            </a:pPr>
            <a:r>
              <a:rPr lang="en-US" sz="2000" dirty="0" smtClean="0">
                <a:solidFill>
                  <a:schemeClr val="tx1">
                    <a:lumMod val="75000"/>
                    <a:lumOff val="25000"/>
                  </a:schemeClr>
                </a:solidFill>
              </a:rPr>
              <a:t>Need to split Bucket A</a:t>
            </a:r>
          </a:p>
          <a:p>
            <a:pPr lvl="1">
              <a:buSzPct val="75000"/>
            </a:pPr>
            <a:r>
              <a:rPr lang="en-US" sz="1800" dirty="0" smtClean="0">
                <a:solidFill>
                  <a:schemeClr val="tx1">
                    <a:lumMod val="75000"/>
                    <a:lumOff val="25000"/>
                  </a:schemeClr>
                </a:solidFill>
              </a:rPr>
              <a:t>Look at its hash values: all are …00, i.e. have last two binary digits = 00.</a:t>
            </a:r>
          </a:p>
          <a:p>
            <a:pPr lvl="1">
              <a:buSzPct val="75000"/>
            </a:pPr>
            <a:r>
              <a:rPr lang="en-US" sz="1800" dirty="0" smtClean="0">
                <a:solidFill>
                  <a:schemeClr val="tx1">
                    <a:lumMod val="75000"/>
                    <a:lumOff val="25000"/>
                  </a:schemeClr>
                </a:solidFill>
              </a:rPr>
              <a:t>But now we’ll use last 3 binary digits:</a:t>
            </a:r>
          </a:p>
          <a:p>
            <a:pPr marL="0" indent="0">
              <a:buSzPct val="75000"/>
              <a:buNone/>
            </a:pPr>
            <a:r>
              <a:rPr lang="en-US" sz="2000" dirty="0" smtClean="0">
                <a:solidFill>
                  <a:schemeClr val="tx1">
                    <a:lumMod val="75000"/>
                    <a:lumOff val="25000"/>
                  </a:schemeClr>
                </a:solidFill>
              </a:rPr>
              <a:t>4 =    </a:t>
            </a:r>
            <a:r>
              <a:rPr lang="en-US" sz="2000" u="sng" dirty="0" smtClean="0">
                <a:solidFill>
                  <a:schemeClr val="tx1">
                    <a:lumMod val="75000"/>
                    <a:lumOff val="25000"/>
                  </a:schemeClr>
                </a:solidFill>
              </a:rPr>
              <a:t>100</a:t>
            </a:r>
            <a:r>
              <a:rPr lang="en-US" sz="2000" dirty="0" smtClean="0">
                <a:solidFill>
                  <a:schemeClr val="tx1">
                    <a:lumMod val="75000"/>
                    <a:lumOff val="25000"/>
                  </a:schemeClr>
                </a:solidFill>
              </a:rPr>
              <a:t>    </a:t>
            </a:r>
            <a:r>
              <a:rPr lang="en-US" sz="2000" dirty="0" smtClean="0">
                <a:solidFill>
                  <a:schemeClr val="tx1">
                    <a:lumMod val="75000"/>
                    <a:lumOff val="25000"/>
                  </a:schemeClr>
                </a:solidFill>
                <a:sym typeface="Wingdings" panose="05000000000000000000" pitchFamily="2" charset="2"/>
              </a:rPr>
              <a:t>  new bucket</a:t>
            </a:r>
            <a:endParaRPr lang="en-US" sz="2000" dirty="0" smtClean="0">
              <a:solidFill>
                <a:schemeClr val="tx1">
                  <a:lumMod val="75000"/>
                  <a:lumOff val="25000"/>
                </a:schemeClr>
              </a:solidFill>
            </a:endParaRPr>
          </a:p>
          <a:p>
            <a:pPr marL="0" indent="0">
              <a:buSzPct val="75000"/>
              <a:buNone/>
            </a:pPr>
            <a:r>
              <a:rPr lang="en-US" sz="2000" dirty="0" smtClean="0">
                <a:solidFill>
                  <a:schemeClr val="tx1">
                    <a:lumMod val="75000"/>
                    <a:lumOff val="25000"/>
                  </a:schemeClr>
                </a:solidFill>
              </a:rPr>
              <a:t>12 = 1</a:t>
            </a:r>
            <a:r>
              <a:rPr lang="en-US" sz="2000" u="sng" dirty="0" smtClean="0">
                <a:solidFill>
                  <a:schemeClr val="tx1">
                    <a:lumMod val="75000"/>
                    <a:lumOff val="25000"/>
                  </a:schemeClr>
                </a:solidFill>
              </a:rPr>
              <a:t>100</a:t>
            </a:r>
            <a:r>
              <a:rPr lang="en-US" sz="2000" dirty="0" smtClean="0">
                <a:solidFill>
                  <a:schemeClr val="tx1">
                    <a:lumMod val="75000"/>
                    <a:lumOff val="25000"/>
                  </a:schemeClr>
                </a:solidFill>
              </a:rPr>
              <a:t>   </a:t>
            </a:r>
            <a:r>
              <a:rPr lang="en-US" sz="2000" dirty="0" smtClean="0">
                <a:solidFill>
                  <a:schemeClr val="tx1">
                    <a:lumMod val="75000"/>
                    <a:lumOff val="25000"/>
                  </a:schemeClr>
                </a:solidFill>
                <a:sym typeface="Wingdings" panose="05000000000000000000" pitchFamily="2" charset="2"/>
              </a:rPr>
              <a:t>  new bucket</a:t>
            </a:r>
            <a:endParaRPr lang="en-US" sz="2000" dirty="0" smtClean="0">
              <a:solidFill>
                <a:schemeClr val="tx1">
                  <a:lumMod val="75000"/>
                  <a:lumOff val="25000"/>
                </a:schemeClr>
              </a:solidFill>
            </a:endParaRPr>
          </a:p>
          <a:p>
            <a:pPr marL="0" indent="0">
              <a:buSzPct val="75000"/>
              <a:buNone/>
            </a:pPr>
            <a:r>
              <a:rPr lang="en-US" sz="2000" dirty="0" smtClean="0">
                <a:solidFill>
                  <a:schemeClr val="tx1">
                    <a:lumMod val="75000"/>
                    <a:lumOff val="25000"/>
                  </a:schemeClr>
                </a:solidFill>
              </a:rPr>
              <a:t>32 = 10</a:t>
            </a:r>
            <a:r>
              <a:rPr lang="en-US" sz="2000" u="sng" dirty="0" smtClean="0">
                <a:solidFill>
                  <a:schemeClr val="tx1">
                    <a:lumMod val="75000"/>
                    <a:lumOff val="25000"/>
                  </a:schemeClr>
                </a:solidFill>
              </a:rPr>
              <a:t>000</a:t>
            </a:r>
            <a:r>
              <a:rPr lang="en-US" sz="2000" dirty="0" smtClean="0">
                <a:solidFill>
                  <a:schemeClr val="tx1">
                    <a:lumMod val="75000"/>
                    <a:lumOff val="25000"/>
                  </a:schemeClr>
                </a:solidFill>
              </a:rPr>
              <a:t>   gets left in old bucket</a:t>
            </a:r>
          </a:p>
          <a:p>
            <a:pPr marL="0" indent="0">
              <a:buSzPct val="75000"/>
              <a:buNone/>
            </a:pPr>
            <a:r>
              <a:rPr lang="en-US" sz="2000" dirty="0" smtClean="0">
                <a:solidFill>
                  <a:schemeClr val="tx1">
                    <a:lumMod val="75000"/>
                    <a:lumOff val="25000"/>
                  </a:schemeClr>
                </a:solidFill>
              </a:rPr>
              <a:t>16 =   1</a:t>
            </a:r>
            <a:r>
              <a:rPr lang="en-US" sz="2000" u="sng" dirty="0" smtClean="0">
                <a:solidFill>
                  <a:schemeClr val="tx1">
                    <a:lumMod val="75000"/>
                    <a:lumOff val="25000"/>
                  </a:schemeClr>
                </a:solidFill>
              </a:rPr>
              <a:t>000</a:t>
            </a:r>
            <a:r>
              <a:rPr lang="en-US" sz="2000" dirty="0" smtClean="0">
                <a:solidFill>
                  <a:schemeClr val="tx1">
                    <a:lumMod val="75000"/>
                    <a:lumOff val="25000"/>
                  </a:schemeClr>
                </a:solidFill>
              </a:rPr>
              <a:t>   gets left in old bucket</a:t>
            </a:r>
            <a:br>
              <a:rPr lang="en-US" sz="2000" dirty="0" smtClean="0">
                <a:solidFill>
                  <a:schemeClr val="tx1">
                    <a:lumMod val="75000"/>
                    <a:lumOff val="25000"/>
                  </a:schemeClr>
                </a:solidFill>
              </a:rPr>
            </a:br>
            <a:r>
              <a:rPr lang="en-US" sz="2000" dirty="0" smtClean="0">
                <a:solidFill>
                  <a:schemeClr val="tx1">
                    <a:lumMod val="75000"/>
                    <a:lumOff val="25000"/>
                  </a:schemeClr>
                </a:solidFill>
              </a:rPr>
              <a:t>New value:</a:t>
            </a:r>
          </a:p>
          <a:p>
            <a:pPr marL="0" indent="0">
              <a:buSzPct val="75000"/>
              <a:buNone/>
            </a:pPr>
            <a:r>
              <a:rPr lang="en-US" sz="2000" dirty="0" smtClean="0">
                <a:solidFill>
                  <a:schemeClr val="tx1">
                    <a:lumMod val="75000"/>
                    <a:lumOff val="25000"/>
                  </a:schemeClr>
                </a:solidFill>
              </a:rPr>
              <a:t>20 = 10100  </a:t>
            </a:r>
            <a:r>
              <a:rPr lang="en-US" sz="2000" dirty="0">
                <a:solidFill>
                  <a:schemeClr val="tx1">
                    <a:lumMod val="75000"/>
                    <a:lumOff val="25000"/>
                  </a:schemeClr>
                </a:solidFill>
                <a:sym typeface="Wingdings" panose="05000000000000000000" pitchFamily="2" charset="2"/>
              </a:rPr>
              <a:t>  new bucket</a:t>
            </a:r>
            <a:endParaRPr lang="en-US" sz="2000" dirty="0">
              <a:solidFill>
                <a:schemeClr val="tx1">
                  <a:lumMod val="75000"/>
                  <a:lumOff val="25000"/>
                </a:schemeClr>
              </a:solidFill>
            </a:endParaRPr>
          </a:p>
          <a:p>
            <a:pPr marL="0" indent="0">
              <a:buSzPct val="75000"/>
              <a:buNone/>
            </a:pPr>
            <a:endParaRPr lang="en-US" sz="2000" dirty="0" smtClean="0">
              <a:solidFill>
                <a:schemeClr val="tx1">
                  <a:lumMod val="75000"/>
                  <a:lumOff val="25000"/>
                </a:schemeClr>
              </a:solidFill>
            </a:endParaRPr>
          </a:p>
          <a:p>
            <a:pPr marL="0" indent="0">
              <a:buSzPct val="75000"/>
              <a:buNone/>
            </a:pPr>
            <a:endParaRPr lang="en-US" sz="2000" u="sng" dirty="0" smtClean="0">
              <a:solidFill>
                <a:schemeClr val="tx1">
                  <a:lumMod val="75000"/>
                  <a:lumOff val="25000"/>
                </a:schemeClr>
              </a:solidFill>
            </a:endParaRPr>
          </a:p>
        </p:txBody>
      </p:sp>
      <p:grpSp>
        <p:nvGrpSpPr>
          <p:cNvPr id="2" name="Group 1"/>
          <p:cNvGrpSpPr/>
          <p:nvPr/>
        </p:nvGrpSpPr>
        <p:grpSpPr>
          <a:xfrm>
            <a:off x="4249737" y="1673225"/>
            <a:ext cx="4835525" cy="4338637"/>
            <a:chOff x="4057650" y="166688"/>
            <a:chExt cx="4835525" cy="4338637"/>
          </a:xfrm>
        </p:grpSpPr>
        <p:sp>
          <p:nvSpPr>
            <p:cNvPr id="13321" name="Freeform 9"/>
            <p:cNvSpPr>
              <a:spLocks/>
            </p:cNvSpPr>
            <p:nvPr/>
          </p:nvSpPr>
          <p:spPr bwMode="auto">
            <a:xfrm>
              <a:off x="4956175" y="1216025"/>
              <a:ext cx="352425" cy="350838"/>
            </a:xfrm>
            <a:custGeom>
              <a:avLst/>
              <a:gdLst>
                <a:gd name="T0" fmla="*/ 0 w 222"/>
                <a:gd name="T1" fmla="*/ 220 h 221"/>
                <a:gd name="T2" fmla="*/ 0 w 222"/>
                <a:gd name="T3" fmla="*/ 0 h 221"/>
                <a:gd name="T4" fmla="*/ 221 w 222"/>
                <a:gd name="T5" fmla="*/ 0 h 221"/>
                <a:gd name="T6" fmla="*/ 221 w 222"/>
                <a:gd name="T7" fmla="*/ 220 h 221"/>
                <a:gd name="T8" fmla="*/ 0 w 222"/>
                <a:gd name="T9" fmla="*/ 220 h 221"/>
              </a:gdLst>
              <a:ahLst/>
              <a:cxnLst>
                <a:cxn ang="0">
                  <a:pos x="T0" y="T1"/>
                </a:cxn>
                <a:cxn ang="0">
                  <a:pos x="T2" y="T3"/>
                </a:cxn>
                <a:cxn ang="0">
                  <a:pos x="T4" y="T5"/>
                </a:cxn>
                <a:cxn ang="0">
                  <a:pos x="T6" y="T7"/>
                </a:cxn>
                <a:cxn ang="0">
                  <a:pos x="T8" y="T9"/>
                </a:cxn>
              </a:cxnLst>
              <a:rect l="0" t="0" r="r" b="b"/>
              <a:pathLst>
                <a:path w="222" h="221">
                  <a:moveTo>
                    <a:pt x="0" y="220"/>
                  </a:moveTo>
                  <a:lnTo>
                    <a:pt x="0" y="0"/>
                  </a:lnTo>
                  <a:lnTo>
                    <a:pt x="221" y="0"/>
                  </a:lnTo>
                  <a:lnTo>
                    <a:pt x="221" y="220"/>
                  </a:lnTo>
                  <a:lnTo>
                    <a:pt x="0" y="220"/>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2" name="Freeform 10"/>
            <p:cNvSpPr>
              <a:spLocks/>
            </p:cNvSpPr>
            <p:nvPr/>
          </p:nvSpPr>
          <p:spPr bwMode="auto">
            <a:xfrm>
              <a:off x="6356350" y="1565275"/>
              <a:ext cx="1403350" cy="352425"/>
            </a:xfrm>
            <a:custGeom>
              <a:avLst/>
              <a:gdLst>
                <a:gd name="T0" fmla="*/ 0 w 884"/>
                <a:gd name="T1" fmla="*/ 221 h 222"/>
                <a:gd name="T2" fmla="*/ 0 w 884"/>
                <a:gd name="T3" fmla="*/ 0 h 222"/>
                <a:gd name="T4" fmla="*/ 883 w 884"/>
                <a:gd name="T5" fmla="*/ 0 h 222"/>
                <a:gd name="T6" fmla="*/ 883 w 884"/>
                <a:gd name="T7" fmla="*/ 221 h 222"/>
                <a:gd name="T8" fmla="*/ 0 w 884"/>
                <a:gd name="T9" fmla="*/ 221 h 222"/>
              </a:gdLst>
              <a:ahLst/>
              <a:cxnLst>
                <a:cxn ang="0">
                  <a:pos x="T0" y="T1"/>
                </a:cxn>
                <a:cxn ang="0">
                  <a:pos x="T2" y="T3"/>
                </a:cxn>
                <a:cxn ang="0">
                  <a:pos x="T4" y="T5"/>
                </a:cxn>
                <a:cxn ang="0">
                  <a:pos x="T6" y="T7"/>
                </a:cxn>
                <a:cxn ang="0">
                  <a:pos x="T8" y="T9"/>
                </a:cxn>
              </a:cxnLst>
              <a:rect l="0" t="0" r="r" b="b"/>
              <a:pathLst>
                <a:path w="884" h="222">
                  <a:moveTo>
                    <a:pt x="0" y="221"/>
                  </a:moveTo>
                  <a:lnTo>
                    <a:pt x="0" y="0"/>
                  </a:lnTo>
                  <a:lnTo>
                    <a:pt x="883" y="0"/>
                  </a:lnTo>
                  <a:lnTo>
                    <a:pt x="883"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3" name="Freeform 11"/>
            <p:cNvSpPr>
              <a:spLocks/>
            </p:cNvSpPr>
            <p:nvPr/>
          </p:nvSpPr>
          <p:spPr bwMode="auto">
            <a:xfrm>
              <a:off x="6356350" y="2616200"/>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Freeform 12"/>
            <p:cNvSpPr>
              <a:spLocks/>
            </p:cNvSpPr>
            <p:nvPr/>
          </p:nvSpPr>
          <p:spPr bwMode="auto">
            <a:xfrm>
              <a:off x="6356350" y="3667125"/>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Freeform 13"/>
            <p:cNvSpPr>
              <a:spLocks/>
            </p:cNvSpPr>
            <p:nvPr/>
          </p:nvSpPr>
          <p:spPr bwMode="auto">
            <a:xfrm>
              <a:off x="6356350" y="517525"/>
              <a:ext cx="1403350" cy="350838"/>
            </a:xfrm>
            <a:custGeom>
              <a:avLst/>
              <a:gdLst>
                <a:gd name="T0" fmla="*/ 0 w 884"/>
                <a:gd name="T1" fmla="*/ 220 h 221"/>
                <a:gd name="T2" fmla="*/ 0 w 884"/>
                <a:gd name="T3" fmla="*/ 0 h 221"/>
                <a:gd name="T4" fmla="*/ 883 w 884"/>
                <a:gd name="T5" fmla="*/ 0 h 221"/>
                <a:gd name="T6" fmla="*/ 883 w 884"/>
                <a:gd name="T7" fmla="*/ 220 h 221"/>
                <a:gd name="T8" fmla="*/ 0 w 884"/>
                <a:gd name="T9" fmla="*/ 220 h 221"/>
              </a:gdLst>
              <a:ahLst/>
              <a:cxnLst>
                <a:cxn ang="0">
                  <a:pos x="T0" y="T1"/>
                </a:cxn>
                <a:cxn ang="0">
                  <a:pos x="T2" y="T3"/>
                </a:cxn>
                <a:cxn ang="0">
                  <a:pos x="T4" y="T5"/>
                </a:cxn>
                <a:cxn ang="0">
                  <a:pos x="T6" y="T7"/>
                </a:cxn>
                <a:cxn ang="0">
                  <a:pos x="T8" y="T9"/>
                </a:cxn>
              </a:cxnLst>
              <a:rect l="0" t="0" r="r" b="b"/>
              <a:pathLst>
                <a:path w="884" h="221">
                  <a:moveTo>
                    <a:pt x="0" y="220"/>
                  </a:moveTo>
                  <a:lnTo>
                    <a:pt x="0" y="0"/>
                  </a:lnTo>
                  <a:lnTo>
                    <a:pt x="883" y="0"/>
                  </a:lnTo>
                  <a:lnTo>
                    <a:pt x="883" y="220"/>
                  </a:lnTo>
                  <a:lnTo>
                    <a:pt x="0" y="22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6" name="Freeform 14"/>
            <p:cNvSpPr>
              <a:spLocks/>
            </p:cNvSpPr>
            <p:nvPr/>
          </p:nvSpPr>
          <p:spPr bwMode="auto">
            <a:xfrm>
              <a:off x="6356350" y="166688"/>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Freeform 15"/>
            <p:cNvSpPr>
              <a:spLocks/>
            </p:cNvSpPr>
            <p:nvPr/>
          </p:nvSpPr>
          <p:spPr bwMode="auto">
            <a:xfrm>
              <a:off x="6356350" y="1216025"/>
              <a:ext cx="352425" cy="350838"/>
            </a:xfrm>
            <a:custGeom>
              <a:avLst/>
              <a:gdLst>
                <a:gd name="T0" fmla="*/ 0 w 222"/>
                <a:gd name="T1" fmla="*/ 220 h 221"/>
                <a:gd name="T2" fmla="*/ 0 w 222"/>
                <a:gd name="T3" fmla="*/ 0 h 221"/>
                <a:gd name="T4" fmla="*/ 221 w 222"/>
                <a:gd name="T5" fmla="*/ 0 h 221"/>
                <a:gd name="T6" fmla="*/ 221 w 222"/>
                <a:gd name="T7" fmla="*/ 220 h 221"/>
                <a:gd name="T8" fmla="*/ 0 w 222"/>
                <a:gd name="T9" fmla="*/ 220 h 221"/>
              </a:gdLst>
              <a:ahLst/>
              <a:cxnLst>
                <a:cxn ang="0">
                  <a:pos x="T0" y="T1"/>
                </a:cxn>
                <a:cxn ang="0">
                  <a:pos x="T2" y="T3"/>
                </a:cxn>
                <a:cxn ang="0">
                  <a:pos x="T4" y="T5"/>
                </a:cxn>
                <a:cxn ang="0">
                  <a:pos x="T6" y="T7"/>
                </a:cxn>
                <a:cxn ang="0">
                  <a:pos x="T8" y="T9"/>
                </a:cxn>
              </a:cxnLst>
              <a:rect l="0" t="0" r="r" b="b"/>
              <a:pathLst>
                <a:path w="222" h="221">
                  <a:moveTo>
                    <a:pt x="0" y="220"/>
                  </a:moveTo>
                  <a:lnTo>
                    <a:pt x="0" y="0"/>
                  </a:lnTo>
                  <a:lnTo>
                    <a:pt x="221" y="0"/>
                  </a:lnTo>
                  <a:lnTo>
                    <a:pt x="221" y="220"/>
                  </a:lnTo>
                  <a:lnTo>
                    <a:pt x="0" y="220"/>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Freeform 16"/>
            <p:cNvSpPr>
              <a:spLocks/>
            </p:cNvSpPr>
            <p:nvPr/>
          </p:nvSpPr>
          <p:spPr bwMode="auto">
            <a:xfrm>
              <a:off x="6356350" y="2265363"/>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9" name="Freeform 17"/>
            <p:cNvSpPr>
              <a:spLocks/>
            </p:cNvSpPr>
            <p:nvPr/>
          </p:nvSpPr>
          <p:spPr bwMode="auto">
            <a:xfrm>
              <a:off x="6356350" y="3316288"/>
              <a:ext cx="352425" cy="352425"/>
            </a:xfrm>
            <a:custGeom>
              <a:avLst/>
              <a:gdLst>
                <a:gd name="T0" fmla="*/ 0 w 222"/>
                <a:gd name="T1" fmla="*/ 221 h 222"/>
                <a:gd name="T2" fmla="*/ 0 w 222"/>
                <a:gd name="T3" fmla="*/ 0 h 222"/>
                <a:gd name="T4" fmla="*/ 221 w 222"/>
                <a:gd name="T5" fmla="*/ 0 h 222"/>
                <a:gd name="T6" fmla="*/ 221 w 222"/>
                <a:gd name="T7" fmla="*/ 221 h 222"/>
                <a:gd name="T8" fmla="*/ 0 w 222"/>
                <a:gd name="T9" fmla="*/ 221 h 222"/>
              </a:gdLst>
              <a:ahLst/>
              <a:cxnLst>
                <a:cxn ang="0">
                  <a:pos x="T0" y="T1"/>
                </a:cxn>
                <a:cxn ang="0">
                  <a:pos x="T2" y="T3"/>
                </a:cxn>
                <a:cxn ang="0">
                  <a:pos x="T4" y="T5"/>
                </a:cxn>
                <a:cxn ang="0">
                  <a:pos x="T6" y="T7"/>
                </a:cxn>
                <a:cxn ang="0">
                  <a:pos x="T8" y="T9"/>
                </a:cxn>
              </a:cxnLst>
              <a:rect l="0" t="0" r="r" b="b"/>
              <a:pathLst>
                <a:path w="222" h="222">
                  <a:moveTo>
                    <a:pt x="0" y="221"/>
                  </a:moveTo>
                  <a:lnTo>
                    <a:pt x="0" y="0"/>
                  </a:lnTo>
                  <a:lnTo>
                    <a:pt x="221" y="0"/>
                  </a:lnTo>
                  <a:lnTo>
                    <a:pt x="221" y="221"/>
                  </a:lnTo>
                  <a:lnTo>
                    <a:pt x="0" y="22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0" name="Freeform 18"/>
            <p:cNvSpPr>
              <a:spLocks/>
            </p:cNvSpPr>
            <p:nvPr/>
          </p:nvSpPr>
          <p:spPr bwMode="auto">
            <a:xfrm>
              <a:off x="4956175" y="1565275"/>
              <a:ext cx="701675" cy="1401763"/>
            </a:xfrm>
            <a:custGeom>
              <a:avLst/>
              <a:gdLst>
                <a:gd name="T0" fmla="*/ 0 w 442"/>
                <a:gd name="T1" fmla="*/ 882 h 883"/>
                <a:gd name="T2" fmla="*/ 0 w 442"/>
                <a:gd name="T3" fmla="*/ 0 h 883"/>
                <a:gd name="T4" fmla="*/ 441 w 442"/>
                <a:gd name="T5" fmla="*/ 0 h 883"/>
                <a:gd name="T6" fmla="*/ 441 w 442"/>
                <a:gd name="T7" fmla="*/ 882 h 883"/>
                <a:gd name="T8" fmla="*/ 0 w 442"/>
                <a:gd name="T9" fmla="*/ 882 h 883"/>
              </a:gdLst>
              <a:ahLst/>
              <a:cxnLst>
                <a:cxn ang="0">
                  <a:pos x="T0" y="T1"/>
                </a:cxn>
                <a:cxn ang="0">
                  <a:pos x="T2" y="T3"/>
                </a:cxn>
                <a:cxn ang="0">
                  <a:pos x="T4" y="T5"/>
                </a:cxn>
                <a:cxn ang="0">
                  <a:pos x="T6" y="T7"/>
                </a:cxn>
                <a:cxn ang="0">
                  <a:pos x="T8" y="T9"/>
                </a:cxn>
              </a:cxnLst>
              <a:rect l="0" t="0" r="r" b="b"/>
              <a:pathLst>
                <a:path w="442" h="883">
                  <a:moveTo>
                    <a:pt x="0" y="882"/>
                  </a:moveTo>
                  <a:lnTo>
                    <a:pt x="0" y="0"/>
                  </a:lnTo>
                  <a:lnTo>
                    <a:pt x="441" y="0"/>
                  </a:lnTo>
                  <a:lnTo>
                    <a:pt x="441" y="882"/>
                  </a:lnTo>
                  <a:lnTo>
                    <a:pt x="0" y="882"/>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1" name="Rectangle 19"/>
            <p:cNvSpPr>
              <a:spLocks noChangeArrowheads="1"/>
            </p:cNvSpPr>
            <p:nvPr/>
          </p:nvSpPr>
          <p:spPr bwMode="auto">
            <a:xfrm>
              <a:off x="7377113" y="159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latin typeface="Helvetica" charset="0"/>
                </a:rPr>
                <a:t>13*</a:t>
              </a:r>
            </a:p>
          </p:txBody>
        </p:sp>
        <p:sp>
          <p:nvSpPr>
            <p:cNvPr id="13332" name="Rectangle 20"/>
            <p:cNvSpPr>
              <a:spLocks noChangeArrowheads="1"/>
            </p:cNvSpPr>
            <p:nvPr/>
          </p:nvSpPr>
          <p:spPr bwMode="auto">
            <a:xfrm>
              <a:off x="4319588" y="158908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a:t>
              </a:r>
            </a:p>
          </p:txBody>
        </p:sp>
        <p:sp>
          <p:nvSpPr>
            <p:cNvPr id="13333" name="Rectangle 21"/>
            <p:cNvSpPr>
              <a:spLocks noChangeArrowheads="1"/>
            </p:cNvSpPr>
            <p:nvPr/>
          </p:nvSpPr>
          <p:spPr bwMode="auto">
            <a:xfrm>
              <a:off x="4319588" y="197802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a:t>
              </a:r>
            </a:p>
          </p:txBody>
        </p:sp>
        <p:sp>
          <p:nvSpPr>
            <p:cNvPr id="13334" name="Rectangle 22"/>
            <p:cNvSpPr>
              <a:spLocks noChangeArrowheads="1"/>
            </p:cNvSpPr>
            <p:nvPr/>
          </p:nvSpPr>
          <p:spPr bwMode="auto">
            <a:xfrm>
              <a:off x="4319588" y="23114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p>
          </p:txBody>
        </p:sp>
        <p:sp>
          <p:nvSpPr>
            <p:cNvPr id="13335" name="Rectangle 23"/>
            <p:cNvSpPr>
              <a:spLocks noChangeArrowheads="1"/>
            </p:cNvSpPr>
            <p:nvPr/>
          </p:nvSpPr>
          <p:spPr bwMode="auto">
            <a:xfrm>
              <a:off x="4319588" y="26717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a:t>
              </a:r>
            </a:p>
          </p:txBody>
        </p:sp>
        <p:sp>
          <p:nvSpPr>
            <p:cNvPr id="13336" name="Rectangle 24"/>
            <p:cNvSpPr>
              <a:spLocks noChangeArrowheads="1"/>
            </p:cNvSpPr>
            <p:nvPr/>
          </p:nvSpPr>
          <p:spPr bwMode="auto">
            <a:xfrm>
              <a:off x="4949825" y="1223963"/>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7" name="Rectangle 25"/>
            <p:cNvSpPr>
              <a:spLocks noChangeArrowheads="1"/>
            </p:cNvSpPr>
            <p:nvPr/>
          </p:nvSpPr>
          <p:spPr bwMode="auto">
            <a:xfrm>
              <a:off x="6397625" y="2238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8" name="Rectangle 26"/>
            <p:cNvSpPr>
              <a:spLocks noChangeArrowheads="1"/>
            </p:cNvSpPr>
            <p:nvPr/>
          </p:nvSpPr>
          <p:spPr bwMode="auto">
            <a:xfrm>
              <a:off x="6373813" y="12271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39" name="Rectangle 27"/>
            <p:cNvSpPr>
              <a:spLocks noChangeArrowheads="1"/>
            </p:cNvSpPr>
            <p:nvPr/>
          </p:nvSpPr>
          <p:spPr bwMode="auto">
            <a:xfrm>
              <a:off x="6362700" y="22748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40" name="Rectangle 28"/>
            <p:cNvSpPr>
              <a:spLocks noChangeArrowheads="1"/>
            </p:cNvSpPr>
            <p:nvPr/>
          </p:nvSpPr>
          <p:spPr bwMode="auto">
            <a:xfrm>
              <a:off x="6388100" y="3344863"/>
              <a:ext cx="269875" cy="301625"/>
            </a:xfrm>
            <a:prstGeom prst="rect">
              <a:avLst/>
            </a:prstGeom>
            <a:pattFill prst="pct20">
              <a:fgClr>
                <a:schemeClr val="tx2"/>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3341" name="Rectangle 29"/>
            <p:cNvSpPr>
              <a:spLocks noChangeArrowheads="1"/>
            </p:cNvSpPr>
            <p:nvPr/>
          </p:nvSpPr>
          <p:spPr bwMode="auto">
            <a:xfrm>
              <a:off x="4321175" y="215900"/>
              <a:ext cx="13541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LOCAL DEPTH</a:t>
              </a:r>
            </a:p>
          </p:txBody>
        </p:sp>
        <p:sp>
          <p:nvSpPr>
            <p:cNvPr id="13342" name="Rectangle 30"/>
            <p:cNvSpPr>
              <a:spLocks noChangeArrowheads="1"/>
            </p:cNvSpPr>
            <p:nvPr/>
          </p:nvSpPr>
          <p:spPr bwMode="auto">
            <a:xfrm>
              <a:off x="4057650" y="619125"/>
              <a:ext cx="14620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GLOBAL DEPTH</a:t>
              </a:r>
            </a:p>
          </p:txBody>
        </p:sp>
        <p:sp>
          <p:nvSpPr>
            <p:cNvPr id="13343" name="Rectangle 31"/>
            <p:cNvSpPr>
              <a:spLocks noChangeArrowheads="1"/>
            </p:cNvSpPr>
            <p:nvPr/>
          </p:nvSpPr>
          <p:spPr bwMode="auto">
            <a:xfrm>
              <a:off x="4643438" y="3421063"/>
              <a:ext cx="1268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DIRECTORY</a:t>
              </a:r>
            </a:p>
          </p:txBody>
        </p:sp>
        <p:sp>
          <p:nvSpPr>
            <p:cNvPr id="13344" name="Rectangle 32"/>
            <p:cNvSpPr>
              <a:spLocks noChangeArrowheads="1"/>
            </p:cNvSpPr>
            <p:nvPr/>
          </p:nvSpPr>
          <p:spPr bwMode="auto">
            <a:xfrm>
              <a:off x="7989888" y="423863"/>
              <a:ext cx="887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a:t>
              </a:r>
            </a:p>
          </p:txBody>
        </p:sp>
        <p:sp>
          <p:nvSpPr>
            <p:cNvPr id="13345" name="Rectangle 33"/>
            <p:cNvSpPr>
              <a:spLocks noChangeArrowheads="1"/>
            </p:cNvSpPr>
            <p:nvPr/>
          </p:nvSpPr>
          <p:spPr bwMode="auto">
            <a:xfrm>
              <a:off x="8004175" y="1487488"/>
              <a:ext cx="8778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B</a:t>
              </a:r>
            </a:p>
          </p:txBody>
        </p:sp>
        <p:sp>
          <p:nvSpPr>
            <p:cNvPr id="13346" name="Rectangle 34"/>
            <p:cNvSpPr>
              <a:spLocks noChangeArrowheads="1"/>
            </p:cNvSpPr>
            <p:nvPr/>
          </p:nvSpPr>
          <p:spPr bwMode="auto">
            <a:xfrm>
              <a:off x="8004175" y="2522538"/>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C</a:t>
              </a:r>
            </a:p>
          </p:txBody>
        </p:sp>
        <p:sp>
          <p:nvSpPr>
            <p:cNvPr id="13347" name="Rectangle 35"/>
            <p:cNvSpPr>
              <a:spLocks noChangeArrowheads="1"/>
            </p:cNvSpPr>
            <p:nvPr/>
          </p:nvSpPr>
          <p:spPr bwMode="auto">
            <a:xfrm>
              <a:off x="8005763" y="3587750"/>
              <a:ext cx="887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D</a:t>
              </a:r>
            </a:p>
          </p:txBody>
        </p:sp>
        <p:sp>
          <p:nvSpPr>
            <p:cNvPr id="13348" name="Rectangle 36"/>
            <p:cNvSpPr>
              <a:spLocks noChangeArrowheads="1"/>
            </p:cNvSpPr>
            <p:nvPr/>
          </p:nvSpPr>
          <p:spPr bwMode="auto">
            <a:xfrm>
              <a:off x="6302375" y="4203700"/>
              <a:ext cx="13223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DATA PAGES</a:t>
              </a:r>
            </a:p>
          </p:txBody>
        </p:sp>
        <p:sp>
          <p:nvSpPr>
            <p:cNvPr id="13349" name="Rectangle 37"/>
            <p:cNvSpPr>
              <a:spLocks noChangeArrowheads="1"/>
            </p:cNvSpPr>
            <p:nvPr/>
          </p:nvSpPr>
          <p:spPr bwMode="auto">
            <a:xfrm>
              <a:off x="6338888" y="26273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latin typeface="Helvetica" charset="0"/>
                </a:rPr>
                <a:t>10*</a:t>
              </a:r>
            </a:p>
          </p:txBody>
        </p:sp>
        <p:sp>
          <p:nvSpPr>
            <p:cNvPr id="13350" name="Rectangle 38"/>
            <p:cNvSpPr>
              <a:spLocks noChangeArrowheads="1"/>
            </p:cNvSpPr>
            <p:nvPr/>
          </p:nvSpPr>
          <p:spPr bwMode="auto">
            <a:xfrm>
              <a:off x="6353175" y="15938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3351" name="Rectangle 39"/>
            <p:cNvSpPr>
              <a:spLocks noChangeArrowheads="1"/>
            </p:cNvSpPr>
            <p:nvPr/>
          </p:nvSpPr>
          <p:spPr bwMode="auto">
            <a:xfrm>
              <a:off x="7021513" y="159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21*</a:t>
              </a:r>
            </a:p>
          </p:txBody>
        </p:sp>
        <p:sp>
          <p:nvSpPr>
            <p:cNvPr id="13352" name="Rectangle 40"/>
            <p:cNvSpPr>
              <a:spLocks noChangeArrowheads="1"/>
            </p:cNvSpPr>
            <p:nvPr/>
          </p:nvSpPr>
          <p:spPr bwMode="auto">
            <a:xfrm>
              <a:off x="6350000" y="5413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4*</a:t>
              </a:r>
            </a:p>
          </p:txBody>
        </p:sp>
        <p:sp>
          <p:nvSpPr>
            <p:cNvPr id="13353" name="Rectangle 41"/>
            <p:cNvSpPr>
              <a:spLocks noChangeArrowheads="1"/>
            </p:cNvSpPr>
            <p:nvPr/>
          </p:nvSpPr>
          <p:spPr bwMode="auto">
            <a:xfrm>
              <a:off x="6672263" y="5413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12*</a:t>
              </a:r>
            </a:p>
          </p:txBody>
        </p:sp>
        <p:sp>
          <p:nvSpPr>
            <p:cNvPr id="13354" name="Rectangle 42"/>
            <p:cNvSpPr>
              <a:spLocks noChangeArrowheads="1"/>
            </p:cNvSpPr>
            <p:nvPr/>
          </p:nvSpPr>
          <p:spPr bwMode="auto">
            <a:xfrm>
              <a:off x="7051675" y="5413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32*</a:t>
              </a:r>
            </a:p>
          </p:txBody>
        </p:sp>
        <p:sp>
          <p:nvSpPr>
            <p:cNvPr id="13355" name="Rectangle 43"/>
            <p:cNvSpPr>
              <a:spLocks noChangeArrowheads="1"/>
            </p:cNvSpPr>
            <p:nvPr/>
          </p:nvSpPr>
          <p:spPr bwMode="auto">
            <a:xfrm>
              <a:off x="7372350" y="5286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16*</a:t>
              </a:r>
            </a:p>
          </p:txBody>
        </p:sp>
        <p:sp>
          <p:nvSpPr>
            <p:cNvPr id="13356" name="Rectangle 44"/>
            <p:cNvSpPr>
              <a:spLocks noChangeArrowheads="1"/>
            </p:cNvSpPr>
            <p:nvPr/>
          </p:nvSpPr>
          <p:spPr bwMode="auto">
            <a:xfrm>
              <a:off x="6338888" y="36782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15*</a:t>
              </a:r>
            </a:p>
          </p:txBody>
        </p:sp>
        <p:sp>
          <p:nvSpPr>
            <p:cNvPr id="13357" name="Rectangle 45"/>
            <p:cNvSpPr>
              <a:spLocks noChangeArrowheads="1"/>
            </p:cNvSpPr>
            <p:nvPr/>
          </p:nvSpPr>
          <p:spPr bwMode="auto">
            <a:xfrm>
              <a:off x="6729413" y="36782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7*</a:t>
              </a:r>
            </a:p>
          </p:txBody>
        </p:sp>
        <p:sp>
          <p:nvSpPr>
            <p:cNvPr id="13358" name="Rectangle 46"/>
            <p:cNvSpPr>
              <a:spLocks noChangeArrowheads="1"/>
            </p:cNvSpPr>
            <p:nvPr/>
          </p:nvSpPr>
          <p:spPr bwMode="auto">
            <a:xfrm>
              <a:off x="7023100" y="36782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19*</a:t>
              </a:r>
            </a:p>
          </p:txBody>
        </p:sp>
        <p:sp>
          <p:nvSpPr>
            <p:cNvPr id="13359" name="Rectangle 47"/>
            <p:cNvSpPr>
              <a:spLocks noChangeArrowheads="1"/>
            </p:cNvSpPr>
            <p:nvPr/>
          </p:nvSpPr>
          <p:spPr bwMode="auto">
            <a:xfrm>
              <a:off x="6727825" y="15922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5*</a:t>
              </a:r>
            </a:p>
          </p:txBody>
        </p:sp>
        <p:sp>
          <p:nvSpPr>
            <p:cNvPr id="13360" name="Freeform 48"/>
            <p:cNvSpPr>
              <a:spLocks/>
            </p:cNvSpPr>
            <p:nvPr/>
          </p:nvSpPr>
          <p:spPr bwMode="auto">
            <a:xfrm>
              <a:off x="5561013" y="201613"/>
              <a:ext cx="750887" cy="133350"/>
            </a:xfrm>
            <a:custGeom>
              <a:avLst/>
              <a:gdLst>
                <a:gd name="T0" fmla="*/ 0 w 473"/>
                <a:gd name="T1" fmla="*/ 83 h 84"/>
                <a:gd name="T2" fmla="*/ 195 w 473"/>
                <a:gd name="T3" fmla="*/ 0 h 84"/>
                <a:gd name="T4" fmla="*/ 187 w 473"/>
                <a:gd name="T5" fmla="*/ 83 h 84"/>
                <a:gd name="T6" fmla="*/ 472 w 473"/>
                <a:gd name="T7" fmla="*/ 60 h 84"/>
              </a:gdLst>
              <a:ahLst/>
              <a:cxnLst>
                <a:cxn ang="0">
                  <a:pos x="T0" y="T1"/>
                </a:cxn>
                <a:cxn ang="0">
                  <a:pos x="T2" y="T3"/>
                </a:cxn>
                <a:cxn ang="0">
                  <a:pos x="T4" y="T5"/>
                </a:cxn>
                <a:cxn ang="0">
                  <a:pos x="T6" y="T7"/>
                </a:cxn>
              </a:cxnLst>
              <a:rect l="0" t="0" r="r" b="b"/>
              <a:pathLst>
                <a:path w="473" h="84">
                  <a:moveTo>
                    <a:pt x="0" y="83"/>
                  </a:moveTo>
                  <a:lnTo>
                    <a:pt x="195" y="0"/>
                  </a:lnTo>
                  <a:lnTo>
                    <a:pt x="187" y="83"/>
                  </a:lnTo>
                  <a:lnTo>
                    <a:pt x="472" y="6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1" name="Freeform 49"/>
            <p:cNvSpPr>
              <a:spLocks/>
            </p:cNvSpPr>
            <p:nvPr/>
          </p:nvSpPr>
          <p:spPr bwMode="auto">
            <a:xfrm>
              <a:off x="4559300" y="857250"/>
              <a:ext cx="455613" cy="358775"/>
            </a:xfrm>
            <a:custGeom>
              <a:avLst/>
              <a:gdLst>
                <a:gd name="T0" fmla="*/ 0 w 287"/>
                <a:gd name="T1" fmla="*/ 0 h 226"/>
                <a:gd name="T2" fmla="*/ 53 w 287"/>
                <a:gd name="T3" fmla="*/ 180 h 226"/>
                <a:gd name="T4" fmla="*/ 158 w 287"/>
                <a:gd name="T5" fmla="*/ 75 h 226"/>
                <a:gd name="T6" fmla="*/ 286 w 287"/>
                <a:gd name="T7" fmla="*/ 225 h 226"/>
              </a:gdLst>
              <a:ahLst/>
              <a:cxnLst>
                <a:cxn ang="0">
                  <a:pos x="T0" y="T1"/>
                </a:cxn>
                <a:cxn ang="0">
                  <a:pos x="T2" y="T3"/>
                </a:cxn>
                <a:cxn ang="0">
                  <a:pos x="T4" y="T5"/>
                </a:cxn>
                <a:cxn ang="0">
                  <a:pos x="T6" y="T7"/>
                </a:cxn>
              </a:cxnLst>
              <a:rect l="0" t="0" r="r" b="b"/>
              <a:pathLst>
                <a:path w="287" h="226">
                  <a:moveTo>
                    <a:pt x="0" y="0"/>
                  </a:moveTo>
                  <a:lnTo>
                    <a:pt x="53" y="180"/>
                  </a:lnTo>
                  <a:lnTo>
                    <a:pt x="158" y="75"/>
                  </a:lnTo>
                  <a:lnTo>
                    <a:pt x="286" y="225"/>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Rectangle 50"/>
            <p:cNvSpPr>
              <a:spLocks noChangeArrowheads="1"/>
            </p:cNvSpPr>
            <p:nvPr/>
          </p:nvSpPr>
          <p:spPr bwMode="auto">
            <a:xfrm>
              <a:off x="4959350" y="15652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3" name="Rectangle 51"/>
            <p:cNvSpPr>
              <a:spLocks noChangeArrowheads="1"/>
            </p:cNvSpPr>
            <p:nvPr/>
          </p:nvSpPr>
          <p:spPr bwMode="auto">
            <a:xfrm>
              <a:off x="4959350" y="19081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4" name="Rectangle 52"/>
            <p:cNvSpPr>
              <a:spLocks noChangeArrowheads="1"/>
            </p:cNvSpPr>
            <p:nvPr/>
          </p:nvSpPr>
          <p:spPr bwMode="auto">
            <a:xfrm>
              <a:off x="4959350" y="2251075"/>
              <a:ext cx="684213" cy="333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65" name="Line 53"/>
            <p:cNvSpPr>
              <a:spLocks noChangeShapeType="1"/>
            </p:cNvSpPr>
            <p:nvPr/>
          </p:nvSpPr>
          <p:spPr bwMode="auto">
            <a:xfrm flipV="1">
              <a:off x="5381625" y="762000"/>
              <a:ext cx="965200" cy="109537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6" name="Line 54"/>
            <p:cNvSpPr>
              <a:spLocks noChangeShapeType="1"/>
            </p:cNvSpPr>
            <p:nvPr/>
          </p:nvSpPr>
          <p:spPr bwMode="auto">
            <a:xfrm flipV="1">
              <a:off x="5381625" y="1768475"/>
              <a:ext cx="965200" cy="3222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7" name="Line 55"/>
            <p:cNvSpPr>
              <a:spLocks noChangeShapeType="1"/>
            </p:cNvSpPr>
            <p:nvPr/>
          </p:nvSpPr>
          <p:spPr bwMode="auto">
            <a:xfrm>
              <a:off x="5418138" y="2428875"/>
              <a:ext cx="939800" cy="357188"/>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8" name="Line 56"/>
            <p:cNvSpPr>
              <a:spLocks noChangeShapeType="1"/>
            </p:cNvSpPr>
            <p:nvPr/>
          </p:nvSpPr>
          <p:spPr bwMode="auto">
            <a:xfrm>
              <a:off x="5500688" y="2809875"/>
              <a:ext cx="846137" cy="71437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8" name="Rectangle 37"/>
          <p:cNvSpPr>
            <a:spLocks noChangeArrowheads="1"/>
          </p:cNvSpPr>
          <p:nvPr/>
        </p:nvSpPr>
        <p:spPr bwMode="auto">
          <a:xfrm>
            <a:off x="6978650" y="4133850"/>
            <a:ext cx="452048"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smtClean="0">
                <a:solidFill>
                  <a:srgbClr val="FF0000"/>
                </a:solidFill>
                <a:latin typeface="Helvetica" charset="0"/>
              </a:rPr>
              <a:t>14*</a:t>
            </a:r>
            <a:endParaRPr lang="en-US" sz="1400" b="1" dirty="0">
              <a:solidFill>
                <a:srgbClr val="FF0000"/>
              </a:solidFill>
              <a:latin typeface="Helvetica" charset="0"/>
            </a:endParaRPr>
          </a:p>
        </p:txBody>
      </p:sp>
    </p:spTree>
    <p:extLst>
      <p:ext uri="{BB962C8B-B14F-4D97-AF65-F5344CB8AC3E}">
        <p14:creationId xmlns:p14="http://schemas.microsoft.com/office/powerpoint/2010/main" val="260694673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noFill/>
          <a:ln/>
        </p:spPr>
        <p:txBody>
          <a:bodyPr/>
          <a:lstStyle/>
          <a:p>
            <a:r>
              <a:rPr lang="en-US" dirty="0"/>
              <a:t>Insert </a:t>
            </a:r>
            <a:r>
              <a:rPr lang="en-US" dirty="0" smtClean="0"/>
              <a:t>h(k)=</a:t>
            </a:r>
            <a:r>
              <a:rPr lang="en-US" dirty="0"/>
              <a:t>20 (Causes Doubling</a:t>
            </a:r>
            <a:r>
              <a:rPr lang="en-US" dirty="0" smtClean="0"/>
              <a:t>)</a:t>
            </a:r>
            <a:r>
              <a:rPr lang="en-US" dirty="0" smtClean="0">
                <a:solidFill>
                  <a:srgbClr val="FF0000"/>
                </a:solidFill>
                <a:latin typeface="Helvetica" charset="0"/>
              </a:rPr>
              <a:t> </a:t>
            </a:r>
            <a:endParaRPr lang="en-US" dirty="0"/>
          </a:p>
        </p:txBody>
      </p:sp>
      <p:sp>
        <p:nvSpPr>
          <p:cNvPr id="15365" name="AutoShape 5"/>
          <p:cNvSpPr>
            <a:spLocks noChangeArrowheads="1"/>
          </p:cNvSpPr>
          <p:nvPr/>
        </p:nvSpPr>
        <p:spPr bwMode="auto">
          <a:xfrm>
            <a:off x="4460875" y="3392488"/>
            <a:ext cx="444500" cy="673100"/>
          </a:xfrm>
          <a:prstGeom prst="rightArrow">
            <a:avLst>
              <a:gd name="adj1" fmla="val 75009"/>
              <a:gd name="adj2" fmla="val 50032"/>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6" name="Freeform 6"/>
          <p:cNvSpPr>
            <a:spLocks/>
          </p:cNvSpPr>
          <p:nvPr/>
        </p:nvSpPr>
        <p:spPr bwMode="auto">
          <a:xfrm>
            <a:off x="836612" y="2335213"/>
            <a:ext cx="298450" cy="298450"/>
          </a:xfrm>
          <a:custGeom>
            <a:avLst/>
            <a:gdLst>
              <a:gd name="T0" fmla="*/ 0 w 188"/>
              <a:gd name="T1" fmla="*/ 187 h 188"/>
              <a:gd name="T2" fmla="*/ 0 w 188"/>
              <a:gd name="T3" fmla="*/ 0 h 188"/>
              <a:gd name="T4" fmla="*/ 187 w 188"/>
              <a:gd name="T5" fmla="*/ 0 h 188"/>
              <a:gd name="T6" fmla="*/ 187 w 188"/>
              <a:gd name="T7" fmla="*/ 187 h 188"/>
              <a:gd name="T8" fmla="*/ 0 w 188"/>
              <a:gd name="T9" fmla="*/ 187 h 188"/>
            </a:gdLst>
            <a:ahLst/>
            <a:cxnLst>
              <a:cxn ang="0">
                <a:pos x="T0" y="T1"/>
              </a:cxn>
              <a:cxn ang="0">
                <a:pos x="T2" y="T3"/>
              </a:cxn>
              <a:cxn ang="0">
                <a:pos x="T4" y="T5"/>
              </a:cxn>
              <a:cxn ang="0">
                <a:pos x="T6" y="T7"/>
              </a:cxn>
              <a:cxn ang="0">
                <a:pos x="T8" y="T9"/>
              </a:cxn>
            </a:cxnLst>
            <a:rect l="0" t="0" r="r" b="b"/>
            <a:pathLst>
              <a:path w="188" h="188">
                <a:moveTo>
                  <a:pt x="0" y="187"/>
                </a:moveTo>
                <a:lnTo>
                  <a:pt x="0" y="0"/>
                </a:lnTo>
                <a:lnTo>
                  <a:pt x="187" y="0"/>
                </a:lnTo>
                <a:lnTo>
                  <a:pt x="187" y="187"/>
                </a:lnTo>
                <a:lnTo>
                  <a:pt x="0" y="187"/>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7" name="Freeform 7"/>
          <p:cNvSpPr>
            <a:spLocks/>
          </p:cNvSpPr>
          <p:nvPr/>
        </p:nvSpPr>
        <p:spPr bwMode="auto">
          <a:xfrm>
            <a:off x="2022475" y="2632075"/>
            <a:ext cx="1189037" cy="298450"/>
          </a:xfrm>
          <a:custGeom>
            <a:avLst/>
            <a:gdLst>
              <a:gd name="T0" fmla="*/ 0 w 749"/>
              <a:gd name="T1" fmla="*/ 187 h 188"/>
              <a:gd name="T2" fmla="*/ 0 w 749"/>
              <a:gd name="T3" fmla="*/ 0 h 188"/>
              <a:gd name="T4" fmla="*/ 748 w 749"/>
              <a:gd name="T5" fmla="*/ 0 h 188"/>
              <a:gd name="T6" fmla="*/ 748 w 749"/>
              <a:gd name="T7" fmla="*/ 187 h 188"/>
              <a:gd name="T8" fmla="*/ 0 w 749"/>
              <a:gd name="T9" fmla="*/ 187 h 188"/>
            </a:gdLst>
            <a:ahLst/>
            <a:cxnLst>
              <a:cxn ang="0">
                <a:pos x="T0" y="T1"/>
              </a:cxn>
              <a:cxn ang="0">
                <a:pos x="T2" y="T3"/>
              </a:cxn>
              <a:cxn ang="0">
                <a:pos x="T4" y="T5"/>
              </a:cxn>
              <a:cxn ang="0">
                <a:pos x="T6" y="T7"/>
              </a:cxn>
              <a:cxn ang="0">
                <a:pos x="T8" y="T9"/>
              </a:cxn>
            </a:cxnLst>
            <a:rect l="0" t="0" r="r" b="b"/>
            <a:pathLst>
              <a:path w="749" h="188">
                <a:moveTo>
                  <a:pt x="0" y="187"/>
                </a:moveTo>
                <a:lnTo>
                  <a:pt x="0" y="0"/>
                </a:lnTo>
                <a:lnTo>
                  <a:pt x="748" y="0"/>
                </a:lnTo>
                <a:lnTo>
                  <a:pt x="748"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Freeform 8"/>
          <p:cNvSpPr>
            <a:spLocks/>
          </p:cNvSpPr>
          <p:nvPr/>
        </p:nvSpPr>
        <p:spPr bwMode="auto">
          <a:xfrm>
            <a:off x="2022475" y="3522663"/>
            <a:ext cx="1189037" cy="298450"/>
          </a:xfrm>
          <a:custGeom>
            <a:avLst/>
            <a:gdLst>
              <a:gd name="T0" fmla="*/ 0 w 749"/>
              <a:gd name="T1" fmla="*/ 187 h 188"/>
              <a:gd name="T2" fmla="*/ 0 w 749"/>
              <a:gd name="T3" fmla="*/ 0 h 188"/>
              <a:gd name="T4" fmla="*/ 748 w 749"/>
              <a:gd name="T5" fmla="*/ 0 h 188"/>
              <a:gd name="T6" fmla="*/ 748 w 749"/>
              <a:gd name="T7" fmla="*/ 187 h 188"/>
              <a:gd name="T8" fmla="*/ 0 w 749"/>
              <a:gd name="T9" fmla="*/ 187 h 188"/>
            </a:gdLst>
            <a:ahLst/>
            <a:cxnLst>
              <a:cxn ang="0">
                <a:pos x="T0" y="T1"/>
              </a:cxn>
              <a:cxn ang="0">
                <a:pos x="T2" y="T3"/>
              </a:cxn>
              <a:cxn ang="0">
                <a:pos x="T4" y="T5"/>
              </a:cxn>
              <a:cxn ang="0">
                <a:pos x="T6" y="T7"/>
              </a:cxn>
              <a:cxn ang="0">
                <a:pos x="T8" y="T9"/>
              </a:cxn>
            </a:cxnLst>
            <a:rect l="0" t="0" r="r" b="b"/>
            <a:pathLst>
              <a:path w="749" h="188">
                <a:moveTo>
                  <a:pt x="0" y="187"/>
                </a:moveTo>
                <a:lnTo>
                  <a:pt x="0" y="0"/>
                </a:lnTo>
                <a:lnTo>
                  <a:pt x="748" y="0"/>
                </a:lnTo>
                <a:lnTo>
                  <a:pt x="748"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Freeform 9"/>
          <p:cNvSpPr>
            <a:spLocks/>
          </p:cNvSpPr>
          <p:nvPr/>
        </p:nvSpPr>
        <p:spPr bwMode="auto">
          <a:xfrm>
            <a:off x="2022475" y="4413250"/>
            <a:ext cx="1189037" cy="298450"/>
          </a:xfrm>
          <a:custGeom>
            <a:avLst/>
            <a:gdLst>
              <a:gd name="T0" fmla="*/ 0 w 749"/>
              <a:gd name="T1" fmla="*/ 187 h 188"/>
              <a:gd name="T2" fmla="*/ 0 w 749"/>
              <a:gd name="T3" fmla="*/ 0 h 188"/>
              <a:gd name="T4" fmla="*/ 748 w 749"/>
              <a:gd name="T5" fmla="*/ 0 h 188"/>
              <a:gd name="T6" fmla="*/ 748 w 749"/>
              <a:gd name="T7" fmla="*/ 187 h 188"/>
              <a:gd name="T8" fmla="*/ 0 w 749"/>
              <a:gd name="T9" fmla="*/ 187 h 188"/>
            </a:gdLst>
            <a:ahLst/>
            <a:cxnLst>
              <a:cxn ang="0">
                <a:pos x="T0" y="T1"/>
              </a:cxn>
              <a:cxn ang="0">
                <a:pos x="T2" y="T3"/>
              </a:cxn>
              <a:cxn ang="0">
                <a:pos x="T4" y="T5"/>
              </a:cxn>
              <a:cxn ang="0">
                <a:pos x="T6" y="T7"/>
              </a:cxn>
              <a:cxn ang="0">
                <a:pos x="T8" y="T9"/>
              </a:cxn>
            </a:cxnLst>
            <a:rect l="0" t="0" r="r" b="b"/>
            <a:pathLst>
              <a:path w="749" h="188">
                <a:moveTo>
                  <a:pt x="0" y="187"/>
                </a:moveTo>
                <a:lnTo>
                  <a:pt x="0" y="0"/>
                </a:lnTo>
                <a:lnTo>
                  <a:pt x="748" y="0"/>
                </a:lnTo>
                <a:lnTo>
                  <a:pt x="748"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Freeform 10"/>
          <p:cNvSpPr>
            <a:spLocks/>
          </p:cNvSpPr>
          <p:nvPr/>
        </p:nvSpPr>
        <p:spPr bwMode="auto">
          <a:xfrm>
            <a:off x="2022475" y="2335213"/>
            <a:ext cx="298450" cy="298450"/>
          </a:xfrm>
          <a:custGeom>
            <a:avLst/>
            <a:gdLst>
              <a:gd name="T0" fmla="*/ 0 w 188"/>
              <a:gd name="T1" fmla="*/ 187 h 188"/>
              <a:gd name="T2" fmla="*/ 0 w 188"/>
              <a:gd name="T3" fmla="*/ 0 h 188"/>
              <a:gd name="T4" fmla="*/ 187 w 188"/>
              <a:gd name="T5" fmla="*/ 0 h 188"/>
              <a:gd name="T6" fmla="*/ 187 w 188"/>
              <a:gd name="T7" fmla="*/ 187 h 188"/>
              <a:gd name="T8" fmla="*/ 0 w 188"/>
              <a:gd name="T9" fmla="*/ 187 h 188"/>
            </a:gdLst>
            <a:ahLst/>
            <a:cxnLst>
              <a:cxn ang="0">
                <a:pos x="T0" y="T1"/>
              </a:cxn>
              <a:cxn ang="0">
                <a:pos x="T2" y="T3"/>
              </a:cxn>
              <a:cxn ang="0">
                <a:pos x="T4" y="T5"/>
              </a:cxn>
              <a:cxn ang="0">
                <a:pos x="T6" y="T7"/>
              </a:cxn>
              <a:cxn ang="0">
                <a:pos x="T8" y="T9"/>
              </a:cxn>
            </a:cxnLst>
            <a:rect l="0" t="0" r="r" b="b"/>
            <a:pathLst>
              <a:path w="188" h="188">
                <a:moveTo>
                  <a:pt x="0" y="187"/>
                </a:moveTo>
                <a:lnTo>
                  <a:pt x="0" y="0"/>
                </a:lnTo>
                <a:lnTo>
                  <a:pt x="187" y="0"/>
                </a:lnTo>
                <a:lnTo>
                  <a:pt x="187" y="187"/>
                </a:lnTo>
                <a:lnTo>
                  <a:pt x="0" y="187"/>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Freeform 11"/>
          <p:cNvSpPr>
            <a:spLocks/>
          </p:cNvSpPr>
          <p:nvPr/>
        </p:nvSpPr>
        <p:spPr bwMode="auto">
          <a:xfrm>
            <a:off x="2022475" y="3225800"/>
            <a:ext cx="298450" cy="298450"/>
          </a:xfrm>
          <a:custGeom>
            <a:avLst/>
            <a:gdLst>
              <a:gd name="T0" fmla="*/ 0 w 188"/>
              <a:gd name="T1" fmla="*/ 187 h 188"/>
              <a:gd name="T2" fmla="*/ 0 w 188"/>
              <a:gd name="T3" fmla="*/ 0 h 188"/>
              <a:gd name="T4" fmla="*/ 187 w 188"/>
              <a:gd name="T5" fmla="*/ 0 h 188"/>
              <a:gd name="T6" fmla="*/ 187 w 188"/>
              <a:gd name="T7" fmla="*/ 187 h 188"/>
              <a:gd name="T8" fmla="*/ 0 w 188"/>
              <a:gd name="T9" fmla="*/ 187 h 188"/>
            </a:gdLst>
            <a:ahLst/>
            <a:cxnLst>
              <a:cxn ang="0">
                <a:pos x="T0" y="T1"/>
              </a:cxn>
              <a:cxn ang="0">
                <a:pos x="T2" y="T3"/>
              </a:cxn>
              <a:cxn ang="0">
                <a:pos x="T4" y="T5"/>
              </a:cxn>
              <a:cxn ang="0">
                <a:pos x="T6" y="T7"/>
              </a:cxn>
              <a:cxn ang="0">
                <a:pos x="T8" y="T9"/>
              </a:cxn>
            </a:cxnLst>
            <a:rect l="0" t="0" r="r" b="b"/>
            <a:pathLst>
              <a:path w="188" h="188">
                <a:moveTo>
                  <a:pt x="0" y="187"/>
                </a:moveTo>
                <a:lnTo>
                  <a:pt x="0" y="0"/>
                </a:lnTo>
                <a:lnTo>
                  <a:pt x="187" y="0"/>
                </a:lnTo>
                <a:lnTo>
                  <a:pt x="187"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Freeform 12"/>
          <p:cNvSpPr>
            <a:spLocks/>
          </p:cNvSpPr>
          <p:nvPr/>
        </p:nvSpPr>
        <p:spPr bwMode="auto">
          <a:xfrm>
            <a:off x="2022475" y="4116388"/>
            <a:ext cx="298450" cy="298450"/>
          </a:xfrm>
          <a:custGeom>
            <a:avLst/>
            <a:gdLst>
              <a:gd name="T0" fmla="*/ 0 w 188"/>
              <a:gd name="T1" fmla="*/ 187 h 188"/>
              <a:gd name="T2" fmla="*/ 0 w 188"/>
              <a:gd name="T3" fmla="*/ 0 h 188"/>
              <a:gd name="T4" fmla="*/ 187 w 188"/>
              <a:gd name="T5" fmla="*/ 0 h 188"/>
              <a:gd name="T6" fmla="*/ 187 w 188"/>
              <a:gd name="T7" fmla="*/ 187 h 188"/>
              <a:gd name="T8" fmla="*/ 0 w 188"/>
              <a:gd name="T9" fmla="*/ 187 h 188"/>
            </a:gdLst>
            <a:ahLst/>
            <a:cxnLst>
              <a:cxn ang="0">
                <a:pos x="T0" y="T1"/>
              </a:cxn>
              <a:cxn ang="0">
                <a:pos x="T2" y="T3"/>
              </a:cxn>
              <a:cxn ang="0">
                <a:pos x="T4" y="T5"/>
              </a:cxn>
              <a:cxn ang="0">
                <a:pos x="T6" y="T7"/>
              </a:cxn>
              <a:cxn ang="0">
                <a:pos x="T8" y="T9"/>
              </a:cxn>
            </a:cxnLst>
            <a:rect l="0" t="0" r="r" b="b"/>
            <a:pathLst>
              <a:path w="188" h="188">
                <a:moveTo>
                  <a:pt x="0" y="187"/>
                </a:moveTo>
                <a:lnTo>
                  <a:pt x="0" y="0"/>
                </a:lnTo>
                <a:lnTo>
                  <a:pt x="187" y="0"/>
                </a:lnTo>
                <a:lnTo>
                  <a:pt x="187" y="187"/>
                </a:lnTo>
                <a:lnTo>
                  <a:pt x="0" y="187"/>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3" name="Freeform 13"/>
          <p:cNvSpPr>
            <a:spLocks/>
          </p:cNvSpPr>
          <p:nvPr/>
        </p:nvSpPr>
        <p:spPr bwMode="auto">
          <a:xfrm>
            <a:off x="2022475" y="1743075"/>
            <a:ext cx="1189037" cy="296863"/>
          </a:xfrm>
          <a:custGeom>
            <a:avLst/>
            <a:gdLst>
              <a:gd name="T0" fmla="*/ 0 w 749"/>
              <a:gd name="T1" fmla="*/ 186 h 187"/>
              <a:gd name="T2" fmla="*/ 0 w 749"/>
              <a:gd name="T3" fmla="*/ 0 h 187"/>
              <a:gd name="T4" fmla="*/ 748 w 749"/>
              <a:gd name="T5" fmla="*/ 0 h 187"/>
              <a:gd name="T6" fmla="*/ 748 w 749"/>
              <a:gd name="T7" fmla="*/ 186 h 187"/>
              <a:gd name="T8" fmla="*/ 0 w 749"/>
              <a:gd name="T9" fmla="*/ 186 h 187"/>
            </a:gdLst>
            <a:ahLst/>
            <a:cxnLst>
              <a:cxn ang="0">
                <a:pos x="T0" y="T1"/>
              </a:cxn>
              <a:cxn ang="0">
                <a:pos x="T2" y="T3"/>
              </a:cxn>
              <a:cxn ang="0">
                <a:pos x="T4" y="T5"/>
              </a:cxn>
              <a:cxn ang="0">
                <a:pos x="T6" y="T7"/>
              </a:cxn>
              <a:cxn ang="0">
                <a:pos x="T8" y="T9"/>
              </a:cxn>
            </a:cxnLst>
            <a:rect l="0" t="0" r="r" b="b"/>
            <a:pathLst>
              <a:path w="749" h="187">
                <a:moveTo>
                  <a:pt x="0" y="186"/>
                </a:moveTo>
                <a:lnTo>
                  <a:pt x="0" y="0"/>
                </a:lnTo>
                <a:lnTo>
                  <a:pt x="748" y="0"/>
                </a:lnTo>
                <a:lnTo>
                  <a:pt x="748" y="186"/>
                </a:lnTo>
                <a:lnTo>
                  <a:pt x="0" y="186"/>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Freeform 14"/>
          <p:cNvSpPr>
            <a:spLocks/>
          </p:cNvSpPr>
          <p:nvPr/>
        </p:nvSpPr>
        <p:spPr bwMode="auto">
          <a:xfrm>
            <a:off x="2022475" y="1446213"/>
            <a:ext cx="298450" cy="298450"/>
          </a:xfrm>
          <a:custGeom>
            <a:avLst/>
            <a:gdLst>
              <a:gd name="T0" fmla="*/ 0 w 188"/>
              <a:gd name="T1" fmla="*/ 187 h 188"/>
              <a:gd name="T2" fmla="*/ 0 w 188"/>
              <a:gd name="T3" fmla="*/ 0 h 188"/>
              <a:gd name="T4" fmla="*/ 187 w 188"/>
              <a:gd name="T5" fmla="*/ 0 h 188"/>
              <a:gd name="T6" fmla="*/ 187 w 188"/>
              <a:gd name="T7" fmla="*/ 187 h 188"/>
              <a:gd name="T8" fmla="*/ 0 w 188"/>
              <a:gd name="T9" fmla="*/ 187 h 188"/>
            </a:gdLst>
            <a:ahLst/>
            <a:cxnLst>
              <a:cxn ang="0">
                <a:pos x="T0" y="T1"/>
              </a:cxn>
              <a:cxn ang="0">
                <a:pos x="T2" y="T3"/>
              </a:cxn>
              <a:cxn ang="0">
                <a:pos x="T4" y="T5"/>
              </a:cxn>
              <a:cxn ang="0">
                <a:pos x="T6" y="T7"/>
              </a:cxn>
              <a:cxn ang="0">
                <a:pos x="T8" y="T9"/>
              </a:cxn>
            </a:cxnLst>
            <a:rect l="0" t="0" r="r" b="b"/>
            <a:pathLst>
              <a:path w="188" h="188">
                <a:moveTo>
                  <a:pt x="0" y="187"/>
                </a:moveTo>
                <a:lnTo>
                  <a:pt x="0" y="0"/>
                </a:lnTo>
                <a:lnTo>
                  <a:pt x="187" y="0"/>
                </a:lnTo>
                <a:lnTo>
                  <a:pt x="187" y="187"/>
                </a:lnTo>
                <a:lnTo>
                  <a:pt x="0" y="187"/>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5" name="Freeform 15"/>
          <p:cNvSpPr>
            <a:spLocks/>
          </p:cNvSpPr>
          <p:nvPr/>
        </p:nvSpPr>
        <p:spPr bwMode="auto">
          <a:xfrm>
            <a:off x="836612" y="2632075"/>
            <a:ext cx="593725" cy="1189038"/>
          </a:xfrm>
          <a:custGeom>
            <a:avLst/>
            <a:gdLst>
              <a:gd name="T0" fmla="*/ 0 w 374"/>
              <a:gd name="T1" fmla="*/ 748 h 749"/>
              <a:gd name="T2" fmla="*/ 0 w 374"/>
              <a:gd name="T3" fmla="*/ 0 h 749"/>
              <a:gd name="T4" fmla="*/ 373 w 374"/>
              <a:gd name="T5" fmla="*/ 0 h 749"/>
              <a:gd name="T6" fmla="*/ 373 w 374"/>
              <a:gd name="T7" fmla="*/ 748 h 749"/>
              <a:gd name="T8" fmla="*/ 0 w 374"/>
              <a:gd name="T9" fmla="*/ 748 h 749"/>
            </a:gdLst>
            <a:ahLst/>
            <a:cxnLst>
              <a:cxn ang="0">
                <a:pos x="T0" y="T1"/>
              </a:cxn>
              <a:cxn ang="0">
                <a:pos x="T2" y="T3"/>
              </a:cxn>
              <a:cxn ang="0">
                <a:pos x="T4" y="T5"/>
              </a:cxn>
              <a:cxn ang="0">
                <a:pos x="T6" y="T7"/>
              </a:cxn>
              <a:cxn ang="0">
                <a:pos x="T8" y="T9"/>
              </a:cxn>
            </a:cxnLst>
            <a:rect l="0" t="0" r="r" b="b"/>
            <a:pathLst>
              <a:path w="374" h="749">
                <a:moveTo>
                  <a:pt x="0" y="748"/>
                </a:moveTo>
                <a:lnTo>
                  <a:pt x="0" y="0"/>
                </a:lnTo>
                <a:lnTo>
                  <a:pt x="373" y="0"/>
                </a:lnTo>
                <a:lnTo>
                  <a:pt x="373" y="748"/>
                </a:lnTo>
                <a:lnTo>
                  <a:pt x="0" y="74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Rectangle 16"/>
          <p:cNvSpPr>
            <a:spLocks noChangeArrowheads="1"/>
          </p:cNvSpPr>
          <p:nvPr/>
        </p:nvSpPr>
        <p:spPr bwMode="auto">
          <a:xfrm>
            <a:off x="2611437" y="53276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20*</a:t>
            </a:r>
          </a:p>
        </p:txBody>
      </p:sp>
      <p:sp>
        <p:nvSpPr>
          <p:cNvPr id="15377" name="Freeform 17"/>
          <p:cNvSpPr>
            <a:spLocks/>
          </p:cNvSpPr>
          <p:nvPr/>
        </p:nvSpPr>
        <p:spPr bwMode="auto">
          <a:xfrm>
            <a:off x="2035175" y="5338763"/>
            <a:ext cx="1187450" cy="298450"/>
          </a:xfrm>
          <a:custGeom>
            <a:avLst/>
            <a:gdLst>
              <a:gd name="T0" fmla="*/ 0 w 748"/>
              <a:gd name="T1" fmla="*/ 187 h 188"/>
              <a:gd name="T2" fmla="*/ 0 w 748"/>
              <a:gd name="T3" fmla="*/ 0 h 188"/>
              <a:gd name="T4" fmla="*/ 747 w 748"/>
              <a:gd name="T5" fmla="*/ 0 h 188"/>
              <a:gd name="T6" fmla="*/ 747 w 748"/>
              <a:gd name="T7" fmla="*/ 187 h 188"/>
              <a:gd name="T8" fmla="*/ 0 w 748"/>
              <a:gd name="T9" fmla="*/ 187 h 188"/>
            </a:gdLst>
            <a:ahLst/>
            <a:cxnLst>
              <a:cxn ang="0">
                <a:pos x="T0" y="T1"/>
              </a:cxn>
              <a:cxn ang="0">
                <a:pos x="T2" y="T3"/>
              </a:cxn>
              <a:cxn ang="0">
                <a:pos x="T4" y="T5"/>
              </a:cxn>
              <a:cxn ang="0">
                <a:pos x="T6" y="T7"/>
              </a:cxn>
              <a:cxn ang="0">
                <a:pos x="T8" y="T9"/>
              </a:cxn>
            </a:cxnLst>
            <a:rect l="0" t="0" r="r" b="b"/>
            <a:pathLst>
              <a:path w="748" h="188">
                <a:moveTo>
                  <a:pt x="0" y="187"/>
                </a:moveTo>
                <a:lnTo>
                  <a:pt x="0" y="0"/>
                </a:lnTo>
                <a:lnTo>
                  <a:pt x="747" y="0"/>
                </a:lnTo>
                <a:lnTo>
                  <a:pt x="747" y="187"/>
                </a:lnTo>
                <a:lnTo>
                  <a:pt x="0" y="18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8" name="Freeform 18"/>
          <p:cNvSpPr>
            <a:spLocks/>
          </p:cNvSpPr>
          <p:nvPr/>
        </p:nvSpPr>
        <p:spPr bwMode="auto">
          <a:xfrm>
            <a:off x="2035175" y="5043488"/>
            <a:ext cx="298450" cy="296862"/>
          </a:xfrm>
          <a:custGeom>
            <a:avLst/>
            <a:gdLst>
              <a:gd name="T0" fmla="*/ 0 w 188"/>
              <a:gd name="T1" fmla="*/ 186 h 187"/>
              <a:gd name="T2" fmla="*/ 0 w 188"/>
              <a:gd name="T3" fmla="*/ 0 h 187"/>
              <a:gd name="T4" fmla="*/ 187 w 188"/>
              <a:gd name="T5" fmla="*/ 0 h 187"/>
              <a:gd name="T6" fmla="*/ 187 w 188"/>
              <a:gd name="T7" fmla="*/ 186 h 187"/>
              <a:gd name="T8" fmla="*/ 0 w 188"/>
              <a:gd name="T9" fmla="*/ 186 h 187"/>
            </a:gdLst>
            <a:ahLst/>
            <a:cxnLst>
              <a:cxn ang="0">
                <a:pos x="T0" y="T1"/>
              </a:cxn>
              <a:cxn ang="0">
                <a:pos x="T2" y="T3"/>
              </a:cxn>
              <a:cxn ang="0">
                <a:pos x="T4" y="T5"/>
              </a:cxn>
              <a:cxn ang="0">
                <a:pos x="T6" y="T7"/>
              </a:cxn>
              <a:cxn ang="0">
                <a:pos x="T8" y="T9"/>
              </a:cxn>
            </a:cxnLst>
            <a:rect l="0" t="0" r="r" b="b"/>
            <a:pathLst>
              <a:path w="188" h="187">
                <a:moveTo>
                  <a:pt x="0" y="186"/>
                </a:moveTo>
                <a:lnTo>
                  <a:pt x="0" y="0"/>
                </a:lnTo>
                <a:lnTo>
                  <a:pt x="187" y="0"/>
                </a:lnTo>
                <a:lnTo>
                  <a:pt x="187" y="186"/>
                </a:lnTo>
                <a:lnTo>
                  <a:pt x="0" y="186"/>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Rectangle 19"/>
          <p:cNvSpPr>
            <a:spLocks noChangeArrowheads="1"/>
          </p:cNvSpPr>
          <p:nvPr/>
        </p:nvSpPr>
        <p:spPr bwMode="auto">
          <a:xfrm>
            <a:off x="376237" y="26527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a:t>
            </a:r>
          </a:p>
        </p:txBody>
      </p:sp>
      <p:sp>
        <p:nvSpPr>
          <p:cNvPr id="15380" name="Rectangle 20"/>
          <p:cNvSpPr>
            <a:spLocks noChangeArrowheads="1"/>
          </p:cNvSpPr>
          <p:nvPr/>
        </p:nvSpPr>
        <p:spPr bwMode="auto">
          <a:xfrm>
            <a:off x="376237" y="296227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a:t>
            </a:r>
          </a:p>
        </p:txBody>
      </p:sp>
      <p:sp>
        <p:nvSpPr>
          <p:cNvPr id="15381" name="Rectangle 21"/>
          <p:cNvSpPr>
            <a:spLocks noChangeArrowheads="1"/>
          </p:cNvSpPr>
          <p:nvPr/>
        </p:nvSpPr>
        <p:spPr bwMode="auto">
          <a:xfrm>
            <a:off x="354012" y="32464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p>
        </p:txBody>
      </p:sp>
      <p:sp>
        <p:nvSpPr>
          <p:cNvPr id="15382" name="Rectangle 22"/>
          <p:cNvSpPr>
            <a:spLocks noChangeArrowheads="1"/>
          </p:cNvSpPr>
          <p:nvPr/>
        </p:nvSpPr>
        <p:spPr bwMode="auto">
          <a:xfrm>
            <a:off x="366712" y="35306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a:t>
            </a:r>
          </a:p>
        </p:txBody>
      </p:sp>
      <p:sp>
        <p:nvSpPr>
          <p:cNvPr id="15383" name="Rectangle 23"/>
          <p:cNvSpPr>
            <a:spLocks noChangeArrowheads="1"/>
          </p:cNvSpPr>
          <p:nvPr/>
        </p:nvSpPr>
        <p:spPr bwMode="auto">
          <a:xfrm>
            <a:off x="828675" y="2320925"/>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84" name="Rectangle 24"/>
          <p:cNvSpPr>
            <a:spLocks noChangeArrowheads="1"/>
          </p:cNvSpPr>
          <p:nvPr/>
        </p:nvSpPr>
        <p:spPr bwMode="auto">
          <a:xfrm>
            <a:off x="2028825" y="22860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85" name="Rectangle 25"/>
          <p:cNvSpPr>
            <a:spLocks noChangeArrowheads="1"/>
          </p:cNvSpPr>
          <p:nvPr/>
        </p:nvSpPr>
        <p:spPr bwMode="auto">
          <a:xfrm>
            <a:off x="2051050" y="3209925"/>
            <a:ext cx="269875" cy="301625"/>
          </a:xfrm>
          <a:prstGeom prst="rect">
            <a:avLst/>
          </a:prstGeom>
          <a:pattFill prst="pct20">
            <a:fgClr>
              <a:schemeClr val="tx2"/>
            </a:fgClr>
            <a:bgClr>
              <a:schemeClr val="bg1"/>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86" name="Rectangle 26"/>
          <p:cNvSpPr>
            <a:spLocks noChangeArrowheads="1"/>
          </p:cNvSpPr>
          <p:nvPr/>
        </p:nvSpPr>
        <p:spPr bwMode="auto">
          <a:xfrm>
            <a:off x="2028825" y="40401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87" name="Rectangle 27"/>
          <p:cNvSpPr>
            <a:spLocks noChangeArrowheads="1"/>
          </p:cNvSpPr>
          <p:nvPr/>
        </p:nvSpPr>
        <p:spPr bwMode="auto">
          <a:xfrm>
            <a:off x="176212" y="1457325"/>
            <a:ext cx="13541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LOCAL DEPTH</a:t>
            </a:r>
          </a:p>
        </p:txBody>
      </p:sp>
      <p:sp>
        <p:nvSpPr>
          <p:cNvPr id="15388" name="Rectangle 28"/>
          <p:cNvSpPr>
            <a:spLocks noChangeArrowheads="1"/>
          </p:cNvSpPr>
          <p:nvPr/>
        </p:nvSpPr>
        <p:spPr bwMode="auto">
          <a:xfrm>
            <a:off x="2028825" y="1393825"/>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89" name="Rectangle 29"/>
          <p:cNvSpPr>
            <a:spLocks noChangeArrowheads="1"/>
          </p:cNvSpPr>
          <p:nvPr/>
        </p:nvSpPr>
        <p:spPr bwMode="auto">
          <a:xfrm>
            <a:off x="2041525" y="4989513"/>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390" name="Rectangle 30"/>
          <p:cNvSpPr>
            <a:spLocks noChangeArrowheads="1"/>
          </p:cNvSpPr>
          <p:nvPr/>
        </p:nvSpPr>
        <p:spPr bwMode="auto">
          <a:xfrm>
            <a:off x="566737" y="4243388"/>
            <a:ext cx="1268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DIRECTORY</a:t>
            </a:r>
          </a:p>
        </p:txBody>
      </p:sp>
      <p:sp>
        <p:nvSpPr>
          <p:cNvPr id="15391" name="Rectangle 31"/>
          <p:cNvSpPr>
            <a:spLocks noChangeArrowheads="1"/>
          </p:cNvSpPr>
          <p:nvPr/>
        </p:nvSpPr>
        <p:spPr bwMode="auto">
          <a:xfrm>
            <a:off x="77787" y="1811338"/>
            <a:ext cx="14620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GLOBAL DEPTH</a:t>
            </a:r>
          </a:p>
        </p:txBody>
      </p:sp>
      <p:sp>
        <p:nvSpPr>
          <p:cNvPr id="15392" name="Rectangle 32"/>
          <p:cNvSpPr>
            <a:spLocks noChangeArrowheads="1"/>
          </p:cNvSpPr>
          <p:nvPr/>
        </p:nvSpPr>
        <p:spPr bwMode="auto">
          <a:xfrm>
            <a:off x="3249612" y="1630363"/>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a:t>
            </a:r>
          </a:p>
        </p:txBody>
      </p:sp>
      <p:sp>
        <p:nvSpPr>
          <p:cNvPr id="15393" name="Rectangle 33"/>
          <p:cNvSpPr>
            <a:spLocks noChangeArrowheads="1"/>
          </p:cNvSpPr>
          <p:nvPr/>
        </p:nvSpPr>
        <p:spPr bwMode="auto">
          <a:xfrm>
            <a:off x="3249612" y="2570163"/>
            <a:ext cx="8778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B</a:t>
            </a:r>
          </a:p>
        </p:txBody>
      </p:sp>
      <p:sp>
        <p:nvSpPr>
          <p:cNvPr id="15394" name="Rectangle 34"/>
          <p:cNvSpPr>
            <a:spLocks noChangeArrowheads="1"/>
          </p:cNvSpPr>
          <p:nvPr/>
        </p:nvSpPr>
        <p:spPr bwMode="auto">
          <a:xfrm>
            <a:off x="3249612" y="3438525"/>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C</a:t>
            </a:r>
          </a:p>
        </p:txBody>
      </p:sp>
      <p:sp>
        <p:nvSpPr>
          <p:cNvPr id="15395" name="Rectangle 35"/>
          <p:cNvSpPr>
            <a:spLocks noChangeArrowheads="1"/>
          </p:cNvSpPr>
          <p:nvPr/>
        </p:nvSpPr>
        <p:spPr bwMode="auto">
          <a:xfrm>
            <a:off x="3249612" y="4311650"/>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D</a:t>
            </a:r>
          </a:p>
        </p:txBody>
      </p:sp>
      <p:sp>
        <p:nvSpPr>
          <p:cNvPr id="15396" name="Rectangle 36"/>
          <p:cNvSpPr>
            <a:spLocks noChangeArrowheads="1"/>
          </p:cNvSpPr>
          <p:nvPr/>
        </p:nvSpPr>
        <p:spPr bwMode="auto">
          <a:xfrm>
            <a:off x="3249612" y="5249863"/>
            <a:ext cx="9763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A2</a:t>
            </a:r>
          </a:p>
        </p:txBody>
      </p:sp>
      <p:sp>
        <p:nvSpPr>
          <p:cNvPr id="15397" name="Rectangle 37"/>
          <p:cNvSpPr>
            <a:spLocks noChangeArrowheads="1"/>
          </p:cNvSpPr>
          <p:nvPr/>
        </p:nvSpPr>
        <p:spPr bwMode="auto">
          <a:xfrm>
            <a:off x="3249612" y="5449888"/>
            <a:ext cx="11731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(`split image'</a:t>
            </a:r>
          </a:p>
        </p:txBody>
      </p:sp>
      <p:sp>
        <p:nvSpPr>
          <p:cNvPr id="15398" name="Rectangle 38"/>
          <p:cNvSpPr>
            <a:spLocks noChangeArrowheads="1"/>
          </p:cNvSpPr>
          <p:nvPr/>
        </p:nvSpPr>
        <p:spPr bwMode="auto">
          <a:xfrm>
            <a:off x="3249612" y="5651500"/>
            <a:ext cx="11382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of Bucket A)</a:t>
            </a:r>
          </a:p>
        </p:txBody>
      </p:sp>
      <p:sp>
        <p:nvSpPr>
          <p:cNvPr id="15399" name="Rectangle 39"/>
          <p:cNvSpPr>
            <a:spLocks noChangeArrowheads="1"/>
          </p:cNvSpPr>
          <p:nvPr/>
        </p:nvSpPr>
        <p:spPr bwMode="auto">
          <a:xfrm>
            <a:off x="2033587" y="26368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5400" name="Rectangle 40"/>
          <p:cNvSpPr>
            <a:spLocks noChangeArrowheads="1"/>
          </p:cNvSpPr>
          <p:nvPr/>
        </p:nvSpPr>
        <p:spPr bwMode="auto">
          <a:xfrm>
            <a:off x="2324100" y="26352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5*</a:t>
            </a:r>
          </a:p>
        </p:txBody>
      </p:sp>
      <p:sp>
        <p:nvSpPr>
          <p:cNvPr id="15401" name="Rectangle 41"/>
          <p:cNvSpPr>
            <a:spLocks noChangeArrowheads="1"/>
          </p:cNvSpPr>
          <p:nvPr/>
        </p:nvSpPr>
        <p:spPr bwMode="auto">
          <a:xfrm>
            <a:off x="2624137" y="26352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21*</a:t>
            </a:r>
          </a:p>
        </p:txBody>
      </p:sp>
      <p:sp>
        <p:nvSpPr>
          <p:cNvPr id="15402" name="Rectangle 42"/>
          <p:cNvSpPr>
            <a:spLocks noChangeArrowheads="1"/>
          </p:cNvSpPr>
          <p:nvPr/>
        </p:nvSpPr>
        <p:spPr bwMode="auto">
          <a:xfrm>
            <a:off x="2882900" y="26352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13*</a:t>
            </a:r>
          </a:p>
        </p:txBody>
      </p:sp>
      <p:sp>
        <p:nvSpPr>
          <p:cNvPr id="15403" name="Rectangle 43"/>
          <p:cNvSpPr>
            <a:spLocks noChangeArrowheads="1"/>
          </p:cNvSpPr>
          <p:nvPr/>
        </p:nvSpPr>
        <p:spPr bwMode="auto">
          <a:xfrm>
            <a:off x="2611437" y="17446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32*</a:t>
            </a:r>
          </a:p>
        </p:txBody>
      </p:sp>
      <p:sp>
        <p:nvSpPr>
          <p:cNvPr id="15404" name="Rectangle 44"/>
          <p:cNvSpPr>
            <a:spLocks noChangeArrowheads="1"/>
          </p:cNvSpPr>
          <p:nvPr/>
        </p:nvSpPr>
        <p:spPr bwMode="auto">
          <a:xfrm>
            <a:off x="2882900" y="17319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16*</a:t>
            </a:r>
          </a:p>
        </p:txBody>
      </p:sp>
      <p:sp>
        <p:nvSpPr>
          <p:cNvPr id="15405" name="Rectangle 45"/>
          <p:cNvSpPr>
            <a:spLocks noChangeArrowheads="1"/>
          </p:cNvSpPr>
          <p:nvPr/>
        </p:nvSpPr>
        <p:spPr bwMode="auto">
          <a:xfrm>
            <a:off x="2019300" y="35115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p>
        </p:txBody>
      </p:sp>
      <p:sp>
        <p:nvSpPr>
          <p:cNvPr id="15406" name="Rectangle 46"/>
          <p:cNvSpPr>
            <a:spLocks noChangeArrowheads="1"/>
          </p:cNvSpPr>
          <p:nvPr/>
        </p:nvSpPr>
        <p:spPr bwMode="auto">
          <a:xfrm>
            <a:off x="2006600" y="44021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15*</a:t>
            </a:r>
          </a:p>
        </p:txBody>
      </p:sp>
      <p:sp>
        <p:nvSpPr>
          <p:cNvPr id="15407" name="Rectangle 47"/>
          <p:cNvSpPr>
            <a:spLocks noChangeArrowheads="1"/>
          </p:cNvSpPr>
          <p:nvPr/>
        </p:nvSpPr>
        <p:spPr bwMode="auto">
          <a:xfrm>
            <a:off x="2322512" y="44021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7*</a:t>
            </a:r>
          </a:p>
        </p:txBody>
      </p:sp>
      <p:sp>
        <p:nvSpPr>
          <p:cNvPr id="15408" name="Rectangle 48"/>
          <p:cNvSpPr>
            <a:spLocks noChangeArrowheads="1"/>
          </p:cNvSpPr>
          <p:nvPr/>
        </p:nvSpPr>
        <p:spPr bwMode="auto">
          <a:xfrm>
            <a:off x="2598737" y="44021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19*</a:t>
            </a:r>
          </a:p>
        </p:txBody>
      </p:sp>
      <p:sp>
        <p:nvSpPr>
          <p:cNvPr id="15409" name="Rectangle 49"/>
          <p:cNvSpPr>
            <a:spLocks noChangeArrowheads="1"/>
          </p:cNvSpPr>
          <p:nvPr/>
        </p:nvSpPr>
        <p:spPr bwMode="auto">
          <a:xfrm>
            <a:off x="2028825" y="53260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4*</a:t>
            </a:r>
          </a:p>
        </p:txBody>
      </p:sp>
      <p:sp>
        <p:nvSpPr>
          <p:cNvPr id="15410" name="Rectangle 50"/>
          <p:cNvSpPr>
            <a:spLocks noChangeArrowheads="1"/>
          </p:cNvSpPr>
          <p:nvPr/>
        </p:nvSpPr>
        <p:spPr bwMode="auto">
          <a:xfrm>
            <a:off x="2316162" y="53260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12*</a:t>
            </a:r>
          </a:p>
        </p:txBody>
      </p:sp>
      <p:sp>
        <p:nvSpPr>
          <p:cNvPr id="15411" name="Freeform 51"/>
          <p:cNvSpPr>
            <a:spLocks/>
          </p:cNvSpPr>
          <p:nvPr/>
        </p:nvSpPr>
        <p:spPr bwMode="auto">
          <a:xfrm>
            <a:off x="5614987" y="2389284"/>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2" name="Freeform 52"/>
          <p:cNvSpPr>
            <a:spLocks/>
          </p:cNvSpPr>
          <p:nvPr/>
        </p:nvSpPr>
        <p:spPr bwMode="auto">
          <a:xfrm>
            <a:off x="6815137" y="2689321"/>
            <a:ext cx="1201737" cy="301625"/>
          </a:xfrm>
          <a:custGeom>
            <a:avLst/>
            <a:gdLst>
              <a:gd name="T0" fmla="*/ 0 w 757"/>
              <a:gd name="T1" fmla="*/ 189 h 190"/>
              <a:gd name="T2" fmla="*/ 0 w 757"/>
              <a:gd name="T3" fmla="*/ 0 h 190"/>
              <a:gd name="T4" fmla="*/ 756 w 757"/>
              <a:gd name="T5" fmla="*/ 0 h 190"/>
              <a:gd name="T6" fmla="*/ 756 w 757"/>
              <a:gd name="T7" fmla="*/ 189 h 190"/>
              <a:gd name="T8" fmla="*/ 0 w 757"/>
              <a:gd name="T9" fmla="*/ 189 h 190"/>
            </a:gdLst>
            <a:ahLst/>
            <a:cxnLst>
              <a:cxn ang="0">
                <a:pos x="T0" y="T1"/>
              </a:cxn>
              <a:cxn ang="0">
                <a:pos x="T2" y="T3"/>
              </a:cxn>
              <a:cxn ang="0">
                <a:pos x="T4" y="T5"/>
              </a:cxn>
              <a:cxn ang="0">
                <a:pos x="T6" y="T7"/>
              </a:cxn>
              <a:cxn ang="0">
                <a:pos x="T8" y="T9"/>
              </a:cxn>
            </a:cxnLst>
            <a:rect l="0" t="0" r="r" b="b"/>
            <a:pathLst>
              <a:path w="757" h="190">
                <a:moveTo>
                  <a:pt x="0" y="189"/>
                </a:moveTo>
                <a:lnTo>
                  <a:pt x="0" y="0"/>
                </a:lnTo>
                <a:lnTo>
                  <a:pt x="756" y="0"/>
                </a:lnTo>
                <a:lnTo>
                  <a:pt x="756" y="189"/>
                </a:lnTo>
                <a:lnTo>
                  <a:pt x="0" y="18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3" name="Freeform 53"/>
          <p:cNvSpPr>
            <a:spLocks/>
          </p:cNvSpPr>
          <p:nvPr/>
        </p:nvSpPr>
        <p:spPr bwMode="auto">
          <a:xfrm>
            <a:off x="6815137" y="3587846"/>
            <a:ext cx="1201737" cy="301625"/>
          </a:xfrm>
          <a:custGeom>
            <a:avLst/>
            <a:gdLst>
              <a:gd name="T0" fmla="*/ 0 w 757"/>
              <a:gd name="T1" fmla="*/ 189 h 190"/>
              <a:gd name="T2" fmla="*/ 0 w 757"/>
              <a:gd name="T3" fmla="*/ 0 h 190"/>
              <a:gd name="T4" fmla="*/ 756 w 757"/>
              <a:gd name="T5" fmla="*/ 0 h 190"/>
              <a:gd name="T6" fmla="*/ 756 w 757"/>
              <a:gd name="T7" fmla="*/ 189 h 190"/>
              <a:gd name="T8" fmla="*/ 0 w 757"/>
              <a:gd name="T9" fmla="*/ 189 h 190"/>
            </a:gdLst>
            <a:ahLst/>
            <a:cxnLst>
              <a:cxn ang="0">
                <a:pos x="T0" y="T1"/>
              </a:cxn>
              <a:cxn ang="0">
                <a:pos x="T2" y="T3"/>
              </a:cxn>
              <a:cxn ang="0">
                <a:pos x="T4" y="T5"/>
              </a:cxn>
              <a:cxn ang="0">
                <a:pos x="T6" y="T7"/>
              </a:cxn>
              <a:cxn ang="0">
                <a:pos x="T8" y="T9"/>
              </a:cxn>
            </a:cxnLst>
            <a:rect l="0" t="0" r="r" b="b"/>
            <a:pathLst>
              <a:path w="757" h="190">
                <a:moveTo>
                  <a:pt x="0" y="189"/>
                </a:moveTo>
                <a:lnTo>
                  <a:pt x="0" y="0"/>
                </a:lnTo>
                <a:lnTo>
                  <a:pt x="756" y="0"/>
                </a:lnTo>
                <a:lnTo>
                  <a:pt x="756" y="189"/>
                </a:lnTo>
                <a:lnTo>
                  <a:pt x="0" y="18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4" name="Freeform 54"/>
          <p:cNvSpPr>
            <a:spLocks/>
          </p:cNvSpPr>
          <p:nvPr/>
        </p:nvSpPr>
        <p:spPr bwMode="auto">
          <a:xfrm>
            <a:off x="6815137" y="4489546"/>
            <a:ext cx="1201737" cy="301625"/>
          </a:xfrm>
          <a:custGeom>
            <a:avLst/>
            <a:gdLst>
              <a:gd name="T0" fmla="*/ 0 w 757"/>
              <a:gd name="T1" fmla="*/ 189 h 190"/>
              <a:gd name="T2" fmla="*/ 0 w 757"/>
              <a:gd name="T3" fmla="*/ 0 h 190"/>
              <a:gd name="T4" fmla="*/ 756 w 757"/>
              <a:gd name="T5" fmla="*/ 0 h 190"/>
              <a:gd name="T6" fmla="*/ 756 w 757"/>
              <a:gd name="T7" fmla="*/ 189 h 190"/>
              <a:gd name="T8" fmla="*/ 0 w 757"/>
              <a:gd name="T9" fmla="*/ 189 h 190"/>
            </a:gdLst>
            <a:ahLst/>
            <a:cxnLst>
              <a:cxn ang="0">
                <a:pos x="T0" y="T1"/>
              </a:cxn>
              <a:cxn ang="0">
                <a:pos x="T2" y="T3"/>
              </a:cxn>
              <a:cxn ang="0">
                <a:pos x="T4" y="T5"/>
              </a:cxn>
              <a:cxn ang="0">
                <a:pos x="T6" y="T7"/>
              </a:cxn>
              <a:cxn ang="0">
                <a:pos x="T8" y="T9"/>
              </a:cxn>
            </a:cxnLst>
            <a:rect l="0" t="0" r="r" b="b"/>
            <a:pathLst>
              <a:path w="757" h="190">
                <a:moveTo>
                  <a:pt x="0" y="189"/>
                </a:moveTo>
                <a:lnTo>
                  <a:pt x="0" y="0"/>
                </a:lnTo>
                <a:lnTo>
                  <a:pt x="756" y="0"/>
                </a:lnTo>
                <a:lnTo>
                  <a:pt x="756" y="189"/>
                </a:lnTo>
                <a:lnTo>
                  <a:pt x="0" y="18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5" name="Freeform 55"/>
          <p:cNvSpPr>
            <a:spLocks/>
          </p:cNvSpPr>
          <p:nvPr/>
        </p:nvSpPr>
        <p:spPr bwMode="auto">
          <a:xfrm>
            <a:off x="6815137" y="2389284"/>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6" name="Freeform 56"/>
          <p:cNvSpPr>
            <a:spLocks/>
          </p:cNvSpPr>
          <p:nvPr/>
        </p:nvSpPr>
        <p:spPr bwMode="auto">
          <a:xfrm>
            <a:off x="6815137" y="3287809"/>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7" name="Freeform 57"/>
          <p:cNvSpPr>
            <a:spLocks/>
          </p:cNvSpPr>
          <p:nvPr/>
        </p:nvSpPr>
        <p:spPr bwMode="auto">
          <a:xfrm>
            <a:off x="6815137" y="4189509"/>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8" name="Freeform 58"/>
          <p:cNvSpPr>
            <a:spLocks/>
          </p:cNvSpPr>
          <p:nvPr/>
        </p:nvSpPr>
        <p:spPr bwMode="auto">
          <a:xfrm>
            <a:off x="6815137" y="1789209"/>
            <a:ext cx="1201737" cy="301625"/>
          </a:xfrm>
          <a:custGeom>
            <a:avLst/>
            <a:gdLst>
              <a:gd name="T0" fmla="*/ 0 w 757"/>
              <a:gd name="T1" fmla="*/ 189 h 190"/>
              <a:gd name="T2" fmla="*/ 0 w 757"/>
              <a:gd name="T3" fmla="*/ 0 h 190"/>
              <a:gd name="T4" fmla="*/ 756 w 757"/>
              <a:gd name="T5" fmla="*/ 0 h 190"/>
              <a:gd name="T6" fmla="*/ 756 w 757"/>
              <a:gd name="T7" fmla="*/ 189 h 190"/>
              <a:gd name="T8" fmla="*/ 0 w 757"/>
              <a:gd name="T9" fmla="*/ 189 h 190"/>
            </a:gdLst>
            <a:ahLst/>
            <a:cxnLst>
              <a:cxn ang="0">
                <a:pos x="T0" y="T1"/>
              </a:cxn>
              <a:cxn ang="0">
                <a:pos x="T2" y="T3"/>
              </a:cxn>
              <a:cxn ang="0">
                <a:pos x="T4" y="T5"/>
              </a:cxn>
              <a:cxn ang="0">
                <a:pos x="T6" y="T7"/>
              </a:cxn>
              <a:cxn ang="0">
                <a:pos x="T8" y="T9"/>
              </a:cxn>
            </a:cxnLst>
            <a:rect l="0" t="0" r="r" b="b"/>
            <a:pathLst>
              <a:path w="757" h="190">
                <a:moveTo>
                  <a:pt x="0" y="189"/>
                </a:moveTo>
                <a:lnTo>
                  <a:pt x="0" y="0"/>
                </a:lnTo>
                <a:lnTo>
                  <a:pt x="756" y="0"/>
                </a:lnTo>
                <a:lnTo>
                  <a:pt x="756" y="189"/>
                </a:lnTo>
                <a:lnTo>
                  <a:pt x="0" y="18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19" name="Freeform 59"/>
          <p:cNvSpPr>
            <a:spLocks/>
          </p:cNvSpPr>
          <p:nvPr/>
        </p:nvSpPr>
        <p:spPr bwMode="auto">
          <a:xfrm>
            <a:off x="6815137" y="1489171"/>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20" name="Freeform 60"/>
          <p:cNvSpPr>
            <a:spLocks/>
          </p:cNvSpPr>
          <p:nvPr/>
        </p:nvSpPr>
        <p:spPr bwMode="auto">
          <a:xfrm>
            <a:off x="6826249" y="5426171"/>
            <a:ext cx="1201738" cy="301625"/>
          </a:xfrm>
          <a:custGeom>
            <a:avLst/>
            <a:gdLst>
              <a:gd name="T0" fmla="*/ 0 w 757"/>
              <a:gd name="T1" fmla="*/ 189 h 190"/>
              <a:gd name="T2" fmla="*/ 0 w 757"/>
              <a:gd name="T3" fmla="*/ 0 h 190"/>
              <a:gd name="T4" fmla="*/ 756 w 757"/>
              <a:gd name="T5" fmla="*/ 0 h 190"/>
              <a:gd name="T6" fmla="*/ 756 w 757"/>
              <a:gd name="T7" fmla="*/ 189 h 190"/>
              <a:gd name="T8" fmla="*/ 0 w 757"/>
              <a:gd name="T9" fmla="*/ 189 h 190"/>
            </a:gdLst>
            <a:ahLst/>
            <a:cxnLst>
              <a:cxn ang="0">
                <a:pos x="T0" y="T1"/>
              </a:cxn>
              <a:cxn ang="0">
                <a:pos x="T2" y="T3"/>
              </a:cxn>
              <a:cxn ang="0">
                <a:pos x="T4" y="T5"/>
              </a:cxn>
              <a:cxn ang="0">
                <a:pos x="T6" y="T7"/>
              </a:cxn>
              <a:cxn ang="0">
                <a:pos x="T8" y="T9"/>
              </a:cxn>
            </a:cxnLst>
            <a:rect l="0" t="0" r="r" b="b"/>
            <a:pathLst>
              <a:path w="757" h="190">
                <a:moveTo>
                  <a:pt x="0" y="189"/>
                </a:moveTo>
                <a:lnTo>
                  <a:pt x="0" y="0"/>
                </a:lnTo>
                <a:lnTo>
                  <a:pt x="756" y="0"/>
                </a:lnTo>
                <a:lnTo>
                  <a:pt x="756" y="189"/>
                </a:lnTo>
                <a:lnTo>
                  <a:pt x="0" y="18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21" name="Freeform 61"/>
          <p:cNvSpPr>
            <a:spLocks/>
          </p:cNvSpPr>
          <p:nvPr/>
        </p:nvSpPr>
        <p:spPr bwMode="auto">
          <a:xfrm>
            <a:off x="6826249" y="5126134"/>
            <a:ext cx="301625" cy="301625"/>
          </a:xfrm>
          <a:custGeom>
            <a:avLst/>
            <a:gdLst>
              <a:gd name="T0" fmla="*/ 0 w 190"/>
              <a:gd name="T1" fmla="*/ 189 h 190"/>
              <a:gd name="T2" fmla="*/ 0 w 190"/>
              <a:gd name="T3" fmla="*/ 0 h 190"/>
              <a:gd name="T4" fmla="*/ 189 w 190"/>
              <a:gd name="T5" fmla="*/ 0 h 190"/>
              <a:gd name="T6" fmla="*/ 189 w 190"/>
              <a:gd name="T7" fmla="*/ 189 h 190"/>
              <a:gd name="T8" fmla="*/ 0 w 190"/>
              <a:gd name="T9" fmla="*/ 189 h 190"/>
            </a:gdLst>
            <a:ahLst/>
            <a:cxnLst>
              <a:cxn ang="0">
                <a:pos x="T0" y="T1"/>
              </a:cxn>
              <a:cxn ang="0">
                <a:pos x="T2" y="T3"/>
              </a:cxn>
              <a:cxn ang="0">
                <a:pos x="T4" y="T5"/>
              </a:cxn>
              <a:cxn ang="0">
                <a:pos x="T6" y="T7"/>
              </a:cxn>
              <a:cxn ang="0">
                <a:pos x="T8" y="T9"/>
              </a:cxn>
            </a:cxnLst>
            <a:rect l="0" t="0" r="r" b="b"/>
            <a:pathLst>
              <a:path w="190" h="190">
                <a:moveTo>
                  <a:pt x="0" y="189"/>
                </a:moveTo>
                <a:lnTo>
                  <a:pt x="0" y="0"/>
                </a:lnTo>
                <a:lnTo>
                  <a:pt x="189" y="0"/>
                </a:lnTo>
                <a:lnTo>
                  <a:pt x="189" y="189"/>
                </a:lnTo>
                <a:lnTo>
                  <a:pt x="0" y="18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22" name="Freeform 62"/>
          <p:cNvSpPr>
            <a:spLocks/>
          </p:cNvSpPr>
          <p:nvPr/>
        </p:nvSpPr>
        <p:spPr bwMode="auto">
          <a:xfrm>
            <a:off x="5614987" y="2689321"/>
            <a:ext cx="601662" cy="1200150"/>
          </a:xfrm>
          <a:custGeom>
            <a:avLst/>
            <a:gdLst>
              <a:gd name="T0" fmla="*/ 0 w 379"/>
              <a:gd name="T1" fmla="*/ 755 h 756"/>
              <a:gd name="T2" fmla="*/ 0 w 379"/>
              <a:gd name="T3" fmla="*/ 0 h 756"/>
              <a:gd name="T4" fmla="*/ 378 w 379"/>
              <a:gd name="T5" fmla="*/ 0 h 756"/>
              <a:gd name="T6" fmla="*/ 378 w 379"/>
              <a:gd name="T7" fmla="*/ 755 h 756"/>
              <a:gd name="T8" fmla="*/ 0 w 379"/>
              <a:gd name="T9" fmla="*/ 755 h 756"/>
            </a:gdLst>
            <a:ahLst/>
            <a:cxnLst>
              <a:cxn ang="0">
                <a:pos x="T0" y="T1"/>
              </a:cxn>
              <a:cxn ang="0">
                <a:pos x="T2" y="T3"/>
              </a:cxn>
              <a:cxn ang="0">
                <a:pos x="T4" y="T5"/>
              </a:cxn>
              <a:cxn ang="0">
                <a:pos x="T6" y="T7"/>
              </a:cxn>
              <a:cxn ang="0">
                <a:pos x="T8" y="T9"/>
              </a:cxn>
            </a:cxnLst>
            <a:rect l="0" t="0" r="r" b="b"/>
            <a:pathLst>
              <a:path w="379" h="756">
                <a:moveTo>
                  <a:pt x="0" y="755"/>
                </a:moveTo>
                <a:lnTo>
                  <a:pt x="0" y="0"/>
                </a:lnTo>
                <a:lnTo>
                  <a:pt x="378" y="0"/>
                </a:lnTo>
                <a:lnTo>
                  <a:pt x="378" y="755"/>
                </a:lnTo>
                <a:lnTo>
                  <a:pt x="0" y="755"/>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23" name="Freeform 63"/>
          <p:cNvSpPr>
            <a:spLocks/>
          </p:cNvSpPr>
          <p:nvPr/>
        </p:nvSpPr>
        <p:spPr bwMode="auto">
          <a:xfrm>
            <a:off x="5614987" y="3887884"/>
            <a:ext cx="601662" cy="1203325"/>
          </a:xfrm>
          <a:custGeom>
            <a:avLst/>
            <a:gdLst>
              <a:gd name="T0" fmla="*/ 0 w 379"/>
              <a:gd name="T1" fmla="*/ 757 h 758"/>
              <a:gd name="T2" fmla="*/ 0 w 379"/>
              <a:gd name="T3" fmla="*/ 0 h 758"/>
              <a:gd name="T4" fmla="*/ 378 w 379"/>
              <a:gd name="T5" fmla="*/ 0 h 758"/>
              <a:gd name="T6" fmla="*/ 378 w 379"/>
              <a:gd name="T7" fmla="*/ 757 h 758"/>
              <a:gd name="T8" fmla="*/ 0 w 379"/>
              <a:gd name="T9" fmla="*/ 757 h 758"/>
            </a:gdLst>
            <a:ahLst/>
            <a:cxnLst>
              <a:cxn ang="0">
                <a:pos x="T0" y="T1"/>
              </a:cxn>
              <a:cxn ang="0">
                <a:pos x="T2" y="T3"/>
              </a:cxn>
              <a:cxn ang="0">
                <a:pos x="T4" y="T5"/>
              </a:cxn>
              <a:cxn ang="0">
                <a:pos x="T6" y="T7"/>
              </a:cxn>
              <a:cxn ang="0">
                <a:pos x="T8" y="T9"/>
              </a:cxn>
            </a:cxnLst>
            <a:rect l="0" t="0" r="r" b="b"/>
            <a:pathLst>
              <a:path w="379" h="758">
                <a:moveTo>
                  <a:pt x="0" y="757"/>
                </a:moveTo>
                <a:lnTo>
                  <a:pt x="0" y="0"/>
                </a:lnTo>
                <a:lnTo>
                  <a:pt x="378" y="0"/>
                </a:lnTo>
                <a:lnTo>
                  <a:pt x="378" y="757"/>
                </a:lnTo>
                <a:lnTo>
                  <a:pt x="0" y="75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24" name="Rectangle 64"/>
          <p:cNvSpPr>
            <a:spLocks noChangeArrowheads="1"/>
          </p:cNvSpPr>
          <p:nvPr/>
        </p:nvSpPr>
        <p:spPr bwMode="auto">
          <a:xfrm>
            <a:off x="7383462" y="4483196"/>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19*</a:t>
            </a:r>
          </a:p>
        </p:txBody>
      </p:sp>
      <p:sp>
        <p:nvSpPr>
          <p:cNvPr id="15425" name="Rectangle 65"/>
          <p:cNvSpPr>
            <a:spLocks noChangeArrowheads="1"/>
          </p:cNvSpPr>
          <p:nvPr/>
        </p:nvSpPr>
        <p:spPr bwMode="auto">
          <a:xfrm>
            <a:off x="6804024" y="2352771"/>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426" name="Rectangle 66"/>
          <p:cNvSpPr>
            <a:spLocks noChangeArrowheads="1"/>
          </p:cNvSpPr>
          <p:nvPr/>
        </p:nvSpPr>
        <p:spPr bwMode="auto">
          <a:xfrm>
            <a:off x="6818312" y="3238596"/>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427" name="Rectangle 67"/>
          <p:cNvSpPr>
            <a:spLocks noChangeArrowheads="1"/>
          </p:cNvSpPr>
          <p:nvPr/>
        </p:nvSpPr>
        <p:spPr bwMode="auto">
          <a:xfrm>
            <a:off x="6818312" y="4162521"/>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5428" name="Rectangle 68"/>
          <p:cNvSpPr>
            <a:spLocks noChangeArrowheads="1"/>
          </p:cNvSpPr>
          <p:nvPr/>
        </p:nvSpPr>
        <p:spPr bwMode="auto">
          <a:xfrm>
            <a:off x="5119687" y="2698846"/>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000</a:t>
            </a:r>
          </a:p>
        </p:txBody>
      </p:sp>
      <p:sp>
        <p:nvSpPr>
          <p:cNvPr id="15429" name="Rectangle 69"/>
          <p:cNvSpPr>
            <a:spLocks noChangeArrowheads="1"/>
          </p:cNvSpPr>
          <p:nvPr/>
        </p:nvSpPr>
        <p:spPr bwMode="auto">
          <a:xfrm>
            <a:off x="5119687" y="3009996"/>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001</a:t>
            </a:r>
          </a:p>
        </p:txBody>
      </p:sp>
      <p:sp>
        <p:nvSpPr>
          <p:cNvPr id="15430" name="Rectangle 70"/>
          <p:cNvSpPr>
            <a:spLocks noChangeArrowheads="1"/>
          </p:cNvSpPr>
          <p:nvPr/>
        </p:nvSpPr>
        <p:spPr bwMode="auto">
          <a:xfrm>
            <a:off x="5110162" y="331003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010</a:t>
            </a:r>
          </a:p>
        </p:txBody>
      </p:sp>
      <p:sp>
        <p:nvSpPr>
          <p:cNvPr id="15431" name="Rectangle 71"/>
          <p:cNvSpPr>
            <a:spLocks noChangeArrowheads="1"/>
          </p:cNvSpPr>
          <p:nvPr/>
        </p:nvSpPr>
        <p:spPr bwMode="auto">
          <a:xfrm>
            <a:off x="5110162" y="3622771"/>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011</a:t>
            </a:r>
          </a:p>
        </p:txBody>
      </p:sp>
      <p:sp>
        <p:nvSpPr>
          <p:cNvPr id="15432" name="Rectangle 72"/>
          <p:cNvSpPr>
            <a:spLocks noChangeArrowheads="1"/>
          </p:cNvSpPr>
          <p:nvPr/>
        </p:nvSpPr>
        <p:spPr bwMode="auto">
          <a:xfrm>
            <a:off x="5099049" y="3910109"/>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100</a:t>
            </a:r>
          </a:p>
        </p:txBody>
      </p:sp>
      <p:sp>
        <p:nvSpPr>
          <p:cNvPr id="15433" name="Rectangle 73"/>
          <p:cNvSpPr>
            <a:spLocks noChangeArrowheads="1"/>
          </p:cNvSpPr>
          <p:nvPr/>
        </p:nvSpPr>
        <p:spPr bwMode="auto">
          <a:xfrm>
            <a:off x="5099049" y="4222846"/>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101</a:t>
            </a:r>
          </a:p>
        </p:txBody>
      </p:sp>
      <p:sp>
        <p:nvSpPr>
          <p:cNvPr id="15434" name="Rectangle 74"/>
          <p:cNvSpPr>
            <a:spLocks noChangeArrowheads="1"/>
          </p:cNvSpPr>
          <p:nvPr/>
        </p:nvSpPr>
        <p:spPr bwMode="auto">
          <a:xfrm>
            <a:off x="5086349" y="4545109"/>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110</a:t>
            </a:r>
          </a:p>
        </p:txBody>
      </p:sp>
      <p:sp>
        <p:nvSpPr>
          <p:cNvPr id="15435" name="Rectangle 75"/>
          <p:cNvSpPr>
            <a:spLocks noChangeArrowheads="1"/>
          </p:cNvSpPr>
          <p:nvPr/>
        </p:nvSpPr>
        <p:spPr bwMode="auto">
          <a:xfrm>
            <a:off x="5099049" y="483403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111</a:t>
            </a:r>
          </a:p>
        </p:txBody>
      </p:sp>
      <p:sp>
        <p:nvSpPr>
          <p:cNvPr id="15436" name="Rectangle 76"/>
          <p:cNvSpPr>
            <a:spLocks noChangeArrowheads="1"/>
          </p:cNvSpPr>
          <p:nvPr/>
        </p:nvSpPr>
        <p:spPr bwMode="auto">
          <a:xfrm>
            <a:off x="5616574" y="2363884"/>
            <a:ext cx="296557"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FF0000"/>
                </a:solidFill>
                <a:latin typeface="Helvetica" charset="0"/>
              </a:rPr>
              <a:t>3</a:t>
            </a:r>
            <a:endParaRPr lang="en-US" sz="1400" b="1" dirty="0">
              <a:solidFill>
                <a:srgbClr val="FF0000"/>
              </a:solidFill>
              <a:latin typeface="Helvetica" charset="0"/>
            </a:endParaRPr>
          </a:p>
        </p:txBody>
      </p:sp>
      <p:sp>
        <p:nvSpPr>
          <p:cNvPr id="15437" name="Rectangle 77"/>
          <p:cNvSpPr>
            <a:spLocks noChangeArrowheads="1"/>
          </p:cNvSpPr>
          <p:nvPr/>
        </p:nvSpPr>
        <p:spPr bwMode="auto">
          <a:xfrm>
            <a:off x="6804024" y="1451071"/>
            <a:ext cx="296557"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FF0000"/>
                </a:solidFill>
                <a:latin typeface="Helvetica" charset="0"/>
              </a:rPr>
              <a:t>3</a:t>
            </a:r>
            <a:endParaRPr lang="en-US" sz="1400" b="1" dirty="0">
              <a:solidFill>
                <a:srgbClr val="FF0000"/>
              </a:solidFill>
              <a:latin typeface="Helvetica" charset="0"/>
            </a:endParaRPr>
          </a:p>
        </p:txBody>
      </p:sp>
      <p:sp>
        <p:nvSpPr>
          <p:cNvPr id="15438" name="Rectangle 78"/>
          <p:cNvSpPr>
            <a:spLocks noChangeArrowheads="1"/>
          </p:cNvSpPr>
          <p:nvPr/>
        </p:nvSpPr>
        <p:spPr bwMode="auto">
          <a:xfrm>
            <a:off x="6831012" y="5099146"/>
            <a:ext cx="296557" cy="33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600" b="1" dirty="0">
                <a:solidFill>
                  <a:srgbClr val="FF0000"/>
                </a:solidFill>
                <a:latin typeface="Helvetica" charset="0"/>
              </a:rPr>
              <a:t>3</a:t>
            </a:r>
            <a:endParaRPr lang="en-US" sz="1400" b="1" dirty="0">
              <a:solidFill>
                <a:srgbClr val="FF0000"/>
              </a:solidFill>
              <a:latin typeface="Helvetica" charset="0"/>
            </a:endParaRPr>
          </a:p>
        </p:txBody>
      </p:sp>
      <p:sp>
        <p:nvSpPr>
          <p:cNvPr id="15439" name="Rectangle 79"/>
          <p:cNvSpPr>
            <a:spLocks noChangeArrowheads="1"/>
          </p:cNvSpPr>
          <p:nvPr/>
        </p:nvSpPr>
        <p:spPr bwMode="auto">
          <a:xfrm>
            <a:off x="5327649" y="5329334"/>
            <a:ext cx="1268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DIRECTORY</a:t>
            </a:r>
          </a:p>
        </p:txBody>
      </p:sp>
      <p:sp>
        <p:nvSpPr>
          <p:cNvPr id="15440" name="Rectangle 80"/>
          <p:cNvSpPr>
            <a:spLocks noChangeArrowheads="1"/>
          </p:cNvSpPr>
          <p:nvPr/>
        </p:nvSpPr>
        <p:spPr bwMode="auto">
          <a:xfrm>
            <a:off x="8066087" y="1795559"/>
            <a:ext cx="8874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a:t>
            </a:r>
          </a:p>
        </p:txBody>
      </p:sp>
      <p:sp>
        <p:nvSpPr>
          <p:cNvPr id="15441" name="Rectangle 81"/>
          <p:cNvSpPr>
            <a:spLocks noChangeArrowheads="1"/>
          </p:cNvSpPr>
          <p:nvPr/>
        </p:nvSpPr>
        <p:spPr bwMode="auto">
          <a:xfrm>
            <a:off x="8078787" y="2708371"/>
            <a:ext cx="8778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B</a:t>
            </a:r>
          </a:p>
        </p:txBody>
      </p:sp>
      <p:sp>
        <p:nvSpPr>
          <p:cNvPr id="15442" name="Rectangle 82"/>
          <p:cNvSpPr>
            <a:spLocks noChangeArrowheads="1"/>
          </p:cNvSpPr>
          <p:nvPr/>
        </p:nvSpPr>
        <p:spPr bwMode="auto">
          <a:xfrm>
            <a:off x="8080374" y="3595784"/>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C</a:t>
            </a:r>
          </a:p>
        </p:txBody>
      </p:sp>
      <p:sp>
        <p:nvSpPr>
          <p:cNvPr id="15443" name="Rectangle 83"/>
          <p:cNvSpPr>
            <a:spLocks noChangeArrowheads="1"/>
          </p:cNvSpPr>
          <p:nvPr/>
        </p:nvSpPr>
        <p:spPr bwMode="auto">
          <a:xfrm>
            <a:off x="8080374" y="4508596"/>
            <a:ext cx="8874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D</a:t>
            </a:r>
          </a:p>
        </p:txBody>
      </p:sp>
      <p:sp>
        <p:nvSpPr>
          <p:cNvPr id="15444" name="Rectangle 84"/>
          <p:cNvSpPr>
            <a:spLocks noChangeArrowheads="1"/>
          </p:cNvSpPr>
          <p:nvPr/>
        </p:nvSpPr>
        <p:spPr bwMode="auto">
          <a:xfrm>
            <a:off x="8080374" y="5408709"/>
            <a:ext cx="9763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Bucket A2</a:t>
            </a:r>
          </a:p>
        </p:txBody>
      </p:sp>
      <p:sp>
        <p:nvSpPr>
          <p:cNvPr id="15445" name="Rectangle 85"/>
          <p:cNvSpPr>
            <a:spLocks noChangeArrowheads="1"/>
          </p:cNvSpPr>
          <p:nvPr/>
        </p:nvSpPr>
        <p:spPr bwMode="auto">
          <a:xfrm>
            <a:off x="7915274" y="5637309"/>
            <a:ext cx="11731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(`split image'</a:t>
            </a:r>
          </a:p>
        </p:txBody>
      </p:sp>
      <p:sp>
        <p:nvSpPr>
          <p:cNvPr id="15446" name="Rectangle 86"/>
          <p:cNvSpPr>
            <a:spLocks noChangeArrowheads="1"/>
          </p:cNvSpPr>
          <p:nvPr/>
        </p:nvSpPr>
        <p:spPr bwMode="auto">
          <a:xfrm>
            <a:off x="7985124" y="5816696"/>
            <a:ext cx="11382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of Bucket A)</a:t>
            </a:r>
          </a:p>
        </p:txBody>
      </p:sp>
      <p:sp>
        <p:nvSpPr>
          <p:cNvPr id="15447" name="Rectangle 87"/>
          <p:cNvSpPr>
            <a:spLocks noChangeArrowheads="1"/>
          </p:cNvSpPr>
          <p:nvPr/>
        </p:nvSpPr>
        <p:spPr bwMode="auto">
          <a:xfrm>
            <a:off x="7378699" y="177968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32*</a:t>
            </a:r>
          </a:p>
        </p:txBody>
      </p:sp>
      <p:sp>
        <p:nvSpPr>
          <p:cNvPr id="15448" name="Rectangle 88"/>
          <p:cNvSpPr>
            <a:spLocks noChangeArrowheads="1"/>
          </p:cNvSpPr>
          <p:nvPr/>
        </p:nvSpPr>
        <p:spPr bwMode="auto">
          <a:xfrm>
            <a:off x="6808787" y="2681384"/>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5449" name="Rectangle 89"/>
          <p:cNvSpPr>
            <a:spLocks noChangeArrowheads="1"/>
          </p:cNvSpPr>
          <p:nvPr/>
        </p:nvSpPr>
        <p:spPr bwMode="auto">
          <a:xfrm>
            <a:off x="7102474" y="2681384"/>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5*</a:t>
            </a:r>
          </a:p>
        </p:txBody>
      </p:sp>
      <p:sp>
        <p:nvSpPr>
          <p:cNvPr id="15450" name="Rectangle 90"/>
          <p:cNvSpPr>
            <a:spLocks noChangeArrowheads="1"/>
          </p:cNvSpPr>
          <p:nvPr/>
        </p:nvSpPr>
        <p:spPr bwMode="auto">
          <a:xfrm>
            <a:off x="7392987" y="268138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21*</a:t>
            </a:r>
          </a:p>
        </p:txBody>
      </p:sp>
      <p:sp>
        <p:nvSpPr>
          <p:cNvPr id="15451" name="Rectangle 91"/>
          <p:cNvSpPr>
            <a:spLocks noChangeArrowheads="1"/>
          </p:cNvSpPr>
          <p:nvPr/>
        </p:nvSpPr>
        <p:spPr bwMode="auto">
          <a:xfrm>
            <a:off x="7681912" y="268138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13*</a:t>
            </a:r>
          </a:p>
        </p:txBody>
      </p:sp>
      <p:sp>
        <p:nvSpPr>
          <p:cNvPr id="15452" name="Rectangle 92"/>
          <p:cNvSpPr>
            <a:spLocks noChangeArrowheads="1"/>
          </p:cNvSpPr>
          <p:nvPr/>
        </p:nvSpPr>
        <p:spPr bwMode="auto">
          <a:xfrm>
            <a:off x="7669212" y="1781271"/>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16*</a:t>
            </a:r>
          </a:p>
        </p:txBody>
      </p:sp>
      <p:sp>
        <p:nvSpPr>
          <p:cNvPr id="15453" name="Rectangle 93"/>
          <p:cNvSpPr>
            <a:spLocks noChangeArrowheads="1"/>
          </p:cNvSpPr>
          <p:nvPr/>
        </p:nvSpPr>
        <p:spPr bwMode="auto">
          <a:xfrm>
            <a:off x="6783387" y="3581496"/>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p>
        </p:txBody>
      </p:sp>
      <p:sp>
        <p:nvSpPr>
          <p:cNvPr id="15454" name="Rectangle 94"/>
          <p:cNvSpPr>
            <a:spLocks noChangeArrowheads="1"/>
          </p:cNvSpPr>
          <p:nvPr/>
        </p:nvSpPr>
        <p:spPr bwMode="auto">
          <a:xfrm>
            <a:off x="6783387" y="4468909"/>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15*</a:t>
            </a:r>
          </a:p>
        </p:txBody>
      </p:sp>
      <p:sp>
        <p:nvSpPr>
          <p:cNvPr id="15455" name="Rectangle 95"/>
          <p:cNvSpPr>
            <a:spLocks noChangeArrowheads="1"/>
          </p:cNvSpPr>
          <p:nvPr/>
        </p:nvSpPr>
        <p:spPr bwMode="auto">
          <a:xfrm>
            <a:off x="7102474" y="4481609"/>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7*</a:t>
            </a:r>
          </a:p>
        </p:txBody>
      </p:sp>
      <p:sp>
        <p:nvSpPr>
          <p:cNvPr id="15456" name="Rectangle 96"/>
          <p:cNvSpPr>
            <a:spLocks noChangeArrowheads="1"/>
          </p:cNvSpPr>
          <p:nvPr/>
        </p:nvSpPr>
        <p:spPr bwMode="auto">
          <a:xfrm>
            <a:off x="6819899" y="5416646"/>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4*</a:t>
            </a:r>
          </a:p>
        </p:txBody>
      </p:sp>
      <p:sp>
        <p:nvSpPr>
          <p:cNvPr id="15457" name="Rectangle 97"/>
          <p:cNvSpPr>
            <a:spLocks noChangeArrowheads="1"/>
          </p:cNvSpPr>
          <p:nvPr/>
        </p:nvSpPr>
        <p:spPr bwMode="auto">
          <a:xfrm>
            <a:off x="7408862" y="5405534"/>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20*</a:t>
            </a:r>
          </a:p>
        </p:txBody>
      </p:sp>
      <p:sp>
        <p:nvSpPr>
          <p:cNvPr id="15458" name="Rectangle 98"/>
          <p:cNvSpPr>
            <a:spLocks noChangeArrowheads="1"/>
          </p:cNvSpPr>
          <p:nvPr/>
        </p:nvSpPr>
        <p:spPr bwMode="auto">
          <a:xfrm>
            <a:off x="7108824" y="5402359"/>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12*</a:t>
            </a:r>
          </a:p>
        </p:txBody>
      </p:sp>
      <p:sp>
        <p:nvSpPr>
          <p:cNvPr id="15459" name="Line 99"/>
          <p:cNvSpPr>
            <a:spLocks noChangeShapeType="1"/>
          </p:cNvSpPr>
          <p:nvPr/>
        </p:nvSpPr>
        <p:spPr bwMode="auto">
          <a:xfrm>
            <a:off x="5616574" y="2936971"/>
            <a:ext cx="5953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0" name="Line 100"/>
          <p:cNvSpPr>
            <a:spLocks noChangeShapeType="1"/>
          </p:cNvSpPr>
          <p:nvPr/>
        </p:nvSpPr>
        <p:spPr bwMode="auto">
          <a:xfrm>
            <a:off x="5626099" y="3232246"/>
            <a:ext cx="5953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1" name="Line 101"/>
          <p:cNvSpPr>
            <a:spLocks noChangeShapeType="1"/>
          </p:cNvSpPr>
          <p:nvPr/>
        </p:nvSpPr>
        <p:spPr bwMode="auto">
          <a:xfrm>
            <a:off x="5622924" y="3564034"/>
            <a:ext cx="5953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2" name="Line 102"/>
          <p:cNvSpPr>
            <a:spLocks noChangeShapeType="1"/>
          </p:cNvSpPr>
          <p:nvPr/>
        </p:nvSpPr>
        <p:spPr bwMode="auto">
          <a:xfrm>
            <a:off x="5643562" y="4192684"/>
            <a:ext cx="5953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3" name="Line 103"/>
          <p:cNvSpPr>
            <a:spLocks noChangeShapeType="1"/>
          </p:cNvSpPr>
          <p:nvPr/>
        </p:nvSpPr>
        <p:spPr bwMode="auto">
          <a:xfrm flipV="1">
            <a:off x="5643562" y="4524472"/>
            <a:ext cx="568325" cy="11112"/>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4" name="Line 104"/>
          <p:cNvSpPr>
            <a:spLocks noChangeShapeType="1"/>
          </p:cNvSpPr>
          <p:nvPr/>
        </p:nvSpPr>
        <p:spPr bwMode="auto">
          <a:xfrm>
            <a:off x="5627687" y="4830859"/>
            <a:ext cx="5953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5" name="Line 105"/>
          <p:cNvSpPr>
            <a:spLocks noChangeShapeType="1"/>
          </p:cNvSpPr>
          <p:nvPr/>
        </p:nvSpPr>
        <p:spPr bwMode="auto">
          <a:xfrm flipV="1">
            <a:off x="5902324" y="1973359"/>
            <a:ext cx="904875" cy="85725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6" name="Line 106"/>
          <p:cNvSpPr>
            <a:spLocks noChangeShapeType="1"/>
          </p:cNvSpPr>
          <p:nvPr/>
        </p:nvSpPr>
        <p:spPr bwMode="auto">
          <a:xfrm flipV="1">
            <a:off x="5902324" y="2865534"/>
            <a:ext cx="917575" cy="25082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7" name="Line 107"/>
          <p:cNvSpPr>
            <a:spLocks noChangeShapeType="1"/>
          </p:cNvSpPr>
          <p:nvPr/>
        </p:nvSpPr>
        <p:spPr bwMode="auto">
          <a:xfrm>
            <a:off x="5915024" y="3414809"/>
            <a:ext cx="904875" cy="344487"/>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8" name="Line 108"/>
          <p:cNvSpPr>
            <a:spLocks noChangeShapeType="1"/>
          </p:cNvSpPr>
          <p:nvPr/>
        </p:nvSpPr>
        <p:spPr bwMode="auto">
          <a:xfrm>
            <a:off x="5926137" y="3735484"/>
            <a:ext cx="881062" cy="89376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69" name="Line 109"/>
          <p:cNvSpPr>
            <a:spLocks noChangeShapeType="1"/>
          </p:cNvSpPr>
          <p:nvPr/>
        </p:nvSpPr>
        <p:spPr bwMode="auto">
          <a:xfrm>
            <a:off x="5843587" y="3997421"/>
            <a:ext cx="987425" cy="156051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0" name="Line 110"/>
          <p:cNvSpPr>
            <a:spLocks noChangeShapeType="1"/>
          </p:cNvSpPr>
          <p:nvPr/>
        </p:nvSpPr>
        <p:spPr bwMode="auto">
          <a:xfrm flipV="1">
            <a:off x="5873749" y="2908396"/>
            <a:ext cx="928688" cy="14652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1" name="Line 111"/>
          <p:cNvSpPr>
            <a:spLocks noChangeShapeType="1"/>
          </p:cNvSpPr>
          <p:nvPr/>
        </p:nvSpPr>
        <p:spPr bwMode="auto">
          <a:xfrm flipV="1">
            <a:off x="5886449" y="3806921"/>
            <a:ext cx="928688" cy="90487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2" name="Line 112"/>
          <p:cNvSpPr>
            <a:spLocks noChangeShapeType="1"/>
          </p:cNvSpPr>
          <p:nvPr/>
        </p:nvSpPr>
        <p:spPr bwMode="auto">
          <a:xfrm flipV="1">
            <a:off x="5886449" y="4659409"/>
            <a:ext cx="928688" cy="30956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3" name="Line 113"/>
          <p:cNvSpPr>
            <a:spLocks noChangeShapeType="1"/>
          </p:cNvSpPr>
          <p:nvPr/>
        </p:nvSpPr>
        <p:spPr bwMode="auto">
          <a:xfrm>
            <a:off x="860425" y="2921000"/>
            <a:ext cx="595312"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4" name="Line 114"/>
          <p:cNvSpPr>
            <a:spLocks noChangeShapeType="1"/>
          </p:cNvSpPr>
          <p:nvPr/>
        </p:nvSpPr>
        <p:spPr bwMode="auto">
          <a:xfrm>
            <a:off x="846137" y="3192463"/>
            <a:ext cx="5953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5" name="Line 115"/>
          <p:cNvSpPr>
            <a:spLocks noChangeShapeType="1"/>
          </p:cNvSpPr>
          <p:nvPr/>
        </p:nvSpPr>
        <p:spPr bwMode="auto">
          <a:xfrm>
            <a:off x="842962" y="3498850"/>
            <a:ext cx="595313"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6" name="Line 116"/>
          <p:cNvSpPr>
            <a:spLocks noChangeShapeType="1"/>
          </p:cNvSpPr>
          <p:nvPr/>
        </p:nvSpPr>
        <p:spPr bwMode="auto">
          <a:xfrm flipV="1">
            <a:off x="1090612" y="1898650"/>
            <a:ext cx="915988" cy="8683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7" name="Line 117"/>
          <p:cNvSpPr>
            <a:spLocks noChangeShapeType="1"/>
          </p:cNvSpPr>
          <p:nvPr/>
        </p:nvSpPr>
        <p:spPr bwMode="auto">
          <a:xfrm flipV="1">
            <a:off x="1090612" y="2767013"/>
            <a:ext cx="928688" cy="322262"/>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8" name="Line 118"/>
          <p:cNvSpPr>
            <a:spLocks noChangeShapeType="1"/>
          </p:cNvSpPr>
          <p:nvPr/>
        </p:nvSpPr>
        <p:spPr bwMode="auto">
          <a:xfrm>
            <a:off x="1130300" y="3355975"/>
            <a:ext cx="881062" cy="322263"/>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79" name="Line 119"/>
          <p:cNvSpPr>
            <a:spLocks noChangeShapeType="1"/>
          </p:cNvSpPr>
          <p:nvPr/>
        </p:nvSpPr>
        <p:spPr bwMode="auto">
          <a:xfrm>
            <a:off x="1154112" y="3760788"/>
            <a:ext cx="857250" cy="809625"/>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80" name="Freeform 120"/>
          <p:cNvSpPr>
            <a:spLocks/>
          </p:cNvSpPr>
          <p:nvPr/>
        </p:nvSpPr>
        <p:spPr bwMode="auto">
          <a:xfrm>
            <a:off x="1439862" y="1474788"/>
            <a:ext cx="573088" cy="168275"/>
          </a:xfrm>
          <a:custGeom>
            <a:avLst/>
            <a:gdLst>
              <a:gd name="T0" fmla="*/ 0 w 361"/>
              <a:gd name="T1" fmla="*/ 82 h 106"/>
              <a:gd name="T2" fmla="*/ 180 w 361"/>
              <a:gd name="T3" fmla="*/ 0 h 106"/>
              <a:gd name="T4" fmla="*/ 105 w 361"/>
              <a:gd name="T5" fmla="*/ 105 h 106"/>
              <a:gd name="T6" fmla="*/ 360 w 361"/>
              <a:gd name="T7" fmla="*/ 30 h 106"/>
            </a:gdLst>
            <a:ahLst/>
            <a:cxnLst>
              <a:cxn ang="0">
                <a:pos x="T0" y="T1"/>
              </a:cxn>
              <a:cxn ang="0">
                <a:pos x="T2" y="T3"/>
              </a:cxn>
              <a:cxn ang="0">
                <a:pos x="T4" y="T5"/>
              </a:cxn>
              <a:cxn ang="0">
                <a:pos x="T6" y="T7"/>
              </a:cxn>
            </a:cxnLst>
            <a:rect l="0" t="0" r="r" b="b"/>
            <a:pathLst>
              <a:path w="361" h="106">
                <a:moveTo>
                  <a:pt x="0" y="82"/>
                </a:moveTo>
                <a:lnTo>
                  <a:pt x="180" y="0"/>
                </a:lnTo>
                <a:lnTo>
                  <a:pt x="105" y="105"/>
                </a:lnTo>
                <a:lnTo>
                  <a:pt x="360" y="3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81" name="Freeform 121"/>
          <p:cNvSpPr>
            <a:spLocks/>
          </p:cNvSpPr>
          <p:nvPr/>
        </p:nvSpPr>
        <p:spPr bwMode="auto">
          <a:xfrm>
            <a:off x="939800" y="2057400"/>
            <a:ext cx="180975" cy="276225"/>
          </a:xfrm>
          <a:custGeom>
            <a:avLst/>
            <a:gdLst>
              <a:gd name="T0" fmla="*/ 75 w 114"/>
              <a:gd name="T1" fmla="*/ 0 h 174"/>
              <a:gd name="T2" fmla="*/ 113 w 114"/>
              <a:gd name="T3" fmla="*/ 68 h 174"/>
              <a:gd name="T4" fmla="*/ 0 w 114"/>
              <a:gd name="T5" fmla="*/ 38 h 174"/>
              <a:gd name="T6" fmla="*/ 15 w 114"/>
              <a:gd name="T7" fmla="*/ 173 h 174"/>
            </a:gdLst>
            <a:ahLst/>
            <a:cxnLst>
              <a:cxn ang="0">
                <a:pos x="T0" y="T1"/>
              </a:cxn>
              <a:cxn ang="0">
                <a:pos x="T2" y="T3"/>
              </a:cxn>
              <a:cxn ang="0">
                <a:pos x="T4" y="T5"/>
              </a:cxn>
              <a:cxn ang="0">
                <a:pos x="T6" y="T7"/>
              </a:cxn>
            </a:cxnLst>
            <a:rect l="0" t="0" r="r" b="b"/>
            <a:pathLst>
              <a:path w="114" h="174">
                <a:moveTo>
                  <a:pt x="75" y="0"/>
                </a:moveTo>
                <a:lnTo>
                  <a:pt x="113" y="68"/>
                </a:lnTo>
                <a:lnTo>
                  <a:pt x="0" y="38"/>
                </a:lnTo>
                <a:lnTo>
                  <a:pt x="15" y="173"/>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82" name="Rectangle 122"/>
          <p:cNvSpPr>
            <a:spLocks noChangeArrowheads="1"/>
          </p:cNvSpPr>
          <p:nvPr/>
        </p:nvSpPr>
        <p:spPr bwMode="auto">
          <a:xfrm>
            <a:off x="4991099" y="1524096"/>
            <a:ext cx="135413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LOCAL DEPTH</a:t>
            </a:r>
          </a:p>
        </p:txBody>
      </p:sp>
      <p:sp>
        <p:nvSpPr>
          <p:cNvPr id="15483" name="Rectangle 123"/>
          <p:cNvSpPr>
            <a:spLocks noChangeArrowheads="1"/>
          </p:cNvSpPr>
          <p:nvPr/>
        </p:nvSpPr>
        <p:spPr bwMode="auto">
          <a:xfrm>
            <a:off x="4895849" y="1878109"/>
            <a:ext cx="14620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Courier New" pitchFamily="49" charset="0"/>
              </a:rPr>
              <a:t>GLOBAL DEPTH</a:t>
            </a:r>
          </a:p>
        </p:txBody>
      </p:sp>
      <p:sp>
        <p:nvSpPr>
          <p:cNvPr id="15484" name="Freeform 124"/>
          <p:cNvSpPr>
            <a:spLocks/>
          </p:cNvSpPr>
          <p:nvPr/>
        </p:nvSpPr>
        <p:spPr bwMode="auto">
          <a:xfrm>
            <a:off x="6257924" y="1541559"/>
            <a:ext cx="573088" cy="168275"/>
          </a:xfrm>
          <a:custGeom>
            <a:avLst/>
            <a:gdLst>
              <a:gd name="T0" fmla="*/ 0 w 361"/>
              <a:gd name="T1" fmla="*/ 82 h 106"/>
              <a:gd name="T2" fmla="*/ 180 w 361"/>
              <a:gd name="T3" fmla="*/ 0 h 106"/>
              <a:gd name="T4" fmla="*/ 105 w 361"/>
              <a:gd name="T5" fmla="*/ 105 h 106"/>
              <a:gd name="T6" fmla="*/ 360 w 361"/>
              <a:gd name="T7" fmla="*/ 30 h 106"/>
            </a:gdLst>
            <a:ahLst/>
            <a:cxnLst>
              <a:cxn ang="0">
                <a:pos x="T0" y="T1"/>
              </a:cxn>
              <a:cxn ang="0">
                <a:pos x="T2" y="T3"/>
              </a:cxn>
              <a:cxn ang="0">
                <a:pos x="T4" y="T5"/>
              </a:cxn>
              <a:cxn ang="0">
                <a:pos x="T6" y="T7"/>
              </a:cxn>
            </a:cxnLst>
            <a:rect l="0" t="0" r="r" b="b"/>
            <a:pathLst>
              <a:path w="361" h="106">
                <a:moveTo>
                  <a:pt x="0" y="82"/>
                </a:moveTo>
                <a:lnTo>
                  <a:pt x="180" y="0"/>
                </a:lnTo>
                <a:lnTo>
                  <a:pt x="105" y="105"/>
                </a:lnTo>
                <a:lnTo>
                  <a:pt x="360" y="3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485" name="Freeform 125"/>
          <p:cNvSpPr>
            <a:spLocks/>
          </p:cNvSpPr>
          <p:nvPr/>
        </p:nvSpPr>
        <p:spPr bwMode="auto">
          <a:xfrm>
            <a:off x="5757862" y="2124171"/>
            <a:ext cx="180975" cy="276225"/>
          </a:xfrm>
          <a:custGeom>
            <a:avLst/>
            <a:gdLst>
              <a:gd name="T0" fmla="*/ 75 w 114"/>
              <a:gd name="T1" fmla="*/ 0 h 174"/>
              <a:gd name="T2" fmla="*/ 113 w 114"/>
              <a:gd name="T3" fmla="*/ 68 h 174"/>
              <a:gd name="T4" fmla="*/ 0 w 114"/>
              <a:gd name="T5" fmla="*/ 38 h 174"/>
              <a:gd name="T6" fmla="*/ 15 w 114"/>
              <a:gd name="T7" fmla="*/ 173 h 174"/>
            </a:gdLst>
            <a:ahLst/>
            <a:cxnLst>
              <a:cxn ang="0">
                <a:pos x="T0" y="T1"/>
              </a:cxn>
              <a:cxn ang="0">
                <a:pos x="T2" y="T3"/>
              </a:cxn>
              <a:cxn ang="0">
                <a:pos x="T4" y="T5"/>
              </a:cxn>
              <a:cxn ang="0">
                <a:pos x="T6" y="T7"/>
              </a:cxn>
            </a:cxnLst>
            <a:rect l="0" t="0" r="r" b="b"/>
            <a:pathLst>
              <a:path w="114" h="174">
                <a:moveTo>
                  <a:pt x="75" y="0"/>
                </a:moveTo>
                <a:lnTo>
                  <a:pt x="113" y="68"/>
                </a:lnTo>
                <a:lnTo>
                  <a:pt x="0" y="38"/>
                </a:lnTo>
                <a:lnTo>
                  <a:pt x="15" y="173"/>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 name="Rectangle 80"/>
          <p:cNvSpPr>
            <a:spLocks noChangeArrowheads="1"/>
          </p:cNvSpPr>
          <p:nvPr/>
        </p:nvSpPr>
        <p:spPr bwMode="auto">
          <a:xfrm>
            <a:off x="6134620" y="5814399"/>
            <a:ext cx="1434689" cy="520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smtClean="0">
                <a:solidFill>
                  <a:srgbClr val="000000"/>
                </a:solidFill>
                <a:latin typeface="Helvetica" charset="0"/>
              </a:rPr>
              <a:t>Use last </a:t>
            </a:r>
            <a:r>
              <a:rPr lang="en-US" sz="1400" b="1" dirty="0" smtClean="0">
                <a:solidFill>
                  <a:srgbClr val="FF0000"/>
                </a:solidFill>
                <a:latin typeface="Helvetica" charset="0"/>
              </a:rPr>
              <a:t>3</a:t>
            </a:r>
            <a:r>
              <a:rPr lang="en-US" sz="1400" b="1" dirty="0" smtClean="0">
                <a:solidFill>
                  <a:srgbClr val="000000"/>
                </a:solidFill>
                <a:latin typeface="Helvetica" charset="0"/>
              </a:rPr>
              <a:t> bits </a:t>
            </a:r>
          </a:p>
          <a:p>
            <a:r>
              <a:rPr lang="en-US" sz="1400" b="1" dirty="0" smtClean="0">
                <a:solidFill>
                  <a:srgbClr val="000000"/>
                </a:solidFill>
                <a:latin typeface="Helvetica" charset="0"/>
              </a:rPr>
              <a:t>in split bucket!</a:t>
            </a:r>
            <a:endParaRPr lang="en-US" sz="1400" b="1" dirty="0">
              <a:solidFill>
                <a:srgbClr val="000000"/>
              </a:solidFill>
              <a:latin typeface="Helvetica" charset="0"/>
            </a:endParaRPr>
          </a:p>
        </p:txBody>
      </p:sp>
    </p:spTree>
    <p:extLst>
      <p:ext uri="{BB962C8B-B14F-4D97-AF65-F5344CB8AC3E}">
        <p14:creationId xmlns:p14="http://schemas.microsoft.com/office/powerpoint/2010/main" val="2010972821"/>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2 Bench Table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Table of 1M rows, Columns of different “cardinalities”</a:t>
            </a:r>
          </a:p>
          <a:p>
            <a:pPr marL="0" indent="0">
              <a:buNone/>
            </a:pPr>
            <a:r>
              <a:rPr lang="en-US" b="1" dirty="0">
                <a:latin typeface="Courier New" panose="02070309020205020404" pitchFamily="49" charset="0"/>
                <a:cs typeface="Courier New" panose="02070309020205020404" pitchFamily="49" charset="0"/>
              </a:rPr>
              <a:t>CREATE TABLE BENCH (</a:t>
            </a:r>
          </a:p>
          <a:p>
            <a:pPr marL="0" indent="0">
              <a:buNone/>
            </a:pPr>
            <a:r>
              <a:rPr lang="en-US" b="1" dirty="0">
                <a:latin typeface="Courier New" panose="02070309020205020404" pitchFamily="49" charset="0"/>
                <a:cs typeface="Courier New" panose="02070309020205020404" pitchFamily="49" charset="0"/>
              </a:rPr>
              <a:t>        KSEQ integer primary </a:t>
            </a:r>
            <a:r>
              <a:rPr lang="en-US" b="1" dirty="0" smtClean="0">
                <a:latin typeface="Courier New" panose="02070309020205020404" pitchFamily="49" charset="0"/>
                <a:cs typeface="Courier New" panose="02070309020205020404" pitchFamily="49" charset="0"/>
              </a:rPr>
              <a:t>key,</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K500K integer not null</a:t>
            </a:r>
            <a:r>
              <a:rPr lang="en-US" b="1" dirty="0" smtClean="0">
                <a:latin typeface="Courier New" panose="02070309020205020404" pitchFamily="49" charset="0"/>
                <a:cs typeface="Courier New" panose="02070309020205020404" pitchFamily="49" charset="0"/>
              </a:rPr>
              <a:t>, K250K </a:t>
            </a:r>
            <a:r>
              <a:rPr lang="en-US" b="1" dirty="0">
                <a:latin typeface="Courier New" panose="02070309020205020404" pitchFamily="49" charset="0"/>
                <a:cs typeface="Courier New" panose="02070309020205020404" pitchFamily="49" charset="0"/>
              </a:rPr>
              <a:t>integer not null</a:t>
            </a:r>
            <a:r>
              <a:rPr lang="en-US" b="1" dirty="0" smtClean="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K100K </a:t>
            </a:r>
            <a:r>
              <a:rPr lang="en-US" b="1" dirty="0">
                <a:latin typeface="Courier New" panose="02070309020205020404" pitchFamily="49" charset="0"/>
                <a:cs typeface="Courier New" panose="02070309020205020404" pitchFamily="49" charset="0"/>
              </a:rPr>
              <a:t>integer not null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K40K integer not null</a:t>
            </a:r>
            <a:r>
              <a:rPr lang="en-US" b="1" dirty="0" smtClean="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K10K </a:t>
            </a:r>
            <a:r>
              <a:rPr lang="en-US" b="1" dirty="0">
                <a:latin typeface="Courier New" panose="02070309020205020404" pitchFamily="49" charset="0"/>
                <a:cs typeface="Courier New" panose="02070309020205020404" pitchFamily="49" charset="0"/>
              </a:rPr>
              <a:t>integer not null</a:t>
            </a:r>
            <a:r>
              <a:rPr lang="en-US" b="1" dirty="0" smtClean="0">
                <a:latin typeface="Courier New" panose="02070309020205020404" pitchFamily="49" charset="0"/>
                <a:cs typeface="Courier New" panose="02070309020205020404" pitchFamily="49" charset="0"/>
              </a:rPr>
              <a:t>,  K1K </a:t>
            </a:r>
            <a:r>
              <a:rPr lang="en-US" b="1" dirty="0">
                <a:latin typeface="Courier New" panose="02070309020205020404" pitchFamily="49" charset="0"/>
                <a:cs typeface="Courier New" panose="02070309020205020404" pitchFamily="49" charset="0"/>
              </a:rPr>
              <a:t>integer not null</a:t>
            </a:r>
            <a:r>
              <a:rPr lang="en-US" b="1" dirty="0" smtClean="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K100 integer not null</a:t>
            </a:r>
            <a:r>
              <a:rPr lang="en-US" b="1" dirty="0" smtClean="0">
                <a:latin typeface="Courier New" panose="02070309020205020404" pitchFamily="49" charset="0"/>
                <a:cs typeface="Courier New" panose="02070309020205020404" pitchFamily="49" charset="0"/>
              </a:rPr>
              <a:t>,  K25 </a:t>
            </a:r>
            <a:r>
              <a:rPr lang="en-US" b="1" dirty="0">
                <a:latin typeface="Courier New" panose="02070309020205020404" pitchFamily="49" charset="0"/>
                <a:cs typeface="Courier New" panose="02070309020205020404" pitchFamily="49" charset="0"/>
              </a:rPr>
              <a:t>integer not null,</a:t>
            </a:r>
          </a:p>
          <a:p>
            <a:pPr marL="0" indent="0">
              <a:buNone/>
            </a:pPr>
            <a:r>
              <a:rPr lang="en-US" b="1" dirty="0">
                <a:latin typeface="Courier New" panose="02070309020205020404" pitchFamily="49" charset="0"/>
                <a:cs typeface="Courier New" panose="02070309020205020404" pitchFamily="49" charset="0"/>
              </a:rPr>
              <a:t>        K10 integer not null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K5 integer not null,</a:t>
            </a:r>
          </a:p>
          <a:p>
            <a:pPr marL="0" indent="0">
              <a:buNone/>
            </a:pPr>
            <a:r>
              <a:rPr lang="en-US" b="1" dirty="0">
                <a:latin typeface="Courier New" panose="02070309020205020404" pitchFamily="49" charset="0"/>
                <a:cs typeface="Courier New" panose="02070309020205020404" pitchFamily="49" charset="0"/>
              </a:rPr>
              <a:t>        K4 integer not null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K2 integer not null,</a:t>
            </a:r>
          </a:p>
          <a:p>
            <a:pPr marL="0" indent="0">
              <a:buNone/>
            </a:pPr>
            <a:r>
              <a:rPr lang="en-US" b="1" dirty="0">
                <a:latin typeface="Courier New" panose="02070309020205020404" pitchFamily="49" charset="0"/>
                <a:cs typeface="Courier New" panose="02070309020205020404" pitchFamily="49" charset="0"/>
              </a:rPr>
              <a:t>        S1 char(8) not null</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S2 char(20) not null,</a:t>
            </a:r>
          </a:p>
          <a:p>
            <a:pPr marL="0" indent="0">
              <a:buNone/>
            </a:pPr>
            <a:r>
              <a:rPr lang="en-US" b="1" dirty="0">
                <a:latin typeface="Courier New" panose="02070309020205020404" pitchFamily="49" charset="0"/>
                <a:cs typeface="Courier New" panose="02070309020205020404" pitchFamily="49" charset="0"/>
              </a:rPr>
              <a:t>        S3 char(20) not </a:t>
            </a:r>
            <a:r>
              <a:rPr lang="en-US" b="1" dirty="0" smtClean="0">
                <a:latin typeface="Courier New" panose="02070309020205020404" pitchFamily="49" charset="0"/>
                <a:cs typeface="Courier New" panose="02070309020205020404" pitchFamily="49" charset="0"/>
              </a:rPr>
              <a:t>null,  S4 </a:t>
            </a:r>
            <a:r>
              <a:rPr lang="en-US" b="1" dirty="0">
                <a:latin typeface="Courier New" panose="02070309020205020404" pitchFamily="49" charset="0"/>
                <a:cs typeface="Courier New" panose="02070309020205020404" pitchFamily="49" charset="0"/>
              </a:rPr>
              <a:t>char(20) not null,</a:t>
            </a:r>
          </a:p>
          <a:p>
            <a:pPr marL="0" indent="0">
              <a:buNone/>
            </a:pPr>
            <a:r>
              <a:rPr lang="en-US" b="1" dirty="0">
                <a:latin typeface="Courier New" panose="02070309020205020404" pitchFamily="49" charset="0"/>
                <a:cs typeface="Courier New" panose="02070309020205020404" pitchFamily="49" charset="0"/>
              </a:rPr>
              <a:t>        S5 char(20) not null</a:t>
            </a:r>
            <a:r>
              <a:rPr lang="en-US" b="1" dirty="0" smtClean="0">
                <a:latin typeface="Courier New" panose="02070309020205020404" pitchFamily="49" charset="0"/>
                <a:cs typeface="Courier New" panose="02070309020205020404" pitchFamily="49" charset="0"/>
              </a:rPr>
              <a:t>,  S6 </a:t>
            </a:r>
            <a:r>
              <a:rPr lang="en-US" b="1" dirty="0">
                <a:latin typeface="Courier New" panose="02070309020205020404" pitchFamily="49" charset="0"/>
                <a:cs typeface="Courier New" panose="02070309020205020404" pitchFamily="49" charset="0"/>
              </a:rPr>
              <a:t>char(20) not null,</a:t>
            </a:r>
          </a:p>
          <a:p>
            <a:pPr marL="0" indent="0">
              <a:buNone/>
            </a:pPr>
            <a:r>
              <a:rPr lang="en-US" b="1" dirty="0">
                <a:latin typeface="Courier New" panose="02070309020205020404" pitchFamily="49" charset="0"/>
                <a:cs typeface="Courier New" panose="02070309020205020404" pitchFamily="49" charset="0"/>
              </a:rPr>
              <a:t>        S7 char(20) not null</a:t>
            </a:r>
            <a:r>
              <a:rPr lang="en-US" b="1" dirty="0" smtClean="0">
                <a:latin typeface="Courier New" panose="02070309020205020404" pitchFamily="49" charset="0"/>
                <a:cs typeface="Courier New" panose="02070309020205020404" pitchFamily="49" charset="0"/>
              </a:rPr>
              <a:t>,  S8 </a:t>
            </a:r>
            <a:r>
              <a:rPr lang="en-US" b="1" dirty="0">
                <a:latin typeface="Courier New" panose="02070309020205020404" pitchFamily="49" charset="0"/>
                <a:cs typeface="Courier New" panose="02070309020205020404" pitchFamily="49" charset="0"/>
              </a:rPr>
              <a:t>char(20) not null)</a:t>
            </a:r>
          </a:p>
          <a:p>
            <a:pPr marL="0" indent="0">
              <a:buNone/>
            </a:pPr>
            <a:r>
              <a:rPr lang="en-US" b="1" dirty="0">
                <a:latin typeface="Courier New" panose="02070309020205020404" pitchFamily="49" charset="0"/>
                <a:cs typeface="Courier New" panose="02070309020205020404" pitchFamily="49" charset="0"/>
              </a:rPr>
              <a:t>tablespace </a:t>
            </a:r>
            <a:r>
              <a:rPr lang="en-US" b="1" dirty="0" err="1" smtClean="0">
                <a:latin typeface="Courier New" panose="02070309020205020404" pitchFamily="49" charset="0"/>
                <a:cs typeface="Courier New" panose="02070309020205020404" pitchFamily="49" charset="0"/>
              </a:rPr>
              <a:t>setq</a:t>
            </a:r>
            <a:r>
              <a:rPr lang="en-US" b="1"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storage(initial </a:t>
            </a:r>
            <a:r>
              <a:rPr lang="en-US" b="1" dirty="0">
                <a:latin typeface="Courier New" panose="02070309020205020404" pitchFamily="49" charset="0"/>
                <a:cs typeface="Courier New" panose="02070309020205020404" pitchFamily="49" charset="0"/>
              </a:rPr>
              <a:t>1 M next 1 M </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r>
              <a:rPr lang="en-US" b="1" dirty="0" smtClean="0"/>
              <a:t>Column K500K has 500K different values 1, 2, …, 500,000</a:t>
            </a:r>
          </a:p>
          <a:p>
            <a:r>
              <a:rPr lang="en-US" b="1" dirty="0" smtClean="0"/>
              <a:t>Column K2 has 2 different values 1,2  (cardinality 2)</a:t>
            </a:r>
            <a:endParaRPr lang="en-US" b="1" dirty="0"/>
          </a:p>
        </p:txBody>
      </p:sp>
    </p:spTree>
    <p:extLst>
      <p:ext uri="{BB962C8B-B14F-4D97-AF65-F5344CB8AC3E}">
        <p14:creationId xmlns:p14="http://schemas.microsoft.com/office/powerpoint/2010/main" val="171143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dirty="0" smtClean="0"/>
              <a:t>Global </a:t>
            </a:r>
            <a:r>
              <a:rPr lang="en-US" dirty="0" err="1" smtClean="0"/>
              <a:t>vs</a:t>
            </a:r>
            <a:r>
              <a:rPr lang="en-US" dirty="0" smtClean="0"/>
              <a:t> Local Depth</a:t>
            </a:r>
            <a:endParaRPr lang="en-US" dirty="0"/>
          </a:p>
        </p:txBody>
      </p:sp>
      <p:sp>
        <p:nvSpPr>
          <p:cNvPr id="17413" name="Rectangle 5"/>
          <p:cNvSpPr>
            <a:spLocks noGrp="1" noChangeArrowheads="1"/>
          </p:cNvSpPr>
          <p:nvPr>
            <p:ph type="body" idx="1"/>
          </p:nvPr>
        </p:nvSpPr>
        <p:spPr>
          <a:xfrm>
            <a:off x="304800" y="1210101"/>
            <a:ext cx="8686800" cy="5257800"/>
          </a:xfrm>
          <a:noFill/>
          <a:ln/>
        </p:spPr>
        <p:txBody>
          <a:bodyPr>
            <a:normAutofit lnSpcReduction="10000"/>
          </a:bodyPr>
          <a:lstStyle/>
          <a:p>
            <a:pPr>
              <a:buSzPct val="75000"/>
            </a:pPr>
            <a:r>
              <a:rPr lang="en-US" i="1" dirty="0" smtClean="0">
                <a:solidFill>
                  <a:srgbClr val="FF0000"/>
                </a:solidFill>
              </a:rPr>
              <a:t>Global </a:t>
            </a:r>
            <a:r>
              <a:rPr lang="en-US" i="1" dirty="0">
                <a:solidFill>
                  <a:srgbClr val="FF0000"/>
                </a:solidFill>
              </a:rPr>
              <a:t>depth of directory</a:t>
            </a:r>
            <a:r>
              <a:rPr lang="en-US" dirty="0">
                <a:solidFill>
                  <a:srgbClr val="FF0000"/>
                </a:solidFill>
              </a:rPr>
              <a:t>:</a:t>
            </a:r>
            <a:r>
              <a:rPr lang="en-US" dirty="0">
                <a:solidFill>
                  <a:schemeClr val="accent2"/>
                </a:solidFill>
              </a:rPr>
              <a:t>  </a:t>
            </a:r>
            <a:endParaRPr lang="en-US" dirty="0" smtClean="0">
              <a:solidFill>
                <a:schemeClr val="accent2"/>
              </a:solidFill>
            </a:endParaRPr>
          </a:p>
          <a:p>
            <a:pPr lvl="1">
              <a:buSzPct val="75000"/>
            </a:pPr>
            <a:r>
              <a:rPr lang="en-US" dirty="0" smtClean="0"/>
              <a:t>Max </a:t>
            </a:r>
            <a:r>
              <a:rPr lang="en-US" dirty="0"/>
              <a:t># of  bits needed to tell which bucket an entry belongs </a:t>
            </a:r>
            <a:r>
              <a:rPr lang="en-US" dirty="0" smtClean="0"/>
              <a:t>to</a:t>
            </a:r>
            <a:endParaRPr lang="en-US" dirty="0"/>
          </a:p>
          <a:p>
            <a:pPr>
              <a:buSzPct val="75000"/>
            </a:pPr>
            <a:r>
              <a:rPr lang="en-US" i="1" dirty="0">
                <a:solidFill>
                  <a:srgbClr val="FF0000"/>
                </a:solidFill>
              </a:rPr>
              <a:t>Local depth of a bucket</a:t>
            </a:r>
            <a:r>
              <a:rPr lang="en-US" dirty="0">
                <a:solidFill>
                  <a:srgbClr val="FF0000"/>
                </a:solidFill>
              </a:rPr>
              <a:t>: </a:t>
            </a:r>
            <a:endParaRPr lang="en-US" dirty="0" smtClean="0">
              <a:solidFill>
                <a:srgbClr val="FF0000"/>
              </a:solidFill>
            </a:endParaRPr>
          </a:p>
          <a:p>
            <a:pPr lvl="1">
              <a:buSzPct val="75000"/>
            </a:pPr>
            <a:r>
              <a:rPr lang="en-US" dirty="0" smtClean="0"/>
              <a:t># </a:t>
            </a:r>
            <a:r>
              <a:rPr lang="en-US" dirty="0"/>
              <a:t>of bits used to determine if an entry belongs to this </a:t>
            </a:r>
            <a:r>
              <a:rPr lang="en-US" dirty="0" smtClean="0"/>
              <a:t>bucket</a:t>
            </a:r>
            <a:endParaRPr lang="en-US" dirty="0"/>
          </a:p>
          <a:p>
            <a:r>
              <a:rPr lang="en-US" dirty="0"/>
              <a:t>When does bucket split cause directory doubling?</a:t>
            </a:r>
          </a:p>
          <a:p>
            <a:pPr lvl="1">
              <a:buSzPct val="75000"/>
            </a:pPr>
            <a:r>
              <a:rPr lang="en-US" dirty="0"/>
              <a:t>Before insert, </a:t>
            </a:r>
            <a:r>
              <a:rPr lang="en-US" i="1" dirty="0"/>
              <a:t>local depth </a:t>
            </a:r>
            <a:r>
              <a:rPr lang="en-US" dirty="0"/>
              <a:t>of bucket = </a:t>
            </a:r>
            <a:r>
              <a:rPr lang="en-US" i="1" dirty="0"/>
              <a:t>global </a:t>
            </a:r>
            <a:r>
              <a:rPr lang="en-US" i="1" dirty="0" smtClean="0"/>
              <a:t>depth</a:t>
            </a:r>
            <a:endParaRPr lang="en-US" dirty="0"/>
          </a:p>
          <a:p>
            <a:pPr lvl="1">
              <a:buSzPct val="75000"/>
            </a:pPr>
            <a:r>
              <a:rPr lang="en-US" dirty="0" smtClean="0"/>
              <a:t>Insert </a:t>
            </a:r>
            <a:r>
              <a:rPr lang="en-US" dirty="0"/>
              <a:t>causes </a:t>
            </a:r>
            <a:r>
              <a:rPr lang="en-US" i="1" dirty="0"/>
              <a:t>local depth </a:t>
            </a:r>
            <a:r>
              <a:rPr lang="en-US" dirty="0"/>
              <a:t>to become &gt; </a:t>
            </a:r>
            <a:r>
              <a:rPr lang="en-US" i="1" dirty="0"/>
              <a:t>global </a:t>
            </a:r>
            <a:r>
              <a:rPr lang="en-US" i="1" dirty="0" smtClean="0"/>
              <a:t>depth</a:t>
            </a:r>
            <a:endParaRPr lang="en-US" dirty="0"/>
          </a:p>
          <a:p>
            <a:pPr lvl="1">
              <a:buSzPct val="75000"/>
            </a:pPr>
            <a:r>
              <a:rPr lang="en-US" dirty="0"/>
              <a:t>D</a:t>
            </a:r>
            <a:r>
              <a:rPr lang="en-US" dirty="0" smtClean="0"/>
              <a:t>irectory </a:t>
            </a:r>
            <a:r>
              <a:rPr lang="en-US" dirty="0"/>
              <a:t>is doubled by </a:t>
            </a:r>
            <a:r>
              <a:rPr lang="en-US" i="1" dirty="0">
                <a:solidFill>
                  <a:srgbClr val="FF0000"/>
                </a:solidFill>
              </a:rPr>
              <a:t>copying it over </a:t>
            </a:r>
            <a:endParaRPr lang="en-US" i="1" dirty="0" smtClean="0">
              <a:solidFill>
                <a:srgbClr val="FF0000"/>
              </a:solidFill>
            </a:endParaRPr>
          </a:p>
          <a:p>
            <a:pPr lvl="2">
              <a:buSzPct val="75000"/>
            </a:pPr>
            <a:r>
              <a:rPr lang="en-US" dirty="0" smtClean="0"/>
              <a:t>Use </a:t>
            </a:r>
            <a:r>
              <a:rPr lang="en-US" dirty="0"/>
              <a:t>of least significant bits enables efficient doubling via copying of </a:t>
            </a:r>
            <a:r>
              <a:rPr lang="en-US" dirty="0" smtClean="0"/>
              <a:t>directory</a:t>
            </a:r>
          </a:p>
          <a:p>
            <a:pPr>
              <a:buSzPct val="75000"/>
            </a:pPr>
            <a:r>
              <a:rPr lang="en-US" dirty="0"/>
              <a:t>Delete:  </a:t>
            </a:r>
            <a:r>
              <a:rPr lang="en-US" dirty="0" smtClean="0"/>
              <a:t>if bucket becomes empty</a:t>
            </a:r>
            <a:r>
              <a:rPr lang="en-US" dirty="0"/>
              <a:t>, </a:t>
            </a:r>
            <a:r>
              <a:rPr lang="en-US" dirty="0" smtClean="0"/>
              <a:t>merge </a:t>
            </a:r>
            <a:r>
              <a:rPr lang="en-US" dirty="0"/>
              <a:t>with `split image</a:t>
            </a:r>
            <a:r>
              <a:rPr lang="en-US" dirty="0" smtClean="0"/>
              <a:t>’</a:t>
            </a:r>
          </a:p>
          <a:p>
            <a:pPr lvl="1">
              <a:buSzPct val="75000"/>
            </a:pPr>
            <a:r>
              <a:rPr lang="en-US" dirty="0" smtClean="0"/>
              <a:t>If each directory element points to same bucket as its split image, can halve directory </a:t>
            </a:r>
            <a:endParaRPr lang="en-US" dirty="0"/>
          </a:p>
        </p:txBody>
      </p:sp>
    </p:spTree>
    <p:extLst>
      <p:ext uri="{BB962C8B-B14F-4D97-AF65-F5344CB8AC3E}">
        <p14:creationId xmlns:p14="http://schemas.microsoft.com/office/powerpoint/2010/main" val="325820644"/>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0833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9" name="Rectangle 3"/>
          <p:cNvSpPr>
            <a:spLocks noChangeArrowheads="1"/>
          </p:cNvSpPr>
          <p:nvPr/>
        </p:nvSpPr>
        <p:spPr bwMode="auto">
          <a:xfrm>
            <a:off x="3124200" y="60833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Rectangle 4"/>
          <p:cNvSpPr>
            <a:spLocks noGrp="1" noChangeArrowheads="1"/>
          </p:cNvSpPr>
          <p:nvPr>
            <p:ph type="title"/>
          </p:nvPr>
        </p:nvSpPr>
        <p:spPr>
          <a:xfrm>
            <a:off x="238125" y="228600"/>
            <a:ext cx="8229600" cy="914400"/>
          </a:xfrm>
          <a:noFill/>
          <a:ln/>
        </p:spPr>
        <p:txBody>
          <a:bodyPr/>
          <a:lstStyle/>
          <a:p>
            <a:r>
              <a:rPr lang="en-US" dirty="0"/>
              <a:t>Directory Doubling</a:t>
            </a:r>
          </a:p>
        </p:txBody>
      </p:sp>
      <p:sp>
        <p:nvSpPr>
          <p:cNvPr id="19461" name="Freeform 5"/>
          <p:cNvSpPr>
            <a:spLocks/>
          </p:cNvSpPr>
          <p:nvPr/>
        </p:nvSpPr>
        <p:spPr bwMode="auto">
          <a:xfrm>
            <a:off x="1665288" y="34226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Freeform 6"/>
          <p:cNvSpPr>
            <a:spLocks/>
          </p:cNvSpPr>
          <p:nvPr/>
        </p:nvSpPr>
        <p:spPr bwMode="auto">
          <a:xfrm>
            <a:off x="1665288" y="3754438"/>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Rectangle 7"/>
          <p:cNvSpPr>
            <a:spLocks noChangeArrowheads="1"/>
          </p:cNvSpPr>
          <p:nvPr/>
        </p:nvSpPr>
        <p:spPr bwMode="auto">
          <a:xfrm>
            <a:off x="1320800" y="37782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0</a:t>
            </a:r>
          </a:p>
        </p:txBody>
      </p:sp>
      <p:sp>
        <p:nvSpPr>
          <p:cNvPr id="19464" name="Rectangle 8"/>
          <p:cNvSpPr>
            <a:spLocks noChangeArrowheads="1"/>
          </p:cNvSpPr>
          <p:nvPr/>
        </p:nvSpPr>
        <p:spPr bwMode="auto">
          <a:xfrm>
            <a:off x="1320800" y="41481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1</a:t>
            </a:r>
          </a:p>
        </p:txBody>
      </p:sp>
      <p:sp>
        <p:nvSpPr>
          <p:cNvPr id="19465" name="Rectangle 9"/>
          <p:cNvSpPr>
            <a:spLocks noChangeArrowheads="1"/>
          </p:cNvSpPr>
          <p:nvPr/>
        </p:nvSpPr>
        <p:spPr bwMode="auto">
          <a:xfrm>
            <a:off x="1320800" y="44640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0</a:t>
            </a:r>
          </a:p>
        </p:txBody>
      </p:sp>
      <p:sp>
        <p:nvSpPr>
          <p:cNvPr id="19466" name="Rectangle 10"/>
          <p:cNvSpPr>
            <a:spLocks noChangeArrowheads="1"/>
          </p:cNvSpPr>
          <p:nvPr/>
        </p:nvSpPr>
        <p:spPr bwMode="auto">
          <a:xfrm>
            <a:off x="1320800" y="48069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1</a:t>
            </a:r>
          </a:p>
        </p:txBody>
      </p:sp>
      <p:sp>
        <p:nvSpPr>
          <p:cNvPr id="19467" name="Rectangle 11"/>
          <p:cNvSpPr>
            <a:spLocks noChangeArrowheads="1"/>
          </p:cNvSpPr>
          <p:nvPr/>
        </p:nvSpPr>
        <p:spPr bwMode="auto">
          <a:xfrm>
            <a:off x="1658938" y="34290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9468" name="Rectangle 12"/>
          <p:cNvSpPr>
            <a:spLocks noChangeArrowheads="1"/>
          </p:cNvSpPr>
          <p:nvPr/>
        </p:nvSpPr>
        <p:spPr bwMode="auto">
          <a:xfrm>
            <a:off x="1668463" y="37560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9" name="Rectangle 13"/>
          <p:cNvSpPr>
            <a:spLocks noChangeArrowheads="1"/>
          </p:cNvSpPr>
          <p:nvPr/>
        </p:nvSpPr>
        <p:spPr bwMode="auto">
          <a:xfrm>
            <a:off x="1668463" y="40814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0" name="Rectangle 14"/>
          <p:cNvSpPr>
            <a:spLocks noChangeArrowheads="1"/>
          </p:cNvSpPr>
          <p:nvPr/>
        </p:nvSpPr>
        <p:spPr bwMode="auto">
          <a:xfrm>
            <a:off x="1668463" y="4406900"/>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1" name="Rectangle 15"/>
          <p:cNvSpPr>
            <a:spLocks noChangeArrowheads="1"/>
          </p:cNvSpPr>
          <p:nvPr/>
        </p:nvSpPr>
        <p:spPr bwMode="auto">
          <a:xfrm>
            <a:off x="1662113" y="1344613"/>
            <a:ext cx="6065764"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FF0000"/>
                </a:solidFill>
                <a:latin typeface="Book Antiqua" pitchFamily="18" charset="0"/>
              </a:rPr>
              <a:t>Why use least significant bits in directory?</a:t>
            </a:r>
          </a:p>
          <a:p>
            <a:pPr lvl="1"/>
            <a:r>
              <a:rPr lang="en-US" dirty="0" smtClean="0">
                <a:solidFill>
                  <a:srgbClr val="FF0000"/>
                </a:solidFill>
                <a:latin typeface="Book Antiqua" pitchFamily="18" charset="0"/>
              </a:rPr>
              <a:t>It allows </a:t>
            </a:r>
            <a:r>
              <a:rPr lang="en-US" dirty="0">
                <a:solidFill>
                  <a:srgbClr val="FF0000"/>
                </a:solidFill>
                <a:latin typeface="Book Antiqua" pitchFamily="18" charset="0"/>
              </a:rPr>
              <a:t>for doubling via copying!</a:t>
            </a:r>
          </a:p>
        </p:txBody>
      </p:sp>
      <p:sp>
        <p:nvSpPr>
          <p:cNvPr id="19472" name="Freeform 16"/>
          <p:cNvSpPr>
            <a:spLocks/>
          </p:cNvSpPr>
          <p:nvPr/>
        </p:nvSpPr>
        <p:spPr bwMode="auto">
          <a:xfrm>
            <a:off x="2884488" y="25082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Freeform 17"/>
          <p:cNvSpPr>
            <a:spLocks/>
          </p:cNvSpPr>
          <p:nvPr/>
        </p:nvSpPr>
        <p:spPr bwMode="auto">
          <a:xfrm>
            <a:off x="2884488" y="2840038"/>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4" name="Rectangle 18"/>
          <p:cNvSpPr>
            <a:spLocks noChangeArrowheads="1"/>
          </p:cNvSpPr>
          <p:nvPr/>
        </p:nvSpPr>
        <p:spPr bwMode="auto">
          <a:xfrm>
            <a:off x="2463800" y="286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00</a:t>
            </a:r>
          </a:p>
        </p:txBody>
      </p:sp>
      <p:sp>
        <p:nvSpPr>
          <p:cNvPr id="19475" name="Rectangle 19"/>
          <p:cNvSpPr>
            <a:spLocks noChangeArrowheads="1"/>
          </p:cNvSpPr>
          <p:nvPr/>
        </p:nvSpPr>
        <p:spPr bwMode="auto">
          <a:xfrm>
            <a:off x="2463800" y="32337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01</a:t>
            </a:r>
          </a:p>
        </p:txBody>
      </p:sp>
      <p:sp>
        <p:nvSpPr>
          <p:cNvPr id="19476" name="Rectangle 20"/>
          <p:cNvSpPr>
            <a:spLocks noChangeArrowheads="1"/>
          </p:cNvSpPr>
          <p:nvPr/>
        </p:nvSpPr>
        <p:spPr bwMode="auto">
          <a:xfrm>
            <a:off x="2463800" y="35496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10</a:t>
            </a:r>
          </a:p>
        </p:txBody>
      </p:sp>
      <p:sp>
        <p:nvSpPr>
          <p:cNvPr id="19477" name="Rectangle 21"/>
          <p:cNvSpPr>
            <a:spLocks noChangeArrowheads="1"/>
          </p:cNvSpPr>
          <p:nvPr/>
        </p:nvSpPr>
        <p:spPr bwMode="auto">
          <a:xfrm>
            <a:off x="2463800" y="38925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0</a:t>
            </a:r>
            <a:r>
              <a:rPr lang="en-US" sz="1400" b="1">
                <a:solidFill>
                  <a:srgbClr val="000000"/>
                </a:solidFill>
                <a:latin typeface="Helvetica" charset="0"/>
              </a:rPr>
              <a:t>11</a:t>
            </a:r>
          </a:p>
        </p:txBody>
      </p:sp>
      <p:sp>
        <p:nvSpPr>
          <p:cNvPr id="19478" name="Rectangle 22"/>
          <p:cNvSpPr>
            <a:spLocks noChangeArrowheads="1"/>
          </p:cNvSpPr>
          <p:nvPr/>
        </p:nvSpPr>
        <p:spPr bwMode="auto">
          <a:xfrm>
            <a:off x="2878138" y="25161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a:t>
            </a:r>
          </a:p>
        </p:txBody>
      </p:sp>
      <p:sp>
        <p:nvSpPr>
          <p:cNvPr id="19479" name="Rectangle 23"/>
          <p:cNvSpPr>
            <a:spLocks noChangeArrowheads="1"/>
          </p:cNvSpPr>
          <p:nvPr/>
        </p:nvSpPr>
        <p:spPr bwMode="auto">
          <a:xfrm>
            <a:off x="2887663" y="28416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Rectangle 24"/>
          <p:cNvSpPr>
            <a:spLocks noChangeArrowheads="1"/>
          </p:cNvSpPr>
          <p:nvPr/>
        </p:nvSpPr>
        <p:spPr bwMode="auto">
          <a:xfrm>
            <a:off x="2887663" y="31670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Rectangle 25"/>
          <p:cNvSpPr>
            <a:spLocks noChangeArrowheads="1"/>
          </p:cNvSpPr>
          <p:nvPr/>
        </p:nvSpPr>
        <p:spPr bwMode="auto">
          <a:xfrm>
            <a:off x="2887663" y="3492500"/>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2" name="Freeform 26"/>
          <p:cNvSpPr>
            <a:spLocks/>
          </p:cNvSpPr>
          <p:nvPr/>
        </p:nvSpPr>
        <p:spPr bwMode="auto">
          <a:xfrm>
            <a:off x="2884488" y="4170363"/>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83" name="Rectangle 27"/>
          <p:cNvSpPr>
            <a:spLocks noChangeArrowheads="1"/>
          </p:cNvSpPr>
          <p:nvPr/>
        </p:nvSpPr>
        <p:spPr bwMode="auto">
          <a:xfrm>
            <a:off x="2463800" y="41941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00</a:t>
            </a:r>
          </a:p>
        </p:txBody>
      </p:sp>
      <p:sp>
        <p:nvSpPr>
          <p:cNvPr id="19484" name="Rectangle 28"/>
          <p:cNvSpPr>
            <a:spLocks noChangeArrowheads="1"/>
          </p:cNvSpPr>
          <p:nvPr/>
        </p:nvSpPr>
        <p:spPr bwMode="auto">
          <a:xfrm>
            <a:off x="2463800" y="45640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01</a:t>
            </a:r>
          </a:p>
        </p:txBody>
      </p:sp>
      <p:sp>
        <p:nvSpPr>
          <p:cNvPr id="19485" name="Rectangle 29"/>
          <p:cNvSpPr>
            <a:spLocks noChangeArrowheads="1"/>
          </p:cNvSpPr>
          <p:nvPr/>
        </p:nvSpPr>
        <p:spPr bwMode="auto">
          <a:xfrm>
            <a:off x="2463800" y="48799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10</a:t>
            </a:r>
          </a:p>
        </p:txBody>
      </p:sp>
      <p:sp>
        <p:nvSpPr>
          <p:cNvPr id="19486" name="Rectangle 30"/>
          <p:cNvSpPr>
            <a:spLocks noChangeArrowheads="1"/>
          </p:cNvSpPr>
          <p:nvPr/>
        </p:nvSpPr>
        <p:spPr bwMode="auto">
          <a:xfrm>
            <a:off x="2463800" y="52228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accent2"/>
                </a:solidFill>
                <a:latin typeface="Helvetica" charset="0"/>
              </a:rPr>
              <a:t>1</a:t>
            </a:r>
            <a:r>
              <a:rPr lang="en-US" sz="1400" b="1">
                <a:solidFill>
                  <a:srgbClr val="000000"/>
                </a:solidFill>
                <a:latin typeface="Helvetica" charset="0"/>
              </a:rPr>
              <a:t>11</a:t>
            </a:r>
          </a:p>
        </p:txBody>
      </p:sp>
      <p:sp>
        <p:nvSpPr>
          <p:cNvPr id="19487" name="Rectangle 31"/>
          <p:cNvSpPr>
            <a:spLocks noChangeArrowheads="1"/>
          </p:cNvSpPr>
          <p:nvPr/>
        </p:nvSpPr>
        <p:spPr bwMode="auto">
          <a:xfrm>
            <a:off x="2887663" y="4171950"/>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8" name="Rectangle 32"/>
          <p:cNvSpPr>
            <a:spLocks noChangeArrowheads="1"/>
          </p:cNvSpPr>
          <p:nvPr/>
        </p:nvSpPr>
        <p:spPr bwMode="auto">
          <a:xfrm>
            <a:off x="2887663" y="4497388"/>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9" name="Rectangle 33"/>
          <p:cNvSpPr>
            <a:spLocks noChangeArrowheads="1"/>
          </p:cNvSpPr>
          <p:nvPr/>
        </p:nvSpPr>
        <p:spPr bwMode="auto">
          <a:xfrm>
            <a:off x="2887663" y="4822825"/>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0" name="Rectangle 34"/>
          <p:cNvSpPr>
            <a:spLocks noChangeArrowheads="1"/>
          </p:cNvSpPr>
          <p:nvPr/>
        </p:nvSpPr>
        <p:spPr bwMode="auto">
          <a:xfrm>
            <a:off x="3794125" y="5840413"/>
            <a:ext cx="562656"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FF0000"/>
                </a:solidFill>
                <a:latin typeface="Book Antiqua" pitchFamily="18" charset="0"/>
              </a:rPr>
              <a:t>vs.</a:t>
            </a:r>
          </a:p>
        </p:txBody>
      </p:sp>
      <p:sp>
        <p:nvSpPr>
          <p:cNvPr id="19491" name="Freeform 35"/>
          <p:cNvSpPr>
            <a:spLocks/>
          </p:cNvSpPr>
          <p:nvPr/>
        </p:nvSpPr>
        <p:spPr bwMode="auto">
          <a:xfrm>
            <a:off x="369888" y="38036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92" name="Rectangle 36"/>
          <p:cNvSpPr>
            <a:spLocks noChangeArrowheads="1"/>
          </p:cNvSpPr>
          <p:nvPr/>
        </p:nvSpPr>
        <p:spPr bwMode="auto">
          <a:xfrm>
            <a:off x="179388" y="415925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a:t>
            </a:r>
          </a:p>
        </p:txBody>
      </p:sp>
      <p:sp>
        <p:nvSpPr>
          <p:cNvPr id="19493" name="Rectangle 37"/>
          <p:cNvSpPr>
            <a:spLocks noChangeArrowheads="1"/>
          </p:cNvSpPr>
          <p:nvPr/>
        </p:nvSpPr>
        <p:spPr bwMode="auto">
          <a:xfrm>
            <a:off x="179388" y="45291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9494" name="Rectangle 38"/>
          <p:cNvSpPr>
            <a:spLocks noChangeArrowheads="1"/>
          </p:cNvSpPr>
          <p:nvPr/>
        </p:nvSpPr>
        <p:spPr bwMode="auto">
          <a:xfrm>
            <a:off x="363538" y="38115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9495" name="Rectangle 39"/>
          <p:cNvSpPr>
            <a:spLocks noChangeArrowheads="1"/>
          </p:cNvSpPr>
          <p:nvPr/>
        </p:nvSpPr>
        <p:spPr bwMode="auto">
          <a:xfrm>
            <a:off x="373063" y="41370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6" name="Rectangle 40"/>
          <p:cNvSpPr>
            <a:spLocks noChangeArrowheads="1"/>
          </p:cNvSpPr>
          <p:nvPr/>
        </p:nvSpPr>
        <p:spPr bwMode="auto">
          <a:xfrm>
            <a:off x="373063" y="44624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7" name="Rectangle 41"/>
          <p:cNvSpPr>
            <a:spLocks noChangeArrowheads="1"/>
          </p:cNvSpPr>
          <p:nvPr/>
        </p:nvSpPr>
        <p:spPr bwMode="auto">
          <a:xfrm>
            <a:off x="442913" y="4135438"/>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498" name="Rectangle 42"/>
          <p:cNvSpPr>
            <a:spLocks noChangeArrowheads="1"/>
          </p:cNvSpPr>
          <p:nvPr/>
        </p:nvSpPr>
        <p:spPr bwMode="auto">
          <a:xfrm>
            <a:off x="1736725" y="4364038"/>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499" name="Rectangle 43"/>
          <p:cNvSpPr>
            <a:spLocks noChangeArrowheads="1"/>
          </p:cNvSpPr>
          <p:nvPr/>
        </p:nvSpPr>
        <p:spPr bwMode="auto">
          <a:xfrm>
            <a:off x="2955925" y="4821238"/>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500" name="Rectangle 44"/>
          <p:cNvSpPr>
            <a:spLocks noChangeArrowheads="1"/>
          </p:cNvSpPr>
          <p:nvPr/>
        </p:nvSpPr>
        <p:spPr bwMode="auto">
          <a:xfrm>
            <a:off x="214313" y="2489200"/>
            <a:ext cx="11271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solidFill>
                  <a:schemeClr val="tx2"/>
                </a:solidFill>
                <a:latin typeface="Book Antiqua" pitchFamily="18" charset="0"/>
              </a:rPr>
              <a:t>6 = 110</a:t>
            </a:r>
          </a:p>
        </p:txBody>
      </p:sp>
      <p:sp>
        <p:nvSpPr>
          <p:cNvPr id="19501" name="Freeform 45"/>
          <p:cNvSpPr>
            <a:spLocks/>
          </p:cNvSpPr>
          <p:nvPr/>
        </p:nvSpPr>
        <p:spPr bwMode="auto">
          <a:xfrm>
            <a:off x="6389688" y="34226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02" name="Freeform 46"/>
          <p:cNvSpPr>
            <a:spLocks/>
          </p:cNvSpPr>
          <p:nvPr/>
        </p:nvSpPr>
        <p:spPr bwMode="auto">
          <a:xfrm>
            <a:off x="6389688" y="3754438"/>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03" name="Rectangle 47"/>
          <p:cNvSpPr>
            <a:spLocks noChangeArrowheads="1"/>
          </p:cNvSpPr>
          <p:nvPr/>
        </p:nvSpPr>
        <p:spPr bwMode="auto">
          <a:xfrm>
            <a:off x="6045200" y="37782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a:t>
            </a:r>
            <a:r>
              <a:rPr lang="en-US" sz="1400" b="1">
                <a:solidFill>
                  <a:schemeClr val="accent2"/>
                </a:solidFill>
                <a:latin typeface="Helvetica" charset="0"/>
              </a:rPr>
              <a:t>0</a:t>
            </a:r>
          </a:p>
        </p:txBody>
      </p:sp>
      <p:sp>
        <p:nvSpPr>
          <p:cNvPr id="19504" name="Rectangle 48"/>
          <p:cNvSpPr>
            <a:spLocks noChangeArrowheads="1"/>
          </p:cNvSpPr>
          <p:nvPr/>
        </p:nvSpPr>
        <p:spPr bwMode="auto">
          <a:xfrm>
            <a:off x="6045200" y="41481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r>
              <a:rPr lang="en-US" sz="1400" b="1">
                <a:solidFill>
                  <a:schemeClr val="accent2"/>
                </a:solidFill>
                <a:latin typeface="Helvetica" charset="0"/>
              </a:rPr>
              <a:t>0</a:t>
            </a:r>
          </a:p>
        </p:txBody>
      </p:sp>
      <p:sp>
        <p:nvSpPr>
          <p:cNvPr id="19505" name="Rectangle 49"/>
          <p:cNvSpPr>
            <a:spLocks noChangeArrowheads="1"/>
          </p:cNvSpPr>
          <p:nvPr/>
        </p:nvSpPr>
        <p:spPr bwMode="auto">
          <a:xfrm>
            <a:off x="6045200" y="44640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a:t>
            </a:r>
            <a:r>
              <a:rPr lang="en-US" sz="1400" b="1">
                <a:solidFill>
                  <a:schemeClr val="accent2"/>
                </a:solidFill>
                <a:latin typeface="Helvetica" charset="0"/>
              </a:rPr>
              <a:t>1</a:t>
            </a:r>
          </a:p>
        </p:txBody>
      </p:sp>
      <p:sp>
        <p:nvSpPr>
          <p:cNvPr id="19506" name="Rectangle 50"/>
          <p:cNvSpPr>
            <a:spLocks noChangeArrowheads="1"/>
          </p:cNvSpPr>
          <p:nvPr/>
        </p:nvSpPr>
        <p:spPr bwMode="auto">
          <a:xfrm>
            <a:off x="6045200" y="48069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r>
              <a:rPr lang="en-US" sz="1400" b="1">
                <a:solidFill>
                  <a:schemeClr val="accent2"/>
                </a:solidFill>
                <a:latin typeface="Helvetica" charset="0"/>
              </a:rPr>
              <a:t>1</a:t>
            </a:r>
          </a:p>
        </p:txBody>
      </p:sp>
      <p:sp>
        <p:nvSpPr>
          <p:cNvPr id="19507" name="Rectangle 51"/>
          <p:cNvSpPr>
            <a:spLocks noChangeArrowheads="1"/>
          </p:cNvSpPr>
          <p:nvPr/>
        </p:nvSpPr>
        <p:spPr bwMode="auto">
          <a:xfrm>
            <a:off x="6383338" y="34290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2</a:t>
            </a:r>
          </a:p>
        </p:txBody>
      </p:sp>
      <p:sp>
        <p:nvSpPr>
          <p:cNvPr id="19508" name="Rectangle 52"/>
          <p:cNvSpPr>
            <a:spLocks noChangeArrowheads="1"/>
          </p:cNvSpPr>
          <p:nvPr/>
        </p:nvSpPr>
        <p:spPr bwMode="auto">
          <a:xfrm>
            <a:off x="6392863" y="37560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09" name="Rectangle 53"/>
          <p:cNvSpPr>
            <a:spLocks noChangeArrowheads="1"/>
          </p:cNvSpPr>
          <p:nvPr/>
        </p:nvSpPr>
        <p:spPr bwMode="auto">
          <a:xfrm>
            <a:off x="6392863" y="40814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0" name="Rectangle 54"/>
          <p:cNvSpPr>
            <a:spLocks noChangeArrowheads="1"/>
          </p:cNvSpPr>
          <p:nvPr/>
        </p:nvSpPr>
        <p:spPr bwMode="auto">
          <a:xfrm>
            <a:off x="6392863" y="4406900"/>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1" name="Freeform 55"/>
          <p:cNvSpPr>
            <a:spLocks/>
          </p:cNvSpPr>
          <p:nvPr/>
        </p:nvSpPr>
        <p:spPr bwMode="auto">
          <a:xfrm>
            <a:off x="7608888" y="25082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12" name="Freeform 56"/>
          <p:cNvSpPr>
            <a:spLocks/>
          </p:cNvSpPr>
          <p:nvPr/>
        </p:nvSpPr>
        <p:spPr bwMode="auto">
          <a:xfrm>
            <a:off x="7608888" y="2840038"/>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13" name="Rectangle 57"/>
          <p:cNvSpPr>
            <a:spLocks noChangeArrowheads="1"/>
          </p:cNvSpPr>
          <p:nvPr/>
        </p:nvSpPr>
        <p:spPr bwMode="auto">
          <a:xfrm>
            <a:off x="7602538" y="25161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3</a:t>
            </a:r>
          </a:p>
        </p:txBody>
      </p:sp>
      <p:sp>
        <p:nvSpPr>
          <p:cNvPr id="19514" name="Rectangle 58"/>
          <p:cNvSpPr>
            <a:spLocks noChangeArrowheads="1"/>
          </p:cNvSpPr>
          <p:nvPr/>
        </p:nvSpPr>
        <p:spPr bwMode="auto">
          <a:xfrm>
            <a:off x="7612063" y="28416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5" name="Rectangle 59"/>
          <p:cNvSpPr>
            <a:spLocks noChangeArrowheads="1"/>
          </p:cNvSpPr>
          <p:nvPr/>
        </p:nvSpPr>
        <p:spPr bwMode="auto">
          <a:xfrm>
            <a:off x="7612063" y="31670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6" name="Rectangle 60"/>
          <p:cNvSpPr>
            <a:spLocks noChangeArrowheads="1"/>
          </p:cNvSpPr>
          <p:nvPr/>
        </p:nvSpPr>
        <p:spPr bwMode="auto">
          <a:xfrm>
            <a:off x="7612063" y="3492500"/>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7" name="Freeform 61"/>
          <p:cNvSpPr>
            <a:spLocks/>
          </p:cNvSpPr>
          <p:nvPr/>
        </p:nvSpPr>
        <p:spPr bwMode="auto">
          <a:xfrm>
            <a:off x="7608888" y="4170363"/>
            <a:ext cx="631825" cy="1333500"/>
          </a:xfrm>
          <a:custGeom>
            <a:avLst/>
            <a:gdLst>
              <a:gd name="T0" fmla="*/ 0 w 398"/>
              <a:gd name="T1" fmla="*/ 839 h 840"/>
              <a:gd name="T2" fmla="*/ 0 w 398"/>
              <a:gd name="T3" fmla="*/ 0 h 840"/>
              <a:gd name="T4" fmla="*/ 397 w 398"/>
              <a:gd name="T5" fmla="*/ 0 h 840"/>
              <a:gd name="T6" fmla="*/ 397 w 398"/>
              <a:gd name="T7" fmla="*/ 839 h 840"/>
              <a:gd name="T8" fmla="*/ 0 w 398"/>
              <a:gd name="T9" fmla="*/ 839 h 840"/>
            </a:gdLst>
            <a:ahLst/>
            <a:cxnLst>
              <a:cxn ang="0">
                <a:pos x="T0" y="T1"/>
              </a:cxn>
              <a:cxn ang="0">
                <a:pos x="T2" y="T3"/>
              </a:cxn>
              <a:cxn ang="0">
                <a:pos x="T4" y="T5"/>
              </a:cxn>
              <a:cxn ang="0">
                <a:pos x="T6" y="T7"/>
              </a:cxn>
              <a:cxn ang="0">
                <a:pos x="T8" y="T9"/>
              </a:cxn>
            </a:cxnLst>
            <a:rect l="0" t="0" r="r" b="b"/>
            <a:pathLst>
              <a:path w="398" h="840">
                <a:moveTo>
                  <a:pt x="0" y="839"/>
                </a:moveTo>
                <a:lnTo>
                  <a:pt x="0" y="0"/>
                </a:lnTo>
                <a:lnTo>
                  <a:pt x="397" y="0"/>
                </a:lnTo>
                <a:lnTo>
                  <a:pt x="397" y="839"/>
                </a:lnTo>
                <a:lnTo>
                  <a:pt x="0" y="839"/>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18" name="Rectangle 62"/>
          <p:cNvSpPr>
            <a:spLocks noChangeArrowheads="1"/>
          </p:cNvSpPr>
          <p:nvPr/>
        </p:nvSpPr>
        <p:spPr bwMode="auto">
          <a:xfrm>
            <a:off x="7612063" y="4171950"/>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19" name="Rectangle 63"/>
          <p:cNvSpPr>
            <a:spLocks noChangeArrowheads="1"/>
          </p:cNvSpPr>
          <p:nvPr/>
        </p:nvSpPr>
        <p:spPr bwMode="auto">
          <a:xfrm>
            <a:off x="7612063" y="4497388"/>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0" name="Rectangle 64"/>
          <p:cNvSpPr>
            <a:spLocks noChangeArrowheads="1"/>
          </p:cNvSpPr>
          <p:nvPr/>
        </p:nvSpPr>
        <p:spPr bwMode="auto">
          <a:xfrm>
            <a:off x="7612063" y="4822825"/>
            <a:ext cx="614362" cy="317500"/>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1" name="Freeform 65"/>
          <p:cNvSpPr>
            <a:spLocks/>
          </p:cNvSpPr>
          <p:nvPr/>
        </p:nvSpPr>
        <p:spPr bwMode="auto">
          <a:xfrm>
            <a:off x="5094288" y="3803650"/>
            <a:ext cx="317500" cy="333375"/>
          </a:xfrm>
          <a:custGeom>
            <a:avLst/>
            <a:gdLst>
              <a:gd name="T0" fmla="*/ 0 w 200"/>
              <a:gd name="T1" fmla="*/ 209 h 210"/>
              <a:gd name="T2" fmla="*/ 0 w 200"/>
              <a:gd name="T3" fmla="*/ 0 h 210"/>
              <a:gd name="T4" fmla="*/ 199 w 200"/>
              <a:gd name="T5" fmla="*/ 0 h 210"/>
              <a:gd name="T6" fmla="*/ 199 w 200"/>
              <a:gd name="T7" fmla="*/ 209 h 210"/>
              <a:gd name="T8" fmla="*/ 0 w 200"/>
              <a:gd name="T9" fmla="*/ 209 h 210"/>
            </a:gdLst>
            <a:ahLst/>
            <a:cxnLst>
              <a:cxn ang="0">
                <a:pos x="T0" y="T1"/>
              </a:cxn>
              <a:cxn ang="0">
                <a:pos x="T2" y="T3"/>
              </a:cxn>
              <a:cxn ang="0">
                <a:pos x="T4" y="T5"/>
              </a:cxn>
              <a:cxn ang="0">
                <a:pos x="T6" y="T7"/>
              </a:cxn>
              <a:cxn ang="0">
                <a:pos x="T8" y="T9"/>
              </a:cxn>
            </a:cxnLst>
            <a:rect l="0" t="0" r="r" b="b"/>
            <a:pathLst>
              <a:path w="200" h="210">
                <a:moveTo>
                  <a:pt x="0" y="209"/>
                </a:moveTo>
                <a:lnTo>
                  <a:pt x="0" y="0"/>
                </a:lnTo>
                <a:lnTo>
                  <a:pt x="199" y="0"/>
                </a:lnTo>
                <a:lnTo>
                  <a:pt x="199" y="209"/>
                </a:lnTo>
                <a:lnTo>
                  <a:pt x="0" y="209"/>
                </a:lnTo>
              </a:path>
            </a:pathLst>
          </a:custGeom>
          <a:pattFill prst="pct20">
            <a:fgClr>
              <a:schemeClr val="tx2"/>
            </a:fgClr>
            <a:bgClr>
              <a:schemeClr val="bg1"/>
            </a:bgClr>
          </a:patt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22" name="Rectangle 66"/>
          <p:cNvSpPr>
            <a:spLocks noChangeArrowheads="1"/>
          </p:cNvSpPr>
          <p:nvPr/>
        </p:nvSpPr>
        <p:spPr bwMode="auto">
          <a:xfrm>
            <a:off x="4902200" y="416083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a:t>
            </a:r>
          </a:p>
        </p:txBody>
      </p:sp>
      <p:sp>
        <p:nvSpPr>
          <p:cNvPr id="19523" name="Rectangle 67"/>
          <p:cNvSpPr>
            <a:spLocks noChangeArrowheads="1"/>
          </p:cNvSpPr>
          <p:nvPr/>
        </p:nvSpPr>
        <p:spPr bwMode="auto">
          <a:xfrm>
            <a:off x="4902200" y="4530725"/>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9524" name="Rectangle 68"/>
          <p:cNvSpPr>
            <a:spLocks noChangeArrowheads="1"/>
          </p:cNvSpPr>
          <p:nvPr/>
        </p:nvSpPr>
        <p:spPr bwMode="auto">
          <a:xfrm>
            <a:off x="5087938" y="3811588"/>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a:t>
            </a:r>
          </a:p>
        </p:txBody>
      </p:sp>
      <p:sp>
        <p:nvSpPr>
          <p:cNvPr id="19525" name="Rectangle 69"/>
          <p:cNvSpPr>
            <a:spLocks noChangeArrowheads="1"/>
          </p:cNvSpPr>
          <p:nvPr/>
        </p:nvSpPr>
        <p:spPr bwMode="auto">
          <a:xfrm>
            <a:off x="5097463" y="4137025"/>
            <a:ext cx="614362" cy="315913"/>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6" name="Rectangle 70"/>
          <p:cNvSpPr>
            <a:spLocks noChangeArrowheads="1"/>
          </p:cNvSpPr>
          <p:nvPr/>
        </p:nvSpPr>
        <p:spPr bwMode="auto">
          <a:xfrm>
            <a:off x="5097463" y="4462463"/>
            <a:ext cx="614362" cy="315912"/>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527" name="Rectangle 71"/>
          <p:cNvSpPr>
            <a:spLocks noChangeArrowheads="1"/>
          </p:cNvSpPr>
          <p:nvPr/>
        </p:nvSpPr>
        <p:spPr bwMode="auto">
          <a:xfrm>
            <a:off x="5164138" y="4438650"/>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528" name="Rectangle 72"/>
          <p:cNvSpPr>
            <a:spLocks noChangeArrowheads="1"/>
          </p:cNvSpPr>
          <p:nvPr/>
        </p:nvSpPr>
        <p:spPr bwMode="auto">
          <a:xfrm>
            <a:off x="6459538" y="4667250"/>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529" name="Rectangle 73"/>
          <p:cNvSpPr>
            <a:spLocks noChangeArrowheads="1"/>
          </p:cNvSpPr>
          <p:nvPr/>
        </p:nvSpPr>
        <p:spPr bwMode="auto">
          <a:xfrm>
            <a:off x="7678738" y="4819650"/>
            <a:ext cx="4064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2000">
                <a:solidFill>
                  <a:schemeClr val="tx2"/>
                </a:solidFill>
                <a:latin typeface="Book Antiqua" pitchFamily="18" charset="0"/>
              </a:rPr>
              <a:t>6*</a:t>
            </a:r>
          </a:p>
        </p:txBody>
      </p:sp>
      <p:sp>
        <p:nvSpPr>
          <p:cNvPr id="19530" name="Rectangle 74"/>
          <p:cNvSpPr>
            <a:spLocks noChangeArrowheads="1"/>
          </p:cNvSpPr>
          <p:nvPr/>
        </p:nvSpPr>
        <p:spPr bwMode="auto">
          <a:xfrm>
            <a:off x="4937125" y="2487613"/>
            <a:ext cx="11271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solidFill>
                  <a:schemeClr val="tx2"/>
                </a:solidFill>
                <a:latin typeface="Book Antiqua" pitchFamily="18" charset="0"/>
              </a:rPr>
              <a:t>6 = 110</a:t>
            </a:r>
          </a:p>
        </p:txBody>
      </p:sp>
      <p:sp>
        <p:nvSpPr>
          <p:cNvPr id="19531" name="Rectangle 75"/>
          <p:cNvSpPr>
            <a:spLocks noChangeArrowheads="1"/>
          </p:cNvSpPr>
          <p:nvPr/>
        </p:nvSpPr>
        <p:spPr bwMode="auto">
          <a:xfrm>
            <a:off x="7188200" y="28638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a:t>
            </a:r>
            <a:r>
              <a:rPr lang="en-US" sz="1400" b="1">
                <a:solidFill>
                  <a:schemeClr val="accent2"/>
                </a:solidFill>
                <a:latin typeface="Helvetica" charset="0"/>
              </a:rPr>
              <a:t>0</a:t>
            </a:r>
          </a:p>
        </p:txBody>
      </p:sp>
      <p:sp>
        <p:nvSpPr>
          <p:cNvPr id="19532" name="Rectangle 76"/>
          <p:cNvSpPr>
            <a:spLocks noChangeArrowheads="1"/>
          </p:cNvSpPr>
          <p:nvPr/>
        </p:nvSpPr>
        <p:spPr bwMode="auto">
          <a:xfrm>
            <a:off x="7188200" y="32337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r>
              <a:rPr lang="en-US" sz="1400" b="1">
                <a:solidFill>
                  <a:schemeClr val="accent2"/>
                </a:solidFill>
                <a:latin typeface="Helvetica" charset="0"/>
              </a:rPr>
              <a:t>0</a:t>
            </a:r>
          </a:p>
        </p:txBody>
      </p:sp>
      <p:sp>
        <p:nvSpPr>
          <p:cNvPr id="19533" name="Rectangle 77"/>
          <p:cNvSpPr>
            <a:spLocks noChangeArrowheads="1"/>
          </p:cNvSpPr>
          <p:nvPr/>
        </p:nvSpPr>
        <p:spPr bwMode="auto">
          <a:xfrm>
            <a:off x="7188200" y="35496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a:t>
            </a:r>
            <a:r>
              <a:rPr lang="en-US" sz="1400" b="1">
                <a:solidFill>
                  <a:schemeClr val="accent2"/>
                </a:solidFill>
                <a:latin typeface="Helvetica" charset="0"/>
              </a:rPr>
              <a:t>0</a:t>
            </a:r>
          </a:p>
        </p:txBody>
      </p:sp>
      <p:sp>
        <p:nvSpPr>
          <p:cNvPr id="19534" name="Rectangle 78"/>
          <p:cNvSpPr>
            <a:spLocks noChangeArrowheads="1"/>
          </p:cNvSpPr>
          <p:nvPr/>
        </p:nvSpPr>
        <p:spPr bwMode="auto">
          <a:xfrm>
            <a:off x="7188200" y="38925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a:t>
            </a:r>
            <a:r>
              <a:rPr lang="en-US" sz="1400" b="1">
                <a:solidFill>
                  <a:schemeClr val="accent2"/>
                </a:solidFill>
                <a:latin typeface="Helvetica" charset="0"/>
              </a:rPr>
              <a:t>0</a:t>
            </a:r>
          </a:p>
        </p:txBody>
      </p:sp>
      <p:sp>
        <p:nvSpPr>
          <p:cNvPr id="19535" name="Rectangle 79"/>
          <p:cNvSpPr>
            <a:spLocks noChangeArrowheads="1"/>
          </p:cNvSpPr>
          <p:nvPr/>
        </p:nvSpPr>
        <p:spPr bwMode="auto">
          <a:xfrm>
            <a:off x="7188200" y="42354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00</a:t>
            </a:r>
            <a:r>
              <a:rPr lang="en-US" sz="1400" b="1">
                <a:solidFill>
                  <a:schemeClr val="accent2"/>
                </a:solidFill>
                <a:latin typeface="Helvetica" charset="0"/>
              </a:rPr>
              <a:t>1</a:t>
            </a:r>
          </a:p>
        </p:txBody>
      </p:sp>
      <p:sp>
        <p:nvSpPr>
          <p:cNvPr id="19536" name="Rectangle 80"/>
          <p:cNvSpPr>
            <a:spLocks noChangeArrowheads="1"/>
          </p:cNvSpPr>
          <p:nvPr/>
        </p:nvSpPr>
        <p:spPr bwMode="auto">
          <a:xfrm>
            <a:off x="7188200" y="46053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10</a:t>
            </a:r>
            <a:r>
              <a:rPr lang="en-US" sz="1400" b="1">
                <a:solidFill>
                  <a:schemeClr val="accent2"/>
                </a:solidFill>
                <a:latin typeface="Helvetica" charset="0"/>
              </a:rPr>
              <a:t>1</a:t>
            </a:r>
          </a:p>
        </p:txBody>
      </p:sp>
      <p:sp>
        <p:nvSpPr>
          <p:cNvPr id="19537" name="Rectangle 81"/>
          <p:cNvSpPr>
            <a:spLocks noChangeArrowheads="1"/>
          </p:cNvSpPr>
          <p:nvPr/>
        </p:nvSpPr>
        <p:spPr bwMode="auto">
          <a:xfrm>
            <a:off x="7188200" y="49212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01</a:t>
            </a:r>
            <a:r>
              <a:rPr lang="en-US" sz="1400" b="1">
                <a:solidFill>
                  <a:schemeClr val="accent2"/>
                </a:solidFill>
                <a:latin typeface="Helvetica" charset="0"/>
              </a:rPr>
              <a:t>1</a:t>
            </a:r>
          </a:p>
        </p:txBody>
      </p:sp>
      <p:sp>
        <p:nvSpPr>
          <p:cNvPr id="19538" name="Rectangle 82"/>
          <p:cNvSpPr>
            <a:spLocks noChangeArrowheads="1"/>
          </p:cNvSpPr>
          <p:nvPr/>
        </p:nvSpPr>
        <p:spPr bwMode="auto">
          <a:xfrm>
            <a:off x="7188200" y="52641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latin typeface="Helvetica" charset="0"/>
              </a:rPr>
              <a:t>11</a:t>
            </a:r>
            <a:r>
              <a:rPr lang="en-US" sz="1400" b="1">
                <a:solidFill>
                  <a:schemeClr val="accent2"/>
                </a:solidFill>
                <a:latin typeface="Helvetica" charset="0"/>
              </a:rPr>
              <a:t>1</a:t>
            </a:r>
          </a:p>
        </p:txBody>
      </p:sp>
      <p:sp>
        <p:nvSpPr>
          <p:cNvPr id="19539" name="Rectangle 83"/>
          <p:cNvSpPr>
            <a:spLocks noChangeArrowheads="1"/>
          </p:cNvSpPr>
          <p:nvPr/>
        </p:nvSpPr>
        <p:spPr bwMode="auto">
          <a:xfrm>
            <a:off x="366713" y="5842000"/>
            <a:ext cx="2434963"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FF0000"/>
                </a:solidFill>
                <a:latin typeface="Book Antiqua" pitchFamily="18" charset="0"/>
              </a:rPr>
              <a:t>Least Significant</a:t>
            </a:r>
          </a:p>
        </p:txBody>
      </p:sp>
      <p:sp>
        <p:nvSpPr>
          <p:cNvPr id="19540" name="Rectangle 84"/>
          <p:cNvSpPr>
            <a:spLocks noChangeArrowheads="1"/>
          </p:cNvSpPr>
          <p:nvPr/>
        </p:nvSpPr>
        <p:spPr bwMode="auto">
          <a:xfrm>
            <a:off x="5851525" y="5842000"/>
            <a:ext cx="2406109"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dirty="0">
                <a:solidFill>
                  <a:srgbClr val="FF0000"/>
                </a:solidFill>
                <a:latin typeface="Book Antiqua" pitchFamily="18" charset="0"/>
              </a:rPr>
              <a:t>Most Significant</a:t>
            </a:r>
          </a:p>
        </p:txBody>
      </p:sp>
    </p:spTree>
    <p:extLst>
      <p:ext uri="{BB962C8B-B14F-4D97-AF65-F5344CB8AC3E}">
        <p14:creationId xmlns:p14="http://schemas.microsoft.com/office/powerpoint/2010/main" val="3986226663"/>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dirty="0" smtClean="0"/>
              <a:t>Extendible Hashing Properties</a:t>
            </a:r>
            <a:endParaRPr lang="en-US" dirty="0"/>
          </a:p>
        </p:txBody>
      </p:sp>
      <p:sp>
        <p:nvSpPr>
          <p:cNvPr id="21509" name="Rectangle 5"/>
          <p:cNvSpPr>
            <a:spLocks noGrp="1" noChangeArrowheads="1"/>
          </p:cNvSpPr>
          <p:nvPr>
            <p:ph type="body" idx="1"/>
          </p:nvPr>
        </p:nvSpPr>
        <p:spPr>
          <a:xfrm>
            <a:off x="266700" y="1143000"/>
            <a:ext cx="8610600" cy="5181600"/>
          </a:xfrm>
          <a:noFill/>
          <a:ln/>
        </p:spPr>
        <p:txBody>
          <a:bodyPr/>
          <a:lstStyle/>
          <a:p>
            <a:r>
              <a:rPr lang="en-US" dirty="0"/>
              <a:t>If directory fits in memory, equality search answered with one </a:t>
            </a:r>
            <a:r>
              <a:rPr lang="en-US" dirty="0" smtClean="0"/>
              <a:t>I/O; otherwise with two I/Os</a:t>
            </a:r>
            <a:endParaRPr lang="en-US" dirty="0"/>
          </a:p>
          <a:p>
            <a:pPr lvl="1">
              <a:buSzPct val="75000"/>
            </a:pPr>
            <a:r>
              <a:rPr lang="en-US" dirty="0"/>
              <a:t>100MB file, 100 bytes/rec, 4K pages contains 1,000,000 </a:t>
            </a:r>
            <a:r>
              <a:rPr lang="en-US" dirty="0" smtClean="0"/>
              <a:t>records</a:t>
            </a:r>
          </a:p>
          <a:p>
            <a:pPr lvl="2">
              <a:buSzPct val="75000"/>
            </a:pPr>
            <a:r>
              <a:rPr lang="en-US" dirty="0" smtClean="0"/>
              <a:t>(That’s 100MB/(100 bytes/</a:t>
            </a:r>
            <a:r>
              <a:rPr lang="en-US" dirty="0" err="1" smtClean="0"/>
              <a:t>rec</a:t>
            </a:r>
            <a:r>
              <a:rPr lang="en-US" dirty="0" smtClean="0"/>
              <a:t>) = 1M </a:t>
            </a:r>
            <a:r>
              <a:rPr lang="en-US" dirty="0" err="1" smtClean="0"/>
              <a:t>recs</a:t>
            </a:r>
            <a:r>
              <a:rPr lang="en-US" dirty="0" smtClean="0"/>
              <a:t>)</a:t>
            </a:r>
          </a:p>
          <a:p>
            <a:pPr lvl="1">
              <a:buSzPct val="75000"/>
            </a:pPr>
            <a:r>
              <a:rPr lang="en-US" dirty="0" smtClean="0"/>
              <a:t>25,000 </a:t>
            </a:r>
            <a:r>
              <a:rPr lang="en-US" dirty="0"/>
              <a:t>directory </a:t>
            </a:r>
            <a:r>
              <a:rPr lang="en-US" dirty="0" smtClean="0"/>
              <a:t>elements will </a:t>
            </a:r>
            <a:r>
              <a:rPr lang="en-US" dirty="0"/>
              <a:t>fit in </a:t>
            </a:r>
            <a:r>
              <a:rPr lang="en-US" dirty="0" smtClean="0"/>
              <a:t>memory</a:t>
            </a:r>
          </a:p>
          <a:p>
            <a:pPr lvl="2">
              <a:buSzPct val="75000"/>
            </a:pPr>
            <a:r>
              <a:rPr lang="en-US" dirty="0" smtClean="0"/>
              <a:t>(That’s assuming a bucket is one page, 4KB = 4096 bytes, so can hold 4000 bytes/(100 bytes/</a:t>
            </a:r>
            <a:r>
              <a:rPr lang="en-US" dirty="0" err="1" smtClean="0"/>
              <a:t>rec</a:t>
            </a:r>
            <a:r>
              <a:rPr lang="en-US" dirty="0" smtClean="0"/>
              <a:t>)= 40 </a:t>
            </a:r>
            <a:r>
              <a:rPr lang="en-US" dirty="0" err="1" smtClean="0"/>
              <a:t>recs</a:t>
            </a:r>
            <a:r>
              <a:rPr lang="en-US" dirty="0" smtClean="0"/>
              <a:t>, plus 96 bytes of header, so 1Mrecs/(40 </a:t>
            </a:r>
            <a:r>
              <a:rPr lang="en-US" dirty="0" err="1" smtClean="0"/>
              <a:t>recs</a:t>
            </a:r>
            <a:r>
              <a:rPr lang="en-US" dirty="0" smtClean="0"/>
              <a:t>/bucket) = 25,000 buckets, so 25,000 directory elements)</a:t>
            </a:r>
            <a:endParaRPr lang="en-US" dirty="0"/>
          </a:p>
          <a:p>
            <a:pPr lvl="1">
              <a:buSzPct val="75000"/>
            </a:pPr>
            <a:r>
              <a:rPr lang="en-US" dirty="0" smtClean="0"/>
              <a:t>Multiple </a:t>
            </a:r>
            <a:r>
              <a:rPr lang="en-US" dirty="0"/>
              <a:t>entries with same hash value cause problems</a:t>
            </a:r>
            <a:r>
              <a:rPr lang="en-US" dirty="0" smtClean="0"/>
              <a:t>!</a:t>
            </a:r>
          </a:p>
          <a:p>
            <a:pPr lvl="2">
              <a:buSzPct val="75000"/>
            </a:pPr>
            <a:r>
              <a:rPr lang="en-US" dirty="0" smtClean="0"/>
              <a:t>These are called </a:t>
            </a:r>
            <a:r>
              <a:rPr lang="en-US" dirty="0" smtClean="0">
                <a:solidFill>
                  <a:srgbClr val="FF0000"/>
                </a:solidFill>
              </a:rPr>
              <a:t>collisions</a:t>
            </a:r>
          </a:p>
          <a:p>
            <a:pPr lvl="2">
              <a:buSzPct val="75000"/>
            </a:pPr>
            <a:r>
              <a:rPr lang="en-US" dirty="0" smtClean="0"/>
              <a:t>Cause possibly long overflow chains</a:t>
            </a:r>
            <a:endParaRPr lang="en-US" dirty="0"/>
          </a:p>
        </p:txBody>
      </p:sp>
    </p:spTree>
    <p:extLst>
      <p:ext uri="{BB962C8B-B14F-4D97-AF65-F5344CB8AC3E}">
        <p14:creationId xmlns:p14="http://schemas.microsoft.com/office/powerpoint/2010/main" val="3460968432"/>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Linear Hashing</a:t>
            </a:r>
          </a:p>
        </p:txBody>
      </p:sp>
      <p:sp>
        <p:nvSpPr>
          <p:cNvPr id="23557" name="Rectangle 5"/>
          <p:cNvSpPr>
            <a:spLocks noGrp="1" noChangeArrowheads="1"/>
          </p:cNvSpPr>
          <p:nvPr>
            <p:ph type="body" idx="1"/>
          </p:nvPr>
        </p:nvSpPr>
        <p:spPr>
          <a:xfrm>
            <a:off x="152400" y="1295400"/>
            <a:ext cx="8534400" cy="4724400"/>
          </a:xfrm>
          <a:noFill/>
          <a:ln/>
        </p:spPr>
        <p:txBody>
          <a:bodyPr/>
          <a:lstStyle/>
          <a:p>
            <a:r>
              <a:rPr lang="en-US" dirty="0" smtClean="0"/>
              <a:t>Dynamic </a:t>
            </a:r>
            <a:r>
              <a:rPr lang="en-US" dirty="0"/>
              <a:t>hashing </a:t>
            </a:r>
            <a:r>
              <a:rPr lang="en-US" dirty="0" smtClean="0"/>
              <a:t>scheme</a:t>
            </a:r>
            <a:endParaRPr lang="en-US" dirty="0"/>
          </a:p>
          <a:p>
            <a:r>
              <a:rPr lang="en-US" dirty="0"/>
              <a:t>H</a:t>
            </a:r>
            <a:r>
              <a:rPr lang="en-US" dirty="0" smtClean="0"/>
              <a:t>andles </a:t>
            </a:r>
            <a:r>
              <a:rPr lang="en-US" dirty="0"/>
              <a:t>the problem of long overflow </a:t>
            </a:r>
            <a:r>
              <a:rPr lang="en-US" dirty="0" smtClean="0"/>
              <a:t>chains</a:t>
            </a:r>
          </a:p>
          <a:p>
            <a:pPr lvl="1"/>
            <a:r>
              <a:rPr lang="en-US" dirty="0" smtClean="0"/>
              <a:t>But does not require a directory!</a:t>
            </a:r>
          </a:p>
          <a:p>
            <a:pPr lvl="1"/>
            <a:r>
              <a:rPr lang="en-US" dirty="0" smtClean="0"/>
              <a:t>Deals well with collisions!</a:t>
            </a:r>
            <a:endParaRPr lang="en-US" dirty="0"/>
          </a:p>
        </p:txBody>
      </p:sp>
    </p:spTree>
    <p:extLst>
      <p:ext uri="{BB962C8B-B14F-4D97-AF65-F5344CB8AC3E}">
        <p14:creationId xmlns:p14="http://schemas.microsoft.com/office/powerpoint/2010/main" val="2625695247"/>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dirty="0"/>
              <a:t>Linear Hashing</a:t>
            </a:r>
          </a:p>
        </p:txBody>
      </p:sp>
      <p:sp>
        <p:nvSpPr>
          <p:cNvPr id="23557" name="Rectangle 5"/>
          <p:cNvSpPr>
            <a:spLocks noGrp="1" noChangeArrowheads="1"/>
          </p:cNvSpPr>
          <p:nvPr>
            <p:ph type="body" idx="1"/>
          </p:nvPr>
        </p:nvSpPr>
        <p:spPr>
          <a:xfrm>
            <a:off x="152400" y="1295400"/>
            <a:ext cx="8534400" cy="4724400"/>
          </a:xfrm>
          <a:noFill/>
          <a:ln/>
        </p:spPr>
        <p:txBody>
          <a:bodyPr>
            <a:normAutofit lnSpcReduction="10000"/>
          </a:bodyPr>
          <a:lstStyle/>
          <a:p>
            <a:r>
              <a:rPr lang="en-US" dirty="0" smtClean="0"/>
              <a:t>Main Idea:  use </a:t>
            </a:r>
            <a:r>
              <a:rPr lang="en-US" dirty="0"/>
              <a:t>a family of hash functions </a:t>
            </a:r>
            <a:r>
              <a:rPr lang="en-US" b="1" dirty="0"/>
              <a:t>h</a:t>
            </a:r>
            <a:r>
              <a:rPr lang="en-US" baseline="-25000" dirty="0"/>
              <a:t>0</a:t>
            </a:r>
            <a:r>
              <a:rPr lang="en-US" dirty="0"/>
              <a:t>, </a:t>
            </a:r>
            <a:r>
              <a:rPr lang="en-US" b="1" dirty="0"/>
              <a:t>h</a:t>
            </a:r>
            <a:r>
              <a:rPr lang="en-US" baseline="-25000" dirty="0"/>
              <a:t>1</a:t>
            </a:r>
            <a:r>
              <a:rPr lang="en-US" dirty="0"/>
              <a:t>, </a:t>
            </a:r>
            <a:r>
              <a:rPr lang="en-US" b="1" dirty="0"/>
              <a:t>h</a:t>
            </a:r>
            <a:r>
              <a:rPr lang="en-US" baseline="-25000" dirty="0"/>
              <a:t>2</a:t>
            </a:r>
            <a:r>
              <a:rPr lang="en-US" dirty="0"/>
              <a:t>, ...</a:t>
            </a:r>
          </a:p>
          <a:p>
            <a:pPr lvl="1">
              <a:buSzPct val="75000"/>
            </a:pPr>
            <a:r>
              <a:rPr lang="en-US" b="1" dirty="0">
                <a:solidFill>
                  <a:srgbClr val="FF0000"/>
                </a:solidFill>
              </a:rPr>
              <a:t>h</a:t>
            </a:r>
            <a:r>
              <a:rPr lang="en-US" baseline="-25000" dirty="0">
                <a:solidFill>
                  <a:srgbClr val="FF0000"/>
                </a:solidFill>
              </a:rPr>
              <a:t>i</a:t>
            </a:r>
            <a:r>
              <a:rPr lang="en-US" dirty="0">
                <a:solidFill>
                  <a:srgbClr val="FF0000"/>
                </a:solidFill>
              </a:rPr>
              <a:t>(</a:t>
            </a:r>
            <a:r>
              <a:rPr lang="en-US" i="1" dirty="0">
                <a:solidFill>
                  <a:srgbClr val="FF0000"/>
                </a:solidFill>
              </a:rPr>
              <a:t>key</a:t>
            </a:r>
            <a:r>
              <a:rPr lang="en-US" dirty="0">
                <a:solidFill>
                  <a:srgbClr val="FF0000"/>
                </a:solidFill>
              </a:rPr>
              <a:t>) = </a:t>
            </a:r>
            <a:r>
              <a:rPr lang="en-US" b="1" dirty="0">
                <a:solidFill>
                  <a:srgbClr val="FF0000"/>
                </a:solidFill>
              </a:rPr>
              <a:t>h</a:t>
            </a:r>
            <a:r>
              <a:rPr lang="en-US" dirty="0">
                <a:solidFill>
                  <a:srgbClr val="FF0000"/>
                </a:solidFill>
              </a:rPr>
              <a:t>(</a:t>
            </a:r>
            <a:r>
              <a:rPr lang="en-US" i="1" dirty="0">
                <a:solidFill>
                  <a:srgbClr val="FF0000"/>
                </a:solidFill>
              </a:rPr>
              <a:t>key</a:t>
            </a:r>
            <a:r>
              <a:rPr lang="en-US" dirty="0">
                <a:solidFill>
                  <a:srgbClr val="FF0000"/>
                </a:solidFill>
              </a:rPr>
              <a:t>) </a:t>
            </a:r>
            <a:r>
              <a:rPr lang="en-US" dirty="0" smtClean="0">
                <a:solidFill>
                  <a:srgbClr val="FF0000"/>
                </a:solidFill>
              </a:rPr>
              <a:t>mod(2</a:t>
            </a:r>
            <a:r>
              <a:rPr lang="en-US" baseline="30000" dirty="0" smtClean="0">
                <a:solidFill>
                  <a:srgbClr val="FF0000"/>
                </a:solidFill>
              </a:rPr>
              <a:t>i</a:t>
            </a:r>
            <a:r>
              <a:rPr lang="en-US" dirty="0" smtClean="0">
                <a:solidFill>
                  <a:srgbClr val="FF0000"/>
                </a:solidFill>
              </a:rPr>
              <a:t>N)</a:t>
            </a:r>
            <a:endParaRPr lang="en-US" dirty="0"/>
          </a:p>
          <a:p>
            <a:pPr lvl="2">
              <a:buSzPct val="75000"/>
            </a:pPr>
            <a:r>
              <a:rPr lang="en-US" dirty="0" smtClean="0"/>
              <a:t>N </a:t>
            </a:r>
            <a:r>
              <a:rPr lang="en-US" dirty="0"/>
              <a:t>= initial </a:t>
            </a:r>
            <a:r>
              <a:rPr lang="en-US" dirty="0" smtClean="0"/>
              <a:t>number of buckets</a:t>
            </a:r>
            <a:endParaRPr lang="en-US" dirty="0"/>
          </a:p>
          <a:p>
            <a:pPr lvl="1">
              <a:buSzPct val="75000"/>
            </a:pPr>
            <a:r>
              <a:rPr lang="en-US" dirty="0" smtClean="0"/>
              <a:t>If </a:t>
            </a:r>
            <a:r>
              <a:rPr lang="en-US" dirty="0"/>
              <a:t>N = 2</a:t>
            </a:r>
            <a:r>
              <a:rPr lang="en-US" i="1" baseline="30000" dirty="0"/>
              <a:t>d</a:t>
            </a:r>
            <a:r>
              <a:rPr lang="en-US" i="1" baseline="18000" dirty="0"/>
              <a:t>0</a:t>
            </a:r>
            <a:r>
              <a:rPr lang="en-US" dirty="0"/>
              <a:t>, for some </a:t>
            </a:r>
            <a:r>
              <a:rPr lang="en-US" i="1" dirty="0"/>
              <a:t>d</a:t>
            </a:r>
            <a:r>
              <a:rPr lang="en-US" i="1" baseline="-25000" dirty="0"/>
              <a:t>0</a:t>
            </a:r>
            <a:r>
              <a:rPr lang="en-US" dirty="0"/>
              <a:t>, </a:t>
            </a:r>
            <a:r>
              <a:rPr lang="en-US" b="1" dirty="0"/>
              <a:t>h</a:t>
            </a:r>
            <a:r>
              <a:rPr lang="en-US" baseline="-25000" dirty="0"/>
              <a:t>i</a:t>
            </a:r>
            <a:r>
              <a:rPr lang="en-US" dirty="0"/>
              <a:t> consists of applying </a:t>
            </a:r>
            <a:r>
              <a:rPr lang="en-US" b="1" dirty="0"/>
              <a:t>h </a:t>
            </a:r>
            <a:r>
              <a:rPr lang="en-US" dirty="0"/>
              <a:t>and looking at the last </a:t>
            </a:r>
            <a:r>
              <a:rPr lang="en-US" i="1" dirty="0"/>
              <a:t>d</a:t>
            </a:r>
            <a:r>
              <a:rPr lang="en-US" i="1" baseline="-25000" dirty="0"/>
              <a:t>i</a:t>
            </a:r>
            <a:r>
              <a:rPr lang="en-US" dirty="0"/>
              <a:t> bits, where </a:t>
            </a:r>
            <a:r>
              <a:rPr lang="en-US" i="1" dirty="0"/>
              <a:t>d</a:t>
            </a:r>
            <a:r>
              <a:rPr lang="en-US" i="1" baseline="-25000" dirty="0"/>
              <a:t>i</a:t>
            </a:r>
            <a:r>
              <a:rPr lang="en-US" dirty="0"/>
              <a:t> = </a:t>
            </a:r>
            <a:r>
              <a:rPr lang="en-US" i="1" dirty="0"/>
              <a:t>d</a:t>
            </a:r>
            <a:r>
              <a:rPr lang="en-US" i="1" baseline="-25000" dirty="0"/>
              <a:t>0</a:t>
            </a:r>
            <a:r>
              <a:rPr lang="en-US" dirty="0"/>
              <a:t> + </a:t>
            </a:r>
            <a:r>
              <a:rPr lang="en-US" i="1" dirty="0" err="1" smtClean="0"/>
              <a:t>i</a:t>
            </a:r>
            <a:endParaRPr lang="en-US" dirty="0"/>
          </a:p>
          <a:p>
            <a:pPr lvl="1">
              <a:buSzPct val="75000"/>
            </a:pPr>
            <a:r>
              <a:rPr lang="en-US" b="1" dirty="0"/>
              <a:t>h</a:t>
            </a:r>
            <a:r>
              <a:rPr lang="en-US" baseline="-25000" dirty="0"/>
              <a:t>i+1 </a:t>
            </a:r>
            <a:r>
              <a:rPr lang="en-US" dirty="0">
                <a:solidFill>
                  <a:srgbClr val="FF0000"/>
                </a:solidFill>
              </a:rPr>
              <a:t>doubles</a:t>
            </a:r>
            <a:r>
              <a:rPr lang="en-US" dirty="0"/>
              <a:t> the range of </a:t>
            </a:r>
            <a:r>
              <a:rPr lang="en-US" b="1" dirty="0"/>
              <a:t>h</a:t>
            </a:r>
            <a:r>
              <a:rPr lang="en-US" baseline="-25000" dirty="0"/>
              <a:t>i </a:t>
            </a:r>
            <a:r>
              <a:rPr lang="en-US" dirty="0"/>
              <a:t>(similar to directory doubling</a:t>
            </a:r>
            <a:r>
              <a:rPr lang="en-US" dirty="0" smtClean="0"/>
              <a:t>)</a:t>
            </a:r>
          </a:p>
          <a:p>
            <a:pPr lvl="1">
              <a:buSzPct val="75000"/>
            </a:pPr>
            <a:r>
              <a:rPr lang="en-US" dirty="0" smtClean="0"/>
              <a:t>Example:</a:t>
            </a:r>
          </a:p>
          <a:p>
            <a:pPr lvl="1">
              <a:buSzPct val="75000"/>
            </a:pPr>
            <a:r>
              <a:rPr lang="en-US" dirty="0" smtClean="0"/>
              <a:t>N=4, conveniently a power of 2</a:t>
            </a:r>
          </a:p>
          <a:p>
            <a:pPr lvl="1">
              <a:buSzPct val="75000"/>
            </a:pPr>
            <a:r>
              <a:rPr lang="en-US" b="1" dirty="0" smtClean="0">
                <a:solidFill>
                  <a:schemeClr val="tx1"/>
                </a:solidFill>
              </a:rPr>
              <a:t>h</a:t>
            </a:r>
            <a:r>
              <a:rPr lang="en-US" baseline="-25000" dirty="0" smtClean="0">
                <a:solidFill>
                  <a:schemeClr val="tx1"/>
                </a:solidFill>
              </a:rPr>
              <a:t>i</a:t>
            </a:r>
            <a:r>
              <a:rPr lang="en-US" dirty="0" smtClean="0">
                <a:solidFill>
                  <a:schemeClr val="tx1"/>
                </a:solidFill>
              </a:rPr>
              <a:t>(</a:t>
            </a:r>
            <a:r>
              <a:rPr lang="en-US" i="1" dirty="0" smtClean="0">
                <a:solidFill>
                  <a:schemeClr val="tx1"/>
                </a:solidFill>
              </a:rPr>
              <a:t>key</a:t>
            </a:r>
            <a:r>
              <a:rPr lang="en-US" dirty="0" smtClean="0">
                <a:solidFill>
                  <a:schemeClr val="tx1"/>
                </a:solidFill>
              </a:rPr>
              <a:t>) </a:t>
            </a:r>
            <a:r>
              <a:rPr lang="en-US" dirty="0" smtClean="0"/>
              <a:t>= </a:t>
            </a:r>
            <a:r>
              <a:rPr lang="en-US" dirty="0" smtClean="0">
                <a:solidFill>
                  <a:schemeClr val="tx1"/>
                </a:solidFill>
              </a:rPr>
              <a:t>h(key)mod(2</a:t>
            </a:r>
            <a:r>
              <a:rPr lang="en-US" baseline="30000" dirty="0" smtClean="0">
                <a:solidFill>
                  <a:schemeClr val="tx1"/>
                </a:solidFill>
              </a:rPr>
              <a:t>i</a:t>
            </a:r>
            <a:r>
              <a:rPr lang="en-US" dirty="0" smtClean="0">
                <a:solidFill>
                  <a:schemeClr val="tx1"/>
                </a:solidFill>
              </a:rPr>
              <a:t>N)=h(key), last 2+i bits of key</a:t>
            </a:r>
          </a:p>
          <a:p>
            <a:pPr lvl="1">
              <a:buSzPct val="75000"/>
            </a:pPr>
            <a:r>
              <a:rPr lang="en-US" b="1" dirty="0" smtClean="0">
                <a:solidFill>
                  <a:schemeClr val="tx1"/>
                </a:solidFill>
              </a:rPr>
              <a:t>h</a:t>
            </a:r>
            <a:r>
              <a:rPr lang="en-US" baseline="-25000" dirty="0" smtClean="0">
                <a:solidFill>
                  <a:schemeClr val="tx1"/>
                </a:solidFill>
              </a:rPr>
              <a:t>0</a:t>
            </a:r>
            <a:r>
              <a:rPr lang="en-US" dirty="0" smtClean="0">
                <a:solidFill>
                  <a:schemeClr val="tx1"/>
                </a:solidFill>
              </a:rPr>
              <a:t>(</a:t>
            </a:r>
            <a:r>
              <a:rPr lang="en-US" i="1" dirty="0" smtClean="0">
                <a:solidFill>
                  <a:schemeClr val="tx1"/>
                </a:solidFill>
              </a:rPr>
              <a:t>key</a:t>
            </a:r>
            <a:r>
              <a:rPr lang="en-US" dirty="0" smtClean="0">
                <a:solidFill>
                  <a:schemeClr val="tx1"/>
                </a:solidFill>
              </a:rPr>
              <a:t>) = last 2 bits of key</a:t>
            </a:r>
          </a:p>
          <a:p>
            <a:pPr lvl="1">
              <a:buSzPct val="75000"/>
            </a:pPr>
            <a:r>
              <a:rPr lang="en-US" b="1" dirty="0" smtClean="0">
                <a:solidFill>
                  <a:schemeClr val="tx1"/>
                </a:solidFill>
              </a:rPr>
              <a:t>h</a:t>
            </a:r>
            <a:r>
              <a:rPr lang="en-US" baseline="-25000" dirty="0" smtClean="0">
                <a:solidFill>
                  <a:schemeClr val="tx1"/>
                </a:solidFill>
              </a:rPr>
              <a:t>1</a:t>
            </a:r>
            <a:r>
              <a:rPr lang="en-US" dirty="0" smtClean="0">
                <a:solidFill>
                  <a:schemeClr val="tx1"/>
                </a:solidFill>
              </a:rPr>
              <a:t>(</a:t>
            </a:r>
            <a:r>
              <a:rPr lang="en-US" i="1" dirty="0" smtClean="0">
                <a:solidFill>
                  <a:schemeClr val="tx1"/>
                </a:solidFill>
              </a:rPr>
              <a:t>key</a:t>
            </a:r>
            <a:r>
              <a:rPr lang="en-US" dirty="0" smtClean="0">
                <a:solidFill>
                  <a:schemeClr val="tx1"/>
                </a:solidFill>
              </a:rPr>
              <a:t>) = last 3 bits of key</a:t>
            </a:r>
          </a:p>
          <a:p>
            <a:pPr lvl="1">
              <a:buSzPct val="75000"/>
            </a:pPr>
            <a:r>
              <a:rPr lang="en-US" dirty="0" smtClean="0">
                <a:solidFill>
                  <a:schemeClr val="tx1"/>
                </a:solidFill>
              </a:rPr>
              <a:t>…</a:t>
            </a:r>
          </a:p>
          <a:p>
            <a:pPr lvl="1">
              <a:buSzPct val="75000"/>
            </a:pPr>
            <a:endParaRPr lang="en-US" dirty="0">
              <a:solidFill>
                <a:schemeClr val="tx1"/>
              </a:solidFill>
            </a:endParaRPr>
          </a:p>
        </p:txBody>
      </p:sp>
    </p:spTree>
    <p:extLst>
      <p:ext uri="{BB962C8B-B14F-4D97-AF65-F5344CB8AC3E}">
        <p14:creationId xmlns:p14="http://schemas.microsoft.com/office/powerpoint/2010/main" val="2625695247"/>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Hashing: Rounds</a:t>
            </a:r>
            <a:endParaRPr lang="en-US" dirty="0"/>
          </a:p>
        </p:txBody>
      </p:sp>
      <p:sp>
        <p:nvSpPr>
          <p:cNvPr id="3" name="Content Placeholder 2"/>
          <p:cNvSpPr>
            <a:spLocks noGrp="1"/>
          </p:cNvSpPr>
          <p:nvPr>
            <p:ph sz="quarter" idx="1"/>
          </p:nvPr>
        </p:nvSpPr>
        <p:spPr/>
        <p:txBody>
          <a:bodyPr>
            <a:normAutofit/>
          </a:bodyPr>
          <a:lstStyle/>
          <a:p>
            <a:r>
              <a:rPr lang="en-US" dirty="0" smtClean="0"/>
              <a:t>During round 0, use </a:t>
            </a:r>
            <a:r>
              <a:rPr lang="en-US" b="1" dirty="0" smtClean="0"/>
              <a:t>h</a:t>
            </a:r>
            <a:r>
              <a:rPr lang="en-US" baseline="-25000" dirty="0" smtClean="0"/>
              <a:t>0</a:t>
            </a:r>
            <a:r>
              <a:rPr lang="en-US" dirty="0" smtClean="0"/>
              <a:t> and </a:t>
            </a:r>
            <a:r>
              <a:rPr lang="en-US" b="1" dirty="0" smtClean="0"/>
              <a:t>h</a:t>
            </a:r>
            <a:r>
              <a:rPr lang="en-US" baseline="-25000" dirty="0" smtClean="0"/>
              <a:t>1</a:t>
            </a:r>
          </a:p>
          <a:p>
            <a:r>
              <a:rPr lang="en-US" dirty="0" smtClean="0"/>
              <a:t>During round 1, use </a:t>
            </a:r>
            <a:r>
              <a:rPr lang="en-US" b="1" dirty="0" smtClean="0"/>
              <a:t>h</a:t>
            </a:r>
            <a:r>
              <a:rPr lang="en-US" baseline="-25000" dirty="0" smtClean="0"/>
              <a:t>1</a:t>
            </a:r>
            <a:r>
              <a:rPr lang="en-US" dirty="0" smtClean="0"/>
              <a:t> and </a:t>
            </a:r>
            <a:r>
              <a:rPr lang="en-US" b="1" dirty="0" smtClean="0"/>
              <a:t>h</a:t>
            </a:r>
            <a:r>
              <a:rPr lang="en-US" baseline="-25000" dirty="0" smtClean="0"/>
              <a:t>2</a:t>
            </a:r>
          </a:p>
          <a:p>
            <a:r>
              <a:rPr lang="en-US" baseline="-25000" dirty="0" smtClean="0"/>
              <a:t>…</a:t>
            </a:r>
          </a:p>
          <a:p>
            <a:endParaRPr lang="en-US" baseline="-25000" dirty="0" smtClean="0"/>
          </a:p>
          <a:p>
            <a:r>
              <a:rPr lang="en-US" dirty="0" smtClean="0"/>
              <a:t>Start a round when some bucket overflows</a:t>
            </a:r>
          </a:p>
          <a:p>
            <a:pPr lvl="1"/>
            <a:r>
              <a:rPr lang="en-US" dirty="0" smtClean="0"/>
              <a:t>(or possibly other criteria, but we consider only this)</a:t>
            </a:r>
          </a:p>
          <a:p>
            <a:r>
              <a:rPr lang="en-US" dirty="0" smtClean="0"/>
              <a:t>Let the overflow entry itself be held in an overflow chain </a:t>
            </a:r>
          </a:p>
          <a:p>
            <a:r>
              <a:rPr lang="en-US" dirty="0" smtClean="0"/>
              <a:t>During a round, split buckets, in order from the first</a:t>
            </a:r>
          </a:p>
          <a:p>
            <a:r>
              <a:rPr lang="en-US" dirty="0" smtClean="0"/>
              <a:t>Do one bucket-split per overflow, to spread out overhead</a:t>
            </a:r>
          </a:p>
          <a:p>
            <a:r>
              <a:rPr lang="en-US" dirty="0" smtClean="0"/>
              <a:t>So some buckets are split, others not yet, during round.</a:t>
            </a:r>
          </a:p>
          <a:p>
            <a:r>
              <a:rPr lang="en-US" dirty="0" smtClean="0"/>
              <a:t>Need to track division point: </a:t>
            </a:r>
            <a:r>
              <a:rPr lang="en-US" dirty="0" smtClean="0">
                <a:solidFill>
                  <a:srgbClr val="FF0000"/>
                </a:solidFill>
              </a:rPr>
              <a:t>Next</a:t>
            </a:r>
            <a:r>
              <a:rPr lang="en-US" dirty="0" smtClean="0"/>
              <a:t> = bucket to split next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42131" y="56340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2980531" y="56340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Grp="1" noChangeArrowheads="1"/>
          </p:cNvSpPr>
          <p:nvPr>
            <p:ph type="title"/>
          </p:nvPr>
        </p:nvSpPr>
        <p:spPr>
          <a:xfrm>
            <a:off x="381000" y="0"/>
            <a:ext cx="7772400" cy="1104900"/>
          </a:xfrm>
          <a:noFill/>
          <a:ln/>
        </p:spPr>
        <p:txBody>
          <a:bodyPr/>
          <a:lstStyle/>
          <a:p>
            <a:r>
              <a:rPr lang="en-US" dirty="0"/>
              <a:t>Overview of </a:t>
            </a:r>
            <a:r>
              <a:rPr lang="en-US" dirty="0" smtClean="0"/>
              <a:t>Linear Hashing</a:t>
            </a:r>
            <a:endParaRPr lang="en-US" dirty="0"/>
          </a:p>
        </p:txBody>
      </p:sp>
      <p:sp>
        <p:nvSpPr>
          <p:cNvPr id="27654" name="Rectangle 6"/>
          <p:cNvSpPr>
            <a:spLocks noChangeArrowheads="1"/>
          </p:cNvSpPr>
          <p:nvPr/>
        </p:nvSpPr>
        <p:spPr bwMode="auto">
          <a:xfrm>
            <a:off x="2431256" y="3846513"/>
            <a:ext cx="969818"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dirty="0">
                <a:solidFill>
                  <a:srgbClr val="FF0000"/>
                </a:solidFill>
                <a:latin typeface="Arial" pitchFamily="34" charset="0"/>
              </a:rPr>
              <a:t>Level</a:t>
            </a:r>
          </a:p>
        </p:txBody>
      </p:sp>
      <p:sp>
        <p:nvSpPr>
          <p:cNvPr id="27655" name="Rectangle 7"/>
          <p:cNvSpPr>
            <a:spLocks noChangeArrowheads="1"/>
          </p:cNvSpPr>
          <p:nvPr/>
        </p:nvSpPr>
        <p:spPr bwMode="auto">
          <a:xfrm>
            <a:off x="2247106" y="3717926"/>
            <a:ext cx="455254"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b="1" dirty="0">
                <a:solidFill>
                  <a:srgbClr val="FF0000"/>
                </a:solidFill>
                <a:latin typeface="Arial" pitchFamily="34" charset="0"/>
              </a:rPr>
              <a:t>h </a:t>
            </a:r>
          </a:p>
        </p:txBody>
      </p:sp>
      <p:sp>
        <p:nvSpPr>
          <p:cNvPr id="27656" name="Rectangle 8"/>
          <p:cNvSpPr>
            <a:spLocks noChangeArrowheads="1"/>
          </p:cNvSpPr>
          <p:nvPr/>
        </p:nvSpPr>
        <p:spPr bwMode="auto">
          <a:xfrm>
            <a:off x="100806" y="2800351"/>
            <a:ext cx="3078163"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latin typeface="Arial" pitchFamily="34" charset="0"/>
              </a:rPr>
              <a:t>Buckets that existed at the</a:t>
            </a:r>
          </a:p>
        </p:txBody>
      </p:sp>
      <p:sp>
        <p:nvSpPr>
          <p:cNvPr id="27657" name="Rectangle 9"/>
          <p:cNvSpPr>
            <a:spLocks noChangeArrowheads="1"/>
          </p:cNvSpPr>
          <p:nvPr/>
        </p:nvSpPr>
        <p:spPr bwMode="auto">
          <a:xfrm>
            <a:off x="405606" y="3113088"/>
            <a:ext cx="28733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Arial" pitchFamily="34" charset="0"/>
              </a:rPr>
              <a:t>beginning of this round: </a:t>
            </a:r>
          </a:p>
        </p:txBody>
      </p:sp>
      <p:sp>
        <p:nvSpPr>
          <p:cNvPr id="27658" name="Rectangle 10"/>
          <p:cNvSpPr>
            <a:spLocks noChangeArrowheads="1"/>
          </p:cNvSpPr>
          <p:nvPr/>
        </p:nvSpPr>
        <p:spPr bwMode="auto">
          <a:xfrm>
            <a:off x="939006" y="3403601"/>
            <a:ext cx="22129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Arial" pitchFamily="34" charset="0"/>
              </a:rPr>
              <a:t>this is the range of</a:t>
            </a:r>
          </a:p>
        </p:txBody>
      </p:sp>
      <p:sp>
        <p:nvSpPr>
          <p:cNvPr id="27659" name="Rectangle 11"/>
          <p:cNvSpPr>
            <a:spLocks noChangeArrowheads="1"/>
          </p:cNvSpPr>
          <p:nvPr/>
        </p:nvSpPr>
        <p:spPr bwMode="auto">
          <a:xfrm>
            <a:off x="2434431" y="2274888"/>
            <a:ext cx="6762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rgbClr val="FC0128"/>
                </a:solidFill>
                <a:latin typeface="Arial" pitchFamily="34" charset="0"/>
              </a:rPr>
              <a:t>Next</a:t>
            </a:r>
          </a:p>
        </p:txBody>
      </p:sp>
      <p:sp>
        <p:nvSpPr>
          <p:cNvPr id="27660" name="Rectangle 12"/>
          <p:cNvSpPr>
            <a:spLocks noChangeArrowheads="1"/>
          </p:cNvSpPr>
          <p:nvPr/>
        </p:nvSpPr>
        <p:spPr bwMode="auto">
          <a:xfrm>
            <a:off x="1102519" y="1970088"/>
            <a:ext cx="21494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latin typeface="Arial" pitchFamily="34" charset="0"/>
              </a:rPr>
              <a:t>Bucket to be split </a:t>
            </a:r>
          </a:p>
        </p:txBody>
      </p:sp>
      <p:sp>
        <p:nvSpPr>
          <p:cNvPr id="27662" name="Rectangle 14"/>
          <p:cNvSpPr>
            <a:spLocks noChangeArrowheads="1"/>
          </p:cNvSpPr>
          <p:nvPr/>
        </p:nvSpPr>
        <p:spPr bwMode="auto">
          <a:xfrm>
            <a:off x="5596731" y="2071688"/>
            <a:ext cx="77264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Arial" pitchFamily="34" charset="0"/>
              </a:rPr>
              <a:t>Level</a:t>
            </a:r>
          </a:p>
        </p:txBody>
      </p:sp>
      <p:sp>
        <p:nvSpPr>
          <p:cNvPr id="27663" name="Rectangle 15"/>
          <p:cNvSpPr>
            <a:spLocks noChangeArrowheads="1"/>
          </p:cNvSpPr>
          <p:nvPr/>
        </p:nvSpPr>
        <p:spPr bwMode="auto">
          <a:xfrm>
            <a:off x="5412581" y="2017713"/>
            <a:ext cx="38792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Arial" pitchFamily="34" charset="0"/>
              </a:rPr>
              <a:t>h </a:t>
            </a:r>
          </a:p>
        </p:txBody>
      </p:sp>
      <p:sp>
        <p:nvSpPr>
          <p:cNvPr id="27664" name="Rectangle 16"/>
          <p:cNvSpPr>
            <a:spLocks noChangeArrowheads="1"/>
          </p:cNvSpPr>
          <p:nvPr/>
        </p:nvSpPr>
        <p:spPr bwMode="auto">
          <a:xfrm>
            <a:off x="6438106" y="2017713"/>
            <a:ext cx="224741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smtClean="0">
                <a:solidFill>
                  <a:srgbClr val="FF0000"/>
                </a:solidFill>
                <a:latin typeface="Arial" pitchFamily="34" charset="0"/>
              </a:rPr>
              <a:t>(search </a:t>
            </a:r>
            <a:r>
              <a:rPr lang="en-US" sz="1800" b="1" dirty="0">
                <a:solidFill>
                  <a:srgbClr val="FF0000"/>
                </a:solidFill>
                <a:latin typeface="Arial" pitchFamily="34" charset="0"/>
              </a:rPr>
              <a:t>key </a:t>
            </a:r>
            <a:r>
              <a:rPr lang="en-US" sz="1800" b="1" dirty="0" smtClean="0">
                <a:solidFill>
                  <a:srgbClr val="FF0000"/>
                </a:solidFill>
                <a:latin typeface="Arial" pitchFamily="34" charset="0"/>
              </a:rPr>
              <a:t>value)</a:t>
            </a:r>
            <a:endParaRPr lang="en-US" sz="1800" b="1" dirty="0">
              <a:solidFill>
                <a:srgbClr val="FF0000"/>
              </a:solidFill>
              <a:latin typeface="Arial" pitchFamily="34" charset="0"/>
            </a:endParaRPr>
          </a:p>
        </p:txBody>
      </p:sp>
      <p:sp>
        <p:nvSpPr>
          <p:cNvPr id="27667" name="Rectangle 19"/>
          <p:cNvSpPr>
            <a:spLocks noChangeArrowheads="1"/>
          </p:cNvSpPr>
          <p:nvPr/>
        </p:nvSpPr>
        <p:spPr bwMode="auto">
          <a:xfrm>
            <a:off x="6384131" y="2597151"/>
            <a:ext cx="224741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smtClean="0">
                <a:solidFill>
                  <a:srgbClr val="FF0000"/>
                </a:solidFill>
                <a:latin typeface="Arial" pitchFamily="34" charset="0"/>
              </a:rPr>
              <a:t>(search </a:t>
            </a:r>
            <a:r>
              <a:rPr lang="en-US" sz="1800" b="1" dirty="0">
                <a:solidFill>
                  <a:srgbClr val="FF0000"/>
                </a:solidFill>
                <a:latin typeface="Arial" pitchFamily="34" charset="0"/>
              </a:rPr>
              <a:t>key </a:t>
            </a:r>
            <a:r>
              <a:rPr lang="en-US" sz="1800" b="1" dirty="0" smtClean="0">
                <a:solidFill>
                  <a:srgbClr val="FF0000"/>
                </a:solidFill>
                <a:latin typeface="Arial" pitchFamily="34" charset="0"/>
              </a:rPr>
              <a:t>value) </a:t>
            </a:r>
            <a:endParaRPr lang="en-US" sz="1800" b="1" dirty="0">
              <a:solidFill>
                <a:srgbClr val="FF0000"/>
              </a:solidFill>
              <a:latin typeface="Arial" pitchFamily="34" charset="0"/>
            </a:endParaRPr>
          </a:p>
        </p:txBody>
      </p:sp>
      <p:sp>
        <p:nvSpPr>
          <p:cNvPr id="27670" name="Rectangle 22"/>
          <p:cNvSpPr>
            <a:spLocks noChangeArrowheads="1"/>
          </p:cNvSpPr>
          <p:nvPr/>
        </p:nvSpPr>
        <p:spPr bwMode="auto">
          <a:xfrm>
            <a:off x="5198269" y="1727201"/>
            <a:ext cx="31273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chemeClr val="tx2"/>
                </a:solidFill>
                <a:latin typeface="Arial" pitchFamily="34" charset="0"/>
              </a:rPr>
              <a:t>Buckets split in this round:</a:t>
            </a:r>
          </a:p>
        </p:txBody>
      </p:sp>
      <p:sp>
        <p:nvSpPr>
          <p:cNvPr id="27671" name="Rectangle 23"/>
          <p:cNvSpPr>
            <a:spLocks noChangeArrowheads="1"/>
          </p:cNvSpPr>
          <p:nvPr/>
        </p:nvSpPr>
        <p:spPr bwMode="auto">
          <a:xfrm>
            <a:off x="5196681" y="2016126"/>
            <a:ext cx="3841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chemeClr val="tx2"/>
                </a:solidFill>
                <a:latin typeface="Arial" pitchFamily="34" charset="0"/>
              </a:rPr>
              <a:t>If </a:t>
            </a:r>
          </a:p>
        </p:txBody>
      </p:sp>
      <p:sp>
        <p:nvSpPr>
          <p:cNvPr id="27672" name="Rectangle 24"/>
          <p:cNvSpPr>
            <a:spLocks noChangeArrowheads="1"/>
          </p:cNvSpPr>
          <p:nvPr/>
        </p:nvSpPr>
        <p:spPr bwMode="auto">
          <a:xfrm>
            <a:off x="5196681" y="2306638"/>
            <a:ext cx="29241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chemeClr val="tx2"/>
                </a:solidFill>
                <a:latin typeface="Arial" pitchFamily="34" charset="0"/>
              </a:rPr>
              <a:t>is in this range, must use</a:t>
            </a:r>
          </a:p>
        </p:txBody>
      </p:sp>
      <p:sp>
        <p:nvSpPr>
          <p:cNvPr id="27673" name="Rectangle 25"/>
          <p:cNvSpPr>
            <a:spLocks noChangeArrowheads="1"/>
          </p:cNvSpPr>
          <p:nvPr/>
        </p:nvSpPr>
        <p:spPr bwMode="auto">
          <a:xfrm>
            <a:off x="5198269" y="2597151"/>
            <a:ext cx="387928"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Arial" pitchFamily="34" charset="0"/>
              </a:rPr>
              <a:t>h</a:t>
            </a:r>
            <a:r>
              <a:rPr lang="en-US" sz="1800" b="1" dirty="0">
                <a:solidFill>
                  <a:schemeClr val="accent1"/>
                </a:solidFill>
                <a:latin typeface="Arial" pitchFamily="34" charset="0"/>
              </a:rPr>
              <a:t> </a:t>
            </a:r>
          </a:p>
        </p:txBody>
      </p:sp>
      <p:sp>
        <p:nvSpPr>
          <p:cNvPr id="27674" name="Rectangle 26"/>
          <p:cNvSpPr>
            <a:spLocks noChangeArrowheads="1"/>
          </p:cNvSpPr>
          <p:nvPr/>
        </p:nvSpPr>
        <p:spPr bwMode="auto">
          <a:xfrm>
            <a:off x="5382419" y="2652713"/>
            <a:ext cx="103554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Arial" pitchFamily="34" charset="0"/>
              </a:rPr>
              <a:t>Level+1</a:t>
            </a:r>
          </a:p>
        </p:txBody>
      </p:sp>
      <p:sp>
        <p:nvSpPr>
          <p:cNvPr id="27675" name="Rectangle 27"/>
          <p:cNvSpPr>
            <a:spLocks noChangeArrowheads="1"/>
          </p:cNvSpPr>
          <p:nvPr/>
        </p:nvSpPr>
        <p:spPr bwMode="auto">
          <a:xfrm>
            <a:off x="5196681" y="3211513"/>
            <a:ext cx="239168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rgbClr val="FF0000"/>
                </a:solidFill>
                <a:latin typeface="Arial" pitchFamily="34" charset="0"/>
              </a:rPr>
              <a:t>`split image' </a:t>
            </a:r>
            <a:r>
              <a:rPr lang="en-US" sz="1800" b="1" dirty="0">
                <a:solidFill>
                  <a:schemeClr val="tx2"/>
                </a:solidFill>
                <a:latin typeface="Arial" pitchFamily="34" charset="0"/>
              </a:rPr>
              <a:t>bucket.</a:t>
            </a:r>
          </a:p>
        </p:txBody>
      </p:sp>
      <p:sp>
        <p:nvSpPr>
          <p:cNvPr id="27676" name="Rectangle 28"/>
          <p:cNvSpPr>
            <a:spLocks noChangeArrowheads="1"/>
          </p:cNvSpPr>
          <p:nvPr/>
        </p:nvSpPr>
        <p:spPr bwMode="auto">
          <a:xfrm>
            <a:off x="5196681" y="2917826"/>
            <a:ext cx="259397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a:solidFill>
                  <a:schemeClr val="tx2"/>
                </a:solidFill>
                <a:latin typeface="Arial" pitchFamily="34" charset="0"/>
              </a:rPr>
              <a:t>to decide if entry is in </a:t>
            </a:r>
          </a:p>
        </p:txBody>
      </p:sp>
      <p:sp>
        <p:nvSpPr>
          <p:cNvPr id="27678" name="Rectangle 30"/>
          <p:cNvSpPr>
            <a:spLocks noChangeArrowheads="1"/>
          </p:cNvSpPr>
          <p:nvPr/>
        </p:nvSpPr>
        <p:spPr bwMode="auto">
          <a:xfrm>
            <a:off x="5272881" y="4360863"/>
            <a:ext cx="2509838"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800" b="1" dirty="0">
                <a:solidFill>
                  <a:schemeClr val="tx1">
                    <a:lumMod val="65000"/>
                    <a:lumOff val="35000"/>
                  </a:schemeClr>
                </a:solidFill>
                <a:latin typeface="Arial" pitchFamily="34" charset="0"/>
              </a:rPr>
              <a:t>`split image' buckets:</a:t>
            </a:r>
          </a:p>
        </p:txBody>
      </p:sp>
      <p:sp>
        <p:nvSpPr>
          <p:cNvPr id="27679" name="Freeform 31"/>
          <p:cNvSpPr>
            <a:spLocks/>
          </p:cNvSpPr>
          <p:nvPr/>
        </p:nvSpPr>
        <p:spPr bwMode="auto">
          <a:xfrm>
            <a:off x="4117181" y="1884363"/>
            <a:ext cx="430213" cy="3211513"/>
          </a:xfrm>
          <a:custGeom>
            <a:avLst/>
            <a:gdLst>
              <a:gd name="T0" fmla="*/ 0 w 271"/>
              <a:gd name="T1" fmla="*/ 0 h 2023"/>
              <a:gd name="T2" fmla="*/ 270 w 271"/>
              <a:gd name="T3" fmla="*/ 0 h 2023"/>
              <a:gd name="T4" fmla="*/ 270 w 271"/>
              <a:gd name="T5" fmla="*/ 2022 h 2023"/>
              <a:gd name="T6" fmla="*/ 0 w 271"/>
              <a:gd name="T7" fmla="*/ 2022 h 2023"/>
              <a:gd name="T8" fmla="*/ 0 w 271"/>
              <a:gd name="T9" fmla="*/ 0 h 2023"/>
            </a:gdLst>
            <a:ahLst/>
            <a:cxnLst>
              <a:cxn ang="0">
                <a:pos x="T0" y="T1"/>
              </a:cxn>
              <a:cxn ang="0">
                <a:pos x="T2" y="T3"/>
              </a:cxn>
              <a:cxn ang="0">
                <a:pos x="T4" y="T5"/>
              </a:cxn>
              <a:cxn ang="0">
                <a:pos x="T6" y="T7"/>
              </a:cxn>
              <a:cxn ang="0">
                <a:pos x="T8" y="T9"/>
              </a:cxn>
            </a:cxnLst>
            <a:rect l="0" t="0" r="r" b="b"/>
            <a:pathLst>
              <a:path w="271" h="2023">
                <a:moveTo>
                  <a:pt x="0" y="0"/>
                </a:moveTo>
                <a:lnTo>
                  <a:pt x="270" y="0"/>
                </a:lnTo>
                <a:lnTo>
                  <a:pt x="270" y="2022"/>
                </a:lnTo>
                <a:lnTo>
                  <a:pt x="0" y="2022"/>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Freeform 32"/>
          <p:cNvSpPr>
            <a:spLocks/>
          </p:cNvSpPr>
          <p:nvPr/>
        </p:nvSpPr>
        <p:spPr bwMode="auto">
          <a:xfrm>
            <a:off x="4117181" y="423862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Freeform 33"/>
          <p:cNvSpPr>
            <a:spLocks/>
          </p:cNvSpPr>
          <p:nvPr/>
        </p:nvSpPr>
        <p:spPr bwMode="auto">
          <a:xfrm>
            <a:off x="4117181" y="434657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Freeform 34"/>
          <p:cNvSpPr>
            <a:spLocks/>
          </p:cNvSpPr>
          <p:nvPr/>
        </p:nvSpPr>
        <p:spPr bwMode="auto">
          <a:xfrm>
            <a:off x="4117181" y="4452938"/>
            <a:ext cx="430213" cy="1588"/>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Freeform 35"/>
          <p:cNvSpPr>
            <a:spLocks/>
          </p:cNvSpPr>
          <p:nvPr/>
        </p:nvSpPr>
        <p:spPr bwMode="auto">
          <a:xfrm>
            <a:off x="4117181" y="4559301"/>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4" name="Freeform 36"/>
          <p:cNvSpPr>
            <a:spLocks/>
          </p:cNvSpPr>
          <p:nvPr/>
        </p:nvSpPr>
        <p:spPr bwMode="auto">
          <a:xfrm>
            <a:off x="4117181" y="4559301"/>
            <a:ext cx="430213" cy="536575"/>
          </a:xfrm>
          <a:custGeom>
            <a:avLst/>
            <a:gdLst>
              <a:gd name="T0" fmla="*/ 0 w 271"/>
              <a:gd name="T1" fmla="*/ 0 h 338"/>
              <a:gd name="T2" fmla="*/ 270 w 271"/>
              <a:gd name="T3" fmla="*/ 0 h 338"/>
              <a:gd name="T4" fmla="*/ 270 w 271"/>
              <a:gd name="T5" fmla="*/ 337 h 338"/>
              <a:gd name="T6" fmla="*/ 0 w 271"/>
              <a:gd name="T7" fmla="*/ 337 h 338"/>
              <a:gd name="T8" fmla="*/ 0 w 271"/>
              <a:gd name="T9" fmla="*/ 0 h 338"/>
            </a:gdLst>
            <a:ahLst/>
            <a:cxnLst>
              <a:cxn ang="0">
                <a:pos x="T0" y="T1"/>
              </a:cxn>
              <a:cxn ang="0">
                <a:pos x="T2" y="T3"/>
              </a:cxn>
              <a:cxn ang="0">
                <a:pos x="T4" y="T5"/>
              </a:cxn>
              <a:cxn ang="0">
                <a:pos x="T6" y="T7"/>
              </a:cxn>
              <a:cxn ang="0">
                <a:pos x="T8" y="T9"/>
              </a:cxn>
            </a:cxnLst>
            <a:rect l="0" t="0" r="r" b="b"/>
            <a:pathLst>
              <a:path w="271" h="338">
                <a:moveTo>
                  <a:pt x="0" y="0"/>
                </a:moveTo>
                <a:lnTo>
                  <a:pt x="270" y="0"/>
                </a:lnTo>
                <a:lnTo>
                  <a:pt x="270" y="337"/>
                </a:lnTo>
                <a:lnTo>
                  <a:pt x="0" y="337"/>
                </a:lnTo>
                <a:lnTo>
                  <a:pt x="0" y="0"/>
                </a:lnTo>
              </a:path>
            </a:pathLst>
          </a:custGeom>
          <a:noFill/>
          <a:ln w="25400" cap="rnd" cmpd="sng">
            <a:solidFill>
              <a:srgbClr val="618FFD"/>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5" name="Freeform 37"/>
          <p:cNvSpPr>
            <a:spLocks/>
          </p:cNvSpPr>
          <p:nvPr/>
        </p:nvSpPr>
        <p:spPr bwMode="auto">
          <a:xfrm>
            <a:off x="4117181" y="498792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618FFD"/>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6" name="Freeform 38"/>
          <p:cNvSpPr>
            <a:spLocks/>
          </p:cNvSpPr>
          <p:nvPr/>
        </p:nvSpPr>
        <p:spPr bwMode="auto">
          <a:xfrm>
            <a:off x="4117181" y="487997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618FFD"/>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7" name="Freeform 39"/>
          <p:cNvSpPr>
            <a:spLocks/>
          </p:cNvSpPr>
          <p:nvPr/>
        </p:nvSpPr>
        <p:spPr bwMode="auto">
          <a:xfrm>
            <a:off x="4117181" y="4773613"/>
            <a:ext cx="430213" cy="1588"/>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618FFD"/>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8" name="Freeform 40"/>
          <p:cNvSpPr>
            <a:spLocks/>
          </p:cNvSpPr>
          <p:nvPr/>
        </p:nvSpPr>
        <p:spPr bwMode="auto">
          <a:xfrm>
            <a:off x="4117181" y="4667251"/>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618FFD"/>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9" name="Freeform 41"/>
          <p:cNvSpPr>
            <a:spLocks/>
          </p:cNvSpPr>
          <p:nvPr/>
        </p:nvSpPr>
        <p:spPr bwMode="auto">
          <a:xfrm>
            <a:off x="4117181" y="1884363"/>
            <a:ext cx="430213" cy="536575"/>
          </a:xfrm>
          <a:custGeom>
            <a:avLst/>
            <a:gdLst>
              <a:gd name="T0" fmla="*/ 0 w 271"/>
              <a:gd name="T1" fmla="*/ 0 h 338"/>
              <a:gd name="T2" fmla="*/ 270 w 271"/>
              <a:gd name="T3" fmla="*/ 0 h 338"/>
              <a:gd name="T4" fmla="*/ 270 w 271"/>
              <a:gd name="T5" fmla="*/ 337 h 338"/>
              <a:gd name="T6" fmla="*/ 0 w 271"/>
              <a:gd name="T7" fmla="*/ 337 h 338"/>
              <a:gd name="T8" fmla="*/ 0 w 271"/>
              <a:gd name="T9" fmla="*/ 0 h 338"/>
            </a:gdLst>
            <a:ahLst/>
            <a:cxnLst>
              <a:cxn ang="0">
                <a:pos x="T0" y="T1"/>
              </a:cxn>
              <a:cxn ang="0">
                <a:pos x="T2" y="T3"/>
              </a:cxn>
              <a:cxn ang="0">
                <a:pos x="T4" y="T5"/>
              </a:cxn>
              <a:cxn ang="0">
                <a:pos x="T6" y="T7"/>
              </a:cxn>
              <a:cxn ang="0">
                <a:pos x="T8" y="T9"/>
              </a:cxn>
            </a:cxnLst>
            <a:rect l="0" t="0" r="r" b="b"/>
            <a:pathLst>
              <a:path w="271" h="338">
                <a:moveTo>
                  <a:pt x="0" y="0"/>
                </a:moveTo>
                <a:lnTo>
                  <a:pt x="270" y="0"/>
                </a:lnTo>
                <a:lnTo>
                  <a:pt x="270" y="337"/>
                </a:lnTo>
                <a:lnTo>
                  <a:pt x="0" y="337"/>
                </a:lnTo>
                <a:lnTo>
                  <a:pt x="0" y="0"/>
                </a:lnTo>
              </a:path>
            </a:pathLst>
          </a:custGeom>
          <a:noFill/>
          <a:ln w="25400" cap="rnd" cmpd="sng">
            <a:solidFill>
              <a:srgbClr val="FC012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0" name="Freeform 42"/>
          <p:cNvSpPr>
            <a:spLocks/>
          </p:cNvSpPr>
          <p:nvPr/>
        </p:nvSpPr>
        <p:spPr bwMode="auto">
          <a:xfrm>
            <a:off x="4117181" y="199072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FC012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1" name="Freeform 43"/>
          <p:cNvSpPr>
            <a:spLocks/>
          </p:cNvSpPr>
          <p:nvPr/>
        </p:nvSpPr>
        <p:spPr bwMode="auto">
          <a:xfrm>
            <a:off x="4117181" y="209867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FC012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2" name="Freeform 44"/>
          <p:cNvSpPr>
            <a:spLocks/>
          </p:cNvSpPr>
          <p:nvPr/>
        </p:nvSpPr>
        <p:spPr bwMode="auto">
          <a:xfrm>
            <a:off x="4117181" y="2205038"/>
            <a:ext cx="430213" cy="1588"/>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FC012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3" name="Freeform 45"/>
          <p:cNvSpPr>
            <a:spLocks/>
          </p:cNvSpPr>
          <p:nvPr/>
        </p:nvSpPr>
        <p:spPr bwMode="auto">
          <a:xfrm>
            <a:off x="4117181" y="2312988"/>
            <a:ext cx="430213" cy="1588"/>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rgbClr val="FC0128"/>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4" name="Freeform 46"/>
          <p:cNvSpPr>
            <a:spLocks/>
          </p:cNvSpPr>
          <p:nvPr/>
        </p:nvSpPr>
        <p:spPr bwMode="auto">
          <a:xfrm>
            <a:off x="4117181" y="2419351"/>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5" name="Freeform 47"/>
          <p:cNvSpPr>
            <a:spLocks/>
          </p:cNvSpPr>
          <p:nvPr/>
        </p:nvSpPr>
        <p:spPr bwMode="auto">
          <a:xfrm>
            <a:off x="4117181" y="2527301"/>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6" name="Freeform 48"/>
          <p:cNvSpPr>
            <a:spLocks/>
          </p:cNvSpPr>
          <p:nvPr/>
        </p:nvSpPr>
        <p:spPr bwMode="auto">
          <a:xfrm>
            <a:off x="4117181" y="2633663"/>
            <a:ext cx="430213" cy="1588"/>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7" name="Freeform 49"/>
          <p:cNvSpPr>
            <a:spLocks/>
          </p:cNvSpPr>
          <p:nvPr/>
        </p:nvSpPr>
        <p:spPr bwMode="auto">
          <a:xfrm>
            <a:off x="4117181" y="2740026"/>
            <a:ext cx="430213" cy="1587"/>
          </a:xfrm>
          <a:custGeom>
            <a:avLst/>
            <a:gdLst>
              <a:gd name="T0" fmla="*/ 0 w 271"/>
              <a:gd name="T1" fmla="*/ 0 h 1"/>
              <a:gd name="T2" fmla="*/ 270 w 271"/>
              <a:gd name="T3" fmla="*/ 0 h 1"/>
              <a:gd name="T4" fmla="*/ 0 w 271"/>
              <a:gd name="T5" fmla="*/ 0 h 1"/>
            </a:gdLst>
            <a:ahLst/>
            <a:cxnLst>
              <a:cxn ang="0">
                <a:pos x="T0" y="T1"/>
              </a:cxn>
              <a:cxn ang="0">
                <a:pos x="T2" y="T3"/>
              </a:cxn>
              <a:cxn ang="0">
                <a:pos x="T4" y="T5"/>
              </a:cxn>
            </a:cxnLst>
            <a:rect l="0" t="0" r="r" b="b"/>
            <a:pathLst>
              <a:path w="271" h="1">
                <a:moveTo>
                  <a:pt x="0" y="0"/>
                </a:moveTo>
                <a:lnTo>
                  <a:pt x="270" y="0"/>
                </a:lnTo>
                <a:lnTo>
                  <a:pt x="0" y="0"/>
                </a:lnTo>
              </a:path>
            </a:pathLst>
          </a:custGeom>
          <a:noFill/>
          <a:ln w="25400" cap="rnd" cmpd="sng">
            <a:solidFill>
              <a:schemeClr val="accent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701" name="Group 53"/>
          <p:cNvGrpSpPr>
            <a:grpSpLocks/>
          </p:cNvGrpSpPr>
          <p:nvPr/>
        </p:nvGrpSpPr>
        <p:grpSpPr bwMode="auto">
          <a:xfrm>
            <a:off x="4580731" y="1900238"/>
            <a:ext cx="381000" cy="457200"/>
            <a:chOff x="2976" y="1584"/>
            <a:chExt cx="240" cy="288"/>
          </a:xfrm>
        </p:grpSpPr>
        <p:sp>
          <p:nvSpPr>
            <p:cNvPr id="27698" name="Line 50"/>
            <p:cNvSpPr>
              <a:spLocks noChangeShapeType="1"/>
            </p:cNvSpPr>
            <p:nvPr/>
          </p:nvSpPr>
          <p:spPr bwMode="auto">
            <a:xfrm>
              <a:off x="3120" y="1584"/>
              <a:ext cx="96" cy="0"/>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99" name="Line 51"/>
            <p:cNvSpPr>
              <a:spLocks noChangeShapeType="1"/>
            </p:cNvSpPr>
            <p:nvPr/>
          </p:nvSpPr>
          <p:spPr bwMode="auto">
            <a:xfrm>
              <a:off x="3216" y="1584"/>
              <a:ext cx="0" cy="288"/>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0" name="Line 52"/>
            <p:cNvSpPr>
              <a:spLocks noChangeShapeType="1"/>
            </p:cNvSpPr>
            <p:nvPr/>
          </p:nvSpPr>
          <p:spPr bwMode="auto">
            <a:xfrm>
              <a:off x="2976" y="1872"/>
              <a:ext cx="240" cy="0"/>
            </a:xfrm>
            <a:prstGeom prst="line">
              <a:avLst/>
            </a:prstGeom>
            <a:noFill/>
            <a:ln w="50800">
              <a:solidFill>
                <a:schemeClr val="tx2"/>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7705" name="Group 57"/>
          <p:cNvGrpSpPr>
            <a:grpSpLocks/>
          </p:cNvGrpSpPr>
          <p:nvPr/>
        </p:nvGrpSpPr>
        <p:grpSpPr bwMode="auto">
          <a:xfrm>
            <a:off x="4580731" y="4567238"/>
            <a:ext cx="381000" cy="457200"/>
            <a:chOff x="2976" y="3264"/>
            <a:chExt cx="240" cy="288"/>
          </a:xfrm>
        </p:grpSpPr>
        <p:sp>
          <p:nvSpPr>
            <p:cNvPr id="27702" name="Line 54"/>
            <p:cNvSpPr>
              <a:spLocks noChangeShapeType="1"/>
            </p:cNvSpPr>
            <p:nvPr/>
          </p:nvSpPr>
          <p:spPr bwMode="auto">
            <a:xfrm>
              <a:off x="3120" y="3264"/>
              <a:ext cx="96" cy="0"/>
            </a:xfrm>
            <a:prstGeom prst="line">
              <a:avLst/>
            </a:prstGeom>
            <a:noFill/>
            <a:ln w="50800">
              <a:solidFill>
                <a:srgbClr val="3365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3" name="Line 55"/>
            <p:cNvSpPr>
              <a:spLocks noChangeShapeType="1"/>
            </p:cNvSpPr>
            <p:nvPr/>
          </p:nvSpPr>
          <p:spPr bwMode="auto">
            <a:xfrm>
              <a:off x="3216" y="3264"/>
              <a:ext cx="0" cy="288"/>
            </a:xfrm>
            <a:prstGeom prst="line">
              <a:avLst/>
            </a:prstGeom>
            <a:noFill/>
            <a:ln w="50800">
              <a:solidFill>
                <a:srgbClr val="3365FB"/>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4" name="Line 56"/>
            <p:cNvSpPr>
              <a:spLocks noChangeShapeType="1"/>
            </p:cNvSpPr>
            <p:nvPr/>
          </p:nvSpPr>
          <p:spPr bwMode="auto">
            <a:xfrm>
              <a:off x="2976" y="3552"/>
              <a:ext cx="240" cy="0"/>
            </a:xfrm>
            <a:prstGeom prst="line">
              <a:avLst/>
            </a:prstGeom>
            <a:noFill/>
            <a:ln w="50800">
              <a:solidFill>
                <a:srgbClr val="3365FB"/>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706" name="Line 58"/>
          <p:cNvSpPr>
            <a:spLocks noChangeShapeType="1"/>
          </p:cNvSpPr>
          <p:nvPr/>
        </p:nvSpPr>
        <p:spPr bwMode="auto">
          <a:xfrm flipH="1">
            <a:off x="3132931" y="2433638"/>
            <a:ext cx="990600" cy="0"/>
          </a:xfrm>
          <a:prstGeom prst="line">
            <a:avLst/>
          </a:prstGeom>
          <a:noFill/>
          <a:ln w="50800">
            <a:solidFill>
              <a:srgbClr val="FF0000"/>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7" name="Line 59"/>
          <p:cNvSpPr>
            <a:spLocks noChangeShapeType="1"/>
          </p:cNvSpPr>
          <p:nvPr/>
        </p:nvSpPr>
        <p:spPr bwMode="auto">
          <a:xfrm flipH="1">
            <a:off x="3666331" y="1900238"/>
            <a:ext cx="1524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8" name="Line 60"/>
          <p:cNvSpPr>
            <a:spLocks noChangeShapeType="1"/>
          </p:cNvSpPr>
          <p:nvPr/>
        </p:nvSpPr>
        <p:spPr bwMode="auto">
          <a:xfrm>
            <a:off x="3666331" y="1900238"/>
            <a:ext cx="0" cy="2667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09" name="Line 61"/>
          <p:cNvSpPr>
            <a:spLocks noChangeShapeType="1"/>
          </p:cNvSpPr>
          <p:nvPr/>
        </p:nvSpPr>
        <p:spPr bwMode="auto">
          <a:xfrm flipH="1">
            <a:off x="3666331" y="4567238"/>
            <a:ext cx="15240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710" name="Arc 62"/>
          <p:cNvSpPr>
            <a:spLocks/>
          </p:cNvSpPr>
          <p:nvPr/>
        </p:nvSpPr>
        <p:spPr bwMode="auto">
          <a:xfrm>
            <a:off x="3209131" y="3275013"/>
            <a:ext cx="457200" cy="76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2"/>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TextBox 55"/>
          <p:cNvSpPr txBox="1"/>
          <p:nvPr/>
        </p:nvSpPr>
        <p:spPr>
          <a:xfrm>
            <a:off x="1143000" y="5486400"/>
            <a:ext cx="6934200" cy="400110"/>
          </a:xfrm>
          <a:prstGeom prst="rect">
            <a:avLst/>
          </a:prstGeom>
          <a:noFill/>
        </p:spPr>
        <p:txBody>
          <a:bodyPr wrap="square" rtlCol="0">
            <a:spAutoFit/>
          </a:bodyPr>
          <a:lstStyle/>
          <a:p>
            <a:r>
              <a:rPr lang="en-US" sz="2000" dirty="0" smtClean="0"/>
              <a:t>Note this is a “file”, i.e., contiguous in memory or in a real file.</a:t>
            </a:r>
            <a:endParaRPr lang="en-US" sz="2000" dirty="0"/>
          </a:p>
        </p:txBody>
      </p:sp>
    </p:spTree>
    <p:extLst>
      <p:ext uri="{BB962C8B-B14F-4D97-AF65-F5344CB8AC3E}">
        <p14:creationId xmlns:p14="http://schemas.microsoft.com/office/powerpoint/2010/main" val="1306611960"/>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4" name="Rectangle 4"/>
          <p:cNvSpPr>
            <a:spLocks noGrp="1" noChangeArrowheads="1"/>
          </p:cNvSpPr>
          <p:nvPr>
            <p:ph type="title"/>
          </p:nvPr>
        </p:nvSpPr>
        <p:spPr>
          <a:xfrm>
            <a:off x="381000" y="76200"/>
            <a:ext cx="7772400" cy="1104900"/>
          </a:xfrm>
          <a:noFill/>
          <a:ln/>
        </p:spPr>
        <p:txBody>
          <a:bodyPr/>
          <a:lstStyle/>
          <a:p>
            <a:r>
              <a:rPr lang="en-US" dirty="0"/>
              <a:t>Linear Hashing </a:t>
            </a:r>
            <a:r>
              <a:rPr lang="en-US" dirty="0" smtClean="0"/>
              <a:t>Properties</a:t>
            </a:r>
            <a:endParaRPr lang="en-US" dirty="0"/>
          </a:p>
        </p:txBody>
      </p:sp>
      <p:sp>
        <p:nvSpPr>
          <p:cNvPr id="25605" name="Rectangle 5"/>
          <p:cNvSpPr>
            <a:spLocks noGrp="1" noChangeArrowheads="1"/>
          </p:cNvSpPr>
          <p:nvPr>
            <p:ph type="body" idx="1"/>
          </p:nvPr>
        </p:nvSpPr>
        <p:spPr>
          <a:xfrm>
            <a:off x="381000" y="1371600"/>
            <a:ext cx="8382000" cy="4648200"/>
          </a:xfrm>
          <a:noFill/>
          <a:ln/>
        </p:spPr>
        <p:txBody>
          <a:bodyPr/>
          <a:lstStyle/>
          <a:p>
            <a:r>
              <a:rPr lang="en-US" dirty="0" smtClean="0"/>
              <a:t>Buckets are </a:t>
            </a:r>
            <a:r>
              <a:rPr lang="en-US" dirty="0"/>
              <a:t>split </a:t>
            </a:r>
            <a:r>
              <a:rPr lang="en-US" dirty="0" smtClean="0"/>
              <a:t>round-robin</a:t>
            </a:r>
            <a:endParaRPr lang="en-US" dirty="0"/>
          </a:p>
          <a:p>
            <a:pPr lvl="1">
              <a:buSzPct val="75000"/>
            </a:pPr>
            <a:r>
              <a:rPr lang="en-US" dirty="0">
                <a:solidFill>
                  <a:srgbClr val="FF0000"/>
                </a:solidFill>
              </a:rPr>
              <a:t>Splitting proceeds in `rounds</a:t>
            </a:r>
            <a:r>
              <a:rPr lang="en-US" dirty="0" smtClean="0">
                <a:solidFill>
                  <a:srgbClr val="FF0000"/>
                </a:solidFill>
              </a:rPr>
              <a:t>’</a:t>
            </a:r>
            <a:r>
              <a:rPr lang="en-US" dirty="0" smtClean="0">
                <a:solidFill>
                  <a:schemeClr val="accent2"/>
                </a:solidFill>
              </a:rPr>
              <a:t> </a:t>
            </a:r>
          </a:p>
          <a:p>
            <a:pPr lvl="2">
              <a:buSzPct val="75000"/>
            </a:pPr>
            <a:r>
              <a:rPr lang="en-US" dirty="0" smtClean="0"/>
              <a:t>Round </a:t>
            </a:r>
            <a:r>
              <a:rPr lang="en-US" dirty="0"/>
              <a:t>ends when all </a:t>
            </a:r>
            <a:r>
              <a:rPr lang="en-US" i="1" dirty="0">
                <a:solidFill>
                  <a:srgbClr val="FF0000"/>
                </a:solidFill>
              </a:rPr>
              <a:t>N</a:t>
            </a:r>
            <a:r>
              <a:rPr lang="en-US" i="1" baseline="-25000" dirty="0">
                <a:solidFill>
                  <a:srgbClr val="FF0000"/>
                </a:solidFill>
              </a:rPr>
              <a:t>R</a:t>
            </a:r>
            <a:r>
              <a:rPr lang="en-US" baseline="-25000" dirty="0"/>
              <a:t> </a:t>
            </a:r>
            <a:r>
              <a:rPr lang="en-US" dirty="0"/>
              <a:t>initial </a:t>
            </a:r>
            <a:r>
              <a:rPr lang="en-US" dirty="0" smtClean="0"/>
              <a:t>buckets </a:t>
            </a:r>
            <a:r>
              <a:rPr lang="en-US" dirty="0"/>
              <a:t>are </a:t>
            </a:r>
            <a:r>
              <a:rPr lang="en-US" dirty="0" smtClean="0"/>
              <a:t>split (</a:t>
            </a:r>
            <a:r>
              <a:rPr lang="en-US" dirty="0"/>
              <a:t>for round </a:t>
            </a:r>
            <a:r>
              <a:rPr lang="en-US" i="1" dirty="0"/>
              <a:t>R</a:t>
            </a:r>
            <a:r>
              <a:rPr lang="en-US" dirty="0" smtClean="0"/>
              <a:t>)  </a:t>
            </a:r>
          </a:p>
          <a:p>
            <a:pPr lvl="2">
              <a:buSzPct val="75000"/>
            </a:pPr>
            <a:r>
              <a:rPr lang="en-US" dirty="0" smtClean="0"/>
              <a:t>Buckets </a:t>
            </a:r>
            <a:r>
              <a:rPr lang="en-US" dirty="0"/>
              <a:t>0 to </a:t>
            </a:r>
            <a:r>
              <a:rPr lang="en-US" i="1" dirty="0">
                <a:solidFill>
                  <a:srgbClr val="FC0128"/>
                </a:solidFill>
              </a:rPr>
              <a:t>Next-1 </a:t>
            </a:r>
            <a:r>
              <a:rPr lang="en-US" dirty="0"/>
              <a:t>have been split;  </a:t>
            </a:r>
            <a:r>
              <a:rPr lang="en-US" i="1" dirty="0">
                <a:solidFill>
                  <a:srgbClr val="FF0000"/>
                </a:solidFill>
              </a:rPr>
              <a:t>Next</a:t>
            </a:r>
            <a:r>
              <a:rPr lang="en-US" dirty="0">
                <a:solidFill>
                  <a:srgbClr val="FF0000"/>
                </a:solidFill>
              </a:rPr>
              <a:t> </a:t>
            </a:r>
            <a:r>
              <a:rPr lang="en-US" dirty="0"/>
              <a:t>to </a:t>
            </a:r>
            <a:r>
              <a:rPr lang="en-US" i="1" dirty="0">
                <a:solidFill>
                  <a:srgbClr val="FF0000"/>
                </a:solidFill>
              </a:rPr>
              <a:t>N</a:t>
            </a:r>
            <a:r>
              <a:rPr lang="en-US" i="1" baseline="-25000" dirty="0">
                <a:solidFill>
                  <a:srgbClr val="FF0000"/>
                </a:solidFill>
              </a:rPr>
              <a:t>R</a:t>
            </a:r>
            <a:r>
              <a:rPr lang="en-US" dirty="0"/>
              <a:t> yet to be split.</a:t>
            </a:r>
          </a:p>
          <a:p>
            <a:pPr lvl="1">
              <a:buSzPct val="75000"/>
            </a:pPr>
            <a:r>
              <a:rPr lang="en-US" dirty="0">
                <a:solidFill>
                  <a:schemeClr val="tx1">
                    <a:lumMod val="65000"/>
                    <a:lumOff val="35000"/>
                  </a:schemeClr>
                </a:solidFill>
              </a:rPr>
              <a:t>Current round number </a:t>
            </a:r>
            <a:r>
              <a:rPr lang="en-US" dirty="0" smtClean="0">
                <a:solidFill>
                  <a:schemeClr val="tx1">
                    <a:lumMod val="65000"/>
                    <a:lumOff val="35000"/>
                  </a:schemeClr>
                </a:solidFill>
              </a:rPr>
              <a:t>referred to as </a:t>
            </a:r>
            <a:r>
              <a:rPr lang="en-US" i="1" dirty="0" smtClean="0">
                <a:solidFill>
                  <a:srgbClr val="FF0000"/>
                </a:solidFill>
              </a:rPr>
              <a:t>Level</a:t>
            </a:r>
            <a:endParaRPr lang="en-US" dirty="0">
              <a:solidFill>
                <a:schemeClr val="tx1">
                  <a:lumMod val="65000"/>
                  <a:lumOff val="35000"/>
                </a:schemeClr>
              </a:solidFill>
            </a:endParaRPr>
          </a:p>
          <a:p>
            <a:pPr>
              <a:buSzPct val="75000"/>
            </a:pPr>
            <a:r>
              <a:rPr lang="en-US" dirty="0" smtClean="0">
                <a:solidFill>
                  <a:srgbClr val="FC0128"/>
                </a:solidFill>
              </a:rPr>
              <a:t>Search </a:t>
            </a:r>
            <a:r>
              <a:rPr lang="en-US" dirty="0" smtClean="0"/>
              <a:t>for </a:t>
            </a:r>
            <a:r>
              <a:rPr lang="en-US" dirty="0"/>
              <a:t>data entry </a:t>
            </a:r>
            <a:r>
              <a:rPr lang="en-US" i="1" dirty="0" smtClean="0"/>
              <a:t>r </a:t>
            </a:r>
            <a:r>
              <a:rPr lang="en-US" dirty="0" smtClean="0"/>
              <a:t>:</a:t>
            </a:r>
            <a:endParaRPr lang="en-US" i="1" dirty="0"/>
          </a:p>
          <a:p>
            <a:pPr lvl="2"/>
            <a:r>
              <a:rPr lang="en-US" sz="2400" dirty="0"/>
              <a:t>If </a:t>
            </a:r>
            <a:r>
              <a:rPr lang="en-US" sz="2400" b="1" dirty="0" err="1"/>
              <a:t>h</a:t>
            </a:r>
            <a:r>
              <a:rPr lang="en-US" sz="2400" i="1" baseline="-25000" dirty="0" err="1"/>
              <a:t>Level</a:t>
            </a:r>
            <a:r>
              <a:rPr lang="en-US" sz="2400" dirty="0"/>
              <a:t>(</a:t>
            </a:r>
            <a:r>
              <a:rPr lang="en-US" sz="2400" i="1" dirty="0"/>
              <a:t>r</a:t>
            </a:r>
            <a:r>
              <a:rPr lang="en-US" sz="2400" dirty="0"/>
              <a:t>) in range `</a:t>
            </a:r>
            <a:r>
              <a:rPr lang="en-US" sz="2400" i="1" dirty="0"/>
              <a:t>Next</a:t>
            </a:r>
            <a:r>
              <a:rPr lang="en-US" sz="2400" dirty="0"/>
              <a:t> to </a:t>
            </a:r>
            <a:r>
              <a:rPr lang="en-US" sz="2400" i="1" dirty="0"/>
              <a:t>N</a:t>
            </a:r>
            <a:r>
              <a:rPr lang="en-US" sz="2400" i="1" baseline="-25000" dirty="0"/>
              <a:t>R</a:t>
            </a:r>
            <a:r>
              <a:rPr lang="en-US" sz="2400" i="1" dirty="0"/>
              <a:t>’</a:t>
            </a:r>
            <a:r>
              <a:rPr lang="en-US" sz="2400" i="1" baseline="-25000" dirty="0"/>
              <a:t> </a:t>
            </a:r>
            <a:r>
              <a:rPr lang="en-US" sz="2400" dirty="0"/>
              <a:t>, </a:t>
            </a:r>
            <a:r>
              <a:rPr lang="en-US" sz="2400" dirty="0" smtClean="0"/>
              <a:t>search bucket </a:t>
            </a:r>
            <a:r>
              <a:rPr lang="en-US" sz="2400" b="1" dirty="0" err="1"/>
              <a:t>h</a:t>
            </a:r>
            <a:r>
              <a:rPr lang="en-US" sz="2400" i="1" baseline="-25000" dirty="0" err="1"/>
              <a:t>Level</a:t>
            </a:r>
            <a:r>
              <a:rPr lang="en-US" sz="2400" dirty="0"/>
              <a:t>(</a:t>
            </a:r>
            <a:r>
              <a:rPr lang="en-US" sz="2400" i="1" dirty="0"/>
              <a:t>r</a:t>
            </a:r>
            <a:r>
              <a:rPr lang="en-US" sz="2400" dirty="0"/>
              <a:t>)</a:t>
            </a:r>
          </a:p>
          <a:p>
            <a:pPr lvl="2"/>
            <a:r>
              <a:rPr lang="en-US" sz="2400" dirty="0" smtClean="0"/>
              <a:t>Otherwise, apply </a:t>
            </a:r>
            <a:r>
              <a:rPr lang="en-US" sz="2400" b="1" dirty="0"/>
              <a:t>h</a:t>
            </a:r>
            <a:r>
              <a:rPr lang="en-US" sz="2400" i="1" baseline="-25000" dirty="0"/>
              <a:t>Level</a:t>
            </a:r>
            <a:r>
              <a:rPr lang="en-US" sz="2400" baseline="-25000" dirty="0"/>
              <a:t>+1</a:t>
            </a:r>
            <a:r>
              <a:rPr lang="en-US" sz="2400" dirty="0"/>
              <a:t>(</a:t>
            </a:r>
            <a:r>
              <a:rPr lang="en-US" sz="2400" i="1" dirty="0"/>
              <a:t>r</a:t>
            </a:r>
            <a:r>
              <a:rPr lang="en-US" sz="2400" dirty="0"/>
              <a:t>) to find </a:t>
            </a:r>
            <a:r>
              <a:rPr lang="en-US" sz="2400" dirty="0" smtClean="0"/>
              <a:t>bucket</a:t>
            </a:r>
            <a:endParaRPr lang="en-US" sz="2400" dirty="0"/>
          </a:p>
        </p:txBody>
      </p:sp>
    </p:spTree>
    <p:extLst>
      <p:ext uri="{BB962C8B-B14F-4D97-AF65-F5344CB8AC3E}">
        <p14:creationId xmlns:p14="http://schemas.microsoft.com/office/powerpoint/2010/main" val="1639058172"/>
      </p:ext>
    </p:extLst>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dirty="0"/>
              <a:t>Linear Hashing Properties</a:t>
            </a:r>
          </a:p>
        </p:txBody>
      </p:sp>
      <p:sp>
        <p:nvSpPr>
          <p:cNvPr id="29701" name="Rectangle 5"/>
          <p:cNvSpPr>
            <a:spLocks noGrp="1" noChangeArrowheads="1"/>
          </p:cNvSpPr>
          <p:nvPr>
            <p:ph type="body" idx="1"/>
          </p:nvPr>
        </p:nvSpPr>
        <p:spPr>
          <a:xfrm>
            <a:off x="304800" y="1447800"/>
            <a:ext cx="8686800" cy="4800600"/>
          </a:xfrm>
          <a:noFill/>
          <a:ln/>
        </p:spPr>
        <p:txBody>
          <a:bodyPr>
            <a:normAutofit/>
          </a:bodyPr>
          <a:lstStyle/>
          <a:p>
            <a:r>
              <a:rPr lang="en-US" dirty="0">
                <a:solidFill>
                  <a:srgbClr val="FF0000"/>
                </a:solidFill>
              </a:rPr>
              <a:t>Insert:</a:t>
            </a:r>
            <a:r>
              <a:rPr lang="en-US" dirty="0">
                <a:solidFill>
                  <a:schemeClr val="accent2"/>
                </a:solidFill>
              </a:rPr>
              <a:t>  </a:t>
            </a:r>
            <a:endParaRPr lang="en-US" dirty="0" smtClean="0">
              <a:solidFill>
                <a:schemeClr val="accent2"/>
              </a:solidFill>
            </a:endParaRPr>
          </a:p>
          <a:p>
            <a:pPr lvl="1"/>
            <a:r>
              <a:rPr lang="en-US" dirty="0" smtClean="0"/>
              <a:t>Find </a:t>
            </a:r>
            <a:r>
              <a:rPr lang="en-US" dirty="0"/>
              <a:t>bucket by applying </a:t>
            </a:r>
            <a:r>
              <a:rPr lang="en-US" b="1" dirty="0" err="1"/>
              <a:t>h</a:t>
            </a:r>
            <a:r>
              <a:rPr lang="en-US" i="1" baseline="-25000" dirty="0" err="1"/>
              <a:t>Level</a:t>
            </a:r>
            <a:r>
              <a:rPr lang="en-US" dirty="0"/>
              <a:t> </a:t>
            </a:r>
            <a:r>
              <a:rPr lang="en-US" dirty="0" smtClean="0"/>
              <a:t>or </a:t>
            </a:r>
            <a:r>
              <a:rPr lang="en-US" b="1" dirty="0" smtClean="0"/>
              <a:t>h</a:t>
            </a:r>
            <a:r>
              <a:rPr lang="en-US" i="1" baseline="-25000" dirty="0" smtClean="0"/>
              <a:t>Level+1</a:t>
            </a:r>
            <a:r>
              <a:rPr lang="en-US" dirty="0" smtClean="0"/>
              <a:t> (based on </a:t>
            </a:r>
            <a:r>
              <a:rPr lang="en-US" i="1" dirty="0" smtClean="0"/>
              <a:t>Next</a:t>
            </a:r>
            <a:r>
              <a:rPr lang="en-US" dirty="0" smtClean="0"/>
              <a:t> value)</a:t>
            </a:r>
            <a:endParaRPr lang="en-US" dirty="0"/>
          </a:p>
          <a:p>
            <a:pPr lvl="1">
              <a:buSzPct val="75000"/>
            </a:pPr>
            <a:r>
              <a:rPr lang="en-US" dirty="0"/>
              <a:t>If bucket to insert into is full:</a:t>
            </a:r>
          </a:p>
          <a:p>
            <a:pPr lvl="2"/>
            <a:r>
              <a:rPr lang="en-US" sz="2400" dirty="0"/>
              <a:t>Add overflow page and insert data entry.</a:t>
            </a:r>
          </a:p>
          <a:p>
            <a:pPr lvl="2"/>
            <a:r>
              <a:rPr lang="en-US" sz="2400" dirty="0" smtClean="0"/>
              <a:t>Split </a:t>
            </a:r>
            <a:r>
              <a:rPr lang="en-US" sz="2400" i="1" dirty="0"/>
              <a:t>Next </a:t>
            </a:r>
            <a:r>
              <a:rPr lang="en-US" sz="2400" dirty="0"/>
              <a:t>bucket and increment </a:t>
            </a:r>
            <a:r>
              <a:rPr lang="en-US" sz="2400" i="1" dirty="0" smtClean="0"/>
              <a:t>Next</a:t>
            </a:r>
            <a:endParaRPr lang="en-US" sz="2400" dirty="0"/>
          </a:p>
          <a:p>
            <a:r>
              <a:rPr lang="en-US" dirty="0"/>
              <a:t>Can choose </a:t>
            </a:r>
            <a:r>
              <a:rPr lang="en-US" dirty="0" smtClean="0"/>
              <a:t>other criterion </a:t>
            </a:r>
            <a:r>
              <a:rPr lang="en-US" dirty="0"/>
              <a:t>to </a:t>
            </a:r>
            <a:r>
              <a:rPr lang="en-US" dirty="0" smtClean="0"/>
              <a:t>trigger split</a:t>
            </a:r>
          </a:p>
          <a:p>
            <a:pPr lvl="1"/>
            <a:r>
              <a:rPr lang="en-US" sz="2400" dirty="0" smtClean="0"/>
              <a:t>E.g., occupancy threshold</a:t>
            </a:r>
            <a:endParaRPr lang="en-US" sz="2000" dirty="0"/>
          </a:p>
          <a:p>
            <a:r>
              <a:rPr lang="en-US" dirty="0" smtClean="0"/>
              <a:t>Split round-robin prevents long </a:t>
            </a:r>
            <a:r>
              <a:rPr lang="en-US" dirty="0"/>
              <a:t>overflow </a:t>
            </a:r>
            <a:r>
              <a:rPr lang="en-US" dirty="0" smtClean="0"/>
              <a:t>chains</a:t>
            </a:r>
            <a:endParaRPr lang="en-US" dirty="0"/>
          </a:p>
        </p:txBody>
      </p:sp>
    </p:spTree>
    <p:extLst>
      <p:ext uri="{BB962C8B-B14F-4D97-AF65-F5344CB8AC3E}">
        <p14:creationId xmlns:p14="http://schemas.microsoft.com/office/powerpoint/2010/main" val="2766898522"/>
      </p:ext>
    </p:extLst>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758825" y="5513387"/>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7" name="Rectangle 3"/>
          <p:cNvSpPr>
            <a:spLocks noChangeArrowheads="1"/>
          </p:cNvSpPr>
          <p:nvPr/>
        </p:nvSpPr>
        <p:spPr bwMode="auto">
          <a:xfrm>
            <a:off x="3197225" y="5513387"/>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8" name="Rectangle 4"/>
          <p:cNvSpPr>
            <a:spLocks noGrp="1" noChangeArrowheads="1"/>
          </p:cNvSpPr>
          <p:nvPr>
            <p:ph type="title"/>
          </p:nvPr>
        </p:nvSpPr>
        <p:spPr>
          <a:xfrm>
            <a:off x="347663" y="76200"/>
            <a:ext cx="7772400" cy="1104900"/>
          </a:xfrm>
          <a:noFill/>
          <a:ln/>
        </p:spPr>
        <p:txBody>
          <a:bodyPr/>
          <a:lstStyle/>
          <a:p>
            <a:r>
              <a:rPr lang="en-US" dirty="0"/>
              <a:t>Example of Linear Hashing</a:t>
            </a:r>
          </a:p>
        </p:txBody>
      </p:sp>
      <p:sp>
        <p:nvSpPr>
          <p:cNvPr id="31749" name="Rectangle 5"/>
          <p:cNvSpPr>
            <a:spLocks noGrp="1" noChangeArrowheads="1"/>
          </p:cNvSpPr>
          <p:nvPr>
            <p:ph type="body" sz="half" idx="1"/>
          </p:nvPr>
        </p:nvSpPr>
        <p:spPr>
          <a:xfrm>
            <a:off x="276225" y="1295400"/>
            <a:ext cx="8005762" cy="1066800"/>
          </a:xfrm>
          <a:noFill/>
          <a:ln/>
        </p:spPr>
        <p:txBody>
          <a:bodyPr/>
          <a:lstStyle/>
          <a:p>
            <a:r>
              <a:rPr lang="en-US" sz="2400" dirty="0"/>
              <a:t>On </a:t>
            </a:r>
            <a:r>
              <a:rPr lang="en-US" sz="2400" dirty="0">
                <a:solidFill>
                  <a:srgbClr val="FF0000"/>
                </a:solidFill>
              </a:rPr>
              <a:t>split</a:t>
            </a:r>
            <a:r>
              <a:rPr lang="en-US" sz="2400" dirty="0"/>
              <a:t>, </a:t>
            </a:r>
            <a:r>
              <a:rPr lang="en-US" sz="2400" b="1" dirty="0">
                <a:solidFill>
                  <a:srgbClr val="FF0000"/>
                </a:solidFill>
              </a:rPr>
              <a:t>h</a:t>
            </a:r>
            <a:r>
              <a:rPr lang="en-US" sz="2400" baseline="-25000" dirty="0">
                <a:solidFill>
                  <a:srgbClr val="FF0000"/>
                </a:solidFill>
              </a:rPr>
              <a:t>Level+1</a:t>
            </a:r>
            <a:r>
              <a:rPr lang="en-US" sz="2400" baseline="-25000" dirty="0">
                <a:solidFill>
                  <a:schemeClr val="accent2"/>
                </a:solidFill>
              </a:rPr>
              <a:t> </a:t>
            </a:r>
            <a:r>
              <a:rPr lang="en-US" sz="2400" dirty="0"/>
              <a:t>is used to </a:t>
            </a:r>
            <a:r>
              <a:rPr lang="en-US" sz="2400" dirty="0">
                <a:solidFill>
                  <a:srgbClr val="FF0000"/>
                </a:solidFill>
              </a:rPr>
              <a:t>re-distribute</a:t>
            </a:r>
            <a:r>
              <a:rPr lang="en-US" sz="2400" dirty="0"/>
              <a:t> entries.</a:t>
            </a:r>
          </a:p>
        </p:txBody>
      </p:sp>
      <p:sp>
        <p:nvSpPr>
          <p:cNvPr id="31750" name="AutoShape 6"/>
          <p:cNvSpPr>
            <a:spLocks noChangeArrowheads="1"/>
          </p:cNvSpPr>
          <p:nvPr/>
        </p:nvSpPr>
        <p:spPr bwMode="auto">
          <a:xfrm>
            <a:off x="4084638" y="2511425"/>
            <a:ext cx="444500" cy="673100"/>
          </a:xfrm>
          <a:prstGeom prst="rightArrow">
            <a:avLst>
              <a:gd name="adj1" fmla="val 75009"/>
              <a:gd name="adj2" fmla="val 50032"/>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1084263" y="2563812"/>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a:t>
            </a:r>
          </a:p>
        </p:txBody>
      </p:sp>
      <p:sp>
        <p:nvSpPr>
          <p:cNvPr id="31752" name="Rectangle 8"/>
          <p:cNvSpPr>
            <a:spLocks noChangeArrowheads="1"/>
          </p:cNvSpPr>
          <p:nvPr/>
        </p:nvSpPr>
        <p:spPr bwMode="auto">
          <a:xfrm>
            <a:off x="969963" y="237490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1753" name="Rectangle 9"/>
          <p:cNvSpPr>
            <a:spLocks noChangeArrowheads="1"/>
          </p:cNvSpPr>
          <p:nvPr/>
        </p:nvSpPr>
        <p:spPr bwMode="auto">
          <a:xfrm>
            <a:off x="384175" y="236220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1754" name="Freeform 10"/>
          <p:cNvSpPr>
            <a:spLocks/>
          </p:cNvSpPr>
          <p:nvPr/>
        </p:nvSpPr>
        <p:spPr bwMode="auto">
          <a:xfrm>
            <a:off x="1738313" y="3016250"/>
            <a:ext cx="1146175" cy="287337"/>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Freeform 11"/>
          <p:cNvSpPr>
            <a:spLocks/>
          </p:cNvSpPr>
          <p:nvPr/>
        </p:nvSpPr>
        <p:spPr bwMode="auto">
          <a:xfrm>
            <a:off x="1738313" y="3587750"/>
            <a:ext cx="1146175" cy="287337"/>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Freeform 12"/>
          <p:cNvSpPr>
            <a:spLocks/>
          </p:cNvSpPr>
          <p:nvPr/>
        </p:nvSpPr>
        <p:spPr bwMode="auto">
          <a:xfrm>
            <a:off x="1738313" y="4170362"/>
            <a:ext cx="1146175" cy="287338"/>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Freeform 13"/>
          <p:cNvSpPr>
            <a:spLocks/>
          </p:cNvSpPr>
          <p:nvPr/>
        </p:nvSpPr>
        <p:spPr bwMode="auto">
          <a:xfrm>
            <a:off x="1738313" y="4730750"/>
            <a:ext cx="1146175" cy="287337"/>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8" name="Rectangle 14"/>
          <p:cNvSpPr>
            <a:spLocks noChangeArrowheads="1"/>
          </p:cNvSpPr>
          <p:nvPr/>
        </p:nvSpPr>
        <p:spPr bwMode="auto">
          <a:xfrm>
            <a:off x="503238" y="25654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rPr>
              <a:t>1</a:t>
            </a:r>
          </a:p>
        </p:txBody>
      </p:sp>
      <p:sp>
        <p:nvSpPr>
          <p:cNvPr id="31760" name="Rectangle 16"/>
          <p:cNvSpPr>
            <a:spLocks noChangeArrowheads="1"/>
          </p:cNvSpPr>
          <p:nvPr/>
        </p:nvSpPr>
        <p:spPr bwMode="auto">
          <a:xfrm>
            <a:off x="1436688" y="1954212"/>
            <a:ext cx="11938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Level=0, N=4</a:t>
            </a:r>
          </a:p>
        </p:txBody>
      </p:sp>
      <p:sp>
        <p:nvSpPr>
          <p:cNvPr id="31761" name="Rectangle 17"/>
          <p:cNvSpPr>
            <a:spLocks noChangeArrowheads="1"/>
          </p:cNvSpPr>
          <p:nvPr/>
        </p:nvSpPr>
        <p:spPr bwMode="auto">
          <a:xfrm>
            <a:off x="1016000" y="310356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1762" name="Rectangle 18"/>
          <p:cNvSpPr>
            <a:spLocks noChangeArrowheads="1"/>
          </p:cNvSpPr>
          <p:nvPr/>
        </p:nvSpPr>
        <p:spPr bwMode="auto">
          <a:xfrm>
            <a:off x="1016000" y="363537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a:t>
            </a:r>
          </a:p>
        </p:txBody>
      </p:sp>
      <p:sp>
        <p:nvSpPr>
          <p:cNvPr id="31763" name="Rectangle 19"/>
          <p:cNvSpPr>
            <a:spLocks noChangeArrowheads="1"/>
          </p:cNvSpPr>
          <p:nvPr/>
        </p:nvSpPr>
        <p:spPr bwMode="auto">
          <a:xfrm>
            <a:off x="992188" y="423386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1764" name="Rectangle 20"/>
          <p:cNvSpPr>
            <a:spLocks noChangeArrowheads="1"/>
          </p:cNvSpPr>
          <p:nvPr/>
        </p:nvSpPr>
        <p:spPr bwMode="auto">
          <a:xfrm>
            <a:off x="1003300" y="482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1765" name="Rectangle 21"/>
          <p:cNvSpPr>
            <a:spLocks noChangeArrowheads="1"/>
          </p:cNvSpPr>
          <p:nvPr/>
        </p:nvSpPr>
        <p:spPr bwMode="auto">
          <a:xfrm>
            <a:off x="361950" y="31035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000</a:t>
            </a:r>
          </a:p>
        </p:txBody>
      </p:sp>
      <p:sp>
        <p:nvSpPr>
          <p:cNvPr id="31766" name="Rectangle 22"/>
          <p:cNvSpPr>
            <a:spLocks noChangeArrowheads="1"/>
          </p:cNvSpPr>
          <p:nvPr/>
        </p:nvSpPr>
        <p:spPr bwMode="auto">
          <a:xfrm>
            <a:off x="349250" y="3633787"/>
            <a:ext cx="485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001</a:t>
            </a:r>
          </a:p>
        </p:txBody>
      </p:sp>
      <p:sp>
        <p:nvSpPr>
          <p:cNvPr id="31767" name="Rectangle 23"/>
          <p:cNvSpPr>
            <a:spLocks noChangeArrowheads="1"/>
          </p:cNvSpPr>
          <p:nvPr/>
        </p:nvSpPr>
        <p:spPr bwMode="auto">
          <a:xfrm>
            <a:off x="361950" y="42449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010</a:t>
            </a:r>
          </a:p>
        </p:txBody>
      </p:sp>
      <p:sp>
        <p:nvSpPr>
          <p:cNvPr id="31768" name="Rectangle 24"/>
          <p:cNvSpPr>
            <a:spLocks noChangeArrowheads="1"/>
          </p:cNvSpPr>
          <p:nvPr/>
        </p:nvSpPr>
        <p:spPr bwMode="auto">
          <a:xfrm>
            <a:off x="374650" y="48053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011</a:t>
            </a:r>
          </a:p>
        </p:txBody>
      </p:sp>
      <p:sp>
        <p:nvSpPr>
          <p:cNvPr id="31769" name="Rectangle 25"/>
          <p:cNvSpPr>
            <a:spLocks noChangeArrowheads="1"/>
          </p:cNvSpPr>
          <p:nvPr/>
        </p:nvSpPr>
        <p:spPr bwMode="auto">
          <a:xfrm>
            <a:off x="1674813" y="5110162"/>
            <a:ext cx="168275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i="1" dirty="0"/>
              <a:t>(The actual contents</a:t>
            </a:r>
          </a:p>
          <a:p>
            <a:r>
              <a:rPr lang="en-US" sz="1400" b="1" i="1" dirty="0"/>
              <a:t>of the linear hashed</a:t>
            </a:r>
          </a:p>
          <a:p>
            <a:r>
              <a:rPr lang="en-US" sz="1400" b="1" i="1" dirty="0"/>
              <a:t>file)</a:t>
            </a:r>
          </a:p>
        </p:txBody>
      </p:sp>
      <p:sp>
        <p:nvSpPr>
          <p:cNvPr id="31770" name="Rectangle 26"/>
          <p:cNvSpPr>
            <a:spLocks noChangeArrowheads="1"/>
          </p:cNvSpPr>
          <p:nvPr/>
        </p:nvSpPr>
        <p:spPr bwMode="auto">
          <a:xfrm>
            <a:off x="1387475" y="2613025"/>
            <a:ext cx="739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FC0128"/>
                </a:solidFill>
              </a:rPr>
              <a:t>Next=0</a:t>
            </a:r>
          </a:p>
        </p:txBody>
      </p:sp>
      <p:sp>
        <p:nvSpPr>
          <p:cNvPr id="31771" name="Rectangle 27"/>
          <p:cNvSpPr>
            <a:spLocks noChangeArrowheads="1"/>
          </p:cNvSpPr>
          <p:nvPr/>
        </p:nvSpPr>
        <p:spPr bwMode="auto">
          <a:xfrm>
            <a:off x="1920875" y="2346325"/>
            <a:ext cx="10398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PRIMARY</a:t>
            </a:r>
          </a:p>
        </p:txBody>
      </p:sp>
      <p:sp>
        <p:nvSpPr>
          <p:cNvPr id="31772" name="Rectangle 28"/>
          <p:cNvSpPr>
            <a:spLocks noChangeArrowheads="1"/>
          </p:cNvSpPr>
          <p:nvPr/>
        </p:nvSpPr>
        <p:spPr bwMode="auto">
          <a:xfrm>
            <a:off x="2012950" y="2562225"/>
            <a:ext cx="773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1773" name="Rectangle 29"/>
          <p:cNvSpPr>
            <a:spLocks noChangeArrowheads="1"/>
          </p:cNvSpPr>
          <p:nvPr/>
        </p:nvSpPr>
        <p:spPr bwMode="auto">
          <a:xfrm>
            <a:off x="2938463" y="3452812"/>
            <a:ext cx="14620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Courier New" pitchFamily="49" charset="0"/>
              </a:rPr>
              <a:t>Data entry r</a:t>
            </a:r>
          </a:p>
        </p:txBody>
      </p:sp>
      <p:sp>
        <p:nvSpPr>
          <p:cNvPr id="31774" name="Rectangle 30"/>
          <p:cNvSpPr>
            <a:spLocks noChangeArrowheads="1"/>
          </p:cNvSpPr>
          <p:nvPr/>
        </p:nvSpPr>
        <p:spPr bwMode="auto">
          <a:xfrm>
            <a:off x="2938463" y="3600450"/>
            <a:ext cx="13541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Courier New" pitchFamily="49" charset="0"/>
              </a:rPr>
              <a:t>with h(r)=5</a:t>
            </a:r>
          </a:p>
        </p:txBody>
      </p:sp>
      <p:sp>
        <p:nvSpPr>
          <p:cNvPr id="31775" name="Rectangle 31"/>
          <p:cNvSpPr>
            <a:spLocks noChangeArrowheads="1"/>
          </p:cNvSpPr>
          <p:nvPr/>
        </p:nvSpPr>
        <p:spPr bwMode="auto">
          <a:xfrm>
            <a:off x="3014663" y="4227512"/>
            <a:ext cx="10350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Courier New" pitchFamily="49" charset="0"/>
              </a:rPr>
              <a:t>Primary </a:t>
            </a:r>
          </a:p>
        </p:txBody>
      </p:sp>
      <p:sp>
        <p:nvSpPr>
          <p:cNvPr id="31776" name="Rectangle 32"/>
          <p:cNvSpPr>
            <a:spLocks noChangeArrowheads="1"/>
          </p:cNvSpPr>
          <p:nvPr/>
        </p:nvSpPr>
        <p:spPr bwMode="auto">
          <a:xfrm>
            <a:off x="3014663" y="4416425"/>
            <a:ext cx="13541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latin typeface="Courier New" pitchFamily="49" charset="0"/>
              </a:rPr>
              <a:t>bucket page</a:t>
            </a:r>
          </a:p>
        </p:txBody>
      </p:sp>
      <p:sp>
        <p:nvSpPr>
          <p:cNvPr id="31777" name="Rectangle 33"/>
          <p:cNvSpPr>
            <a:spLocks noChangeArrowheads="1"/>
          </p:cNvSpPr>
          <p:nvPr/>
        </p:nvSpPr>
        <p:spPr bwMode="auto">
          <a:xfrm>
            <a:off x="1976438" y="29860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44*</a:t>
            </a:r>
          </a:p>
        </p:txBody>
      </p:sp>
      <p:sp>
        <p:nvSpPr>
          <p:cNvPr id="31778" name="Rectangle 34"/>
          <p:cNvSpPr>
            <a:spLocks noChangeArrowheads="1"/>
          </p:cNvSpPr>
          <p:nvPr/>
        </p:nvSpPr>
        <p:spPr bwMode="auto">
          <a:xfrm>
            <a:off x="2298700" y="30003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36*</a:t>
            </a:r>
          </a:p>
        </p:txBody>
      </p:sp>
      <p:sp>
        <p:nvSpPr>
          <p:cNvPr id="31779" name="Rectangle 35"/>
          <p:cNvSpPr>
            <a:spLocks noChangeArrowheads="1"/>
          </p:cNvSpPr>
          <p:nvPr/>
        </p:nvSpPr>
        <p:spPr bwMode="auto">
          <a:xfrm>
            <a:off x="1722438" y="29845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000000"/>
                </a:solidFill>
              </a:rPr>
              <a:t>32*</a:t>
            </a:r>
          </a:p>
        </p:txBody>
      </p:sp>
      <p:sp>
        <p:nvSpPr>
          <p:cNvPr id="31780" name="Rectangle 36"/>
          <p:cNvSpPr>
            <a:spLocks noChangeArrowheads="1"/>
          </p:cNvSpPr>
          <p:nvPr/>
        </p:nvSpPr>
        <p:spPr bwMode="auto">
          <a:xfrm>
            <a:off x="1995488" y="35591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25*</a:t>
            </a:r>
          </a:p>
        </p:txBody>
      </p:sp>
      <p:sp>
        <p:nvSpPr>
          <p:cNvPr id="31781" name="Rectangle 37"/>
          <p:cNvSpPr>
            <a:spLocks noChangeArrowheads="1"/>
          </p:cNvSpPr>
          <p:nvPr/>
        </p:nvSpPr>
        <p:spPr bwMode="auto">
          <a:xfrm>
            <a:off x="1736725" y="355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9*</a:t>
            </a:r>
          </a:p>
        </p:txBody>
      </p:sp>
      <p:sp>
        <p:nvSpPr>
          <p:cNvPr id="31782" name="Rectangle 38"/>
          <p:cNvSpPr>
            <a:spLocks noChangeArrowheads="1"/>
          </p:cNvSpPr>
          <p:nvPr/>
        </p:nvSpPr>
        <p:spPr bwMode="auto">
          <a:xfrm>
            <a:off x="2305050" y="355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5*</a:t>
            </a:r>
          </a:p>
        </p:txBody>
      </p:sp>
      <p:sp>
        <p:nvSpPr>
          <p:cNvPr id="31783" name="Rectangle 39"/>
          <p:cNvSpPr>
            <a:spLocks noChangeArrowheads="1"/>
          </p:cNvSpPr>
          <p:nvPr/>
        </p:nvSpPr>
        <p:spPr bwMode="auto">
          <a:xfrm>
            <a:off x="1711325" y="41433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14*</a:t>
            </a:r>
          </a:p>
        </p:txBody>
      </p:sp>
      <p:sp>
        <p:nvSpPr>
          <p:cNvPr id="31784" name="Rectangle 40"/>
          <p:cNvSpPr>
            <a:spLocks noChangeArrowheads="1"/>
          </p:cNvSpPr>
          <p:nvPr/>
        </p:nvSpPr>
        <p:spPr bwMode="auto">
          <a:xfrm>
            <a:off x="2009775" y="41433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18*</a:t>
            </a:r>
          </a:p>
        </p:txBody>
      </p:sp>
      <p:sp>
        <p:nvSpPr>
          <p:cNvPr id="31785" name="Rectangle 41"/>
          <p:cNvSpPr>
            <a:spLocks noChangeArrowheads="1"/>
          </p:cNvSpPr>
          <p:nvPr/>
        </p:nvSpPr>
        <p:spPr bwMode="auto">
          <a:xfrm>
            <a:off x="2282825" y="41417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1786" name="Rectangle 42"/>
          <p:cNvSpPr>
            <a:spLocks noChangeArrowheads="1"/>
          </p:cNvSpPr>
          <p:nvPr/>
        </p:nvSpPr>
        <p:spPr bwMode="auto">
          <a:xfrm>
            <a:off x="2560638" y="413861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30*</a:t>
            </a:r>
          </a:p>
        </p:txBody>
      </p:sp>
      <p:sp>
        <p:nvSpPr>
          <p:cNvPr id="31787" name="Rectangle 43"/>
          <p:cNvSpPr>
            <a:spLocks noChangeArrowheads="1"/>
          </p:cNvSpPr>
          <p:nvPr/>
        </p:nvSpPr>
        <p:spPr bwMode="auto">
          <a:xfrm>
            <a:off x="1712913" y="46878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31*</a:t>
            </a:r>
          </a:p>
        </p:txBody>
      </p:sp>
      <p:sp>
        <p:nvSpPr>
          <p:cNvPr id="31788" name="Rectangle 44"/>
          <p:cNvSpPr>
            <a:spLocks noChangeArrowheads="1"/>
          </p:cNvSpPr>
          <p:nvPr/>
        </p:nvSpPr>
        <p:spPr bwMode="auto">
          <a:xfrm>
            <a:off x="1997075" y="46878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35*</a:t>
            </a:r>
          </a:p>
        </p:txBody>
      </p:sp>
      <p:sp>
        <p:nvSpPr>
          <p:cNvPr id="31789" name="Rectangle 45"/>
          <p:cNvSpPr>
            <a:spLocks noChangeArrowheads="1"/>
          </p:cNvSpPr>
          <p:nvPr/>
        </p:nvSpPr>
        <p:spPr bwMode="auto">
          <a:xfrm>
            <a:off x="2543175" y="46910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1790" name="Rectangle 46"/>
          <p:cNvSpPr>
            <a:spLocks noChangeArrowheads="1"/>
          </p:cNvSpPr>
          <p:nvPr/>
        </p:nvSpPr>
        <p:spPr bwMode="auto">
          <a:xfrm>
            <a:off x="2295525" y="46878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7*</a:t>
            </a:r>
          </a:p>
        </p:txBody>
      </p:sp>
      <p:sp>
        <p:nvSpPr>
          <p:cNvPr id="31791" name="Line 47"/>
          <p:cNvSpPr>
            <a:spLocks noChangeShapeType="1"/>
          </p:cNvSpPr>
          <p:nvPr/>
        </p:nvSpPr>
        <p:spPr bwMode="auto">
          <a:xfrm>
            <a:off x="1411288" y="2413000"/>
            <a:ext cx="0" cy="26670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2" name="Line 48"/>
          <p:cNvSpPr>
            <a:spLocks noChangeShapeType="1"/>
          </p:cNvSpPr>
          <p:nvPr/>
        </p:nvSpPr>
        <p:spPr bwMode="auto">
          <a:xfrm>
            <a:off x="877888" y="2413000"/>
            <a:ext cx="0" cy="26670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3" name="Line 49"/>
          <p:cNvSpPr>
            <a:spLocks noChangeShapeType="1"/>
          </p:cNvSpPr>
          <p:nvPr/>
        </p:nvSpPr>
        <p:spPr bwMode="auto">
          <a:xfrm>
            <a:off x="1549400" y="2860675"/>
            <a:ext cx="184150" cy="203200"/>
          </a:xfrm>
          <a:prstGeom prst="line">
            <a:avLst/>
          </a:prstGeom>
          <a:noFill/>
          <a:ln w="25400">
            <a:solidFill>
              <a:srgbClr val="FC0128"/>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4" name="Line 50"/>
          <p:cNvSpPr>
            <a:spLocks noChangeShapeType="1"/>
          </p:cNvSpPr>
          <p:nvPr/>
        </p:nvSpPr>
        <p:spPr bwMode="auto">
          <a:xfrm>
            <a:off x="2047875" y="30162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5" name="Line 51"/>
          <p:cNvSpPr>
            <a:spLocks noChangeShapeType="1"/>
          </p:cNvSpPr>
          <p:nvPr/>
        </p:nvSpPr>
        <p:spPr bwMode="auto">
          <a:xfrm>
            <a:off x="2343150" y="3025775"/>
            <a:ext cx="0" cy="2762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6" name="Line 52"/>
          <p:cNvSpPr>
            <a:spLocks noChangeShapeType="1"/>
          </p:cNvSpPr>
          <p:nvPr/>
        </p:nvSpPr>
        <p:spPr bwMode="auto">
          <a:xfrm>
            <a:off x="2022475" y="3597275"/>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7" name="Line 53"/>
          <p:cNvSpPr>
            <a:spLocks noChangeShapeType="1"/>
          </p:cNvSpPr>
          <p:nvPr/>
        </p:nvSpPr>
        <p:spPr bwMode="auto">
          <a:xfrm>
            <a:off x="2352675" y="3582987"/>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8" name="Line 54"/>
          <p:cNvSpPr>
            <a:spLocks noChangeShapeType="1"/>
          </p:cNvSpPr>
          <p:nvPr/>
        </p:nvSpPr>
        <p:spPr bwMode="auto">
          <a:xfrm>
            <a:off x="2647950" y="302101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99" name="Line 55"/>
          <p:cNvSpPr>
            <a:spLocks noChangeShapeType="1"/>
          </p:cNvSpPr>
          <p:nvPr/>
        </p:nvSpPr>
        <p:spPr bwMode="auto">
          <a:xfrm>
            <a:off x="2597150" y="3590925"/>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0" name="Line 56"/>
          <p:cNvSpPr>
            <a:spLocks noChangeShapeType="1"/>
          </p:cNvSpPr>
          <p:nvPr/>
        </p:nvSpPr>
        <p:spPr bwMode="auto">
          <a:xfrm>
            <a:off x="2046288" y="41846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1" name="Line 57"/>
          <p:cNvSpPr>
            <a:spLocks noChangeShapeType="1"/>
          </p:cNvSpPr>
          <p:nvPr/>
        </p:nvSpPr>
        <p:spPr bwMode="auto">
          <a:xfrm>
            <a:off x="2341563" y="417036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2" name="Line 58"/>
          <p:cNvSpPr>
            <a:spLocks noChangeShapeType="1"/>
          </p:cNvSpPr>
          <p:nvPr/>
        </p:nvSpPr>
        <p:spPr bwMode="auto">
          <a:xfrm>
            <a:off x="2625725" y="4167187"/>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3" name="Line 59"/>
          <p:cNvSpPr>
            <a:spLocks noChangeShapeType="1"/>
          </p:cNvSpPr>
          <p:nvPr/>
        </p:nvSpPr>
        <p:spPr bwMode="auto">
          <a:xfrm>
            <a:off x="2039938" y="473551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4" name="Line 60"/>
          <p:cNvSpPr>
            <a:spLocks noChangeShapeType="1"/>
          </p:cNvSpPr>
          <p:nvPr/>
        </p:nvSpPr>
        <p:spPr bwMode="auto">
          <a:xfrm>
            <a:off x="2335213" y="47434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5" name="Line 61"/>
          <p:cNvSpPr>
            <a:spLocks noChangeShapeType="1"/>
          </p:cNvSpPr>
          <p:nvPr/>
        </p:nvSpPr>
        <p:spPr bwMode="auto">
          <a:xfrm>
            <a:off x="2582863" y="474186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6" name="Freeform 62"/>
          <p:cNvSpPr>
            <a:spLocks/>
          </p:cNvSpPr>
          <p:nvPr/>
        </p:nvSpPr>
        <p:spPr bwMode="auto">
          <a:xfrm>
            <a:off x="2500313" y="3802062"/>
            <a:ext cx="681037" cy="168275"/>
          </a:xfrm>
          <a:custGeom>
            <a:avLst/>
            <a:gdLst>
              <a:gd name="T0" fmla="*/ 428 w 429"/>
              <a:gd name="T1" fmla="*/ 15 h 106"/>
              <a:gd name="T2" fmla="*/ 413 w 429"/>
              <a:gd name="T3" fmla="*/ 45 h 106"/>
              <a:gd name="T4" fmla="*/ 390 w 429"/>
              <a:gd name="T5" fmla="*/ 52 h 106"/>
              <a:gd name="T6" fmla="*/ 368 w 429"/>
              <a:gd name="T7" fmla="*/ 67 h 106"/>
              <a:gd name="T8" fmla="*/ 345 w 429"/>
              <a:gd name="T9" fmla="*/ 75 h 106"/>
              <a:gd name="T10" fmla="*/ 323 w 429"/>
              <a:gd name="T11" fmla="*/ 82 h 106"/>
              <a:gd name="T12" fmla="*/ 300 w 429"/>
              <a:gd name="T13" fmla="*/ 90 h 106"/>
              <a:gd name="T14" fmla="*/ 278 w 429"/>
              <a:gd name="T15" fmla="*/ 97 h 106"/>
              <a:gd name="T16" fmla="*/ 255 w 429"/>
              <a:gd name="T17" fmla="*/ 105 h 106"/>
              <a:gd name="T18" fmla="*/ 233 w 429"/>
              <a:gd name="T19" fmla="*/ 105 h 106"/>
              <a:gd name="T20" fmla="*/ 210 w 429"/>
              <a:gd name="T21" fmla="*/ 105 h 106"/>
              <a:gd name="T22" fmla="*/ 188 w 429"/>
              <a:gd name="T23" fmla="*/ 105 h 106"/>
              <a:gd name="T24" fmla="*/ 165 w 429"/>
              <a:gd name="T25" fmla="*/ 105 h 106"/>
              <a:gd name="T26" fmla="*/ 143 w 429"/>
              <a:gd name="T27" fmla="*/ 97 h 106"/>
              <a:gd name="T28" fmla="*/ 120 w 429"/>
              <a:gd name="T29" fmla="*/ 90 h 106"/>
              <a:gd name="T30" fmla="*/ 98 w 429"/>
              <a:gd name="T31" fmla="*/ 82 h 106"/>
              <a:gd name="T32" fmla="*/ 75 w 429"/>
              <a:gd name="T33" fmla="*/ 75 h 106"/>
              <a:gd name="T34" fmla="*/ 53 w 429"/>
              <a:gd name="T35" fmla="*/ 60 h 106"/>
              <a:gd name="T36" fmla="*/ 30 w 429"/>
              <a:gd name="T37" fmla="*/ 37 h 106"/>
              <a:gd name="T38" fmla="*/ 15 w 429"/>
              <a:gd name="T39" fmla="*/ 15 h 106"/>
              <a:gd name="T40" fmla="*/ 0 w 429"/>
              <a:gd name="T41"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9" h="106">
                <a:moveTo>
                  <a:pt x="428" y="15"/>
                </a:moveTo>
                <a:lnTo>
                  <a:pt x="413" y="45"/>
                </a:lnTo>
                <a:lnTo>
                  <a:pt x="390" y="52"/>
                </a:lnTo>
                <a:lnTo>
                  <a:pt x="368" y="67"/>
                </a:lnTo>
                <a:lnTo>
                  <a:pt x="345" y="75"/>
                </a:lnTo>
                <a:lnTo>
                  <a:pt x="323" y="82"/>
                </a:lnTo>
                <a:lnTo>
                  <a:pt x="300" y="90"/>
                </a:lnTo>
                <a:lnTo>
                  <a:pt x="278" y="97"/>
                </a:lnTo>
                <a:lnTo>
                  <a:pt x="255" y="105"/>
                </a:lnTo>
                <a:lnTo>
                  <a:pt x="233" y="105"/>
                </a:lnTo>
                <a:lnTo>
                  <a:pt x="210" y="105"/>
                </a:lnTo>
                <a:lnTo>
                  <a:pt x="188" y="105"/>
                </a:lnTo>
                <a:lnTo>
                  <a:pt x="165" y="105"/>
                </a:lnTo>
                <a:lnTo>
                  <a:pt x="143" y="97"/>
                </a:lnTo>
                <a:lnTo>
                  <a:pt x="120" y="90"/>
                </a:lnTo>
                <a:lnTo>
                  <a:pt x="98" y="82"/>
                </a:lnTo>
                <a:lnTo>
                  <a:pt x="75" y="75"/>
                </a:lnTo>
                <a:lnTo>
                  <a:pt x="53" y="60"/>
                </a:lnTo>
                <a:lnTo>
                  <a:pt x="30" y="37"/>
                </a:lnTo>
                <a:lnTo>
                  <a:pt x="15" y="15"/>
                </a:lnTo>
                <a:lnTo>
                  <a:pt x="0" y="0"/>
                </a:lnTo>
              </a:path>
            </a:pathLst>
          </a:custGeom>
          <a:noFill/>
          <a:ln w="12700" cap="rnd" cmpd="sng">
            <a:solidFill>
              <a:schemeClr val="tx2"/>
            </a:solidFill>
            <a:prstDash val="solid"/>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7" name="Line 63"/>
          <p:cNvSpPr>
            <a:spLocks noChangeShapeType="1"/>
          </p:cNvSpPr>
          <p:nvPr/>
        </p:nvSpPr>
        <p:spPr bwMode="auto">
          <a:xfrm flipH="1" flipV="1">
            <a:off x="2894013" y="4325937"/>
            <a:ext cx="142875" cy="9525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08" name="Rectangle 64"/>
          <p:cNvSpPr>
            <a:spLocks noChangeArrowheads="1"/>
          </p:cNvSpPr>
          <p:nvPr/>
        </p:nvSpPr>
        <p:spPr bwMode="auto">
          <a:xfrm>
            <a:off x="5403850" y="2563812"/>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a:t>
            </a:r>
          </a:p>
        </p:txBody>
      </p:sp>
      <p:sp>
        <p:nvSpPr>
          <p:cNvPr id="31809" name="Rectangle 65"/>
          <p:cNvSpPr>
            <a:spLocks noChangeArrowheads="1"/>
          </p:cNvSpPr>
          <p:nvPr/>
        </p:nvSpPr>
        <p:spPr bwMode="auto">
          <a:xfrm>
            <a:off x="5289550" y="237490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1810" name="Rectangle 66"/>
          <p:cNvSpPr>
            <a:spLocks noChangeArrowheads="1"/>
          </p:cNvSpPr>
          <p:nvPr/>
        </p:nvSpPr>
        <p:spPr bwMode="auto">
          <a:xfrm>
            <a:off x="4703763" y="236220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1811" name="Freeform 67"/>
          <p:cNvSpPr>
            <a:spLocks/>
          </p:cNvSpPr>
          <p:nvPr/>
        </p:nvSpPr>
        <p:spPr bwMode="auto">
          <a:xfrm>
            <a:off x="6057900" y="3016250"/>
            <a:ext cx="1146175" cy="287337"/>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2" name="Freeform 68"/>
          <p:cNvSpPr>
            <a:spLocks/>
          </p:cNvSpPr>
          <p:nvPr/>
        </p:nvSpPr>
        <p:spPr bwMode="auto">
          <a:xfrm>
            <a:off x="6057900" y="4170362"/>
            <a:ext cx="1146175" cy="287338"/>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3" name="Freeform 69"/>
          <p:cNvSpPr>
            <a:spLocks/>
          </p:cNvSpPr>
          <p:nvPr/>
        </p:nvSpPr>
        <p:spPr bwMode="auto">
          <a:xfrm>
            <a:off x="6057900" y="4730750"/>
            <a:ext cx="1146175" cy="287337"/>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14" name="Rectangle 70"/>
          <p:cNvSpPr>
            <a:spLocks noChangeArrowheads="1"/>
          </p:cNvSpPr>
          <p:nvPr/>
        </p:nvSpPr>
        <p:spPr bwMode="auto">
          <a:xfrm>
            <a:off x="4822825" y="25654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rPr>
              <a:t>1</a:t>
            </a:r>
          </a:p>
        </p:txBody>
      </p:sp>
      <p:sp>
        <p:nvSpPr>
          <p:cNvPr id="31815" name="Rectangle 71"/>
          <p:cNvSpPr>
            <a:spLocks noChangeArrowheads="1"/>
          </p:cNvSpPr>
          <p:nvPr/>
        </p:nvSpPr>
        <p:spPr bwMode="auto">
          <a:xfrm>
            <a:off x="5757863" y="1954212"/>
            <a:ext cx="7858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Level=0</a:t>
            </a:r>
          </a:p>
        </p:txBody>
      </p:sp>
      <p:sp>
        <p:nvSpPr>
          <p:cNvPr id="31816" name="Rectangle 72"/>
          <p:cNvSpPr>
            <a:spLocks noChangeArrowheads="1"/>
          </p:cNvSpPr>
          <p:nvPr/>
        </p:nvSpPr>
        <p:spPr bwMode="auto">
          <a:xfrm>
            <a:off x="5335588" y="310356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1817" name="Rectangle 73"/>
          <p:cNvSpPr>
            <a:spLocks noChangeArrowheads="1"/>
          </p:cNvSpPr>
          <p:nvPr/>
        </p:nvSpPr>
        <p:spPr bwMode="auto">
          <a:xfrm>
            <a:off x="5335588" y="363537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a:t>
            </a:r>
          </a:p>
        </p:txBody>
      </p:sp>
      <p:sp>
        <p:nvSpPr>
          <p:cNvPr id="31818" name="Rectangle 74"/>
          <p:cNvSpPr>
            <a:spLocks noChangeArrowheads="1"/>
          </p:cNvSpPr>
          <p:nvPr/>
        </p:nvSpPr>
        <p:spPr bwMode="auto">
          <a:xfrm>
            <a:off x="5311775" y="4233862"/>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1819" name="Rectangle 75"/>
          <p:cNvSpPr>
            <a:spLocks noChangeArrowheads="1"/>
          </p:cNvSpPr>
          <p:nvPr/>
        </p:nvSpPr>
        <p:spPr bwMode="auto">
          <a:xfrm>
            <a:off x="5322888" y="482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1820" name="Rectangle 76"/>
          <p:cNvSpPr>
            <a:spLocks noChangeArrowheads="1"/>
          </p:cNvSpPr>
          <p:nvPr/>
        </p:nvSpPr>
        <p:spPr bwMode="auto">
          <a:xfrm>
            <a:off x="4681538" y="31035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000</a:t>
            </a:r>
          </a:p>
        </p:txBody>
      </p:sp>
      <p:sp>
        <p:nvSpPr>
          <p:cNvPr id="31821" name="Rectangle 77"/>
          <p:cNvSpPr>
            <a:spLocks noChangeArrowheads="1"/>
          </p:cNvSpPr>
          <p:nvPr/>
        </p:nvSpPr>
        <p:spPr bwMode="auto">
          <a:xfrm>
            <a:off x="4668838" y="3633787"/>
            <a:ext cx="485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001</a:t>
            </a:r>
          </a:p>
        </p:txBody>
      </p:sp>
      <p:sp>
        <p:nvSpPr>
          <p:cNvPr id="31822" name="Rectangle 78"/>
          <p:cNvSpPr>
            <a:spLocks noChangeArrowheads="1"/>
          </p:cNvSpPr>
          <p:nvPr/>
        </p:nvSpPr>
        <p:spPr bwMode="auto">
          <a:xfrm>
            <a:off x="4681538" y="42449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010</a:t>
            </a:r>
          </a:p>
        </p:txBody>
      </p:sp>
      <p:sp>
        <p:nvSpPr>
          <p:cNvPr id="31823" name="Rectangle 79"/>
          <p:cNvSpPr>
            <a:spLocks noChangeArrowheads="1"/>
          </p:cNvSpPr>
          <p:nvPr/>
        </p:nvSpPr>
        <p:spPr bwMode="auto">
          <a:xfrm>
            <a:off x="4694238" y="48053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011</a:t>
            </a:r>
          </a:p>
        </p:txBody>
      </p:sp>
      <p:sp>
        <p:nvSpPr>
          <p:cNvPr id="31824" name="Rectangle 80"/>
          <p:cNvSpPr>
            <a:spLocks noChangeArrowheads="1"/>
          </p:cNvSpPr>
          <p:nvPr/>
        </p:nvSpPr>
        <p:spPr bwMode="auto">
          <a:xfrm>
            <a:off x="5657850" y="3303587"/>
            <a:ext cx="739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FC0128"/>
                </a:solidFill>
              </a:rPr>
              <a:t>Next=1</a:t>
            </a:r>
          </a:p>
        </p:txBody>
      </p:sp>
      <p:sp>
        <p:nvSpPr>
          <p:cNvPr id="31825" name="Rectangle 81"/>
          <p:cNvSpPr>
            <a:spLocks noChangeArrowheads="1"/>
          </p:cNvSpPr>
          <p:nvPr/>
        </p:nvSpPr>
        <p:spPr bwMode="auto">
          <a:xfrm>
            <a:off x="6203950" y="2384425"/>
            <a:ext cx="10398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PRIMARY</a:t>
            </a:r>
          </a:p>
        </p:txBody>
      </p:sp>
      <p:sp>
        <p:nvSpPr>
          <p:cNvPr id="31826" name="Rectangle 82"/>
          <p:cNvSpPr>
            <a:spLocks noChangeArrowheads="1"/>
          </p:cNvSpPr>
          <p:nvPr/>
        </p:nvSpPr>
        <p:spPr bwMode="auto">
          <a:xfrm>
            <a:off x="6296025" y="2600325"/>
            <a:ext cx="773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1827" name="Rectangle 83"/>
          <p:cNvSpPr>
            <a:spLocks noChangeArrowheads="1"/>
          </p:cNvSpPr>
          <p:nvPr/>
        </p:nvSpPr>
        <p:spPr bwMode="auto">
          <a:xfrm>
            <a:off x="5999163" y="52720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44*</a:t>
            </a:r>
          </a:p>
        </p:txBody>
      </p:sp>
      <p:sp>
        <p:nvSpPr>
          <p:cNvPr id="31828" name="Rectangle 84"/>
          <p:cNvSpPr>
            <a:spLocks noChangeArrowheads="1"/>
          </p:cNvSpPr>
          <p:nvPr/>
        </p:nvSpPr>
        <p:spPr bwMode="auto">
          <a:xfrm>
            <a:off x="6308725" y="52736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36*</a:t>
            </a:r>
          </a:p>
        </p:txBody>
      </p:sp>
      <p:sp>
        <p:nvSpPr>
          <p:cNvPr id="31829" name="Rectangle 85"/>
          <p:cNvSpPr>
            <a:spLocks noChangeArrowheads="1"/>
          </p:cNvSpPr>
          <p:nvPr/>
        </p:nvSpPr>
        <p:spPr bwMode="auto">
          <a:xfrm>
            <a:off x="6042025" y="29845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32*</a:t>
            </a:r>
          </a:p>
        </p:txBody>
      </p:sp>
      <p:sp>
        <p:nvSpPr>
          <p:cNvPr id="31830" name="Rectangle 86"/>
          <p:cNvSpPr>
            <a:spLocks noChangeArrowheads="1"/>
          </p:cNvSpPr>
          <p:nvPr/>
        </p:nvSpPr>
        <p:spPr bwMode="auto">
          <a:xfrm>
            <a:off x="6315075" y="35591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25*</a:t>
            </a:r>
          </a:p>
        </p:txBody>
      </p:sp>
      <p:sp>
        <p:nvSpPr>
          <p:cNvPr id="31831" name="Rectangle 87"/>
          <p:cNvSpPr>
            <a:spLocks noChangeArrowheads="1"/>
          </p:cNvSpPr>
          <p:nvPr/>
        </p:nvSpPr>
        <p:spPr bwMode="auto">
          <a:xfrm>
            <a:off x="6056313" y="355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9*</a:t>
            </a:r>
          </a:p>
        </p:txBody>
      </p:sp>
      <p:sp>
        <p:nvSpPr>
          <p:cNvPr id="31832" name="Rectangle 88"/>
          <p:cNvSpPr>
            <a:spLocks noChangeArrowheads="1"/>
          </p:cNvSpPr>
          <p:nvPr/>
        </p:nvSpPr>
        <p:spPr bwMode="auto">
          <a:xfrm>
            <a:off x="6624638" y="35575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5*</a:t>
            </a:r>
          </a:p>
        </p:txBody>
      </p:sp>
      <p:sp>
        <p:nvSpPr>
          <p:cNvPr id="31833" name="Rectangle 89"/>
          <p:cNvSpPr>
            <a:spLocks noChangeArrowheads="1"/>
          </p:cNvSpPr>
          <p:nvPr/>
        </p:nvSpPr>
        <p:spPr bwMode="auto">
          <a:xfrm>
            <a:off x="6030913" y="41433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14*</a:t>
            </a:r>
          </a:p>
        </p:txBody>
      </p:sp>
      <p:sp>
        <p:nvSpPr>
          <p:cNvPr id="31834" name="Rectangle 90"/>
          <p:cNvSpPr>
            <a:spLocks noChangeArrowheads="1"/>
          </p:cNvSpPr>
          <p:nvPr/>
        </p:nvSpPr>
        <p:spPr bwMode="auto">
          <a:xfrm>
            <a:off x="6329363" y="41433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18*</a:t>
            </a:r>
          </a:p>
        </p:txBody>
      </p:sp>
      <p:sp>
        <p:nvSpPr>
          <p:cNvPr id="31835" name="Rectangle 91"/>
          <p:cNvSpPr>
            <a:spLocks noChangeArrowheads="1"/>
          </p:cNvSpPr>
          <p:nvPr/>
        </p:nvSpPr>
        <p:spPr bwMode="auto">
          <a:xfrm>
            <a:off x="6602413" y="41417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1836" name="Rectangle 92"/>
          <p:cNvSpPr>
            <a:spLocks noChangeArrowheads="1"/>
          </p:cNvSpPr>
          <p:nvPr/>
        </p:nvSpPr>
        <p:spPr bwMode="auto">
          <a:xfrm>
            <a:off x="6880225" y="413861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30*</a:t>
            </a:r>
          </a:p>
        </p:txBody>
      </p:sp>
      <p:sp>
        <p:nvSpPr>
          <p:cNvPr id="31837" name="Rectangle 93"/>
          <p:cNvSpPr>
            <a:spLocks noChangeArrowheads="1"/>
          </p:cNvSpPr>
          <p:nvPr/>
        </p:nvSpPr>
        <p:spPr bwMode="auto">
          <a:xfrm>
            <a:off x="6032500" y="46878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31*</a:t>
            </a:r>
          </a:p>
        </p:txBody>
      </p:sp>
      <p:sp>
        <p:nvSpPr>
          <p:cNvPr id="31838" name="Rectangle 94"/>
          <p:cNvSpPr>
            <a:spLocks noChangeArrowheads="1"/>
          </p:cNvSpPr>
          <p:nvPr/>
        </p:nvSpPr>
        <p:spPr bwMode="auto">
          <a:xfrm>
            <a:off x="6316663" y="4687887"/>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35*</a:t>
            </a:r>
          </a:p>
        </p:txBody>
      </p:sp>
      <p:sp>
        <p:nvSpPr>
          <p:cNvPr id="31839" name="Rectangle 95"/>
          <p:cNvSpPr>
            <a:spLocks noChangeArrowheads="1"/>
          </p:cNvSpPr>
          <p:nvPr/>
        </p:nvSpPr>
        <p:spPr bwMode="auto">
          <a:xfrm>
            <a:off x="6862763" y="469106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1840" name="Rectangle 96"/>
          <p:cNvSpPr>
            <a:spLocks noChangeArrowheads="1"/>
          </p:cNvSpPr>
          <p:nvPr/>
        </p:nvSpPr>
        <p:spPr bwMode="auto">
          <a:xfrm>
            <a:off x="6615113" y="468788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7*</a:t>
            </a:r>
          </a:p>
        </p:txBody>
      </p:sp>
      <p:sp>
        <p:nvSpPr>
          <p:cNvPr id="31841" name="Line 97"/>
          <p:cNvSpPr>
            <a:spLocks noChangeShapeType="1"/>
          </p:cNvSpPr>
          <p:nvPr/>
        </p:nvSpPr>
        <p:spPr bwMode="auto">
          <a:xfrm>
            <a:off x="5730875" y="2413000"/>
            <a:ext cx="0" cy="3162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2" name="Line 98"/>
          <p:cNvSpPr>
            <a:spLocks noChangeShapeType="1"/>
          </p:cNvSpPr>
          <p:nvPr/>
        </p:nvSpPr>
        <p:spPr bwMode="auto">
          <a:xfrm>
            <a:off x="5197475" y="2413000"/>
            <a:ext cx="0" cy="3151187"/>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3" name="Line 99"/>
          <p:cNvSpPr>
            <a:spLocks noChangeShapeType="1"/>
          </p:cNvSpPr>
          <p:nvPr/>
        </p:nvSpPr>
        <p:spPr bwMode="auto">
          <a:xfrm>
            <a:off x="5845175" y="3503612"/>
            <a:ext cx="184150" cy="203200"/>
          </a:xfrm>
          <a:prstGeom prst="line">
            <a:avLst/>
          </a:prstGeom>
          <a:noFill/>
          <a:ln w="25400">
            <a:solidFill>
              <a:srgbClr val="FC0128"/>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4" name="Line 100"/>
          <p:cNvSpPr>
            <a:spLocks noChangeShapeType="1"/>
          </p:cNvSpPr>
          <p:nvPr/>
        </p:nvSpPr>
        <p:spPr bwMode="auto">
          <a:xfrm>
            <a:off x="6367463" y="30162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5" name="Line 101"/>
          <p:cNvSpPr>
            <a:spLocks noChangeShapeType="1"/>
          </p:cNvSpPr>
          <p:nvPr/>
        </p:nvSpPr>
        <p:spPr bwMode="auto">
          <a:xfrm>
            <a:off x="6662738" y="3025775"/>
            <a:ext cx="0" cy="27622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6" name="Line 102"/>
          <p:cNvSpPr>
            <a:spLocks noChangeShapeType="1"/>
          </p:cNvSpPr>
          <p:nvPr/>
        </p:nvSpPr>
        <p:spPr bwMode="auto">
          <a:xfrm>
            <a:off x="6967538" y="302101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851" name="Group 107"/>
          <p:cNvGrpSpPr>
            <a:grpSpLocks/>
          </p:cNvGrpSpPr>
          <p:nvPr/>
        </p:nvGrpSpPr>
        <p:grpSpPr bwMode="auto">
          <a:xfrm>
            <a:off x="6057900" y="3582987"/>
            <a:ext cx="1146175" cy="300038"/>
            <a:chOff x="3770" y="2720"/>
            <a:chExt cx="722" cy="189"/>
          </a:xfrm>
        </p:grpSpPr>
        <p:sp>
          <p:nvSpPr>
            <p:cNvPr id="31847" name="Freeform 103"/>
            <p:cNvSpPr>
              <a:spLocks/>
            </p:cNvSpPr>
            <p:nvPr/>
          </p:nvSpPr>
          <p:spPr bwMode="auto">
            <a:xfrm>
              <a:off x="3770" y="2723"/>
              <a:ext cx="722" cy="181"/>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8" name="Line 104"/>
            <p:cNvSpPr>
              <a:spLocks noChangeShapeType="1"/>
            </p:cNvSpPr>
            <p:nvPr/>
          </p:nvSpPr>
          <p:spPr bwMode="auto">
            <a:xfrm>
              <a:off x="3949" y="2729"/>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49" name="Line 105"/>
            <p:cNvSpPr>
              <a:spLocks noChangeShapeType="1"/>
            </p:cNvSpPr>
            <p:nvPr/>
          </p:nvSpPr>
          <p:spPr bwMode="auto">
            <a:xfrm>
              <a:off x="4157" y="2720"/>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0" name="Line 106"/>
            <p:cNvSpPr>
              <a:spLocks noChangeShapeType="1"/>
            </p:cNvSpPr>
            <p:nvPr/>
          </p:nvSpPr>
          <p:spPr bwMode="auto">
            <a:xfrm>
              <a:off x="4311" y="2725"/>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852" name="Line 108"/>
          <p:cNvSpPr>
            <a:spLocks noChangeShapeType="1"/>
          </p:cNvSpPr>
          <p:nvPr/>
        </p:nvSpPr>
        <p:spPr bwMode="auto">
          <a:xfrm>
            <a:off x="6365875" y="41846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3" name="Line 109"/>
          <p:cNvSpPr>
            <a:spLocks noChangeShapeType="1"/>
          </p:cNvSpPr>
          <p:nvPr/>
        </p:nvSpPr>
        <p:spPr bwMode="auto">
          <a:xfrm>
            <a:off x="6661150" y="417036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4" name="Line 110"/>
          <p:cNvSpPr>
            <a:spLocks noChangeShapeType="1"/>
          </p:cNvSpPr>
          <p:nvPr/>
        </p:nvSpPr>
        <p:spPr bwMode="auto">
          <a:xfrm>
            <a:off x="6945313" y="4167187"/>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5" name="Line 111"/>
          <p:cNvSpPr>
            <a:spLocks noChangeShapeType="1"/>
          </p:cNvSpPr>
          <p:nvPr/>
        </p:nvSpPr>
        <p:spPr bwMode="auto">
          <a:xfrm>
            <a:off x="6359525" y="473551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6" name="Line 112"/>
          <p:cNvSpPr>
            <a:spLocks noChangeShapeType="1"/>
          </p:cNvSpPr>
          <p:nvPr/>
        </p:nvSpPr>
        <p:spPr bwMode="auto">
          <a:xfrm>
            <a:off x="6654800" y="4743450"/>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7" name="Line 113"/>
          <p:cNvSpPr>
            <a:spLocks noChangeShapeType="1"/>
          </p:cNvSpPr>
          <p:nvPr/>
        </p:nvSpPr>
        <p:spPr bwMode="auto">
          <a:xfrm>
            <a:off x="6902450" y="4741862"/>
            <a:ext cx="0" cy="2857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862" name="Group 118"/>
          <p:cNvGrpSpPr>
            <a:grpSpLocks/>
          </p:cNvGrpSpPr>
          <p:nvPr/>
        </p:nvGrpSpPr>
        <p:grpSpPr bwMode="auto">
          <a:xfrm>
            <a:off x="7781925" y="4699000"/>
            <a:ext cx="1146175" cy="300037"/>
            <a:chOff x="4856" y="3423"/>
            <a:chExt cx="722" cy="189"/>
          </a:xfrm>
        </p:grpSpPr>
        <p:sp>
          <p:nvSpPr>
            <p:cNvPr id="31858" name="Freeform 114"/>
            <p:cNvSpPr>
              <a:spLocks/>
            </p:cNvSpPr>
            <p:nvPr/>
          </p:nvSpPr>
          <p:spPr bwMode="auto">
            <a:xfrm>
              <a:off x="4856" y="3426"/>
              <a:ext cx="722" cy="181"/>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59" name="Line 115"/>
            <p:cNvSpPr>
              <a:spLocks noChangeShapeType="1"/>
            </p:cNvSpPr>
            <p:nvPr/>
          </p:nvSpPr>
          <p:spPr bwMode="auto">
            <a:xfrm>
              <a:off x="5035" y="3432"/>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0" name="Line 116"/>
            <p:cNvSpPr>
              <a:spLocks noChangeShapeType="1"/>
            </p:cNvSpPr>
            <p:nvPr/>
          </p:nvSpPr>
          <p:spPr bwMode="auto">
            <a:xfrm>
              <a:off x="5243" y="3423"/>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1" name="Line 117"/>
            <p:cNvSpPr>
              <a:spLocks noChangeShapeType="1"/>
            </p:cNvSpPr>
            <p:nvPr/>
          </p:nvSpPr>
          <p:spPr bwMode="auto">
            <a:xfrm>
              <a:off x="5397" y="3428"/>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863" name="Rectangle 119"/>
          <p:cNvSpPr>
            <a:spLocks noChangeArrowheads="1"/>
          </p:cNvSpPr>
          <p:nvPr/>
        </p:nvSpPr>
        <p:spPr bwMode="auto">
          <a:xfrm>
            <a:off x="7642225" y="2371725"/>
            <a:ext cx="12382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OVERFLOW</a:t>
            </a:r>
          </a:p>
        </p:txBody>
      </p:sp>
      <p:sp>
        <p:nvSpPr>
          <p:cNvPr id="31864" name="Rectangle 120"/>
          <p:cNvSpPr>
            <a:spLocks noChangeArrowheads="1"/>
          </p:cNvSpPr>
          <p:nvPr/>
        </p:nvSpPr>
        <p:spPr bwMode="auto">
          <a:xfrm>
            <a:off x="7888288" y="2586037"/>
            <a:ext cx="7731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1865" name="Line 121"/>
          <p:cNvSpPr>
            <a:spLocks noChangeShapeType="1"/>
          </p:cNvSpPr>
          <p:nvPr/>
        </p:nvSpPr>
        <p:spPr bwMode="auto">
          <a:xfrm>
            <a:off x="7194550" y="5016500"/>
            <a:ext cx="534988"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1870" name="Group 126"/>
          <p:cNvGrpSpPr>
            <a:grpSpLocks/>
          </p:cNvGrpSpPr>
          <p:nvPr/>
        </p:nvGrpSpPr>
        <p:grpSpPr bwMode="auto">
          <a:xfrm>
            <a:off x="6053138" y="5268912"/>
            <a:ext cx="1146175" cy="300038"/>
            <a:chOff x="3767" y="3782"/>
            <a:chExt cx="722" cy="189"/>
          </a:xfrm>
        </p:grpSpPr>
        <p:sp>
          <p:nvSpPr>
            <p:cNvPr id="31866" name="Freeform 122"/>
            <p:cNvSpPr>
              <a:spLocks/>
            </p:cNvSpPr>
            <p:nvPr/>
          </p:nvSpPr>
          <p:spPr bwMode="auto">
            <a:xfrm>
              <a:off x="3767" y="3785"/>
              <a:ext cx="722" cy="181"/>
            </a:xfrm>
            <a:custGeom>
              <a:avLst/>
              <a:gdLst>
                <a:gd name="T0" fmla="*/ 0 w 722"/>
                <a:gd name="T1" fmla="*/ 180 h 181"/>
                <a:gd name="T2" fmla="*/ 0 w 722"/>
                <a:gd name="T3" fmla="*/ 0 h 181"/>
                <a:gd name="T4" fmla="*/ 721 w 722"/>
                <a:gd name="T5" fmla="*/ 0 h 181"/>
                <a:gd name="T6" fmla="*/ 721 w 722"/>
                <a:gd name="T7" fmla="*/ 180 h 181"/>
                <a:gd name="T8" fmla="*/ 0 w 722"/>
                <a:gd name="T9" fmla="*/ 180 h 181"/>
              </a:gdLst>
              <a:ahLst/>
              <a:cxnLst>
                <a:cxn ang="0">
                  <a:pos x="T0" y="T1"/>
                </a:cxn>
                <a:cxn ang="0">
                  <a:pos x="T2" y="T3"/>
                </a:cxn>
                <a:cxn ang="0">
                  <a:pos x="T4" y="T5"/>
                </a:cxn>
                <a:cxn ang="0">
                  <a:pos x="T6" y="T7"/>
                </a:cxn>
                <a:cxn ang="0">
                  <a:pos x="T8" y="T9"/>
                </a:cxn>
              </a:cxnLst>
              <a:rect l="0" t="0" r="r" b="b"/>
              <a:pathLst>
                <a:path w="722" h="181">
                  <a:moveTo>
                    <a:pt x="0" y="180"/>
                  </a:moveTo>
                  <a:lnTo>
                    <a:pt x="0" y="0"/>
                  </a:lnTo>
                  <a:lnTo>
                    <a:pt x="721" y="0"/>
                  </a:lnTo>
                  <a:lnTo>
                    <a:pt x="721" y="180"/>
                  </a:lnTo>
                  <a:lnTo>
                    <a:pt x="0" y="18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7" name="Line 123"/>
            <p:cNvSpPr>
              <a:spLocks noChangeShapeType="1"/>
            </p:cNvSpPr>
            <p:nvPr/>
          </p:nvSpPr>
          <p:spPr bwMode="auto">
            <a:xfrm>
              <a:off x="3946" y="3791"/>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8" name="Line 124"/>
            <p:cNvSpPr>
              <a:spLocks noChangeShapeType="1"/>
            </p:cNvSpPr>
            <p:nvPr/>
          </p:nvSpPr>
          <p:spPr bwMode="auto">
            <a:xfrm>
              <a:off x="4154" y="3782"/>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69" name="Line 125"/>
            <p:cNvSpPr>
              <a:spLocks noChangeShapeType="1"/>
            </p:cNvSpPr>
            <p:nvPr/>
          </p:nvSpPr>
          <p:spPr bwMode="auto">
            <a:xfrm>
              <a:off x="4308" y="3787"/>
              <a:ext cx="0" cy="18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1871" name="Rectangle 127"/>
          <p:cNvSpPr>
            <a:spLocks noChangeArrowheads="1"/>
          </p:cNvSpPr>
          <p:nvPr/>
        </p:nvSpPr>
        <p:spPr bwMode="auto">
          <a:xfrm>
            <a:off x="7723188" y="471011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43*</a:t>
            </a:r>
          </a:p>
        </p:txBody>
      </p:sp>
      <p:sp>
        <p:nvSpPr>
          <p:cNvPr id="31872" name="Rectangle 128"/>
          <p:cNvSpPr>
            <a:spLocks noChangeArrowheads="1"/>
          </p:cNvSpPr>
          <p:nvPr/>
        </p:nvSpPr>
        <p:spPr bwMode="auto">
          <a:xfrm>
            <a:off x="5332413" y="5278437"/>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1873" name="Rectangle 129"/>
          <p:cNvSpPr>
            <a:spLocks noChangeArrowheads="1"/>
          </p:cNvSpPr>
          <p:nvPr/>
        </p:nvSpPr>
        <p:spPr bwMode="auto">
          <a:xfrm>
            <a:off x="4703763" y="5256212"/>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100</a:t>
            </a:r>
          </a:p>
        </p:txBody>
      </p:sp>
      <p:grpSp>
        <p:nvGrpSpPr>
          <p:cNvPr id="31876" name="Group 132"/>
          <p:cNvGrpSpPr>
            <a:grpSpLocks/>
          </p:cNvGrpSpPr>
          <p:nvPr/>
        </p:nvGrpSpPr>
        <p:grpSpPr bwMode="auto">
          <a:xfrm>
            <a:off x="2806700" y="3216275"/>
            <a:ext cx="142875" cy="166687"/>
            <a:chOff x="1722" y="2489"/>
            <a:chExt cx="90" cy="105"/>
          </a:xfrm>
        </p:grpSpPr>
        <p:sp>
          <p:nvSpPr>
            <p:cNvPr id="31874" name="Line 130"/>
            <p:cNvSpPr>
              <a:spLocks noChangeShapeType="1"/>
            </p:cNvSpPr>
            <p:nvPr/>
          </p:nvSpPr>
          <p:spPr bwMode="auto">
            <a:xfrm>
              <a:off x="1767" y="2489"/>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5" name="Line 131"/>
            <p:cNvSpPr>
              <a:spLocks noChangeShapeType="1"/>
            </p:cNvSpPr>
            <p:nvPr/>
          </p:nvSpPr>
          <p:spPr bwMode="auto">
            <a:xfrm>
              <a:off x="1722" y="2594"/>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9" name="Group 135"/>
          <p:cNvGrpSpPr>
            <a:grpSpLocks/>
          </p:cNvGrpSpPr>
          <p:nvPr/>
        </p:nvGrpSpPr>
        <p:grpSpPr bwMode="auto">
          <a:xfrm>
            <a:off x="2816225" y="3797300"/>
            <a:ext cx="142875" cy="166687"/>
            <a:chOff x="1728" y="2855"/>
            <a:chExt cx="90" cy="105"/>
          </a:xfrm>
        </p:grpSpPr>
        <p:sp>
          <p:nvSpPr>
            <p:cNvPr id="31877" name="Line 133"/>
            <p:cNvSpPr>
              <a:spLocks noChangeShapeType="1"/>
            </p:cNvSpPr>
            <p:nvPr/>
          </p:nvSpPr>
          <p:spPr bwMode="auto">
            <a:xfrm>
              <a:off x="1773" y="2855"/>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78" name="Line 134"/>
            <p:cNvSpPr>
              <a:spLocks noChangeShapeType="1"/>
            </p:cNvSpPr>
            <p:nvPr/>
          </p:nvSpPr>
          <p:spPr bwMode="auto">
            <a:xfrm>
              <a:off x="1728" y="2960"/>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82" name="Group 138"/>
          <p:cNvGrpSpPr>
            <a:grpSpLocks/>
          </p:cNvGrpSpPr>
          <p:nvPr/>
        </p:nvGrpSpPr>
        <p:grpSpPr bwMode="auto">
          <a:xfrm>
            <a:off x="2813050" y="4378325"/>
            <a:ext cx="142875" cy="166687"/>
            <a:chOff x="1726" y="3221"/>
            <a:chExt cx="90" cy="105"/>
          </a:xfrm>
        </p:grpSpPr>
        <p:sp>
          <p:nvSpPr>
            <p:cNvPr id="31880" name="Line 136"/>
            <p:cNvSpPr>
              <a:spLocks noChangeShapeType="1"/>
            </p:cNvSpPr>
            <p:nvPr/>
          </p:nvSpPr>
          <p:spPr bwMode="auto">
            <a:xfrm>
              <a:off x="1771" y="3221"/>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1" name="Line 137"/>
            <p:cNvSpPr>
              <a:spLocks noChangeShapeType="1"/>
            </p:cNvSpPr>
            <p:nvPr/>
          </p:nvSpPr>
          <p:spPr bwMode="auto">
            <a:xfrm>
              <a:off x="1726" y="3326"/>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85" name="Group 141"/>
          <p:cNvGrpSpPr>
            <a:grpSpLocks/>
          </p:cNvGrpSpPr>
          <p:nvPr/>
        </p:nvGrpSpPr>
        <p:grpSpPr bwMode="auto">
          <a:xfrm>
            <a:off x="2811463" y="4948237"/>
            <a:ext cx="142875" cy="166688"/>
            <a:chOff x="1725" y="3580"/>
            <a:chExt cx="90" cy="105"/>
          </a:xfrm>
        </p:grpSpPr>
        <p:sp>
          <p:nvSpPr>
            <p:cNvPr id="31883" name="Line 139"/>
            <p:cNvSpPr>
              <a:spLocks noChangeShapeType="1"/>
            </p:cNvSpPr>
            <p:nvPr/>
          </p:nvSpPr>
          <p:spPr bwMode="auto">
            <a:xfrm>
              <a:off x="1770" y="3580"/>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4" name="Line 140"/>
            <p:cNvSpPr>
              <a:spLocks noChangeShapeType="1"/>
            </p:cNvSpPr>
            <p:nvPr/>
          </p:nvSpPr>
          <p:spPr bwMode="auto">
            <a:xfrm>
              <a:off x="1725" y="3685"/>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88" name="Group 144"/>
          <p:cNvGrpSpPr>
            <a:grpSpLocks/>
          </p:cNvGrpSpPr>
          <p:nvPr/>
        </p:nvGrpSpPr>
        <p:grpSpPr bwMode="auto">
          <a:xfrm>
            <a:off x="7132638" y="3232150"/>
            <a:ext cx="142875" cy="166687"/>
            <a:chOff x="4447" y="2499"/>
            <a:chExt cx="90" cy="105"/>
          </a:xfrm>
        </p:grpSpPr>
        <p:sp>
          <p:nvSpPr>
            <p:cNvPr id="31886" name="Line 142"/>
            <p:cNvSpPr>
              <a:spLocks noChangeShapeType="1"/>
            </p:cNvSpPr>
            <p:nvPr/>
          </p:nvSpPr>
          <p:spPr bwMode="auto">
            <a:xfrm>
              <a:off x="4492" y="2499"/>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87" name="Line 143"/>
            <p:cNvSpPr>
              <a:spLocks noChangeShapeType="1"/>
            </p:cNvSpPr>
            <p:nvPr/>
          </p:nvSpPr>
          <p:spPr bwMode="auto">
            <a:xfrm>
              <a:off x="4447" y="2604"/>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91" name="Group 147"/>
          <p:cNvGrpSpPr>
            <a:grpSpLocks/>
          </p:cNvGrpSpPr>
          <p:nvPr/>
        </p:nvGrpSpPr>
        <p:grpSpPr bwMode="auto">
          <a:xfrm>
            <a:off x="7131050" y="3802062"/>
            <a:ext cx="142875" cy="166688"/>
            <a:chOff x="4446" y="2858"/>
            <a:chExt cx="90" cy="105"/>
          </a:xfrm>
        </p:grpSpPr>
        <p:sp>
          <p:nvSpPr>
            <p:cNvPr id="31889" name="Line 145"/>
            <p:cNvSpPr>
              <a:spLocks noChangeShapeType="1"/>
            </p:cNvSpPr>
            <p:nvPr/>
          </p:nvSpPr>
          <p:spPr bwMode="auto">
            <a:xfrm>
              <a:off x="4491" y="2858"/>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0" name="Line 146"/>
            <p:cNvSpPr>
              <a:spLocks noChangeShapeType="1"/>
            </p:cNvSpPr>
            <p:nvPr/>
          </p:nvSpPr>
          <p:spPr bwMode="auto">
            <a:xfrm>
              <a:off x="4446" y="2963"/>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94" name="Group 150"/>
          <p:cNvGrpSpPr>
            <a:grpSpLocks/>
          </p:cNvGrpSpPr>
          <p:nvPr/>
        </p:nvGrpSpPr>
        <p:grpSpPr bwMode="auto">
          <a:xfrm>
            <a:off x="7129463" y="4394200"/>
            <a:ext cx="142875" cy="166687"/>
            <a:chOff x="4445" y="3231"/>
            <a:chExt cx="90" cy="105"/>
          </a:xfrm>
        </p:grpSpPr>
        <p:sp>
          <p:nvSpPr>
            <p:cNvPr id="31892" name="Line 148"/>
            <p:cNvSpPr>
              <a:spLocks noChangeShapeType="1"/>
            </p:cNvSpPr>
            <p:nvPr/>
          </p:nvSpPr>
          <p:spPr bwMode="auto">
            <a:xfrm>
              <a:off x="4490" y="3231"/>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3" name="Line 149"/>
            <p:cNvSpPr>
              <a:spLocks noChangeShapeType="1"/>
            </p:cNvSpPr>
            <p:nvPr/>
          </p:nvSpPr>
          <p:spPr bwMode="auto">
            <a:xfrm>
              <a:off x="4445" y="3336"/>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97" name="Group 153"/>
          <p:cNvGrpSpPr>
            <a:grpSpLocks/>
          </p:cNvGrpSpPr>
          <p:nvPr/>
        </p:nvGrpSpPr>
        <p:grpSpPr bwMode="auto">
          <a:xfrm>
            <a:off x="7116763" y="5475287"/>
            <a:ext cx="142875" cy="166688"/>
            <a:chOff x="4437" y="3912"/>
            <a:chExt cx="90" cy="105"/>
          </a:xfrm>
        </p:grpSpPr>
        <p:sp>
          <p:nvSpPr>
            <p:cNvPr id="31895" name="Line 151"/>
            <p:cNvSpPr>
              <a:spLocks noChangeShapeType="1"/>
            </p:cNvSpPr>
            <p:nvPr/>
          </p:nvSpPr>
          <p:spPr bwMode="auto">
            <a:xfrm>
              <a:off x="4482" y="3912"/>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6" name="Line 152"/>
            <p:cNvSpPr>
              <a:spLocks noChangeShapeType="1"/>
            </p:cNvSpPr>
            <p:nvPr/>
          </p:nvSpPr>
          <p:spPr bwMode="auto">
            <a:xfrm>
              <a:off x="4437" y="4017"/>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900" name="Group 156"/>
          <p:cNvGrpSpPr>
            <a:grpSpLocks/>
          </p:cNvGrpSpPr>
          <p:nvPr/>
        </p:nvGrpSpPr>
        <p:grpSpPr bwMode="auto">
          <a:xfrm>
            <a:off x="8864600" y="4900612"/>
            <a:ext cx="142875" cy="166688"/>
            <a:chOff x="5538" y="3550"/>
            <a:chExt cx="90" cy="105"/>
          </a:xfrm>
        </p:grpSpPr>
        <p:sp>
          <p:nvSpPr>
            <p:cNvPr id="31898" name="Line 154"/>
            <p:cNvSpPr>
              <a:spLocks noChangeShapeType="1"/>
            </p:cNvSpPr>
            <p:nvPr/>
          </p:nvSpPr>
          <p:spPr bwMode="auto">
            <a:xfrm>
              <a:off x="5583" y="3550"/>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899" name="Line 155"/>
            <p:cNvSpPr>
              <a:spLocks noChangeShapeType="1"/>
            </p:cNvSpPr>
            <p:nvPr/>
          </p:nvSpPr>
          <p:spPr bwMode="auto">
            <a:xfrm>
              <a:off x="5538" y="3655"/>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7" name="Rectangle 25"/>
          <p:cNvSpPr>
            <a:spLocks noChangeArrowheads="1"/>
          </p:cNvSpPr>
          <p:nvPr/>
        </p:nvSpPr>
        <p:spPr bwMode="auto">
          <a:xfrm>
            <a:off x="5904607" y="5837237"/>
            <a:ext cx="1580562"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i="1" dirty="0" smtClean="0"/>
              <a:t>After inserting 43*</a:t>
            </a:r>
            <a:endParaRPr lang="en-US" sz="1400" b="1" i="1" dirty="0"/>
          </a:p>
        </p:txBody>
      </p:sp>
    </p:spTree>
    <p:extLst>
      <p:ext uri="{BB962C8B-B14F-4D97-AF65-F5344CB8AC3E}">
        <p14:creationId xmlns:p14="http://schemas.microsoft.com/office/powerpoint/2010/main" val="4106138295"/>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Bench is in tablespace </a:t>
            </a:r>
            <a:r>
              <a:rPr lang="en-US" dirty="0" err="1" smtClean="0"/>
              <a:t>setq</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1800" b="1" dirty="0">
                <a:latin typeface="Courier New" panose="02070309020205020404" pitchFamily="49" charset="0"/>
                <a:cs typeface="Courier New" panose="02070309020205020404" pitchFamily="49" charset="0"/>
              </a:rPr>
              <a:t>create tablespace </a:t>
            </a:r>
            <a:r>
              <a:rPr lang="en-US" sz="1800" b="1" dirty="0" err="1" smtClean="0">
                <a:latin typeface="Courier New" panose="02070309020205020404" pitchFamily="49" charset="0"/>
                <a:cs typeface="Courier New" panose="02070309020205020404" pitchFamily="49" charset="0"/>
              </a:rPr>
              <a:t>setq</a:t>
            </a:r>
            <a:endParaRPr lang="en-US" sz="1800" b="1" dirty="0">
              <a:latin typeface="Courier New" panose="02070309020205020404" pitchFamily="49" charset="0"/>
              <a:cs typeface="Courier New" panose="02070309020205020404" pitchFamily="49" charset="0"/>
            </a:endParaRPr>
          </a:p>
          <a:p>
            <a:pPr marL="0" indent="0">
              <a:buNone/>
            </a:pPr>
            <a:r>
              <a:rPr lang="en-US" sz="1800" b="1" dirty="0" err="1">
                <a:latin typeface="Courier New" panose="02070309020205020404" pitchFamily="49" charset="0"/>
                <a:cs typeface="Courier New" panose="02070309020205020404" pitchFamily="49" charset="0"/>
              </a:rPr>
              <a:t>datafile</a:t>
            </a:r>
            <a:r>
              <a:rPr lang="en-US" sz="1800" b="1" dirty="0">
                <a:latin typeface="Courier New" panose="02070309020205020404" pitchFamily="49" charset="0"/>
                <a:cs typeface="Courier New" panose="02070309020205020404" pitchFamily="49" charset="0"/>
              </a:rPr>
              <a:t> '/disk/sd1e/data/oracle-10.1/dbs2/cs63401.dbf' </a:t>
            </a:r>
            <a:r>
              <a:rPr lang="en-US" sz="1800" b="1" dirty="0">
                <a:latin typeface="Courier New" panose="02070309020205020404" pitchFamily="49" charset="0"/>
                <a:cs typeface="Courier New" panose="02070309020205020404" pitchFamily="49" charset="0"/>
              </a:rPr>
              <a:t>'/</a:t>
            </a:r>
            <a:r>
              <a:rPr lang="en-US" sz="1800" b="1" dirty="0" smtClean="0">
                <a:latin typeface="Courier New" panose="02070309020205020404" pitchFamily="49" charset="0"/>
                <a:cs typeface="Courier New" panose="02070309020205020404" pitchFamily="49" charset="0"/>
              </a:rPr>
              <a:t>disk/sd1e/data/oracle-10.1/dbs2/cs63401.dbf‘ </a:t>
            </a:r>
            <a:br>
              <a:rPr lang="en-US" sz="1800" b="1" dirty="0" smtClean="0">
                <a:latin typeface="Courier New" panose="02070309020205020404" pitchFamily="49" charset="0"/>
                <a:cs typeface="Courier New" panose="02070309020205020404" pitchFamily="49" charset="0"/>
              </a:rPr>
            </a:br>
            <a:r>
              <a:rPr lang="en-US" sz="1800" b="1" dirty="0" smtClean="0">
                <a:latin typeface="Courier New" panose="02070309020205020404" pitchFamily="49" charset="0"/>
                <a:cs typeface="Courier New" panose="02070309020205020404" pitchFamily="49" charset="0"/>
              </a:rPr>
              <a:t>size </a:t>
            </a:r>
            <a:r>
              <a:rPr lang="en-US" sz="1800" b="1" dirty="0">
                <a:latin typeface="Courier New" panose="02070309020205020404" pitchFamily="49" charset="0"/>
                <a:cs typeface="Courier New" panose="02070309020205020404" pitchFamily="49" charset="0"/>
              </a:rPr>
              <a:t>1 G</a:t>
            </a:r>
          </a:p>
          <a:p>
            <a:pPr marL="0" indent="0">
              <a:buNone/>
            </a:pPr>
            <a:r>
              <a:rPr lang="en-US" sz="1800" b="1" dirty="0">
                <a:latin typeface="Courier New" panose="02070309020205020404" pitchFamily="49" charset="0"/>
                <a:cs typeface="Courier New" panose="02070309020205020404" pitchFamily="49" charset="0"/>
              </a:rPr>
              <a:t>default storage </a:t>
            </a:r>
            <a:r>
              <a:rPr lang="en-US" sz="1800" b="1" dirty="0" smtClean="0">
                <a:latin typeface="Courier New" panose="02070309020205020404" pitchFamily="49" charset="0"/>
                <a:cs typeface="Courier New" panose="02070309020205020404" pitchFamily="49" charset="0"/>
              </a:rPr>
              <a:t>( initial </a:t>
            </a:r>
            <a:r>
              <a:rPr lang="en-US" sz="1800" b="1" dirty="0">
                <a:latin typeface="Courier New" panose="02070309020205020404" pitchFamily="49" charset="0"/>
                <a:cs typeface="Courier New" panose="02070309020205020404" pitchFamily="49" charset="0"/>
              </a:rPr>
              <a:t>1 </a:t>
            </a:r>
            <a:r>
              <a:rPr lang="en-US" sz="1800" b="1" dirty="0" smtClean="0">
                <a:latin typeface="Courier New" panose="02070309020205020404" pitchFamily="49" charset="0"/>
                <a:cs typeface="Courier New" panose="02070309020205020404" pitchFamily="49" charset="0"/>
              </a:rPr>
              <a:t>M next </a:t>
            </a:r>
            <a:r>
              <a:rPr lang="en-US" sz="1800" b="1" dirty="0">
                <a:latin typeface="Courier New" panose="02070309020205020404" pitchFamily="49" charset="0"/>
                <a:cs typeface="Courier New" panose="02070309020205020404" pitchFamily="49" charset="0"/>
              </a:rPr>
              <a:t>1 </a:t>
            </a:r>
            <a:r>
              <a:rPr lang="en-US" sz="1800" b="1" dirty="0" smtClean="0">
                <a:latin typeface="Courier New" panose="02070309020205020404" pitchFamily="49" charset="0"/>
                <a:cs typeface="Courier New" panose="02070309020205020404" pitchFamily="49" charset="0"/>
              </a:rPr>
              <a:t>M);</a:t>
            </a:r>
            <a:endParaRPr lang="en-US" sz="1800" b="1" dirty="0">
              <a:latin typeface="Courier New" panose="02070309020205020404" pitchFamily="49" charset="0"/>
              <a:cs typeface="Courier New" panose="02070309020205020404" pitchFamily="49" charset="0"/>
            </a:endParaRPr>
          </a:p>
          <a:p>
            <a:pPr marL="0" indent="0">
              <a:buNone/>
            </a:pPr>
            <a:endParaRPr lang="en-US" sz="2000" dirty="0" smtClean="0">
              <a:latin typeface="Courier New" panose="02070309020205020404" pitchFamily="49" charset="0"/>
              <a:cs typeface="Courier New" panose="02070309020205020404" pitchFamily="49" charset="0"/>
            </a:endParaRPr>
          </a:p>
          <a:p>
            <a:r>
              <a:rPr lang="en-US" dirty="0" smtClean="0"/>
              <a:t>Shows how a disk file on disk sd1 becomes part of the database. Oracle makes the file based on this spec.</a:t>
            </a:r>
          </a:p>
          <a:p>
            <a:endParaRPr lang="en-US" dirty="0"/>
          </a:p>
          <a:p>
            <a:r>
              <a:rPr lang="en-US" dirty="0" smtClean="0"/>
              <a:t>MySQL </a:t>
            </a:r>
            <a:r>
              <a:rPr lang="en-US" dirty="0" smtClean="0"/>
              <a:t>v. </a:t>
            </a:r>
            <a:r>
              <a:rPr lang="en-US" dirty="0" smtClean="0"/>
              <a:t>5.7 is the first version to allow </a:t>
            </a:r>
            <a:r>
              <a:rPr lang="en-US" dirty="0" smtClean="0"/>
              <a:t>this simple way of adding a </a:t>
            </a:r>
            <a:r>
              <a:rPr lang="en-US" dirty="0" smtClean="0"/>
              <a:t>file to an </a:t>
            </a:r>
            <a:r>
              <a:rPr lang="en-US" dirty="0" err="1" smtClean="0"/>
              <a:t>Innodb</a:t>
            </a:r>
            <a:r>
              <a:rPr lang="en-US" dirty="0" smtClean="0"/>
              <a:t> database, </a:t>
            </a:r>
          </a:p>
          <a:p>
            <a:r>
              <a:rPr lang="en-US" dirty="0" smtClean="0"/>
              <a:t>CREATE </a:t>
            </a:r>
            <a:r>
              <a:rPr lang="en-US" dirty="0"/>
              <a:t>TABLESPACE </a:t>
            </a:r>
            <a:r>
              <a:rPr lang="en-US" i="1" dirty="0" err="1"/>
              <a:t>tablespace_name</a:t>
            </a:r>
            <a:r>
              <a:rPr lang="en-US" dirty="0"/>
              <a:t> </a:t>
            </a:r>
            <a:r>
              <a:rPr lang="en-US" dirty="0" smtClean="0"/>
              <a:t>ADD </a:t>
            </a:r>
            <a:r>
              <a:rPr lang="en-US" dirty="0"/>
              <a:t>DATAFILE </a:t>
            </a:r>
            <a:r>
              <a:rPr lang="en-US" dirty="0" smtClean="0"/>
              <a:t>'</a:t>
            </a:r>
            <a:r>
              <a:rPr lang="en-US" i="1" dirty="0" err="1" smtClean="0"/>
              <a:t>file_name</a:t>
            </a:r>
            <a:r>
              <a:rPr lang="en-US" dirty="0" smtClean="0"/>
              <a:t>‘</a:t>
            </a:r>
          </a:p>
          <a:p>
            <a:r>
              <a:rPr lang="en-US" dirty="0" smtClean="0"/>
              <a:t>No size spec, so presumably auto-extend. </a:t>
            </a:r>
            <a:endParaRPr lang="en-US" dirty="0"/>
          </a:p>
        </p:txBody>
      </p:sp>
    </p:spTree>
    <p:extLst>
      <p:ext uri="{BB962C8B-B14F-4D97-AF65-F5344CB8AC3E}">
        <p14:creationId xmlns:p14="http://schemas.microsoft.com/office/powerpoint/2010/main" val="3609687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dirty="0" smtClean="0"/>
              <a:t>End </a:t>
            </a:r>
            <a:r>
              <a:rPr lang="en-US" dirty="0"/>
              <a:t>of a Round</a:t>
            </a:r>
          </a:p>
        </p:txBody>
      </p:sp>
      <p:sp>
        <p:nvSpPr>
          <p:cNvPr id="33797" name="AutoShape 5"/>
          <p:cNvSpPr>
            <a:spLocks noChangeArrowheads="1"/>
          </p:cNvSpPr>
          <p:nvPr/>
        </p:nvSpPr>
        <p:spPr bwMode="auto">
          <a:xfrm>
            <a:off x="4425950" y="2444750"/>
            <a:ext cx="444500" cy="901700"/>
          </a:xfrm>
          <a:prstGeom prst="rightArrow">
            <a:avLst>
              <a:gd name="adj1" fmla="val 75009"/>
              <a:gd name="adj2" fmla="val 50032"/>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8" name="Rectangle 6"/>
          <p:cNvSpPr>
            <a:spLocks noChangeArrowheads="1"/>
          </p:cNvSpPr>
          <p:nvPr/>
        </p:nvSpPr>
        <p:spPr bwMode="auto">
          <a:xfrm>
            <a:off x="928688" y="2606675"/>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a:t>
            </a:r>
          </a:p>
        </p:txBody>
      </p:sp>
      <p:sp>
        <p:nvSpPr>
          <p:cNvPr id="33799" name="Rectangle 7"/>
          <p:cNvSpPr>
            <a:spLocks noChangeArrowheads="1"/>
          </p:cNvSpPr>
          <p:nvPr/>
        </p:nvSpPr>
        <p:spPr bwMode="auto">
          <a:xfrm>
            <a:off x="831850" y="2566988"/>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3800" name="Rectangle 8"/>
          <p:cNvSpPr>
            <a:spLocks noChangeArrowheads="1"/>
          </p:cNvSpPr>
          <p:nvPr/>
        </p:nvSpPr>
        <p:spPr bwMode="auto">
          <a:xfrm>
            <a:off x="339725" y="2557463"/>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3801" name="Freeform 9"/>
          <p:cNvSpPr>
            <a:spLocks/>
          </p:cNvSpPr>
          <p:nvPr/>
        </p:nvSpPr>
        <p:spPr bwMode="auto">
          <a:xfrm>
            <a:off x="1744663" y="3490913"/>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Freeform 10"/>
          <p:cNvSpPr>
            <a:spLocks/>
          </p:cNvSpPr>
          <p:nvPr/>
        </p:nvSpPr>
        <p:spPr bwMode="auto">
          <a:xfrm>
            <a:off x="1744663" y="3981450"/>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3" name="Freeform 11"/>
          <p:cNvSpPr>
            <a:spLocks/>
          </p:cNvSpPr>
          <p:nvPr/>
        </p:nvSpPr>
        <p:spPr bwMode="auto">
          <a:xfrm>
            <a:off x="1744663" y="4451350"/>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Freeform 12"/>
          <p:cNvSpPr>
            <a:spLocks/>
          </p:cNvSpPr>
          <p:nvPr/>
        </p:nvSpPr>
        <p:spPr bwMode="auto">
          <a:xfrm>
            <a:off x="1735138" y="4930775"/>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Freeform 13"/>
          <p:cNvSpPr>
            <a:spLocks/>
          </p:cNvSpPr>
          <p:nvPr/>
        </p:nvSpPr>
        <p:spPr bwMode="auto">
          <a:xfrm>
            <a:off x="3154363" y="4465638"/>
            <a:ext cx="1216025" cy="239712"/>
          </a:xfrm>
          <a:custGeom>
            <a:avLst/>
            <a:gdLst>
              <a:gd name="T0" fmla="*/ 0 w 766"/>
              <a:gd name="T1" fmla="*/ 150 h 151"/>
              <a:gd name="T2" fmla="*/ 0 w 766"/>
              <a:gd name="T3" fmla="*/ 0 h 151"/>
              <a:gd name="T4" fmla="*/ 765 w 766"/>
              <a:gd name="T5" fmla="*/ 0 h 151"/>
              <a:gd name="T6" fmla="*/ 765 w 766"/>
              <a:gd name="T7" fmla="*/ 150 h 151"/>
              <a:gd name="T8" fmla="*/ 0 w 766"/>
              <a:gd name="T9" fmla="*/ 150 h 151"/>
            </a:gdLst>
            <a:ahLst/>
            <a:cxnLst>
              <a:cxn ang="0">
                <a:pos x="T0" y="T1"/>
              </a:cxn>
              <a:cxn ang="0">
                <a:pos x="T2" y="T3"/>
              </a:cxn>
              <a:cxn ang="0">
                <a:pos x="T4" y="T5"/>
              </a:cxn>
              <a:cxn ang="0">
                <a:pos x="T6" y="T7"/>
              </a:cxn>
              <a:cxn ang="0">
                <a:pos x="T8" y="T9"/>
              </a:cxn>
            </a:cxnLst>
            <a:rect l="0" t="0" r="r" b="b"/>
            <a:pathLst>
              <a:path w="766" h="151">
                <a:moveTo>
                  <a:pt x="0" y="150"/>
                </a:moveTo>
                <a:lnTo>
                  <a:pt x="0" y="0"/>
                </a:lnTo>
                <a:lnTo>
                  <a:pt x="765" y="0"/>
                </a:lnTo>
                <a:lnTo>
                  <a:pt x="765" y="150"/>
                </a:lnTo>
                <a:lnTo>
                  <a:pt x="0" y="15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6" name="Freeform 14"/>
          <p:cNvSpPr>
            <a:spLocks/>
          </p:cNvSpPr>
          <p:nvPr/>
        </p:nvSpPr>
        <p:spPr bwMode="auto">
          <a:xfrm>
            <a:off x="1744663" y="5410200"/>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Rectangle 15"/>
          <p:cNvSpPr>
            <a:spLocks noChangeArrowheads="1"/>
          </p:cNvSpPr>
          <p:nvPr/>
        </p:nvSpPr>
        <p:spPr bwMode="auto">
          <a:xfrm>
            <a:off x="439738" y="2606675"/>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rPr>
              <a:t>1</a:t>
            </a:r>
          </a:p>
        </p:txBody>
      </p:sp>
      <p:sp>
        <p:nvSpPr>
          <p:cNvPr id="33808" name="Freeform 16"/>
          <p:cNvSpPr>
            <a:spLocks/>
          </p:cNvSpPr>
          <p:nvPr/>
        </p:nvSpPr>
        <p:spPr bwMode="auto">
          <a:xfrm>
            <a:off x="1744663" y="5889625"/>
            <a:ext cx="1209675" cy="246063"/>
          </a:xfrm>
          <a:custGeom>
            <a:avLst/>
            <a:gdLst>
              <a:gd name="T0" fmla="*/ 0 w 762"/>
              <a:gd name="T1" fmla="*/ 154 h 155"/>
              <a:gd name="T2" fmla="*/ 0 w 762"/>
              <a:gd name="T3" fmla="*/ 0 h 155"/>
              <a:gd name="T4" fmla="*/ 761 w 762"/>
              <a:gd name="T5" fmla="*/ 0 h 155"/>
              <a:gd name="T6" fmla="*/ 761 w 762"/>
              <a:gd name="T7" fmla="*/ 154 h 155"/>
              <a:gd name="T8" fmla="*/ 0 w 762"/>
              <a:gd name="T9" fmla="*/ 154 h 155"/>
            </a:gdLst>
            <a:ahLst/>
            <a:cxnLst>
              <a:cxn ang="0">
                <a:pos x="T0" y="T1"/>
              </a:cxn>
              <a:cxn ang="0">
                <a:pos x="T2" y="T3"/>
              </a:cxn>
              <a:cxn ang="0">
                <a:pos x="T4" y="T5"/>
              </a:cxn>
              <a:cxn ang="0">
                <a:pos x="T6" y="T7"/>
              </a:cxn>
              <a:cxn ang="0">
                <a:pos x="T8" y="T9"/>
              </a:cxn>
            </a:cxnLst>
            <a:rect l="0" t="0" r="r" b="b"/>
            <a:pathLst>
              <a:path w="762" h="155">
                <a:moveTo>
                  <a:pt x="0" y="154"/>
                </a:moveTo>
                <a:lnTo>
                  <a:pt x="0" y="0"/>
                </a:lnTo>
                <a:lnTo>
                  <a:pt x="761" y="0"/>
                </a:lnTo>
                <a:lnTo>
                  <a:pt x="761" y="154"/>
                </a:lnTo>
                <a:lnTo>
                  <a:pt x="0" y="15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9" name="Rectangle 17"/>
          <p:cNvSpPr>
            <a:spLocks noChangeArrowheads="1"/>
          </p:cNvSpPr>
          <p:nvPr/>
        </p:nvSpPr>
        <p:spPr bwMode="auto">
          <a:xfrm>
            <a:off x="2351088" y="586740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dirty="0">
                <a:solidFill>
                  <a:srgbClr val="000000"/>
                </a:solidFill>
              </a:rPr>
              <a:t>22*</a:t>
            </a:r>
          </a:p>
        </p:txBody>
      </p:sp>
      <p:sp>
        <p:nvSpPr>
          <p:cNvPr id="33810" name="Rectangle 18"/>
          <p:cNvSpPr>
            <a:spLocks noChangeArrowheads="1"/>
          </p:cNvSpPr>
          <p:nvPr/>
        </p:nvSpPr>
        <p:spPr bwMode="auto">
          <a:xfrm>
            <a:off x="866775" y="30162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3811" name="Rectangle 19"/>
          <p:cNvSpPr>
            <a:spLocks noChangeArrowheads="1"/>
          </p:cNvSpPr>
          <p:nvPr/>
        </p:nvSpPr>
        <p:spPr bwMode="auto">
          <a:xfrm>
            <a:off x="868363" y="351472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a:t>
            </a:r>
          </a:p>
        </p:txBody>
      </p:sp>
      <p:sp>
        <p:nvSpPr>
          <p:cNvPr id="33812" name="Rectangle 20"/>
          <p:cNvSpPr>
            <a:spLocks noChangeArrowheads="1"/>
          </p:cNvSpPr>
          <p:nvPr/>
        </p:nvSpPr>
        <p:spPr bwMode="auto">
          <a:xfrm>
            <a:off x="849313" y="396557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3813" name="Rectangle 21"/>
          <p:cNvSpPr>
            <a:spLocks noChangeArrowheads="1"/>
          </p:cNvSpPr>
          <p:nvPr/>
        </p:nvSpPr>
        <p:spPr bwMode="auto">
          <a:xfrm>
            <a:off x="857250" y="44640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3814" name="Rectangle 22"/>
          <p:cNvSpPr>
            <a:spLocks noChangeArrowheads="1"/>
          </p:cNvSpPr>
          <p:nvPr/>
        </p:nvSpPr>
        <p:spPr bwMode="auto">
          <a:xfrm>
            <a:off x="319088" y="30162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000</a:t>
            </a:r>
          </a:p>
        </p:txBody>
      </p:sp>
      <p:sp>
        <p:nvSpPr>
          <p:cNvPr id="33815" name="Rectangle 23"/>
          <p:cNvSpPr>
            <a:spLocks noChangeArrowheads="1"/>
          </p:cNvSpPr>
          <p:nvPr/>
        </p:nvSpPr>
        <p:spPr bwMode="auto">
          <a:xfrm>
            <a:off x="311150" y="34956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001</a:t>
            </a:r>
          </a:p>
        </p:txBody>
      </p:sp>
      <p:sp>
        <p:nvSpPr>
          <p:cNvPr id="33816" name="Rectangle 24"/>
          <p:cNvSpPr>
            <a:spLocks noChangeArrowheads="1"/>
          </p:cNvSpPr>
          <p:nvPr/>
        </p:nvSpPr>
        <p:spPr bwMode="auto">
          <a:xfrm>
            <a:off x="320675" y="39751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010</a:t>
            </a:r>
          </a:p>
        </p:txBody>
      </p:sp>
      <p:sp>
        <p:nvSpPr>
          <p:cNvPr id="33817" name="Rectangle 25"/>
          <p:cNvSpPr>
            <a:spLocks noChangeArrowheads="1"/>
          </p:cNvSpPr>
          <p:nvPr/>
        </p:nvSpPr>
        <p:spPr bwMode="auto">
          <a:xfrm>
            <a:off x="339725" y="445452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011</a:t>
            </a:r>
          </a:p>
        </p:txBody>
      </p:sp>
      <p:sp>
        <p:nvSpPr>
          <p:cNvPr id="33818" name="Rectangle 26"/>
          <p:cNvSpPr>
            <a:spLocks noChangeArrowheads="1"/>
          </p:cNvSpPr>
          <p:nvPr/>
        </p:nvSpPr>
        <p:spPr bwMode="auto">
          <a:xfrm>
            <a:off x="857250" y="494506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3819" name="Rectangle 27"/>
          <p:cNvSpPr>
            <a:spLocks noChangeArrowheads="1"/>
          </p:cNvSpPr>
          <p:nvPr/>
        </p:nvSpPr>
        <p:spPr bwMode="auto">
          <a:xfrm>
            <a:off x="320675" y="49260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100</a:t>
            </a:r>
          </a:p>
        </p:txBody>
      </p:sp>
      <p:sp>
        <p:nvSpPr>
          <p:cNvPr id="33820" name="Rectangle 28"/>
          <p:cNvSpPr>
            <a:spLocks noChangeArrowheads="1"/>
          </p:cNvSpPr>
          <p:nvPr/>
        </p:nvSpPr>
        <p:spPr bwMode="auto">
          <a:xfrm>
            <a:off x="1252538" y="4179888"/>
            <a:ext cx="727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FC0128"/>
                </a:solidFill>
              </a:rPr>
              <a:t>Next=3</a:t>
            </a:r>
          </a:p>
        </p:txBody>
      </p:sp>
      <p:sp>
        <p:nvSpPr>
          <p:cNvPr id="33821" name="Rectangle 29"/>
          <p:cNvSpPr>
            <a:spLocks noChangeArrowheads="1"/>
          </p:cNvSpPr>
          <p:nvPr/>
        </p:nvSpPr>
        <p:spPr bwMode="auto">
          <a:xfrm>
            <a:off x="857250" y="54356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a:t>
            </a:r>
          </a:p>
        </p:txBody>
      </p:sp>
      <p:sp>
        <p:nvSpPr>
          <p:cNvPr id="33822" name="Rectangle 30"/>
          <p:cNvSpPr>
            <a:spLocks noChangeArrowheads="1"/>
          </p:cNvSpPr>
          <p:nvPr/>
        </p:nvSpPr>
        <p:spPr bwMode="auto">
          <a:xfrm>
            <a:off x="868363" y="59420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3823" name="Rectangle 31"/>
          <p:cNvSpPr>
            <a:spLocks noChangeArrowheads="1"/>
          </p:cNvSpPr>
          <p:nvPr/>
        </p:nvSpPr>
        <p:spPr bwMode="auto">
          <a:xfrm>
            <a:off x="320675" y="54149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101</a:t>
            </a:r>
          </a:p>
        </p:txBody>
      </p:sp>
      <p:sp>
        <p:nvSpPr>
          <p:cNvPr id="33824" name="Rectangle 32"/>
          <p:cNvSpPr>
            <a:spLocks noChangeArrowheads="1"/>
          </p:cNvSpPr>
          <p:nvPr/>
        </p:nvSpPr>
        <p:spPr bwMode="auto">
          <a:xfrm>
            <a:off x="320675" y="59340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110</a:t>
            </a:r>
          </a:p>
        </p:txBody>
      </p:sp>
      <p:sp>
        <p:nvSpPr>
          <p:cNvPr id="33825" name="Rectangle 33"/>
          <p:cNvSpPr>
            <a:spLocks noChangeArrowheads="1"/>
          </p:cNvSpPr>
          <p:nvPr/>
        </p:nvSpPr>
        <p:spPr bwMode="auto">
          <a:xfrm>
            <a:off x="1185863" y="2109788"/>
            <a:ext cx="7858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solidFill>
                  <a:srgbClr val="FC0128"/>
                </a:solidFill>
              </a:rPr>
              <a:t>Level=0</a:t>
            </a:r>
          </a:p>
        </p:txBody>
      </p:sp>
      <p:sp>
        <p:nvSpPr>
          <p:cNvPr id="33826" name="Rectangle 34"/>
          <p:cNvSpPr>
            <a:spLocks noChangeArrowheads="1"/>
          </p:cNvSpPr>
          <p:nvPr/>
        </p:nvSpPr>
        <p:spPr bwMode="auto">
          <a:xfrm>
            <a:off x="1809750" y="2339975"/>
            <a:ext cx="10398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PRIMARY</a:t>
            </a:r>
          </a:p>
        </p:txBody>
      </p:sp>
      <p:sp>
        <p:nvSpPr>
          <p:cNvPr id="33827" name="Rectangle 35"/>
          <p:cNvSpPr>
            <a:spLocks noChangeArrowheads="1"/>
          </p:cNvSpPr>
          <p:nvPr/>
        </p:nvSpPr>
        <p:spPr bwMode="auto">
          <a:xfrm>
            <a:off x="1876425" y="2532063"/>
            <a:ext cx="773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dirty="0"/>
              <a:t>PAGES</a:t>
            </a:r>
          </a:p>
        </p:txBody>
      </p:sp>
      <p:sp>
        <p:nvSpPr>
          <p:cNvPr id="33828" name="Rectangle 36"/>
          <p:cNvSpPr>
            <a:spLocks noChangeArrowheads="1"/>
          </p:cNvSpPr>
          <p:nvPr/>
        </p:nvSpPr>
        <p:spPr bwMode="auto">
          <a:xfrm>
            <a:off x="3074988" y="2359025"/>
            <a:ext cx="12382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OVERFLOW</a:t>
            </a:r>
          </a:p>
        </p:txBody>
      </p:sp>
      <p:sp>
        <p:nvSpPr>
          <p:cNvPr id="33829" name="Rectangle 37"/>
          <p:cNvSpPr>
            <a:spLocks noChangeArrowheads="1"/>
          </p:cNvSpPr>
          <p:nvPr/>
        </p:nvSpPr>
        <p:spPr bwMode="auto">
          <a:xfrm>
            <a:off x="3228975" y="2560638"/>
            <a:ext cx="773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3830" name="Rectangle 38"/>
          <p:cNvSpPr>
            <a:spLocks noChangeArrowheads="1"/>
          </p:cNvSpPr>
          <p:nvPr/>
        </p:nvSpPr>
        <p:spPr bwMode="auto">
          <a:xfrm>
            <a:off x="1708150" y="299878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32*</a:t>
            </a:r>
          </a:p>
        </p:txBody>
      </p:sp>
      <p:sp>
        <p:nvSpPr>
          <p:cNvPr id="33831" name="Rectangle 39"/>
          <p:cNvSpPr>
            <a:spLocks noChangeArrowheads="1"/>
          </p:cNvSpPr>
          <p:nvPr/>
        </p:nvSpPr>
        <p:spPr bwMode="auto">
          <a:xfrm>
            <a:off x="1731963" y="3479800"/>
            <a:ext cx="4333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9*</a:t>
            </a:r>
          </a:p>
        </p:txBody>
      </p:sp>
      <p:sp>
        <p:nvSpPr>
          <p:cNvPr id="33832" name="Rectangle 40"/>
          <p:cNvSpPr>
            <a:spLocks noChangeArrowheads="1"/>
          </p:cNvSpPr>
          <p:nvPr/>
        </p:nvSpPr>
        <p:spPr bwMode="auto">
          <a:xfrm>
            <a:off x="1725613" y="5389563"/>
            <a:ext cx="4333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5*</a:t>
            </a:r>
          </a:p>
        </p:txBody>
      </p:sp>
      <p:sp>
        <p:nvSpPr>
          <p:cNvPr id="33833" name="Rectangle 41"/>
          <p:cNvSpPr>
            <a:spLocks noChangeArrowheads="1"/>
          </p:cNvSpPr>
          <p:nvPr/>
        </p:nvSpPr>
        <p:spPr bwMode="auto">
          <a:xfrm>
            <a:off x="1709738" y="586740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14*</a:t>
            </a:r>
          </a:p>
        </p:txBody>
      </p:sp>
      <p:sp>
        <p:nvSpPr>
          <p:cNvPr id="33834" name="Rectangle 42"/>
          <p:cNvSpPr>
            <a:spLocks noChangeArrowheads="1"/>
          </p:cNvSpPr>
          <p:nvPr/>
        </p:nvSpPr>
        <p:spPr bwMode="auto">
          <a:xfrm>
            <a:off x="1949450" y="347980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25*</a:t>
            </a:r>
          </a:p>
        </p:txBody>
      </p:sp>
      <p:sp>
        <p:nvSpPr>
          <p:cNvPr id="33835" name="Rectangle 43"/>
          <p:cNvSpPr>
            <a:spLocks noChangeArrowheads="1"/>
          </p:cNvSpPr>
          <p:nvPr/>
        </p:nvSpPr>
        <p:spPr bwMode="auto">
          <a:xfrm>
            <a:off x="1706563" y="396398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66*</a:t>
            </a:r>
          </a:p>
        </p:txBody>
      </p:sp>
      <p:sp>
        <p:nvSpPr>
          <p:cNvPr id="33836" name="Rectangle 44"/>
          <p:cNvSpPr>
            <a:spLocks noChangeArrowheads="1"/>
          </p:cNvSpPr>
          <p:nvPr/>
        </p:nvSpPr>
        <p:spPr bwMode="auto">
          <a:xfrm>
            <a:off x="2251075" y="397033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10*</a:t>
            </a:r>
          </a:p>
        </p:txBody>
      </p:sp>
      <p:sp>
        <p:nvSpPr>
          <p:cNvPr id="33837" name="Rectangle 45"/>
          <p:cNvSpPr>
            <a:spLocks noChangeArrowheads="1"/>
          </p:cNvSpPr>
          <p:nvPr/>
        </p:nvSpPr>
        <p:spPr bwMode="auto">
          <a:xfrm>
            <a:off x="1974850" y="396875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18*</a:t>
            </a:r>
          </a:p>
        </p:txBody>
      </p:sp>
      <p:sp>
        <p:nvSpPr>
          <p:cNvPr id="33838" name="Rectangle 46"/>
          <p:cNvSpPr>
            <a:spLocks noChangeArrowheads="1"/>
          </p:cNvSpPr>
          <p:nvPr/>
        </p:nvSpPr>
        <p:spPr bwMode="auto">
          <a:xfrm>
            <a:off x="2582863" y="397033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34*</a:t>
            </a:r>
          </a:p>
        </p:txBody>
      </p:sp>
      <p:sp>
        <p:nvSpPr>
          <p:cNvPr id="33839" name="Rectangle 47"/>
          <p:cNvSpPr>
            <a:spLocks noChangeArrowheads="1"/>
          </p:cNvSpPr>
          <p:nvPr/>
        </p:nvSpPr>
        <p:spPr bwMode="auto">
          <a:xfrm>
            <a:off x="2017712" y="4430713"/>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dirty="0">
                <a:solidFill>
                  <a:srgbClr val="000000"/>
                </a:solidFill>
              </a:rPr>
              <a:t>35*</a:t>
            </a:r>
          </a:p>
        </p:txBody>
      </p:sp>
      <p:sp>
        <p:nvSpPr>
          <p:cNvPr id="33840" name="Rectangle 48"/>
          <p:cNvSpPr>
            <a:spLocks noChangeArrowheads="1"/>
          </p:cNvSpPr>
          <p:nvPr/>
        </p:nvSpPr>
        <p:spPr bwMode="auto">
          <a:xfrm>
            <a:off x="1722438" y="4430713"/>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31*</a:t>
            </a:r>
          </a:p>
        </p:txBody>
      </p:sp>
      <p:sp>
        <p:nvSpPr>
          <p:cNvPr id="33841" name="Rectangle 49"/>
          <p:cNvSpPr>
            <a:spLocks noChangeArrowheads="1"/>
          </p:cNvSpPr>
          <p:nvPr/>
        </p:nvSpPr>
        <p:spPr bwMode="auto">
          <a:xfrm>
            <a:off x="2366169" y="4429125"/>
            <a:ext cx="433388"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dirty="0">
                <a:solidFill>
                  <a:srgbClr val="000000"/>
                </a:solidFill>
              </a:rPr>
              <a:t>7*</a:t>
            </a:r>
          </a:p>
        </p:txBody>
      </p:sp>
      <p:sp>
        <p:nvSpPr>
          <p:cNvPr id="33842" name="Rectangle 50"/>
          <p:cNvSpPr>
            <a:spLocks noChangeArrowheads="1"/>
          </p:cNvSpPr>
          <p:nvPr/>
        </p:nvSpPr>
        <p:spPr bwMode="auto">
          <a:xfrm>
            <a:off x="2584450" y="442595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11*</a:t>
            </a:r>
          </a:p>
        </p:txBody>
      </p:sp>
      <p:sp>
        <p:nvSpPr>
          <p:cNvPr id="33843" name="Rectangle 51"/>
          <p:cNvSpPr>
            <a:spLocks noChangeArrowheads="1"/>
          </p:cNvSpPr>
          <p:nvPr/>
        </p:nvSpPr>
        <p:spPr bwMode="auto">
          <a:xfrm>
            <a:off x="3113088" y="441642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43*</a:t>
            </a:r>
          </a:p>
        </p:txBody>
      </p:sp>
      <p:sp>
        <p:nvSpPr>
          <p:cNvPr id="33844" name="Rectangle 52"/>
          <p:cNvSpPr>
            <a:spLocks noChangeArrowheads="1"/>
          </p:cNvSpPr>
          <p:nvPr/>
        </p:nvSpPr>
        <p:spPr bwMode="auto">
          <a:xfrm>
            <a:off x="1701800" y="490855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44*</a:t>
            </a:r>
          </a:p>
        </p:txBody>
      </p:sp>
      <p:sp>
        <p:nvSpPr>
          <p:cNvPr id="33845" name="Rectangle 53"/>
          <p:cNvSpPr>
            <a:spLocks noChangeArrowheads="1"/>
          </p:cNvSpPr>
          <p:nvPr/>
        </p:nvSpPr>
        <p:spPr bwMode="auto">
          <a:xfrm>
            <a:off x="2022710" y="490855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dirty="0">
                <a:solidFill>
                  <a:srgbClr val="000000"/>
                </a:solidFill>
              </a:rPr>
              <a:t>36*</a:t>
            </a:r>
          </a:p>
        </p:txBody>
      </p:sp>
      <p:sp>
        <p:nvSpPr>
          <p:cNvPr id="33846" name="Rectangle 54"/>
          <p:cNvSpPr>
            <a:spLocks noChangeArrowheads="1"/>
          </p:cNvSpPr>
          <p:nvPr/>
        </p:nvSpPr>
        <p:spPr bwMode="auto">
          <a:xfrm>
            <a:off x="1974850" y="539908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37*</a:t>
            </a:r>
          </a:p>
        </p:txBody>
      </p:sp>
      <p:sp>
        <p:nvSpPr>
          <p:cNvPr id="33847" name="Rectangle 55"/>
          <p:cNvSpPr>
            <a:spLocks noChangeArrowheads="1"/>
          </p:cNvSpPr>
          <p:nvPr/>
        </p:nvSpPr>
        <p:spPr bwMode="auto">
          <a:xfrm>
            <a:off x="2236788" y="5399088"/>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29*</a:t>
            </a:r>
          </a:p>
        </p:txBody>
      </p:sp>
      <p:sp>
        <p:nvSpPr>
          <p:cNvPr id="33848" name="Rectangle 56"/>
          <p:cNvSpPr>
            <a:spLocks noChangeArrowheads="1"/>
          </p:cNvSpPr>
          <p:nvPr/>
        </p:nvSpPr>
        <p:spPr bwMode="auto">
          <a:xfrm>
            <a:off x="2022711" y="5867400"/>
            <a:ext cx="53022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sz="1400" b="1">
                <a:solidFill>
                  <a:srgbClr val="000000"/>
                </a:solidFill>
              </a:rPr>
              <a:t>30*</a:t>
            </a:r>
          </a:p>
        </p:txBody>
      </p:sp>
      <p:sp>
        <p:nvSpPr>
          <p:cNvPr id="33849" name="Freeform 57"/>
          <p:cNvSpPr>
            <a:spLocks/>
          </p:cNvSpPr>
          <p:nvPr/>
        </p:nvSpPr>
        <p:spPr bwMode="auto">
          <a:xfrm>
            <a:off x="1744663" y="3011488"/>
            <a:ext cx="1209675" cy="244475"/>
          </a:xfrm>
          <a:custGeom>
            <a:avLst/>
            <a:gdLst>
              <a:gd name="T0" fmla="*/ 0 w 762"/>
              <a:gd name="T1" fmla="*/ 153 h 154"/>
              <a:gd name="T2" fmla="*/ 0 w 762"/>
              <a:gd name="T3" fmla="*/ 0 h 154"/>
              <a:gd name="T4" fmla="*/ 761 w 762"/>
              <a:gd name="T5" fmla="*/ 0 h 154"/>
              <a:gd name="T6" fmla="*/ 761 w 762"/>
              <a:gd name="T7" fmla="*/ 153 h 154"/>
              <a:gd name="T8" fmla="*/ 0 w 762"/>
              <a:gd name="T9" fmla="*/ 153 h 154"/>
            </a:gdLst>
            <a:ahLst/>
            <a:cxnLst>
              <a:cxn ang="0">
                <a:pos x="T0" y="T1"/>
              </a:cxn>
              <a:cxn ang="0">
                <a:pos x="T2" y="T3"/>
              </a:cxn>
              <a:cxn ang="0">
                <a:pos x="T4" y="T5"/>
              </a:cxn>
              <a:cxn ang="0">
                <a:pos x="T6" y="T7"/>
              </a:cxn>
              <a:cxn ang="0">
                <a:pos x="T8" y="T9"/>
              </a:cxn>
            </a:cxnLst>
            <a:rect l="0" t="0" r="r" b="b"/>
            <a:pathLst>
              <a:path w="762" h="154">
                <a:moveTo>
                  <a:pt x="0" y="153"/>
                </a:moveTo>
                <a:lnTo>
                  <a:pt x="0" y="0"/>
                </a:lnTo>
                <a:lnTo>
                  <a:pt x="761" y="0"/>
                </a:lnTo>
                <a:lnTo>
                  <a:pt x="761" y="153"/>
                </a:lnTo>
                <a:lnTo>
                  <a:pt x="0" y="153"/>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0" name="Line 58"/>
          <p:cNvSpPr>
            <a:spLocks noChangeShapeType="1"/>
          </p:cNvSpPr>
          <p:nvPr/>
        </p:nvSpPr>
        <p:spPr bwMode="auto">
          <a:xfrm>
            <a:off x="1190625" y="2667000"/>
            <a:ext cx="0" cy="353695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1" name="Line 59"/>
          <p:cNvSpPr>
            <a:spLocks noChangeShapeType="1"/>
          </p:cNvSpPr>
          <p:nvPr/>
        </p:nvSpPr>
        <p:spPr bwMode="auto">
          <a:xfrm>
            <a:off x="771525" y="2663825"/>
            <a:ext cx="0" cy="353695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854" name="Group 62"/>
          <p:cNvGrpSpPr>
            <a:grpSpLocks/>
          </p:cNvGrpSpPr>
          <p:nvPr/>
        </p:nvGrpSpPr>
        <p:grpSpPr bwMode="auto">
          <a:xfrm>
            <a:off x="2881313" y="3190875"/>
            <a:ext cx="142875" cy="166688"/>
            <a:chOff x="1815" y="2010"/>
            <a:chExt cx="90" cy="105"/>
          </a:xfrm>
        </p:grpSpPr>
        <p:sp>
          <p:nvSpPr>
            <p:cNvPr id="33852" name="Line 60"/>
            <p:cNvSpPr>
              <a:spLocks noChangeShapeType="1"/>
            </p:cNvSpPr>
            <p:nvPr/>
          </p:nvSpPr>
          <p:spPr bwMode="auto">
            <a:xfrm>
              <a:off x="1860" y="2010"/>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3" name="Line 61"/>
            <p:cNvSpPr>
              <a:spLocks noChangeShapeType="1"/>
            </p:cNvSpPr>
            <p:nvPr/>
          </p:nvSpPr>
          <p:spPr bwMode="auto">
            <a:xfrm>
              <a:off x="1815" y="2115"/>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57" name="Group 65"/>
          <p:cNvGrpSpPr>
            <a:grpSpLocks/>
          </p:cNvGrpSpPr>
          <p:nvPr/>
        </p:nvGrpSpPr>
        <p:grpSpPr bwMode="auto">
          <a:xfrm>
            <a:off x="2879725" y="3678238"/>
            <a:ext cx="142875" cy="166687"/>
            <a:chOff x="1814" y="2317"/>
            <a:chExt cx="90" cy="105"/>
          </a:xfrm>
        </p:grpSpPr>
        <p:sp>
          <p:nvSpPr>
            <p:cNvPr id="33855" name="Line 63"/>
            <p:cNvSpPr>
              <a:spLocks noChangeShapeType="1"/>
            </p:cNvSpPr>
            <p:nvPr/>
          </p:nvSpPr>
          <p:spPr bwMode="auto">
            <a:xfrm>
              <a:off x="1859" y="2317"/>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6" name="Line 64"/>
            <p:cNvSpPr>
              <a:spLocks noChangeShapeType="1"/>
            </p:cNvSpPr>
            <p:nvPr/>
          </p:nvSpPr>
          <p:spPr bwMode="auto">
            <a:xfrm>
              <a:off x="1814" y="2422"/>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60" name="Group 68"/>
          <p:cNvGrpSpPr>
            <a:grpSpLocks/>
          </p:cNvGrpSpPr>
          <p:nvPr/>
        </p:nvGrpSpPr>
        <p:grpSpPr bwMode="auto">
          <a:xfrm>
            <a:off x="2876550" y="4152900"/>
            <a:ext cx="142875" cy="166688"/>
            <a:chOff x="1812" y="2616"/>
            <a:chExt cx="90" cy="105"/>
          </a:xfrm>
        </p:grpSpPr>
        <p:sp>
          <p:nvSpPr>
            <p:cNvPr id="33858" name="Line 66"/>
            <p:cNvSpPr>
              <a:spLocks noChangeShapeType="1"/>
            </p:cNvSpPr>
            <p:nvPr/>
          </p:nvSpPr>
          <p:spPr bwMode="auto">
            <a:xfrm>
              <a:off x="1857" y="2616"/>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9" name="Line 67"/>
            <p:cNvSpPr>
              <a:spLocks noChangeShapeType="1"/>
            </p:cNvSpPr>
            <p:nvPr/>
          </p:nvSpPr>
          <p:spPr bwMode="auto">
            <a:xfrm>
              <a:off x="1812" y="2721"/>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63" name="Group 71"/>
          <p:cNvGrpSpPr>
            <a:grpSpLocks/>
          </p:cNvGrpSpPr>
          <p:nvPr/>
        </p:nvGrpSpPr>
        <p:grpSpPr bwMode="auto">
          <a:xfrm>
            <a:off x="2873375" y="5103813"/>
            <a:ext cx="142875" cy="166687"/>
            <a:chOff x="1810" y="3215"/>
            <a:chExt cx="90" cy="105"/>
          </a:xfrm>
        </p:grpSpPr>
        <p:sp>
          <p:nvSpPr>
            <p:cNvPr id="33861" name="Line 69"/>
            <p:cNvSpPr>
              <a:spLocks noChangeShapeType="1"/>
            </p:cNvSpPr>
            <p:nvPr/>
          </p:nvSpPr>
          <p:spPr bwMode="auto">
            <a:xfrm>
              <a:off x="1855" y="3215"/>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2" name="Line 70"/>
            <p:cNvSpPr>
              <a:spLocks noChangeShapeType="1"/>
            </p:cNvSpPr>
            <p:nvPr/>
          </p:nvSpPr>
          <p:spPr bwMode="auto">
            <a:xfrm>
              <a:off x="1810" y="3320"/>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66" name="Group 74"/>
          <p:cNvGrpSpPr>
            <a:grpSpLocks/>
          </p:cNvGrpSpPr>
          <p:nvPr/>
        </p:nvGrpSpPr>
        <p:grpSpPr bwMode="auto">
          <a:xfrm>
            <a:off x="2882900" y="5589588"/>
            <a:ext cx="142875" cy="166687"/>
            <a:chOff x="1816" y="3521"/>
            <a:chExt cx="90" cy="105"/>
          </a:xfrm>
        </p:grpSpPr>
        <p:sp>
          <p:nvSpPr>
            <p:cNvPr id="33864" name="Line 72"/>
            <p:cNvSpPr>
              <a:spLocks noChangeShapeType="1"/>
            </p:cNvSpPr>
            <p:nvPr/>
          </p:nvSpPr>
          <p:spPr bwMode="auto">
            <a:xfrm>
              <a:off x="1861" y="3521"/>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5" name="Line 73"/>
            <p:cNvSpPr>
              <a:spLocks noChangeShapeType="1"/>
            </p:cNvSpPr>
            <p:nvPr/>
          </p:nvSpPr>
          <p:spPr bwMode="auto">
            <a:xfrm>
              <a:off x="1816" y="3626"/>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69" name="Group 77"/>
          <p:cNvGrpSpPr>
            <a:grpSpLocks/>
          </p:cNvGrpSpPr>
          <p:nvPr/>
        </p:nvGrpSpPr>
        <p:grpSpPr bwMode="auto">
          <a:xfrm>
            <a:off x="2879725" y="6075363"/>
            <a:ext cx="142875" cy="166687"/>
            <a:chOff x="1814" y="3827"/>
            <a:chExt cx="90" cy="105"/>
          </a:xfrm>
        </p:grpSpPr>
        <p:sp>
          <p:nvSpPr>
            <p:cNvPr id="33867" name="Line 75"/>
            <p:cNvSpPr>
              <a:spLocks noChangeShapeType="1"/>
            </p:cNvSpPr>
            <p:nvPr/>
          </p:nvSpPr>
          <p:spPr bwMode="auto">
            <a:xfrm>
              <a:off x="1859" y="3827"/>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8" name="Line 76"/>
            <p:cNvSpPr>
              <a:spLocks noChangeShapeType="1"/>
            </p:cNvSpPr>
            <p:nvPr/>
          </p:nvSpPr>
          <p:spPr bwMode="auto">
            <a:xfrm>
              <a:off x="1814" y="3932"/>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870" name="Line 78"/>
          <p:cNvSpPr>
            <a:spLocks noChangeShapeType="1"/>
          </p:cNvSpPr>
          <p:nvPr/>
        </p:nvSpPr>
        <p:spPr bwMode="auto">
          <a:xfrm>
            <a:off x="2928938" y="4691063"/>
            <a:ext cx="225425"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873" name="Group 81"/>
          <p:cNvGrpSpPr>
            <a:grpSpLocks/>
          </p:cNvGrpSpPr>
          <p:nvPr/>
        </p:nvGrpSpPr>
        <p:grpSpPr bwMode="auto">
          <a:xfrm>
            <a:off x="4303713" y="4591050"/>
            <a:ext cx="142875" cy="166688"/>
            <a:chOff x="2711" y="2892"/>
            <a:chExt cx="90" cy="105"/>
          </a:xfrm>
        </p:grpSpPr>
        <p:sp>
          <p:nvSpPr>
            <p:cNvPr id="33871" name="Line 79"/>
            <p:cNvSpPr>
              <a:spLocks noChangeShapeType="1"/>
            </p:cNvSpPr>
            <p:nvPr/>
          </p:nvSpPr>
          <p:spPr bwMode="auto">
            <a:xfrm>
              <a:off x="2756" y="2892"/>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2" name="Line 80"/>
            <p:cNvSpPr>
              <a:spLocks noChangeShapeType="1"/>
            </p:cNvSpPr>
            <p:nvPr/>
          </p:nvSpPr>
          <p:spPr bwMode="auto">
            <a:xfrm>
              <a:off x="2711" y="2997"/>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874" name="Rectangle 82"/>
          <p:cNvSpPr>
            <a:spLocks noChangeArrowheads="1"/>
          </p:cNvSpPr>
          <p:nvPr/>
        </p:nvSpPr>
        <p:spPr bwMode="auto">
          <a:xfrm>
            <a:off x="5600700" y="1700213"/>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a:t>
            </a:r>
          </a:p>
        </p:txBody>
      </p:sp>
      <p:sp>
        <p:nvSpPr>
          <p:cNvPr id="33875" name="Rectangle 83"/>
          <p:cNvSpPr>
            <a:spLocks noChangeArrowheads="1"/>
          </p:cNvSpPr>
          <p:nvPr/>
        </p:nvSpPr>
        <p:spPr bwMode="auto">
          <a:xfrm>
            <a:off x="5495925" y="1657350"/>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3876" name="Rectangle 84"/>
          <p:cNvSpPr>
            <a:spLocks noChangeArrowheads="1"/>
          </p:cNvSpPr>
          <p:nvPr/>
        </p:nvSpPr>
        <p:spPr bwMode="auto">
          <a:xfrm>
            <a:off x="4949825" y="1649413"/>
            <a:ext cx="2794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h</a:t>
            </a:r>
          </a:p>
        </p:txBody>
      </p:sp>
      <p:sp>
        <p:nvSpPr>
          <p:cNvPr id="33877" name="Freeform 85"/>
          <p:cNvSpPr>
            <a:spLocks/>
          </p:cNvSpPr>
          <p:nvPr/>
        </p:nvSpPr>
        <p:spPr bwMode="auto">
          <a:xfrm>
            <a:off x="6508750" y="2198688"/>
            <a:ext cx="1316038" cy="266700"/>
          </a:xfrm>
          <a:custGeom>
            <a:avLst/>
            <a:gdLst>
              <a:gd name="T0" fmla="*/ 0 w 829"/>
              <a:gd name="T1" fmla="*/ 167 h 168"/>
              <a:gd name="T2" fmla="*/ 0 w 829"/>
              <a:gd name="T3" fmla="*/ 0 h 168"/>
              <a:gd name="T4" fmla="*/ 828 w 829"/>
              <a:gd name="T5" fmla="*/ 0 h 168"/>
              <a:gd name="T6" fmla="*/ 828 w 829"/>
              <a:gd name="T7" fmla="*/ 167 h 168"/>
              <a:gd name="T8" fmla="*/ 0 w 829"/>
              <a:gd name="T9" fmla="*/ 167 h 168"/>
            </a:gdLst>
            <a:ahLst/>
            <a:cxnLst>
              <a:cxn ang="0">
                <a:pos x="T0" y="T1"/>
              </a:cxn>
              <a:cxn ang="0">
                <a:pos x="T2" y="T3"/>
              </a:cxn>
              <a:cxn ang="0">
                <a:pos x="T4" y="T5"/>
              </a:cxn>
              <a:cxn ang="0">
                <a:pos x="T6" y="T7"/>
              </a:cxn>
              <a:cxn ang="0">
                <a:pos x="T8" y="T9"/>
              </a:cxn>
            </a:cxnLst>
            <a:rect l="0" t="0" r="r" b="b"/>
            <a:pathLst>
              <a:path w="829" h="168">
                <a:moveTo>
                  <a:pt x="0" y="167"/>
                </a:moveTo>
                <a:lnTo>
                  <a:pt x="0" y="0"/>
                </a:lnTo>
                <a:lnTo>
                  <a:pt x="828" y="0"/>
                </a:lnTo>
                <a:lnTo>
                  <a:pt x="828" y="167"/>
                </a:lnTo>
                <a:lnTo>
                  <a:pt x="0"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8" name="Freeform 86"/>
          <p:cNvSpPr>
            <a:spLocks/>
          </p:cNvSpPr>
          <p:nvPr/>
        </p:nvSpPr>
        <p:spPr bwMode="auto">
          <a:xfrm>
            <a:off x="6508750" y="2730500"/>
            <a:ext cx="1316038" cy="266700"/>
          </a:xfrm>
          <a:custGeom>
            <a:avLst/>
            <a:gdLst>
              <a:gd name="T0" fmla="*/ 0 w 829"/>
              <a:gd name="T1" fmla="*/ 167 h 168"/>
              <a:gd name="T2" fmla="*/ 0 w 829"/>
              <a:gd name="T3" fmla="*/ 0 h 168"/>
              <a:gd name="T4" fmla="*/ 828 w 829"/>
              <a:gd name="T5" fmla="*/ 0 h 168"/>
              <a:gd name="T6" fmla="*/ 828 w 829"/>
              <a:gd name="T7" fmla="*/ 167 h 168"/>
              <a:gd name="T8" fmla="*/ 0 w 829"/>
              <a:gd name="T9" fmla="*/ 167 h 168"/>
            </a:gdLst>
            <a:ahLst/>
            <a:cxnLst>
              <a:cxn ang="0">
                <a:pos x="T0" y="T1"/>
              </a:cxn>
              <a:cxn ang="0">
                <a:pos x="T2" y="T3"/>
              </a:cxn>
              <a:cxn ang="0">
                <a:pos x="T4" y="T5"/>
              </a:cxn>
              <a:cxn ang="0">
                <a:pos x="T6" y="T7"/>
              </a:cxn>
              <a:cxn ang="0">
                <a:pos x="T8" y="T9"/>
              </a:cxn>
            </a:cxnLst>
            <a:rect l="0" t="0" r="r" b="b"/>
            <a:pathLst>
              <a:path w="829" h="168">
                <a:moveTo>
                  <a:pt x="0" y="167"/>
                </a:moveTo>
                <a:lnTo>
                  <a:pt x="0" y="0"/>
                </a:lnTo>
                <a:lnTo>
                  <a:pt x="828" y="0"/>
                </a:lnTo>
                <a:lnTo>
                  <a:pt x="828" y="167"/>
                </a:lnTo>
                <a:lnTo>
                  <a:pt x="0"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9" name="Freeform 87"/>
          <p:cNvSpPr>
            <a:spLocks/>
          </p:cNvSpPr>
          <p:nvPr/>
        </p:nvSpPr>
        <p:spPr bwMode="auto">
          <a:xfrm>
            <a:off x="6508750" y="3271838"/>
            <a:ext cx="1316038" cy="268287"/>
          </a:xfrm>
          <a:custGeom>
            <a:avLst/>
            <a:gdLst>
              <a:gd name="T0" fmla="*/ 0 w 829"/>
              <a:gd name="T1" fmla="*/ 168 h 169"/>
              <a:gd name="T2" fmla="*/ 0 w 829"/>
              <a:gd name="T3" fmla="*/ 0 h 169"/>
              <a:gd name="T4" fmla="*/ 828 w 829"/>
              <a:gd name="T5" fmla="*/ 0 h 169"/>
              <a:gd name="T6" fmla="*/ 828 w 829"/>
              <a:gd name="T7" fmla="*/ 168 h 169"/>
              <a:gd name="T8" fmla="*/ 0 w 829"/>
              <a:gd name="T9" fmla="*/ 168 h 169"/>
            </a:gdLst>
            <a:ahLst/>
            <a:cxnLst>
              <a:cxn ang="0">
                <a:pos x="T0" y="T1"/>
              </a:cxn>
              <a:cxn ang="0">
                <a:pos x="T2" y="T3"/>
              </a:cxn>
              <a:cxn ang="0">
                <a:pos x="T4" y="T5"/>
              </a:cxn>
              <a:cxn ang="0">
                <a:pos x="T6" y="T7"/>
              </a:cxn>
              <a:cxn ang="0">
                <a:pos x="T8" y="T9"/>
              </a:cxn>
            </a:cxnLst>
            <a:rect l="0" t="0" r="r" b="b"/>
            <a:pathLst>
              <a:path w="829" h="169">
                <a:moveTo>
                  <a:pt x="0" y="168"/>
                </a:moveTo>
                <a:lnTo>
                  <a:pt x="0" y="0"/>
                </a:lnTo>
                <a:lnTo>
                  <a:pt x="828" y="0"/>
                </a:lnTo>
                <a:lnTo>
                  <a:pt x="828" y="168"/>
                </a:lnTo>
                <a:lnTo>
                  <a:pt x="0" y="16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0" name="Freeform 88"/>
          <p:cNvSpPr>
            <a:spLocks/>
          </p:cNvSpPr>
          <p:nvPr/>
        </p:nvSpPr>
        <p:spPr bwMode="auto">
          <a:xfrm>
            <a:off x="6508750" y="3792538"/>
            <a:ext cx="1316038" cy="268287"/>
          </a:xfrm>
          <a:custGeom>
            <a:avLst/>
            <a:gdLst>
              <a:gd name="T0" fmla="*/ 0 w 829"/>
              <a:gd name="T1" fmla="*/ 168 h 169"/>
              <a:gd name="T2" fmla="*/ 0 w 829"/>
              <a:gd name="T3" fmla="*/ 0 h 169"/>
              <a:gd name="T4" fmla="*/ 828 w 829"/>
              <a:gd name="T5" fmla="*/ 0 h 169"/>
              <a:gd name="T6" fmla="*/ 828 w 829"/>
              <a:gd name="T7" fmla="*/ 168 h 169"/>
              <a:gd name="T8" fmla="*/ 0 w 829"/>
              <a:gd name="T9" fmla="*/ 168 h 169"/>
            </a:gdLst>
            <a:ahLst/>
            <a:cxnLst>
              <a:cxn ang="0">
                <a:pos x="T0" y="T1"/>
              </a:cxn>
              <a:cxn ang="0">
                <a:pos x="T2" y="T3"/>
              </a:cxn>
              <a:cxn ang="0">
                <a:pos x="T4" y="T5"/>
              </a:cxn>
              <a:cxn ang="0">
                <a:pos x="T6" y="T7"/>
              </a:cxn>
              <a:cxn ang="0">
                <a:pos x="T8" y="T9"/>
              </a:cxn>
            </a:cxnLst>
            <a:rect l="0" t="0" r="r" b="b"/>
            <a:pathLst>
              <a:path w="829" h="169">
                <a:moveTo>
                  <a:pt x="0" y="168"/>
                </a:moveTo>
                <a:lnTo>
                  <a:pt x="0" y="0"/>
                </a:lnTo>
                <a:lnTo>
                  <a:pt x="828" y="0"/>
                </a:lnTo>
                <a:lnTo>
                  <a:pt x="828" y="168"/>
                </a:lnTo>
                <a:lnTo>
                  <a:pt x="0" y="16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1" name="Freeform 89"/>
          <p:cNvSpPr>
            <a:spLocks/>
          </p:cNvSpPr>
          <p:nvPr/>
        </p:nvSpPr>
        <p:spPr bwMode="auto">
          <a:xfrm>
            <a:off x="6497638" y="4324350"/>
            <a:ext cx="1317625" cy="266700"/>
          </a:xfrm>
          <a:custGeom>
            <a:avLst/>
            <a:gdLst>
              <a:gd name="T0" fmla="*/ 0 w 830"/>
              <a:gd name="T1" fmla="*/ 167 h 168"/>
              <a:gd name="T2" fmla="*/ 0 w 830"/>
              <a:gd name="T3" fmla="*/ 0 h 168"/>
              <a:gd name="T4" fmla="*/ 829 w 830"/>
              <a:gd name="T5" fmla="*/ 0 h 168"/>
              <a:gd name="T6" fmla="*/ 829 w 830"/>
              <a:gd name="T7" fmla="*/ 167 h 168"/>
              <a:gd name="T8" fmla="*/ 0 w 830"/>
              <a:gd name="T9" fmla="*/ 167 h 168"/>
            </a:gdLst>
            <a:ahLst/>
            <a:cxnLst>
              <a:cxn ang="0">
                <a:pos x="T0" y="T1"/>
              </a:cxn>
              <a:cxn ang="0">
                <a:pos x="T2" y="T3"/>
              </a:cxn>
              <a:cxn ang="0">
                <a:pos x="T4" y="T5"/>
              </a:cxn>
              <a:cxn ang="0">
                <a:pos x="T6" y="T7"/>
              </a:cxn>
              <a:cxn ang="0">
                <a:pos x="T8" y="T9"/>
              </a:cxn>
            </a:cxnLst>
            <a:rect l="0" t="0" r="r" b="b"/>
            <a:pathLst>
              <a:path w="830" h="168">
                <a:moveTo>
                  <a:pt x="0" y="167"/>
                </a:moveTo>
                <a:lnTo>
                  <a:pt x="0" y="0"/>
                </a:lnTo>
                <a:lnTo>
                  <a:pt x="829" y="0"/>
                </a:lnTo>
                <a:lnTo>
                  <a:pt x="829" y="167"/>
                </a:lnTo>
                <a:lnTo>
                  <a:pt x="0"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2" name="Freeform 90"/>
          <p:cNvSpPr>
            <a:spLocks/>
          </p:cNvSpPr>
          <p:nvPr/>
        </p:nvSpPr>
        <p:spPr bwMode="auto">
          <a:xfrm>
            <a:off x="6497638" y="5927725"/>
            <a:ext cx="1317625" cy="268288"/>
          </a:xfrm>
          <a:custGeom>
            <a:avLst/>
            <a:gdLst>
              <a:gd name="T0" fmla="*/ 0 w 830"/>
              <a:gd name="T1" fmla="*/ 168 h 169"/>
              <a:gd name="T2" fmla="*/ 0 w 830"/>
              <a:gd name="T3" fmla="*/ 0 h 169"/>
              <a:gd name="T4" fmla="*/ 829 w 830"/>
              <a:gd name="T5" fmla="*/ 0 h 169"/>
              <a:gd name="T6" fmla="*/ 829 w 830"/>
              <a:gd name="T7" fmla="*/ 168 h 169"/>
              <a:gd name="T8" fmla="*/ 0 w 830"/>
              <a:gd name="T9" fmla="*/ 168 h 169"/>
            </a:gdLst>
            <a:ahLst/>
            <a:cxnLst>
              <a:cxn ang="0">
                <a:pos x="T0" y="T1"/>
              </a:cxn>
              <a:cxn ang="0">
                <a:pos x="T2" y="T3"/>
              </a:cxn>
              <a:cxn ang="0">
                <a:pos x="T4" y="T5"/>
              </a:cxn>
              <a:cxn ang="0">
                <a:pos x="T6" y="T7"/>
              </a:cxn>
              <a:cxn ang="0">
                <a:pos x="T8" y="T9"/>
              </a:cxn>
            </a:cxnLst>
            <a:rect l="0" t="0" r="r" b="b"/>
            <a:pathLst>
              <a:path w="830" h="169">
                <a:moveTo>
                  <a:pt x="0" y="168"/>
                </a:moveTo>
                <a:lnTo>
                  <a:pt x="0" y="0"/>
                </a:lnTo>
                <a:lnTo>
                  <a:pt x="829" y="0"/>
                </a:lnTo>
                <a:lnTo>
                  <a:pt x="829" y="168"/>
                </a:lnTo>
                <a:lnTo>
                  <a:pt x="0" y="16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3" name="Freeform 91"/>
          <p:cNvSpPr>
            <a:spLocks/>
          </p:cNvSpPr>
          <p:nvPr/>
        </p:nvSpPr>
        <p:spPr bwMode="auto">
          <a:xfrm>
            <a:off x="6508750" y="4856163"/>
            <a:ext cx="1316038" cy="266700"/>
          </a:xfrm>
          <a:custGeom>
            <a:avLst/>
            <a:gdLst>
              <a:gd name="T0" fmla="*/ 0 w 829"/>
              <a:gd name="T1" fmla="*/ 167 h 168"/>
              <a:gd name="T2" fmla="*/ 0 w 829"/>
              <a:gd name="T3" fmla="*/ 0 h 168"/>
              <a:gd name="T4" fmla="*/ 828 w 829"/>
              <a:gd name="T5" fmla="*/ 0 h 168"/>
              <a:gd name="T6" fmla="*/ 828 w 829"/>
              <a:gd name="T7" fmla="*/ 167 h 168"/>
              <a:gd name="T8" fmla="*/ 0 w 829"/>
              <a:gd name="T9" fmla="*/ 167 h 168"/>
            </a:gdLst>
            <a:ahLst/>
            <a:cxnLst>
              <a:cxn ang="0">
                <a:pos x="T0" y="T1"/>
              </a:cxn>
              <a:cxn ang="0">
                <a:pos x="T2" y="T3"/>
              </a:cxn>
              <a:cxn ang="0">
                <a:pos x="T4" y="T5"/>
              </a:cxn>
              <a:cxn ang="0">
                <a:pos x="T6" y="T7"/>
              </a:cxn>
              <a:cxn ang="0">
                <a:pos x="T8" y="T9"/>
              </a:cxn>
            </a:cxnLst>
            <a:rect l="0" t="0" r="r" b="b"/>
            <a:pathLst>
              <a:path w="829" h="168">
                <a:moveTo>
                  <a:pt x="0" y="167"/>
                </a:moveTo>
                <a:lnTo>
                  <a:pt x="0" y="0"/>
                </a:lnTo>
                <a:lnTo>
                  <a:pt x="828" y="0"/>
                </a:lnTo>
                <a:lnTo>
                  <a:pt x="828" y="167"/>
                </a:lnTo>
                <a:lnTo>
                  <a:pt x="0"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4" name="Freeform 92"/>
          <p:cNvSpPr>
            <a:spLocks/>
          </p:cNvSpPr>
          <p:nvPr/>
        </p:nvSpPr>
        <p:spPr bwMode="auto">
          <a:xfrm>
            <a:off x="6508750" y="5386388"/>
            <a:ext cx="1316038" cy="266700"/>
          </a:xfrm>
          <a:custGeom>
            <a:avLst/>
            <a:gdLst>
              <a:gd name="T0" fmla="*/ 0 w 829"/>
              <a:gd name="T1" fmla="*/ 167 h 168"/>
              <a:gd name="T2" fmla="*/ 0 w 829"/>
              <a:gd name="T3" fmla="*/ 0 h 168"/>
              <a:gd name="T4" fmla="*/ 828 w 829"/>
              <a:gd name="T5" fmla="*/ 0 h 168"/>
              <a:gd name="T6" fmla="*/ 828 w 829"/>
              <a:gd name="T7" fmla="*/ 167 h 168"/>
              <a:gd name="T8" fmla="*/ 0 w 829"/>
              <a:gd name="T9" fmla="*/ 167 h 168"/>
            </a:gdLst>
            <a:ahLst/>
            <a:cxnLst>
              <a:cxn ang="0">
                <a:pos x="T0" y="T1"/>
              </a:cxn>
              <a:cxn ang="0">
                <a:pos x="T2" y="T3"/>
              </a:cxn>
              <a:cxn ang="0">
                <a:pos x="T4" y="T5"/>
              </a:cxn>
              <a:cxn ang="0">
                <a:pos x="T6" y="T7"/>
              </a:cxn>
              <a:cxn ang="0">
                <a:pos x="T8" y="T9"/>
              </a:cxn>
            </a:cxnLst>
            <a:rect l="0" t="0" r="r" b="b"/>
            <a:pathLst>
              <a:path w="829" h="168">
                <a:moveTo>
                  <a:pt x="0" y="167"/>
                </a:moveTo>
                <a:lnTo>
                  <a:pt x="0" y="0"/>
                </a:lnTo>
                <a:lnTo>
                  <a:pt x="828" y="0"/>
                </a:lnTo>
                <a:lnTo>
                  <a:pt x="828" y="167"/>
                </a:lnTo>
                <a:lnTo>
                  <a:pt x="0" y="16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5" name="Rectangle 93"/>
          <p:cNvSpPr>
            <a:spLocks noChangeArrowheads="1"/>
          </p:cNvSpPr>
          <p:nvPr/>
        </p:nvSpPr>
        <p:spPr bwMode="auto">
          <a:xfrm>
            <a:off x="5060950" y="1701800"/>
            <a:ext cx="2698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chemeClr val="tx2"/>
                </a:solidFill>
              </a:rPr>
              <a:t>1</a:t>
            </a:r>
          </a:p>
        </p:txBody>
      </p:sp>
      <p:sp>
        <p:nvSpPr>
          <p:cNvPr id="33886" name="Rectangle 94"/>
          <p:cNvSpPr>
            <a:spLocks noChangeArrowheads="1"/>
          </p:cNvSpPr>
          <p:nvPr/>
        </p:nvSpPr>
        <p:spPr bwMode="auto">
          <a:xfrm>
            <a:off x="6805613" y="48339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37*</a:t>
            </a:r>
          </a:p>
        </p:txBody>
      </p:sp>
      <p:sp>
        <p:nvSpPr>
          <p:cNvPr id="33887" name="Freeform 95"/>
          <p:cNvSpPr>
            <a:spLocks/>
          </p:cNvSpPr>
          <p:nvPr/>
        </p:nvSpPr>
        <p:spPr bwMode="auto">
          <a:xfrm>
            <a:off x="8080375" y="3260725"/>
            <a:ext cx="993775" cy="268288"/>
          </a:xfrm>
          <a:custGeom>
            <a:avLst/>
            <a:gdLst>
              <a:gd name="T0" fmla="*/ 0 w 626"/>
              <a:gd name="T1" fmla="*/ 168 h 169"/>
              <a:gd name="T2" fmla="*/ 0 w 626"/>
              <a:gd name="T3" fmla="*/ 0 h 169"/>
              <a:gd name="T4" fmla="*/ 625 w 626"/>
              <a:gd name="T5" fmla="*/ 0 h 169"/>
              <a:gd name="T6" fmla="*/ 625 w 626"/>
              <a:gd name="T7" fmla="*/ 168 h 169"/>
              <a:gd name="T8" fmla="*/ 0 w 626"/>
              <a:gd name="T9" fmla="*/ 168 h 169"/>
            </a:gdLst>
            <a:ahLst/>
            <a:cxnLst>
              <a:cxn ang="0">
                <a:pos x="T0" y="T1"/>
              </a:cxn>
              <a:cxn ang="0">
                <a:pos x="T2" y="T3"/>
              </a:cxn>
              <a:cxn ang="0">
                <a:pos x="T4" y="T5"/>
              </a:cxn>
              <a:cxn ang="0">
                <a:pos x="T6" y="T7"/>
              </a:cxn>
              <a:cxn ang="0">
                <a:pos x="T8" y="T9"/>
              </a:cxn>
            </a:cxnLst>
            <a:rect l="0" t="0" r="r" b="b"/>
            <a:pathLst>
              <a:path w="626" h="169">
                <a:moveTo>
                  <a:pt x="0" y="168"/>
                </a:moveTo>
                <a:lnTo>
                  <a:pt x="0" y="0"/>
                </a:lnTo>
                <a:lnTo>
                  <a:pt x="625" y="0"/>
                </a:lnTo>
                <a:lnTo>
                  <a:pt x="625" y="168"/>
                </a:lnTo>
                <a:lnTo>
                  <a:pt x="0" y="16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8" name="Rectangle 96"/>
          <p:cNvSpPr>
            <a:spLocks noChangeArrowheads="1"/>
          </p:cNvSpPr>
          <p:nvPr/>
        </p:nvSpPr>
        <p:spPr bwMode="auto">
          <a:xfrm>
            <a:off x="5534025" y="213042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3889" name="Rectangle 97"/>
          <p:cNvSpPr>
            <a:spLocks noChangeArrowheads="1"/>
          </p:cNvSpPr>
          <p:nvPr/>
        </p:nvSpPr>
        <p:spPr bwMode="auto">
          <a:xfrm>
            <a:off x="5534025" y="268287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a:t>
            </a:r>
          </a:p>
        </p:txBody>
      </p:sp>
      <p:sp>
        <p:nvSpPr>
          <p:cNvPr id="33890" name="Rectangle 98"/>
          <p:cNvSpPr>
            <a:spLocks noChangeArrowheads="1"/>
          </p:cNvSpPr>
          <p:nvPr/>
        </p:nvSpPr>
        <p:spPr bwMode="auto">
          <a:xfrm>
            <a:off x="5511800" y="31829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3891" name="Rectangle 99"/>
          <p:cNvSpPr>
            <a:spLocks noChangeArrowheads="1"/>
          </p:cNvSpPr>
          <p:nvPr/>
        </p:nvSpPr>
        <p:spPr bwMode="auto">
          <a:xfrm>
            <a:off x="5522913" y="373380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3892" name="Rectangle 100"/>
          <p:cNvSpPr>
            <a:spLocks noChangeArrowheads="1"/>
          </p:cNvSpPr>
          <p:nvPr/>
        </p:nvSpPr>
        <p:spPr bwMode="auto">
          <a:xfrm>
            <a:off x="4927600" y="21320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000</a:t>
            </a:r>
          </a:p>
        </p:txBody>
      </p:sp>
      <p:sp>
        <p:nvSpPr>
          <p:cNvPr id="33893" name="Rectangle 101"/>
          <p:cNvSpPr>
            <a:spLocks noChangeArrowheads="1"/>
          </p:cNvSpPr>
          <p:nvPr/>
        </p:nvSpPr>
        <p:spPr bwMode="auto">
          <a:xfrm>
            <a:off x="4916488" y="26622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001</a:t>
            </a:r>
          </a:p>
        </p:txBody>
      </p:sp>
      <p:sp>
        <p:nvSpPr>
          <p:cNvPr id="33894" name="Rectangle 102"/>
          <p:cNvSpPr>
            <a:spLocks noChangeArrowheads="1"/>
          </p:cNvSpPr>
          <p:nvPr/>
        </p:nvSpPr>
        <p:spPr bwMode="auto">
          <a:xfrm>
            <a:off x="4927600" y="31940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010</a:t>
            </a:r>
          </a:p>
        </p:txBody>
      </p:sp>
      <p:sp>
        <p:nvSpPr>
          <p:cNvPr id="33895" name="Rectangle 103"/>
          <p:cNvSpPr>
            <a:spLocks noChangeArrowheads="1"/>
          </p:cNvSpPr>
          <p:nvPr/>
        </p:nvSpPr>
        <p:spPr bwMode="auto">
          <a:xfrm>
            <a:off x="4949825" y="37258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011</a:t>
            </a:r>
          </a:p>
        </p:txBody>
      </p:sp>
      <p:sp>
        <p:nvSpPr>
          <p:cNvPr id="33896" name="Rectangle 104"/>
          <p:cNvSpPr>
            <a:spLocks noChangeArrowheads="1"/>
          </p:cNvSpPr>
          <p:nvPr/>
        </p:nvSpPr>
        <p:spPr bwMode="auto">
          <a:xfrm>
            <a:off x="5522913" y="42656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00</a:t>
            </a:r>
          </a:p>
        </p:txBody>
      </p:sp>
      <p:sp>
        <p:nvSpPr>
          <p:cNvPr id="33897" name="Rectangle 105"/>
          <p:cNvSpPr>
            <a:spLocks noChangeArrowheads="1"/>
          </p:cNvSpPr>
          <p:nvPr/>
        </p:nvSpPr>
        <p:spPr bwMode="auto">
          <a:xfrm>
            <a:off x="4929188" y="42465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100</a:t>
            </a:r>
          </a:p>
        </p:txBody>
      </p:sp>
      <p:sp>
        <p:nvSpPr>
          <p:cNvPr id="33898" name="Rectangle 106"/>
          <p:cNvSpPr>
            <a:spLocks noChangeArrowheads="1"/>
          </p:cNvSpPr>
          <p:nvPr/>
        </p:nvSpPr>
        <p:spPr bwMode="auto">
          <a:xfrm>
            <a:off x="5535613" y="5370513"/>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3899" name="Rectangle 107"/>
          <p:cNvSpPr>
            <a:spLocks noChangeArrowheads="1"/>
          </p:cNvSpPr>
          <p:nvPr/>
        </p:nvSpPr>
        <p:spPr bwMode="auto">
          <a:xfrm>
            <a:off x="4929188" y="47879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101</a:t>
            </a:r>
          </a:p>
        </p:txBody>
      </p:sp>
      <p:sp>
        <p:nvSpPr>
          <p:cNvPr id="33900" name="Rectangle 108"/>
          <p:cNvSpPr>
            <a:spLocks noChangeArrowheads="1"/>
          </p:cNvSpPr>
          <p:nvPr/>
        </p:nvSpPr>
        <p:spPr bwMode="auto">
          <a:xfrm>
            <a:off x="4929188" y="53625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110</a:t>
            </a:r>
          </a:p>
        </p:txBody>
      </p:sp>
      <p:sp>
        <p:nvSpPr>
          <p:cNvPr id="33901" name="Rectangle 109"/>
          <p:cNvSpPr>
            <a:spLocks noChangeArrowheads="1"/>
          </p:cNvSpPr>
          <p:nvPr/>
        </p:nvSpPr>
        <p:spPr bwMode="auto">
          <a:xfrm>
            <a:off x="5946775" y="1865313"/>
            <a:ext cx="7270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FC0128"/>
                </a:solidFill>
              </a:rPr>
              <a:t>Next=0</a:t>
            </a:r>
          </a:p>
        </p:txBody>
      </p:sp>
      <p:sp>
        <p:nvSpPr>
          <p:cNvPr id="33902" name="Rectangle 110"/>
          <p:cNvSpPr>
            <a:spLocks noChangeArrowheads="1"/>
          </p:cNvSpPr>
          <p:nvPr/>
        </p:nvSpPr>
        <p:spPr bwMode="auto">
          <a:xfrm>
            <a:off x="5881688" y="1214438"/>
            <a:ext cx="7858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FC0128"/>
                </a:solidFill>
              </a:rPr>
              <a:t>Level=1</a:t>
            </a:r>
          </a:p>
        </p:txBody>
      </p:sp>
      <p:sp>
        <p:nvSpPr>
          <p:cNvPr id="33903" name="Rectangle 111"/>
          <p:cNvSpPr>
            <a:spLocks noChangeArrowheads="1"/>
          </p:cNvSpPr>
          <p:nvPr/>
        </p:nvSpPr>
        <p:spPr bwMode="auto">
          <a:xfrm>
            <a:off x="4940300" y="58912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111</a:t>
            </a:r>
          </a:p>
        </p:txBody>
      </p:sp>
      <p:sp>
        <p:nvSpPr>
          <p:cNvPr id="33904" name="Rectangle 112"/>
          <p:cNvSpPr>
            <a:spLocks noChangeArrowheads="1"/>
          </p:cNvSpPr>
          <p:nvPr/>
        </p:nvSpPr>
        <p:spPr bwMode="auto">
          <a:xfrm>
            <a:off x="5522913" y="480853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3905" name="Rectangle 113"/>
          <p:cNvSpPr>
            <a:spLocks noChangeArrowheads="1"/>
          </p:cNvSpPr>
          <p:nvPr/>
        </p:nvSpPr>
        <p:spPr bwMode="auto">
          <a:xfrm>
            <a:off x="6573838" y="1460500"/>
            <a:ext cx="10398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PRIMARY</a:t>
            </a:r>
          </a:p>
        </p:txBody>
      </p:sp>
      <p:sp>
        <p:nvSpPr>
          <p:cNvPr id="33906" name="Rectangle 114"/>
          <p:cNvSpPr>
            <a:spLocks noChangeArrowheads="1"/>
          </p:cNvSpPr>
          <p:nvPr/>
        </p:nvSpPr>
        <p:spPr bwMode="auto">
          <a:xfrm>
            <a:off x="6648450" y="1673225"/>
            <a:ext cx="7731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3907" name="Rectangle 115"/>
          <p:cNvSpPr>
            <a:spLocks noChangeArrowheads="1"/>
          </p:cNvSpPr>
          <p:nvPr/>
        </p:nvSpPr>
        <p:spPr bwMode="auto">
          <a:xfrm>
            <a:off x="7975600" y="1482725"/>
            <a:ext cx="12382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OVERFLOW</a:t>
            </a:r>
          </a:p>
        </p:txBody>
      </p:sp>
      <p:sp>
        <p:nvSpPr>
          <p:cNvPr id="33908" name="Rectangle 116"/>
          <p:cNvSpPr>
            <a:spLocks noChangeArrowheads="1"/>
          </p:cNvSpPr>
          <p:nvPr/>
        </p:nvSpPr>
        <p:spPr bwMode="auto">
          <a:xfrm>
            <a:off x="8145463" y="1704975"/>
            <a:ext cx="773112"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t>PAGES</a:t>
            </a:r>
          </a:p>
        </p:txBody>
      </p:sp>
      <p:sp>
        <p:nvSpPr>
          <p:cNvPr id="33909" name="Rectangle 117"/>
          <p:cNvSpPr>
            <a:spLocks noChangeArrowheads="1"/>
          </p:cNvSpPr>
          <p:nvPr/>
        </p:nvSpPr>
        <p:spPr bwMode="auto">
          <a:xfrm>
            <a:off x="5540375" y="5889625"/>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3910" name="Rectangle 118"/>
          <p:cNvSpPr>
            <a:spLocks noChangeArrowheads="1"/>
          </p:cNvSpPr>
          <p:nvPr/>
        </p:nvSpPr>
        <p:spPr bwMode="auto">
          <a:xfrm>
            <a:off x="6464300" y="21669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32*</a:t>
            </a:r>
          </a:p>
        </p:txBody>
      </p:sp>
      <p:sp>
        <p:nvSpPr>
          <p:cNvPr id="33911" name="Rectangle 119"/>
          <p:cNvSpPr>
            <a:spLocks noChangeArrowheads="1"/>
          </p:cNvSpPr>
          <p:nvPr/>
        </p:nvSpPr>
        <p:spPr bwMode="auto">
          <a:xfrm>
            <a:off x="6500813" y="26987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9*</a:t>
            </a:r>
          </a:p>
        </p:txBody>
      </p:sp>
      <p:sp>
        <p:nvSpPr>
          <p:cNvPr id="33912" name="Rectangle 120"/>
          <p:cNvSpPr>
            <a:spLocks noChangeArrowheads="1"/>
          </p:cNvSpPr>
          <p:nvPr/>
        </p:nvSpPr>
        <p:spPr bwMode="auto">
          <a:xfrm>
            <a:off x="6718300" y="26987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25*</a:t>
            </a:r>
          </a:p>
        </p:txBody>
      </p:sp>
      <p:sp>
        <p:nvSpPr>
          <p:cNvPr id="33913" name="Rectangle 121"/>
          <p:cNvSpPr>
            <a:spLocks noChangeArrowheads="1"/>
          </p:cNvSpPr>
          <p:nvPr/>
        </p:nvSpPr>
        <p:spPr bwMode="auto">
          <a:xfrm>
            <a:off x="6457950" y="324008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66*</a:t>
            </a:r>
          </a:p>
        </p:txBody>
      </p:sp>
      <p:sp>
        <p:nvSpPr>
          <p:cNvPr id="33914" name="Rectangle 122"/>
          <p:cNvSpPr>
            <a:spLocks noChangeArrowheads="1"/>
          </p:cNvSpPr>
          <p:nvPr/>
        </p:nvSpPr>
        <p:spPr bwMode="auto">
          <a:xfrm>
            <a:off x="6791325" y="32385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18*</a:t>
            </a:r>
          </a:p>
        </p:txBody>
      </p:sp>
      <p:sp>
        <p:nvSpPr>
          <p:cNvPr id="33915" name="Rectangle 123"/>
          <p:cNvSpPr>
            <a:spLocks noChangeArrowheads="1"/>
          </p:cNvSpPr>
          <p:nvPr/>
        </p:nvSpPr>
        <p:spPr bwMode="auto">
          <a:xfrm>
            <a:off x="7100888" y="32369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10*</a:t>
            </a:r>
          </a:p>
        </p:txBody>
      </p:sp>
      <p:sp>
        <p:nvSpPr>
          <p:cNvPr id="33916" name="Rectangle 124"/>
          <p:cNvSpPr>
            <a:spLocks noChangeArrowheads="1"/>
          </p:cNvSpPr>
          <p:nvPr/>
        </p:nvSpPr>
        <p:spPr bwMode="auto">
          <a:xfrm>
            <a:off x="7402513" y="32416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34*</a:t>
            </a:r>
          </a:p>
        </p:txBody>
      </p:sp>
      <p:sp>
        <p:nvSpPr>
          <p:cNvPr id="33917" name="Rectangle 125"/>
          <p:cNvSpPr>
            <a:spLocks noChangeArrowheads="1"/>
          </p:cNvSpPr>
          <p:nvPr/>
        </p:nvSpPr>
        <p:spPr bwMode="auto">
          <a:xfrm>
            <a:off x="6792913" y="374808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35*</a:t>
            </a:r>
          </a:p>
        </p:txBody>
      </p:sp>
      <p:sp>
        <p:nvSpPr>
          <p:cNvPr id="33918" name="Rectangle 126"/>
          <p:cNvSpPr>
            <a:spLocks noChangeArrowheads="1"/>
          </p:cNvSpPr>
          <p:nvPr/>
        </p:nvSpPr>
        <p:spPr bwMode="auto">
          <a:xfrm>
            <a:off x="7180263" y="374967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11*</a:t>
            </a:r>
          </a:p>
        </p:txBody>
      </p:sp>
      <p:sp>
        <p:nvSpPr>
          <p:cNvPr id="33919" name="Rectangle 127"/>
          <p:cNvSpPr>
            <a:spLocks noChangeArrowheads="1"/>
          </p:cNvSpPr>
          <p:nvPr/>
        </p:nvSpPr>
        <p:spPr bwMode="auto">
          <a:xfrm>
            <a:off x="6446838" y="428148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44*</a:t>
            </a:r>
          </a:p>
        </p:txBody>
      </p:sp>
      <p:sp>
        <p:nvSpPr>
          <p:cNvPr id="33920" name="Rectangle 128"/>
          <p:cNvSpPr>
            <a:spLocks noChangeArrowheads="1"/>
          </p:cNvSpPr>
          <p:nvPr/>
        </p:nvSpPr>
        <p:spPr bwMode="auto">
          <a:xfrm>
            <a:off x="6827838" y="42926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36*</a:t>
            </a:r>
          </a:p>
        </p:txBody>
      </p:sp>
      <p:sp>
        <p:nvSpPr>
          <p:cNvPr id="33921" name="Rectangle 129"/>
          <p:cNvSpPr>
            <a:spLocks noChangeArrowheads="1"/>
          </p:cNvSpPr>
          <p:nvPr/>
        </p:nvSpPr>
        <p:spPr bwMode="auto">
          <a:xfrm>
            <a:off x="6497638" y="4814888"/>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5*</a:t>
            </a:r>
          </a:p>
        </p:txBody>
      </p:sp>
      <p:sp>
        <p:nvSpPr>
          <p:cNvPr id="33922" name="Rectangle 130"/>
          <p:cNvSpPr>
            <a:spLocks noChangeArrowheads="1"/>
          </p:cNvSpPr>
          <p:nvPr/>
        </p:nvSpPr>
        <p:spPr bwMode="auto">
          <a:xfrm>
            <a:off x="7151688" y="482441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29*</a:t>
            </a:r>
          </a:p>
        </p:txBody>
      </p:sp>
      <p:sp>
        <p:nvSpPr>
          <p:cNvPr id="33923" name="Rectangle 131"/>
          <p:cNvSpPr>
            <a:spLocks noChangeArrowheads="1"/>
          </p:cNvSpPr>
          <p:nvPr/>
        </p:nvSpPr>
        <p:spPr bwMode="auto">
          <a:xfrm>
            <a:off x="6465888" y="375920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43*</a:t>
            </a:r>
          </a:p>
        </p:txBody>
      </p:sp>
      <p:sp>
        <p:nvSpPr>
          <p:cNvPr id="33924" name="Rectangle 132"/>
          <p:cNvSpPr>
            <a:spLocks noChangeArrowheads="1"/>
          </p:cNvSpPr>
          <p:nvPr/>
        </p:nvSpPr>
        <p:spPr bwMode="auto">
          <a:xfrm>
            <a:off x="6478588" y="5343525"/>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14*</a:t>
            </a:r>
          </a:p>
        </p:txBody>
      </p:sp>
      <p:sp>
        <p:nvSpPr>
          <p:cNvPr id="33925" name="Rectangle 133"/>
          <p:cNvSpPr>
            <a:spLocks noChangeArrowheads="1"/>
          </p:cNvSpPr>
          <p:nvPr/>
        </p:nvSpPr>
        <p:spPr bwMode="auto">
          <a:xfrm>
            <a:off x="6838950" y="5354638"/>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30*</a:t>
            </a:r>
          </a:p>
        </p:txBody>
      </p:sp>
      <p:sp>
        <p:nvSpPr>
          <p:cNvPr id="33926" name="Rectangle 134"/>
          <p:cNvSpPr>
            <a:spLocks noChangeArrowheads="1"/>
          </p:cNvSpPr>
          <p:nvPr/>
        </p:nvSpPr>
        <p:spPr bwMode="auto">
          <a:xfrm>
            <a:off x="7151688" y="53530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22*</a:t>
            </a:r>
          </a:p>
        </p:txBody>
      </p:sp>
      <p:sp>
        <p:nvSpPr>
          <p:cNvPr id="33927" name="Rectangle 135"/>
          <p:cNvSpPr>
            <a:spLocks noChangeArrowheads="1"/>
          </p:cNvSpPr>
          <p:nvPr/>
        </p:nvSpPr>
        <p:spPr bwMode="auto">
          <a:xfrm>
            <a:off x="6467475" y="5873750"/>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31*</a:t>
            </a:r>
          </a:p>
        </p:txBody>
      </p:sp>
      <p:sp>
        <p:nvSpPr>
          <p:cNvPr id="33928" name="Rectangle 136"/>
          <p:cNvSpPr>
            <a:spLocks noChangeArrowheads="1"/>
          </p:cNvSpPr>
          <p:nvPr/>
        </p:nvSpPr>
        <p:spPr bwMode="auto">
          <a:xfrm>
            <a:off x="6753225" y="5873750"/>
            <a:ext cx="3587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7*</a:t>
            </a:r>
          </a:p>
        </p:txBody>
      </p:sp>
      <p:sp>
        <p:nvSpPr>
          <p:cNvPr id="33929" name="Rectangle 137"/>
          <p:cNvSpPr>
            <a:spLocks noChangeArrowheads="1"/>
          </p:cNvSpPr>
          <p:nvPr/>
        </p:nvSpPr>
        <p:spPr bwMode="auto">
          <a:xfrm>
            <a:off x="8037513" y="3230563"/>
            <a:ext cx="4476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sz="1400" b="1">
                <a:solidFill>
                  <a:srgbClr val="000000"/>
                </a:solidFill>
              </a:rPr>
              <a:t>50*</a:t>
            </a:r>
          </a:p>
        </p:txBody>
      </p:sp>
      <p:sp>
        <p:nvSpPr>
          <p:cNvPr id="33930" name="Line 138"/>
          <p:cNvSpPr>
            <a:spLocks noChangeShapeType="1"/>
          </p:cNvSpPr>
          <p:nvPr/>
        </p:nvSpPr>
        <p:spPr bwMode="auto">
          <a:xfrm>
            <a:off x="1500188" y="4441825"/>
            <a:ext cx="238125" cy="130175"/>
          </a:xfrm>
          <a:prstGeom prst="line">
            <a:avLst/>
          </a:prstGeom>
          <a:noFill/>
          <a:ln w="25400">
            <a:solidFill>
              <a:srgbClr val="FC0128"/>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1" name="Line 139"/>
          <p:cNvSpPr>
            <a:spLocks noChangeShapeType="1"/>
          </p:cNvSpPr>
          <p:nvPr/>
        </p:nvSpPr>
        <p:spPr bwMode="auto">
          <a:xfrm>
            <a:off x="6249988" y="2174875"/>
            <a:ext cx="238125" cy="130175"/>
          </a:xfrm>
          <a:prstGeom prst="line">
            <a:avLst/>
          </a:prstGeom>
          <a:noFill/>
          <a:ln w="25400">
            <a:solidFill>
              <a:srgbClr val="FC0128"/>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2" name="Line 140"/>
          <p:cNvSpPr>
            <a:spLocks noChangeShapeType="1"/>
          </p:cNvSpPr>
          <p:nvPr/>
        </p:nvSpPr>
        <p:spPr bwMode="auto">
          <a:xfrm>
            <a:off x="5856288" y="1724025"/>
            <a:ext cx="0" cy="4432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3" name="Line 141"/>
          <p:cNvSpPr>
            <a:spLocks noChangeShapeType="1"/>
          </p:cNvSpPr>
          <p:nvPr/>
        </p:nvSpPr>
        <p:spPr bwMode="auto">
          <a:xfrm>
            <a:off x="5437188" y="1720850"/>
            <a:ext cx="0" cy="4459288"/>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3936" name="Group 144"/>
          <p:cNvGrpSpPr>
            <a:grpSpLocks/>
          </p:cNvGrpSpPr>
          <p:nvPr/>
        </p:nvGrpSpPr>
        <p:grpSpPr bwMode="auto">
          <a:xfrm>
            <a:off x="7750175" y="2378075"/>
            <a:ext cx="142875" cy="166688"/>
            <a:chOff x="4882" y="1498"/>
            <a:chExt cx="90" cy="105"/>
          </a:xfrm>
        </p:grpSpPr>
        <p:sp>
          <p:nvSpPr>
            <p:cNvPr id="33934" name="Line 142"/>
            <p:cNvSpPr>
              <a:spLocks noChangeShapeType="1"/>
            </p:cNvSpPr>
            <p:nvPr/>
          </p:nvSpPr>
          <p:spPr bwMode="auto">
            <a:xfrm>
              <a:off x="4927" y="1498"/>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5" name="Line 143"/>
            <p:cNvSpPr>
              <a:spLocks noChangeShapeType="1"/>
            </p:cNvSpPr>
            <p:nvPr/>
          </p:nvSpPr>
          <p:spPr bwMode="auto">
            <a:xfrm>
              <a:off x="4882" y="1603"/>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39" name="Group 147"/>
          <p:cNvGrpSpPr>
            <a:grpSpLocks/>
          </p:cNvGrpSpPr>
          <p:nvPr/>
        </p:nvGrpSpPr>
        <p:grpSpPr bwMode="auto">
          <a:xfrm>
            <a:off x="7748588" y="2898775"/>
            <a:ext cx="142875" cy="166688"/>
            <a:chOff x="4881" y="1826"/>
            <a:chExt cx="90" cy="105"/>
          </a:xfrm>
        </p:grpSpPr>
        <p:sp>
          <p:nvSpPr>
            <p:cNvPr id="33937" name="Line 145"/>
            <p:cNvSpPr>
              <a:spLocks noChangeShapeType="1"/>
            </p:cNvSpPr>
            <p:nvPr/>
          </p:nvSpPr>
          <p:spPr bwMode="auto">
            <a:xfrm>
              <a:off x="4926" y="1826"/>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38" name="Line 146"/>
            <p:cNvSpPr>
              <a:spLocks noChangeShapeType="1"/>
            </p:cNvSpPr>
            <p:nvPr/>
          </p:nvSpPr>
          <p:spPr bwMode="auto">
            <a:xfrm>
              <a:off x="4881" y="1931"/>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42" name="Group 150"/>
          <p:cNvGrpSpPr>
            <a:grpSpLocks/>
          </p:cNvGrpSpPr>
          <p:nvPr/>
        </p:nvGrpSpPr>
        <p:grpSpPr bwMode="auto">
          <a:xfrm>
            <a:off x="8999538" y="3492500"/>
            <a:ext cx="142875" cy="166688"/>
            <a:chOff x="5669" y="2200"/>
            <a:chExt cx="90" cy="105"/>
          </a:xfrm>
        </p:grpSpPr>
        <p:sp>
          <p:nvSpPr>
            <p:cNvPr id="33940" name="Line 148"/>
            <p:cNvSpPr>
              <a:spLocks noChangeShapeType="1"/>
            </p:cNvSpPr>
            <p:nvPr/>
          </p:nvSpPr>
          <p:spPr bwMode="auto">
            <a:xfrm>
              <a:off x="5714" y="2200"/>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1" name="Line 149"/>
            <p:cNvSpPr>
              <a:spLocks noChangeShapeType="1"/>
            </p:cNvSpPr>
            <p:nvPr/>
          </p:nvSpPr>
          <p:spPr bwMode="auto">
            <a:xfrm>
              <a:off x="5669" y="2305"/>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45" name="Group 153"/>
          <p:cNvGrpSpPr>
            <a:grpSpLocks/>
          </p:cNvGrpSpPr>
          <p:nvPr/>
        </p:nvGrpSpPr>
        <p:grpSpPr bwMode="auto">
          <a:xfrm>
            <a:off x="7745413" y="3979863"/>
            <a:ext cx="142875" cy="166687"/>
            <a:chOff x="4879" y="2507"/>
            <a:chExt cx="90" cy="105"/>
          </a:xfrm>
        </p:grpSpPr>
        <p:sp>
          <p:nvSpPr>
            <p:cNvPr id="33943" name="Line 151"/>
            <p:cNvSpPr>
              <a:spLocks noChangeShapeType="1"/>
            </p:cNvSpPr>
            <p:nvPr/>
          </p:nvSpPr>
          <p:spPr bwMode="auto">
            <a:xfrm>
              <a:off x="4924" y="2507"/>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4" name="Line 152"/>
            <p:cNvSpPr>
              <a:spLocks noChangeShapeType="1"/>
            </p:cNvSpPr>
            <p:nvPr/>
          </p:nvSpPr>
          <p:spPr bwMode="auto">
            <a:xfrm>
              <a:off x="4879" y="2612"/>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48" name="Group 156"/>
          <p:cNvGrpSpPr>
            <a:grpSpLocks/>
          </p:cNvGrpSpPr>
          <p:nvPr/>
        </p:nvGrpSpPr>
        <p:grpSpPr bwMode="auto">
          <a:xfrm>
            <a:off x="7743825" y="4513263"/>
            <a:ext cx="142875" cy="166687"/>
            <a:chOff x="4878" y="2843"/>
            <a:chExt cx="90" cy="105"/>
          </a:xfrm>
        </p:grpSpPr>
        <p:sp>
          <p:nvSpPr>
            <p:cNvPr id="33946" name="Line 154"/>
            <p:cNvSpPr>
              <a:spLocks noChangeShapeType="1"/>
            </p:cNvSpPr>
            <p:nvPr/>
          </p:nvSpPr>
          <p:spPr bwMode="auto">
            <a:xfrm>
              <a:off x="4923" y="2843"/>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47" name="Line 155"/>
            <p:cNvSpPr>
              <a:spLocks noChangeShapeType="1"/>
            </p:cNvSpPr>
            <p:nvPr/>
          </p:nvSpPr>
          <p:spPr bwMode="auto">
            <a:xfrm>
              <a:off x="4878" y="2948"/>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51" name="Group 159"/>
          <p:cNvGrpSpPr>
            <a:grpSpLocks/>
          </p:cNvGrpSpPr>
          <p:nvPr/>
        </p:nvGrpSpPr>
        <p:grpSpPr bwMode="auto">
          <a:xfrm>
            <a:off x="7753350" y="5035550"/>
            <a:ext cx="142875" cy="166688"/>
            <a:chOff x="4884" y="3172"/>
            <a:chExt cx="90" cy="105"/>
          </a:xfrm>
        </p:grpSpPr>
        <p:sp>
          <p:nvSpPr>
            <p:cNvPr id="33949" name="Line 157"/>
            <p:cNvSpPr>
              <a:spLocks noChangeShapeType="1"/>
            </p:cNvSpPr>
            <p:nvPr/>
          </p:nvSpPr>
          <p:spPr bwMode="auto">
            <a:xfrm>
              <a:off x="4929" y="3172"/>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0" name="Line 158"/>
            <p:cNvSpPr>
              <a:spLocks noChangeShapeType="1"/>
            </p:cNvSpPr>
            <p:nvPr/>
          </p:nvSpPr>
          <p:spPr bwMode="auto">
            <a:xfrm>
              <a:off x="4884" y="3277"/>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54" name="Group 162"/>
          <p:cNvGrpSpPr>
            <a:grpSpLocks/>
          </p:cNvGrpSpPr>
          <p:nvPr/>
        </p:nvGrpSpPr>
        <p:grpSpPr bwMode="auto">
          <a:xfrm>
            <a:off x="7750175" y="5556250"/>
            <a:ext cx="142875" cy="166688"/>
            <a:chOff x="4882" y="3500"/>
            <a:chExt cx="90" cy="105"/>
          </a:xfrm>
        </p:grpSpPr>
        <p:sp>
          <p:nvSpPr>
            <p:cNvPr id="33952" name="Line 160"/>
            <p:cNvSpPr>
              <a:spLocks noChangeShapeType="1"/>
            </p:cNvSpPr>
            <p:nvPr/>
          </p:nvSpPr>
          <p:spPr bwMode="auto">
            <a:xfrm>
              <a:off x="4927" y="3500"/>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3" name="Line 161"/>
            <p:cNvSpPr>
              <a:spLocks noChangeShapeType="1"/>
            </p:cNvSpPr>
            <p:nvPr/>
          </p:nvSpPr>
          <p:spPr bwMode="auto">
            <a:xfrm>
              <a:off x="4882" y="3605"/>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957" name="Group 165"/>
          <p:cNvGrpSpPr>
            <a:grpSpLocks/>
          </p:cNvGrpSpPr>
          <p:nvPr/>
        </p:nvGrpSpPr>
        <p:grpSpPr bwMode="auto">
          <a:xfrm>
            <a:off x="7724775" y="6102350"/>
            <a:ext cx="142875" cy="166688"/>
            <a:chOff x="4866" y="3844"/>
            <a:chExt cx="90" cy="105"/>
          </a:xfrm>
        </p:grpSpPr>
        <p:sp>
          <p:nvSpPr>
            <p:cNvPr id="33955" name="Line 163"/>
            <p:cNvSpPr>
              <a:spLocks noChangeShapeType="1"/>
            </p:cNvSpPr>
            <p:nvPr/>
          </p:nvSpPr>
          <p:spPr bwMode="auto">
            <a:xfrm>
              <a:off x="4911" y="3844"/>
              <a:ext cx="0" cy="105"/>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956" name="Line 164"/>
            <p:cNvSpPr>
              <a:spLocks noChangeShapeType="1"/>
            </p:cNvSpPr>
            <p:nvPr/>
          </p:nvSpPr>
          <p:spPr bwMode="auto">
            <a:xfrm>
              <a:off x="4866" y="3949"/>
              <a:ext cx="90" cy="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3958" name="Line 166"/>
          <p:cNvSpPr>
            <a:spLocks noChangeShapeType="1"/>
          </p:cNvSpPr>
          <p:nvPr/>
        </p:nvSpPr>
        <p:spPr bwMode="auto">
          <a:xfrm>
            <a:off x="7823200" y="3536950"/>
            <a:ext cx="261938" cy="0"/>
          </a:xfrm>
          <a:prstGeom prst="line">
            <a:avLst/>
          </a:prstGeom>
          <a:noFill/>
          <a:ln w="12700">
            <a:solidFill>
              <a:schemeClr val="tx2"/>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7" name="TextBox 166"/>
          <p:cNvSpPr txBox="1"/>
          <p:nvPr/>
        </p:nvSpPr>
        <p:spPr>
          <a:xfrm>
            <a:off x="533400" y="1219200"/>
            <a:ext cx="3842847" cy="707886"/>
          </a:xfrm>
          <a:prstGeom prst="rect">
            <a:avLst/>
          </a:prstGeom>
          <a:noFill/>
        </p:spPr>
        <p:txBody>
          <a:bodyPr wrap="none" rtlCol="0">
            <a:spAutoFit/>
          </a:bodyPr>
          <a:lstStyle/>
          <a:p>
            <a:r>
              <a:rPr lang="en-US" sz="2000" dirty="0" smtClean="0"/>
              <a:t>Insert h(x) = 50 = 11010, overflows</a:t>
            </a:r>
          </a:p>
          <a:p>
            <a:r>
              <a:rPr lang="en-US" sz="2000" dirty="0" smtClean="0"/>
              <a:t>010 bucket, 11 bucket splits</a:t>
            </a:r>
            <a:endParaRPr lang="en-US" sz="2000" dirty="0"/>
          </a:p>
        </p:txBody>
      </p:sp>
    </p:spTree>
    <p:extLst>
      <p:ext uri="{BB962C8B-B14F-4D97-AF65-F5344CB8AC3E}">
        <p14:creationId xmlns:p14="http://schemas.microsoft.com/office/powerpoint/2010/main" val="2495870835"/>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xfrm>
            <a:off x="304800" y="20472"/>
            <a:ext cx="7772400" cy="1104900"/>
          </a:xfrm>
          <a:noFill/>
          <a:ln/>
        </p:spPr>
        <p:txBody>
          <a:bodyPr/>
          <a:lstStyle/>
          <a:p>
            <a:r>
              <a:rPr lang="en-US" dirty="0" smtClean="0"/>
              <a:t>Advantages of Linear Hashing</a:t>
            </a:r>
            <a:endParaRPr lang="en-US" dirty="0"/>
          </a:p>
        </p:txBody>
      </p:sp>
      <p:sp>
        <p:nvSpPr>
          <p:cNvPr id="35845" name="Rectangle 5"/>
          <p:cNvSpPr>
            <a:spLocks noGrp="1" noChangeArrowheads="1"/>
          </p:cNvSpPr>
          <p:nvPr>
            <p:ph type="body" idx="1"/>
          </p:nvPr>
        </p:nvSpPr>
        <p:spPr>
          <a:xfrm>
            <a:off x="152400" y="1219200"/>
            <a:ext cx="8686800" cy="5029200"/>
          </a:xfrm>
          <a:noFill/>
          <a:ln/>
        </p:spPr>
        <p:txBody>
          <a:bodyPr/>
          <a:lstStyle/>
          <a:p>
            <a:r>
              <a:rPr lang="en-US" dirty="0"/>
              <a:t>Linear Hashing avoids directory </a:t>
            </a:r>
            <a:r>
              <a:rPr lang="en-US" dirty="0" smtClean="0"/>
              <a:t>by:</a:t>
            </a:r>
          </a:p>
          <a:p>
            <a:pPr lvl="1"/>
            <a:r>
              <a:rPr lang="en-US" dirty="0" smtClean="0"/>
              <a:t>splitting </a:t>
            </a:r>
            <a:r>
              <a:rPr lang="en-US" dirty="0"/>
              <a:t>buckets </a:t>
            </a:r>
            <a:r>
              <a:rPr lang="en-US" dirty="0" smtClean="0"/>
              <a:t>round-robin</a:t>
            </a:r>
          </a:p>
          <a:p>
            <a:pPr lvl="1"/>
            <a:r>
              <a:rPr lang="en-US" dirty="0" smtClean="0"/>
              <a:t>using </a:t>
            </a:r>
            <a:r>
              <a:rPr lang="en-US" dirty="0"/>
              <a:t>overflow </a:t>
            </a:r>
            <a:r>
              <a:rPr lang="en-US" dirty="0" smtClean="0"/>
              <a:t>pages</a:t>
            </a:r>
            <a:endParaRPr lang="en-US" dirty="0"/>
          </a:p>
          <a:p>
            <a:pPr lvl="1"/>
            <a:r>
              <a:rPr lang="en-US" dirty="0"/>
              <a:t>i</a:t>
            </a:r>
            <a:r>
              <a:rPr lang="en-US" dirty="0" smtClean="0"/>
              <a:t>n a way, it is the same as having directory doubling gradually</a:t>
            </a:r>
          </a:p>
          <a:p>
            <a:pPr lvl="1"/>
            <a:endParaRPr lang="en-US" dirty="0" smtClean="0"/>
          </a:p>
          <a:p>
            <a:r>
              <a:rPr lang="en-US" dirty="0" smtClean="0"/>
              <a:t>Primary </a:t>
            </a:r>
            <a:r>
              <a:rPr lang="en-US" dirty="0"/>
              <a:t>bucket pages are created in </a:t>
            </a:r>
            <a:r>
              <a:rPr lang="en-US" dirty="0" smtClean="0"/>
              <a:t>order</a:t>
            </a:r>
          </a:p>
          <a:p>
            <a:r>
              <a:rPr lang="en-US" dirty="0" smtClean="0"/>
              <a:t>Easy in a disk file, though may not be really contiguous</a:t>
            </a:r>
            <a:endParaRPr lang="en-US" dirty="0"/>
          </a:p>
          <a:p>
            <a:r>
              <a:rPr lang="en-US" dirty="0" smtClean="0"/>
              <a:t>But hard to allocate huge areas of memory</a:t>
            </a:r>
          </a:p>
          <a:p>
            <a:endParaRPr lang="en-US" dirty="0"/>
          </a:p>
        </p:txBody>
      </p:sp>
    </p:spTree>
    <p:extLst>
      <p:ext uri="{BB962C8B-B14F-4D97-AF65-F5344CB8AC3E}">
        <p14:creationId xmlns:p14="http://schemas.microsoft.com/office/powerpoint/2010/main" val="1812664569"/>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Summary</a:t>
            </a:r>
          </a:p>
        </p:txBody>
      </p:sp>
      <p:sp>
        <p:nvSpPr>
          <p:cNvPr id="37893" name="Rectangle 5"/>
          <p:cNvSpPr>
            <a:spLocks noGrp="1" noChangeArrowheads="1"/>
          </p:cNvSpPr>
          <p:nvPr>
            <p:ph type="body" idx="1"/>
          </p:nvPr>
        </p:nvSpPr>
        <p:spPr>
          <a:xfrm>
            <a:off x="152400" y="1676400"/>
            <a:ext cx="8839200" cy="4648200"/>
          </a:xfrm>
          <a:noFill/>
          <a:ln/>
        </p:spPr>
        <p:txBody>
          <a:bodyPr/>
          <a:lstStyle/>
          <a:p>
            <a:r>
              <a:rPr lang="en-US" dirty="0"/>
              <a:t>Hash-based indexes: best for equality searches, </a:t>
            </a:r>
            <a:r>
              <a:rPr lang="en-US" dirty="0" smtClean="0"/>
              <a:t>(almost) cannot </a:t>
            </a:r>
            <a:r>
              <a:rPr lang="en-US" dirty="0"/>
              <a:t>support range searches.</a:t>
            </a:r>
          </a:p>
          <a:p>
            <a:r>
              <a:rPr lang="en-US" dirty="0"/>
              <a:t>Static Hashing can lead to long overflow chains.</a:t>
            </a:r>
          </a:p>
          <a:p>
            <a:r>
              <a:rPr lang="en-US" dirty="0"/>
              <a:t>Extendible Hashing avoids overflow pages by splitting a full bucket when a new data entry is to be added to it.  </a:t>
            </a:r>
            <a:r>
              <a:rPr lang="en-US" dirty="0">
                <a:solidFill>
                  <a:schemeClr val="accent2"/>
                </a:solidFill>
              </a:rPr>
              <a:t>(</a:t>
            </a:r>
            <a:r>
              <a:rPr lang="en-US" i="1" dirty="0">
                <a:solidFill>
                  <a:schemeClr val="accent2"/>
                </a:solidFill>
              </a:rPr>
              <a:t>Duplicates may require overflow pages.</a:t>
            </a:r>
            <a:r>
              <a:rPr lang="en-US" dirty="0">
                <a:solidFill>
                  <a:schemeClr val="accent2"/>
                </a:solidFill>
              </a:rPr>
              <a:t>)</a:t>
            </a:r>
            <a:endParaRPr lang="en-US" dirty="0"/>
          </a:p>
          <a:p>
            <a:pPr lvl="1">
              <a:buSzPct val="75000"/>
            </a:pPr>
            <a:r>
              <a:rPr lang="en-US" dirty="0"/>
              <a:t>Directory to keep track of buckets, doubles periodically.</a:t>
            </a:r>
          </a:p>
          <a:p>
            <a:pPr lvl="1">
              <a:buSzPct val="75000"/>
            </a:pPr>
            <a:r>
              <a:rPr lang="en-US" dirty="0"/>
              <a:t>Can get large with skewed data; additional I/O if this does not fit in main memory.</a:t>
            </a:r>
          </a:p>
        </p:txBody>
      </p:sp>
    </p:spTree>
    <p:extLst>
      <p:ext uri="{BB962C8B-B14F-4D97-AF65-F5344CB8AC3E}">
        <p14:creationId xmlns:p14="http://schemas.microsoft.com/office/powerpoint/2010/main" val="917232567"/>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0" name="Rectangle 4"/>
          <p:cNvSpPr>
            <a:spLocks noGrp="1" noChangeArrowheads="1"/>
          </p:cNvSpPr>
          <p:nvPr>
            <p:ph type="title"/>
          </p:nvPr>
        </p:nvSpPr>
        <p:spPr>
          <a:noFill/>
          <a:ln/>
        </p:spPr>
        <p:txBody>
          <a:bodyPr/>
          <a:lstStyle/>
          <a:p>
            <a:r>
              <a:rPr lang="en-US"/>
              <a:t>Summary (Contd.)</a:t>
            </a:r>
          </a:p>
        </p:txBody>
      </p:sp>
      <p:sp>
        <p:nvSpPr>
          <p:cNvPr id="39941" name="Rectangle 5"/>
          <p:cNvSpPr>
            <a:spLocks noGrp="1" noChangeArrowheads="1"/>
          </p:cNvSpPr>
          <p:nvPr>
            <p:ph type="body" idx="1"/>
          </p:nvPr>
        </p:nvSpPr>
        <p:spPr>
          <a:xfrm>
            <a:off x="228600" y="1524000"/>
            <a:ext cx="8839200" cy="4876800"/>
          </a:xfrm>
          <a:noFill/>
          <a:ln/>
        </p:spPr>
        <p:txBody>
          <a:bodyPr/>
          <a:lstStyle/>
          <a:p>
            <a:r>
              <a:rPr lang="en-US" dirty="0"/>
              <a:t>Linear Hashing avoids directory by splitting buckets round-robin, and using overflow pages. </a:t>
            </a:r>
          </a:p>
          <a:p>
            <a:pPr lvl="1">
              <a:buSzPct val="75000"/>
            </a:pPr>
            <a:r>
              <a:rPr lang="en-US" dirty="0"/>
              <a:t>Overflow pages not likely to be long.</a:t>
            </a:r>
          </a:p>
          <a:p>
            <a:pPr lvl="1">
              <a:buSzPct val="75000"/>
            </a:pPr>
            <a:r>
              <a:rPr lang="en-US" dirty="0"/>
              <a:t>Duplicates handled easily.</a:t>
            </a:r>
          </a:p>
          <a:p>
            <a:pPr lvl="1">
              <a:buSzPct val="75000"/>
            </a:pPr>
            <a:r>
              <a:rPr lang="en-US" dirty="0"/>
              <a:t>Space utilization could be lower than Extendible Hashing, since splits not concentrated on `dense’ data </a:t>
            </a:r>
            <a:r>
              <a:rPr lang="en-US" dirty="0" smtClean="0"/>
              <a:t>areas in the early part of a round.</a:t>
            </a:r>
            <a:endParaRPr lang="en-US" dirty="0"/>
          </a:p>
          <a:p>
            <a:r>
              <a:rPr lang="en-US" dirty="0" smtClean="0"/>
              <a:t>For </a:t>
            </a:r>
            <a:r>
              <a:rPr lang="en-US" dirty="0"/>
              <a:t>hash-based indexes, a </a:t>
            </a:r>
            <a:r>
              <a:rPr lang="en-US" i="1" dirty="0"/>
              <a:t>skewed</a:t>
            </a:r>
            <a:r>
              <a:rPr lang="en-US" dirty="0"/>
              <a:t> data distribution is one in which the </a:t>
            </a:r>
            <a:r>
              <a:rPr lang="en-US" i="1" dirty="0"/>
              <a:t>hash values </a:t>
            </a:r>
            <a:r>
              <a:rPr lang="en-US" dirty="0"/>
              <a:t>of data entries are not uniformly </a:t>
            </a:r>
            <a:r>
              <a:rPr lang="en-US" dirty="0" smtClean="0"/>
              <a:t>distributed</a:t>
            </a:r>
          </a:p>
          <a:p>
            <a:r>
              <a:rPr lang="en-US" dirty="0" smtClean="0"/>
              <a:t>Need a good hash function!</a:t>
            </a:r>
            <a:endParaRPr lang="en-US" dirty="0"/>
          </a:p>
        </p:txBody>
      </p:sp>
    </p:spTree>
    <p:extLst>
      <p:ext uri="{BB962C8B-B14F-4D97-AF65-F5344CB8AC3E}">
        <p14:creationId xmlns:p14="http://schemas.microsoft.com/office/powerpoint/2010/main" val="330794387"/>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xfrm>
            <a:off x="304800" y="20472"/>
            <a:ext cx="7772400" cy="1104900"/>
          </a:xfrm>
          <a:noFill/>
          <a:ln/>
        </p:spPr>
        <p:txBody>
          <a:bodyPr/>
          <a:lstStyle/>
          <a:p>
            <a:r>
              <a:rPr lang="en-US" dirty="0" smtClean="0"/>
              <a:t>Indexes in Standards</a:t>
            </a:r>
            <a:endParaRPr lang="en-US" dirty="0"/>
          </a:p>
        </p:txBody>
      </p:sp>
      <p:sp>
        <p:nvSpPr>
          <p:cNvPr id="35845" name="Rectangle 5"/>
          <p:cNvSpPr>
            <a:spLocks noGrp="1" noChangeArrowheads="1"/>
          </p:cNvSpPr>
          <p:nvPr>
            <p:ph type="body" idx="1"/>
          </p:nvPr>
        </p:nvSpPr>
        <p:spPr>
          <a:xfrm>
            <a:off x="152400" y="1143000"/>
            <a:ext cx="8686800" cy="5257800"/>
          </a:xfrm>
          <a:noFill/>
          <a:ln/>
        </p:spPr>
        <p:txBody>
          <a:bodyPr>
            <a:normAutofit/>
          </a:bodyPr>
          <a:lstStyle/>
          <a:p>
            <a:r>
              <a:rPr lang="en-US" dirty="0" smtClean="0"/>
              <a:t>SQL92/99/03 does not standardize use of indexes</a:t>
            </a:r>
          </a:p>
          <a:p>
            <a:r>
              <a:rPr lang="en-US" dirty="0" smtClean="0"/>
              <a:t>(</a:t>
            </a:r>
            <a:r>
              <a:rPr lang="en-US" dirty="0" smtClean="0">
                <a:hlinkClick r:id="rId3"/>
              </a:rPr>
              <a:t>BNF for SQL2003</a:t>
            </a:r>
            <a:r>
              <a:rPr lang="en-US" dirty="0" smtClean="0"/>
              <a:t>)</a:t>
            </a:r>
          </a:p>
          <a:p>
            <a:pPr lvl="1"/>
            <a:r>
              <a:rPr lang="en-US" dirty="0" smtClean="0"/>
              <a:t>But all DBMS providers support it</a:t>
            </a:r>
            <a:endParaRPr lang="en-US" dirty="0"/>
          </a:p>
          <a:p>
            <a:pPr lvl="1"/>
            <a:r>
              <a:rPr lang="en-US" dirty="0" smtClean="0"/>
              <a:t>X/OPEN actually standardized CREATE INDEX clause</a:t>
            </a:r>
          </a:p>
          <a:p>
            <a:pPr marL="274320" lvl="1" indent="0">
              <a:buNone/>
            </a:pPr>
            <a:r>
              <a:rPr lang="en-US" cap="all" dirty="0">
                <a:solidFill>
                  <a:srgbClr val="FF0000"/>
                </a:solidFill>
              </a:rPr>
              <a:t>create</a:t>
            </a:r>
            <a:r>
              <a:rPr lang="en-US" dirty="0">
                <a:solidFill>
                  <a:srgbClr val="FF0000"/>
                </a:solidFill>
              </a:rPr>
              <a:t> [</a:t>
            </a:r>
            <a:r>
              <a:rPr lang="en-US" cap="all" dirty="0">
                <a:solidFill>
                  <a:srgbClr val="FF0000"/>
                </a:solidFill>
              </a:rPr>
              <a:t>unique</a:t>
            </a:r>
            <a:r>
              <a:rPr lang="en-US" dirty="0">
                <a:solidFill>
                  <a:srgbClr val="FF0000"/>
                </a:solidFill>
              </a:rPr>
              <a:t>] </a:t>
            </a:r>
            <a:r>
              <a:rPr lang="en-US" cap="all" dirty="0">
                <a:solidFill>
                  <a:srgbClr val="FF0000"/>
                </a:solidFill>
              </a:rPr>
              <a:t>index</a:t>
            </a:r>
            <a:r>
              <a:rPr lang="en-US" dirty="0">
                <a:solidFill>
                  <a:srgbClr val="FF0000"/>
                </a:solidFill>
              </a:rPr>
              <a:t> </a:t>
            </a:r>
            <a:r>
              <a:rPr lang="en-US" dirty="0" err="1"/>
              <a:t>indexname</a:t>
            </a:r>
            <a:r>
              <a:rPr lang="en-US" dirty="0"/>
              <a:t> </a:t>
            </a:r>
            <a:r>
              <a:rPr lang="en-US" cap="all" dirty="0">
                <a:solidFill>
                  <a:srgbClr val="FF0000"/>
                </a:solidFill>
              </a:rPr>
              <a:t>on</a:t>
            </a:r>
            <a:r>
              <a:rPr lang="en-US" dirty="0">
                <a:solidFill>
                  <a:srgbClr val="FF0000"/>
                </a:solidFill>
              </a:rPr>
              <a:t> </a:t>
            </a:r>
            <a:r>
              <a:rPr lang="en-US" dirty="0" err="1"/>
              <a:t>tablename</a:t>
            </a:r>
            <a:r>
              <a:rPr lang="en-US" dirty="0"/>
              <a:t> </a:t>
            </a:r>
            <a:endParaRPr lang="en-US" dirty="0" smtClean="0"/>
          </a:p>
          <a:p>
            <a:pPr marL="274320" lvl="1" indent="0">
              <a:buNone/>
            </a:pPr>
            <a:r>
              <a:rPr lang="en-US" dirty="0"/>
              <a:t>	</a:t>
            </a:r>
            <a:r>
              <a:rPr lang="en-US" dirty="0" smtClean="0"/>
              <a:t>(</a:t>
            </a:r>
            <a:r>
              <a:rPr lang="en-US" dirty="0" err="1"/>
              <a:t>colname</a:t>
            </a:r>
            <a:r>
              <a:rPr lang="en-US" dirty="0"/>
              <a:t> [</a:t>
            </a:r>
            <a:r>
              <a:rPr lang="en-US" u="sng" cap="all" dirty="0" err="1">
                <a:solidFill>
                  <a:srgbClr val="FF0000"/>
                </a:solidFill>
              </a:rPr>
              <a:t>asc</a:t>
            </a:r>
            <a:r>
              <a:rPr lang="en-US" dirty="0">
                <a:solidFill>
                  <a:srgbClr val="FF0000"/>
                </a:solidFill>
              </a:rPr>
              <a:t> </a:t>
            </a:r>
            <a:r>
              <a:rPr lang="en-US" dirty="0"/>
              <a:t>| </a:t>
            </a:r>
            <a:r>
              <a:rPr lang="en-US" cap="all" dirty="0" err="1">
                <a:solidFill>
                  <a:srgbClr val="FF0000"/>
                </a:solidFill>
              </a:rPr>
              <a:t>desc</a:t>
            </a:r>
            <a:r>
              <a:rPr lang="en-US" dirty="0" smtClean="0"/>
              <a:t>] [,</a:t>
            </a:r>
            <a:r>
              <a:rPr lang="en-US" dirty="0" err="1"/>
              <a:t>colname</a:t>
            </a:r>
            <a:r>
              <a:rPr lang="en-US" dirty="0"/>
              <a:t> [</a:t>
            </a:r>
            <a:r>
              <a:rPr lang="en-US" u="sng" cap="all" dirty="0" err="1"/>
              <a:t>asc</a:t>
            </a:r>
            <a:r>
              <a:rPr lang="en-US" dirty="0"/>
              <a:t> | </a:t>
            </a:r>
            <a:r>
              <a:rPr lang="en-US" cap="all" dirty="0" err="1"/>
              <a:t>desc</a:t>
            </a:r>
            <a:r>
              <a:rPr lang="en-US" dirty="0"/>
              <a:t>] </a:t>
            </a:r>
            <a:r>
              <a:rPr lang="en-US" dirty="0" smtClean="0"/>
              <a:t>,. </a:t>
            </a:r>
            <a:r>
              <a:rPr lang="en-US" dirty="0"/>
              <a:t>. </a:t>
            </a:r>
            <a:r>
              <a:rPr lang="en-US" dirty="0" smtClean="0"/>
              <a:t>.]);</a:t>
            </a:r>
          </a:p>
          <a:p>
            <a:r>
              <a:rPr lang="en-US" dirty="0" smtClean="0">
                <a:effectLst/>
              </a:rPr>
              <a:t>ASC|DESC are just there for compatibility, have no effect in any DB I know of.</a:t>
            </a:r>
          </a:p>
          <a:p>
            <a:r>
              <a:rPr lang="en-US" dirty="0" smtClean="0">
                <a:effectLst/>
              </a:rPr>
              <a:t>Index has as key the concatenation of column names</a:t>
            </a:r>
          </a:p>
          <a:p>
            <a:pPr lvl="1"/>
            <a:r>
              <a:rPr lang="en-US" dirty="0" smtClean="0"/>
              <a:t>In the order specified</a:t>
            </a:r>
          </a:p>
        </p:txBody>
      </p:sp>
    </p:spTree>
    <p:extLst>
      <p:ext uri="{BB962C8B-B14F-4D97-AF65-F5344CB8AC3E}">
        <p14:creationId xmlns:p14="http://schemas.microsoft.com/office/powerpoint/2010/main" val="603350308"/>
      </p:ext>
    </p:extLst>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4" name="Rectangle 4"/>
          <p:cNvSpPr>
            <a:spLocks noGrp="1" noChangeArrowheads="1"/>
          </p:cNvSpPr>
          <p:nvPr>
            <p:ph type="title"/>
          </p:nvPr>
        </p:nvSpPr>
        <p:spPr>
          <a:xfrm>
            <a:off x="304800" y="20472"/>
            <a:ext cx="7772400" cy="1104900"/>
          </a:xfrm>
          <a:noFill/>
          <a:ln/>
        </p:spPr>
        <p:txBody>
          <a:bodyPr/>
          <a:lstStyle/>
          <a:p>
            <a:r>
              <a:rPr lang="en-US" dirty="0" smtClean="0"/>
              <a:t>Indexes in Oracle</a:t>
            </a:r>
            <a:endParaRPr lang="en-US" dirty="0"/>
          </a:p>
        </p:txBody>
      </p:sp>
      <p:sp>
        <p:nvSpPr>
          <p:cNvPr id="35845" name="Rectangle 5"/>
          <p:cNvSpPr>
            <a:spLocks noGrp="1" noChangeArrowheads="1"/>
          </p:cNvSpPr>
          <p:nvPr>
            <p:ph type="body" idx="1"/>
          </p:nvPr>
        </p:nvSpPr>
        <p:spPr>
          <a:xfrm>
            <a:off x="152400" y="1143000"/>
            <a:ext cx="8686800" cy="5257800"/>
          </a:xfrm>
          <a:noFill/>
          <a:ln/>
        </p:spPr>
        <p:txBody>
          <a:bodyPr>
            <a:normAutofit/>
          </a:bodyPr>
          <a:lstStyle/>
          <a:p>
            <a:r>
              <a:rPr lang="en-US" dirty="0" smtClean="0"/>
              <a:t>Oracle supports mainly B+-Tree Indexes</a:t>
            </a:r>
          </a:p>
          <a:p>
            <a:pPr lvl="1"/>
            <a:r>
              <a:rPr lang="en-US" dirty="0" smtClean="0"/>
              <a:t>These are the default, so just use create index…</a:t>
            </a:r>
          </a:p>
          <a:p>
            <a:pPr lvl="1"/>
            <a:r>
              <a:rPr lang="en-US" dirty="0" smtClean="0"/>
              <a:t>No way to ask for clustered directly</a:t>
            </a:r>
          </a:p>
          <a:p>
            <a:pPr lvl="1"/>
            <a:r>
              <a:rPr lang="en-US" dirty="0" smtClean="0"/>
              <a:t>Clustering on PK is available via index-organized tables (IOTs)</a:t>
            </a:r>
          </a:p>
          <a:p>
            <a:pPr lvl="2"/>
            <a:r>
              <a:rPr lang="en-US" dirty="0" smtClean="0"/>
              <a:t>In this case, the RID is different, affecting secondary index performance</a:t>
            </a:r>
          </a:p>
          <a:p>
            <a:pPr lvl="1"/>
            <a:r>
              <a:rPr lang="en-US" dirty="0" smtClean="0"/>
              <a:t>Also “table cluster” for co-locating data of tables often joined</a:t>
            </a:r>
          </a:p>
          <a:p>
            <a:pPr lvl="1"/>
            <a:endParaRPr lang="en-US" dirty="0" smtClean="0"/>
          </a:p>
          <a:p>
            <a:r>
              <a:rPr lang="en-US" dirty="0" smtClean="0"/>
              <a:t>Hashing: via “hash cluster”</a:t>
            </a:r>
          </a:p>
          <a:p>
            <a:pPr lvl="1"/>
            <a:r>
              <a:rPr lang="en-US" dirty="0" smtClean="0"/>
              <a:t>Also a form of hash partitioning supported</a:t>
            </a:r>
          </a:p>
          <a:p>
            <a:pPr lvl="1"/>
            <a:r>
              <a:rPr lang="en-US" dirty="0" smtClean="0">
                <a:effectLst/>
              </a:rPr>
              <a:t>Also supports bitmap indexes</a:t>
            </a:r>
          </a:p>
          <a:p>
            <a:pPr lvl="1"/>
            <a:r>
              <a:rPr lang="en-US" dirty="0" smtClean="0"/>
              <a:t>Hash cluster example</a:t>
            </a:r>
            <a:r>
              <a:rPr lang="en-US" dirty="0" smtClean="0">
                <a:sym typeface="Wingdings" pitchFamily="2" charset="2"/>
              </a:rPr>
              <a:t></a:t>
            </a:r>
            <a:endParaRPr lang="en-US" dirty="0" smtClean="0">
              <a:effectLst/>
            </a:endParaRPr>
          </a:p>
          <a:p>
            <a:pPr lvl="1"/>
            <a:endParaRPr lang="en-US" dirty="0">
              <a:effectLst/>
            </a:endParaRPr>
          </a:p>
        </p:txBody>
      </p:sp>
    </p:spTree>
    <p:extLst>
      <p:ext uri="{BB962C8B-B14F-4D97-AF65-F5344CB8AC3E}">
        <p14:creationId xmlns:p14="http://schemas.microsoft.com/office/powerpoint/2010/main" val="603350308"/>
      </p:ext>
    </p:extLst>
  </p:cSld>
  <p:clrMapOvr>
    <a:masterClrMapping/>
  </p:clrMapOvr>
  <p:transition>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Oracle Hash Cluster</a:t>
            </a:r>
            <a:endParaRPr lang="en-US" dirty="0"/>
          </a:p>
        </p:txBody>
      </p:sp>
      <p:sp>
        <p:nvSpPr>
          <p:cNvPr id="3" name="Content Placeholder 2"/>
          <p:cNvSpPr>
            <a:spLocks noGrp="1"/>
          </p:cNvSpPr>
          <p:nvPr>
            <p:ph sz="quarter" idx="1"/>
          </p:nvPr>
        </p:nvSpPr>
        <p:spPr/>
        <p:txBody>
          <a:bodyPr>
            <a:normAutofit/>
          </a:bodyPr>
          <a:lstStyle/>
          <a:p>
            <a:pPr>
              <a:buNone/>
            </a:pPr>
            <a:r>
              <a:rPr lang="en-US" sz="2400" dirty="0" smtClean="0"/>
              <a:t>CREATE CLUSTER </a:t>
            </a:r>
            <a:r>
              <a:rPr lang="en-US" sz="2400" dirty="0" err="1" smtClean="0"/>
              <a:t>trial_cluster</a:t>
            </a:r>
            <a:r>
              <a:rPr lang="en-US" sz="2400" dirty="0" smtClean="0"/>
              <a:t> (</a:t>
            </a:r>
            <a:r>
              <a:rPr lang="en-US" sz="2400" dirty="0" err="1" smtClean="0"/>
              <a:t>trialno</a:t>
            </a:r>
            <a:r>
              <a:rPr lang="en-US" sz="2400" dirty="0" smtClean="0"/>
              <a:t> DECIMAL(5,0))</a:t>
            </a:r>
          </a:p>
          <a:p>
            <a:pPr>
              <a:buNone/>
            </a:pPr>
            <a:r>
              <a:rPr lang="en-US" sz="2400" dirty="0" smtClean="0"/>
              <a:t>   SIZE 1000 HASH IS </a:t>
            </a:r>
            <a:r>
              <a:rPr lang="en-US" sz="2400" dirty="0" err="1" smtClean="0"/>
              <a:t>trialno</a:t>
            </a:r>
            <a:r>
              <a:rPr lang="en-US" sz="2400" dirty="0" smtClean="0"/>
              <a:t> HASHKEYS 100000; </a:t>
            </a:r>
          </a:p>
          <a:p>
            <a:pPr>
              <a:buNone/>
            </a:pPr>
            <a:r>
              <a:rPr lang="en-US" sz="2400" dirty="0" smtClean="0"/>
              <a:t>CREATE TABLE trial ( </a:t>
            </a:r>
            <a:r>
              <a:rPr lang="en-US" sz="2400" dirty="0" err="1" smtClean="0"/>
              <a:t>trialno</a:t>
            </a:r>
            <a:r>
              <a:rPr lang="en-US" sz="2400" dirty="0" smtClean="0"/>
              <a:t> DECIMAL(5,0) PRIMARY KEY, ...) CLUSTER </a:t>
            </a:r>
            <a:r>
              <a:rPr lang="en-US" sz="2400" dirty="0" err="1" smtClean="0"/>
              <a:t>trial_cluster</a:t>
            </a:r>
            <a:r>
              <a:rPr lang="en-US" sz="2400" dirty="0" smtClean="0"/>
              <a:t> (</a:t>
            </a:r>
            <a:r>
              <a:rPr lang="en-US" sz="2400" dirty="0" err="1" smtClean="0"/>
              <a:t>trialno</a:t>
            </a:r>
            <a:r>
              <a:rPr lang="en-US" sz="2400" dirty="0" smtClean="0"/>
              <a:t>);</a:t>
            </a:r>
          </a:p>
          <a:p>
            <a:pPr>
              <a:buNone/>
            </a:pPr>
            <a:endParaRPr lang="en-US" sz="2400" dirty="0" smtClean="0"/>
          </a:p>
          <a:p>
            <a:r>
              <a:rPr lang="en-US" sz="2400" dirty="0" smtClean="0"/>
              <a:t>SIZE should estimate the max storage in bytes of the rows needed for one hash key</a:t>
            </a:r>
          </a:p>
          <a:p>
            <a:r>
              <a:rPr lang="en-US" sz="2400" dirty="0" smtClean="0"/>
              <a:t>Here HASHKEYS &lt;value&gt; specifies a limit on the number of unique keys in use, for hash table sizing. Oracle rounds up to a prime, here 100003. This is static hashing.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Oracle Hash Index, continued</a:t>
            </a:r>
            <a:endParaRPr lang="en-US" dirty="0"/>
          </a:p>
        </p:txBody>
      </p:sp>
      <p:sp>
        <p:nvSpPr>
          <p:cNvPr id="3" name="Content Placeholder 2"/>
          <p:cNvSpPr>
            <a:spLocks noGrp="1"/>
          </p:cNvSpPr>
          <p:nvPr>
            <p:ph sz="quarter" idx="1"/>
          </p:nvPr>
        </p:nvSpPr>
        <p:spPr/>
        <p:txBody>
          <a:bodyPr/>
          <a:lstStyle/>
          <a:p>
            <a:r>
              <a:rPr lang="en-US" sz="2800" dirty="0" smtClean="0"/>
              <a:t>For static hashing in general: rule of thumb—</a:t>
            </a:r>
          </a:p>
          <a:p>
            <a:pPr lvl="1"/>
            <a:r>
              <a:rPr lang="en-US" sz="2400" dirty="0" smtClean="0"/>
              <a:t>Estimate the max possible number of keys and double it. This way, about half the hash cells are in use at most.</a:t>
            </a:r>
          </a:p>
          <a:p>
            <a:r>
              <a:rPr lang="en-US" sz="2800" dirty="0" smtClean="0"/>
              <a:t>The hash cluster is a good choice if queries usually specify an exact </a:t>
            </a:r>
            <a:r>
              <a:rPr lang="en-US" sz="2800" dirty="0" err="1" smtClean="0"/>
              <a:t>trialno</a:t>
            </a:r>
            <a:r>
              <a:rPr lang="en-US" sz="2800" dirty="0" smtClean="0"/>
              <a:t> value.</a:t>
            </a:r>
          </a:p>
          <a:p>
            <a:r>
              <a:rPr lang="en-US" sz="2800" dirty="0" smtClean="0"/>
              <a:t>Oracle will also create a B-tree index on </a:t>
            </a:r>
            <a:r>
              <a:rPr lang="en-US" sz="2800" dirty="0" err="1" smtClean="0"/>
              <a:t>trialno</a:t>
            </a:r>
            <a:r>
              <a:rPr lang="en-US" sz="2800" dirty="0" smtClean="0"/>
              <a:t> because it is the PK.  But it will use the hash index for equality searches.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a:t>
            </a:r>
            <a:r>
              <a:rPr lang="en-US" dirty="0" smtClean="0"/>
              <a:t> Indexes, for </a:t>
            </a:r>
            <a:r>
              <a:rPr lang="en-US" dirty="0" err="1" smtClean="0"/>
              <a:t>InnoDB</a:t>
            </a:r>
            <a:r>
              <a:rPr lang="en-US" dirty="0" smtClean="0"/>
              <a:t> Engine</a:t>
            </a:r>
            <a:endParaRPr lang="en-US" dirty="0"/>
          </a:p>
        </p:txBody>
      </p:sp>
      <p:sp>
        <p:nvSpPr>
          <p:cNvPr id="3" name="Content Placeholder 2"/>
          <p:cNvSpPr>
            <a:spLocks noGrp="1"/>
          </p:cNvSpPr>
          <p:nvPr>
            <p:ph sz="quarter" idx="1"/>
          </p:nvPr>
        </p:nvSpPr>
        <p:spPr/>
        <p:txBody>
          <a:bodyPr/>
          <a:lstStyle/>
          <a:p>
            <a:r>
              <a:rPr lang="en-US" dirty="0" smtClean="0"/>
              <a:t>CREATE  [UNIQUE] INDEX </a:t>
            </a:r>
            <a:r>
              <a:rPr lang="en-US" b="1" i="1" dirty="0" err="1" smtClean="0"/>
              <a:t>index_name</a:t>
            </a:r>
            <a:r>
              <a:rPr lang="en-US" dirty="0" smtClean="0"/>
              <a:t> [</a:t>
            </a:r>
            <a:r>
              <a:rPr lang="en-US" b="1" i="1" dirty="0" err="1" smtClean="0"/>
              <a:t>index_type</a:t>
            </a:r>
            <a:r>
              <a:rPr lang="en-US" dirty="0" smtClean="0"/>
              <a:t>] ON </a:t>
            </a:r>
            <a:r>
              <a:rPr lang="en-US" b="1" i="1" dirty="0" err="1" smtClean="0"/>
              <a:t>tbl_name</a:t>
            </a:r>
            <a:r>
              <a:rPr lang="en-US" dirty="0" smtClean="0"/>
              <a:t> (</a:t>
            </a:r>
            <a:r>
              <a:rPr lang="en-US" b="1" i="1" dirty="0" err="1" smtClean="0"/>
              <a:t>index_col_name</a:t>
            </a:r>
            <a:r>
              <a:rPr lang="en-US" dirty="0" smtClean="0"/>
              <a:t>,...)</a:t>
            </a:r>
          </a:p>
          <a:p>
            <a:r>
              <a:rPr lang="en-US" b="1" i="1" dirty="0" err="1" smtClean="0"/>
              <a:t>index_col_name</a:t>
            </a:r>
            <a:r>
              <a:rPr lang="en-US" dirty="0" smtClean="0"/>
              <a:t>: </a:t>
            </a:r>
            <a:r>
              <a:rPr lang="en-US" b="1" i="1" dirty="0" err="1" smtClean="0"/>
              <a:t>col_name</a:t>
            </a:r>
            <a:r>
              <a:rPr lang="en-US" dirty="0" smtClean="0"/>
              <a:t> [(</a:t>
            </a:r>
            <a:r>
              <a:rPr lang="en-US" b="1" i="1" dirty="0" smtClean="0"/>
              <a:t>length</a:t>
            </a:r>
            <a:r>
              <a:rPr lang="en-US" dirty="0" smtClean="0"/>
              <a:t>)] [ASC | DESC] </a:t>
            </a:r>
          </a:p>
          <a:p>
            <a:r>
              <a:rPr lang="en-US" b="1" i="1" dirty="0" err="1" smtClean="0"/>
              <a:t>index_type</a:t>
            </a:r>
            <a:r>
              <a:rPr lang="en-US" dirty="0" smtClean="0"/>
              <a:t>: USING {BTREE | HASH}</a:t>
            </a:r>
          </a:p>
          <a:p>
            <a:endParaRPr lang="en-US" dirty="0" smtClean="0"/>
          </a:p>
          <a:p>
            <a:r>
              <a:rPr lang="en-US" dirty="0" smtClean="0"/>
              <a:t>Syntax allows for hash index, but not supported by </a:t>
            </a:r>
            <a:r>
              <a:rPr lang="en-US" dirty="0" err="1" smtClean="0"/>
              <a:t>InnoDB</a:t>
            </a:r>
            <a:r>
              <a:rPr lang="en-US" dirty="0" smtClean="0"/>
              <a:t>.</a:t>
            </a:r>
          </a:p>
          <a:p>
            <a:r>
              <a:rPr lang="en-US" dirty="0" smtClean="0"/>
              <a:t>For </a:t>
            </a:r>
            <a:r>
              <a:rPr lang="en-US" dirty="0" err="1" smtClean="0"/>
              <a:t>InnoDB</a:t>
            </a:r>
            <a:r>
              <a:rPr lang="en-US" dirty="0" smtClean="0"/>
              <a:t>, index on primary key is clustered.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Clustered index on PK: choose your PK wisely</a:t>
            </a:r>
            <a:endParaRPr lang="en-US" dirty="0"/>
          </a:p>
        </p:txBody>
      </p:sp>
      <p:sp>
        <p:nvSpPr>
          <p:cNvPr id="3" name="Content Placeholder 2"/>
          <p:cNvSpPr>
            <a:spLocks noGrp="1"/>
          </p:cNvSpPr>
          <p:nvPr>
            <p:ph sz="quarter" idx="1"/>
          </p:nvPr>
        </p:nvSpPr>
        <p:spPr/>
        <p:txBody>
          <a:bodyPr/>
          <a:lstStyle/>
          <a:p>
            <a:r>
              <a:rPr lang="en-US" dirty="0" smtClean="0"/>
              <a:t>Available in Oracle and MySQL, as only kind of clustered B-tree index.</a:t>
            </a:r>
          </a:p>
          <a:p>
            <a:r>
              <a:rPr lang="en-US" dirty="0" smtClean="0"/>
              <a:t>Common PKs are ids, arbitrary, not commonly used in range queries, so not getting the good from the clustered B-tree.</a:t>
            </a:r>
          </a:p>
          <a:p>
            <a:r>
              <a:rPr lang="en-US" dirty="0" smtClean="0"/>
              <a:t>However, a PK is what we say it is for a table, and doesn’t need to be minimalistic, just a unique identifier.</a:t>
            </a:r>
          </a:p>
          <a:p>
            <a:r>
              <a:rPr lang="en-US" dirty="0" smtClean="0"/>
              <a:t>So (</a:t>
            </a:r>
            <a:r>
              <a:rPr lang="en-US" dirty="0" err="1" smtClean="0"/>
              <a:t>zipcode</a:t>
            </a:r>
            <a:r>
              <a:rPr lang="en-US" dirty="0" smtClean="0"/>
              <a:t>, </a:t>
            </a:r>
            <a:r>
              <a:rPr lang="en-US" dirty="0" err="1" smtClean="0"/>
              <a:t>custid</a:t>
            </a:r>
            <a:r>
              <a:rPr lang="en-US" dirty="0" smtClean="0"/>
              <a:t>) works as a PK and clusters the data by </a:t>
            </a:r>
            <a:r>
              <a:rPr lang="en-US" dirty="0" err="1" smtClean="0"/>
              <a:t>zipcode</a:t>
            </a:r>
            <a:r>
              <a:rPr lang="en-US" dirty="0" smtClean="0"/>
              <a:t>. </a:t>
            </a:r>
            <a:r>
              <a:rPr lang="en-US" dirty="0" err="1" smtClean="0"/>
              <a:t>Custid</a:t>
            </a:r>
            <a:r>
              <a:rPr lang="en-US" dirty="0" smtClean="0"/>
              <a:t> is a “</a:t>
            </a:r>
            <a:r>
              <a:rPr lang="en-US" dirty="0" err="1" smtClean="0"/>
              <a:t>uniquifier</a:t>
            </a:r>
            <a:r>
              <a:rPr lang="en-US" dirty="0" smtClean="0"/>
              <a:t>” here. </a:t>
            </a:r>
          </a:p>
          <a:p>
            <a:r>
              <a:rPr lang="en-US" dirty="0" smtClean="0"/>
              <a:t>Then useful range queries on </a:t>
            </a:r>
            <a:r>
              <a:rPr lang="en-US" dirty="0" err="1" smtClean="0"/>
              <a:t>zipcode</a:t>
            </a:r>
            <a:r>
              <a:rPr lang="en-US" dirty="0" smtClean="0"/>
              <a:t> run fast.</a:t>
            </a:r>
            <a:endParaRPr lang="en-US" dirty="0"/>
          </a:p>
        </p:txBody>
      </p:sp>
    </p:spTree>
    <p:extLst>
      <p:ext uri="{BB962C8B-B14F-4D97-AF65-F5344CB8AC3E}">
        <p14:creationId xmlns:p14="http://schemas.microsoft.com/office/powerpoint/2010/main" val="16457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table bench</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First a  C program creates a </a:t>
            </a:r>
            <a:r>
              <a:rPr lang="en-US" dirty="0" err="1" smtClean="0"/>
              <a:t>datafile</a:t>
            </a:r>
            <a:r>
              <a:rPr lang="en-US" dirty="0" smtClean="0"/>
              <a:t> bench.dat:</a:t>
            </a:r>
          </a:p>
          <a:p>
            <a:pPr marL="0" indent="0">
              <a:buNone/>
            </a:pPr>
            <a:r>
              <a:rPr lang="en-US" sz="1900" dirty="0" smtClean="0">
                <a:latin typeface="Courier New" panose="02070309020205020404" pitchFamily="49" charset="0"/>
                <a:cs typeface="Courier New" panose="02070309020205020404" pitchFamily="49" charset="0"/>
              </a:rPr>
              <a:t>% </a:t>
            </a:r>
            <a:r>
              <a:rPr lang="en-US" sz="1900" dirty="0" smtClean="0">
                <a:latin typeface="Courier New" panose="02070309020205020404" pitchFamily="49" charset="0"/>
                <a:cs typeface="Courier New" panose="02070309020205020404" pitchFamily="49" charset="0"/>
              </a:rPr>
              <a:t>head </a:t>
            </a:r>
            <a:r>
              <a:rPr lang="en-US" sz="1900" dirty="0">
                <a:latin typeface="Courier New" panose="02070309020205020404" pitchFamily="49" charset="0"/>
                <a:cs typeface="Courier New" panose="02070309020205020404" pitchFamily="49" charset="0"/>
              </a:rPr>
              <a:t>-3 bench.dat</a:t>
            </a:r>
          </a:p>
          <a:p>
            <a:pPr marL="0" indent="0">
              <a:buNone/>
            </a:pPr>
            <a:r>
              <a:rPr lang="en-US" sz="1900" dirty="0">
                <a:latin typeface="Courier New" panose="02070309020205020404" pitchFamily="49" charset="0"/>
                <a:cs typeface="Courier New" panose="02070309020205020404" pitchFamily="49" charset="0"/>
              </a:rPr>
              <a:t>1 16808 225250 50074 23659 8931 273 45 4 4 5 1 2 12345678 12345678900987654321 12345678900987654321 12345678900987654321 12345678900987654321 12345678900987654321 12345678900987654321 12345678900987654321</a:t>
            </a:r>
          </a:p>
          <a:p>
            <a:pPr marL="0" indent="0">
              <a:buNone/>
            </a:pPr>
            <a:r>
              <a:rPr lang="en-US" sz="1900" dirty="0">
                <a:latin typeface="Courier New" panose="02070309020205020404" pitchFamily="49" charset="0"/>
                <a:cs typeface="Courier New" panose="02070309020205020404" pitchFamily="49" charset="0"/>
              </a:rPr>
              <a:t>2 484493 243043 7988 2504 2328 730 41 13 4 5 2 2 12345678 12345678900987654321 12345678900987654321 12345678900987654321 12345678900987654321 12345678900987654321 12345678900987654321 12345678900987654321</a:t>
            </a:r>
          </a:p>
          <a:p>
            <a:pPr marL="0" indent="0">
              <a:buNone/>
            </a:pPr>
            <a:r>
              <a:rPr lang="en-US" sz="1900" dirty="0">
                <a:latin typeface="Courier New" panose="02070309020205020404" pitchFamily="49" charset="0"/>
                <a:cs typeface="Courier New" panose="02070309020205020404" pitchFamily="49" charset="0"/>
              </a:rPr>
              <a:t>3 129561 70934 93100 279 1817 336 98 2 3 3 3 2 12345678 12345678900987654321 12345678900987654321 12345678900987654321 12345678900987654321 12345678900987654321 12345678900987654321 </a:t>
            </a:r>
            <a:r>
              <a:rPr lang="en-US" sz="1900" dirty="0" smtClean="0">
                <a:latin typeface="Courier New" panose="02070309020205020404" pitchFamily="49" charset="0"/>
                <a:cs typeface="Courier New" panose="02070309020205020404" pitchFamily="49" charset="0"/>
              </a:rPr>
              <a:t>12345678900987654321</a:t>
            </a:r>
          </a:p>
          <a:p>
            <a:pPr marL="0" indent="0">
              <a:buNone/>
            </a:pPr>
            <a:endParaRPr lang="en-US" sz="1900" dirty="0">
              <a:latin typeface="Courier New" panose="02070309020205020404" pitchFamily="49" charset="0"/>
              <a:cs typeface="Courier New" panose="02070309020205020404" pitchFamily="49" charset="0"/>
            </a:endParaRPr>
          </a:p>
          <a:p>
            <a:pPr marL="0" indent="0">
              <a:buNone/>
            </a:pPr>
            <a:endParaRPr lang="en-US" sz="19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82451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5" name="Rectangle 5"/>
          <p:cNvSpPr>
            <a:spLocks noGrp="1" noChangeArrowheads="1"/>
          </p:cNvSpPr>
          <p:nvPr>
            <p:ph type="body" idx="1"/>
          </p:nvPr>
        </p:nvSpPr>
        <p:spPr>
          <a:xfrm>
            <a:off x="152400" y="1219200"/>
            <a:ext cx="8686800" cy="5029200"/>
          </a:xfrm>
          <a:noFill/>
          <a:ln/>
        </p:spPr>
        <p:txBody>
          <a:bodyPr>
            <a:normAutofit lnSpcReduction="10000"/>
          </a:bodyPr>
          <a:lstStyle/>
          <a:p>
            <a:r>
              <a:rPr lang="en-US" dirty="0" smtClean="0"/>
              <a:t>Typically, data is inserted first, then index is created</a:t>
            </a:r>
          </a:p>
          <a:p>
            <a:r>
              <a:rPr lang="en-US" dirty="0" smtClean="0"/>
              <a:t>Exception: alternative (1) indexes (of course!)</a:t>
            </a:r>
          </a:p>
          <a:p>
            <a:pPr lvl="1"/>
            <a:r>
              <a:rPr lang="en-US" dirty="0" smtClean="0"/>
              <a:t>Then best to sort first, then load</a:t>
            </a:r>
          </a:p>
          <a:p>
            <a:pPr lvl="1"/>
            <a:r>
              <a:rPr lang="en-US" dirty="0" smtClean="0"/>
              <a:t>How to sort?  Use database: load, sort, dump, load for real</a:t>
            </a:r>
          </a:p>
          <a:p>
            <a:r>
              <a:rPr lang="en-US" dirty="0" smtClean="0"/>
              <a:t>Index bulk-loading is a good idea – recall it is much faster</a:t>
            </a:r>
          </a:p>
          <a:p>
            <a:r>
              <a:rPr lang="en-US" dirty="0" smtClean="0"/>
              <a:t>Delete an index</a:t>
            </a:r>
          </a:p>
          <a:p>
            <a:pPr marL="274320" lvl="1" indent="0">
              <a:buNone/>
            </a:pPr>
            <a:r>
              <a:rPr lang="en-US" cap="all" dirty="0" smtClean="0">
                <a:solidFill>
                  <a:srgbClr val="FF0000"/>
                </a:solidFill>
              </a:rPr>
              <a:t>DROP</a:t>
            </a:r>
            <a:r>
              <a:rPr lang="en-US" dirty="0" smtClean="0">
                <a:solidFill>
                  <a:srgbClr val="FF0000"/>
                </a:solidFill>
              </a:rPr>
              <a:t> </a:t>
            </a:r>
            <a:r>
              <a:rPr lang="en-US" cap="all" dirty="0" smtClean="0">
                <a:solidFill>
                  <a:srgbClr val="FF0000"/>
                </a:solidFill>
              </a:rPr>
              <a:t>index</a:t>
            </a:r>
            <a:r>
              <a:rPr lang="en-US" dirty="0" smtClean="0">
                <a:solidFill>
                  <a:srgbClr val="FF0000"/>
                </a:solidFill>
              </a:rPr>
              <a:t> </a:t>
            </a:r>
            <a:r>
              <a:rPr lang="en-US" dirty="0" err="1" smtClean="0"/>
              <a:t>indexname</a:t>
            </a:r>
            <a:r>
              <a:rPr lang="en-US" dirty="0" smtClean="0"/>
              <a:t>;</a:t>
            </a:r>
          </a:p>
          <a:p>
            <a:endParaRPr lang="en-US" dirty="0" smtClean="0">
              <a:effectLst/>
            </a:endParaRPr>
          </a:p>
          <a:p>
            <a:r>
              <a:rPr lang="en-US" dirty="0" smtClean="0"/>
              <a:t>Guidelines:</a:t>
            </a:r>
          </a:p>
          <a:p>
            <a:pPr lvl="1"/>
            <a:r>
              <a:rPr lang="en-US" dirty="0" smtClean="0"/>
              <a:t>Create index if you frequently retrieve less than 15% of the table</a:t>
            </a:r>
          </a:p>
          <a:p>
            <a:pPr lvl="1"/>
            <a:r>
              <a:rPr lang="en-US" dirty="0" smtClean="0"/>
              <a:t>To improve join performance, index columns used for joins</a:t>
            </a:r>
          </a:p>
          <a:p>
            <a:pPr lvl="1"/>
            <a:r>
              <a:rPr lang="en-US" dirty="0" smtClean="0"/>
              <a:t>Small tables do not require indexes, except ones for PKs.</a:t>
            </a:r>
          </a:p>
        </p:txBody>
      </p:sp>
      <p:sp>
        <p:nvSpPr>
          <p:cNvPr id="35844" name="Rectangle 4"/>
          <p:cNvSpPr>
            <a:spLocks noGrp="1" noChangeArrowheads="1"/>
          </p:cNvSpPr>
          <p:nvPr>
            <p:ph type="title"/>
          </p:nvPr>
        </p:nvSpPr>
        <p:spPr>
          <a:xfrm>
            <a:off x="304800" y="20472"/>
            <a:ext cx="7772400" cy="1104900"/>
          </a:xfrm>
          <a:noFill/>
          <a:ln/>
        </p:spPr>
        <p:txBody>
          <a:bodyPr/>
          <a:lstStyle/>
          <a:p>
            <a:r>
              <a:rPr lang="en-US" dirty="0" smtClean="0"/>
              <a:t>Indexes in Practice</a:t>
            </a:r>
            <a:endParaRPr lang="en-US" dirty="0"/>
          </a:p>
        </p:txBody>
      </p:sp>
    </p:spTree>
    <p:extLst>
      <p:ext uri="{BB962C8B-B14F-4D97-AF65-F5344CB8AC3E}">
        <p14:creationId xmlns:p14="http://schemas.microsoft.com/office/powerpoint/2010/main" val="4128047559"/>
      </p:ext>
    </p:extLst>
  </p:cSld>
  <p:clrMapOvr>
    <a:masterClrMapping/>
  </p:clrMapOvr>
  <p:transition>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B-Tree and Hash Indexes</a:t>
            </a:r>
            <a:endParaRPr lang="en-US" dirty="0"/>
          </a:p>
        </p:txBody>
      </p:sp>
      <p:sp>
        <p:nvSpPr>
          <p:cNvPr id="3" name="Content Placeholder 2"/>
          <p:cNvSpPr>
            <a:spLocks noGrp="1"/>
          </p:cNvSpPr>
          <p:nvPr>
            <p:ph sz="quarter" idx="1"/>
          </p:nvPr>
        </p:nvSpPr>
        <p:spPr/>
        <p:txBody>
          <a:bodyPr/>
          <a:lstStyle/>
          <a:p>
            <a:r>
              <a:rPr lang="en-US" dirty="0" smtClean="0"/>
              <a:t>Dynamic Hash tables have variable insert times</a:t>
            </a:r>
          </a:p>
          <a:p>
            <a:r>
              <a:rPr lang="en-US" dirty="0" smtClean="0"/>
              <a:t>Worst-case access time &amp; best average access time</a:t>
            </a:r>
          </a:p>
          <a:p>
            <a:r>
              <a:rPr lang="en-US" dirty="0" smtClean="0"/>
              <a:t>But only useful for equality key lookups</a:t>
            </a:r>
          </a:p>
          <a:p>
            <a:r>
              <a:rPr lang="en-US" dirty="0" smtClean="0"/>
              <a:t>Note there are bitmap indexes too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 bulk load</a:t>
            </a:r>
            <a:endParaRPr lang="en-US" dirty="0"/>
          </a:p>
        </p:txBody>
      </p:sp>
      <p:sp>
        <p:nvSpPr>
          <p:cNvPr id="3" name="Content Placeholder 2"/>
          <p:cNvSpPr>
            <a:spLocks noGrp="1"/>
          </p:cNvSpPr>
          <p:nvPr>
            <p:ph sz="quarter" idx="1"/>
          </p:nvPr>
        </p:nvSpPr>
        <p:spPr/>
        <p:txBody>
          <a:bodyPr>
            <a:normAutofit/>
          </a:bodyPr>
          <a:lstStyle/>
          <a:p>
            <a:pPr marL="0" indent="0">
              <a:buNone/>
            </a:pPr>
            <a:r>
              <a:rPr lang="en-US" sz="1800" b="1" dirty="0" err="1">
                <a:latin typeface="Courier New" panose="02070309020205020404" pitchFamily="49" charset="0"/>
                <a:cs typeface="Courier New" panose="02070309020205020404" pitchFamily="49" charset="0"/>
              </a:rPr>
              <a:t>topcat</a:t>
            </a:r>
            <a:r>
              <a:rPr lang="en-US" sz="1800" b="1" dirty="0">
                <a:latin typeface="Courier New" panose="02070309020205020404" pitchFamily="49" charset="0"/>
                <a:cs typeface="Courier New" panose="02070309020205020404" pitchFamily="49" charset="0"/>
              </a:rPr>
              <a:t>$ more </a:t>
            </a:r>
            <a:r>
              <a:rPr lang="en-US" sz="1800" b="1" dirty="0" err="1">
                <a:latin typeface="Courier New" panose="02070309020205020404" pitchFamily="49" charset="0"/>
                <a:cs typeface="Courier New" panose="02070309020205020404" pitchFamily="49" charset="0"/>
              </a:rPr>
              <a:t>bench.ctl</a:t>
            </a:r>
            <a:endParaRPr lang="en-US" sz="1800" b="1" dirty="0">
              <a:latin typeface="Courier New" panose="02070309020205020404" pitchFamily="49" charset="0"/>
              <a:cs typeface="Courier New" panose="02070309020205020404" pitchFamily="49" charset="0"/>
            </a:endParaRPr>
          </a:p>
          <a:p>
            <a:pPr marL="0" indent="0">
              <a:buNone/>
            </a:pPr>
            <a:r>
              <a:rPr lang="en-US" sz="1800" b="1" dirty="0">
                <a:latin typeface="Courier New" panose="02070309020205020404" pitchFamily="49" charset="0"/>
                <a:cs typeface="Courier New" panose="02070309020205020404" pitchFamily="49" charset="0"/>
              </a:rPr>
              <a:t>load data</a:t>
            </a:r>
          </a:p>
          <a:p>
            <a:pPr marL="0" indent="0">
              <a:buNone/>
            </a:pPr>
            <a:r>
              <a:rPr lang="en-US" sz="1800" b="1" dirty="0">
                <a:latin typeface="Courier New" panose="02070309020205020404" pitchFamily="49" charset="0"/>
                <a:cs typeface="Courier New" panose="02070309020205020404" pitchFamily="49" charset="0"/>
              </a:rPr>
              <a:t>replace</a:t>
            </a:r>
          </a:p>
          <a:p>
            <a:pPr marL="0" indent="0">
              <a:buNone/>
            </a:pPr>
            <a:r>
              <a:rPr lang="en-US" sz="1800" b="1" dirty="0">
                <a:latin typeface="Courier New" panose="02070309020205020404" pitchFamily="49" charset="0"/>
                <a:cs typeface="Courier New" panose="02070309020205020404" pitchFamily="49" charset="0"/>
              </a:rPr>
              <a:t>into table bench</a:t>
            </a:r>
          </a:p>
          <a:p>
            <a:pPr marL="0" indent="0">
              <a:buNone/>
            </a:pPr>
            <a:r>
              <a:rPr lang="en-US" sz="1800" b="1" dirty="0">
                <a:latin typeface="Courier New" panose="02070309020205020404" pitchFamily="49" charset="0"/>
                <a:cs typeface="Courier New" panose="02070309020205020404" pitchFamily="49" charset="0"/>
              </a:rPr>
              <a:t>fields terminated by " "</a:t>
            </a:r>
          </a:p>
          <a:p>
            <a:pPr marL="0" indent="0">
              <a:buNone/>
            </a:pPr>
            <a:r>
              <a:rPr lang="en-US" sz="1800" b="1" dirty="0">
                <a:latin typeface="Courier New" panose="02070309020205020404" pitchFamily="49" charset="0"/>
                <a:cs typeface="Courier New" panose="02070309020205020404" pitchFamily="49" charset="0"/>
              </a:rPr>
              <a:t>(KSEQ, K500K, K250K, K100K, K40K, K10K, K1K, K100, K25, </a:t>
            </a:r>
            <a:r>
              <a:rPr lang="en-US" sz="1800" b="1" dirty="0" smtClean="0">
                <a:latin typeface="Courier New" panose="02070309020205020404" pitchFamily="49" charset="0"/>
                <a:cs typeface="Courier New" panose="02070309020205020404" pitchFamily="49" charset="0"/>
              </a:rPr>
              <a:t>K10, K5</a:t>
            </a:r>
            <a:r>
              <a:rPr lang="en-US" sz="1800" b="1" dirty="0">
                <a:latin typeface="Courier New" panose="02070309020205020404" pitchFamily="49" charset="0"/>
                <a:cs typeface="Courier New" panose="02070309020205020404" pitchFamily="49" charset="0"/>
              </a:rPr>
              <a:t>, K4, K2, S1, S2, S3, S4, S5, S6, S7, S8</a:t>
            </a:r>
            <a:r>
              <a:rPr lang="en-US" sz="1800" b="1" dirty="0" smtClean="0">
                <a:latin typeface="Courier New" panose="02070309020205020404" pitchFamily="49" charset="0"/>
                <a:cs typeface="Courier New" panose="02070309020205020404" pitchFamily="49" charset="0"/>
              </a:rPr>
              <a:t>)</a:t>
            </a:r>
          </a:p>
          <a:p>
            <a:pPr marL="0" indent="0">
              <a:buNone/>
            </a:pPr>
            <a:endParaRPr lang="en-US" sz="1800" b="1" dirty="0">
              <a:latin typeface="Courier New" panose="02070309020205020404" pitchFamily="49" charset="0"/>
              <a:cs typeface="Courier New" panose="02070309020205020404" pitchFamily="49" charset="0"/>
            </a:endParaRPr>
          </a:p>
          <a:p>
            <a:r>
              <a:rPr lang="en-US" sz="2000" dirty="0" smtClean="0">
                <a:latin typeface="Arial" panose="020B0604020202020204" pitchFamily="34" charset="0"/>
                <a:cs typeface="Arial" panose="020B0604020202020204" pitchFamily="34" charset="0"/>
              </a:rPr>
              <a:t>Note this builds the PK index, not clustered</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Would be horribly slower if the data file was on networked disk.</a:t>
            </a:r>
          </a:p>
          <a:p>
            <a:r>
              <a:rPr lang="en-US" sz="2000" dirty="0" smtClean="0">
                <a:latin typeface="Arial" panose="020B0604020202020204" pitchFamily="34" charset="0"/>
                <a:cs typeface="Arial" panose="020B0604020202020204" pitchFamily="34" charset="0"/>
              </a:rPr>
              <a:t>The load took </a:t>
            </a:r>
            <a:r>
              <a:rPr lang="en-US" sz="2000" dirty="0" smtClean="0">
                <a:latin typeface="Arial" panose="020B0604020202020204" pitchFamily="34" charset="0"/>
                <a:cs typeface="Arial" panose="020B0604020202020204" pitchFamily="34" charset="0"/>
              </a:rPr>
              <a:t>under</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minutes.</a:t>
            </a:r>
          </a:p>
          <a:p>
            <a:r>
              <a:rPr lang="en-US" sz="2000" dirty="0" smtClean="0">
                <a:latin typeface="Arial" panose="020B0604020202020204" pitchFamily="34" charset="0"/>
                <a:cs typeface="Arial" panose="020B0604020202020204" pitchFamily="34" charset="0"/>
              </a:rPr>
              <a:t>That’s 210 MB data read </a:t>
            </a:r>
            <a:r>
              <a:rPr lang="en-US" sz="2000" dirty="0" smtClean="0">
                <a:latin typeface="Arial" panose="020B0604020202020204" pitchFamily="34" charset="0"/>
                <a:cs typeface="Arial" panose="020B0604020202020204" pitchFamily="34" charset="0"/>
              </a:rPr>
              <a:t>in about </a:t>
            </a:r>
            <a:r>
              <a:rPr lang="en-US" sz="2000" dirty="0" smtClean="0">
                <a:latin typeface="Arial" panose="020B0604020202020204" pitchFamily="34" charset="0"/>
                <a:cs typeface="Arial" panose="020B0604020202020204" pitchFamily="34" charset="0"/>
              </a:rPr>
              <a:t>100</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s, or about </a:t>
            </a:r>
            <a:r>
              <a:rPr lang="en-US" sz="2000" dirty="0" smtClean="0">
                <a:latin typeface="Arial" panose="020B0604020202020204" pitchFamily="34" charset="0"/>
                <a:cs typeface="Arial" panose="020B0604020202020204" pitchFamily="34" charset="0"/>
              </a:rPr>
              <a:t>2 M</a:t>
            </a:r>
            <a:r>
              <a:rPr lang="en-US" sz="2000" dirty="0" smtClean="0">
                <a:latin typeface="Arial" panose="020B0604020202020204" pitchFamily="34" charset="0"/>
                <a:cs typeface="Arial" panose="020B0604020202020204" pitchFamily="34" charset="0"/>
              </a:rPr>
              <a:t>B/s </a:t>
            </a:r>
            <a:r>
              <a:rPr lang="en-US" sz="2000" dirty="0" smtClean="0">
                <a:latin typeface="Arial" panose="020B0604020202020204" pitchFamily="34" charset="0"/>
                <a:cs typeface="Arial" panose="020B0604020202020204" pitchFamily="34" charset="0"/>
              </a:rPr>
              <a:t>read rate.</a:t>
            </a:r>
          </a:p>
        </p:txBody>
      </p:sp>
    </p:spTree>
    <p:extLst>
      <p:ext uri="{BB962C8B-B14F-4D97-AF65-F5344CB8AC3E}">
        <p14:creationId xmlns:p14="http://schemas.microsoft.com/office/powerpoint/2010/main" val="146824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Then add secondary </a:t>
            </a:r>
            <a:r>
              <a:rPr lang="en-US" dirty="0" smtClean="0">
                <a:latin typeface="Arial" panose="020B0604020202020204" pitchFamily="34" charset="0"/>
                <a:cs typeface="Arial" panose="020B0604020202020204" pitchFamily="34" charset="0"/>
              </a:rPr>
              <a:t>indexes on some columns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CREATE </a:t>
            </a:r>
            <a:r>
              <a:rPr lang="en-US" b="1" dirty="0">
                <a:latin typeface="Courier New" panose="02070309020205020404" pitchFamily="49" charset="0"/>
                <a:cs typeface="Courier New" panose="02070309020205020404" pitchFamily="49" charset="0"/>
              </a:rPr>
              <a:t>INDEX k500kin ON bench (k500k)</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pctfree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5 tablespace </a:t>
            </a:r>
            <a:r>
              <a:rPr lang="en-US" b="1" dirty="0" err="1" smtClean="0">
                <a:latin typeface="Courier New" panose="02070309020205020404" pitchFamily="49" charset="0"/>
                <a:cs typeface="Courier New" panose="02070309020205020404" pitchFamily="49" charset="0"/>
              </a:rPr>
              <a:t>setq</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CREATE  INDEX k100kin on bench (k100k)</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pctfree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5 tablespace </a:t>
            </a:r>
            <a:r>
              <a:rPr lang="en-US" b="1" dirty="0" err="1">
                <a:latin typeface="Courier New" panose="02070309020205020404" pitchFamily="49" charset="0"/>
                <a:cs typeface="Courier New" panose="02070309020205020404" pitchFamily="49" charset="0"/>
              </a:rPr>
              <a:t>setq</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CREATE INDEX k10kin on bench (k10k)</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pctfree</a:t>
            </a:r>
            <a:r>
              <a:rPr lang="en-US" b="1" dirty="0">
                <a:latin typeface="Courier New" panose="02070309020205020404" pitchFamily="49" charset="0"/>
                <a:cs typeface="Courier New" panose="02070309020205020404" pitchFamily="49" charset="0"/>
              </a:rPr>
              <a:t> 5 tablespace </a:t>
            </a:r>
            <a:r>
              <a:rPr lang="en-US" b="1" dirty="0" err="1">
                <a:latin typeface="Courier New" panose="02070309020205020404" pitchFamily="49" charset="0"/>
                <a:cs typeface="Courier New" panose="02070309020205020404" pitchFamily="49" charset="0"/>
              </a:rPr>
              <a:t>setq</a:t>
            </a:r>
            <a:r>
              <a:rPr lang="en-US"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CREATE INDEX k100in on bench (k100)</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pctfree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5 tablespace </a:t>
            </a:r>
            <a:r>
              <a:rPr lang="en-US" b="1" dirty="0" err="1">
                <a:latin typeface="Courier New" panose="02070309020205020404" pitchFamily="49" charset="0"/>
                <a:cs typeface="Courier New" panose="02070309020205020404" pitchFamily="49" charset="0"/>
              </a:rPr>
              <a:t>setq</a:t>
            </a:r>
            <a:r>
              <a:rPr lang="en-US"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CREATE INDEX k10in on bench (k10)</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pctfree</a:t>
            </a:r>
            <a:r>
              <a:rPr lang="en-US" b="1" dirty="0">
                <a:latin typeface="Courier New" panose="02070309020205020404" pitchFamily="49" charset="0"/>
                <a:cs typeface="Courier New" panose="02070309020205020404" pitchFamily="49" charset="0"/>
              </a:rPr>
              <a:t> 5 tablespace </a:t>
            </a:r>
            <a:r>
              <a:rPr lang="en-US" b="1" dirty="0" err="1">
                <a:latin typeface="Courier New" panose="02070309020205020404" pitchFamily="49" charset="0"/>
                <a:cs typeface="Courier New" panose="02070309020205020404" pitchFamily="49" charset="0"/>
              </a:rPr>
              <a:t>setq</a:t>
            </a:r>
            <a:r>
              <a:rPr lang="en-US"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CREATE INDEX k4in on bench (k4)</a:t>
            </a:r>
          </a:p>
          <a:p>
            <a:pPr marL="0" indent="0">
              <a:buNone/>
            </a:pPr>
            <a:r>
              <a:rPr lang="en-US" b="1" dirty="0">
                <a:latin typeface="Courier New" panose="02070309020205020404" pitchFamily="49" charset="0"/>
                <a:cs typeface="Courier New" panose="02070309020205020404" pitchFamily="49" charset="0"/>
              </a:rPr>
              <a:t>        storage (initial 1 M next 1 M</a:t>
            </a:r>
            <a:r>
              <a:rPr lang="en-US" b="1" dirty="0" smtClean="0">
                <a:latin typeface="Courier New" panose="02070309020205020404" pitchFamily="49" charset="0"/>
                <a:cs typeface="Courier New" panose="02070309020205020404" pitchFamily="49" charset="0"/>
              </a:rPr>
              <a:t>) </a:t>
            </a:r>
            <a:r>
              <a:rPr lang="en-US" b="1" dirty="0" err="1" smtClean="0">
                <a:latin typeface="Courier New" panose="02070309020205020404" pitchFamily="49" charset="0"/>
                <a:cs typeface="Courier New" panose="02070309020205020404" pitchFamily="49" charset="0"/>
              </a:rPr>
              <a:t>pctfree</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5 tablespace </a:t>
            </a:r>
            <a:r>
              <a:rPr lang="en-US" b="1" dirty="0" err="1">
                <a:latin typeface="Courier New" panose="02070309020205020404" pitchFamily="49" charset="0"/>
                <a:cs typeface="Courier New" panose="02070309020205020404" pitchFamily="49" charset="0"/>
              </a:rPr>
              <a:t>setq</a:t>
            </a:r>
            <a:r>
              <a:rPr lang="en-US" b="1"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COMMIT WORK</a:t>
            </a:r>
            <a:r>
              <a:rPr lang="en-US" b="1" dirty="0" smtClean="0">
                <a:latin typeface="Courier New" panose="02070309020205020404" pitchFamily="49" charset="0"/>
                <a:cs typeface="Courier New" panose="02070309020205020404" pitchFamily="49" charset="0"/>
              </a:rPr>
              <a:t>;</a:t>
            </a:r>
          </a:p>
          <a:p>
            <a:pPr marL="0" indent="0">
              <a:buNone/>
            </a:pPr>
            <a:r>
              <a:rPr lang="en-US" sz="2900" dirty="0" smtClean="0">
                <a:latin typeface="Arial" panose="020B0604020202020204" pitchFamily="34" charset="0"/>
                <a:cs typeface="Arial" panose="020B0604020202020204" pitchFamily="34" charset="0"/>
              </a:rPr>
              <a:t>We could make a tablespace </a:t>
            </a:r>
            <a:r>
              <a:rPr lang="en-US" sz="2900" dirty="0" smtClean="0">
                <a:latin typeface="Arial" panose="020B0604020202020204" pitchFamily="34" charset="0"/>
                <a:cs typeface="Arial" panose="020B0604020202020204" pitchFamily="34" charset="0"/>
              </a:rPr>
              <a:t>for these </a:t>
            </a:r>
            <a:r>
              <a:rPr lang="en-US" sz="2900" dirty="0" smtClean="0">
                <a:latin typeface="Arial" panose="020B0604020202020204" pitchFamily="34" charset="0"/>
                <a:cs typeface="Arial" panose="020B0604020202020204" pitchFamily="34" charset="0"/>
              </a:rPr>
              <a:t>indexes and get better performance for some </a:t>
            </a:r>
            <a:r>
              <a:rPr lang="en-US" sz="2900" dirty="0" smtClean="0">
                <a:latin typeface="Arial" panose="020B0604020202020204" pitchFamily="34" charset="0"/>
                <a:cs typeface="Arial" panose="020B0604020202020204" pitchFamily="34" charset="0"/>
              </a:rPr>
              <a:t>queries</a:t>
            </a:r>
            <a:r>
              <a:rPr lang="en-US" sz="2900" dirty="0" smtClean="0">
                <a:latin typeface="Arial" panose="020B0604020202020204" pitchFamily="34" charset="0"/>
                <a:cs typeface="Arial" panose="020B0604020202020204" pitchFamily="34" charset="0"/>
              </a:rPr>
              <a:t>, if we were using two disks, say. But we are using RAID over many disks</a:t>
            </a:r>
            <a:r>
              <a:rPr lang="en-US" sz="2900" dirty="0" smtClean="0">
                <a:latin typeface="Arial" panose="020B0604020202020204" pitchFamily="34" charset="0"/>
                <a:cs typeface="Arial" panose="020B0604020202020204" pitchFamily="34" charset="0"/>
              </a:rPr>
              <a:t>.</a:t>
            </a:r>
            <a:endParaRPr lang="en-US"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41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Final Steps for Bench Table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pPr marL="0" indent="0">
              <a:buNone/>
            </a:pPr>
            <a:r>
              <a:rPr lang="en-US" dirty="0" smtClean="0">
                <a:latin typeface="Arial" panose="020B0604020202020204" pitchFamily="34" charset="0"/>
                <a:cs typeface="Arial" panose="020B0604020202020204" pitchFamily="34" charset="0"/>
              </a:rPr>
              <a:t>Analyze </a:t>
            </a:r>
            <a:r>
              <a:rPr lang="en-US" dirty="0">
                <a:latin typeface="Arial" panose="020B0604020202020204" pitchFamily="34" charset="0"/>
                <a:cs typeface="Arial" panose="020B0604020202020204" pitchFamily="34" charset="0"/>
              </a:rPr>
              <a:t>the table to get stats for the query </a:t>
            </a:r>
            <a:r>
              <a:rPr lang="en-US" dirty="0" smtClean="0">
                <a:latin typeface="Arial" panose="020B0604020202020204" pitchFamily="34" charset="0"/>
                <a:cs typeface="Arial" panose="020B0604020202020204" pitchFamily="34" charset="0"/>
              </a:rPr>
              <a:t>processor</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Courier New" panose="02070309020205020404" pitchFamily="49" charset="0"/>
                <a:cs typeface="Courier New" panose="02070309020205020404" pitchFamily="49" charset="0"/>
              </a:rPr>
              <a:t>analyze </a:t>
            </a:r>
            <a:r>
              <a:rPr lang="en-US" b="1" dirty="0">
                <a:latin typeface="Courier New" panose="02070309020205020404" pitchFamily="49" charset="0"/>
                <a:cs typeface="Courier New" panose="02070309020205020404" pitchFamily="49" charset="0"/>
              </a:rPr>
              <a:t>table bench compute statistics for table </a:t>
            </a:r>
            <a:r>
              <a:rPr lang="en-US" b="1" dirty="0" smtClean="0">
                <a:latin typeface="Courier New" panose="02070309020205020404" pitchFamily="49" charset="0"/>
                <a:cs typeface="Courier New" panose="02070309020205020404" pitchFamily="49" charset="0"/>
              </a:rPr>
              <a:t>for </a:t>
            </a:r>
            <a:r>
              <a:rPr lang="en-US" b="1" dirty="0">
                <a:latin typeface="Courier New" panose="02070309020205020404" pitchFamily="49" charset="0"/>
                <a:cs typeface="Courier New" panose="02070309020205020404" pitchFamily="49" charset="0"/>
              </a:rPr>
              <a:t>all indexes</a:t>
            </a:r>
            <a:r>
              <a:rPr lang="en-US" b="1" dirty="0" smtClean="0">
                <a:latin typeface="Courier New" panose="02070309020205020404" pitchFamily="49" charset="0"/>
                <a:cs typeface="Courier New" panose="02070309020205020404" pitchFamily="49" charset="0"/>
              </a:rPr>
              <a:t>;</a:t>
            </a:r>
          </a:p>
          <a:p>
            <a:pPr marL="0" indent="0">
              <a:buNone/>
            </a:pP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Arial" panose="020B0604020202020204" pitchFamily="34" charset="0"/>
                <a:cs typeface="Arial" panose="020B0604020202020204" pitchFamily="34" charset="0"/>
              </a:rPr>
              <a:t>Make it publicly readable:</a:t>
            </a:r>
          </a:p>
          <a:p>
            <a:pPr marL="0" indent="0">
              <a:buNone/>
            </a:pPr>
            <a:r>
              <a:rPr lang="en-US" b="1" dirty="0" smtClean="0">
                <a:latin typeface="Courier New" panose="02070309020205020404" pitchFamily="49" charset="0"/>
                <a:cs typeface="Courier New" panose="02070309020205020404" pitchFamily="49" charset="0"/>
              </a:rPr>
              <a:t>grant select </a:t>
            </a:r>
            <a:r>
              <a:rPr lang="en-US" b="1" dirty="0" smtClean="0">
                <a:latin typeface="Courier New" panose="02070309020205020404" pitchFamily="49" charset="0"/>
                <a:cs typeface="Courier New" panose="02070309020205020404" pitchFamily="49" charset="0"/>
              </a:rPr>
              <a:t>on bench </a:t>
            </a:r>
            <a:r>
              <a:rPr lang="en-US" b="1" dirty="0" smtClean="0">
                <a:latin typeface="Courier New" panose="02070309020205020404" pitchFamily="49" charset="0"/>
                <a:cs typeface="Courier New" panose="02070309020205020404" pitchFamily="49" charset="0"/>
              </a:rPr>
              <a:t>to public;</a:t>
            </a:r>
          </a:p>
          <a:p>
            <a:pPr marL="0" indent="0">
              <a:buNone/>
            </a:pPr>
            <a:endParaRPr lang="en-US" b="1" dirty="0">
              <a:latin typeface="Courier New" panose="02070309020205020404" pitchFamily="49" charset="0"/>
              <a:cs typeface="Courier New" panose="02070309020205020404" pitchFamily="49" charset="0"/>
            </a:endParaRPr>
          </a:p>
          <a:p>
            <a:pPr marL="0" indent="0">
              <a:buNone/>
            </a:pP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67055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Try it out from another (non-</a:t>
            </a:r>
            <a:r>
              <a:rPr lang="en-US" dirty="0" err="1" smtClean="0"/>
              <a:t>priv</a:t>
            </a:r>
            <a:r>
              <a:rPr lang="en-US" dirty="0" smtClean="0"/>
              <a:t>) account</a:t>
            </a:r>
            <a:endParaRPr lang="en-US" dirty="0"/>
          </a:p>
        </p:txBody>
      </p:sp>
      <p:sp>
        <p:nvSpPr>
          <p:cNvPr id="3" name="Content Placeholder 2"/>
          <p:cNvSpPr>
            <a:spLocks noGrp="1"/>
          </p:cNvSpPr>
          <p:nvPr>
            <p:ph sz="quarter" idx="1"/>
          </p:nvPr>
        </p:nvSpPr>
        <p:spPr/>
        <p:txBody>
          <a:bodyPr>
            <a:normAutofit fontScale="47500" lnSpcReduction="20000"/>
          </a:bodyPr>
          <a:lstStyle/>
          <a:p>
            <a:pPr marL="0" indent="0">
              <a:buNone/>
            </a:pPr>
            <a:r>
              <a:rPr lang="en-US" b="1" dirty="0">
                <a:latin typeface="Courier New" panose="02070309020205020404" pitchFamily="49" charset="0"/>
                <a:cs typeface="Courier New" panose="02070309020205020404" pitchFamily="49" charset="0"/>
              </a:rPr>
              <a:t>dbs2(20)% </a:t>
            </a:r>
            <a:r>
              <a:rPr lang="en-US" b="1" dirty="0" err="1">
                <a:latin typeface="Courier New" panose="02070309020205020404" pitchFamily="49" charset="0"/>
                <a:cs typeface="Courier New" panose="02070309020205020404" pitchFamily="49" charset="0"/>
              </a:rPr>
              <a:t>sqlplus</a:t>
            </a: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cs634test/…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SQL&gt; select count(*) from </a:t>
            </a:r>
            <a:r>
              <a:rPr lang="en-US" b="1" dirty="0" err="1" smtClean="0">
                <a:latin typeface="Courier New" panose="02070309020205020404" pitchFamily="49" charset="0"/>
                <a:cs typeface="Courier New" panose="02070309020205020404" pitchFamily="49" charset="0"/>
              </a:rPr>
              <a:t>setq_db.bench</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COUNT(*)</a:t>
            </a:r>
          </a:p>
          <a:p>
            <a:pPr marL="0" indent="0">
              <a:buNone/>
            </a:pPr>
            <a:r>
              <a:rPr lang="en-US" b="1" dirty="0">
                <a:latin typeface="Courier New" panose="02070309020205020404" pitchFamily="49" charset="0"/>
                <a:cs typeface="Courier New" panose="02070309020205020404" pitchFamily="49" charset="0"/>
              </a:rPr>
              <a:t>----------</a:t>
            </a:r>
          </a:p>
          <a:p>
            <a:pPr marL="0" indent="0">
              <a:buNone/>
            </a:pPr>
            <a:r>
              <a:rPr lang="en-US" b="1" dirty="0">
                <a:latin typeface="Courier New" panose="02070309020205020404" pitchFamily="49" charset="0"/>
                <a:cs typeface="Courier New" panose="02070309020205020404" pitchFamily="49" charset="0"/>
              </a:rPr>
              <a:t>   </a:t>
            </a:r>
            <a:r>
              <a:rPr lang="en-US" b="1" dirty="0" smtClean="0">
                <a:latin typeface="Courier New" panose="02070309020205020404" pitchFamily="49" charset="0"/>
                <a:cs typeface="Courier New" panose="02070309020205020404" pitchFamily="49" charset="0"/>
              </a:rPr>
              <a:t>1000000</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SQL&gt; select </a:t>
            </a:r>
            <a:r>
              <a:rPr lang="en-US" b="1" dirty="0" err="1">
                <a:latin typeface="Courier New" panose="02070309020205020404" pitchFamily="49" charset="0"/>
                <a:cs typeface="Courier New" panose="02070309020205020404" pitchFamily="49" charset="0"/>
              </a:rPr>
              <a:t>tablespace_name</a:t>
            </a:r>
            <a:r>
              <a:rPr lang="en-US" b="1" dirty="0">
                <a:latin typeface="Courier New" panose="02070309020205020404" pitchFamily="49" charset="0"/>
                <a:cs typeface="Courier New" panose="02070309020205020404" pitchFamily="49" charset="0"/>
              </a:rPr>
              <a:t> from </a:t>
            </a:r>
            <a:r>
              <a:rPr lang="en-US" b="1" dirty="0" err="1">
                <a:latin typeface="Courier New" panose="02070309020205020404" pitchFamily="49" charset="0"/>
                <a:cs typeface="Courier New" panose="02070309020205020404" pitchFamily="49" charset="0"/>
              </a:rPr>
              <a:t>all_tables</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where </a:t>
            </a:r>
            <a:r>
              <a:rPr lang="en-US" b="1" dirty="0" err="1">
                <a:latin typeface="Courier New" panose="02070309020205020404" pitchFamily="49" charset="0"/>
                <a:cs typeface="Courier New" panose="02070309020205020404" pitchFamily="49" charset="0"/>
              </a:rPr>
              <a:t>table_name</a:t>
            </a:r>
            <a:r>
              <a:rPr lang="en-US" b="1" dirty="0">
                <a:latin typeface="Courier New" panose="02070309020205020404" pitchFamily="49" charset="0"/>
                <a:cs typeface="Courier New" panose="02070309020205020404" pitchFamily="49" charset="0"/>
              </a:rPr>
              <a:t> = 'BENCH';</a:t>
            </a:r>
          </a:p>
          <a:p>
            <a:pPr marL="0" indent="0">
              <a:buNone/>
            </a:pPr>
            <a:r>
              <a:rPr lang="en-US" b="1"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TABLESPACE_NAME</a:t>
            </a:r>
          </a:p>
          <a:p>
            <a:pPr marL="0" indent="0">
              <a:buNone/>
            </a:pPr>
            <a:r>
              <a:rPr lang="en-US" b="1" dirty="0">
                <a:latin typeface="Courier New" panose="02070309020205020404" pitchFamily="49" charset="0"/>
                <a:cs typeface="Courier New" panose="02070309020205020404" pitchFamily="49" charset="0"/>
              </a:rPr>
              <a:t>------------------------------</a:t>
            </a:r>
          </a:p>
          <a:p>
            <a:pPr marL="0" indent="0">
              <a:buNone/>
            </a:pPr>
            <a:r>
              <a:rPr lang="en-US" b="1" dirty="0" smtClean="0">
                <a:latin typeface="Courier New" panose="02070309020205020404" pitchFamily="49" charset="0"/>
                <a:cs typeface="Courier New" panose="02070309020205020404" pitchFamily="49" charset="0"/>
              </a:rPr>
              <a:t>SETQ</a:t>
            </a:r>
            <a:r>
              <a:rPr lang="en-US" b="1" dirty="0" smtClean="0">
                <a:latin typeface="Courier New" panose="02070309020205020404" pitchFamily="49" charset="0"/>
                <a:cs typeface="Courier New" panose="02070309020205020404" pitchFamily="49" charset="0"/>
              </a:rPr>
              <a:t/>
            </a:r>
            <a:br>
              <a:rPr lang="en-US" b="1" dirty="0" smtClean="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SQL&gt; select </a:t>
            </a:r>
            <a:r>
              <a:rPr lang="en-US" b="1" dirty="0" err="1">
                <a:latin typeface="Courier New" panose="02070309020205020404" pitchFamily="49" charset="0"/>
                <a:cs typeface="Courier New" panose="02070309020205020404" pitchFamily="49" charset="0"/>
              </a:rPr>
              <a:t>index_name,index_type</a:t>
            </a:r>
            <a:r>
              <a:rPr lang="en-US" b="1" dirty="0">
                <a:latin typeface="Courier New" panose="02070309020205020404" pitchFamily="49" charset="0"/>
                <a:cs typeface="Courier New" panose="02070309020205020404" pitchFamily="49" charset="0"/>
              </a:rPr>
              <a:t>, uniqueness from </a:t>
            </a:r>
            <a:r>
              <a:rPr lang="en-US" b="1" dirty="0" err="1">
                <a:latin typeface="Courier New" panose="02070309020205020404" pitchFamily="49" charset="0"/>
                <a:cs typeface="Courier New" panose="02070309020205020404" pitchFamily="49" charset="0"/>
              </a:rPr>
              <a:t>all_indexes</a:t>
            </a:r>
            <a:r>
              <a:rPr lang="en-US" b="1" dirty="0">
                <a:latin typeface="Courier New" panose="02070309020205020404" pitchFamily="49" charset="0"/>
                <a:cs typeface="Courier New" panose="02070309020205020404" pitchFamily="49" charset="0"/>
              </a:rPr>
              <a:t> where </a:t>
            </a:r>
            <a:r>
              <a:rPr lang="en-US" b="1" dirty="0" err="1">
                <a:latin typeface="Courier New" panose="02070309020205020404" pitchFamily="49" charset="0"/>
                <a:cs typeface="Courier New" panose="02070309020205020404" pitchFamily="49" charset="0"/>
              </a:rPr>
              <a:t>table_name</a:t>
            </a:r>
            <a:r>
              <a:rPr lang="en-US" b="1" dirty="0">
                <a:latin typeface="Courier New" panose="02070309020205020404" pitchFamily="49" charset="0"/>
                <a:cs typeface="Courier New" panose="02070309020205020404" pitchFamily="49" charset="0"/>
              </a:rPr>
              <a:t>='BENCH</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INDEX_NAME                     INDEX_TYPE                  UNIQUENES</a:t>
            </a:r>
          </a:p>
          <a:p>
            <a:pPr marL="0" indent="0">
              <a:buNone/>
            </a:pPr>
            <a:r>
              <a:rPr lang="en-US" b="1" dirty="0">
                <a:latin typeface="Courier New" panose="02070309020205020404" pitchFamily="49" charset="0"/>
                <a:cs typeface="Courier New" panose="02070309020205020404" pitchFamily="49" charset="0"/>
              </a:rPr>
              <a:t>------------------------------ --------------------------- ---------</a:t>
            </a:r>
          </a:p>
          <a:p>
            <a:pPr marL="0" indent="0">
              <a:buNone/>
            </a:pPr>
            <a:endParaRPr lang="en-US" b="1" dirty="0">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SYS_C00149010                  </a:t>
            </a:r>
            <a:r>
              <a:rPr lang="en-US" b="1" dirty="0">
                <a:latin typeface="Courier New" panose="02070309020205020404" pitchFamily="49" charset="0"/>
                <a:cs typeface="Courier New" panose="02070309020205020404" pitchFamily="49" charset="0"/>
              </a:rPr>
              <a:t>NORMAL                      UNIQUE</a:t>
            </a:r>
          </a:p>
          <a:p>
            <a:pPr marL="0" indent="0">
              <a:buNone/>
            </a:pPr>
            <a:r>
              <a:rPr lang="en-US" b="1" dirty="0">
                <a:latin typeface="Courier New" panose="02070309020205020404" pitchFamily="49" charset="0"/>
                <a:cs typeface="Courier New" panose="02070309020205020404" pitchFamily="49" charset="0"/>
              </a:rPr>
              <a:t>K500KIN                        NORMAL                      NONUNIQUE</a:t>
            </a:r>
          </a:p>
          <a:p>
            <a:pPr marL="0" indent="0">
              <a:buNone/>
            </a:pPr>
            <a:r>
              <a:rPr lang="en-US" b="1" dirty="0">
                <a:latin typeface="Courier New" panose="02070309020205020404" pitchFamily="49" charset="0"/>
                <a:cs typeface="Courier New" panose="02070309020205020404" pitchFamily="49" charset="0"/>
              </a:rPr>
              <a:t>K100KIN                        NORMAL                      </a:t>
            </a:r>
            <a:r>
              <a:rPr lang="en-US" b="1" dirty="0" smtClean="0">
                <a:latin typeface="Courier New" panose="02070309020205020404" pitchFamily="49" charset="0"/>
                <a:cs typeface="Courier New" panose="02070309020205020404" pitchFamily="49" charset="0"/>
              </a:rPr>
              <a:t>NONUNIQUE </a:t>
            </a:r>
          </a:p>
          <a:p>
            <a:pPr marL="0" indent="0">
              <a:buNone/>
            </a:pP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2469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sz="3600" dirty="0" smtClean="0"/>
              <a:t>Overview</a:t>
            </a:r>
            <a:endParaRPr lang="en-US" sz="3600" dirty="0"/>
          </a:p>
        </p:txBody>
      </p:sp>
      <p:sp>
        <p:nvSpPr>
          <p:cNvPr id="5125" name="Rectangle 5"/>
          <p:cNvSpPr>
            <a:spLocks noGrp="1" noChangeArrowheads="1"/>
          </p:cNvSpPr>
          <p:nvPr>
            <p:ph type="body" idx="1"/>
          </p:nvPr>
        </p:nvSpPr>
        <p:spPr>
          <a:xfrm>
            <a:off x="457200" y="1219200"/>
            <a:ext cx="8534400" cy="4876800"/>
          </a:xfrm>
          <a:noFill/>
          <a:ln/>
        </p:spPr>
        <p:txBody>
          <a:bodyPr>
            <a:normAutofit/>
          </a:bodyPr>
          <a:lstStyle/>
          <a:p>
            <a:r>
              <a:rPr lang="en-US" dirty="0">
                <a:solidFill>
                  <a:srgbClr val="FF0000"/>
                </a:solidFill>
              </a:rPr>
              <a:t>Hash-based</a:t>
            </a:r>
            <a:r>
              <a:rPr lang="en-US" dirty="0"/>
              <a:t> indexes are best for </a:t>
            </a:r>
            <a:r>
              <a:rPr lang="en-US" dirty="0">
                <a:solidFill>
                  <a:srgbClr val="FF0000"/>
                </a:solidFill>
              </a:rPr>
              <a:t>equality </a:t>
            </a:r>
            <a:r>
              <a:rPr lang="en-US" dirty="0" smtClean="0">
                <a:solidFill>
                  <a:srgbClr val="FF0000"/>
                </a:solidFill>
              </a:rPr>
              <a:t>selections</a:t>
            </a:r>
            <a:endParaRPr lang="en-US" dirty="0">
              <a:solidFill>
                <a:srgbClr val="FF0000"/>
              </a:solidFill>
            </a:endParaRPr>
          </a:p>
          <a:p>
            <a:pPr lvl="1"/>
            <a:r>
              <a:rPr lang="en-US" i="1" dirty="0" smtClean="0"/>
              <a:t>Cannot</a:t>
            </a:r>
            <a:r>
              <a:rPr lang="en-US" dirty="0" smtClean="0"/>
              <a:t> </a:t>
            </a:r>
            <a:r>
              <a:rPr lang="en-US" dirty="0"/>
              <a:t>support range </a:t>
            </a:r>
            <a:r>
              <a:rPr lang="en-US" dirty="0" smtClean="0"/>
              <a:t>searches, except by generating all values</a:t>
            </a:r>
            <a:endParaRPr lang="en-US" dirty="0"/>
          </a:p>
          <a:p>
            <a:pPr lvl="1"/>
            <a:r>
              <a:rPr lang="en-US" dirty="0"/>
              <a:t>Static and dynamic hashing techniques </a:t>
            </a:r>
            <a:r>
              <a:rPr lang="en-US" dirty="0" smtClean="0"/>
              <a:t>exist</a:t>
            </a:r>
          </a:p>
          <a:p>
            <a:pPr lvl="1"/>
            <a:endParaRPr lang="en-US" dirty="0" smtClean="0"/>
          </a:p>
          <a:p>
            <a:r>
              <a:rPr lang="en-US" dirty="0" smtClean="0"/>
              <a:t>Hash indexes not as widespread as B+-Trees</a:t>
            </a:r>
          </a:p>
          <a:p>
            <a:pPr lvl="1"/>
            <a:r>
              <a:rPr lang="en-US" dirty="0" smtClean="0"/>
              <a:t>Some DBMS do not provide hash indexes</a:t>
            </a:r>
          </a:p>
          <a:p>
            <a:pPr lvl="1"/>
            <a:r>
              <a:rPr lang="en-US" dirty="0" smtClean="0"/>
              <a:t>But hashing still useful in query optimizers (DB Internals)</a:t>
            </a:r>
          </a:p>
          <a:p>
            <a:pPr lvl="1"/>
            <a:r>
              <a:rPr lang="en-US" dirty="0" smtClean="0"/>
              <a:t>E.g., in case of equality joins</a:t>
            </a:r>
            <a:endParaRPr lang="en-US" dirty="0"/>
          </a:p>
          <a:p>
            <a:endParaRPr lang="en-US" dirty="0" smtClean="0"/>
          </a:p>
          <a:p>
            <a:r>
              <a:rPr lang="en-US" dirty="0" smtClean="0"/>
              <a:t>As </a:t>
            </a:r>
            <a:r>
              <a:rPr lang="en-US" dirty="0"/>
              <a:t>for </a:t>
            </a:r>
            <a:r>
              <a:rPr lang="en-US" dirty="0" smtClean="0"/>
              <a:t>tree indexes, </a:t>
            </a:r>
            <a:r>
              <a:rPr lang="en-US" dirty="0"/>
              <a:t>3 alternatives for data entries </a:t>
            </a:r>
            <a:r>
              <a:rPr lang="en-US" i="1" dirty="0"/>
              <a:t>k</a:t>
            </a:r>
            <a:r>
              <a:rPr lang="en-US" i="1" dirty="0" smtClean="0"/>
              <a:t>*</a:t>
            </a:r>
            <a:endParaRPr lang="en-US" i="1" dirty="0"/>
          </a:p>
          <a:p>
            <a:pPr lvl="1">
              <a:buSzPct val="75000"/>
            </a:pPr>
            <a:r>
              <a:rPr lang="en-US" dirty="0" smtClean="0"/>
              <a:t>Choice </a:t>
            </a:r>
            <a:r>
              <a:rPr lang="en-US" dirty="0"/>
              <a:t>orthogonal to the indexing </a:t>
            </a:r>
            <a:r>
              <a:rPr lang="en-US" dirty="0" smtClean="0"/>
              <a:t>technique</a:t>
            </a:r>
            <a:endParaRPr lang="en-US" dirty="0"/>
          </a:p>
        </p:txBody>
      </p:sp>
    </p:spTree>
    <p:extLst>
      <p:ext uri="{BB962C8B-B14F-4D97-AF65-F5344CB8AC3E}">
        <p14:creationId xmlns:p14="http://schemas.microsoft.com/office/powerpoint/2010/main" val="418448658"/>
      </p:ext>
    </p:extLst>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18495</TotalTime>
  <Pages>27</Pages>
  <Words>3656</Words>
  <Application>Microsoft Office PowerPoint</Application>
  <PresentationFormat>On-screen Show (4:3)</PresentationFormat>
  <Paragraphs>785</Paragraphs>
  <Slides>41</Slides>
  <Notes>26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41</vt:i4>
      </vt:variant>
    </vt:vector>
  </HeadingPairs>
  <TitlesOfParts>
    <vt:vector size="52" baseType="lpstr">
      <vt:lpstr>Arial</vt:lpstr>
      <vt:lpstr>Book Antiqua</vt:lpstr>
      <vt:lpstr>Bookman Old Style</vt:lpstr>
      <vt:lpstr>Courier New</vt:lpstr>
      <vt:lpstr>Gill Sans MT</vt:lpstr>
      <vt:lpstr>Helvetica</vt:lpstr>
      <vt:lpstr>Times New Roman</vt:lpstr>
      <vt:lpstr>Wingdings</vt:lpstr>
      <vt:lpstr>Wingdings 3</vt:lpstr>
      <vt:lpstr>Origin</vt:lpstr>
      <vt:lpstr>Default Design</vt:lpstr>
      <vt:lpstr>Hash Indexes: Chap. 11</vt:lpstr>
      <vt:lpstr>HW 2 Bench Table</vt:lpstr>
      <vt:lpstr>Table Bench is in tablespace setq</vt:lpstr>
      <vt:lpstr>Loading table bench</vt:lpstr>
      <vt:lpstr>Then a bulk load</vt:lpstr>
      <vt:lpstr>Then add secondary indexes on some columns </vt:lpstr>
      <vt:lpstr>Final Steps for Bench Table</vt:lpstr>
      <vt:lpstr>Try it out from another (non-priv) account</vt:lpstr>
      <vt:lpstr>Overview</vt:lpstr>
      <vt:lpstr>Hashing in Memory and on Disk</vt:lpstr>
      <vt:lpstr>Static Hashing</vt:lpstr>
      <vt:lpstr>Static Hashing</vt:lpstr>
      <vt:lpstr>Data entries can be full rows (Alt (1))</vt:lpstr>
      <vt:lpstr>Data entries can be (key, rid(s)) (Alt (2,3))</vt:lpstr>
      <vt:lpstr>Static Hashing</vt:lpstr>
      <vt:lpstr>Extendible Hashing</vt:lpstr>
      <vt:lpstr>Extendible Hashing Example</vt:lpstr>
      <vt:lpstr>Insert h(k)=20 (Causes Doubling) </vt:lpstr>
      <vt:lpstr>Insert h(k)=20 (Causes Doubling) </vt:lpstr>
      <vt:lpstr>Global vs Local Depth</vt:lpstr>
      <vt:lpstr>Directory Doubling</vt:lpstr>
      <vt:lpstr>Extendible Hashing Properties</vt:lpstr>
      <vt:lpstr>Linear Hashing</vt:lpstr>
      <vt:lpstr>Linear Hashing</vt:lpstr>
      <vt:lpstr>Linear Hashing: Rounds</vt:lpstr>
      <vt:lpstr>Overview of Linear Hashing</vt:lpstr>
      <vt:lpstr>Linear Hashing Properties</vt:lpstr>
      <vt:lpstr>Linear Hashing Properties</vt:lpstr>
      <vt:lpstr>Example of Linear Hashing</vt:lpstr>
      <vt:lpstr>End of a Round</vt:lpstr>
      <vt:lpstr>Advantages of Linear Hashing</vt:lpstr>
      <vt:lpstr>Summary</vt:lpstr>
      <vt:lpstr>Summary (Contd.)</vt:lpstr>
      <vt:lpstr>Indexes in Standards</vt:lpstr>
      <vt:lpstr>Indexes in Oracle</vt:lpstr>
      <vt:lpstr>Example Oracle Hash Cluster</vt:lpstr>
      <vt:lpstr>Oracle Hash Index, continued</vt:lpstr>
      <vt:lpstr>MySQL Indexes, for InnoDB Engine</vt:lpstr>
      <vt:lpstr>Clustered index on PK: choose your PK wisely</vt:lpstr>
      <vt:lpstr>Indexes in Practice</vt:lpstr>
      <vt:lpstr>Compare B-Tree and Hash Indexes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 Disks and Files</dc:title>
  <dc:subject>Database Management Systems</dc:subject>
  <dc:creator>Raghu Ramakrishnan and Johannes Gehrke</dc:creator>
  <cp:keywords>Chapter 9</cp:keywords>
  <cp:lastModifiedBy>eoneil2</cp:lastModifiedBy>
  <cp:revision>445</cp:revision>
  <cp:lastPrinted>2018-02-07T16:16:07Z</cp:lastPrinted>
  <dcterms:created xsi:type="dcterms:W3CDTF">1997-01-06T18:24:52Z</dcterms:created>
  <dcterms:modified xsi:type="dcterms:W3CDTF">2018-02-07T18:10:01Z</dcterms:modified>
</cp:coreProperties>
</file>