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29"/>
  </p:notesMasterIdLst>
  <p:handoutMasterIdLst>
    <p:handoutMasterId r:id="rId30"/>
  </p:handoutMasterIdLst>
  <p:sldIdLst>
    <p:sldId id="256" r:id="rId2"/>
    <p:sldId id="257" r:id="rId3"/>
    <p:sldId id="283" r:id="rId4"/>
    <p:sldId id="258" r:id="rId5"/>
    <p:sldId id="259" r:id="rId6"/>
    <p:sldId id="275" r:id="rId7"/>
    <p:sldId id="260" r:id="rId8"/>
    <p:sldId id="261" r:id="rId9"/>
    <p:sldId id="280" r:id="rId10"/>
    <p:sldId id="276" r:id="rId11"/>
    <p:sldId id="284" r:id="rId12"/>
    <p:sldId id="262" r:id="rId13"/>
    <p:sldId id="263" r:id="rId14"/>
    <p:sldId id="265" r:id="rId15"/>
    <p:sldId id="285" r:id="rId16"/>
    <p:sldId id="277" r:id="rId17"/>
    <p:sldId id="267" r:id="rId18"/>
    <p:sldId id="278" r:id="rId19"/>
    <p:sldId id="269" r:id="rId20"/>
    <p:sldId id="270" r:id="rId21"/>
    <p:sldId id="271" r:id="rId22"/>
    <p:sldId id="272" r:id="rId23"/>
    <p:sldId id="279" r:id="rId24"/>
    <p:sldId id="281" r:id="rId25"/>
    <p:sldId id="282" r:id="rId26"/>
    <p:sldId id="273" r:id="rId27"/>
    <p:sldId id="274" r:id="rId28"/>
  </p:sldIdLst>
  <p:sldSz cx="9144000" cy="6858000" type="screen4x3"/>
  <p:notesSz cx="68580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0E30"/>
    <a:srgbClr val="B760F9"/>
    <a:srgbClr val="063D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8" d="100"/>
          <a:sy n="78" d="100"/>
        </p:scale>
        <p:origin x="90" y="408"/>
      </p:cViewPr>
      <p:guideLst>
        <p:guide orient="horz" pos="2160"/>
        <p:guide pos="2880"/>
      </p:guideLst>
    </p:cSldViewPr>
  </p:slideViewPr>
  <p:notesTextViewPr>
    <p:cViewPr>
      <p:scale>
        <a:sx n="100" d="100"/>
        <a:sy n="100" d="100"/>
      </p:scale>
      <p:origin x="0" y="0"/>
    </p:cViewPr>
  </p:notesTextViewPr>
  <p:sorterViewPr>
    <p:cViewPr>
      <p:scale>
        <a:sx n="130" d="100"/>
        <a:sy n="130" d="100"/>
      </p:scale>
      <p:origin x="0" y="1638"/>
    </p:cViewPr>
  </p:sorterViewPr>
  <p:notesViewPr>
    <p:cSldViewPr>
      <p:cViewPr varScale="1">
        <p:scale>
          <a:sx n="69" d="100"/>
          <a:sy n="69" d="100"/>
        </p:scale>
        <p:origin x="-2778" y="-10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95809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415790"/>
            <a:ext cx="5029200" cy="4183380"/>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notes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Rectangle 3"/>
          <p:cNvSpPr>
            <a:spLocks noGrp="1" noRot="1" noChangeAspect="1" noChangeArrowheads="1" noTextEdit="1"/>
          </p:cNvSpPr>
          <p:nvPr>
            <p:ph type="sldImg" idx="2"/>
          </p:nvPr>
        </p:nvSpPr>
        <p:spPr bwMode="auto">
          <a:xfrm>
            <a:off x="1114425" y="703263"/>
            <a:ext cx="4629150" cy="3473450"/>
          </a:xfrm>
          <a:prstGeom prst="rect">
            <a:avLst/>
          </a:prstGeom>
          <a:noFill/>
          <a:ln w="12700">
            <a:solidFill>
              <a:schemeClr val="tx1"/>
            </a:solidFill>
            <a:miter lim="800000"/>
            <a:headEnd/>
            <a:tailEnd/>
          </a:ln>
          <a:effectLst/>
        </p:spPr>
      </p:sp>
    </p:spTree>
    <p:extLst>
      <p:ext uri="{BB962C8B-B14F-4D97-AF65-F5344CB8AC3E}">
        <p14:creationId xmlns:p14="http://schemas.microsoft.com/office/powerpoint/2010/main" val="39523222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Book Antiqua"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Book Antiqua"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Book Antiqua"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Book Antiqua"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Book Antiqu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3886200" y="0"/>
            <a:ext cx="2971800" cy="464820"/>
          </a:xfrm>
          <a:prstGeom prst="rect">
            <a:avLst/>
          </a:prstGeom>
          <a:noFill/>
          <a:ln w="9525">
            <a:noFill/>
            <a:miter lim="800000"/>
            <a:headEnd/>
            <a:tailEnd/>
          </a:ln>
          <a:effectLst/>
        </p:spPr>
        <p:txBody>
          <a:bodyPr wrap="none" anchor="ctr"/>
          <a:lstStyle/>
          <a:p>
            <a:endParaRPr lang="en-US"/>
          </a:p>
        </p:txBody>
      </p:sp>
      <p:sp>
        <p:nvSpPr>
          <p:cNvPr id="4099" name="Rectangle 3"/>
          <p:cNvSpPr>
            <a:spLocks noChangeArrowheads="1"/>
          </p:cNvSpPr>
          <p:nvPr/>
        </p:nvSpPr>
        <p:spPr bwMode="auto">
          <a:xfrm>
            <a:off x="3886200" y="8831580"/>
            <a:ext cx="2971800" cy="464820"/>
          </a:xfrm>
          <a:prstGeom prst="rect">
            <a:avLst/>
          </a:prstGeom>
          <a:noFill/>
          <a:ln w="9525">
            <a:noFill/>
            <a:miter lim="800000"/>
            <a:headEnd/>
            <a:tailEnd/>
          </a:ln>
          <a:effectLst/>
        </p:spPr>
        <p:txBody>
          <a:bodyPr lIns="19050" tIns="0" rIns="19050" bIns="0" anchor="b"/>
          <a:lstStyle/>
          <a:p>
            <a:pPr algn="r"/>
            <a:r>
              <a:rPr lang="en-US" sz="1000" i="1"/>
              <a:t>1</a:t>
            </a:r>
          </a:p>
        </p:txBody>
      </p:sp>
      <p:sp>
        <p:nvSpPr>
          <p:cNvPr id="4100" name="Rectangle 4"/>
          <p:cNvSpPr>
            <a:spLocks noChangeArrowheads="1"/>
          </p:cNvSpPr>
          <p:nvPr/>
        </p:nvSpPr>
        <p:spPr bwMode="auto">
          <a:xfrm>
            <a:off x="0" y="8831580"/>
            <a:ext cx="2971800" cy="464820"/>
          </a:xfrm>
          <a:prstGeom prst="rect">
            <a:avLst/>
          </a:prstGeom>
          <a:noFill/>
          <a:ln w="9525">
            <a:noFill/>
            <a:miter lim="800000"/>
            <a:headEnd/>
            <a:tailEnd/>
          </a:ln>
          <a:effectLst/>
        </p:spPr>
        <p:txBody>
          <a:bodyPr wrap="none" anchor="ctr"/>
          <a:lstStyle/>
          <a:p>
            <a:endParaRPr lang="en-US"/>
          </a:p>
        </p:txBody>
      </p:sp>
      <p:sp>
        <p:nvSpPr>
          <p:cNvPr id="4101" name="Rectangle 5"/>
          <p:cNvSpPr>
            <a:spLocks noChangeArrowheads="1"/>
          </p:cNvSpPr>
          <p:nvPr/>
        </p:nvSpPr>
        <p:spPr bwMode="auto">
          <a:xfrm>
            <a:off x="0" y="0"/>
            <a:ext cx="2971800" cy="464820"/>
          </a:xfrm>
          <a:prstGeom prst="rect">
            <a:avLst/>
          </a:prstGeom>
          <a:noFill/>
          <a:ln w="9525">
            <a:noFill/>
            <a:miter lim="800000"/>
            <a:headEnd/>
            <a:tailEnd/>
          </a:ln>
          <a:effectLst/>
        </p:spPr>
        <p:txBody>
          <a:bodyPr wrap="none" anchor="ctr"/>
          <a:lstStyle/>
          <a:p>
            <a:endParaRPr lang="en-US"/>
          </a:p>
        </p:txBody>
      </p:sp>
      <p:sp>
        <p:nvSpPr>
          <p:cNvPr id="4102" name="Rectangle 6"/>
          <p:cNvSpPr>
            <a:spLocks noGrp="1" noRot="1" noChangeAspect="1" noChangeArrowheads="1" noTextEdit="1"/>
          </p:cNvSpPr>
          <p:nvPr>
            <p:ph type="sldImg"/>
          </p:nvPr>
        </p:nvSpPr>
        <p:spPr>
          <a:xfrm>
            <a:off x="1114425" y="703263"/>
            <a:ext cx="4629150" cy="3473450"/>
          </a:xfrm>
          <a:ln cap="flat"/>
        </p:spPr>
      </p:sp>
      <p:sp>
        <p:nvSpPr>
          <p:cNvPr id="4103" name="Rectangle 7"/>
          <p:cNvSpPr>
            <a:spLocks noGrp="1" noChangeArrowheads="1"/>
          </p:cNvSpPr>
          <p:nvPr>
            <p:ph type="body" idx="1"/>
          </p:nvPr>
        </p:nvSpPr>
        <p:spPr>
          <a:noFill/>
          <a:ln/>
        </p:spPr>
        <p:txBody>
          <a:bodyPr/>
          <a:lstStyle/>
          <a:p>
            <a:r>
              <a:rPr lang="en-US"/>
              <a:t>The slides for this text are organized into chapters. This lecture covers Chapter 9, and discusses how data is stored on external storage media, such as disks.  It includes a discussion of disk architectures, including RAID, buffer management, how data is organized into files or records, how files are treated as collections of physical pages, and how records are laid out on a page.</a:t>
            </a:r>
          </a:p>
          <a:p>
            <a:endParaRPr lang="en-US"/>
          </a:p>
          <a:p>
            <a:r>
              <a:rPr lang="en-US"/>
              <a:t>Chapter 8 provides an overview of storage and indexing, but is not a pre-requisite for this chapter. In implementation-oriented courses with course projects (e.g., based on the Minibase system) this chapter can be covered very early to facilitate programming assignments on heap files, record layout, and buffer management.  One possibility is to cover this chapter immediately after Chapter 1, then return to Chapter 2 and the rest of the Foundations chapters.  Chapters 8, 10, and 11 would then be covered later in the course.  (This sequence is the one followed by Ramakrishnan in the implementation-oriented senior level introductory database course at Wisconsin.)</a:t>
            </a:r>
          </a:p>
          <a:p>
            <a:endParaRPr lang="en-US"/>
          </a:p>
          <a:p>
            <a:r>
              <a:rPr lang="en-US"/>
              <a:t>At the instructor’s discretion, this chapter  can also be omitted without loss of continuity in other parts of the text.  (In particular, Chapter 20 can be covered without covering this chapter.)</a:t>
            </a:r>
          </a:p>
          <a:p>
            <a:endParaRPr lang="en-US"/>
          </a:p>
          <a:p>
            <a:endParaRPr lang="en-US"/>
          </a:p>
        </p:txBody>
      </p:sp>
    </p:spTree>
    <p:extLst>
      <p:ext uri="{BB962C8B-B14F-4D97-AF65-F5344CB8AC3E}">
        <p14:creationId xmlns:p14="http://schemas.microsoft.com/office/powerpoint/2010/main" val="35344539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87"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9</a:t>
            </a:r>
          </a:p>
        </p:txBody>
      </p:sp>
      <p:sp>
        <p:nvSpPr>
          <p:cNvPr id="16388"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89"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0" name="Rectangle 6"/>
          <p:cNvSpPr>
            <a:spLocks noGrp="1" noRot="1" noChangeAspect="1" noChangeArrowheads="1" noTextEdit="1"/>
          </p:cNvSpPr>
          <p:nvPr>
            <p:ph type="sldImg"/>
          </p:nvPr>
        </p:nvSpPr>
        <p:spPr>
          <a:xfrm>
            <a:off x="1114425" y="703263"/>
            <a:ext cx="4629150" cy="3473450"/>
          </a:xfrm>
          <a:ln cap="flat"/>
        </p:spPr>
      </p:sp>
      <p:sp>
        <p:nvSpPr>
          <p:cNvPr id="16391"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40791195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35"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10</a:t>
            </a:r>
          </a:p>
        </p:txBody>
      </p:sp>
      <p:sp>
        <p:nvSpPr>
          <p:cNvPr id="18436"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37"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38" name="Rectangle 6"/>
          <p:cNvSpPr>
            <a:spLocks noGrp="1" noRot="1" noChangeAspect="1" noChangeArrowheads="1" noTextEdit="1"/>
          </p:cNvSpPr>
          <p:nvPr>
            <p:ph type="sldImg"/>
          </p:nvPr>
        </p:nvSpPr>
        <p:spPr>
          <a:xfrm>
            <a:off x="1114425" y="703263"/>
            <a:ext cx="4629150" cy="3473450"/>
          </a:xfrm>
          <a:ln cap="flat"/>
        </p:spPr>
      </p:sp>
      <p:sp>
        <p:nvSpPr>
          <p:cNvPr id="18439"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39858690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a:ln/>
        </p:spPr>
        <p:txBody>
          <a:bodyPr/>
          <a:lstStyle/>
          <a:p>
            <a:endParaRPr lang="en-US"/>
          </a:p>
        </p:txBody>
      </p:sp>
      <p:sp>
        <p:nvSpPr>
          <p:cNvPr id="22531" name="Rectangle 3"/>
          <p:cNvSpPr>
            <a:spLocks noGrp="1" noRot="1" noChangeAspect="1" noChangeArrowheads="1" noTextEdit="1"/>
          </p:cNvSpPr>
          <p:nvPr>
            <p:ph type="sldImg"/>
          </p:nvPr>
        </p:nvSpPr>
        <p:spPr>
          <a:xfrm>
            <a:off x="1114425" y="703263"/>
            <a:ext cx="4629150" cy="3473450"/>
          </a:xfrm>
          <a:ln cap="flat"/>
        </p:spPr>
      </p:sp>
    </p:spTree>
    <p:extLst>
      <p:ext uri="{BB962C8B-B14F-4D97-AF65-F5344CB8AC3E}">
        <p14:creationId xmlns:p14="http://schemas.microsoft.com/office/powerpoint/2010/main" val="2731813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body" idx="1"/>
          </p:nvPr>
        </p:nvSpPr>
        <p:spPr>
          <a:ln/>
        </p:spPr>
        <p:txBody>
          <a:bodyPr/>
          <a:lstStyle/>
          <a:p>
            <a:endParaRPr lang="en-US"/>
          </a:p>
        </p:txBody>
      </p:sp>
      <p:sp>
        <p:nvSpPr>
          <p:cNvPr id="26627" name="Rectangle 3"/>
          <p:cNvSpPr>
            <a:spLocks noGrp="1" noRot="1" noChangeAspect="1" noChangeArrowheads="1" noTextEdit="1"/>
          </p:cNvSpPr>
          <p:nvPr>
            <p:ph type="sldImg"/>
          </p:nvPr>
        </p:nvSpPr>
        <p:spPr>
          <a:xfrm>
            <a:off x="1114425" y="703263"/>
            <a:ext cx="4629150" cy="3473450"/>
          </a:xfrm>
          <a:ln cap="flat"/>
        </p:spPr>
      </p:sp>
    </p:spTree>
    <p:extLst>
      <p:ext uri="{BB962C8B-B14F-4D97-AF65-F5344CB8AC3E}">
        <p14:creationId xmlns:p14="http://schemas.microsoft.com/office/powerpoint/2010/main" val="6358866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3"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15</a:t>
            </a:r>
          </a:p>
        </p:txBody>
      </p:sp>
      <p:sp>
        <p:nvSpPr>
          <p:cNvPr id="30724"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5"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6" name="Rectangle 6"/>
          <p:cNvSpPr>
            <a:spLocks noGrp="1" noRot="1" noChangeAspect="1" noChangeArrowheads="1" noTextEdit="1"/>
          </p:cNvSpPr>
          <p:nvPr>
            <p:ph type="sldImg"/>
          </p:nvPr>
        </p:nvSpPr>
        <p:spPr>
          <a:xfrm>
            <a:off x="1114425" y="703263"/>
            <a:ext cx="4629150" cy="3473450"/>
          </a:xfrm>
          <a:ln cap="flat"/>
        </p:spPr>
      </p:sp>
      <p:sp>
        <p:nvSpPr>
          <p:cNvPr id="30727"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20948219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1"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16</a:t>
            </a:r>
          </a:p>
        </p:txBody>
      </p:sp>
      <p:sp>
        <p:nvSpPr>
          <p:cNvPr id="32772"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3"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4" name="Rectangle 6"/>
          <p:cNvSpPr>
            <a:spLocks noGrp="1" noRot="1" noChangeAspect="1" noChangeArrowheads="1" noTextEdit="1"/>
          </p:cNvSpPr>
          <p:nvPr>
            <p:ph type="sldImg"/>
          </p:nvPr>
        </p:nvSpPr>
        <p:spPr>
          <a:xfrm>
            <a:off x="1114425" y="703263"/>
            <a:ext cx="4629150" cy="3473450"/>
          </a:xfrm>
          <a:ln cap="flat"/>
        </p:spPr>
      </p:sp>
      <p:sp>
        <p:nvSpPr>
          <p:cNvPr id="32775"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31058173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19"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17</a:t>
            </a:r>
          </a:p>
        </p:txBody>
      </p:sp>
      <p:sp>
        <p:nvSpPr>
          <p:cNvPr id="34820"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21"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22" name="Rectangle 6"/>
          <p:cNvSpPr>
            <a:spLocks noGrp="1" noRot="1" noChangeAspect="1" noChangeArrowheads="1" noTextEdit="1"/>
          </p:cNvSpPr>
          <p:nvPr>
            <p:ph type="sldImg"/>
          </p:nvPr>
        </p:nvSpPr>
        <p:spPr>
          <a:xfrm>
            <a:off x="1114425" y="703263"/>
            <a:ext cx="4629150" cy="3473450"/>
          </a:xfrm>
          <a:ln cap="flat"/>
        </p:spPr>
      </p:sp>
      <p:sp>
        <p:nvSpPr>
          <p:cNvPr id="34823"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40833831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67"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18</a:t>
            </a:r>
          </a:p>
        </p:txBody>
      </p:sp>
      <p:sp>
        <p:nvSpPr>
          <p:cNvPr id="36868"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69"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0" name="Rectangle 6"/>
          <p:cNvSpPr>
            <a:spLocks noGrp="1" noRot="1" noChangeAspect="1" noChangeArrowheads="1" noTextEdit="1"/>
          </p:cNvSpPr>
          <p:nvPr>
            <p:ph type="sldImg"/>
          </p:nvPr>
        </p:nvSpPr>
        <p:spPr>
          <a:xfrm>
            <a:off x="1114425" y="703263"/>
            <a:ext cx="4629150" cy="3473450"/>
          </a:xfrm>
          <a:ln cap="flat"/>
        </p:spPr>
      </p:sp>
      <p:sp>
        <p:nvSpPr>
          <p:cNvPr id="36871"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4126108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body" idx="1"/>
          </p:nvPr>
        </p:nvSpPr>
        <p:spPr>
          <a:ln/>
        </p:spPr>
        <p:txBody>
          <a:bodyPr/>
          <a:lstStyle/>
          <a:p>
            <a:endParaRPr lang="en-US"/>
          </a:p>
        </p:txBody>
      </p:sp>
      <p:sp>
        <p:nvSpPr>
          <p:cNvPr id="28675" name="Rectangle 3"/>
          <p:cNvSpPr>
            <a:spLocks noGrp="1" noRot="1" noChangeAspect="1" noChangeArrowheads="1" noTextEdit="1"/>
          </p:cNvSpPr>
          <p:nvPr>
            <p:ph type="sldImg"/>
          </p:nvPr>
        </p:nvSpPr>
        <p:spPr>
          <a:xfrm>
            <a:off x="1114425" y="703263"/>
            <a:ext cx="4629150" cy="3473450"/>
          </a:xfrm>
          <a:ln cap="flat"/>
        </p:spPr>
      </p:sp>
    </p:spTree>
    <p:extLst>
      <p:ext uri="{BB962C8B-B14F-4D97-AF65-F5344CB8AC3E}">
        <p14:creationId xmlns:p14="http://schemas.microsoft.com/office/powerpoint/2010/main" val="23103347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15"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19</a:t>
            </a:r>
          </a:p>
        </p:txBody>
      </p:sp>
      <p:sp>
        <p:nvSpPr>
          <p:cNvPr id="38916"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17"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18" name="Rectangle 6"/>
          <p:cNvSpPr>
            <a:spLocks noGrp="1" noRot="1" noChangeAspect="1" noChangeArrowheads="1" noTextEdit="1"/>
          </p:cNvSpPr>
          <p:nvPr>
            <p:ph type="sldImg"/>
          </p:nvPr>
        </p:nvSpPr>
        <p:spPr>
          <a:xfrm>
            <a:off x="1114425" y="703263"/>
            <a:ext cx="4629150" cy="3473450"/>
          </a:xfrm>
          <a:ln cap="flat"/>
        </p:spPr>
      </p:sp>
      <p:sp>
        <p:nvSpPr>
          <p:cNvPr id="38919"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31549804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4</a:t>
            </a:r>
          </a:p>
        </p:txBody>
      </p:sp>
      <p:sp>
        <p:nvSpPr>
          <p:cNvPr id="6148"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9"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0" name="Rectangle 6"/>
          <p:cNvSpPr>
            <a:spLocks noGrp="1" noRot="1" noChangeAspect="1" noChangeArrowheads="1" noTextEdit="1"/>
          </p:cNvSpPr>
          <p:nvPr>
            <p:ph type="sldImg"/>
          </p:nvPr>
        </p:nvSpPr>
        <p:spPr>
          <a:xfrm>
            <a:off x="1114425" y="703263"/>
            <a:ext cx="4629150" cy="3473450"/>
          </a:xfrm>
          <a:ln cap="flat"/>
        </p:spPr>
      </p:sp>
      <p:sp>
        <p:nvSpPr>
          <p:cNvPr id="6151"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37091829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body" idx="1"/>
          </p:nvPr>
        </p:nvSpPr>
        <p:spPr>
          <a:ln/>
        </p:spPr>
        <p:txBody>
          <a:bodyPr/>
          <a:lstStyle/>
          <a:p>
            <a:endParaRPr lang="en-US"/>
          </a:p>
        </p:txBody>
      </p:sp>
      <p:sp>
        <p:nvSpPr>
          <p:cNvPr id="40963" name="Rectangle 3"/>
          <p:cNvSpPr>
            <a:spLocks noGrp="1" noRot="1" noChangeAspect="1" noChangeArrowheads="1" noTextEdit="1"/>
          </p:cNvSpPr>
          <p:nvPr>
            <p:ph type="sldImg"/>
          </p:nvPr>
        </p:nvSpPr>
        <p:spPr>
          <a:xfrm>
            <a:off x="1114425" y="703263"/>
            <a:ext cx="4629150" cy="3473450"/>
          </a:xfrm>
          <a:ln cap="flat"/>
        </p:spPr>
      </p:sp>
    </p:spTree>
    <p:extLst>
      <p:ext uri="{BB962C8B-B14F-4D97-AF65-F5344CB8AC3E}">
        <p14:creationId xmlns:p14="http://schemas.microsoft.com/office/powerpoint/2010/main" val="14103765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5"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5</a:t>
            </a:r>
          </a:p>
        </p:txBody>
      </p:sp>
      <p:sp>
        <p:nvSpPr>
          <p:cNvPr id="8196"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7"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8" name="Rectangle 6"/>
          <p:cNvSpPr>
            <a:spLocks noGrp="1" noRot="1" noChangeAspect="1" noChangeArrowheads="1" noTextEdit="1"/>
          </p:cNvSpPr>
          <p:nvPr>
            <p:ph type="sldImg"/>
          </p:nvPr>
        </p:nvSpPr>
        <p:spPr>
          <a:xfrm>
            <a:off x="1114425" y="703263"/>
            <a:ext cx="4629150" cy="3473450"/>
          </a:xfrm>
          <a:ln cap="flat"/>
        </p:spPr>
      </p:sp>
      <p:sp>
        <p:nvSpPr>
          <p:cNvPr id="8199"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37082665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3"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6</a:t>
            </a:r>
          </a:p>
        </p:txBody>
      </p:sp>
      <p:sp>
        <p:nvSpPr>
          <p:cNvPr id="10244"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5"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6" name="Rectangle 6"/>
          <p:cNvSpPr>
            <a:spLocks noGrp="1" noRot="1" noChangeAspect="1" noChangeArrowheads="1" noTextEdit="1"/>
          </p:cNvSpPr>
          <p:nvPr>
            <p:ph type="sldImg"/>
          </p:nvPr>
        </p:nvSpPr>
        <p:spPr>
          <a:xfrm>
            <a:off x="1114425" y="703263"/>
            <a:ext cx="4629150" cy="3473450"/>
          </a:xfrm>
          <a:ln cap="flat"/>
        </p:spPr>
      </p:sp>
      <p:sp>
        <p:nvSpPr>
          <p:cNvPr id="10247"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12099886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3"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6</a:t>
            </a:r>
          </a:p>
        </p:txBody>
      </p:sp>
      <p:sp>
        <p:nvSpPr>
          <p:cNvPr id="10244"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5"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6" name="Rectangle 6"/>
          <p:cNvSpPr>
            <a:spLocks noGrp="1" noRot="1" noChangeAspect="1" noChangeArrowheads="1" noTextEdit="1"/>
          </p:cNvSpPr>
          <p:nvPr>
            <p:ph type="sldImg"/>
          </p:nvPr>
        </p:nvSpPr>
        <p:spPr>
          <a:xfrm>
            <a:off x="1114425" y="703263"/>
            <a:ext cx="4629150" cy="3473450"/>
          </a:xfrm>
          <a:ln cap="flat"/>
        </p:spPr>
      </p:sp>
      <p:sp>
        <p:nvSpPr>
          <p:cNvPr id="10247"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40635395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1"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7</a:t>
            </a:r>
          </a:p>
        </p:txBody>
      </p:sp>
      <p:sp>
        <p:nvSpPr>
          <p:cNvPr id="12292"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3"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4" name="Rectangle 6"/>
          <p:cNvSpPr>
            <a:spLocks noGrp="1" noRot="1" noChangeAspect="1" noChangeArrowheads="1" noTextEdit="1"/>
          </p:cNvSpPr>
          <p:nvPr>
            <p:ph type="sldImg"/>
          </p:nvPr>
        </p:nvSpPr>
        <p:spPr>
          <a:xfrm>
            <a:off x="1114425" y="703263"/>
            <a:ext cx="4629150" cy="3473450"/>
          </a:xfrm>
          <a:ln cap="flat"/>
        </p:spPr>
      </p:sp>
      <p:sp>
        <p:nvSpPr>
          <p:cNvPr id="12295"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36536533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39"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8</a:t>
            </a:r>
          </a:p>
        </p:txBody>
      </p:sp>
      <p:sp>
        <p:nvSpPr>
          <p:cNvPr id="14340"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1"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2" name="Rectangle 6"/>
          <p:cNvSpPr>
            <a:spLocks noGrp="1" noRot="1" noChangeAspect="1" noChangeArrowheads="1" noTextEdit="1"/>
          </p:cNvSpPr>
          <p:nvPr>
            <p:ph type="sldImg"/>
          </p:nvPr>
        </p:nvSpPr>
        <p:spPr>
          <a:xfrm>
            <a:off x="1114425" y="703263"/>
            <a:ext cx="4629150" cy="3473450"/>
          </a:xfrm>
          <a:ln cap="flat"/>
        </p:spPr>
      </p:sp>
      <p:sp>
        <p:nvSpPr>
          <p:cNvPr id="14343"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23090393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39"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8</a:t>
            </a:r>
          </a:p>
        </p:txBody>
      </p:sp>
      <p:sp>
        <p:nvSpPr>
          <p:cNvPr id="14340"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1"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2" name="Rectangle 6"/>
          <p:cNvSpPr>
            <a:spLocks noGrp="1" noRot="1" noChangeAspect="1" noChangeArrowheads="1" noTextEdit="1"/>
          </p:cNvSpPr>
          <p:nvPr>
            <p:ph type="sldImg"/>
          </p:nvPr>
        </p:nvSpPr>
        <p:spPr>
          <a:xfrm>
            <a:off x="1114425" y="703263"/>
            <a:ext cx="4629150" cy="3473450"/>
          </a:xfrm>
          <a:ln cap="flat"/>
        </p:spPr>
      </p:sp>
      <p:sp>
        <p:nvSpPr>
          <p:cNvPr id="14343"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13112560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39" name="Rectangle 3"/>
          <p:cNvSpPr>
            <a:spLocks noChangeArrowheads="1"/>
          </p:cNvSpPr>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8</a:t>
            </a:r>
          </a:p>
        </p:txBody>
      </p:sp>
      <p:sp>
        <p:nvSpPr>
          <p:cNvPr id="14340" name="Rectangle 4"/>
          <p:cNvSpPr>
            <a:spLocks noChangeArrowheads="1"/>
          </p:cNvSpPr>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1" name="Rectangle 5"/>
          <p:cNvSpPr>
            <a:spLocks noChangeArrowheads="1"/>
          </p:cNvSpP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2" name="Rectangle 6"/>
          <p:cNvSpPr>
            <a:spLocks noGrp="1" noRot="1" noChangeAspect="1" noChangeArrowheads="1" noTextEdit="1"/>
          </p:cNvSpPr>
          <p:nvPr>
            <p:ph type="sldImg"/>
          </p:nvPr>
        </p:nvSpPr>
        <p:spPr>
          <a:xfrm>
            <a:off x="1114425" y="703263"/>
            <a:ext cx="4629150" cy="3473450"/>
          </a:xfrm>
          <a:ln cap="flat"/>
        </p:spPr>
      </p:sp>
      <p:sp>
        <p:nvSpPr>
          <p:cNvPr id="14343"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331936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ACDF6120-F1F0-4C60-9FE9-39AC71A9C79D}" type="datetimeFigureOut">
              <a:rPr lang="en-US" smtClean="0"/>
              <a:pPr/>
              <a:t>2/21/2018</a:t>
            </a:fld>
            <a:endParaRPr lang="en-US" sz="1600" dirty="0"/>
          </a:p>
        </p:txBody>
      </p:sp>
      <p:sp>
        <p:nvSpPr>
          <p:cNvPr id="17" name="Footer Placeholder 16"/>
          <p:cNvSpPr>
            <a:spLocks noGrp="1"/>
          </p:cNvSpPr>
          <p:nvPr>
            <p:ph type="ftr" sz="quarter" idx="11"/>
          </p:nvPr>
        </p:nvSpPr>
        <p:spPr>
          <a:xfrm>
            <a:off x="2898648" y="6355080"/>
            <a:ext cx="3474720" cy="365760"/>
          </a:xfrm>
        </p:spPr>
        <p:txBody>
          <a:bodyPr/>
          <a:lstStyle/>
          <a:p>
            <a:endParaRPr kumimoji="0" lang="en-US" dirty="0"/>
          </a:p>
        </p:txBody>
      </p:sp>
      <p:sp>
        <p:nvSpPr>
          <p:cNvPr id="29" name="Slide Number Placeholder 28"/>
          <p:cNvSpPr>
            <a:spLocks noGrp="1"/>
          </p:cNvSpPr>
          <p:nvPr>
            <p:ph type="sldNum" sz="quarter" idx="12"/>
          </p:nvPr>
        </p:nvSpPr>
        <p:spPr>
          <a:xfrm>
            <a:off x="1216152" y="6355080"/>
            <a:ext cx="1219200" cy="365760"/>
          </a:xfrm>
        </p:spPr>
        <p:txBody>
          <a:bodyPr/>
          <a:lstStyle/>
          <a:p>
            <a:fld id="{EA7C8D44-3667-46F6-9772-CC52308E2A7F}" type="slidenum">
              <a:rPr kumimoji="0" lang="en-US" smtClean="0"/>
              <a:pPr/>
              <a:t>‹#›</a:t>
            </a:fld>
            <a:endParaRPr kumimoji="0"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DF6120-F1F0-4C60-9FE9-39AC71A9C79D}" type="datetimeFigureOut">
              <a:rPr lang="en-US" smtClean="0"/>
              <a:pPr/>
              <a:t>2/21/2018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DF6120-F1F0-4C60-9FE9-39AC71A9C79D}" type="datetimeFigureOut">
              <a:rPr lang="en-US" smtClean="0"/>
              <a:pPr/>
              <a:t>2/21/2018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838200" y="419100"/>
            <a:ext cx="7772400" cy="11049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1981200"/>
            <a:ext cx="3810000" cy="4076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800600" y="1981200"/>
            <a:ext cx="3810000" cy="4076700"/>
          </a:xfrm>
        </p:spPr>
        <p:txBody>
          <a:bodyPr/>
          <a:lstStyle/>
          <a:p>
            <a:endParaRPr lang="en-US"/>
          </a:p>
        </p:txBody>
      </p:sp>
    </p:spTree>
    <p:extLst>
      <p:ext uri="{BB962C8B-B14F-4D97-AF65-F5344CB8AC3E}">
        <p14:creationId xmlns:p14="http://schemas.microsoft.com/office/powerpoint/2010/main" val="5966020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838200" y="419100"/>
            <a:ext cx="7772400" cy="11049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38200" y="1981200"/>
            <a:ext cx="7772400" cy="4076700"/>
          </a:xfrm>
        </p:spPr>
        <p:txBody>
          <a:bodyPr/>
          <a:lstStyle/>
          <a:p>
            <a:endParaRPr lang="en-US"/>
          </a:p>
        </p:txBody>
      </p:sp>
    </p:spTree>
    <p:extLst>
      <p:ext uri="{BB962C8B-B14F-4D97-AF65-F5344CB8AC3E}">
        <p14:creationId xmlns:p14="http://schemas.microsoft.com/office/powerpoint/2010/main" val="2824212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CDF6120-F1F0-4C60-9FE9-39AC71A9C79D}" type="datetimeFigureOut">
              <a:rPr lang="en-US" smtClean="0"/>
              <a:pPr/>
              <a:t>2/21/2018</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a:t>‹#›</a:t>
            </a:fld>
            <a:endParaRPr kumimoji="0" lang="en-US" dirty="0"/>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ACDF6120-F1F0-4C60-9FE9-39AC71A9C79D}" type="datetimeFigureOut">
              <a:rPr lang="en-US" smtClean="0"/>
              <a:pPr/>
              <a:t>2/21/2018</a:t>
            </a:fld>
            <a:endParaRPr lang="en-US" dirty="0"/>
          </a:p>
        </p:txBody>
      </p:sp>
      <p:sp>
        <p:nvSpPr>
          <p:cNvPr id="5" name="Footer Placeholder 4"/>
          <p:cNvSpPr>
            <a:spLocks noGrp="1"/>
          </p:cNvSpPr>
          <p:nvPr>
            <p:ph type="ftr" sz="quarter" idx="11"/>
          </p:nvPr>
        </p:nvSpPr>
        <p:spPr>
          <a:xfrm>
            <a:off x="2898648" y="6355080"/>
            <a:ext cx="3474720" cy="365760"/>
          </a:xfrm>
        </p:spPr>
        <p:txBody>
          <a:bodyPr/>
          <a:lstStyle/>
          <a:p>
            <a:endParaRPr kumimoji="0" lang="en-US" dirty="0"/>
          </a:p>
        </p:txBody>
      </p:sp>
      <p:sp>
        <p:nvSpPr>
          <p:cNvPr id="6" name="Slide Number Placeholder 5"/>
          <p:cNvSpPr>
            <a:spLocks noGrp="1"/>
          </p:cNvSpPr>
          <p:nvPr>
            <p:ph type="sldNum" sz="quarter" idx="12"/>
          </p:nvPr>
        </p:nvSpPr>
        <p:spPr>
          <a:xfrm>
            <a:off x="1069848" y="6355080"/>
            <a:ext cx="1520952" cy="365760"/>
          </a:xfrm>
        </p:spPr>
        <p:txBody>
          <a:bodyPr/>
          <a:lstStyle/>
          <a:p>
            <a:fld id="{EA7C8D44-3667-46F6-9772-CC52308E2A7F}" type="slidenum">
              <a:rPr kumimoji="0" lang="en-US" smtClean="0"/>
              <a:pPr/>
              <a:t>‹#›</a:t>
            </a:fld>
            <a:endParaRPr kumimoji="0" lang="en-US"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CDF6120-F1F0-4C60-9FE9-39AC71A9C79D}" type="datetimeFigureOut">
              <a:rPr lang="en-US" smtClean="0"/>
              <a:pPr/>
              <a:t>2/21/2018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CDF6120-F1F0-4C60-9FE9-39AC71A9C79D}" type="datetimeFigureOut">
              <a:rPr lang="en-US" smtClean="0"/>
              <a:pPr/>
              <a:t>2/21/2018</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CDF6120-F1F0-4C60-9FE9-39AC71A9C79D}" type="datetimeFigureOut">
              <a:rPr lang="en-US" smtClean="0"/>
              <a:pPr/>
              <a:t>2/21/2018</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DF6120-F1F0-4C60-9FE9-39AC71A9C79D}" type="datetimeFigureOut">
              <a:rPr lang="en-US" smtClean="0"/>
              <a:pPr/>
              <a:t>2/21/2018</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CDF6120-F1F0-4C60-9FE9-39AC71A9C79D}" type="datetimeFigureOut">
              <a:rPr lang="en-US" smtClean="0"/>
              <a:pPr/>
              <a:t>2/21/2018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CDF6120-F1F0-4C60-9FE9-39AC71A9C79D}" type="datetimeFigureOut">
              <a:rPr lang="en-US" smtClean="0"/>
              <a:pPr/>
              <a:t>2/21/2018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ACDF6120-F1F0-4C60-9FE9-39AC71A9C79D}" type="datetimeFigureOut">
              <a:rPr lang="en-US" smtClean="0"/>
              <a:pPr/>
              <a:t>2/21/2018</a:t>
            </a:fld>
            <a:endParaRPr lang="en-US" sz="1400" dirty="0">
              <a:solidFill>
                <a:schemeClr val="tx2"/>
              </a:solidFill>
            </a:endParaRP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pPr algn="l" eaLnBrk="1" latinLnBrk="0" hangingPunct="1"/>
            <a:fld id="{EA7C8D44-3667-46F6-9772-CC52308E2A7F}" type="slidenum">
              <a:rPr kumimoji="0" lang="en-US" smtClean="0"/>
              <a:pPr algn="l" eaLnBrk="1" latinLnBrk="0" hangingPunct="1"/>
              <a:t>‹#›</a:t>
            </a:fld>
            <a:endParaRPr kumimoji="0" lang="en-US" sz="1600" dirty="0">
              <a:solidFill>
                <a:schemeClr val="tx2"/>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5.wmf"/><Relationship Id="rId4" Type="http://schemas.openxmlformats.org/officeDocument/2006/relationships/oleObject" Target="../embeddings/oleObject8.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3.xml"/><Relationship Id="rId1" Type="http://schemas.openxmlformats.org/officeDocument/2006/relationships/vmlDrawing" Target="../drawings/vmlDrawing6.vml"/><Relationship Id="rId5" Type="http://schemas.openxmlformats.org/officeDocument/2006/relationships/image" Target="../media/image8.wmf"/><Relationship Id="rId4" Type="http://schemas.openxmlformats.org/officeDocument/2006/relationships/oleObject" Target="../embeddings/oleObject9.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3.xml"/><Relationship Id="rId1" Type="http://schemas.openxmlformats.org/officeDocument/2006/relationships/vmlDrawing" Target="../drawings/vmlDrawing7.vml"/><Relationship Id="rId5" Type="http://schemas.openxmlformats.org/officeDocument/2006/relationships/image" Target="../media/image9.wmf"/><Relationship Id="rId4" Type="http://schemas.openxmlformats.org/officeDocument/2006/relationships/oleObject" Target="../embeddings/Microsoft_Word_97_-_2003_Document1.doc"/></Relationships>
</file>

<file path=ppt/slides/_rels/slide23.xml.rels><?xml version="1.0" encoding="UTF-8" standalone="yes"?>
<Relationships xmlns="http://schemas.openxmlformats.org/package/2006/relationships"><Relationship Id="rId3" Type="http://schemas.openxmlformats.org/officeDocument/2006/relationships/hyperlink" Target="http://sortbenchmark.org/"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hyperlink" Target="http://sortbenchmark.org/TencentSort2016.pdf" TargetMode="External"/><Relationship Id="rId4" Type="http://schemas.openxmlformats.org/officeDocument/2006/relationships/hyperlink" Target="http://research.cs.wisc.edu/wind/Publications/wind-sort-tr.pdf"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wmf"/><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wmf"/><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7.xml"/><Relationship Id="rId7"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image" Target="../media/image5.wmf"/><Relationship Id="rId4" Type="http://schemas.openxmlformats.org/officeDocument/2006/relationships/oleObject" Target="../embeddings/oleObject4.bin"/><Relationship Id="rId9" Type="http://schemas.openxmlformats.org/officeDocument/2006/relationships/image" Target="../media/image7.wmf"/></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5.wmf"/><Relationship Id="rId4" Type="http://schemas.openxmlformats.org/officeDocument/2006/relationships/oleObject" Target="../embeddings/oleObject7.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3075"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3076" name="Rectangle 4"/>
          <p:cNvSpPr>
            <a:spLocks noGrp="1" noChangeArrowheads="1"/>
          </p:cNvSpPr>
          <p:nvPr>
            <p:ph type="ctrTitle"/>
          </p:nvPr>
        </p:nvSpPr>
        <p:spPr>
          <a:xfrm>
            <a:off x="685800" y="3657600"/>
            <a:ext cx="7772400" cy="1143000"/>
          </a:xfrm>
          <a:noFill/>
          <a:ln/>
        </p:spPr>
        <p:txBody>
          <a:bodyPr/>
          <a:lstStyle/>
          <a:p>
            <a:pPr algn="ctr"/>
            <a:r>
              <a:rPr lang="en-US" dirty="0" smtClean="0"/>
              <a:t>External Sorting</a:t>
            </a:r>
            <a:endParaRPr lang="en-US" dirty="0"/>
          </a:p>
        </p:txBody>
      </p:sp>
      <p:sp>
        <p:nvSpPr>
          <p:cNvPr id="7" name="Subtitle 3"/>
          <p:cNvSpPr txBox="1">
            <a:spLocks noGrp="1"/>
          </p:cNvSpPr>
          <p:nvPr>
            <p:ph type="subTitle" idx="1"/>
          </p:nvPr>
        </p:nvSpPr>
        <p:spPr>
          <a:prstGeom prst="rect">
            <a:avLst/>
          </a:prstGeom>
        </p:spPr>
        <p:txBody>
          <a:bodyPr vert="horz">
            <a:normAutofit fontScale="85000" lnSpcReduction="20000"/>
          </a:bodyPr>
          <a:lstStyle/>
          <a:p>
            <a:pPr marL="0" marR="0" lvl="0" indent="0" algn="r" defTabSz="914400" rtl="0" eaLnBrk="1" fontAlgn="auto" latinLnBrk="0" hangingPunct="1">
              <a:lnSpc>
                <a:spcPct val="100000"/>
              </a:lnSpc>
              <a:spcBef>
                <a:spcPts val="600"/>
              </a:spcBef>
              <a:spcAft>
                <a:spcPts val="0"/>
              </a:spcAft>
              <a:buClr>
                <a:schemeClr val="accent1"/>
              </a:buClr>
              <a:buSzPct val="76000"/>
              <a:buFont typeface="Wingdings 3"/>
              <a:buNone/>
              <a:tabLst/>
              <a:defRPr/>
            </a:pPr>
            <a:r>
              <a:rPr kumimoji="0" lang="en-US" sz="2000" b="0" i="0" u="none" strike="noStrike" kern="1200" cap="none" spc="0" normalizeH="0" baseline="0" noProof="0" dirty="0" smtClean="0">
                <a:ln>
                  <a:noFill/>
                </a:ln>
                <a:solidFill>
                  <a:schemeClr val="tx2"/>
                </a:solidFill>
                <a:effectLst/>
                <a:uLnTx/>
                <a:uFillTx/>
                <a:latin typeface="+mj-lt"/>
                <a:ea typeface="+mj-ea"/>
                <a:cs typeface="+mj-cs"/>
              </a:rPr>
              <a:t>CS634</a:t>
            </a:r>
            <a:br>
              <a:rPr kumimoji="0" lang="en-US" sz="2000" b="0" i="0" u="none" strike="noStrike" kern="1200" cap="none" spc="0" normalizeH="0" baseline="0" noProof="0" dirty="0" smtClean="0">
                <a:ln>
                  <a:noFill/>
                </a:ln>
                <a:solidFill>
                  <a:schemeClr val="tx2"/>
                </a:solidFill>
                <a:effectLst/>
                <a:uLnTx/>
                <a:uFillTx/>
                <a:latin typeface="+mj-lt"/>
                <a:ea typeface="+mj-ea"/>
                <a:cs typeface="+mj-cs"/>
              </a:rPr>
            </a:br>
            <a:r>
              <a:rPr kumimoji="0" lang="en-US" sz="2000" b="0" i="0" u="none" strike="noStrike" kern="1200" cap="none" spc="0" normalizeH="0" baseline="0" noProof="0" dirty="0" smtClean="0">
                <a:ln>
                  <a:noFill/>
                </a:ln>
                <a:solidFill>
                  <a:schemeClr val="tx2"/>
                </a:solidFill>
                <a:effectLst/>
                <a:uLnTx/>
                <a:uFillTx/>
                <a:latin typeface="+mj-lt"/>
                <a:ea typeface="+mj-ea"/>
                <a:cs typeface="+mj-cs"/>
              </a:rPr>
              <a:t>Lecture </a:t>
            </a:r>
            <a:r>
              <a:rPr kumimoji="0" lang="en-US" sz="2000" b="0" i="0" u="none" strike="noStrike" kern="1200" cap="none" spc="0" normalizeH="0" baseline="0" noProof="0" dirty="0" smtClean="0">
                <a:ln>
                  <a:noFill/>
                </a:ln>
                <a:solidFill>
                  <a:schemeClr val="tx2"/>
                </a:solidFill>
                <a:effectLst/>
                <a:uLnTx/>
                <a:uFillTx/>
                <a:latin typeface="+mj-lt"/>
                <a:ea typeface="+mj-ea"/>
                <a:cs typeface="+mj-cs"/>
              </a:rPr>
              <a:t>10</a:t>
            </a:r>
            <a:endParaRPr kumimoji="0" lang="en-US" sz="2000" b="0" i="0" u="none" strike="noStrike" kern="1200" cap="none" spc="0" normalizeH="0" baseline="0" noProof="0" dirty="0">
              <a:ln>
                <a:noFill/>
              </a:ln>
              <a:solidFill>
                <a:schemeClr val="tx2"/>
              </a:solidFill>
              <a:effectLst/>
              <a:uLnTx/>
              <a:uFillTx/>
              <a:latin typeface="+mj-lt"/>
              <a:ea typeface="+mj-ea"/>
              <a:cs typeface="+mj-cs"/>
            </a:endParaRPr>
          </a:p>
        </p:txBody>
      </p:sp>
      <p:sp>
        <p:nvSpPr>
          <p:cNvPr id="8" name="Subtitle 2"/>
          <p:cNvSpPr txBox="1">
            <a:spLocks/>
          </p:cNvSpPr>
          <p:nvPr/>
        </p:nvSpPr>
        <p:spPr>
          <a:xfrm>
            <a:off x="533400" y="6096000"/>
            <a:ext cx="8153400" cy="304800"/>
          </a:xfrm>
          <a:prstGeom prst="rect">
            <a:avLst/>
          </a:prstGeom>
        </p:spPr>
        <p:txBody>
          <a:bodyPr vert="horz">
            <a:noAutofit/>
          </a:bodyPr>
          <a:lstStyle/>
          <a:p>
            <a:pPr lvl="0">
              <a:spcBef>
                <a:spcPts val="600"/>
              </a:spcBef>
              <a:buClr>
                <a:schemeClr val="accent1"/>
              </a:buClr>
              <a:buSzPct val="76000"/>
            </a:pPr>
            <a:r>
              <a:rPr lang="en-US" sz="1400" dirty="0" smtClean="0"/>
              <a:t>Slides based on “Database Management Systems” 3</a:t>
            </a:r>
            <a:r>
              <a:rPr lang="en-US" sz="1400" baseline="30000" dirty="0" smtClean="0"/>
              <a:t>rd</a:t>
            </a:r>
            <a:r>
              <a:rPr lang="en-US" sz="1400" dirty="0" smtClean="0"/>
              <a:t> </a:t>
            </a:r>
            <a:r>
              <a:rPr lang="en-US" sz="1400" dirty="0" err="1" smtClean="0"/>
              <a:t>ed</a:t>
            </a:r>
            <a:r>
              <a:rPr lang="en-US" sz="1400" dirty="0" smtClean="0"/>
              <a:t>, </a:t>
            </a:r>
            <a:r>
              <a:rPr lang="en-US" sz="1400" dirty="0" err="1" smtClean="0"/>
              <a:t>Ramakrishnan</a:t>
            </a:r>
            <a:r>
              <a:rPr lang="en-US" sz="1400" dirty="0" smtClean="0"/>
              <a:t> and </a:t>
            </a:r>
            <a:r>
              <a:rPr lang="en-US" sz="1400" dirty="0" err="1" smtClean="0"/>
              <a:t>Gehrke</a:t>
            </a:r>
            <a:endParaRPr kumimoji="0" lang="en-US" sz="140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6" name="Rectangle 4"/>
          <p:cNvSpPr>
            <a:spLocks noGrp="1" noChangeArrowheads="1"/>
          </p:cNvSpPr>
          <p:nvPr>
            <p:ph type="title"/>
          </p:nvPr>
        </p:nvSpPr>
        <p:spPr>
          <a:noFill/>
          <a:ln/>
        </p:spPr>
        <p:txBody>
          <a:bodyPr>
            <a:normAutofit/>
          </a:bodyPr>
          <a:lstStyle/>
          <a:p>
            <a:r>
              <a:rPr lang="en-US" dirty="0"/>
              <a:t>Cost of External Merge </a:t>
            </a:r>
            <a:r>
              <a:rPr lang="en-US" dirty="0" smtClean="0"/>
              <a:t>Sort, bigger file</a:t>
            </a:r>
            <a:endParaRPr lang="en-US" dirty="0"/>
          </a:p>
        </p:txBody>
      </p:sp>
      <p:sp>
        <p:nvSpPr>
          <p:cNvPr id="13317" name="Rectangle 5"/>
          <p:cNvSpPr>
            <a:spLocks noGrp="1" noChangeArrowheads="1"/>
          </p:cNvSpPr>
          <p:nvPr>
            <p:ph type="body" idx="1"/>
          </p:nvPr>
        </p:nvSpPr>
        <p:spPr>
          <a:noFill/>
          <a:ln/>
        </p:spPr>
        <p:txBody>
          <a:bodyPr>
            <a:normAutofit fontScale="85000" lnSpcReduction="20000"/>
          </a:bodyPr>
          <a:lstStyle/>
          <a:p>
            <a:r>
              <a:rPr lang="en-US" dirty="0"/>
              <a:t>Number of </a:t>
            </a:r>
            <a:r>
              <a:rPr lang="en-US" dirty="0" smtClean="0"/>
              <a:t>passes (N&gt;B):</a:t>
            </a:r>
            <a:endParaRPr lang="en-US" dirty="0"/>
          </a:p>
          <a:p>
            <a:endParaRPr lang="en-US" dirty="0" smtClean="0">
              <a:solidFill>
                <a:srgbClr val="FF0000"/>
              </a:solidFill>
            </a:endParaRPr>
          </a:p>
          <a:p>
            <a:r>
              <a:rPr lang="en-US" dirty="0" smtClean="0">
                <a:solidFill>
                  <a:srgbClr val="FF0000"/>
                </a:solidFill>
              </a:rPr>
              <a:t>Cost </a:t>
            </a:r>
            <a:r>
              <a:rPr lang="en-US" dirty="0">
                <a:solidFill>
                  <a:srgbClr val="FF0000"/>
                </a:solidFill>
              </a:rPr>
              <a:t>= 2N * (# of passes</a:t>
            </a:r>
            <a:r>
              <a:rPr lang="en-US" dirty="0" smtClean="0">
                <a:solidFill>
                  <a:srgbClr val="FF0000"/>
                </a:solidFill>
              </a:rPr>
              <a:t>) </a:t>
            </a:r>
            <a:r>
              <a:rPr lang="en-US" dirty="0" smtClean="0"/>
              <a:t>= O(</a:t>
            </a:r>
            <a:r>
              <a:rPr lang="en-US" dirty="0" err="1" smtClean="0"/>
              <a:t>NlogN</a:t>
            </a:r>
            <a:r>
              <a:rPr lang="en-US" dirty="0" smtClean="0"/>
              <a:t>) like other good sorts</a:t>
            </a:r>
            <a:endParaRPr lang="en-US" dirty="0"/>
          </a:p>
          <a:p>
            <a:r>
              <a:rPr lang="en-US" dirty="0" smtClean="0"/>
              <a:t>Example: with 5 </a:t>
            </a:r>
            <a:r>
              <a:rPr lang="en-US" dirty="0"/>
              <a:t>buffer pages, </a:t>
            </a:r>
            <a:r>
              <a:rPr lang="en-US" dirty="0" smtClean="0"/>
              <a:t>sort 250 </a:t>
            </a:r>
            <a:r>
              <a:rPr lang="en-US" dirty="0"/>
              <a:t>page </a:t>
            </a:r>
            <a:r>
              <a:rPr lang="en-US" dirty="0" smtClean="0"/>
              <a:t>file, </a:t>
            </a:r>
            <a:r>
              <a:rPr lang="en-US" dirty="0" smtClean="0">
                <a:solidFill>
                  <a:schemeClr val="accent2">
                    <a:lumMod val="75000"/>
                  </a:schemeClr>
                </a:solidFill>
              </a:rPr>
              <a:t>including reading the input data from a file and writing the output data to another file.</a:t>
            </a:r>
            <a:endParaRPr lang="en-US" dirty="0">
              <a:solidFill>
                <a:schemeClr val="accent2">
                  <a:lumMod val="75000"/>
                </a:schemeClr>
              </a:solidFill>
            </a:endParaRPr>
          </a:p>
          <a:p>
            <a:pPr lvl="1">
              <a:buSzPct val="75000"/>
            </a:pPr>
            <a:r>
              <a:rPr lang="en-US" dirty="0"/>
              <a:t>Pass 0</a:t>
            </a:r>
            <a:r>
              <a:rPr lang="en-US" dirty="0" smtClean="0"/>
              <a:t>: ceiling(250/5)  </a:t>
            </a:r>
            <a:r>
              <a:rPr lang="en-US" dirty="0"/>
              <a:t>= </a:t>
            </a:r>
            <a:r>
              <a:rPr lang="en-US" dirty="0" smtClean="0"/>
              <a:t>50 </a:t>
            </a:r>
            <a:r>
              <a:rPr lang="en-US" dirty="0"/>
              <a:t>sorted runs of 5 pages each </a:t>
            </a:r>
            <a:endParaRPr lang="en-US" baseline="30000" dirty="0"/>
          </a:p>
          <a:p>
            <a:pPr lvl="1">
              <a:buSzPct val="75000"/>
            </a:pPr>
            <a:r>
              <a:rPr lang="en-US" dirty="0"/>
              <a:t>Pass 1:  </a:t>
            </a:r>
            <a:r>
              <a:rPr lang="en-US" dirty="0" smtClean="0"/>
              <a:t>ceiling(50/4) = 13 sorted </a:t>
            </a:r>
            <a:r>
              <a:rPr lang="en-US" dirty="0"/>
              <a:t>runs of 20 pages each (last run is only </a:t>
            </a:r>
            <a:r>
              <a:rPr lang="en-US" dirty="0" smtClean="0"/>
              <a:t>10 </a:t>
            </a:r>
            <a:r>
              <a:rPr lang="en-US" dirty="0"/>
              <a:t>pages)</a:t>
            </a:r>
          </a:p>
          <a:p>
            <a:pPr lvl="1">
              <a:buSzPct val="75000"/>
            </a:pPr>
            <a:r>
              <a:rPr lang="en-US" dirty="0"/>
              <a:t>Pass 2: </a:t>
            </a:r>
            <a:r>
              <a:rPr lang="en-US" dirty="0" smtClean="0"/>
              <a:t> ceiling(13/4) = 4 </a:t>
            </a:r>
            <a:r>
              <a:rPr lang="en-US" dirty="0"/>
              <a:t>sorted runs, 80 pages and </a:t>
            </a:r>
            <a:r>
              <a:rPr lang="en-US" dirty="0" smtClean="0"/>
              <a:t>10 </a:t>
            </a:r>
            <a:r>
              <a:rPr lang="en-US" dirty="0"/>
              <a:t>pages</a:t>
            </a:r>
          </a:p>
          <a:p>
            <a:pPr lvl="1">
              <a:buSzPct val="75000"/>
            </a:pPr>
            <a:r>
              <a:rPr lang="en-US" dirty="0"/>
              <a:t>Pass 3:  Sorted file of </a:t>
            </a:r>
            <a:r>
              <a:rPr lang="en-US" dirty="0" smtClean="0"/>
              <a:t>250 pages</a:t>
            </a:r>
          </a:p>
          <a:p>
            <a:pPr lvl="1">
              <a:buSzPct val="75000"/>
              <a:buNone/>
            </a:pPr>
            <a:r>
              <a:rPr lang="en-US" dirty="0" smtClean="0"/>
              <a:t>Note 50 again rounds up to power-of-4  64 = 4</a:t>
            </a:r>
            <a:r>
              <a:rPr lang="en-US" baseline="30000" dirty="0" smtClean="0"/>
              <a:t>3</a:t>
            </a:r>
            <a:r>
              <a:rPr lang="en-US" dirty="0" smtClean="0"/>
              <a:t> so we see 3 passes of merging using (up to) 4 input runs, plus the initial pass, so 4 passes again</a:t>
            </a:r>
          </a:p>
          <a:p>
            <a:pPr lvl="1">
              <a:buSzPct val="75000"/>
              <a:buNone/>
            </a:pPr>
            <a:r>
              <a:rPr lang="en-US" dirty="0" smtClean="0"/>
              <a:t>Cost = 2*250*4 </a:t>
            </a:r>
            <a:r>
              <a:rPr lang="en-US" dirty="0" err="1" smtClean="0"/>
              <a:t>i</a:t>
            </a:r>
            <a:r>
              <a:rPr lang="en-US" dirty="0" smtClean="0"/>
              <a:t>/</a:t>
            </a:r>
            <a:r>
              <a:rPr lang="en-US" dirty="0" err="1" smtClean="0"/>
              <a:t>os</a:t>
            </a:r>
            <a:endParaRPr lang="en-US" dirty="0" smtClean="0"/>
          </a:p>
          <a:p>
            <a:pPr lvl="1">
              <a:buSzPct val="75000"/>
              <a:buNone/>
            </a:pPr>
            <a:r>
              <a:rPr lang="en-US" dirty="0" smtClean="0"/>
              <a:t>But 50 is getting up in the vicinity of 64, where we start needing another pass</a:t>
            </a:r>
            <a:endParaRPr lang="en-US" dirty="0"/>
          </a:p>
        </p:txBody>
      </p:sp>
      <p:graphicFrame>
        <p:nvGraphicFramePr>
          <p:cNvPr id="13318" name="Object 6">
            <a:hlinkClick r:id="" action="ppaction://ole?verb=0"/>
          </p:cNvPr>
          <p:cNvGraphicFramePr>
            <a:graphicFrameLocks/>
          </p:cNvGraphicFramePr>
          <p:nvPr>
            <p:extLst>
              <p:ext uri="{D42A27DB-BD31-4B8C-83A1-F6EECF244321}">
                <p14:modId xmlns:p14="http://schemas.microsoft.com/office/powerpoint/2010/main" val="2436642498"/>
              </p:ext>
            </p:extLst>
          </p:nvPr>
        </p:nvGraphicFramePr>
        <p:xfrm>
          <a:off x="4189412" y="1295400"/>
          <a:ext cx="4497388" cy="927100"/>
        </p:xfrm>
        <a:graphic>
          <a:graphicData uri="http://schemas.openxmlformats.org/presentationml/2006/ole">
            <mc:AlternateContent xmlns:mc="http://schemas.openxmlformats.org/markup-compatibility/2006">
              <mc:Choice xmlns:v="urn:schemas-microsoft-com:vml" Requires="v">
                <p:oleObj spid="_x0000_s54333" name="Equation" r:id="rId4" imgW="4498975" imgH="928688" progId="Equation.3">
                  <p:embed/>
                </p:oleObj>
              </mc:Choice>
              <mc:Fallback>
                <p:oleObj name="Equation" r:id="rId4" imgW="4498975" imgH="928688" progId="Equation.3">
                  <p:embed/>
                  <p:pic>
                    <p:nvPicPr>
                      <p:cNvPr id="0" name="Object 7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89412" y="1295400"/>
                        <a:ext cx="4497388" cy="927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4115094079"/>
      </p:ext>
    </p:extLst>
  </p:cSld>
  <p:clrMapOvr>
    <a:masterClrMapping/>
  </p:clrMapOvr>
  <p:transition>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Cases in sorting</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N &lt;= B: data fits in memory: in-memory sort</a:t>
            </a:r>
          </a:p>
          <a:p>
            <a:r>
              <a:rPr lang="en-US" dirty="0"/>
              <a:t>B &lt; N &lt;= B*(</a:t>
            </a:r>
            <a:r>
              <a:rPr lang="en-US" dirty="0" smtClean="0"/>
              <a:t>B-1): 2-pass external sort</a:t>
            </a:r>
          </a:p>
          <a:p>
            <a:pPr lvl="1"/>
            <a:r>
              <a:rPr lang="en-US" dirty="0" smtClean="0"/>
              <a:t>(create up to B-1 runs of B pages, do one big merge)</a:t>
            </a:r>
          </a:p>
          <a:p>
            <a:r>
              <a:rPr lang="en-US" dirty="0"/>
              <a:t>B*(B-1) &lt; N &lt;= B*(</a:t>
            </a:r>
            <a:r>
              <a:rPr lang="en-US" dirty="0" smtClean="0"/>
              <a:t>B-1)</a:t>
            </a:r>
            <a:r>
              <a:rPr lang="en-US" baseline="30000" dirty="0" smtClean="0"/>
              <a:t>2 </a:t>
            </a:r>
            <a:r>
              <a:rPr lang="en-US" dirty="0" smtClean="0"/>
              <a:t>3-pass external sort</a:t>
            </a:r>
          </a:p>
          <a:p>
            <a:pPr lvl="1"/>
            <a:r>
              <a:rPr lang="en-US" dirty="0" smtClean="0"/>
              <a:t>(create up to (B-1)</a:t>
            </a:r>
            <a:r>
              <a:rPr lang="en-US" baseline="30000" dirty="0" smtClean="0"/>
              <a:t>2 </a:t>
            </a:r>
            <a:r>
              <a:rPr lang="en-US" dirty="0" smtClean="0"/>
              <a:t> </a:t>
            </a:r>
            <a:r>
              <a:rPr lang="en-US" dirty="0"/>
              <a:t>runs </a:t>
            </a:r>
            <a:r>
              <a:rPr lang="en-US" dirty="0" smtClean="0"/>
              <a:t>of </a:t>
            </a:r>
            <a:r>
              <a:rPr lang="en-US" dirty="0"/>
              <a:t>B, </a:t>
            </a:r>
            <a:r>
              <a:rPr lang="en-US" dirty="0" smtClean="0"/>
              <a:t>do merge to B-1 runs, do second merge pass)</a:t>
            </a:r>
            <a:endParaRPr lang="en-US" dirty="0"/>
          </a:p>
          <a:p>
            <a:pPr marL="0" indent="0">
              <a:buNone/>
            </a:pPr>
            <a:endParaRPr lang="en-US" baseline="30000" dirty="0" smtClean="0"/>
          </a:p>
          <a:p>
            <a:r>
              <a:rPr lang="en-US" dirty="0" smtClean="0"/>
              <a:t>If B = 10K (80MB with 8KB blocks, ordinary size now)</a:t>
            </a:r>
          </a:p>
          <a:p>
            <a:pPr lvl="1"/>
            <a:r>
              <a:rPr lang="en-US" dirty="0" smtClean="0"/>
              <a:t>B*(B-1) = 10K*10K = 100M blocks = 800MB: max for 2-pass sort</a:t>
            </a:r>
          </a:p>
          <a:p>
            <a:pPr lvl="1"/>
            <a:r>
              <a:rPr lang="en-US" dirty="0" smtClean="0"/>
              <a:t>B*(</a:t>
            </a:r>
            <a:r>
              <a:rPr lang="en-US" dirty="0"/>
              <a:t>(B-1)</a:t>
            </a:r>
            <a:r>
              <a:rPr lang="en-US" baseline="30000" dirty="0"/>
              <a:t>2 </a:t>
            </a:r>
            <a:r>
              <a:rPr lang="en-US" dirty="0" smtClean="0"/>
              <a:t>= 1000G = 1T = 8TB: max for 3-pass sort</a:t>
            </a:r>
          </a:p>
          <a:p>
            <a:r>
              <a:rPr lang="en-US" dirty="0" smtClean="0"/>
              <a:t>So rare to see 4-pass sort today</a:t>
            </a:r>
          </a:p>
          <a:p>
            <a:r>
              <a:rPr lang="en-US" dirty="0" smtClean="0"/>
              <a:t>We made a graph of showing Cost = 2*N for N range of 2-pass sort, Cost = 4*N for higher N, causing jump in Cost at start of 3-pass region</a:t>
            </a:r>
          </a:p>
          <a:p>
            <a:endParaRPr lang="en-US" dirty="0"/>
          </a:p>
        </p:txBody>
      </p:sp>
    </p:spTree>
    <p:extLst>
      <p:ext uri="{BB962C8B-B14F-4D97-AF65-F5344CB8AC3E}">
        <p14:creationId xmlns:p14="http://schemas.microsoft.com/office/powerpoint/2010/main" val="40757253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914400" y="5968227"/>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dirty="0" smtClean="0"/>
              <a:t>All these B values look tiny today!</a:t>
            </a:r>
            <a:endParaRPr lang="en-US" dirty="0"/>
          </a:p>
        </p:txBody>
      </p:sp>
      <p:sp>
        <p:nvSpPr>
          <p:cNvPr id="1536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4" name="Rectangle 4"/>
          <p:cNvSpPr>
            <a:spLocks noGrp="1" noChangeArrowheads="1"/>
          </p:cNvSpPr>
          <p:nvPr>
            <p:ph type="title"/>
          </p:nvPr>
        </p:nvSpPr>
        <p:spPr>
          <a:xfrm>
            <a:off x="381000" y="0"/>
            <a:ext cx="7772400" cy="1104900"/>
          </a:xfrm>
          <a:noFill/>
          <a:ln/>
        </p:spPr>
        <p:txBody>
          <a:bodyPr/>
          <a:lstStyle/>
          <a:p>
            <a:r>
              <a:rPr lang="en-US" dirty="0"/>
              <a:t>Number of Passes of External </a:t>
            </a:r>
            <a:r>
              <a:rPr lang="en-US" dirty="0" smtClean="0"/>
              <a:t>Sort (from text </a:t>
            </a:r>
            <a:r>
              <a:rPr lang="en-US" dirty="0" err="1" smtClean="0"/>
              <a:t>pg</a:t>
            </a:r>
            <a:r>
              <a:rPr lang="en-US" dirty="0" smtClean="0"/>
              <a:t>, 428)</a:t>
            </a:r>
            <a:endParaRPr lang="en-US" dirty="0"/>
          </a:p>
        </p:txBody>
      </p:sp>
      <p:graphicFrame>
        <p:nvGraphicFramePr>
          <p:cNvPr id="15365" name="Object 5">
            <a:hlinkClick r:id="" action="ppaction://ole?verb=0"/>
          </p:cNvPr>
          <p:cNvGraphicFramePr>
            <a:graphicFrameLocks/>
          </p:cNvGraphicFramePr>
          <p:nvPr>
            <p:extLst>
              <p:ext uri="{D42A27DB-BD31-4B8C-83A1-F6EECF244321}">
                <p14:modId xmlns:p14="http://schemas.microsoft.com/office/powerpoint/2010/main" val="2125729931"/>
              </p:ext>
            </p:extLst>
          </p:nvPr>
        </p:nvGraphicFramePr>
        <p:xfrm>
          <a:off x="251619" y="1524000"/>
          <a:ext cx="8640762" cy="4494212"/>
        </p:xfrm>
        <a:graphic>
          <a:graphicData uri="http://schemas.openxmlformats.org/presentationml/2006/ole">
            <mc:AlternateContent xmlns:mc="http://schemas.openxmlformats.org/markup-compatibility/2006">
              <mc:Choice xmlns:v="urn:schemas-microsoft-com:vml" Requires="v">
                <p:oleObj spid="_x0000_s5205" name="Document" r:id="rId4" imgW="8642350" imgH="4495800" progId="Word.Document.8">
                  <p:embed/>
                </p:oleObj>
              </mc:Choice>
              <mc:Fallback>
                <p:oleObj name="Document" r:id="rId4" imgW="8642350" imgH="4495800" progId="Word.Document.8">
                  <p:embed/>
                  <p:pic>
                    <p:nvPicPr>
                      <p:cNvPr id="0" name="Picture 26"/>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619" y="1524000"/>
                        <a:ext cx="8640762" cy="4494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146192994"/>
      </p:ext>
    </p:extLst>
  </p:cSld>
  <p:clrMapOvr>
    <a:masterClrMapping/>
  </p:clrMapOvr>
  <p:transition>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2" name="Rectangle 4"/>
          <p:cNvSpPr>
            <a:spLocks noGrp="1" noChangeArrowheads="1"/>
          </p:cNvSpPr>
          <p:nvPr>
            <p:ph type="title"/>
          </p:nvPr>
        </p:nvSpPr>
        <p:spPr>
          <a:noFill/>
          <a:ln/>
        </p:spPr>
        <p:txBody>
          <a:bodyPr/>
          <a:lstStyle/>
          <a:p>
            <a:r>
              <a:rPr lang="en-US" dirty="0"/>
              <a:t>Internal Sort </a:t>
            </a:r>
            <a:r>
              <a:rPr lang="en-US" dirty="0" smtClean="0"/>
              <a:t>Algorithms</a:t>
            </a:r>
            <a:endParaRPr lang="en-US" dirty="0"/>
          </a:p>
        </p:txBody>
      </p:sp>
      <p:sp>
        <p:nvSpPr>
          <p:cNvPr id="17413" name="Rectangle 5"/>
          <p:cNvSpPr>
            <a:spLocks noGrp="1" noChangeArrowheads="1"/>
          </p:cNvSpPr>
          <p:nvPr>
            <p:ph type="body" idx="1"/>
          </p:nvPr>
        </p:nvSpPr>
        <p:spPr>
          <a:xfrm>
            <a:off x="457200" y="1371600"/>
            <a:ext cx="8077200" cy="4648200"/>
          </a:xfrm>
          <a:noFill/>
          <a:ln/>
        </p:spPr>
        <p:txBody>
          <a:bodyPr/>
          <a:lstStyle/>
          <a:p>
            <a:r>
              <a:rPr lang="en-US" dirty="0"/>
              <a:t>Quicksort is a fast way to sort in memory.</a:t>
            </a:r>
          </a:p>
          <a:p>
            <a:r>
              <a:rPr lang="en-US" dirty="0"/>
              <a:t>An alternative is “tournament sort” (a.k.a. “</a:t>
            </a:r>
            <a:r>
              <a:rPr lang="en-US" dirty="0" err="1"/>
              <a:t>heapsort</a:t>
            </a:r>
            <a:r>
              <a:rPr lang="en-US" dirty="0" smtClean="0"/>
              <a:t>”)</a:t>
            </a:r>
          </a:p>
          <a:p>
            <a:r>
              <a:rPr lang="en-US" dirty="0" smtClean="0"/>
              <a:t>Radix sort is another</a:t>
            </a:r>
          </a:p>
          <a:p>
            <a:r>
              <a:rPr lang="en-US" dirty="0" smtClean="0"/>
              <a:t>This is studied in data structures</a:t>
            </a:r>
            <a:endParaRPr lang="en-US" dirty="0"/>
          </a:p>
        </p:txBody>
      </p:sp>
    </p:spTree>
    <p:extLst>
      <p:ext uri="{BB962C8B-B14F-4D97-AF65-F5344CB8AC3E}">
        <p14:creationId xmlns:p14="http://schemas.microsoft.com/office/powerpoint/2010/main" val="2193872445"/>
      </p:ext>
    </p:extLst>
  </p:cSld>
  <p:clrMapOvr>
    <a:masterClrMapping/>
  </p:clrMapOvr>
  <p:transition>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07"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08" name="Rectangle 4"/>
          <p:cNvSpPr>
            <a:spLocks noGrp="1" noChangeArrowheads="1"/>
          </p:cNvSpPr>
          <p:nvPr>
            <p:ph type="title"/>
          </p:nvPr>
        </p:nvSpPr>
        <p:spPr>
          <a:noFill/>
          <a:ln/>
        </p:spPr>
        <p:txBody>
          <a:bodyPr/>
          <a:lstStyle/>
          <a:p>
            <a:r>
              <a:rPr lang="en-US"/>
              <a:t>I/O for External Merge Sort</a:t>
            </a:r>
          </a:p>
        </p:txBody>
      </p:sp>
      <p:sp>
        <p:nvSpPr>
          <p:cNvPr id="21509" name="Rectangle 5"/>
          <p:cNvSpPr>
            <a:spLocks noGrp="1" noChangeArrowheads="1"/>
          </p:cNvSpPr>
          <p:nvPr>
            <p:ph type="body" idx="1"/>
          </p:nvPr>
        </p:nvSpPr>
        <p:spPr>
          <a:noFill/>
          <a:ln/>
        </p:spPr>
        <p:txBody>
          <a:bodyPr/>
          <a:lstStyle/>
          <a:p>
            <a:pPr lvl="1">
              <a:buNone/>
            </a:pPr>
            <a:r>
              <a:rPr lang="en-US" dirty="0" smtClean="0"/>
              <a:t>Assumed so far that we </a:t>
            </a:r>
            <a:r>
              <a:rPr lang="en-US" dirty="0"/>
              <a:t>do I/O a page at a </a:t>
            </a:r>
            <a:r>
              <a:rPr lang="en-US" dirty="0" smtClean="0"/>
              <a:t>time (say 4KB or 8KB)</a:t>
            </a:r>
          </a:p>
          <a:p>
            <a:pPr lvl="1">
              <a:buNone/>
            </a:pPr>
            <a:r>
              <a:rPr lang="en-US" dirty="0" smtClean="0"/>
              <a:t>But larger-block disk I/O is much faster (not on SSD, however) </a:t>
            </a:r>
          </a:p>
          <a:p>
            <a:pPr lvl="1">
              <a:buNone/>
            </a:pPr>
            <a:r>
              <a:rPr lang="en-US" dirty="0" smtClean="0"/>
              <a:t>Ex: 4KB takes 4ms, 100KB takes 5ms (approx.)</a:t>
            </a:r>
            <a:endParaRPr lang="en-US" dirty="0"/>
          </a:p>
          <a:p>
            <a:r>
              <a:rPr lang="en-US" dirty="0"/>
              <a:t>In fact, </a:t>
            </a:r>
            <a:r>
              <a:rPr lang="en-US" dirty="0" smtClean="0"/>
              <a:t>we can read </a:t>
            </a:r>
            <a:r>
              <a:rPr lang="en-US" dirty="0"/>
              <a:t>a </a:t>
            </a:r>
            <a:r>
              <a:rPr lang="en-US" i="1" dirty="0">
                <a:solidFill>
                  <a:srgbClr val="FF0000"/>
                </a:solidFill>
              </a:rPr>
              <a:t>block </a:t>
            </a:r>
            <a:r>
              <a:rPr lang="en-US" dirty="0"/>
              <a:t>of pages sequentially!</a:t>
            </a:r>
          </a:p>
          <a:p>
            <a:r>
              <a:rPr lang="en-US" dirty="0"/>
              <a:t>Suggests we should make each buffer (input/output) be a </a:t>
            </a:r>
            <a:r>
              <a:rPr lang="en-US" i="1" dirty="0">
                <a:solidFill>
                  <a:srgbClr val="FF0000"/>
                </a:solidFill>
              </a:rPr>
              <a:t>block </a:t>
            </a:r>
            <a:r>
              <a:rPr lang="en-US" dirty="0"/>
              <a:t>of </a:t>
            </a:r>
            <a:r>
              <a:rPr lang="en-US" dirty="0" smtClean="0"/>
              <a:t>pages</a:t>
            </a:r>
            <a:endParaRPr lang="en-US" dirty="0"/>
          </a:p>
          <a:p>
            <a:pPr lvl="1">
              <a:buSzPct val="75000"/>
            </a:pPr>
            <a:r>
              <a:rPr lang="en-US" dirty="0" smtClean="0"/>
              <a:t>Need cooperation with buffer manager, or own buffer manager</a:t>
            </a:r>
          </a:p>
          <a:p>
            <a:pPr lvl="1">
              <a:buSzPct val="75000"/>
            </a:pPr>
            <a:r>
              <a:rPr lang="en-US" dirty="0" smtClean="0"/>
              <a:t>But </a:t>
            </a:r>
            <a:r>
              <a:rPr lang="en-US" dirty="0"/>
              <a:t>this will reduce fan-out during merge passes!</a:t>
            </a:r>
          </a:p>
          <a:p>
            <a:pPr lvl="1">
              <a:buSzPct val="75000"/>
            </a:pPr>
            <a:r>
              <a:rPr lang="en-US" dirty="0"/>
              <a:t>In practice, most files still sorted in </a:t>
            </a:r>
            <a:r>
              <a:rPr lang="en-US" dirty="0" smtClean="0">
                <a:solidFill>
                  <a:srgbClr val="FF0000"/>
                </a:solidFill>
              </a:rPr>
              <a:t>1-2 passes</a:t>
            </a:r>
            <a:endParaRPr lang="en-US" dirty="0">
              <a:solidFill>
                <a:srgbClr val="FF0000"/>
              </a:solidFill>
            </a:endParaRPr>
          </a:p>
        </p:txBody>
      </p:sp>
    </p:spTree>
    <p:extLst>
      <p:ext uri="{BB962C8B-B14F-4D97-AF65-F5344CB8AC3E}">
        <p14:creationId xmlns:p14="http://schemas.microsoft.com/office/powerpoint/2010/main" val="3282462290"/>
      </p:ext>
    </p:extLst>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HDD vs. SSD</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HDD typical values:  </a:t>
            </a:r>
          </a:p>
          <a:p>
            <a:pPr lvl="1"/>
            <a:r>
              <a:rPr lang="en-US" dirty="0" smtClean="0"/>
              <a:t>100 </a:t>
            </a:r>
            <a:r>
              <a:rPr lang="en-US" dirty="0" err="1" smtClean="0"/>
              <a:t>io</a:t>
            </a:r>
            <a:r>
              <a:rPr lang="en-US" dirty="0" smtClean="0"/>
              <a:t>/s  random reads/writes</a:t>
            </a:r>
          </a:p>
          <a:p>
            <a:pPr lvl="1"/>
            <a:r>
              <a:rPr lang="en-US" dirty="0" smtClean="0"/>
              <a:t>100 MB/s sequential read or write</a:t>
            </a:r>
          </a:p>
          <a:p>
            <a:pPr lvl="1"/>
            <a:r>
              <a:rPr lang="en-US" dirty="0" smtClean="0"/>
              <a:t>Means 100*8KB/s = 800 KB/s = .8MB/s using 8KB random reads</a:t>
            </a:r>
          </a:p>
          <a:p>
            <a:pPr lvl="1"/>
            <a:r>
              <a:rPr lang="en-US" dirty="0" smtClean="0"/>
              <a:t>That’s less than 1% of sequential reading speed!</a:t>
            </a:r>
          </a:p>
          <a:p>
            <a:pPr lvl="1"/>
            <a:r>
              <a:rPr lang="en-US" dirty="0" smtClean="0"/>
              <a:t>In DB case with tablespaces, not really “random </a:t>
            </a:r>
            <a:r>
              <a:rPr lang="en-US" dirty="0" err="1" smtClean="0"/>
              <a:t>i</a:t>
            </a:r>
            <a:r>
              <a:rPr lang="en-US" dirty="0" smtClean="0"/>
              <a:t>/o”, so say </a:t>
            </a:r>
            <a:r>
              <a:rPr lang="en-US" dirty="0" err="1" smtClean="0"/>
              <a:t>multiblock</a:t>
            </a:r>
            <a:r>
              <a:rPr lang="en-US" dirty="0" smtClean="0"/>
              <a:t> i/o is 25x faster than block </a:t>
            </a:r>
            <a:r>
              <a:rPr lang="en-US" dirty="0" err="1" smtClean="0"/>
              <a:t>i</a:t>
            </a:r>
            <a:r>
              <a:rPr lang="en-US" dirty="0" smtClean="0"/>
              <a:t>/o.</a:t>
            </a:r>
          </a:p>
          <a:p>
            <a:r>
              <a:rPr lang="en-US" dirty="0" smtClean="0"/>
              <a:t>SSD typical values:  5x faster sequential </a:t>
            </a:r>
            <a:r>
              <a:rPr lang="en-US" dirty="0" err="1" smtClean="0"/>
              <a:t>i</a:t>
            </a:r>
            <a:r>
              <a:rPr lang="en-US" dirty="0" smtClean="0"/>
              <a:t>/o, 125x faster on </a:t>
            </a:r>
            <a:r>
              <a:rPr lang="en-US" dirty="0" err="1" smtClean="0"/>
              <a:t>multiblock</a:t>
            </a:r>
            <a:r>
              <a:rPr lang="en-US" dirty="0" smtClean="0"/>
              <a:t> </a:t>
            </a:r>
            <a:r>
              <a:rPr lang="en-US" dirty="0" err="1" smtClean="0"/>
              <a:t>i</a:t>
            </a:r>
            <a:r>
              <a:rPr lang="en-US" dirty="0" smtClean="0"/>
              <a:t>/o, but 10x cost/GB.</a:t>
            </a:r>
          </a:p>
          <a:p>
            <a:pPr lvl="1"/>
            <a:r>
              <a:rPr lang="en-US" dirty="0" smtClean="0"/>
              <a:t>500 MB/s sequential read, also write on new SSD</a:t>
            </a:r>
          </a:p>
          <a:p>
            <a:pPr lvl="1"/>
            <a:r>
              <a:rPr lang="en-US" dirty="0" smtClean="0"/>
              <a:t>Writes slow down on full disk (needs to erase before write)</a:t>
            </a:r>
          </a:p>
          <a:p>
            <a:pPr lvl="1"/>
            <a:r>
              <a:rPr lang="en-US" dirty="0" smtClean="0"/>
              <a:t>8KB </a:t>
            </a:r>
            <a:r>
              <a:rPr lang="en-US" dirty="0" err="1" smtClean="0"/>
              <a:t>ios</a:t>
            </a:r>
            <a:r>
              <a:rPr lang="en-US" dirty="0" smtClean="0"/>
              <a:t>: (500MB/s)/8KB = 64K </a:t>
            </a:r>
            <a:r>
              <a:rPr lang="en-US" dirty="0" err="1" smtClean="0"/>
              <a:t>io</a:t>
            </a:r>
            <a:r>
              <a:rPr lang="en-US" dirty="0" smtClean="0"/>
              <a:t>/s</a:t>
            </a:r>
          </a:p>
          <a:p>
            <a:pPr lvl="1"/>
            <a:r>
              <a:rPr lang="en-US" dirty="0" smtClean="0"/>
              <a:t>See higher numbers in product literature, but need many </a:t>
            </a:r>
            <a:r>
              <a:rPr lang="en-US" dirty="0" err="1" smtClean="0"/>
              <a:t>i</a:t>
            </a:r>
            <a:r>
              <a:rPr lang="en-US" dirty="0" smtClean="0"/>
              <a:t>/</a:t>
            </a:r>
            <a:r>
              <a:rPr lang="en-US" dirty="0" err="1" smtClean="0"/>
              <a:t>os</a:t>
            </a:r>
            <a:r>
              <a:rPr lang="en-US" dirty="0" smtClean="0"/>
              <a:t> in progress to do that.</a:t>
            </a:r>
            <a:endParaRPr lang="en-US" dirty="0"/>
          </a:p>
        </p:txBody>
      </p:sp>
    </p:spTree>
    <p:extLst>
      <p:ext uri="{BB962C8B-B14F-4D97-AF65-F5344CB8AC3E}">
        <p14:creationId xmlns:p14="http://schemas.microsoft.com/office/powerpoint/2010/main" val="17018329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a Blocked I/O Sort</a:t>
            </a:r>
            <a:endParaRPr lang="en-US" dirty="0"/>
          </a:p>
        </p:txBody>
      </p:sp>
      <p:sp>
        <p:nvSpPr>
          <p:cNvPr id="3" name="Content Placeholder 2"/>
          <p:cNvSpPr>
            <a:spLocks noGrp="1"/>
          </p:cNvSpPr>
          <p:nvPr>
            <p:ph sz="quarter" idx="1"/>
          </p:nvPr>
        </p:nvSpPr>
        <p:spPr/>
        <p:txBody>
          <a:bodyPr>
            <a:normAutofit fontScale="92500"/>
          </a:bodyPr>
          <a:lstStyle/>
          <a:p>
            <a:pPr>
              <a:buNone/>
            </a:pPr>
            <a:r>
              <a:rPr lang="en-US" dirty="0" smtClean="0"/>
              <a:t>Example: N=1M blocks, B=5000 blocks memory for sort</a:t>
            </a:r>
          </a:p>
          <a:p>
            <a:pPr>
              <a:buNone/>
            </a:pPr>
            <a:r>
              <a:rPr lang="en-US" dirty="0" smtClean="0"/>
              <a:t>Use 32 blocks in a big buffer, so have 5000/32 = 156 big buffers</a:t>
            </a:r>
          </a:p>
          <a:p>
            <a:pPr>
              <a:buNone/>
            </a:pPr>
            <a:r>
              <a:rPr lang="en-US" dirty="0" smtClean="0"/>
              <a:t>File is 1M/32 = 31250 big blocks</a:t>
            </a:r>
          </a:p>
          <a:p>
            <a:r>
              <a:rPr lang="en-US" dirty="0" smtClean="0"/>
              <a:t>Pass 0: sort using 156 big buffers to first runs: get ceiling(31250/156) = 201 runs</a:t>
            </a:r>
          </a:p>
          <a:p>
            <a:r>
              <a:rPr lang="en-US" dirty="0" smtClean="0"/>
              <a:t>Pass 1: merge using 155 big buffers to 2 runs</a:t>
            </a:r>
          </a:p>
          <a:p>
            <a:r>
              <a:rPr lang="en-US" dirty="0" smtClean="0"/>
              <a:t>Pass 2: merge 2 runs to final result</a:t>
            </a:r>
          </a:p>
          <a:p>
            <a:pPr>
              <a:buNone/>
            </a:pPr>
            <a:r>
              <a:rPr lang="en-US" dirty="0" smtClean="0"/>
              <a:t>See 3 passes here, vs. 2 using “optimized” sort, pg. 431</a:t>
            </a:r>
          </a:p>
          <a:p>
            <a:r>
              <a:rPr lang="en-US" dirty="0" smtClean="0"/>
              <a:t>Cost = 2N*3 = 6N, vs. 4N using ordinary blocks</a:t>
            </a:r>
          </a:p>
          <a:p>
            <a:r>
              <a:rPr lang="en-US" dirty="0" smtClean="0"/>
              <a:t>But I/O is 4ms vs. (5/32)ms, so 6*(5/32)=1 vs. 4*4 = 16, a win.</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0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04" name="Rectangle 4"/>
          <p:cNvSpPr>
            <a:spLocks noGrp="1" noChangeArrowheads="1"/>
          </p:cNvSpPr>
          <p:nvPr>
            <p:ph type="title"/>
          </p:nvPr>
        </p:nvSpPr>
        <p:spPr>
          <a:noFill/>
          <a:ln/>
        </p:spPr>
        <p:txBody>
          <a:bodyPr/>
          <a:lstStyle/>
          <a:p>
            <a:r>
              <a:rPr lang="en-US" dirty="0" smtClean="0"/>
              <a:t>Prefetching to speed up reading</a:t>
            </a:r>
            <a:endParaRPr lang="en-US" dirty="0"/>
          </a:p>
        </p:txBody>
      </p:sp>
      <p:sp>
        <p:nvSpPr>
          <p:cNvPr id="25605" name="Rectangle 5"/>
          <p:cNvSpPr>
            <a:spLocks noGrp="1" noChangeArrowheads="1"/>
          </p:cNvSpPr>
          <p:nvPr>
            <p:ph type="body" idx="1"/>
          </p:nvPr>
        </p:nvSpPr>
        <p:spPr>
          <a:xfrm>
            <a:off x="481013" y="1231900"/>
            <a:ext cx="7772400" cy="4076700"/>
          </a:xfrm>
          <a:noFill/>
          <a:ln/>
        </p:spPr>
        <p:txBody>
          <a:bodyPr/>
          <a:lstStyle/>
          <a:p>
            <a:r>
              <a:rPr lang="en-US" dirty="0"/>
              <a:t>To reduce wait time for I/O request to complete, can </a:t>
            </a:r>
            <a:r>
              <a:rPr lang="en-US" i="1" dirty="0" err="1">
                <a:solidFill>
                  <a:srgbClr val="FF0000"/>
                </a:solidFill>
              </a:rPr>
              <a:t>prefetch</a:t>
            </a:r>
            <a:r>
              <a:rPr lang="en-US" dirty="0">
                <a:solidFill>
                  <a:srgbClr val="FF0000"/>
                </a:solidFill>
              </a:rPr>
              <a:t> </a:t>
            </a:r>
            <a:r>
              <a:rPr lang="en-US" dirty="0"/>
              <a:t>into `</a:t>
            </a:r>
            <a:r>
              <a:rPr lang="en-US" i="1" dirty="0">
                <a:solidFill>
                  <a:srgbClr val="FF0000"/>
                </a:solidFill>
              </a:rPr>
              <a:t>shadow block</a:t>
            </a:r>
            <a:r>
              <a:rPr lang="en-US" dirty="0" smtClean="0"/>
              <a:t>’</a:t>
            </a:r>
            <a:endParaRPr lang="en-US" dirty="0"/>
          </a:p>
          <a:p>
            <a:pPr lvl="1">
              <a:buSzPct val="75000"/>
            </a:pPr>
            <a:r>
              <a:rPr lang="en-US" dirty="0"/>
              <a:t>Potentially, more passes; in practice, most files </a:t>
            </a:r>
            <a:r>
              <a:rPr lang="en-US" i="1" dirty="0">
                <a:solidFill>
                  <a:srgbClr val="FF0000"/>
                </a:solidFill>
              </a:rPr>
              <a:t>still</a:t>
            </a:r>
            <a:r>
              <a:rPr lang="en-US" dirty="0">
                <a:solidFill>
                  <a:srgbClr val="FF0000"/>
                </a:solidFill>
              </a:rPr>
              <a:t> </a:t>
            </a:r>
            <a:r>
              <a:rPr lang="en-US" dirty="0"/>
              <a:t>sorted in </a:t>
            </a:r>
            <a:r>
              <a:rPr lang="en-US" dirty="0">
                <a:solidFill>
                  <a:srgbClr val="FF0000"/>
                </a:solidFill>
              </a:rPr>
              <a:t>2-3 </a:t>
            </a:r>
            <a:r>
              <a:rPr lang="en-US" dirty="0" smtClean="0">
                <a:solidFill>
                  <a:srgbClr val="FF0000"/>
                </a:solidFill>
              </a:rPr>
              <a:t>passes</a:t>
            </a:r>
            <a:endParaRPr lang="en-US" dirty="0">
              <a:solidFill>
                <a:srgbClr val="FF0000"/>
              </a:solidFill>
            </a:endParaRPr>
          </a:p>
        </p:txBody>
      </p:sp>
      <p:sp>
        <p:nvSpPr>
          <p:cNvPr id="25606" name="Freeform 6"/>
          <p:cNvSpPr>
            <a:spLocks/>
          </p:cNvSpPr>
          <p:nvPr/>
        </p:nvSpPr>
        <p:spPr bwMode="auto">
          <a:xfrm>
            <a:off x="4795838" y="4046538"/>
            <a:ext cx="715963" cy="258762"/>
          </a:xfrm>
          <a:custGeom>
            <a:avLst/>
            <a:gdLst>
              <a:gd name="T0" fmla="*/ 0 w 451"/>
              <a:gd name="T1" fmla="*/ 162 h 163"/>
              <a:gd name="T2" fmla="*/ 0 w 451"/>
              <a:gd name="T3" fmla="*/ 0 h 163"/>
              <a:gd name="T4" fmla="*/ 450 w 451"/>
              <a:gd name="T5" fmla="*/ 0 h 163"/>
              <a:gd name="T6" fmla="*/ 450 w 451"/>
              <a:gd name="T7" fmla="*/ 162 h 163"/>
              <a:gd name="T8" fmla="*/ 0 w 451"/>
              <a:gd name="T9" fmla="*/ 162 h 163"/>
            </a:gdLst>
            <a:ahLst/>
            <a:cxnLst>
              <a:cxn ang="0">
                <a:pos x="T0" y="T1"/>
              </a:cxn>
              <a:cxn ang="0">
                <a:pos x="T2" y="T3"/>
              </a:cxn>
              <a:cxn ang="0">
                <a:pos x="T4" y="T5"/>
              </a:cxn>
              <a:cxn ang="0">
                <a:pos x="T6" y="T7"/>
              </a:cxn>
              <a:cxn ang="0">
                <a:pos x="T8" y="T9"/>
              </a:cxn>
            </a:cxnLst>
            <a:rect l="0" t="0" r="r" b="b"/>
            <a:pathLst>
              <a:path w="451" h="163">
                <a:moveTo>
                  <a:pt x="0" y="162"/>
                </a:moveTo>
                <a:lnTo>
                  <a:pt x="0" y="0"/>
                </a:lnTo>
                <a:lnTo>
                  <a:pt x="450" y="0"/>
                </a:lnTo>
                <a:lnTo>
                  <a:pt x="450" y="162"/>
                </a:lnTo>
                <a:lnTo>
                  <a:pt x="0" y="162"/>
                </a:lnTo>
              </a:path>
            </a:pathLst>
          </a:custGeom>
          <a:solidFill>
            <a:srgbClr val="FAFD00"/>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07" name="Rectangle 7"/>
          <p:cNvSpPr>
            <a:spLocks noChangeArrowheads="1"/>
          </p:cNvSpPr>
          <p:nvPr/>
        </p:nvSpPr>
        <p:spPr bwMode="auto">
          <a:xfrm>
            <a:off x="4775201" y="4076700"/>
            <a:ext cx="808037"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200" b="1">
                <a:latin typeface="Arial" pitchFamily="34" charset="0"/>
              </a:rPr>
              <a:t>OUTPUT</a:t>
            </a:r>
          </a:p>
        </p:txBody>
      </p:sp>
      <p:sp>
        <p:nvSpPr>
          <p:cNvPr id="25608" name="Freeform 8"/>
          <p:cNvSpPr>
            <a:spLocks/>
          </p:cNvSpPr>
          <p:nvPr/>
        </p:nvSpPr>
        <p:spPr bwMode="auto">
          <a:xfrm>
            <a:off x="4784726" y="4375150"/>
            <a:ext cx="727075" cy="258763"/>
          </a:xfrm>
          <a:custGeom>
            <a:avLst/>
            <a:gdLst>
              <a:gd name="T0" fmla="*/ 0 w 458"/>
              <a:gd name="T1" fmla="*/ 162 h 163"/>
              <a:gd name="T2" fmla="*/ 0 w 458"/>
              <a:gd name="T3" fmla="*/ 0 h 163"/>
              <a:gd name="T4" fmla="*/ 457 w 458"/>
              <a:gd name="T5" fmla="*/ 0 h 163"/>
              <a:gd name="T6" fmla="*/ 457 w 458"/>
              <a:gd name="T7" fmla="*/ 162 h 163"/>
              <a:gd name="T8" fmla="*/ 0 w 458"/>
              <a:gd name="T9" fmla="*/ 162 h 163"/>
            </a:gdLst>
            <a:ahLst/>
            <a:cxnLst>
              <a:cxn ang="0">
                <a:pos x="T0" y="T1"/>
              </a:cxn>
              <a:cxn ang="0">
                <a:pos x="T2" y="T3"/>
              </a:cxn>
              <a:cxn ang="0">
                <a:pos x="T4" y="T5"/>
              </a:cxn>
              <a:cxn ang="0">
                <a:pos x="T6" y="T7"/>
              </a:cxn>
              <a:cxn ang="0">
                <a:pos x="T8" y="T9"/>
              </a:cxn>
            </a:cxnLst>
            <a:rect l="0" t="0" r="r" b="b"/>
            <a:pathLst>
              <a:path w="458" h="163">
                <a:moveTo>
                  <a:pt x="0" y="162"/>
                </a:moveTo>
                <a:lnTo>
                  <a:pt x="0" y="0"/>
                </a:lnTo>
                <a:lnTo>
                  <a:pt x="457" y="0"/>
                </a:lnTo>
                <a:lnTo>
                  <a:pt x="457" y="162"/>
                </a:lnTo>
                <a:lnTo>
                  <a:pt x="0" y="162"/>
                </a:lnTo>
              </a:path>
            </a:pathLst>
          </a:custGeom>
          <a:solidFill>
            <a:schemeClr val="bg2"/>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09" name="Rectangle 9"/>
          <p:cNvSpPr>
            <a:spLocks noChangeArrowheads="1"/>
          </p:cNvSpPr>
          <p:nvPr/>
        </p:nvSpPr>
        <p:spPr bwMode="auto">
          <a:xfrm>
            <a:off x="4722813" y="4403725"/>
            <a:ext cx="842963"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200" b="1">
                <a:latin typeface="Arial" pitchFamily="34" charset="0"/>
              </a:rPr>
              <a:t>OUTPUT'</a:t>
            </a:r>
          </a:p>
        </p:txBody>
      </p:sp>
      <p:sp>
        <p:nvSpPr>
          <p:cNvPr id="25610" name="Freeform 10"/>
          <p:cNvSpPr>
            <a:spLocks/>
          </p:cNvSpPr>
          <p:nvPr/>
        </p:nvSpPr>
        <p:spPr bwMode="auto">
          <a:xfrm>
            <a:off x="1319213" y="3736975"/>
            <a:ext cx="1163638" cy="171450"/>
          </a:xfrm>
          <a:custGeom>
            <a:avLst/>
            <a:gdLst>
              <a:gd name="T0" fmla="*/ 732 w 733"/>
              <a:gd name="T1" fmla="*/ 54 h 108"/>
              <a:gd name="T2" fmla="*/ 703 w 733"/>
              <a:gd name="T3" fmla="*/ 33 h 108"/>
              <a:gd name="T4" fmla="*/ 625 w 733"/>
              <a:gd name="T5" fmla="*/ 15 h 108"/>
              <a:gd name="T6" fmla="*/ 366 w 733"/>
              <a:gd name="T7" fmla="*/ 0 h 108"/>
              <a:gd name="T8" fmla="*/ 107 w 733"/>
              <a:gd name="T9" fmla="*/ 15 h 108"/>
              <a:gd name="T10" fmla="*/ 29 w 733"/>
              <a:gd name="T11" fmla="*/ 33 h 108"/>
              <a:gd name="T12" fmla="*/ 0 w 733"/>
              <a:gd name="T13" fmla="*/ 54 h 108"/>
              <a:gd name="T14" fmla="*/ 29 w 733"/>
              <a:gd name="T15" fmla="*/ 74 h 108"/>
              <a:gd name="T16" fmla="*/ 107 w 733"/>
              <a:gd name="T17" fmla="*/ 91 h 108"/>
              <a:gd name="T18" fmla="*/ 366 w 733"/>
              <a:gd name="T19" fmla="*/ 107 h 108"/>
              <a:gd name="T20" fmla="*/ 625 w 733"/>
              <a:gd name="T21" fmla="*/ 91 h 108"/>
              <a:gd name="T22" fmla="*/ 703 w 733"/>
              <a:gd name="T23" fmla="*/ 74 h 108"/>
              <a:gd name="T24" fmla="*/ 732 w 733"/>
              <a:gd name="T25" fmla="*/ 54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3" h="108">
                <a:moveTo>
                  <a:pt x="732" y="54"/>
                </a:moveTo>
                <a:lnTo>
                  <a:pt x="703" y="33"/>
                </a:lnTo>
                <a:lnTo>
                  <a:pt x="625" y="15"/>
                </a:lnTo>
                <a:lnTo>
                  <a:pt x="366" y="0"/>
                </a:lnTo>
                <a:lnTo>
                  <a:pt x="107" y="15"/>
                </a:lnTo>
                <a:lnTo>
                  <a:pt x="29" y="33"/>
                </a:lnTo>
                <a:lnTo>
                  <a:pt x="0" y="54"/>
                </a:lnTo>
                <a:lnTo>
                  <a:pt x="29" y="74"/>
                </a:lnTo>
                <a:lnTo>
                  <a:pt x="107" y="91"/>
                </a:lnTo>
                <a:lnTo>
                  <a:pt x="366" y="107"/>
                </a:lnTo>
                <a:lnTo>
                  <a:pt x="625" y="91"/>
                </a:lnTo>
                <a:lnTo>
                  <a:pt x="703" y="74"/>
                </a:lnTo>
                <a:lnTo>
                  <a:pt x="732" y="54"/>
                </a:lnTo>
              </a:path>
            </a:pathLst>
          </a:custGeom>
          <a:noFill/>
          <a:ln w="254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11" name="Freeform 11"/>
          <p:cNvSpPr>
            <a:spLocks/>
          </p:cNvSpPr>
          <p:nvPr/>
        </p:nvSpPr>
        <p:spPr bwMode="auto">
          <a:xfrm>
            <a:off x="1319213" y="4926013"/>
            <a:ext cx="1163638" cy="90487"/>
          </a:xfrm>
          <a:custGeom>
            <a:avLst/>
            <a:gdLst>
              <a:gd name="T0" fmla="*/ 0 w 733"/>
              <a:gd name="T1" fmla="*/ 0 h 57"/>
              <a:gd name="T2" fmla="*/ 10 w 733"/>
              <a:gd name="T3" fmla="*/ 4 h 57"/>
              <a:gd name="T4" fmla="*/ 66 w 733"/>
              <a:gd name="T5" fmla="*/ 25 h 57"/>
              <a:gd name="T6" fmla="*/ 194 w 733"/>
              <a:gd name="T7" fmla="*/ 46 h 57"/>
              <a:gd name="T8" fmla="*/ 373 w 733"/>
              <a:gd name="T9" fmla="*/ 56 h 57"/>
              <a:gd name="T10" fmla="*/ 551 w 733"/>
              <a:gd name="T11" fmla="*/ 44 h 57"/>
              <a:gd name="T12" fmla="*/ 684 w 733"/>
              <a:gd name="T13" fmla="*/ 21 h 57"/>
              <a:gd name="T14" fmla="*/ 728 w 733"/>
              <a:gd name="T15" fmla="*/ 3 h 57"/>
              <a:gd name="T16" fmla="*/ 732 w 733"/>
              <a:gd name="T17" fmla="*/ 0 h 57"/>
              <a:gd name="T18" fmla="*/ 0 w 733"/>
              <a:gd name="T19"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33" h="57">
                <a:moveTo>
                  <a:pt x="0" y="0"/>
                </a:moveTo>
                <a:lnTo>
                  <a:pt x="10" y="4"/>
                </a:lnTo>
                <a:lnTo>
                  <a:pt x="66" y="25"/>
                </a:lnTo>
                <a:lnTo>
                  <a:pt x="194" y="46"/>
                </a:lnTo>
                <a:lnTo>
                  <a:pt x="373" y="56"/>
                </a:lnTo>
                <a:lnTo>
                  <a:pt x="551" y="44"/>
                </a:lnTo>
                <a:lnTo>
                  <a:pt x="684" y="21"/>
                </a:lnTo>
                <a:lnTo>
                  <a:pt x="728" y="3"/>
                </a:lnTo>
                <a:lnTo>
                  <a:pt x="732" y="0"/>
                </a:lnTo>
                <a:lnTo>
                  <a:pt x="0" y="0"/>
                </a:lnTo>
              </a:path>
            </a:pathLst>
          </a:custGeom>
          <a:noFill/>
          <a:ln w="254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12" name="Freeform 12"/>
          <p:cNvSpPr>
            <a:spLocks/>
          </p:cNvSpPr>
          <p:nvPr/>
        </p:nvSpPr>
        <p:spPr bwMode="auto">
          <a:xfrm>
            <a:off x="1319213" y="3832225"/>
            <a:ext cx="1588" cy="1065213"/>
          </a:xfrm>
          <a:custGeom>
            <a:avLst/>
            <a:gdLst>
              <a:gd name="T0" fmla="*/ 0 w 1"/>
              <a:gd name="T1" fmla="*/ 0 h 671"/>
              <a:gd name="T2" fmla="*/ 0 w 1"/>
              <a:gd name="T3" fmla="*/ 670 h 671"/>
              <a:gd name="T4" fmla="*/ 0 w 1"/>
              <a:gd name="T5" fmla="*/ 0 h 671"/>
            </a:gdLst>
            <a:ahLst/>
            <a:cxnLst>
              <a:cxn ang="0">
                <a:pos x="T0" y="T1"/>
              </a:cxn>
              <a:cxn ang="0">
                <a:pos x="T2" y="T3"/>
              </a:cxn>
              <a:cxn ang="0">
                <a:pos x="T4" y="T5"/>
              </a:cxn>
            </a:cxnLst>
            <a:rect l="0" t="0" r="r" b="b"/>
            <a:pathLst>
              <a:path w="1" h="671">
                <a:moveTo>
                  <a:pt x="0" y="0"/>
                </a:moveTo>
                <a:lnTo>
                  <a:pt x="0" y="670"/>
                </a:lnTo>
                <a:lnTo>
                  <a:pt x="0" y="0"/>
                </a:lnTo>
              </a:path>
            </a:pathLst>
          </a:custGeom>
          <a:noFill/>
          <a:ln w="254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13" name="Freeform 13"/>
          <p:cNvSpPr>
            <a:spLocks/>
          </p:cNvSpPr>
          <p:nvPr/>
        </p:nvSpPr>
        <p:spPr bwMode="auto">
          <a:xfrm>
            <a:off x="6175376" y="3716338"/>
            <a:ext cx="1165225" cy="173037"/>
          </a:xfrm>
          <a:custGeom>
            <a:avLst/>
            <a:gdLst>
              <a:gd name="T0" fmla="*/ 733 w 734"/>
              <a:gd name="T1" fmla="*/ 54 h 109"/>
              <a:gd name="T2" fmla="*/ 705 w 734"/>
              <a:gd name="T3" fmla="*/ 33 h 109"/>
              <a:gd name="T4" fmla="*/ 626 w 734"/>
              <a:gd name="T5" fmla="*/ 16 h 109"/>
              <a:gd name="T6" fmla="*/ 367 w 734"/>
              <a:gd name="T7" fmla="*/ 0 h 109"/>
              <a:gd name="T8" fmla="*/ 108 w 734"/>
              <a:gd name="T9" fmla="*/ 16 h 109"/>
              <a:gd name="T10" fmla="*/ 29 w 734"/>
              <a:gd name="T11" fmla="*/ 33 h 109"/>
              <a:gd name="T12" fmla="*/ 0 w 734"/>
              <a:gd name="T13" fmla="*/ 54 h 109"/>
              <a:gd name="T14" fmla="*/ 29 w 734"/>
              <a:gd name="T15" fmla="*/ 75 h 109"/>
              <a:gd name="T16" fmla="*/ 108 w 734"/>
              <a:gd name="T17" fmla="*/ 92 h 109"/>
              <a:gd name="T18" fmla="*/ 367 w 734"/>
              <a:gd name="T19" fmla="*/ 108 h 109"/>
              <a:gd name="T20" fmla="*/ 626 w 734"/>
              <a:gd name="T21" fmla="*/ 92 h 109"/>
              <a:gd name="T22" fmla="*/ 705 w 734"/>
              <a:gd name="T23" fmla="*/ 75 h 109"/>
              <a:gd name="T24" fmla="*/ 733 w 734"/>
              <a:gd name="T25" fmla="*/ 54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4" h="109">
                <a:moveTo>
                  <a:pt x="733" y="54"/>
                </a:moveTo>
                <a:lnTo>
                  <a:pt x="705" y="33"/>
                </a:lnTo>
                <a:lnTo>
                  <a:pt x="626" y="16"/>
                </a:lnTo>
                <a:lnTo>
                  <a:pt x="367" y="0"/>
                </a:lnTo>
                <a:lnTo>
                  <a:pt x="108" y="16"/>
                </a:lnTo>
                <a:lnTo>
                  <a:pt x="29" y="33"/>
                </a:lnTo>
                <a:lnTo>
                  <a:pt x="0" y="54"/>
                </a:lnTo>
                <a:lnTo>
                  <a:pt x="29" y="75"/>
                </a:lnTo>
                <a:lnTo>
                  <a:pt x="108" y="92"/>
                </a:lnTo>
                <a:lnTo>
                  <a:pt x="367" y="108"/>
                </a:lnTo>
                <a:lnTo>
                  <a:pt x="626" y="92"/>
                </a:lnTo>
                <a:lnTo>
                  <a:pt x="705" y="75"/>
                </a:lnTo>
                <a:lnTo>
                  <a:pt x="733" y="54"/>
                </a:lnTo>
              </a:path>
            </a:pathLst>
          </a:custGeom>
          <a:noFill/>
          <a:ln w="254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14" name="Freeform 14"/>
          <p:cNvSpPr>
            <a:spLocks/>
          </p:cNvSpPr>
          <p:nvPr/>
        </p:nvSpPr>
        <p:spPr bwMode="auto">
          <a:xfrm>
            <a:off x="6175376" y="4984750"/>
            <a:ext cx="1165225" cy="90488"/>
          </a:xfrm>
          <a:custGeom>
            <a:avLst/>
            <a:gdLst>
              <a:gd name="T0" fmla="*/ 0 w 734"/>
              <a:gd name="T1" fmla="*/ 0 h 57"/>
              <a:gd name="T2" fmla="*/ 9 w 734"/>
              <a:gd name="T3" fmla="*/ 4 h 57"/>
              <a:gd name="T4" fmla="*/ 66 w 734"/>
              <a:gd name="T5" fmla="*/ 25 h 57"/>
              <a:gd name="T6" fmla="*/ 194 w 734"/>
              <a:gd name="T7" fmla="*/ 46 h 57"/>
              <a:gd name="T8" fmla="*/ 373 w 734"/>
              <a:gd name="T9" fmla="*/ 56 h 57"/>
              <a:gd name="T10" fmla="*/ 551 w 734"/>
              <a:gd name="T11" fmla="*/ 44 h 57"/>
              <a:gd name="T12" fmla="*/ 683 w 734"/>
              <a:gd name="T13" fmla="*/ 21 h 57"/>
              <a:gd name="T14" fmla="*/ 728 w 734"/>
              <a:gd name="T15" fmla="*/ 3 h 57"/>
              <a:gd name="T16" fmla="*/ 733 w 734"/>
              <a:gd name="T17" fmla="*/ 0 h 57"/>
              <a:gd name="T18" fmla="*/ 0 w 734"/>
              <a:gd name="T19"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34" h="57">
                <a:moveTo>
                  <a:pt x="0" y="0"/>
                </a:moveTo>
                <a:lnTo>
                  <a:pt x="9" y="4"/>
                </a:lnTo>
                <a:lnTo>
                  <a:pt x="66" y="25"/>
                </a:lnTo>
                <a:lnTo>
                  <a:pt x="194" y="46"/>
                </a:lnTo>
                <a:lnTo>
                  <a:pt x="373" y="56"/>
                </a:lnTo>
                <a:lnTo>
                  <a:pt x="551" y="44"/>
                </a:lnTo>
                <a:lnTo>
                  <a:pt x="683" y="21"/>
                </a:lnTo>
                <a:lnTo>
                  <a:pt x="728" y="3"/>
                </a:lnTo>
                <a:lnTo>
                  <a:pt x="733" y="0"/>
                </a:lnTo>
                <a:lnTo>
                  <a:pt x="0" y="0"/>
                </a:lnTo>
              </a:path>
            </a:pathLst>
          </a:custGeom>
          <a:noFill/>
          <a:ln w="254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15" name="Freeform 15"/>
          <p:cNvSpPr>
            <a:spLocks/>
          </p:cNvSpPr>
          <p:nvPr/>
        </p:nvSpPr>
        <p:spPr bwMode="auto">
          <a:xfrm>
            <a:off x="7339013" y="3822700"/>
            <a:ext cx="1588" cy="1155700"/>
          </a:xfrm>
          <a:custGeom>
            <a:avLst/>
            <a:gdLst>
              <a:gd name="T0" fmla="*/ 0 w 1"/>
              <a:gd name="T1" fmla="*/ 0 h 728"/>
              <a:gd name="T2" fmla="*/ 0 w 1"/>
              <a:gd name="T3" fmla="*/ 727 h 728"/>
              <a:gd name="T4" fmla="*/ 0 w 1"/>
              <a:gd name="T5" fmla="*/ 0 h 728"/>
            </a:gdLst>
            <a:ahLst/>
            <a:cxnLst>
              <a:cxn ang="0">
                <a:pos x="T0" y="T1"/>
              </a:cxn>
              <a:cxn ang="0">
                <a:pos x="T2" y="T3"/>
              </a:cxn>
              <a:cxn ang="0">
                <a:pos x="T4" y="T5"/>
              </a:cxn>
            </a:cxnLst>
            <a:rect l="0" t="0" r="r" b="b"/>
            <a:pathLst>
              <a:path w="1" h="728">
                <a:moveTo>
                  <a:pt x="0" y="0"/>
                </a:moveTo>
                <a:lnTo>
                  <a:pt x="0" y="727"/>
                </a:lnTo>
                <a:lnTo>
                  <a:pt x="0" y="0"/>
                </a:lnTo>
              </a:path>
            </a:pathLst>
          </a:custGeom>
          <a:noFill/>
          <a:ln w="254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16" name="Freeform 16"/>
          <p:cNvSpPr>
            <a:spLocks/>
          </p:cNvSpPr>
          <p:nvPr/>
        </p:nvSpPr>
        <p:spPr bwMode="auto">
          <a:xfrm>
            <a:off x="6175376" y="3859213"/>
            <a:ext cx="1587" cy="1117600"/>
          </a:xfrm>
          <a:custGeom>
            <a:avLst/>
            <a:gdLst>
              <a:gd name="T0" fmla="*/ 0 w 1"/>
              <a:gd name="T1" fmla="*/ 0 h 704"/>
              <a:gd name="T2" fmla="*/ 0 w 1"/>
              <a:gd name="T3" fmla="*/ 703 h 704"/>
              <a:gd name="T4" fmla="*/ 0 w 1"/>
              <a:gd name="T5" fmla="*/ 0 h 704"/>
            </a:gdLst>
            <a:ahLst/>
            <a:cxnLst>
              <a:cxn ang="0">
                <a:pos x="T0" y="T1"/>
              </a:cxn>
              <a:cxn ang="0">
                <a:pos x="T2" y="T3"/>
              </a:cxn>
              <a:cxn ang="0">
                <a:pos x="T4" y="T5"/>
              </a:cxn>
            </a:cxnLst>
            <a:rect l="0" t="0" r="r" b="b"/>
            <a:pathLst>
              <a:path w="1" h="704">
                <a:moveTo>
                  <a:pt x="0" y="0"/>
                </a:moveTo>
                <a:lnTo>
                  <a:pt x="0" y="703"/>
                </a:lnTo>
                <a:lnTo>
                  <a:pt x="0" y="0"/>
                </a:lnTo>
              </a:path>
            </a:pathLst>
          </a:custGeom>
          <a:noFill/>
          <a:ln w="254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17" name="Freeform 17"/>
          <p:cNvSpPr>
            <a:spLocks/>
          </p:cNvSpPr>
          <p:nvPr/>
        </p:nvSpPr>
        <p:spPr bwMode="auto">
          <a:xfrm>
            <a:off x="1441451" y="4659313"/>
            <a:ext cx="946150" cy="109537"/>
          </a:xfrm>
          <a:custGeom>
            <a:avLst/>
            <a:gdLst>
              <a:gd name="T0" fmla="*/ 0 w 596"/>
              <a:gd name="T1" fmla="*/ 68 h 69"/>
              <a:gd name="T2" fmla="*/ 0 w 596"/>
              <a:gd name="T3" fmla="*/ 0 h 69"/>
              <a:gd name="T4" fmla="*/ 595 w 596"/>
              <a:gd name="T5" fmla="*/ 0 h 69"/>
              <a:gd name="T6" fmla="*/ 595 w 596"/>
              <a:gd name="T7" fmla="*/ 68 h 69"/>
              <a:gd name="T8" fmla="*/ 0 w 596"/>
              <a:gd name="T9" fmla="*/ 68 h 69"/>
            </a:gdLst>
            <a:ahLst/>
            <a:cxnLst>
              <a:cxn ang="0">
                <a:pos x="T0" y="T1"/>
              </a:cxn>
              <a:cxn ang="0">
                <a:pos x="T2" y="T3"/>
              </a:cxn>
              <a:cxn ang="0">
                <a:pos x="T4" y="T5"/>
              </a:cxn>
              <a:cxn ang="0">
                <a:pos x="T6" y="T7"/>
              </a:cxn>
              <a:cxn ang="0">
                <a:pos x="T8" y="T9"/>
              </a:cxn>
            </a:cxnLst>
            <a:rect l="0" t="0" r="r" b="b"/>
            <a:pathLst>
              <a:path w="596" h="69">
                <a:moveTo>
                  <a:pt x="0" y="68"/>
                </a:moveTo>
                <a:lnTo>
                  <a:pt x="0" y="0"/>
                </a:lnTo>
                <a:lnTo>
                  <a:pt x="595" y="0"/>
                </a:lnTo>
                <a:lnTo>
                  <a:pt x="595" y="68"/>
                </a:lnTo>
                <a:lnTo>
                  <a:pt x="0" y="68"/>
                </a:lnTo>
              </a:path>
            </a:pathLst>
          </a:custGeom>
          <a:solidFill>
            <a:srgbClr val="FAFD00"/>
          </a:solidFill>
          <a:ln w="254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18" name="Freeform 18"/>
          <p:cNvSpPr>
            <a:spLocks/>
          </p:cNvSpPr>
          <p:nvPr/>
        </p:nvSpPr>
        <p:spPr bwMode="auto">
          <a:xfrm>
            <a:off x="6273801" y="4176713"/>
            <a:ext cx="933450" cy="109537"/>
          </a:xfrm>
          <a:custGeom>
            <a:avLst/>
            <a:gdLst>
              <a:gd name="T0" fmla="*/ 0 w 588"/>
              <a:gd name="T1" fmla="*/ 68 h 69"/>
              <a:gd name="T2" fmla="*/ 0 w 588"/>
              <a:gd name="T3" fmla="*/ 0 h 69"/>
              <a:gd name="T4" fmla="*/ 587 w 588"/>
              <a:gd name="T5" fmla="*/ 0 h 69"/>
              <a:gd name="T6" fmla="*/ 587 w 588"/>
              <a:gd name="T7" fmla="*/ 68 h 69"/>
              <a:gd name="T8" fmla="*/ 0 w 588"/>
              <a:gd name="T9" fmla="*/ 68 h 69"/>
            </a:gdLst>
            <a:ahLst/>
            <a:cxnLst>
              <a:cxn ang="0">
                <a:pos x="T0" y="T1"/>
              </a:cxn>
              <a:cxn ang="0">
                <a:pos x="T2" y="T3"/>
              </a:cxn>
              <a:cxn ang="0">
                <a:pos x="T4" y="T5"/>
              </a:cxn>
              <a:cxn ang="0">
                <a:pos x="T6" y="T7"/>
              </a:cxn>
              <a:cxn ang="0">
                <a:pos x="T8" y="T9"/>
              </a:cxn>
            </a:cxnLst>
            <a:rect l="0" t="0" r="r" b="b"/>
            <a:pathLst>
              <a:path w="588" h="69">
                <a:moveTo>
                  <a:pt x="0" y="68"/>
                </a:moveTo>
                <a:lnTo>
                  <a:pt x="0" y="0"/>
                </a:lnTo>
                <a:lnTo>
                  <a:pt x="587" y="0"/>
                </a:lnTo>
                <a:lnTo>
                  <a:pt x="587" y="68"/>
                </a:lnTo>
                <a:lnTo>
                  <a:pt x="0" y="68"/>
                </a:lnTo>
              </a:path>
            </a:pathLst>
          </a:custGeom>
          <a:solidFill>
            <a:srgbClr val="FAFD00"/>
          </a:solidFill>
          <a:ln w="254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19" name="Freeform 19"/>
          <p:cNvSpPr>
            <a:spLocks/>
          </p:cNvSpPr>
          <p:nvPr/>
        </p:nvSpPr>
        <p:spPr bwMode="auto">
          <a:xfrm>
            <a:off x="6286501" y="4614863"/>
            <a:ext cx="933450" cy="100012"/>
          </a:xfrm>
          <a:custGeom>
            <a:avLst/>
            <a:gdLst>
              <a:gd name="T0" fmla="*/ 0 w 588"/>
              <a:gd name="T1" fmla="*/ 62 h 63"/>
              <a:gd name="T2" fmla="*/ 0 w 588"/>
              <a:gd name="T3" fmla="*/ 0 h 63"/>
              <a:gd name="T4" fmla="*/ 587 w 588"/>
              <a:gd name="T5" fmla="*/ 0 h 63"/>
              <a:gd name="T6" fmla="*/ 587 w 588"/>
              <a:gd name="T7" fmla="*/ 62 h 63"/>
              <a:gd name="T8" fmla="*/ 0 w 588"/>
              <a:gd name="T9" fmla="*/ 62 h 63"/>
            </a:gdLst>
            <a:ahLst/>
            <a:cxnLst>
              <a:cxn ang="0">
                <a:pos x="T0" y="T1"/>
              </a:cxn>
              <a:cxn ang="0">
                <a:pos x="T2" y="T3"/>
              </a:cxn>
              <a:cxn ang="0">
                <a:pos x="T4" y="T5"/>
              </a:cxn>
              <a:cxn ang="0">
                <a:pos x="T6" y="T7"/>
              </a:cxn>
              <a:cxn ang="0">
                <a:pos x="T8" y="T9"/>
              </a:cxn>
            </a:cxnLst>
            <a:rect l="0" t="0" r="r" b="b"/>
            <a:pathLst>
              <a:path w="588" h="63">
                <a:moveTo>
                  <a:pt x="0" y="62"/>
                </a:moveTo>
                <a:lnTo>
                  <a:pt x="0" y="0"/>
                </a:lnTo>
                <a:lnTo>
                  <a:pt x="587" y="0"/>
                </a:lnTo>
                <a:lnTo>
                  <a:pt x="587" y="62"/>
                </a:lnTo>
                <a:lnTo>
                  <a:pt x="0" y="62"/>
                </a:lnTo>
              </a:path>
            </a:pathLst>
          </a:custGeom>
          <a:solidFill>
            <a:srgbClr val="FAFD00"/>
          </a:solidFill>
          <a:ln w="254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20" name="Freeform 20"/>
          <p:cNvSpPr>
            <a:spLocks/>
          </p:cNvSpPr>
          <p:nvPr/>
        </p:nvSpPr>
        <p:spPr bwMode="auto">
          <a:xfrm>
            <a:off x="1441451" y="4229100"/>
            <a:ext cx="946150" cy="109538"/>
          </a:xfrm>
          <a:custGeom>
            <a:avLst/>
            <a:gdLst>
              <a:gd name="T0" fmla="*/ 0 w 596"/>
              <a:gd name="T1" fmla="*/ 68 h 69"/>
              <a:gd name="T2" fmla="*/ 0 w 596"/>
              <a:gd name="T3" fmla="*/ 0 h 69"/>
              <a:gd name="T4" fmla="*/ 595 w 596"/>
              <a:gd name="T5" fmla="*/ 0 h 69"/>
              <a:gd name="T6" fmla="*/ 595 w 596"/>
              <a:gd name="T7" fmla="*/ 68 h 69"/>
              <a:gd name="T8" fmla="*/ 0 w 596"/>
              <a:gd name="T9" fmla="*/ 68 h 69"/>
            </a:gdLst>
            <a:ahLst/>
            <a:cxnLst>
              <a:cxn ang="0">
                <a:pos x="T0" y="T1"/>
              </a:cxn>
              <a:cxn ang="0">
                <a:pos x="T2" y="T3"/>
              </a:cxn>
              <a:cxn ang="0">
                <a:pos x="T4" y="T5"/>
              </a:cxn>
              <a:cxn ang="0">
                <a:pos x="T6" y="T7"/>
              </a:cxn>
              <a:cxn ang="0">
                <a:pos x="T8" y="T9"/>
              </a:cxn>
            </a:cxnLst>
            <a:rect l="0" t="0" r="r" b="b"/>
            <a:pathLst>
              <a:path w="596" h="69">
                <a:moveTo>
                  <a:pt x="0" y="68"/>
                </a:moveTo>
                <a:lnTo>
                  <a:pt x="0" y="0"/>
                </a:lnTo>
                <a:lnTo>
                  <a:pt x="595" y="0"/>
                </a:lnTo>
                <a:lnTo>
                  <a:pt x="595" y="68"/>
                </a:lnTo>
                <a:lnTo>
                  <a:pt x="0" y="68"/>
                </a:lnTo>
              </a:path>
            </a:pathLst>
          </a:custGeom>
          <a:solidFill>
            <a:srgbClr val="FAFD00"/>
          </a:solidFill>
          <a:ln w="254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21" name="Freeform 21"/>
          <p:cNvSpPr>
            <a:spLocks/>
          </p:cNvSpPr>
          <p:nvPr/>
        </p:nvSpPr>
        <p:spPr bwMode="auto">
          <a:xfrm>
            <a:off x="1441451" y="3971925"/>
            <a:ext cx="946150" cy="109538"/>
          </a:xfrm>
          <a:custGeom>
            <a:avLst/>
            <a:gdLst>
              <a:gd name="T0" fmla="*/ 0 w 596"/>
              <a:gd name="T1" fmla="*/ 68 h 69"/>
              <a:gd name="T2" fmla="*/ 0 w 596"/>
              <a:gd name="T3" fmla="*/ 0 h 69"/>
              <a:gd name="T4" fmla="*/ 595 w 596"/>
              <a:gd name="T5" fmla="*/ 0 h 69"/>
              <a:gd name="T6" fmla="*/ 595 w 596"/>
              <a:gd name="T7" fmla="*/ 68 h 69"/>
              <a:gd name="T8" fmla="*/ 0 w 596"/>
              <a:gd name="T9" fmla="*/ 68 h 69"/>
            </a:gdLst>
            <a:ahLst/>
            <a:cxnLst>
              <a:cxn ang="0">
                <a:pos x="T0" y="T1"/>
              </a:cxn>
              <a:cxn ang="0">
                <a:pos x="T2" y="T3"/>
              </a:cxn>
              <a:cxn ang="0">
                <a:pos x="T4" y="T5"/>
              </a:cxn>
              <a:cxn ang="0">
                <a:pos x="T6" y="T7"/>
              </a:cxn>
              <a:cxn ang="0">
                <a:pos x="T8" y="T9"/>
              </a:cxn>
            </a:cxnLst>
            <a:rect l="0" t="0" r="r" b="b"/>
            <a:pathLst>
              <a:path w="596" h="69">
                <a:moveTo>
                  <a:pt x="0" y="68"/>
                </a:moveTo>
                <a:lnTo>
                  <a:pt x="0" y="0"/>
                </a:lnTo>
                <a:lnTo>
                  <a:pt x="595" y="0"/>
                </a:lnTo>
                <a:lnTo>
                  <a:pt x="595" y="68"/>
                </a:lnTo>
                <a:lnTo>
                  <a:pt x="0" y="68"/>
                </a:lnTo>
              </a:path>
            </a:pathLst>
          </a:custGeom>
          <a:solidFill>
            <a:srgbClr val="FAFD00"/>
          </a:solidFill>
          <a:ln w="254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22" name="Freeform 22"/>
          <p:cNvSpPr>
            <a:spLocks/>
          </p:cNvSpPr>
          <p:nvPr/>
        </p:nvSpPr>
        <p:spPr bwMode="auto">
          <a:xfrm>
            <a:off x="6286501" y="3971925"/>
            <a:ext cx="944562" cy="109538"/>
          </a:xfrm>
          <a:custGeom>
            <a:avLst/>
            <a:gdLst>
              <a:gd name="T0" fmla="*/ 0 w 595"/>
              <a:gd name="T1" fmla="*/ 68 h 69"/>
              <a:gd name="T2" fmla="*/ 0 w 595"/>
              <a:gd name="T3" fmla="*/ 0 h 69"/>
              <a:gd name="T4" fmla="*/ 594 w 595"/>
              <a:gd name="T5" fmla="*/ 0 h 69"/>
              <a:gd name="T6" fmla="*/ 594 w 595"/>
              <a:gd name="T7" fmla="*/ 68 h 69"/>
              <a:gd name="T8" fmla="*/ 0 w 595"/>
              <a:gd name="T9" fmla="*/ 68 h 69"/>
            </a:gdLst>
            <a:ahLst/>
            <a:cxnLst>
              <a:cxn ang="0">
                <a:pos x="T0" y="T1"/>
              </a:cxn>
              <a:cxn ang="0">
                <a:pos x="T2" y="T3"/>
              </a:cxn>
              <a:cxn ang="0">
                <a:pos x="T4" y="T5"/>
              </a:cxn>
              <a:cxn ang="0">
                <a:pos x="T6" y="T7"/>
              </a:cxn>
              <a:cxn ang="0">
                <a:pos x="T8" y="T9"/>
              </a:cxn>
            </a:cxnLst>
            <a:rect l="0" t="0" r="r" b="b"/>
            <a:pathLst>
              <a:path w="595" h="69">
                <a:moveTo>
                  <a:pt x="0" y="68"/>
                </a:moveTo>
                <a:lnTo>
                  <a:pt x="0" y="0"/>
                </a:lnTo>
                <a:lnTo>
                  <a:pt x="594" y="0"/>
                </a:lnTo>
                <a:lnTo>
                  <a:pt x="594" y="68"/>
                </a:lnTo>
                <a:lnTo>
                  <a:pt x="0" y="68"/>
                </a:lnTo>
              </a:path>
            </a:pathLst>
          </a:custGeom>
          <a:solidFill>
            <a:srgbClr val="FAFD00"/>
          </a:solidFill>
          <a:ln w="254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23" name="Freeform 23"/>
          <p:cNvSpPr>
            <a:spLocks/>
          </p:cNvSpPr>
          <p:nvPr/>
        </p:nvSpPr>
        <p:spPr bwMode="auto">
          <a:xfrm>
            <a:off x="6551613" y="4400550"/>
            <a:ext cx="49213" cy="66675"/>
          </a:xfrm>
          <a:custGeom>
            <a:avLst/>
            <a:gdLst>
              <a:gd name="T0" fmla="*/ 30 w 31"/>
              <a:gd name="T1" fmla="*/ 21 h 42"/>
              <a:gd name="T2" fmla="*/ 15 w 31"/>
              <a:gd name="T3" fmla="*/ 0 h 42"/>
              <a:gd name="T4" fmla="*/ 0 w 31"/>
              <a:gd name="T5" fmla="*/ 21 h 42"/>
              <a:gd name="T6" fmla="*/ 15 w 31"/>
              <a:gd name="T7" fmla="*/ 41 h 42"/>
              <a:gd name="T8" fmla="*/ 30 w 31"/>
              <a:gd name="T9" fmla="*/ 21 h 42"/>
            </a:gdLst>
            <a:ahLst/>
            <a:cxnLst>
              <a:cxn ang="0">
                <a:pos x="T0" y="T1"/>
              </a:cxn>
              <a:cxn ang="0">
                <a:pos x="T2" y="T3"/>
              </a:cxn>
              <a:cxn ang="0">
                <a:pos x="T4" y="T5"/>
              </a:cxn>
              <a:cxn ang="0">
                <a:pos x="T6" y="T7"/>
              </a:cxn>
              <a:cxn ang="0">
                <a:pos x="T8" y="T9"/>
              </a:cxn>
            </a:cxnLst>
            <a:rect l="0" t="0" r="r" b="b"/>
            <a:pathLst>
              <a:path w="31" h="42">
                <a:moveTo>
                  <a:pt x="30" y="21"/>
                </a:moveTo>
                <a:lnTo>
                  <a:pt x="15" y="0"/>
                </a:lnTo>
                <a:lnTo>
                  <a:pt x="0" y="21"/>
                </a:lnTo>
                <a:lnTo>
                  <a:pt x="15" y="41"/>
                </a:lnTo>
                <a:lnTo>
                  <a:pt x="30" y="21"/>
                </a:lnTo>
              </a:path>
            </a:pathLst>
          </a:custGeom>
          <a:noFill/>
          <a:ln w="254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24" name="Freeform 24"/>
          <p:cNvSpPr>
            <a:spLocks/>
          </p:cNvSpPr>
          <p:nvPr/>
        </p:nvSpPr>
        <p:spPr bwMode="auto">
          <a:xfrm>
            <a:off x="6719888" y="4400550"/>
            <a:ext cx="52388" cy="66675"/>
          </a:xfrm>
          <a:custGeom>
            <a:avLst/>
            <a:gdLst>
              <a:gd name="T0" fmla="*/ 32 w 33"/>
              <a:gd name="T1" fmla="*/ 21 h 42"/>
              <a:gd name="T2" fmla="*/ 16 w 33"/>
              <a:gd name="T3" fmla="*/ 0 h 42"/>
              <a:gd name="T4" fmla="*/ 0 w 33"/>
              <a:gd name="T5" fmla="*/ 21 h 42"/>
              <a:gd name="T6" fmla="*/ 16 w 33"/>
              <a:gd name="T7" fmla="*/ 41 h 42"/>
              <a:gd name="T8" fmla="*/ 32 w 33"/>
              <a:gd name="T9" fmla="*/ 21 h 42"/>
            </a:gdLst>
            <a:ahLst/>
            <a:cxnLst>
              <a:cxn ang="0">
                <a:pos x="T0" y="T1"/>
              </a:cxn>
              <a:cxn ang="0">
                <a:pos x="T2" y="T3"/>
              </a:cxn>
              <a:cxn ang="0">
                <a:pos x="T4" y="T5"/>
              </a:cxn>
              <a:cxn ang="0">
                <a:pos x="T6" y="T7"/>
              </a:cxn>
              <a:cxn ang="0">
                <a:pos x="T8" y="T9"/>
              </a:cxn>
            </a:cxnLst>
            <a:rect l="0" t="0" r="r" b="b"/>
            <a:pathLst>
              <a:path w="33" h="42">
                <a:moveTo>
                  <a:pt x="32" y="21"/>
                </a:moveTo>
                <a:lnTo>
                  <a:pt x="16" y="0"/>
                </a:lnTo>
                <a:lnTo>
                  <a:pt x="0" y="21"/>
                </a:lnTo>
                <a:lnTo>
                  <a:pt x="16" y="41"/>
                </a:lnTo>
                <a:lnTo>
                  <a:pt x="32" y="21"/>
                </a:lnTo>
              </a:path>
            </a:pathLst>
          </a:custGeom>
          <a:noFill/>
          <a:ln w="254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25" name="Freeform 25"/>
          <p:cNvSpPr>
            <a:spLocks/>
          </p:cNvSpPr>
          <p:nvPr/>
        </p:nvSpPr>
        <p:spPr bwMode="auto">
          <a:xfrm>
            <a:off x="6902451" y="4400550"/>
            <a:ext cx="50800" cy="66675"/>
          </a:xfrm>
          <a:custGeom>
            <a:avLst/>
            <a:gdLst>
              <a:gd name="T0" fmla="*/ 31 w 32"/>
              <a:gd name="T1" fmla="*/ 21 h 42"/>
              <a:gd name="T2" fmla="*/ 15 w 32"/>
              <a:gd name="T3" fmla="*/ 0 h 42"/>
              <a:gd name="T4" fmla="*/ 0 w 32"/>
              <a:gd name="T5" fmla="*/ 21 h 42"/>
              <a:gd name="T6" fmla="*/ 15 w 32"/>
              <a:gd name="T7" fmla="*/ 41 h 42"/>
              <a:gd name="T8" fmla="*/ 31 w 32"/>
              <a:gd name="T9" fmla="*/ 21 h 42"/>
            </a:gdLst>
            <a:ahLst/>
            <a:cxnLst>
              <a:cxn ang="0">
                <a:pos x="T0" y="T1"/>
              </a:cxn>
              <a:cxn ang="0">
                <a:pos x="T2" y="T3"/>
              </a:cxn>
              <a:cxn ang="0">
                <a:pos x="T4" y="T5"/>
              </a:cxn>
              <a:cxn ang="0">
                <a:pos x="T6" y="T7"/>
              </a:cxn>
              <a:cxn ang="0">
                <a:pos x="T8" y="T9"/>
              </a:cxn>
            </a:cxnLst>
            <a:rect l="0" t="0" r="r" b="b"/>
            <a:pathLst>
              <a:path w="32" h="42">
                <a:moveTo>
                  <a:pt x="31" y="21"/>
                </a:moveTo>
                <a:lnTo>
                  <a:pt x="15" y="0"/>
                </a:lnTo>
                <a:lnTo>
                  <a:pt x="0" y="21"/>
                </a:lnTo>
                <a:lnTo>
                  <a:pt x="15" y="41"/>
                </a:lnTo>
                <a:lnTo>
                  <a:pt x="31" y="21"/>
                </a:lnTo>
              </a:path>
            </a:pathLst>
          </a:custGeom>
          <a:noFill/>
          <a:ln w="254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5629" name="Group 29"/>
          <p:cNvGrpSpPr>
            <a:grpSpLocks/>
          </p:cNvGrpSpPr>
          <p:nvPr/>
        </p:nvGrpSpPr>
        <p:grpSpPr bwMode="auto">
          <a:xfrm>
            <a:off x="3289301" y="4775200"/>
            <a:ext cx="403225" cy="65088"/>
            <a:chOff x="2297" y="3192"/>
            <a:chExt cx="254" cy="41"/>
          </a:xfrm>
        </p:grpSpPr>
        <p:sp>
          <p:nvSpPr>
            <p:cNvPr id="25626" name="Freeform 26"/>
            <p:cNvSpPr>
              <a:spLocks/>
            </p:cNvSpPr>
            <p:nvPr/>
          </p:nvSpPr>
          <p:spPr bwMode="auto">
            <a:xfrm>
              <a:off x="2297" y="3192"/>
              <a:ext cx="33" cy="41"/>
            </a:xfrm>
            <a:custGeom>
              <a:avLst/>
              <a:gdLst>
                <a:gd name="T0" fmla="*/ 32 w 33"/>
                <a:gd name="T1" fmla="*/ 20 h 41"/>
                <a:gd name="T2" fmla="*/ 16 w 33"/>
                <a:gd name="T3" fmla="*/ 0 h 41"/>
                <a:gd name="T4" fmla="*/ 0 w 33"/>
                <a:gd name="T5" fmla="*/ 20 h 41"/>
                <a:gd name="T6" fmla="*/ 16 w 33"/>
                <a:gd name="T7" fmla="*/ 40 h 41"/>
                <a:gd name="T8" fmla="*/ 32 w 33"/>
                <a:gd name="T9" fmla="*/ 20 h 41"/>
              </a:gdLst>
              <a:ahLst/>
              <a:cxnLst>
                <a:cxn ang="0">
                  <a:pos x="T0" y="T1"/>
                </a:cxn>
                <a:cxn ang="0">
                  <a:pos x="T2" y="T3"/>
                </a:cxn>
                <a:cxn ang="0">
                  <a:pos x="T4" y="T5"/>
                </a:cxn>
                <a:cxn ang="0">
                  <a:pos x="T6" y="T7"/>
                </a:cxn>
                <a:cxn ang="0">
                  <a:pos x="T8" y="T9"/>
                </a:cxn>
              </a:cxnLst>
              <a:rect l="0" t="0" r="r" b="b"/>
              <a:pathLst>
                <a:path w="33" h="41">
                  <a:moveTo>
                    <a:pt x="32" y="20"/>
                  </a:moveTo>
                  <a:lnTo>
                    <a:pt x="16" y="0"/>
                  </a:lnTo>
                  <a:lnTo>
                    <a:pt x="0" y="20"/>
                  </a:lnTo>
                  <a:lnTo>
                    <a:pt x="16" y="40"/>
                  </a:lnTo>
                  <a:lnTo>
                    <a:pt x="32" y="20"/>
                  </a:lnTo>
                </a:path>
              </a:pathLst>
            </a:custGeom>
            <a:noFill/>
            <a:ln w="254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27" name="Freeform 27"/>
            <p:cNvSpPr>
              <a:spLocks/>
            </p:cNvSpPr>
            <p:nvPr/>
          </p:nvSpPr>
          <p:spPr bwMode="auto">
            <a:xfrm>
              <a:off x="2405" y="3192"/>
              <a:ext cx="31" cy="41"/>
            </a:xfrm>
            <a:custGeom>
              <a:avLst/>
              <a:gdLst>
                <a:gd name="T0" fmla="*/ 30 w 31"/>
                <a:gd name="T1" fmla="*/ 20 h 41"/>
                <a:gd name="T2" fmla="*/ 15 w 31"/>
                <a:gd name="T3" fmla="*/ 0 h 41"/>
                <a:gd name="T4" fmla="*/ 0 w 31"/>
                <a:gd name="T5" fmla="*/ 20 h 41"/>
                <a:gd name="T6" fmla="*/ 15 w 31"/>
                <a:gd name="T7" fmla="*/ 40 h 41"/>
                <a:gd name="T8" fmla="*/ 30 w 31"/>
                <a:gd name="T9" fmla="*/ 20 h 41"/>
              </a:gdLst>
              <a:ahLst/>
              <a:cxnLst>
                <a:cxn ang="0">
                  <a:pos x="T0" y="T1"/>
                </a:cxn>
                <a:cxn ang="0">
                  <a:pos x="T2" y="T3"/>
                </a:cxn>
                <a:cxn ang="0">
                  <a:pos x="T4" y="T5"/>
                </a:cxn>
                <a:cxn ang="0">
                  <a:pos x="T6" y="T7"/>
                </a:cxn>
                <a:cxn ang="0">
                  <a:pos x="T8" y="T9"/>
                </a:cxn>
              </a:cxnLst>
              <a:rect l="0" t="0" r="r" b="b"/>
              <a:pathLst>
                <a:path w="31" h="41">
                  <a:moveTo>
                    <a:pt x="30" y="20"/>
                  </a:moveTo>
                  <a:lnTo>
                    <a:pt x="15" y="0"/>
                  </a:lnTo>
                  <a:lnTo>
                    <a:pt x="0" y="20"/>
                  </a:lnTo>
                  <a:lnTo>
                    <a:pt x="15" y="40"/>
                  </a:lnTo>
                  <a:lnTo>
                    <a:pt x="30" y="20"/>
                  </a:lnTo>
                </a:path>
              </a:pathLst>
            </a:custGeom>
            <a:noFill/>
            <a:ln w="254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28" name="Freeform 28"/>
            <p:cNvSpPr>
              <a:spLocks/>
            </p:cNvSpPr>
            <p:nvPr/>
          </p:nvSpPr>
          <p:spPr bwMode="auto">
            <a:xfrm>
              <a:off x="2520" y="3192"/>
              <a:ext cx="31" cy="41"/>
            </a:xfrm>
            <a:custGeom>
              <a:avLst/>
              <a:gdLst>
                <a:gd name="T0" fmla="*/ 30 w 31"/>
                <a:gd name="T1" fmla="*/ 20 h 41"/>
                <a:gd name="T2" fmla="*/ 15 w 31"/>
                <a:gd name="T3" fmla="*/ 0 h 41"/>
                <a:gd name="T4" fmla="*/ 0 w 31"/>
                <a:gd name="T5" fmla="*/ 20 h 41"/>
                <a:gd name="T6" fmla="*/ 15 w 31"/>
                <a:gd name="T7" fmla="*/ 40 h 41"/>
                <a:gd name="T8" fmla="*/ 30 w 31"/>
                <a:gd name="T9" fmla="*/ 20 h 41"/>
              </a:gdLst>
              <a:ahLst/>
              <a:cxnLst>
                <a:cxn ang="0">
                  <a:pos x="T0" y="T1"/>
                </a:cxn>
                <a:cxn ang="0">
                  <a:pos x="T2" y="T3"/>
                </a:cxn>
                <a:cxn ang="0">
                  <a:pos x="T4" y="T5"/>
                </a:cxn>
                <a:cxn ang="0">
                  <a:pos x="T6" y="T7"/>
                </a:cxn>
                <a:cxn ang="0">
                  <a:pos x="T8" y="T9"/>
                </a:cxn>
              </a:cxnLst>
              <a:rect l="0" t="0" r="r" b="b"/>
              <a:pathLst>
                <a:path w="31" h="41">
                  <a:moveTo>
                    <a:pt x="30" y="20"/>
                  </a:moveTo>
                  <a:lnTo>
                    <a:pt x="15" y="0"/>
                  </a:lnTo>
                  <a:lnTo>
                    <a:pt x="0" y="20"/>
                  </a:lnTo>
                  <a:lnTo>
                    <a:pt x="15" y="40"/>
                  </a:lnTo>
                  <a:lnTo>
                    <a:pt x="30" y="20"/>
                  </a:lnTo>
                </a:path>
              </a:pathLst>
            </a:custGeom>
            <a:noFill/>
            <a:ln w="254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5630" name="Freeform 30"/>
          <p:cNvSpPr>
            <a:spLocks/>
          </p:cNvSpPr>
          <p:nvPr/>
        </p:nvSpPr>
        <p:spPr bwMode="auto">
          <a:xfrm>
            <a:off x="3173413" y="3181350"/>
            <a:ext cx="752475" cy="280988"/>
          </a:xfrm>
          <a:custGeom>
            <a:avLst/>
            <a:gdLst>
              <a:gd name="T0" fmla="*/ 0 w 474"/>
              <a:gd name="T1" fmla="*/ 176 h 177"/>
              <a:gd name="T2" fmla="*/ 0 w 474"/>
              <a:gd name="T3" fmla="*/ 0 h 177"/>
              <a:gd name="T4" fmla="*/ 473 w 474"/>
              <a:gd name="T5" fmla="*/ 0 h 177"/>
              <a:gd name="T6" fmla="*/ 473 w 474"/>
              <a:gd name="T7" fmla="*/ 176 h 177"/>
              <a:gd name="T8" fmla="*/ 0 w 474"/>
              <a:gd name="T9" fmla="*/ 176 h 177"/>
            </a:gdLst>
            <a:ahLst/>
            <a:cxnLst>
              <a:cxn ang="0">
                <a:pos x="T0" y="T1"/>
              </a:cxn>
              <a:cxn ang="0">
                <a:pos x="T2" y="T3"/>
              </a:cxn>
              <a:cxn ang="0">
                <a:pos x="T4" y="T5"/>
              </a:cxn>
              <a:cxn ang="0">
                <a:pos x="T6" y="T7"/>
              </a:cxn>
              <a:cxn ang="0">
                <a:pos x="T8" y="T9"/>
              </a:cxn>
            </a:cxnLst>
            <a:rect l="0" t="0" r="r" b="b"/>
            <a:pathLst>
              <a:path w="474" h="177">
                <a:moveTo>
                  <a:pt x="0" y="176"/>
                </a:moveTo>
                <a:lnTo>
                  <a:pt x="0" y="0"/>
                </a:lnTo>
                <a:lnTo>
                  <a:pt x="473" y="0"/>
                </a:lnTo>
                <a:lnTo>
                  <a:pt x="473" y="176"/>
                </a:lnTo>
                <a:lnTo>
                  <a:pt x="0" y="176"/>
                </a:lnTo>
              </a:path>
            </a:pathLst>
          </a:custGeom>
          <a:solidFill>
            <a:srgbClr val="FAFD00"/>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31" name="Freeform 31"/>
          <p:cNvSpPr>
            <a:spLocks/>
          </p:cNvSpPr>
          <p:nvPr/>
        </p:nvSpPr>
        <p:spPr bwMode="auto">
          <a:xfrm>
            <a:off x="3178176" y="3516313"/>
            <a:ext cx="750887" cy="280987"/>
          </a:xfrm>
          <a:custGeom>
            <a:avLst/>
            <a:gdLst>
              <a:gd name="T0" fmla="*/ 0 w 473"/>
              <a:gd name="T1" fmla="*/ 176 h 177"/>
              <a:gd name="T2" fmla="*/ 0 w 473"/>
              <a:gd name="T3" fmla="*/ 0 h 177"/>
              <a:gd name="T4" fmla="*/ 472 w 473"/>
              <a:gd name="T5" fmla="*/ 0 h 177"/>
              <a:gd name="T6" fmla="*/ 472 w 473"/>
              <a:gd name="T7" fmla="*/ 176 h 177"/>
              <a:gd name="T8" fmla="*/ 0 w 473"/>
              <a:gd name="T9" fmla="*/ 176 h 177"/>
            </a:gdLst>
            <a:ahLst/>
            <a:cxnLst>
              <a:cxn ang="0">
                <a:pos x="T0" y="T1"/>
              </a:cxn>
              <a:cxn ang="0">
                <a:pos x="T2" y="T3"/>
              </a:cxn>
              <a:cxn ang="0">
                <a:pos x="T4" y="T5"/>
              </a:cxn>
              <a:cxn ang="0">
                <a:pos x="T6" y="T7"/>
              </a:cxn>
              <a:cxn ang="0">
                <a:pos x="T8" y="T9"/>
              </a:cxn>
            </a:cxnLst>
            <a:rect l="0" t="0" r="r" b="b"/>
            <a:pathLst>
              <a:path w="473" h="177">
                <a:moveTo>
                  <a:pt x="0" y="176"/>
                </a:moveTo>
                <a:lnTo>
                  <a:pt x="0" y="0"/>
                </a:lnTo>
                <a:lnTo>
                  <a:pt x="472" y="0"/>
                </a:lnTo>
                <a:lnTo>
                  <a:pt x="472" y="176"/>
                </a:lnTo>
                <a:lnTo>
                  <a:pt x="0" y="176"/>
                </a:lnTo>
              </a:path>
            </a:pathLst>
          </a:custGeom>
          <a:solidFill>
            <a:schemeClr val="bg2"/>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32" name="Freeform 32"/>
          <p:cNvSpPr>
            <a:spLocks/>
          </p:cNvSpPr>
          <p:nvPr/>
        </p:nvSpPr>
        <p:spPr bwMode="auto">
          <a:xfrm>
            <a:off x="3182938" y="5053013"/>
            <a:ext cx="774700" cy="258762"/>
          </a:xfrm>
          <a:custGeom>
            <a:avLst/>
            <a:gdLst>
              <a:gd name="T0" fmla="*/ 0 w 488"/>
              <a:gd name="T1" fmla="*/ 162 h 163"/>
              <a:gd name="T2" fmla="*/ 0 w 488"/>
              <a:gd name="T3" fmla="*/ 0 h 163"/>
              <a:gd name="T4" fmla="*/ 487 w 488"/>
              <a:gd name="T5" fmla="*/ 0 h 163"/>
              <a:gd name="T6" fmla="*/ 487 w 488"/>
              <a:gd name="T7" fmla="*/ 162 h 163"/>
              <a:gd name="T8" fmla="*/ 0 w 488"/>
              <a:gd name="T9" fmla="*/ 162 h 163"/>
            </a:gdLst>
            <a:ahLst/>
            <a:cxnLst>
              <a:cxn ang="0">
                <a:pos x="T0" y="T1"/>
              </a:cxn>
              <a:cxn ang="0">
                <a:pos x="T2" y="T3"/>
              </a:cxn>
              <a:cxn ang="0">
                <a:pos x="T4" y="T5"/>
              </a:cxn>
              <a:cxn ang="0">
                <a:pos x="T6" y="T7"/>
              </a:cxn>
              <a:cxn ang="0">
                <a:pos x="T8" y="T9"/>
              </a:cxn>
            </a:cxnLst>
            <a:rect l="0" t="0" r="r" b="b"/>
            <a:pathLst>
              <a:path w="488" h="163">
                <a:moveTo>
                  <a:pt x="0" y="162"/>
                </a:moveTo>
                <a:lnTo>
                  <a:pt x="0" y="0"/>
                </a:lnTo>
                <a:lnTo>
                  <a:pt x="487" y="0"/>
                </a:lnTo>
                <a:lnTo>
                  <a:pt x="487" y="162"/>
                </a:lnTo>
                <a:lnTo>
                  <a:pt x="0" y="162"/>
                </a:lnTo>
              </a:path>
            </a:pathLst>
          </a:custGeom>
          <a:solidFill>
            <a:srgbClr val="FAFD00"/>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33" name="Freeform 33"/>
          <p:cNvSpPr>
            <a:spLocks/>
          </p:cNvSpPr>
          <p:nvPr/>
        </p:nvSpPr>
        <p:spPr bwMode="auto">
          <a:xfrm>
            <a:off x="3195638" y="5372100"/>
            <a:ext cx="776288" cy="257175"/>
          </a:xfrm>
          <a:custGeom>
            <a:avLst/>
            <a:gdLst>
              <a:gd name="T0" fmla="*/ 0 w 489"/>
              <a:gd name="T1" fmla="*/ 161 h 162"/>
              <a:gd name="T2" fmla="*/ 0 w 489"/>
              <a:gd name="T3" fmla="*/ 0 h 162"/>
              <a:gd name="T4" fmla="*/ 488 w 489"/>
              <a:gd name="T5" fmla="*/ 0 h 162"/>
              <a:gd name="T6" fmla="*/ 488 w 489"/>
              <a:gd name="T7" fmla="*/ 161 h 162"/>
              <a:gd name="T8" fmla="*/ 0 w 489"/>
              <a:gd name="T9" fmla="*/ 161 h 162"/>
            </a:gdLst>
            <a:ahLst/>
            <a:cxnLst>
              <a:cxn ang="0">
                <a:pos x="T0" y="T1"/>
              </a:cxn>
              <a:cxn ang="0">
                <a:pos x="T2" y="T3"/>
              </a:cxn>
              <a:cxn ang="0">
                <a:pos x="T4" y="T5"/>
              </a:cxn>
              <a:cxn ang="0">
                <a:pos x="T6" y="T7"/>
              </a:cxn>
              <a:cxn ang="0">
                <a:pos x="T8" y="T9"/>
              </a:cxn>
            </a:cxnLst>
            <a:rect l="0" t="0" r="r" b="b"/>
            <a:pathLst>
              <a:path w="489" h="162">
                <a:moveTo>
                  <a:pt x="0" y="161"/>
                </a:moveTo>
                <a:lnTo>
                  <a:pt x="0" y="0"/>
                </a:lnTo>
                <a:lnTo>
                  <a:pt x="488" y="0"/>
                </a:lnTo>
                <a:lnTo>
                  <a:pt x="488" y="161"/>
                </a:lnTo>
                <a:lnTo>
                  <a:pt x="0" y="161"/>
                </a:lnTo>
              </a:path>
            </a:pathLst>
          </a:custGeom>
          <a:solidFill>
            <a:schemeClr val="bg2"/>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34" name="Freeform 34"/>
          <p:cNvSpPr>
            <a:spLocks/>
          </p:cNvSpPr>
          <p:nvPr/>
        </p:nvSpPr>
        <p:spPr bwMode="auto">
          <a:xfrm>
            <a:off x="2767013" y="3060700"/>
            <a:ext cx="3068638" cy="2714625"/>
          </a:xfrm>
          <a:custGeom>
            <a:avLst/>
            <a:gdLst>
              <a:gd name="T0" fmla="*/ 0 w 1933"/>
              <a:gd name="T1" fmla="*/ 0 h 1710"/>
              <a:gd name="T2" fmla="*/ 1932 w 1933"/>
              <a:gd name="T3" fmla="*/ 0 h 1710"/>
              <a:gd name="T4" fmla="*/ 1932 w 1933"/>
              <a:gd name="T5" fmla="*/ 1709 h 1710"/>
              <a:gd name="T6" fmla="*/ 0 w 1933"/>
              <a:gd name="T7" fmla="*/ 1709 h 1710"/>
              <a:gd name="T8" fmla="*/ 0 w 1933"/>
              <a:gd name="T9" fmla="*/ 0 h 1710"/>
            </a:gdLst>
            <a:ahLst/>
            <a:cxnLst>
              <a:cxn ang="0">
                <a:pos x="T0" y="T1"/>
              </a:cxn>
              <a:cxn ang="0">
                <a:pos x="T2" y="T3"/>
              </a:cxn>
              <a:cxn ang="0">
                <a:pos x="T4" y="T5"/>
              </a:cxn>
              <a:cxn ang="0">
                <a:pos x="T6" y="T7"/>
              </a:cxn>
              <a:cxn ang="0">
                <a:pos x="T8" y="T9"/>
              </a:cxn>
            </a:cxnLst>
            <a:rect l="0" t="0" r="r" b="b"/>
            <a:pathLst>
              <a:path w="1933" h="1710">
                <a:moveTo>
                  <a:pt x="0" y="0"/>
                </a:moveTo>
                <a:lnTo>
                  <a:pt x="1932" y="0"/>
                </a:lnTo>
                <a:lnTo>
                  <a:pt x="1932" y="1709"/>
                </a:lnTo>
                <a:lnTo>
                  <a:pt x="0" y="1709"/>
                </a:lnTo>
                <a:lnTo>
                  <a:pt x="0" y="0"/>
                </a:lnTo>
              </a:path>
            </a:pathLst>
          </a:custGeom>
          <a:noFill/>
          <a:ln w="50800" cap="rnd" cmpd="sng">
            <a:solidFill>
              <a:srgbClr val="FF82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35" name="Freeform 35"/>
          <p:cNvSpPr>
            <a:spLocks/>
          </p:cNvSpPr>
          <p:nvPr/>
        </p:nvSpPr>
        <p:spPr bwMode="auto">
          <a:xfrm>
            <a:off x="3165476" y="3948113"/>
            <a:ext cx="777875" cy="260350"/>
          </a:xfrm>
          <a:custGeom>
            <a:avLst/>
            <a:gdLst>
              <a:gd name="T0" fmla="*/ 0 w 490"/>
              <a:gd name="T1" fmla="*/ 163 h 164"/>
              <a:gd name="T2" fmla="*/ 0 w 490"/>
              <a:gd name="T3" fmla="*/ 0 h 164"/>
              <a:gd name="T4" fmla="*/ 489 w 490"/>
              <a:gd name="T5" fmla="*/ 0 h 164"/>
              <a:gd name="T6" fmla="*/ 489 w 490"/>
              <a:gd name="T7" fmla="*/ 163 h 164"/>
              <a:gd name="T8" fmla="*/ 0 w 490"/>
              <a:gd name="T9" fmla="*/ 163 h 164"/>
            </a:gdLst>
            <a:ahLst/>
            <a:cxnLst>
              <a:cxn ang="0">
                <a:pos x="T0" y="T1"/>
              </a:cxn>
              <a:cxn ang="0">
                <a:pos x="T2" y="T3"/>
              </a:cxn>
              <a:cxn ang="0">
                <a:pos x="T4" y="T5"/>
              </a:cxn>
              <a:cxn ang="0">
                <a:pos x="T6" y="T7"/>
              </a:cxn>
              <a:cxn ang="0">
                <a:pos x="T8" y="T9"/>
              </a:cxn>
            </a:cxnLst>
            <a:rect l="0" t="0" r="r" b="b"/>
            <a:pathLst>
              <a:path w="490" h="164">
                <a:moveTo>
                  <a:pt x="0" y="163"/>
                </a:moveTo>
                <a:lnTo>
                  <a:pt x="0" y="0"/>
                </a:lnTo>
                <a:lnTo>
                  <a:pt x="489" y="0"/>
                </a:lnTo>
                <a:lnTo>
                  <a:pt x="489" y="163"/>
                </a:lnTo>
                <a:lnTo>
                  <a:pt x="0" y="163"/>
                </a:lnTo>
              </a:path>
            </a:pathLst>
          </a:custGeom>
          <a:solidFill>
            <a:srgbClr val="FAFD00"/>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36" name="Freeform 36"/>
          <p:cNvSpPr>
            <a:spLocks/>
          </p:cNvSpPr>
          <p:nvPr/>
        </p:nvSpPr>
        <p:spPr bwMode="auto">
          <a:xfrm>
            <a:off x="3167063" y="4264025"/>
            <a:ext cx="777875" cy="260350"/>
          </a:xfrm>
          <a:custGeom>
            <a:avLst/>
            <a:gdLst>
              <a:gd name="T0" fmla="*/ 0 w 490"/>
              <a:gd name="T1" fmla="*/ 163 h 164"/>
              <a:gd name="T2" fmla="*/ 0 w 490"/>
              <a:gd name="T3" fmla="*/ 0 h 164"/>
              <a:gd name="T4" fmla="*/ 489 w 490"/>
              <a:gd name="T5" fmla="*/ 0 h 164"/>
              <a:gd name="T6" fmla="*/ 489 w 490"/>
              <a:gd name="T7" fmla="*/ 163 h 164"/>
              <a:gd name="T8" fmla="*/ 0 w 490"/>
              <a:gd name="T9" fmla="*/ 163 h 164"/>
            </a:gdLst>
            <a:ahLst/>
            <a:cxnLst>
              <a:cxn ang="0">
                <a:pos x="T0" y="T1"/>
              </a:cxn>
              <a:cxn ang="0">
                <a:pos x="T2" y="T3"/>
              </a:cxn>
              <a:cxn ang="0">
                <a:pos x="T4" y="T5"/>
              </a:cxn>
              <a:cxn ang="0">
                <a:pos x="T6" y="T7"/>
              </a:cxn>
              <a:cxn ang="0">
                <a:pos x="T8" y="T9"/>
              </a:cxn>
            </a:cxnLst>
            <a:rect l="0" t="0" r="r" b="b"/>
            <a:pathLst>
              <a:path w="490" h="164">
                <a:moveTo>
                  <a:pt x="0" y="163"/>
                </a:moveTo>
                <a:lnTo>
                  <a:pt x="0" y="0"/>
                </a:lnTo>
                <a:lnTo>
                  <a:pt x="489" y="0"/>
                </a:lnTo>
                <a:lnTo>
                  <a:pt x="489" y="163"/>
                </a:lnTo>
                <a:lnTo>
                  <a:pt x="0" y="163"/>
                </a:lnTo>
              </a:path>
            </a:pathLst>
          </a:custGeom>
          <a:solidFill>
            <a:schemeClr val="bg2"/>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5643" name="Group 43"/>
          <p:cNvGrpSpPr>
            <a:grpSpLocks/>
          </p:cNvGrpSpPr>
          <p:nvPr/>
        </p:nvGrpSpPr>
        <p:grpSpPr bwMode="auto">
          <a:xfrm>
            <a:off x="4010026" y="3490913"/>
            <a:ext cx="617537" cy="1820862"/>
            <a:chOff x="2751" y="2383"/>
            <a:chExt cx="389" cy="1147"/>
          </a:xfrm>
        </p:grpSpPr>
        <p:sp>
          <p:nvSpPr>
            <p:cNvPr id="25637" name="Freeform 37"/>
            <p:cNvSpPr>
              <a:spLocks/>
            </p:cNvSpPr>
            <p:nvPr/>
          </p:nvSpPr>
          <p:spPr bwMode="auto">
            <a:xfrm>
              <a:off x="2751" y="2956"/>
              <a:ext cx="389" cy="574"/>
            </a:xfrm>
            <a:custGeom>
              <a:avLst/>
              <a:gdLst>
                <a:gd name="T0" fmla="*/ 0 w 389"/>
                <a:gd name="T1" fmla="*/ 573 h 574"/>
                <a:gd name="T2" fmla="*/ 388 w 389"/>
                <a:gd name="T3" fmla="*/ 0 h 574"/>
                <a:gd name="T4" fmla="*/ 0 w 389"/>
                <a:gd name="T5" fmla="*/ 573 h 574"/>
              </a:gdLst>
              <a:ahLst/>
              <a:cxnLst>
                <a:cxn ang="0">
                  <a:pos x="T0" y="T1"/>
                </a:cxn>
                <a:cxn ang="0">
                  <a:pos x="T2" y="T3"/>
                </a:cxn>
                <a:cxn ang="0">
                  <a:pos x="T4" y="T5"/>
                </a:cxn>
              </a:cxnLst>
              <a:rect l="0" t="0" r="r" b="b"/>
              <a:pathLst>
                <a:path w="389" h="574">
                  <a:moveTo>
                    <a:pt x="0" y="573"/>
                  </a:moveTo>
                  <a:lnTo>
                    <a:pt x="388" y="0"/>
                  </a:lnTo>
                  <a:lnTo>
                    <a:pt x="0" y="573"/>
                  </a:lnTo>
                </a:path>
              </a:pathLst>
            </a:custGeom>
            <a:noFill/>
            <a:ln w="25400" cap="rnd" cmpd="sng">
              <a:solidFill>
                <a:schemeClr val="accent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38" name="Freeform 38"/>
            <p:cNvSpPr>
              <a:spLocks/>
            </p:cNvSpPr>
            <p:nvPr/>
          </p:nvSpPr>
          <p:spPr bwMode="auto">
            <a:xfrm>
              <a:off x="3038" y="2956"/>
              <a:ext cx="102" cy="122"/>
            </a:xfrm>
            <a:custGeom>
              <a:avLst/>
              <a:gdLst>
                <a:gd name="T0" fmla="*/ 0 w 102"/>
                <a:gd name="T1" fmla="*/ 89 h 122"/>
                <a:gd name="T2" fmla="*/ 101 w 102"/>
                <a:gd name="T3" fmla="*/ 0 h 122"/>
                <a:gd name="T4" fmla="*/ 60 w 102"/>
                <a:gd name="T5" fmla="*/ 121 h 122"/>
              </a:gdLst>
              <a:ahLst/>
              <a:cxnLst>
                <a:cxn ang="0">
                  <a:pos x="T0" y="T1"/>
                </a:cxn>
                <a:cxn ang="0">
                  <a:pos x="T2" y="T3"/>
                </a:cxn>
                <a:cxn ang="0">
                  <a:pos x="T4" y="T5"/>
                </a:cxn>
              </a:cxnLst>
              <a:rect l="0" t="0" r="r" b="b"/>
              <a:pathLst>
                <a:path w="102" h="122">
                  <a:moveTo>
                    <a:pt x="0" y="89"/>
                  </a:moveTo>
                  <a:lnTo>
                    <a:pt x="101" y="0"/>
                  </a:lnTo>
                  <a:lnTo>
                    <a:pt x="60" y="121"/>
                  </a:lnTo>
                </a:path>
              </a:pathLst>
            </a:custGeom>
            <a:noFill/>
            <a:ln w="25400" cap="rnd" cmpd="sng">
              <a:solidFill>
                <a:schemeClr val="accent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39" name="Freeform 39"/>
            <p:cNvSpPr>
              <a:spLocks/>
            </p:cNvSpPr>
            <p:nvPr/>
          </p:nvSpPr>
          <p:spPr bwMode="auto">
            <a:xfrm>
              <a:off x="2751" y="2383"/>
              <a:ext cx="389" cy="422"/>
            </a:xfrm>
            <a:custGeom>
              <a:avLst/>
              <a:gdLst>
                <a:gd name="T0" fmla="*/ 0 w 389"/>
                <a:gd name="T1" fmla="*/ 0 h 422"/>
                <a:gd name="T2" fmla="*/ 388 w 389"/>
                <a:gd name="T3" fmla="*/ 421 h 422"/>
                <a:gd name="T4" fmla="*/ 0 w 389"/>
                <a:gd name="T5" fmla="*/ 0 h 422"/>
              </a:gdLst>
              <a:ahLst/>
              <a:cxnLst>
                <a:cxn ang="0">
                  <a:pos x="T0" y="T1"/>
                </a:cxn>
                <a:cxn ang="0">
                  <a:pos x="T2" y="T3"/>
                </a:cxn>
                <a:cxn ang="0">
                  <a:pos x="T4" y="T5"/>
                </a:cxn>
              </a:cxnLst>
              <a:rect l="0" t="0" r="r" b="b"/>
              <a:pathLst>
                <a:path w="389" h="422">
                  <a:moveTo>
                    <a:pt x="0" y="0"/>
                  </a:moveTo>
                  <a:lnTo>
                    <a:pt x="388" y="421"/>
                  </a:lnTo>
                  <a:lnTo>
                    <a:pt x="0" y="0"/>
                  </a:lnTo>
                </a:path>
              </a:pathLst>
            </a:custGeom>
            <a:noFill/>
            <a:ln w="25400" cap="rnd" cmpd="sng">
              <a:solidFill>
                <a:schemeClr val="accent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40" name="Freeform 40"/>
            <p:cNvSpPr>
              <a:spLocks/>
            </p:cNvSpPr>
            <p:nvPr/>
          </p:nvSpPr>
          <p:spPr bwMode="auto">
            <a:xfrm>
              <a:off x="3025" y="2689"/>
              <a:ext cx="115" cy="116"/>
            </a:xfrm>
            <a:custGeom>
              <a:avLst/>
              <a:gdLst>
                <a:gd name="T0" fmla="*/ 54 w 115"/>
                <a:gd name="T1" fmla="*/ 0 h 116"/>
                <a:gd name="T2" fmla="*/ 114 w 115"/>
                <a:gd name="T3" fmla="*/ 115 h 116"/>
                <a:gd name="T4" fmla="*/ 0 w 115"/>
                <a:gd name="T5" fmla="*/ 39 h 116"/>
              </a:gdLst>
              <a:ahLst/>
              <a:cxnLst>
                <a:cxn ang="0">
                  <a:pos x="T0" y="T1"/>
                </a:cxn>
                <a:cxn ang="0">
                  <a:pos x="T2" y="T3"/>
                </a:cxn>
                <a:cxn ang="0">
                  <a:pos x="T4" y="T5"/>
                </a:cxn>
              </a:cxnLst>
              <a:rect l="0" t="0" r="r" b="b"/>
              <a:pathLst>
                <a:path w="115" h="116">
                  <a:moveTo>
                    <a:pt x="54" y="0"/>
                  </a:moveTo>
                  <a:lnTo>
                    <a:pt x="114" y="115"/>
                  </a:lnTo>
                  <a:lnTo>
                    <a:pt x="0" y="39"/>
                  </a:lnTo>
                </a:path>
              </a:pathLst>
            </a:custGeom>
            <a:noFill/>
            <a:ln w="25400" cap="rnd" cmpd="sng">
              <a:solidFill>
                <a:schemeClr val="accent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41" name="Freeform 41"/>
            <p:cNvSpPr>
              <a:spLocks/>
            </p:cNvSpPr>
            <p:nvPr/>
          </p:nvSpPr>
          <p:spPr bwMode="auto">
            <a:xfrm>
              <a:off x="2751" y="2842"/>
              <a:ext cx="389" cy="40"/>
            </a:xfrm>
            <a:custGeom>
              <a:avLst/>
              <a:gdLst>
                <a:gd name="T0" fmla="*/ 0 w 389"/>
                <a:gd name="T1" fmla="*/ 0 h 40"/>
                <a:gd name="T2" fmla="*/ 388 w 389"/>
                <a:gd name="T3" fmla="*/ 39 h 40"/>
                <a:gd name="T4" fmla="*/ 0 w 389"/>
                <a:gd name="T5" fmla="*/ 0 h 40"/>
              </a:gdLst>
              <a:ahLst/>
              <a:cxnLst>
                <a:cxn ang="0">
                  <a:pos x="T0" y="T1"/>
                </a:cxn>
                <a:cxn ang="0">
                  <a:pos x="T2" y="T3"/>
                </a:cxn>
                <a:cxn ang="0">
                  <a:pos x="T4" y="T5"/>
                </a:cxn>
              </a:cxnLst>
              <a:rect l="0" t="0" r="r" b="b"/>
              <a:pathLst>
                <a:path w="389" h="40">
                  <a:moveTo>
                    <a:pt x="0" y="0"/>
                  </a:moveTo>
                  <a:lnTo>
                    <a:pt x="388" y="39"/>
                  </a:lnTo>
                  <a:lnTo>
                    <a:pt x="0" y="0"/>
                  </a:lnTo>
                </a:path>
              </a:pathLst>
            </a:custGeom>
            <a:noFill/>
            <a:ln w="25400" cap="rnd" cmpd="sng">
              <a:solidFill>
                <a:schemeClr val="accent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42" name="Freeform 42"/>
            <p:cNvSpPr>
              <a:spLocks/>
            </p:cNvSpPr>
            <p:nvPr/>
          </p:nvSpPr>
          <p:spPr bwMode="auto">
            <a:xfrm>
              <a:off x="2999" y="2837"/>
              <a:ext cx="141" cy="62"/>
            </a:xfrm>
            <a:custGeom>
              <a:avLst/>
              <a:gdLst>
                <a:gd name="T0" fmla="*/ 8 w 141"/>
                <a:gd name="T1" fmla="*/ 0 h 62"/>
                <a:gd name="T2" fmla="*/ 140 w 141"/>
                <a:gd name="T3" fmla="*/ 44 h 62"/>
                <a:gd name="T4" fmla="*/ 0 w 141"/>
                <a:gd name="T5" fmla="*/ 61 h 62"/>
              </a:gdLst>
              <a:ahLst/>
              <a:cxnLst>
                <a:cxn ang="0">
                  <a:pos x="T0" y="T1"/>
                </a:cxn>
                <a:cxn ang="0">
                  <a:pos x="T2" y="T3"/>
                </a:cxn>
                <a:cxn ang="0">
                  <a:pos x="T4" y="T5"/>
                </a:cxn>
              </a:cxnLst>
              <a:rect l="0" t="0" r="r" b="b"/>
              <a:pathLst>
                <a:path w="141" h="62">
                  <a:moveTo>
                    <a:pt x="8" y="0"/>
                  </a:moveTo>
                  <a:lnTo>
                    <a:pt x="140" y="44"/>
                  </a:lnTo>
                  <a:lnTo>
                    <a:pt x="0" y="61"/>
                  </a:lnTo>
                </a:path>
              </a:pathLst>
            </a:custGeom>
            <a:noFill/>
            <a:ln w="25400" cap="rnd" cmpd="sng">
              <a:solidFill>
                <a:schemeClr val="accent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5644" name="Freeform 44"/>
          <p:cNvSpPr>
            <a:spLocks/>
          </p:cNvSpPr>
          <p:nvPr/>
        </p:nvSpPr>
        <p:spPr bwMode="auto">
          <a:xfrm>
            <a:off x="4764088" y="4741863"/>
            <a:ext cx="111125" cy="49212"/>
          </a:xfrm>
          <a:custGeom>
            <a:avLst/>
            <a:gdLst>
              <a:gd name="T0" fmla="*/ 69 w 70"/>
              <a:gd name="T1" fmla="*/ 30 h 31"/>
              <a:gd name="T2" fmla="*/ 0 w 70"/>
              <a:gd name="T3" fmla="*/ 15 h 31"/>
              <a:gd name="T4" fmla="*/ 69 w 70"/>
              <a:gd name="T5" fmla="*/ 0 h 31"/>
            </a:gdLst>
            <a:ahLst/>
            <a:cxnLst>
              <a:cxn ang="0">
                <a:pos x="T0" y="T1"/>
              </a:cxn>
              <a:cxn ang="0">
                <a:pos x="T2" y="T3"/>
              </a:cxn>
              <a:cxn ang="0">
                <a:pos x="T4" y="T5"/>
              </a:cxn>
            </a:cxnLst>
            <a:rect l="0" t="0" r="r" b="b"/>
            <a:pathLst>
              <a:path w="70" h="31">
                <a:moveTo>
                  <a:pt x="69" y="30"/>
                </a:moveTo>
                <a:lnTo>
                  <a:pt x="0" y="15"/>
                </a:lnTo>
                <a:lnTo>
                  <a:pt x="69" y="0"/>
                </a:lnTo>
              </a:path>
            </a:pathLst>
          </a:custGeom>
          <a:noFill/>
          <a:ln w="12700" cap="rnd" cmpd="sng">
            <a:solidFill>
              <a:srgbClr val="FF82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45" name="Freeform 45"/>
          <p:cNvSpPr>
            <a:spLocks/>
          </p:cNvSpPr>
          <p:nvPr/>
        </p:nvSpPr>
        <p:spPr bwMode="auto">
          <a:xfrm>
            <a:off x="4764088" y="4765675"/>
            <a:ext cx="684213" cy="1588"/>
          </a:xfrm>
          <a:custGeom>
            <a:avLst/>
            <a:gdLst>
              <a:gd name="T0" fmla="*/ 0 w 431"/>
              <a:gd name="T1" fmla="*/ 0 h 1"/>
              <a:gd name="T2" fmla="*/ 430 w 431"/>
              <a:gd name="T3" fmla="*/ 0 h 1"/>
              <a:gd name="T4" fmla="*/ 0 w 431"/>
              <a:gd name="T5" fmla="*/ 0 h 1"/>
            </a:gdLst>
            <a:ahLst/>
            <a:cxnLst>
              <a:cxn ang="0">
                <a:pos x="T0" y="T1"/>
              </a:cxn>
              <a:cxn ang="0">
                <a:pos x="T2" y="T3"/>
              </a:cxn>
              <a:cxn ang="0">
                <a:pos x="T4" y="T5"/>
              </a:cxn>
            </a:cxnLst>
            <a:rect l="0" t="0" r="r" b="b"/>
            <a:pathLst>
              <a:path w="431" h="1">
                <a:moveTo>
                  <a:pt x="0" y="0"/>
                </a:moveTo>
                <a:lnTo>
                  <a:pt x="430" y="0"/>
                </a:lnTo>
                <a:lnTo>
                  <a:pt x="0" y="0"/>
                </a:lnTo>
              </a:path>
            </a:pathLst>
          </a:custGeom>
          <a:noFill/>
          <a:ln w="12700" cap="rnd" cmpd="sng">
            <a:solidFill>
              <a:srgbClr val="FF82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46" name="Freeform 46"/>
          <p:cNvSpPr>
            <a:spLocks/>
          </p:cNvSpPr>
          <p:nvPr/>
        </p:nvSpPr>
        <p:spPr bwMode="auto">
          <a:xfrm>
            <a:off x="5337176" y="4741863"/>
            <a:ext cx="111125" cy="49212"/>
          </a:xfrm>
          <a:custGeom>
            <a:avLst/>
            <a:gdLst>
              <a:gd name="T0" fmla="*/ 0 w 70"/>
              <a:gd name="T1" fmla="*/ 0 h 31"/>
              <a:gd name="T2" fmla="*/ 69 w 70"/>
              <a:gd name="T3" fmla="*/ 15 h 31"/>
              <a:gd name="T4" fmla="*/ 0 w 70"/>
              <a:gd name="T5" fmla="*/ 30 h 31"/>
            </a:gdLst>
            <a:ahLst/>
            <a:cxnLst>
              <a:cxn ang="0">
                <a:pos x="T0" y="T1"/>
              </a:cxn>
              <a:cxn ang="0">
                <a:pos x="T2" y="T3"/>
              </a:cxn>
              <a:cxn ang="0">
                <a:pos x="T4" y="T5"/>
              </a:cxn>
            </a:cxnLst>
            <a:rect l="0" t="0" r="r" b="b"/>
            <a:pathLst>
              <a:path w="70" h="31">
                <a:moveTo>
                  <a:pt x="0" y="0"/>
                </a:moveTo>
                <a:lnTo>
                  <a:pt x="69" y="15"/>
                </a:lnTo>
                <a:lnTo>
                  <a:pt x="0" y="30"/>
                </a:lnTo>
              </a:path>
            </a:pathLst>
          </a:custGeom>
          <a:noFill/>
          <a:ln w="12700" cap="rnd" cmpd="sng">
            <a:solidFill>
              <a:srgbClr val="FF82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47" name="Rectangle 47"/>
          <p:cNvSpPr>
            <a:spLocks noChangeArrowheads="1"/>
          </p:cNvSpPr>
          <p:nvPr/>
        </p:nvSpPr>
        <p:spPr bwMode="auto">
          <a:xfrm>
            <a:off x="1577976" y="5060950"/>
            <a:ext cx="66357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a:latin typeface="Arial" pitchFamily="34" charset="0"/>
              </a:rPr>
              <a:t>Disk</a:t>
            </a:r>
          </a:p>
        </p:txBody>
      </p:sp>
      <p:sp>
        <p:nvSpPr>
          <p:cNvPr id="25648" name="Rectangle 48"/>
          <p:cNvSpPr>
            <a:spLocks noChangeArrowheads="1"/>
          </p:cNvSpPr>
          <p:nvPr/>
        </p:nvSpPr>
        <p:spPr bwMode="auto">
          <a:xfrm>
            <a:off x="6418263" y="5121275"/>
            <a:ext cx="66357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a:latin typeface="Arial" pitchFamily="34" charset="0"/>
              </a:rPr>
              <a:t>Disk</a:t>
            </a:r>
          </a:p>
        </p:txBody>
      </p:sp>
      <p:sp>
        <p:nvSpPr>
          <p:cNvPr id="25649" name="Rectangle 49"/>
          <p:cNvSpPr>
            <a:spLocks noChangeArrowheads="1"/>
          </p:cNvSpPr>
          <p:nvPr/>
        </p:nvSpPr>
        <p:spPr bwMode="auto">
          <a:xfrm>
            <a:off x="3184526" y="3232150"/>
            <a:ext cx="765175"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200" b="1">
                <a:latin typeface="Arial" pitchFamily="34" charset="0"/>
              </a:rPr>
              <a:t>INPUT 1</a:t>
            </a:r>
          </a:p>
        </p:txBody>
      </p:sp>
      <p:sp>
        <p:nvSpPr>
          <p:cNvPr id="25650" name="Rectangle 50"/>
          <p:cNvSpPr>
            <a:spLocks noChangeArrowheads="1"/>
          </p:cNvSpPr>
          <p:nvPr/>
        </p:nvSpPr>
        <p:spPr bwMode="auto">
          <a:xfrm>
            <a:off x="3208338" y="5094288"/>
            <a:ext cx="765175" cy="271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200" b="1">
                <a:latin typeface="Arial" pitchFamily="34" charset="0"/>
              </a:rPr>
              <a:t>INPUT k</a:t>
            </a:r>
          </a:p>
        </p:txBody>
      </p:sp>
      <p:sp>
        <p:nvSpPr>
          <p:cNvPr id="25651" name="Rectangle 51"/>
          <p:cNvSpPr>
            <a:spLocks noChangeArrowheads="1"/>
          </p:cNvSpPr>
          <p:nvPr/>
        </p:nvSpPr>
        <p:spPr bwMode="auto">
          <a:xfrm>
            <a:off x="3173413" y="3981450"/>
            <a:ext cx="765175"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200" b="1">
                <a:latin typeface="Arial" pitchFamily="34" charset="0"/>
              </a:rPr>
              <a:t>INPUT 2</a:t>
            </a:r>
          </a:p>
        </p:txBody>
      </p:sp>
      <p:sp>
        <p:nvSpPr>
          <p:cNvPr id="25652" name="Rectangle 52"/>
          <p:cNvSpPr>
            <a:spLocks noChangeArrowheads="1"/>
          </p:cNvSpPr>
          <p:nvPr/>
        </p:nvSpPr>
        <p:spPr bwMode="auto">
          <a:xfrm>
            <a:off x="3133726" y="3559175"/>
            <a:ext cx="801687"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200" b="1">
                <a:latin typeface="Arial" pitchFamily="34" charset="0"/>
              </a:rPr>
              <a:t>INPUT 1'</a:t>
            </a:r>
          </a:p>
        </p:txBody>
      </p:sp>
      <p:sp>
        <p:nvSpPr>
          <p:cNvPr id="25653" name="Rectangle 53"/>
          <p:cNvSpPr>
            <a:spLocks noChangeArrowheads="1"/>
          </p:cNvSpPr>
          <p:nvPr/>
        </p:nvSpPr>
        <p:spPr bwMode="auto">
          <a:xfrm>
            <a:off x="3124201" y="4306888"/>
            <a:ext cx="801687" cy="271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200" b="1">
                <a:latin typeface="Arial" pitchFamily="34" charset="0"/>
              </a:rPr>
              <a:t>INPUT 2'</a:t>
            </a:r>
          </a:p>
        </p:txBody>
      </p:sp>
      <p:sp>
        <p:nvSpPr>
          <p:cNvPr id="25654" name="Rectangle 54"/>
          <p:cNvSpPr>
            <a:spLocks noChangeArrowheads="1"/>
          </p:cNvSpPr>
          <p:nvPr/>
        </p:nvSpPr>
        <p:spPr bwMode="auto">
          <a:xfrm>
            <a:off x="3132138" y="5394325"/>
            <a:ext cx="801688"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200" b="1">
                <a:latin typeface="Arial" pitchFamily="34" charset="0"/>
              </a:rPr>
              <a:t>INPUT k'</a:t>
            </a:r>
          </a:p>
        </p:txBody>
      </p:sp>
      <p:sp>
        <p:nvSpPr>
          <p:cNvPr id="25655" name="Rectangle 55"/>
          <p:cNvSpPr>
            <a:spLocks noChangeArrowheads="1"/>
          </p:cNvSpPr>
          <p:nvPr/>
        </p:nvSpPr>
        <p:spPr bwMode="auto">
          <a:xfrm>
            <a:off x="4673601" y="4959350"/>
            <a:ext cx="1030287"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latin typeface="Arial" pitchFamily="34" charset="0"/>
              </a:rPr>
              <a:t>block size</a:t>
            </a:r>
          </a:p>
        </p:txBody>
      </p:sp>
      <p:sp>
        <p:nvSpPr>
          <p:cNvPr id="25656" name="Rectangle 56"/>
          <p:cNvSpPr>
            <a:spLocks noChangeArrowheads="1"/>
          </p:cNvSpPr>
          <p:nvPr/>
        </p:nvSpPr>
        <p:spPr bwMode="auto">
          <a:xfrm>
            <a:off x="5014913" y="4756150"/>
            <a:ext cx="3048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latin typeface="Arial" pitchFamily="34" charset="0"/>
              </a:rPr>
              <a:t>b</a:t>
            </a:r>
          </a:p>
        </p:txBody>
      </p:sp>
      <p:sp>
        <p:nvSpPr>
          <p:cNvPr id="25657" name="Rectangle 57"/>
          <p:cNvSpPr>
            <a:spLocks noChangeArrowheads="1"/>
          </p:cNvSpPr>
          <p:nvPr/>
        </p:nvSpPr>
        <p:spPr bwMode="auto">
          <a:xfrm>
            <a:off x="2689226" y="5868988"/>
            <a:ext cx="33432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latin typeface="Arial" pitchFamily="34" charset="0"/>
              </a:rPr>
              <a:t>B main memory buffers, k-way merge</a:t>
            </a:r>
          </a:p>
        </p:txBody>
      </p:sp>
      <p:sp>
        <p:nvSpPr>
          <p:cNvPr id="25658" name="Freeform 58"/>
          <p:cNvSpPr>
            <a:spLocks/>
          </p:cNvSpPr>
          <p:nvPr/>
        </p:nvSpPr>
        <p:spPr bwMode="auto">
          <a:xfrm>
            <a:off x="2506663" y="3832225"/>
            <a:ext cx="1588" cy="1065213"/>
          </a:xfrm>
          <a:custGeom>
            <a:avLst/>
            <a:gdLst>
              <a:gd name="T0" fmla="*/ 0 w 1"/>
              <a:gd name="T1" fmla="*/ 0 h 671"/>
              <a:gd name="T2" fmla="*/ 0 w 1"/>
              <a:gd name="T3" fmla="*/ 670 h 671"/>
              <a:gd name="T4" fmla="*/ 0 w 1"/>
              <a:gd name="T5" fmla="*/ 0 h 671"/>
            </a:gdLst>
            <a:ahLst/>
            <a:cxnLst>
              <a:cxn ang="0">
                <a:pos x="T0" y="T1"/>
              </a:cxn>
              <a:cxn ang="0">
                <a:pos x="T2" y="T3"/>
              </a:cxn>
              <a:cxn ang="0">
                <a:pos x="T4" y="T5"/>
              </a:cxn>
            </a:cxnLst>
            <a:rect l="0" t="0" r="r" b="b"/>
            <a:pathLst>
              <a:path w="1" h="671">
                <a:moveTo>
                  <a:pt x="0" y="0"/>
                </a:moveTo>
                <a:lnTo>
                  <a:pt x="0" y="670"/>
                </a:lnTo>
                <a:lnTo>
                  <a:pt x="0" y="0"/>
                </a:lnTo>
              </a:path>
            </a:pathLst>
          </a:custGeom>
          <a:noFill/>
          <a:ln w="254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5662" name="Group 62"/>
          <p:cNvGrpSpPr>
            <a:grpSpLocks/>
          </p:cNvGrpSpPr>
          <p:nvPr/>
        </p:nvGrpSpPr>
        <p:grpSpPr bwMode="auto">
          <a:xfrm>
            <a:off x="1704976" y="4456113"/>
            <a:ext cx="403225" cy="65087"/>
            <a:chOff x="1299" y="2991"/>
            <a:chExt cx="254" cy="41"/>
          </a:xfrm>
        </p:grpSpPr>
        <p:sp>
          <p:nvSpPr>
            <p:cNvPr id="25659" name="Freeform 59"/>
            <p:cNvSpPr>
              <a:spLocks/>
            </p:cNvSpPr>
            <p:nvPr/>
          </p:nvSpPr>
          <p:spPr bwMode="auto">
            <a:xfrm>
              <a:off x="1299" y="2991"/>
              <a:ext cx="33" cy="41"/>
            </a:xfrm>
            <a:custGeom>
              <a:avLst/>
              <a:gdLst>
                <a:gd name="T0" fmla="*/ 32 w 33"/>
                <a:gd name="T1" fmla="*/ 20 h 41"/>
                <a:gd name="T2" fmla="*/ 16 w 33"/>
                <a:gd name="T3" fmla="*/ 0 h 41"/>
                <a:gd name="T4" fmla="*/ 0 w 33"/>
                <a:gd name="T5" fmla="*/ 20 h 41"/>
                <a:gd name="T6" fmla="*/ 16 w 33"/>
                <a:gd name="T7" fmla="*/ 40 h 41"/>
                <a:gd name="T8" fmla="*/ 32 w 33"/>
                <a:gd name="T9" fmla="*/ 20 h 41"/>
              </a:gdLst>
              <a:ahLst/>
              <a:cxnLst>
                <a:cxn ang="0">
                  <a:pos x="T0" y="T1"/>
                </a:cxn>
                <a:cxn ang="0">
                  <a:pos x="T2" y="T3"/>
                </a:cxn>
                <a:cxn ang="0">
                  <a:pos x="T4" y="T5"/>
                </a:cxn>
                <a:cxn ang="0">
                  <a:pos x="T6" y="T7"/>
                </a:cxn>
                <a:cxn ang="0">
                  <a:pos x="T8" y="T9"/>
                </a:cxn>
              </a:cxnLst>
              <a:rect l="0" t="0" r="r" b="b"/>
              <a:pathLst>
                <a:path w="33" h="41">
                  <a:moveTo>
                    <a:pt x="32" y="20"/>
                  </a:moveTo>
                  <a:lnTo>
                    <a:pt x="16" y="0"/>
                  </a:lnTo>
                  <a:lnTo>
                    <a:pt x="0" y="20"/>
                  </a:lnTo>
                  <a:lnTo>
                    <a:pt x="16" y="40"/>
                  </a:lnTo>
                  <a:lnTo>
                    <a:pt x="32" y="20"/>
                  </a:lnTo>
                </a:path>
              </a:pathLst>
            </a:custGeom>
            <a:noFill/>
            <a:ln w="254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60" name="Freeform 60"/>
            <p:cNvSpPr>
              <a:spLocks/>
            </p:cNvSpPr>
            <p:nvPr/>
          </p:nvSpPr>
          <p:spPr bwMode="auto">
            <a:xfrm>
              <a:off x="1407" y="2991"/>
              <a:ext cx="31" cy="41"/>
            </a:xfrm>
            <a:custGeom>
              <a:avLst/>
              <a:gdLst>
                <a:gd name="T0" fmla="*/ 30 w 31"/>
                <a:gd name="T1" fmla="*/ 20 h 41"/>
                <a:gd name="T2" fmla="*/ 15 w 31"/>
                <a:gd name="T3" fmla="*/ 0 h 41"/>
                <a:gd name="T4" fmla="*/ 0 w 31"/>
                <a:gd name="T5" fmla="*/ 20 h 41"/>
                <a:gd name="T6" fmla="*/ 15 w 31"/>
                <a:gd name="T7" fmla="*/ 40 h 41"/>
                <a:gd name="T8" fmla="*/ 30 w 31"/>
                <a:gd name="T9" fmla="*/ 20 h 41"/>
              </a:gdLst>
              <a:ahLst/>
              <a:cxnLst>
                <a:cxn ang="0">
                  <a:pos x="T0" y="T1"/>
                </a:cxn>
                <a:cxn ang="0">
                  <a:pos x="T2" y="T3"/>
                </a:cxn>
                <a:cxn ang="0">
                  <a:pos x="T4" y="T5"/>
                </a:cxn>
                <a:cxn ang="0">
                  <a:pos x="T6" y="T7"/>
                </a:cxn>
                <a:cxn ang="0">
                  <a:pos x="T8" y="T9"/>
                </a:cxn>
              </a:cxnLst>
              <a:rect l="0" t="0" r="r" b="b"/>
              <a:pathLst>
                <a:path w="31" h="41">
                  <a:moveTo>
                    <a:pt x="30" y="20"/>
                  </a:moveTo>
                  <a:lnTo>
                    <a:pt x="15" y="0"/>
                  </a:lnTo>
                  <a:lnTo>
                    <a:pt x="0" y="20"/>
                  </a:lnTo>
                  <a:lnTo>
                    <a:pt x="15" y="40"/>
                  </a:lnTo>
                  <a:lnTo>
                    <a:pt x="30" y="20"/>
                  </a:lnTo>
                </a:path>
              </a:pathLst>
            </a:custGeom>
            <a:noFill/>
            <a:ln w="254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61" name="Freeform 61"/>
            <p:cNvSpPr>
              <a:spLocks/>
            </p:cNvSpPr>
            <p:nvPr/>
          </p:nvSpPr>
          <p:spPr bwMode="auto">
            <a:xfrm>
              <a:off x="1522" y="2991"/>
              <a:ext cx="31" cy="41"/>
            </a:xfrm>
            <a:custGeom>
              <a:avLst/>
              <a:gdLst>
                <a:gd name="T0" fmla="*/ 30 w 31"/>
                <a:gd name="T1" fmla="*/ 20 h 41"/>
                <a:gd name="T2" fmla="*/ 15 w 31"/>
                <a:gd name="T3" fmla="*/ 0 h 41"/>
                <a:gd name="T4" fmla="*/ 0 w 31"/>
                <a:gd name="T5" fmla="*/ 20 h 41"/>
                <a:gd name="T6" fmla="*/ 15 w 31"/>
                <a:gd name="T7" fmla="*/ 40 h 41"/>
                <a:gd name="T8" fmla="*/ 30 w 31"/>
                <a:gd name="T9" fmla="*/ 20 h 41"/>
              </a:gdLst>
              <a:ahLst/>
              <a:cxnLst>
                <a:cxn ang="0">
                  <a:pos x="T0" y="T1"/>
                </a:cxn>
                <a:cxn ang="0">
                  <a:pos x="T2" y="T3"/>
                </a:cxn>
                <a:cxn ang="0">
                  <a:pos x="T4" y="T5"/>
                </a:cxn>
                <a:cxn ang="0">
                  <a:pos x="T6" y="T7"/>
                </a:cxn>
                <a:cxn ang="0">
                  <a:pos x="T8" y="T9"/>
                </a:cxn>
              </a:cxnLst>
              <a:rect l="0" t="0" r="r" b="b"/>
              <a:pathLst>
                <a:path w="31" h="41">
                  <a:moveTo>
                    <a:pt x="30" y="20"/>
                  </a:moveTo>
                  <a:lnTo>
                    <a:pt x="15" y="0"/>
                  </a:lnTo>
                  <a:lnTo>
                    <a:pt x="0" y="20"/>
                  </a:lnTo>
                  <a:lnTo>
                    <a:pt x="15" y="40"/>
                  </a:lnTo>
                  <a:lnTo>
                    <a:pt x="30" y="20"/>
                  </a:lnTo>
                </a:path>
              </a:pathLst>
            </a:custGeom>
            <a:noFill/>
            <a:ln w="254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5663" name="Line 63"/>
          <p:cNvSpPr>
            <a:spLocks noChangeShapeType="1"/>
          </p:cNvSpPr>
          <p:nvPr/>
        </p:nvSpPr>
        <p:spPr bwMode="auto">
          <a:xfrm flipV="1">
            <a:off x="2424113" y="3459163"/>
            <a:ext cx="712788" cy="558800"/>
          </a:xfrm>
          <a:prstGeom prst="line">
            <a:avLst/>
          </a:prstGeom>
          <a:noFill/>
          <a:ln w="25400">
            <a:solidFill>
              <a:schemeClr val="accent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64" name="Line 64"/>
          <p:cNvSpPr>
            <a:spLocks noChangeShapeType="1"/>
          </p:cNvSpPr>
          <p:nvPr/>
        </p:nvSpPr>
        <p:spPr bwMode="auto">
          <a:xfrm>
            <a:off x="2428876" y="4257675"/>
            <a:ext cx="712787" cy="0"/>
          </a:xfrm>
          <a:prstGeom prst="line">
            <a:avLst/>
          </a:prstGeom>
          <a:noFill/>
          <a:ln w="25400">
            <a:solidFill>
              <a:schemeClr val="accent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65" name="Line 65"/>
          <p:cNvSpPr>
            <a:spLocks noChangeShapeType="1"/>
          </p:cNvSpPr>
          <p:nvPr/>
        </p:nvSpPr>
        <p:spPr bwMode="auto">
          <a:xfrm>
            <a:off x="2428876" y="4737100"/>
            <a:ext cx="712787" cy="638175"/>
          </a:xfrm>
          <a:prstGeom prst="line">
            <a:avLst/>
          </a:prstGeom>
          <a:noFill/>
          <a:ln w="25400">
            <a:solidFill>
              <a:schemeClr val="accent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66" name="Line 66"/>
          <p:cNvSpPr>
            <a:spLocks noChangeShapeType="1"/>
          </p:cNvSpPr>
          <p:nvPr/>
        </p:nvSpPr>
        <p:spPr bwMode="auto">
          <a:xfrm>
            <a:off x="5516563" y="4337050"/>
            <a:ext cx="635000" cy="0"/>
          </a:xfrm>
          <a:prstGeom prst="line">
            <a:avLst/>
          </a:prstGeom>
          <a:noFill/>
          <a:ln w="25400">
            <a:solidFill>
              <a:schemeClr val="accent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552322675"/>
      </p:ext>
    </p:extLst>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Prefetching</a:t>
            </a:r>
            <a:r>
              <a:rPr lang="en-US" dirty="0" smtClean="0"/>
              <a:t>, tuning i/o</a:t>
            </a:r>
            <a:endParaRPr lang="en-US" dirty="0"/>
          </a:p>
        </p:txBody>
      </p:sp>
      <p:sp>
        <p:nvSpPr>
          <p:cNvPr id="3" name="Content Placeholder 2"/>
          <p:cNvSpPr>
            <a:spLocks noGrp="1"/>
          </p:cNvSpPr>
          <p:nvPr>
            <p:ph sz="quarter" idx="1"/>
          </p:nvPr>
        </p:nvSpPr>
        <p:spPr/>
        <p:txBody>
          <a:bodyPr/>
          <a:lstStyle/>
          <a:p>
            <a:r>
              <a:rPr lang="en-US" dirty="0" smtClean="0"/>
              <a:t>Note this is a general algorithm, not just for sorting</a:t>
            </a:r>
          </a:p>
          <a:p>
            <a:r>
              <a:rPr lang="en-US" dirty="0" smtClean="0"/>
              <a:t>Can be used for table scans too</a:t>
            </a:r>
          </a:p>
          <a:p>
            <a:r>
              <a:rPr lang="en-US" dirty="0" smtClean="0"/>
              <a:t>Database have I/O related parameters</a:t>
            </a:r>
          </a:p>
          <a:p>
            <a:r>
              <a:rPr lang="en-US" b="1" dirty="0" smtClean="0"/>
              <a:t>Oracle:</a:t>
            </a:r>
          </a:p>
          <a:p>
            <a:r>
              <a:rPr lang="en-US" sz="2400" dirty="0" smtClean="0"/>
              <a:t>DB_FILE_MULTIBLOCK_READ_COUNT</a:t>
            </a:r>
          </a:p>
          <a:p>
            <a:r>
              <a:rPr lang="en-US" sz="2400" dirty="0" smtClean="0"/>
              <a:t>Says how many blocks to read at once in a table </a:t>
            </a:r>
            <a:r>
              <a:rPr lang="en-US" sz="2400" dirty="0" smtClean="0"/>
              <a:t>scan</a:t>
            </a:r>
          </a:p>
          <a:p>
            <a:pPr marL="0" indent="0">
              <a:buNone/>
            </a:pPr>
            <a:endParaRPr lang="en-US" sz="2400"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699"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0" name="Rectangle 4"/>
          <p:cNvSpPr>
            <a:spLocks noGrp="1" noChangeArrowheads="1"/>
          </p:cNvSpPr>
          <p:nvPr>
            <p:ph type="title"/>
          </p:nvPr>
        </p:nvSpPr>
        <p:spPr>
          <a:noFill/>
          <a:ln/>
        </p:spPr>
        <p:txBody>
          <a:bodyPr/>
          <a:lstStyle/>
          <a:p>
            <a:r>
              <a:rPr lang="en-US"/>
              <a:t>Using B+ Trees for Sorting</a:t>
            </a:r>
          </a:p>
        </p:txBody>
      </p:sp>
      <p:sp>
        <p:nvSpPr>
          <p:cNvPr id="29701" name="Rectangle 5"/>
          <p:cNvSpPr>
            <a:spLocks noGrp="1" noChangeArrowheads="1"/>
          </p:cNvSpPr>
          <p:nvPr>
            <p:ph type="body" idx="1"/>
          </p:nvPr>
        </p:nvSpPr>
        <p:spPr>
          <a:xfrm>
            <a:off x="266700" y="1447800"/>
            <a:ext cx="8610600" cy="4495800"/>
          </a:xfrm>
          <a:noFill/>
          <a:ln/>
        </p:spPr>
        <p:txBody>
          <a:bodyPr/>
          <a:lstStyle/>
          <a:p>
            <a:r>
              <a:rPr lang="en-US" dirty="0"/>
              <a:t>Scenario: Table to be sorted has B+ tree index on sorting column(s).</a:t>
            </a:r>
          </a:p>
          <a:p>
            <a:r>
              <a:rPr lang="en-US" dirty="0">
                <a:solidFill>
                  <a:srgbClr val="FF0000"/>
                </a:solidFill>
              </a:rPr>
              <a:t>Idea:</a:t>
            </a:r>
            <a:r>
              <a:rPr lang="en-US" dirty="0">
                <a:solidFill>
                  <a:schemeClr val="folHlink"/>
                </a:solidFill>
              </a:rPr>
              <a:t> </a:t>
            </a:r>
            <a:r>
              <a:rPr lang="en-US" dirty="0"/>
              <a:t>Can retrieve records in order by traversing leaf pages.</a:t>
            </a:r>
          </a:p>
          <a:p>
            <a:r>
              <a:rPr lang="en-US" b="1" i="1" dirty="0">
                <a:solidFill>
                  <a:srgbClr val="FF0000"/>
                </a:solidFill>
              </a:rPr>
              <a:t>Is this a good idea?</a:t>
            </a:r>
          </a:p>
          <a:p>
            <a:r>
              <a:rPr lang="en-US" dirty="0"/>
              <a:t>Cases to consider:</a:t>
            </a:r>
          </a:p>
          <a:p>
            <a:pPr lvl="1">
              <a:buSzPct val="75000"/>
            </a:pPr>
            <a:r>
              <a:rPr lang="en-US" dirty="0"/>
              <a:t>B+ tree is </a:t>
            </a:r>
            <a:r>
              <a:rPr lang="en-US" dirty="0">
                <a:solidFill>
                  <a:srgbClr val="FF0000"/>
                </a:solidFill>
              </a:rPr>
              <a:t>clustered</a:t>
            </a:r>
            <a:r>
              <a:rPr lang="en-US" dirty="0"/>
              <a:t>		</a:t>
            </a:r>
            <a:r>
              <a:rPr lang="en-US" b="1" i="1" dirty="0">
                <a:solidFill>
                  <a:srgbClr val="FF0000"/>
                </a:solidFill>
              </a:rPr>
              <a:t>Good idea!</a:t>
            </a:r>
            <a:endParaRPr lang="en-US" i="1" dirty="0">
              <a:solidFill>
                <a:srgbClr val="FF0000"/>
              </a:solidFill>
            </a:endParaRPr>
          </a:p>
          <a:p>
            <a:pPr lvl="1">
              <a:buSzPct val="75000"/>
            </a:pPr>
            <a:r>
              <a:rPr lang="en-US" dirty="0"/>
              <a:t>B+ tree is </a:t>
            </a:r>
            <a:r>
              <a:rPr lang="en-US" dirty="0">
                <a:solidFill>
                  <a:srgbClr val="FF0000"/>
                </a:solidFill>
              </a:rPr>
              <a:t>not clustered</a:t>
            </a:r>
            <a:r>
              <a:rPr lang="en-US" dirty="0"/>
              <a:t>	</a:t>
            </a:r>
            <a:r>
              <a:rPr lang="en-US" b="1" i="1" dirty="0">
                <a:solidFill>
                  <a:srgbClr val="FF0000"/>
                </a:solidFill>
              </a:rPr>
              <a:t>Could be a very bad idea!</a:t>
            </a:r>
          </a:p>
        </p:txBody>
      </p:sp>
    </p:spTree>
    <p:extLst>
      <p:ext uri="{BB962C8B-B14F-4D97-AF65-F5344CB8AC3E}">
        <p14:creationId xmlns:p14="http://schemas.microsoft.com/office/powerpoint/2010/main" val="572886551"/>
      </p:ext>
    </p:extLst>
  </p:cSld>
  <p:clrMapOvr>
    <a:masterClrMapping/>
  </p:clrMapOvr>
  <p:transition>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4" name="Rectangle 4"/>
          <p:cNvSpPr>
            <a:spLocks noGrp="1" noChangeArrowheads="1"/>
          </p:cNvSpPr>
          <p:nvPr>
            <p:ph type="title"/>
          </p:nvPr>
        </p:nvSpPr>
        <p:spPr>
          <a:noFill/>
          <a:ln/>
        </p:spPr>
        <p:txBody>
          <a:bodyPr/>
          <a:lstStyle/>
          <a:p>
            <a:r>
              <a:rPr lang="en-US" dirty="0"/>
              <a:t>Why </a:t>
            </a:r>
            <a:r>
              <a:rPr lang="en-US" dirty="0" smtClean="0"/>
              <a:t>is Data Sorting Important?</a:t>
            </a:r>
            <a:endParaRPr lang="en-US" dirty="0"/>
          </a:p>
        </p:txBody>
      </p:sp>
      <p:sp>
        <p:nvSpPr>
          <p:cNvPr id="5125" name="Rectangle 5"/>
          <p:cNvSpPr>
            <a:spLocks noGrp="1" noChangeArrowheads="1"/>
          </p:cNvSpPr>
          <p:nvPr>
            <p:ph type="body" idx="1"/>
          </p:nvPr>
        </p:nvSpPr>
        <p:spPr>
          <a:xfrm>
            <a:off x="228600" y="1295400"/>
            <a:ext cx="8686800" cy="4953000"/>
          </a:xfrm>
          <a:noFill/>
          <a:ln/>
        </p:spPr>
        <p:txBody>
          <a:bodyPr/>
          <a:lstStyle/>
          <a:p>
            <a:r>
              <a:rPr lang="en-US" dirty="0" smtClean="0"/>
              <a:t>Data </a:t>
            </a:r>
            <a:r>
              <a:rPr lang="en-US" dirty="0"/>
              <a:t>requested in sorted order </a:t>
            </a:r>
          </a:p>
          <a:p>
            <a:pPr lvl="1">
              <a:buSzPct val="75000"/>
            </a:pPr>
            <a:r>
              <a:rPr lang="en-US" dirty="0"/>
              <a:t>e.g., find students in increasing </a:t>
            </a:r>
            <a:r>
              <a:rPr lang="en-US" i="1" dirty="0" err="1"/>
              <a:t>gpa</a:t>
            </a:r>
            <a:r>
              <a:rPr lang="en-US" dirty="0"/>
              <a:t> order</a:t>
            </a:r>
          </a:p>
          <a:p>
            <a:r>
              <a:rPr lang="en-US" dirty="0"/>
              <a:t>Sorting is first step in </a:t>
            </a:r>
            <a:r>
              <a:rPr lang="en-US" i="1" dirty="0"/>
              <a:t>bulk loading </a:t>
            </a:r>
            <a:r>
              <a:rPr lang="en-US" dirty="0"/>
              <a:t>B+ tree </a:t>
            </a:r>
            <a:r>
              <a:rPr lang="en-US" dirty="0" smtClean="0"/>
              <a:t>index</a:t>
            </a:r>
            <a:endParaRPr lang="en-US" dirty="0"/>
          </a:p>
          <a:p>
            <a:r>
              <a:rPr lang="en-US" dirty="0"/>
              <a:t>Sorting useful for eliminating </a:t>
            </a:r>
            <a:r>
              <a:rPr lang="en-US" i="1" dirty="0">
                <a:solidFill>
                  <a:srgbClr val="FF0000"/>
                </a:solidFill>
              </a:rPr>
              <a:t>duplicate</a:t>
            </a:r>
            <a:r>
              <a:rPr lang="en-US" i="1" dirty="0"/>
              <a:t> copies </a:t>
            </a:r>
            <a:endParaRPr lang="en-US" dirty="0" smtClean="0"/>
          </a:p>
          <a:p>
            <a:pPr lvl="1"/>
            <a:r>
              <a:rPr lang="en-US" dirty="0" smtClean="0"/>
              <a:t>Needed for set operations, DISTINCT operator</a:t>
            </a:r>
            <a:endParaRPr lang="en-US" dirty="0"/>
          </a:p>
          <a:p>
            <a:r>
              <a:rPr lang="en-US" i="1" dirty="0">
                <a:solidFill>
                  <a:srgbClr val="FF0000"/>
                </a:solidFill>
              </a:rPr>
              <a:t>Sort-merge join </a:t>
            </a:r>
            <a:r>
              <a:rPr lang="en-US" dirty="0"/>
              <a:t>algorithm involves </a:t>
            </a:r>
            <a:r>
              <a:rPr lang="en-US" dirty="0" smtClean="0"/>
              <a:t>sorting</a:t>
            </a:r>
            <a:endParaRPr lang="en-US" dirty="0"/>
          </a:p>
          <a:p>
            <a:endParaRPr lang="en-US" dirty="0" smtClean="0"/>
          </a:p>
          <a:p>
            <a:r>
              <a:rPr lang="en-US" dirty="0" smtClean="0"/>
              <a:t>Problem</a:t>
            </a:r>
            <a:r>
              <a:rPr lang="en-US" dirty="0"/>
              <a:t>: sort 1Gb of data with </a:t>
            </a:r>
            <a:r>
              <a:rPr lang="en-US" dirty="0" smtClean="0"/>
              <a:t>1MB </a:t>
            </a:r>
            <a:r>
              <a:rPr lang="en-US" dirty="0"/>
              <a:t>of </a:t>
            </a:r>
            <a:r>
              <a:rPr lang="en-US" dirty="0" smtClean="0"/>
              <a:t>RAM, or </a:t>
            </a:r>
            <a:r>
              <a:rPr lang="en-US" dirty="0" smtClean="0"/>
              <a:t>100MB</a:t>
            </a:r>
            <a:endParaRPr lang="en-US" dirty="0" smtClean="0"/>
          </a:p>
          <a:p>
            <a:pPr lvl="1"/>
            <a:r>
              <a:rPr lang="en-US" dirty="0" smtClean="0"/>
              <a:t>Sort is given a memory budget, can use temp disk as needed</a:t>
            </a:r>
            <a:endParaRPr lang="en-US" dirty="0"/>
          </a:p>
          <a:p>
            <a:pPr lvl="1">
              <a:buSzPct val="75000"/>
            </a:pPr>
            <a:r>
              <a:rPr lang="en-US" dirty="0" smtClean="0"/>
              <a:t>Focus is minimizing I/O, not computation as in internal sorting</a:t>
            </a:r>
            <a:endParaRPr lang="en-US" dirty="0"/>
          </a:p>
        </p:txBody>
      </p:sp>
    </p:spTree>
    <p:extLst>
      <p:ext uri="{BB962C8B-B14F-4D97-AF65-F5344CB8AC3E}">
        <p14:creationId xmlns:p14="http://schemas.microsoft.com/office/powerpoint/2010/main" val="3648379369"/>
      </p:ext>
    </p:extLst>
  </p:cSld>
  <p:clrMapOvr>
    <a:masterClrMapping/>
  </p:clrMapOvr>
  <p:transition>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47"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48" name="Rectangle 4"/>
          <p:cNvSpPr>
            <a:spLocks noGrp="1" noChangeArrowheads="1"/>
          </p:cNvSpPr>
          <p:nvPr>
            <p:ph type="title"/>
          </p:nvPr>
        </p:nvSpPr>
        <p:spPr>
          <a:xfrm>
            <a:off x="381000" y="0"/>
            <a:ext cx="7772400" cy="1104900"/>
          </a:xfrm>
          <a:noFill/>
          <a:ln/>
        </p:spPr>
        <p:txBody>
          <a:bodyPr/>
          <a:lstStyle/>
          <a:p>
            <a:r>
              <a:rPr lang="en-US" dirty="0" smtClean="0"/>
              <a:t>(Already existent) Clustered </a:t>
            </a:r>
            <a:r>
              <a:rPr lang="en-US" dirty="0"/>
              <a:t>B+ Tree Used for Sorting</a:t>
            </a:r>
          </a:p>
        </p:txBody>
      </p:sp>
      <p:sp>
        <p:nvSpPr>
          <p:cNvPr id="31749" name="Rectangle 5"/>
          <p:cNvSpPr>
            <a:spLocks noGrp="1" noChangeArrowheads="1"/>
          </p:cNvSpPr>
          <p:nvPr>
            <p:ph type="body" sz="half" idx="1"/>
          </p:nvPr>
        </p:nvSpPr>
        <p:spPr>
          <a:xfrm>
            <a:off x="172043" y="1238250"/>
            <a:ext cx="3810000" cy="4076700"/>
          </a:xfrm>
          <a:noFill/>
          <a:ln/>
        </p:spPr>
        <p:txBody>
          <a:bodyPr/>
          <a:lstStyle/>
          <a:p>
            <a:pPr>
              <a:buFont typeface="Wingdings" pitchFamily="2" charset="2"/>
              <a:buNone/>
            </a:pPr>
            <a:endParaRPr lang="en-US" sz="2400" dirty="0"/>
          </a:p>
          <a:p>
            <a:r>
              <a:rPr lang="en-US" sz="2400" dirty="0"/>
              <a:t>Cost: root to the left-most leaf, then retrieve all leaf pages (Alternative 1)</a:t>
            </a:r>
          </a:p>
          <a:p>
            <a:r>
              <a:rPr lang="en-US" sz="2400" dirty="0"/>
              <a:t>If Alternative 2 is </a:t>
            </a:r>
            <a:r>
              <a:rPr lang="en-US" sz="2400" dirty="0" smtClean="0"/>
              <a:t>used, additional </a:t>
            </a:r>
            <a:r>
              <a:rPr lang="en-US" sz="2400" dirty="0"/>
              <a:t>cost of retrieving data records:  each page fetched just </a:t>
            </a:r>
            <a:r>
              <a:rPr lang="en-US" sz="2400" dirty="0" smtClean="0"/>
              <a:t>once</a:t>
            </a:r>
            <a:endParaRPr lang="en-US" sz="2400" dirty="0"/>
          </a:p>
        </p:txBody>
      </p:sp>
      <p:sp>
        <p:nvSpPr>
          <p:cNvPr id="31750" name="Rectangle 6"/>
          <p:cNvSpPr>
            <a:spLocks noChangeArrowheads="1"/>
          </p:cNvSpPr>
          <p:nvPr/>
        </p:nvSpPr>
        <p:spPr bwMode="auto">
          <a:xfrm>
            <a:off x="2882900" y="5776913"/>
            <a:ext cx="5176098"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b="1" i="1" dirty="0" smtClean="0">
                <a:solidFill>
                  <a:srgbClr val="FF0000"/>
                </a:solidFill>
                <a:latin typeface="Book Antiqua" pitchFamily="18" charset="0"/>
              </a:rPr>
              <a:t>Always </a:t>
            </a:r>
            <a:r>
              <a:rPr lang="en-US" b="1" i="1" dirty="0">
                <a:solidFill>
                  <a:srgbClr val="FF0000"/>
                </a:solidFill>
                <a:latin typeface="Book Antiqua" pitchFamily="18" charset="0"/>
              </a:rPr>
              <a:t>better than external sorting!</a:t>
            </a:r>
          </a:p>
        </p:txBody>
      </p:sp>
      <p:sp>
        <p:nvSpPr>
          <p:cNvPr id="31751" name="Freeform 7"/>
          <p:cNvSpPr>
            <a:spLocks/>
          </p:cNvSpPr>
          <p:nvPr/>
        </p:nvSpPr>
        <p:spPr bwMode="auto">
          <a:xfrm>
            <a:off x="4664075" y="4370388"/>
            <a:ext cx="461963" cy="384175"/>
          </a:xfrm>
          <a:custGeom>
            <a:avLst/>
            <a:gdLst>
              <a:gd name="T0" fmla="*/ 0 w 291"/>
              <a:gd name="T1" fmla="*/ 241 h 242"/>
              <a:gd name="T2" fmla="*/ 0 w 291"/>
              <a:gd name="T3" fmla="*/ 0 h 242"/>
              <a:gd name="T4" fmla="*/ 290 w 291"/>
              <a:gd name="T5" fmla="*/ 0 h 242"/>
              <a:gd name="T6" fmla="*/ 290 w 291"/>
              <a:gd name="T7" fmla="*/ 241 h 242"/>
              <a:gd name="T8" fmla="*/ 0 w 291"/>
              <a:gd name="T9" fmla="*/ 241 h 242"/>
            </a:gdLst>
            <a:ahLst/>
            <a:cxnLst>
              <a:cxn ang="0">
                <a:pos x="T0" y="T1"/>
              </a:cxn>
              <a:cxn ang="0">
                <a:pos x="T2" y="T3"/>
              </a:cxn>
              <a:cxn ang="0">
                <a:pos x="T4" y="T5"/>
              </a:cxn>
              <a:cxn ang="0">
                <a:pos x="T6" y="T7"/>
              </a:cxn>
              <a:cxn ang="0">
                <a:pos x="T8" y="T9"/>
              </a:cxn>
            </a:cxnLst>
            <a:rect l="0" t="0" r="r" b="b"/>
            <a:pathLst>
              <a:path w="291" h="242">
                <a:moveTo>
                  <a:pt x="0" y="241"/>
                </a:moveTo>
                <a:lnTo>
                  <a:pt x="0" y="0"/>
                </a:lnTo>
                <a:lnTo>
                  <a:pt x="290" y="0"/>
                </a:lnTo>
                <a:lnTo>
                  <a:pt x="290" y="241"/>
                </a:lnTo>
                <a:lnTo>
                  <a:pt x="0" y="24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2" name="Freeform 8"/>
          <p:cNvSpPr>
            <a:spLocks/>
          </p:cNvSpPr>
          <p:nvPr/>
        </p:nvSpPr>
        <p:spPr bwMode="auto">
          <a:xfrm>
            <a:off x="5276850" y="4370388"/>
            <a:ext cx="463550" cy="384175"/>
          </a:xfrm>
          <a:custGeom>
            <a:avLst/>
            <a:gdLst>
              <a:gd name="T0" fmla="*/ 0 w 292"/>
              <a:gd name="T1" fmla="*/ 241 h 242"/>
              <a:gd name="T2" fmla="*/ 0 w 292"/>
              <a:gd name="T3" fmla="*/ 0 h 242"/>
              <a:gd name="T4" fmla="*/ 291 w 292"/>
              <a:gd name="T5" fmla="*/ 0 h 242"/>
              <a:gd name="T6" fmla="*/ 291 w 292"/>
              <a:gd name="T7" fmla="*/ 241 h 242"/>
              <a:gd name="T8" fmla="*/ 0 w 292"/>
              <a:gd name="T9" fmla="*/ 241 h 242"/>
            </a:gdLst>
            <a:ahLst/>
            <a:cxnLst>
              <a:cxn ang="0">
                <a:pos x="T0" y="T1"/>
              </a:cxn>
              <a:cxn ang="0">
                <a:pos x="T2" y="T3"/>
              </a:cxn>
              <a:cxn ang="0">
                <a:pos x="T4" y="T5"/>
              </a:cxn>
              <a:cxn ang="0">
                <a:pos x="T6" y="T7"/>
              </a:cxn>
              <a:cxn ang="0">
                <a:pos x="T8" y="T9"/>
              </a:cxn>
            </a:cxnLst>
            <a:rect l="0" t="0" r="r" b="b"/>
            <a:pathLst>
              <a:path w="292" h="242">
                <a:moveTo>
                  <a:pt x="0" y="241"/>
                </a:moveTo>
                <a:lnTo>
                  <a:pt x="0" y="0"/>
                </a:lnTo>
                <a:lnTo>
                  <a:pt x="291" y="0"/>
                </a:lnTo>
                <a:lnTo>
                  <a:pt x="291" y="241"/>
                </a:lnTo>
                <a:lnTo>
                  <a:pt x="0" y="24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3" name="Freeform 9"/>
          <p:cNvSpPr>
            <a:spLocks/>
          </p:cNvSpPr>
          <p:nvPr/>
        </p:nvSpPr>
        <p:spPr bwMode="auto">
          <a:xfrm>
            <a:off x="5891213" y="4370388"/>
            <a:ext cx="461962" cy="384175"/>
          </a:xfrm>
          <a:custGeom>
            <a:avLst/>
            <a:gdLst>
              <a:gd name="T0" fmla="*/ 0 w 291"/>
              <a:gd name="T1" fmla="*/ 241 h 242"/>
              <a:gd name="T2" fmla="*/ 0 w 291"/>
              <a:gd name="T3" fmla="*/ 0 h 242"/>
              <a:gd name="T4" fmla="*/ 290 w 291"/>
              <a:gd name="T5" fmla="*/ 0 h 242"/>
              <a:gd name="T6" fmla="*/ 290 w 291"/>
              <a:gd name="T7" fmla="*/ 241 h 242"/>
              <a:gd name="T8" fmla="*/ 0 w 291"/>
              <a:gd name="T9" fmla="*/ 241 h 242"/>
            </a:gdLst>
            <a:ahLst/>
            <a:cxnLst>
              <a:cxn ang="0">
                <a:pos x="T0" y="T1"/>
              </a:cxn>
              <a:cxn ang="0">
                <a:pos x="T2" y="T3"/>
              </a:cxn>
              <a:cxn ang="0">
                <a:pos x="T4" y="T5"/>
              </a:cxn>
              <a:cxn ang="0">
                <a:pos x="T6" y="T7"/>
              </a:cxn>
              <a:cxn ang="0">
                <a:pos x="T8" y="T9"/>
              </a:cxn>
            </a:cxnLst>
            <a:rect l="0" t="0" r="r" b="b"/>
            <a:pathLst>
              <a:path w="291" h="242">
                <a:moveTo>
                  <a:pt x="0" y="241"/>
                </a:moveTo>
                <a:lnTo>
                  <a:pt x="0" y="0"/>
                </a:lnTo>
                <a:lnTo>
                  <a:pt x="290" y="0"/>
                </a:lnTo>
                <a:lnTo>
                  <a:pt x="290" y="241"/>
                </a:lnTo>
                <a:lnTo>
                  <a:pt x="0" y="24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4" name="Freeform 10"/>
          <p:cNvSpPr>
            <a:spLocks/>
          </p:cNvSpPr>
          <p:nvPr/>
        </p:nvSpPr>
        <p:spPr bwMode="auto">
          <a:xfrm>
            <a:off x="6505575" y="4370388"/>
            <a:ext cx="460375" cy="384175"/>
          </a:xfrm>
          <a:custGeom>
            <a:avLst/>
            <a:gdLst>
              <a:gd name="T0" fmla="*/ 0 w 290"/>
              <a:gd name="T1" fmla="*/ 241 h 242"/>
              <a:gd name="T2" fmla="*/ 0 w 290"/>
              <a:gd name="T3" fmla="*/ 0 h 242"/>
              <a:gd name="T4" fmla="*/ 289 w 290"/>
              <a:gd name="T5" fmla="*/ 0 h 242"/>
              <a:gd name="T6" fmla="*/ 289 w 290"/>
              <a:gd name="T7" fmla="*/ 241 h 242"/>
              <a:gd name="T8" fmla="*/ 0 w 290"/>
              <a:gd name="T9" fmla="*/ 241 h 242"/>
            </a:gdLst>
            <a:ahLst/>
            <a:cxnLst>
              <a:cxn ang="0">
                <a:pos x="T0" y="T1"/>
              </a:cxn>
              <a:cxn ang="0">
                <a:pos x="T2" y="T3"/>
              </a:cxn>
              <a:cxn ang="0">
                <a:pos x="T4" y="T5"/>
              </a:cxn>
              <a:cxn ang="0">
                <a:pos x="T6" y="T7"/>
              </a:cxn>
              <a:cxn ang="0">
                <a:pos x="T8" y="T9"/>
              </a:cxn>
            </a:cxnLst>
            <a:rect l="0" t="0" r="r" b="b"/>
            <a:pathLst>
              <a:path w="290" h="242">
                <a:moveTo>
                  <a:pt x="0" y="241"/>
                </a:moveTo>
                <a:lnTo>
                  <a:pt x="0" y="0"/>
                </a:lnTo>
                <a:lnTo>
                  <a:pt x="289" y="0"/>
                </a:lnTo>
                <a:lnTo>
                  <a:pt x="289" y="241"/>
                </a:lnTo>
                <a:lnTo>
                  <a:pt x="0" y="24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5" name="Freeform 11"/>
          <p:cNvSpPr>
            <a:spLocks/>
          </p:cNvSpPr>
          <p:nvPr/>
        </p:nvSpPr>
        <p:spPr bwMode="auto">
          <a:xfrm>
            <a:off x="7118350" y="4370388"/>
            <a:ext cx="461963" cy="384175"/>
          </a:xfrm>
          <a:custGeom>
            <a:avLst/>
            <a:gdLst>
              <a:gd name="T0" fmla="*/ 0 w 291"/>
              <a:gd name="T1" fmla="*/ 241 h 242"/>
              <a:gd name="T2" fmla="*/ 0 w 291"/>
              <a:gd name="T3" fmla="*/ 0 h 242"/>
              <a:gd name="T4" fmla="*/ 290 w 291"/>
              <a:gd name="T5" fmla="*/ 0 h 242"/>
              <a:gd name="T6" fmla="*/ 290 w 291"/>
              <a:gd name="T7" fmla="*/ 241 h 242"/>
              <a:gd name="T8" fmla="*/ 0 w 291"/>
              <a:gd name="T9" fmla="*/ 241 h 242"/>
            </a:gdLst>
            <a:ahLst/>
            <a:cxnLst>
              <a:cxn ang="0">
                <a:pos x="T0" y="T1"/>
              </a:cxn>
              <a:cxn ang="0">
                <a:pos x="T2" y="T3"/>
              </a:cxn>
              <a:cxn ang="0">
                <a:pos x="T4" y="T5"/>
              </a:cxn>
              <a:cxn ang="0">
                <a:pos x="T6" y="T7"/>
              </a:cxn>
              <a:cxn ang="0">
                <a:pos x="T8" y="T9"/>
              </a:cxn>
            </a:cxnLst>
            <a:rect l="0" t="0" r="r" b="b"/>
            <a:pathLst>
              <a:path w="291" h="242">
                <a:moveTo>
                  <a:pt x="0" y="241"/>
                </a:moveTo>
                <a:lnTo>
                  <a:pt x="0" y="0"/>
                </a:lnTo>
                <a:lnTo>
                  <a:pt x="290" y="0"/>
                </a:lnTo>
                <a:lnTo>
                  <a:pt x="290" y="241"/>
                </a:lnTo>
                <a:lnTo>
                  <a:pt x="0" y="24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6" name="Freeform 12"/>
          <p:cNvSpPr>
            <a:spLocks/>
          </p:cNvSpPr>
          <p:nvPr/>
        </p:nvSpPr>
        <p:spPr bwMode="auto">
          <a:xfrm>
            <a:off x="7731125" y="4370388"/>
            <a:ext cx="463550" cy="384175"/>
          </a:xfrm>
          <a:custGeom>
            <a:avLst/>
            <a:gdLst>
              <a:gd name="T0" fmla="*/ 0 w 292"/>
              <a:gd name="T1" fmla="*/ 241 h 242"/>
              <a:gd name="T2" fmla="*/ 0 w 292"/>
              <a:gd name="T3" fmla="*/ 0 h 242"/>
              <a:gd name="T4" fmla="*/ 291 w 292"/>
              <a:gd name="T5" fmla="*/ 0 h 242"/>
              <a:gd name="T6" fmla="*/ 291 w 292"/>
              <a:gd name="T7" fmla="*/ 241 h 242"/>
              <a:gd name="T8" fmla="*/ 0 w 292"/>
              <a:gd name="T9" fmla="*/ 241 h 242"/>
            </a:gdLst>
            <a:ahLst/>
            <a:cxnLst>
              <a:cxn ang="0">
                <a:pos x="T0" y="T1"/>
              </a:cxn>
              <a:cxn ang="0">
                <a:pos x="T2" y="T3"/>
              </a:cxn>
              <a:cxn ang="0">
                <a:pos x="T4" y="T5"/>
              </a:cxn>
              <a:cxn ang="0">
                <a:pos x="T6" y="T7"/>
              </a:cxn>
              <a:cxn ang="0">
                <a:pos x="T8" y="T9"/>
              </a:cxn>
            </a:cxnLst>
            <a:rect l="0" t="0" r="r" b="b"/>
            <a:pathLst>
              <a:path w="292" h="242">
                <a:moveTo>
                  <a:pt x="0" y="241"/>
                </a:moveTo>
                <a:lnTo>
                  <a:pt x="0" y="0"/>
                </a:lnTo>
                <a:lnTo>
                  <a:pt x="291" y="0"/>
                </a:lnTo>
                <a:lnTo>
                  <a:pt x="291" y="241"/>
                </a:lnTo>
                <a:lnTo>
                  <a:pt x="0" y="24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7" name="Freeform 13"/>
          <p:cNvSpPr>
            <a:spLocks/>
          </p:cNvSpPr>
          <p:nvPr/>
        </p:nvSpPr>
        <p:spPr bwMode="auto">
          <a:xfrm>
            <a:off x="4448175" y="3406775"/>
            <a:ext cx="542925" cy="379413"/>
          </a:xfrm>
          <a:custGeom>
            <a:avLst/>
            <a:gdLst>
              <a:gd name="T0" fmla="*/ 0 w 342"/>
              <a:gd name="T1" fmla="*/ 0 h 239"/>
              <a:gd name="T2" fmla="*/ 341 w 342"/>
              <a:gd name="T3" fmla="*/ 0 h 239"/>
              <a:gd name="T4" fmla="*/ 341 w 342"/>
              <a:gd name="T5" fmla="*/ 238 h 239"/>
              <a:gd name="T6" fmla="*/ 0 w 342"/>
              <a:gd name="T7" fmla="*/ 238 h 239"/>
              <a:gd name="T8" fmla="*/ 0 w 342"/>
              <a:gd name="T9" fmla="*/ 0 h 239"/>
            </a:gdLst>
            <a:ahLst/>
            <a:cxnLst>
              <a:cxn ang="0">
                <a:pos x="T0" y="T1"/>
              </a:cxn>
              <a:cxn ang="0">
                <a:pos x="T2" y="T3"/>
              </a:cxn>
              <a:cxn ang="0">
                <a:pos x="T4" y="T5"/>
              </a:cxn>
              <a:cxn ang="0">
                <a:pos x="T6" y="T7"/>
              </a:cxn>
              <a:cxn ang="0">
                <a:pos x="T8" y="T9"/>
              </a:cxn>
            </a:cxnLst>
            <a:rect l="0" t="0" r="r" b="b"/>
            <a:pathLst>
              <a:path w="342" h="239">
                <a:moveTo>
                  <a:pt x="0" y="0"/>
                </a:moveTo>
                <a:lnTo>
                  <a:pt x="341" y="0"/>
                </a:lnTo>
                <a:lnTo>
                  <a:pt x="341" y="238"/>
                </a:lnTo>
                <a:lnTo>
                  <a:pt x="0" y="238"/>
                </a:lnTo>
                <a:lnTo>
                  <a:pt x="0" y="0"/>
                </a:lnTo>
              </a:path>
            </a:pathLst>
          </a:custGeom>
          <a:noFill/>
          <a:ln w="127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8" name="Freeform 14"/>
          <p:cNvSpPr>
            <a:spLocks/>
          </p:cNvSpPr>
          <p:nvPr/>
        </p:nvSpPr>
        <p:spPr bwMode="auto">
          <a:xfrm>
            <a:off x="4448175" y="3406775"/>
            <a:ext cx="542925" cy="379413"/>
          </a:xfrm>
          <a:custGeom>
            <a:avLst/>
            <a:gdLst>
              <a:gd name="T0" fmla="*/ 0 w 342"/>
              <a:gd name="T1" fmla="*/ 0 h 239"/>
              <a:gd name="T2" fmla="*/ 341 w 342"/>
              <a:gd name="T3" fmla="*/ 0 h 239"/>
              <a:gd name="T4" fmla="*/ 341 w 342"/>
              <a:gd name="T5" fmla="*/ 238 h 239"/>
              <a:gd name="T6" fmla="*/ 0 w 342"/>
              <a:gd name="T7" fmla="*/ 238 h 239"/>
              <a:gd name="T8" fmla="*/ 0 w 342"/>
              <a:gd name="T9" fmla="*/ 0 h 239"/>
            </a:gdLst>
            <a:ahLst/>
            <a:cxnLst>
              <a:cxn ang="0">
                <a:pos x="T0" y="T1"/>
              </a:cxn>
              <a:cxn ang="0">
                <a:pos x="T2" y="T3"/>
              </a:cxn>
              <a:cxn ang="0">
                <a:pos x="T4" y="T5"/>
              </a:cxn>
              <a:cxn ang="0">
                <a:pos x="T6" y="T7"/>
              </a:cxn>
              <a:cxn ang="0">
                <a:pos x="T8" y="T9"/>
              </a:cxn>
            </a:cxnLst>
            <a:rect l="0" t="0" r="r" b="b"/>
            <a:pathLst>
              <a:path w="342" h="239">
                <a:moveTo>
                  <a:pt x="0" y="0"/>
                </a:moveTo>
                <a:lnTo>
                  <a:pt x="341" y="0"/>
                </a:lnTo>
                <a:lnTo>
                  <a:pt x="341" y="238"/>
                </a:lnTo>
                <a:lnTo>
                  <a:pt x="0" y="238"/>
                </a:lnTo>
                <a:lnTo>
                  <a:pt x="0" y="0"/>
                </a:lnTo>
              </a:path>
            </a:pathLst>
          </a:custGeom>
          <a:pattFill prst="lgConfetti">
            <a:fgClr>
              <a:schemeClr val="tx1"/>
            </a:fgClr>
            <a:bgClr>
              <a:srgbClr val="FFFFFF"/>
            </a:bgClr>
          </a:pattFill>
          <a:ln w="127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9" name="Line 15"/>
          <p:cNvSpPr>
            <a:spLocks noChangeShapeType="1"/>
          </p:cNvSpPr>
          <p:nvPr/>
        </p:nvSpPr>
        <p:spPr bwMode="auto">
          <a:xfrm flipV="1">
            <a:off x="4448175" y="3400425"/>
            <a:ext cx="0" cy="15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60" name="Line 16"/>
          <p:cNvSpPr>
            <a:spLocks noChangeShapeType="1"/>
          </p:cNvSpPr>
          <p:nvPr/>
        </p:nvSpPr>
        <p:spPr bwMode="auto">
          <a:xfrm>
            <a:off x="4448175" y="3406775"/>
            <a:ext cx="158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61" name="Line 17"/>
          <p:cNvSpPr>
            <a:spLocks noChangeShapeType="1"/>
          </p:cNvSpPr>
          <p:nvPr/>
        </p:nvSpPr>
        <p:spPr bwMode="auto">
          <a:xfrm>
            <a:off x="4448175" y="3406775"/>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62" name="Line 18"/>
          <p:cNvSpPr>
            <a:spLocks noChangeShapeType="1"/>
          </p:cNvSpPr>
          <p:nvPr/>
        </p:nvSpPr>
        <p:spPr bwMode="auto">
          <a:xfrm>
            <a:off x="4465638" y="3406775"/>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63" name="Line 19"/>
          <p:cNvSpPr>
            <a:spLocks noChangeShapeType="1"/>
          </p:cNvSpPr>
          <p:nvPr/>
        </p:nvSpPr>
        <p:spPr bwMode="auto">
          <a:xfrm>
            <a:off x="4483100" y="3406775"/>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64" name="Line 20"/>
          <p:cNvSpPr>
            <a:spLocks noChangeShapeType="1"/>
          </p:cNvSpPr>
          <p:nvPr/>
        </p:nvSpPr>
        <p:spPr bwMode="auto">
          <a:xfrm>
            <a:off x="4498975" y="3406775"/>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65" name="Line 21"/>
          <p:cNvSpPr>
            <a:spLocks noChangeShapeType="1"/>
          </p:cNvSpPr>
          <p:nvPr/>
        </p:nvSpPr>
        <p:spPr bwMode="auto">
          <a:xfrm>
            <a:off x="4516438" y="3406775"/>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66" name="Line 22"/>
          <p:cNvSpPr>
            <a:spLocks noChangeShapeType="1"/>
          </p:cNvSpPr>
          <p:nvPr/>
        </p:nvSpPr>
        <p:spPr bwMode="auto">
          <a:xfrm>
            <a:off x="4533900" y="3406775"/>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67" name="Line 23"/>
          <p:cNvSpPr>
            <a:spLocks noChangeShapeType="1"/>
          </p:cNvSpPr>
          <p:nvPr/>
        </p:nvSpPr>
        <p:spPr bwMode="auto">
          <a:xfrm>
            <a:off x="4551363" y="3406775"/>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68" name="Line 24"/>
          <p:cNvSpPr>
            <a:spLocks noChangeShapeType="1"/>
          </p:cNvSpPr>
          <p:nvPr/>
        </p:nvSpPr>
        <p:spPr bwMode="auto">
          <a:xfrm>
            <a:off x="4567238" y="3406775"/>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69" name="Line 25"/>
          <p:cNvSpPr>
            <a:spLocks noChangeShapeType="1"/>
          </p:cNvSpPr>
          <p:nvPr/>
        </p:nvSpPr>
        <p:spPr bwMode="auto">
          <a:xfrm>
            <a:off x="4584700" y="3406775"/>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70" name="Line 26"/>
          <p:cNvSpPr>
            <a:spLocks noChangeShapeType="1"/>
          </p:cNvSpPr>
          <p:nvPr/>
        </p:nvSpPr>
        <p:spPr bwMode="auto">
          <a:xfrm>
            <a:off x="4602163" y="3406775"/>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71" name="Line 27"/>
          <p:cNvSpPr>
            <a:spLocks noChangeShapeType="1"/>
          </p:cNvSpPr>
          <p:nvPr/>
        </p:nvSpPr>
        <p:spPr bwMode="auto">
          <a:xfrm>
            <a:off x="4619625" y="3406775"/>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72" name="Line 28"/>
          <p:cNvSpPr>
            <a:spLocks noChangeShapeType="1"/>
          </p:cNvSpPr>
          <p:nvPr/>
        </p:nvSpPr>
        <p:spPr bwMode="auto">
          <a:xfrm>
            <a:off x="4635500" y="3406775"/>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73" name="Line 29"/>
          <p:cNvSpPr>
            <a:spLocks noChangeShapeType="1"/>
          </p:cNvSpPr>
          <p:nvPr/>
        </p:nvSpPr>
        <p:spPr bwMode="auto">
          <a:xfrm>
            <a:off x="4652963" y="3406775"/>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74" name="Line 30"/>
          <p:cNvSpPr>
            <a:spLocks noChangeShapeType="1"/>
          </p:cNvSpPr>
          <p:nvPr/>
        </p:nvSpPr>
        <p:spPr bwMode="auto">
          <a:xfrm>
            <a:off x="4670425" y="3406775"/>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75" name="Line 31"/>
          <p:cNvSpPr>
            <a:spLocks noChangeShapeType="1"/>
          </p:cNvSpPr>
          <p:nvPr/>
        </p:nvSpPr>
        <p:spPr bwMode="auto">
          <a:xfrm>
            <a:off x="4687888" y="3406775"/>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76" name="Line 32"/>
          <p:cNvSpPr>
            <a:spLocks noChangeShapeType="1"/>
          </p:cNvSpPr>
          <p:nvPr/>
        </p:nvSpPr>
        <p:spPr bwMode="auto">
          <a:xfrm>
            <a:off x="4703763" y="3406775"/>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77" name="Line 33"/>
          <p:cNvSpPr>
            <a:spLocks noChangeShapeType="1"/>
          </p:cNvSpPr>
          <p:nvPr/>
        </p:nvSpPr>
        <p:spPr bwMode="auto">
          <a:xfrm>
            <a:off x="4721225" y="3406775"/>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78" name="Line 34"/>
          <p:cNvSpPr>
            <a:spLocks noChangeShapeType="1"/>
          </p:cNvSpPr>
          <p:nvPr/>
        </p:nvSpPr>
        <p:spPr bwMode="auto">
          <a:xfrm>
            <a:off x="4738688" y="3406775"/>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79" name="Line 35"/>
          <p:cNvSpPr>
            <a:spLocks noChangeShapeType="1"/>
          </p:cNvSpPr>
          <p:nvPr/>
        </p:nvSpPr>
        <p:spPr bwMode="auto">
          <a:xfrm>
            <a:off x="4756150" y="3406775"/>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80" name="Line 36"/>
          <p:cNvSpPr>
            <a:spLocks noChangeShapeType="1"/>
          </p:cNvSpPr>
          <p:nvPr/>
        </p:nvSpPr>
        <p:spPr bwMode="auto">
          <a:xfrm>
            <a:off x="4772025" y="3406775"/>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81" name="Line 37"/>
          <p:cNvSpPr>
            <a:spLocks noChangeShapeType="1"/>
          </p:cNvSpPr>
          <p:nvPr/>
        </p:nvSpPr>
        <p:spPr bwMode="auto">
          <a:xfrm>
            <a:off x="4789488" y="3406775"/>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82" name="Line 38"/>
          <p:cNvSpPr>
            <a:spLocks noChangeShapeType="1"/>
          </p:cNvSpPr>
          <p:nvPr/>
        </p:nvSpPr>
        <p:spPr bwMode="auto">
          <a:xfrm>
            <a:off x="4806950" y="3406775"/>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83" name="Line 39"/>
          <p:cNvSpPr>
            <a:spLocks noChangeShapeType="1"/>
          </p:cNvSpPr>
          <p:nvPr/>
        </p:nvSpPr>
        <p:spPr bwMode="auto">
          <a:xfrm>
            <a:off x="4824413" y="3406775"/>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84" name="Line 40"/>
          <p:cNvSpPr>
            <a:spLocks noChangeShapeType="1"/>
          </p:cNvSpPr>
          <p:nvPr/>
        </p:nvSpPr>
        <p:spPr bwMode="auto">
          <a:xfrm>
            <a:off x="4840288" y="3406775"/>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85" name="Line 41"/>
          <p:cNvSpPr>
            <a:spLocks noChangeShapeType="1"/>
          </p:cNvSpPr>
          <p:nvPr/>
        </p:nvSpPr>
        <p:spPr bwMode="auto">
          <a:xfrm>
            <a:off x="4857750" y="3406775"/>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86" name="Line 42"/>
          <p:cNvSpPr>
            <a:spLocks noChangeShapeType="1"/>
          </p:cNvSpPr>
          <p:nvPr/>
        </p:nvSpPr>
        <p:spPr bwMode="auto">
          <a:xfrm>
            <a:off x="4875213" y="3406775"/>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87" name="Line 43"/>
          <p:cNvSpPr>
            <a:spLocks noChangeShapeType="1"/>
          </p:cNvSpPr>
          <p:nvPr/>
        </p:nvSpPr>
        <p:spPr bwMode="auto">
          <a:xfrm>
            <a:off x="4892675" y="3406775"/>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88" name="Line 44"/>
          <p:cNvSpPr>
            <a:spLocks noChangeShapeType="1"/>
          </p:cNvSpPr>
          <p:nvPr/>
        </p:nvSpPr>
        <p:spPr bwMode="auto">
          <a:xfrm>
            <a:off x="4908550" y="3406775"/>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89" name="Line 45"/>
          <p:cNvSpPr>
            <a:spLocks noChangeShapeType="1"/>
          </p:cNvSpPr>
          <p:nvPr/>
        </p:nvSpPr>
        <p:spPr bwMode="auto">
          <a:xfrm>
            <a:off x="4926013" y="3406775"/>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90" name="Line 46"/>
          <p:cNvSpPr>
            <a:spLocks noChangeShapeType="1"/>
          </p:cNvSpPr>
          <p:nvPr/>
        </p:nvSpPr>
        <p:spPr bwMode="auto">
          <a:xfrm>
            <a:off x="4943475" y="3406775"/>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91" name="Line 47"/>
          <p:cNvSpPr>
            <a:spLocks noChangeShapeType="1"/>
          </p:cNvSpPr>
          <p:nvPr/>
        </p:nvSpPr>
        <p:spPr bwMode="auto">
          <a:xfrm>
            <a:off x="4960938" y="3406775"/>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92" name="Line 48"/>
          <p:cNvSpPr>
            <a:spLocks noChangeShapeType="1"/>
          </p:cNvSpPr>
          <p:nvPr/>
        </p:nvSpPr>
        <p:spPr bwMode="auto">
          <a:xfrm>
            <a:off x="4976813" y="3406775"/>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93" name="Line 49"/>
          <p:cNvSpPr>
            <a:spLocks noChangeShapeType="1"/>
          </p:cNvSpPr>
          <p:nvPr/>
        </p:nvSpPr>
        <p:spPr bwMode="auto">
          <a:xfrm>
            <a:off x="4989513" y="3409950"/>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94" name="Line 50"/>
          <p:cNvSpPr>
            <a:spLocks noChangeShapeType="1"/>
          </p:cNvSpPr>
          <p:nvPr/>
        </p:nvSpPr>
        <p:spPr bwMode="auto">
          <a:xfrm>
            <a:off x="4989513" y="3427413"/>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95" name="Line 51"/>
          <p:cNvSpPr>
            <a:spLocks noChangeShapeType="1"/>
          </p:cNvSpPr>
          <p:nvPr/>
        </p:nvSpPr>
        <p:spPr bwMode="auto">
          <a:xfrm>
            <a:off x="4989513" y="3444875"/>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96" name="Line 52"/>
          <p:cNvSpPr>
            <a:spLocks noChangeShapeType="1"/>
          </p:cNvSpPr>
          <p:nvPr/>
        </p:nvSpPr>
        <p:spPr bwMode="auto">
          <a:xfrm>
            <a:off x="4989513" y="3460750"/>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97" name="Line 53"/>
          <p:cNvSpPr>
            <a:spLocks noChangeShapeType="1"/>
          </p:cNvSpPr>
          <p:nvPr/>
        </p:nvSpPr>
        <p:spPr bwMode="auto">
          <a:xfrm>
            <a:off x="4989513" y="3478213"/>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98" name="Line 54"/>
          <p:cNvSpPr>
            <a:spLocks noChangeShapeType="1"/>
          </p:cNvSpPr>
          <p:nvPr/>
        </p:nvSpPr>
        <p:spPr bwMode="auto">
          <a:xfrm>
            <a:off x="4989513" y="3495675"/>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99" name="Line 55"/>
          <p:cNvSpPr>
            <a:spLocks noChangeShapeType="1"/>
          </p:cNvSpPr>
          <p:nvPr/>
        </p:nvSpPr>
        <p:spPr bwMode="auto">
          <a:xfrm>
            <a:off x="4989513" y="3513138"/>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00" name="Line 56"/>
          <p:cNvSpPr>
            <a:spLocks noChangeShapeType="1"/>
          </p:cNvSpPr>
          <p:nvPr/>
        </p:nvSpPr>
        <p:spPr bwMode="auto">
          <a:xfrm>
            <a:off x="4989513" y="3529013"/>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01" name="Line 57"/>
          <p:cNvSpPr>
            <a:spLocks noChangeShapeType="1"/>
          </p:cNvSpPr>
          <p:nvPr/>
        </p:nvSpPr>
        <p:spPr bwMode="auto">
          <a:xfrm>
            <a:off x="4989513" y="3546475"/>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02" name="Line 58"/>
          <p:cNvSpPr>
            <a:spLocks noChangeShapeType="1"/>
          </p:cNvSpPr>
          <p:nvPr/>
        </p:nvSpPr>
        <p:spPr bwMode="auto">
          <a:xfrm>
            <a:off x="4989513" y="3563938"/>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03" name="Line 59"/>
          <p:cNvSpPr>
            <a:spLocks noChangeShapeType="1"/>
          </p:cNvSpPr>
          <p:nvPr/>
        </p:nvSpPr>
        <p:spPr bwMode="auto">
          <a:xfrm>
            <a:off x="4989513" y="3579813"/>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04" name="Line 60"/>
          <p:cNvSpPr>
            <a:spLocks noChangeShapeType="1"/>
          </p:cNvSpPr>
          <p:nvPr/>
        </p:nvSpPr>
        <p:spPr bwMode="auto">
          <a:xfrm>
            <a:off x="4989513" y="3597275"/>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05" name="Line 61"/>
          <p:cNvSpPr>
            <a:spLocks noChangeShapeType="1"/>
          </p:cNvSpPr>
          <p:nvPr/>
        </p:nvSpPr>
        <p:spPr bwMode="auto">
          <a:xfrm>
            <a:off x="4989513" y="3614738"/>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06" name="Line 62"/>
          <p:cNvSpPr>
            <a:spLocks noChangeShapeType="1"/>
          </p:cNvSpPr>
          <p:nvPr/>
        </p:nvSpPr>
        <p:spPr bwMode="auto">
          <a:xfrm>
            <a:off x="4989513" y="3632200"/>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07" name="Line 63"/>
          <p:cNvSpPr>
            <a:spLocks noChangeShapeType="1"/>
          </p:cNvSpPr>
          <p:nvPr/>
        </p:nvSpPr>
        <p:spPr bwMode="auto">
          <a:xfrm>
            <a:off x="4989513" y="3648075"/>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08" name="Line 64"/>
          <p:cNvSpPr>
            <a:spLocks noChangeShapeType="1"/>
          </p:cNvSpPr>
          <p:nvPr/>
        </p:nvSpPr>
        <p:spPr bwMode="auto">
          <a:xfrm>
            <a:off x="4989513" y="3665538"/>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09" name="Line 65"/>
          <p:cNvSpPr>
            <a:spLocks noChangeShapeType="1"/>
          </p:cNvSpPr>
          <p:nvPr/>
        </p:nvSpPr>
        <p:spPr bwMode="auto">
          <a:xfrm>
            <a:off x="4989513" y="3683000"/>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10" name="Line 66"/>
          <p:cNvSpPr>
            <a:spLocks noChangeShapeType="1"/>
          </p:cNvSpPr>
          <p:nvPr/>
        </p:nvSpPr>
        <p:spPr bwMode="auto">
          <a:xfrm>
            <a:off x="4989513" y="3698875"/>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11" name="Line 67"/>
          <p:cNvSpPr>
            <a:spLocks noChangeShapeType="1"/>
          </p:cNvSpPr>
          <p:nvPr/>
        </p:nvSpPr>
        <p:spPr bwMode="auto">
          <a:xfrm>
            <a:off x="4989513" y="3716338"/>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12" name="Line 68"/>
          <p:cNvSpPr>
            <a:spLocks noChangeShapeType="1"/>
          </p:cNvSpPr>
          <p:nvPr/>
        </p:nvSpPr>
        <p:spPr bwMode="auto">
          <a:xfrm>
            <a:off x="4989513" y="3733800"/>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13" name="Line 69"/>
          <p:cNvSpPr>
            <a:spLocks noChangeShapeType="1"/>
          </p:cNvSpPr>
          <p:nvPr/>
        </p:nvSpPr>
        <p:spPr bwMode="auto">
          <a:xfrm>
            <a:off x="4989513" y="3751263"/>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14" name="Line 70"/>
          <p:cNvSpPr>
            <a:spLocks noChangeShapeType="1"/>
          </p:cNvSpPr>
          <p:nvPr/>
        </p:nvSpPr>
        <p:spPr bwMode="auto">
          <a:xfrm>
            <a:off x="4989513" y="3767138"/>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15" name="Line 71"/>
          <p:cNvSpPr>
            <a:spLocks noChangeShapeType="1"/>
          </p:cNvSpPr>
          <p:nvPr/>
        </p:nvSpPr>
        <p:spPr bwMode="auto">
          <a:xfrm flipH="1">
            <a:off x="4984750" y="3784600"/>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16" name="Line 72"/>
          <p:cNvSpPr>
            <a:spLocks noChangeShapeType="1"/>
          </p:cNvSpPr>
          <p:nvPr/>
        </p:nvSpPr>
        <p:spPr bwMode="auto">
          <a:xfrm flipH="1">
            <a:off x="4967288" y="3784600"/>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17" name="Line 73"/>
          <p:cNvSpPr>
            <a:spLocks noChangeShapeType="1"/>
          </p:cNvSpPr>
          <p:nvPr/>
        </p:nvSpPr>
        <p:spPr bwMode="auto">
          <a:xfrm flipH="1">
            <a:off x="4951413" y="3784600"/>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18" name="Line 74"/>
          <p:cNvSpPr>
            <a:spLocks noChangeShapeType="1"/>
          </p:cNvSpPr>
          <p:nvPr/>
        </p:nvSpPr>
        <p:spPr bwMode="auto">
          <a:xfrm flipH="1">
            <a:off x="4933950" y="3784600"/>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19" name="Line 75"/>
          <p:cNvSpPr>
            <a:spLocks noChangeShapeType="1"/>
          </p:cNvSpPr>
          <p:nvPr/>
        </p:nvSpPr>
        <p:spPr bwMode="auto">
          <a:xfrm flipH="1">
            <a:off x="4916488" y="3784600"/>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20" name="Line 76"/>
          <p:cNvSpPr>
            <a:spLocks noChangeShapeType="1"/>
          </p:cNvSpPr>
          <p:nvPr/>
        </p:nvSpPr>
        <p:spPr bwMode="auto">
          <a:xfrm flipH="1">
            <a:off x="4899025" y="3784600"/>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21" name="Line 77"/>
          <p:cNvSpPr>
            <a:spLocks noChangeShapeType="1"/>
          </p:cNvSpPr>
          <p:nvPr/>
        </p:nvSpPr>
        <p:spPr bwMode="auto">
          <a:xfrm flipH="1">
            <a:off x="4883150" y="3784600"/>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22" name="Line 78"/>
          <p:cNvSpPr>
            <a:spLocks noChangeShapeType="1"/>
          </p:cNvSpPr>
          <p:nvPr/>
        </p:nvSpPr>
        <p:spPr bwMode="auto">
          <a:xfrm flipH="1">
            <a:off x="4865688" y="3784600"/>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23" name="Line 79"/>
          <p:cNvSpPr>
            <a:spLocks noChangeShapeType="1"/>
          </p:cNvSpPr>
          <p:nvPr/>
        </p:nvSpPr>
        <p:spPr bwMode="auto">
          <a:xfrm flipH="1">
            <a:off x="4848225" y="3784600"/>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24" name="Line 80"/>
          <p:cNvSpPr>
            <a:spLocks noChangeShapeType="1"/>
          </p:cNvSpPr>
          <p:nvPr/>
        </p:nvSpPr>
        <p:spPr bwMode="auto">
          <a:xfrm flipH="1">
            <a:off x="4830763" y="3784600"/>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25" name="Line 81"/>
          <p:cNvSpPr>
            <a:spLocks noChangeShapeType="1"/>
          </p:cNvSpPr>
          <p:nvPr/>
        </p:nvSpPr>
        <p:spPr bwMode="auto">
          <a:xfrm flipH="1">
            <a:off x="4814888" y="3784600"/>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26" name="Line 82"/>
          <p:cNvSpPr>
            <a:spLocks noChangeShapeType="1"/>
          </p:cNvSpPr>
          <p:nvPr/>
        </p:nvSpPr>
        <p:spPr bwMode="auto">
          <a:xfrm flipH="1">
            <a:off x="4797425" y="3784600"/>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27" name="Line 83"/>
          <p:cNvSpPr>
            <a:spLocks noChangeShapeType="1"/>
          </p:cNvSpPr>
          <p:nvPr/>
        </p:nvSpPr>
        <p:spPr bwMode="auto">
          <a:xfrm flipH="1">
            <a:off x="4779963" y="3784600"/>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28" name="Line 84"/>
          <p:cNvSpPr>
            <a:spLocks noChangeShapeType="1"/>
          </p:cNvSpPr>
          <p:nvPr/>
        </p:nvSpPr>
        <p:spPr bwMode="auto">
          <a:xfrm flipH="1">
            <a:off x="4762500" y="3784600"/>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29" name="Line 85"/>
          <p:cNvSpPr>
            <a:spLocks noChangeShapeType="1"/>
          </p:cNvSpPr>
          <p:nvPr/>
        </p:nvSpPr>
        <p:spPr bwMode="auto">
          <a:xfrm flipH="1">
            <a:off x="4746625" y="3784600"/>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30" name="Line 86"/>
          <p:cNvSpPr>
            <a:spLocks noChangeShapeType="1"/>
          </p:cNvSpPr>
          <p:nvPr/>
        </p:nvSpPr>
        <p:spPr bwMode="auto">
          <a:xfrm flipH="1">
            <a:off x="4729163" y="3784600"/>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31" name="Line 87"/>
          <p:cNvSpPr>
            <a:spLocks noChangeShapeType="1"/>
          </p:cNvSpPr>
          <p:nvPr/>
        </p:nvSpPr>
        <p:spPr bwMode="auto">
          <a:xfrm flipH="1">
            <a:off x="4711700" y="3784600"/>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32" name="Line 88"/>
          <p:cNvSpPr>
            <a:spLocks noChangeShapeType="1"/>
          </p:cNvSpPr>
          <p:nvPr/>
        </p:nvSpPr>
        <p:spPr bwMode="auto">
          <a:xfrm flipH="1">
            <a:off x="4694238" y="3784600"/>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33" name="Line 89"/>
          <p:cNvSpPr>
            <a:spLocks noChangeShapeType="1"/>
          </p:cNvSpPr>
          <p:nvPr/>
        </p:nvSpPr>
        <p:spPr bwMode="auto">
          <a:xfrm flipH="1">
            <a:off x="4678363" y="3784600"/>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34" name="Line 90"/>
          <p:cNvSpPr>
            <a:spLocks noChangeShapeType="1"/>
          </p:cNvSpPr>
          <p:nvPr/>
        </p:nvSpPr>
        <p:spPr bwMode="auto">
          <a:xfrm flipH="1">
            <a:off x="4660900" y="3784600"/>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35" name="Line 91"/>
          <p:cNvSpPr>
            <a:spLocks noChangeShapeType="1"/>
          </p:cNvSpPr>
          <p:nvPr/>
        </p:nvSpPr>
        <p:spPr bwMode="auto">
          <a:xfrm flipH="1">
            <a:off x="4643438" y="3784600"/>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36" name="Line 92"/>
          <p:cNvSpPr>
            <a:spLocks noChangeShapeType="1"/>
          </p:cNvSpPr>
          <p:nvPr/>
        </p:nvSpPr>
        <p:spPr bwMode="auto">
          <a:xfrm flipH="1">
            <a:off x="4625975" y="3784600"/>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37" name="Line 93"/>
          <p:cNvSpPr>
            <a:spLocks noChangeShapeType="1"/>
          </p:cNvSpPr>
          <p:nvPr/>
        </p:nvSpPr>
        <p:spPr bwMode="auto">
          <a:xfrm flipH="1">
            <a:off x="4610100" y="3784600"/>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38" name="Line 94"/>
          <p:cNvSpPr>
            <a:spLocks noChangeShapeType="1"/>
          </p:cNvSpPr>
          <p:nvPr/>
        </p:nvSpPr>
        <p:spPr bwMode="auto">
          <a:xfrm flipH="1">
            <a:off x="4592638" y="3784600"/>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39" name="Line 95"/>
          <p:cNvSpPr>
            <a:spLocks noChangeShapeType="1"/>
          </p:cNvSpPr>
          <p:nvPr/>
        </p:nvSpPr>
        <p:spPr bwMode="auto">
          <a:xfrm flipH="1">
            <a:off x="4575175" y="3784600"/>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40" name="Line 96"/>
          <p:cNvSpPr>
            <a:spLocks noChangeShapeType="1"/>
          </p:cNvSpPr>
          <p:nvPr/>
        </p:nvSpPr>
        <p:spPr bwMode="auto">
          <a:xfrm flipH="1">
            <a:off x="4557713" y="3784600"/>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41" name="Line 97"/>
          <p:cNvSpPr>
            <a:spLocks noChangeShapeType="1"/>
          </p:cNvSpPr>
          <p:nvPr/>
        </p:nvSpPr>
        <p:spPr bwMode="auto">
          <a:xfrm flipH="1">
            <a:off x="4541838" y="3784600"/>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42" name="Line 98"/>
          <p:cNvSpPr>
            <a:spLocks noChangeShapeType="1"/>
          </p:cNvSpPr>
          <p:nvPr/>
        </p:nvSpPr>
        <p:spPr bwMode="auto">
          <a:xfrm flipH="1">
            <a:off x="4524375" y="3784600"/>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43" name="Line 99"/>
          <p:cNvSpPr>
            <a:spLocks noChangeShapeType="1"/>
          </p:cNvSpPr>
          <p:nvPr/>
        </p:nvSpPr>
        <p:spPr bwMode="auto">
          <a:xfrm flipH="1">
            <a:off x="4506913" y="3784600"/>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44" name="Line 100"/>
          <p:cNvSpPr>
            <a:spLocks noChangeShapeType="1"/>
          </p:cNvSpPr>
          <p:nvPr/>
        </p:nvSpPr>
        <p:spPr bwMode="auto">
          <a:xfrm flipH="1">
            <a:off x="4489450" y="3784600"/>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45" name="Line 101"/>
          <p:cNvSpPr>
            <a:spLocks noChangeShapeType="1"/>
          </p:cNvSpPr>
          <p:nvPr/>
        </p:nvSpPr>
        <p:spPr bwMode="auto">
          <a:xfrm flipH="1">
            <a:off x="4473575" y="3784600"/>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46" name="Line 102"/>
          <p:cNvSpPr>
            <a:spLocks noChangeShapeType="1"/>
          </p:cNvSpPr>
          <p:nvPr/>
        </p:nvSpPr>
        <p:spPr bwMode="auto">
          <a:xfrm flipH="1">
            <a:off x="4456113" y="3784600"/>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47" name="Line 103"/>
          <p:cNvSpPr>
            <a:spLocks noChangeShapeType="1"/>
          </p:cNvSpPr>
          <p:nvPr/>
        </p:nvSpPr>
        <p:spPr bwMode="auto">
          <a:xfrm flipV="1">
            <a:off x="4448175" y="3775075"/>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48" name="Line 104"/>
          <p:cNvSpPr>
            <a:spLocks noChangeShapeType="1"/>
          </p:cNvSpPr>
          <p:nvPr/>
        </p:nvSpPr>
        <p:spPr bwMode="auto">
          <a:xfrm flipV="1">
            <a:off x="4448175" y="3752850"/>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49" name="Line 105"/>
          <p:cNvSpPr>
            <a:spLocks noChangeShapeType="1"/>
          </p:cNvSpPr>
          <p:nvPr/>
        </p:nvSpPr>
        <p:spPr bwMode="auto">
          <a:xfrm flipV="1">
            <a:off x="4448175" y="3735388"/>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50" name="Line 106"/>
          <p:cNvSpPr>
            <a:spLocks noChangeShapeType="1"/>
          </p:cNvSpPr>
          <p:nvPr/>
        </p:nvSpPr>
        <p:spPr bwMode="auto">
          <a:xfrm flipV="1">
            <a:off x="4448175" y="3724275"/>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51" name="Line 107"/>
          <p:cNvSpPr>
            <a:spLocks noChangeShapeType="1"/>
          </p:cNvSpPr>
          <p:nvPr/>
        </p:nvSpPr>
        <p:spPr bwMode="auto">
          <a:xfrm flipV="1">
            <a:off x="4448175" y="3706813"/>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52" name="Line 108"/>
          <p:cNvSpPr>
            <a:spLocks noChangeShapeType="1"/>
          </p:cNvSpPr>
          <p:nvPr/>
        </p:nvSpPr>
        <p:spPr bwMode="auto">
          <a:xfrm flipV="1">
            <a:off x="4448175" y="3684588"/>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53" name="Line 109"/>
          <p:cNvSpPr>
            <a:spLocks noChangeShapeType="1"/>
          </p:cNvSpPr>
          <p:nvPr/>
        </p:nvSpPr>
        <p:spPr bwMode="auto">
          <a:xfrm flipV="1">
            <a:off x="4448175" y="3667125"/>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54" name="Line 110"/>
          <p:cNvSpPr>
            <a:spLocks noChangeShapeType="1"/>
          </p:cNvSpPr>
          <p:nvPr/>
        </p:nvSpPr>
        <p:spPr bwMode="auto">
          <a:xfrm flipV="1">
            <a:off x="4448175" y="3656013"/>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55" name="Line 111"/>
          <p:cNvSpPr>
            <a:spLocks noChangeShapeType="1"/>
          </p:cNvSpPr>
          <p:nvPr/>
        </p:nvSpPr>
        <p:spPr bwMode="auto">
          <a:xfrm flipV="1">
            <a:off x="4448175" y="3633788"/>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56" name="Line 112"/>
          <p:cNvSpPr>
            <a:spLocks noChangeShapeType="1"/>
          </p:cNvSpPr>
          <p:nvPr/>
        </p:nvSpPr>
        <p:spPr bwMode="auto">
          <a:xfrm flipV="1">
            <a:off x="4448175" y="3616325"/>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57" name="Line 113"/>
          <p:cNvSpPr>
            <a:spLocks noChangeShapeType="1"/>
          </p:cNvSpPr>
          <p:nvPr/>
        </p:nvSpPr>
        <p:spPr bwMode="auto">
          <a:xfrm flipV="1">
            <a:off x="4448175" y="3598863"/>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58" name="Line 114"/>
          <p:cNvSpPr>
            <a:spLocks noChangeShapeType="1"/>
          </p:cNvSpPr>
          <p:nvPr/>
        </p:nvSpPr>
        <p:spPr bwMode="auto">
          <a:xfrm flipV="1">
            <a:off x="4448175" y="3587750"/>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59" name="Line 115"/>
          <p:cNvSpPr>
            <a:spLocks noChangeShapeType="1"/>
          </p:cNvSpPr>
          <p:nvPr/>
        </p:nvSpPr>
        <p:spPr bwMode="auto">
          <a:xfrm flipV="1">
            <a:off x="4448175" y="3565525"/>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60" name="Line 116"/>
          <p:cNvSpPr>
            <a:spLocks noChangeShapeType="1"/>
          </p:cNvSpPr>
          <p:nvPr/>
        </p:nvSpPr>
        <p:spPr bwMode="auto">
          <a:xfrm flipV="1">
            <a:off x="4448175" y="3548063"/>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61" name="Line 117"/>
          <p:cNvSpPr>
            <a:spLocks noChangeShapeType="1"/>
          </p:cNvSpPr>
          <p:nvPr/>
        </p:nvSpPr>
        <p:spPr bwMode="auto">
          <a:xfrm flipV="1">
            <a:off x="4448175" y="3536950"/>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62" name="Line 118"/>
          <p:cNvSpPr>
            <a:spLocks noChangeShapeType="1"/>
          </p:cNvSpPr>
          <p:nvPr/>
        </p:nvSpPr>
        <p:spPr bwMode="auto">
          <a:xfrm flipV="1">
            <a:off x="4448175" y="3519488"/>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63" name="Line 119"/>
          <p:cNvSpPr>
            <a:spLocks noChangeShapeType="1"/>
          </p:cNvSpPr>
          <p:nvPr/>
        </p:nvSpPr>
        <p:spPr bwMode="auto">
          <a:xfrm flipV="1">
            <a:off x="4448175" y="3497263"/>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64" name="Line 120"/>
          <p:cNvSpPr>
            <a:spLocks noChangeShapeType="1"/>
          </p:cNvSpPr>
          <p:nvPr/>
        </p:nvSpPr>
        <p:spPr bwMode="auto">
          <a:xfrm flipV="1">
            <a:off x="4448175" y="3479800"/>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65" name="Line 121"/>
          <p:cNvSpPr>
            <a:spLocks noChangeShapeType="1"/>
          </p:cNvSpPr>
          <p:nvPr/>
        </p:nvSpPr>
        <p:spPr bwMode="auto">
          <a:xfrm flipV="1">
            <a:off x="4448175" y="3468688"/>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66" name="Line 122"/>
          <p:cNvSpPr>
            <a:spLocks noChangeShapeType="1"/>
          </p:cNvSpPr>
          <p:nvPr/>
        </p:nvSpPr>
        <p:spPr bwMode="auto">
          <a:xfrm flipV="1">
            <a:off x="4448175" y="3446463"/>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67" name="Line 123"/>
          <p:cNvSpPr>
            <a:spLocks noChangeShapeType="1"/>
          </p:cNvSpPr>
          <p:nvPr/>
        </p:nvSpPr>
        <p:spPr bwMode="auto">
          <a:xfrm flipV="1">
            <a:off x="4448175" y="3429000"/>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68" name="Line 124"/>
          <p:cNvSpPr>
            <a:spLocks noChangeShapeType="1"/>
          </p:cNvSpPr>
          <p:nvPr/>
        </p:nvSpPr>
        <p:spPr bwMode="auto">
          <a:xfrm flipV="1">
            <a:off x="4448175" y="3411538"/>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69" name="Freeform 125"/>
          <p:cNvSpPr>
            <a:spLocks/>
          </p:cNvSpPr>
          <p:nvPr/>
        </p:nvSpPr>
        <p:spPr bwMode="auto">
          <a:xfrm>
            <a:off x="5314950" y="3406775"/>
            <a:ext cx="542925" cy="379413"/>
          </a:xfrm>
          <a:custGeom>
            <a:avLst/>
            <a:gdLst>
              <a:gd name="T0" fmla="*/ 0 w 342"/>
              <a:gd name="T1" fmla="*/ 0 h 239"/>
              <a:gd name="T2" fmla="*/ 341 w 342"/>
              <a:gd name="T3" fmla="*/ 0 h 239"/>
              <a:gd name="T4" fmla="*/ 341 w 342"/>
              <a:gd name="T5" fmla="*/ 238 h 239"/>
              <a:gd name="T6" fmla="*/ 0 w 342"/>
              <a:gd name="T7" fmla="*/ 238 h 239"/>
              <a:gd name="T8" fmla="*/ 0 w 342"/>
              <a:gd name="T9" fmla="*/ 0 h 239"/>
            </a:gdLst>
            <a:ahLst/>
            <a:cxnLst>
              <a:cxn ang="0">
                <a:pos x="T0" y="T1"/>
              </a:cxn>
              <a:cxn ang="0">
                <a:pos x="T2" y="T3"/>
              </a:cxn>
              <a:cxn ang="0">
                <a:pos x="T4" y="T5"/>
              </a:cxn>
              <a:cxn ang="0">
                <a:pos x="T6" y="T7"/>
              </a:cxn>
              <a:cxn ang="0">
                <a:pos x="T8" y="T9"/>
              </a:cxn>
            </a:cxnLst>
            <a:rect l="0" t="0" r="r" b="b"/>
            <a:pathLst>
              <a:path w="342" h="239">
                <a:moveTo>
                  <a:pt x="0" y="0"/>
                </a:moveTo>
                <a:lnTo>
                  <a:pt x="341" y="0"/>
                </a:lnTo>
                <a:lnTo>
                  <a:pt x="341" y="238"/>
                </a:lnTo>
                <a:lnTo>
                  <a:pt x="0" y="238"/>
                </a:lnTo>
                <a:lnTo>
                  <a:pt x="0" y="0"/>
                </a:lnTo>
              </a:path>
            </a:pathLst>
          </a:custGeom>
          <a:noFill/>
          <a:ln w="127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70" name="Freeform 126"/>
          <p:cNvSpPr>
            <a:spLocks/>
          </p:cNvSpPr>
          <p:nvPr/>
        </p:nvSpPr>
        <p:spPr bwMode="auto">
          <a:xfrm>
            <a:off x="5314950" y="3406775"/>
            <a:ext cx="542925" cy="379413"/>
          </a:xfrm>
          <a:custGeom>
            <a:avLst/>
            <a:gdLst>
              <a:gd name="T0" fmla="*/ 0 w 342"/>
              <a:gd name="T1" fmla="*/ 0 h 239"/>
              <a:gd name="T2" fmla="*/ 341 w 342"/>
              <a:gd name="T3" fmla="*/ 0 h 239"/>
              <a:gd name="T4" fmla="*/ 341 w 342"/>
              <a:gd name="T5" fmla="*/ 238 h 239"/>
              <a:gd name="T6" fmla="*/ 0 w 342"/>
              <a:gd name="T7" fmla="*/ 238 h 239"/>
              <a:gd name="T8" fmla="*/ 0 w 342"/>
              <a:gd name="T9" fmla="*/ 0 h 239"/>
            </a:gdLst>
            <a:ahLst/>
            <a:cxnLst>
              <a:cxn ang="0">
                <a:pos x="T0" y="T1"/>
              </a:cxn>
              <a:cxn ang="0">
                <a:pos x="T2" y="T3"/>
              </a:cxn>
              <a:cxn ang="0">
                <a:pos x="T4" y="T5"/>
              </a:cxn>
              <a:cxn ang="0">
                <a:pos x="T6" y="T7"/>
              </a:cxn>
              <a:cxn ang="0">
                <a:pos x="T8" y="T9"/>
              </a:cxn>
            </a:cxnLst>
            <a:rect l="0" t="0" r="r" b="b"/>
            <a:pathLst>
              <a:path w="342" h="239">
                <a:moveTo>
                  <a:pt x="0" y="0"/>
                </a:moveTo>
                <a:lnTo>
                  <a:pt x="341" y="0"/>
                </a:lnTo>
                <a:lnTo>
                  <a:pt x="341" y="238"/>
                </a:lnTo>
                <a:lnTo>
                  <a:pt x="0" y="238"/>
                </a:lnTo>
                <a:lnTo>
                  <a:pt x="0" y="0"/>
                </a:lnTo>
              </a:path>
            </a:pathLst>
          </a:custGeom>
          <a:pattFill prst="lgConfetti">
            <a:fgClr>
              <a:schemeClr val="tx1"/>
            </a:fgClr>
            <a:bgClr>
              <a:srgbClr val="FFFFFF"/>
            </a:bgClr>
          </a:pattFill>
          <a:ln w="127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71" name="Line 127"/>
          <p:cNvSpPr>
            <a:spLocks noChangeShapeType="1"/>
          </p:cNvSpPr>
          <p:nvPr/>
        </p:nvSpPr>
        <p:spPr bwMode="auto">
          <a:xfrm flipV="1">
            <a:off x="5314950" y="3400425"/>
            <a:ext cx="0" cy="15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72" name="Line 128"/>
          <p:cNvSpPr>
            <a:spLocks noChangeShapeType="1"/>
          </p:cNvSpPr>
          <p:nvPr/>
        </p:nvSpPr>
        <p:spPr bwMode="auto">
          <a:xfrm>
            <a:off x="5314950" y="3406775"/>
            <a:ext cx="158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73" name="Line 129"/>
          <p:cNvSpPr>
            <a:spLocks noChangeShapeType="1"/>
          </p:cNvSpPr>
          <p:nvPr/>
        </p:nvSpPr>
        <p:spPr bwMode="auto">
          <a:xfrm>
            <a:off x="5314950" y="3406775"/>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74" name="Line 130"/>
          <p:cNvSpPr>
            <a:spLocks noChangeShapeType="1"/>
          </p:cNvSpPr>
          <p:nvPr/>
        </p:nvSpPr>
        <p:spPr bwMode="auto">
          <a:xfrm>
            <a:off x="5332413" y="3406775"/>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75" name="Line 131"/>
          <p:cNvSpPr>
            <a:spLocks noChangeShapeType="1"/>
          </p:cNvSpPr>
          <p:nvPr/>
        </p:nvSpPr>
        <p:spPr bwMode="auto">
          <a:xfrm>
            <a:off x="5349875" y="3406775"/>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76" name="Line 132"/>
          <p:cNvSpPr>
            <a:spLocks noChangeShapeType="1"/>
          </p:cNvSpPr>
          <p:nvPr/>
        </p:nvSpPr>
        <p:spPr bwMode="auto">
          <a:xfrm>
            <a:off x="5365750" y="3406775"/>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77" name="Line 133"/>
          <p:cNvSpPr>
            <a:spLocks noChangeShapeType="1"/>
          </p:cNvSpPr>
          <p:nvPr/>
        </p:nvSpPr>
        <p:spPr bwMode="auto">
          <a:xfrm>
            <a:off x="5383213" y="3406775"/>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78" name="Line 134"/>
          <p:cNvSpPr>
            <a:spLocks noChangeShapeType="1"/>
          </p:cNvSpPr>
          <p:nvPr/>
        </p:nvSpPr>
        <p:spPr bwMode="auto">
          <a:xfrm>
            <a:off x="5400675" y="3406775"/>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79" name="Line 135"/>
          <p:cNvSpPr>
            <a:spLocks noChangeShapeType="1"/>
          </p:cNvSpPr>
          <p:nvPr/>
        </p:nvSpPr>
        <p:spPr bwMode="auto">
          <a:xfrm>
            <a:off x="5418138" y="3406775"/>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80" name="Line 136"/>
          <p:cNvSpPr>
            <a:spLocks noChangeShapeType="1"/>
          </p:cNvSpPr>
          <p:nvPr/>
        </p:nvSpPr>
        <p:spPr bwMode="auto">
          <a:xfrm>
            <a:off x="5434013" y="3406775"/>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81" name="Line 137"/>
          <p:cNvSpPr>
            <a:spLocks noChangeShapeType="1"/>
          </p:cNvSpPr>
          <p:nvPr/>
        </p:nvSpPr>
        <p:spPr bwMode="auto">
          <a:xfrm>
            <a:off x="5451475" y="3406775"/>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82" name="Line 138"/>
          <p:cNvSpPr>
            <a:spLocks noChangeShapeType="1"/>
          </p:cNvSpPr>
          <p:nvPr/>
        </p:nvSpPr>
        <p:spPr bwMode="auto">
          <a:xfrm>
            <a:off x="5468938" y="3406775"/>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83" name="Line 139"/>
          <p:cNvSpPr>
            <a:spLocks noChangeShapeType="1"/>
          </p:cNvSpPr>
          <p:nvPr/>
        </p:nvSpPr>
        <p:spPr bwMode="auto">
          <a:xfrm>
            <a:off x="5486400" y="3406775"/>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84" name="Line 140"/>
          <p:cNvSpPr>
            <a:spLocks noChangeShapeType="1"/>
          </p:cNvSpPr>
          <p:nvPr/>
        </p:nvSpPr>
        <p:spPr bwMode="auto">
          <a:xfrm>
            <a:off x="5502275" y="3406775"/>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85" name="Line 141"/>
          <p:cNvSpPr>
            <a:spLocks noChangeShapeType="1"/>
          </p:cNvSpPr>
          <p:nvPr/>
        </p:nvSpPr>
        <p:spPr bwMode="auto">
          <a:xfrm>
            <a:off x="5519738" y="3406775"/>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86" name="Line 142"/>
          <p:cNvSpPr>
            <a:spLocks noChangeShapeType="1"/>
          </p:cNvSpPr>
          <p:nvPr/>
        </p:nvSpPr>
        <p:spPr bwMode="auto">
          <a:xfrm>
            <a:off x="5537200" y="3406775"/>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87" name="Line 143"/>
          <p:cNvSpPr>
            <a:spLocks noChangeShapeType="1"/>
          </p:cNvSpPr>
          <p:nvPr/>
        </p:nvSpPr>
        <p:spPr bwMode="auto">
          <a:xfrm>
            <a:off x="5554663" y="3406775"/>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88" name="Line 144"/>
          <p:cNvSpPr>
            <a:spLocks noChangeShapeType="1"/>
          </p:cNvSpPr>
          <p:nvPr/>
        </p:nvSpPr>
        <p:spPr bwMode="auto">
          <a:xfrm>
            <a:off x="5570538" y="3406775"/>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89" name="Line 145"/>
          <p:cNvSpPr>
            <a:spLocks noChangeShapeType="1"/>
          </p:cNvSpPr>
          <p:nvPr/>
        </p:nvSpPr>
        <p:spPr bwMode="auto">
          <a:xfrm>
            <a:off x="5588000" y="3406775"/>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90" name="Line 146"/>
          <p:cNvSpPr>
            <a:spLocks noChangeShapeType="1"/>
          </p:cNvSpPr>
          <p:nvPr/>
        </p:nvSpPr>
        <p:spPr bwMode="auto">
          <a:xfrm>
            <a:off x="5605463" y="3406775"/>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91" name="Line 147"/>
          <p:cNvSpPr>
            <a:spLocks noChangeShapeType="1"/>
          </p:cNvSpPr>
          <p:nvPr/>
        </p:nvSpPr>
        <p:spPr bwMode="auto">
          <a:xfrm>
            <a:off x="5622925" y="3406775"/>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92" name="Line 148"/>
          <p:cNvSpPr>
            <a:spLocks noChangeShapeType="1"/>
          </p:cNvSpPr>
          <p:nvPr/>
        </p:nvSpPr>
        <p:spPr bwMode="auto">
          <a:xfrm>
            <a:off x="5638800" y="3406775"/>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93" name="Line 149"/>
          <p:cNvSpPr>
            <a:spLocks noChangeShapeType="1"/>
          </p:cNvSpPr>
          <p:nvPr/>
        </p:nvSpPr>
        <p:spPr bwMode="auto">
          <a:xfrm>
            <a:off x="5656263" y="3406775"/>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94" name="Line 150"/>
          <p:cNvSpPr>
            <a:spLocks noChangeShapeType="1"/>
          </p:cNvSpPr>
          <p:nvPr/>
        </p:nvSpPr>
        <p:spPr bwMode="auto">
          <a:xfrm>
            <a:off x="5673725" y="3406775"/>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95" name="Line 151"/>
          <p:cNvSpPr>
            <a:spLocks noChangeShapeType="1"/>
          </p:cNvSpPr>
          <p:nvPr/>
        </p:nvSpPr>
        <p:spPr bwMode="auto">
          <a:xfrm>
            <a:off x="5691188" y="3406775"/>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96" name="Line 152"/>
          <p:cNvSpPr>
            <a:spLocks noChangeShapeType="1"/>
          </p:cNvSpPr>
          <p:nvPr/>
        </p:nvSpPr>
        <p:spPr bwMode="auto">
          <a:xfrm>
            <a:off x="5707063" y="3406775"/>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97" name="Line 153"/>
          <p:cNvSpPr>
            <a:spLocks noChangeShapeType="1"/>
          </p:cNvSpPr>
          <p:nvPr/>
        </p:nvSpPr>
        <p:spPr bwMode="auto">
          <a:xfrm>
            <a:off x="5724525" y="3406775"/>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98" name="Line 154"/>
          <p:cNvSpPr>
            <a:spLocks noChangeShapeType="1"/>
          </p:cNvSpPr>
          <p:nvPr/>
        </p:nvSpPr>
        <p:spPr bwMode="auto">
          <a:xfrm>
            <a:off x="5741988" y="3406775"/>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99" name="Line 155"/>
          <p:cNvSpPr>
            <a:spLocks noChangeShapeType="1"/>
          </p:cNvSpPr>
          <p:nvPr/>
        </p:nvSpPr>
        <p:spPr bwMode="auto">
          <a:xfrm>
            <a:off x="5757863" y="3406775"/>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00" name="Line 156"/>
          <p:cNvSpPr>
            <a:spLocks noChangeShapeType="1"/>
          </p:cNvSpPr>
          <p:nvPr/>
        </p:nvSpPr>
        <p:spPr bwMode="auto">
          <a:xfrm>
            <a:off x="5775325" y="3406775"/>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01" name="Line 157"/>
          <p:cNvSpPr>
            <a:spLocks noChangeShapeType="1"/>
          </p:cNvSpPr>
          <p:nvPr/>
        </p:nvSpPr>
        <p:spPr bwMode="auto">
          <a:xfrm>
            <a:off x="5792788" y="3406775"/>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02" name="Line 158"/>
          <p:cNvSpPr>
            <a:spLocks noChangeShapeType="1"/>
          </p:cNvSpPr>
          <p:nvPr/>
        </p:nvSpPr>
        <p:spPr bwMode="auto">
          <a:xfrm>
            <a:off x="5810250" y="3406775"/>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03" name="Line 159"/>
          <p:cNvSpPr>
            <a:spLocks noChangeShapeType="1"/>
          </p:cNvSpPr>
          <p:nvPr/>
        </p:nvSpPr>
        <p:spPr bwMode="auto">
          <a:xfrm>
            <a:off x="5826125" y="3406775"/>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04" name="Line 160"/>
          <p:cNvSpPr>
            <a:spLocks noChangeShapeType="1"/>
          </p:cNvSpPr>
          <p:nvPr/>
        </p:nvSpPr>
        <p:spPr bwMode="auto">
          <a:xfrm>
            <a:off x="5843588" y="3406775"/>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05" name="Line 161"/>
          <p:cNvSpPr>
            <a:spLocks noChangeShapeType="1"/>
          </p:cNvSpPr>
          <p:nvPr/>
        </p:nvSpPr>
        <p:spPr bwMode="auto">
          <a:xfrm>
            <a:off x="5856288" y="3409950"/>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06" name="Line 162"/>
          <p:cNvSpPr>
            <a:spLocks noChangeShapeType="1"/>
          </p:cNvSpPr>
          <p:nvPr/>
        </p:nvSpPr>
        <p:spPr bwMode="auto">
          <a:xfrm>
            <a:off x="5856288" y="3427413"/>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07" name="Line 163"/>
          <p:cNvSpPr>
            <a:spLocks noChangeShapeType="1"/>
          </p:cNvSpPr>
          <p:nvPr/>
        </p:nvSpPr>
        <p:spPr bwMode="auto">
          <a:xfrm>
            <a:off x="5856288" y="3444875"/>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08" name="Line 164"/>
          <p:cNvSpPr>
            <a:spLocks noChangeShapeType="1"/>
          </p:cNvSpPr>
          <p:nvPr/>
        </p:nvSpPr>
        <p:spPr bwMode="auto">
          <a:xfrm>
            <a:off x="5856288" y="3460750"/>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09" name="Line 165"/>
          <p:cNvSpPr>
            <a:spLocks noChangeShapeType="1"/>
          </p:cNvSpPr>
          <p:nvPr/>
        </p:nvSpPr>
        <p:spPr bwMode="auto">
          <a:xfrm>
            <a:off x="5856288" y="3478213"/>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10" name="Line 166"/>
          <p:cNvSpPr>
            <a:spLocks noChangeShapeType="1"/>
          </p:cNvSpPr>
          <p:nvPr/>
        </p:nvSpPr>
        <p:spPr bwMode="auto">
          <a:xfrm>
            <a:off x="5856288" y="3495675"/>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11" name="Line 167"/>
          <p:cNvSpPr>
            <a:spLocks noChangeShapeType="1"/>
          </p:cNvSpPr>
          <p:nvPr/>
        </p:nvSpPr>
        <p:spPr bwMode="auto">
          <a:xfrm>
            <a:off x="5856288" y="3513138"/>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12" name="Line 168"/>
          <p:cNvSpPr>
            <a:spLocks noChangeShapeType="1"/>
          </p:cNvSpPr>
          <p:nvPr/>
        </p:nvSpPr>
        <p:spPr bwMode="auto">
          <a:xfrm>
            <a:off x="5856288" y="3529013"/>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13" name="Line 169"/>
          <p:cNvSpPr>
            <a:spLocks noChangeShapeType="1"/>
          </p:cNvSpPr>
          <p:nvPr/>
        </p:nvSpPr>
        <p:spPr bwMode="auto">
          <a:xfrm>
            <a:off x="5856288" y="3546475"/>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14" name="Line 170"/>
          <p:cNvSpPr>
            <a:spLocks noChangeShapeType="1"/>
          </p:cNvSpPr>
          <p:nvPr/>
        </p:nvSpPr>
        <p:spPr bwMode="auto">
          <a:xfrm>
            <a:off x="5856288" y="3563938"/>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15" name="Line 171"/>
          <p:cNvSpPr>
            <a:spLocks noChangeShapeType="1"/>
          </p:cNvSpPr>
          <p:nvPr/>
        </p:nvSpPr>
        <p:spPr bwMode="auto">
          <a:xfrm>
            <a:off x="5856288" y="3579813"/>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16" name="Line 172"/>
          <p:cNvSpPr>
            <a:spLocks noChangeShapeType="1"/>
          </p:cNvSpPr>
          <p:nvPr/>
        </p:nvSpPr>
        <p:spPr bwMode="auto">
          <a:xfrm>
            <a:off x="5856288" y="3597275"/>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17" name="Line 173"/>
          <p:cNvSpPr>
            <a:spLocks noChangeShapeType="1"/>
          </p:cNvSpPr>
          <p:nvPr/>
        </p:nvSpPr>
        <p:spPr bwMode="auto">
          <a:xfrm>
            <a:off x="5856288" y="3614738"/>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18" name="Line 174"/>
          <p:cNvSpPr>
            <a:spLocks noChangeShapeType="1"/>
          </p:cNvSpPr>
          <p:nvPr/>
        </p:nvSpPr>
        <p:spPr bwMode="auto">
          <a:xfrm>
            <a:off x="5856288" y="3632200"/>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19" name="Line 175"/>
          <p:cNvSpPr>
            <a:spLocks noChangeShapeType="1"/>
          </p:cNvSpPr>
          <p:nvPr/>
        </p:nvSpPr>
        <p:spPr bwMode="auto">
          <a:xfrm>
            <a:off x="5856288" y="3648075"/>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20" name="Line 176"/>
          <p:cNvSpPr>
            <a:spLocks noChangeShapeType="1"/>
          </p:cNvSpPr>
          <p:nvPr/>
        </p:nvSpPr>
        <p:spPr bwMode="auto">
          <a:xfrm>
            <a:off x="5856288" y="3665538"/>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21" name="Line 177"/>
          <p:cNvSpPr>
            <a:spLocks noChangeShapeType="1"/>
          </p:cNvSpPr>
          <p:nvPr/>
        </p:nvSpPr>
        <p:spPr bwMode="auto">
          <a:xfrm>
            <a:off x="5856288" y="3683000"/>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22" name="Line 178"/>
          <p:cNvSpPr>
            <a:spLocks noChangeShapeType="1"/>
          </p:cNvSpPr>
          <p:nvPr/>
        </p:nvSpPr>
        <p:spPr bwMode="auto">
          <a:xfrm>
            <a:off x="5856288" y="3698875"/>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23" name="Line 179"/>
          <p:cNvSpPr>
            <a:spLocks noChangeShapeType="1"/>
          </p:cNvSpPr>
          <p:nvPr/>
        </p:nvSpPr>
        <p:spPr bwMode="auto">
          <a:xfrm>
            <a:off x="5856288" y="3716338"/>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24" name="Line 180"/>
          <p:cNvSpPr>
            <a:spLocks noChangeShapeType="1"/>
          </p:cNvSpPr>
          <p:nvPr/>
        </p:nvSpPr>
        <p:spPr bwMode="auto">
          <a:xfrm>
            <a:off x="5856288" y="3733800"/>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25" name="Line 181"/>
          <p:cNvSpPr>
            <a:spLocks noChangeShapeType="1"/>
          </p:cNvSpPr>
          <p:nvPr/>
        </p:nvSpPr>
        <p:spPr bwMode="auto">
          <a:xfrm>
            <a:off x="5856288" y="3751263"/>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26" name="Line 182"/>
          <p:cNvSpPr>
            <a:spLocks noChangeShapeType="1"/>
          </p:cNvSpPr>
          <p:nvPr/>
        </p:nvSpPr>
        <p:spPr bwMode="auto">
          <a:xfrm>
            <a:off x="5856288" y="3767138"/>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27" name="Line 183"/>
          <p:cNvSpPr>
            <a:spLocks noChangeShapeType="1"/>
          </p:cNvSpPr>
          <p:nvPr/>
        </p:nvSpPr>
        <p:spPr bwMode="auto">
          <a:xfrm flipH="1">
            <a:off x="5851525" y="3784600"/>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28" name="Line 184"/>
          <p:cNvSpPr>
            <a:spLocks noChangeShapeType="1"/>
          </p:cNvSpPr>
          <p:nvPr/>
        </p:nvSpPr>
        <p:spPr bwMode="auto">
          <a:xfrm flipH="1">
            <a:off x="5834063" y="3784600"/>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29" name="Line 185"/>
          <p:cNvSpPr>
            <a:spLocks noChangeShapeType="1"/>
          </p:cNvSpPr>
          <p:nvPr/>
        </p:nvSpPr>
        <p:spPr bwMode="auto">
          <a:xfrm flipH="1">
            <a:off x="5818188" y="3784600"/>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30" name="Line 186"/>
          <p:cNvSpPr>
            <a:spLocks noChangeShapeType="1"/>
          </p:cNvSpPr>
          <p:nvPr/>
        </p:nvSpPr>
        <p:spPr bwMode="auto">
          <a:xfrm flipH="1">
            <a:off x="5800725" y="3784600"/>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31" name="Line 187"/>
          <p:cNvSpPr>
            <a:spLocks noChangeShapeType="1"/>
          </p:cNvSpPr>
          <p:nvPr/>
        </p:nvSpPr>
        <p:spPr bwMode="auto">
          <a:xfrm flipH="1">
            <a:off x="5783263" y="3784600"/>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32" name="Line 188"/>
          <p:cNvSpPr>
            <a:spLocks noChangeShapeType="1"/>
          </p:cNvSpPr>
          <p:nvPr/>
        </p:nvSpPr>
        <p:spPr bwMode="auto">
          <a:xfrm flipH="1">
            <a:off x="5765800" y="3784600"/>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33" name="Line 189"/>
          <p:cNvSpPr>
            <a:spLocks noChangeShapeType="1"/>
          </p:cNvSpPr>
          <p:nvPr/>
        </p:nvSpPr>
        <p:spPr bwMode="auto">
          <a:xfrm flipH="1">
            <a:off x="5749925" y="3784600"/>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34" name="Line 190"/>
          <p:cNvSpPr>
            <a:spLocks noChangeShapeType="1"/>
          </p:cNvSpPr>
          <p:nvPr/>
        </p:nvSpPr>
        <p:spPr bwMode="auto">
          <a:xfrm flipH="1">
            <a:off x="5732463" y="3784600"/>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35" name="Line 191"/>
          <p:cNvSpPr>
            <a:spLocks noChangeShapeType="1"/>
          </p:cNvSpPr>
          <p:nvPr/>
        </p:nvSpPr>
        <p:spPr bwMode="auto">
          <a:xfrm flipH="1">
            <a:off x="5715000" y="3784600"/>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36" name="Line 192"/>
          <p:cNvSpPr>
            <a:spLocks noChangeShapeType="1"/>
          </p:cNvSpPr>
          <p:nvPr/>
        </p:nvSpPr>
        <p:spPr bwMode="auto">
          <a:xfrm flipH="1">
            <a:off x="5697538" y="3784600"/>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37" name="Line 193"/>
          <p:cNvSpPr>
            <a:spLocks noChangeShapeType="1"/>
          </p:cNvSpPr>
          <p:nvPr/>
        </p:nvSpPr>
        <p:spPr bwMode="auto">
          <a:xfrm flipH="1">
            <a:off x="5681663" y="3784600"/>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38" name="Line 194"/>
          <p:cNvSpPr>
            <a:spLocks noChangeShapeType="1"/>
          </p:cNvSpPr>
          <p:nvPr/>
        </p:nvSpPr>
        <p:spPr bwMode="auto">
          <a:xfrm flipH="1">
            <a:off x="5664200" y="3784600"/>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39" name="Line 195"/>
          <p:cNvSpPr>
            <a:spLocks noChangeShapeType="1"/>
          </p:cNvSpPr>
          <p:nvPr/>
        </p:nvSpPr>
        <p:spPr bwMode="auto">
          <a:xfrm flipH="1">
            <a:off x="5646738" y="3784600"/>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40" name="Line 196"/>
          <p:cNvSpPr>
            <a:spLocks noChangeShapeType="1"/>
          </p:cNvSpPr>
          <p:nvPr/>
        </p:nvSpPr>
        <p:spPr bwMode="auto">
          <a:xfrm flipH="1">
            <a:off x="5629275" y="3784600"/>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41" name="Line 197"/>
          <p:cNvSpPr>
            <a:spLocks noChangeShapeType="1"/>
          </p:cNvSpPr>
          <p:nvPr/>
        </p:nvSpPr>
        <p:spPr bwMode="auto">
          <a:xfrm flipH="1">
            <a:off x="5613400" y="3784600"/>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42" name="Line 198"/>
          <p:cNvSpPr>
            <a:spLocks noChangeShapeType="1"/>
          </p:cNvSpPr>
          <p:nvPr/>
        </p:nvSpPr>
        <p:spPr bwMode="auto">
          <a:xfrm flipH="1">
            <a:off x="5595938" y="3784600"/>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43" name="Line 199"/>
          <p:cNvSpPr>
            <a:spLocks noChangeShapeType="1"/>
          </p:cNvSpPr>
          <p:nvPr/>
        </p:nvSpPr>
        <p:spPr bwMode="auto">
          <a:xfrm flipH="1">
            <a:off x="5578475" y="3784600"/>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44" name="Line 200"/>
          <p:cNvSpPr>
            <a:spLocks noChangeShapeType="1"/>
          </p:cNvSpPr>
          <p:nvPr/>
        </p:nvSpPr>
        <p:spPr bwMode="auto">
          <a:xfrm flipH="1">
            <a:off x="5561013" y="3784600"/>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45" name="Line 201"/>
          <p:cNvSpPr>
            <a:spLocks noChangeShapeType="1"/>
          </p:cNvSpPr>
          <p:nvPr/>
        </p:nvSpPr>
        <p:spPr bwMode="auto">
          <a:xfrm flipH="1">
            <a:off x="5545138" y="3784600"/>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46" name="Line 202"/>
          <p:cNvSpPr>
            <a:spLocks noChangeShapeType="1"/>
          </p:cNvSpPr>
          <p:nvPr/>
        </p:nvSpPr>
        <p:spPr bwMode="auto">
          <a:xfrm flipH="1">
            <a:off x="5527675" y="3784600"/>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47" name="Line 203"/>
          <p:cNvSpPr>
            <a:spLocks noChangeShapeType="1"/>
          </p:cNvSpPr>
          <p:nvPr/>
        </p:nvSpPr>
        <p:spPr bwMode="auto">
          <a:xfrm flipH="1">
            <a:off x="5510213" y="3784600"/>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48" name="Line 204"/>
          <p:cNvSpPr>
            <a:spLocks noChangeShapeType="1"/>
          </p:cNvSpPr>
          <p:nvPr/>
        </p:nvSpPr>
        <p:spPr bwMode="auto">
          <a:xfrm flipH="1">
            <a:off x="5492750" y="3784600"/>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49" name="Line 205"/>
          <p:cNvSpPr>
            <a:spLocks noChangeShapeType="1"/>
          </p:cNvSpPr>
          <p:nvPr/>
        </p:nvSpPr>
        <p:spPr bwMode="auto">
          <a:xfrm flipH="1">
            <a:off x="5476875" y="3784600"/>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50" name="Line 206"/>
          <p:cNvSpPr>
            <a:spLocks noChangeShapeType="1"/>
          </p:cNvSpPr>
          <p:nvPr/>
        </p:nvSpPr>
        <p:spPr bwMode="auto">
          <a:xfrm flipH="1">
            <a:off x="5459413" y="3784600"/>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51" name="Line 207"/>
          <p:cNvSpPr>
            <a:spLocks noChangeShapeType="1"/>
          </p:cNvSpPr>
          <p:nvPr/>
        </p:nvSpPr>
        <p:spPr bwMode="auto">
          <a:xfrm flipH="1">
            <a:off x="5441950" y="3784600"/>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52" name="Line 208"/>
          <p:cNvSpPr>
            <a:spLocks noChangeShapeType="1"/>
          </p:cNvSpPr>
          <p:nvPr/>
        </p:nvSpPr>
        <p:spPr bwMode="auto">
          <a:xfrm flipH="1">
            <a:off x="5424488" y="3784600"/>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53" name="Line 209"/>
          <p:cNvSpPr>
            <a:spLocks noChangeShapeType="1"/>
          </p:cNvSpPr>
          <p:nvPr/>
        </p:nvSpPr>
        <p:spPr bwMode="auto">
          <a:xfrm flipH="1">
            <a:off x="5408613" y="3784600"/>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54" name="Line 210"/>
          <p:cNvSpPr>
            <a:spLocks noChangeShapeType="1"/>
          </p:cNvSpPr>
          <p:nvPr/>
        </p:nvSpPr>
        <p:spPr bwMode="auto">
          <a:xfrm flipH="1">
            <a:off x="5391150" y="3784600"/>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55" name="Line 211"/>
          <p:cNvSpPr>
            <a:spLocks noChangeShapeType="1"/>
          </p:cNvSpPr>
          <p:nvPr/>
        </p:nvSpPr>
        <p:spPr bwMode="auto">
          <a:xfrm flipH="1">
            <a:off x="5373688" y="3784600"/>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56" name="Line 212"/>
          <p:cNvSpPr>
            <a:spLocks noChangeShapeType="1"/>
          </p:cNvSpPr>
          <p:nvPr/>
        </p:nvSpPr>
        <p:spPr bwMode="auto">
          <a:xfrm flipH="1">
            <a:off x="5356225" y="3784600"/>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57" name="Line 213"/>
          <p:cNvSpPr>
            <a:spLocks noChangeShapeType="1"/>
          </p:cNvSpPr>
          <p:nvPr/>
        </p:nvSpPr>
        <p:spPr bwMode="auto">
          <a:xfrm flipH="1">
            <a:off x="5340350" y="3784600"/>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58" name="Line 214"/>
          <p:cNvSpPr>
            <a:spLocks noChangeShapeType="1"/>
          </p:cNvSpPr>
          <p:nvPr/>
        </p:nvSpPr>
        <p:spPr bwMode="auto">
          <a:xfrm flipH="1">
            <a:off x="5322888" y="3784600"/>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59" name="Line 215"/>
          <p:cNvSpPr>
            <a:spLocks noChangeShapeType="1"/>
          </p:cNvSpPr>
          <p:nvPr/>
        </p:nvSpPr>
        <p:spPr bwMode="auto">
          <a:xfrm flipV="1">
            <a:off x="5314950" y="3775075"/>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60" name="Line 216"/>
          <p:cNvSpPr>
            <a:spLocks noChangeShapeType="1"/>
          </p:cNvSpPr>
          <p:nvPr/>
        </p:nvSpPr>
        <p:spPr bwMode="auto">
          <a:xfrm flipV="1">
            <a:off x="5314950" y="3752850"/>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61" name="Line 217"/>
          <p:cNvSpPr>
            <a:spLocks noChangeShapeType="1"/>
          </p:cNvSpPr>
          <p:nvPr/>
        </p:nvSpPr>
        <p:spPr bwMode="auto">
          <a:xfrm flipV="1">
            <a:off x="5314950" y="3735388"/>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62" name="Line 218"/>
          <p:cNvSpPr>
            <a:spLocks noChangeShapeType="1"/>
          </p:cNvSpPr>
          <p:nvPr/>
        </p:nvSpPr>
        <p:spPr bwMode="auto">
          <a:xfrm flipV="1">
            <a:off x="5314950" y="3724275"/>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63" name="Line 219"/>
          <p:cNvSpPr>
            <a:spLocks noChangeShapeType="1"/>
          </p:cNvSpPr>
          <p:nvPr/>
        </p:nvSpPr>
        <p:spPr bwMode="auto">
          <a:xfrm flipV="1">
            <a:off x="5314950" y="3706813"/>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64" name="Line 220"/>
          <p:cNvSpPr>
            <a:spLocks noChangeShapeType="1"/>
          </p:cNvSpPr>
          <p:nvPr/>
        </p:nvSpPr>
        <p:spPr bwMode="auto">
          <a:xfrm flipV="1">
            <a:off x="5314950" y="3684588"/>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65" name="Line 221"/>
          <p:cNvSpPr>
            <a:spLocks noChangeShapeType="1"/>
          </p:cNvSpPr>
          <p:nvPr/>
        </p:nvSpPr>
        <p:spPr bwMode="auto">
          <a:xfrm flipV="1">
            <a:off x="5314950" y="3667125"/>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66" name="Line 222"/>
          <p:cNvSpPr>
            <a:spLocks noChangeShapeType="1"/>
          </p:cNvSpPr>
          <p:nvPr/>
        </p:nvSpPr>
        <p:spPr bwMode="auto">
          <a:xfrm flipV="1">
            <a:off x="5314950" y="3656013"/>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67" name="Line 223"/>
          <p:cNvSpPr>
            <a:spLocks noChangeShapeType="1"/>
          </p:cNvSpPr>
          <p:nvPr/>
        </p:nvSpPr>
        <p:spPr bwMode="auto">
          <a:xfrm flipV="1">
            <a:off x="5314950" y="3633788"/>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68" name="Line 224"/>
          <p:cNvSpPr>
            <a:spLocks noChangeShapeType="1"/>
          </p:cNvSpPr>
          <p:nvPr/>
        </p:nvSpPr>
        <p:spPr bwMode="auto">
          <a:xfrm flipV="1">
            <a:off x="5314950" y="3616325"/>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69" name="Line 225"/>
          <p:cNvSpPr>
            <a:spLocks noChangeShapeType="1"/>
          </p:cNvSpPr>
          <p:nvPr/>
        </p:nvSpPr>
        <p:spPr bwMode="auto">
          <a:xfrm flipV="1">
            <a:off x="5314950" y="3598863"/>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70" name="Line 226"/>
          <p:cNvSpPr>
            <a:spLocks noChangeShapeType="1"/>
          </p:cNvSpPr>
          <p:nvPr/>
        </p:nvSpPr>
        <p:spPr bwMode="auto">
          <a:xfrm flipV="1">
            <a:off x="5314950" y="3587750"/>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71" name="Line 227"/>
          <p:cNvSpPr>
            <a:spLocks noChangeShapeType="1"/>
          </p:cNvSpPr>
          <p:nvPr/>
        </p:nvSpPr>
        <p:spPr bwMode="auto">
          <a:xfrm flipV="1">
            <a:off x="5314950" y="3565525"/>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72" name="Line 228"/>
          <p:cNvSpPr>
            <a:spLocks noChangeShapeType="1"/>
          </p:cNvSpPr>
          <p:nvPr/>
        </p:nvSpPr>
        <p:spPr bwMode="auto">
          <a:xfrm flipV="1">
            <a:off x="5314950" y="3548063"/>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73" name="Line 229"/>
          <p:cNvSpPr>
            <a:spLocks noChangeShapeType="1"/>
          </p:cNvSpPr>
          <p:nvPr/>
        </p:nvSpPr>
        <p:spPr bwMode="auto">
          <a:xfrm flipV="1">
            <a:off x="5314950" y="3536950"/>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74" name="Line 230"/>
          <p:cNvSpPr>
            <a:spLocks noChangeShapeType="1"/>
          </p:cNvSpPr>
          <p:nvPr/>
        </p:nvSpPr>
        <p:spPr bwMode="auto">
          <a:xfrm flipV="1">
            <a:off x="5314950" y="3519488"/>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75" name="Line 231"/>
          <p:cNvSpPr>
            <a:spLocks noChangeShapeType="1"/>
          </p:cNvSpPr>
          <p:nvPr/>
        </p:nvSpPr>
        <p:spPr bwMode="auto">
          <a:xfrm flipV="1">
            <a:off x="5314950" y="3497263"/>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76" name="Line 232"/>
          <p:cNvSpPr>
            <a:spLocks noChangeShapeType="1"/>
          </p:cNvSpPr>
          <p:nvPr/>
        </p:nvSpPr>
        <p:spPr bwMode="auto">
          <a:xfrm flipV="1">
            <a:off x="5314950" y="3479800"/>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77" name="Line 233"/>
          <p:cNvSpPr>
            <a:spLocks noChangeShapeType="1"/>
          </p:cNvSpPr>
          <p:nvPr/>
        </p:nvSpPr>
        <p:spPr bwMode="auto">
          <a:xfrm flipV="1">
            <a:off x="5314950" y="3468688"/>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78" name="Line 234"/>
          <p:cNvSpPr>
            <a:spLocks noChangeShapeType="1"/>
          </p:cNvSpPr>
          <p:nvPr/>
        </p:nvSpPr>
        <p:spPr bwMode="auto">
          <a:xfrm flipV="1">
            <a:off x="5314950" y="3446463"/>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79" name="Line 235"/>
          <p:cNvSpPr>
            <a:spLocks noChangeShapeType="1"/>
          </p:cNvSpPr>
          <p:nvPr/>
        </p:nvSpPr>
        <p:spPr bwMode="auto">
          <a:xfrm flipV="1">
            <a:off x="5314950" y="3429000"/>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80" name="Line 236"/>
          <p:cNvSpPr>
            <a:spLocks noChangeShapeType="1"/>
          </p:cNvSpPr>
          <p:nvPr/>
        </p:nvSpPr>
        <p:spPr bwMode="auto">
          <a:xfrm flipV="1">
            <a:off x="5314950" y="3411538"/>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81" name="Freeform 237"/>
          <p:cNvSpPr>
            <a:spLocks/>
          </p:cNvSpPr>
          <p:nvPr/>
        </p:nvSpPr>
        <p:spPr bwMode="auto">
          <a:xfrm>
            <a:off x="4049713" y="4370388"/>
            <a:ext cx="461962" cy="384175"/>
          </a:xfrm>
          <a:custGeom>
            <a:avLst/>
            <a:gdLst>
              <a:gd name="T0" fmla="*/ 0 w 291"/>
              <a:gd name="T1" fmla="*/ 241 h 242"/>
              <a:gd name="T2" fmla="*/ 0 w 291"/>
              <a:gd name="T3" fmla="*/ 0 h 242"/>
              <a:gd name="T4" fmla="*/ 290 w 291"/>
              <a:gd name="T5" fmla="*/ 0 h 242"/>
              <a:gd name="T6" fmla="*/ 290 w 291"/>
              <a:gd name="T7" fmla="*/ 241 h 242"/>
              <a:gd name="T8" fmla="*/ 0 w 291"/>
              <a:gd name="T9" fmla="*/ 241 h 242"/>
            </a:gdLst>
            <a:ahLst/>
            <a:cxnLst>
              <a:cxn ang="0">
                <a:pos x="T0" y="T1"/>
              </a:cxn>
              <a:cxn ang="0">
                <a:pos x="T2" y="T3"/>
              </a:cxn>
              <a:cxn ang="0">
                <a:pos x="T4" y="T5"/>
              </a:cxn>
              <a:cxn ang="0">
                <a:pos x="T6" y="T7"/>
              </a:cxn>
              <a:cxn ang="0">
                <a:pos x="T8" y="T9"/>
              </a:cxn>
            </a:cxnLst>
            <a:rect l="0" t="0" r="r" b="b"/>
            <a:pathLst>
              <a:path w="291" h="242">
                <a:moveTo>
                  <a:pt x="0" y="241"/>
                </a:moveTo>
                <a:lnTo>
                  <a:pt x="0" y="0"/>
                </a:lnTo>
                <a:lnTo>
                  <a:pt x="290" y="0"/>
                </a:lnTo>
                <a:lnTo>
                  <a:pt x="290" y="241"/>
                </a:lnTo>
                <a:lnTo>
                  <a:pt x="0" y="24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82" name="Freeform 238"/>
          <p:cNvSpPr>
            <a:spLocks/>
          </p:cNvSpPr>
          <p:nvPr/>
        </p:nvSpPr>
        <p:spPr bwMode="auto">
          <a:xfrm>
            <a:off x="6777038" y="3406775"/>
            <a:ext cx="542925" cy="379413"/>
          </a:xfrm>
          <a:custGeom>
            <a:avLst/>
            <a:gdLst>
              <a:gd name="T0" fmla="*/ 0 w 342"/>
              <a:gd name="T1" fmla="*/ 0 h 239"/>
              <a:gd name="T2" fmla="*/ 341 w 342"/>
              <a:gd name="T3" fmla="*/ 0 h 239"/>
              <a:gd name="T4" fmla="*/ 341 w 342"/>
              <a:gd name="T5" fmla="*/ 238 h 239"/>
              <a:gd name="T6" fmla="*/ 0 w 342"/>
              <a:gd name="T7" fmla="*/ 238 h 239"/>
              <a:gd name="T8" fmla="*/ 0 w 342"/>
              <a:gd name="T9" fmla="*/ 0 h 239"/>
            </a:gdLst>
            <a:ahLst/>
            <a:cxnLst>
              <a:cxn ang="0">
                <a:pos x="T0" y="T1"/>
              </a:cxn>
              <a:cxn ang="0">
                <a:pos x="T2" y="T3"/>
              </a:cxn>
              <a:cxn ang="0">
                <a:pos x="T4" y="T5"/>
              </a:cxn>
              <a:cxn ang="0">
                <a:pos x="T6" y="T7"/>
              </a:cxn>
              <a:cxn ang="0">
                <a:pos x="T8" y="T9"/>
              </a:cxn>
            </a:cxnLst>
            <a:rect l="0" t="0" r="r" b="b"/>
            <a:pathLst>
              <a:path w="342" h="239">
                <a:moveTo>
                  <a:pt x="0" y="0"/>
                </a:moveTo>
                <a:lnTo>
                  <a:pt x="341" y="0"/>
                </a:lnTo>
                <a:lnTo>
                  <a:pt x="341" y="238"/>
                </a:lnTo>
                <a:lnTo>
                  <a:pt x="0" y="238"/>
                </a:lnTo>
                <a:lnTo>
                  <a:pt x="0" y="0"/>
                </a:lnTo>
              </a:path>
            </a:pathLst>
          </a:custGeom>
          <a:noFill/>
          <a:ln w="127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83" name="Freeform 239"/>
          <p:cNvSpPr>
            <a:spLocks/>
          </p:cNvSpPr>
          <p:nvPr/>
        </p:nvSpPr>
        <p:spPr bwMode="auto">
          <a:xfrm>
            <a:off x="6777038" y="3406775"/>
            <a:ext cx="542925" cy="379413"/>
          </a:xfrm>
          <a:custGeom>
            <a:avLst/>
            <a:gdLst>
              <a:gd name="T0" fmla="*/ 0 w 342"/>
              <a:gd name="T1" fmla="*/ 0 h 239"/>
              <a:gd name="T2" fmla="*/ 341 w 342"/>
              <a:gd name="T3" fmla="*/ 0 h 239"/>
              <a:gd name="T4" fmla="*/ 341 w 342"/>
              <a:gd name="T5" fmla="*/ 238 h 239"/>
              <a:gd name="T6" fmla="*/ 0 w 342"/>
              <a:gd name="T7" fmla="*/ 238 h 239"/>
              <a:gd name="T8" fmla="*/ 0 w 342"/>
              <a:gd name="T9" fmla="*/ 0 h 239"/>
            </a:gdLst>
            <a:ahLst/>
            <a:cxnLst>
              <a:cxn ang="0">
                <a:pos x="T0" y="T1"/>
              </a:cxn>
              <a:cxn ang="0">
                <a:pos x="T2" y="T3"/>
              </a:cxn>
              <a:cxn ang="0">
                <a:pos x="T4" y="T5"/>
              </a:cxn>
              <a:cxn ang="0">
                <a:pos x="T6" y="T7"/>
              </a:cxn>
              <a:cxn ang="0">
                <a:pos x="T8" y="T9"/>
              </a:cxn>
            </a:cxnLst>
            <a:rect l="0" t="0" r="r" b="b"/>
            <a:pathLst>
              <a:path w="342" h="239">
                <a:moveTo>
                  <a:pt x="0" y="0"/>
                </a:moveTo>
                <a:lnTo>
                  <a:pt x="341" y="0"/>
                </a:lnTo>
                <a:lnTo>
                  <a:pt x="341" y="238"/>
                </a:lnTo>
                <a:lnTo>
                  <a:pt x="0" y="238"/>
                </a:lnTo>
                <a:lnTo>
                  <a:pt x="0" y="0"/>
                </a:lnTo>
              </a:path>
            </a:pathLst>
          </a:custGeom>
          <a:pattFill prst="lgConfetti">
            <a:fgClr>
              <a:schemeClr val="tx1"/>
            </a:fgClr>
            <a:bgClr>
              <a:srgbClr val="FFFFFF"/>
            </a:bgClr>
          </a:pattFill>
          <a:ln w="127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84" name="Line 240"/>
          <p:cNvSpPr>
            <a:spLocks noChangeShapeType="1"/>
          </p:cNvSpPr>
          <p:nvPr/>
        </p:nvSpPr>
        <p:spPr bwMode="auto">
          <a:xfrm flipV="1">
            <a:off x="6777038" y="3400425"/>
            <a:ext cx="0" cy="15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85" name="Line 241"/>
          <p:cNvSpPr>
            <a:spLocks noChangeShapeType="1"/>
          </p:cNvSpPr>
          <p:nvPr/>
        </p:nvSpPr>
        <p:spPr bwMode="auto">
          <a:xfrm>
            <a:off x="6777038" y="3406775"/>
            <a:ext cx="158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86" name="Line 242"/>
          <p:cNvSpPr>
            <a:spLocks noChangeShapeType="1"/>
          </p:cNvSpPr>
          <p:nvPr/>
        </p:nvSpPr>
        <p:spPr bwMode="auto">
          <a:xfrm>
            <a:off x="6777038" y="3406775"/>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87" name="Line 243"/>
          <p:cNvSpPr>
            <a:spLocks noChangeShapeType="1"/>
          </p:cNvSpPr>
          <p:nvPr/>
        </p:nvSpPr>
        <p:spPr bwMode="auto">
          <a:xfrm>
            <a:off x="6794500" y="3406775"/>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88" name="Line 244"/>
          <p:cNvSpPr>
            <a:spLocks noChangeShapeType="1"/>
          </p:cNvSpPr>
          <p:nvPr/>
        </p:nvSpPr>
        <p:spPr bwMode="auto">
          <a:xfrm>
            <a:off x="6811963" y="3406775"/>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89" name="Line 245"/>
          <p:cNvSpPr>
            <a:spLocks noChangeShapeType="1"/>
          </p:cNvSpPr>
          <p:nvPr/>
        </p:nvSpPr>
        <p:spPr bwMode="auto">
          <a:xfrm>
            <a:off x="6827838" y="3406775"/>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90" name="Line 246"/>
          <p:cNvSpPr>
            <a:spLocks noChangeShapeType="1"/>
          </p:cNvSpPr>
          <p:nvPr/>
        </p:nvSpPr>
        <p:spPr bwMode="auto">
          <a:xfrm>
            <a:off x="6845300" y="3406775"/>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91" name="Line 247"/>
          <p:cNvSpPr>
            <a:spLocks noChangeShapeType="1"/>
          </p:cNvSpPr>
          <p:nvPr/>
        </p:nvSpPr>
        <p:spPr bwMode="auto">
          <a:xfrm>
            <a:off x="6862763" y="3406775"/>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92" name="Line 248"/>
          <p:cNvSpPr>
            <a:spLocks noChangeShapeType="1"/>
          </p:cNvSpPr>
          <p:nvPr/>
        </p:nvSpPr>
        <p:spPr bwMode="auto">
          <a:xfrm>
            <a:off x="6880225" y="3406775"/>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93" name="Line 249"/>
          <p:cNvSpPr>
            <a:spLocks noChangeShapeType="1"/>
          </p:cNvSpPr>
          <p:nvPr/>
        </p:nvSpPr>
        <p:spPr bwMode="auto">
          <a:xfrm>
            <a:off x="6896100" y="3406775"/>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94" name="Line 250"/>
          <p:cNvSpPr>
            <a:spLocks noChangeShapeType="1"/>
          </p:cNvSpPr>
          <p:nvPr/>
        </p:nvSpPr>
        <p:spPr bwMode="auto">
          <a:xfrm>
            <a:off x="6913563" y="3406775"/>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95" name="Line 251"/>
          <p:cNvSpPr>
            <a:spLocks noChangeShapeType="1"/>
          </p:cNvSpPr>
          <p:nvPr/>
        </p:nvSpPr>
        <p:spPr bwMode="auto">
          <a:xfrm>
            <a:off x="6931025" y="3406775"/>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96" name="Line 252"/>
          <p:cNvSpPr>
            <a:spLocks noChangeShapeType="1"/>
          </p:cNvSpPr>
          <p:nvPr/>
        </p:nvSpPr>
        <p:spPr bwMode="auto">
          <a:xfrm>
            <a:off x="6948488" y="3406775"/>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97" name="Line 253"/>
          <p:cNvSpPr>
            <a:spLocks noChangeShapeType="1"/>
          </p:cNvSpPr>
          <p:nvPr/>
        </p:nvSpPr>
        <p:spPr bwMode="auto">
          <a:xfrm>
            <a:off x="6964363" y="3406775"/>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98" name="Line 254"/>
          <p:cNvSpPr>
            <a:spLocks noChangeShapeType="1"/>
          </p:cNvSpPr>
          <p:nvPr/>
        </p:nvSpPr>
        <p:spPr bwMode="auto">
          <a:xfrm>
            <a:off x="6981825" y="3406775"/>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999" name="Line 255"/>
          <p:cNvSpPr>
            <a:spLocks noChangeShapeType="1"/>
          </p:cNvSpPr>
          <p:nvPr/>
        </p:nvSpPr>
        <p:spPr bwMode="auto">
          <a:xfrm>
            <a:off x="6999288" y="3406775"/>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00" name="Line 256"/>
          <p:cNvSpPr>
            <a:spLocks noChangeShapeType="1"/>
          </p:cNvSpPr>
          <p:nvPr/>
        </p:nvSpPr>
        <p:spPr bwMode="auto">
          <a:xfrm>
            <a:off x="7016750" y="3406775"/>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01" name="Line 257"/>
          <p:cNvSpPr>
            <a:spLocks noChangeShapeType="1"/>
          </p:cNvSpPr>
          <p:nvPr/>
        </p:nvSpPr>
        <p:spPr bwMode="auto">
          <a:xfrm>
            <a:off x="7032625" y="3406775"/>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02" name="Line 258"/>
          <p:cNvSpPr>
            <a:spLocks noChangeShapeType="1"/>
          </p:cNvSpPr>
          <p:nvPr/>
        </p:nvSpPr>
        <p:spPr bwMode="auto">
          <a:xfrm>
            <a:off x="7050088" y="3406775"/>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03" name="Line 259"/>
          <p:cNvSpPr>
            <a:spLocks noChangeShapeType="1"/>
          </p:cNvSpPr>
          <p:nvPr/>
        </p:nvSpPr>
        <p:spPr bwMode="auto">
          <a:xfrm>
            <a:off x="7067550" y="3406775"/>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04" name="Line 260"/>
          <p:cNvSpPr>
            <a:spLocks noChangeShapeType="1"/>
          </p:cNvSpPr>
          <p:nvPr/>
        </p:nvSpPr>
        <p:spPr bwMode="auto">
          <a:xfrm>
            <a:off x="7085013" y="3406775"/>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05" name="Line 261"/>
          <p:cNvSpPr>
            <a:spLocks noChangeShapeType="1"/>
          </p:cNvSpPr>
          <p:nvPr/>
        </p:nvSpPr>
        <p:spPr bwMode="auto">
          <a:xfrm>
            <a:off x="7100888" y="3406775"/>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06" name="Line 262"/>
          <p:cNvSpPr>
            <a:spLocks noChangeShapeType="1"/>
          </p:cNvSpPr>
          <p:nvPr/>
        </p:nvSpPr>
        <p:spPr bwMode="auto">
          <a:xfrm>
            <a:off x="7118350" y="3406775"/>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07" name="Line 263"/>
          <p:cNvSpPr>
            <a:spLocks noChangeShapeType="1"/>
          </p:cNvSpPr>
          <p:nvPr/>
        </p:nvSpPr>
        <p:spPr bwMode="auto">
          <a:xfrm>
            <a:off x="7135813" y="3406775"/>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08" name="Line 264"/>
          <p:cNvSpPr>
            <a:spLocks noChangeShapeType="1"/>
          </p:cNvSpPr>
          <p:nvPr/>
        </p:nvSpPr>
        <p:spPr bwMode="auto">
          <a:xfrm>
            <a:off x="7151688" y="3406775"/>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09" name="Line 265"/>
          <p:cNvSpPr>
            <a:spLocks noChangeShapeType="1"/>
          </p:cNvSpPr>
          <p:nvPr/>
        </p:nvSpPr>
        <p:spPr bwMode="auto">
          <a:xfrm>
            <a:off x="7169150" y="3406775"/>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10" name="Line 266"/>
          <p:cNvSpPr>
            <a:spLocks noChangeShapeType="1"/>
          </p:cNvSpPr>
          <p:nvPr/>
        </p:nvSpPr>
        <p:spPr bwMode="auto">
          <a:xfrm>
            <a:off x="7186613" y="3406775"/>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11" name="Line 267"/>
          <p:cNvSpPr>
            <a:spLocks noChangeShapeType="1"/>
          </p:cNvSpPr>
          <p:nvPr/>
        </p:nvSpPr>
        <p:spPr bwMode="auto">
          <a:xfrm>
            <a:off x="7204075" y="3406775"/>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12" name="Line 268"/>
          <p:cNvSpPr>
            <a:spLocks noChangeShapeType="1"/>
          </p:cNvSpPr>
          <p:nvPr/>
        </p:nvSpPr>
        <p:spPr bwMode="auto">
          <a:xfrm>
            <a:off x="7219950" y="3406775"/>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13" name="Line 269"/>
          <p:cNvSpPr>
            <a:spLocks noChangeShapeType="1"/>
          </p:cNvSpPr>
          <p:nvPr/>
        </p:nvSpPr>
        <p:spPr bwMode="auto">
          <a:xfrm>
            <a:off x="7237413" y="3406775"/>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14" name="Line 270"/>
          <p:cNvSpPr>
            <a:spLocks noChangeShapeType="1"/>
          </p:cNvSpPr>
          <p:nvPr/>
        </p:nvSpPr>
        <p:spPr bwMode="auto">
          <a:xfrm>
            <a:off x="7254875" y="3406775"/>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15" name="Line 271"/>
          <p:cNvSpPr>
            <a:spLocks noChangeShapeType="1"/>
          </p:cNvSpPr>
          <p:nvPr/>
        </p:nvSpPr>
        <p:spPr bwMode="auto">
          <a:xfrm>
            <a:off x="7272338" y="3406775"/>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16" name="Line 272"/>
          <p:cNvSpPr>
            <a:spLocks noChangeShapeType="1"/>
          </p:cNvSpPr>
          <p:nvPr/>
        </p:nvSpPr>
        <p:spPr bwMode="auto">
          <a:xfrm>
            <a:off x="7288213" y="3406775"/>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17" name="Line 273"/>
          <p:cNvSpPr>
            <a:spLocks noChangeShapeType="1"/>
          </p:cNvSpPr>
          <p:nvPr/>
        </p:nvSpPr>
        <p:spPr bwMode="auto">
          <a:xfrm>
            <a:off x="7305675" y="3406775"/>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18" name="Line 274"/>
          <p:cNvSpPr>
            <a:spLocks noChangeShapeType="1"/>
          </p:cNvSpPr>
          <p:nvPr/>
        </p:nvSpPr>
        <p:spPr bwMode="auto">
          <a:xfrm>
            <a:off x="7318375" y="3411538"/>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19" name="Line 275"/>
          <p:cNvSpPr>
            <a:spLocks noChangeShapeType="1"/>
          </p:cNvSpPr>
          <p:nvPr/>
        </p:nvSpPr>
        <p:spPr bwMode="auto">
          <a:xfrm>
            <a:off x="7318375" y="3427413"/>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20" name="Line 276"/>
          <p:cNvSpPr>
            <a:spLocks noChangeShapeType="1"/>
          </p:cNvSpPr>
          <p:nvPr/>
        </p:nvSpPr>
        <p:spPr bwMode="auto">
          <a:xfrm>
            <a:off x="7318375" y="3444875"/>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21" name="Line 277"/>
          <p:cNvSpPr>
            <a:spLocks noChangeShapeType="1"/>
          </p:cNvSpPr>
          <p:nvPr/>
        </p:nvSpPr>
        <p:spPr bwMode="auto">
          <a:xfrm>
            <a:off x="7318375" y="3462338"/>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22" name="Line 278"/>
          <p:cNvSpPr>
            <a:spLocks noChangeShapeType="1"/>
          </p:cNvSpPr>
          <p:nvPr/>
        </p:nvSpPr>
        <p:spPr bwMode="auto">
          <a:xfrm>
            <a:off x="7318375" y="3479800"/>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23" name="Line 279"/>
          <p:cNvSpPr>
            <a:spLocks noChangeShapeType="1"/>
          </p:cNvSpPr>
          <p:nvPr/>
        </p:nvSpPr>
        <p:spPr bwMode="auto">
          <a:xfrm>
            <a:off x="7318375" y="3495675"/>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24" name="Line 280"/>
          <p:cNvSpPr>
            <a:spLocks noChangeShapeType="1"/>
          </p:cNvSpPr>
          <p:nvPr/>
        </p:nvSpPr>
        <p:spPr bwMode="auto">
          <a:xfrm>
            <a:off x="7318375" y="3513138"/>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25" name="Line 281"/>
          <p:cNvSpPr>
            <a:spLocks noChangeShapeType="1"/>
          </p:cNvSpPr>
          <p:nvPr/>
        </p:nvSpPr>
        <p:spPr bwMode="auto">
          <a:xfrm>
            <a:off x="7318375" y="3530600"/>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26" name="Line 282"/>
          <p:cNvSpPr>
            <a:spLocks noChangeShapeType="1"/>
          </p:cNvSpPr>
          <p:nvPr/>
        </p:nvSpPr>
        <p:spPr bwMode="auto">
          <a:xfrm>
            <a:off x="7318375" y="3548063"/>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27" name="Line 283"/>
          <p:cNvSpPr>
            <a:spLocks noChangeShapeType="1"/>
          </p:cNvSpPr>
          <p:nvPr/>
        </p:nvSpPr>
        <p:spPr bwMode="auto">
          <a:xfrm>
            <a:off x="7318375" y="3563938"/>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28" name="Line 284"/>
          <p:cNvSpPr>
            <a:spLocks noChangeShapeType="1"/>
          </p:cNvSpPr>
          <p:nvPr/>
        </p:nvSpPr>
        <p:spPr bwMode="auto">
          <a:xfrm>
            <a:off x="7318375" y="3581400"/>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29" name="Line 285"/>
          <p:cNvSpPr>
            <a:spLocks noChangeShapeType="1"/>
          </p:cNvSpPr>
          <p:nvPr/>
        </p:nvSpPr>
        <p:spPr bwMode="auto">
          <a:xfrm>
            <a:off x="7318375" y="3598863"/>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30" name="Line 286"/>
          <p:cNvSpPr>
            <a:spLocks noChangeShapeType="1"/>
          </p:cNvSpPr>
          <p:nvPr/>
        </p:nvSpPr>
        <p:spPr bwMode="auto">
          <a:xfrm>
            <a:off x="7318375" y="3614738"/>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31" name="Line 287"/>
          <p:cNvSpPr>
            <a:spLocks noChangeShapeType="1"/>
          </p:cNvSpPr>
          <p:nvPr/>
        </p:nvSpPr>
        <p:spPr bwMode="auto">
          <a:xfrm>
            <a:off x="7318375" y="3632200"/>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32" name="Line 288"/>
          <p:cNvSpPr>
            <a:spLocks noChangeShapeType="1"/>
          </p:cNvSpPr>
          <p:nvPr/>
        </p:nvSpPr>
        <p:spPr bwMode="auto">
          <a:xfrm>
            <a:off x="7318375" y="3649663"/>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33" name="Line 289"/>
          <p:cNvSpPr>
            <a:spLocks noChangeShapeType="1"/>
          </p:cNvSpPr>
          <p:nvPr/>
        </p:nvSpPr>
        <p:spPr bwMode="auto">
          <a:xfrm>
            <a:off x="7318375" y="3667125"/>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34" name="Line 290"/>
          <p:cNvSpPr>
            <a:spLocks noChangeShapeType="1"/>
          </p:cNvSpPr>
          <p:nvPr/>
        </p:nvSpPr>
        <p:spPr bwMode="auto">
          <a:xfrm>
            <a:off x="7318375" y="3683000"/>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35" name="Line 291"/>
          <p:cNvSpPr>
            <a:spLocks noChangeShapeType="1"/>
          </p:cNvSpPr>
          <p:nvPr/>
        </p:nvSpPr>
        <p:spPr bwMode="auto">
          <a:xfrm>
            <a:off x="7318375" y="3700463"/>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36" name="Line 292"/>
          <p:cNvSpPr>
            <a:spLocks noChangeShapeType="1"/>
          </p:cNvSpPr>
          <p:nvPr/>
        </p:nvSpPr>
        <p:spPr bwMode="auto">
          <a:xfrm>
            <a:off x="7318375" y="3717925"/>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37" name="Line 293"/>
          <p:cNvSpPr>
            <a:spLocks noChangeShapeType="1"/>
          </p:cNvSpPr>
          <p:nvPr/>
        </p:nvSpPr>
        <p:spPr bwMode="auto">
          <a:xfrm>
            <a:off x="7318375" y="3733800"/>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38" name="Line 294"/>
          <p:cNvSpPr>
            <a:spLocks noChangeShapeType="1"/>
          </p:cNvSpPr>
          <p:nvPr/>
        </p:nvSpPr>
        <p:spPr bwMode="auto">
          <a:xfrm>
            <a:off x="7318375" y="3751263"/>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39" name="Line 295"/>
          <p:cNvSpPr>
            <a:spLocks noChangeShapeType="1"/>
          </p:cNvSpPr>
          <p:nvPr/>
        </p:nvSpPr>
        <p:spPr bwMode="auto">
          <a:xfrm>
            <a:off x="7318375" y="3768725"/>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40" name="Line 296"/>
          <p:cNvSpPr>
            <a:spLocks noChangeShapeType="1"/>
          </p:cNvSpPr>
          <p:nvPr/>
        </p:nvSpPr>
        <p:spPr bwMode="auto">
          <a:xfrm flipH="1">
            <a:off x="7312025" y="3784600"/>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41" name="Line 297"/>
          <p:cNvSpPr>
            <a:spLocks noChangeShapeType="1"/>
          </p:cNvSpPr>
          <p:nvPr/>
        </p:nvSpPr>
        <p:spPr bwMode="auto">
          <a:xfrm flipH="1">
            <a:off x="7294563" y="3784600"/>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42" name="Line 298"/>
          <p:cNvSpPr>
            <a:spLocks noChangeShapeType="1"/>
          </p:cNvSpPr>
          <p:nvPr/>
        </p:nvSpPr>
        <p:spPr bwMode="auto">
          <a:xfrm flipH="1">
            <a:off x="7277100" y="3784600"/>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43" name="Line 299"/>
          <p:cNvSpPr>
            <a:spLocks noChangeShapeType="1"/>
          </p:cNvSpPr>
          <p:nvPr/>
        </p:nvSpPr>
        <p:spPr bwMode="auto">
          <a:xfrm flipH="1">
            <a:off x="7261225" y="3784600"/>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44" name="Line 300"/>
          <p:cNvSpPr>
            <a:spLocks noChangeShapeType="1"/>
          </p:cNvSpPr>
          <p:nvPr/>
        </p:nvSpPr>
        <p:spPr bwMode="auto">
          <a:xfrm flipH="1">
            <a:off x="7243763" y="3784600"/>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45" name="Line 301"/>
          <p:cNvSpPr>
            <a:spLocks noChangeShapeType="1"/>
          </p:cNvSpPr>
          <p:nvPr/>
        </p:nvSpPr>
        <p:spPr bwMode="auto">
          <a:xfrm flipH="1">
            <a:off x="7226300" y="3784600"/>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46" name="Line 302"/>
          <p:cNvSpPr>
            <a:spLocks noChangeShapeType="1"/>
          </p:cNvSpPr>
          <p:nvPr/>
        </p:nvSpPr>
        <p:spPr bwMode="auto">
          <a:xfrm flipH="1">
            <a:off x="7208838" y="3784600"/>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47" name="Line 303"/>
          <p:cNvSpPr>
            <a:spLocks noChangeShapeType="1"/>
          </p:cNvSpPr>
          <p:nvPr/>
        </p:nvSpPr>
        <p:spPr bwMode="auto">
          <a:xfrm flipH="1">
            <a:off x="7192963" y="3784600"/>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48" name="Line 304"/>
          <p:cNvSpPr>
            <a:spLocks noChangeShapeType="1"/>
          </p:cNvSpPr>
          <p:nvPr/>
        </p:nvSpPr>
        <p:spPr bwMode="auto">
          <a:xfrm flipH="1">
            <a:off x="7175500" y="3784600"/>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49" name="Line 305"/>
          <p:cNvSpPr>
            <a:spLocks noChangeShapeType="1"/>
          </p:cNvSpPr>
          <p:nvPr/>
        </p:nvSpPr>
        <p:spPr bwMode="auto">
          <a:xfrm flipH="1">
            <a:off x="7158038" y="3784600"/>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50" name="Line 306"/>
          <p:cNvSpPr>
            <a:spLocks noChangeShapeType="1"/>
          </p:cNvSpPr>
          <p:nvPr/>
        </p:nvSpPr>
        <p:spPr bwMode="auto">
          <a:xfrm flipH="1">
            <a:off x="7142163" y="3784600"/>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51" name="Line 307"/>
          <p:cNvSpPr>
            <a:spLocks noChangeShapeType="1"/>
          </p:cNvSpPr>
          <p:nvPr/>
        </p:nvSpPr>
        <p:spPr bwMode="auto">
          <a:xfrm flipH="1">
            <a:off x="7124700" y="3784600"/>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52" name="Line 308"/>
          <p:cNvSpPr>
            <a:spLocks noChangeShapeType="1"/>
          </p:cNvSpPr>
          <p:nvPr/>
        </p:nvSpPr>
        <p:spPr bwMode="auto">
          <a:xfrm flipH="1">
            <a:off x="7107238" y="3784600"/>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53" name="Line 309"/>
          <p:cNvSpPr>
            <a:spLocks noChangeShapeType="1"/>
          </p:cNvSpPr>
          <p:nvPr/>
        </p:nvSpPr>
        <p:spPr bwMode="auto">
          <a:xfrm flipH="1">
            <a:off x="7089775" y="3784600"/>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54" name="Line 310"/>
          <p:cNvSpPr>
            <a:spLocks noChangeShapeType="1"/>
          </p:cNvSpPr>
          <p:nvPr/>
        </p:nvSpPr>
        <p:spPr bwMode="auto">
          <a:xfrm flipH="1">
            <a:off x="7073900" y="3784600"/>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55" name="Line 311"/>
          <p:cNvSpPr>
            <a:spLocks noChangeShapeType="1"/>
          </p:cNvSpPr>
          <p:nvPr/>
        </p:nvSpPr>
        <p:spPr bwMode="auto">
          <a:xfrm flipH="1">
            <a:off x="7056438" y="3784600"/>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56" name="Line 312"/>
          <p:cNvSpPr>
            <a:spLocks noChangeShapeType="1"/>
          </p:cNvSpPr>
          <p:nvPr/>
        </p:nvSpPr>
        <p:spPr bwMode="auto">
          <a:xfrm flipH="1">
            <a:off x="7038975" y="3784600"/>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57" name="Line 313"/>
          <p:cNvSpPr>
            <a:spLocks noChangeShapeType="1"/>
          </p:cNvSpPr>
          <p:nvPr/>
        </p:nvSpPr>
        <p:spPr bwMode="auto">
          <a:xfrm flipH="1">
            <a:off x="7021513" y="3784600"/>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58" name="Line 314"/>
          <p:cNvSpPr>
            <a:spLocks noChangeShapeType="1"/>
          </p:cNvSpPr>
          <p:nvPr/>
        </p:nvSpPr>
        <p:spPr bwMode="auto">
          <a:xfrm flipH="1">
            <a:off x="7005638" y="3784600"/>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59" name="Line 315"/>
          <p:cNvSpPr>
            <a:spLocks noChangeShapeType="1"/>
          </p:cNvSpPr>
          <p:nvPr/>
        </p:nvSpPr>
        <p:spPr bwMode="auto">
          <a:xfrm flipH="1">
            <a:off x="6988175" y="3784600"/>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60" name="Line 316"/>
          <p:cNvSpPr>
            <a:spLocks noChangeShapeType="1"/>
          </p:cNvSpPr>
          <p:nvPr/>
        </p:nvSpPr>
        <p:spPr bwMode="auto">
          <a:xfrm flipH="1">
            <a:off x="6970713" y="3784600"/>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61" name="Line 317"/>
          <p:cNvSpPr>
            <a:spLocks noChangeShapeType="1"/>
          </p:cNvSpPr>
          <p:nvPr/>
        </p:nvSpPr>
        <p:spPr bwMode="auto">
          <a:xfrm flipH="1">
            <a:off x="6953250" y="3784600"/>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62" name="Line 318"/>
          <p:cNvSpPr>
            <a:spLocks noChangeShapeType="1"/>
          </p:cNvSpPr>
          <p:nvPr/>
        </p:nvSpPr>
        <p:spPr bwMode="auto">
          <a:xfrm flipH="1">
            <a:off x="6937375" y="3784600"/>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63" name="Line 319"/>
          <p:cNvSpPr>
            <a:spLocks noChangeShapeType="1"/>
          </p:cNvSpPr>
          <p:nvPr/>
        </p:nvSpPr>
        <p:spPr bwMode="auto">
          <a:xfrm flipH="1">
            <a:off x="6919913" y="3784600"/>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64" name="Line 320"/>
          <p:cNvSpPr>
            <a:spLocks noChangeShapeType="1"/>
          </p:cNvSpPr>
          <p:nvPr/>
        </p:nvSpPr>
        <p:spPr bwMode="auto">
          <a:xfrm flipH="1">
            <a:off x="6902450" y="3784600"/>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65" name="Line 321"/>
          <p:cNvSpPr>
            <a:spLocks noChangeShapeType="1"/>
          </p:cNvSpPr>
          <p:nvPr/>
        </p:nvSpPr>
        <p:spPr bwMode="auto">
          <a:xfrm flipH="1">
            <a:off x="6884988" y="3784600"/>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66" name="Line 322"/>
          <p:cNvSpPr>
            <a:spLocks noChangeShapeType="1"/>
          </p:cNvSpPr>
          <p:nvPr/>
        </p:nvSpPr>
        <p:spPr bwMode="auto">
          <a:xfrm flipH="1">
            <a:off x="6869113" y="3784600"/>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67" name="Line 323"/>
          <p:cNvSpPr>
            <a:spLocks noChangeShapeType="1"/>
          </p:cNvSpPr>
          <p:nvPr/>
        </p:nvSpPr>
        <p:spPr bwMode="auto">
          <a:xfrm flipH="1">
            <a:off x="6851650" y="3784600"/>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68" name="Line 324"/>
          <p:cNvSpPr>
            <a:spLocks noChangeShapeType="1"/>
          </p:cNvSpPr>
          <p:nvPr/>
        </p:nvSpPr>
        <p:spPr bwMode="auto">
          <a:xfrm flipH="1">
            <a:off x="6834188" y="3784600"/>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69" name="Line 325"/>
          <p:cNvSpPr>
            <a:spLocks noChangeShapeType="1"/>
          </p:cNvSpPr>
          <p:nvPr/>
        </p:nvSpPr>
        <p:spPr bwMode="auto">
          <a:xfrm flipH="1">
            <a:off x="6816725" y="3784600"/>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70" name="Line 326"/>
          <p:cNvSpPr>
            <a:spLocks noChangeShapeType="1"/>
          </p:cNvSpPr>
          <p:nvPr/>
        </p:nvSpPr>
        <p:spPr bwMode="auto">
          <a:xfrm flipH="1">
            <a:off x="6800850" y="3784600"/>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71" name="Line 327"/>
          <p:cNvSpPr>
            <a:spLocks noChangeShapeType="1"/>
          </p:cNvSpPr>
          <p:nvPr/>
        </p:nvSpPr>
        <p:spPr bwMode="auto">
          <a:xfrm flipH="1">
            <a:off x="6783388" y="3784600"/>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72" name="Line 328"/>
          <p:cNvSpPr>
            <a:spLocks noChangeShapeType="1"/>
          </p:cNvSpPr>
          <p:nvPr/>
        </p:nvSpPr>
        <p:spPr bwMode="auto">
          <a:xfrm flipV="1">
            <a:off x="6777038" y="3773488"/>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73" name="Line 329"/>
          <p:cNvSpPr>
            <a:spLocks noChangeShapeType="1"/>
          </p:cNvSpPr>
          <p:nvPr/>
        </p:nvSpPr>
        <p:spPr bwMode="auto">
          <a:xfrm flipV="1">
            <a:off x="6777038" y="3751263"/>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74" name="Line 330"/>
          <p:cNvSpPr>
            <a:spLocks noChangeShapeType="1"/>
          </p:cNvSpPr>
          <p:nvPr/>
        </p:nvSpPr>
        <p:spPr bwMode="auto">
          <a:xfrm flipV="1">
            <a:off x="6777038" y="3733800"/>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75" name="Line 331"/>
          <p:cNvSpPr>
            <a:spLocks noChangeShapeType="1"/>
          </p:cNvSpPr>
          <p:nvPr/>
        </p:nvSpPr>
        <p:spPr bwMode="auto">
          <a:xfrm flipV="1">
            <a:off x="6777038" y="3716338"/>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76" name="Line 332"/>
          <p:cNvSpPr>
            <a:spLocks noChangeShapeType="1"/>
          </p:cNvSpPr>
          <p:nvPr/>
        </p:nvSpPr>
        <p:spPr bwMode="auto">
          <a:xfrm flipV="1">
            <a:off x="6777038" y="3705225"/>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77" name="Line 333"/>
          <p:cNvSpPr>
            <a:spLocks noChangeShapeType="1"/>
          </p:cNvSpPr>
          <p:nvPr/>
        </p:nvSpPr>
        <p:spPr bwMode="auto">
          <a:xfrm flipV="1">
            <a:off x="6777038" y="3683000"/>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78" name="Line 334"/>
          <p:cNvSpPr>
            <a:spLocks noChangeShapeType="1"/>
          </p:cNvSpPr>
          <p:nvPr/>
        </p:nvSpPr>
        <p:spPr bwMode="auto">
          <a:xfrm flipV="1">
            <a:off x="6777038" y="3665538"/>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79" name="Line 335"/>
          <p:cNvSpPr>
            <a:spLocks noChangeShapeType="1"/>
          </p:cNvSpPr>
          <p:nvPr/>
        </p:nvSpPr>
        <p:spPr bwMode="auto">
          <a:xfrm flipV="1">
            <a:off x="6777038" y="3654425"/>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80" name="Line 336"/>
          <p:cNvSpPr>
            <a:spLocks noChangeShapeType="1"/>
          </p:cNvSpPr>
          <p:nvPr/>
        </p:nvSpPr>
        <p:spPr bwMode="auto">
          <a:xfrm flipV="1">
            <a:off x="6777038" y="3636963"/>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81" name="Line 337"/>
          <p:cNvSpPr>
            <a:spLocks noChangeShapeType="1"/>
          </p:cNvSpPr>
          <p:nvPr/>
        </p:nvSpPr>
        <p:spPr bwMode="auto">
          <a:xfrm flipV="1">
            <a:off x="6777038" y="3614738"/>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82" name="Line 338"/>
          <p:cNvSpPr>
            <a:spLocks noChangeShapeType="1"/>
          </p:cNvSpPr>
          <p:nvPr/>
        </p:nvSpPr>
        <p:spPr bwMode="auto">
          <a:xfrm flipV="1">
            <a:off x="6777038" y="3597275"/>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83" name="Line 339"/>
          <p:cNvSpPr>
            <a:spLocks noChangeShapeType="1"/>
          </p:cNvSpPr>
          <p:nvPr/>
        </p:nvSpPr>
        <p:spPr bwMode="auto">
          <a:xfrm flipV="1">
            <a:off x="6777038" y="3586163"/>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84" name="Line 340"/>
          <p:cNvSpPr>
            <a:spLocks noChangeShapeType="1"/>
          </p:cNvSpPr>
          <p:nvPr/>
        </p:nvSpPr>
        <p:spPr bwMode="auto">
          <a:xfrm flipV="1">
            <a:off x="6777038" y="3563938"/>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85" name="Line 341"/>
          <p:cNvSpPr>
            <a:spLocks noChangeShapeType="1"/>
          </p:cNvSpPr>
          <p:nvPr/>
        </p:nvSpPr>
        <p:spPr bwMode="auto">
          <a:xfrm flipV="1">
            <a:off x="6777038" y="3546475"/>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86" name="Line 342"/>
          <p:cNvSpPr>
            <a:spLocks noChangeShapeType="1"/>
          </p:cNvSpPr>
          <p:nvPr/>
        </p:nvSpPr>
        <p:spPr bwMode="auto">
          <a:xfrm flipV="1">
            <a:off x="6777038" y="3529013"/>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87" name="Line 343"/>
          <p:cNvSpPr>
            <a:spLocks noChangeShapeType="1"/>
          </p:cNvSpPr>
          <p:nvPr/>
        </p:nvSpPr>
        <p:spPr bwMode="auto">
          <a:xfrm flipV="1">
            <a:off x="6777038" y="3517900"/>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88" name="Line 344"/>
          <p:cNvSpPr>
            <a:spLocks noChangeShapeType="1"/>
          </p:cNvSpPr>
          <p:nvPr/>
        </p:nvSpPr>
        <p:spPr bwMode="auto">
          <a:xfrm flipV="1">
            <a:off x="6777038" y="3495675"/>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89" name="Line 345"/>
          <p:cNvSpPr>
            <a:spLocks noChangeShapeType="1"/>
          </p:cNvSpPr>
          <p:nvPr/>
        </p:nvSpPr>
        <p:spPr bwMode="auto">
          <a:xfrm flipV="1">
            <a:off x="6777038" y="3478213"/>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90" name="Line 346"/>
          <p:cNvSpPr>
            <a:spLocks noChangeShapeType="1"/>
          </p:cNvSpPr>
          <p:nvPr/>
        </p:nvSpPr>
        <p:spPr bwMode="auto">
          <a:xfrm flipV="1">
            <a:off x="6777038" y="3467100"/>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91" name="Line 347"/>
          <p:cNvSpPr>
            <a:spLocks noChangeShapeType="1"/>
          </p:cNvSpPr>
          <p:nvPr/>
        </p:nvSpPr>
        <p:spPr bwMode="auto">
          <a:xfrm flipV="1">
            <a:off x="6777038" y="3444875"/>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92" name="Line 348"/>
          <p:cNvSpPr>
            <a:spLocks noChangeShapeType="1"/>
          </p:cNvSpPr>
          <p:nvPr/>
        </p:nvSpPr>
        <p:spPr bwMode="auto">
          <a:xfrm flipV="1">
            <a:off x="6777038" y="3427413"/>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93" name="Line 349"/>
          <p:cNvSpPr>
            <a:spLocks noChangeShapeType="1"/>
          </p:cNvSpPr>
          <p:nvPr/>
        </p:nvSpPr>
        <p:spPr bwMode="auto">
          <a:xfrm flipV="1">
            <a:off x="6777038" y="3409950"/>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094" name="Rectangle 350"/>
          <p:cNvSpPr>
            <a:spLocks noChangeArrowheads="1"/>
          </p:cNvSpPr>
          <p:nvPr/>
        </p:nvSpPr>
        <p:spPr bwMode="auto">
          <a:xfrm>
            <a:off x="6724650" y="2300288"/>
            <a:ext cx="2036763" cy="36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a:solidFill>
                  <a:srgbClr val="000000"/>
                </a:solidFill>
                <a:latin typeface="Bookman Old Style" pitchFamily="18" charset="0"/>
              </a:rPr>
              <a:t>(Directs search)</a:t>
            </a:r>
          </a:p>
        </p:txBody>
      </p:sp>
      <p:sp>
        <p:nvSpPr>
          <p:cNvPr id="32095" name="Rectangle 351"/>
          <p:cNvSpPr>
            <a:spLocks noChangeArrowheads="1"/>
          </p:cNvSpPr>
          <p:nvPr/>
        </p:nvSpPr>
        <p:spPr bwMode="auto">
          <a:xfrm>
            <a:off x="5430838" y="4914900"/>
            <a:ext cx="17621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a:solidFill>
                  <a:srgbClr val="000000"/>
                </a:solidFill>
                <a:latin typeface="Bookman Old Style" pitchFamily="18" charset="0"/>
              </a:rPr>
              <a:t>Data Records</a:t>
            </a:r>
          </a:p>
        </p:txBody>
      </p:sp>
      <p:sp>
        <p:nvSpPr>
          <p:cNvPr id="32096" name="Rectangle 352"/>
          <p:cNvSpPr>
            <a:spLocks noChangeArrowheads="1"/>
          </p:cNvSpPr>
          <p:nvPr/>
        </p:nvSpPr>
        <p:spPr bwMode="auto">
          <a:xfrm>
            <a:off x="6724650" y="2030413"/>
            <a:ext cx="844550" cy="36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a:solidFill>
                  <a:srgbClr val="000000"/>
                </a:solidFill>
                <a:latin typeface="Bookman Old Style" pitchFamily="18" charset="0"/>
              </a:rPr>
              <a:t>Index</a:t>
            </a:r>
          </a:p>
        </p:txBody>
      </p:sp>
      <p:sp>
        <p:nvSpPr>
          <p:cNvPr id="32097" name="Rectangle 353"/>
          <p:cNvSpPr>
            <a:spLocks noChangeArrowheads="1"/>
          </p:cNvSpPr>
          <p:nvPr/>
        </p:nvSpPr>
        <p:spPr bwMode="auto">
          <a:xfrm>
            <a:off x="7335838" y="3197225"/>
            <a:ext cx="1671637"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a:solidFill>
                  <a:srgbClr val="000000"/>
                </a:solidFill>
                <a:latin typeface="Bookman Old Style" pitchFamily="18" charset="0"/>
              </a:rPr>
              <a:t>Data Entries</a:t>
            </a:r>
          </a:p>
        </p:txBody>
      </p:sp>
      <p:sp>
        <p:nvSpPr>
          <p:cNvPr id="32098" name="Rectangle 354"/>
          <p:cNvSpPr>
            <a:spLocks noChangeArrowheads="1"/>
          </p:cNvSpPr>
          <p:nvPr/>
        </p:nvSpPr>
        <p:spPr bwMode="auto">
          <a:xfrm>
            <a:off x="7337425" y="3411538"/>
            <a:ext cx="1706563" cy="36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a:solidFill>
                  <a:srgbClr val="000000"/>
                </a:solidFill>
              </a:rPr>
              <a:t>("Sequence set")</a:t>
            </a:r>
          </a:p>
        </p:txBody>
      </p:sp>
      <p:sp>
        <p:nvSpPr>
          <p:cNvPr id="32099" name="Line 355"/>
          <p:cNvSpPr>
            <a:spLocks noChangeShapeType="1"/>
          </p:cNvSpPr>
          <p:nvPr/>
        </p:nvSpPr>
        <p:spPr bwMode="auto">
          <a:xfrm>
            <a:off x="5562600" y="1676400"/>
            <a:ext cx="457200" cy="30480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100" name="Line 356"/>
          <p:cNvSpPr>
            <a:spLocks noChangeShapeType="1"/>
          </p:cNvSpPr>
          <p:nvPr/>
        </p:nvSpPr>
        <p:spPr bwMode="auto">
          <a:xfrm flipH="1">
            <a:off x="4724400" y="3124200"/>
            <a:ext cx="457200" cy="30480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101" name="Line 357"/>
          <p:cNvSpPr>
            <a:spLocks noChangeShapeType="1"/>
          </p:cNvSpPr>
          <p:nvPr/>
        </p:nvSpPr>
        <p:spPr bwMode="auto">
          <a:xfrm>
            <a:off x="5638800" y="3124200"/>
            <a:ext cx="0" cy="30480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102" name="Line 358"/>
          <p:cNvSpPr>
            <a:spLocks noChangeShapeType="1"/>
          </p:cNvSpPr>
          <p:nvPr/>
        </p:nvSpPr>
        <p:spPr bwMode="auto">
          <a:xfrm>
            <a:off x="6781800" y="3124200"/>
            <a:ext cx="228600" cy="30480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103" name="Line 359"/>
          <p:cNvSpPr>
            <a:spLocks noChangeShapeType="1"/>
          </p:cNvSpPr>
          <p:nvPr/>
        </p:nvSpPr>
        <p:spPr bwMode="auto">
          <a:xfrm flipH="1">
            <a:off x="4114800" y="3810000"/>
            <a:ext cx="457200" cy="53340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104" name="Line 360"/>
          <p:cNvSpPr>
            <a:spLocks noChangeShapeType="1"/>
          </p:cNvSpPr>
          <p:nvPr/>
        </p:nvSpPr>
        <p:spPr bwMode="auto">
          <a:xfrm flipH="1">
            <a:off x="4267200" y="3810000"/>
            <a:ext cx="381000" cy="53340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105" name="Line 361"/>
          <p:cNvSpPr>
            <a:spLocks noChangeShapeType="1"/>
          </p:cNvSpPr>
          <p:nvPr/>
        </p:nvSpPr>
        <p:spPr bwMode="auto">
          <a:xfrm flipH="1">
            <a:off x="4419600" y="3733800"/>
            <a:ext cx="381000" cy="68580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106" name="Line 362"/>
          <p:cNvSpPr>
            <a:spLocks noChangeShapeType="1"/>
          </p:cNvSpPr>
          <p:nvPr/>
        </p:nvSpPr>
        <p:spPr bwMode="auto">
          <a:xfrm>
            <a:off x="4876800" y="3810000"/>
            <a:ext cx="0" cy="53340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107" name="Line 363"/>
          <p:cNvSpPr>
            <a:spLocks noChangeShapeType="1"/>
          </p:cNvSpPr>
          <p:nvPr/>
        </p:nvSpPr>
        <p:spPr bwMode="auto">
          <a:xfrm flipH="1">
            <a:off x="5410200" y="3810000"/>
            <a:ext cx="76200" cy="53340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108" name="Line 364"/>
          <p:cNvSpPr>
            <a:spLocks noChangeShapeType="1"/>
          </p:cNvSpPr>
          <p:nvPr/>
        </p:nvSpPr>
        <p:spPr bwMode="auto">
          <a:xfrm flipH="1">
            <a:off x="5486400" y="3810000"/>
            <a:ext cx="76200" cy="53340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109" name="Line 365"/>
          <p:cNvSpPr>
            <a:spLocks noChangeShapeType="1"/>
          </p:cNvSpPr>
          <p:nvPr/>
        </p:nvSpPr>
        <p:spPr bwMode="auto">
          <a:xfrm flipH="1">
            <a:off x="5562600" y="3810000"/>
            <a:ext cx="76200" cy="53340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110" name="Line 366"/>
          <p:cNvSpPr>
            <a:spLocks noChangeShapeType="1"/>
          </p:cNvSpPr>
          <p:nvPr/>
        </p:nvSpPr>
        <p:spPr bwMode="auto">
          <a:xfrm flipH="1">
            <a:off x="5638800" y="3810000"/>
            <a:ext cx="76200" cy="53340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111" name="Line 367"/>
          <p:cNvSpPr>
            <a:spLocks noChangeShapeType="1"/>
          </p:cNvSpPr>
          <p:nvPr/>
        </p:nvSpPr>
        <p:spPr bwMode="auto">
          <a:xfrm>
            <a:off x="6934200" y="3810000"/>
            <a:ext cx="304800" cy="53340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112" name="Line 368"/>
          <p:cNvSpPr>
            <a:spLocks noChangeShapeType="1"/>
          </p:cNvSpPr>
          <p:nvPr/>
        </p:nvSpPr>
        <p:spPr bwMode="auto">
          <a:xfrm>
            <a:off x="7010400" y="3810000"/>
            <a:ext cx="304800" cy="53340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113" name="Line 369"/>
          <p:cNvSpPr>
            <a:spLocks noChangeShapeType="1"/>
          </p:cNvSpPr>
          <p:nvPr/>
        </p:nvSpPr>
        <p:spPr bwMode="auto">
          <a:xfrm>
            <a:off x="7162800" y="3810000"/>
            <a:ext cx="685800" cy="53340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114" name="Line 370"/>
          <p:cNvSpPr>
            <a:spLocks noChangeShapeType="1"/>
          </p:cNvSpPr>
          <p:nvPr/>
        </p:nvSpPr>
        <p:spPr bwMode="auto">
          <a:xfrm>
            <a:off x="7239000" y="3810000"/>
            <a:ext cx="685800" cy="53340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115" name="Line 371"/>
          <p:cNvSpPr>
            <a:spLocks noChangeShapeType="1"/>
          </p:cNvSpPr>
          <p:nvPr/>
        </p:nvSpPr>
        <p:spPr bwMode="auto">
          <a:xfrm flipH="1">
            <a:off x="4876800" y="1981200"/>
            <a:ext cx="1143000" cy="1143000"/>
          </a:xfrm>
          <a:prstGeom prst="line">
            <a:avLst/>
          </a:prstGeom>
          <a:noFill/>
          <a:ln w="254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116" name="Line 372"/>
          <p:cNvSpPr>
            <a:spLocks noChangeShapeType="1"/>
          </p:cNvSpPr>
          <p:nvPr/>
        </p:nvSpPr>
        <p:spPr bwMode="auto">
          <a:xfrm>
            <a:off x="6019800" y="1981200"/>
            <a:ext cx="1143000" cy="1143000"/>
          </a:xfrm>
          <a:prstGeom prst="line">
            <a:avLst/>
          </a:prstGeom>
          <a:noFill/>
          <a:ln w="254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117" name="Line 373"/>
          <p:cNvSpPr>
            <a:spLocks noChangeShapeType="1"/>
          </p:cNvSpPr>
          <p:nvPr/>
        </p:nvSpPr>
        <p:spPr bwMode="auto">
          <a:xfrm>
            <a:off x="4876800" y="3124200"/>
            <a:ext cx="2286000" cy="0"/>
          </a:xfrm>
          <a:prstGeom prst="line">
            <a:avLst/>
          </a:prstGeom>
          <a:noFill/>
          <a:ln w="254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937545706"/>
      </p:ext>
    </p:extLst>
  </p:cSld>
  <p:clrMapOvr>
    <a:masterClrMapping/>
  </p:clrMapOvr>
  <p:transition>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697706" y="5850731"/>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795" name="Rectangle 3"/>
          <p:cNvSpPr>
            <a:spLocks noChangeArrowheads="1"/>
          </p:cNvSpPr>
          <p:nvPr/>
        </p:nvSpPr>
        <p:spPr bwMode="auto">
          <a:xfrm>
            <a:off x="3136106" y="5850731"/>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796" name="Rectangle 4"/>
          <p:cNvSpPr>
            <a:spLocks noGrp="1" noChangeArrowheads="1"/>
          </p:cNvSpPr>
          <p:nvPr>
            <p:ph type="title"/>
          </p:nvPr>
        </p:nvSpPr>
        <p:spPr>
          <a:xfrm>
            <a:off x="292894" y="0"/>
            <a:ext cx="8153400" cy="1104900"/>
          </a:xfrm>
          <a:noFill/>
          <a:ln/>
        </p:spPr>
        <p:txBody>
          <a:bodyPr/>
          <a:lstStyle/>
          <a:p>
            <a:r>
              <a:rPr lang="en-US" dirty="0" err="1"/>
              <a:t>Unclustered</a:t>
            </a:r>
            <a:r>
              <a:rPr lang="en-US" dirty="0"/>
              <a:t> B+ Tree Used for Sorting</a:t>
            </a:r>
          </a:p>
        </p:txBody>
      </p:sp>
      <p:sp>
        <p:nvSpPr>
          <p:cNvPr id="33797" name="Rectangle 5"/>
          <p:cNvSpPr>
            <a:spLocks noGrp="1" noChangeArrowheads="1"/>
          </p:cNvSpPr>
          <p:nvPr>
            <p:ph type="body" idx="1"/>
          </p:nvPr>
        </p:nvSpPr>
        <p:spPr>
          <a:xfrm>
            <a:off x="381000" y="1333500"/>
            <a:ext cx="7772400" cy="4076700"/>
          </a:xfrm>
          <a:noFill/>
          <a:ln/>
        </p:spPr>
        <p:txBody>
          <a:bodyPr/>
          <a:lstStyle/>
          <a:p>
            <a:r>
              <a:rPr lang="en-US" dirty="0"/>
              <a:t>Alternative (2) for data entries; each data entry contains </a:t>
            </a:r>
            <a:r>
              <a:rPr lang="en-US" i="1" dirty="0"/>
              <a:t>rid</a:t>
            </a:r>
            <a:r>
              <a:rPr lang="en-US" dirty="0"/>
              <a:t> of a data record.  In general, </a:t>
            </a:r>
            <a:r>
              <a:rPr lang="en-US" dirty="0">
                <a:solidFill>
                  <a:srgbClr val="FF0000"/>
                </a:solidFill>
              </a:rPr>
              <a:t>one I/O per data record!</a:t>
            </a:r>
          </a:p>
        </p:txBody>
      </p:sp>
      <p:sp>
        <p:nvSpPr>
          <p:cNvPr id="33798" name="Freeform 6"/>
          <p:cNvSpPr>
            <a:spLocks/>
          </p:cNvSpPr>
          <p:nvPr/>
        </p:nvSpPr>
        <p:spPr bwMode="auto">
          <a:xfrm>
            <a:off x="2923381" y="5268119"/>
            <a:ext cx="461963" cy="384175"/>
          </a:xfrm>
          <a:custGeom>
            <a:avLst/>
            <a:gdLst>
              <a:gd name="T0" fmla="*/ 0 w 291"/>
              <a:gd name="T1" fmla="*/ 241 h 242"/>
              <a:gd name="T2" fmla="*/ 0 w 291"/>
              <a:gd name="T3" fmla="*/ 0 h 242"/>
              <a:gd name="T4" fmla="*/ 290 w 291"/>
              <a:gd name="T5" fmla="*/ 0 h 242"/>
              <a:gd name="T6" fmla="*/ 290 w 291"/>
              <a:gd name="T7" fmla="*/ 241 h 242"/>
              <a:gd name="T8" fmla="*/ 0 w 291"/>
              <a:gd name="T9" fmla="*/ 241 h 242"/>
            </a:gdLst>
            <a:ahLst/>
            <a:cxnLst>
              <a:cxn ang="0">
                <a:pos x="T0" y="T1"/>
              </a:cxn>
              <a:cxn ang="0">
                <a:pos x="T2" y="T3"/>
              </a:cxn>
              <a:cxn ang="0">
                <a:pos x="T4" y="T5"/>
              </a:cxn>
              <a:cxn ang="0">
                <a:pos x="T6" y="T7"/>
              </a:cxn>
              <a:cxn ang="0">
                <a:pos x="T8" y="T9"/>
              </a:cxn>
            </a:cxnLst>
            <a:rect l="0" t="0" r="r" b="b"/>
            <a:pathLst>
              <a:path w="291" h="242">
                <a:moveTo>
                  <a:pt x="0" y="241"/>
                </a:moveTo>
                <a:lnTo>
                  <a:pt x="0" y="0"/>
                </a:lnTo>
                <a:lnTo>
                  <a:pt x="290" y="0"/>
                </a:lnTo>
                <a:lnTo>
                  <a:pt x="290" y="241"/>
                </a:lnTo>
                <a:lnTo>
                  <a:pt x="0" y="24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799" name="Freeform 7"/>
          <p:cNvSpPr>
            <a:spLocks/>
          </p:cNvSpPr>
          <p:nvPr/>
        </p:nvSpPr>
        <p:spPr bwMode="auto">
          <a:xfrm>
            <a:off x="3536156" y="5268119"/>
            <a:ext cx="463550" cy="384175"/>
          </a:xfrm>
          <a:custGeom>
            <a:avLst/>
            <a:gdLst>
              <a:gd name="T0" fmla="*/ 0 w 292"/>
              <a:gd name="T1" fmla="*/ 241 h 242"/>
              <a:gd name="T2" fmla="*/ 0 w 292"/>
              <a:gd name="T3" fmla="*/ 0 h 242"/>
              <a:gd name="T4" fmla="*/ 291 w 292"/>
              <a:gd name="T5" fmla="*/ 0 h 242"/>
              <a:gd name="T6" fmla="*/ 291 w 292"/>
              <a:gd name="T7" fmla="*/ 241 h 242"/>
              <a:gd name="T8" fmla="*/ 0 w 292"/>
              <a:gd name="T9" fmla="*/ 241 h 242"/>
            </a:gdLst>
            <a:ahLst/>
            <a:cxnLst>
              <a:cxn ang="0">
                <a:pos x="T0" y="T1"/>
              </a:cxn>
              <a:cxn ang="0">
                <a:pos x="T2" y="T3"/>
              </a:cxn>
              <a:cxn ang="0">
                <a:pos x="T4" y="T5"/>
              </a:cxn>
              <a:cxn ang="0">
                <a:pos x="T6" y="T7"/>
              </a:cxn>
              <a:cxn ang="0">
                <a:pos x="T8" y="T9"/>
              </a:cxn>
            </a:cxnLst>
            <a:rect l="0" t="0" r="r" b="b"/>
            <a:pathLst>
              <a:path w="292" h="242">
                <a:moveTo>
                  <a:pt x="0" y="241"/>
                </a:moveTo>
                <a:lnTo>
                  <a:pt x="0" y="0"/>
                </a:lnTo>
                <a:lnTo>
                  <a:pt x="291" y="0"/>
                </a:lnTo>
                <a:lnTo>
                  <a:pt x="291" y="241"/>
                </a:lnTo>
                <a:lnTo>
                  <a:pt x="0" y="24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0" name="Freeform 8"/>
          <p:cNvSpPr>
            <a:spLocks/>
          </p:cNvSpPr>
          <p:nvPr/>
        </p:nvSpPr>
        <p:spPr bwMode="auto">
          <a:xfrm>
            <a:off x="4150519" y="5268119"/>
            <a:ext cx="461962" cy="384175"/>
          </a:xfrm>
          <a:custGeom>
            <a:avLst/>
            <a:gdLst>
              <a:gd name="T0" fmla="*/ 0 w 291"/>
              <a:gd name="T1" fmla="*/ 241 h 242"/>
              <a:gd name="T2" fmla="*/ 0 w 291"/>
              <a:gd name="T3" fmla="*/ 0 h 242"/>
              <a:gd name="T4" fmla="*/ 290 w 291"/>
              <a:gd name="T5" fmla="*/ 0 h 242"/>
              <a:gd name="T6" fmla="*/ 290 w 291"/>
              <a:gd name="T7" fmla="*/ 241 h 242"/>
              <a:gd name="T8" fmla="*/ 0 w 291"/>
              <a:gd name="T9" fmla="*/ 241 h 242"/>
            </a:gdLst>
            <a:ahLst/>
            <a:cxnLst>
              <a:cxn ang="0">
                <a:pos x="T0" y="T1"/>
              </a:cxn>
              <a:cxn ang="0">
                <a:pos x="T2" y="T3"/>
              </a:cxn>
              <a:cxn ang="0">
                <a:pos x="T4" y="T5"/>
              </a:cxn>
              <a:cxn ang="0">
                <a:pos x="T6" y="T7"/>
              </a:cxn>
              <a:cxn ang="0">
                <a:pos x="T8" y="T9"/>
              </a:cxn>
            </a:cxnLst>
            <a:rect l="0" t="0" r="r" b="b"/>
            <a:pathLst>
              <a:path w="291" h="242">
                <a:moveTo>
                  <a:pt x="0" y="241"/>
                </a:moveTo>
                <a:lnTo>
                  <a:pt x="0" y="0"/>
                </a:lnTo>
                <a:lnTo>
                  <a:pt x="290" y="0"/>
                </a:lnTo>
                <a:lnTo>
                  <a:pt x="290" y="241"/>
                </a:lnTo>
                <a:lnTo>
                  <a:pt x="0" y="24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1" name="Freeform 9"/>
          <p:cNvSpPr>
            <a:spLocks/>
          </p:cNvSpPr>
          <p:nvPr/>
        </p:nvSpPr>
        <p:spPr bwMode="auto">
          <a:xfrm>
            <a:off x="4764881" y="5268119"/>
            <a:ext cx="460375" cy="384175"/>
          </a:xfrm>
          <a:custGeom>
            <a:avLst/>
            <a:gdLst>
              <a:gd name="T0" fmla="*/ 0 w 290"/>
              <a:gd name="T1" fmla="*/ 241 h 242"/>
              <a:gd name="T2" fmla="*/ 0 w 290"/>
              <a:gd name="T3" fmla="*/ 0 h 242"/>
              <a:gd name="T4" fmla="*/ 289 w 290"/>
              <a:gd name="T5" fmla="*/ 0 h 242"/>
              <a:gd name="T6" fmla="*/ 289 w 290"/>
              <a:gd name="T7" fmla="*/ 241 h 242"/>
              <a:gd name="T8" fmla="*/ 0 w 290"/>
              <a:gd name="T9" fmla="*/ 241 h 242"/>
            </a:gdLst>
            <a:ahLst/>
            <a:cxnLst>
              <a:cxn ang="0">
                <a:pos x="T0" y="T1"/>
              </a:cxn>
              <a:cxn ang="0">
                <a:pos x="T2" y="T3"/>
              </a:cxn>
              <a:cxn ang="0">
                <a:pos x="T4" y="T5"/>
              </a:cxn>
              <a:cxn ang="0">
                <a:pos x="T6" y="T7"/>
              </a:cxn>
              <a:cxn ang="0">
                <a:pos x="T8" y="T9"/>
              </a:cxn>
            </a:cxnLst>
            <a:rect l="0" t="0" r="r" b="b"/>
            <a:pathLst>
              <a:path w="290" h="242">
                <a:moveTo>
                  <a:pt x="0" y="241"/>
                </a:moveTo>
                <a:lnTo>
                  <a:pt x="0" y="0"/>
                </a:lnTo>
                <a:lnTo>
                  <a:pt x="289" y="0"/>
                </a:lnTo>
                <a:lnTo>
                  <a:pt x="289" y="241"/>
                </a:lnTo>
                <a:lnTo>
                  <a:pt x="0" y="24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2" name="Freeform 10"/>
          <p:cNvSpPr>
            <a:spLocks/>
          </p:cNvSpPr>
          <p:nvPr/>
        </p:nvSpPr>
        <p:spPr bwMode="auto">
          <a:xfrm>
            <a:off x="5377656" y="5268119"/>
            <a:ext cx="461963" cy="384175"/>
          </a:xfrm>
          <a:custGeom>
            <a:avLst/>
            <a:gdLst>
              <a:gd name="T0" fmla="*/ 0 w 291"/>
              <a:gd name="T1" fmla="*/ 241 h 242"/>
              <a:gd name="T2" fmla="*/ 0 w 291"/>
              <a:gd name="T3" fmla="*/ 0 h 242"/>
              <a:gd name="T4" fmla="*/ 290 w 291"/>
              <a:gd name="T5" fmla="*/ 0 h 242"/>
              <a:gd name="T6" fmla="*/ 290 w 291"/>
              <a:gd name="T7" fmla="*/ 241 h 242"/>
              <a:gd name="T8" fmla="*/ 0 w 291"/>
              <a:gd name="T9" fmla="*/ 241 h 242"/>
            </a:gdLst>
            <a:ahLst/>
            <a:cxnLst>
              <a:cxn ang="0">
                <a:pos x="T0" y="T1"/>
              </a:cxn>
              <a:cxn ang="0">
                <a:pos x="T2" y="T3"/>
              </a:cxn>
              <a:cxn ang="0">
                <a:pos x="T4" y="T5"/>
              </a:cxn>
              <a:cxn ang="0">
                <a:pos x="T6" y="T7"/>
              </a:cxn>
              <a:cxn ang="0">
                <a:pos x="T8" y="T9"/>
              </a:cxn>
            </a:cxnLst>
            <a:rect l="0" t="0" r="r" b="b"/>
            <a:pathLst>
              <a:path w="291" h="242">
                <a:moveTo>
                  <a:pt x="0" y="241"/>
                </a:moveTo>
                <a:lnTo>
                  <a:pt x="0" y="0"/>
                </a:lnTo>
                <a:lnTo>
                  <a:pt x="290" y="0"/>
                </a:lnTo>
                <a:lnTo>
                  <a:pt x="290" y="241"/>
                </a:lnTo>
                <a:lnTo>
                  <a:pt x="0" y="24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3" name="Freeform 11"/>
          <p:cNvSpPr>
            <a:spLocks/>
          </p:cNvSpPr>
          <p:nvPr/>
        </p:nvSpPr>
        <p:spPr bwMode="auto">
          <a:xfrm>
            <a:off x="5990431" y="5268119"/>
            <a:ext cx="463550" cy="384175"/>
          </a:xfrm>
          <a:custGeom>
            <a:avLst/>
            <a:gdLst>
              <a:gd name="T0" fmla="*/ 0 w 292"/>
              <a:gd name="T1" fmla="*/ 241 h 242"/>
              <a:gd name="T2" fmla="*/ 0 w 292"/>
              <a:gd name="T3" fmla="*/ 0 h 242"/>
              <a:gd name="T4" fmla="*/ 291 w 292"/>
              <a:gd name="T5" fmla="*/ 0 h 242"/>
              <a:gd name="T6" fmla="*/ 291 w 292"/>
              <a:gd name="T7" fmla="*/ 241 h 242"/>
              <a:gd name="T8" fmla="*/ 0 w 292"/>
              <a:gd name="T9" fmla="*/ 241 h 242"/>
            </a:gdLst>
            <a:ahLst/>
            <a:cxnLst>
              <a:cxn ang="0">
                <a:pos x="T0" y="T1"/>
              </a:cxn>
              <a:cxn ang="0">
                <a:pos x="T2" y="T3"/>
              </a:cxn>
              <a:cxn ang="0">
                <a:pos x="T4" y="T5"/>
              </a:cxn>
              <a:cxn ang="0">
                <a:pos x="T6" y="T7"/>
              </a:cxn>
              <a:cxn ang="0">
                <a:pos x="T8" y="T9"/>
              </a:cxn>
            </a:cxnLst>
            <a:rect l="0" t="0" r="r" b="b"/>
            <a:pathLst>
              <a:path w="292" h="242">
                <a:moveTo>
                  <a:pt x="0" y="241"/>
                </a:moveTo>
                <a:lnTo>
                  <a:pt x="0" y="0"/>
                </a:lnTo>
                <a:lnTo>
                  <a:pt x="291" y="0"/>
                </a:lnTo>
                <a:lnTo>
                  <a:pt x="291" y="241"/>
                </a:lnTo>
                <a:lnTo>
                  <a:pt x="0" y="24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4" name="Freeform 12"/>
          <p:cNvSpPr>
            <a:spLocks/>
          </p:cNvSpPr>
          <p:nvPr/>
        </p:nvSpPr>
        <p:spPr bwMode="auto">
          <a:xfrm>
            <a:off x="2707481" y="4304506"/>
            <a:ext cx="542925" cy="379413"/>
          </a:xfrm>
          <a:custGeom>
            <a:avLst/>
            <a:gdLst>
              <a:gd name="T0" fmla="*/ 0 w 342"/>
              <a:gd name="T1" fmla="*/ 0 h 239"/>
              <a:gd name="T2" fmla="*/ 341 w 342"/>
              <a:gd name="T3" fmla="*/ 0 h 239"/>
              <a:gd name="T4" fmla="*/ 341 w 342"/>
              <a:gd name="T5" fmla="*/ 238 h 239"/>
              <a:gd name="T6" fmla="*/ 0 w 342"/>
              <a:gd name="T7" fmla="*/ 238 h 239"/>
              <a:gd name="T8" fmla="*/ 0 w 342"/>
              <a:gd name="T9" fmla="*/ 0 h 239"/>
            </a:gdLst>
            <a:ahLst/>
            <a:cxnLst>
              <a:cxn ang="0">
                <a:pos x="T0" y="T1"/>
              </a:cxn>
              <a:cxn ang="0">
                <a:pos x="T2" y="T3"/>
              </a:cxn>
              <a:cxn ang="0">
                <a:pos x="T4" y="T5"/>
              </a:cxn>
              <a:cxn ang="0">
                <a:pos x="T6" y="T7"/>
              </a:cxn>
              <a:cxn ang="0">
                <a:pos x="T8" y="T9"/>
              </a:cxn>
            </a:cxnLst>
            <a:rect l="0" t="0" r="r" b="b"/>
            <a:pathLst>
              <a:path w="342" h="239">
                <a:moveTo>
                  <a:pt x="0" y="0"/>
                </a:moveTo>
                <a:lnTo>
                  <a:pt x="341" y="0"/>
                </a:lnTo>
                <a:lnTo>
                  <a:pt x="341" y="238"/>
                </a:lnTo>
                <a:lnTo>
                  <a:pt x="0" y="238"/>
                </a:lnTo>
                <a:lnTo>
                  <a:pt x="0" y="0"/>
                </a:lnTo>
              </a:path>
            </a:pathLst>
          </a:custGeom>
          <a:noFill/>
          <a:ln w="127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5" name="Freeform 13"/>
          <p:cNvSpPr>
            <a:spLocks/>
          </p:cNvSpPr>
          <p:nvPr/>
        </p:nvSpPr>
        <p:spPr bwMode="auto">
          <a:xfrm>
            <a:off x="2707481" y="4304506"/>
            <a:ext cx="542925" cy="379413"/>
          </a:xfrm>
          <a:custGeom>
            <a:avLst/>
            <a:gdLst>
              <a:gd name="T0" fmla="*/ 0 w 342"/>
              <a:gd name="T1" fmla="*/ 0 h 239"/>
              <a:gd name="T2" fmla="*/ 341 w 342"/>
              <a:gd name="T3" fmla="*/ 0 h 239"/>
              <a:gd name="T4" fmla="*/ 341 w 342"/>
              <a:gd name="T5" fmla="*/ 238 h 239"/>
              <a:gd name="T6" fmla="*/ 0 w 342"/>
              <a:gd name="T7" fmla="*/ 238 h 239"/>
              <a:gd name="T8" fmla="*/ 0 w 342"/>
              <a:gd name="T9" fmla="*/ 0 h 239"/>
            </a:gdLst>
            <a:ahLst/>
            <a:cxnLst>
              <a:cxn ang="0">
                <a:pos x="T0" y="T1"/>
              </a:cxn>
              <a:cxn ang="0">
                <a:pos x="T2" y="T3"/>
              </a:cxn>
              <a:cxn ang="0">
                <a:pos x="T4" y="T5"/>
              </a:cxn>
              <a:cxn ang="0">
                <a:pos x="T6" y="T7"/>
              </a:cxn>
              <a:cxn ang="0">
                <a:pos x="T8" y="T9"/>
              </a:cxn>
            </a:cxnLst>
            <a:rect l="0" t="0" r="r" b="b"/>
            <a:pathLst>
              <a:path w="342" h="239">
                <a:moveTo>
                  <a:pt x="0" y="0"/>
                </a:moveTo>
                <a:lnTo>
                  <a:pt x="341" y="0"/>
                </a:lnTo>
                <a:lnTo>
                  <a:pt x="341" y="238"/>
                </a:lnTo>
                <a:lnTo>
                  <a:pt x="0" y="238"/>
                </a:lnTo>
                <a:lnTo>
                  <a:pt x="0" y="0"/>
                </a:lnTo>
              </a:path>
            </a:pathLst>
          </a:custGeom>
          <a:pattFill prst="lgConfetti">
            <a:fgClr>
              <a:schemeClr val="tx1"/>
            </a:fgClr>
            <a:bgClr>
              <a:srgbClr val="FFFFFF"/>
            </a:bgClr>
          </a:pattFill>
          <a:ln w="127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6" name="Line 14"/>
          <p:cNvSpPr>
            <a:spLocks noChangeShapeType="1"/>
          </p:cNvSpPr>
          <p:nvPr/>
        </p:nvSpPr>
        <p:spPr bwMode="auto">
          <a:xfrm flipV="1">
            <a:off x="2707481" y="4298156"/>
            <a:ext cx="0" cy="15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7" name="Line 15"/>
          <p:cNvSpPr>
            <a:spLocks noChangeShapeType="1"/>
          </p:cNvSpPr>
          <p:nvPr/>
        </p:nvSpPr>
        <p:spPr bwMode="auto">
          <a:xfrm>
            <a:off x="2707481" y="4304506"/>
            <a:ext cx="158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8" name="Line 16"/>
          <p:cNvSpPr>
            <a:spLocks noChangeShapeType="1"/>
          </p:cNvSpPr>
          <p:nvPr/>
        </p:nvSpPr>
        <p:spPr bwMode="auto">
          <a:xfrm>
            <a:off x="2707481" y="4304506"/>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9" name="Line 17"/>
          <p:cNvSpPr>
            <a:spLocks noChangeShapeType="1"/>
          </p:cNvSpPr>
          <p:nvPr/>
        </p:nvSpPr>
        <p:spPr bwMode="auto">
          <a:xfrm>
            <a:off x="2724944" y="4304506"/>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10" name="Line 18"/>
          <p:cNvSpPr>
            <a:spLocks noChangeShapeType="1"/>
          </p:cNvSpPr>
          <p:nvPr/>
        </p:nvSpPr>
        <p:spPr bwMode="auto">
          <a:xfrm>
            <a:off x="2742406" y="4304506"/>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11" name="Line 19"/>
          <p:cNvSpPr>
            <a:spLocks noChangeShapeType="1"/>
          </p:cNvSpPr>
          <p:nvPr/>
        </p:nvSpPr>
        <p:spPr bwMode="auto">
          <a:xfrm>
            <a:off x="2758281" y="4304506"/>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12" name="Line 20"/>
          <p:cNvSpPr>
            <a:spLocks noChangeShapeType="1"/>
          </p:cNvSpPr>
          <p:nvPr/>
        </p:nvSpPr>
        <p:spPr bwMode="auto">
          <a:xfrm>
            <a:off x="2775744" y="4304506"/>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13" name="Line 21"/>
          <p:cNvSpPr>
            <a:spLocks noChangeShapeType="1"/>
          </p:cNvSpPr>
          <p:nvPr/>
        </p:nvSpPr>
        <p:spPr bwMode="auto">
          <a:xfrm>
            <a:off x="2793206" y="4304506"/>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14" name="Line 22"/>
          <p:cNvSpPr>
            <a:spLocks noChangeShapeType="1"/>
          </p:cNvSpPr>
          <p:nvPr/>
        </p:nvSpPr>
        <p:spPr bwMode="auto">
          <a:xfrm>
            <a:off x="2810669" y="4304506"/>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15" name="Line 23"/>
          <p:cNvSpPr>
            <a:spLocks noChangeShapeType="1"/>
          </p:cNvSpPr>
          <p:nvPr/>
        </p:nvSpPr>
        <p:spPr bwMode="auto">
          <a:xfrm>
            <a:off x="2826544" y="4304506"/>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16" name="Line 24"/>
          <p:cNvSpPr>
            <a:spLocks noChangeShapeType="1"/>
          </p:cNvSpPr>
          <p:nvPr/>
        </p:nvSpPr>
        <p:spPr bwMode="auto">
          <a:xfrm>
            <a:off x="2844006" y="4304506"/>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17" name="Line 25"/>
          <p:cNvSpPr>
            <a:spLocks noChangeShapeType="1"/>
          </p:cNvSpPr>
          <p:nvPr/>
        </p:nvSpPr>
        <p:spPr bwMode="auto">
          <a:xfrm>
            <a:off x="2861469" y="4304506"/>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18" name="Line 26"/>
          <p:cNvSpPr>
            <a:spLocks noChangeShapeType="1"/>
          </p:cNvSpPr>
          <p:nvPr/>
        </p:nvSpPr>
        <p:spPr bwMode="auto">
          <a:xfrm>
            <a:off x="2878931" y="4304506"/>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19" name="Line 27"/>
          <p:cNvSpPr>
            <a:spLocks noChangeShapeType="1"/>
          </p:cNvSpPr>
          <p:nvPr/>
        </p:nvSpPr>
        <p:spPr bwMode="auto">
          <a:xfrm>
            <a:off x="2894806" y="4304506"/>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20" name="Line 28"/>
          <p:cNvSpPr>
            <a:spLocks noChangeShapeType="1"/>
          </p:cNvSpPr>
          <p:nvPr/>
        </p:nvSpPr>
        <p:spPr bwMode="auto">
          <a:xfrm>
            <a:off x="2912269" y="4304506"/>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21" name="Line 29"/>
          <p:cNvSpPr>
            <a:spLocks noChangeShapeType="1"/>
          </p:cNvSpPr>
          <p:nvPr/>
        </p:nvSpPr>
        <p:spPr bwMode="auto">
          <a:xfrm>
            <a:off x="2929731" y="4304506"/>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22" name="Line 30"/>
          <p:cNvSpPr>
            <a:spLocks noChangeShapeType="1"/>
          </p:cNvSpPr>
          <p:nvPr/>
        </p:nvSpPr>
        <p:spPr bwMode="auto">
          <a:xfrm>
            <a:off x="2947194" y="4304506"/>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23" name="Line 31"/>
          <p:cNvSpPr>
            <a:spLocks noChangeShapeType="1"/>
          </p:cNvSpPr>
          <p:nvPr/>
        </p:nvSpPr>
        <p:spPr bwMode="auto">
          <a:xfrm>
            <a:off x="2963069" y="4304506"/>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24" name="Line 32"/>
          <p:cNvSpPr>
            <a:spLocks noChangeShapeType="1"/>
          </p:cNvSpPr>
          <p:nvPr/>
        </p:nvSpPr>
        <p:spPr bwMode="auto">
          <a:xfrm>
            <a:off x="2980531" y="4304506"/>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25" name="Line 33"/>
          <p:cNvSpPr>
            <a:spLocks noChangeShapeType="1"/>
          </p:cNvSpPr>
          <p:nvPr/>
        </p:nvSpPr>
        <p:spPr bwMode="auto">
          <a:xfrm>
            <a:off x="2997994" y="4304506"/>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26" name="Line 34"/>
          <p:cNvSpPr>
            <a:spLocks noChangeShapeType="1"/>
          </p:cNvSpPr>
          <p:nvPr/>
        </p:nvSpPr>
        <p:spPr bwMode="auto">
          <a:xfrm>
            <a:off x="3015456" y="4304506"/>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27" name="Line 35"/>
          <p:cNvSpPr>
            <a:spLocks noChangeShapeType="1"/>
          </p:cNvSpPr>
          <p:nvPr/>
        </p:nvSpPr>
        <p:spPr bwMode="auto">
          <a:xfrm>
            <a:off x="3031331" y="4304506"/>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28" name="Line 36"/>
          <p:cNvSpPr>
            <a:spLocks noChangeShapeType="1"/>
          </p:cNvSpPr>
          <p:nvPr/>
        </p:nvSpPr>
        <p:spPr bwMode="auto">
          <a:xfrm>
            <a:off x="3048794" y="4304506"/>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29" name="Line 37"/>
          <p:cNvSpPr>
            <a:spLocks noChangeShapeType="1"/>
          </p:cNvSpPr>
          <p:nvPr/>
        </p:nvSpPr>
        <p:spPr bwMode="auto">
          <a:xfrm>
            <a:off x="3066256" y="4304506"/>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30" name="Line 38"/>
          <p:cNvSpPr>
            <a:spLocks noChangeShapeType="1"/>
          </p:cNvSpPr>
          <p:nvPr/>
        </p:nvSpPr>
        <p:spPr bwMode="auto">
          <a:xfrm>
            <a:off x="3083719" y="4304506"/>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31" name="Line 39"/>
          <p:cNvSpPr>
            <a:spLocks noChangeShapeType="1"/>
          </p:cNvSpPr>
          <p:nvPr/>
        </p:nvSpPr>
        <p:spPr bwMode="auto">
          <a:xfrm>
            <a:off x="3099594" y="4304506"/>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32" name="Line 40"/>
          <p:cNvSpPr>
            <a:spLocks noChangeShapeType="1"/>
          </p:cNvSpPr>
          <p:nvPr/>
        </p:nvSpPr>
        <p:spPr bwMode="auto">
          <a:xfrm>
            <a:off x="3117056" y="4304506"/>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33" name="Line 41"/>
          <p:cNvSpPr>
            <a:spLocks noChangeShapeType="1"/>
          </p:cNvSpPr>
          <p:nvPr/>
        </p:nvSpPr>
        <p:spPr bwMode="auto">
          <a:xfrm>
            <a:off x="3134519" y="4304506"/>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34" name="Line 42"/>
          <p:cNvSpPr>
            <a:spLocks noChangeShapeType="1"/>
          </p:cNvSpPr>
          <p:nvPr/>
        </p:nvSpPr>
        <p:spPr bwMode="auto">
          <a:xfrm>
            <a:off x="3151981" y="4304506"/>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35" name="Line 43"/>
          <p:cNvSpPr>
            <a:spLocks noChangeShapeType="1"/>
          </p:cNvSpPr>
          <p:nvPr/>
        </p:nvSpPr>
        <p:spPr bwMode="auto">
          <a:xfrm>
            <a:off x="3167856" y="4304506"/>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36" name="Line 44"/>
          <p:cNvSpPr>
            <a:spLocks noChangeShapeType="1"/>
          </p:cNvSpPr>
          <p:nvPr/>
        </p:nvSpPr>
        <p:spPr bwMode="auto">
          <a:xfrm>
            <a:off x="3185319" y="4304506"/>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37" name="Line 45"/>
          <p:cNvSpPr>
            <a:spLocks noChangeShapeType="1"/>
          </p:cNvSpPr>
          <p:nvPr/>
        </p:nvSpPr>
        <p:spPr bwMode="auto">
          <a:xfrm>
            <a:off x="3202781" y="4304506"/>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38" name="Line 46"/>
          <p:cNvSpPr>
            <a:spLocks noChangeShapeType="1"/>
          </p:cNvSpPr>
          <p:nvPr/>
        </p:nvSpPr>
        <p:spPr bwMode="auto">
          <a:xfrm>
            <a:off x="3220244" y="4304506"/>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39" name="Line 47"/>
          <p:cNvSpPr>
            <a:spLocks noChangeShapeType="1"/>
          </p:cNvSpPr>
          <p:nvPr/>
        </p:nvSpPr>
        <p:spPr bwMode="auto">
          <a:xfrm>
            <a:off x="3236119" y="4304506"/>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40" name="Line 48"/>
          <p:cNvSpPr>
            <a:spLocks noChangeShapeType="1"/>
          </p:cNvSpPr>
          <p:nvPr/>
        </p:nvSpPr>
        <p:spPr bwMode="auto">
          <a:xfrm>
            <a:off x="3248819" y="4307681"/>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41" name="Line 49"/>
          <p:cNvSpPr>
            <a:spLocks noChangeShapeType="1"/>
          </p:cNvSpPr>
          <p:nvPr/>
        </p:nvSpPr>
        <p:spPr bwMode="auto">
          <a:xfrm>
            <a:off x="3248819" y="4325144"/>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42" name="Line 50"/>
          <p:cNvSpPr>
            <a:spLocks noChangeShapeType="1"/>
          </p:cNvSpPr>
          <p:nvPr/>
        </p:nvSpPr>
        <p:spPr bwMode="auto">
          <a:xfrm>
            <a:off x="3248819" y="4342606"/>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43" name="Line 51"/>
          <p:cNvSpPr>
            <a:spLocks noChangeShapeType="1"/>
          </p:cNvSpPr>
          <p:nvPr/>
        </p:nvSpPr>
        <p:spPr bwMode="auto">
          <a:xfrm>
            <a:off x="3248819" y="4358481"/>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44" name="Line 52"/>
          <p:cNvSpPr>
            <a:spLocks noChangeShapeType="1"/>
          </p:cNvSpPr>
          <p:nvPr/>
        </p:nvSpPr>
        <p:spPr bwMode="auto">
          <a:xfrm>
            <a:off x="3248819" y="4375944"/>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45" name="Line 53"/>
          <p:cNvSpPr>
            <a:spLocks noChangeShapeType="1"/>
          </p:cNvSpPr>
          <p:nvPr/>
        </p:nvSpPr>
        <p:spPr bwMode="auto">
          <a:xfrm>
            <a:off x="3248819" y="4393406"/>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46" name="Line 54"/>
          <p:cNvSpPr>
            <a:spLocks noChangeShapeType="1"/>
          </p:cNvSpPr>
          <p:nvPr/>
        </p:nvSpPr>
        <p:spPr bwMode="auto">
          <a:xfrm>
            <a:off x="3248819" y="4410869"/>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47" name="Line 55"/>
          <p:cNvSpPr>
            <a:spLocks noChangeShapeType="1"/>
          </p:cNvSpPr>
          <p:nvPr/>
        </p:nvSpPr>
        <p:spPr bwMode="auto">
          <a:xfrm>
            <a:off x="3248819" y="4426744"/>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48" name="Line 56"/>
          <p:cNvSpPr>
            <a:spLocks noChangeShapeType="1"/>
          </p:cNvSpPr>
          <p:nvPr/>
        </p:nvSpPr>
        <p:spPr bwMode="auto">
          <a:xfrm>
            <a:off x="3248819" y="4444206"/>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49" name="Line 57"/>
          <p:cNvSpPr>
            <a:spLocks noChangeShapeType="1"/>
          </p:cNvSpPr>
          <p:nvPr/>
        </p:nvSpPr>
        <p:spPr bwMode="auto">
          <a:xfrm>
            <a:off x="3248819" y="4461669"/>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50" name="Line 58"/>
          <p:cNvSpPr>
            <a:spLocks noChangeShapeType="1"/>
          </p:cNvSpPr>
          <p:nvPr/>
        </p:nvSpPr>
        <p:spPr bwMode="auto">
          <a:xfrm>
            <a:off x="3248819" y="4477544"/>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51" name="Line 59"/>
          <p:cNvSpPr>
            <a:spLocks noChangeShapeType="1"/>
          </p:cNvSpPr>
          <p:nvPr/>
        </p:nvSpPr>
        <p:spPr bwMode="auto">
          <a:xfrm>
            <a:off x="3248819" y="4495006"/>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52" name="Line 60"/>
          <p:cNvSpPr>
            <a:spLocks noChangeShapeType="1"/>
          </p:cNvSpPr>
          <p:nvPr/>
        </p:nvSpPr>
        <p:spPr bwMode="auto">
          <a:xfrm>
            <a:off x="3248819" y="4512469"/>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53" name="Line 61"/>
          <p:cNvSpPr>
            <a:spLocks noChangeShapeType="1"/>
          </p:cNvSpPr>
          <p:nvPr/>
        </p:nvSpPr>
        <p:spPr bwMode="auto">
          <a:xfrm>
            <a:off x="3248819" y="4529931"/>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54" name="Line 62"/>
          <p:cNvSpPr>
            <a:spLocks noChangeShapeType="1"/>
          </p:cNvSpPr>
          <p:nvPr/>
        </p:nvSpPr>
        <p:spPr bwMode="auto">
          <a:xfrm>
            <a:off x="3248819" y="4545806"/>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55" name="Line 63"/>
          <p:cNvSpPr>
            <a:spLocks noChangeShapeType="1"/>
          </p:cNvSpPr>
          <p:nvPr/>
        </p:nvSpPr>
        <p:spPr bwMode="auto">
          <a:xfrm>
            <a:off x="3248819" y="4563269"/>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56" name="Line 64"/>
          <p:cNvSpPr>
            <a:spLocks noChangeShapeType="1"/>
          </p:cNvSpPr>
          <p:nvPr/>
        </p:nvSpPr>
        <p:spPr bwMode="auto">
          <a:xfrm>
            <a:off x="3248819" y="4580731"/>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57" name="Line 65"/>
          <p:cNvSpPr>
            <a:spLocks noChangeShapeType="1"/>
          </p:cNvSpPr>
          <p:nvPr/>
        </p:nvSpPr>
        <p:spPr bwMode="auto">
          <a:xfrm>
            <a:off x="3248819" y="4596606"/>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58" name="Line 66"/>
          <p:cNvSpPr>
            <a:spLocks noChangeShapeType="1"/>
          </p:cNvSpPr>
          <p:nvPr/>
        </p:nvSpPr>
        <p:spPr bwMode="auto">
          <a:xfrm>
            <a:off x="3248819" y="4614069"/>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59" name="Line 67"/>
          <p:cNvSpPr>
            <a:spLocks noChangeShapeType="1"/>
          </p:cNvSpPr>
          <p:nvPr/>
        </p:nvSpPr>
        <p:spPr bwMode="auto">
          <a:xfrm>
            <a:off x="3248819" y="4631531"/>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60" name="Line 68"/>
          <p:cNvSpPr>
            <a:spLocks noChangeShapeType="1"/>
          </p:cNvSpPr>
          <p:nvPr/>
        </p:nvSpPr>
        <p:spPr bwMode="auto">
          <a:xfrm>
            <a:off x="3248819" y="4648994"/>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61" name="Line 69"/>
          <p:cNvSpPr>
            <a:spLocks noChangeShapeType="1"/>
          </p:cNvSpPr>
          <p:nvPr/>
        </p:nvSpPr>
        <p:spPr bwMode="auto">
          <a:xfrm>
            <a:off x="3248819" y="4664869"/>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62" name="Line 70"/>
          <p:cNvSpPr>
            <a:spLocks noChangeShapeType="1"/>
          </p:cNvSpPr>
          <p:nvPr/>
        </p:nvSpPr>
        <p:spPr bwMode="auto">
          <a:xfrm flipH="1">
            <a:off x="3244056" y="4682331"/>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63" name="Line 71"/>
          <p:cNvSpPr>
            <a:spLocks noChangeShapeType="1"/>
          </p:cNvSpPr>
          <p:nvPr/>
        </p:nvSpPr>
        <p:spPr bwMode="auto">
          <a:xfrm flipH="1">
            <a:off x="3226594" y="4682331"/>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64" name="Line 72"/>
          <p:cNvSpPr>
            <a:spLocks noChangeShapeType="1"/>
          </p:cNvSpPr>
          <p:nvPr/>
        </p:nvSpPr>
        <p:spPr bwMode="auto">
          <a:xfrm flipH="1">
            <a:off x="3210719" y="4682331"/>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65" name="Line 73"/>
          <p:cNvSpPr>
            <a:spLocks noChangeShapeType="1"/>
          </p:cNvSpPr>
          <p:nvPr/>
        </p:nvSpPr>
        <p:spPr bwMode="auto">
          <a:xfrm flipH="1">
            <a:off x="3193256" y="4682331"/>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66" name="Line 74"/>
          <p:cNvSpPr>
            <a:spLocks noChangeShapeType="1"/>
          </p:cNvSpPr>
          <p:nvPr/>
        </p:nvSpPr>
        <p:spPr bwMode="auto">
          <a:xfrm flipH="1">
            <a:off x="3175794" y="4682331"/>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67" name="Line 75"/>
          <p:cNvSpPr>
            <a:spLocks noChangeShapeType="1"/>
          </p:cNvSpPr>
          <p:nvPr/>
        </p:nvSpPr>
        <p:spPr bwMode="auto">
          <a:xfrm flipH="1">
            <a:off x="3158331" y="4682331"/>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68" name="Line 76"/>
          <p:cNvSpPr>
            <a:spLocks noChangeShapeType="1"/>
          </p:cNvSpPr>
          <p:nvPr/>
        </p:nvSpPr>
        <p:spPr bwMode="auto">
          <a:xfrm flipH="1">
            <a:off x="3142456" y="4682331"/>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69" name="Line 77"/>
          <p:cNvSpPr>
            <a:spLocks noChangeShapeType="1"/>
          </p:cNvSpPr>
          <p:nvPr/>
        </p:nvSpPr>
        <p:spPr bwMode="auto">
          <a:xfrm flipH="1">
            <a:off x="3124994" y="4682331"/>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70" name="Line 78"/>
          <p:cNvSpPr>
            <a:spLocks noChangeShapeType="1"/>
          </p:cNvSpPr>
          <p:nvPr/>
        </p:nvSpPr>
        <p:spPr bwMode="auto">
          <a:xfrm flipH="1">
            <a:off x="3107531" y="4682331"/>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71" name="Line 79"/>
          <p:cNvSpPr>
            <a:spLocks noChangeShapeType="1"/>
          </p:cNvSpPr>
          <p:nvPr/>
        </p:nvSpPr>
        <p:spPr bwMode="auto">
          <a:xfrm flipH="1">
            <a:off x="3090069" y="4682331"/>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72" name="Line 80"/>
          <p:cNvSpPr>
            <a:spLocks noChangeShapeType="1"/>
          </p:cNvSpPr>
          <p:nvPr/>
        </p:nvSpPr>
        <p:spPr bwMode="auto">
          <a:xfrm flipH="1">
            <a:off x="3074194" y="4682331"/>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73" name="Line 81"/>
          <p:cNvSpPr>
            <a:spLocks noChangeShapeType="1"/>
          </p:cNvSpPr>
          <p:nvPr/>
        </p:nvSpPr>
        <p:spPr bwMode="auto">
          <a:xfrm flipH="1">
            <a:off x="3056731" y="4682331"/>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74" name="Line 82"/>
          <p:cNvSpPr>
            <a:spLocks noChangeShapeType="1"/>
          </p:cNvSpPr>
          <p:nvPr/>
        </p:nvSpPr>
        <p:spPr bwMode="auto">
          <a:xfrm flipH="1">
            <a:off x="3039269" y="4682331"/>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75" name="Line 83"/>
          <p:cNvSpPr>
            <a:spLocks noChangeShapeType="1"/>
          </p:cNvSpPr>
          <p:nvPr/>
        </p:nvSpPr>
        <p:spPr bwMode="auto">
          <a:xfrm flipH="1">
            <a:off x="3021806" y="4682331"/>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76" name="Line 84"/>
          <p:cNvSpPr>
            <a:spLocks noChangeShapeType="1"/>
          </p:cNvSpPr>
          <p:nvPr/>
        </p:nvSpPr>
        <p:spPr bwMode="auto">
          <a:xfrm flipH="1">
            <a:off x="3005931" y="4682331"/>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77" name="Line 85"/>
          <p:cNvSpPr>
            <a:spLocks noChangeShapeType="1"/>
          </p:cNvSpPr>
          <p:nvPr/>
        </p:nvSpPr>
        <p:spPr bwMode="auto">
          <a:xfrm flipH="1">
            <a:off x="2988469" y="4682331"/>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78" name="Line 86"/>
          <p:cNvSpPr>
            <a:spLocks noChangeShapeType="1"/>
          </p:cNvSpPr>
          <p:nvPr/>
        </p:nvSpPr>
        <p:spPr bwMode="auto">
          <a:xfrm flipH="1">
            <a:off x="2971006" y="4682331"/>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79" name="Line 87"/>
          <p:cNvSpPr>
            <a:spLocks noChangeShapeType="1"/>
          </p:cNvSpPr>
          <p:nvPr/>
        </p:nvSpPr>
        <p:spPr bwMode="auto">
          <a:xfrm flipH="1">
            <a:off x="2953544" y="4682331"/>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80" name="Line 88"/>
          <p:cNvSpPr>
            <a:spLocks noChangeShapeType="1"/>
          </p:cNvSpPr>
          <p:nvPr/>
        </p:nvSpPr>
        <p:spPr bwMode="auto">
          <a:xfrm flipH="1">
            <a:off x="2937669" y="4682331"/>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81" name="Line 89"/>
          <p:cNvSpPr>
            <a:spLocks noChangeShapeType="1"/>
          </p:cNvSpPr>
          <p:nvPr/>
        </p:nvSpPr>
        <p:spPr bwMode="auto">
          <a:xfrm flipH="1">
            <a:off x="2920206" y="4682331"/>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82" name="Line 90"/>
          <p:cNvSpPr>
            <a:spLocks noChangeShapeType="1"/>
          </p:cNvSpPr>
          <p:nvPr/>
        </p:nvSpPr>
        <p:spPr bwMode="auto">
          <a:xfrm flipH="1">
            <a:off x="2902744" y="4682331"/>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83" name="Line 91"/>
          <p:cNvSpPr>
            <a:spLocks noChangeShapeType="1"/>
          </p:cNvSpPr>
          <p:nvPr/>
        </p:nvSpPr>
        <p:spPr bwMode="auto">
          <a:xfrm flipH="1">
            <a:off x="2885281" y="4682331"/>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84" name="Line 92"/>
          <p:cNvSpPr>
            <a:spLocks noChangeShapeType="1"/>
          </p:cNvSpPr>
          <p:nvPr/>
        </p:nvSpPr>
        <p:spPr bwMode="auto">
          <a:xfrm flipH="1">
            <a:off x="2869406" y="4682331"/>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85" name="Line 93"/>
          <p:cNvSpPr>
            <a:spLocks noChangeShapeType="1"/>
          </p:cNvSpPr>
          <p:nvPr/>
        </p:nvSpPr>
        <p:spPr bwMode="auto">
          <a:xfrm flipH="1">
            <a:off x="2851944" y="4682331"/>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86" name="Line 94"/>
          <p:cNvSpPr>
            <a:spLocks noChangeShapeType="1"/>
          </p:cNvSpPr>
          <p:nvPr/>
        </p:nvSpPr>
        <p:spPr bwMode="auto">
          <a:xfrm flipH="1">
            <a:off x="2834481" y="4682331"/>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87" name="Line 95"/>
          <p:cNvSpPr>
            <a:spLocks noChangeShapeType="1"/>
          </p:cNvSpPr>
          <p:nvPr/>
        </p:nvSpPr>
        <p:spPr bwMode="auto">
          <a:xfrm flipH="1">
            <a:off x="2817019" y="4682331"/>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88" name="Line 96"/>
          <p:cNvSpPr>
            <a:spLocks noChangeShapeType="1"/>
          </p:cNvSpPr>
          <p:nvPr/>
        </p:nvSpPr>
        <p:spPr bwMode="auto">
          <a:xfrm flipH="1">
            <a:off x="2801144" y="4682331"/>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89" name="Line 97"/>
          <p:cNvSpPr>
            <a:spLocks noChangeShapeType="1"/>
          </p:cNvSpPr>
          <p:nvPr/>
        </p:nvSpPr>
        <p:spPr bwMode="auto">
          <a:xfrm flipH="1">
            <a:off x="2783681" y="4682331"/>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90" name="Line 98"/>
          <p:cNvSpPr>
            <a:spLocks noChangeShapeType="1"/>
          </p:cNvSpPr>
          <p:nvPr/>
        </p:nvSpPr>
        <p:spPr bwMode="auto">
          <a:xfrm flipH="1">
            <a:off x="2766219" y="4682331"/>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91" name="Line 99"/>
          <p:cNvSpPr>
            <a:spLocks noChangeShapeType="1"/>
          </p:cNvSpPr>
          <p:nvPr/>
        </p:nvSpPr>
        <p:spPr bwMode="auto">
          <a:xfrm flipH="1">
            <a:off x="2748756" y="4682331"/>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92" name="Line 100"/>
          <p:cNvSpPr>
            <a:spLocks noChangeShapeType="1"/>
          </p:cNvSpPr>
          <p:nvPr/>
        </p:nvSpPr>
        <p:spPr bwMode="auto">
          <a:xfrm flipH="1">
            <a:off x="2732881" y="4682331"/>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93" name="Line 101"/>
          <p:cNvSpPr>
            <a:spLocks noChangeShapeType="1"/>
          </p:cNvSpPr>
          <p:nvPr/>
        </p:nvSpPr>
        <p:spPr bwMode="auto">
          <a:xfrm flipH="1">
            <a:off x="2715419" y="4682331"/>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94" name="Line 102"/>
          <p:cNvSpPr>
            <a:spLocks noChangeShapeType="1"/>
          </p:cNvSpPr>
          <p:nvPr/>
        </p:nvSpPr>
        <p:spPr bwMode="auto">
          <a:xfrm flipV="1">
            <a:off x="2707481" y="4672806"/>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95" name="Line 103"/>
          <p:cNvSpPr>
            <a:spLocks noChangeShapeType="1"/>
          </p:cNvSpPr>
          <p:nvPr/>
        </p:nvSpPr>
        <p:spPr bwMode="auto">
          <a:xfrm flipV="1">
            <a:off x="2707481" y="4650581"/>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96" name="Line 104"/>
          <p:cNvSpPr>
            <a:spLocks noChangeShapeType="1"/>
          </p:cNvSpPr>
          <p:nvPr/>
        </p:nvSpPr>
        <p:spPr bwMode="auto">
          <a:xfrm flipV="1">
            <a:off x="2707481" y="4633119"/>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97" name="Line 105"/>
          <p:cNvSpPr>
            <a:spLocks noChangeShapeType="1"/>
          </p:cNvSpPr>
          <p:nvPr/>
        </p:nvSpPr>
        <p:spPr bwMode="auto">
          <a:xfrm flipV="1">
            <a:off x="2707481" y="4622006"/>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98" name="Line 106"/>
          <p:cNvSpPr>
            <a:spLocks noChangeShapeType="1"/>
          </p:cNvSpPr>
          <p:nvPr/>
        </p:nvSpPr>
        <p:spPr bwMode="auto">
          <a:xfrm flipV="1">
            <a:off x="2707481" y="4604544"/>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99" name="Line 107"/>
          <p:cNvSpPr>
            <a:spLocks noChangeShapeType="1"/>
          </p:cNvSpPr>
          <p:nvPr/>
        </p:nvSpPr>
        <p:spPr bwMode="auto">
          <a:xfrm flipV="1">
            <a:off x="2707481" y="4582319"/>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00" name="Line 108"/>
          <p:cNvSpPr>
            <a:spLocks noChangeShapeType="1"/>
          </p:cNvSpPr>
          <p:nvPr/>
        </p:nvSpPr>
        <p:spPr bwMode="auto">
          <a:xfrm flipV="1">
            <a:off x="2707481" y="4564856"/>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01" name="Line 109"/>
          <p:cNvSpPr>
            <a:spLocks noChangeShapeType="1"/>
          </p:cNvSpPr>
          <p:nvPr/>
        </p:nvSpPr>
        <p:spPr bwMode="auto">
          <a:xfrm flipV="1">
            <a:off x="2707481" y="4553744"/>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02" name="Line 110"/>
          <p:cNvSpPr>
            <a:spLocks noChangeShapeType="1"/>
          </p:cNvSpPr>
          <p:nvPr/>
        </p:nvSpPr>
        <p:spPr bwMode="auto">
          <a:xfrm flipV="1">
            <a:off x="2707481" y="4531519"/>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03" name="Line 111"/>
          <p:cNvSpPr>
            <a:spLocks noChangeShapeType="1"/>
          </p:cNvSpPr>
          <p:nvPr/>
        </p:nvSpPr>
        <p:spPr bwMode="auto">
          <a:xfrm flipV="1">
            <a:off x="2707481" y="4514056"/>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04" name="Line 112"/>
          <p:cNvSpPr>
            <a:spLocks noChangeShapeType="1"/>
          </p:cNvSpPr>
          <p:nvPr/>
        </p:nvSpPr>
        <p:spPr bwMode="auto">
          <a:xfrm flipV="1">
            <a:off x="2707481" y="4496594"/>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05" name="Line 113"/>
          <p:cNvSpPr>
            <a:spLocks noChangeShapeType="1"/>
          </p:cNvSpPr>
          <p:nvPr/>
        </p:nvSpPr>
        <p:spPr bwMode="auto">
          <a:xfrm flipV="1">
            <a:off x="2707481" y="4485481"/>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06" name="Line 114"/>
          <p:cNvSpPr>
            <a:spLocks noChangeShapeType="1"/>
          </p:cNvSpPr>
          <p:nvPr/>
        </p:nvSpPr>
        <p:spPr bwMode="auto">
          <a:xfrm flipV="1">
            <a:off x="2707481" y="4463256"/>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07" name="Line 115"/>
          <p:cNvSpPr>
            <a:spLocks noChangeShapeType="1"/>
          </p:cNvSpPr>
          <p:nvPr/>
        </p:nvSpPr>
        <p:spPr bwMode="auto">
          <a:xfrm flipV="1">
            <a:off x="2707481" y="4445794"/>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08" name="Line 116"/>
          <p:cNvSpPr>
            <a:spLocks noChangeShapeType="1"/>
          </p:cNvSpPr>
          <p:nvPr/>
        </p:nvSpPr>
        <p:spPr bwMode="auto">
          <a:xfrm flipV="1">
            <a:off x="2707481" y="4434681"/>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09" name="Line 117"/>
          <p:cNvSpPr>
            <a:spLocks noChangeShapeType="1"/>
          </p:cNvSpPr>
          <p:nvPr/>
        </p:nvSpPr>
        <p:spPr bwMode="auto">
          <a:xfrm flipV="1">
            <a:off x="2707481" y="4417219"/>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10" name="Line 118"/>
          <p:cNvSpPr>
            <a:spLocks noChangeShapeType="1"/>
          </p:cNvSpPr>
          <p:nvPr/>
        </p:nvSpPr>
        <p:spPr bwMode="auto">
          <a:xfrm flipV="1">
            <a:off x="2707481" y="4394994"/>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11" name="Line 119"/>
          <p:cNvSpPr>
            <a:spLocks noChangeShapeType="1"/>
          </p:cNvSpPr>
          <p:nvPr/>
        </p:nvSpPr>
        <p:spPr bwMode="auto">
          <a:xfrm flipV="1">
            <a:off x="2707481" y="4377531"/>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12" name="Line 120"/>
          <p:cNvSpPr>
            <a:spLocks noChangeShapeType="1"/>
          </p:cNvSpPr>
          <p:nvPr/>
        </p:nvSpPr>
        <p:spPr bwMode="auto">
          <a:xfrm flipV="1">
            <a:off x="2707481" y="4366419"/>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13" name="Line 121"/>
          <p:cNvSpPr>
            <a:spLocks noChangeShapeType="1"/>
          </p:cNvSpPr>
          <p:nvPr/>
        </p:nvSpPr>
        <p:spPr bwMode="auto">
          <a:xfrm flipV="1">
            <a:off x="2707481" y="4344194"/>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14" name="Line 122"/>
          <p:cNvSpPr>
            <a:spLocks noChangeShapeType="1"/>
          </p:cNvSpPr>
          <p:nvPr/>
        </p:nvSpPr>
        <p:spPr bwMode="auto">
          <a:xfrm flipV="1">
            <a:off x="2707481" y="4326731"/>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15" name="Line 123"/>
          <p:cNvSpPr>
            <a:spLocks noChangeShapeType="1"/>
          </p:cNvSpPr>
          <p:nvPr/>
        </p:nvSpPr>
        <p:spPr bwMode="auto">
          <a:xfrm flipV="1">
            <a:off x="2707481" y="4309269"/>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16" name="Freeform 124"/>
          <p:cNvSpPr>
            <a:spLocks/>
          </p:cNvSpPr>
          <p:nvPr/>
        </p:nvSpPr>
        <p:spPr bwMode="auto">
          <a:xfrm>
            <a:off x="3574256" y="4304506"/>
            <a:ext cx="542925" cy="379413"/>
          </a:xfrm>
          <a:custGeom>
            <a:avLst/>
            <a:gdLst>
              <a:gd name="T0" fmla="*/ 0 w 342"/>
              <a:gd name="T1" fmla="*/ 0 h 239"/>
              <a:gd name="T2" fmla="*/ 341 w 342"/>
              <a:gd name="T3" fmla="*/ 0 h 239"/>
              <a:gd name="T4" fmla="*/ 341 w 342"/>
              <a:gd name="T5" fmla="*/ 238 h 239"/>
              <a:gd name="T6" fmla="*/ 0 w 342"/>
              <a:gd name="T7" fmla="*/ 238 h 239"/>
              <a:gd name="T8" fmla="*/ 0 w 342"/>
              <a:gd name="T9" fmla="*/ 0 h 239"/>
            </a:gdLst>
            <a:ahLst/>
            <a:cxnLst>
              <a:cxn ang="0">
                <a:pos x="T0" y="T1"/>
              </a:cxn>
              <a:cxn ang="0">
                <a:pos x="T2" y="T3"/>
              </a:cxn>
              <a:cxn ang="0">
                <a:pos x="T4" y="T5"/>
              </a:cxn>
              <a:cxn ang="0">
                <a:pos x="T6" y="T7"/>
              </a:cxn>
              <a:cxn ang="0">
                <a:pos x="T8" y="T9"/>
              </a:cxn>
            </a:cxnLst>
            <a:rect l="0" t="0" r="r" b="b"/>
            <a:pathLst>
              <a:path w="342" h="239">
                <a:moveTo>
                  <a:pt x="0" y="0"/>
                </a:moveTo>
                <a:lnTo>
                  <a:pt x="341" y="0"/>
                </a:lnTo>
                <a:lnTo>
                  <a:pt x="341" y="238"/>
                </a:lnTo>
                <a:lnTo>
                  <a:pt x="0" y="238"/>
                </a:lnTo>
                <a:lnTo>
                  <a:pt x="0" y="0"/>
                </a:lnTo>
              </a:path>
            </a:pathLst>
          </a:custGeom>
          <a:noFill/>
          <a:ln w="127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17" name="Freeform 125"/>
          <p:cNvSpPr>
            <a:spLocks/>
          </p:cNvSpPr>
          <p:nvPr/>
        </p:nvSpPr>
        <p:spPr bwMode="auto">
          <a:xfrm>
            <a:off x="3574256" y="4304506"/>
            <a:ext cx="542925" cy="379413"/>
          </a:xfrm>
          <a:custGeom>
            <a:avLst/>
            <a:gdLst>
              <a:gd name="T0" fmla="*/ 0 w 342"/>
              <a:gd name="T1" fmla="*/ 0 h 239"/>
              <a:gd name="T2" fmla="*/ 341 w 342"/>
              <a:gd name="T3" fmla="*/ 0 h 239"/>
              <a:gd name="T4" fmla="*/ 341 w 342"/>
              <a:gd name="T5" fmla="*/ 238 h 239"/>
              <a:gd name="T6" fmla="*/ 0 w 342"/>
              <a:gd name="T7" fmla="*/ 238 h 239"/>
              <a:gd name="T8" fmla="*/ 0 w 342"/>
              <a:gd name="T9" fmla="*/ 0 h 239"/>
            </a:gdLst>
            <a:ahLst/>
            <a:cxnLst>
              <a:cxn ang="0">
                <a:pos x="T0" y="T1"/>
              </a:cxn>
              <a:cxn ang="0">
                <a:pos x="T2" y="T3"/>
              </a:cxn>
              <a:cxn ang="0">
                <a:pos x="T4" y="T5"/>
              </a:cxn>
              <a:cxn ang="0">
                <a:pos x="T6" y="T7"/>
              </a:cxn>
              <a:cxn ang="0">
                <a:pos x="T8" y="T9"/>
              </a:cxn>
            </a:cxnLst>
            <a:rect l="0" t="0" r="r" b="b"/>
            <a:pathLst>
              <a:path w="342" h="239">
                <a:moveTo>
                  <a:pt x="0" y="0"/>
                </a:moveTo>
                <a:lnTo>
                  <a:pt x="341" y="0"/>
                </a:lnTo>
                <a:lnTo>
                  <a:pt x="341" y="238"/>
                </a:lnTo>
                <a:lnTo>
                  <a:pt x="0" y="238"/>
                </a:lnTo>
                <a:lnTo>
                  <a:pt x="0" y="0"/>
                </a:lnTo>
              </a:path>
            </a:pathLst>
          </a:custGeom>
          <a:pattFill prst="lgConfetti">
            <a:fgClr>
              <a:schemeClr val="tx1"/>
            </a:fgClr>
            <a:bgClr>
              <a:srgbClr val="FFFFFF"/>
            </a:bgClr>
          </a:pattFill>
          <a:ln w="127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18" name="Line 126"/>
          <p:cNvSpPr>
            <a:spLocks noChangeShapeType="1"/>
          </p:cNvSpPr>
          <p:nvPr/>
        </p:nvSpPr>
        <p:spPr bwMode="auto">
          <a:xfrm flipV="1">
            <a:off x="3574256" y="4298156"/>
            <a:ext cx="0" cy="15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19" name="Line 127"/>
          <p:cNvSpPr>
            <a:spLocks noChangeShapeType="1"/>
          </p:cNvSpPr>
          <p:nvPr/>
        </p:nvSpPr>
        <p:spPr bwMode="auto">
          <a:xfrm>
            <a:off x="3574256" y="4304506"/>
            <a:ext cx="158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20" name="Line 128"/>
          <p:cNvSpPr>
            <a:spLocks noChangeShapeType="1"/>
          </p:cNvSpPr>
          <p:nvPr/>
        </p:nvSpPr>
        <p:spPr bwMode="auto">
          <a:xfrm>
            <a:off x="3574256" y="4304506"/>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21" name="Line 129"/>
          <p:cNvSpPr>
            <a:spLocks noChangeShapeType="1"/>
          </p:cNvSpPr>
          <p:nvPr/>
        </p:nvSpPr>
        <p:spPr bwMode="auto">
          <a:xfrm>
            <a:off x="3591719" y="4304506"/>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22" name="Line 130"/>
          <p:cNvSpPr>
            <a:spLocks noChangeShapeType="1"/>
          </p:cNvSpPr>
          <p:nvPr/>
        </p:nvSpPr>
        <p:spPr bwMode="auto">
          <a:xfrm>
            <a:off x="3609181" y="4304506"/>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23" name="Line 131"/>
          <p:cNvSpPr>
            <a:spLocks noChangeShapeType="1"/>
          </p:cNvSpPr>
          <p:nvPr/>
        </p:nvSpPr>
        <p:spPr bwMode="auto">
          <a:xfrm>
            <a:off x="3625056" y="4304506"/>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24" name="Line 132"/>
          <p:cNvSpPr>
            <a:spLocks noChangeShapeType="1"/>
          </p:cNvSpPr>
          <p:nvPr/>
        </p:nvSpPr>
        <p:spPr bwMode="auto">
          <a:xfrm>
            <a:off x="3642519" y="4304506"/>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25" name="Line 133"/>
          <p:cNvSpPr>
            <a:spLocks noChangeShapeType="1"/>
          </p:cNvSpPr>
          <p:nvPr/>
        </p:nvSpPr>
        <p:spPr bwMode="auto">
          <a:xfrm>
            <a:off x="3659981" y="4304506"/>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26" name="Line 134"/>
          <p:cNvSpPr>
            <a:spLocks noChangeShapeType="1"/>
          </p:cNvSpPr>
          <p:nvPr/>
        </p:nvSpPr>
        <p:spPr bwMode="auto">
          <a:xfrm>
            <a:off x="3677444" y="4304506"/>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27" name="Line 135"/>
          <p:cNvSpPr>
            <a:spLocks noChangeShapeType="1"/>
          </p:cNvSpPr>
          <p:nvPr/>
        </p:nvSpPr>
        <p:spPr bwMode="auto">
          <a:xfrm>
            <a:off x="3693319" y="4304506"/>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28" name="Line 136"/>
          <p:cNvSpPr>
            <a:spLocks noChangeShapeType="1"/>
          </p:cNvSpPr>
          <p:nvPr/>
        </p:nvSpPr>
        <p:spPr bwMode="auto">
          <a:xfrm>
            <a:off x="3710781" y="4304506"/>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29" name="Line 137"/>
          <p:cNvSpPr>
            <a:spLocks noChangeShapeType="1"/>
          </p:cNvSpPr>
          <p:nvPr/>
        </p:nvSpPr>
        <p:spPr bwMode="auto">
          <a:xfrm>
            <a:off x="3728244" y="4304506"/>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30" name="Line 138"/>
          <p:cNvSpPr>
            <a:spLocks noChangeShapeType="1"/>
          </p:cNvSpPr>
          <p:nvPr/>
        </p:nvSpPr>
        <p:spPr bwMode="auto">
          <a:xfrm>
            <a:off x="3745706" y="4304506"/>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31" name="Line 139"/>
          <p:cNvSpPr>
            <a:spLocks noChangeShapeType="1"/>
          </p:cNvSpPr>
          <p:nvPr/>
        </p:nvSpPr>
        <p:spPr bwMode="auto">
          <a:xfrm>
            <a:off x="3761581" y="4304506"/>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32" name="Line 140"/>
          <p:cNvSpPr>
            <a:spLocks noChangeShapeType="1"/>
          </p:cNvSpPr>
          <p:nvPr/>
        </p:nvSpPr>
        <p:spPr bwMode="auto">
          <a:xfrm>
            <a:off x="3779044" y="4304506"/>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33" name="Line 141"/>
          <p:cNvSpPr>
            <a:spLocks noChangeShapeType="1"/>
          </p:cNvSpPr>
          <p:nvPr/>
        </p:nvSpPr>
        <p:spPr bwMode="auto">
          <a:xfrm>
            <a:off x="3796506" y="4304506"/>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34" name="Line 142"/>
          <p:cNvSpPr>
            <a:spLocks noChangeShapeType="1"/>
          </p:cNvSpPr>
          <p:nvPr/>
        </p:nvSpPr>
        <p:spPr bwMode="auto">
          <a:xfrm>
            <a:off x="3813969" y="4304506"/>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35" name="Line 143"/>
          <p:cNvSpPr>
            <a:spLocks noChangeShapeType="1"/>
          </p:cNvSpPr>
          <p:nvPr/>
        </p:nvSpPr>
        <p:spPr bwMode="auto">
          <a:xfrm>
            <a:off x="3829844" y="4304506"/>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36" name="Line 144"/>
          <p:cNvSpPr>
            <a:spLocks noChangeShapeType="1"/>
          </p:cNvSpPr>
          <p:nvPr/>
        </p:nvSpPr>
        <p:spPr bwMode="auto">
          <a:xfrm>
            <a:off x="3847306" y="4304506"/>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37" name="Line 145"/>
          <p:cNvSpPr>
            <a:spLocks noChangeShapeType="1"/>
          </p:cNvSpPr>
          <p:nvPr/>
        </p:nvSpPr>
        <p:spPr bwMode="auto">
          <a:xfrm>
            <a:off x="3864769" y="4304506"/>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38" name="Line 146"/>
          <p:cNvSpPr>
            <a:spLocks noChangeShapeType="1"/>
          </p:cNvSpPr>
          <p:nvPr/>
        </p:nvSpPr>
        <p:spPr bwMode="auto">
          <a:xfrm>
            <a:off x="3882231" y="4304506"/>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39" name="Line 147"/>
          <p:cNvSpPr>
            <a:spLocks noChangeShapeType="1"/>
          </p:cNvSpPr>
          <p:nvPr/>
        </p:nvSpPr>
        <p:spPr bwMode="auto">
          <a:xfrm>
            <a:off x="3898106" y="4304506"/>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40" name="Line 148"/>
          <p:cNvSpPr>
            <a:spLocks noChangeShapeType="1"/>
          </p:cNvSpPr>
          <p:nvPr/>
        </p:nvSpPr>
        <p:spPr bwMode="auto">
          <a:xfrm>
            <a:off x="3915569" y="4304506"/>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41" name="Line 149"/>
          <p:cNvSpPr>
            <a:spLocks noChangeShapeType="1"/>
          </p:cNvSpPr>
          <p:nvPr/>
        </p:nvSpPr>
        <p:spPr bwMode="auto">
          <a:xfrm>
            <a:off x="3933031" y="4304506"/>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42" name="Line 150"/>
          <p:cNvSpPr>
            <a:spLocks noChangeShapeType="1"/>
          </p:cNvSpPr>
          <p:nvPr/>
        </p:nvSpPr>
        <p:spPr bwMode="auto">
          <a:xfrm>
            <a:off x="3950494" y="4304506"/>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43" name="Line 151"/>
          <p:cNvSpPr>
            <a:spLocks noChangeShapeType="1"/>
          </p:cNvSpPr>
          <p:nvPr/>
        </p:nvSpPr>
        <p:spPr bwMode="auto">
          <a:xfrm>
            <a:off x="3966369" y="4304506"/>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44" name="Line 152"/>
          <p:cNvSpPr>
            <a:spLocks noChangeShapeType="1"/>
          </p:cNvSpPr>
          <p:nvPr/>
        </p:nvSpPr>
        <p:spPr bwMode="auto">
          <a:xfrm>
            <a:off x="3983831" y="4304506"/>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45" name="Line 153"/>
          <p:cNvSpPr>
            <a:spLocks noChangeShapeType="1"/>
          </p:cNvSpPr>
          <p:nvPr/>
        </p:nvSpPr>
        <p:spPr bwMode="auto">
          <a:xfrm>
            <a:off x="4001294" y="4304506"/>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46" name="Line 154"/>
          <p:cNvSpPr>
            <a:spLocks noChangeShapeType="1"/>
          </p:cNvSpPr>
          <p:nvPr/>
        </p:nvSpPr>
        <p:spPr bwMode="auto">
          <a:xfrm>
            <a:off x="4017169" y="4304506"/>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47" name="Line 155"/>
          <p:cNvSpPr>
            <a:spLocks noChangeShapeType="1"/>
          </p:cNvSpPr>
          <p:nvPr/>
        </p:nvSpPr>
        <p:spPr bwMode="auto">
          <a:xfrm>
            <a:off x="4034631" y="4304506"/>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48" name="Line 156"/>
          <p:cNvSpPr>
            <a:spLocks noChangeShapeType="1"/>
          </p:cNvSpPr>
          <p:nvPr/>
        </p:nvSpPr>
        <p:spPr bwMode="auto">
          <a:xfrm>
            <a:off x="4052094" y="4304506"/>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49" name="Line 157"/>
          <p:cNvSpPr>
            <a:spLocks noChangeShapeType="1"/>
          </p:cNvSpPr>
          <p:nvPr/>
        </p:nvSpPr>
        <p:spPr bwMode="auto">
          <a:xfrm>
            <a:off x="4069556" y="4304506"/>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50" name="Line 158"/>
          <p:cNvSpPr>
            <a:spLocks noChangeShapeType="1"/>
          </p:cNvSpPr>
          <p:nvPr/>
        </p:nvSpPr>
        <p:spPr bwMode="auto">
          <a:xfrm>
            <a:off x="4085431" y="4304506"/>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51" name="Line 159"/>
          <p:cNvSpPr>
            <a:spLocks noChangeShapeType="1"/>
          </p:cNvSpPr>
          <p:nvPr/>
        </p:nvSpPr>
        <p:spPr bwMode="auto">
          <a:xfrm>
            <a:off x="4102894" y="4304506"/>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52" name="Line 160"/>
          <p:cNvSpPr>
            <a:spLocks noChangeShapeType="1"/>
          </p:cNvSpPr>
          <p:nvPr/>
        </p:nvSpPr>
        <p:spPr bwMode="auto">
          <a:xfrm>
            <a:off x="4115594" y="4307681"/>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53" name="Line 161"/>
          <p:cNvSpPr>
            <a:spLocks noChangeShapeType="1"/>
          </p:cNvSpPr>
          <p:nvPr/>
        </p:nvSpPr>
        <p:spPr bwMode="auto">
          <a:xfrm>
            <a:off x="4115594" y="4325144"/>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54" name="Line 162"/>
          <p:cNvSpPr>
            <a:spLocks noChangeShapeType="1"/>
          </p:cNvSpPr>
          <p:nvPr/>
        </p:nvSpPr>
        <p:spPr bwMode="auto">
          <a:xfrm>
            <a:off x="4115594" y="4342606"/>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55" name="Line 163"/>
          <p:cNvSpPr>
            <a:spLocks noChangeShapeType="1"/>
          </p:cNvSpPr>
          <p:nvPr/>
        </p:nvSpPr>
        <p:spPr bwMode="auto">
          <a:xfrm>
            <a:off x="4115594" y="4358481"/>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56" name="Line 164"/>
          <p:cNvSpPr>
            <a:spLocks noChangeShapeType="1"/>
          </p:cNvSpPr>
          <p:nvPr/>
        </p:nvSpPr>
        <p:spPr bwMode="auto">
          <a:xfrm>
            <a:off x="4115594" y="4375944"/>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57" name="Line 165"/>
          <p:cNvSpPr>
            <a:spLocks noChangeShapeType="1"/>
          </p:cNvSpPr>
          <p:nvPr/>
        </p:nvSpPr>
        <p:spPr bwMode="auto">
          <a:xfrm>
            <a:off x="4115594" y="4393406"/>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58" name="Line 166"/>
          <p:cNvSpPr>
            <a:spLocks noChangeShapeType="1"/>
          </p:cNvSpPr>
          <p:nvPr/>
        </p:nvSpPr>
        <p:spPr bwMode="auto">
          <a:xfrm>
            <a:off x="4115594" y="4410869"/>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59" name="Line 167"/>
          <p:cNvSpPr>
            <a:spLocks noChangeShapeType="1"/>
          </p:cNvSpPr>
          <p:nvPr/>
        </p:nvSpPr>
        <p:spPr bwMode="auto">
          <a:xfrm>
            <a:off x="4115594" y="4426744"/>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60" name="Line 168"/>
          <p:cNvSpPr>
            <a:spLocks noChangeShapeType="1"/>
          </p:cNvSpPr>
          <p:nvPr/>
        </p:nvSpPr>
        <p:spPr bwMode="auto">
          <a:xfrm>
            <a:off x="4115594" y="4444206"/>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61" name="Line 169"/>
          <p:cNvSpPr>
            <a:spLocks noChangeShapeType="1"/>
          </p:cNvSpPr>
          <p:nvPr/>
        </p:nvSpPr>
        <p:spPr bwMode="auto">
          <a:xfrm>
            <a:off x="4115594" y="4461669"/>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62" name="Line 170"/>
          <p:cNvSpPr>
            <a:spLocks noChangeShapeType="1"/>
          </p:cNvSpPr>
          <p:nvPr/>
        </p:nvSpPr>
        <p:spPr bwMode="auto">
          <a:xfrm>
            <a:off x="4115594" y="4477544"/>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63" name="Line 171"/>
          <p:cNvSpPr>
            <a:spLocks noChangeShapeType="1"/>
          </p:cNvSpPr>
          <p:nvPr/>
        </p:nvSpPr>
        <p:spPr bwMode="auto">
          <a:xfrm>
            <a:off x="4115594" y="4495006"/>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64" name="Line 172"/>
          <p:cNvSpPr>
            <a:spLocks noChangeShapeType="1"/>
          </p:cNvSpPr>
          <p:nvPr/>
        </p:nvSpPr>
        <p:spPr bwMode="auto">
          <a:xfrm>
            <a:off x="4115594" y="4512469"/>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65" name="Line 173"/>
          <p:cNvSpPr>
            <a:spLocks noChangeShapeType="1"/>
          </p:cNvSpPr>
          <p:nvPr/>
        </p:nvSpPr>
        <p:spPr bwMode="auto">
          <a:xfrm>
            <a:off x="4115594" y="4529931"/>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66" name="Line 174"/>
          <p:cNvSpPr>
            <a:spLocks noChangeShapeType="1"/>
          </p:cNvSpPr>
          <p:nvPr/>
        </p:nvSpPr>
        <p:spPr bwMode="auto">
          <a:xfrm>
            <a:off x="4115594" y="4545806"/>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67" name="Line 175"/>
          <p:cNvSpPr>
            <a:spLocks noChangeShapeType="1"/>
          </p:cNvSpPr>
          <p:nvPr/>
        </p:nvSpPr>
        <p:spPr bwMode="auto">
          <a:xfrm>
            <a:off x="4115594" y="4563269"/>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68" name="Line 176"/>
          <p:cNvSpPr>
            <a:spLocks noChangeShapeType="1"/>
          </p:cNvSpPr>
          <p:nvPr/>
        </p:nvSpPr>
        <p:spPr bwMode="auto">
          <a:xfrm>
            <a:off x="4115594" y="4580731"/>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69" name="Line 177"/>
          <p:cNvSpPr>
            <a:spLocks noChangeShapeType="1"/>
          </p:cNvSpPr>
          <p:nvPr/>
        </p:nvSpPr>
        <p:spPr bwMode="auto">
          <a:xfrm>
            <a:off x="4115594" y="4596606"/>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70" name="Line 178"/>
          <p:cNvSpPr>
            <a:spLocks noChangeShapeType="1"/>
          </p:cNvSpPr>
          <p:nvPr/>
        </p:nvSpPr>
        <p:spPr bwMode="auto">
          <a:xfrm>
            <a:off x="4115594" y="4614069"/>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71" name="Line 179"/>
          <p:cNvSpPr>
            <a:spLocks noChangeShapeType="1"/>
          </p:cNvSpPr>
          <p:nvPr/>
        </p:nvSpPr>
        <p:spPr bwMode="auto">
          <a:xfrm>
            <a:off x="4115594" y="4631531"/>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72" name="Line 180"/>
          <p:cNvSpPr>
            <a:spLocks noChangeShapeType="1"/>
          </p:cNvSpPr>
          <p:nvPr/>
        </p:nvSpPr>
        <p:spPr bwMode="auto">
          <a:xfrm>
            <a:off x="4115594" y="4648994"/>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73" name="Line 181"/>
          <p:cNvSpPr>
            <a:spLocks noChangeShapeType="1"/>
          </p:cNvSpPr>
          <p:nvPr/>
        </p:nvSpPr>
        <p:spPr bwMode="auto">
          <a:xfrm>
            <a:off x="4115594" y="4664869"/>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74" name="Line 182"/>
          <p:cNvSpPr>
            <a:spLocks noChangeShapeType="1"/>
          </p:cNvSpPr>
          <p:nvPr/>
        </p:nvSpPr>
        <p:spPr bwMode="auto">
          <a:xfrm flipH="1">
            <a:off x="4110831" y="4682331"/>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75" name="Line 183"/>
          <p:cNvSpPr>
            <a:spLocks noChangeShapeType="1"/>
          </p:cNvSpPr>
          <p:nvPr/>
        </p:nvSpPr>
        <p:spPr bwMode="auto">
          <a:xfrm flipH="1">
            <a:off x="4093369" y="4682331"/>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76" name="Line 184"/>
          <p:cNvSpPr>
            <a:spLocks noChangeShapeType="1"/>
          </p:cNvSpPr>
          <p:nvPr/>
        </p:nvSpPr>
        <p:spPr bwMode="auto">
          <a:xfrm flipH="1">
            <a:off x="4077494" y="4682331"/>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77" name="Line 185"/>
          <p:cNvSpPr>
            <a:spLocks noChangeShapeType="1"/>
          </p:cNvSpPr>
          <p:nvPr/>
        </p:nvSpPr>
        <p:spPr bwMode="auto">
          <a:xfrm flipH="1">
            <a:off x="4060031" y="4682331"/>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78" name="Line 186"/>
          <p:cNvSpPr>
            <a:spLocks noChangeShapeType="1"/>
          </p:cNvSpPr>
          <p:nvPr/>
        </p:nvSpPr>
        <p:spPr bwMode="auto">
          <a:xfrm flipH="1">
            <a:off x="4042569" y="4682331"/>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79" name="Line 187"/>
          <p:cNvSpPr>
            <a:spLocks noChangeShapeType="1"/>
          </p:cNvSpPr>
          <p:nvPr/>
        </p:nvSpPr>
        <p:spPr bwMode="auto">
          <a:xfrm flipH="1">
            <a:off x="4025106" y="4682331"/>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80" name="Line 188"/>
          <p:cNvSpPr>
            <a:spLocks noChangeShapeType="1"/>
          </p:cNvSpPr>
          <p:nvPr/>
        </p:nvSpPr>
        <p:spPr bwMode="auto">
          <a:xfrm flipH="1">
            <a:off x="4009231" y="4682331"/>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81" name="Line 189"/>
          <p:cNvSpPr>
            <a:spLocks noChangeShapeType="1"/>
          </p:cNvSpPr>
          <p:nvPr/>
        </p:nvSpPr>
        <p:spPr bwMode="auto">
          <a:xfrm flipH="1">
            <a:off x="3991769" y="4682331"/>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82" name="Line 190"/>
          <p:cNvSpPr>
            <a:spLocks noChangeShapeType="1"/>
          </p:cNvSpPr>
          <p:nvPr/>
        </p:nvSpPr>
        <p:spPr bwMode="auto">
          <a:xfrm flipH="1">
            <a:off x="3974306" y="4682331"/>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83" name="Line 191"/>
          <p:cNvSpPr>
            <a:spLocks noChangeShapeType="1"/>
          </p:cNvSpPr>
          <p:nvPr/>
        </p:nvSpPr>
        <p:spPr bwMode="auto">
          <a:xfrm flipH="1">
            <a:off x="3956844" y="4682331"/>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84" name="Line 192"/>
          <p:cNvSpPr>
            <a:spLocks noChangeShapeType="1"/>
          </p:cNvSpPr>
          <p:nvPr/>
        </p:nvSpPr>
        <p:spPr bwMode="auto">
          <a:xfrm flipH="1">
            <a:off x="3940969" y="4682331"/>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85" name="Line 193"/>
          <p:cNvSpPr>
            <a:spLocks noChangeShapeType="1"/>
          </p:cNvSpPr>
          <p:nvPr/>
        </p:nvSpPr>
        <p:spPr bwMode="auto">
          <a:xfrm flipH="1">
            <a:off x="3923506" y="4682331"/>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86" name="Line 194"/>
          <p:cNvSpPr>
            <a:spLocks noChangeShapeType="1"/>
          </p:cNvSpPr>
          <p:nvPr/>
        </p:nvSpPr>
        <p:spPr bwMode="auto">
          <a:xfrm flipH="1">
            <a:off x="3906044" y="4682331"/>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87" name="Line 195"/>
          <p:cNvSpPr>
            <a:spLocks noChangeShapeType="1"/>
          </p:cNvSpPr>
          <p:nvPr/>
        </p:nvSpPr>
        <p:spPr bwMode="auto">
          <a:xfrm flipH="1">
            <a:off x="3888581" y="4682331"/>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88" name="Line 196"/>
          <p:cNvSpPr>
            <a:spLocks noChangeShapeType="1"/>
          </p:cNvSpPr>
          <p:nvPr/>
        </p:nvSpPr>
        <p:spPr bwMode="auto">
          <a:xfrm flipH="1">
            <a:off x="3872706" y="4682331"/>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89" name="Line 197"/>
          <p:cNvSpPr>
            <a:spLocks noChangeShapeType="1"/>
          </p:cNvSpPr>
          <p:nvPr/>
        </p:nvSpPr>
        <p:spPr bwMode="auto">
          <a:xfrm flipH="1">
            <a:off x="3855244" y="4682331"/>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90" name="Line 198"/>
          <p:cNvSpPr>
            <a:spLocks noChangeShapeType="1"/>
          </p:cNvSpPr>
          <p:nvPr/>
        </p:nvSpPr>
        <p:spPr bwMode="auto">
          <a:xfrm flipH="1">
            <a:off x="3837781" y="4682331"/>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91" name="Line 199"/>
          <p:cNvSpPr>
            <a:spLocks noChangeShapeType="1"/>
          </p:cNvSpPr>
          <p:nvPr/>
        </p:nvSpPr>
        <p:spPr bwMode="auto">
          <a:xfrm flipH="1">
            <a:off x="3820319" y="4682331"/>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92" name="Line 200"/>
          <p:cNvSpPr>
            <a:spLocks noChangeShapeType="1"/>
          </p:cNvSpPr>
          <p:nvPr/>
        </p:nvSpPr>
        <p:spPr bwMode="auto">
          <a:xfrm flipH="1">
            <a:off x="3804444" y="4682331"/>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93" name="Line 201"/>
          <p:cNvSpPr>
            <a:spLocks noChangeShapeType="1"/>
          </p:cNvSpPr>
          <p:nvPr/>
        </p:nvSpPr>
        <p:spPr bwMode="auto">
          <a:xfrm flipH="1">
            <a:off x="3786981" y="4682331"/>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94" name="Line 202"/>
          <p:cNvSpPr>
            <a:spLocks noChangeShapeType="1"/>
          </p:cNvSpPr>
          <p:nvPr/>
        </p:nvSpPr>
        <p:spPr bwMode="auto">
          <a:xfrm flipH="1">
            <a:off x="3769519" y="4682331"/>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95" name="Line 203"/>
          <p:cNvSpPr>
            <a:spLocks noChangeShapeType="1"/>
          </p:cNvSpPr>
          <p:nvPr/>
        </p:nvSpPr>
        <p:spPr bwMode="auto">
          <a:xfrm flipH="1">
            <a:off x="3752056" y="4682331"/>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96" name="Line 204"/>
          <p:cNvSpPr>
            <a:spLocks noChangeShapeType="1"/>
          </p:cNvSpPr>
          <p:nvPr/>
        </p:nvSpPr>
        <p:spPr bwMode="auto">
          <a:xfrm flipH="1">
            <a:off x="3736181" y="4682331"/>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97" name="Line 205"/>
          <p:cNvSpPr>
            <a:spLocks noChangeShapeType="1"/>
          </p:cNvSpPr>
          <p:nvPr/>
        </p:nvSpPr>
        <p:spPr bwMode="auto">
          <a:xfrm flipH="1">
            <a:off x="3718719" y="4682331"/>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98" name="Line 206"/>
          <p:cNvSpPr>
            <a:spLocks noChangeShapeType="1"/>
          </p:cNvSpPr>
          <p:nvPr/>
        </p:nvSpPr>
        <p:spPr bwMode="auto">
          <a:xfrm flipH="1">
            <a:off x="3701256" y="4682331"/>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99" name="Line 207"/>
          <p:cNvSpPr>
            <a:spLocks noChangeShapeType="1"/>
          </p:cNvSpPr>
          <p:nvPr/>
        </p:nvSpPr>
        <p:spPr bwMode="auto">
          <a:xfrm flipH="1">
            <a:off x="3683794" y="4682331"/>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00" name="Line 208"/>
          <p:cNvSpPr>
            <a:spLocks noChangeShapeType="1"/>
          </p:cNvSpPr>
          <p:nvPr/>
        </p:nvSpPr>
        <p:spPr bwMode="auto">
          <a:xfrm flipH="1">
            <a:off x="3667919" y="4682331"/>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01" name="Line 209"/>
          <p:cNvSpPr>
            <a:spLocks noChangeShapeType="1"/>
          </p:cNvSpPr>
          <p:nvPr/>
        </p:nvSpPr>
        <p:spPr bwMode="auto">
          <a:xfrm flipH="1">
            <a:off x="3650456" y="4682331"/>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02" name="Line 210"/>
          <p:cNvSpPr>
            <a:spLocks noChangeShapeType="1"/>
          </p:cNvSpPr>
          <p:nvPr/>
        </p:nvSpPr>
        <p:spPr bwMode="auto">
          <a:xfrm flipH="1">
            <a:off x="3632994" y="4682331"/>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03" name="Line 211"/>
          <p:cNvSpPr>
            <a:spLocks noChangeShapeType="1"/>
          </p:cNvSpPr>
          <p:nvPr/>
        </p:nvSpPr>
        <p:spPr bwMode="auto">
          <a:xfrm flipH="1">
            <a:off x="3615531" y="4682331"/>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04" name="Line 212"/>
          <p:cNvSpPr>
            <a:spLocks noChangeShapeType="1"/>
          </p:cNvSpPr>
          <p:nvPr/>
        </p:nvSpPr>
        <p:spPr bwMode="auto">
          <a:xfrm flipH="1">
            <a:off x="3599656" y="4682331"/>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05" name="Line 213"/>
          <p:cNvSpPr>
            <a:spLocks noChangeShapeType="1"/>
          </p:cNvSpPr>
          <p:nvPr/>
        </p:nvSpPr>
        <p:spPr bwMode="auto">
          <a:xfrm flipH="1">
            <a:off x="3582194" y="4682331"/>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06" name="Line 214"/>
          <p:cNvSpPr>
            <a:spLocks noChangeShapeType="1"/>
          </p:cNvSpPr>
          <p:nvPr/>
        </p:nvSpPr>
        <p:spPr bwMode="auto">
          <a:xfrm flipV="1">
            <a:off x="3574256" y="4672806"/>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07" name="Line 215"/>
          <p:cNvSpPr>
            <a:spLocks noChangeShapeType="1"/>
          </p:cNvSpPr>
          <p:nvPr/>
        </p:nvSpPr>
        <p:spPr bwMode="auto">
          <a:xfrm flipV="1">
            <a:off x="3574256" y="4650581"/>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08" name="Line 216"/>
          <p:cNvSpPr>
            <a:spLocks noChangeShapeType="1"/>
          </p:cNvSpPr>
          <p:nvPr/>
        </p:nvSpPr>
        <p:spPr bwMode="auto">
          <a:xfrm flipV="1">
            <a:off x="3574256" y="4633119"/>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09" name="Line 217"/>
          <p:cNvSpPr>
            <a:spLocks noChangeShapeType="1"/>
          </p:cNvSpPr>
          <p:nvPr/>
        </p:nvSpPr>
        <p:spPr bwMode="auto">
          <a:xfrm flipV="1">
            <a:off x="3574256" y="4622006"/>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10" name="Line 218"/>
          <p:cNvSpPr>
            <a:spLocks noChangeShapeType="1"/>
          </p:cNvSpPr>
          <p:nvPr/>
        </p:nvSpPr>
        <p:spPr bwMode="auto">
          <a:xfrm flipV="1">
            <a:off x="3574256" y="4604544"/>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11" name="Line 219"/>
          <p:cNvSpPr>
            <a:spLocks noChangeShapeType="1"/>
          </p:cNvSpPr>
          <p:nvPr/>
        </p:nvSpPr>
        <p:spPr bwMode="auto">
          <a:xfrm flipV="1">
            <a:off x="3574256" y="4582319"/>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12" name="Line 220"/>
          <p:cNvSpPr>
            <a:spLocks noChangeShapeType="1"/>
          </p:cNvSpPr>
          <p:nvPr/>
        </p:nvSpPr>
        <p:spPr bwMode="auto">
          <a:xfrm flipV="1">
            <a:off x="3574256" y="4564856"/>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13" name="Line 221"/>
          <p:cNvSpPr>
            <a:spLocks noChangeShapeType="1"/>
          </p:cNvSpPr>
          <p:nvPr/>
        </p:nvSpPr>
        <p:spPr bwMode="auto">
          <a:xfrm flipV="1">
            <a:off x="3574256" y="4553744"/>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14" name="Line 222"/>
          <p:cNvSpPr>
            <a:spLocks noChangeShapeType="1"/>
          </p:cNvSpPr>
          <p:nvPr/>
        </p:nvSpPr>
        <p:spPr bwMode="auto">
          <a:xfrm flipV="1">
            <a:off x="3574256" y="4531519"/>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15" name="Line 223"/>
          <p:cNvSpPr>
            <a:spLocks noChangeShapeType="1"/>
          </p:cNvSpPr>
          <p:nvPr/>
        </p:nvSpPr>
        <p:spPr bwMode="auto">
          <a:xfrm flipV="1">
            <a:off x="3574256" y="4514056"/>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16" name="Line 224"/>
          <p:cNvSpPr>
            <a:spLocks noChangeShapeType="1"/>
          </p:cNvSpPr>
          <p:nvPr/>
        </p:nvSpPr>
        <p:spPr bwMode="auto">
          <a:xfrm flipV="1">
            <a:off x="3574256" y="4496594"/>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17" name="Line 225"/>
          <p:cNvSpPr>
            <a:spLocks noChangeShapeType="1"/>
          </p:cNvSpPr>
          <p:nvPr/>
        </p:nvSpPr>
        <p:spPr bwMode="auto">
          <a:xfrm flipV="1">
            <a:off x="3574256" y="4485481"/>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18" name="Line 226"/>
          <p:cNvSpPr>
            <a:spLocks noChangeShapeType="1"/>
          </p:cNvSpPr>
          <p:nvPr/>
        </p:nvSpPr>
        <p:spPr bwMode="auto">
          <a:xfrm flipV="1">
            <a:off x="3574256" y="4463256"/>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19" name="Line 227"/>
          <p:cNvSpPr>
            <a:spLocks noChangeShapeType="1"/>
          </p:cNvSpPr>
          <p:nvPr/>
        </p:nvSpPr>
        <p:spPr bwMode="auto">
          <a:xfrm flipV="1">
            <a:off x="3574256" y="4445794"/>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20" name="Line 228"/>
          <p:cNvSpPr>
            <a:spLocks noChangeShapeType="1"/>
          </p:cNvSpPr>
          <p:nvPr/>
        </p:nvSpPr>
        <p:spPr bwMode="auto">
          <a:xfrm flipV="1">
            <a:off x="3574256" y="4434681"/>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21" name="Line 229"/>
          <p:cNvSpPr>
            <a:spLocks noChangeShapeType="1"/>
          </p:cNvSpPr>
          <p:nvPr/>
        </p:nvSpPr>
        <p:spPr bwMode="auto">
          <a:xfrm flipV="1">
            <a:off x="3574256" y="4417219"/>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22" name="Line 230"/>
          <p:cNvSpPr>
            <a:spLocks noChangeShapeType="1"/>
          </p:cNvSpPr>
          <p:nvPr/>
        </p:nvSpPr>
        <p:spPr bwMode="auto">
          <a:xfrm flipV="1">
            <a:off x="3574256" y="4394994"/>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23" name="Line 231"/>
          <p:cNvSpPr>
            <a:spLocks noChangeShapeType="1"/>
          </p:cNvSpPr>
          <p:nvPr/>
        </p:nvSpPr>
        <p:spPr bwMode="auto">
          <a:xfrm flipV="1">
            <a:off x="3574256" y="4377531"/>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24" name="Line 232"/>
          <p:cNvSpPr>
            <a:spLocks noChangeShapeType="1"/>
          </p:cNvSpPr>
          <p:nvPr/>
        </p:nvSpPr>
        <p:spPr bwMode="auto">
          <a:xfrm flipV="1">
            <a:off x="3574256" y="4366419"/>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25" name="Line 233"/>
          <p:cNvSpPr>
            <a:spLocks noChangeShapeType="1"/>
          </p:cNvSpPr>
          <p:nvPr/>
        </p:nvSpPr>
        <p:spPr bwMode="auto">
          <a:xfrm flipV="1">
            <a:off x="3574256" y="4344194"/>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26" name="Line 234"/>
          <p:cNvSpPr>
            <a:spLocks noChangeShapeType="1"/>
          </p:cNvSpPr>
          <p:nvPr/>
        </p:nvSpPr>
        <p:spPr bwMode="auto">
          <a:xfrm flipV="1">
            <a:off x="3574256" y="4326731"/>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27" name="Line 235"/>
          <p:cNvSpPr>
            <a:spLocks noChangeShapeType="1"/>
          </p:cNvSpPr>
          <p:nvPr/>
        </p:nvSpPr>
        <p:spPr bwMode="auto">
          <a:xfrm flipV="1">
            <a:off x="3574256" y="4309269"/>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28" name="Freeform 236"/>
          <p:cNvSpPr>
            <a:spLocks/>
          </p:cNvSpPr>
          <p:nvPr/>
        </p:nvSpPr>
        <p:spPr bwMode="auto">
          <a:xfrm>
            <a:off x="2309019" y="5268119"/>
            <a:ext cx="461962" cy="384175"/>
          </a:xfrm>
          <a:custGeom>
            <a:avLst/>
            <a:gdLst>
              <a:gd name="T0" fmla="*/ 0 w 291"/>
              <a:gd name="T1" fmla="*/ 241 h 242"/>
              <a:gd name="T2" fmla="*/ 0 w 291"/>
              <a:gd name="T3" fmla="*/ 0 h 242"/>
              <a:gd name="T4" fmla="*/ 290 w 291"/>
              <a:gd name="T5" fmla="*/ 0 h 242"/>
              <a:gd name="T6" fmla="*/ 290 w 291"/>
              <a:gd name="T7" fmla="*/ 241 h 242"/>
              <a:gd name="T8" fmla="*/ 0 w 291"/>
              <a:gd name="T9" fmla="*/ 241 h 242"/>
            </a:gdLst>
            <a:ahLst/>
            <a:cxnLst>
              <a:cxn ang="0">
                <a:pos x="T0" y="T1"/>
              </a:cxn>
              <a:cxn ang="0">
                <a:pos x="T2" y="T3"/>
              </a:cxn>
              <a:cxn ang="0">
                <a:pos x="T4" y="T5"/>
              </a:cxn>
              <a:cxn ang="0">
                <a:pos x="T6" y="T7"/>
              </a:cxn>
              <a:cxn ang="0">
                <a:pos x="T8" y="T9"/>
              </a:cxn>
            </a:cxnLst>
            <a:rect l="0" t="0" r="r" b="b"/>
            <a:pathLst>
              <a:path w="291" h="242">
                <a:moveTo>
                  <a:pt x="0" y="241"/>
                </a:moveTo>
                <a:lnTo>
                  <a:pt x="0" y="0"/>
                </a:lnTo>
                <a:lnTo>
                  <a:pt x="290" y="0"/>
                </a:lnTo>
                <a:lnTo>
                  <a:pt x="290" y="241"/>
                </a:lnTo>
                <a:lnTo>
                  <a:pt x="0" y="24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29" name="Freeform 237"/>
          <p:cNvSpPr>
            <a:spLocks/>
          </p:cNvSpPr>
          <p:nvPr/>
        </p:nvSpPr>
        <p:spPr bwMode="auto">
          <a:xfrm>
            <a:off x="5036344" y="4304506"/>
            <a:ext cx="542925" cy="379413"/>
          </a:xfrm>
          <a:custGeom>
            <a:avLst/>
            <a:gdLst>
              <a:gd name="T0" fmla="*/ 0 w 342"/>
              <a:gd name="T1" fmla="*/ 0 h 239"/>
              <a:gd name="T2" fmla="*/ 341 w 342"/>
              <a:gd name="T3" fmla="*/ 0 h 239"/>
              <a:gd name="T4" fmla="*/ 341 w 342"/>
              <a:gd name="T5" fmla="*/ 238 h 239"/>
              <a:gd name="T6" fmla="*/ 0 w 342"/>
              <a:gd name="T7" fmla="*/ 238 h 239"/>
              <a:gd name="T8" fmla="*/ 0 w 342"/>
              <a:gd name="T9" fmla="*/ 0 h 239"/>
            </a:gdLst>
            <a:ahLst/>
            <a:cxnLst>
              <a:cxn ang="0">
                <a:pos x="T0" y="T1"/>
              </a:cxn>
              <a:cxn ang="0">
                <a:pos x="T2" y="T3"/>
              </a:cxn>
              <a:cxn ang="0">
                <a:pos x="T4" y="T5"/>
              </a:cxn>
              <a:cxn ang="0">
                <a:pos x="T6" y="T7"/>
              </a:cxn>
              <a:cxn ang="0">
                <a:pos x="T8" y="T9"/>
              </a:cxn>
            </a:cxnLst>
            <a:rect l="0" t="0" r="r" b="b"/>
            <a:pathLst>
              <a:path w="342" h="239">
                <a:moveTo>
                  <a:pt x="0" y="0"/>
                </a:moveTo>
                <a:lnTo>
                  <a:pt x="341" y="0"/>
                </a:lnTo>
                <a:lnTo>
                  <a:pt x="341" y="238"/>
                </a:lnTo>
                <a:lnTo>
                  <a:pt x="0" y="238"/>
                </a:lnTo>
                <a:lnTo>
                  <a:pt x="0" y="0"/>
                </a:lnTo>
              </a:path>
            </a:pathLst>
          </a:custGeom>
          <a:noFill/>
          <a:ln w="127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30" name="Freeform 238"/>
          <p:cNvSpPr>
            <a:spLocks/>
          </p:cNvSpPr>
          <p:nvPr/>
        </p:nvSpPr>
        <p:spPr bwMode="auto">
          <a:xfrm>
            <a:off x="5036344" y="4304506"/>
            <a:ext cx="542925" cy="379413"/>
          </a:xfrm>
          <a:custGeom>
            <a:avLst/>
            <a:gdLst>
              <a:gd name="T0" fmla="*/ 0 w 342"/>
              <a:gd name="T1" fmla="*/ 0 h 239"/>
              <a:gd name="T2" fmla="*/ 341 w 342"/>
              <a:gd name="T3" fmla="*/ 0 h 239"/>
              <a:gd name="T4" fmla="*/ 341 w 342"/>
              <a:gd name="T5" fmla="*/ 238 h 239"/>
              <a:gd name="T6" fmla="*/ 0 w 342"/>
              <a:gd name="T7" fmla="*/ 238 h 239"/>
              <a:gd name="T8" fmla="*/ 0 w 342"/>
              <a:gd name="T9" fmla="*/ 0 h 239"/>
            </a:gdLst>
            <a:ahLst/>
            <a:cxnLst>
              <a:cxn ang="0">
                <a:pos x="T0" y="T1"/>
              </a:cxn>
              <a:cxn ang="0">
                <a:pos x="T2" y="T3"/>
              </a:cxn>
              <a:cxn ang="0">
                <a:pos x="T4" y="T5"/>
              </a:cxn>
              <a:cxn ang="0">
                <a:pos x="T6" y="T7"/>
              </a:cxn>
              <a:cxn ang="0">
                <a:pos x="T8" y="T9"/>
              </a:cxn>
            </a:cxnLst>
            <a:rect l="0" t="0" r="r" b="b"/>
            <a:pathLst>
              <a:path w="342" h="239">
                <a:moveTo>
                  <a:pt x="0" y="0"/>
                </a:moveTo>
                <a:lnTo>
                  <a:pt x="341" y="0"/>
                </a:lnTo>
                <a:lnTo>
                  <a:pt x="341" y="238"/>
                </a:lnTo>
                <a:lnTo>
                  <a:pt x="0" y="238"/>
                </a:lnTo>
                <a:lnTo>
                  <a:pt x="0" y="0"/>
                </a:lnTo>
              </a:path>
            </a:pathLst>
          </a:custGeom>
          <a:pattFill prst="lgConfetti">
            <a:fgClr>
              <a:schemeClr val="tx1"/>
            </a:fgClr>
            <a:bgClr>
              <a:srgbClr val="FFFFFF"/>
            </a:bgClr>
          </a:pattFill>
          <a:ln w="127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31" name="Line 239"/>
          <p:cNvSpPr>
            <a:spLocks noChangeShapeType="1"/>
          </p:cNvSpPr>
          <p:nvPr/>
        </p:nvSpPr>
        <p:spPr bwMode="auto">
          <a:xfrm flipV="1">
            <a:off x="5036344" y="4298156"/>
            <a:ext cx="0" cy="15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32" name="Line 240"/>
          <p:cNvSpPr>
            <a:spLocks noChangeShapeType="1"/>
          </p:cNvSpPr>
          <p:nvPr/>
        </p:nvSpPr>
        <p:spPr bwMode="auto">
          <a:xfrm>
            <a:off x="5036344" y="4304506"/>
            <a:ext cx="158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33" name="Line 241"/>
          <p:cNvSpPr>
            <a:spLocks noChangeShapeType="1"/>
          </p:cNvSpPr>
          <p:nvPr/>
        </p:nvSpPr>
        <p:spPr bwMode="auto">
          <a:xfrm>
            <a:off x="5036344" y="4304506"/>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34" name="Line 242"/>
          <p:cNvSpPr>
            <a:spLocks noChangeShapeType="1"/>
          </p:cNvSpPr>
          <p:nvPr/>
        </p:nvSpPr>
        <p:spPr bwMode="auto">
          <a:xfrm>
            <a:off x="5053806" y="4304506"/>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35" name="Line 243"/>
          <p:cNvSpPr>
            <a:spLocks noChangeShapeType="1"/>
          </p:cNvSpPr>
          <p:nvPr/>
        </p:nvSpPr>
        <p:spPr bwMode="auto">
          <a:xfrm>
            <a:off x="5071269" y="4304506"/>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36" name="Line 244"/>
          <p:cNvSpPr>
            <a:spLocks noChangeShapeType="1"/>
          </p:cNvSpPr>
          <p:nvPr/>
        </p:nvSpPr>
        <p:spPr bwMode="auto">
          <a:xfrm>
            <a:off x="5087144" y="4304506"/>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37" name="Line 245"/>
          <p:cNvSpPr>
            <a:spLocks noChangeShapeType="1"/>
          </p:cNvSpPr>
          <p:nvPr/>
        </p:nvSpPr>
        <p:spPr bwMode="auto">
          <a:xfrm>
            <a:off x="5104606" y="4304506"/>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38" name="Line 246"/>
          <p:cNvSpPr>
            <a:spLocks noChangeShapeType="1"/>
          </p:cNvSpPr>
          <p:nvPr/>
        </p:nvSpPr>
        <p:spPr bwMode="auto">
          <a:xfrm>
            <a:off x="5122069" y="4304506"/>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39" name="Line 247"/>
          <p:cNvSpPr>
            <a:spLocks noChangeShapeType="1"/>
          </p:cNvSpPr>
          <p:nvPr/>
        </p:nvSpPr>
        <p:spPr bwMode="auto">
          <a:xfrm>
            <a:off x="5139531" y="4304506"/>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40" name="Line 248"/>
          <p:cNvSpPr>
            <a:spLocks noChangeShapeType="1"/>
          </p:cNvSpPr>
          <p:nvPr/>
        </p:nvSpPr>
        <p:spPr bwMode="auto">
          <a:xfrm>
            <a:off x="5155406" y="4304506"/>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41" name="Line 249"/>
          <p:cNvSpPr>
            <a:spLocks noChangeShapeType="1"/>
          </p:cNvSpPr>
          <p:nvPr/>
        </p:nvSpPr>
        <p:spPr bwMode="auto">
          <a:xfrm>
            <a:off x="5172869" y="4304506"/>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42" name="Line 250"/>
          <p:cNvSpPr>
            <a:spLocks noChangeShapeType="1"/>
          </p:cNvSpPr>
          <p:nvPr/>
        </p:nvSpPr>
        <p:spPr bwMode="auto">
          <a:xfrm>
            <a:off x="5190331" y="4304506"/>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43" name="Line 251"/>
          <p:cNvSpPr>
            <a:spLocks noChangeShapeType="1"/>
          </p:cNvSpPr>
          <p:nvPr/>
        </p:nvSpPr>
        <p:spPr bwMode="auto">
          <a:xfrm>
            <a:off x="5207794" y="4304506"/>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44" name="Line 252"/>
          <p:cNvSpPr>
            <a:spLocks noChangeShapeType="1"/>
          </p:cNvSpPr>
          <p:nvPr/>
        </p:nvSpPr>
        <p:spPr bwMode="auto">
          <a:xfrm>
            <a:off x="5223669" y="4304506"/>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45" name="Line 253"/>
          <p:cNvSpPr>
            <a:spLocks noChangeShapeType="1"/>
          </p:cNvSpPr>
          <p:nvPr/>
        </p:nvSpPr>
        <p:spPr bwMode="auto">
          <a:xfrm>
            <a:off x="5241131" y="4304506"/>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46" name="Line 254"/>
          <p:cNvSpPr>
            <a:spLocks noChangeShapeType="1"/>
          </p:cNvSpPr>
          <p:nvPr/>
        </p:nvSpPr>
        <p:spPr bwMode="auto">
          <a:xfrm>
            <a:off x="5258594" y="4304506"/>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47" name="Line 255"/>
          <p:cNvSpPr>
            <a:spLocks noChangeShapeType="1"/>
          </p:cNvSpPr>
          <p:nvPr/>
        </p:nvSpPr>
        <p:spPr bwMode="auto">
          <a:xfrm>
            <a:off x="5276056" y="4304506"/>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48" name="Line 256"/>
          <p:cNvSpPr>
            <a:spLocks noChangeShapeType="1"/>
          </p:cNvSpPr>
          <p:nvPr/>
        </p:nvSpPr>
        <p:spPr bwMode="auto">
          <a:xfrm>
            <a:off x="5291931" y="4304506"/>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49" name="Line 257"/>
          <p:cNvSpPr>
            <a:spLocks noChangeShapeType="1"/>
          </p:cNvSpPr>
          <p:nvPr/>
        </p:nvSpPr>
        <p:spPr bwMode="auto">
          <a:xfrm>
            <a:off x="5309394" y="4304506"/>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50" name="Line 258"/>
          <p:cNvSpPr>
            <a:spLocks noChangeShapeType="1"/>
          </p:cNvSpPr>
          <p:nvPr/>
        </p:nvSpPr>
        <p:spPr bwMode="auto">
          <a:xfrm>
            <a:off x="5326856" y="4304506"/>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51" name="Line 259"/>
          <p:cNvSpPr>
            <a:spLocks noChangeShapeType="1"/>
          </p:cNvSpPr>
          <p:nvPr/>
        </p:nvSpPr>
        <p:spPr bwMode="auto">
          <a:xfrm>
            <a:off x="5344319" y="4304506"/>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52" name="Line 260"/>
          <p:cNvSpPr>
            <a:spLocks noChangeShapeType="1"/>
          </p:cNvSpPr>
          <p:nvPr/>
        </p:nvSpPr>
        <p:spPr bwMode="auto">
          <a:xfrm>
            <a:off x="5360194" y="4304506"/>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53" name="Line 261"/>
          <p:cNvSpPr>
            <a:spLocks noChangeShapeType="1"/>
          </p:cNvSpPr>
          <p:nvPr/>
        </p:nvSpPr>
        <p:spPr bwMode="auto">
          <a:xfrm>
            <a:off x="5377656" y="4304506"/>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54" name="Line 262"/>
          <p:cNvSpPr>
            <a:spLocks noChangeShapeType="1"/>
          </p:cNvSpPr>
          <p:nvPr/>
        </p:nvSpPr>
        <p:spPr bwMode="auto">
          <a:xfrm>
            <a:off x="5395119" y="4304506"/>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55" name="Line 263"/>
          <p:cNvSpPr>
            <a:spLocks noChangeShapeType="1"/>
          </p:cNvSpPr>
          <p:nvPr/>
        </p:nvSpPr>
        <p:spPr bwMode="auto">
          <a:xfrm>
            <a:off x="5410994" y="4304506"/>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56" name="Line 264"/>
          <p:cNvSpPr>
            <a:spLocks noChangeShapeType="1"/>
          </p:cNvSpPr>
          <p:nvPr/>
        </p:nvSpPr>
        <p:spPr bwMode="auto">
          <a:xfrm>
            <a:off x="5428456" y="4304506"/>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57" name="Line 265"/>
          <p:cNvSpPr>
            <a:spLocks noChangeShapeType="1"/>
          </p:cNvSpPr>
          <p:nvPr/>
        </p:nvSpPr>
        <p:spPr bwMode="auto">
          <a:xfrm>
            <a:off x="5445919" y="4304506"/>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58" name="Line 266"/>
          <p:cNvSpPr>
            <a:spLocks noChangeShapeType="1"/>
          </p:cNvSpPr>
          <p:nvPr/>
        </p:nvSpPr>
        <p:spPr bwMode="auto">
          <a:xfrm>
            <a:off x="5463381" y="4304506"/>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59" name="Line 267"/>
          <p:cNvSpPr>
            <a:spLocks noChangeShapeType="1"/>
          </p:cNvSpPr>
          <p:nvPr/>
        </p:nvSpPr>
        <p:spPr bwMode="auto">
          <a:xfrm>
            <a:off x="5479256" y="4304506"/>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60" name="Line 268"/>
          <p:cNvSpPr>
            <a:spLocks noChangeShapeType="1"/>
          </p:cNvSpPr>
          <p:nvPr/>
        </p:nvSpPr>
        <p:spPr bwMode="auto">
          <a:xfrm>
            <a:off x="5496719" y="4304506"/>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61" name="Line 269"/>
          <p:cNvSpPr>
            <a:spLocks noChangeShapeType="1"/>
          </p:cNvSpPr>
          <p:nvPr/>
        </p:nvSpPr>
        <p:spPr bwMode="auto">
          <a:xfrm>
            <a:off x="5514181" y="4304506"/>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62" name="Line 270"/>
          <p:cNvSpPr>
            <a:spLocks noChangeShapeType="1"/>
          </p:cNvSpPr>
          <p:nvPr/>
        </p:nvSpPr>
        <p:spPr bwMode="auto">
          <a:xfrm>
            <a:off x="5531644" y="4304506"/>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63" name="Line 271"/>
          <p:cNvSpPr>
            <a:spLocks noChangeShapeType="1"/>
          </p:cNvSpPr>
          <p:nvPr/>
        </p:nvSpPr>
        <p:spPr bwMode="auto">
          <a:xfrm>
            <a:off x="5547519" y="4304506"/>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64" name="Line 272"/>
          <p:cNvSpPr>
            <a:spLocks noChangeShapeType="1"/>
          </p:cNvSpPr>
          <p:nvPr/>
        </p:nvSpPr>
        <p:spPr bwMode="auto">
          <a:xfrm>
            <a:off x="5564981" y="4304506"/>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65" name="Line 273"/>
          <p:cNvSpPr>
            <a:spLocks noChangeShapeType="1"/>
          </p:cNvSpPr>
          <p:nvPr/>
        </p:nvSpPr>
        <p:spPr bwMode="auto">
          <a:xfrm>
            <a:off x="5577681" y="4309269"/>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66" name="Line 274"/>
          <p:cNvSpPr>
            <a:spLocks noChangeShapeType="1"/>
          </p:cNvSpPr>
          <p:nvPr/>
        </p:nvSpPr>
        <p:spPr bwMode="auto">
          <a:xfrm>
            <a:off x="5577681" y="4325144"/>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67" name="Line 275"/>
          <p:cNvSpPr>
            <a:spLocks noChangeShapeType="1"/>
          </p:cNvSpPr>
          <p:nvPr/>
        </p:nvSpPr>
        <p:spPr bwMode="auto">
          <a:xfrm>
            <a:off x="5577681" y="4342606"/>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68" name="Line 276"/>
          <p:cNvSpPr>
            <a:spLocks noChangeShapeType="1"/>
          </p:cNvSpPr>
          <p:nvPr/>
        </p:nvSpPr>
        <p:spPr bwMode="auto">
          <a:xfrm>
            <a:off x="5577681" y="4360069"/>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69" name="Line 277"/>
          <p:cNvSpPr>
            <a:spLocks noChangeShapeType="1"/>
          </p:cNvSpPr>
          <p:nvPr/>
        </p:nvSpPr>
        <p:spPr bwMode="auto">
          <a:xfrm>
            <a:off x="5577681" y="4377531"/>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70" name="Line 278"/>
          <p:cNvSpPr>
            <a:spLocks noChangeShapeType="1"/>
          </p:cNvSpPr>
          <p:nvPr/>
        </p:nvSpPr>
        <p:spPr bwMode="auto">
          <a:xfrm>
            <a:off x="5577681" y="4393406"/>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71" name="Line 279"/>
          <p:cNvSpPr>
            <a:spLocks noChangeShapeType="1"/>
          </p:cNvSpPr>
          <p:nvPr/>
        </p:nvSpPr>
        <p:spPr bwMode="auto">
          <a:xfrm>
            <a:off x="5577681" y="4410869"/>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72" name="Line 280"/>
          <p:cNvSpPr>
            <a:spLocks noChangeShapeType="1"/>
          </p:cNvSpPr>
          <p:nvPr/>
        </p:nvSpPr>
        <p:spPr bwMode="auto">
          <a:xfrm>
            <a:off x="5577681" y="4428331"/>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73" name="Line 281"/>
          <p:cNvSpPr>
            <a:spLocks noChangeShapeType="1"/>
          </p:cNvSpPr>
          <p:nvPr/>
        </p:nvSpPr>
        <p:spPr bwMode="auto">
          <a:xfrm>
            <a:off x="5577681" y="4445794"/>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74" name="Line 282"/>
          <p:cNvSpPr>
            <a:spLocks noChangeShapeType="1"/>
          </p:cNvSpPr>
          <p:nvPr/>
        </p:nvSpPr>
        <p:spPr bwMode="auto">
          <a:xfrm>
            <a:off x="5577681" y="4461669"/>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75" name="Line 283"/>
          <p:cNvSpPr>
            <a:spLocks noChangeShapeType="1"/>
          </p:cNvSpPr>
          <p:nvPr/>
        </p:nvSpPr>
        <p:spPr bwMode="auto">
          <a:xfrm>
            <a:off x="5577681" y="4479131"/>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76" name="Line 284"/>
          <p:cNvSpPr>
            <a:spLocks noChangeShapeType="1"/>
          </p:cNvSpPr>
          <p:nvPr/>
        </p:nvSpPr>
        <p:spPr bwMode="auto">
          <a:xfrm>
            <a:off x="5577681" y="4496594"/>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77" name="Line 285"/>
          <p:cNvSpPr>
            <a:spLocks noChangeShapeType="1"/>
          </p:cNvSpPr>
          <p:nvPr/>
        </p:nvSpPr>
        <p:spPr bwMode="auto">
          <a:xfrm>
            <a:off x="5577681" y="4512469"/>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78" name="Line 286"/>
          <p:cNvSpPr>
            <a:spLocks noChangeShapeType="1"/>
          </p:cNvSpPr>
          <p:nvPr/>
        </p:nvSpPr>
        <p:spPr bwMode="auto">
          <a:xfrm>
            <a:off x="5577681" y="4529931"/>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79" name="Line 287"/>
          <p:cNvSpPr>
            <a:spLocks noChangeShapeType="1"/>
          </p:cNvSpPr>
          <p:nvPr/>
        </p:nvSpPr>
        <p:spPr bwMode="auto">
          <a:xfrm>
            <a:off x="5577681" y="4547394"/>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80" name="Line 288"/>
          <p:cNvSpPr>
            <a:spLocks noChangeShapeType="1"/>
          </p:cNvSpPr>
          <p:nvPr/>
        </p:nvSpPr>
        <p:spPr bwMode="auto">
          <a:xfrm>
            <a:off x="5577681" y="4564856"/>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81" name="Line 289"/>
          <p:cNvSpPr>
            <a:spLocks noChangeShapeType="1"/>
          </p:cNvSpPr>
          <p:nvPr/>
        </p:nvSpPr>
        <p:spPr bwMode="auto">
          <a:xfrm>
            <a:off x="5577681" y="4580731"/>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82" name="Line 290"/>
          <p:cNvSpPr>
            <a:spLocks noChangeShapeType="1"/>
          </p:cNvSpPr>
          <p:nvPr/>
        </p:nvSpPr>
        <p:spPr bwMode="auto">
          <a:xfrm>
            <a:off x="5577681" y="4598194"/>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83" name="Line 291"/>
          <p:cNvSpPr>
            <a:spLocks noChangeShapeType="1"/>
          </p:cNvSpPr>
          <p:nvPr/>
        </p:nvSpPr>
        <p:spPr bwMode="auto">
          <a:xfrm>
            <a:off x="5577681" y="4615656"/>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84" name="Line 292"/>
          <p:cNvSpPr>
            <a:spLocks noChangeShapeType="1"/>
          </p:cNvSpPr>
          <p:nvPr/>
        </p:nvSpPr>
        <p:spPr bwMode="auto">
          <a:xfrm>
            <a:off x="5577681" y="4631531"/>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85" name="Line 293"/>
          <p:cNvSpPr>
            <a:spLocks noChangeShapeType="1"/>
          </p:cNvSpPr>
          <p:nvPr/>
        </p:nvSpPr>
        <p:spPr bwMode="auto">
          <a:xfrm>
            <a:off x="5577681" y="4648994"/>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86" name="Line 294"/>
          <p:cNvSpPr>
            <a:spLocks noChangeShapeType="1"/>
          </p:cNvSpPr>
          <p:nvPr/>
        </p:nvSpPr>
        <p:spPr bwMode="auto">
          <a:xfrm>
            <a:off x="5577681" y="4666456"/>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87" name="Line 295"/>
          <p:cNvSpPr>
            <a:spLocks noChangeShapeType="1"/>
          </p:cNvSpPr>
          <p:nvPr/>
        </p:nvSpPr>
        <p:spPr bwMode="auto">
          <a:xfrm flipH="1">
            <a:off x="5571331" y="4682331"/>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88" name="Line 296"/>
          <p:cNvSpPr>
            <a:spLocks noChangeShapeType="1"/>
          </p:cNvSpPr>
          <p:nvPr/>
        </p:nvSpPr>
        <p:spPr bwMode="auto">
          <a:xfrm flipH="1">
            <a:off x="5553869" y="4682331"/>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89" name="Line 297"/>
          <p:cNvSpPr>
            <a:spLocks noChangeShapeType="1"/>
          </p:cNvSpPr>
          <p:nvPr/>
        </p:nvSpPr>
        <p:spPr bwMode="auto">
          <a:xfrm flipH="1">
            <a:off x="5536406" y="4682331"/>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90" name="Line 298"/>
          <p:cNvSpPr>
            <a:spLocks noChangeShapeType="1"/>
          </p:cNvSpPr>
          <p:nvPr/>
        </p:nvSpPr>
        <p:spPr bwMode="auto">
          <a:xfrm flipH="1">
            <a:off x="5520531" y="4682331"/>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91" name="Line 299"/>
          <p:cNvSpPr>
            <a:spLocks noChangeShapeType="1"/>
          </p:cNvSpPr>
          <p:nvPr/>
        </p:nvSpPr>
        <p:spPr bwMode="auto">
          <a:xfrm flipH="1">
            <a:off x="5503069" y="4682331"/>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92" name="Line 300"/>
          <p:cNvSpPr>
            <a:spLocks noChangeShapeType="1"/>
          </p:cNvSpPr>
          <p:nvPr/>
        </p:nvSpPr>
        <p:spPr bwMode="auto">
          <a:xfrm flipH="1">
            <a:off x="5485606" y="4682331"/>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93" name="Line 301"/>
          <p:cNvSpPr>
            <a:spLocks noChangeShapeType="1"/>
          </p:cNvSpPr>
          <p:nvPr/>
        </p:nvSpPr>
        <p:spPr bwMode="auto">
          <a:xfrm flipH="1">
            <a:off x="5468144" y="4682331"/>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94" name="Line 302"/>
          <p:cNvSpPr>
            <a:spLocks noChangeShapeType="1"/>
          </p:cNvSpPr>
          <p:nvPr/>
        </p:nvSpPr>
        <p:spPr bwMode="auto">
          <a:xfrm flipH="1">
            <a:off x="5452269" y="4682331"/>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95" name="Line 303"/>
          <p:cNvSpPr>
            <a:spLocks noChangeShapeType="1"/>
          </p:cNvSpPr>
          <p:nvPr/>
        </p:nvSpPr>
        <p:spPr bwMode="auto">
          <a:xfrm flipH="1">
            <a:off x="5434806" y="4682331"/>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96" name="Line 304"/>
          <p:cNvSpPr>
            <a:spLocks noChangeShapeType="1"/>
          </p:cNvSpPr>
          <p:nvPr/>
        </p:nvSpPr>
        <p:spPr bwMode="auto">
          <a:xfrm flipH="1">
            <a:off x="5417344" y="4682331"/>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97" name="Line 305"/>
          <p:cNvSpPr>
            <a:spLocks noChangeShapeType="1"/>
          </p:cNvSpPr>
          <p:nvPr/>
        </p:nvSpPr>
        <p:spPr bwMode="auto">
          <a:xfrm flipH="1">
            <a:off x="5401469" y="4682331"/>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98" name="Line 306"/>
          <p:cNvSpPr>
            <a:spLocks noChangeShapeType="1"/>
          </p:cNvSpPr>
          <p:nvPr/>
        </p:nvSpPr>
        <p:spPr bwMode="auto">
          <a:xfrm flipH="1">
            <a:off x="5384006" y="4682331"/>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099" name="Line 307"/>
          <p:cNvSpPr>
            <a:spLocks noChangeShapeType="1"/>
          </p:cNvSpPr>
          <p:nvPr/>
        </p:nvSpPr>
        <p:spPr bwMode="auto">
          <a:xfrm flipH="1">
            <a:off x="5366544" y="4682331"/>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100" name="Line 308"/>
          <p:cNvSpPr>
            <a:spLocks noChangeShapeType="1"/>
          </p:cNvSpPr>
          <p:nvPr/>
        </p:nvSpPr>
        <p:spPr bwMode="auto">
          <a:xfrm flipH="1">
            <a:off x="5349081" y="4682331"/>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101" name="Line 309"/>
          <p:cNvSpPr>
            <a:spLocks noChangeShapeType="1"/>
          </p:cNvSpPr>
          <p:nvPr/>
        </p:nvSpPr>
        <p:spPr bwMode="auto">
          <a:xfrm flipH="1">
            <a:off x="5333206" y="4682331"/>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102" name="Line 310"/>
          <p:cNvSpPr>
            <a:spLocks noChangeShapeType="1"/>
          </p:cNvSpPr>
          <p:nvPr/>
        </p:nvSpPr>
        <p:spPr bwMode="auto">
          <a:xfrm flipH="1">
            <a:off x="5315744" y="4682331"/>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103" name="Line 311"/>
          <p:cNvSpPr>
            <a:spLocks noChangeShapeType="1"/>
          </p:cNvSpPr>
          <p:nvPr/>
        </p:nvSpPr>
        <p:spPr bwMode="auto">
          <a:xfrm flipH="1">
            <a:off x="5298281" y="4682331"/>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104" name="Line 312"/>
          <p:cNvSpPr>
            <a:spLocks noChangeShapeType="1"/>
          </p:cNvSpPr>
          <p:nvPr/>
        </p:nvSpPr>
        <p:spPr bwMode="auto">
          <a:xfrm flipH="1">
            <a:off x="5280819" y="4682331"/>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105" name="Line 313"/>
          <p:cNvSpPr>
            <a:spLocks noChangeShapeType="1"/>
          </p:cNvSpPr>
          <p:nvPr/>
        </p:nvSpPr>
        <p:spPr bwMode="auto">
          <a:xfrm flipH="1">
            <a:off x="5264944" y="4682331"/>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106" name="Line 314"/>
          <p:cNvSpPr>
            <a:spLocks noChangeShapeType="1"/>
          </p:cNvSpPr>
          <p:nvPr/>
        </p:nvSpPr>
        <p:spPr bwMode="auto">
          <a:xfrm flipH="1">
            <a:off x="5247481" y="4682331"/>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107" name="Line 315"/>
          <p:cNvSpPr>
            <a:spLocks noChangeShapeType="1"/>
          </p:cNvSpPr>
          <p:nvPr/>
        </p:nvSpPr>
        <p:spPr bwMode="auto">
          <a:xfrm flipH="1">
            <a:off x="5230019" y="4682331"/>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108" name="Line 316"/>
          <p:cNvSpPr>
            <a:spLocks noChangeShapeType="1"/>
          </p:cNvSpPr>
          <p:nvPr/>
        </p:nvSpPr>
        <p:spPr bwMode="auto">
          <a:xfrm flipH="1">
            <a:off x="5212556" y="4682331"/>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109" name="Line 317"/>
          <p:cNvSpPr>
            <a:spLocks noChangeShapeType="1"/>
          </p:cNvSpPr>
          <p:nvPr/>
        </p:nvSpPr>
        <p:spPr bwMode="auto">
          <a:xfrm flipH="1">
            <a:off x="5196681" y="4682331"/>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110" name="Line 318"/>
          <p:cNvSpPr>
            <a:spLocks noChangeShapeType="1"/>
          </p:cNvSpPr>
          <p:nvPr/>
        </p:nvSpPr>
        <p:spPr bwMode="auto">
          <a:xfrm flipH="1">
            <a:off x="5179219" y="4682331"/>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111" name="Line 319"/>
          <p:cNvSpPr>
            <a:spLocks noChangeShapeType="1"/>
          </p:cNvSpPr>
          <p:nvPr/>
        </p:nvSpPr>
        <p:spPr bwMode="auto">
          <a:xfrm flipH="1">
            <a:off x="5161756" y="4682331"/>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112" name="Line 320"/>
          <p:cNvSpPr>
            <a:spLocks noChangeShapeType="1"/>
          </p:cNvSpPr>
          <p:nvPr/>
        </p:nvSpPr>
        <p:spPr bwMode="auto">
          <a:xfrm flipH="1">
            <a:off x="5144294" y="4682331"/>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113" name="Line 321"/>
          <p:cNvSpPr>
            <a:spLocks noChangeShapeType="1"/>
          </p:cNvSpPr>
          <p:nvPr/>
        </p:nvSpPr>
        <p:spPr bwMode="auto">
          <a:xfrm flipH="1">
            <a:off x="5128419" y="4682331"/>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114" name="Line 322"/>
          <p:cNvSpPr>
            <a:spLocks noChangeShapeType="1"/>
          </p:cNvSpPr>
          <p:nvPr/>
        </p:nvSpPr>
        <p:spPr bwMode="auto">
          <a:xfrm flipH="1">
            <a:off x="5110956" y="4682331"/>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115" name="Line 323"/>
          <p:cNvSpPr>
            <a:spLocks noChangeShapeType="1"/>
          </p:cNvSpPr>
          <p:nvPr/>
        </p:nvSpPr>
        <p:spPr bwMode="auto">
          <a:xfrm flipH="1">
            <a:off x="5093494" y="4682331"/>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116" name="Line 324"/>
          <p:cNvSpPr>
            <a:spLocks noChangeShapeType="1"/>
          </p:cNvSpPr>
          <p:nvPr/>
        </p:nvSpPr>
        <p:spPr bwMode="auto">
          <a:xfrm flipH="1">
            <a:off x="5076031" y="4682331"/>
            <a:ext cx="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117" name="Line 325"/>
          <p:cNvSpPr>
            <a:spLocks noChangeShapeType="1"/>
          </p:cNvSpPr>
          <p:nvPr/>
        </p:nvSpPr>
        <p:spPr bwMode="auto">
          <a:xfrm flipH="1">
            <a:off x="5060156" y="4682331"/>
            <a:ext cx="3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118" name="Line 326"/>
          <p:cNvSpPr>
            <a:spLocks noChangeShapeType="1"/>
          </p:cNvSpPr>
          <p:nvPr/>
        </p:nvSpPr>
        <p:spPr bwMode="auto">
          <a:xfrm flipH="1">
            <a:off x="5042694" y="4682331"/>
            <a:ext cx="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119" name="Line 327"/>
          <p:cNvSpPr>
            <a:spLocks noChangeShapeType="1"/>
          </p:cNvSpPr>
          <p:nvPr/>
        </p:nvSpPr>
        <p:spPr bwMode="auto">
          <a:xfrm flipV="1">
            <a:off x="5036344" y="4671219"/>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120" name="Line 328"/>
          <p:cNvSpPr>
            <a:spLocks noChangeShapeType="1"/>
          </p:cNvSpPr>
          <p:nvPr/>
        </p:nvSpPr>
        <p:spPr bwMode="auto">
          <a:xfrm flipV="1">
            <a:off x="5036344" y="4648994"/>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121" name="Line 329"/>
          <p:cNvSpPr>
            <a:spLocks noChangeShapeType="1"/>
          </p:cNvSpPr>
          <p:nvPr/>
        </p:nvSpPr>
        <p:spPr bwMode="auto">
          <a:xfrm flipV="1">
            <a:off x="5036344" y="4631531"/>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122" name="Line 330"/>
          <p:cNvSpPr>
            <a:spLocks noChangeShapeType="1"/>
          </p:cNvSpPr>
          <p:nvPr/>
        </p:nvSpPr>
        <p:spPr bwMode="auto">
          <a:xfrm flipV="1">
            <a:off x="5036344" y="4614069"/>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123" name="Line 331"/>
          <p:cNvSpPr>
            <a:spLocks noChangeShapeType="1"/>
          </p:cNvSpPr>
          <p:nvPr/>
        </p:nvSpPr>
        <p:spPr bwMode="auto">
          <a:xfrm flipV="1">
            <a:off x="5036344" y="4602956"/>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124" name="Line 332"/>
          <p:cNvSpPr>
            <a:spLocks noChangeShapeType="1"/>
          </p:cNvSpPr>
          <p:nvPr/>
        </p:nvSpPr>
        <p:spPr bwMode="auto">
          <a:xfrm flipV="1">
            <a:off x="5036344" y="4580731"/>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125" name="Line 333"/>
          <p:cNvSpPr>
            <a:spLocks noChangeShapeType="1"/>
          </p:cNvSpPr>
          <p:nvPr/>
        </p:nvSpPr>
        <p:spPr bwMode="auto">
          <a:xfrm flipV="1">
            <a:off x="5036344" y="4563269"/>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126" name="Line 334"/>
          <p:cNvSpPr>
            <a:spLocks noChangeShapeType="1"/>
          </p:cNvSpPr>
          <p:nvPr/>
        </p:nvSpPr>
        <p:spPr bwMode="auto">
          <a:xfrm flipV="1">
            <a:off x="5036344" y="4552156"/>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127" name="Line 335"/>
          <p:cNvSpPr>
            <a:spLocks noChangeShapeType="1"/>
          </p:cNvSpPr>
          <p:nvPr/>
        </p:nvSpPr>
        <p:spPr bwMode="auto">
          <a:xfrm flipV="1">
            <a:off x="5036344" y="4534694"/>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128" name="Line 336"/>
          <p:cNvSpPr>
            <a:spLocks noChangeShapeType="1"/>
          </p:cNvSpPr>
          <p:nvPr/>
        </p:nvSpPr>
        <p:spPr bwMode="auto">
          <a:xfrm flipV="1">
            <a:off x="5036344" y="4512469"/>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129" name="Line 337"/>
          <p:cNvSpPr>
            <a:spLocks noChangeShapeType="1"/>
          </p:cNvSpPr>
          <p:nvPr/>
        </p:nvSpPr>
        <p:spPr bwMode="auto">
          <a:xfrm flipV="1">
            <a:off x="5036344" y="4495006"/>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130" name="Line 338"/>
          <p:cNvSpPr>
            <a:spLocks noChangeShapeType="1"/>
          </p:cNvSpPr>
          <p:nvPr/>
        </p:nvSpPr>
        <p:spPr bwMode="auto">
          <a:xfrm flipV="1">
            <a:off x="5036344" y="4483894"/>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131" name="Line 339"/>
          <p:cNvSpPr>
            <a:spLocks noChangeShapeType="1"/>
          </p:cNvSpPr>
          <p:nvPr/>
        </p:nvSpPr>
        <p:spPr bwMode="auto">
          <a:xfrm flipV="1">
            <a:off x="5036344" y="4461669"/>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132" name="Line 340"/>
          <p:cNvSpPr>
            <a:spLocks noChangeShapeType="1"/>
          </p:cNvSpPr>
          <p:nvPr/>
        </p:nvSpPr>
        <p:spPr bwMode="auto">
          <a:xfrm flipV="1">
            <a:off x="5036344" y="4444206"/>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133" name="Line 341"/>
          <p:cNvSpPr>
            <a:spLocks noChangeShapeType="1"/>
          </p:cNvSpPr>
          <p:nvPr/>
        </p:nvSpPr>
        <p:spPr bwMode="auto">
          <a:xfrm flipV="1">
            <a:off x="5036344" y="4426744"/>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134" name="Line 342"/>
          <p:cNvSpPr>
            <a:spLocks noChangeShapeType="1"/>
          </p:cNvSpPr>
          <p:nvPr/>
        </p:nvSpPr>
        <p:spPr bwMode="auto">
          <a:xfrm flipV="1">
            <a:off x="5036344" y="4415631"/>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135" name="Line 343"/>
          <p:cNvSpPr>
            <a:spLocks noChangeShapeType="1"/>
          </p:cNvSpPr>
          <p:nvPr/>
        </p:nvSpPr>
        <p:spPr bwMode="auto">
          <a:xfrm flipV="1">
            <a:off x="5036344" y="4393406"/>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136" name="Line 344"/>
          <p:cNvSpPr>
            <a:spLocks noChangeShapeType="1"/>
          </p:cNvSpPr>
          <p:nvPr/>
        </p:nvSpPr>
        <p:spPr bwMode="auto">
          <a:xfrm flipV="1">
            <a:off x="5036344" y="4375944"/>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137" name="Line 345"/>
          <p:cNvSpPr>
            <a:spLocks noChangeShapeType="1"/>
          </p:cNvSpPr>
          <p:nvPr/>
        </p:nvSpPr>
        <p:spPr bwMode="auto">
          <a:xfrm flipV="1">
            <a:off x="5036344" y="4364831"/>
            <a:ext cx="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138" name="Line 346"/>
          <p:cNvSpPr>
            <a:spLocks noChangeShapeType="1"/>
          </p:cNvSpPr>
          <p:nvPr/>
        </p:nvSpPr>
        <p:spPr bwMode="auto">
          <a:xfrm flipV="1">
            <a:off x="5036344" y="4342606"/>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139" name="Line 347"/>
          <p:cNvSpPr>
            <a:spLocks noChangeShapeType="1"/>
          </p:cNvSpPr>
          <p:nvPr/>
        </p:nvSpPr>
        <p:spPr bwMode="auto">
          <a:xfrm flipV="1">
            <a:off x="5036344" y="4325144"/>
            <a:ext cx="0"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140" name="Line 348"/>
          <p:cNvSpPr>
            <a:spLocks noChangeShapeType="1"/>
          </p:cNvSpPr>
          <p:nvPr/>
        </p:nvSpPr>
        <p:spPr bwMode="auto">
          <a:xfrm flipV="1">
            <a:off x="5036344" y="4307681"/>
            <a:ext cx="0"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141" name="Rectangle 349"/>
          <p:cNvSpPr>
            <a:spLocks noChangeArrowheads="1"/>
          </p:cNvSpPr>
          <p:nvPr/>
        </p:nvSpPr>
        <p:spPr bwMode="auto">
          <a:xfrm>
            <a:off x="4985544" y="3196431"/>
            <a:ext cx="2036762"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a:solidFill>
                  <a:srgbClr val="000000"/>
                </a:solidFill>
                <a:latin typeface="Bookman Old Style" pitchFamily="18" charset="0"/>
              </a:rPr>
              <a:t>(Directs search)</a:t>
            </a:r>
          </a:p>
        </p:txBody>
      </p:sp>
      <p:sp>
        <p:nvSpPr>
          <p:cNvPr id="34142" name="Rectangle 350"/>
          <p:cNvSpPr>
            <a:spLocks noChangeArrowheads="1"/>
          </p:cNvSpPr>
          <p:nvPr/>
        </p:nvSpPr>
        <p:spPr bwMode="auto">
          <a:xfrm>
            <a:off x="3690144" y="5812631"/>
            <a:ext cx="17621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a:solidFill>
                  <a:srgbClr val="000000"/>
                </a:solidFill>
                <a:latin typeface="Bookman Old Style" pitchFamily="18" charset="0"/>
              </a:rPr>
              <a:t>Data Records</a:t>
            </a:r>
          </a:p>
        </p:txBody>
      </p:sp>
      <p:sp>
        <p:nvSpPr>
          <p:cNvPr id="34143" name="Rectangle 351"/>
          <p:cNvSpPr>
            <a:spLocks noChangeArrowheads="1"/>
          </p:cNvSpPr>
          <p:nvPr/>
        </p:nvSpPr>
        <p:spPr bwMode="auto">
          <a:xfrm>
            <a:off x="4985544" y="2926556"/>
            <a:ext cx="844550"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a:solidFill>
                  <a:srgbClr val="000000"/>
                </a:solidFill>
                <a:latin typeface="Bookman Old Style" pitchFamily="18" charset="0"/>
              </a:rPr>
              <a:t>Index</a:t>
            </a:r>
          </a:p>
        </p:txBody>
      </p:sp>
      <p:sp>
        <p:nvSpPr>
          <p:cNvPr id="34144" name="Rectangle 352"/>
          <p:cNvSpPr>
            <a:spLocks noChangeArrowheads="1"/>
          </p:cNvSpPr>
          <p:nvPr/>
        </p:nvSpPr>
        <p:spPr bwMode="auto">
          <a:xfrm>
            <a:off x="5596731" y="4093369"/>
            <a:ext cx="1671638" cy="36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a:solidFill>
                  <a:srgbClr val="000000"/>
                </a:solidFill>
                <a:latin typeface="Bookman Old Style" pitchFamily="18" charset="0"/>
              </a:rPr>
              <a:t>Data Entries</a:t>
            </a:r>
          </a:p>
        </p:txBody>
      </p:sp>
      <p:sp>
        <p:nvSpPr>
          <p:cNvPr id="34145" name="Rectangle 353"/>
          <p:cNvSpPr>
            <a:spLocks noChangeArrowheads="1"/>
          </p:cNvSpPr>
          <p:nvPr/>
        </p:nvSpPr>
        <p:spPr bwMode="auto">
          <a:xfrm>
            <a:off x="5596731" y="4309269"/>
            <a:ext cx="1706563" cy="36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a:solidFill>
                  <a:srgbClr val="000000"/>
                </a:solidFill>
              </a:rPr>
              <a:t>("Sequence set")</a:t>
            </a:r>
          </a:p>
        </p:txBody>
      </p:sp>
      <p:sp>
        <p:nvSpPr>
          <p:cNvPr id="34146" name="Line 354"/>
          <p:cNvSpPr>
            <a:spLocks noChangeShapeType="1"/>
          </p:cNvSpPr>
          <p:nvPr/>
        </p:nvSpPr>
        <p:spPr bwMode="auto">
          <a:xfrm flipH="1">
            <a:off x="3136106" y="2878931"/>
            <a:ext cx="1143000" cy="1143000"/>
          </a:xfrm>
          <a:prstGeom prst="line">
            <a:avLst/>
          </a:prstGeom>
          <a:noFill/>
          <a:ln w="254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147" name="Line 355"/>
          <p:cNvSpPr>
            <a:spLocks noChangeShapeType="1"/>
          </p:cNvSpPr>
          <p:nvPr/>
        </p:nvSpPr>
        <p:spPr bwMode="auto">
          <a:xfrm>
            <a:off x="4279106" y="2878931"/>
            <a:ext cx="1143000" cy="1143000"/>
          </a:xfrm>
          <a:prstGeom prst="line">
            <a:avLst/>
          </a:prstGeom>
          <a:noFill/>
          <a:ln w="254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148" name="Line 356"/>
          <p:cNvSpPr>
            <a:spLocks noChangeShapeType="1"/>
          </p:cNvSpPr>
          <p:nvPr/>
        </p:nvSpPr>
        <p:spPr bwMode="auto">
          <a:xfrm>
            <a:off x="3136106" y="4021931"/>
            <a:ext cx="2286000" cy="0"/>
          </a:xfrm>
          <a:prstGeom prst="line">
            <a:avLst/>
          </a:prstGeom>
          <a:noFill/>
          <a:ln w="254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149" name="Line 357"/>
          <p:cNvSpPr>
            <a:spLocks noChangeShapeType="1"/>
          </p:cNvSpPr>
          <p:nvPr/>
        </p:nvSpPr>
        <p:spPr bwMode="auto">
          <a:xfrm>
            <a:off x="3821906" y="2574131"/>
            <a:ext cx="457200" cy="30480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150" name="Line 358"/>
          <p:cNvSpPr>
            <a:spLocks noChangeShapeType="1"/>
          </p:cNvSpPr>
          <p:nvPr/>
        </p:nvSpPr>
        <p:spPr bwMode="auto">
          <a:xfrm flipH="1">
            <a:off x="2983706" y="4021931"/>
            <a:ext cx="457200" cy="30480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151" name="Line 359"/>
          <p:cNvSpPr>
            <a:spLocks noChangeShapeType="1"/>
          </p:cNvSpPr>
          <p:nvPr/>
        </p:nvSpPr>
        <p:spPr bwMode="auto">
          <a:xfrm>
            <a:off x="3898106" y="4021931"/>
            <a:ext cx="0" cy="30480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152" name="Line 360"/>
          <p:cNvSpPr>
            <a:spLocks noChangeShapeType="1"/>
          </p:cNvSpPr>
          <p:nvPr/>
        </p:nvSpPr>
        <p:spPr bwMode="auto">
          <a:xfrm>
            <a:off x="5041106" y="4021931"/>
            <a:ext cx="228600" cy="30480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153" name="Line 361"/>
          <p:cNvSpPr>
            <a:spLocks noChangeShapeType="1"/>
          </p:cNvSpPr>
          <p:nvPr/>
        </p:nvSpPr>
        <p:spPr bwMode="auto">
          <a:xfrm>
            <a:off x="2831306" y="4707731"/>
            <a:ext cx="1371600" cy="53340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154" name="Line 362"/>
          <p:cNvSpPr>
            <a:spLocks noChangeShapeType="1"/>
          </p:cNvSpPr>
          <p:nvPr/>
        </p:nvSpPr>
        <p:spPr bwMode="auto">
          <a:xfrm flipH="1">
            <a:off x="2526506" y="4707731"/>
            <a:ext cx="381000" cy="53340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155" name="Line 363"/>
          <p:cNvSpPr>
            <a:spLocks noChangeShapeType="1"/>
          </p:cNvSpPr>
          <p:nvPr/>
        </p:nvSpPr>
        <p:spPr bwMode="auto">
          <a:xfrm flipH="1">
            <a:off x="2678906" y="4631531"/>
            <a:ext cx="381000" cy="68580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156" name="Line 364"/>
          <p:cNvSpPr>
            <a:spLocks noChangeShapeType="1"/>
          </p:cNvSpPr>
          <p:nvPr/>
        </p:nvSpPr>
        <p:spPr bwMode="auto">
          <a:xfrm>
            <a:off x="3136106" y="4707731"/>
            <a:ext cx="457200" cy="53340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157" name="Line 365"/>
          <p:cNvSpPr>
            <a:spLocks noChangeShapeType="1"/>
          </p:cNvSpPr>
          <p:nvPr/>
        </p:nvSpPr>
        <p:spPr bwMode="auto">
          <a:xfrm flipH="1">
            <a:off x="3669506" y="4707731"/>
            <a:ext cx="76200" cy="53340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158" name="Line 366"/>
          <p:cNvSpPr>
            <a:spLocks noChangeShapeType="1"/>
          </p:cNvSpPr>
          <p:nvPr/>
        </p:nvSpPr>
        <p:spPr bwMode="auto">
          <a:xfrm flipH="1">
            <a:off x="2526506" y="4707731"/>
            <a:ext cx="1295400" cy="60960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159" name="Line 367"/>
          <p:cNvSpPr>
            <a:spLocks noChangeShapeType="1"/>
          </p:cNvSpPr>
          <p:nvPr/>
        </p:nvSpPr>
        <p:spPr bwMode="auto">
          <a:xfrm>
            <a:off x="3898106" y="4707731"/>
            <a:ext cx="1524000" cy="53340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160" name="Line 368"/>
          <p:cNvSpPr>
            <a:spLocks noChangeShapeType="1"/>
          </p:cNvSpPr>
          <p:nvPr/>
        </p:nvSpPr>
        <p:spPr bwMode="auto">
          <a:xfrm>
            <a:off x="3974306" y="4707731"/>
            <a:ext cx="304800" cy="53340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161" name="Line 369"/>
          <p:cNvSpPr>
            <a:spLocks noChangeShapeType="1"/>
          </p:cNvSpPr>
          <p:nvPr/>
        </p:nvSpPr>
        <p:spPr bwMode="auto">
          <a:xfrm flipH="1">
            <a:off x="3745706" y="4707731"/>
            <a:ext cx="1447800" cy="53340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162" name="Line 370"/>
          <p:cNvSpPr>
            <a:spLocks noChangeShapeType="1"/>
          </p:cNvSpPr>
          <p:nvPr/>
        </p:nvSpPr>
        <p:spPr bwMode="auto">
          <a:xfrm>
            <a:off x="5269706" y="4707731"/>
            <a:ext cx="304800" cy="53340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163" name="Line 371"/>
          <p:cNvSpPr>
            <a:spLocks noChangeShapeType="1"/>
          </p:cNvSpPr>
          <p:nvPr/>
        </p:nvSpPr>
        <p:spPr bwMode="auto">
          <a:xfrm flipH="1">
            <a:off x="5041106" y="4707731"/>
            <a:ext cx="381000" cy="53340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164" name="Line 372"/>
          <p:cNvSpPr>
            <a:spLocks noChangeShapeType="1"/>
          </p:cNvSpPr>
          <p:nvPr/>
        </p:nvSpPr>
        <p:spPr bwMode="auto">
          <a:xfrm>
            <a:off x="5498306" y="4707731"/>
            <a:ext cx="685800" cy="53340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497187251"/>
      </p:ext>
    </p:extLst>
  </p:cSld>
  <p:clrMapOvr>
    <a:masterClrMapping/>
  </p:clrMapOvr>
  <p:transition>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4" name="Rectangle 4"/>
          <p:cNvSpPr>
            <a:spLocks noGrp="1" noChangeArrowheads="1"/>
          </p:cNvSpPr>
          <p:nvPr>
            <p:ph type="title"/>
          </p:nvPr>
        </p:nvSpPr>
        <p:spPr>
          <a:xfrm>
            <a:off x="381000" y="0"/>
            <a:ext cx="8382000" cy="1104900"/>
          </a:xfrm>
          <a:noFill/>
          <a:ln/>
        </p:spPr>
        <p:txBody>
          <a:bodyPr/>
          <a:lstStyle/>
          <a:p>
            <a:r>
              <a:rPr lang="en-US" dirty="0"/>
              <a:t>External Sorting vs. </a:t>
            </a:r>
            <a:r>
              <a:rPr lang="en-US" dirty="0" err="1"/>
              <a:t>Unclustered</a:t>
            </a:r>
            <a:r>
              <a:rPr lang="en-US" dirty="0"/>
              <a:t> Index</a:t>
            </a:r>
          </a:p>
        </p:txBody>
      </p:sp>
      <p:graphicFrame>
        <p:nvGraphicFramePr>
          <p:cNvPr id="35845" name="Object 5">
            <a:hlinkClick r:id="" action="ppaction://ole?verb=0"/>
          </p:cNvPr>
          <p:cNvGraphicFramePr>
            <a:graphicFrameLocks/>
          </p:cNvGraphicFramePr>
          <p:nvPr>
            <p:extLst>
              <p:ext uri="{D42A27DB-BD31-4B8C-83A1-F6EECF244321}">
                <p14:modId xmlns:p14="http://schemas.microsoft.com/office/powerpoint/2010/main" val="3122533767"/>
              </p:ext>
            </p:extLst>
          </p:nvPr>
        </p:nvGraphicFramePr>
        <p:xfrm>
          <a:off x="143669" y="1524000"/>
          <a:ext cx="8856662" cy="4127500"/>
        </p:xfrm>
        <a:graphic>
          <a:graphicData uri="http://schemas.openxmlformats.org/presentationml/2006/ole">
            <mc:AlternateContent xmlns:mc="http://schemas.openxmlformats.org/markup-compatibility/2006">
              <mc:Choice xmlns:v="urn:schemas-microsoft-com:vml" Requires="v">
                <p:oleObj spid="_x0000_s7251" name="Document" r:id="rId4" imgW="8858250" imgH="4129088" progId="Word.Document.8">
                  <p:embed/>
                </p:oleObj>
              </mc:Choice>
              <mc:Fallback>
                <p:oleObj name="Document" r:id="rId4" imgW="8858250" imgH="4129088" progId="Word.Document.8">
                  <p:embed/>
                  <p:pic>
                    <p:nvPicPr>
                      <p:cNvPr id="0" name="Picture 26"/>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3669" y="1524000"/>
                        <a:ext cx="8856662" cy="412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5846" name="Rectangle 6"/>
          <p:cNvSpPr>
            <a:spLocks noChangeArrowheads="1"/>
          </p:cNvSpPr>
          <p:nvPr/>
        </p:nvSpPr>
        <p:spPr bwMode="auto">
          <a:xfrm>
            <a:off x="381000" y="5099643"/>
            <a:ext cx="8764433" cy="1567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pPr marL="342900" indent="-342900">
              <a:buFont typeface="Arial" pitchFamily="34" charset="0"/>
              <a:buChar char="•"/>
            </a:pPr>
            <a:r>
              <a:rPr lang="en-US" b="1" i="1" dirty="0" smtClean="0">
                <a:latin typeface="Book Antiqua" pitchFamily="18" charset="0"/>
              </a:rPr>
              <a:t>p</a:t>
            </a:r>
            <a:r>
              <a:rPr lang="en-US" b="1" dirty="0">
                <a:latin typeface="Book Antiqua" pitchFamily="18" charset="0"/>
              </a:rPr>
              <a:t>: # of records per </a:t>
            </a:r>
            <a:r>
              <a:rPr lang="en-US" b="1" dirty="0" smtClean="0">
                <a:latin typeface="Book Antiqua" pitchFamily="18" charset="0"/>
              </a:rPr>
              <a:t>page (</a:t>
            </a:r>
            <a:r>
              <a:rPr lang="en-US" b="1" i="1" dirty="0" smtClean="0">
                <a:latin typeface="Book Antiqua" pitchFamily="18" charset="0"/>
              </a:rPr>
              <a:t>p=100 </a:t>
            </a:r>
            <a:r>
              <a:rPr lang="en-US" b="1" i="1" dirty="0">
                <a:latin typeface="Book Antiqua" pitchFamily="18" charset="0"/>
              </a:rPr>
              <a:t>is the more realistic </a:t>
            </a:r>
            <a:r>
              <a:rPr lang="en-US" b="1" i="1" dirty="0" smtClean="0">
                <a:latin typeface="Book Antiqua" pitchFamily="18" charset="0"/>
              </a:rPr>
              <a:t>value)</a:t>
            </a:r>
          </a:p>
          <a:p>
            <a:pPr marL="342900" indent="-342900">
              <a:buFont typeface="Arial" pitchFamily="34" charset="0"/>
              <a:buChar char="•"/>
            </a:pPr>
            <a:r>
              <a:rPr lang="en-US" b="1" i="1" dirty="0">
                <a:latin typeface="Book Antiqua" pitchFamily="18" charset="0"/>
              </a:rPr>
              <a:t>B=1,000 and block size=32 for </a:t>
            </a:r>
            <a:r>
              <a:rPr lang="en-US" b="1" i="1" dirty="0" smtClean="0">
                <a:latin typeface="Book Antiqua" pitchFamily="18" charset="0"/>
              </a:rPr>
              <a:t>sorting</a:t>
            </a:r>
          </a:p>
          <a:p>
            <a:pPr marL="342900" indent="-342900">
              <a:buFont typeface="Arial" pitchFamily="34" charset="0"/>
              <a:buChar char="•"/>
            </a:pPr>
            <a:r>
              <a:rPr lang="en-US" b="1" i="1" dirty="0" smtClean="0">
                <a:latin typeface="Book Antiqua" pitchFamily="18" charset="0"/>
              </a:rPr>
              <a:t>Assumes the blocks are never found in the buffer pool</a:t>
            </a:r>
            <a:endParaRPr lang="en-US" b="1" i="1" dirty="0">
              <a:latin typeface="Book Antiqua" pitchFamily="18" charset="0"/>
            </a:endParaRPr>
          </a:p>
          <a:p>
            <a:endParaRPr lang="en-US" b="1" i="1" dirty="0">
              <a:latin typeface="Book Antiqua" pitchFamily="18" charset="0"/>
            </a:endParaRPr>
          </a:p>
        </p:txBody>
      </p:sp>
    </p:spTree>
    <p:extLst>
      <p:ext uri="{BB962C8B-B14F-4D97-AF65-F5344CB8AC3E}">
        <p14:creationId xmlns:p14="http://schemas.microsoft.com/office/powerpoint/2010/main" val="3628891896"/>
      </p:ext>
    </p:extLst>
  </p:cSld>
  <p:clrMapOvr>
    <a:masterClrMapping/>
  </p:clrMapOvr>
  <p:transition>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2" name="Rectangle 4"/>
          <p:cNvSpPr>
            <a:spLocks noGrp="1" noChangeArrowheads="1"/>
          </p:cNvSpPr>
          <p:nvPr>
            <p:ph type="title"/>
          </p:nvPr>
        </p:nvSpPr>
        <p:spPr>
          <a:noFill/>
          <a:ln/>
        </p:spPr>
        <p:txBody>
          <a:bodyPr/>
          <a:lstStyle/>
          <a:p>
            <a:r>
              <a:rPr lang="en-US" dirty="0"/>
              <a:t>Sorting </a:t>
            </a:r>
            <a:r>
              <a:rPr lang="en-US" dirty="0" smtClean="0"/>
              <a:t>Records: Benchmarks</a:t>
            </a:r>
            <a:endParaRPr lang="en-US" dirty="0"/>
          </a:p>
        </p:txBody>
      </p:sp>
      <p:sp>
        <p:nvSpPr>
          <p:cNvPr id="27653" name="Rectangle 5"/>
          <p:cNvSpPr>
            <a:spLocks noGrp="1" noChangeArrowheads="1"/>
          </p:cNvSpPr>
          <p:nvPr>
            <p:ph type="body" idx="1"/>
          </p:nvPr>
        </p:nvSpPr>
        <p:spPr>
          <a:noFill/>
          <a:ln/>
        </p:spPr>
        <p:txBody>
          <a:bodyPr>
            <a:normAutofit lnSpcReduction="10000"/>
          </a:bodyPr>
          <a:lstStyle/>
          <a:p>
            <a:r>
              <a:rPr lang="en-US" dirty="0" smtClean="0"/>
              <a:t>Parallel sorting benchmarks/competitions exist in practice</a:t>
            </a:r>
            <a:endParaRPr lang="en-US" dirty="0"/>
          </a:p>
          <a:p>
            <a:r>
              <a:rPr lang="en-US" dirty="0" err="1"/>
              <a:t>Datamation</a:t>
            </a:r>
            <a:r>
              <a:rPr lang="en-US" dirty="0"/>
              <a:t>: Sort 1M records of size 100 </a:t>
            </a:r>
            <a:r>
              <a:rPr lang="en-US" dirty="0" smtClean="0"/>
              <a:t>bytes (considered </a:t>
            </a:r>
            <a:r>
              <a:rPr lang="en-US" dirty="0"/>
              <a:t>obsolete now at </a:t>
            </a:r>
            <a:r>
              <a:rPr lang="en-US" dirty="0">
                <a:hlinkClick r:id="rId3"/>
              </a:rPr>
              <a:t>http://sortbenchmark.org/)</a:t>
            </a:r>
            <a:endParaRPr lang="en-US" dirty="0"/>
          </a:p>
          <a:p>
            <a:pPr lvl="1">
              <a:buSzPct val="75000"/>
            </a:pPr>
            <a:r>
              <a:rPr lang="en-US" dirty="0"/>
              <a:t>Typical DBMS: </a:t>
            </a:r>
            <a:r>
              <a:rPr lang="en-US" dirty="0" smtClean="0"/>
              <a:t>5 </a:t>
            </a:r>
            <a:r>
              <a:rPr lang="en-US" dirty="0"/>
              <a:t>minutes</a:t>
            </a:r>
          </a:p>
          <a:p>
            <a:pPr lvl="1"/>
            <a:r>
              <a:rPr lang="en-US" dirty="0" smtClean="0"/>
              <a:t>2001</a:t>
            </a:r>
            <a:r>
              <a:rPr lang="en-US" dirty="0" smtClean="0"/>
              <a:t>: .48 sec. at </a:t>
            </a:r>
            <a:r>
              <a:rPr lang="en-US" dirty="0" smtClean="0">
                <a:hlinkClick r:id="rId4"/>
              </a:rPr>
              <a:t>UW</a:t>
            </a:r>
            <a:r>
              <a:rPr lang="en-US" dirty="0" smtClean="0"/>
              <a:t>  (most recent I could find)</a:t>
            </a:r>
          </a:p>
          <a:p>
            <a:pPr lvl="1"/>
            <a:r>
              <a:rPr lang="en-US" dirty="0" smtClean="0"/>
              <a:t>Oracle on </a:t>
            </a:r>
            <a:r>
              <a:rPr lang="en-US" dirty="0" smtClean="0"/>
              <a:t>dbs3:  sorts 80MB in 32 sec. </a:t>
            </a:r>
            <a:r>
              <a:rPr lang="en-US" dirty="0" smtClean="0"/>
              <a:t>with 8GB</a:t>
            </a:r>
            <a:r>
              <a:rPr lang="en-US" dirty="0" smtClean="0"/>
              <a:t> </a:t>
            </a:r>
            <a:r>
              <a:rPr lang="en-US" dirty="0" smtClean="0"/>
              <a:t>for PGA.</a:t>
            </a:r>
            <a:endParaRPr lang="en-US" dirty="0"/>
          </a:p>
          <a:p>
            <a:r>
              <a:rPr lang="en-US" dirty="0" smtClean="0"/>
              <a:t>Newer benchmarks:</a:t>
            </a:r>
            <a:endParaRPr lang="en-US" dirty="0"/>
          </a:p>
          <a:p>
            <a:pPr lvl="1">
              <a:buSzPct val="75000"/>
            </a:pPr>
            <a:r>
              <a:rPr lang="en-US" dirty="0"/>
              <a:t>Minute Sort: How </a:t>
            </a:r>
            <a:r>
              <a:rPr lang="en-US" dirty="0" smtClean="0"/>
              <a:t>many TB </a:t>
            </a:r>
            <a:r>
              <a:rPr lang="en-US" dirty="0"/>
              <a:t>can you sort in 1 minute</a:t>
            </a:r>
            <a:r>
              <a:rPr lang="en-US" dirty="0" smtClean="0"/>
              <a:t>?</a:t>
            </a:r>
          </a:p>
          <a:p>
            <a:pPr lvl="2">
              <a:buSzPct val="75000"/>
            </a:pPr>
            <a:r>
              <a:rPr lang="en-US" dirty="0" smtClean="0"/>
              <a:t>2016:  37TB/55TB </a:t>
            </a:r>
            <a:r>
              <a:rPr lang="en-US" dirty="0" err="1" smtClean="0">
                <a:hlinkClick r:id="rId5"/>
              </a:rPr>
              <a:t>Tencent</a:t>
            </a:r>
            <a:r>
              <a:rPr lang="en-US" dirty="0" smtClean="0">
                <a:hlinkClick r:id="rId5"/>
              </a:rPr>
              <a:t> Sort </a:t>
            </a:r>
            <a:r>
              <a:rPr lang="en-US" dirty="0" smtClean="0"/>
              <a:t>at </a:t>
            </a:r>
            <a:r>
              <a:rPr lang="en-US" dirty="0" err="1" smtClean="0"/>
              <a:t>Tencent</a:t>
            </a:r>
            <a:r>
              <a:rPr lang="en-US" dirty="0" smtClean="0"/>
              <a:t> Corp., China</a:t>
            </a:r>
          </a:p>
          <a:p>
            <a:pPr lvl="1">
              <a:buSzPct val="75000"/>
            </a:pPr>
            <a:r>
              <a:rPr lang="en-US" dirty="0" smtClean="0"/>
              <a:t>Cloud </a:t>
            </a:r>
            <a:r>
              <a:rPr lang="en-US" dirty="0"/>
              <a:t>Sort: </a:t>
            </a:r>
            <a:r>
              <a:rPr lang="en-US" dirty="0" smtClean="0"/>
              <a:t>How much in USD to sort 100 TB using a public cloud</a:t>
            </a:r>
          </a:p>
          <a:p>
            <a:pPr marL="548640" lvl="2" indent="0">
              <a:buSzPct val="75000"/>
              <a:buNone/>
            </a:pPr>
            <a:r>
              <a:rPr lang="en-US" dirty="0" smtClean="0"/>
              <a:t>2015: $451 on </a:t>
            </a:r>
            <a:r>
              <a:rPr lang="pt-BR" dirty="0"/>
              <a:t>330 Amazon EC2 r3.4xlarge </a:t>
            </a:r>
            <a:r>
              <a:rPr lang="pt-BR" dirty="0" smtClean="0"/>
              <a:t>nodes, by profs at </a:t>
            </a:r>
            <a:r>
              <a:rPr lang="pt-BR" dirty="0" smtClean="0"/>
              <a:t>UCSD.</a:t>
            </a:r>
          </a:p>
          <a:p>
            <a:pPr marL="548640" lvl="2" indent="0">
              <a:buSzPct val="75000"/>
              <a:buNone/>
            </a:pPr>
            <a:r>
              <a:rPr lang="pt-BR" dirty="0" smtClean="0"/>
              <a:t>2016: $144 using Alibaba Cloud, by profs at Nanjing U, others</a:t>
            </a:r>
            <a:endParaRPr lang="en-US" dirty="0"/>
          </a:p>
        </p:txBody>
      </p:sp>
    </p:spTree>
    <p:extLst>
      <p:ext uri="{BB962C8B-B14F-4D97-AF65-F5344CB8AC3E}">
        <p14:creationId xmlns:p14="http://schemas.microsoft.com/office/powerpoint/2010/main" val="1503147875"/>
      </p:ext>
    </p:extLst>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Oracle on </a:t>
            </a:r>
            <a:r>
              <a:rPr lang="en-US" dirty="0" smtClean="0"/>
              <a:t>dbs3: </a:t>
            </a:r>
            <a:r>
              <a:rPr lang="en-US" dirty="0" smtClean="0"/>
              <a:t>.5</a:t>
            </a:r>
            <a:r>
              <a:rPr lang="en-US" dirty="0" smtClean="0"/>
              <a:t> </a:t>
            </a:r>
            <a:r>
              <a:rPr lang="en-US" dirty="0" smtClean="0"/>
              <a:t>min to sort 1M </a:t>
            </a:r>
            <a:r>
              <a:rPr lang="en-US" dirty="0" smtClean="0"/>
              <a:t>records,</a:t>
            </a:r>
            <a:br>
              <a:rPr lang="en-US" dirty="0" smtClean="0"/>
            </a:br>
            <a:r>
              <a:rPr lang="en-US" dirty="0" smtClean="0"/>
              <a:t>11 min to sort 250M records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Select median(k250k) from bench250;</a:t>
            </a:r>
          </a:p>
          <a:p>
            <a:pPr lvl="1"/>
            <a:r>
              <a:rPr lang="en-US" dirty="0" smtClean="0"/>
              <a:t>250M records,</a:t>
            </a:r>
            <a:r>
              <a:rPr lang="en-US" dirty="0" smtClean="0"/>
              <a:t> </a:t>
            </a:r>
            <a:r>
              <a:rPr lang="en-US" dirty="0" smtClean="0"/>
              <a:t>roughly </a:t>
            </a:r>
            <a:r>
              <a:rPr lang="en-US" dirty="0" smtClean="0"/>
              <a:t>2GB</a:t>
            </a:r>
            <a:r>
              <a:rPr lang="en-US" dirty="0" smtClean="0"/>
              <a:t> data (250M*8bytes/row)</a:t>
            </a:r>
          </a:p>
          <a:p>
            <a:r>
              <a:rPr lang="en-US" dirty="0" smtClean="0"/>
              <a:t>Suppose </a:t>
            </a:r>
            <a:r>
              <a:rPr lang="en-US" dirty="0" smtClean="0"/>
              <a:t>Oracle allots </a:t>
            </a:r>
            <a:r>
              <a:rPr lang="en-US" dirty="0" smtClean="0"/>
              <a:t>100 </a:t>
            </a:r>
            <a:r>
              <a:rPr lang="en-US" dirty="0" smtClean="0"/>
              <a:t>MB </a:t>
            </a:r>
            <a:r>
              <a:rPr lang="en-US" dirty="0" smtClean="0"/>
              <a:t>for this sort</a:t>
            </a:r>
          </a:p>
          <a:p>
            <a:pPr lvl="1"/>
            <a:r>
              <a:rPr lang="en-US" dirty="0" smtClean="0"/>
              <a:t>Then </a:t>
            </a:r>
            <a:r>
              <a:rPr lang="en-US" dirty="0" smtClean="0"/>
              <a:t>2GB/100MB= 20 </a:t>
            </a:r>
            <a:r>
              <a:rPr lang="en-US" dirty="0" smtClean="0"/>
              <a:t>runs in pass 0</a:t>
            </a:r>
          </a:p>
          <a:p>
            <a:pPr lvl="1"/>
            <a:r>
              <a:rPr lang="en-US" dirty="0" smtClean="0"/>
              <a:t>100MB/8KB </a:t>
            </a:r>
            <a:r>
              <a:rPr lang="en-US" dirty="0" smtClean="0"/>
              <a:t>= </a:t>
            </a:r>
            <a:r>
              <a:rPr lang="en-US" dirty="0" smtClean="0"/>
              <a:t>12800 </a:t>
            </a:r>
            <a:r>
              <a:rPr lang="en-US" dirty="0" smtClean="0"/>
              <a:t>pages of buffer (</a:t>
            </a:r>
            <a:r>
              <a:rPr lang="en-US" dirty="0" smtClean="0"/>
              <a:t>B=12800)</a:t>
            </a:r>
            <a:endParaRPr lang="en-US" dirty="0" smtClean="0"/>
          </a:p>
          <a:p>
            <a:r>
              <a:rPr lang="en-US" dirty="0" smtClean="0"/>
              <a:t>So pass 1 merges </a:t>
            </a:r>
            <a:r>
              <a:rPr lang="en-US" dirty="0"/>
              <a:t>2</a:t>
            </a:r>
            <a:r>
              <a:rPr lang="en-US" dirty="0" smtClean="0"/>
              <a:t>0 </a:t>
            </a:r>
            <a:r>
              <a:rPr lang="en-US" dirty="0" smtClean="0"/>
              <a:t>runs into final sorted output</a:t>
            </a:r>
          </a:p>
          <a:p>
            <a:r>
              <a:rPr lang="en-US" dirty="0" smtClean="0"/>
              <a:t>The DB </a:t>
            </a:r>
            <a:r>
              <a:rPr lang="en-US" dirty="0" smtClean="0"/>
              <a:t>reads the table (1.7 min) then writes/reads </a:t>
            </a:r>
            <a:r>
              <a:rPr lang="en-US" dirty="0" smtClean="0"/>
              <a:t>the </a:t>
            </a:r>
            <a:r>
              <a:rPr lang="en-US" dirty="0" smtClean="0"/>
              <a:t>2GB</a:t>
            </a:r>
            <a:r>
              <a:rPr lang="en-US" dirty="0" smtClean="0"/>
              <a:t>, </a:t>
            </a:r>
            <a:r>
              <a:rPr lang="en-US" dirty="0" smtClean="0"/>
              <a:t>then the output </a:t>
            </a:r>
            <a:r>
              <a:rPr lang="en-US" dirty="0" smtClean="0"/>
              <a:t>is processed on the fly.</a:t>
            </a:r>
          </a:p>
          <a:p>
            <a:pPr lvl="1"/>
            <a:r>
              <a:rPr lang="en-US" dirty="0"/>
              <a:t>2</a:t>
            </a:r>
            <a:r>
              <a:rPr lang="en-US" dirty="0" smtClean="0"/>
              <a:t>*2GB/8KB </a:t>
            </a:r>
            <a:r>
              <a:rPr lang="en-US" dirty="0" smtClean="0"/>
              <a:t>= </a:t>
            </a:r>
            <a:r>
              <a:rPr lang="en-US" dirty="0" smtClean="0"/>
              <a:t>(1/2)M</a:t>
            </a:r>
            <a:r>
              <a:rPr lang="en-US" dirty="0" smtClean="0"/>
              <a:t> </a:t>
            </a:r>
            <a:r>
              <a:rPr lang="en-US" dirty="0" err="1" smtClean="0"/>
              <a:t>i</a:t>
            </a:r>
            <a:r>
              <a:rPr lang="en-US" dirty="0" smtClean="0"/>
              <a:t>/o, at about </a:t>
            </a:r>
            <a:r>
              <a:rPr lang="en-US" dirty="0" smtClean="0"/>
              <a:t>500 </a:t>
            </a:r>
            <a:r>
              <a:rPr lang="en-US" dirty="0" err="1" smtClean="0"/>
              <a:t>i</a:t>
            </a:r>
            <a:r>
              <a:rPr lang="en-US" dirty="0" smtClean="0"/>
              <a:t>/o/s</a:t>
            </a:r>
          </a:p>
          <a:p>
            <a:pPr lvl="1"/>
            <a:r>
              <a:rPr lang="en-US" dirty="0" smtClean="0"/>
              <a:t>(1/2)</a:t>
            </a:r>
            <a:r>
              <a:rPr lang="en-US" dirty="0" err="1" smtClean="0"/>
              <a:t>M</a:t>
            </a:r>
            <a:r>
              <a:rPr lang="en-US" dirty="0" err="1" smtClean="0"/>
              <a:t>i</a:t>
            </a:r>
            <a:r>
              <a:rPr lang="en-US" dirty="0" smtClean="0"/>
              <a:t>/</a:t>
            </a:r>
            <a:r>
              <a:rPr lang="en-US" dirty="0" err="1" smtClean="0"/>
              <a:t>os</a:t>
            </a:r>
            <a:r>
              <a:rPr lang="en-US" dirty="0" smtClean="0"/>
              <a:t>/(500 </a:t>
            </a:r>
            <a:r>
              <a:rPr lang="en-US" dirty="0" err="1" smtClean="0"/>
              <a:t>i</a:t>
            </a:r>
            <a:r>
              <a:rPr lang="en-US" dirty="0" smtClean="0"/>
              <a:t>/</a:t>
            </a:r>
            <a:r>
              <a:rPr lang="en-US" dirty="0" err="1" smtClean="0"/>
              <a:t>os</a:t>
            </a:r>
            <a:r>
              <a:rPr lang="en-US" dirty="0" smtClean="0"/>
              <a:t>/s) = </a:t>
            </a:r>
            <a:r>
              <a:rPr lang="en-US" dirty="0" smtClean="0"/>
              <a:t>2</a:t>
            </a:r>
            <a:r>
              <a:rPr lang="en-US" dirty="0" smtClean="0"/>
              <a:t>50</a:t>
            </a:r>
            <a:r>
              <a:rPr lang="en-US" dirty="0" smtClean="0"/>
              <a:t> </a:t>
            </a:r>
            <a:r>
              <a:rPr lang="en-US" dirty="0" smtClean="0"/>
              <a:t>s = </a:t>
            </a:r>
            <a:r>
              <a:rPr lang="en-US" dirty="0" smtClean="0"/>
              <a:t>4.2</a:t>
            </a:r>
            <a:r>
              <a:rPr lang="en-US" dirty="0" smtClean="0"/>
              <a:t> min, plus 1.7 = 6 min</a:t>
            </a:r>
            <a:endParaRPr lang="en-US" dirty="0" smtClean="0"/>
          </a:p>
          <a:p>
            <a:r>
              <a:rPr lang="en-US" dirty="0" smtClean="0"/>
              <a:t>Works </a:t>
            </a:r>
            <a:r>
              <a:rPr lang="en-US" dirty="0" smtClean="0"/>
              <a:t>out roughly. First reads = table scan, faster because of contiguous data, prefetching</a:t>
            </a:r>
          </a:p>
          <a:p>
            <a:r>
              <a:rPr lang="en-US" dirty="0" smtClean="0"/>
              <a:t>Additional 5 min or so for in-memory sorting, CPU bound</a:t>
            </a:r>
            <a:endParaRPr lang="en-US" dirty="0"/>
          </a:p>
        </p:txBody>
      </p:sp>
    </p:spTree>
    <p:extLst>
      <p:ext uri="{BB962C8B-B14F-4D97-AF65-F5344CB8AC3E}">
        <p14:creationId xmlns:p14="http://schemas.microsoft.com/office/powerpoint/2010/main" val="37080310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Pipelined Sort Engine</a:t>
            </a:r>
            <a:endParaRPr lang="en-US" dirty="0"/>
          </a:p>
        </p:txBody>
      </p:sp>
      <p:sp>
        <p:nvSpPr>
          <p:cNvPr id="3" name="Content Placeholder 2"/>
          <p:cNvSpPr>
            <a:spLocks noGrp="1"/>
          </p:cNvSpPr>
          <p:nvPr>
            <p:ph sz="quarter" idx="1"/>
          </p:nvPr>
        </p:nvSpPr>
        <p:spPr/>
        <p:txBody>
          <a:bodyPr>
            <a:normAutofit lnSpcReduction="10000"/>
          </a:bodyPr>
          <a:lstStyle/>
          <a:p>
            <a:r>
              <a:rPr lang="en-US" sz="2400" dirty="0" smtClean="0"/>
              <a:t>How it works: stream of tuples in, stream of tuples out</a:t>
            </a:r>
            <a:r>
              <a:rPr lang="en-US" dirty="0" smtClean="0"/>
              <a:t>:</a:t>
            </a:r>
          </a:p>
          <a:p>
            <a:pPr lvl="1"/>
            <a:r>
              <a:rPr lang="en-US" dirty="0" smtClean="0"/>
              <a:t>Initialize/create sort object: given B, number memory buffers</a:t>
            </a:r>
          </a:p>
          <a:p>
            <a:pPr lvl="1"/>
            <a:r>
              <a:rPr lang="en-US" dirty="0" err="1" smtClean="0"/>
              <a:t>Put_tuple</a:t>
            </a:r>
            <a:r>
              <a:rPr lang="en-US" dirty="0" smtClean="0"/>
              <a:t>, </a:t>
            </a:r>
            <a:r>
              <a:rPr lang="en-US" dirty="0" err="1" smtClean="0"/>
              <a:t>put_tuple</a:t>
            </a:r>
            <a:r>
              <a:rPr lang="en-US" dirty="0" smtClean="0"/>
              <a:t>, </a:t>
            </a:r>
            <a:r>
              <a:rPr lang="en-US" dirty="0" err="1" smtClean="0"/>
              <a:t>put_tuple</a:t>
            </a:r>
            <a:r>
              <a:rPr lang="en-US" dirty="0" smtClean="0"/>
              <a:t>,… add data</a:t>
            </a:r>
          </a:p>
          <a:p>
            <a:pPr lvl="1"/>
            <a:r>
              <a:rPr lang="en-US" dirty="0" err="1" smtClean="0"/>
              <a:t>Get_tuple</a:t>
            </a:r>
            <a:r>
              <a:rPr lang="en-US" dirty="0" smtClean="0"/>
              <a:t>: hangs for a while, returns first sorted tuple</a:t>
            </a:r>
          </a:p>
          <a:p>
            <a:pPr lvl="1"/>
            <a:r>
              <a:rPr lang="en-US" dirty="0" err="1" smtClean="0"/>
              <a:t>Get_tuple</a:t>
            </a:r>
            <a:r>
              <a:rPr lang="en-US" dirty="0" smtClean="0"/>
              <a:t>, </a:t>
            </a:r>
            <a:r>
              <a:rPr lang="en-US" dirty="0" err="1" smtClean="0"/>
              <a:t>get_tuple</a:t>
            </a:r>
            <a:r>
              <a:rPr lang="en-US" dirty="0" smtClean="0"/>
              <a:t>, … rest of sorted tuples</a:t>
            </a:r>
          </a:p>
          <a:p>
            <a:pPr lvl="1"/>
            <a:r>
              <a:rPr lang="en-US" dirty="0" smtClean="0"/>
              <a:t>Done!</a:t>
            </a:r>
          </a:p>
          <a:p>
            <a:r>
              <a:rPr lang="en-US" sz="2200" dirty="0" smtClean="0"/>
              <a:t>The sort doesn’t need to know how many tuples will be added!</a:t>
            </a:r>
          </a:p>
          <a:p>
            <a:r>
              <a:rPr lang="en-US" sz="2200" dirty="0" smtClean="0"/>
              <a:t>It just fills B buffers, sorts, outputs run, fills again, …</a:t>
            </a:r>
          </a:p>
          <a:p>
            <a:r>
              <a:rPr lang="en-US" sz="2200" dirty="0" smtClean="0"/>
              <a:t>When it sees </a:t>
            </a:r>
            <a:r>
              <a:rPr lang="en-US" sz="2200" dirty="0" err="1" smtClean="0"/>
              <a:t>get_tuple</a:t>
            </a:r>
            <a:r>
              <a:rPr lang="en-US" sz="2200" dirty="0" smtClean="0"/>
              <a:t>, it does know how much data is involved, can plan a multi-pass sort if needed.</a:t>
            </a:r>
          </a:p>
          <a:p>
            <a:r>
              <a:rPr lang="en-US" sz="2200" dirty="0" smtClean="0"/>
              <a:t>This possibility of pipelined sort is mentioned on pg. 496, but usually the authors assume file-to-file sort</a:t>
            </a:r>
          </a:p>
          <a:p>
            <a:r>
              <a:rPr lang="en-US" sz="2200" dirty="0" smtClean="0"/>
              <a:t>This adds write N, read N to the plan, 2N to cost.</a:t>
            </a:r>
            <a:endParaRPr lang="en-US" sz="2200" dirty="0"/>
          </a:p>
        </p:txBody>
      </p:sp>
    </p:spTree>
    <p:extLst>
      <p:ext uri="{BB962C8B-B14F-4D97-AF65-F5344CB8AC3E}">
        <p14:creationId xmlns:p14="http://schemas.microsoft.com/office/powerpoint/2010/main" val="12553242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89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892" name="Rectangle 4"/>
          <p:cNvSpPr>
            <a:spLocks noGrp="1" noChangeArrowheads="1"/>
          </p:cNvSpPr>
          <p:nvPr>
            <p:ph type="title"/>
          </p:nvPr>
        </p:nvSpPr>
        <p:spPr>
          <a:xfrm>
            <a:off x="914400" y="342900"/>
            <a:ext cx="7772400" cy="1104900"/>
          </a:xfrm>
          <a:noFill/>
          <a:ln/>
        </p:spPr>
        <p:txBody>
          <a:bodyPr/>
          <a:lstStyle/>
          <a:p>
            <a:r>
              <a:rPr lang="en-US"/>
              <a:t>Summary</a:t>
            </a:r>
          </a:p>
        </p:txBody>
      </p:sp>
      <p:sp>
        <p:nvSpPr>
          <p:cNvPr id="37893" name="Rectangle 5"/>
          <p:cNvSpPr>
            <a:spLocks noGrp="1" noChangeArrowheads="1"/>
          </p:cNvSpPr>
          <p:nvPr>
            <p:ph type="body" idx="1"/>
          </p:nvPr>
        </p:nvSpPr>
        <p:spPr>
          <a:xfrm>
            <a:off x="381000" y="1600200"/>
            <a:ext cx="8610600" cy="4800600"/>
          </a:xfrm>
          <a:noFill/>
          <a:ln/>
        </p:spPr>
        <p:txBody>
          <a:bodyPr>
            <a:normAutofit lnSpcReduction="10000"/>
          </a:bodyPr>
          <a:lstStyle/>
          <a:p>
            <a:r>
              <a:rPr lang="en-US" dirty="0"/>
              <a:t>External sorting is important; DBMS may dedicate part of buffer pool for sorting</a:t>
            </a:r>
            <a:r>
              <a:rPr lang="en-US" dirty="0" smtClean="0"/>
              <a:t>! Oracle: separate memory area</a:t>
            </a:r>
            <a:endParaRPr lang="en-US" dirty="0"/>
          </a:p>
          <a:p>
            <a:r>
              <a:rPr lang="en-US" dirty="0"/>
              <a:t>External merge sort minimizes disk I/O cost:</a:t>
            </a:r>
          </a:p>
          <a:p>
            <a:pPr lvl="1">
              <a:buSzPct val="75000"/>
            </a:pPr>
            <a:r>
              <a:rPr lang="en-US" dirty="0"/>
              <a:t>Pass 0: Produces sorted </a:t>
            </a:r>
            <a:r>
              <a:rPr lang="en-US" b="1" i="1" dirty="0"/>
              <a:t>runs</a:t>
            </a:r>
            <a:r>
              <a:rPr lang="en-US" dirty="0"/>
              <a:t> of size </a:t>
            </a:r>
            <a:r>
              <a:rPr lang="en-US" b="1" i="1" dirty="0"/>
              <a:t>B</a:t>
            </a:r>
            <a:r>
              <a:rPr lang="en-US" i="1" dirty="0"/>
              <a:t> </a:t>
            </a:r>
            <a:r>
              <a:rPr lang="en-US" dirty="0"/>
              <a:t>(# buffer pages). Later passes: </a:t>
            </a:r>
            <a:r>
              <a:rPr lang="en-US" b="1" i="1" dirty="0"/>
              <a:t>merge</a:t>
            </a:r>
            <a:r>
              <a:rPr lang="en-US" dirty="0"/>
              <a:t> runs.</a:t>
            </a:r>
          </a:p>
          <a:p>
            <a:pPr lvl="1">
              <a:buSzPct val="75000"/>
            </a:pPr>
            <a:r>
              <a:rPr lang="en-US" dirty="0"/>
              <a:t># of runs merged at a time depends on </a:t>
            </a:r>
            <a:r>
              <a:rPr lang="en-US" b="1" i="1" dirty="0"/>
              <a:t>B</a:t>
            </a:r>
            <a:r>
              <a:rPr lang="en-US" i="1" dirty="0"/>
              <a:t>, </a:t>
            </a:r>
            <a:r>
              <a:rPr lang="en-US" dirty="0"/>
              <a:t>and </a:t>
            </a:r>
            <a:r>
              <a:rPr lang="en-US" b="1" i="1" dirty="0"/>
              <a:t>block size</a:t>
            </a:r>
            <a:r>
              <a:rPr lang="en-US" i="1" dirty="0"/>
              <a:t>.</a:t>
            </a:r>
            <a:endParaRPr lang="en-US" dirty="0"/>
          </a:p>
          <a:p>
            <a:pPr lvl="1">
              <a:buSzPct val="75000"/>
            </a:pPr>
            <a:r>
              <a:rPr lang="en-US" dirty="0"/>
              <a:t>Larger block size means less I/O cost per page.</a:t>
            </a:r>
          </a:p>
          <a:p>
            <a:pPr lvl="1">
              <a:buSzPct val="75000"/>
            </a:pPr>
            <a:r>
              <a:rPr lang="en-US" dirty="0"/>
              <a:t>Larger block size means smaller # runs merged.</a:t>
            </a:r>
          </a:p>
          <a:p>
            <a:pPr lvl="1">
              <a:buSzPct val="75000"/>
            </a:pPr>
            <a:r>
              <a:rPr lang="en-US" dirty="0"/>
              <a:t>In practice, # of </a:t>
            </a:r>
            <a:r>
              <a:rPr lang="en-US" dirty="0" smtClean="0"/>
              <a:t>passes </a:t>
            </a:r>
            <a:r>
              <a:rPr lang="en-US" dirty="0"/>
              <a:t>rarely more than 2 or </a:t>
            </a:r>
            <a:r>
              <a:rPr lang="en-US" dirty="0" smtClean="0"/>
              <a:t>3, for properly managed database and decent sized memory</a:t>
            </a:r>
            <a:r>
              <a:rPr lang="en-US" dirty="0" smtClean="0"/>
              <a:t>.</a:t>
            </a:r>
          </a:p>
          <a:p>
            <a:pPr lvl="1">
              <a:buSzPct val="75000"/>
            </a:pPr>
            <a:r>
              <a:rPr lang="en-US" dirty="0" smtClean="0"/>
              <a:t>Using SSD: 5x faster for this needed sequential </a:t>
            </a:r>
            <a:r>
              <a:rPr lang="en-US" dirty="0" err="1" smtClean="0"/>
              <a:t>i</a:t>
            </a:r>
            <a:r>
              <a:rPr lang="en-US" dirty="0" smtClean="0"/>
              <a:t>/o, but writes may slow down </a:t>
            </a:r>
            <a:r>
              <a:rPr lang="en-US" smtClean="0"/>
              <a:t>over time.</a:t>
            </a:r>
            <a:endParaRPr lang="en-US" dirty="0"/>
          </a:p>
        </p:txBody>
      </p:sp>
    </p:spTree>
    <p:extLst>
      <p:ext uri="{BB962C8B-B14F-4D97-AF65-F5344CB8AC3E}">
        <p14:creationId xmlns:p14="http://schemas.microsoft.com/office/powerpoint/2010/main" val="129058872"/>
      </p:ext>
    </p:extLst>
  </p:cSld>
  <p:clrMapOvr>
    <a:masterClrMapping/>
  </p:clrMapOvr>
  <p:transition>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39"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40" name="Rectangle 4"/>
          <p:cNvSpPr>
            <a:spLocks noGrp="1" noChangeArrowheads="1"/>
          </p:cNvSpPr>
          <p:nvPr>
            <p:ph type="title"/>
          </p:nvPr>
        </p:nvSpPr>
        <p:spPr>
          <a:noFill/>
          <a:ln/>
        </p:spPr>
        <p:txBody>
          <a:bodyPr/>
          <a:lstStyle/>
          <a:p>
            <a:r>
              <a:rPr lang="en-US"/>
              <a:t>Summary, cont.</a:t>
            </a:r>
          </a:p>
        </p:txBody>
      </p:sp>
      <p:sp>
        <p:nvSpPr>
          <p:cNvPr id="39941" name="Rectangle 5"/>
          <p:cNvSpPr>
            <a:spLocks noGrp="1" noChangeArrowheads="1"/>
          </p:cNvSpPr>
          <p:nvPr>
            <p:ph type="body" idx="1"/>
          </p:nvPr>
        </p:nvSpPr>
        <p:spPr>
          <a:noFill/>
          <a:ln/>
        </p:spPr>
        <p:txBody>
          <a:bodyPr/>
          <a:lstStyle/>
          <a:p>
            <a:r>
              <a:rPr lang="en-US" dirty="0"/>
              <a:t>Choice of internal sort algorithm may matter:</a:t>
            </a:r>
          </a:p>
          <a:p>
            <a:pPr lvl="1">
              <a:buSzPct val="75000"/>
            </a:pPr>
            <a:r>
              <a:rPr lang="en-US" dirty="0" err="1"/>
              <a:t>Quicksort</a:t>
            </a:r>
            <a:r>
              <a:rPr lang="en-US" dirty="0"/>
              <a:t>: Quick!</a:t>
            </a:r>
          </a:p>
          <a:p>
            <a:pPr lvl="1">
              <a:buSzPct val="75000"/>
            </a:pPr>
            <a:r>
              <a:rPr lang="en-US" dirty="0"/>
              <a:t>Heap/tournament sort: slower (2x), longer runs</a:t>
            </a:r>
          </a:p>
          <a:p>
            <a:r>
              <a:rPr lang="en-US" dirty="0"/>
              <a:t>The best sorts are wildly fast:</a:t>
            </a:r>
          </a:p>
          <a:p>
            <a:pPr lvl="1">
              <a:buSzPct val="75000"/>
            </a:pPr>
            <a:r>
              <a:rPr lang="en-US" dirty="0"/>
              <a:t>Despite 40+ years of research, we’re still improving!</a:t>
            </a:r>
          </a:p>
          <a:p>
            <a:r>
              <a:rPr lang="en-US" dirty="0"/>
              <a:t>Clustered B+ tree is good for </a:t>
            </a:r>
            <a:r>
              <a:rPr lang="en-US" dirty="0" smtClean="0"/>
              <a:t>avoiding sorting</a:t>
            </a:r>
            <a:r>
              <a:rPr lang="en-US" dirty="0"/>
              <a:t>; </a:t>
            </a:r>
            <a:r>
              <a:rPr lang="en-US" dirty="0" err="1"/>
              <a:t>unclustered</a:t>
            </a:r>
            <a:r>
              <a:rPr lang="en-US" dirty="0"/>
              <a:t> tree is usually </a:t>
            </a:r>
            <a:r>
              <a:rPr lang="en-US" dirty="0" smtClean="0"/>
              <a:t>useless.</a:t>
            </a:r>
            <a:endParaRPr lang="en-US" dirty="0"/>
          </a:p>
        </p:txBody>
      </p:sp>
    </p:spTree>
    <p:extLst>
      <p:ext uri="{BB962C8B-B14F-4D97-AF65-F5344CB8AC3E}">
        <p14:creationId xmlns:p14="http://schemas.microsoft.com/office/powerpoint/2010/main" val="3106374301"/>
      </p:ext>
    </p:extLst>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In-memory vs. External Sorting</a:t>
            </a:r>
            <a:endParaRPr lang="en-US" dirty="0"/>
          </a:p>
        </p:txBody>
      </p:sp>
      <p:sp>
        <p:nvSpPr>
          <p:cNvPr id="3" name="Content Placeholder 2"/>
          <p:cNvSpPr>
            <a:spLocks noGrp="1"/>
          </p:cNvSpPr>
          <p:nvPr>
            <p:ph sz="quarter" idx="1"/>
          </p:nvPr>
        </p:nvSpPr>
        <p:spPr/>
        <p:txBody>
          <a:bodyPr/>
          <a:lstStyle/>
          <a:p>
            <a:r>
              <a:rPr lang="en-US" dirty="0" smtClean="0"/>
              <a:t>If data fits in memory allocated to a sort, an in-memory sort does the job.</a:t>
            </a:r>
          </a:p>
          <a:p>
            <a:r>
              <a:rPr lang="en-US" dirty="0" smtClean="0"/>
              <a:t>Otherwise, need external sorting, i.e., sort batches of data in memory, write to files, read back, merge,…</a:t>
            </a:r>
            <a:endParaRPr lang="en-US" dirty="0"/>
          </a:p>
        </p:txBody>
      </p:sp>
    </p:spTree>
    <p:extLst>
      <p:ext uri="{BB962C8B-B14F-4D97-AF65-F5344CB8AC3E}">
        <p14:creationId xmlns:p14="http://schemas.microsoft.com/office/powerpoint/2010/main" val="3225630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2" name="Rectangle 4"/>
          <p:cNvSpPr>
            <a:spLocks noGrp="1" noChangeArrowheads="1"/>
          </p:cNvSpPr>
          <p:nvPr>
            <p:ph type="title"/>
          </p:nvPr>
        </p:nvSpPr>
        <p:spPr>
          <a:noFill/>
          <a:ln/>
        </p:spPr>
        <p:txBody>
          <a:bodyPr/>
          <a:lstStyle/>
          <a:p>
            <a:r>
              <a:rPr lang="en-US" dirty="0"/>
              <a:t>2-Way </a:t>
            </a:r>
            <a:r>
              <a:rPr lang="en-US" dirty="0" smtClean="0"/>
              <a:t>External Sort</a:t>
            </a:r>
            <a:r>
              <a:rPr lang="en-US" dirty="0"/>
              <a:t>: Requires 3 Buffers</a:t>
            </a:r>
          </a:p>
        </p:txBody>
      </p:sp>
      <p:sp>
        <p:nvSpPr>
          <p:cNvPr id="7173" name="Rectangle 5"/>
          <p:cNvSpPr>
            <a:spLocks noGrp="1" noChangeArrowheads="1"/>
          </p:cNvSpPr>
          <p:nvPr>
            <p:ph type="body" idx="1"/>
          </p:nvPr>
        </p:nvSpPr>
        <p:spPr>
          <a:xfrm>
            <a:off x="190500" y="1357313"/>
            <a:ext cx="8763000" cy="4724400"/>
          </a:xfrm>
          <a:noFill/>
          <a:ln/>
        </p:spPr>
        <p:txBody>
          <a:bodyPr/>
          <a:lstStyle/>
          <a:p>
            <a:r>
              <a:rPr lang="en-US" dirty="0"/>
              <a:t>Pass 1: Read a page, sort </a:t>
            </a:r>
            <a:r>
              <a:rPr lang="en-US" dirty="0" smtClean="0"/>
              <a:t>it (in-memory sort), </a:t>
            </a:r>
            <a:r>
              <a:rPr lang="en-US" dirty="0"/>
              <a:t>write </a:t>
            </a:r>
            <a:r>
              <a:rPr lang="en-US" dirty="0" smtClean="0"/>
              <a:t>it</a:t>
            </a:r>
            <a:endParaRPr lang="en-US" dirty="0"/>
          </a:p>
          <a:p>
            <a:pPr lvl="1">
              <a:buSzPct val="75000"/>
            </a:pPr>
            <a:r>
              <a:rPr lang="en-US" dirty="0"/>
              <a:t>only one buffer page is used</a:t>
            </a:r>
          </a:p>
          <a:p>
            <a:r>
              <a:rPr lang="en-US" dirty="0"/>
              <a:t>Pass 2, 3, …, etc.:</a:t>
            </a:r>
          </a:p>
          <a:p>
            <a:pPr lvl="1">
              <a:buSzPct val="75000"/>
            </a:pPr>
            <a:r>
              <a:rPr lang="en-US" dirty="0"/>
              <a:t> three buffer pages </a:t>
            </a:r>
            <a:r>
              <a:rPr lang="en-US" dirty="0" smtClean="0"/>
              <a:t>used</a:t>
            </a:r>
            <a:endParaRPr lang="en-US" dirty="0"/>
          </a:p>
        </p:txBody>
      </p:sp>
      <p:sp>
        <p:nvSpPr>
          <p:cNvPr id="7174" name="Freeform 6"/>
          <p:cNvSpPr>
            <a:spLocks/>
          </p:cNvSpPr>
          <p:nvPr/>
        </p:nvSpPr>
        <p:spPr bwMode="auto">
          <a:xfrm>
            <a:off x="6650038" y="3982079"/>
            <a:ext cx="1316037" cy="220662"/>
          </a:xfrm>
          <a:custGeom>
            <a:avLst/>
            <a:gdLst>
              <a:gd name="T0" fmla="*/ 828 w 829"/>
              <a:gd name="T1" fmla="*/ 70 h 139"/>
              <a:gd name="T2" fmla="*/ 796 w 829"/>
              <a:gd name="T3" fmla="*/ 42 h 139"/>
              <a:gd name="T4" fmla="*/ 707 w 829"/>
              <a:gd name="T5" fmla="*/ 21 h 139"/>
              <a:gd name="T6" fmla="*/ 414 w 829"/>
              <a:gd name="T7" fmla="*/ 0 h 139"/>
              <a:gd name="T8" fmla="*/ 122 w 829"/>
              <a:gd name="T9" fmla="*/ 21 h 139"/>
              <a:gd name="T10" fmla="*/ 33 w 829"/>
              <a:gd name="T11" fmla="*/ 42 h 139"/>
              <a:gd name="T12" fmla="*/ 0 w 829"/>
              <a:gd name="T13" fmla="*/ 70 h 139"/>
              <a:gd name="T14" fmla="*/ 33 w 829"/>
              <a:gd name="T15" fmla="*/ 97 h 139"/>
              <a:gd name="T16" fmla="*/ 122 w 829"/>
              <a:gd name="T17" fmla="*/ 118 h 139"/>
              <a:gd name="T18" fmla="*/ 414 w 829"/>
              <a:gd name="T19" fmla="*/ 138 h 139"/>
              <a:gd name="T20" fmla="*/ 707 w 829"/>
              <a:gd name="T21" fmla="*/ 118 h 139"/>
              <a:gd name="T22" fmla="*/ 796 w 829"/>
              <a:gd name="T23" fmla="*/ 97 h 139"/>
              <a:gd name="T24" fmla="*/ 828 w 829"/>
              <a:gd name="T25" fmla="*/ 7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29" h="139">
                <a:moveTo>
                  <a:pt x="828" y="70"/>
                </a:moveTo>
                <a:lnTo>
                  <a:pt x="796" y="42"/>
                </a:lnTo>
                <a:lnTo>
                  <a:pt x="707" y="21"/>
                </a:lnTo>
                <a:lnTo>
                  <a:pt x="414" y="0"/>
                </a:lnTo>
                <a:lnTo>
                  <a:pt x="122" y="21"/>
                </a:lnTo>
                <a:lnTo>
                  <a:pt x="33" y="42"/>
                </a:lnTo>
                <a:lnTo>
                  <a:pt x="0" y="70"/>
                </a:lnTo>
                <a:lnTo>
                  <a:pt x="33" y="97"/>
                </a:lnTo>
                <a:lnTo>
                  <a:pt x="122" y="118"/>
                </a:lnTo>
                <a:lnTo>
                  <a:pt x="414" y="138"/>
                </a:lnTo>
                <a:lnTo>
                  <a:pt x="707" y="118"/>
                </a:lnTo>
                <a:lnTo>
                  <a:pt x="796" y="97"/>
                </a:lnTo>
                <a:lnTo>
                  <a:pt x="828" y="70"/>
                </a:lnTo>
              </a:path>
            </a:pathLst>
          </a:custGeom>
          <a:solidFill>
            <a:srgbClr val="99CCFF"/>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75" name="Freeform 7"/>
          <p:cNvSpPr>
            <a:spLocks/>
          </p:cNvSpPr>
          <p:nvPr/>
        </p:nvSpPr>
        <p:spPr bwMode="auto">
          <a:xfrm>
            <a:off x="1304925" y="4378954"/>
            <a:ext cx="1039813" cy="150812"/>
          </a:xfrm>
          <a:custGeom>
            <a:avLst/>
            <a:gdLst>
              <a:gd name="T0" fmla="*/ 0 w 655"/>
              <a:gd name="T1" fmla="*/ 94 h 95"/>
              <a:gd name="T2" fmla="*/ 0 w 655"/>
              <a:gd name="T3" fmla="*/ 0 h 95"/>
              <a:gd name="T4" fmla="*/ 654 w 655"/>
              <a:gd name="T5" fmla="*/ 0 h 95"/>
              <a:gd name="T6" fmla="*/ 654 w 655"/>
              <a:gd name="T7" fmla="*/ 94 h 95"/>
              <a:gd name="T8" fmla="*/ 0 w 655"/>
              <a:gd name="T9" fmla="*/ 94 h 95"/>
            </a:gdLst>
            <a:ahLst/>
            <a:cxnLst>
              <a:cxn ang="0">
                <a:pos x="T0" y="T1"/>
              </a:cxn>
              <a:cxn ang="0">
                <a:pos x="T2" y="T3"/>
              </a:cxn>
              <a:cxn ang="0">
                <a:pos x="T4" y="T5"/>
              </a:cxn>
              <a:cxn ang="0">
                <a:pos x="T6" y="T7"/>
              </a:cxn>
              <a:cxn ang="0">
                <a:pos x="T8" y="T9"/>
              </a:cxn>
            </a:cxnLst>
            <a:rect l="0" t="0" r="r" b="b"/>
            <a:pathLst>
              <a:path w="655" h="95">
                <a:moveTo>
                  <a:pt x="0" y="94"/>
                </a:moveTo>
                <a:lnTo>
                  <a:pt x="0" y="0"/>
                </a:lnTo>
                <a:lnTo>
                  <a:pt x="654" y="0"/>
                </a:lnTo>
                <a:lnTo>
                  <a:pt x="654" y="94"/>
                </a:lnTo>
                <a:lnTo>
                  <a:pt x="0" y="94"/>
                </a:lnTo>
              </a:path>
            </a:pathLst>
          </a:custGeom>
          <a:solidFill>
            <a:srgbClr val="99CCFF"/>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76" name="Freeform 8"/>
          <p:cNvSpPr>
            <a:spLocks/>
          </p:cNvSpPr>
          <p:nvPr/>
        </p:nvSpPr>
        <p:spPr bwMode="auto">
          <a:xfrm>
            <a:off x="1304925" y="5126666"/>
            <a:ext cx="1068388" cy="138113"/>
          </a:xfrm>
          <a:custGeom>
            <a:avLst/>
            <a:gdLst>
              <a:gd name="T0" fmla="*/ 0 w 673"/>
              <a:gd name="T1" fmla="*/ 86 h 87"/>
              <a:gd name="T2" fmla="*/ 0 w 673"/>
              <a:gd name="T3" fmla="*/ 0 h 87"/>
              <a:gd name="T4" fmla="*/ 672 w 673"/>
              <a:gd name="T5" fmla="*/ 0 h 87"/>
              <a:gd name="T6" fmla="*/ 672 w 673"/>
              <a:gd name="T7" fmla="*/ 86 h 87"/>
              <a:gd name="T8" fmla="*/ 0 w 673"/>
              <a:gd name="T9" fmla="*/ 86 h 87"/>
            </a:gdLst>
            <a:ahLst/>
            <a:cxnLst>
              <a:cxn ang="0">
                <a:pos x="T0" y="T1"/>
              </a:cxn>
              <a:cxn ang="0">
                <a:pos x="T2" y="T3"/>
              </a:cxn>
              <a:cxn ang="0">
                <a:pos x="T4" y="T5"/>
              </a:cxn>
              <a:cxn ang="0">
                <a:pos x="T6" y="T7"/>
              </a:cxn>
              <a:cxn ang="0">
                <a:pos x="T8" y="T9"/>
              </a:cxn>
            </a:cxnLst>
            <a:rect l="0" t="0" r="r" b="b"/>
            <a:pathLst>
              <a:path w="673" h="87">
                <a:moveTo>
                  <a:pt x="0" y="86"/>
                </a:moveTo>
                <a:lnTo>
                  <a:pt x="0" y="0"/>
                </a:lnTo>
                <a:lnTo>
                  <a:pt x="672" y="0"/>
                </a:lnTo>
                <a:lnTo>
                  <a:pt x="672" y="86"/>
                </a:lnTo>
                <a:lnTo>
                  <a:pt x="0" y="86"/>
                </a:lnTo>
              </a:path>
            </a:pathLst>
          </a:custGeom>
          <a:solidFill>
            <a:srgbClr val="99CCFF"/>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77" name="Freeform 9"/>
          <p:cNvSpPr>
            <a:spLocks/>
          </p:cNvSpPr>
          <p:nvPr/>
        </p:nvSpPr>
        <p:spPr bwMode="auto">
          <a:xfrm>
            <a:off x="1166813" y="4010654"/>
            <a:ext cx="1314450" cy="219075"/>
          </a:xfrm>
          <a:custGeom>
            <a:avLst/>
            <a:gdLst>
              <a:gd name="T0" fmla="*/ 827 w 828"/>
              <a:gd name="T1" fmla="*/ 69 h 138"/>
              <a:gd name="T2" fmla="*/ 795 w 828"/>
              <a:gd name="T3" fmla="*/ 42 h 138"/>
              <a:gd name="T4" fmla="*/ 706 w 828"/>
              <a:gd name="T5" fmla="*/ 20 h 138"/>
              <a:gd name="T6" fmla="*/ 414 w 828"/>
              <a:gd name="T7" fmla="*/ 0 h 138"/>
              <a:gd name="T8" fmla="*/ 121 w 828"/>
              <a:gd name="T9" fmla="*/ 20 h 138"/>
              <a:gd name="T10" fmla="*/ 32 w 828"/>
              <a:gd name="T11" fmla="*/ 42 h 138"/>
              <a:gd name="T12" fmla="*/ 0 w 828"/>
              <a:gd name="T13" fmla="*/ 69 h 138"/>
              <a:gd name="T14" fmla="*/ 32 w 828"/>
              <a:gd name="T15" fmla="*/ 95 h 138"/>
              <a:gd name="T16" fmla="*/ 121 w 828"/>
              <a:gd name="T17" fmla="*/ 117 h 138"/>
              <a:gd name="T18" fmla="*/ 414 w 828"/>
              <a:gd name="T19" fmla="*/ 137 h 138"/>
              <a:gd name="T20" fmla="*/ 706 w 828"/>
              <a:gd name="T21" fmla="*/ 117 h 138"/>
              <a:gd name="T22" fmla="*/ 795 w 828"/>
              <a:gd name="T23" fmla="*/ 95 h 138"/>
              <a:gd name="T24" fmla="*/ 827 w 828"/>
              <a:gd name="T25" fmla="*/ 69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28" h="138">
                <a:moveTo>
                  <a:pt x="827" y="69"/>
                </a:moveTo>
                <a:lnTo>
                  <a:pt x="795" y="42"/>
                </a:lnTo>
                <a:lnTo>
                  <a:pt x="706" y="20"/>
                </a:lnTo>
                <a:lnTo>
                  <a:pt x="414" y="0"/>
                </a:lnTo>
                <a:lnTo>
                  <a:pt x="121" y="20"/>
                </a:lnTo>
                <a:lnTo>
                  <a:pt x="32" y="42"/>
                </a:lnTo>
                <a:lnTo>
                  <a:pt x="0" y="69"/>
                </a:lnTo>
                <a:lnTo>
                  <a:pt x="32" y="95"/>
                </a:lnTo>
                <a:lnTo>
                  <a:pt x="121" y="117"/>
                </a:lnTo>
                <a:lnTo>
                  <a:pt x="414" y="137"/>
                </a:lnTo>
                <a:lnTo>
                  <a:pt x="706" y="117"/>
                </a:lnTo>
                <a:lnTo>
                  <a:pt x="795" y="95"/>
                </a:lnTo>
                <a:lnTo>
                  <a:pt x="827" y="69"/>
                </a:lnTo>
              </a:path>
            </a:pathLst>
          </a:custGeom>
          <a:solidFill>
            <a:srgbClr val="99CCFF"/>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78" name="Rectangle 10"/>
          <p:cNvSpPr>
            <a:spLocks noChangeArrowheads="1"/>
          </p:cNvSpPr>
          <p:nvPr/>
        </p:nvSpPr>
        <p:spPr bwMode="auto">
          <a:xfrm>
            <a:off x="3194050" y="5448929"/>
            <a:ext cx="2730500" cy="36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sz="1800" b="1">
                <a:latin typeface="Bookman Old Style" pitchFamily="18" charset="0"/>
              </a:rPr>
              <a:t>Main memory buffers</a:t>
            </a:r>
          </a:p>
        </p:txBody>
      </p:sp>
      <p:sp>
        <p:nvSpPr>
          <p:cNvPr id="7179" name="Freeform 11"/>
          <p:cNvSpPr>
            <a:spLocks/>
          </p:cNvSpPr>
          <p:nvPr/>
        </p:nvSpPr>
        <p:spPr bwMode="auto">
          <a:xfrm>
            <a:off x="6759575" y="4677404"/>
            <a:ext cx="1055688" cy="138112"/>
          </a:xfrm>
          <a:custGeom>
            <a:avLst/>
            <a:gdLst>
              <a:gd name="T0" fmla="*/ 0 w 665"/>
              <a:gd name="T1" fmla="*/ 86 h 87"/>
              <a:gd name="T2" fmla="*/ 0 w 665"/>
              <a:gd name="T3" fmla="*/ 0 h 87"/>
              <a:gd name="T4" fmla="*/ 664 w 665"/>
              <a:gd name="T5" fmla="*/ 0 h 87"/>
              <a:gd name="T6" fmla="*/ 664 w 665"/>
              <a:gd name="T7" fmla="*/ 86 h 87"/>
              <a:gd name="T8" fmla="*/ 0 w 665"/>
              <a:gd name="T9" fmla="*/ 86 h 87"/>
            </a:gdLst>
            <a:ahLst/>
            <a:cxnLst>
              <a:cxn ang="0">
                <a:pos x="T0" y="T1"/>
              </a:cxn>
              <a:cxn ang="0">
                <a:pos x="T2" y="T3"/>
              </a:cxn>
              <a:cxn ang="0">
                <a:pos x="T4" y="T5"/>
              </a:cxn>
              <a:cxn ang="0">
                <a:pos x="T6" y="T7"/>
              </a:cxn>
              <a:cxn ang="0">
                <a:pos x="T8" y="T9"/>
              </a:cxn>
            </a:cxnLst>
            <a:rect l="0" t="0" r="r" b="b"/>
            <a:pathLst>
              <a:path w="665" h="87">
                <a:moveTo>
                  <a:pt x="0" y="86"/>
                </a:moveTo>
                <a:lnTo>
                  <a:pt x="0" y="0"/>
                </a:lnTo>
                <a:lnTo>
                  <a:pt x="664" y="0"/>
                </a:lnTo>
                <a:lnTo>
                  <a:pt x="664" y="86"/>
                </a:lnTo>
                <a:lnTo>
                  <a:pt x="0" y="86"/>
                </a:lnTo>
              </a:path>
            </a:pathLst>
          </a:custGeom>
          <a:solidFill>
            <a:srgbClr val="99CCFF"/>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0" name="Freeform 12"/>
          <p:cNvSpPr>
            <a:spLocks/>
          </p:cNvSpPr>
          <p:nvPr/>
        </p:nvSpPr>
        <p:spPr bwMode="auto">
          <a:xfrm>
            <a:off x="6773863" y="4909179"/>
            <a:ext cx="1055687" cy="125412"/>
          </a:xfrm>
          <a:custGeom>
            <a:avLst/>
            <a:gdLst>
              <a:gd name="T0" fmla="*/ 0 w 665"/>
              <a:gd name="T1" fmla="*/ 78 h 79"/>
              <a:gd name="T2" fmla="*/ 0 w 665"/>
              <a:gd name="T3" fmla="*/ 0 h 79"/>
              <a:gd name="T4" fmla="*/ 664 w 665"/>
              <a:gd name="T5" fmla="*/ 0 h 79"/>
              <a:gd name="T6" fmla="*/ 664 w 665"/>
              <a:gd name="T7" fmla="*/ 78 h 79"/>
              <a:gd name="T8" fmla="*/ 0 w 665"/>
              <a:gd name="T9" fmla="*/ 78 h 79"/>
            </a:gdLst>
            <a:ahLst/>
            <a:cxnLst>
              <a:cxn ang="0">
                <a:pos x="T0" y="T1"/>
              </a:cxn>
              <a:cxn ang="0">
                <a:pos x="T2" y="T3"/>
              </a:cxn>
              <a:cxn ang="0">
                <a:pos x="T4" y="T5"/>
              </a:cxn>
              <a:cxn ang="0">
                <a:pos x="T6" y="T7"/>
              </a:cxn>
              <a:cxn ang="0">
                <a:pos x="T8" y="T9"/>
              </a:cxn>
            </a:cxnLst>
            <a:rect l="0" t="0" r="r" b="b"/>
            <a:pathLst>
              <a:path w="665" h="79">
                <a:moveTo>
                  <a:pt x="0" y="78"/>
                </a:moveTo>
                <a:lnTo>
                  <a:pt x="0" y="0"/>
                </a:lnTo>
                <a:lnTo>
                  <a:pt x="664" y="0"/>
                </a:lnTo>
                <a:lnTo>
                  <a:pt x="664" y="78"/>
                </a:lnTo>
                <a:lnTo>
                  <a:pt x="0" y="78"/>
                </a:lnTo>
              </a:path>
            </a:pathLst>
          </a:custGeom>
          <a:solidFill>
            <a:srgbClr val="99CCFF"/>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1" name="Freeform 13"/>
          <p:cNvSpPr>
            <a:spLocks/>
          </p:cNvSpPr>
          <p:nvPr/>
        </p:nvSpPr>
        <p:spPr bwMode="auto">
          <a:xfrm>
            <a:off x="3314700" y="4124954"/>
            <a:ext cx="1127125" cy="444500"/>
          </a:xfrm>
          <a:custGeom>
            <a:avLst/>
            <a:gdLst>
              <a:gd name="T0" fmla="*/ 0 w 710"/>
              <a:gd name="T1" fmla="*/ 279 h 280"/>
              <a:gd name="T2" fmla="*/ 0 w 710"/>
              <a:gd name="T3" fmla="*/ 0 h 280"/>
              <a:gd name="T4" fmla="*/ 709 w 710"/>
              <a:gd name="T5" fmla="*/ 0 h 280"/>
              <a:gd name="T6" fmla="*/ 709 w 710"/>
              <a:gd name="T7" fmla="*/ 279 h 280"/>
              <a:gd name="T8" fmla="*/ 0 w 710"/>
              <a:gd name="T9" fmla="*/ 279 h 280"/>
            </a:gdLst>
            <a:ahLst/>
            <a:cxnLst>
              <a:cxn ang="0">
                <a:pos x="T0" y="T1"/>
              </a:cxn>
              <a:cxn ang="0">
                <a:pos x="T2" y="T3"/>
              </a:cxn>
              <a:cxn ang="0">
                <a:pos x="T4" y="T5"/>
              </a:cxn>
              <a:cxn ang="0">
                <a:pos x="T6" y="T7"/>
              </a:cxn>
              <a:cxn ang="0">
                <a:pos x="T8" y="T9"/>
              </a:cxn>
            </a:cxnLst>
            <a:rect l="0" t="0" r="r" b="b"/>
            <a:pathLst>
              <a:path w="710" h="280">
                <a:moveTo>
                  <a:pt x="0" y="279"/>
                </a:moveTo>
                <a:lnTo>
                  <a:pt x="0" y="0"/>
                </a:lnTo>
                <a:lnTo>
                  <a:pt x="709" y="0"/>
                </a:lnTo>
                <a:lnTo>
                  <a:pt x="709" y="279"/>
                </a:lnTo>
                <a:lnTo>
                  <a:pt x="0" y="279"/>
                </a:lnTo>
              </a:path>
            </a:pathLst>
          </a:custGeom>
          <a:solidFill>
            <a:srgbClr val="F6BF69"/>
          </a:solidFill>
          <a:ln w="12700" cap="rnd" cmpd="sng">
            <a:solidFill>
              <a:schemeClr val="tx2"/>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2" name="Freeform 14"/>
          <p:cNvSpPr>
            <a:spLocks/>
          </p:cNvSpPr>
          <p:nvPr/>
        </p:nvSpPr>
        <p:spPr bwMode="auto">
          <a:xfrm>
            <a:off x="5067300" y="4601204"/>
            <a:ext cx="1001713" cy="360362"/>
          </a:xfrm>
          <a:custGeom>
            <a:avLst/>
            <a:gdLst>
              <a:gd name="T0" fmla="*/ 0 w 631"/>
              <a:gd name="T1" fmla="*/ 226 h 227"/>
              <a:gd name="T2" fmla="*/ 0 w 631"/>
              <a:gd name="T3" fmla="*/ 0 h 227"/>
              <a:gd name="T4" fmla="*/ 630 w 631"/>
              <a:gd name="T5" fmla="*/ 0 h 227"/>
              <a:gd name="T6" fmla="*/ 630 w 631"/>
              <a:gd name="T7" fmla="*/ 226 h 227"/>
              <a:gd name="T8" fmla="*/ 0 w 631"/>
              <a:gd name="T9" fmla="*/ 226 h 227"/>
            </a:gdLst>
            <a:ahLst/>
            <a:cxnLst>
              <a:cxn ang="0">
                <a:pos x="T0" y="T1"/>
              </a:cxn>
              <a:cxn ang="0">
                <a:pos x="T2" y="T3"/>
              </a:cxn>
              <a:cxn ang="0">
                <a:pos x="T4" y="T5"/>
              </a:cxn>
              <a:cxn ang="0">
                <a:pos x="T6" y="T7"/>
              </a:cxn>
              <a:cxn ang="0">
                <a:pos x="T8" y="T9"/>
              </a:cxn>
            </a:cxnLst>
            <a:rect l="0" t="0" r="r" b="b"/>
            <a:pathLst>
              <a:path w="631" h="227">
                <a:moveTo>
                  <a:pt x="0" y="226"/>
                </a:moveTo>
                <a:lnTo>
                  <a:pt x="0" y="0"/>
                </a:lnTo>
                <a:lnTo>
                  <a:pt x="630" y="0"/>
                </a:lnTo>
                <a:lnTo>
                  <a:pt x="630" y="226"/>
                </a:lnTo>
                <a:lnTo>
                  <a:pt x="0" y="226"/>
                </a:lnTo>
              </a:path>
            </a:pathLst>
          </a:custGeom>
          <a:solidFill>
            <a:srgbClr val="F6BF69"/>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3" name="Freeform 15"/>
          <p:cNvSpPr>
            <a:spLocks/>
          </p:cNvSpPr>
          <p:nvPr/>
        </p:nvSpPr>
        <p:spPr bwMode="auto">
          <a:xfrm>
            <a:off x="3287713" y="4967916"/>
            <a:ext cx="1127125" cy="446088"/>
          </a:xfrm>
          <a:custGeom>
            <a:avLst/>
            <a:gdLst>
              <a:gd name="T0" fmla="*/ 0 w 710"/>
              <a:gd name="T1" fmla="*/ 280 h 281"/>
              <a:gd name="T2" fmla="*/ 0 w 710"/>
              <a:gd name="T3" fmla="*/ 0 h 281"/>
              <a:gd name="T4" fmla="*/ 709 w 710"/>
              <a:gd name="T5" fmla="*/ 0 h 281"/>
              <a:gd name="T6" fmla="*/ 709 w 710"/>
              <a:gd name="T7" fmla="*/ 280 h 281"/>
              <a:gd name="T8" fmla="*/ 0 w 710"/>
              <a:gd name="T9" fmla="*/ 280 h 281"/>
            </a:gdLst>
            <a:ahLst/>
            <a:cxnLst>
              <a:cxn ang="0">
                <a:pos x="T0" y="T1"/>
              </a:cxn>
              <a:cxn ang="0">
                <a:pos x="T2" y="T3"/>
              </a:cxn>
              <a:cxn ang="0">
                <a:pos x="T4" y="T5"/>
              </a:cxn>
              <a:cxn ang="0">
                <a:pos x="T6" y="T7"/>
              </a:cxn>
              <a:cxn ang="0">
                <a:pos x="T8" y="T9"/>
              </a:cxn>
            </a:cxnLst>
            <a:rect l="0" t="0" r="r" b="b"/>
            <a:pathLst>
              <a:path w="710" h="281">
                <a:moveTo>
                  <a:pt x="0" y="280"/>
                </a:moveTo>
                <a:lnTo>
                  <a:pt x="0" y="0"/>
                </a:lnTo>
                <a:lnTo>
                  <a:pt x="709" y="0"/>
                </a:lnTo>
                <a:lnTo>
                  <a:pt x="709" y="280"/>
                </a:lnTo>
                <a:lnTo>
                  <a:pt x="0" y="280"/>
                </a:lnTo>
              </a:path>
            </a:pathLst>
          </a:custGeom>
          <a:solidFill>
            <a:srgbClr val="F6BF69"/>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4" name="Freeform 16"/>
          <p:cNvSpPr>
            <a:spLocks/>
          </p:cNvSpPr>
          <p:nvPr/>
        </p:nvSpPr>
        <p:spPr bwMode="auto">
          <a:xfrm>
            <a:off x="2809875" y="3807454"/>
            <a:ext cx="3433763" cy="2055812"/>
          </a:xfrm>
          <a:custGeom>
            <a:avLst/>
            <a:gdLst>
              <a:gd name="T0" fmla="*/ 0 w 2163"/>
              <a:gd name="T1" fmla="*/ 1294 h 1295"/>
              <a:gd name="T2" fmla="*/ 0 w 2163"/>
              <a:gd name="T3" fmla="*/ 0 h 1295"/>
              <a:gd name="T4" fmla="*/ 2162 w 2163"/>
              <a:gd name="T5" fmla="*/ 0 h 1295"/>
              <a:gd name="T6" fmla="*/ 2162 w 2163"/>
              <a:gd name="T7" fmla="*/ 1294 h 1295"/>
              <a:gd name="T8" fmla="*/ 0 w 2163"/>
              <a:gd name="T9" fmla="*/ 1294 h 1295"/>
            </a:gdLst>
            <a:ahLst/>
            <a:cxnLst>
              <a:cxn ang="0">
                <a:pos x="T0" y="T1"/>
              </a:cxn>
              <a:cxn ang="0">
                <a:pos x="T2" y="T3"/>
              </a:cxn>
              <a:cxn ang="0">
                <a:pos x="T4" y="T5"/>
              </a:cxn>
              <a:cxn ang="0">
                <a:pos x="T6" y="T7"/>
              </a:cxn>
              <a:cxn ang="0">
                <a:pos x="T8" y="T9"/>
              </a:cxn>
            </a:cxnLst>
            <a:rect l="0" t="0" r="r" b="b"/>
            <a:pathLst>
              <a:path w="2163" h="1295">
                <a:moveTo>
                  <a:pt x="0" y="1294"/>
                </a:moveTo>
                <a:lnTo>
                  <a:pt x="0" y="0"/>
                </a:lnTo>
                <a:lnTo>
                  <a:pt x="2162" y="0"/>
                </a:lnTo>
                <a:lnTo>
                  <a:pt x="2162" y="1294"/>
                </a:lnTo>
                <a:lnTo>
                  <a:pt x="0" y="129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5" name="Rectangle 17"/>
          <p:cNvSpPr>
            <a:spLocks noChangeArrowheads="1"/>
          </p:cNvSpPr>
          <p:nvPr/>
        </p:nvSpPr>
        <p:spPr bwMode="auto">
          <a:xfrm>
            <a:off x="3294063" y="4163054"/>
            <a:ext cx="1042987"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latin typeface="Bookman Old Style" pitchFamily="18" charset="0"/>
              </a:rPr>
              <a:t>INPUT 1</a:t>
            </a:r>
          </a:p>
        </p:txBody>
      </p:sp>
      <p:sp>
        <p:nvSpPr>
          <p:cNvPr id="7186" name="Rectangle 18"/>
          <p:cNvSpPr>
            <a:spLocks noChangeArrowheads="1"/>
          </p:cNvSpPr>
          <p:nvPr/>
        </p:nvSpPr>
        <p:spPr bwMode="auto">
          <a:xfrm>
            <a:off x="3294063" y="5007604"/>
            <a:ext cx="1042987"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latin typeface="Bookman Old Style" pitchFamily="18" charset="0"/>
              </a:rPr>
              <a:t>INPUT 2</a:t>
            </a:r>
          </a:p>
        </p:txBody>
      </p:sp>
      <p:sp>
        <p:nvSpPr>
          <p:cNvPr id="7187" name="Rectangle 19"/>
          <p:cNvSpPr>
            <a:spLocks noChangeArrowheads="1"/>
          </p:cNvSpPr>
          <p:nvPr/>
        </p:nvSpPr>
        <p:spPr bwMode="auto">
          <a:xfrm>
            <a:off x="5016500" y="4612316"/>
            <a:ext cx="106362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latin typeface="Bookman Old Style" pitchFamily="18" charset="0"/>
              </a:rPr>
              <a:t>OUTPUT</a:t>
            </a:r>
          </a:p>
        </p:txBody>
      </p:sp>
      <p:sp>
        <p:nvSpPr>
          <p:cNvPr id="7188" name="Rectangle 20"/>
          <p:cNvSpPr>
            <a:spLocks noChangeArrowheads="1"/>
          </p:cNvSpPr>
          <p:nvPr/>
        </p:nvSpPr>
        <p:spPr bwMode="auto">
          <a:xfrm>
            <a:off x="7026275" y="5561641"/>
            <a:ext cx="711200"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a:latin typeface="Bookman Old Style" pitchFamily="18" charset="0"/>
              </a:rPr>
              <a:t>Disk</a:t>
            </a:r>
          </a:p>
        </p:txBody>
      </p:sp>
      <p:sp>
        <p:nvSpPr>
          <p:cNvPr id="7189" name="Rectangle 21"/>
          <p:cNvSpPr>
            <a:spLocks noChangeArrowheads="1"/>
          </p:cNvSpPr>
          <p:nvPr/>
        </p:nvSpPr>
        <p:spPr bwMode="auto">
          <a:xfrm>
            <a:off x="1474788" y="5588629"/>
            <a:ext cx="711200" cy="36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a:latin typeface="Bookman Old Style" pitchFamily="18" charset="0"/>
              </a:rPr>
              <a:t>Disk</a:t>
            </a:r>
          </a:p>
        </p:txBody>
      </p:sp>
      <p:sp>
        <p:nvSpPr>
          <p:cNvPr id="7190" name="Line 22"/>
          <p:cNvSpPr>
            <a:spLocks noChangeShapeType="1"/>
          </p:cNvSpPr>
          <p:nvPr/>
        </p:nvSpPr>
        <p:spPr bwMode="auto">
          <a:xfrm>
            <a:off x="1181100" y="4110666"/>
            <a:ext cx="0" cy="12192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91" name="Line 23"/>
          <p:cNvSpPr>
            <a:spLocks noChangeShapeType="1"/>
          </p:cNvSpPr>
          <p:nvPr/>
        </p:nvSpPr>
        <p:spPr bwMode="auto">
          <a:xfrm>
            <a:off x="2476500" y="4110666"/>
            <a:ext cx="0" cy="12192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7194" name="Group 26"/>
          <p:cNvGrpSpPr>
            <a:grpSpLocks/>
          </p:cNvGrpSpPr>
          <p:nvPr/>
        </p:nvGrpSpPr>
        <p:grpSpPr bwMode="auto">
          <a:xfrm>
            <a:off x="1184275" y="5329866"/>
            <a:ext cx="1292225" cy="152400"/>
            <a:chOff x="962" y="3456"/>
            <a:chExt cx="814" cy="96"/>
          </a:xfrm>
        </p:grpSpPr>
        <p:sp>
          <p:nvSpPr>
            <p:cNvPr id="7192" name="Arc 24"/>
            <p:cNvSpPr>
              <a:spLocks/>
            </p:cNvSpPr>
            <p:nvPr/>
          </p:nvSpPr>
          <p:spPr bwMode="auto">
            <a:xfrm>
              <a:off x="962" y="3456"/>
              <a:ext cx="432" cy="96"/>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solidFill>
              <a:srgbClr val="99CCFF"/>
            </a:solidFill>
            <a:ln w="12700" cap="rnd">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93" name="Arc 25"/>
            <p:cNvSpPr>
              <a:spLocks/>
            </p:cNvSpPr>
            <p:nvPr/>
          </p:nvSpPr>
          <p:spPr bwMode="auto">
            <a:xfrm>
              <a:off x="1344" y="3456"/>
              <a:ext cx="432" cy="96"/>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solidFill>
              <a:srgbClr val="99CCFF"/>
            </a:solidFill>
            <a:ln w="12700" cap="rnd">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7197" name="Group 29"/>
          <p:cNvGrpSpPr>
            <a:grpSpLocks/>
          </p:cNvGrpSpPr>
          <p:nvPr/>
        </p:nvGrpSpPr>
        <p:grpSpPr bwMode="auto">
          <a:xfrm>
            <a:off x="6670675" y="5329866"/>
            <a:ext cx="1292225" cy="152400"/>
            <a:chOff x="4418" y="3456"/>
            <a:chExt cx="814" cy="96"/>
          </a:xfrm>
        </p:grpSpPr>
        <p:sp>
          <p:nvSpPr>
            <p:cNvPr id="7195" name="Arc 27"/>
            <p:cNvSpPr>
              <a:spLocks/>
            </p:cNvSpPr>
            <p:nvPr/>
          </p:nvSpPr>
          <p:spPr bwMode="auto">
            <a:xfrm>
              <a:off x="4418" y="3456"/>
              <a:ext cx="432" cy="96"/>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solidFill>
              <a:srgbClr val="99CCFF"/>
            </a:solidFill>
            <a:ln w="12700" cap="rnd">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96" name="Arc 28"/>
            <p:cNvSpPr>
              <a:spLocks/>
            </p:cNvSpPr>
            <p:nvPr/>
          </p:nvSpPr>
          <p:spPr bwMode="auto">
            <a:xfrm>
              <a:off x="4800" y="3456"/>
              <a:ext cx="432" cy="96"/>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solidFill>
              <a:srgbClr val="99CCFF"/>
            </a:solidFill>
            <a:ln w="12700" cap="rnd">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7198" name="Line 30"/>
          <p:cNvSpPr>
            <a:spLocks noChangeShapeType="1"/>
          </p:cNvSpPr>
          <p:nvPr/>
        </p:nvSpPr>
        <p:spPr bwMode="auto">
          <a:xfrm>
            <a:off x="6667500" y="4110666"/>
            <a:ext cx="0" cy="12192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99" name="Line 31"/>
          <p:cNvSpPr>
            <a:spLocks noChangeShapeType="1"/>
          </p:cNvSpPr>
          <p:nvPr/>
        </p:nvSpPr>
        <p:spPr bwMode="auto">
          <a:xfrm>
            <a:off x="7962900" y="4110666"/>
            <a:ext cx="0" cy="12192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00" name="Line 32"/>
          <p:cNvSpPr>
            <a:spLocks noChangeShapeType="1"/>
          </p:cNvSpPr>
          <p:nvPr/>
        </p:nvSpPr>
        <p:spPr bwMode="auto">
          <a:xfrm>
            <a:off x="2324100" y="4415466"/>
            <a:ext cx="990600" cy="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01" name="Line 33"/>
          <p:cNvSpPr>
            <a:spLocks noChangeShapeType="1"/>
          </p:cNvSpPr>
          <p:nvPr/>
        </p:nvSpPr>
        <p:spPr bwMode="auto">
          <a:xfrm>
            <a:off x="2324100" y="5177466"/>
            <a:ext cx="990600" cy="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02" name="Line 34"/>
          <p:cNvSpPr>
            <a:spLocks noChangeShapeType="1"/>
          </p:cNvSpPr>
          <p:nvPr/>
        </p:nvSpPr>
        <p:spPr bwMode="auto">
          <a:xfrm>
            <a:off x="4457700" y="4339266"/>
            <a:ext cx="609600" cy="38100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03" name="Line 35"/>
          <p:cNvSpPr>
            <a:spLocks noChangeShapeType="1"/>
          </p:cNvSpPr>
          <p:nvPr/>
        </p:nvSpPr>
        <p:spPr bwMode="auto">
          <a:xfrm flipV="1">
            <a:off x="4457700" y="4872666"/>
            <a:ext cx="609600" cy="30480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04" name="Line 36"/>
          <p:cNvSpPr>
            <a:spLocks noChangeShapeType="1"/>
          </p:cNvSpPr>
          <p:nvPr/>
        </p:nvSpPr>
        <p:spPr bwMode="auto">
          <a:xfrm>
            <a:off x="6057900" y="4796466"/>
            <a:ext cx="609600" cy="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737209183"/>
      </p:ext>
    </p:extLst>
  </p:cSld>
  <p:clrMapOvr>
    <a:masterClrMapping/>
  </p:clrMapOvr>
  <p:transition>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19" name="Rectangle 3"/>
          <p:cNvSpPr>
            <a:spLocks noChangeArrowheads="1"/>
          </p:cNvSpPr>
          <p:nvPr/>
        </p:nvSpPr>
        <p:spPr bwMode="auto">
          <a:xfrm>
            <a:off x="3110706" y="6067662"/>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0" name="Rectangle 4"/>
          <p:cNvSpPr>
            <a:spLocks noGrp="1" noChangeArrowheads="1"/>
          </p:cNvSpPr>
          <p:nvPr>
            <p:ph type="title"/>
          </p:nvPr>
        </p:nvSpPr>
        <p:spPr>
          <a:xfrm>
            <a:off x="365125" y="114300"/>
            <a:ext cx="7772400" cy="1104900"/>
          </a:xfrm>
          <a:noFill/>
          <a:ln/>
        </p:spPr>
        <p:txBody>
          <a:bodyPr/>
          <a:lstStyle/>
          <a:p>
            <a:r>
              <a:rPr lang="en-US" dirty="0"/>
              <a:t>Two-Way External Merge Sort</a:t>
            </a:r>
          </a:p>
        </p:txBody>
      </p:sp>
      <p:sp>
        <p:nvSpPr>
          <p:cNvPr id="9224" name="Rectangle 8"/>
          <p:cNvSpPr>
            <a:spLocks noChangeArrowheads="1"/>
          </p:cNvSpPr>
          <p:nvPr/>
        </p:nvSpPr>
        <p:spPr bwMode="auto">
          <a:xfrm>
            <a:off x="6347749" y="1178589"/>
            <a:ext cx="922338"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Input file</a:t>
            </a:r>
          </a:p>
        </p:txBody>
      </p:sp>
      <p:sp>
        <p:nvSpPr>
          <p:cNvPr id="9225" name="Rectangle 9"/>
          <p:cNvSpPr>
            <a:spLocks noChangeArrowheads="1"/>
          </p:cNvSpPr>
          <p:nvPr/>
        </p:nvSpPr>
        <p:spPr bwMode="auto">
          <a:xfrm>
            <a:off x="6347749" y="1691352"/>
            <a:ext cx="1189038"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1-page runs</a:t>
            </a:r>
          </a:p>
        </p:txBody>
      </p:sp>
      <p:sp>
        <p:nvSpPr>
          <p:cNvPr id="9226" name="Rectangle 10"/>
          <p:cNvSpPr>
            <a:spLocks noChangeArrowheads="1"/>
          </p:cNvSpPr>
          <p:nvPr/>
        </p:nvSpPr>
        <p:spPr bwMode="auto">
          <a:xfrm>
            <a:off x="6347749" y="2289839"/>
            <a:ext cx="1189038"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2-page runs</a:t>
            </a:r>
          </a:p>
        </p:txBody>
      </p:sp>
      <p:sp>
        <p:nvSpPr>
          <p:cNvPr id="9227" name="Rectangle 11"/>
          <p:cNvSpPr>
            <a:spLocks noChangeArrowheads="1"/>
          </p:cNvSpPr>
          <p:nvPr/>
        </p:nvSpPr>
        <p:spPr bwMode="auto">
          <a:xfrm>
            <a:off x="6347749" y="3316952"/>
            <a:ext cx="1189038"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4-page runs</a:t>
            </a:r>
          </a:p>
        </p:txBody>
      </p:sp>
      <p:sp>
        <p:nvSpPr>
          <p:cNvPr id="9228" name="Rectangle 12"/>
          <p:cNvSpPr>
            <a:spLocks noChangeArrowheads="1"/>
          </p:cNvSpPr>
          <p:nvPr/>
        </p:nvSpPr>
        <p:spPr bwMode="auto">
          <a:xfrm>
            <a:off x="6433474" y="5114002"/>
            <a:ext cx="1189038"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8-page runs</a:t>
            </a:r>
          </a:p>
        </p:txBody>
      </p:sp>
      <p:sp>
        <p:nvSpPr>
          <p:cNvPr id="9229" name="Rectangle 13"/>
          <p:cNvSpPr>
            <a:spLocks noChangeArrowheads="1"/>
          </p:cNvSpPr>
          <p:nvPr/>
        </p:nvSpPr>
        <p:spPr bwMode="auto">
          <a:xfrm>
            <a:off x="6263612" y="1437352"/>
            <a:ext cx="2107437" cy="30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dirty="0"/>
              <a:t>PASS </a:t>
            </a:r>
            <a:r>
              <a:rPr lang="en-US" sz="1400" b="1" dirty="0" smtClean="0"/>
              <a:t>0: in-memor</a:t>
            </a:r>
            <a:r>
              <a:rPr lang="en-US" sz="1400" b="1" dirty="0" smtClean="0"/>
              <a:t>y sorts</a:t>
            </a:r>
            <a:endParaRPr lang="en-US" sz="1400" b="1" dirty="0"/>
          </a:p>
        </p:txBody>
      </p:sp>
      <p:sp>
        <p:nvSpPr>
          <p:cNvPr id="9230" name="Rectangle 14"/>
          <p:cNvSpPr>
            <a:spLocks noChangeArrowheads="1"/>
          </p:cNvSpPr>
          <p:nvPr/>
        </p:nvSpPr>
        <p:spPr bwMode="auto">
          <a:xfrm>
            <a:off x="6263612" y="1950114"/>
            <a:ext cx="1325172" cy="30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dirty="0"/>
              <a:t>PASS </a:t>
            </a:r>
            <a:r>
              <a:rPr lang="en-US" sz="1400" b="1" dirty="0" smtClean="0"/>
              <a:t>1: merge</a:t>
            </a:r>
            <a:endParaRPr lang="en-US" sz="1400" b="1" dirty="0"/>
          </a:p>
        </p:txBody>
      </p:sp>
      <p:sp>
        <p:nvSpPr>
          <p:cNvPr id="9231" name="Rectangle 15"/>
          <p:cNvSpPr>
            <a:spLocks noChangeArrowheads="1"/>
          </p:cNvSpPr>
          <p:nvPr/>
        </p:nvSpPr>
        <p:spPr bwMode="auto">
          <a:xfrm>
            <a:off x="6263612" y="2720052"/>
            <a:ext cx="1325172" cy="30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dirty="0"/>
              <a:t>PASS </a:t>
            </a:r>
            <a:r>
              <a:rPr lang="en-US" sz="1400" b="1" dirty="0" smtClean="0"/>
              <a:t>2: merge</a:t>
            </a:r>
            <a:endParaRPr lang="en-US" sz="1400" b="1" dirty="0"/>
          </a:p>
        </p:txBody>
      </p:sp>
      <p:sp>
        <p:nvSpPr>
          <p:cNvPr id="9232" name="Rectangle 16"/>
          <p:cNvSpPr>
            <a:spLocks noChangeArrowheads="1"/>
          </p:cNvSpPr>
          <p:nvPr/>
        </p:nvSpPr>
        <p:spPr bwMode="auto">
          <a:xfrm>
            <a:off x="6263612" y="4004339"/>
            <a:ext cx="1280288" cy="30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dirty="0"/>
              <a:t>PASS </a:t>
            </a:r>
            <a:r>
              <a:rPr lang="en-US" sz="1400" b="1" dirty="0" smtClean="0"/>
              <a:t>3:merge</a:t>
            </a:r>
            <a:endParaRPr lang="en-US" sz="1400" b="1" dirty="0"/>
          </a:p>
        </p:txBody>
      </p:sp>
      <p:sp>
        <p:nvSpPr>
          <p:cNvPr id="9233" name="Freeform 17"/>
          <p:cNvSpPr>
            <a:spLocks/>
          </p:cNvSpPr>
          <p:nvPr/>
        </p:nvSpPr>
        <p:spPr bwMode="auto">
          <a:xfrm>
            <a:off x="2556799" y="1694527"/>
            <a:ext cx="317500" cy="257175"/>
          </a:xfrm>
          <a:custGeom>
            <a:avLst/>
            <a:gdLst>
              <a:gd name="T0" fmla="*/ 0 w 200"/>
              <a:gd name="T1" fmla="*/ 161 h 162"/>
              <a:gd name="T2" fmla="*/ 0 w 200"/>
              <a:gd name="T3" fmla="*/ 0 h 162"/>
              <a:gd name="T4" fmla="*/ 199 w 200"/>
              <a:gd name="T5" fmla="*/ 0 h 162"/>
              <a:gd name="T6" fmla="*/ 199 w 200"/>
              <a:gd name="T7" fmla="*/ 161 h 162"/>
              <a:gd name="T8" fmla="*/ 0 w 200"/>
              <a:gd name="T9" fmla="*/ 161 h 162"/>
            </a:gdLst>
            <a:ahLst/>
            <a:cxnLst>
              <a:cxn ang="0">
                <a:pos x="T0" y="T1"/>
              </a:cxn>
              <a:cxn ang="0">
                <a:pos x="T2" y="T3"/>
              </a:cxn>
              <a:cxn ang="0">
                <a:pos x="T4" y="T5"/>
              </a:cxn>
              <a:cxn ang="0">
                <a:pos x="T6" y="T7"/>
              </a:cxn>
              <a:cxn ang="0">
                <a:pos x="T8" y="T9"/>
              </a:cxn>
            </a:cxnLst>
            <a:rect l="0" t="0" r="r" b="b"/>
            <a:pathLst>
              <a:path w="200" h="162">
                <a:moveTo>
                  <a:pt x="0" y="161"/>
                </a:moveTo>
                <a:lnTo>
                  <a:pt x="0" y="0"/>
                </a:lnTo>
                <a:lnTo>
                  <a:pt x="199" y="0"/>
                </a:lnTo>
                <a:lnTo>
                  <a:pt x="199" y="161"/>
                </a:lnTo>
                <a:lnTo>
                  <a:pt x="0" y="16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4" name="Freeform 18"/>
          <p:cNvSpPr>
            <a:spLocks/>
          </p:cNvSpPr>
          <p:nvPr/>
        </p:nvSpPr>
        <p:spPr bwMode="auto">
          <a:xfrm>
            <a:off x="3031462" y="1694527"/>
            <a:ext cx="319087" cy="257175"/>
          </a:xfrm>
          <a:custGeom>
            <a:avLst/>
            <a:gdLst>
              <a:gd name="T0" fmla="*/ 0 w 201"/>
              <a:gd name="T1" fmla="*/ 161 h 162"/>
              <a:gd name="T2" fmla="*/ 0 w 201"/>
              <a:gd name="T3" fmla="*/ 0 h 162"/>
              <a:gd name="T4" fmla="*/ 200 w 201"/>
              <a:gd name="T5" fmla="*/ 0 h 162"/>
              <a:gd name="T6" fmla="*/ 200 w 201"/>
              <a:gd name="T7" fmla="*/ 161 h 162"/>
              <a:gd name="T8" fmla="*/ 0 w 201"/>
              <a:gd name="T9" fmla="*/ 161 h 162"/>
            </a:gdLst>
            <a:ahLst/>
            <a:cxnLst>
              <a:cxn ang="0">
                <a:pos x="T0" y="T1"/>
              </a:cxn>
              <a:cxn ang="0">
                <a:pos x="T2" y="T3"/>
              </a:cxn>
              <a:cxn ang="0">
                <a:pos x="T4" y="T5"/>
              </a:cxn>
              <a:cxn ang="0">
                <a:pos x="T6" y="T7"/>
              </a:cxn>
              <a:cxn ang="0">
                <a:pos x="T8" y="T9"/>
              </a:cxn>
            </a:cxnLst>
            <a:rect l="0" t="0" r="r" b="b"/>
            <a:pathLst>
              <a:path w="201" h="162">
                <a:moveTo>
                  <a:pt x="0" y="161"/>
                </a:moveTo>
                <a:lnTo>
                  <a:pt x="0" y="0"/>
                </a:lnTo>
                <a:lnTo>
                  <a:pt x="200" y="0"/>
                </a:lnTo>
                <a:lnTo>
                  <a:pt x="200" y="161"/>
                </a:lnTo>
                <a:lnTo>
                  <a:pt x="0" y="16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5" name="Freeform 19"/>
          <p:cNvSpPr>
            <a:spLocks/>
          </p:cNvSpPr>
          <p:nvPr/>
        </p:nvSpPr>
        <p:spPr bwMode="auto">
          <a:xfrm>
            <a:off x="3507712" y="1694527"/>
            <a:ext cx="319087" cy="257175"/>
          </a:xfrm>
          <a:custGeom>
            <a:avLst/>
            <a:gdLst>
              <a:gd name="T0" fmla="*/ 0 w 201"/>
              <a:gd name="T1" fmla="*/ 161 h 162"/>
              <a:gd name="T2" fmla="*/ 0 w 201"/>
              <a:gd name="T3" fmla="*/ 0 h 162"/>
              <a:gd name="T4" fmla="*/ 200 w 201"/>
              <a:gd name="T5" fmla="*/ 0 h 162"/>
              <a:gd name="T6" fmla="*/ 200 w 201"/>
              <a:gd name="T7" fmla="*/ 161 h 162"/>
              <a:gd name="T8" fmla="*/ 0 w 201"/>
              <a:gd name="T9" fmla="*/ 161 h 162"/>
            </a:gdLst>
            <a:ahLst/>
            <a:cxnLst>
              <a:cxn ang="0">
                <a:pos x="T0" y="T1"/>
              </a:cxn>
              <a:cxn ang="0">
                <a:pos x="T2" y="T3"/>
              </a:cxn>
              <a:cxn ang="0">
                <a:pos x="T4" y="T5"/>
              </a:cxn>
              <a:cxn ang="0">
                <a:pos x="T6" y="T7"/>
              </a:cxn>
              <a:cxn ang="0">
                <a:pos x="T8" y="T9"/>
              </a:cxn>
            </a:cxnLst>
            <a:rect l="0" t="0" r="r" b="b"/>
            <a:pathLst>
              <a:path w="201" h="162">
                <a:moveTo>
                  <a:pt x="0" y="161"/>
                </a:moveTo>
                <a:lnTo>
                  <a:pt x="0" y="0"/>
                </a:lnTo>
                <a:lnTo>
                  <a:pt x="200" y="0"/>
                </a:lnTo>
                <a:lnTo>
                  <a:pt x="200" y="161"/>
                </a:lnTo>
                <a:lnTo>
                  <a:pt x="0" y="16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6" name="Freeform 20"/>
          <p:cNvSpPr>
            <a:spLocks/>
          </p:cNvSpPr>
          <p:nvPr/>
        </p:nvSpPr>
        <p:spPr bwMode="auto">
          <a:xfrm>
            <a:off x="3983962" y="1694527"/>
            <a:ext cx="319087" cy="257175"/>
          </a:xfrm>
          <a:custGeom>
            <a:avLst/>
            <a:gdLst>
              <a:gd name="T0" fmla="*/ 0 w 201"/>
              <a:gd name="T1" fmla="*/ 161 h 162"/>
              <a:gd name="T2" fmla="*/ 0 w 201"/>
              <a:gd name="T3" fmla="*/ 0 h 162"/>
              <a:gd name="T4" fmla="*/ 200 w 201"/>
              <a:gd name="T5" fmla="*/ 0 h 162"/>
              <a:gd name="T6" fmla="*/ 200 w 201"/>
              <a:gd name="T7" fmla="*/ 161 h 162"/>
              <a:gd name="T8" fmla="*/ 0 w 201"/>
              <a:gd name="T9" fmla="*/ 161 h 162"/>
            </a:gdLst>
            <a:ahLst/>
            <a:cxnLst>
              <a:cxn ang="0">
                <a:pos x="T0" y="T1"/>
              </a:cxn>
              <a:cxn ang="0">
                <a:pos x="T2" y="T3"/>
              </a:cxn>
              <a:cxn ang="0">
                <a:pos x="T4" y="T5"/>
              </a:cxn>
              <a:cxn ang="0">
                <a:pos x="T6" y="T7"/>
              </a:cxn>
              <a:cxn ang="0">
                <a:pos x="T8" y="T9"/>
              </a:cxn>
            </a:cxnLst>
            <a:rect l="0" t="0" r="r" b="b"/>
            <a:pathLst>
              <a:path w="201" h="162">
                <a:moveTo>
                  <a:pt x="0" y="161"/>
                </a:moveTo>
                <a:lnTo>
                  <a:pt x="0" y="0"/>
                </a:lnTo>
                <a:lnTo>
                  <a:pt x="200" y="0"/>
                </a:lnTo>
                <a:lnTo>
                  <a:pt x="200" y="161"/>
                </a:lnTo>
                <a:lnTo>
                  <a:pt x="0" y="16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7" name="Freeform 21"/>
          <p:cNvSpPr>
            <a:spLocks/>
          </p:cNvSpPr>
          <p:nvPr/>
        </p:nvSpPr>
        <p:spPr bwMode="auto">
          <a:xfrm>
            <a:off x="4460212" y="1694527"/>
            <a:ext cx="319087" cy="257175"/>
          </a:xfrm>
          <a:custGeom>
            <a:avLst/>
            <a:gdLst>
              <a:gd name="T0" fmla="*/ 0 w 201"/>
              <a:gd name="T1" fmla="*/ 161 h 162"/>
              <a:gd name="T2" fmla="*/ 0 w 201"/>
              <a:gd name="T3" fmla="*/ 0 h 162"/>
              <a:gd name="T4" fmla="*/ 200 w 201"/>
              <a:gd name="T5" fmla="*/ 0 h 162"/>
              <a:gd name="T6" fmla="*/ 200 w 201"/>
              <a:gd name="T7" fmla="*/ 161 h 162"/>
              <a:gd name="T8" fmla="*/ 0 w 201"/>
              <a:gd name="T9" fmla="*/ 161 h 162"/>
            </a:gdLst>
            <a:ahLst/>
            <a:cxnLst>
              <a:cxn ang="0">
                <a:pos x="T0" y="T1"/>
              </a:cxn>
              <a:cxn ang="0">
                <a:pos x="T2" y="T3"/>
              </a:cxn>
              <a:cxn ang="0">
                <a:pos x="T4" y="T5"/>
              </a:cxn>
              <a:cxn ang="0">
                <a:pos x="T6" y="T7"/>
              </a:cxn>
              <a:cxn ang="0">
                <a:pos x="T8" y="T9"/>
              </a:cxn>
            </a:cxnLst>
            <a:rect l="0" t="0" r="r" b="b"/>
            <a:pathLst>
              <a:path w="201" h="162">
                <a:moveTo>
                  <a:pt x="0" y="161"/>
                </a:moveTo>
                <a:lnTo>
                  <a:pt x="0" y="0"/>
                </a:lnTo>
                <a:lnTo>
                  <a:pt x="200" y="0"/>
                </a:lnTo>
                <a:lnTo>
                  <a:pt x="200" y="161"/>
                </a:lnTo>
                <a:lnTo>
                  <a:pt x="0" y="16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8" name="Freeform 22"/>
          <p:cNvSpPr>
            <a:spLocks/>
          </p:cNvSpPr>
          <p:nvPr/>
        </p:nvSpPr>
        <p:spPr bwMode="auto">
          <a:xfrm>
            <a:off x="4936462" y="1694527"/>
            <a:ext cx="317500" cy="257175"/>
          </a:xfrm>
          <a:custGeom>
            <a:avLst/>
            <a:gdLst>
              <a:gd name="T0" fmla="*/ 0 w 200"/>
              <a:gd name="T1" fmla="*/ 161 h 162"/>
              <a:gd name="T2" fmla="*/ 0 w 200"/>
              <a:gd name="T3" fmla="*/ 0 h 162"/>
              <a:gd name="T4" fmla="*/ 199 w 200"/>
              <a:gd name="T5" fmla="*/ 0 h 162"/>
              <a:gd name="T6" fmla="*/ 199 w 200"/>
              <a:gd name="T7" fmla="*/ 161 h 162"/>
              <a:gd name="T8" fmla="*/ 0 w 200"/>
              <a:gd name="T9" fmla="*/ 161 h 162"/>
            </a:gdLst>
            <a:ahLst/>
            <a:cxnLst>
              <a:cxn ang="0">
                <a:pos x="T0" y="T1"/>
              </a:cxn>
              <a:cxn ang="0">
                <a:pos x="T2" y="T3"/>
              </a:cxn>
              <a:cxn ang="0">
                <a:pos x="T4" y="T5"/>
              </a:cxn>
              <a:cxn ang="0">
                <a:pos x="T6" y="T7"/>
              </a:cxn>
              <a:cxn ang="0">
                <a:pos x="T8" y="T9"/>
              </a:cxn>
            </a:cxnLst>
            <a:rect l="0" t="0" r="r" b="b"/>
            <a:pathLst>
              <a:path w="200" h="162">
                <a:moveTo>
                  <a:pt x="0" y="161"/>
                </a:moveTo>
                <a:lnTo>
                  <a:pt x="0" y="0"/>
                </a:lnTo>
                <a:lnTo>
                  <a:pt x="199" y="0"/>
                </a:lnTo>
                <a:lnTo>
                  <a:pt x="199" y="161"/>
                </a:lnTo>
                <a:lnTo>
                  <a:pt x="0" y="16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9" name="Freeform 23"/>
          <p:cNvSpPr>
            <a:spLocks/>
          </p:cNvSpPr>
          <p:nvPr/>
        </p:nvSpPr>
        <p:spPr bwMode="auto">
          <a:xfrm>
            <a:off x="5412712" y="1694527"/>
            <a:ext cx="317500" cy="257175"/>
          </a:xfrm>
          <a:custGeom>
            <a:avLst/>
            <a:gdLst>
              <a:gd name="T0" fmla="*/ 0 w 200"/>
              <a:gd name="T1" fmla="*/ 161 h 162"/>
              <a:gd name="T2" fmla="*/ 0 w 200"/>
              <a:gd name="T3" fmla="*/ 0 h 162"/>
              <a:gd name="T4" fmla="*/ 199 w 200"/>
              <a:gd name="T5" fmla="*/ 0 h 162"/>
              <a:gd name="T6" fmla="*/ 199 w 200"/>
              <a:gd name="T7" fmla="*/ 161 h 162"/>
              <a:gd name="T8" fmla="*/ 0 w 200"/>
              <a:gd name="T9" fmla="*/ 161 h 162"/>
            </a:gdLst>
            <a:ahLst/>
            <a:cxnLst>
              <a:cxn ang="0">
                <a:pos x="T0" y="T1"/>
              </a:cxn>
              <a:cxn ang="0">
                <a:pos x="T2" y="T3"/>
              </a:cxn>
              <a:cxn ang="0">
                <a:pos x="T4" y="T5"/>
              </a:cxn>
              <a:cxn ang="0">
                <a:pos x="T6" y="T7"/>
              </a:cxn>
              <a:cxn ang="0">
                <a:pos x="T8" y="T9"/>
              </a:cxn>
            </a:cxnLst>
            <a:rect l="0" t="0" r="r" b="b"/>
            <a:pathLst>
              <a:path w="200" h="162">
                <a:moveTo>
                  <a:pt x="0" y="161"/>
                </a:moveTo>
                <a:lnTo>
                  <a:pt x="0" y="0"/>
                </a:lnTo>
                <a:lnTo>
                  <a:pt x="199" y="0"/>
                </a:lnTo>
                <a:lnTo>
                  <a:pt x="199" y="161"/>
                </a:lnTo>
                <a:lnTo>
                  <a:pt x="0" y="16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40" name="Freeform 24"/>
          <p:cNvSpPr>
            <a:spLocks/>
          </p:cNvSpPr>
          <p:nvPr/>
        </p:nvSpPr>
        <p:spPr bwMode="auto">
          <a:xfrm>
            <a:off x="5887374" y="1694527"/>
            <a:ext cx="319088" cy="257175"/>
          </a:xfrm>
          <a:custGeom>
            <a:avLst/>
            <a:gdLst>
              <a:gd name="T0" fmla="*/ 0 w 201"/>
              <a:gd name="T1" fmla="*/ 161 h 162"/>
              <a:gd name="T2" fmla="*/ 0 w 201"/>
              <a:gd name="T3" fmla="*/ 0 h 162"/>
              <a:gd name="T4" fmla="*/ 200 w 201"/>
              <a:gd name="T5" fmla="*/ 0 h 162"/>
              <a:gd name="T6" fmla="*/ 200 w 201"/>
              <a:gd name="T7" fmla="*/ 161 h 162"/>
              <a:gd name="T8" fmla="*/ 0 w 201"/>
              <a:gd name="T9" fmla="*/ 161 h 162"/>
            </a:gdLst>
            <a:ahLst/>
            <a:cxnLst>
              <a:cxn ang="0">
                <a:pos x="T0" y="T1"/>
              </a:cxn>
              <a:cxn ang="0">
                <a:pos x="T2" y="T3"/>
              </a:cxn>
              <a:cxn ang="0">
                <a:pos x="T4" y="T5"/>
              </a:cxn>
              <a:cxn ang="0">
                <a:pos x="T6" y="T7"/>
              </a:cxn>
              <a:cxn ang="0">
                <a:pos x="T8" y="T9"/>
              </a:cxn>
            </a:cxnLst>
            <a:rect l="0" t="0" r="r" b="b"/>
            <a:pathLst>
              <a:path w="201" h="162">
                <a:moveTo>
                  <a:pt x="0" y="161"/>
                </a:moveTo>
                <a:lnTo>
                  <a:pt x="0" y="0"/>
                </a:lnTo>
                <a:lnTo>
                  <a:pt x="200" y="0"/>
                </a:lnTo>
                <a:lnTo>
                  <a:pt x="200" y="161"/>
                </a:lnTo>
                <a:lnTo>
                  <a:pt x="0" y="161"/>
                </a:lnTo>
              </a:path>
            </a:pathLst>
          </a:custGeom>
          <a:solidFill>
            <a:schemeClr val="tx2"/>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41" name="Freeform 25"/>
          <p:cNvSpPr>
            <a:spLocks/>
          </p:cNvSpPr>
          <p:nvPr/>
        </p:nvSpPr>
        <p:spPr bwMode="auto">
          <a:xfrm>
            <a:off x="2793337" y="2208877"/>
            <a:ext cx="319087" cy="257175"/>
          </a:xfrm>
          <a:custGeom>
            <a:avLst/>
            <a:gdLst>
              <a:gd name="T0" fmla="*/ 0 w 201"/>
              <a:gd name="T1" fmla="*/ 161 h 162"/>
              <a:gd name="T2" fmla="*/ 0 w 201"/>
              <a:gd name="T3" fmla="*/ 0 h 162"/>
              <a:gd name="T4" fmla="*/ 200 w 201"/>
              <a:gd name="T5" fmla="*/ 0 h 162"/>
              <a:gd name="T6" fmla="*/ 200 w 201"/>
              <a:gd name="T7" fmla="*/ 161 h 162"/>
              <a:gd name="T8" fmla="*/ 0 w 201"/>
              <a:gd name="T9" fmla="*/ 161 h 162"/>
            </a:gdLst>
            <a:ahLst/>
            <a:cxnLst>
              <a:cxn ang="0">
                <a:pos x="T0" y="T1"/>
              </a:cxn>
              <a:cxn ang="0">
                <a:pos x="T2" y="T3"/>
              </a:cxn>
              <a:cxn ang="0">
                <a:pos x="T4" y="T5"/>
              </a:cxn>
              <a:cxn ang="0">
                <a:pos x="T6" y="T7"/>
              </a:cxn>
              <a:cxn ang="0">
                <a:pos x="T8" y="T9"/>
              </a:cxn>
            </a:cxnLst>
            <a:rect l="0" t="0" r="r" b="b"/>
            <a:pathLst>
              <a:path w="201" h="162">
                <a:moveTo>
                  <a:pt x="0" y="161"/>
                </a:moveTo>
                <a:lnTo>
                  <a:pt x="0" y="0"/>
                </a:lnTo>
                <a:lnTo>
                  <a:pt x="200" y="0"/>
                </a:lnTo>
                <a:lnTo>
                  <a:pt x="200" y="161"/>
                </a:lnTo>
                <a:lnTo>
                  <a:pt x="0" y="16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42" name="Freeform 26"/>
          <p:cNvSpPr>
            <a:spLocks/>
          </p:cNvSpPr>
          <p:nvPr/>
        </p:nvSpPr>
        <p:spPr bwMode="auto">
          <a:xfrm>
            <a:off x="2793337" y="2464464"/>
            <a:ext cx="319087" cy="258763"/>
          </a:xfrm>
          <a:custGeom>
            <a:avLst/>
            <a:gdLst>
              <a:gd name="T0" fmla="*/ 0 w 201"/>
              <a:gd name="T1" fmla="*/ 162 h 163"/>
              <a:gd name="T2" fmla="*/ 0 w 201"/>
              <a:gd name="T3" fmla="*/ 0 h 163"/>
              <a:gd name="T4" fmla="*/ 200 w 201"/>
              <a:gd name="T5" fmla="*/ 0 h 163"/>
              <a:gd name="T6" fmla="*/ 200 w 201"/>
              <a:gd name="T7" fmla="*/ 162 h 163"/>
              <a:gd name="T8" fmla="*/ 0 w 201"/>
              <a:gd name="T9" fmla="*/ 162 h 163"/>
            </a:gdLst>
            <a:ahLst/>
            <a:cxnLst>
              <a:cxn ang="0">
                <a:pos x="T0" y="T1"/>
              </a:cxn>
              <a:cxn ang="0">
                <a:pos x="T2" y="T3"/>
              </a:cxn>
              <a:cxn ang="0">
                <a:pos x="T4" y="T5"/>
              </a:cxn>
              <a:cxn ang="0">
                <a:pos x="T6" y="T7"/>
              </a:cxn>
              <a:cxn ang="0">
                <a:pos x="T8" y="T9"/>
              </a:cxn>
            </a:cxnLst>
            <a:rect l="0" t="0" r="r" b="b"/>
            <a:pathLst>
              <a:path w="201" h="163">
                <a:moveTo>
                  <a:pt x="0" y="162"/>
                </a:moveTo>
                <a:lnTo>
                  <a:pt x="0" y="0"/>
                </a:lnTo>
                <a:lnTo>
                  <a:pt x="200" y="0"/>
                </a:lnTo>
                <a:lnTo>
                  <a:pt x="200" y="162"/>
                </a:lnTo>
                <a:lnTo>
                  <a:pt x="0" y="16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43" name="Freeform 27"/>
          <p:cNvSpPr>
            <a:spLocks/>
          </p:cNvSpPr>
          <p:nvPr/>
        </p:nvSpPr>
        <p:spPr bwMode="auto">
          <a:xfrm>
            <a:off x="3745837" y="2208877"/>
            <a:ext cx="319087" cy="257175"/>
          </a:xfrm>
          <a:custGeom>
            <a:avLst/>
            <a:gdLst>
              <a:gd name="T0" fmla="*/ 0 w 201"/>
              <a:gd name="T1" fmla="*/ 161 h 162"/>
              <a:gd name="T2" fmla="*/ 0 w 201"/>
              <a:gd name="T3" fmla="*/ 0 h 162"/>
              <a:gd name="T4" fmla="*/ 200 w 201"/>
              <a:gd name="T5" fmla="*/ 0 h 162"/>
              <a:gd name="T6" fmla="*/ 200 w 201"/>
              <a:gd name="T7" fmla="*/ 161 h 162"/>
              <a:gd name="T8" fmla="*/ 0 w 201"/>
              <a:gd name="T9" fmla="*/ 161 h 162"/>
            </a:gdLst>
            <a:ahLst/>
            <a:cxnLst>
              <a:cxn ang="0">
                <a:pos x="T0" y="T1"/>
              </a:cxn>
              <a:cxn ang="0">
                <a:pos x="T2" y="T3"/>
              </a:cxn>
              <a:cxn ang="0">
                <a:pos x="T4" y="T5"/>
              </a:cxn>
              <a:cxn ang="0">
                <a:pos x="T6" y="T7"/>
              </a:cxn>
              <a:cxn ang="0">
                <a:pos x="T8" y="T9"/>
              </a:cxn>
            </a:cxnLst>
            <a:rect l="0" t="0" r="r" b="b"/>
            <a:pathLst>
              <a:path w="201" h="162">
                <a:moveTo>
                  <a:pt x="0" y="161"/>
                </a:moveTo>
                <a:lnTo>
                  <a:pt x="0" y="0"/>
                </a:lnTo>
                <a:lnTo>
                  <a:pt x="200" y="0"/>
                </a:lnTo>
                <a:lnTo>
                  <a:pt x="200" y="161"/>
                </a:lnTo>
                <a:lnTo>
                  <a:pt x="0" y="16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44" name="Freeform 28"/>
          <p:cNvSpPr>
            <a:spLocks/>
          </p:cNvSpPr>
          <p:nvPr/>
        </p:nvSpPr>
        <p:spPr bwMode="auto">
          <a:xfrm>
            <a:off x="3745837" y="2464464"/>
            <a:ext cx="319087" cy="258763"/>
          </a:xfrm>
          <a:custGeom>
            <a:avLst/>
            <a:gdLst>
              <a:gd name="T0" fmla="*/ 0 w 201"/>
              <a:gd name="T1" fmla="*/ 162 h 163"/>
              <a:gd name="T2" fmla="*/ 0 w 201"/>
              <a:gd name="T3" fmla="*/ 0 h 163"/>
              <a:gd name="T4" fmla="*/ 200 w 201"/>
              <a:gd name="T5" fmla="*/ 0 h 163"/>
              <a:gd name="T6" fmla="*/ 200 w 201"/>
              <a:gd name="T7" fmla="*/ 162 h 163"/>
              <a:gd name="T8" fmla="*/ 0 w 201"/>
              <a:gd name="T9" fmla="*/ 162 h 163"/>
            </a:gdLst>
            <a:ahLst/>
            <a:cxnLst>
              <a:cxn ang="0">
                <a:pos x="T0" y="T1"/>
              </a:cxn>
              <a:cxn ang="0">
                <a:pos x="T2" y="T3"/>
              </a:cxn>
              <a:cxn ang="0">
                <a:pos x="T4" y="T5"/>
              </a:cxn>
              <a:cxn ang="0">
                <a:pos x="T6" y="T7"/>
              </a:cxn>
              <a:cxn ang="0">
                <a:pos x="T8" y="T9"/>
              </a:cxn>
            </a:cxnLst>
            <a:rect l="0" t="0" r="r" b="b"/>
            <a:pathLst>
              <a:path w="201" h="163">
                <a:moveTo>
                  <a:pt x="0" y="162"/>
                </a:moveTo>
                <a:lnTo>
                  <a:pt x="0" y="0"/>
                </a:lnTo>
                <a:lnTo>
                  <a:pt x="200" y="0"/>
                </a:lnTo>
                <a:lnTo>
                  <a:pt x="200" y="162"/>
                </a:lnTo>
                <a:lnTo>
                  <a:pt x="0" y="16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45" name="Freeform 29"/>
          <p:cNvSpPr>
            <a:spLocks/>
          </p:cNvSpPr>
          <p:nvPr/>
        </p:nvSpPr>
        <p:spPr bwMode="auto">
          <a:xfrm>
            <a:off x="4698337" y="2208877"/>
            <a:ext cx="319087" cy="257175"/>
          </a:xfrm>
          <a:custGeom>
            <a:avLst/>
            <a:gdLst>
              <a:gd name="T0" fmla="*/ 0 w 201"/>
              <a:gd name="T1" fmla="*/ 161 h 162"/>
              <a:gd name="T2" fmla="*/ 0 w 201"/>
              <a:gd name="T3" fmla="*/ 0 h 162"/>
              <a:gd name="T4" fmla="*/ 200 w 201"/>
              <a:gd name="T5" fmla="*/ 0 h 162"/>
              <a:gd name="T6" fmla="*/ 200 w 201"/>
              <a:gd name="T7" fmla="*/ 161 h 162"/>
              <a:gd name="T8" fmla="*/ 0 w 201"/>
              <a:gd name="T9" fmla="*/ 161 h 162"/>
            </a:gdLst>
            <a:ahLst/>
            <a:cxnLst>
              <a:cxn ang="0">
                <a:pos x="T0" y="T1"/>
              </a:cxn>
              <a:cxn ang="0">
                <a:pos x="T2" y="T3"/>
              </a:cxn>
              <a:cxn ang="0">
                <a:pos x="T4" y="T5"/>
              </a:cxn>
              <a:cxn ang="0">
                <a:pos x="T6" y="T7"/>
              </a:cxn>
              <a:cxn ang="0">
                <a:pos x="T8" y="T9"/>
              </a:cxn>
            </a:cxnLst>
            <a:rect l="0" t="0" r="r" b="b"/>
            <a:pathLst>
              <a:path w="201" h="162">
                <a:moveTo>
                  <a:pt x="0" y="161"/>
                </a:moveTo>
                <a:lnTo>
                  <a:pt x="0" y="0"/>
                </a:lnTo>
                <a:lnTo>
                  <a:pt x="200" y="0"/>
                </a:lnTo>
                <a:lnTo>
                  <a:pt x="200" y="161"/>
                </a:lnTo>
                <a:lnTo>
                  <a:pt x="0" y="16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46" name="Freeform 30"/>
          <p:cNvSpPr>
            <a:spLocks/>
          </p:cNvSpPr>
          <p:nvPr/>
        </p:nvSpPr>
        <p:spPr bwMode="auto">
          <a:xfrm>
            <a:off x="4698337" y="2464464"/>
            <a:ext cx="319087" cy="258763"/>
          </a:xfrm>
          <a:custGeom>
            <a:avLst/>
            <a:gdLst>
              <a:gd name="T0" fmla="*/ 0 w 201"/>
              <a:gd name="T1" fmla="*/ 162 h 163"/>
              <a:gd name="T2" fmla="*/ 0 w 201"/>
              <a:gd name="T3" fmla="*/ 0 h 163"/>
              <a:gd name="T4" fmla="*/ 200 w 201"/>
              <a:gd name="T5" fmla="*/ 0 h 163"/>
              <a:gd name="T6" fmla="*/ 200 w 201"/>
              <a:gd name="T7" fmla="*/ 162 h 163"/>
              <a:gd name="T8" fmla="*/ 0 w 201"/>
              <a:gd name="T9" fmla="*/ 162 h 163"/>
            </a:gdLst>
            <a:ahLst/>
            <a:cxnLst>
              <a:cxn ang="0">
                <a:pos x="T0" y="T1"/>
              </a:cxn>
              <a:cxn ang="0">
                <a:pos x="T2" y="T3"/>
              </a:cxn>
              <a:cxn ang="0">
                <a:pos x="T4" y="T5"/>
              </a:cxn>
              <a:cxn ang="0">
                <a:pos x="T6" y="T7"/>
              </a:cxn>
              <a:cxn ang="0">
                <a:pos x="T8" y="T9"/>
              </a:cxn>
            </a:cxnLst>
            <a:rect l="0" t="0" r="r" b="b"/>
            <a:pathLst>
              <a:path w="201" h="163">
                <a:moveTo>
                  <a:pt x="0" y="162"/>
                </a:moveTo>
                <a:lnTo>
                  <a:pt x="0" y="0"/>
                </a:lnTo>
                <a:lnTo>
                  <a:pt x="200" y="0"/>
                </a:lnTo>
                <a:lnTo>
                  <a:pt x="200" y="162"/>
                </a:lnTo>
                <a:lnTo>
                  <a:pt x="0" y="16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47" name="Freeform 31"/>
          <p:cNvSpPr>
            <a:spLocks/>
          </p:cNvSpPr>
          <p:nvPr/>
        </p:nvSpPr>
        <p:spPr bwMode="auto">
          <a:xfrm>
            <a:off x="5650837" y="2208877"/>
            <a:ext cx="317500" cy="257175"/>
          </a:xfrm>
          <a:custGeom>
            <a:avLst/>
            <a:gdLst>
              <a:gd name="T0" fmla="*/ 0 w 200"/>
              <a:gd name="T1" fmla="*/ 161 h 162"/>
              <a:gd name="T2" fmla="*/ 0 w 200"/>
              <a:gd name="T3" fmla="*/ 0 h 162"/>
              <a:gd name="T4" fmla="*/ 199 w 200"/>
              <a:gd name="T5" fmla="*/ 0 h 162"/>
              <a:gd name="T6" fmla="*/ 199 w 200"/>
              <a:gd name="T7" fmla="*/ 161 h 162"/>
              <a:gd name="T8" fmla="*/ 0 w 200"/>
              <a:gd name="T9" fmla="*/ 161 h 162"/>
            </a:gdLst>
            <a:ahLst/>
            <a:cxnLst>
              <a:cxn ang="0">
                <a:pos x="T0" y="T1"/>
              </a:cxn>
              <a:cxn ang="0">
                <a:pos x="T2" y="T3"/>
              </a:cxn>
              <a:cxn ang="0">
                <a:pos x="T4" y="T5"/>
              </a:cxn>
              <a:cxn ang="0">
                <a:pos x="T6" y="T7"/>
              </a:cxn>
              <a:cxn ang="0">
                <a:pos x="T8" y="T9"/>
              </a:cxn>
            </a:cxnLst>
            <a:rect l="0" t="0" r="r" b="b"/>
            <a:pathLst>
              <a:path w="200" h="162">
                <a:moveTo>
                  <a:pt x="0" y="161"/>
                </a:moveTo>
                <a:lnTo>
                  <a:pt x="0" y="0"/>
                </a:lnTo>
                <a:lnTo>
                  <a:pt x="199" y="0"/>
                </a:lnTo>
                <a:lnTo>
                  <a:pt x="199" y="161"/>
                </a:lnTo>
                <a:lnTo>
                  <a:pt x="0" y="161"/>
                </a:lnTo>
              </a:path>
            </a:pathLst>
          </a:custGeom>
          <a:solidFill>
            <a:schemeClr val="tx2"/>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48" name="Freeform 32"/>
          <p:cNvSpPr>
            <a:spLocks/>
          </p:cNvSpPr>
          <p:nvPr/>
        </p:nvSpPr>
        <p:spPr bwMode="auto">
          <a:xfrm>
            <a:off x="5650837" y="2464464"/>
            <a:ext cx="317500" cy="258763"/>
          </a:xfrm>
          <a:custGeom>
            <a:avLst/>
            <a:gdLst>
              <a:gd name="T0" fmla="*/ 0 w 200"/>
              <a:gd name="T1" fmla="*/ 162 h 163"/>
              <a:gd name="T2" fmla="*/ 0 w 200"/>
              <a:gd name="T3" fmla="*/ 0 h 163"/>
              <a:gd name="T4" fmla="*/ 199 w 200"/>
              <a:gd name="T5" fmla="*/ 0 h 163"/>
              <a:gd name="T6" fmla="*/ 199 w 200"/>
              <a:gd name="T7" fmla="*/ 162 h 163"/>
              <a:gd name="T8" fmla="*/ 0 w 200"/>
              <a:gd name="T9" fmla="*/ 162 h 163"/>
            </a:gdLst>
            <a:ahLst/>
            <a:cxnLst>
              <a:cxn ang="0">
                <a:pos x="T0" y="T1"/>
              </a:cxn>
              <a:cxn ang="0">
                <a:pos x="T2" y="T3"/>
              </a:cxn>
              <a:cxn ang="0">
                <a:pos x="T4" y="T5"/>
              </a:cxn>
              <a:cxn ang="0">
                <a:pos x="T6" y="T7"/>
              </a:cxn>
              <a:cxn ang="0">
                <a:pos x="T8" y="T9"/>
              </a:cxn>
            </a:cxnLst>
            <a:rect l="0" t="0" r="r" b="b"/>
            <a:pathLst>
              <a:path w="200" h="163">
                <a:moveTo>
                  <a:pt x="0" y="162"/>
                </a:moveTo>
                <a:lnTo>
                  <a:pt x="0" y="0"/>
                </a:lnTo>
                <a:lnTo>
                  <a:pt x="199" y="0"/>
                </a:lnTo>
                <a:lnTo>
                  <a:pt x="199" y="162"/>
                </a:lnTo>
                <a:lnTo>
                  <a:pt x="0" y="16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49" name="Freeform 33"/>
          <p:cNvSpPr>
            <a:spLocks/>
          </p:cNvSpPr>
          <p:nvPr/>
        </p:nvSpPr>
        <p:spPr bwMode="auto">
          <a:xfrm>
            <a:off x="3269587" y="3234402"/>
            <a:ext cx="320675" cy="258762"/>
          </a:xfrm>
          <a:custGeom>
            <a:avLst/>
            <a:gdLst>
              <a:gd name="T0" fmla="*/ 0 w 202"/>
              <a:gd name="T1" fmla="*/ 162 h 163"/>
              <a:gd name="T2" fmla="*/ 0 w 202"/>
              <a:gd name="T3" fmla="*/ 0 h 163"/>
              <a:gd name="T4" fmla="*/ 201 w 202"/>
              <a:gd name="T5" fmla="*/ 0 h 163"/>
              <a:gd name="T6" fmla="*/ 201 w 202"/>
              <a:gd name="T7" fmla="*/ 162 h 163"/>
              <a:gd name="T8" fmla="*/ 0 w 202"/>
              <a:gd name="T9" fmla="*/ 162 h 163"/>
            </a:gdLst>
            <a:ahLst/>
            <a:cxnLst>
              <a:cxn ang="0">
                <a:pos x="T0" y="T1"/>
              </a:cxn>
              <a:cxn ang="0">
                <a:pos x="T2" y="T3"/>
              </a:cxn>
              <a:cxn ang="0">
                <a:pos x="T4" y="T5"/>
              </a:cxn>
              <a:cxn ang="0">
                <a:pos x="T6" y="T7"/>
              </a:cxn>
              <a:cxn ang="0">
                <a:pos x="T8" y="T9"/>
              </a:cxn>
            </a:cxnLst>
            <a:rect l="0" t="0" r="r" b="b"/>
            <a:pathLst>
              <a:path w="202" h="163">
                <a:moveTo>
                  <a:pt x="0" y="162"/>
                </a:moveTo>
                <a:lnTo>
                  <a:pt x="0" y="0"/>
                </a:lnTo>
                <a:lnTo>
                  <a:pt x="201" y="0"/>
                </a:lnTo>
                <a:lnTo>
                  <a:pt x="201" y="162"/>
                </a:lnTo>
                <a:lnTo>
                  <a:pt x="0" y="16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50" name="Freeform 34"/>
          <p:cNvSpPr>
            <a:spLocks/>
          </p:cNvSpPr>
          <p:nvPr/>
        </p:nvSpPr>
        <p:spPr bwMode="auto">
          <a:xfrm>
            <a:off x="3269587" y="3491577"/>
            <a:ext cx="320675" cy="257175"/>
          </a:xfrm>
          <a:custGeom>
            <a:avLst/>
            <a:gdLst>
              <a:gd name="T0" fmla="*/ 0 w 202"/>
              <a:gd name="T1" fmla="*/ 161 h 162"/>
              <a:gd name="T2" fmla="*/ 0 w 202"/>
              <a:gd name="T3" fmla="*/ 0 h 162"/>
              <a:gd name="T4" fmla="*/ 201 w 202"/>
              <a:gd name="T5" fmla="*/ 0 h 162"/>
              <a:gd name="T6" fmla="*/ 201 w 202"/>
              <a:gd name="T7" fmla="*/ 161 h 162"/>
              <a:gd name="T8" fmla="*/ 0 w 202"/>
              <a:gd name="T9" fmla="*/ 161 h 162"/>
            </a:gdLst>
            <a:ahLst/>
            <a:cxnLst>
              <a:cxn ang="0">
                <a:pos x="T0" y="T1"/>
              </a:cxn>
              <a:cxn ang="0">
                <a:pos x="T2" y="T3"/>
              </a:cxn>
              <a:cxn ang="0">
                <a:pos x="T4" y="T5"/>
              </a:cxn>
              <a:cxn ang="0">
                <a:pos x="T6" y="T7"/>
              </a:cxn>
              <a:cxn ang="0">
                <a:pos x="T8" y="T9"/>
              </a:cxn>
            </a:cxnLst>
            <a:rect l="0" t="0" r="r" b="b"/>
            <a:pathLst>
              <a:path w="202" h="162">
                <a:moveTo>
                  <a:pt x="0" y="161"/>
                </a:moveTo>
                <a:lnTo>
                  <a:pt x="0" y="0"/>
                </a:lnTo>
                <a:lnTo>
                  <a:pt x="201" y="0"/>
                </a:lnTo>
                <a:lnTo>
                  <a:pt x="201" y="161"/>
                </a:lnTo>
                <a:lnTo>
                  <a:pt x="0" y="16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51" name="Freeform 35"/>
          <p:cNvSpPr>
            <a:spLocks/>
          </p:cNvSpPr>
          <p:nvPr/>
        </p:nvSpPr>
        <p:spPr bwMode="auto">
          <a:xfrm>
            <a:off x="3269587" y="3747164"/>
            <a:ext cx="320675" cy="258763"/>
          </a:xfrm>
          <a:custGeom>
            <a:avLst/>
            <a:gdLst>
              <a:gd name="T0" fmla="*/ 0 w 202"/>
              <a:gd name="T1" fmla="*/ 162 h 163"/>
              <a:gd name="T2" fmla="*/ 0 w 202"/>
              <a:gd name="T3" fmla="*/ 0 h 163"/>
              <a:gd name="T4" fmla="*/ 201 w 202"/>
              <a:gd name="T5" fmla="*/ 0 h 163"/>
              <a:gd name="T6" fmla="*/ 201 w 202"/>
              <a:gd name="T7" fmla="*/ 162 h 163"/>
              <a:gd name="T8" fmla="*/ 0 w 202"/>
              <a:gd name="T9" fmla="*/ 162 h 163"/>
            </a:gdLst>
            <a:ahLst/>
            <a:cxnLst>
              <a:cxn ang="0">
                <a:pos x="T0" y="T1"/>
              </a:cxn>
              <a:cxn ang="0">
                <a:pos x="T2" y="T3"/>
              </a:cxn>
              <a:cxn ang="0">
                <a:pos x="T4" y="T5"/>
              </a:cxn>
              <a:cxn ang="0">
                <a:pos x="T6" y="T7"/>
              </a:cxn>
              <a:cxn ang="0">
                <a:pos x="T8" y="T9"/>
              </a:cxn>
            </a:cxnLst>
            <a:rect l="0" t="0" r="r" b="b"/>
            <a:pathLst>
              <a:path w="202" h="163">
                <a:moveTo>
                  <a:pt x="0" y="162"/>
                </a:moveTo>
                <a:lnTo>
                  <a:pt x="0" y="0"/>
                </a:lnTo>
                <a:lnTo>
                  <a:pt x="201" y="0"/>
                </a:lnTo>
                <a:lnTo>
                  <a:pt x="201" y="162"/>
                </a:lnTo>
                <a:lnTo>
                  <a:pt x="0" y="16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52" name="Freeform 36"/>
          <p:cNvSpPr>
            <a:spLocks/>
          </p:cNvSpPr>
          <p:nvPr/>
        </p:nvSpPr>
        <p:spPr bwMode="auto">
          <a:xfrm>
            <a:off x="5172999" y="2977227"/>
            <a:ext cx="320675" cy="258762"/>
          </a:xfrm>
          <a:custGeom>
            <a:avLst/>
            <a:gdLst>
              <a:gd name="T0" fmla="*/ 0 w 202"/>
              <a:gd name="T1" fmla="*/ 162 h 163"/>
              <a:gd name="T2" fmla="*/ 0 w 202"/>
              <a:gd name="T3" fmla="*/ 0 h 163"/>
              <a:gd name="T4" fmla="*/ 201 w 202"/>
              <a:gd name="T5" fmla="*/ 0 h 163"/>
              <a:gd name="T6" fmla="*/ 201 w 202"/>
              <a:gd name="T7" fmla="*/ 162 h 163"/>
              <a:gd name="T8" fmla="*/ 0 w 202"/>
              <a:gd name="T9" fmla="*/ 162 h 163"/>
            </a:gdLst>
            <a:ahLst/>
            <a:cxnLst>
              <a:cxn ang="0">
                <a:pos x="T0" y="T1"/>
              </a:cxn>
              <a:cxn ang="0">
                <a:pos x="T2" y="T3"/>
              </a:cxn>
              <a:cxn ang="0">
                <a:pos x="T4" y="T5"/>
              </a:cxn>
              <a:cxn ang="0">
                <a:pos x="T6" y="T7"/>
              </a:cxn>
              <a:cxn ang="0">
                <a:pos x="T8" y="T9"/>
              </a:cxn>
            </a:cxnLst>
            <a:rect l="0" t="0" r="r" b="b"/>
            <a:pathLst>
              <a:path w="202" h="163">
                <a:moveTo>
                  <a:pt x="0" y="162"/>
                </a:moveTo>
                <a:lnTo>
                  <a:pt x="0" y="0"/>
                </a:lnTo>
                <a:lnTo>
                  <a:pt x="201" y="0"/>
                </a:lnTo>
                <a:lnTo>
                  <a:pt x="201" y="162"/>
                </a:lnTo>
                <a:lnTo>
                  <a:pt x="0" y="162"/>
                </a:lnTo>
              </a:path>
            </a:pathLst>
          </a:custGeom>
          <a:solidFill>
            <a:schemeClr val="tx2"/>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53" name="Freeform 37"/>
          <p:cNvSpPr>
            <a:spLocks/>
          </p:cNvSpPr>
          <p:nvPr/>
        </p:nvSpPr>
        <p:spPr bwMode="auto">
          <a:xfrm>
            <a:off x="5172999" y="3234402"/>
            <a:ext cx="320675" cy="258762"/>
          </a:xfrm>
          <a:custGeom>
            <a:avLst/>
            <a:gdLst>
              <a:gd name="T0" fmla="*/ 0 w 202"/>
              <a:gd name="T1" fmla="*/ 162 h 163"/>
              <a:gd name="T2" fmla="*/ 0 w 202"/>
              <a:gd name="T3" fmla="*/ 0 h 163"/>
              <a:gd name="T4" fmla="*/ 201 w 202"/>
              <a:gd name="T5" fmla="*/ 0 h 163"/>
              <a:gd name="T6" fmla="*/ 201 w 202"/>
              <a:gd name="T7" fmla="*/ 162 h 163"/>
              <a:gd name="T8" fmla="*/ 0 w 202"/>
              <a:gd name="T9" fmla="*/ 162 h 163"/>
            </a:gdLst>
            <a:ahLst/>
            <a:cxnLst>
              <a:cxn ang="0">
                <a:pos x="T0" y="T1"/>
              </a:cxn>
              <a:cxn ang="0">
                <a:pos x="T2" y="T3"/>
              </a:cxn>
              <a:cxn ang="0">
                <a:pos x="T4" y="T5"/>
              </a:cxn>
              <a:cxn ang="0">
                <a:pos x="T6" y="T7"/>
              </a:cxn>
              <a:cxn ang="0">
                <a:pos x="T8" y="T9"/>
              </a:cxn>
            </a:cxnLst>
            <a:rect l="0" t="0" r="r" b="b"/>
            <a:pathLst>
              <a:path w="202" h="163">
                <a:moveTo>
                  <a:pt x="0" y="162"/>
                </a:moveTo>
                <a:lnTo>
                  <a:pt x="0" y="0"/>
                </a:lnTo>
                <a:lnTo>
                  <a:pt x="201" y="0"/>
                </a:lnTo>
                <a:lnTo>
                  <a:pt x="201" y="162"/>
                </a:lnTo>
                <a:lnTo>
                  <a:pt x="0" y="16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54" name="Freeform 38"/>
          <p:cNvSpPr>
            <a:spLocks/>
          </p:cNvSpPr>
          <p:nvPr/>
        </p:nvSpPr>
        <p:spPr bwMode="auto">
          <a:xfrm>
            <a:off x="5172999" y="3491577"/>
            <a:ext cx="320675" cy="257175"/>
          </a:xfrm>
          <a:custGeom>
            <a:avLst/>
            <a:gdLst>
              <a:gd name="T0" fmla="*/ 0 w 202"/>
              <a:gd name="T1" fmla="*/ 161 h 162"/>
              <a:gd name="T2" fmla="*/ 0 w 202"/>
              <a:gd name="T3" fmla="*/ 0 h 162"/>
              <a:gd name="T4" fmla="*/ 201 w 202"/>
              <a:gd name="T5" fmla="*/ 0 h 162"/>
              <a:gd name="T6" fmla="*/ 201 w 202"/>
              <a:gd name="T7" fmla="*/ 161 h 162"/>
              <a:gd name="T8" fmla="*/ 0 w 202"/>
              <a:gd name="T9" fmla="*/ 161 h 162"/>
            </a:gdLst>
            <a:ahLst/>
            <a:cxnLst>
              <a:cxn ang="0">
                <a:pos x="T0" y="T1"/>
              </a:cxn>
              <a:cxn ang="0">
                <a:pos x="T2" y="T3"/>
              </a:cxn>
              <a:cxn ang="0">
                <a:pos x="T4" y="T5"/>
              </a:cxn>
              <a:cxn ang="0">
                <a:pos x="T6" y="T7"/>
              </a:cxn>
              <a:cxn ang="0">
                <a:pos x="T8" y="T9"/>
              </a:cxn>
            </a:cxnLst>
            <a:rect l="0" t="0" r="r" b="b"/>
            <a:pathLst>
              <a:path w="202" h="162">
                <a:moveTo>
                  <a:pt x="0" y="161"/>
                </a:moveTo>
                <a:lnTo>
                  <a:pt x="0" y="0"/>
                </a:lnTo>
                <a:lnTo>
                  <a:pt x="201" y="0"/>
                </a:lnTo>
                <a:lnTo>
                  <a:pt x="201" y="161"/>
                </a:lnTo>
                <a:lnTo>
                  <a:pt x="0" y="16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55" name="Freeform 39"/>
          <p:cNvSpPr>
            <a:spLocks/>
          </p:cNvSpPr>
          <p:nvPr/>
        </p:nvSpPr>
        <p:spPr bwMode="auto">
          <a:xfrm>
            <a:off x="5172999" y="3747164"/>
            <a:ext cx="320675" cy="258763"/>
          </a:xfrm>
          <a:custGeom>
            <a:avLst/>
            <a:gdLst>
              <a:gd name="T0" fmla="*/ 0 w 202"/>
              <a:gd name="T1" fmla="*/ 162 h 163"/>
              <a:gd name="T2" fmla="*/ 0 w 202"/>
              <a:gd name="T3" fmla="*/ 0 h 163"/>
              <a:gd name="T4" fmla="*/ 201 w 202"/>
              <a:gd name="T5" fmla="*/ 0 h 163"/>
              <a:gd name="T6" fmla="*/ 201 w 202"/>
              <a:gd name="T7" fmla="*/ 162 h 163"/>
              <a:gd name="T8" fmla="*/ 0 w 202"/>
              <a:gd name="T9" fmla="*/ 162 h 163"/>
            </a:gdLst>
            <a:ahLst/>
            <a:cxnLst>
              <a:cxn ang="0">
                <a:pos x="T0" y="T1"/>
              </a:cxn>
              <a:cxn ang="0">
                <a:pos x="T2" y="T3"/>
              </a:cxn>
              <a:cxn ang="0">
                <a:pos x="T4" y="T5"/>
              </a:cxn>
              <a:cxn ang="0">
                <a:pos x="T6" y="T7"/>
              </a:cxn>
              <a:cxn ang="0">
                <a:pos x="T8" y="T9"/>
              </a:cxn>
            </a:cxnLst>
            <a:rect l="0" t="0" r="r" b="b"/>
            <a:pathLst>
              <a:path w="202" h="163">
                <a:moveTo>
                  <a:pt x="0" y="162"/>
                </a:moveTo>
                <a:lnTo>
                  <a:pt x="0" y="0"/>
                </a:lnTo>
                <a:lnTo>
                  <a:pt x="201" y="0"/>
                </a:lnTo>
                <a:lnTo>
                  <a:pt x="201" y="162"/>
                </a:lnTo>
                <a:lnTo>
                  <a:pt x="0" y="16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56" name="Freeform 40"/>
          <p:cNvSpPr>
            <a:spLocks/>
          </p:cNvSpPr>
          <p:nvPr/>
        </p:nvSpPr>
        <p:spPr bwMode="auto">
          <a:xfrm>
            <a:off x="4222087" y="4261514"/>
            <a:ext cx="319087" cy="257175"/>
          </a:xfrm>
          <a:custGeom>
            <a:avLst/>
            <a:gdLst>
              <a:gd name="T0" fmla="*/ 0 w 201"/>
              <a:gd name="T1" fmla="*/ 161 h 162"/>
              <a:gd name="T2" fmla="*/ 0 w 201"/>
              <a:gd name="T3" fmla="*/ 0 h 162"/>
              <a:gd name="T4" fmla="*/ 200 w 201"/>
              <a:gd name="T5" fmla="*/ 0 h 162"/>
              <a:gd name="T6" fmla="*/ 200 w 201"/>
              <a:gd name="T7" fmla="*/ 161 h 162"/>
              <a:gd name="T8" fmla="*/ 0 w 201"/>
              <a:gd name="T9" fmla="*/ 161 h 162"/>
            </a:gdLst>
            <a:ahLst/>
            <a:cxnLst>
              <a:cxn ang="0">
                <a:pos x="T0" y="T1"/>
              </a:cxn>
              <a:cxn ang="0">
                <a:pos x="T2" y="T3"/>
              </a:cxn>
              <a:cxn ang="0">
                <a:pos x="T4" y="T5"/>
              </a:cxn>
              <a:cxn ang="0">
                <a:pos x="T6" y="T7"/>
              </a:cxn>
              <a:cxn ang="0">
                <a:pos x="T8" y="T9"/>
              </a:cxn>
            </a:cxnLst>
            <a:rect l="0" t="0" r="r" b="b"/>
            <a:pathLst>
              <a:path w="201" h="162">
                <a:moveTo>
                  <a:pt x="0" y="161"/>
                </a:moveTo>
                <a:lnTo>
                  <a:pt x="0" y="0"/>
                </a:lnTo>
                <a:lnTo>
                  <a:pt x="200" y="0"/>
                </a:lnTo>
                <a:lnTo>
                  <a:pt x="200" y="161"/>
                </a:lnTo>
                <a:lnTo>
                  <a:pt x="0" y="161"/>
                </a:lnTo>
              </a:path>
            </a:pathLst>
          </a:custGeom>
          <a:solidFill>
            <a:schemeClr val="tx2"/>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57" name="Freeform 41"/>
          <p:cNvSpPr>
            <a:spLocks/>
          </p:cNvSpPr>
          <p:nvPr/>
        </p:nvSpPr>
        <p:spPr bwMode="auto">
          <a:xfrm>
            <a:off x="4222087" y="4517102"/>
            <a:ext cx="319087" cy="258762"/>
          </a:xfrm>
          <a:custGeom>
            <a:avLst/>
            <a:gdLst>
              <a:gd name="T0" fmla="*/ 0 w 201"/>
              <a:gd name="T1" fmla="*/ 162 h 163"/>
              <a:gd name="T2" fmla="*/ 0 w 201"/>
              <a:gd name="T3" fmla="*/ 0 h 163"/>
              <a:gd name="T4" fmla="*/ 200 w 201"/>
              <a:gd name="T5" fmla="*/ 0 h 163"/>
              <a:gd name="T6" fmla="*/ 200 w 201"/>
              <a:gd name="T7" fmla="*/ 162 h 163"/>
              <a:gd name="T8" fmla="*/ 0 w 201"/>
              <a:gd name="T9" fmla="*/ 162 h 163"/>
            </a:gdLst>
            <a:ahLst/>
            <a:cxnLst>
              <a:cxn ang="0">
                <a:pos x="T0" y="T1"/>
              </a:cxn>
              <a:cxn ang="0">
                <a:pos x="T2" y="T3"/>
              </a:cxn>
              <a:cxn ang="0">
                <a:pos x="T4" y="T5"/>
              </a:cxn>
              <a:cxn ang="0">
                <a:pos x="T6" y="T7"/>
              </a:cxn>
              <a:cxn ang="0">
                <a:pos x="T8" y="T9"/>
              </a:cxn>
            </a:cxnLst>
            <a:rect l="0" t="0" r="r" b="b"/>
            <a:pathLst>
              <a:path w="201" h="163">
                <a:moveTo>
                  <a:pt x="0" y="162"/>
                </a:moveTo>
                <a:lnTo>
                  <a:pt x="0" y="0"/>
                </a:lnTo>
                <a:lnTo>
                  <a:pt x="200" y="0"/>
                </a:lnTo>
                <a:lnTo>
                  <a:pt x="200" y="162"/>
                </a:lnTo>
                <a:lnTo>
                  <a:pt x="0" y="16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58" name="Freeform 42"/>
          <p:cNvSpPr>
            <a:spLocks/>
          </p:cNvSpPr>
          <p:nvPr/>
        </p:nvSpPr>
        <p:spPr bwMode="auto">
          <a:xfrm>
            <a:off x="4222087" y="4774277"/>
            <a:ext cx="319087" cy="258762"/>
          </a:xfrm>
          <a:custGeom>
            <a:avLst/>
            <a:gdLst>
              <a:gd name="T0" fmla="*/ 0 w 201"/>
              <a:gd name="T1" fmla="*/ 162 h 163"/>
              <a:gd name="T2" fmla="*/ 0 w 201"/>
              <a:gd name="T3" fmla="*/ 0 h 163"/>
              <a:gd name="T4" fmla="*/ 200 w 201"/>
              <a:gd name="T5" fmla="*/ 0 h 163"/>
              <a:gd name="T6" fmla="*/ 200 w 201"/>
              <a:gd name="T7" fmla="*/ 162 h 163"/>
              <a:gd name="T8" fmla="*/ 0 w 201"/>
              <a:gd name="T9" fmla="*/ 162 h 163"/>
            </a:gdLst>
            <a:ahLst/>
            <a:cxnLst>
              <a:cxn ang="0">
                <a:pos x="T0" y="T1"/>
              </a:cxn>
              <a:cxn ang="0">
                <a:pos x="T2" y="T3"/>
              </a:cxn>
              <a:cxn ang="0">
                <a:pos x="T4" y="T5"/>
              </a:cxn>
              <a:cxn ang="0">
                <a:pos x="T6" y="T7"/>
              </a:cxn>
              <a:cxn ang="0">
                <a:pos x="T8" y="T9"/>
              </a:cxn>
            </a:cxnLst>
            <a:rect l="0" t="0" r="r" b="b"/>
            <a:pathLst>
              <a:path w="201" h="163">
                <a:moveTo>
                  <a:pt x="0" y="162"/>
                </a:moveTo>
                <a:lnTo>
                  <a:pt x="0" y="0"/>
                </a:lnTo>
                <a:lnTo>
                  <a:pt x="200" y="0"/>
                </a:lnTo>
                <a:lnTo>
                  <a:pt x="200" y="162"/>
                </a:lnTo>
                <a:lnTo>
                  <a:pt x="0" y="16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59" name="Freeform 43"/>
          <p:cNvSpPr>
            <a:spLocks/>
          </p:cNvSpPr>
          <p:nvPr/>
        </p:nvSpPr>
        <p:spPr bwMode="auto">
          <a:xfrm>
            <a:off x="4222087" y="5031452"/>
            <a:ext cx="319087" cy="257175"/>
          </a:xfrm>
          <a:custGeom>
            <a:avLst/>
            <a:gdLst>
              <a:gd name="T0" fmla="*/ 0 w 201"/>
              <a:gd name="T1" fmla="*/ 161 h 162"/>
              <a:gd name="T2" fmla="*/ 0 w 201"/>
              <a:gd name="T3" fmla="*/ 0 h 162"/>
              <a:gd name="T4" fmla="*/ 200 w 201"/>
              <a:gd name="T5" fmla="*/ 0 h 162"/>
              <a:gd name="T6" fmla="*/ 200 w 201"/>
              <a:gd name="T7" fmla="*/ 161 h 162"/>
              <a:gd name="T8" fmla="*/ 0 w 201"/>
              <a:gd name="T9" fmla="*/ 161 h 162"/>
            </a:gdLst>
            <a:ahLst/>
            <a:cxnLst>
              <a:cxn ang="0">
                <a:pos x="T0" y="T1"/>
              </a:cxn>
              <a:cxn ang="0">
                <a:pos x="T2" y="T3"/>
              </a:cxn>
              <a:cxn ang="0">
                <a:pos x="T4" y="T5"/>
              </a:cxn>
              <a:cxn ang="0">
                <a:pos x="T6" y="T7"/>
              </a:cxn>
              <a:cxn ang="0">
                <a:pos x="T8" y="T9"/>
              </a:cxn>
            </a:cxnLst>
            <a:rect l="0" t="0" r="r" b="b"/>
            <a:pathLst>
              <a:path w="201" h="162">
                <a:moveTo>
                  <a:pt x="0" y="161"/>
                </a:moveTo>
                <a:lnTo>
                  <a:pt x="0" y="0"/>
                </a:lnTo>
                <a:lnTo>
                  <a:pt x="200" y="0"/>
                </a:lnTo>
                <a:lnTo>
                  <a:pt x="200" y="161"/>
                </a:lnTo>
                <a:lnTo>
                  <a:pt x="0" y="16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60" name="Freeform 44"/>
          <p:cNvSpPr>
            <a:spLocks/>
          </p:cNvSpPr>
          <p:nvPr/>
        </p:nvSpPr>
        <p:spPr bwMode="auto">
          <a:xfrm>
            <a:off x="4222087" y="5287039"/>
            <a:ext cx="319087" cy="258763"/>
          </a:xfrm>
          <a:custGeom>
            <a:avLst/>
            <a:gdLst>
              <a:gd name="T0" fmla="*/ 0 w 201"/>
              <a:gd name="T1" fmla="*/ 162 h 163"/>
              <a:gd name="T2" fmla="*/ 0 w 201"/>
              <a:gd name="T3" fmla="*/ 0 h 163"/>
              <a:gd name="T4" fmla="*/ 200 w 201"/>
              <a:gd name="T5" fmla="*/ 0 h 163"/>
              <a:gd name="T6" fmla="*/ 200 w 201"/>
              <a:gd name="T7" fmla="*/ 162 h 163"/>
              <a:gd name="T8" fmla="*/ 0 w 201"/>
              <a:gd name="T9" fmla="*/ 162 h 163"/>
            </a:gdLst>
            <a:ahLst/>
            <a:cxnLst>
              <a:cxn ang="0">
                <a:pos x="T0" y="T1"/>
              </a:cxn>
              <a:cxn ang="0">
                <a:pos x="T2" y="T3"/>
              </a:cxn>
              <a:cxn ang="0">
                <a:pos x="T4" y="T5"/>
              </a:cxn>
              <a:cxn ang="0">
                <a:pos x="T6" y="T7"/>
              </a:cxn>
              <a:cxn ang="0">
                <a:pos x="T8" y="T9"/>
              </a:cxn>
            </a:cxnLst>
            <a:rect l="0" t="0" r="r" b="b"/>
            <a:pathLst>
              <a:path w="201" h="163">
                <a:moveTo>
                  <a:pt x="0" y="162"/>
                </a:moveTo>
                <a:lnTo>
                  <a:pt x="0" y="0"/>
                </a:lnTo>
                <a:lnTo>
                  <a:pt x="200" y="0"/>
                </a:lnTo>
                <a:lnTo>
                  <a:pt x="200" y="162"/>
                </a:lnTo>
                <a:lnTo>
                  <a:pt x="0" y="16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61" name="Freeform 45"/>
          <p:cNvSpPr>
            <a:spLocks/>
          </p:cNvSpPr>
          <p:nvPr/>
        </p:nvSpPr>
        <p:spPr bwMode="auto">
          <a:xfrm>
            <a:off x="4222087" y="5544214"/>
            <a:ext cx="319087" cy="258763"/>
          </a:xfrm>
          <a:custGeom>
            <a:avLst/>
            <a:gdLst>
              <a:gd name="T0" fmla="*/ 0 w 201"/>
              <a:gd name="T1" fmla="*/ 162 h 163"/>
              <a:gd name="T2" fmla="*/ 0 w 201"/>
              <a:gd name="T3" fmla="*/ 0 h 163"/>
              <a:gd name="T4" fmla="*/ 200 w 201"/>
              <a:gd name="T5" fmla="*/ 0 h 163"/>
              <a:gd name="T6" fmla="*/ 200 w 201"/>
              <a:gd name="T7" fmla="*/ 162 h 163"/>
              <a:gd name="T8" fmla="*/ 0 w 201"/>
              <a:gd name="T9" fmla="*/ 162 h 163"/>
            </a:gdLst>
            <a:ahLst/>
            <a:cxnLst>
              <a:cxn ang="0">
                <a:pos x="T0" y="T1"/>
              </a:cxn>
              <a:cxn ang="0">
                <a:pos x="T2" y="T3"/>
              </a:cxn>
              <a:cxn ang="0">
                <a:pos x="T4" y="T5"/>
              </a:cxn>
              <a:cxn ang="0">
                <a:pos x="T6" y="T7"/>
              </a:cxn>
              <a:cxn ang="0">
                <a:pos x="T8" y="T9"/>
              </a:cxn>
            </a:cxnLst>
            <a:rect l="0" t="0" r="r" b="b"/>
            <a:pathLst>
              <a:path w="201" h="163">
                <a:moveTo>
                  <a:pt x="0" y="162"/>
                </a:moveTo>
                <a:lnTo>
                  <a:pt x="0" y="0"/>
                </a:lnTo>
                <a:lnTo>
                  <a:pt x="200" y="0"/>
                </a:lnTo>
                <a:lnTo>
                  <a:pt x="200" y="162"/>
                </a:lnTo>
                <a:lnTo>
                  <a:pt x="0" y="16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62" name="Freeform 46"/>
          <p:cNvSpPr>
            <a:spLocks/>
          </p:cNvSpPr>
          <p:nvPr/>
        </p:nvSpPr>
        <p:spPr bwMode="auto">
          <a:xfrm>
            <a:off x="4222087" y="5801389"/>
            <a:ext cx="319087" cy="257175"/>
          </a:xfrm>
          <a:custGeom>
            <a:avLst/>
            <a:gdLst>
              <a:gd name="T0" fmla="*/ 0 w 201"/>
              <a:gd name="T1" fmla="*/ 161 h 162"/>
              <a:gd name="T2" fmla="*/ 0 w 201"/>
              <a:gd name="T3" fmla="*/ 0 h 162"/>
              <a:gd name="T4" fmla="*/ 200 w 201"/>
              <a:gd name="T5" fmla="*/ 0 h 162"/>
              <a:gd name="T6" fmla="*/ 200 w 201"/>
              <a:gd name="T7" fmla="*/ 161 h 162"/>
              <a:gd name="T8" fmla="*/ 0 w 201"/>
              <a:gd name="T9" fmla="*/ 161 h 162"/>
            </a:gdLst>
            <a:ahLst/>
            <a:cxnLst>
              <a:cxn ang="0">
                <a:pos x="T0" y="T1"/>
              </a:cxn>
              <a:cxn ang="0">
                <a:pos x="T2" y="T3"/>
              </a:cxn>
              <a:cxn ang="0">
                <a:pos x="T4" y="T5"/>
              </a:cxn>
              <a:cxn ang="0">
                <a:pos x="T6" y="T7"/>
              </a:cxn>
              <a:cxn ang="0">
                <a:pos x="T8" y="T9"/>
              </a:cxn>
            </a:cxnLst>
            <a:rect l="0" t="0" r="r" b="b"/>
            <a:pathLst>
              <a:path w="201" h="162">
                <a:moveTo>
                  <a:pt x="0" y="161"/>
                </a:moveTo>
                <a:lnTo>
                  <a:pt x="0" y="0"/>
                </a:lnTo>
                <a:lnTo>
                  <a:pt x="200" y="0"/>
                </a:lnTo>
                <a:lnTo>
                  <a:pt x="200" y="161"/>
                </a:lnTo>
                <a:lnTo>
                  <a:pt x="0" y="16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63" name="Freeform 47"/>
          <p:cNvSpPr>
            <a:spLocks/>
          </p:cNvSpPr>
          <p:nvPr/>
        </p:nvSpPr>
        <p:spPr bwMode="auto">
          <a:xfrm>
            <a:off x="4222087" y="6056977"/>
            <a:ext cx="319087" cy="258762"/>
          </a:xfrm>
          <a:custGeom>
            <a:avLst/>
            <a:gdLst>
              <a:gd name="T0" fmla="*/ 0 w 201"/>
              <a:gd name="T1" fmla="*/ 162 h 163"/>
              <a:gd name="T2" fmla="*/ 0 w 201"/>
              <a:gd name="T3" fmla="*/ 0 h 163"/>
              <a:gd name="T4" fmla="*/ 200 w 201"/>
              <a:gd name="T5" fmla="*/ 0 h 163"/>
              <a:gd name="T6" fmla="*/ 200 w 201"/>
              <a:gd name="T7" fmla="*/ 162 h 163"/>
              <a:gd name="T8" fmla="*/ 0 w 201"/>
              <a:gd name="T9" fmla="*/ 162 h 163"/>
            </a:gdLst>
            <a:ahLst/>
            <a:cxnLst>
              <a:cxn ang="0">
                <a:pos x="T0" y="T1"/>
              </a:cxn>
              <a:cxn ang="0">
                <a:pos x="T2" y="T3"/>
              </a:cxn>
              <a:cxn ang="0">
                <a:pos x="T4" y="T5"/>
              </a:cxn>
              <a:cxn ang="0">
                <a:pos x="T6" y="T7"/>
              </a:cxn>
              <a:cxn ang="0">
                <a:pos x="T8" y="T9"/>
              </a:cxn>
            </a:cxnLst>
            <a:rect l="0" t="0" r="r" b="b"/>
            <a:pathLst>
              <a:path w="201" h="163">
                <a:moveTo>
                  <a:pt x="0" y="162"/>
                </a:moveTo>
                <a:lnTo>
                  <a:pt x="0" y="0"/>
                </a:lnTo>
                <a:lnTo>
                  <a:pt x="200" y="0"/>
                </a:lnTo>
                <a:lnTo>
                  <a:pt x="200" y="162"/>
                </a:lnTo>
                <a:lnTo>
                  <a:pt x="0" y="16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64" name="Rectangle 48"/>
          <p:cNvSpPr>
            <a:spLocks noChangeArrowheads="1"/>
          </p:cNvSpPr>
          <p:nvPr/>
        </p:nvSpPr>
        <p:spPr bwMode="auto">
          <a:xfrm>
            <a:off x="4236374" y="6055389"/>
            <a:ext cx="27940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9</a:t>
            </a:r>
          </a:p>
        </p:txBody>
      </p:sp>
      <p:sp>
        <p:nvSpPr>
          <p:cNvPr id="9265" name="Freeform 49"/>
          <p:cNvSpPr>
            <a:spLocks/>
          </p:cNvSpPr>
          <p:nvPr/>
        </p:nvSpPr>
        <p:spPr bwMode="auto">
          <a:xfrm>
            <a:off x="3031462" y="1180177"/>
            <a:ext cx="319087" cy="258762"/>
          </a:xfrm>
          <a:custGeom>
            <a:avLst/>
            <a:gdLst>
              <a:gd name="T0" fmla="*/ 0 w 201"/>
              <a:gd name="T1" fmla="*/ 162 h 163"/>
              <a:gd name="T2" fmla="*/ 0 w 201"/>
              <a:gd name="T3" fmla="*/ 0 h 163"/>
              <a:gd name="T4" fmla="*/ 200 w 201"/>
              <a:gd name="T5" fmla="*/ 0 h 163"/>
              <a:gd name="T6" fmla="*/ 200 w 201"/>
              <a:gd name="T7" fmla="*/ 162 h 163"/>
              <a:gd name="T8" fmla="*/ 0 w 201"/>
              <a:gd name="T9" fmla="*/ 162 h 163"/>
            </a:gdLst>
            <a:ahLst/>
            <a:cxnLst>
              <a:cxn ang="0">
                <a:pos x="T0" y="T1"/>
              </a:cxn>
              <a:cxn ang="0">
                <a:pos x="T2" y="T3"/>
              </a:cxn>
              <a:cxn ang="0">
                <a:pos x="T4" y="T5"/>
              </a:cxn>
              <a:cxn ang="0">
                <a:pos x="T6" y="T7"/>
              </a:cxn>
              <a:cxn ang="0">
                <a:pos x="T8" y="T9"/>
              </a:cxn>
            </a:cxnLst>
            <a:rect l="0" t="0" r="r" b="b"/>
            <a:pathLst>
              <a:path w="201" h="163">
                <a:moveTo>
                  <a:pt x="0" y="162"/>
                </a:moveTo>
                <a:lnTo>
                  <a:pt x="0" y="0"/>
                </a:lnTo>
                <a:lnTo>
                  <a:pt x="200" y="0"/>
                </a:lnTo>
                <a:lnTo>
                  <a:pt x="200" y="162"/>
                </a:lnTo>
                <a:lnTo>
                  <a:pt x="0" y="162"/>
                </a:lnTo>
              </a:path>
            </a:pathLst>
          </a:custGeom>
          <a:solidFill>
            <a:srgbClr val="F6BF69"/>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66" name="Freeform 50"/>
          <p:cNvSpPr>
            <a:spLocks/>
          </p:cNvSpPr>
          <p:nvPr/>
        </p:nvSpPr>
        <p:spPr bwMode="auto">
          <a:xfrm>
            <a:off x="3507712" y="1180177"/>
            <a:ext cx="319087" cy="258762"/>
          </a:xfrm>
          <a:custGeom>
            <a:avLst/>
            <a:gdLst>
              <a:gd name="T0" fmla="*/ 0 w 201"/>
              <a:gd name="T1" fmla="*/ 162 h 163"/>
              <a:gd name="T2" fmla="*/ 0 w 201"/>
              <a:gd name="T3" fmla="*/ 0 h 163"/>
              <a:gd name="T4" fmla="*/ 200 w 201"/>
              <a:gd name="T5" fmla="*/ 0 h 163"/>
              <a:gd name="T6" fmla="*/ 200 w 201"/>
              <a:gd name="T7" fmla="*/ 162 h 163"/>
              <a:gd name="T8" fmla="*/ 0 w 201"/>
              <a:gd name="T9" fmla="*/ 162 h 163"/>
            </a:gdLst>
            <a:ahLst/>
            <a:cxnLst>
              <a:cxn ang="0">
                <a:pos x="T0" y="T1"/>
              </a:cxn>
              <a:cxn ang="0">
                <a:pos x="T2" y="T3"/>
              </a:cxn>
              <a:cxn ang="0">
                <a:pos x="T4" y="T5"/>
              </a:cxn>
              <a:cxn ang="0">
                <a:pos x="T6" y="T7"/>
              </a:cxn>
              <a:cxn ang="0">
                <a:pos x="T8" y="T9"/>
              </a:cxn>
            </a:cxnLst>
            <a:rect l="0" t="0" r="r" b="b"/>
            <a:pathLst>
              <a:path w="201" h="163">
                <a:moveTo>
                  <a:pt x="0" y="162"/>
                </a:moveTo>
                <a:lnTo>
                  <a:pt x="0" y="0"/>
                </a:lnTo>
                <a:lnTo>
                  <a:pt x="200" y="0"/>
                </a:lnTo>
                <a:lnTo>
                  <a:pt x="200" y="162"/>
                </a:lnTo>
                <a:lnTo>
                  <a:pt x="0" y="162"/>
                </a:lnTo>
              </a:path>
            </a:pathLst>
          </a:custGeom>
          <a:solidFill>
            <a:srgbClr val="F6BF69"/>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67" name="Freeform 51"/>
          <p:cNvSpPr>
            <a:spLocks/>
          </p:cNvSpPr>
          <p:nvPr/>
        </p:nvSpPr>
        <p:spPr bwMode="auto">
          <a:xfrm>
            <a:off x="3983962" y="1180177"/>
            <a:ext cx="319087" cy="258762"/>
          </a:xfrm>
          <a:custGeom>
            <a:avLst/>
            <a:gdLst>
              <a:gd name="T0" fmla="*/ 0 w 201"/>
              <a:gd name="T1" fmla="*/ 162 h 163"/>
              <a:gd name="T2" fmla="*/ 0 w 201"/>
              <a:gd name="T3" fmla="*/ 0 h 163"/>
              <a:gd name="T4" fmla="*/ 200 w 201"/>
              <a:gd name="T5" fmla="*/ 0 h 163"/>
              <a:gd name="T6" fmla="*/ 200 w 201"/>
              <a:gd name="T7" fmla="*/ 162 h 163"/>
              <a:gd name="T8" fmla="*/ 0 w 201"/>
              <a:gd name="T9" fmla="*/ 162 h 163"/>
            </a:gdLst>
            <a:ahLst/>
            <a:cxnLst>
              <a:cxn ang="0">
                <a:pos x="T0" y="T1"/>
              </a:cxn>
              <a:cxn ang="0">
                <a:pos x="T2" y="T3"/>
              </a:cxn>
              <a:cxn ang="0">
                <a:pos x="T4" y="T5"/>
              </a:cxn>
              <a:cxn ang="0">
                <a:pos x="T6" y="T7"/>
              </a:cxn>
              <a:cxn ang="0">
                <a:pos x="T8" y="T9"/>
              </a:cxn>
            </a:cxnLst>
            <a:rect l="0" t="0" r="r" b="b"/>
            <a:pathLst>
              <a:path w="201" h="163">
                <a:moveTo>
                  <a:pt x="0" y="162"/>
                </a:moveTo>
                <a:lnTo>
                  <a:pt x="0" y="0"/>
                </a:lnTo>
                <a:lnTo>
                  <a:pt x="200" y="0"/>
                </a:lnTo>
                <a:lnTo>
                  <a:pt x="200" y="162"/>
                </a:lnTo>
                <a:lnTo>
                  <a:pt x="0" y="162"/>
                </a:lnTo>
              </a:path>
            </a:pathLst>
          </a:custGeom>
          <a:solidFill>
            <a:srgbClr val="F6BF69"/>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68" name="Freeform 52"/>
          <p:cNvSpPr>
            <a:spLocks/>
          </p:cNvSpPr>
          <p:nvPr/>
        </p:nvSpPr>
        <p:spPr bwMode="auto">
          <a:xfrm>
            <a:off x="4460212" y="1180177"/>
            <a:ext cx="319087" cy="258762"/>
          </a:xfrm>
          <a:custGeom>
            <a:avLst/>
            <a:gdLst>
              <a:gd name="T0" fmla="*/ 0 w 201"/>
              <a:gd name="T1" fmla="*/ 162 h 163"/>
              <a:gd name="T2" fmla="*/ 0 w 201"/>
              <a:gd name="T3" fmla="*/ 0 h 163"/>
              <a:gd name="T4" fmla="*/ 200 w 201"/>
              <a:gd name="T5" fmla="*/ 0 h 163"/>
              <a:gd name="T6" fmla="*/ 200 w 201"/>
              <a:gd name="T7" fmla="*/ 162 h 163"/>
              <a:gd name="T8" fmla="*/ 0 w 201"/>
              <a:gd name="T9" fmla="*/ 162 h 163"/>
            </a:gdLst>
            <a:ahLst/>
            <a:cxnLst>
              <a:cxn ang="0">
                <a:pos x="T0" y="T1"/>
              </a:cxn>
              <a:cxn ang="0">
                <a:pos x="T2" y="T3"/>
              </a:cxn>
              <a:cxn ang="0">
                <a:pos x="T4" y="T5"/>
              </a:cxn>
              <a:cxn ang="0">
                <a:pos x="T6" y="T7"/>
              </a:cxn>
              <a:cxn ang="0">
                <a:pos x="T8" y="T9"/>
              </a:cxn>
            </a:cxnLst>
            <a:rect l="0" t="0" r="r" b="b"/>
            <a:pathLst>
              <a:path w="201" h="163">
                <a:moveTo>
                  <a:pt x="0" y="162"/>
                </a:moveTo>
                <a:lnTo>
                  <a:pt x="0" y="0"/>
                </a:lnTo>
                <a:lnTo>
                  <a:pt x="200" y="0"/>
                </a:lnTo>
                <a:lnTo>
                  <a:pt x="200" y="162"/>
                </a:lnTo>
                <a:lnTo>
                  <a:pt x="0" y="162"/>
                </a:lnTo>
              </a:path>
            </a:pathLst>
          </a:custGeom>
          <a:solidFill>
            <a:srgbClr val="F6BF69"/>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69" name="Freeform 53"/>
          <p:cNvSpPr>
            <a:spLocks/>
          </p:cNvSpPr>
          <p:nvPr/>
        </p:nvSpPr>
        <p:spPr bwMode="auto">
          <a:xfrm>
            <a:off x="4936462" y="1180177"/>
            <a:ext cx="317500" cy="258762"/>
          </a:xfrm>
          <a:custGeom>
            <a:avLst/>
            <a:gdLst>
              <a:gd name="T0" fmla="*/ 0 w 200"/>
              <a:gd name="T1" fmla="*/ 162 h 163"/>
              <a:gd name="T2" fmla="*/ 0 w 200"/>
              <a:gd name="T3" fmla="*/ 0 h 163"/>
              <a:gd name="T4" fmla="*/ 199 w 200"/>
              <a:gd name="T5" fmla="*/ 0 h 163"/>
              <a:gd name="T6" fmla="*/ 199 w 200"/>
              <a:gd name="T7" fmla="*/ 162 h 163"/>
              <a:gd name="T8" fmla="*/ 0 w 200"/>
              <a:gd name="T9" fmla="*/ 162 h 163"/>
            </a:gdLst>
            <a:ahLst/>
            <a:cxnLst>
              <a:cxn ang="0">
                <a:pos x="T0" y="T1"/>
              </a:cxn>
              <a:cxn ang="0">
                <a:pos x="T2" y="T3"/>
              </a:cxn>
              <a:cxn ang="0">
                <a:pos x="T4" y="T5"/>
              </a:cxn>
              <a:cxn ang="0">
                <a:pos x="T6" y="T7"/>
              </a:cxn>
              <a:cxn ang="0">
                <a:pos x="T8" y="T9"/>
              </a:cxn>
            </a:cxnLst>
            <a:rect l="0" t="0" r="r" b="b"/>
            <a:pathLst>
              <a:path w="200" h="163">
                <a:moveTo>
                  <a:pt x="0" y="162"/>
                </a:moveTo>
                <a:lnTo>
                  <a:pt x="0" y="0"/>
                </a:lnTo>
                <a:lnTo>
                  <a:pt x="199" y="0"/>
                </a:lnTo>
                <a:lnTo>
                  <a:pt x="199" y="162"/>
                </a:lnTo>
                <a:lnTo>
                  <a:pt x="0" y="162"/>
                </a:lnTo>
              </a:path>
            </a:pathLst>
          </a:custGeom>
          <a:solidFill>
            <a:srgbClr val="F6BF69"/>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70" name="Freeform 54"/>
          <p:cNvSpPr>
            <a:spLocks/>
          </p:cNvSpPr>
          <p:nvPr/>
        </p:nvSpPr>
        <p:spPr bwMode="auto">
          <a:xfrm>
            <a:off x="5412712" y="1180177"/>
            <a:ext cx="317500" cy="258762"/>
          </a:xfrm>
          <a:custGeom>
            <a:avLst/>
            <a:gdLst>
              <a:gd name="T0" fmla="*/ 0 w 200"/>
              <a:gd name="T1" fmla="*/ 162 h 163"/>
              <a:gd name="T2" fmla="*/ 0 w 200"/>
              <a:gd name="T3" fmla="*/ 0 h 163"/>
              <a:gd name="T4" fmla="*/ 199 w 200"/>
              <a:gd name="T5" fmla="*/ 0 h 163"/>
              <a:gd name="T6" fmla="*/ 199 w 200"/>
              <a:gd name="T7" fmla="*/ 162 h 163"/>
              <a:gd name="T8" fmla="*/ 0 w 200"/>
              <a:gd name="T9" fmla="*/ 162 h 163"/>
            </a:gdLst>
            <a:ahLst/>
            <a:cxnLst>
              <a:cxn ang="0">
                <a:pos x="T0" y="T1"/>
              </a:cxn>
              <a:cxn ang="0">
                <a:pos x="T2" y="T3"/>
              </a:cxn>
              <a:cxn ang="0">
                <a:pos x="T4" y="T5"/>
              </a:cxn>
              <a:cxn ang="0">
                <a:pos x="T6" y="T7"/>
              </a:cxn>
              <a:cxn ang="0">
                <a:pos x="T8" y="T9"/>
              </a:cxn>
            </a:cxnLst>
            <a:rect l="0" t="0" r="r" b="b"/>
            <a:pathLst>
              <a:path w="200" h="163">
                <a:moveTo>
                  <a:pt x="0" y="162"/>
                </a:moveTo>
                <a:lnTo>
                  <a:pt x="0" y="0"/>
                </a:lnTo>
                <a:lnTo>
                  <a:pt x="199" y="0"/>
                </a:lnTo>
                <a:lnTo>
                  <a:pt x="199" y="162"/>
                </a:lnTo>
                <a:lnTo>
                  <a:pt x="0" y="162"/>
                </a:lnTo>
              </a:path>
            </a:pathLst>
          </a:custGeom>
          <a:solidFill>
            <a:srgbClr val="F6BF69"/>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71" name="Freeform 55"/>
          <p:cNvSpPr>
            <a:spLocks/>
          </p:cNvSpPr>
          <p:nvPr/>
        </p:nvSpPr>
        <p:spPr bwMode="auto">
          <a:xfrm>
            <a:off x="5887374" y="1180177"/>
            <a:ext cx="319088" cy="258762"/>
          </a:xfrm>
          <a:custGeom>
            <a:avLst/>
            <a:gdLst>
              <a:gd name="T0" fmla="*/ 0 w 201"/>
              <a:gd name="T1" fmla="*/ 162 h 163"/>
              <a:gd name="T2" fmla="*/ 0 w 201"/>
              <a:gd name="T3" fmla="*/ 0 h 163"/>
              <a:gd name="T4" fmla="*/ 200 w 201"/>
              <a:gd name="T5" fmla="*/ 0 h 163"/>
              <a:gd name="T6" fmla="*/ 200 w 201"/>
              <a:gd name="T7" fmla="*/ 162 h 163"/>
              <a:gd name="T8" fmla="*/ 0 w 201"/>
              <a:gd name="T9" fmla="*/ 162 h 163"/>
            </a:gdLst>
            <a:ahLst/>
            <a:cxnLst>
              <a:cxn ang="0">
                <a:pos x="T0" y="T1"/>
              </a:cxn>
              <a:cxn ang="0">
                <a:pos x="T2" y="T3"/>
              </a:cxn>
              <a:cxn ang="0">
                <a:pos x="T4" y="T5"/>
              </a:cxn>
              <a:cxn ang="0">
                <a:pos x="T6" y="T7"/>
              </a:cxn>
              <a:cxn ang="0">
                <a:pos x="T8" y="T9"/>
              </a:cxn>
            </a:cxnLst>
            <a:rect l="0" t="0" r="r" b="b"/>
            <a:pathLst>
              <a:path w="201" h="163">
                <a:moveTo>
                  <a:pt x="0" y="162"/>
                </a:moveTo>
                <a:lnTo>
                  <a:pt x="0" y="0"/>
                </a:lnTo>
                <a:lnTo>
                  <a:pt x="200" y="0"/>
                </a:lnTo>
                <a:lnTo>
                  <a:pt x="200" y="162"/>
                </a:lnTo>
                <a:lnTo>
                  <a:pt x="0" y="162"/>
                </a:lnTo>
              </a:path>
            </a:pathLst>
          </a:custGeom>
          <a:solidFill>
            <a:schemeClr val="tx2"/>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72" name="Freeform 56"/>
          <p:cNvSpPr>
            <a:spLocks/>
          </p:cNvSpPr>
          <p:nvPr/>
        </p:nvSpPr>
        <p:spPr bwMode="auto">
          <a:xfrm>
            <a:off x="2556799" y="1180177"/>
            <a:ext cx="317500" cy="258762"/>
          </a:xfrm>
          <a:custGeom>
            <a:avLst/>
            <a:gdLst>
              <a:gd name="T0" fmla="*/ 0 w 200"/>
              <a:gd name="T1" fmla="*/ 162 h 163"/>
              <a:gd name="T2" fmla="*/ 0 w 200"/>
              <a:gd name="T3" fmla="*/ 0 h 163"/>
              <a:gd name="T4" fmla="*/ 199 w 200"/>
              <a:gd name="T5" fmla="*/ 0 h 163"/>
              <a:gd name="T6" fmla="*/ 199 w 200"/>
              <a:gd name="T7" fmla="*/ 162 h 163"/>
              <a:gd name="T8" fmla="*/ 0 w 200"/>
              <a:gd name="T9" fmla="*/ 162 h 163"/>
            </a:gdLst>
            <a:ahLst/>
            <a:cxnLst>
              <a:cxn ang="0">
                <a:pos x="T0" y="T1"/>
              </a:cxn>
              <a:cxn ang="0">
                <a:pos x="T2" y="T3"/>
              </a:cxn>
              <a:cxn ang="0">
                <a:pos x="T4" y="T5"/>
              </a:cxn>
              <a:cxn ang="0">
                <a:pos x="T6" y="T7"/>
              </a:cxn>
              <a:cxn ang="0">
                <a:pos x="T8" y="T9"/>
              </a:cxn>
            </a:cxnLst>
            <a:rect l="0" t="0" r="r" b="b"/>
            <a:pathLst>
              <a:path w="200" h="163">
                <a:moveTo>
                  <a:pt x="0" y="162"/>
                </a:moveTo>
                <a:lnTo>
                  <a:pt x="0" y="0"/>
                </a:lnTo>
                <a:lnTo>
                  <a:pt x="199" y="0"/>
                </a:lnTo>
                <a:lnTo>
                  <a:pt x="199" y="162"/>
                </a:lnTo>
                <a:lnTo>
                  <a:pt x="0" y="162"/>
                </a:lnTo>
              </a:path>
            </a:pathLst>
          </a:custGeom>
          <a:solidFill>
            <a:srgbClr val="F6BF69"/>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73" name="Rectangle 57"/>
          <p:cNvSpPr>
            <a:spLocks noChangeArrowheads="1"/>
          </p:cNvSpPr>
          <p:nvPr/>
        </p:nvSpPr>
        <p:spPr bwMode="auto">
          <a:xfrm>
            <a:off x="2518699" y="1189702"/>
            <a:ext cx="42862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3,4</a:t>
            </a:r>
          </a:p>
        </p:txBody>
      </p:sp>
      <p:sp>
        <p:nvSpPr>
          <p:cNvPr id="9274" name="Rectangle 58"/>
          <p:cNvSpPr>
            <a:spLocks noChangeArrowheads="1"/>
          </p:cNvSpPr>
          <p:nvPr/>
        </p:nvSpPr>
        <p:spPr bwMode="auto">
          <a:xfrm>
            <a:off x="2985424" y="1178589"/>
            <a:ext cx="42862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6,2</a:t>
            </a:r>
          </a:p>
        </p:txBody>
      </p:sp>
      <p:sp>
        <p:nvSpPr>
          <p:cNvPr id="9275" name="Rectangle 59"/>
          <p:cNvSpPr>
            <a:spLocks noChangeArrowheads="1"/>
          </p:cNvSpPr>
          <p:nvPr/>
        </p:nvSpPr>
        <p:spPr bwMode="auto">
          <a:xfrm>
            <a:off x="3461674" y="1189702"/>
            <a:ext cx="42862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9,4</a:t>
            </a:r>
          </a:p>
        </p:txBody>
      </p:sp>
      <p:sp>
        <p:nvSpPr>
          <p:cNvPr id="9276" name="Rectangle 60"/>
          <p:cNvSpPr>
            <a:spLocks noChangeArrowheads="1"/>
          </p:cNvSpPr>
          <p:nvPr/>
        </p:nvSpPr>
        <p:spPr bwMode="auto">
          <a:xfrm>
            <a:off x="3937924" y="1189702"/>
            <a:ext cx="42862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8,7</a:t>
            </a:r>
          </a:p>
        </p:txBody>
      </p:sp>
      <p:sp>
        <p:nvSpPr>
          <p:cNvPr id="9277" name="Rectangle 61"/>
          <p:cNvSpPr>
            <a:spLocks noChangeArrowheads="1"/>
          </p:cNvSpPr>
          <p:nvPr/>
        </p:nvSpPr>
        <p:spPr bwMode="auto">
          <a:xfrm>
            <a:off x="4414174" y="1189702"/>
            <a:ext cx="42862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5,6</a:t>
            </a:r>
          </a:p>
        </p:txBody>
      </p:sp>
      <p:sp>
        <p:nvSpPr>
          <p:cNvPr id="9278" name="Rectangle 62"/>
          <p:cNvSpPr>
            <a:spLocks noChangeArrowheads="1"/>
          </p:cNvSpPr>
          <p:nvPr/>
        </p:nvSpPr>
        <p:spPr bwMode="auto">
          <a:xfrm>
            <a:off x="4890424" y="1189702"/>
            <a:ext cx="42862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3,1</a:t>
            </a:r>
          </a:p>
        </p:txBody>
      </p:sp>
      <p:sp>
        <p:nvSpPr>
          <p:cNvPr id="9279" name="Rectangle 63"/>
          <p:cNvSpPr>
            <a:spLocks noChangeArrowheads="1"/>
          </p:cNvSpPr>
          <p:nvPr/>
        </p:nvSpPr>
        <p:spPr bwMode="auto">
          <a:xfrm>
            <a:off x="5436524" y="1178589"/>
            <a:ext cx="27940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2</a:t>
            </a:r>
          </a:p>
        </p:txBody>
      </p:sp>
      <p:sp>
        <p:nvSpPr>
          <p:cNvPr id="9280" name="Rectangle 64"/>
          <p:cNvSpPr>
            <a:spLocks noChangeArrowheads="1"/>
          </p:cNvSpPr>
          <p:nvPr/>
        </p:nvSpPr>
        <p:spPr bwMode="auto">
          <a:xfrm>
            <a:off x="2509174" y="1704052"/>
            <a:ext cx="42862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3,4</a:t>
            </a:r>
          </a:p>
        </p:txBody>
      </p:sp>
      <p:sp>
        <p:nvSpPr>
          <p:cNvPr id="9281" name="Rectangle 65"/>
          <p:cNvSpPr>
            <a:spLocks noChangeArrowheads="1"/>
          </p:cNvSpPr>
          <p:nvPr/>
        </p:nvSpPr>
        <p:spPr bwMode="auto">
          <a:xfrm>
            <a:off x="4414174" y="1704052"/>
            <a:ext cx="42862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5,6</a:t>
            </a:r>
          </a:p>
        </p:txBody>
      </p:sp>
      <p:sp>
        <p:nvSpPr>
          <p:cNvPr id="9282" name="Rectangle 66"/>
          <p:cNvSpPr>
            <a:spLocks noChangeArrowheads="1"/>
          </p:cNvSpPr>
          <p:nvPr/>
        </p:nvSpPr>
        <p:spPr bwMode="auto">
          <a:xfrm>
            <a:off x="2985424" y="1704052"/>
            <a:ext cx="42862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2,6</a:t>
            </a:r>
          </a:p>
        </p:txBody>
      </p:sp>
      <p:sp>
        <p:nvSpPr>
          <p:cNvPr id="9283" name="Rectangle 67"/>
          <p:cNvSpPr>
            <a:spLocks noChangeArrowheads="1"/>
          </p:cNvSpPr>
          <p:nvPr/>
        </p:nvSpPr>
        <p:spPr bwMode="auto">
          <a:xfrm>
            <a:off x="3461674" y="1704052"/>
            <a:ext cx="42862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4,9</a:t>
            </a:r>
          </a:p>
        </p:txBody>
      </p:sp>
      <p:sp>
        <p:nvSpPr>
          <p:cNvPr id="9284" name="Rectangle 68"/>
          <p:cNvSpPr>
            <a:spLocks noChangeArrowheads="1"/>
          </p:cNvSpPr>
          <p:nvPr/>
        </p:nvSpPr>
        <p:spPr bwMode="auto">
          <a:xfrm>
            <a:off x="3947449" y="1704052"/>
            <a:ext cx="42862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7,8</a:t>
            </a:r>
          </a:p>
        </p:txBody>
      </p:sp>
      <p:sp>
        <p:nvSpPr>
          <p:cNvPr id="9285" name="Rectangle 69"/>
          <p:cNvSpPr>
            <a:spLocks noChangeArrowheads="1"/>
          </p:cNvSpPr>
          <p:nvPr/>
        </p:nvSpPr>
        <p:spPr bwMode="auto">
          <a:xfrm>
            <a:off x="4880899" y="1691352"/>
            <a:ext cx="42862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1,3</a:t>
            </a:r>
          </a:p>
        </p:txBody>
      </p:sp>
      <p:sp>
        <p:nvSpPr>
          <p:cNvPr id="9286" name="Rectangle 70"/>
          <p:cNvSpPr>
            <a:spLocks noChangeArrowheads="1"/>
          </p:cNvSpPr>
          <p:nvPr/>
        </p:nvSpPr>
        <p:spPr bwMode="auto">
          <a:xfrm>
            <a:off x="5425412" y="1691352"/>
            <a:ext cx="27940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2</a:t>
            </a:r>
          </a:p>
        </p:txBody>
      </p:sp>
      <p:sp>
        <p:nvSpPr>
          <p:cNvPr id="9287" name="Rectangle 71"/>
          <p:cNvSpPr>
            <a:spLocks noChangeArrowheads="1"/>
          </p:cNvSpPr>
          <p:nvPr/>
        </p:nvSpPr>
        <p:spPr bwMode="auto">
          <a:xfrm>
            <a:off x="2737774" y="2226339"/>
            <a:ext cx="42862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2,3</a:t>
            </a:r>
          </a:p>
        </p:txBody>
      </p:sp>
      <p:sp>
        <p:nvSpPr>
          <p:cNvPr id="9288" name="Rectangle 72"/>
          <p:cNvSpPr>
            <a:spLocks noChangeArrowheads="1"/>
          </p:cNvSpPr>
          <p:nvPr/>
        </p:nvSpPr>
        <p:spPr bwMode="auto">
          <a:xfrm>
            <a:off x="2747299" y="2472402"/>
            <a:ext cx="42862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4,6</a:t>
            </a:r>
          </a:p>
        </p:txBody>
      </p:sp>
      <p:sp>
        <p:nvSpPr>
          <p:cNvPr id="9289" name="Rectangle 73"/>
          <p:cNvSpPr>
            <a:spLocks noChangeArrowheads="1"/>
          </p:cNvSpPr>
          <p:nvPr/>
        </p:nvSpPr>
        <p:spPr bwMode="auto">
          <a:xfrm>
            <a:off x="3699799" y="2173952"/>
            <a:ext cx="42862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4,7</a:t>
            </a:r>
          </a:p>
        </p:txBody>
      </p:sp>
      <p:sp>
        <p:nvSpPr>
          <p:cNvPr id="9290" name="Rectangle 74"/>
          <p:cNvSpPr>
            <a:spLocks noChangeArrowheads="1"/>
          </p:cNvSpPr>
          <p:nvPr/>
        </p:nvSpPr>
        <p:spPr bwMode="auto">
          <a:xfrm>
            <a:off x="3690274" y="2440652"/>
            <a:ext cx="42862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8,9</a:t>
            </a:r>
          </a:p>
        </p:txBody>
      </p:sp>
      <p:sp>
        <p:nvSpPr>
          <p:cNvPr id="9291" name="Rectangle 75"/>
          <p:cNvSpPr>
            <a:spLocks noChangeArrowheads="1"/>
          </p:cNvSpPr>
          <p:nvPr/>
        </p:nvSpPr>
        <p:spPr bwMode="auto">
          <a:xfrm>
            <a:off x="4672937" y="2194589"/>
            <a:ext cx="42862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1,3</a:t>
            </a:r>
          </a:p>
        </p:txBody>
      </p:sp>
      <p:sp>
        <p:nvSpPr>
          <p:cNvPr id="9292" name="Rectangle 76"/>
          <p:cNvSpPr>
            <a:spLocks noChangeArrowheads="1"/>
          </p:cNvSpPr>
          <p:nvPr/>
        </p:nvSpPr>
        <p:spPr bwMode="auto">
          <a:xfrm>
            <a:off x="4661824" y="2440652"/>
            <a:ext cx="42862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5,6</a:t>
            </a:r>
          </a:p>
        </p:txBody>
      </p:sp>
      <p:sp>
        <p:nvSpPr>
          <p:cNvPr id="9293" name="Rectangle 77"/>
          <p:cNvSpPr>
            <a:spLocks noChangeArrowheads="1"/>
          </p:cNvSpPr>
          <p:nvPr/>
        </p:nvSpPr>
        <p:spPr bwMode="auto">
          <a:xfrm>
            <a:off x="5663537" y="2440652"/>
            <a:ext cx="27940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2</a:t>
            </a:r>
          </a:p>
        </p:txBody>
      </p:sp>
      <p:sp>
        <p:nvSpPr>
          <p:cNvPr id="9294" name="Rectangle 78"/>
          <p:cNvSpPr>
            <a:spLocks noChangeArrowheads="1"/>
          </p:cNvSpPr>
          <p:nvPr/>
        </p:nvSpPr>
        <p:spPr bwMode="auto">
          <a:xfrm>
            <a:off x="3223549" y="2985164"/>
            <a:ext cx="42862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2,3</a:t>
            </a:r>
          </a:p>
        </p:txBody>
      </p:sp>
      <p:sp>
        <p:nvSpPr>
          <p:cNvPr id="9295" name="Rectangle 79"/>
          <p:cNvSpPr>
            <a:spLocks noChangeArrowheads="1"/>
          </p:cNvSpPr>
          <p:nvPr/>
        </p:nvSpPr>
        <p:spPr bwMode="auto">
          <a:xfrm>
            <a:off x="3223549" y="3253452"/>
            <a:ext cx="42862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4,4</a:t>
            </a:r>
          </a:p>
        </p:txBody>
      </p:sp>
      <p:sp>
        <p:nvSpPr>
          <p:cNvPr id="9296" name="Rectangle 80"/>
          <p:cNvSpPr>
            <a:spLocks noChangeArrowheads="1"/>
          </p:cNvSpPr>
          <p:nvPr/>
        </p:nvSpPr>
        <p:spPr bwMode="auto">
          <a:xfrm>
            <a:off x="3233074" y="3499514"/>
            <a:ext cx="42862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6,7</a:t>
            </a:r>
          </a:p>
        </p:txBody>
      </p:sp>
      <p:sp>
        <p:nvSpPr>
          <p:cNvPr id="9297" name="Rectangle 81"/>
          <p:cNvSpPr>
            <a:spLocks noChangeArrowheads="1"/>
          </p:cNvSpPr>
          <p:nvPr/>
        </p:nvSpPr>
        <p:spPr bwMode="auto">
          <a:xfrm>
            <a:off x="3223549" y="3766214"/>
            <a:ext cx="42862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8,9</a:t>
            </a:r>
          </a:p>
        </p:txBody>
      </p:sp>
      <p:sp>
        <p:nvSpPr>
          <p:cNvPr id="9298" name="Rectangle 82"/>
          <p:cNvSpPr>
            <a:spLocks noChangeArrowheads="1"/>
          </p:cNvSpPr>
          <p:nvPr/>
        </p:nvSpPr>
        <p:spPr bwMode="auto">
          <a:xfrm>
            <a:off x="5130137" y="3253452"/>
            <a:ext cx="42862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1,2</a:t>
            </a:r>
          </a:p>
        </p:txBody>
      </p:sp>
      <p:sp>
        <p:nvSpPr>
          <p:cNvPr id="9299" name="Rectangle 83"/>
          <p:cNvSpPr>
            <a:spLocks noChangeArrowheads="1"/>
          </p:cNvSpPr>
          <p:nvPr/>
        </p:nvSpPr>
        <p:spPr bwMode="auto">
          <a:xfrm>
            <a:off x="5130137" y="3499514"/>
            <a:ext cx="42862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3,5</a:t>
            </a:r>
          </a:p>
        </p:txBody>
      </p:sp>
      <p:sp>
        <p:nvSpPr>
          <p:cNvPr id="9300" name="Rectangle 84"/>
          <p:cNvSpPr>
            <a:spLocks noChangeArrowheads="1"/>
          </p:cNvSpPr>
          <p:nvPr/>
        </p:nvSpPr>
        <p:spPr bwMode="auto">
          <a:xfrm>
            <a:off x="5209512" y="3734464"/>
            <a:ext cx="27940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6</a:t>
            </a:r>
          </a:p>
        </p:txBody>
      </p:sp>
      <p:sp>
        <p:nvSpPr>
          <p:cNvPr id="9301" name="Rectangle 85"/>
          <p:cNvSpPr>
            <a:spLocks noChangeArrowheads="1"/>
          </p:cNvSpPr>
          <p:nvPr/>
        </p:nvSpPr>
        <p:spPr bwMode="auto">
          <a:xfrm>
            <a:off x="4176049" y="4525039"/>
            <a:ext cx="42862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1,2</a:t>
            </a:r>
          </a:p>
        </p:txBody>
      </p:sp>
      <p:sp>
        <p:nvSpPr>
          <p:cNvPr id="9302" name="Rectangle 86"/>
          <p:cNvSpPr>
            <a:spLocks noChangeArrowheads="1"/>
          </p:cNvSpPr>
          <p:nvPr/>
        </p:nvSpPr>
        <p:spPr bwMode="auto">
          <a:xfrm>
            <a:off x="4176049" y="4772689"/>
            <a:ext cx="42862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2,3</a:t>
            </a:r>
          </a:p>
        </p:txBody>
      </p:sp>
      <p:sp>
        <p:nvSpPr>
          <p:cNvPr id="9303" name="Rectangle 87"/>
          <p:cNvSpPr>
            <a:spLocks noChangeArrowheads="1"/>
          </p:cNvSpPr>
          <p:nvPr/>
        </p:nvSpPr>
        <p:spPr bwMode="auto">
          <a:xfrm>
            <a:off x="4176049" y="5028277"/>
            <a:ext cx="42862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3,4</a:t>
            </a:r>
          </a:p>
        </p:txBody>
      </p:sp>
      <p:sp>
        <p:nvSpPr>
          <p:cNvPr id="9304" name="Rectangle 88"/>
          <p:cNvSpPr>
            <a:spLocks noChangeArrowheads="1"/>
          </p:cNvSpPr>
          <p:nvPr/>
        </p:nvSpPr>
        <p:spPr bwMode="auto">
          <a:xfrm>
            <a:off x="4176049" y="5296564"/>
            <a:ext cx="42862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4,5</a:t>
            </a:r>
          </a:p>
        </p:txBody>
      </p:sp>
      <p:sp>
        <p:nvSpPr>
          <p:cNvPr id="9305" name="Rectangle 89"/>
          <p:cNvSpPr>
            <a:spLocks noChangeArrowheads="1"/>
          </p:cNvSpPr>
          <p:nvPr/>
        </p:nvSpPr>
        <p:spPr bwMode="auto">
          <a:xfrm>
            <a:off x="4176049" y="5542627"/>
            <a:ext cx="42862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6,6</a:t>
            </a:r>
          </a:p>
        </p:txBody>
      </p:sp>
      <p:sp>
        <p:nvSpPr>
          <p:cNvPr id="9306" name="Rectangle 90"/>
          <p:cNvSpPr>
            <a:spLocks noChangeArrowheads="1"/>
          </p:cNvSpPr>
          <p:nvPr/>
        </p:nvSpPr>
        <p:spPr bwMode="auto">
          <a:xfrm>
            <a:off x="4176049" y="5798214"/>
            <a:ext cx="42862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7,8</a:t>
            </a:r>
          </a:p>
        </p:txBody>
      </p:sp>
      <p:sp>
        <p:nvSpPr>
          <p:cNvPr id="9307" name="Freeform 91"/>
          <p:cNvSpPr>
            <a:spLocks/>
          </p:cNvSpPr>
          <p:nvPr/>
        </p:nvSpPr>
        <p:spPr bwMode="auto">
          <a:xfrm>
            <a:off x="3269587" y="2985164"/>
            <a:ext cx="320675" cy="258763"/>
          </a:xfrm>
          <a:custGeom>
            <a:avLst/>
            <a:gdLst>
              <a:gd name="T0" fmla="*/ 0 w 202"/>
              <a:gd name="T1" fmla="*/ 162 h 163"/>
              <a:gd name="T2" fmla="*/ 0 w 202"/>
              <a:gd name="T3" fmla="*/ 0 h 163"/>
              <a:gd name="T4" fmla="*/ 201 w 202"/>
              <a:gd name="T5" fmla="*/ 0 h 163"/>
              <a:gd name="T6" fmla="*/ 201 w 202"/>
              <a:gd name="T7" fmla="*/ 162 h 163"/>
              <a:gd name="T8" fmla="*/ 0 w 202"/>
              <a:gd name="T9" fmla="*/ 162 h 163"/>
            </a:gdLst>
            <a:ahLst/>
            <a:cxnLst>
              <a:cxn ang="0">
                <a:pos x="T0" y="T1"/>
              </a:cxn>
              <a:cxn ang="0">
                <a:pos x="T2" y="T3"/>
              </a:cxn>
              <a:cxn ang="0">
                <a:pos x="T4" y="T5"/>
              </a:cxn>
              <a:cxn ang="0">
                <a:pos x="T6" y="T7"/>
              </a:cxn>
              <a:cxn ang="0">
                <a:pos x="T8" y="T9"/>
              </a:cxn>
            </a:cxnLst>
            <a:rect l="0" t="0" r="r" b="b"/>
            <a:pathLst>
              <a:path w="202" h="163">
                <a:moveTo>
                  <a:pt x="0" y="162"/>
                </a:moveTo>
                <a:lnTo>
                  <a:pt x="0" y="0"/>
                </a:lnTo>
                <a:lnTo>
                  <a:pt x="201" y="0"/>
                </a:lnTo>
                <a:lnTo>
                  <a:pt x="201" y="162"/>
                </a:lnTo>
                <a:lnTo>
                  <a:pt x="0" y="16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08" name="Line 92"/>
          <p:cNvSpPr>
            <a:spLocks noChangeShapeType="1"/>
          </p:cNvSpPr>
          <p:nvPr/>
        </p:nvSpPr>
        <p:spPr bwMode="auto">
          <a:xfrm>
            <a:off x="2448849" y="1604039"/>
            <a:ext cx="381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09" name="Line 93"/>
          <p:cNvSpPr>
            <a:spLocks noChangeShapeType="1"/>
          </p:cNvSpPr>
          <p:nvPr/>
        </p:nvSpPr>
        <p:spPr bwMode="auto">
          <a:xfrm>
            <a:off x="2448849" y="2061239"/>
            <a:ext cx="3814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10" name="Line 94"/>
          <p:cNvSpPr>
            <a:spLocks noChangeShapeType="1"/>
          </p:cNvSpPr>
          <p:nvPr/>
        </p:nvSpPr>
        <p:spPr bwMode="auto">
          <a:xfrm>
            <a:off x="2520287" y="2823239"/>
            <a:ext cx="381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11" name="Line 95"/>
          <p:cNvSpPr>
            <a:spLocks noChangeShapeType="1"/>
          </p:cNvSpPr>
          <p:nvPr/>
        </p:nvSpPr>
        <p:spPr bwMode="auto">
          <a:xfrm>
            <a:off x="2520287" y="4118639"/>
            <a:ext cx="38147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12" name="Line 96"/>
          <p:cNvSpPr>
            <a:spLocks noChangeShapeType="1"/>
          </p:cNvSpPr>
          <p:nvPr/>
        </p:nvSpPr>
        <p:spPr bwMode="auto">
          <a:xfrm>
            <a:off x="2731424" y="1451639"/>
            <a:ext cx="0" cy="22860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13" name="Line 97"/>
          <p:cNvSpPr>
            <a:spLocks noChangeShapeType="1"/>
          </p:cNvSpPr>
          <p:nvPr/>
        </p:nvSpPr>
        <p:spPr bwMode="auto">
          <a:xfrm>
            <a:off x="3155287" y="1451639"/>
            <a:ext cx="0" cy="22860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14" name="Line 98"/>
          <p:cNvSpPr>
            <a:spLocks noChangeShapeType="1"/>
          </p:cNvSpPr>
          <p:nvPr/>
        </p:nvSpPr>
        <p:spPr bwMode="auto">
          <a:xfrm>
            <a:off x="3650587" y="1451639"/>
            <a:ext cx="0" cy="22860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15" name="Line 99"/>
          <p:cNvSpPr>
            <a:spLocks noChangeShapeType="1"/>
          </p:cNvSpPr>
          <p:nvPr/>
        </p:nvSpPr>
        <p:spPr bwMode="auto">
          <a:xfrm>
            <a:off x="4144299" y="1451639"/>
            <a:ext cx="0" cy="22860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16" name="Line 100"/>
          <p:cNvSpPr>
            <a:spLocks noChangeShapeType="1"/>
          </p:cNvSpPr>
          <p:nvPr/>
        </p:nvSpPr>
        <p:spPr bwMode="auto">
          <a:xfrm>
            <a:off x="4639599" y="1451639"/>
            <a:ext cx="0" cy="22860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17" name="Line 101"/>
          <p:cNvSpPr>
            <a:spLocks noChangeShapeType="1"/>
          </p:cNvSpPr>
          <p:nvPr/>
        </p:nvSpPr>
        <p:spPr bwMode="auto">
          <a:xfrm>
            <a:off x="5063462" y="1451639"/>
            <a:ext cx="0" cy="22860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18" name="Line 102"/>
          <p:cNvSpPr>
            <a:spLocks noChangeShapeType="1"/>
          </p:cNvSpPr>
          <p:nvPr/>
        </p:nvSpPr>
        <p:spPr bwMode="auto">
          <a:xfrm>
            <a:off x="5557174" y="1451639"/>
            <a:ext cx="0" cy="22860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19" name="Line 103"/>
          <p:cNvSpPr>
            <a:spLocks noChangeShapeType="1"/>
          </p:cNvSpPr>
          <p:nvPr/>
        </p:nvSpPr>
        <p:spPr bwMode="auto">
          <a:xfrm>
            <a:off x="6052474" y="1451639"/>
            <a:ext cx="0" cy="22860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20" name="Line 104"/>
          <p:cNvSpPr>
            <a:spLocks noChangeShapeType="1"/>
          </p:cNvSpPr>
          <p:nvPr/>
        </p:nvSpPr>
        <p:spPr bwMode="auto">
          <a:xfrm>
            <a:off x="2661574" y="1985039"/>
            <a:ext cx="211138" cy="22860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21" name="Line 105"/>
          <p:cNvSpPr>
            <a:spLocks noChangeShapeType="1"/>
          </p:cNvSpPr>
          <p:nvPr/>
        </p:nvSpPr>
        <p:spPr bwMode="auto">
          <a:xfrm flipH="1">
            <a:off x="2944149" y="1985039"/>
            <a:ext cx="211138" cy="22860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22" name="Line 106"/>
          <p:cNvSpPr>
            <a:spLocks noChangeShapeType="1"/>
          </p:cNvSpPr>
          <p:nvPr/>
        </p:nvSpPr>
        <p:spPr bwMode="auto">
          <a:xfrm>
            <a:off x="3650587" y="1985039"/>
            <a:ext cx="211137" cy="22860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23" name="Line 107"/>
          <p:cNvSpPr>
            <a:spLocks noChangeShapeType="1"/>
          </p:cNvSpPr>
          <p:nvPr/>
        </p:nvSpPr>
        <p:spPr bwMode="auto">
          <a:xfrm flipH="1">
            <a:off x="3933162" y="1985039"/>
            <a:ext cx="211137" cy="22860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24" name="Line 108"/>
          <p:cNvSpPr>
            <a:spLocks noChangeShapeType="1"/>
          </p:cNvSpPr>
          <p:nvPr/>
        </p:nvSpPr>
        <p:spPr bwMode="auto">
          <a:xfrm>
            <a:off x="4639599" y="1985039"/>
            <a:ext cx="211138" cy="22860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25" name="Line 109"/>
          <p:cNvSpPr>
            <a:spLocks noChangeShapeType="1"/>
          </p:cNvSpPr>
          <p:nvPr/>
        </p:nvSpPr>
        <p:spPr bwMode="auto">
          <a:xfrm flipH="1">
            <a:off x="4922174" y="1985039"/>
            <a:ext cx="211138" cy="22860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26" name="Line 110"/>
          <p:cNvSpPr>
            <a:spLocks noChangeShapeType="1"/>
          </p:cNvSpPr>
          <p:nvPr/>
        </p:nvSpPr>
        <p:spPr bwMode="auto">
          <a:xfrm>
            <a:off x="5557174" y="1985039"/>
            <a:ext cx="212725" cy="22860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27" name="Line 111"/>
          <p:cNvSpPr>
            <a:spLocks noChangeShapeType="1"/>
          </p:cNvSpPr>
          <p:nvPr/>
        </p:nvSpPr>
        <p:spPr bwMode="auto">
          <a:xfrm flipH="1">
            <a:off x="5839749" y="1985039"/>
            <a:ext cx="212725" cy="22860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28" name="Line 112"/>
          <p:cNvSpPr>
            <a:spLocks noChangeShapeType="1"/>
          </p:cNvSpPr>
          <p:nvPr/>
        </p:nvSpPr>
        <p:spPr bwMode="auto">
          <a:xfrm>
            <a:off x="2944149" y="2747039"/>
            <a:ext cx="423863" cy="22860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29" name="Line 113"/>
          <p:cNvSpPr>
            <a:spLocks noChangeShapeType="1"/>
          </p:cNvSpPr>
          <p:nvPr/>
        </p:nvSpPr>
        <p:spPr bwMode="auto">
          <a:xfrm flipH="1">
            <a:off x="3509299" y="2747039"/>
            <a:ext cx="352425" cy="22860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30" name="Line 114"/>
          <p:cNvSpPr>
            <a:spLocks noChangeShapeType="1"/>
          </p:cNvSpPr>
          <p:nvPr/>
        </p:nvSpPr>
        <p:spPr bwMode="auto">
          <a:xfrm>
            <a:off x="4850737" y="2747039"/>
            <a:ext cx="423862" cy="22860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31" name="Line 115"/>
          <p:cNvSpPr>
            <a:spLocks noChangeShapeType="1"/>
          </p:cNvSpPr>
          <p:nvPr/>
        </p:nvSpPr>
        <p:spPr bwMode="auto">
          <a:xfrm flipH="1">
            <a:off x="5415887" y="2747039"/>
            <a:ext cx="354012" cy="22860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32" name="Line 116"/>
          <p:cNvSpPr>
            <a:spLocks noChangeShapeType="1"/>
          </p:cNvSpPr>
          <p:nvPr/>
        </p:nvSpPr>
        <p:spPr bwMode="auto">
          <a:xfrm>
            <a:off x="3437862" y="4042439"/>
            <a:ext cx="847725" cy="22860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33" name="Line 117"/>
          <p:cNvSpPr>
            <a:spLocks noChangeShapeType="1"/>
          </p:cNvSpPr>
          <p:nvPr/>
        </p:nvSpPr>
        <p:spPr bwMode="auto">
          <a:xfrm flipH="1">
            <a:off x="4426874" y="4042439"/>
            <a:ext cx="919163" cy="22860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540652737"/>
      </p:ext>
    </p:extLst>
  </p:cSld>
  <p:clrMapOvr>
    <a:masterClrMapping/>
  </p:clrMapOvr>
  <p:transition>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19" name="Rectangle 3"/>
          <p:cNvSpPr>
            <a:spLocks noChangeArrowheads="1"/>
          </p:cNvSpPr>
          <p:nvPr/>
        </p:nvSpPr>
        <p:spPr bwMode="auto">
          <a:xfrm>
            <a:off x="3110706" y="6067662"/>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0" name="Rectangle 4"/>
          <p:cNvSpPr>
            <a:spLocks noGrp="1" noChangeArrowheads="1"/>
          </p:cNvSpPr>
          <p:nvPr>
            <p:ph type="title"/>
          </p:nvPr>
        </p:nvSpPr>
        <p:spPr>
          <a:xfrm>
            <a:off x="365125" y="114300"/>
            <a:ext cx="7772400" cy="1104900"/>
          </a:xfrm>
          <a:noFill/>
          <a:ln/>
        </p:spPr>
        <p:txBody>
          <a:bodyPr/>
          <a:lstStyle/>
          <a:p>
            <a:r>
              <a:rPr lang="en-US" dirty="0"/>
              <a:t>Two-Way External Merge Sort</a:t>
            </a:r>
          </a:p>
        </p:txBody>
      </p:sp>
      <p:sp>
        <p:nvSpPr>
          <p:cNvPr id="9221" name="Rectangle 5"/>
          <p:cNvSpPr>
            <a:spLocks noGrp="1" noChangeArrowheads="1"/>
          </p:cNvSpPr>
          <p:nvPr>
            <p:ph type="body" sz="half" idx="1"/>
          </p:nvPr>
        </p:nvSpPr>
        <p:spPr>
          <a:xfrm>
            <a:off x="367506" y="1295400"/>
            <a:ext cx="8090694" cy="4953000"/>
          </a:xfrm>
          <a:noFill/>
          <a:ln/>
        </p:spPr>
        <p:txBody>
          <a:bodyPr/>
          <a:lstStyle/>
          <a:p>
            <a:r>
              <a:rPr lang="en-US" sz="2400" dirty="0"/>
              <a:t>Each pass we read + write each page in file.</a:t>
            </a:r>
          </a:p>
          <a:p>
            <a:r>
              <a:rPr lang="en-US" sz="2400" dirty="0" smtClean="0"/>
              <a:t>Number of pages </a:t>
            </a:r>
            <a:r>
              <a:rPr lang="en-US" sz="2400" i="1" dirty="0" smtClean="0">
                <a:solidFill>
                  <a:srgbClr val="FF0000"/>
                </a:solidFill>
              </a:rPr>
              <a:t>N</a:t>
            </a:r>
            <a:r>
              <a:rPr lang="en-US" sz="2400" dirty="0" smtClean="0"/>
              <a:t> in </a:t>
            </a:r>
            <a:r>
              <a:rPr lang="en-US" sz="2400" dirty="0"/>
              <a:t>the file </a:t>
            </a:r>
            <a:r>
              <a:rPr lang="en-US" sz="2400" dirty="0" smtClean="0"/>
              <a:t>determines </a:t>
            </a:r>
            <a:r>
              <a:rPr lang="en-US" sz="2400" dirty="0"/>
              <a:t>number of passes</a:t>
            </a:r>
          </a:p>
          <a:p>
            <a:pPr lvl="1">
              <a:buFont typeface="Wingdings" pitchFamily="2" charset="2"/>
              <a:buNone/>
            </a:pPr>
            <a:r>
              <a:rPr lang="en-US" sz="2100" dirty="0" smtClean="0"/>
              <a:t>Ex: N = 7, round up to power-of-two 8 = 2</a:t>
            </a:r>
            <a:r>
              <a:rPr lang="en-US" sz="2100" baseline="30000" dirty="0" smtClean="0"/>
              <a:t>3</a:t>
            </a:r>
            <a:r>
              <a:rPr lang="en-US" sz="2100" dirty="0" smtClean="0"/>
              <a:t>, #passes = 4 (last slide)</a:t>
            </a:r>
          </a:p>
          <a:p>
            <a:pPr lvl="1">
              <a:buFont typeface="Wingdings" pitchFamily="2" charset="2"/>
              <a:buNone/>
            </a:pPr>
            <a:r>
              <a:rPr lang="en-US" sz="2100" dirty="0" smtClean="0"/>
              <a:t>Here  3 = log</a:t>
            </a:r>
            <a:r>
              <a:rPr lang="en-US" sz="2100" baseline="-25000" dirty="0" smtClean="0"/>
              <a:t>2</a:t>
            </a:r>
            <a:r>
              <a:rPr lang="en-US" sz="2100" dirty="0" smtClean="0"/>
              <a:t> 8 = ceiling(log</a:t>
            </a:r>
            <a:r>
              <a:rPr lang="en-US" sz="2100" baseline="-25000" dirty="0" smtClean="0"/>
              <a:t>2</a:t>
            </a:r>
            <a:r>
              <a:rPr lang="en-US" sz="2100" dirty="0" smtClean="0"/>
              <a:t> 7), so 4 = ceiling(log</a:t>
            </a:r>
            <a:r>
              <a:rPr lang="en-US" sz="2100" baseline="-25000" dirty="0" smtClean="0"/>
              <a:t>2</a:t>
            </a:r>
            <a:r>
              <a:rPr lang="en-US" sz="2100" dirty="0" smtClean="0"/>
              <a:t> N) + 1</a:t>
            </a:r>
            <a:endParaRPr lang="en-US" sz="2100" dirty="0"/>
          </a:p>
          <a:p>
            <a:r>
              <a:rPr lang="en-US" sz="2400" dirty="0" smtClean="0"/>
              <a:t>Total number of passes is, using ceiling notation:</a:t>
            </a:r>
            <a:endParaRPr lang="en-US" sz="2400" dirty="0"/>
          </a:p>
          <a:p>
            <a:pPr>
              <a:buFont typeface="Wingdings" pitchFamily="2" charset="2"/>
              <a:buNone/>
            </a:pPr>
            <a:endParaRPr lang="en-US" sz="2400" dirty="0"/>
          </a:p>
          <a:p>
            <a:pPr>
              <a:buFont typeface="Wingdings" pitchFamily="2" charset="2"/>
              <a:buNone/>
            </a:pPr>
            <a:r>
              <a:rPr lang="en-US" sz="2400" dirty="0"/>
              <a:t> </a:t>
            </a:r>
          </a:p>
          <a:p>
            <a:r>
              <a:rPr lang="en-US" sz="2400" dirty="0" smtClean="0"/>
              <a:t>Total cost is: write &amp; read all N pages for each pass:</a:t>
            </a:r>
            <a:endParaRPr lang="en-US" sz="2400" dirty="0"/>
          </a:p>
        </p:txBody>
      </p:sp>
      <p:graphicFrame>
        <p:nvGraphicFramePr>
          <p:cNvPr id="9222" name="Object 6">
            <a:hlinkClick r:id="" action="ppaction://ole?verb=0"/>
          </p:cNvPr>
          <p:cNvGraphicFramePr>
            <a:graphicFrameLocks/>
          </p:cNvGraphicFramePr>
          <p:nvPr>
            <p:extLst>
              <p:ext uri="{D42A27DB-BD31-4B8C-83A1-F6EECF244321}">
                <p14:modId xmlns:p14="http://schemas.microsoft.com/office/powerpoint/2010/main" val="348768691"/>
              </p:ext>
            </p:extLst>
          </p:nvPr>
        </p:nvGraphicFramePr>
        <p:xfrm>
          <a:off x="1447800" y="3505200"/>
          <a:ext cx="1524000" cy="520700"/>
        </p:xfrm>
        <a:graphic>
          <a:graphicData uri="http://schemas.openxmlformats.org/presentationml/2006/ole">
            <mc:AlternateContent xmlns:mc="http://schemas.openxmlformats.org/markup-compatibility/2006">
              <mc:Choice xmlns:v="urn:schemas-microsoft-com:vml" Requires="v">
                <p:oleObj spid="_x0000_s8346" name="Equation" r:id="rId4" imgW="774360" imgH="228600" progId="Equation.3">
                  <p:embed/>
                </p:oleObj>
              </mc:Choice>
              <mc:Fallback>
                <p:oleObj name="Equation" r:id="rId4" imgW="774360" imgH="228600" progId="Equation.3">
                  <p:embed/>
                  <p:pic>
                    <p:nvPicPr>
                      <p:cNvPr id="0" name="Picture 40"/>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7800" y="3505200"/>
                        <a:ext cx="1524000" cy="520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23" name="Object 7">
            <a:hlinkClick r:id="" action="ppaction://ole?verb=0"/>
          </p:cNvPr>
          <p:cNvGraphicFramePr>
            <a:graphicFrameLocks/>
          </p:cNvGraphicFramePr>
          <p:nvPr>
            <p:extLst>
              <p:ext uri="{D42A27DB-BD31-4B8C-83A1-F6EECF244321}">
                <p14:modId xmlns:p14="http://schemas.microsoft.com/office/powerpoint/2010/main" val="4220428453"/>
              </p:ext>
            </p:extLst>
          </p:nvPr>
        </p:nvGraphicFramePr>
        <p:xfrm>
          <a:off x="1638300" y="4978400"/>
          <a:ext cx="2628900" cy="660400"/>
        </p:xfrm>
        <a:graphic>
          <a:graphicData uri="http://schemas.openxmlformats.org/presentationml/2006/ole">
            <mc:AlternateContent xmlns:mc="http://schemas.openxmlformats.org/markup-compatibility/2006">
              <mc:Choice xmlns:v="urn:schemas-microsoft-com:vml" Requires="v">
                <p:oleObj spid="_x0000_s8347" name="Equation" r:id="rId6" imgW="1079280" imgH="228600" progId="Equation.3">
                  <p:embed/>
                </p:oleObj>
              </mc:Choice>
              <mc:Fallback>
                <p:oleObj name="Equation" r:id="rId6" imgW="1079280" imgH="228600" progId="Equation.3">
                  <p:embed/>
                  <p:pic>
                    <p:nvPicPr>
                      <p:cNvPr id="0" name="Picture 41"/>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38300" y="4978400"/>
                        <a:ext cx="2628900" cy="660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074075032"/>
      </p:ext>
    </p:extLst>
  </p:cSld>
  <p:clrMapOvr>
    <a:masterClrMapping/>
  </p:clrMapOvr>
  <p:transition>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67"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68" name="Rectangle 4"/>
          <p:cNvSpPr>
            <a:spLocks noGrp="1" noChangeArrowheads="1"/>
          </p:cNvSpPr>
          <p:nvPr>
            <p:ph type="title"/>
          </p:nvPr>
        </p:nvSpPr>
        <p:spPr>
          <a:noFill/>
          <a:ln/>
        </p:spPr>
        <p:txBody>
          <a:bodyPr/>
          <a:lstStyle/>
          <a:p>
            <a:r>
              <a:rPr lang="en-US" dirty="0"/>
              <a:t>General External Merge Sort</a:t>
            </a:r>
          </a:p>
        </p:txBody>
      </p:sp>
      <p:sp>
        <p:nvSpPr>
          <p:cNvPr id="11269" name="Rectangle 5"/>
          <p:cNvSpPr>
            <a:spLocks noGrp="1" noChangeArrowheads="1"/>
          </p:cNvSpPr>
          <p:nvPr>
            <p:ph type="body" idx="1"/>
          </p:nvPr>
        </p:nvSpPr>
        <p:spPr>
          <a:xfrm>
            <a:off x="169886" y="1884362"/>
            <a:ext cx="8991600" cy="4114800"/>
          </a:xfrm>
          <a:noFill/>
          <a:ln/>
        </p:spPr>
        <p:txBody>
          <a:bodyPr>
            <a:normAutofit/>
          </a:bodyPr>
          <a:lstStyle/>
          <a:p>
            <a:r>
              <a:rPr lang="en-US" sz="2400" dirty="0"/>
              <a:t>To sort a file with </a:t>
            </a:r>
            <a:r>
              <a:rPr lang="en-US" sz="2400" i="1" dirty="0"/>
              <a:t>N</a:t>
            </a:r>
            <a:r>
              <a:rPr lang="en-US" sz="2400" dirty="0"/>
              <a:t> </a:t>
            </a:r>
            <a:r>
              <a:rPr lang="en-US" sz="2400" dirty="0" smtClean="0"/>
              <a:t>&gt; B pages* </a:t>
            </a:r>
            <a:r>
              <a:rPr lang="en-US" sz="2400" dirty="0"/>
              <a:t>using </a:t>
            </a:r>
            <a:r>
              <a:rPr lang="en-US" sz="2400" i="1" dirty="0"/>
              <a:t>B</a:t>
            </a:r>
            <a:r>
              <a:rPr lang="en-US" sz="2400" dirty="0"/>
              <a:t> buffer pages:</a:t>
            </a:r>
          </a:p>
          <a:p>
            <a:pPr lvl="1">
              <a:buSzPct val="75000"/>
            </a:pPr>
            <a:r>
              <a:rPr lang="en-US" sz="2000" dirty="0">
                <a:solidFill>
                  <a:srgbClr val="FF0000"/>
                </a:solidFill>
              </a:rPr>
              <a:t>Pass 0: use </a:t>
            </a:r>
            <a:r>
              <a:rPr lang="en-US" sz="2000" i="1" dirty="0">
                <a:solidFill>
                  <a:srgbClr val="FF0000"/>
                </a:solidFill>
              </a:rPr>
              <a:t>B </a:t>
            </a:r>
            <a:r>
              <a:rPr lang="en-US" sz="2000" dirty="0">
                <a:solidFill>
                  <a:srgbClr val="FF0000"/>
                </a:solidFill>
              </a:rPr>
              <a:t>buffer pages.</a:t>
            </a:r>
            <a:r>
              <a:rPr lang="en-US" sz="2000" dirty="0">
                <a:solidFill>
                  <a:schemeClr val="accent2"/>
                </a:solidFill>
              </a:rPr>
              <a:t> </a:t>
            </a:r>
            <a:r>
              <a:rPr lang="en-US" sz="2000" dirty="0"/>
              <a:t>Produce              sorted runs of</a:t>
            </a:r>
            <a:r>
              <a:rPr lang="en-US" sz="2000" i="1" dirty="0"/>
              <a:t> B</a:t>
            </a:r>
            <a:r>
              <a:rPr lang="en-US" sz="2000" dirty="0"/>
              <a:t> pages each.</a:t>
            </a:r>
            <a:r>
              <a:rPr lang="en-US" sz="2000" i="1" dirty="0"/>
              <a:t> </a:t>
            </a:r>
            <a:endParaRPr lang="en-US" sz="2000" i="1" dirty="0" smtClean="0"/>
          </a:p>
          <a:p>
            <a:pPr lvl="2">
              <a:buSzPct val="75000"/>
            </a:pPr>
            <a:r>
              <a:rPr lang="en-US" sz="1800" i="1" dirty="0" smtClean="0"/>
              <a:t>Example: B=10, N=120, N/B = 12, so 12 runs of 10 pages</a:t>
            </a:r>
            <a:endParaRPr lang="en-US" sz="1800" dirty="0"/>
          </a:p>
          <a:p>
            <a:pPr lvl="1">
              <a:buSzPct val="75000"/>
            </a:pPr>
            <a:r>
              <a:rPr lang="en-US" sz="2000" dirty="0">
                <a:solidFill>
                  <a:srgbClr val="FF0000"/>
                </a:solidFill>
              </a:rPr>
              <a:t>Pass </a:t>
            </a:r>
            <a:r>
              <a:rPr lang="en-US" sz="2000" dirty="0" smtClean="0">
                <a:solidFill>
                  <a:srgbClr val="FF0000"/>
                </a:solidFill>
              </a:rPr>
              <a:t>1, </a:t>
            </a:r>
            <a:r>
              <a:rPr lang="en-US" sz="2000" dirty="0">
                <a:solidFill>
                  <a:srgbClr val="FF0000"/>
                </a:solidFill>
              </a:rPr>
              <a:t>…,  etc.: merge </a:t>
            </a:r>
            <a:r>
              <a:rPr lang="en-US" sz="2000" i="1" dirty="0">
                <a:solidFill>
                  <a:srgbClr val="FF0000"/>
                </a:solidFill>
              </a:rPr>
              <a:t>B-1 </a:t>
            </a:r>
            <a:r>
              <a:rPr lang="en-US" sz="2000" dirty="0">
                <a:solidFill>
                  <a:srgbClr val="FF0000"/>
                </a:solidFill>
              </a:rPr>
              <a:t>runs.</a:t>
            </a:r>
            <a:r>
              <a:rPr lang="en-US" sz="2000" dirty="0"/>
              <a:t> </a:t>
            </a:r>
          </a:p>
        </p:txBody>
      </p:sp>
      <p:graphicFrame>
        <p:nvGraphicFramePr>
          <p:cNvPr id="11270" name="Object 6">
            <a:hlinkClick r:id="" action="ppaction://ole?verb=0"/>
          </p:cNvPr>
          <p:cNvGraphicFramePr>
            <a:graphicFrameLocks/>
          </p:cNvGraphicFramePr>
          <p:nvPr>
            <p:extLst>
              <p:ext uri="{D42A27DB-BD31-4B8C-83A1-F6EECF244321}">
                <p14:modId xmlns:p14="http://schemas.microsoft.com/office/powerpoint/2010/main" val="3863607792"/>
              </p:ext>
            </p:extLst>
          </p:nvPr>
        </p:nvGraphicFramePr>
        <p:xfrm>
          <a:off x="4343400" y="2324100"/>
          <a:ext cx="2001837" cy="723900"/>
        </p:xfrm>
        <a:graphic>
          <a:graphicData uri="http://schemas.openxmlformats.org/presentationml/2006/ole">
            <mc:AlternateContent xmlns:mc="http://schemas.openxmlformats.org/markup-compatibility/2006">
              <mc:Choice xmlns:v="urn:schemas-microsoft-com:vml" Requires="v">
                <p:oleObj spid="_x0000_s3157" name="Equation" r:id="rId4" imgW="1999953" imgH="724230" progId="Equation.3">
                  <p:embed/>
                </p:oleObj>
              </mc:Choice>
              <mc:Fallback>
                <p:oleObj name="Equation" r:id="rId4" imgW="1999953" imgH="724230" progId="Equation.3">
                  <p:embed/>
                  <p:pic>
                    <p:nvPicPr>
                      <p:cNvPr id="0" name="Picture 26"/>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43400" y="2324100"/>
                        <a:ext cx="2001837" cy="72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271" name="Freeform 7"/>
          <p:cNvSpPr>
            <a:spLocks/>
          </p:cNvSpPr>
          <p:nvPr/>
        </p:nvSpPr>
        <p:spPr bwMode="auto">
          <a:xfrm>
            <a:off x="6931049" y="3924300"/>
            <a:ext cx="1393825" cy="254000"/>
          </a:xfrm>
          <a:custGeom>
            <a:avLst/>
            <a:gdLst>
              <a:gd name="T0" fmla="*/ 877 w 878"/>
              <a:gd name="T1" fmla="*/ 81 h 160"/>
              <a:gd name="T2" fmla="*/ 843 w 878"/>
              <a:gd name="T3" fmla="*/ 48 h 160"/>
              <a:gd name="T4" fmla="*/ 749 w 878"/>
              <a:gd name="T5" fmla="*/ 24 h 160"/>
              <a:gd name="T6" fmla="*/ 439 w 878"/>
              <a:gd name="T7" fmla="*/ 0 h 160"/>
              <a:gd name="T8" fmla="*/ 129 w 878"/>
              <a:gd name="T9" fmla="*/ 24 h 160"/>
              <a:gd name="T10" fmla="*/ 35 w 878"/>
              <a:gd name="T11" fmla="*/ 48 h 160"/>
              <a:gd name="T12" fmla="*/ 0 w 878"/>
              <a:gd name="T13" fmla="*/ 81 h 160"/>
              <a:gd name="T14" fmla="*/ 35 w 878"/>
              <a:gd name="T15" fmla="*/ 112 h 160"/>
              <a:gd name="T16" fmla="*/ 129 w 878"/>
              <a:gd name="T17" fmla="*/ 136 h 160"/>
              <a:gd name="T18" fmla="*/ 439 w 878"/>
              <a:gd name="T19" fmla="*/ 159 h 160"/>
              <a:gd name="T20" fmla="*/ 749 w 878"/>
              <a:gd name="T21" fmla="*/ 136 h 160"/>
              <a:gd name="T22" fmla="*/ 843 w 878"/>
              <a:gd name="T23" fmla="*/ 112 h 160"/>
              <a:gd name="T24" fmla="*/ 877 w 878"/>
              <a:gd name="T25" fmla="*/ 81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78" h="160">
                <a:moveTo>
                  <a:pt x="877" y="81"/>
                </a:moveTo>
                <a:lnTo>
                  <a:pt x="843" y="48"/>
                </a:lnTo>
                <a:lnTo>
                  <a:pt x="749" y="24"/>
                </a:lnTo>
                <a:lnTo>
                  <a:pt x="439" y="0"/>
                </a:lnTo>
                <a:lnTo>
                  <a:pt x="129" y="24"/>
                </a:lnTo>
                <a:lnTo>
                  <a:pt x="35" y="48"/>
                </a:lnTo>
                <a:lnTo>
                  <a:pt x="0" y="81"/>
                </a:lnTo>
                <a:lnTo>
                  <a:pt x="35" y="112"/>
                </a:lnTo>
                <a:lnTo>
                  <a:pt x="129" y="136"/>
                </a:lnTo>
                <a:lnTo>
                  <a:pt x="439" y="159"/>
                </a:lnTo>
                <a:lnTo>
                  <a:pt x="749" y="136"/>
                </a:lnTo>
                <a:lnTo>
                  <a:pt x="843" y="112"/>
                </a:lnTo>
                <a:lnTo>
                  <a:pt x="877" y="81"/>
                </a:lnTo>
              </a:path>
            </a:pathLst>
          </a:custGeom>
          <a:solidFill>
            <a:srgbClr val="99CCFF"/>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72" name="Freeform 8"/>
          <p:cNvSpPr>
            <a:spLocks/>
          </p:cNvSpPr>
          <p:nvPr/>
        </p:nvSpPr>
        <p:spPr bwMode="auto">
          <a:xfrm>
            <a:off x="1292249" y="4313237"/>
            <a:ext cx="1098550" cy="182563"/>
          </a:xfrm>
          <a:custGeom>
            <a:avLst/>
            <a:gdLst>
              <a:gd name="T0" fmla="*/ 0 w 692"/>
              <a:gd name="T1" fmla="*/ 114 h 115"/>
              <a:gd name="T2" fmla="*/ 0 w 692"/>
              <a:gd name="T3" fmla="*/ 0 h 115"/>
              <a:gd name="T4" fmla="*/ 691 w 692"/>
              <a:gd name="T5" fmla="*/ 0 h 115"/>
              <a:gd name="T6" fmla="*/ 691 w 692"/>
              <a:gd name="T7" fmla="*/ 114 h 115"/>
              <a:gd name="T8" fmla="*/ 0 w 692"/>
              <a:gd name="T9" fmla="*/ 114 h 115"/>
            </a:gdLst>
            <a:ahLst/>
            <a:cxnLst>
              <a:cxn ang="0">
                <a:pos x="T0" y="T1"/>
              </a:cxn>
              <a:cxn ang="0">
                <a:pos x="T2" y="T3"/>
              </a:cxn>
              <a:cxn ang="0">
                <a:pos x="T4" y="T5"/>
              </a:cxn>
              <a:cxn ang="0">
                <a:pos x="T6" y="T7"/>
              </a:cxn>
              <a:cxn ang="0">
                <a:pos x="T8" y="T9"/>
              </a:cxn>
            </a:cxnLst>
            <a:rect l="0" t="0" r="r" b="b"/>
            <a:pathLst>
              <a:path w="692" h="115">
                <a:moveTo>
                  <a:pt x="0" y="114"/>
                </a:moveTo>
                <a:lnTo>
                  <a:pt x="0" y="0"/>
                </a:lnTo>
                <a:lnTo>
                  <a:pt x="691" y="0"/>
                </a:lnTo>
                <a:lnTo>
                  <a:pt x="691" y="114"/>
                </a:lnTo>
                <a:lnTo>
                  <a:pt x="0" y="114"/>
                </a:lnTo>
              </a:path>
            </a:pathLst>
          </a:custGeom>
          <a:solidFill>
            <a:srgbClr val="99CCFF"/>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73" name="Freeform 9"/>
          <p:cNvSpPr>
            <a:spLocks/>
          </p:cNvSpPr>
          <p:nvPr/>
        </p:nvSpPr>
        <p:spPr bwMode="auto">
          <a:xfrm>
            <a:off x="1292249" y="5313362"/>
            <a:ext cx="1128712" cy="166688"/>
          </a:xfrm>
          <a:custGeom>
            <a:avLst/>
            <a:gdLst>
              <a:gd name="T0" fmla="*/ 0 w 711"/>
              <a:gd name="T1" fmla="*/ 104 h 105"/>
              <a:gd name="T2" fmla="*/ 0 w 711"/>
              <a:gd name="T3" fmla="*/ 0 h 105"/>
              <a:gd name="T4" fmla="*/ 710 w 711"/>
              <a:gd name="T5" fmla="*/ 0 h 105"/>
              <a:gd name="T6" fmla="*/ 710 w 711"/>
              <a:gd name="T7" fmla="*/ 104 h 105"/>
              <a:gd name="T8" fmla="*/ 0 w 711"/>
              <a:gd name="T9" fmla="*/ 104 h 105"/>
            </a:gdLst>
            <a:ahLst/>
            <a:cxnLst>
              <a:cxn ang="0">
                <a:pos x="T0" y="T1"/>
              </a:cxn>
              <a:cxn ang="0">
                <a:pos x="T2" y="T3"/>
              </a:cxn>
              <a:cxn ang="0">
                <a:pos x="T4" y="T5"/>
              </a:cxn>
              <a:cxn ang="0">
                <a:pos x="T6" y="T7"/>
              </a:cxn>
              <a:cxn ang="0">
                <a:pos x="T8" y="T9"/>
              </a:cxn>
            </a:cxnLst>
            <a:rect l="0" t="0" r="r" b="b"/>
            <a:pathLst>
              <a:path w="711" h="105">
                <a:moveTo>
                  <a:pt x="0" y="104"/>
                </a:moveTo>
                <a:lnTo>
                  <a:pt x="0" y="0"/>
                </a:lnTo>
                <a:lnTo>
                  <a:pt x="710" y="0"/>
                </a:lnTo>
                <a:lnTo>
                  <a:pt x="710" y="104"/>
                </a:lnTo>
                <a:lnTo>
                  <a:pt x="0" y="104"/>
                </a:lnTo>
              </a:path>
            </a:pathLst>
          </a:custGeom>
          <a:solidFill>
            <a:srgbClr val="99CCFF"/>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74" name="Freeform 10"/>
          <p:cNvSpPr>
            <a:spLocks/>
          </p:cNvSpPr>
          <p:nvPr/>
        </p:nvSpPr>
        <p:spPr bwMode="auto">
          <a:xfrm>
            <a:off x="1146199" y="3959225"/>
            <a:ext cx="1387475" cy="265112"/>
          </a:xfrm>
          <a:custGeom>
            <a:avLst/>
            <a:gdLst>
              <a:gd name="T0" fmla="*/ 873 w 874"/>
              <a:gd name="T1" fmla="*/ 84 h 167"/>
              <a:gd name="T2" fmla="*/ 839 w 874"/>
              <a:gd name="T3" fmla="*/ 51 h 167"/>
              <a:gd name="T4" fmla="*/ 745 w 874"/>
              <a:gd name="T5" fmla="*/ 24 h 167"/>
              <a:gd name="T6" fmla="*/ 437 w 874"/>
              <a:gd name="T7" fmla="*/ 0 h 167"/>
              <a:gd name="T8" fmla="*/ 128 w 874"/>
              <a:gd name="T9" fmla="*/ 24 h 167"/>
              <a:gd name="T10" fmla="*/ 34 w 874"/>
              <a:gd name="T11" fmla="*/ 51 h 167"/>
              <a:gd name="T12" fmla="*/ 0 w 874"/>
              <a:gd name="T13" fmla="*/ 84 h 167"/>
              <a:gd name="T14" fmla="*/ 34 w 874"/>
              <a:gd name="T15" fmla="*/ 115 h 167"/>
              <a:gd name="T16" fmla="*/ 128 w 874"/>
              <a:gd name="T17" fmla="*/ 142 h 167"/>
              <a:gd name="T18" fmla="*/ 437 w 874"/>
              <a:gd name="T19" fmla="*/ 166 h 167"/>
              <a:gd name="T20" fmla="*/ 745 w 874"/>
              <a:gd name="T21" fmla="*/ 142 h 167"/>
              <a:gd name="T22" fmla="*/ 839 w 874"/>
              <a:gd name="T23" fmla="*/ 115 h 167"/>
              <a:gd name="T24" fmla="*/ 873 w 874"/>
              <a:gd name="T25" fmla="*/ 84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74" h="167">
                <a:moveTo>
                  <a:pt x="873" y="84"/>
                </a:moveTo>
                <a:lnTo>
                  <a:pt x="839" y="51"/>
                </a:lnTo>
                <a:lnTo>
                  <a:pt x="745" y="24"/>
                </a:lnTo>
                <a:lnTo>
                  <a:pt x="437" y="0"/>
                </a:lnTo>
                <a:lnTo>
                  <a:pt x="128" y="24"/>
                </a:lnTo>
                <a:lnTo>
                  <a:pt x="34" y="51"/>
                </a:lnTo>
                <a:lnTo>
                  <a:pt x="0" y="84"/>
                </a:lnTo>
                <a:lnTo>
                  <a:pt x="34" y="115"/>
                </a:lnTo>
                <a:lnTo>
                  <a:pt x="128" y="142"/>
                </a:lnTo>
                <a:lnTo>
                  <a:pt x="437" y="166"/>
                </a:lnTo>
                <a:lnTo>
                  <a:pt x="745" y="142"/>
                </a:lnTo>
                <a:lnTo>
                  <a:pt x="839" y="115"/>
                </a:lnTo>
                <a:lnTo>
                  <a:pt x="873" y="84"/>
                </a:lnTo>
              </a:path>
            </a:pathLst>
          </a:custGeom>
          <a:solidFill>
            <a:srgbClr val="99CCFF"/>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75" name="Rectangle 11"/>
          <p:cNvSpPr>
            <a:spLocks noChangeArrowheads="1"/>
          </p:cNvSpPr>
          <p:nvPr/>
        </p:nvSpPr>
        <p:spPr bwMode="auto">
          <a:xfrm>
            <a:off x="3421086" y="5897562"/>
            <a:ext cx="3065463"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sz="1800" b="1">
                <a:latin typeface="Bookman Old Style" pitchFamily="18" charset="0"/>
              </a:rPr>
              <a:t>B Main memory buffers</a:t>
            </a:r>
          </a:p>
        </p:txBody>
      </p:sp>
      <p:sp>
        <p:nvSpPr>
          <p:cNvPr id="11276" name="Freeform 12"/>
          <p:cNvSpPr>
            <a:spLocks/>
          </p:cNvSpPr>
          <p:nvPr/>
        </p:nvSpPr>
        <p:spPr bwMode="auto">
          <a:xfrm>
            <a:off x="7046936" y="4398962"/>
            <a:ext cx="1119188" cy="157163"/>
          </a:xfrm>
          <a:custGeom>
            <a:avLst/>
            <a:gdLst>
              <a:gd name="T0" fmla="*/ 0 w 705"/>
              <a:gd name="T1" fmla="*/ 98 h 99"/>
              <a:gd name="T2" fmla="*/ 0 w 705"/>
              <a:gd name="T3" fmla="*/ 0 h 99"/>
              <a:gd name="T4" fmla="*/ 704 w 705"/>
              <a:gd name="T5" fmla="*/ 0 h 99"/>
              <a:gd name="T6" fmla="*/ 704 w 705"/>
              <a:gd name="T7" fmla="*/ 98 h 99"/>
              <a:gd name="T8" fmla="*/ 0 w 705"/>
              <a:gd name="T9" fmla="*/ 98 h 99"/>
            </a:gdLst>
            <a:ahLst/>
            <a:cxnLst>
              <a:cxn ang="0">
                <a:pos x="T0" y="T1"/>
              </a:cxn>
              <a:cxn ang="0">
                <a:pos x="T2" y="T3"/>
              </a:cxn>
              <a:cxn ang="0">
                <a:pos x="T4" y="T5"/>
              </a:cxn>
              <a:cxn ang="0">
                <a:pos x="T6" y="T7"/>
              </a:cxn>
              <a:cxn ang="0">
                <a:pos x="T8" y="T9"/>
              </a:cxn>
            </a:cxnLst>
            <a:rect l="0" t="0" r="r" b="b"/>
            <a:pathLst>
              <a:path w="705" h="99">
                <a:moveTo>
                  <a:pt x="0" y="98"/>
                </a:moveTo>
                <a:lnTo>
                  <a:pt x="0" y="0"/>
                </a:lnTo>
                <a:lnTo>
                  <a:pt x="704" y="0"/>
                </a:lnTo>
                <a:lnTo>
                  <a:pt x="704" y="98"/>
                </a:lnTo>
                <a:lnTo>
                  <a:pt x="0" y="98"/>
                </a:lnTo>
              </a:path>
            </a:pathLst>
          </a:custGeom>
          <a:solidFill>
            <a:srgbClr val="99CCFF"/>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77" name="Freeform 13"/>
          <p:cNvSpPr>
            <a:spLocks/>
          </p:cNvSpPr>
          <p:nvPr/>
        </p:nvSpPr>
        <p:spPr bwMode="auto">
          <a:xfrm>
            <a:off x="7061224" y="4679950"/>
            <a:ext cx="1120775" cy="142875"/>
          </a:xfrm>
          <a:custGeom>
            <a:avLst/>
            <a:gdLst>
              <a:gd name="T0" fmla="*/ 0 w 706"/>
              <a:gd name="T1" fmla="*/ 89 h 90"/>
              <a:gd name="T2" fmla="*/ 0 w 706"/>
              <a:gd name="T3" fmla="*/ 0 h 90"/>
              <a:gd name="T4" fmla="*/ 705 w 706"/>
              <a:gd name="T5" fmla="*/ 0 h 90"/>
              <a:gd name="T6" fmla="*/ 705 w 706"/>
              <a:gd name="T7" fmla="*/ 89 h 90"/>
              <a:gd name="T8" fmla="*/ 0 w 706"/>
              <a:gd name="T9" fmla="*/ 89 h 90"/>
            </a:gdLst>
            <a:ahLst/>
            <a:cxnLst>
              <a:cxn ang="0">
                <a:pos x="T0" y="T1"/>
              </a:cxn>
              <a:cxn ang="0">
                <a:pos x="T2" y="T3"/>
              </a:cxn>
              <a:cxn ang="0">
                <a:pos x="T4" y="T5"/>
              </a:cxn>
              <a:cxn ang="0">
                <a:pos x="T6" y="T7"/>
              </a:cxn>
              <a:cxn ang="0">
                <a:pos x="T8" y="T9"/>
              </a:cxn>
            </a:cxnLst>
            <a:rect l="0" t="0" r="r" b="b"/>
            <a:pathLst>
              <a:path w="706" h="90">
                <a:moveTo>
                  <a:pt x="0" y="89"/>
                </a:moveTo>
                <a:lnTo>
                  <a:pt x="0" y="0"/>
                </a:lnTo>
                <a:lnTo>
                  <a:pt x="705" y="0"/>
                </a:lnTo>
                <a:lnTo>
                  <a:pt x="705" y="89"/>
                </a:lnTo>
                <a:lnTo>
                  <a:pt x="0" y="89"/>
                </a:lnTo>
              </a:path>
            </a:pathLst>
          </a:custGeom>
          <a:solidFill>
            <a:srgbClr val="99CCFF"/>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78" name="Freeform 14"/>
          <p:cNvSpPr>
            <a:spLocks/>
          </p:cNvSpPr>
          <p:nvPr/>
        </p:nvSpPr>
        <p:spPr bwMode="auto">
          <a:xfrm>
            <a:off x="3414736" y="3821112"/>
            <a:ext cx="1189038" cy="538163"/>
          </a:xfrm>
          <a:custGeom>
            <a:avLst/>
            <a:gdLst>
              <a:gd name="T0" fmla="*/ 0 w 749"/>
              <a:gd name="T1" fmla="*/ 338 h 339"/>
              <a:gd name="T2" fmla="*/ 0 w 749"/>
              <a:gd name="T3" fmla="*/ 0 h 339"/>
              <a:gd name="T4" fmla="*/ 748 w 749"/>
              <a:gd name="T5" fmla="*/ 0 h 339"/>
              <a:gd name="T6" fmla="*/ 748 w 749"/>
              <a:gd name="T7" fmla="*/ 338 h 339"/>
              <a:gd name="T8" fmla="*/ 0 w 749"/>
              <a:gd name="T9" fmla="*/ 338 h 339"/>
            </a:gdLst>
            <a:ahLst/>
            <a:cxnLst>
              <a:cxn ang="0">
                <a:pos x="T0" y="T1"/>
              </a:cxn>
              <a:cxn ang="0">
                <a:pos x="T2" y="T3"/>
              </a:cxn>
              <a:cxn ang="0">
                <a:pos x="T4" y="T5"/>
              </a:cxn>
              <a:cxn ang="0">
                <a:pos x="T6" y="T7"/>
              </a:cxn>
              <a:cxn ang="0">
                <a:pos x="T8" y="T9"/>
              </a:cxn>
            </a:cxnLst>
            <a:rect l="0" t="0" r="r" b="b"/>
            <a:pathLst>
              <a:path w="749" h="339">
                <a:moveTo>
                  <a:pt x="0" y="338"/>
                </a:moveTo>
                <a:lnTo>
                  <a:pt x="0" y="0"/>
                </a:lnTo>
                <a:lnTo>
                  <a:pt x="748" y="0"/>
                </a:lnTo>
                <a:lnTo>
                  <a:pt x="748" y="338"/>
                </a:lnTo>
                <a:lnTo>
                  <a:pt x="0" y="338"/>
                </a:lnTo>
              </a:path>
            </a:pathLst>
          </a:custGeom>
          <a:solidFill>
            <a:srgbClr val="F6BF69"/>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79" name="Freeform 15"/>
          <p:cNvSpPr>
            <a:spLocks/>
          </p:cNvSpPr>
          <p:nvPr/>
        </p:nvSpPr>
        <p:spPr bwMode="auto">
          <a:xfrm>
            <a:off x="5264174" y="4675187"/>
            <a:ext cx="1058862" cy="436563"/>
          </a:xfrm>
          <a:custGeom>
            <a:avLst/>
            <a:gdLst>
              <a:gd name="T0" fmla="*/ 0 w 667"/>
              <a:gd name="T1" fmla="*/ 274 h 275"/>
              <a:gd name="T2" fmla="*/ 0 w 667"/>
              <a:gd name="T3" fmla="*/ 0 h 275"/>
              <a:gd name="T4" fmla="*/ 666 w 667"/>
              <a:gd name="T5" fmla="*/ 0 h 275"/>
              <a:gd name="T6" fmla="*/ 666 w 667"/>
              <a:gd name="T7" fmla="*/ 274 h 275"/>
              <a:gd name="T8" fmla="*/ 0 w 667"/>
              <a:gd name="T9" fmla="*/ 274 h 275"/>
            </a:gdLst>
            <a:ahLst/>
            <a:cxnLst>
              <a:cxn ang="0">
                <a:pos x="T0" y="T1"/>
              </a:cxn>
              <a:cxn ang="0">
                <a:pos x="T2" y="T3"/>
              </a:cxn>
              <a:cxn ang="0">
                <a:pos x="T4" y="T5"/>
              </a:cxn>
              <a:cxn ang="0">
                <a:pos x="T6" y="T7"/>
              </a:cxn>
              <a:cxn ang="0">
                <a:pos x="T8" y="T9"/>
              </a:cxn>
            </a:cxnLst>
            <a:rect l="0" t="0" r="r" b="b"/>
            <a:pathLst>
              <a:path w="667" h="275">
                <a:moveTo>
                  <a:pt x="0" y="274"/>
                </a:moveTo>
                <a:lnTo>
                  <a:pt x="0" y="0"/>
                </a:lnTo>
                <a:lnTo>
                  <a:pt x="666" y="0"/>
                </a:lnTo>
                <a:lnTo>
                  <a:pt x="666" y="274"/>
                </a:lnTo>
                <a:lnTo>
                  <a:pt x="0" y="274"/>
                </a:lnTo>
              </a:path>
            </a:pathLst>
          </a:custGeom>
          <a:solidFill>
            <a:srgbClr val="F6BF69"/>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80" name="Freeform 16"/>
          <p:cNvSpPr>
            <a:spLocks/>
          </p:cNvSpPr>
          <p:nvPr/>
        </p:nvSpPr>
        <p:spPr bwMode="auto">
          <a:xfrm>
            <a:off x="3386161" y="5397500"/>
            <a:ext cx="1189038" cy="539750"/>
          </a:xfrm>
          <a:custGeom>
            <a:avLst/>
            <a:gdLst>
              <a:gd name="T0" fmla="*/ 0 w 749"/>
              <a:gd name="T1" fmla="*/ 339 h 340"/>
              <a:gd name="T2" fmla="*/ 0 w 749"/>
              <a:gd name="T3" fmla="*/ 0 h 340"/>
              <a:gd name="T4" fmla="*/ 748 w 749"/>
              <a:gd name="T5" fmla="*/ 0 h 340"/>
              <a:gd name="T6" fmla="*/ 748 w 749"/>
              <a:gd name="T7" fmla="*/ 339 h 340"/>
              <a:gd name="T8" fmla="*/ 0 w 749"/>
              <a:gd name="T9" fmla="*/ 339 h 340"/>
            </a:gdLst>
            <a:ahLst/>
            <a:cxnLst>
              <a:cxn ang="0">
                <a:pos x="T0" y="T1"/>
              </a:cxn>
              <a:cxn ang="0">
                <a:pos x="T2" y="T3"/>
              </a:cxn>
              <a:cxn ang="0">
                <a:pos x="T4" y="T5"/>
              </a:cxn>
              <a:cxn ang="0">
                <a:pos x="T6" y="T7"/>
              </a:cxn>
              <a:cxn ang="0">
                <a:pos x="T8" y="T9"/>
              </a:cxn>
            </a:cxnLst>
            <a:rect l="0" t="0" r="r" b="b"/>
            <a:pathLst>
              <a:path w="749" h="340">
                <a:moveTo>
                  <a:pt x="0" y="339"/>
                </a:moveTo>
                <a:lnTo>
                  <a:pt x="0" y="0"/>
                </a:lnTo>
                <a:lnTo>
                  <a:pt x="748" y="0"/>
                </a:lnTo>
                <a:lnTo>
                  <a:pt x="748" y="339"/>
                </a:lnTo>
                <a:lnTo>
                  <a:pt x="0" y="339"/>
                </a:lnTo>
              </a:path>
            </a:pathLst>
          </a:custGeom>
          <a:solidFill>
            <a:srgbClr val="F6BF69"/>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81" name="Freeform 17"/>
          <p:cNvSpPr>
            <a:spLocks/>
          </p:cNvSpPr>
          <p:nvPr/>
        </p:nvSpPr>
        <p:spPr bwMode="auto">
          <a:xfrm>
            <a:off x="2881336" y="3713162"/>
            <a:ext cx="3625850" cy="2492375"/>
          </a:xfrm>
          <a:custGeom>
            <a:avLst/>
            <a:gdLst>
              <a:gd name="T0" fmla="*/ 0 w 2284"/>
              <a:gd name="T1" fmla="*/ 1569 h 1570"/>
              <a:gd name="T2" fmla="*/ 0 w 2284"/>
              <a:gd name="T3" fmla="*/ 0 h 1570"/>
              <a:gd name="T4" fmla="*/ 2283 w 2284"/>
              <a:gd name="T5" fmla="*/ 0 h 1570"/>
              <a:gd name="T6" fmla="*/ 2283 w 2284"/>
              <a:gd name="T7" fmla="*/ 1569 h 1570"/>
              <a:gd name="T8" fmla="*/ 0 w 2284"/>
              <a:gd name="T9" fmla="*/ 1569 h 1570"/>
            </a:gdLst>
            <a:ahLst/>
            <a:cxnLst>
              <a:cxn ang="0">
                <a:pos x="T0" y="T1"/>
              </a:cxn>
              <a:cxn ang="0">
                <a:pos x="T2" y="T3"/>
              </a:cxn>
              <a:cxn ang="0">
                <a:pos x="T4" y="T5"/>
              </a:cxn>
              <a:cxn ang="0">
                <a:pos x="T6" y="T7"/>
              </a:cxn>
              <a:cxn ang="0">
                <a:pos x="T8" y="T9"/>
              </a:cxn>
            </a:cxnLst>
            <a:rect l="0" t="0" r="r" b="b"/>
            <a:pathLst>
              <a:path w="2284" h="1570">
                <a:moveTo>
                  <a:pt x="0" y="1569"/>
                </a:moveTo>
                <a:lnTo>
                  <a:pt x="0" y="0"/>
                </a:lnTo>
                <a:lnTo>
                  <a:pt x="2283" y="0"/>
                </a:lnTo>
                <a:lnTo>
                  <a:pt x="2283" y="1569"/>
                </a:lnTo>
                <a:lnTo>
                  <a:pt x="0" y="156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82" name="Rectangle 18"/>
          <p:cNvSpPr>
            <a:spLocks noChangeArrowheads="1"/>
          </p:cNvSpPr>
          <p:nvPr/>
        </p:nvSpPr>
        <p:spPr bwMode="auto">
          <a:xfrm>
            <a:off x="3397274" y="3876675"/>
            <a:ext cx="1042987"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chemeClr val="tx2"/>
                </a:solidFill>
                <a:latin typeface="Bookman Old Style" pitchFamily="18" charset="0"/>
              </a:rPr>
              <a:t>INPUT 1</a:t>
            </a:r>
          </a:p>
        </p:txBody>
      </p:sp>
      <p:sp>
        <p:nvSpPr>
          <p:cNvPr id="11283" name="Rectangle 19"/>
          <p:cNvSpPr>
            <a:spLocks noChangeArrowheads="1"/>
          </p:cNvSpPr>
          <p:nvPr/>
        </p:nvSpPr>
        <p:spPr bwMode="auto">
          <a:xfrm>
            <a:off x="3317899" y="5454650"/>
            <a:ext cx="1262062"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chemeClr val="tx2"/>
                </a:solidFill>
                <a:latin typeface="Bookman Old Style" pitchFamily="18" charset="0"/>
              </a:rPr>
              <a:t>INPUT B-1</a:t>
            </a:r>
          </a:p>
        </p:txBody>
      </p:sp>
      <p:sp>
        <p:nvSpPr>
          <p:cNvPr id="11284" name="Rectangle 20"/>
          <p:cNvSpPr>
            <a:spLocks noChangeArrowheads="1"/>
          </p:cNvSpPr>
          <p:nvPr/>
        </p:nvSpPr>
        <p:spPr bwMode="auto">
          <a:xfrm>
            <a:off x="5216549" y="4699000"/>
            <a:ext cx="106362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chemeClr val="tx2"/>
                </a:solidFill>
                <a:latin typeface="Bookman Old Style" pitchFamily="18" charset="0"/>
              </a:rPr>
              <a:t>OUTPUT</a:t>
            </a:r>
          </a:p>
        </p:txBody>
      </p:sp>
      <p:sp>
        <p:nvSpPr>
          <p:cNvPr id="11285" name="Rectangle 21"/>
          <p:cNvSpPr>
            <a:spLocks noChangeArrowheads="1"/>
          </p:cNvSpPr>
          <p:nvPr/>
        </p:nvSpPr>
        <p:spPr bwMode="auto">
          <a:xfrm>
            <a:off x="7339036" y="5757862"/>
            <a:ext cx="711200"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a:latin typeface="Bookman Old Style" pitchFamily="18" charset="0"/>
              </a:rPr>
              <a:t>Disk</a:t>
            </a:r>
          </a:p>
        </p:txBody>
      </p:sp>
      <p:sp>
        <p:nvSpPr>
          <p:cNvPr id="11286" name="Rectangle 22"/>
          <p:cNvSpPr>
            <a:spLocks noChangeArrowheads="1"/>
          </p:cNvSpPr>
          <p:nvPr/>
        </p:nvSpPr>
        <p:spPr bwMode="auto">
          <a:xfrm>
            <a:off x="1476399" y="5789612"/>
            <a:ext cx="711200"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a:latin typeface="Bookman Old Style" pitchFamily="18" charset="0"/>
              </a:rPr>
              <a:t>Disk</a:t>
            </a:r>
          </a:p>
        </p:txBody>
      </p:sp>
      <p:sp>
        <p:nvSpPr>
          <p:cNvPr id="11287" name="Line 23"/>
          <p:cNvSpPr>
            <a:spLocks noChangeShapeType="1"/>
          </p:cNvSpPr>
          <p:nvPr/>
        </p:nvSpPr>
        <p:spPr bwMode="auto">
          <a:xfrm>
            <a:off x="1162074" y="4081462"/>
            <a:ext cx="0" cy="1477963"/>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88" name="Line 24"/>
          <p:cNvSpPr>
            <a:spLocks noChangeShapeType="1"/>
          </p:cNvSpPr>
          <p:nvPr/>
        </p:nvSpPr>
        <p:spPr bwMode="auto">
          <a:xfrm>
            <a:off x="2528911" y="4081462"/>
            <a:ext cx="0" cy="1477963"/>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1291" name="Group 27"/>
          <p:cNvGrpSpPr>
            <a:grpSpLocks/>
          </p:cNvGrpSpPr>
          <p:nvPr/>
        </p:nvGrpSpPr>
        <p:grpSpPr bwMode="auto">
          <a:xfrm>
            <a:off x="1165249" y="5559425"/>
            <a:ext cx="1363662" cy="190500"/>
            <a:chOff x="675" y="3611"/>
            <a:chExt cx="859" cy="120"/>
          </a:xfrm>
        </p:grpSpPr>
        <p:sp>
          <p:nvSpPr>
            <p:cNvPr id="11289" name="Arc 25"/>
            <p:cNvSpPr>
              <a:spLocks/>
            </p:cNvSpPr>
            <p:nvPr/>
          </p:nvSpPr>
          <p:spPr bwMode="auto">
            <a:xfrm>
              <a:off x="675" y="3611"/>
              <a:ext cx="456" cy="120"/>
            </a:xfrm>
            <a:custGeom>
              <a:avLst/>
              <a:gdLst>
                <a:gd name="G0" fmla="+- 21600 0 0"/>
                <a:gd name="G1" fmla="+- 744 0 0"/>
                <a:gd name="G2" fmla="+- 21600 0 0"/>
                <a:gd name="T0" fmla="*/ 21457 w 21600"/>
                <a:gd name="T1" fmla="*/ 22344 h 22344"/>
                <a:gd name="T2" fmla="*/ 13 w 21600"/>
                <a:gd name="T3" fmla="*/ 0 h 22344"/>
                <a:gd name="T4" fmla="*/ 21600 w 21600"/>
                <a:gd name="T5" fmla="*/ 744 h 22344"/>
              </a:gdLst>
              <a:ahLst/>
              <a:cxnLst>
                <a:cxn ang="0">
                  <a:pos x="T0" y="T1"/>
                </a:cxn>
                <a:cxn ang="0">
                  <a:pos x="T2" y="T3"/>
                </a:cxn>
                <a:cxn ang="0">
                  <a:pos x="T4" y="T5"/>
                </a:cxn>
              </a:cxnLst>
              <a:rect l="0" t="0" r="r" b="b"/>
              <a:pathLst>
                <a:path w="21600" h="22344" fill="none" extrusionOk="0">
                  <a:moveTo>
                    <a:pt x="21457" y="22343"/>
                  </a:moveTo>
                  <a:cubicBezTo>
                    <a:pt x="9583" y="22264"/>
                    <a:pt x="0" y="12617"/>
                    <a:pt x="0" y="744"/>
                  </a:cubicBezTo>
                  <a:cubicBezTo>
                    <a:pt x="-1" y="495"/>
                    <a:pt x="4" y="247"/>
                    <a:pt x="12" y="-1"/>
                  </a:cubicBezTo>
                </a:path>
                <a:path w="21600" h="22344" stroke="0" extrusionOk="0">
                  <a:moveTo>
                    <a:pt x="21457" y="22343"/>
                  </a:moveTo>
                  <a:cubicBezTo>
                    <a:pt x="9583" y="22264"/>
                    <a:pt x="0" y="12617"/>
                    <a:pt x="0" y="744"/>
                  </a:cubicBezTo>
                  <a:cubicBezTo>
                    <a:pt x="-1" y="495"/>
                    <a:pt x="4" y="247"/>
                    <a:pt x="12" y="-1"/>
                  </a:cubicBezTo>
                  <a:lnTo>
                    <a:pt x="21600" y="744"/>
                  </a:lnTo>
                  <a:close/>
                </a:path>
              </a:pathLst>
            </a:custGeom>
            <a:solidFill>
              <a:srgbClr val="99CCFF"/>
            </a:solidFill>
            <a:ln w="12700" cap="rnd">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90" name="Arc 26"/>
            <p:cNvSpPr>
              <a:spLocks/>
            </p:cNvSpPr>
            <p:nvPr/>
          </p:nvSpPr>
          <p:spPr bwMode="auto">
            <a:xfrm>
              <a:off x="1078" y="3611"/>
              <a:ext cx="456" cy="117"/>
            </a:xfrm>
            <a:custGeom>
              <a:avLst/>
              <a:gdLst>
                <a:gd name="G0" fmla="+- 0 0 0"/>
                <a:gd name="G1" fmla="+- 187 0 0"/>
                <a:gd name="G2" fmla="+- 21600 0 0"/>
                <a:gd name="T0" fmla="*/ 21599 w 21600"/>
                <a:gd name="T1" fmla="*/ 0 h 21787"/>
                <a:gd name="T2" fmla="*/ 0 w 21600"/>
                <a:gd name="T3" fmla="*/ 21787 h 21787"/>
                <a:gd name="T4" fmla="*/ 0 w 21600"/>
                <a:gd name="T5" fmla="*/ 187 h 21787"/>
              </a:gdLst>
              <a:ahLst/>
              <a:cxnLst>
                <a:cxn ang="0">
                  <a:pos x="T0" y="T1"/>
                </a:cxn>
                <a:cxn ang="0">
                  <a:pos x="T2" y="T3"/>
                </a:cxn>
                <a:cxn ang="0">
                  <a:pos x="T4" y="T5"/>
                </a:cxn>
              </a:cxnLst>
              <a:rect l="0" t="0" r="r" b="b"/>
              <a:pathLst>
                <a:path w="21600" h="21787" fill="none" extrusionOk="0">
                  <a:moveTo>
                    <a:pt x="21599" y="-1"/>
                  </a:moveTo>
                  <a:cubicBezTo>
                    <a:pt x="21599" y="62"/>
                    <a:pt x="21600" y="124"/>
                    <a:pt x="21600" y="187"/>
                  </a:cubicBezTo>
                  <a:cubicBezTo>
                    <a:pt x="21600" y="12116"/>
                    <a:pt x="11929" y="21786"/>
                    <a:pt x="0" y="21787"/>
                  </a:cubicBezTo>
                </a:path>
                <a:path w="21600" h="21787" stroke="0" extrusionOk="0">
                  <a:moveTo>
                    <a:pt x="21599" y="-1"/>
                  </a:moveTo>
                  <a:cubicBezTo>
                    <a:pt x="21599" y="62"/>
                    <a:pt x="21600" y="124"/>
                    <a:pt x="21600" y="187"/>
                  </a:cubicBezTo>
                  <a:cubicBezTo>
                    <a:pt x="21600" y="12116"/>
                    <a:pt x="11929" y="21786"/>
                    <a:pt x="0" y="21787"/>
                  </a:cubicBezTo>
                  <a:lnTo>
                    <a:pt x="0" y="187"/>
                  </a:lnTo>
                  <a:close/>
                </a:path>
              </a:pathLst>
            </a:custGeom>
            <a:solidFill>
              <a:srgbClr val="99CCFF"/>
            </a:solidFill>
            <a:ln w="12700" cap="rnd">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1294" name="Group 30"/>
          <p:cNvGrpSpPr>
            <a:grpSpLocks/>
          </p:cNvGrpSpPr>
          <p:nvPr/>
        </p:nvGrpSpPr>
        <p:grpSpPr bwMode="auto">
          <a:xfrm>
            <a:off x="6951686" y="5483225"/>
            <a:ext cx="1370013" cy="179387"/>
            <a:chOff x="4320" y="3563"/>
            <a:chExt cx="863" cy="113"/>
          </a:xfrm>
        </p:grpSpPr>
        <p:sp>
          <p:nvSpPr>
            <p:cNvPr id="11292" name="Arc 28"/>
            <p:cNvSpPr>
              <a:spLocks/>
            </p:cNvSpPr>
            <p:nvPr/>
          </p:nvSpPr>
          <p:spPr bwMode="auto">
            <a:xfrm>
              <a:off x="4320" y="3563"/>
              <a:ext cx="458" cy="113"/>
            </a:xfrm>
            <a:custGeom>
              <a:avLst/>
              <a:gdLst>
                <a:gd name="G0" fmla="+- 21600 0 0"/>
                <a:gd name="G1" fmla="+- 589 0 0"/>
                <a:gd name="G2" fmla="+- 21600 0 0"/>
                <a:gd name="T0" fmla="*/ 21457 w 21600"/>
                <a:gd name="T1" fmla="*/ 22189 h 22189"/>
                <a:gd name="T2" fmla="*/ 8 w 21600"/>
                <a:gd name="T3" fmla="*/ 0 h 22189"/>
                <a:gd name="T4" fmla="*/ 21600 w 21600"/>
                <a:gd name="T5" fmla="*/ 589 h 22189"/>
              </a:gdLst>
              <a:ahLst/>
              <a:cxnLst>
                <a:cxn ang="0">
                  <a:pos x="T0" y="T1"/>
                </a:cxn>
                <a:cxn ang="0">
                  <a:pos x="T2" y="T3"/>
                </a:cxn>
                <a:cxn ang="0">
                  <a:pos x="T4" y="T5"/>
                </a:cxn>
              </a:cxnLst>
              <a:rect l="0" t="0" r="r" b="b"/>
              <a:pathLst>
                <a:path w="21600" h="22189" fill="none" extrusionOk="0">
                  <a:moveTo>
                    <a:pt x="21457" y="22188"/>
                  </a:moveTo>
                  <a:cubicBezTo>
                    <a:pt x="9583" y="22109"/>
                    <a:pt x="0" y="12462"/>
                    <a:pt x="0" y="589"/>
                  </a:cubicBezTo>
                  <a:cubicBezTo>
                    <a:pt x="-1" y="392"/>
                    <a:pt x="2" y="196"/>
                    <a:pt x="8" y="0"/>
                  </a:cubicBezTo>
                </a:path>
                <a:path w="21600" h="22189" stroke="0" extrusionOk="0">
                  <a:moveTo>
                    <a:pt x="21457" y="22188"/>
                  </a:moveTo>
                  <a:cubicBezTo>
                    <a:pt x="9583" y="22109"/>
                    <a:pt x="0" y="12462"/>
                    <a:pt x="0" y="589"/>
                  </a:cubicBezTo>
                  <a:cubicBezTo>
                    <a:pt x="-1" y="392"/>
                    <a:pt x="2" y="196"/>
                    <a:pt x="8" y="0"/>
                  </a:cubicBezTo>
                  <a:lnTo>
                    <a:pt x="21600" y="589"/>
                  </a:lnTo>
                  <a:close/>
                </a:path>
              </a:pathLst>
            </a:custGeom>
            <a:solidFill>
              <a:srgbClr val="99CCFF"/>
            </a:solidFill>
            <a:ln w="12700" cap="rnd">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93" name="Arc 29"/>
            <p:cNvSpPr>
              <a:spLocks/>
            </p:cNvSpPr>
            <p:nvPr/>
          </p:nvSpPr>
          <p:spPr bwMode="auto">
            <a:xfrm>
              <a:off x="4725" y="3563"/>
              <a:ext cx="458" cy="111"/>
            </a:xfrm>
            <a:custGeom>
              <a:avLst/>
              <a:gdLst>
                <a:gd name="G0" fmla="+- 0 0 0"/>
                <a:gd name="G1" fmla="+- 197 0 0"/>
                <a:gd name="G2" fmla="+- 21600 0 0"/>
                <a:gd name="T0" fmla="*/ 21599 w 21600"/>
                <a:gd name="T1" fmla="*/ 0 h 21797"/>
                <a:gd name="T2" fmla="*/ 0 w 21600"/>
                <a:gd name="T3" fmla="*/ 21797 h 21797"/>
                <a:gd name="T4" fmla="*/ 0 w 21600"/>
                <a:gd name="T5" fmla="*/ 197 h 21797"/>
              </a:gdLst>
              <a:ahLst/>
              <a:cxnLst>
                <a:cxn ang="0">
                  <a:pos x="T0" y="T1"/>
                </a:cxn>
                <a:cxn ang="0">
                  <a:pos x="T2" y="T3"/>
                </a:cxn>
                <a:cxn ang="0">
                  <a:pos x="T4" y="T5"/>
                </a:cxn>
              </a:cxnLst>
              <a:rect l="0" t="0" r="r" b="b"/>
              <a:pathLst>
                <a:path w="21600" h="21797" fill="none" extrusionOk="0">
                  <a:moveTo>
                    <a:pt x="21599" y="-1"/>
                  </a:moveTo>
                  <a:cubicBezTo>
                    <a:pt x="21599" y="65"/>
                    <a:pt x="21600" y="131"/>
                    <a:pt x="21600" y="197"/>
                  </a:cubicBezTo>
                  <a:cubicBezTo>
                    <a:pt x="21600" y="12126"/>
                    <a:pt x="11929" y="21796"/>
                    <a:pt x="0" y="21797"/>
                  </a:cubicBezTo>
                </a:path>
                <a:path w="21600" h="21797" stroke="0" extrusionOk="0">
                  <a:moveTo>
                    <a:pt x="21599" y="-1"/>
                  </a:moveTo>
                  <a:cubicBezTo>
                    <a:pt x="21599" y="65"/>
                    <a:pt x="21600" y="131"/>
                    <a:pt x="21600" y="197"/>
                  </a:cubicBezTo>
                  <a:cubicBezTo>
                    <a:pt x="21600" y="12126"/>
                    <a:pt x="11929" y="21796"/>
                    <a:pt x="0" y="21797"/>
                  </a:cubicBezTo>
                  <a:lnTo>
                    <a:pt x="0" y="197"/>
                  </a:lnTo>
                  <a:close/>
                </a:path>
              </a:pathLst>
            </a:custGeom>
            <a:solidFill>
              <a:srgbClr val="99CCFF"/>
            </a:solidFill>
            <a:ln w="12700" cap="rnd">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1295" name="Line 31"/>
          <p:cNvSpPr>
            <a:spLocks noChangeShapeType="1"/>
          </p:cNvSpPr>
          <p:nvPr/>
        </p:nvSpPr>
        <p:spPr bwMode="auto">
          <a:xfrm>
            <a:off x="6954861" y="4081462"/>
            <a:ext cx="0" cy="13970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96" name="Line 32"/>
          <p:cNvSpPr>
            <a:spLocks noChangeShapeType="1"/>
          </p:cNvSpPr>
          <p:nvPr/>
        </p:nvSpPr>
        <p:spPr bwMode="auto">
          <a:xfrm>
            <a:off x="8321699" y="4081462"/>
            <a:ext cx="0" cy="13970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97" name="Line 33"/>
          <p:cNvSpPr>
            <a:spLocks noChangeShapeType="1"/>
          </p:cNvSpPr>
          <p:nvPr/>
        </p:nvSpPr>
        <p:spPr bwMode="auto">
          <a:xfrm flipV="1">
            <a:off x="2363811" y="4173537"/>
            <a:ext cx="1046163" cy="18415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98" name="Line 34"/>
          <p:cNvSpPr>
            <a:spLocks noChangeShapeType="1"/>
          </p:cNvSpPr>
          <p:nvPr/>
        </p:nvSpPr>
        <p:spPr bwMode="auto">
          <a:xfrm>
            <a:off x="2368574" y="4727575"/>
            <a:ext cx="1046162" cy="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99" name="Line 35"/>
          <p:cNvSpPr>
            <a:spLocks noChangeShapeType="1"/>
          </p:cNvSpPr>
          <p:nvPr/>
        </p:nvSpPr>
        <p:spPr bwMode="auto">
          <a:xfrm>
            <a:off x="4621236" y="4357687"/>
            <a:ext cx="642938" cy="461963"/>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00" name="Line 36"/>
          <p:cNvSpPr>
            <a:spLocks noChangeShapeType="1"/>
          </p:cNvSpPr>
          <p:nvPr/>
        </p:nvSpPr>
        <p:spPr bwMode="auto">
          <a:xfrm flipV="1">
            <a:off x="4616474" y="5005387"/>
            <a:ext cx="642937" cy="36830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01" name="Line 37"/>
          <p:cNvSpPr>
            <a:spLocks noChangeShapeType="1"/>
          </p:cNvSpPr>
          <p:nvPr/>
        </p:nvSpPr>
        <p:spPr bwMode="auto">
          <a:xfrm>
            <a:off x="6310336" y="4911725"/>
            <a:ext cx="644525" cy="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02" name="Freeform 38"/>
          <p:cNvSpPr>
            <a:spLocks/>
          </p:cNvSpPr>
          <p:nvPr/>
        </p:nvSpPr>
        <p:spPr bwMode="auto">
          <a:xfrm>
            <a:off x="3414736" y="4467225"/>
            <a:ext cx="1189038" cy="539750"/>
          </a:xfrm>
          <a:custGeom>
            <a:avLst/>
            <a:gdLst>
              <a:gd name="T0" fmla="*/ 0 w 749"/>
              <a:gd name="T1" fmla="*/ 339 h 340"/>
              <a:gd name="T2" fmla="*/ 0 w 749"/>
              <a:gd name="T3" fmla="*/ 0 h 340"/>
              <a:gd name="T4" fmla="*/ 748 w 749"/>
              <a:gd name="T5" fmla="*/ 0 h 340"/>
              <a:gd name="T6" fmla="*/ 748 w 749"/>
              <a:gd name="T7" fmla="*/ 339 h 340"/>
              <a:gd name="T8" fmla="*/ 0 w 749"/>
              <a:gd name="T9" fmla="*/ 339 h 340"/>
            </a:gdLst>
            <a:ahLst/>
            <a:cxnLst>
              <a:cxn ang="0">
                <a:pos x="T0" y="T1"/>
              </a:cxn>
              <a:cxn ang="0">
                <a:pos x="T2" y="T3"/>
              </a:cxn>
              <a:cxn ang="0">
                <a:pos x="T4" y="T5"/>
              </a:cxn>
              <a:cxn ang="0">
                <a:pos x="T6" y="T7"/>
              </a:cxn>
              <a:cxn ang="0">
                <a:pos x="T8" y="T9"/>
              </a:cxn>
            </a:cxnLst>
            <a:rect l="0" t="0" r="r" b="b"/>
            <a:pathLst>
              <a:path w="749" h="340">
                <a:moveTo>
                  <a:pt x="0" y="339"/>
                </a:moveTo>
                <a:lnTo>
                  <a:pt x="0" y="0"/>
                </a:lnTo>
                <a:lnTo>
                  <a:pt x="748" y="0"/>
                </a:lnTo>
                <a:lnTo>
                  <a:pt x="748" y="339"/>
                </a:lnTo>
                <a:lnTo>
                  <a:pt x="0" y="339"/>
                </a:lnTo>
              </a:path>
            </a:pathLst>
          </a:custGeom>
          <a:solidFill>
            <a:srgbClr val="F6BF69"/>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03" name="Rectangle 39"/>
          <p:cNvSpPr>
            <a:spLocks noChangeArrowheads="1"/>
          </p:cNvSpPr>
          <p:nvPr/>
        </p:nvSpPr>
        <p:spPr bwMode="auto">
          <a:xfrm>
            <a:off x="3397274" y="4522787"/>
            <a:ext cx="1042987"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chemeClr val="tx2"/>
                </a:solidFill>
                <a:latin typeface="Bookman Old Style" pitchFamily="18" charset="0"/>
              </a:rPr>
              <a:t>INPUT 2</a:t>
            </a:r>
          </a:p>
        </p:txBody>
      </p:sp>
      <p:sp>
        <p:nvSpPr>
          <p:cNvPr id="11304" name="Rectangle 40"/>
          <p:cNvSpPr>
            <a:spLocks noChangeArrowheads="1"/>
          </p:cNvSpPr>
          <p:nvPr/>
        </p:nvSpPr>
        <p:spPr bwMode="auto">
          <a:xfrm>
            <a:off x="3565549" y="4591050"/>
            <a:ext cx="815975"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4000">
                <a:solidFill>
                  <a:schemeClr val="tx2"/>
                </a:solidFill>
                <a:latin typeface="Book Antiqua" pitchFamily="18" charset="0"/>
              </a:rPr>
              <a:t>. . .</a:t>
            </a:r>
          </a:p>
        </p:txBody>
      </p:sp>
      <p:sp>
        <p:nvSpPr>
          <p:cNvPr id="11305" name="Freeform 41"/>
          <p:cNvSpPr>
            <a:spLocks/>
          </p:cNvSpPr>
          <p:nvPr/>
        </p:nvSpPr>
        <p:spPr bwMode="auto">
          <a:xfrm>
            <a:off x="1292249" y="4591050"/>
            <a:ext cx="1098550" cy="182562"/>
          </a:xfrm>
          <a:custGeom>
            <a:avLst/>
            <a:gdLst>
              <a:gd name="T0" fmla="*/ 0 w 692"/>
              <a:gd name="T1" fmla="*/ 114 h 115"/>
              <a:gd name="T2" fmla="*/ 0 w 692"/>
              <a:gd name="T3" fmla="*/ 0 h 115"/>
              <a:gd name="T4" fmla="*/ 691 w 692"/>
              <a:gd name="T5" fmla="*/ 0 h 115"/>
              <a:gd name="T6" fmla="*/ 691 w 692"/>
              <a:gd name="T7" fmla="*/ 114 h 115"/>
              <a:gd name="T8" fmla="*/ 0 w 692"/>
              <a:gd name="T9" fmla="*/ 114 h 115"/>
            </a:gdLst>
            <a:ahLst/>
            <a:cxnLst>
              <a:cxn ang="0">
                <a:pos x="T0" y="T1"/>
              </a:cxn>
              <a:cxn ang="0">
                <a:pos x="T2" y="T3"/>
              </a:cxn>
              <a:cxn ang="0">
                <a:pos x="T4" y="T5"/>
              </a:cxn>
              <a:cxn ang="0">
                <a:pos x="T6" y="T7"/>
              </a:cxn>
              <a:cxn ang="0">
                <a:pos x="T8" y="T9"/>
              </a:cxn>
            </a:cxnLst>
            <a:rect l="0" t="0" r="r" b="b"/>
            <a:pathLst>
              <a:path w="692" h="115">
                <a:moveTo>
                  <a:pt x="0" y="114"/>
                </a:moveTo>
                <a:lnTo>
                  <a:pt x="0" y="0"/>
                </a:lnTo>
                <a:lnTo>
                  <a:pt x="691" y="0"/>
                </a:lnTo>
                <a:lnTo>
                  <a:pt x="691" y="114"/>
                </a:lnTo>
                <a:lnTo>
                  <a:pt x="0" y="114"/>
                </a:lnTo>
              </a:path>
            </a:pathLst>
          </a:custGeom>
          <a:solidFill>
            <a:srgbClr val="99CCFF"/>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06" name="Line 42"/>
          <p:cNvSpPr>
            <a:spLocks noChangeShapeType="1"/>
          </p:cNvSpPr>
          <p:nvPr/>
        </p:nvSpPr>
        <p:spPr bwMode="auto">
          <a:xfrm>
            <a:off x="2449536" y="5373687"/>
            <a:ext cx="965200" cy="277813"/>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07" name="Line 43"/>
          <p:cNvSpPr>
            <a:spLocks noChangeShapeType="1"/>
          </p:cNvSpPr>
          <p:nvPr/>
        </p:nvSpPr>
        <p:spPr bwMode="auto">
          <a:xfrm>
            <a:off x="4621236" y="4727575"/>
            <a:ext cx="642938" cy="18415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08" name="Rectangle 44"/>
          <p:cNvSpPr>
            <a:spLocks noChangeArrowheads="1"/>
          </p:cNvSpPr>
          <p:nvPr/>
        </p:nvSpPr>
        <p:spPr bwMode="auto">
          <a:xfrm>
            <a:off x="7181874" y="4498975"/>
            <a:ext cx="831850"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sz="4000">
                <a:solidFill>
                  <a:schemeClr val="tx2"/>
                </a:solidFill>
                <a:latin typeface="Book Antiqua" pitchFamily="18" charset="0"/>
              </a:rPr>
              <a:t>. . .</a:t>
            </a:r>
          </a:p>
        </p:txBody>
      </p:sp>
      <p:sp>
        <p:nvSpPr>
          <p:cNvPr id="11309" name="Freeform 45"/>
          <p:cNvSpPr>
            <a:spLocks/>
          </p:cNvSpPr>
          <p:nvPr/>
        </p:nvSpPr>
        <p:spPr bwMode="auto">
          <a:xfrm>
            <a:off x="7061224" y="5233987"/>
            <a:ext cx="1120775" cy="142875"/>
          </a:xfrm>
          <a:custGeom>
            <a:avLst/>
            <a:gdLst>
              <a:gd name="T0" fmla="*/ 0 w 706"/>
              <a:gd name="T1" fmla="*/ 89 h 90"/>
              <a:gd name="T2" fmla="*/ 0 w 706"/>
              <a:gd name="T3" fmla="*/ 0 h 90"/>
              <a:gd name="T4" fmla="*/ 705 w 706"/>
              <a:gd name="T5" fmla="*/ 0 h 90"/>
              <a:gd name="T6" fmla="*/ 705 w 706"/>
              <a:gd name="T7" fmla="*/ 89 h 90"/>
              <a:gd name="T8" fmla="*/ 0 w 706"/>
              <a:gd name="T9" fmla="*/ 89 h 90"/>
            </a:gdLst>
            <a:ahLst/>
            <a:cxnLst>
              <a:cxn ang="0">
                <a:pos x="T0" y="T1"/>
              </a:cxn>
              <a:cxn ang="0">
                <a:pos x="T2" y="T3"/>
              </a:cxn>
              <a:cxn ang="0">
                <a:pos x="T4" y="T5"/>
              </a:cxn>
              <a:cxn ang="0">
                <a:pos x="T6" y="T7"/>
              </a:cxn>
              <a:cxn ang="0">
                <a:pos x="T8" y="T9"/>
              </a:cxn>
            </a:cxnLst>
            <a:rect l="0" t="0" r="r" b="b"/>
            <a:pathLst>
              <a:path w="706" h="90">
                <a:moveTo>
                  <a:pt x="0" y="89"/>
                </a:moveTo>
                <a:lnTo>
                  <a:pt x="0" y="0"/>
                </a:lnTo>
                <a:lnTo>
                  <a:pt x="705" y="0"/>
                </a:lnTo>
                <a:lnTo>
                  <a:pt x="705" y="89"/>
                </a:lnTo>
                <a:lnTo>
                  <a:pt x="0" y="89"/>
                </a:lnTo>
              </a:path>
            </a:pathLst>
          </a:custGeom>
          <a:solidFill>
            <a:srgbClr val="99CCFF"/>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10" name="Rectangle 46"/>
          <p:cNvSpPr>
            <a:spLocks noChangeArrowheads="1"/>
          </p:cNvSpPr>
          <p:nvPr/>
        </p:nvSpPr>
        <p:spPr bwMode="auto">
          <a:xfrm>
            <a:off x="1392261" y="4498975"/>
            <a:ext cx="815975"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4000">
                <a:solidFill>
                  <a:schemeClr val="tx2"/>
                </a:solidFill>
                <a:latin typeface="Book Antiqua" pitchFamily="18" charset="0"/>
              </a:rPr>
              <a:t>. . .</a:t>
            </a:r>
          </a:p>
        </p:txBody>
      </p:sp>
      <p:sp>
        <p:nvSpPr>
          <p:cNvPr id="11311" name="Rectangle 47"/>
          <p:cNvSpPr>
            <a:spLocks noChangeArrowheads="1"/>
          </p:cNvSpPr>
          <p:nvPr/>
        </p:nvSpPr>
        <p:spPr bwMode="auto">
          <a:xfrm>
            <a:off x="236537" y="1219200"/>
            <a:ext cx="8728075"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2800" b="1" i="1" dirty="0" smtClean="0">
                <a:solidFill>
                  <a:srgbClr val="FF0000"/>
                </a:solidFill>
                <a:latin typeface="Book Antiqua" pitchFamily="18" charset="0"/>
              </a:rPr>
              <a:t>More </a:t>
            </a:r>
            <a:r>
              <a:rPr lang="en-US" sz="2800" b="1" i="1" dirty="0">
                <a:solidFill>
                  <a:srgbClr val="FF0000"/>
                </a:solidFill>
                <a:latin typeface="Book Antiqua" pitchFamily="18" charset="0"/>
              </a:rPr>
              <a:t>than 3 buffer pages.  How can we utilize them?</a:t>
            </a:r>
          </a:p>
        </p:txBody>
      </p:sp>
      <p:sp>
        <p:nvSpPr>
          <p:cNvPr id="2" name="TextBox 1"/>
          <p:cNvSpPr txBox="1"/>
          <p:nvPr/>
        </p:nvSpPr>
        <p:spPr>
          <a:xfrm>
            <a:off x="1182699" y="6230292"/>
            <a:ext cx="6778601" cy="461665"/>
          </a:xfrm>
          <a:prstGeom prst="rect">
            <a:avLst/>
          </a:prstGeom>
          <a:noFill/>
        </p:spPr>
        <p:txBody>
          <a:bodyPr wrap="square" rtlCol="0">
            <a:spAutoFit/>
          </a:bodyPr>
          <a:lstStyle/>
          <a:p>
            <a:r>
              <a:rPr lang="en-US" dirty="0" smtClean="0"/>
              <a:t>*</a:t>
            </a:r>
            <a:r>
              <a:rPr lang="en-US" sz="1800" dirty="0" smtClean="0">
                <a:latin typeface="Arial" panose="020B0604020202020204" pitchFamily="34" charset="0"/>
                <a:cs typeface="Arial" panose="020B0604020202020204" pitchFamily="34" charset="0"/>
              </a:rPr>
              <a:t>If N &lt;= B, use an in-memory sort</a:t>
            </a: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60856368"/>
      </p:ext>
    </p:extLst>
  </p:cSld>
  <p:clrMapOvr>
    <a:masterClrMapping/>
  </p:clrMapOvr>
  <p:transition>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6" name="Rectangle 4"/>
          <p:cNvSpPr>
            <a:spLocks noGrp="1" noChangeArrowheads="1"/>
          </p:cNvSpPr>
          <p:nvPr>
            <p:ph type="title"/>
          </p:nvPr>
        </p:nvSpPr>
        <p:spPr>
          <a:noFill/>
          <a:ln/>
        </p:spPr>
        <p:txBody>
          <a:bodyPr>
            <a:normAutofit fontScale="90000"/>
          </a:bodyPr>
          <a:lstStyle/>
          <a:p>
            <a:r>
              <a:rPr lang="en-US" dirty="0" smtClean="0"/>
              <a:t>Cost of External Merge Sort, as on pg. 427,</a:t>
            </a:r>
            <a:br>
              <a:rPr lang="en-US" dirty="0" smtClean="0"/>
            </a:br>
            <a:r>
              <a:rPr lang="en-US" sz="2200" dirty="0" smtClean="0"/>
              <a:t>with yellow over over-simplistic conclusion: see next slide</a:t>
            </a:r>
            <a:endParaRPr lang="en-US" sz="2200" dirty="0"/>
          </a:p>
        </p:txBody>
      </p:sp>
      <p:sp>
        <p:nvSpPr>
          <p:cNvPr id="13317" name="Rectangle 5"/>
          <p:cNvSpPr>
            <a:spLocks noGrp="1" noChangeArrowheads="1"/>
          </p:cNvSpPr>
          <p:nvPr>
            <p:ph type="body" idx="1"/>
          </p:nvPr>
        </p:nvSpPr>
        <p:spPr>
          <a:xfrm>
            <a:off x="457200" y="1219200"/>
            <a:ext cx="8229600" cy="5334000"/>
          </a:xfrm>
          <a:noFill/>
          <a:ln/>
        </p:spPr>
        <p:txBody>
          <a:bodyPr>
            <a:normAutofit fontScale="85000" lnSpcReduction="20000"/>
          </a:bodyPr>
          <a:lstStyle/>
          <a:p>
            <a:r>
              <a:rPr lang="en-US" dirty="0" smtClean="0"/>
              <a:t>Example: with 5 </a:t>
            </a:r>
            <a:r>
              <a:rPr lang="en-US" dirty="0"/>
              <a:t>buffer pages, </a:t>
            </a:r>
            <a:r>
              <a:rPr lang="en-US" dirty="0" smtClean="0"/>
              <a:t>sort </a:t>
            </a:r>
            <a:r>
              <a:rPr lang="en-US" dirty="0"/>
              <a:t>108 page file:</a:t>
            </a:r>
          </a:p>
          <a:p>
            <a:pPr lvl="1">
              <a:buSzPct val="75000"/>
            </a:pPr>
            <a:r>
              <a:rPr lang="en-US" dirty="0"/>
              <a:t>Pass 0:                   = 22 sorted runs of 5 pages each (last run is only 3 pages</a:t>
            </a:r>
            <a:r>
              <a:rPr lang="en-US" dirty="0" smtClean="0"/>
              <a:t>)</a:t>
            </a:r>
            <a:endParaRPr lang="en-US" baseline="30000" dirty="0"/>
          </a:p>
          <a:p>
            <a:pPr lvl="1">
              <a:buSzPct val="75000"/>
            </a:pPr>
            <a:r>
              <a:rPr lang="en-US" dirty="0"/>
              <a:t>Pass 1:                 = 6 sorted runs of 20 pages each (last run is only 8 pages)</a:t>
            </a:r>
          </a:p>
          <a:p>
            <a:pPr lvl="1">
              <a:buSzPct val="75000"/>
            </a:pPr>
            <a:r>
              <a:rPr lang="en-US" dirty="0"/>
              <a:t>Pass 2: </a:t>
            </a:r>
            <a:r>
              <a:rPr lang="en-US" dirty="0" smtClean="0"/>
              <a:t> ceiling(6/4) = </a:t>
            </a:r>
            <a:r>
              <a:rPr lang="en-US" dirty="0"/>
              <a:t>2 sorted runs, 80 pages and 28 pages</a:t>
            </a:r>
          </a:p>
          <a:p>
            <a:pPr lvl="1">
              <a:buSzPct val="75000"/>
            </a:pPr>
            <a:r>
              <a:rPr lang="en-US" dirty="0"/>
              <a:t>Pass 3:  </a:t>
            </a:r>
            <a:r>
              <a:rPr lang="en-US" dirty="0" smtClean="0"/>
              <a:t>Merge 2 runs to produce sorted </a:t>
            </a:r>
            <a:r>
              <a:rPr lang="en-US" dirty="0"/>
              <a:t>file of 108 </a:t>
            </a:r>
            <a:r>
              <a:rPr lang="en-US" dirty="0" smtClean="0"/>
              <a:t>pages</a:t>
            </a:r>
          </a:p>
          <a:p>
            <a:pPr lvl="1">
              <a:buSzPct val="75000"/>
              <a:buNone/>
            </a:pPr>
            <a:r>
              <a:rPr lang="en-US" dirty="0" smtClean="0"/>
              <a:t>Note 22 rounds up to power-of-4  64 = 4</a:t>
            </a:r>
            <a:r>
              <a:rPr lang="en-US" baseline="30000" dirty="0" smtClean="0"/>
              <a:t>3</a:t>
            </a:r>
            <a:r>
              <a:rPr lang="en-US" dirty="0" smtClean="0"/>
              <a:t> so we see 3 passes of </a:t>
            </a:r>
            <a:r>
              <a:rPr lang="en-US" dirty="0"/>
              <a:t>merging using (up to) 4 input runs, each with one input </a:t>
            </a:r>
            <a:r>
              <a:rPr lang="en-US" dirty="0" smtClean="0"/>
              <a:t>buffer. </a:t>
            </a:r>
          </a:p>
          <a:p>
            <a:pPr lvl="1">
              <a:buSzPct val="75000"/>
              <a:buNone/>
            </a:pPr>
            <a:r>
              <a:rPr lang="en-US" dirty="0"/>
              <a:t> </a:t>
            </a:r>
            <a:r>
              <a:rPr lang="en-US" dirty="0" smtClean="0"/>
              <a:t>   3 = ceiling(log</a:t>
            </a:r>
            <a:r>
              <a:rPr lang="en-US" baseline="-25000" dirty="0" smtClean="0"/>
              <a:t>4</a:t>
            </a:r>
            <a:r>
              <a:rPr lang="en-US" dirty="0" smtClean="0"/>
              <a:t> 22) where 4 = B-1 and 22 = ceiling(N/B)</a:t>
            </a:r>
          </a:p>
          <a:p>
            <a:pPr lvl="1">
              <a:buSzPct val="75000"/>
              <a:buNone/>
            </a:pPr>
            <a:r>
              <a:rPr lang="en-US" dirty="0"/>
              <a:t> </a:t>
            </a:r>
            <a:r>
              <a:rPr lang="en-US" dirty="0" smtClean="0"/>
              <a:t>   plus the initial pass, so 4 passes in all.</a:t>
            </a:r>
            <a:endParaRPr lang="en-US" dirty="0"/>
          </a:p>
          <a:p>
            <a:pPr lvl="1">
              <a:buSzPct val="75000"/>
              <a:buNone/>
            </a:pPr>
            <a:endParaRPr lang="en-US" dirty="0" smtClean="0"/>
          </a:p>
          <a:p>
            <a:pPr marL="0" indent="0">
              <a:buNone/>
            </a:pPr>
            <a:r>
              <a:rPr lang="en-US" dirty="0"/>
              <a:t>Number of passes:</a:t>
            </a:r>
          </a:p>
          <a:p>
            <a:endParaRPr lang="en-US" dirty="0">
              <a:solidFill>
                <a:srgbClr val="FF0000"/>
              </a:solidFill>
            </a:endParaRPr>
          </a:p>
          <a:p>
            <a:pPr marL="0" indent="0">
              <a:buNone/>
            </a:pPr>
            <a:r>
              <a:rPr lang="en-US" dirty="0">
                <a:solidFill>
                  <a:srgbClr val="FF0000"/>
                </a:solidFill>
              </a:rPr>
              <a:t>Cost = 2N * (# of passes</a:t>
            </a:r>
            <a:r>
              <a:rPr lang="en-US" dirty="0" smtClean="0">
                <a:solidFill>
                  <a:srgbClr val="FF0000"/>
                </a:solidFill>
              </a:rPr>
              <a:t>) </a:t>
            </a:r>
            <a:r>
              <a:rPr lang="en-US" dirty="0" smtClean="0"/>
              <a:t>= 2*108*4 </a:t>
            </a:r>
            <a:r>
              <a:rPr lang="en-US" dirty="0" err="1" smtClean="0"/>
              <a:t>i</a:t>
            </a:r>
            <a:r>
              <a:rPr lang="en-US" dirty="0" smtClean="0"/>
              <a:t>/</a:t>
            </a:r>
            <a:r>
              <a:rPr lang="en-US" dirty="0" err="1" smtClean="0"/>
              <a:t>os</a:t>
            </a:r>
            <a:endParaRPr lang="en-US" dirty="0" smtClean="0"/>
          </a:p>
          <a:p>
            <a:r>
              <a:rPr lang="en-US" dirty="0" smtClean="0"/>
              <a:t>This cost assumes the data is read from an input file and written to another output file, and this i/o is counted</a:t>
            </a:r>
            <a:endParaRPr lang="en-US" dirty="0"/>
          </a:p>
        </p:txBody>
      </p:sp>
      <p:graphicFrame>
        <p:nvGraphicFramePr>
          <p:cNvPr id="13318" name="Object 6">
            <a:hlinkClick r:id="" action="ppaction://ole?verb=0"/>
          </p:cNvPr>
          <p:cNvGraphicFramePr>
            <a:graphicFrameLocks/>
          </p:cNvGraphicFramePr>
          <p:nvPr>
            <p:extLst>
              <p:ext uri="{D42A27DB-BD31-4B8C-83A1-F6EECF244321}">
                <p14:modId xmlns:p14="http://schemas.microsoft.com/office/powerpoint/2010/main" val="742525594"/>
              </p:ext>
            </p:extLst>
          </p:nvPr>
        </p:nvGraphicFramePr>
        <p:xfrm>
          <a:off x="3276600" y="4572000"/>
          <a:ext cx="4497388" cy="927100"/>
        </p:xfrm>
        <a:graphic>
          <a:graphicData uri="http://schemas.openxmlformats.org/presentationml/2006/ole">
            <mc:AlternateContent xmlns:mc="http://schemas.openxmlformats.org/markup-compatibility/2006">
              <mc:Choice xmlns:v="urn:schemas-microsoft-com:vml" Requires="v">
                <p:oleObj spid="_x0000_s4350" name="Equation" r:id="rId4" imgW="4498975" imgH="928688" progId="Equation.3">
                  <p:embed/>
                </p:oleObj>
              </mc:Choice>
              <mc:Fallback>
                <p:oleObj name="Equation" r:id="rId4" imgW="4498975" imgH="928688" progId="Equation.3">
                  <p:embed/>
                  <p:pic>
                    <p:nvPicPr>
                      <p:cNvPr id="0" name="Picture 7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6600" y="4572000"/>
                        <a:ext cx="4497388" cy="927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319" name="Object 7">
            <a:hlinkClick r:id="" action="ppaction://ole?verb=0"/>
          </p:cNvPr>
          <p:cNvGraphicFramePr>
            <a:graphicFrameLocks/>
          </p:cNvGraphicFramePr>
          <p:nvPr>
            <p:extLst>
              <p:ext uri="{D42A27DB-BD31-4B8C-83A1-F6EECF244321}">
                <p14:modId xmlns:p14="http://schemas.microsoft.com/office/powerpoint/2010/main" val="1977192474"/>
              </p:ext>
            </p:extLst>
          </p:nvPr>
        </p:nvGraphicFramePr>
        <p:xfrm>
          <a:off x="1752600" y="1447800"/>
          <a:ext cx="2546350" cy="698500"/>
        </p:xfrm>
        <a:graphic>
          <a:graphicData uri="http://schemas.openxmlformats.org/presentationml/2006/ole">
            <mc:AlternateContent xmlns:mc="http://schemas.openxmlformats.org/markup-compatibility/2006">
              <mc:Choice xmlns:v="urn:schemas-microsoft-com:vml" Requires="v">
                <p:oleObj spid="_x0000_s4351" name="Equation" r:id="rId6" imgW="2543522" imgH="698874" progId="Equation.3">
                  <p:embed/>
                </p:oleObj>
              </mc:Choice>
              <mc:Fallback>
                <p:oleObj name="Equation" r:id="rId6" imgW="2543522" imgH="698874" progId="Equation.3">
                  <p:embed/>
                  <p:pic>
                    <p:nvPicPr>
                      <p:cNvPr id="0" name="Picture 75"/>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52600" y="1447800"/>
                        <a:ext cx="2546350"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320" name="Object 8">
            <a:hlinkClick r:id="" action="ppaction://ole?verb=0"/>
          </p:cNvPr>
          <p:cNvGraphicFramePr>
            <a:graphicFrameLocks/>
          </p:cNvGraphicFramePr>
          <p:nvPr>
            <p:extLst>
              <p:ext uri="{D42A27DB-BD31-4B8C-83A1-F6EECF244321}">
                <p14:modId xmlns:p14="http://schemas.microsoft.com/office/powerpoint/2010/main" val="102705332"/>
              </p:ext>
            </p:extLst>
          </p:nvPr>
        </p:nvGraphicFramePr>
        <p:xfrm>
          <a:off x="1905000" y="2036762"/>
          <a:ext cx="2324100" cy="782638"/>
        </p:xfrm>
        <a:graphic>
          <a:graphicData uri="http://schemas.openxmlformats.org/presentationml/2006/ole">
            <mc:AlternateContent xmlns:mc="http://schemas.openxmlformats.org/markup-compatibility/2006">
              <mc:Choice xmlns:v="urn:schemas-microsoft-com:vml" Requires="v">
                <p:oleObj spid="_x0000_s4352" name="Equation" r:id="rId8" imgW="2321657" imgH="782866" progId="Equation.3">
                  <p:embed/>
                </p:oleObj>
              </mc:Choice>
              <mc:Fallback>
                <p:oleObj name="Equation" r:id="rId8" imgW="2321657" imgH="782866" progId="Equation.3">
                  <p:embed/>
                  <p:pic>
                    <p:nvPicPr>
                      <p:cNvPr id="0" name="Picture 76"/>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905000" y="2036762"/>
                        <a:ext cx="2324100" cy="782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4115094079"/>
      </p:ext>
    </p:extLst>
  </p:cSld>
  <p:clrMapOvr>
    <a:masterClrMapping/>
  </p:clrMapOvr>
  <p:transition>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6" name="Rectangle 4"/>
          <p:cNvSpPr>
            <a:spLocks noGrp="1" noChangeArrowheads="1"/>
          </p:cNvSpPr>
          <p:nvPr>
            <p:ph type="title"/>
          </p:nvPr>
        </p:nvSpPr>
        <p:spPr>
          <a:noFill/>
          <a:ln/>
        </p:spPr>
        <p:txBody>
          <a:bodyPr/>
          <a:lstStyle/>
          <a:p>
            <a:r>
              <a:rPr lang="en-US" dirty="0"/>
              <a:t>Cost of External Merge Sort</a:t>
            </a:r>
          </a:p>
        </p:txBody>
      </p:sp>
      <p:sp>
        <p:nvSpPr>
          <p:cNvPr id="13317" name="Rectangle 5"/>
          <p:cNvSpPr>
            <a:spLocks noGrp="1" noChangeArrowheads="1"/>
          </p:cNvSpPr>
          <p:nvPr>
            <p:ph type="body" idx="1"/>
          </p:nvPr>
        </p:nvSpPr>
        <p:spPr>
          <a:xfrm>
            <a:off x="457200" y="1219200"/>
            <a:ext cx="8229600" cy="5181600"/>
          </a:xfrm>
          <a:noFill/>
          <a:ln/>
        </p:spPr>
        <p:txBody>
          <a:bodyPr>
            <a:normAutofit fontScale="77500" lnSpcReduction="20000"/>
          </a:bodyPr>
          <a:lstStyle/>
          <a:p>
            <a:r>
              <a:rPr lang="en-US" dirty="0" smtClean="0"/>
              <a:t>Example: with 5 </a:t>
            </a:r>
            <a:r>
              <a:rPr lang="en-US" dirty="0"/>
              <a:t>buffer pages, </a:t>
            </a:r>
            <a:r>
              <a:rPr lang="en-US" dirty="0" smtClean="0"/>
              <a:t>sort </a:t>
            </a:r>
            <a:r>
              <a:rPr lang="en-US" dirty="0"/>
              <a:t>108 page file:</a:t>
            </a:r>
          </a:p>
          <a:p>
            <a:pPr lvl="1">
              <a:buSzPct val="75000"/>
            </a:pPr>
            <a:r>
              <a:rPr lang="en-US" dirty="0"/>
              <a:t>Pass 0:  </a:t>
            </a:r>
            <a:r>
              <a:rPr lang="en-US" dirty="0" smtClean="0"/>
              <a:t>ceiling(108/4) </a:t>
            </a:r>
            <a:r>
              <a:rPr lang="en-US" dirty="0"/>
              <a:t>= 22 sorted runs of 5 pages each (last run is only 3 pages</a:t>
            </a:r>
            <a:r>
              <a:rPr lang="en-US" dirty="0" smtClean="0"/>
              <a:t>)</a:t>
            </a:r>
            <a:endParaRPr lang="en-US" baseline="30000" dirty="0"/>
          </a:p>
          <a:p>
            <a:pPr lvl="1">
              <a:buSzPct val="75000"/>
            </a:pPr>
            <a:r>
              <a:rPr lang="en-US" dirty="0"/>
              <a:t>Pass 1: </a:t>
            </a:r>
            <a:r>
              <a:rPr lang="en-US" dirty="0" smtClean="0"/>
              <a:t> ceiling(22/4</a:t>
            </a:r>
            <a:r>
              <a:rPr lang="en-US" dirty="0"/>
              <a:t>) </a:t>
            </a:r>
            <a:r>
              <a:rPr lang="en-US" dirty="0" smtClean="0"/>
              <a:t> </a:t>
            </a:r>
            <a:r>
              <a:rPr lang="en-US" dirty="0"/>
              <a:t>= 6 sorted runs of 20 pages each (last run is only 8 pages)</a:t>
            </a:r>
          </a:p>
          <a:p>
            <a:pPr lvl="1">
              <a:buSzPct val="75000"/>
            </a:pPr>
            <a:r>
              <a:rPr lang="en-US" dirty="0"/>
              <a:t>Pass 2: </a:t>
            </a:r>
            <a:r>
              <a:rPr lang="en-US" dirty="0" smtClean="0"/>
              <a:t> ceiling(6/4) = </a:t>
            </a:r>
            <a:r>
              <a:rPr lang="en-US" dirty="0"/>
              <a:t>2 sorted runs, 80 pages and 28 pages</a:t>
            </a:r>
          </a:p>
          <a:p>
            <a:pPr lvl="1">
              <a:buSzPct val="75000"/>
            </a:pPr>
            <a:r>
              <a:rPr lang="en-US" dirty="0"/>
              <a:t>Pass 3:  </a:t>
            </a:r>
            <a:r>
              <a:rPr lang="en-US" dirty="0" smtClean="0"/>
              <a:t>Merge 2 runs into sorted </a:t>
            </a:r>
            <a:r>
              <a:rPr lang="en-US" dirty="0"/>
              <a:t>file of 108 </a:t>
            </a:r>
            <a:r>
              <a:rPr lang="en-US" dirty="0" smtClean="0"/>
              <a:t>pages</a:t>
            </a:r>
          </a:p>
          <a:p>
            <a:pPr lvl="1">
              <a:buSzPct val="75000"/>
              <a:buNone/>
            </a:pPr>
            <a:r>
              <a:rPr lang="en-US" dirty="0" smtClean="0"/>
              <a:t>Note 22 rounds up to power-of-4  64 = 4</a:t>
            </a:r>
            <a:r>
              <a:rPr lang="en-US" baseline="30000" dirty="0" smtClean="0"/>
              <a:t>3</a:t>
            </a:r>
            <a:r>
              <a:rPr lang="en-US" dirty="0" smtClean="0"/>
              <a:t> so we see 3 passes of </a:t>
            </a:r>
            <a:r>
              <a:rPr lang="en-US" dirty="0"/>
              <a:t>merging using (up to) 4 input runs, each with one input </a:t>
            </a:r>
            <a:r>
              <a:rPr lang="en-US" dirty="0" smtClean="0"/>
              <a:t>buffer. </a:t>
            </a:r>
          </a:p>
          <a:p>
            <a:pPr lvl="1">
              <a:buSzPct val="75000"/>
              <a:buNone/>
            </a:pPr>
            <a:r>
              <a:rPr lang="en-US" dirty="0"/>
              <a:t> </a:t>
            </a:r>
            <a:r>
              <a:rPr lang="en-US" dirty="0" smtClean="0"/>
              <a:t>   3 = ceiling(log</a:t>
            </a:r>
            <a:r>
              <a:rPr lang="en-US" baseline="-25000" dirty="0" smtClean="0"/>
              <a:t>4</a:t>
            </a:r>
            <a:r>
              <a:rPr lang="en-US" dirty="0" smtClean="0"/>
              <a:t> 22) where 4 = B-1 and 22 = ceiling(N/B)</a:t>
            </a:r>
          </a:p>
          <a:p>
            <a:pPr lvl="1">
              <a:buSzPct val="75000"/>
              <a:buNone/>
            </a:pPr>
            <a:r>
              <a:rPr lang="en-US" dirty="0"/>
              <a:t> </a:t>
            </a:r>
            <a:r>
              <a:rPr lang="en-US" dirty="0" smtClean="0"/>
              <a:t>   plus the initial pass, so 4 passes in all.</a:t>
            </a:r>
          </a:p>
          <a:p>
            <a:r>
              <a:rPr lang="en-US" dirty="0"/>
              <a:t>Number of passes</a:t>
            </a:r>
            <a:r>
              <a:rPr lang="en-US" dirty="0" smtClean="0"/>
              <a:t>:</a:t>
            </a:r>
            <a:endParaRPr lang="en-US" dirty="0">
              <a:solidFill>
                <a:srgbClr val="FF0000"/>
              </a:solidFill>
            </a:endParaRPr>
          </a:p>
          <a:p>
            <a:r>
              <a:rPr lang="en-US" dirty="0" smtClean="0">
                <a:solidFill>
                  <a:srgbClr val="FF0000"/>
                </a:solidFill>
              </a:rPr>
              <a:t>But the passes are not always all the same </a:t>
            </a:r>
            <a:r>
              <a:rPr lang="en-US" dirty="0" smtClean="0">
                <a:solidFill>
                  <a:srgbClr val="FF0000"/>
                </a:solidFill>
              </a:rPr>
              <a:t>cost</a:t>
            </a:r>
            <a:r>
              <a:rPr lang="en-US" dirty="0" smtClean="0">
                <a:solidFill>
                  <a:srgbClr val="FF0000"/>
                </a:solidFill>
              </a:rPr>
              <a:t>:  </a:t>
            </a:r>
            <a:r>
              <a:rPr lang="en-US" dirty="0" smtClean="0"/>
              <a:t>look at writes and reads over whole run (including any reading input from a file and/or writing the output of the sort to a file, if not pipelined)</a:t>
            </a:r>
          </a:p>
          <a:p>
            <a:pPr lvl="1"/>
            <a:r>
              <a:rPr lang="en-US" dirty="0"/>
              <a:t>[</a:t>
            </a:r>
            <a:r>
              <a:rPr lang="en-US" dirty="0" smtClean="0"/>
              <a:t>Read N],write N, read N, write N, read N, write N, read N, [write N]</a:t>
            </a:r>
          </a:p>
          <a:p>
            <a:pPr lvl="1"/>
            <a:r>
              <a:rPr lang="en-US" dirty="0" smtClean="0"/>
              <a:t>The bracketed amounts depend on whether or not the data is read from a file at the start and written to a file at the end, or pipelined in and/or out.</a:t>
            </a:r>
          </a:p>
          <a:p>
            <a:r>
              <a:rPr lang="en-US" dirty="0" smtClean="0"/>
              <a:t>That’s 6N, 7N, or 8N </a:t>
            </a:r>
            <a:r>
              <a:rPr lang="en-US" dirty="0" err="1" smtClean="0"/>
              <a:t>i</a:t>
            </a:r>
            <a:r>
              <a:rPr lang="en-US" dirty="0" smtClean="0"/>
              <a:t>/</a:t>
            </a:r>
            <a:r>
              <a:rPr lang="en-US" dirty="0" err="1" smtClean="0"/>
              <a:t>os</a:t>
            </a:r>
            <a:r>
              <a:rPr lang="en-US" dirty="0" smtClean="0"/>
              <a:t>, not always the 8N as given in the book’s formula</a:t>
            </a:r>
          </a:p>
          <a:p>
            <a:r>
              <a:rPr lang="en-US" dirty="0" smtClean="0"/>
              <a:t>Cost </a:t>
            </a:r>
            <a:r>
              <a:rPr lang="en-US" dirty="0"/>
              <a:t>= N * (# of </a:t>
            </a:r>
            <a:r>
              <a:rPr lang="en-US" dirty="0" smtClean="0"/>
              <a:t>read/writes </a:t>
            </a:r>
            <a:r>
              <a:rPr lang="en-US" dirty="0"/>
              <a:t>of N) </a:t>
            </a:r>
            <a:r>
              <a:rPr lang="en-US" dirty="0" smtClean="0"/>
              <a:t>= 2N(#passes - 1) up to 2N(#passes)</a:t>
            </a:r>
          </a:p>
        </p:txBody>
      </p:sp>
      <p:graphicFrame>
        <p:nvGraphicFramePr>
          <p:cNvPr id="13318" name="Object 6">
            <a:hlinkClick r:id="" action="ppaction://ole?verb=0"/>
          </p:cNvPr>
          <p:cNvGraphicFramePr>
            <a:graphicFrameLocks/>
          </p:cNvGraphicFramePr>
          <p:nvPr>
            <p:extLst>
              <p:ext uri="{D42A27DB-BD31-4B8C-83A1-F6EECF244321}">
                <p14:modId xmlns:p14="http://schemas.microsoft.com/office/powerpoint/2010/main" val="590627787"/>
              </p:ext>
            </p:extLst>
          </p:nvPr>
        </p:nvGraphicFramePr>
        <p:xfrm>
          <a:off x="2971800" y="3657600"/>
          <a:ext cx="3276600" cy="533400"/>
        </p:xfrm>
        <a:graphic>
          <a:graphicData uri="http://schemas.openxmlformats.org/presentationml/2006/ole">
            <mc:AlternateContent xmlns:mc="http://schemas.openxmlformats.org/markup-compatibility/2006">
              <mc:Choice xmlns:v="urn:schemas-microsoft-com:vml" Requires="v">
                <p:oleObj spid="_x0000_s55344" name="Equation" r:id="rId4" imgW="4498975" imgH="928688" progId="Equation.3">
                  <p:embed/>
                </p:oleObj>
              </mc:Choice>
              <mc:Fallback>
                <p:oleObj name="Equation" r:id="rId4" imgW="4498975" imgH="928688" progId="Equation.3">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71800" y="3657600"/>
                        <a:ext cx="3276600" cy="533400"/>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1197240851"/>
      </p:ext>
    </p:extLst>
  </p:cSld>
  <p:clrMapOvr>
    <a:masterClrMapping/>
  </p:clrMapOvr>
  <p:transition>
    <p:cu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25417</TotalTime>
  <Pages>27</Pages>
  <Words>2833</Words>
  <Application>Microsoft Office PowerPoint</Application>
  <PresentationFormat>On-screen Show (4:3)</PresentationFormat>
  <Paragraphs>314</Paragraphs>
  <Slides>27</Slides>
  <Notes>20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27</vt:i4>
      </vt:variant>
    </vt:vector>
  </HeadingPairs>
  <TitlesOfParts>
    <vt:vector size="37" baseType="lpstr">
      <vt:lpstr>Arial</vt:lpstr>
      <vt:lpstr>Book Antiqua</vt:lpstr>
      <vt:lpstr>Bookman Old Style</vt:lpstr>
      <vt:lpstr>Gill Sans MT</vt:lpstr>
      <vt:lpstr>Times New Roman</vt:lpstr>
      <vt:lpstr>Wingdings</vt:lpstr>
      <vt:lpstr>Wingdings 3</vt:lpstr>
      <vt:lpstr>Origin</vt:lpstr>
      <vt:lpstr>Equation</vt:lpstr>
      <vt:lpstr>Document</vt:lpstr>
      <vt:lpstr>External Sorting</vt:lpstr>
      <vt:lpstr>Why is Data Sorting Important?</vt:lpstr>
      <vt:lpstr>In-memory vs. External Sorting</vt:lpstr>
      <vt:lpstr>2-Way External Sort: Requires 3 Buffers</vt:lpstr>
      <vt:lpstr>Two-Way External Merge Sort</vt:lpstr>
      <vt:lpstr>Two-Way External Merge Sort</vt:lpstr>
      <vt:lpstr>General External Merge Sort</vt:lpstr>
      <vt:lpstr>Cost of External Merge Sort, as on pg. 427, with yellow over over-simplistic conclusion: see next slide</vt:lpstr>
      <vt:lpstr>Cost of External Merge Sort</vt:lpstr>
      <vt:lpstr>Cost of External Merge Sort, bigger file</vt:lpstr>
      <vt:lpstr>Cases in sorting</vt:lpstr>
      <vt:lpstr>Number of Passes of External Sort (from text pg, 428)</vt:lpstr>
      <vt:lpstr>Internal Sort Algorithms</vt:lpstr>
      <vt:lpstr>I/O for External Merge Sort</vt:lpstr>
      <vt:lpstr>HDD vs. SSD</vt:lpstr>
      <vt:lpstr>Example of a Blocked I/O Sort</vt:lpstr>
      <vt:lpstr>Prefetching to speed up reading</vt:lpstr>
      <vt:lpstr>Prefetching, tuning i/o</vt:lpstr>
      <vt:lpstr>Using B+ Trees for Sorting</vt:lpstr>
      <vt:lpstr>(Already existent) Clustered B+ Tree Used for Sorting</vt:lpstr>
      <vt:lpstr>Unclustered B+ Tree Used for Sorting</vt:lpstr>
      <vt:lpstr>External Sorting vs. Unclustered Index</vt:lpstr>
      <vt:lpstr>Sorting Records: Benchmarks</vt:lpstr>
      <vt:lpstr>Oracle on dbs3: .5 min to sort 1M records, 11 min to sort 250M records</vt:lpstr>
      <vt:lpstr>Pipelined Sort Engine</vt:lpstr>
      <vt:lpstr>Summary</vt:lpstr>
      <vt:lpstr>Summary, cont.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Storing Data: Disks and Files</dc:title>
  <dc:subject>Database Management Systems</dc:subject>
  <dc:creator>Raghu Ramakrishnan and Johannes Gehrke</dc:creator>
  <cp:keywords>Chapter 9</cp:keywords>
  <cp:lastModifiedBy>eoneil2</cp:lastModifiedBy>
  <cp:revision>554</cp:revision>
  <cp:lastPrinted>2018-02-26T16:17:24Z</cp:lastPrinted>
  <dcterms:created xsi:type="dcterms:W3CDTF">1997-01-06T18:24:52Z</dcterms:created>
  <dcterms:modified xsi:type="dcterms:W3CDTF">2018-02-27T15:07:39Z</dcterms:modified>
</cp:coreProperties>
</file>