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47"/>
  </p:notesMasterIdLst>
  <p:handoutMasterIdLst>
    <p:handoutMasterId r:id="rId48"/>
  </p:handoutMasterIdLst>
  <p:sldIdLst>
    <p:sldId id="256" r:id="rId2"/>
    <p:sldId id="264" r:id="rId3"/>
    <p:sldId id="265" r:id="rId4"/>
    <p:sldId id="266" r:id="rId5"/>
    <p:sldId id="257" r:id="rId6"/>
    <p:sldId id="268" r:id="rId7"/>
    <p:sldId id="267" r:id="rId8"/>
    <p:sldId id="304" r:id="rId9"/>
    <p:sldId id="306" r:id="rId10"/>
    <p:sldId id="258" r:id="rId11"/>
    <p:sldId id="269" r:id="rId12"/>
    <p:sldId id="259" r:id="rId13"/>
    <p:sldId id="300" r:id="rId14"/>
    <p:sldId id="307" r:id="rId15"/>
    <p:sldId id="260" r:id="rId16"/>
    <p:sldId id="308" r:id="rId17"/>
    <p:sldId id="261" r:id="rId18"/>
    <p:sldId id="301" r:id="rId19"/>
    <p:sldId id="303" r:id="rId20"/>
    <p:sldId id="302" r:id="rId21"/>
    <p:sldId id="262" r:id="rId22"/>
    <p:sldId id="270" r:id="rId23"/>
    <p:sldId id="271" r:id="rId24"/>
    <p:sldId id="274" r:id="rId25"/>
    <p:sldId id="275" r:id="rId26"/>
    <p:sldId id="283" r:id="rId27"/>
    <p:sldId id="285" r:id="rId28"/>
    <p:sldId id="286" r:id="rId29"/>
    <p:sldId id="291" r:id="rId30"/>
    <p:sldId id="293" r:id="rId31"/>
    <p:sldId id="299" r:id="rId32"/>
    <p:sldId id="279" r:id="rId33"/>
    <p:sldId id="292" r:id="rId34"/>
    <p:sldId id="280" r:id="rId35"/>
    <p:sldId id="281" r:id="rId36"/>
    <p:sldId id="294" r:id="rId37"/>
    <p:sldId id="282" r:id="rId38"/>
    <p:sldId id="298" r:id="rId39"/>
    <p:sldId id="287" r:id="rId40"/>
    <p:sldId id="295" r:id="rId41"/>
    <p:sldId id="296" r:id="rId42"/>
    <p:sldId id="288" r:id="rId43"/>
    <p:sldId id="297" r:id="rId44"/>
    <p:sldId id="289" r:id="rId45"/>
    <p:sldId id="290" r:id="rId46"/>
  </p:sldIdLst>
  <p:sldSz cx="9144000" cy="6858000" type="screen4x3"/>
  <p:notesSz cx="68580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0E30"/>
    <a:srgbClr val="B760F9"/>
    <a:srgbClr val="063D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0" autoAdjust="0"/>
    <p:restoredTop sz="94660"/>
  </p:normalViewPr>
  <p:slideViewPr>
    <p:cSldViewPr>
      <p:cViewPr varScale="1">
        <p:scale>
          <a:sx n="74" d="100"/>
          <a:sy n="74" d="100"/>
        </p:scale>
        <p:origin x="60" y="474"/>
      </p:cViewPr>
      <p:guideLst>
        <p:guide orient="horz" pos="2160"/>
        <p:guide pos="2880"/>
      </p:guideLst>
    </p:cSldViewPr>
  </p:slideViewPr>
  <p:notesTextViewPr>
    <p:cViewPr>
      <p:scale>
        <a:sx n="100" d="100"/>
        <a:sy n="100" d="100"/>
      </p:scale>
      <p:origin x="0" y="0"/>
    </p:cViewPr>
  </p:notesTextViewPr>
  <p:sorterViewPr>
    <p:cViewPr>
      <p:scale>
        <a:sx n="130" d="100"/>
        <a:sy n="130" d="100"/>
      </p:scale>
      <p:origin x="0" y="3444"/>
    </p:cViewPr>
  </p:sorterViewPr>
  <p:notesViewPr>
    <p:cSldViewPr>
      <p:cViewPr varScale="1">
        <p:scale>
          <a:sx n="53" d="100"/>
          <a:sy n="53" d="100"/>
        </p:scale>
        <p:origin x="-2808" y="-9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9580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415790"/>
            <a:ext cx="5029200" cy="418338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39523222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886200" y="0"/>
            <a:ext cx="2971800" cy="464820"/>
          </a:xfrm>
          <a:prstGeom prst="rect">
            <a:avLst/>
          </a:prstGeom>
          <a:noFill/>
          <a:ln w="9525">
            <a:noFill/>
            <a:miter lim="800000"/>
            <a:headEnd/>
            <a:tailEnd/>
          </a:ln>
          <a:effectLst/>
        </p:spPr>
        <p:txBody>
          <a:bodyPr wrap="none" anchor="ctr"/>
          <a:lstStyle/>
          <a:p>
            <a:endParaRPr lang="en-US"/>
          </a:p>
        </p:txBody>
      </p:sp>
      <p:sp>
        <p:nvSpPr>
          <p:cNvPr id="4099" name="Rectangle 3"/>
          <p:cNvSpPr>
            <a:spLocks noChangeArrowheads="1"/>
          </p:cNvSpPr>
          <p:nvPr/>
        </p:nvSpPr>
        <p:spPr bwMode="auto">
          <a:xfrm>
            <a:off x="3886200" y="8831580"/>
            <a:ext cx="2971800" cy="464820"/>
          </a:xfrm>
          <a:prstGeom prst="rect">
            <a:avLst/>
          </a:prstGeom>
          <a:noFill/>
          <a:ln w="9525">
            <a:noFill/>
            <a:miter lim="800000"/>
            <a:headEnd/>
            <a:tailEnd/>
          </a:ln>
          <a:effectLst/>
        </p:spPr>
        <p:txBody>
          <a:bodyPr lIns="19050" tIns="0" rIns="19050" bIns="0" anchor="b"/>
          <a:lstStyle/>
          <a:p>
            <a:pPr algn="r"/>
            <a:r>
              <a:rPr lang="en-US" sz="1000" i="1"/>
              <a:t>1</a:t>
            </a:r>
          </a:p>
        </p:txBody>
      </p:sp>
      <p:sp>
        <p:nvSpPr>
          <p:cNvPr id="4100" name="Rectangle 4"/>
          <p:cNvSpPr>
            <a:spLocks noChangeArrowheads="1"/>
          </p:cNvSpPr>
          <p:nvPr/>
        </p:nvSpPr>
        <p:spPr bwMode="auto">
          <a:xfrm>
            <a:off x="0" y="8831580"/>
            <a:ext cx="2971800" cy="464820"/>
          </a:xfrm>
          <a:prstGeom prst="rect">
            <a:avLst/>
          </a:prstGeom>
          <a:noFill/>
          <a:ln w="9525">
            <a:noFill/>
            <a:miter lim="800000"/>
            <a:headEnd/>
            <a:tailEnd/>
          </a:ln>
          <a:effectLst/>
        </p:spPr>
        <p:txBody>
          <a:bodyPr wrap="none" anchor="ctr"/>
          <a:lstStyle/>
          <a:p>
            <a:endParaRPr lang="en-US"/>
          </a:p>
        </p:txBody>
      </p:sp>
      <p:sp>
        <p:nvSpPr>
          <p:cNvPr id="4101" name="Rectangle 5"/>
          <p:cNvSpPr>
            <a:spLocks noChangeArrowheads="1"/>
          </p:cNvSpPr>
          <p:nvPr/>
        </p:nvSpPr>
        <p:spPr bwMode="auto">
          <a:xfrm>
            <a:off x="0" y="0"/>
            <a:ext cx="2971800" cy="464820"/>
          </a:xfrm>
          <a:prstGeom prst="rect">
            <a:avLst/>
          </a:prstGeom>
          <a:noFill/>
          <a:ln w="9525">
            <a:noFill/>
            <a:miter lim="800000"/>
            <a:headEnd/>
            <a:tailEnd/>
          </a:ln>
          <a:effectLst/>
        </p:spPr>
        <p:txBody>
          <a:bodyPr wrap="none" anchor="ctr"/>
          <a:lstStyle/>
          <a:p>
            <a:endParaRPr lang="en-US"/>
          </a:p>
        </p:txBody>
      </p:sp>
      <p:sp>
        <p:nvSpPr>
          <p:cNvPr id="4102" name="Rectangle 6"/>
          <p:cNvSpPr>
            <a:spLocks noGrp="1" noRot="1" noChangeAspect="1" noChangeArrowheads="1" noTextEdit="1"/>
          </p:cNvSpPr>
          <p:nvPr>
            <p:ph type="sldImg"/>
          </p:nvPr>
        </p:nvSpPr>
        <p:spPr>
          <a:xfrm>
            <a:off x="1114425" y="703263"/>
            <a:ext cx="4629150" cy="3473450"/>
          </a:xfrm>
          <a:ln cap="flat"/>
        </p:spPr>
      </p:sp>
      <p:sp>
        <p:nvSpPr>
          <p:cNvPr id="4103" name="Rectangle 7"/>
          <p:cNvSpPr>
            <a:spLocks noGrp="1" noChangeArrowheads="1"/>
          </p:cNvSpPr>
          <p:nvPr>
            <p:ph type="body" idx="1"/>
          </p:nvPr>
        </p:nvSpPr>
        <p:spPr>
          <a:noFill/>
          <a:ln/>
        </p:spPr>
        <p:txBody>
          <a:bodyPr/>
          <a:lstStyle/>
          <a:p>
            <a:r>
              <a:rPr lang="en-US"/>
              <a:t>The slides for this text are organized into chapters. This lecture covers Chapter 9, and discusses how data is stored on external storage media, such as disks.  It includes a discussion of disk architectures, including RAID, buffer management, how data is organized into files or records, how files are treated as collections of physical pages, and how records are laid out on a page.</a:t>
            </a:r>
          </a:p>
          <a:p>
            <a:endParaRPr lang="en-US"/>
          </a:p>
          <a:p>
            <a:r>
              <a:rPr lang="en-US"/>
              <a:t>Chapter 8 provides an overview of storage and indexing, but is not a pre-requisite for this chapter. In implementation-oriented courses with course projects (e.g., based on the Minibase system) this chapter can be covered very early to facilitate programming assignments on heap files, record layout, and buffer management.  One possibility is to cover this chapter immediately after Chapter 1, then return to Chapter 2 and the rest of the Foundations chapters.  Chapters 8, 10, and 11 would then be covered later in the course.  (This sequence is the one followed by Ramakrishnan in the implementation-oriented senior level introductory database course at Wisconsin.)</a:t>
            </a:r>
          </a:p>
          <a:p>
            <a:endParaRPr lang="en-US"/>
          </a:p>
          <a:p>
            <a:r>
              <a:rPr lang="en-US"/>
              <a:t>At the instructor’s discretion, this chapter  can also be omitted without loss of continuity in other parts of the text.  (In particular, Chapter 20 can be covered without covering this chapter.)</a:t>
            </a:r>
          </a:p>
          <a:p>
            <a:endParaRPr lang="en-US"/>
          </a:p>
          <a:p>
            <a:endParaRPr lang="en-US"/>
          </a:p>
        </p:txBody>
      </p:sp>
    </p:spTree>
    <p:extLst>
      <p:ext uri="{BB962C8B-B14F-4D97-AF65-F5344CB8AC3E}">
        <p14:creationId xmlns:p14="http://schemas.microsoft.com/office/powerpoint/2010/main" val="20277303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1"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16</a:t>
            </a:r>
          </a:p>
        </p:txBody>
      </p:sp>
      <p:sp>
        <p:nvSpPr>
          <p:cNvPr id="12292"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3"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4" name="Rectangle 6"/>
          <p:cNvSpPr>
            <a:spLocks noGrp="1" noRot="1" noChangeAspect="1" noChangeArrowheads="1" noTextEdit="1"/>
          </p:cNvSpPr>
          <p:nvPr>
            <p:ph type="sldImg"/>
          </p:nvPr>
        </p:nvSpPr>
        <p:spPr>
          <a:xfrm>
            <a:off x="1114425" y="703263"/>
            <a:ext cx="4629150" cy="3473450"/>
          </a:xfrm>
          <a:ln cap="flat"/>
        </p:spPr>
      </p:sp>
      <p:sp>
        <p:nvSpPr>
          <p:cNvPr id="12295"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8956403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1"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16</a:t>
            </a:r>
          </a:p>
        </p:txBody>
      </p:sp>
      <p:sp>
        <p:nvSpPr>
          <p:cNvPr id="12292"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3"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4" name="Rectangle 6"/>
          <p:cNvSpPr>
            <a:spLocks noGrp="1" noRot="1" noChangeAspect="1" noChangeArrowheads="1" noTextEdit="1"/>
          </p:cNvSpPr>
          <p:nvPr>
            <p:ph type="sldImg"/>
          </p:nvPr>
        </p:nvSpPr>
        <p:spPr>
          <a:xfrm>
            <a:off x="1114425" y="703263"/>
            <a:ext cx="4629150" cy="3473450"/>
          </a:xfrm>
          <a:ln cap="flat"/>
        </p:spPr>
      </p:sp>
      <p:sp>
        <p:nvSpPr>
          <p:cNvPr id="12295"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4270997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39"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17</a:t>
            </a:r>
          </a:p>
        </p:txBody>
      </p:sp>
      <p:sp>
        <p:nvSpPr>
          <p:cNvPr id="14340"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1"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2" name="Rectangle 6"/>
          <p:cNvSpPr>
            <a:spLocks noGrp="1" noRot="1" noChangeAspect="1" noChangeArrowheads="1" noTextEdit="1"/>
          </p:cNvSpPr>
          <p:nvPr>
            <p:ph type="sldImg"/>
          </p:nvPr>
        </p:nvSpPr>
        <p:spPr>
          <a:xfrm>
            <a:off x="1114425" y="703263"/>
            <a:ext cx="4629150" cy="3473450"/>
          </a:xfrm>
          <a:ln cap="flat"/>
        </p:spPr>
      </p:sp>
      <p:sp>
        <p:nvSpPr>
          <p:cNvPr id="14343"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0982784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5"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14</a:t>
            </a:r>
          </a:p>
        </p:txBody>
      </p:sp>
      <p:sp>
        <p:nvSpPr>
          <p:cNvPr id="28676"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7"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8" name="Rectangle 6"/>
          <p:cNvSpPr>
            <a:spLocks noGrp="1" noRot="1" noChangeAspect="1" noChangeArrowheads="1" noTextEdit="1"/>
          </p:cNvSpPr>
          <p:nvPr>
            <p:ph type="sldImg"/>
          </p:nvPr>
        </p:nvSpPr>
        <p:spPr>
          <a:xfrm>
            <a:off x="1114425" y="703263"/>
            <a:ext cx="4629150" cy="3473450"/>
          </a:xfrm>
          <a:ln cap="flat"/>
        </p:spPr>
      </p:sp>
      <p:sp>
        <p:nvSpPr>
          <p:cNvPr id="28679"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4929651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5"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14</a:t>
            </a:r>
          </a:p>
        </p:txBody>
      </p:sp>
      <p:sp>
        <p:nvSpPr>
          <p:cNvPr id="28676"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7"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8" name="Rectangle 6"/>
          <p:cNvSpPr>
            <a:spLocks noGrp="1" noRot="1" noChangeAspect="1" noChangeArrowheads="1" noTextEdit="1"/>
          </p:cNvSpPr>
          <p:nvPr>
            <p:ph type="sldImg"/>
          </p:nvPr>
        </p:nvSpPr>
        <p:spPr>
          <a:xfrm>
            <a:off x="1114425" y="703263"/>
            <a:ext cx="4629150" cy="3473450"/>
          </a:xfrm>
          <a:ln cap="flat"/>
        </p:spPr>
      </p:sp>
      <p:sp>
        <p:nvSpPr>
          <p:cNvPr id="28679"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7798776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39"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17</a:t>
            </a:r>
          </a:p>
        </p:txBody>
      </p:sp>
      <p:sp>
        <p:nvSpPr>
          <p:cNvPr id="14340"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1"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2" name="Rectangle 6"/>
          <p:cNvSpPr>
            <a:spLocks noGrp="1" noRot="1" noChangeAspect="1" noChangeArrowheads="1" noTextEdit="1"/>
          </p:cNvSpPr>
          <p:nvPr>
            <p:ph type="sldImg"/>
          </p:nvPr>
        </p:nvSpPr>
        <p:spPr>
          <a:xfrm>
            <a:off x="1114425" y="703263"/>
            <a:ext cx="4629150" cy="3473450"/>
          </a:xfrm>
          <a:ln cap="flat"/>
        </p:spPr>
      </p:sp>
      <p:sp>
        <p:nvSpPr>
          <p:cNvPr id="14343"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8925318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87"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18</a:t>
            </a:r>
          </a:p>
        </p:txBody>
      </p:sp>
      <p:sp>
        <p:nvSpPr>
          <p:cNvPr id="16388"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89"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0" name="Rectangle 6"/>
          <p:cNvSpPr>
            <a:spLocks noGrp="1" noRot="1" noChangeAspect="1" noChangeArrowheads="1" noTextEdit="1"/>
          </p:cNvSpPr>
          <p:nvPr>
            <p:ph type="sldImg"/>
          </p:nvPr>
        </p:nvSpPr>
        <p:spPr>
          <a:xfrm>
            <a:off x="1114425" y="703263"/>
            <a:ext cx="4629150" cy="3473450"/>
          </a:xfrm>
          <a:ln cap="flat"/>
        </p:spPr>
      </p:sp>
      <p:sp>
        <p:nvSpPr>
          <p:cNvPr id="16391"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7299064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3"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5</a:t>
            </a:r>
          </a:p>
        </p:txBody>
      </p:sp>
      <p:sp>
        <p:nvSpPr>
          <p:cNvPr id="10244"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5"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6" name="Rectangle 6"/>
          <p:cNvSpPr>
            <a:spLocks noGrp="1" noRot="1" noChangeAspect="1" noChangeArrowheads="1" noTextEdit="1"/>
          </p:cNvSpPr>
          <p:nvPr>
            <p:ph type="sldImg"/>
          </p:nvPr>
        </p:nvSpPr>
        <p:spPr>
          <a:xfrm>
            <a:off x="1114425" y="703263"/>
            <a:ext cx="4629150" cy="3473450"/>
          </a:xfrm>
          <a:ln cap="flat"/>
        </p:spPr>
      </p:sp>
      <p:sp>
        <p:nvSpPr>
          <p:cNvPr id="10247"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7625574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1"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6</a:t>
            </a:r>
          </a:p>
        </p:txBody>
      </p:sp>
      <p:sp>
        <p:nvSpPr>
          <p:cNvPr id="12292"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3"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4" name="Rectangle 6"/>
          <p:cNvSpPr>
            <a:spLocks noGrp="1" noRot="1" noChangeAspect="1" noChangeArrowheads="1" noTextEdit="1"/>
          </p:cNvSpPr>
          <p:nvPr>
            <p:ph type="sldImg"/>
          </p:nvPr>
        </p:nvSpPr>
        <p:spPr>
          <a:xfrm>
            <a:off x="1114425" y="703263"/>
            <a:ext cx="4629150" cy="3473450"/>
          </a:xfrm>
          <a:ln cap="flat"/>
        </p:spPr>
      </p:sp>
      <p:sp>
        <p:nvSpPr>
          <p:cNvPr id="12295"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5974353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5"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9</a:t>
            </a:r>
          </a:p>
        </p:txBody>
      </p:sp>
      <p:sp>
        <p:nvSpPr>
          <p:cNvPr id="18436"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7"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8" name="Rectangle 6"/>
          <p:cNvSpPr>
            <a:spLocks noGrp="1" noRot="1" noChangeAspect="1" noChangeArrowheads="1" noTextEdit="1"/>
          </p:cNvSpPr>
          <p:nvPr>
            <p:ph type="sldImg"/>
          </p:nvPr>
        </p:nvSpPr>
        <p:spPr>
          <a:xfrm>
            <a:off x="1114425" y="703263"/>
            <a:ext cx="4629150" cy="3473450"/>
          </a:xfrm>
          <a:ln cap="flat"/>
        </p:spPr>
      </p:sp>
      <p:sp>
        <p:nvSpPr>
          <p:cNvPr id="18439"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897451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884614" y="0"/>
            <a:ext cx="2973387" cy="464820"/>
          </a:xfrm>
          <a:prstGeom prst="rect">
            <a:avLst/>
          </a:prstGeom>
          <a:noFill/>
          <a:ln w="9525">
            <a:noFill/>
            <a:miter lim="800000"/>
            <a:headEnd/>
            <a:tailEnd/>
          </a:ln>
          <a:effectLst/>
        </p:spPr>
        <p:txBody>
          <a:bodyPr wrap="none" anchor="ctr"/>
          <a:lstStyle/>
          <a:p>
            <a:endParaRPr lang="en-US"/>
          </a:p>
        </p:txBody>
      </p:sp>
      <p:sp>
        <p:nvSpPr>
          <p:cNvPr id="14339" name="Rectangle 3"/>
          <p:cNvSpPr>
            <a:spLocks noChangeArrowheads="1"/>
          </p:cNvSpPr>
          <p:nvPr/>
        </p:nvSpPr>
        <p:spPr bwMode="auto">
          <a:xfrm>
            <a:off x="3884614" y="8831580"/>
            <a:ext cx="2973387" cy="464820"/>
          </a:xfrm>
          <a:prstGeom prst="rect">
            <a:avLst/>
          </a:prstGeom>
          <a:noFill/>
          <a:ln w="9525">
            <a:noFill/>
            <a:miter lim="800000"/>
            <a:headEnd/>
            <a:tailEnd/>
          </a:ln>
          <a:effectLst/>
        </p:spPr>
        <p:txBody>
          <a:bodyPr lIns="19050" tIns="0" rIns="19050" bIns="0" anchor="b"/>
          <a:lstStyle/>
          <a:p>
            <a:pPr algn="r"/>
            <a:r>
              <a:rPr lang="en-US" sz="1000" i="1"/>
              <a:t>6</a:t>
            </a:r>
          </a:p>
        </p:txBody>
      </p:sp>
      <p:sp>
        <p:nvSpPr>
          <p:cNvPr id="14340" name="Rectangle 4"/>
          <p:cNvSpPr>
            <a:spLocks noChangeArrowheads="1"/>
          </p:cNvSpPr>
          <p:nvPr/>
        </p:nvSpPr>
        <p:spPr bwMode="auto">
          <a:xfrm>
            <a:off x="0" y="8831580"/>
            <a:ext cx="2971800" cy="464820"/>
          </a:xfrm>
          <a:prstGeom prst="rect">
            <a:avLst/>
          </a:prstGeom>
          <a:noFill/>
          <a:ln w="9525">
            <a:noFill/>
            <a:miter lim="800000"/>
            <a:headEnd/>
            <a:tailEnd/>
          </a:ln>
          <a:effectLst/>
        </p:spPr>
        <p:txBody>
          <a:bodyPr wrap="none" anchor="ctr"/>
          <a:lstStyle/>
          <a:p>
            <a:endParaRPr lang="en-US"/>
          </a:p>
        </p:txBody>
      </p:sp>
      <p:sp>
        <p:nvSpPr>
          <p:cNvPr id="14341" name="Rectangle 5"/>
          <p:cNvSpPr>
            <a:spLocks noChangeArrowheads="1"/>
          </p:cNvSpPr>
          <p:nvPr/>
        </p:nvSpPr>
        <p:spPr bwMode="auto">
          <a:xfrm>
            <a:off x="0" y="0"/>
            <a:ext cx="2971800" cy="464820"/>
          </a:xfrm>
          <a:prstGeom prst="rect">
            <a:avLst/>
          </a:prstGeom>
          <a:noFill/>
          <a:ln w="9525">
            <a:noFill/>
            <a:miter lim="800000"/>
            <a:headEnd/>
            <a:tailEnd/>
          </a:ln>
          <a:effectLst/>
        </p:spPr>
        <p:txBody>
          <a:bodyPr wrap="none" anchor="ctr"/>
          <a:lstStyle/>
          <a:p>
            <a:endParaRPr lang="en-US"/>
          </a:p>
        </p:txBody>
      </p:sp>
      <p:sp>
        <p:nvSpPr>
          <p:cNvPr id="14342" name="Rectangle 6"/>
          <p:cNvSpPr>
            <a:spLocks noGrp="1" noRot="1" noChangeAspect="1" noChangeArrowheads="1" noTextEdit="1"/>
          </p:cNvSpPr>
          <p:nvPr>
            <p:ph type="sldImg"/>
          </p:nvPr>
        </p:nvSpPr>
        <p:spPr>
          <a:xfrm>
            <a:off x="1114425" y="703263"/>
            <a:ext cx="4629150" cy="3473450"/>
          </a:xfrm>
          <a:ln cap="flat"/>
        </p:spPr>
      </p:sp>
      <p:sp>
        <p:nvSpPr>
          <p:cNvPr id="14343"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1468845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xfrm>
            <a:off x="1114425" y="703263"/>
            <a:ext cx="4629150" cy="3473450"/>
          </a:xfrm>
          <a:ln cap="flat"/>
        </p:spPr>
      </p:sp>
      <p:sp>
        <p:nvSpPr>
          <p:cNvPr id="20483"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5153547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ln/>
        </p:spPr>
        <p:txBody>
          <a:bodyPr/>
          <a:lstStyle/>
          <a:p>
            <a:endParaRPr lang="en-US"/>
          </a:p>
        </p:txBody>
      </p:sp>
      <p:sp>
        <p:nvSpPr>
          <p:cNvPr id="22531" name="Rectangle 3"/>
          <p:cNvSpPr>
            <a:spLocks noGrp="1" noRot="1" noChangeAspect="1" noChangeArrowheads="1" noTextEdit="1"/>
          </p:cNvSpPr>
          <p:nvPr>
            <p:ph type="sldImg"/>
          </p:nvPr>
        </p:nvSpPr>
        <p:spPr>
          <a:xfrm>
            <a:off x="1114425" y="703263"/>
            <a:ext cx="4629150" cy="3473450"/>
          </a:xfrm>
          <a:ln cap="flat"/>
        </p:spPr>
      </p:sp>
    </p:spTree>
    <p:extLst>
      <p:ext uri="{BB962C8B-B14F-4D97-AF65-F5344CB8AC3E}">
        <p14:creationId xmlns:p14="http://schemas.microsoft.com/office/powerpoint/2010/main" val="11572650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79"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8</a:t>
            </a:r>
          </a:p>
        </p:txBody>
      </p:sp>
      <p:sp>
        <p:nvSpPr>
          <p:cNvPr id="24580"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1"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2" name="Rectangle 6"/>
          <p:cNvSpPr>
            <a:spLocks noGrp="1" noRot="1" noChangeAspect="1" noChangeArrowheads="1" noTextEdit="1"/>
          </p:cNvSpPr>
          <p:nvPr>
            <p:ph type="sldImg"/>
          </p:nvPr>
        </p:nvSpPr>
        <p:spPr>
          <a:xfrm>
            <a:off x="1114425" y="703263"/>
            <a:ext cx="4629150" cy="3473450"/>
          </a:xfrm>
          <a:ln cap="flat"/>
        </p:spPr>
      </p:sp>
      <p:sp>
        <p:nvSpPr>
          <p:cNvPr id="24583"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6451808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79"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8</a:t>
            </a:r>
          </a:p>
        </p:txBody>
      </p:sp>
      <p:sp>
        <p:nvSpPr>
          <p:cNvPr id="24580"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1"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2" name="Rectangle 6"/>
          <p:cNvSpPr>
            <a:spLocks noGrp="1" noRot="1" noChangeAspect="1" noChangeArrowheads="1" noTextEdit="1"/>
          </p:cNvSpPr>
          <p:nvPr>
            <p:ph type="sldImg"/>
          </p:nvPr>
        </p:nvSpPr>
        <p:spPr>
          <a:xfrm>
            <a:off x="1114425" y="703263"/>
            <a:ext cx="4629150" cy="3473450"/>
          </a:xfrm>
          <a:ln cap="flat"/>
        </p:spPr>
      </p:sp>
      <p:sp>
        <p:nvSpPr>
          <p:cNvPr id="24583"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6287476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7"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11</a:t>
            </a:r>
          </a:p>
        </p:txBody>
      </p:sp>
      <p:sp>
        <p:nvSpPr>
          <p:cNvPr id="26628"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9"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0" name="Rectangle 6"/>
          <p:cNvSpPr>
            <a:spLocks noGrp="1" noRot="1" noChangeAspect="1" noChangeArrowheads="1" noTextEdit="1"/>
          </p:cNvSpPr>
          <p:nvPr>
            <p:ph type="sldImg"/>
          </p:nvPr>
        </p:nvSpPr>
        <p:spPr>
          <a:xfrm>
            <a:off x="1114425" y="703263"/>
            <a:ext cx="4629150" cy="3473450"/>
          </a:xfrm>
          <a:ln cap="flat"/>
        </p:spPr>
      </p:sp>
      <p:sp>
        <p:nvSpPr>
          <p:cNvPr id="26631"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4537671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7"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11</a:t>
            </a:r>
          </a:p>
        </p:txBody>
      </p:sp>
      <p:sp>
        <p:nvSpPr>
          <p:cNvPr id="26628"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9"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0" name="Rectangle 6"/>
          <p:cNvSpPr>
            <a:spLocks noGrp="1" noRot="1" noChangeAspect="1" noChangeArrowheads="1" noTextEdit="1"/>
          </p:cNvSpPr>
          <p:nvPr>
            <p:ph type="sldImg"/>
          </p:nvPr>
        </p:nvSpPr>
        <p:spPr>
          <a:xfrm>
            <a:off x="1114425" y="703263"/>
            <a:ext cx="4629150" cy="3473450"/>
          </a:xfrm>
          <a:ln cap="flat"/>
        </p:spPr>
      </p:sp>
      <p:sp>
        <p:nvSpPr>
          <p:cNvPr id="26631"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0745881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7"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11</a:t>
            </a:r>
          </a:p>
        </p:txBody>
      </p:sp>
      <p:sp>
        <p:nvSpPr>
          <p:cNvPr id="26628"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9"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0" name="Rectangle 6"/>
          <p:cNvSpPr>
            <a:spLocks noGrp="1" noRot="1" noChangeAspect="1" noChangeArrowheads="1" noTextEdit="1"/>
          </p:cNvSpPr>
          <p:nvPr>
            <p:ph type="sldImg"/>
          </p:nvPr>
        </p:nvSpPr>
        <p:spPr>
          <a:xfrm>
            <a:off x="1114425" y="703263"/>
            <a:ext cx="4629150" cy="3473450"/>
          </a:xfrm>
          <a:ln cap="flat"/>
        </p:spPr>
      </p:sp>
      <p:sp>
        <p:nvSpPr>
          <p:cNvPr id="26631"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2070450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5"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14</a:t>
            </a:r>
          </a:p>
        </p:txBody>
      </p:sp>
      <p:sp>
        <p:nvSpPr>
          <p:cNvPr id="28676"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7"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8" name="Rectangle 6"/>
          <p:cNvSpPr>
            <a:spLocks noGrp="1" noRot="1" noChangeAspect="1" noChangeArrowheads="1" noTextEdit="1"/>
          </p:cNvSpPr>
          <p:nvPr>
            <p:ph type="sldImg"/>
          </p:nvPr>
        </p:nvSpPr>
        <p:spPr>
          <a:xfrm>
            <a:off x="1114425" y="703263"/>
            <a:ext cx="4629150" cy="3473450"/>
          </a:xfrm>
          <a:ln cap="flat"/>
        </p:spPr>
      </p:sp>
      <p:sp>
        <p:nvSpPr>
          <p:cNvPr id="28679"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6853026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5"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14</a:t>
            </a:r>
          </a:p>
        </p:txBody>
      </p:sp>
      <p:sp>
        <p:nvSpPr>
          <p:cNvPr id="28676"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7"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8" name="Rectangle 6"/>
          <p:cNvSpPr>
            <a:spLocks noGrp="1" noRot="1" noChangeAspect="1" noChangeArrowheads="1" noTextEdit="1"/>
          </p:cNvSpPr>
          <p:nvPr>
            <p:ph type="sldImg"/>
          </p:nvPr>
        </p:nvSpPr>
        <p:spPr>
          <a:xfrm>
            <a:off x="1114425" y="703263"/>
            <a:ext cx="4629150" cy="3473450"/>
          </a:xfrm>
          <a:ln cap="flat"/>
        </p:spPr>
      </p:sp>
      <p:sp>
        <p:nvSpPr>
          <p:cNvPr id="28679"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8392592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3"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15</a:t>
            </a:r>
          </a:p>
        </p:txBody>
      </p:sp>
      <p:sp>
        <p:nvSpPr>
          <p:cNvPr id="30724"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5"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6" name="Rectangle 6"/>
          <p:cNvSpPr>
            <a:spLocks noGrp="1" noRot="1" noChangeAspect="1" noChangeArrowheads="1" noTextEdit="1"/>
          </p:cNvSpPr>
          <p:nvPr>
            <p:ph type="sldImg"/>
          </p:nvPr>
        </p:nvSpPr>
        <p:spPr>
          <a:xfrm>
            <a:off x="1114425" y="703263"/>
            <a:ext cx="4629150" cy="3473450"/>
          </a:xfrm>
          <a:ln cap="flat"/>
        </p:spPr>
      </p:sp>
      <p:sp>
        <p:nvSpPr>
          <p:cNvPr id="30727"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055505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67"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3</a:t>
            </a:r>
          </a:p>
        </p:txBody>
      </p:sp>
      <p:sp>
        <p:nvSpPr>
          <p:cNvPr id="36868"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69"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0" name="Rectangle 6"/>
          <p:cNvSpPr>
            <a:spLocks noGrp="1" noRot="1" noChangeAspect="1" noChangeArrowheads="1" noTextEdit="1"/>
          </p:cNvSpPr>
          <p:nvPr>
            <p:ph type="sldImg"/>
          </p:nvPr>
        </p:nvSpPr>
        <p:spPr>
          <a:xfrm>
            <a:off x="1114425" y="703263"/>
            <a:ext cx="4629150" cy="3473450"/>
          </a:xfrm>
          <a:ln cap="flat"/>
        </p:spPr>
      </p:sp>
      <p:sp>
        <p:nvSpPr>
          <p:cNvPr id="36871"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05995032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1"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16</a:t>
            </a:r>
          </a:p>
        </p:txBody>
      </p:sp>
      <p:sp>
        <p:nvSpPr>
          <p:cNvPr id="32772"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3"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4" name="Rectangle 6"/>
          <p:cNvSpPr>
            <a:spLocks noGrp="1" noRot="1" noChangeAspect="1" noChangeArrowheads="1" noTextEdit="1"/>
          </p:cNvSpPr>
          <p:nvPr>
            <p:ph type="sldImg"/>
          </p:nvPr>
        </p:nvSpPr>
        <p:spPr>
          <a:xfrm>
            <a:off x="1114425" y="703263"/>
            <a:ext cx="4629150" cy="3473450"/>
          </a:xfrm>
          <a:ln cap="flat"/>
        </p:spPr>
      </p:sp>
      <p:sp>
        <p:nvSpPr>
          <p:cNvPr id="32775"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6858963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1"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16</a:t>
            </a:r>
          </a:p>
        </p:txBody>
      </p:sp>
      <p:sp>
        <p:nvSpPr>
          <p:cNvPr id="32772"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3"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4" name="Rectangle 6"/>
          <p:cNvSpPr>
            <a:spLocks noGrp="1" noRot="1" noChangeAspect="1" noChangeArrowheads="1" noTextEdit="1"/>
          </p:cNvSpPr>
          <p:nvPr>
            <p:ph type="sldImg"/>
          </p:nvPr>
        </p:nvSpPr>
        <p:spPr>
          <a:xfrm>
            <a:off x="1114425" y="703263"/>
            <a:ext cx="4629150" cy="3473450"/>
          </a:xfrm>
          <a:ln cap="flat"/>
        </p:spPr>
      </p:sp>
      <p:sp>
        <p:nvSpPr>
          <p:cNvPr id="32775"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78574213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xfrm>
            <a:off x="1114425" y="703263"/>
            <a:ext cx="4629150" cy="3473450"/>
          </a:xfrm>
          <a:ln cap="flat"/>
        </p:spPr>
      </p:sp>
      <p:sp>
        <p:nvSpPr>
          <p:cNvPr id="34819"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6376484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xfrm>
            <a:off x="1114425" y="703263"/>
            <a:ext cx="4629150" cy="3473450"/>
          </a:xfrm>
          <a:ln cap="flat"/>
        </p:spPr>
      </p:sp>
      <p:sp>
        <p:nvSpPr>
          <p:cNvPr id="34819"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08271866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5"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19</a:t>
            </a:r>
          </a:p>
        </p:txBody>
      </p:sp>
      <p:sp>
        <p:nvSpPr>
          <p:cNvPr id="18436"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7"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8" name="Rectangle 6"/>
          <p:cNvSpPr>
            <a:spLocks noGrp="1" noRot="1" noChangeAspect="1" noChangeArrowheads="1" noTextEdit="1"/>
          </p:cNvSpPr>
          <p:nvPr>
            <p:ph type="sldImg"/>
          </p:nvPr>
        </p:nvSpPr>
        <p:spPr>
          <a:xfrm>
            <a:off x="1114425" y="703263"/>
            <a:ext cx="4629150" cy="3473450"/>
          </a:xfrm>
          <a:ln cap="flat"/>
        </p:spPr>
      </p:sp>
      <p:sp>
        <p:nvSpPr>
          <p:cNvPr id="18439"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946936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5"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19</a:t>
            </a:r>
          </a:p>
        </p:txBody>
      </p:sp>
      <p:sp>
        <p:nvSpPr>
          <p:cNvPr id="18436"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7"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8" name="Rectangle 6"/>
          <p:cNvSpPr>
            <a:spLocks noGrp="1" noRot="1" noChangeAspect="1" noChangeArrowheads="1" noTextEdit="1"/>
          </p:cNvSpPr>
          <p:nvPr>
            <p:ph type="sldImg"/>
          </p:nvPr>
        </p:nvSpPr>
        <p:spPr>
          <a:xfrm>
            <a:off x="1114425" y="703263"/>
            <a:ext cx="4629150" cy="3473450"/>
          </a:xfrm>
          <a:ln cap="flat"/>
        </p:spPr>
      </p:sp>
      <p:sp>
        <p:nvSpPr>
          <p:cNvPr id="18439"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41093977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5"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19</a:t>
            </a:r>
          </a:p>
        </p:txBody>
      </p:sp>
      <p:sp>
        <p:nvSpPr>
          <p:cNvPr id="18436"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7"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8" name="Rectangle 6"/>
          <p:cNvSpPr>
            <a:spLocks noGrp="1" noRot="1" noChangeAspect="1" noChangeArrowheads="1" noTextEdit="1"/>
          </p:cNvSpPr>
          <p:nvPr>
            <p:ph type="sldImg"/>
          </p:nvPr>
        </p:nvSpPr>
        <p:spPr>
          <a:xfrm>
            <a:off x="1114425" y="703263"/>
            <a:ext cx="4629150" cy="3473450"/>
          </a:xfrm>
          <a:ln cap="flat"/>
        </p:spPr>
      </p:sp>
      <p:sp>
        <p:nvSpPr>
          <p:cNvPr id="18439"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425160231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3"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20</a:t>
            </a:r>
          </a:p>
        </p:txBody>
      </p:sp>
      <p:sp>
        <p:nvSpPr>
          <p:cNvPr id="20484"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5"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6" name="Rectangle 6"/>
          <p:cNvSpPr>
            <a:spLocks noGrp="1" noRot="1" noChangeAspect="1" noChangeArrowheads="1" noTextEdit="1"/>
          </p:cNvSpPr>
          <p:nvPr>
            <p:ph type="sldImg"/>
          </p:nvPr>
        </p:nvSpPr>
        <p:spPr>
          <a:xfrm>
            <a:off x="1114425" y="703263"/>
            <a:ext cx="4629150" cy="3473450"/>
          </a:xfrm>
          <a:ln cap="flat"/>
        </p:spPr>
      </p:sp>
      <p:sp>
        <p:nvSpPr>
          <p:cNvPr id="20487"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28569450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3"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20</a:t>
            </a:r>
          </a:p>
        </p:txBody>
      </p:sp>
      <p:sp>
        <p:nvSpPr>
          <p:cNvPr id="20484"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5"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6" name="Rectangle 6"/>
          <p:cNvSpPr>
            <a:spLocks noGrp="1" noRot="1" noChangeAspect="1" noChangeArrowheads="1" noTextEdit="1"/>
          </p:cNvSpPr>
          <p:nvPr>
            <p:ph type="sldImg"/>
          </p:nvPr>
        </p:nvSpPr>
        <p:spPr>
          <a:xfrm>
            <a:off x="1114425" y="703263"/>
            <a:ext cx="4629150" cy="3473450"/>
          </a:xfrm>
          <a:ln cap="flat"/>
        </p:spPr>
      </p:sp>
      <p:sp>
        <p:nvSpPr>
          <p:cNvPr id="20487"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0071344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1"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21</a:t>
            </a:r>
          </a:p>
        </p:txBody>
      </p:sp>
      <p:sp>
        <p:nvSpPr>
          <p:cNvPr id="22532"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3"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4" name="Rectangle 6"/>
          <p:cNvSpPr>
            <a:spLocks noGrp="1" noRot="1" noChangeAspect="1" noChangeArrowheads="1" noTextEdit="1"/>
          </p:cNvSpPr>
          <p:nvPr>
            <p:ph type="sldImg"/>
          </p:nvPr>
        </p:nvSpPr>
        <p:spPr>
          <a:xfrm>
            <a:off x="1114425" y="703263"/>
            <a:ext cx="4629150" cy="3473450"/>
          </a:xfrm>
          <a:ln cap="flat"/>
        </p:spPr>
      </p:sp>
      <p:sp>
        <p:nvSpPr>
          <p:cNvPr id="22535"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883115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12</a:t>
            </a:r>
          </a:p>
        </p:txBody>
      </p:sp>
      <p:sp>
        <p:nvSpPr>
          <p:cNvPr id="6148"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9"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0" name="Rectangle 6"/>
          <p:cNvSpPr>
            <a:spLocks noGrp="1" noRot="1" noChangeAspect="1" noChangeArrowheads="1" noTextEdit="1"/>
          </p:cNvSpPr>
          <p:nvPr>
            <p:ph type="sldImg"/>
          </p:nvPr>
        </p:nvSpPr>
        <p:spPr>
          <a:xfrm>
            <a:off x="1114425" y="703263"/>
            <a:ext cx="4629150" cy="3473450"/>
          </a:xfrm>
          <a:ln cap="flat"/>
        </p:spPr>
      </p:sp>
      <p:sp>
        <p:nvSpPr>
          <p:cNvPr id="6151"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50959167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79"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22</a:t>
            </a:r>
          </a:p>
        </p:txBody>
      </p:sp>
      <p:sp>
        <p:nvSpPr>
          <p:cNvPr id="24580"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1"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2" name="Rectangle 6"/>
          <p:cNvSpPr>
            <a:spLocks noGrp="1" noRot="1" noChangeAspect="1" noChangeArrowheads="1" noTextEdit="1"/>
          </p:cNvSpPr>
          <p:nvPr>
            <p:ph type="sldImg"/>
          </p:nvPr>
        </p:nvSpPr>
        <p:spPr>
          <a:xfrm>
            <a:off x="1114425" y="703263"/>
            <a:ext cx="4629150" cy="3473450"/>
          </a:xfrm>
          <a:ln cap="flat"/>
        </p:spPr>
      </p:sp>
      <p:sp>
        <p:nvSpPr>
          <p:cNvPr id="24583"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8133112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12</a:t>
            </a:r>
          </a:p>
        </p:txBody>
      </p:sp>
      <p:sp>
        <p:nvSpPr>
          <p:cNvPr id="6148"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9"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0" name="Rectangle 6"/>
          <p:cNvSpPr>
            <a:spLocks noGrp="1" noRot="1" noChangeAspect="1" noChangeArrowheads="1" noTextEdit="1"/>
          </p:cNvSpPr>
          <p:nvPr>
            <p:ph type="sldImg"/>
          </p:nvPr>
        </p:nvSpPr>
        <p:spPr>
          <a:xfrm>
            <a:off x="1114425" y="703263"/>
            <a:ext cx="4629150" cy="3473450"/>
          </a:xfrm>
          <a:ln cap="flat"/>
        </p:spPr>
      </p:sp>
      <p:sp>
        <p:nvSpPr>
          <p:cNvPr id="6151"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493848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12</a:t>
            </a:r>
          </a:p>
        </p:txBody>
      </p:sp>
      <p:sp>
        <p:nvSpPr>
          <p:cNvPr id="6148"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9"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0" name="Rectangle 6"/>
          <p:cNvSpPr>
            <a:spLocks noGrp="1" noRot="1" noChangeAspect="1" noChangeArrowheads="1" noTextEdit="1"/>
          </p:cNvSpPr>
          <p:nvPr>
            <p:ph type="sldImg"/>
          </p:nvPr>
        </p:nvSpPr>
        <p:spPr>
          <a:xfrm>
            <a:off x="1114425" y="703263"/>
            <a:ext cx="4629150" cy="3473450"/>
          </a:xfrm>
          <a:ln cap="flat"/>
        </p:spPr>
      </p:sp>
      <p:sp>
        <p:nvSpPr>
          <p:cNvPr id="6151"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0652909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14</a:t>
            </a:r>
          </a:p>
        </p:txBody>
      </p:sp>
      <p:sp>
        <p:nvSpPr>
          <p:cNvPr id="8196"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7"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8" name="Rectangle 6"/>
          <p:cNvSpPr>
            <a:spLocks noGrp="1" noRot="1" noChangeAspect="1" noChangeArrowheads="1" noTextEdit="1"/>
          </p:cNvSpPr>
          <p:nvPr>
            <p:ph type="sldImg"/>
          </p:nvPr>
        </p:nvSpPr>
        <p:spPr>
          <a:xfrm>
            <a:off x="1114425" y="703263"/>
            <a:ext cx="4629150" cy="3473450"/>
          </a:xfrm>
          <a:ln cap="flat"/>
        </p:spPr>
      </p:sp>
      <p:sp>
        <p:nvSpPr>
          <p:cNvPr id="8199"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153109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14</a:t>
            </a:r>
          </a:p>
        </p:txBody>
      </p:sp>
      <p:sp>
        <p:nvSpPr>
          <p:cNvPr id="8196"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7"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8" name="Rectangle 6"/>
          <p:cNvSpPr>
            <a:spLocks noGrp="1" noRot="1" noChangeAspect="1" noChangeArrowheads="1" noTextEdit="1"/>
          </p:cNvSpPr>
          <p:nvPr>
            <p:ph type="sldImg"/>
          </p:nvPr>
        </p:nvSpPr>
        <p:spPr>
          <a:xfrm>
            <a:off x="1114425" y="703263"/>
            <a:ext cx="4629150" cy="3473450"/>
          </a:xfrm>
          <a:ln cap="flat"/>
        </p:spPr>
      </p:sp>
      <p:sp>
        <p:nvSpPr>
          <p:cNvPr id="8199"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0374853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3"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15</a:t>
            </a:r>
          </a:p>
        </p:txBody>
      </p:sp>
      <p:sp>
        <p:nvSpPr>
          <p:cNvPr id="10244"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5"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6" name="Rectangle 6"/>
          <p:cNvSpPr>
            <a:spLocks noGrp="1" noRot="1" noChangeAspect="1" noChangeArrowheads="1" noTextEdit="1"/>
          </p:cNvSpPr>
          <p:nvPr>
            <p:ph type="sldImg"/>
          </p:nvPr>
        </p:nvSpPr>
        <p:spPr>
          <a:xfrm>
            <a:off x="1114425" y="703263"/>
            <a:ext cx="4629150" cy="3473450"/>
          </a:xfrm>
          <a:ln cap="flat"/>
        </p:spPr>
      </p:sp>
      <p:sp>
        <p:nvSpPr>
          <p:cNvPr id="10247"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225136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ACDF6120-F1F0-4C60-9FE9-39AC71A9C79D}" type="datetimeFigureOut">
              <a:rPr lang="en-US" smtClean="0"/>
              <a:pPr/>
              <a:t>2/27/2018</a:t>
            </a:fld>
            <a:endParaRPr lang="en-US" sz="1600" dirty="0"/>
          </a:p>
        </p:txBody>
      </p:sp>
      <p:sp>
        <p:nvSpPr>
          <p:cNvPr id="17" name="Footer Placeholder 16"/>
          <p:cNvSpPr>
            <a:spLocks noGrp="1"/>
          </p:cNvSpPr>
          <p:nvPr>
            <p:ph type="ftr" sz="quarter" idx="11"/>
          </p:nvPr>
        </p:nvSpPr>
        <p:spPr>
          <a:xfrm>
            <a:off x="2898648" y="6355080"/>
            <a:ext cx="3474720" cy="365760"/>
          </a:xfrm>
        </p:spPr>
        <p:txBody>
          <a:bodyPr/>
          <a:lstStyle/>
          <a:p>
            <a:endParaRPr kumimoji="0"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EA7C8D44-3667-46F6-9772-CC52308E2A7F}" type="slidenum">
              <a:rPr kumimoji="0" lang="en-US" smtClean="0"/>
              <a:pPr/>
              <a:t>‹#›</a:t>
            </a:fld>
            <a:endParaRPr kumimoji="0"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DF6120-F1F0-4C60-9FE9-39AC71A9C79D}" type="datetimeFigureOut">
              <a:rPr lang="en-US" smtClean="0"/>
              <a:pPr/>
              <a:t>2/27/2018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DF6120-F1F0-4C60-9FE9-39AC71A9C79D}" type="datetimeFigureOut">
              <a:rPr lang="en-US" smtClean="0"/>
              <a:pPr/>
              <a:t>2/27/2018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838200" y="419100"/>
            <a:ext cx="7772400" cy="11049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981200"/>
            <a:ext cx="3810000" cy="4076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800600" y="1981200"/>
            <a:ext cx="3810000" cy="4076700"/>
          </a:xfrm>
        </p:spPr>
        <p:txBody>
          <a:bodyPr/>
          <a:lstStyle/>
          <a:p>
            <a:endParaRPr lang="en-US"/>
          </a:p>
        </p:txBody>
      </p:sp>
    </p:spTree>
    <p:extLst>
      <p:ext uri="{BB962C8B-B14F-4D97-AF65-F5344CB8AC3E}">
        <p14:creationId xmlns:p14="http://schemas.microsoft.com/office/powerpoint/2010/main" val="1938168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CDF6120-F1F0-4C60-9FE9-39AC71A9C79D}" type="datetimeFigureOut">
              <a:rPr lang="en-US" smtClean="0"/>
              <a:pPr/>
              <a:t>2/27/2018</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ACDF6120-F1F0-4C60-9FE9-39AC71A9C79D}" type="datetimeFigureOut">
              <a:rPr lang="en-US" smtClean="0"/>
              <a:pPr/>
              <a:t>2/27/2018</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kumimoji="0" lang="en-US" dirty="0"/>
          </a:p>
        </p:txBody>
      </p:sp>
      <p:sp>
        <p:nvSpPr>
          <p:cNvPr id="6" name="Slide Number Placeholder 5"/>
          <p:cNvSpPr>
            <a:spLocks noGrp="1"/>
          </p:cNvSpPr>
          <p:nvPr>
            <p:ph type="sldNum" sz="quarter" idx="12"/>
          </p:nvPr>
        </p:nvSpPr>
        <p:spPr>
          <a:xfrm>
            <a:off x="1069848" y="6355080"/>
            <a:ext cx="1520952" cy="365760"/>
          </a:xfrm>
        </p:spPr>
        <p:txBody>
          <a:bodyPr/>
          <a:lstStyle/>
          <a:p>
            <a:fld id="{EA7C8D44-3667-46F6-9772-CC52308E2A7F}" type="slidenum">
              <a:rPr kumimoji="0" lang="en-US" smtClean="0"/>
              <a:pPr/>
              <a:t>‹#›</a:t>
            </a:fld>
            <a:endParaRPr kumimoji="0"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CDF6120-F1F0-4C60-9FE9-39AC71A9C79D}" type="datetimeFigureOut">
              <a:rPr lang="en-US" smtClean="0"/>
              <a:pPr/>
              <a:t>2/27/2018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CDF6120-F1F0-4C60-9FE9-39AC71A9C79D}" type="datetimeFigureOut">
              <a:rPr lang="en-US" smtClean="0"/>
              <a:pPr/>
              <a:t>2/27/2018</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CDF6120-F1F0-4C60-9FE9-39AC71A9C79D}" type="datetimeFigureOut">
              <a:rPr lang="en-US" smtClean="0"/>
              <a:pPr/>
              <a:t>2/27/2018</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DF6120-F1F0-4C60-9FE9-39AC71A9C79D}" type="datetimeFigureOut">
              <a:rPr lang="en-US" smtClean="0"/>
              <a:pPr/>
              <a:t>2/27/2018</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DF6120-F1F0-4C60-9FE9-39AC71A9C79D}" type="datetimeFigureOut">
              <a:rPr lang="en-US" smtClean="0"/>
              <a:pPr/>
              <a:t>2/27/2018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DF6120-F1F0-4C60-9FE9-39AC71A9C79D}" type="datetimeFigureOut">
              <a:rPr lang="en-US" smtClean="0"/>
              <a:pPr/>
              <a:t>2/27/2018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ACDF6120-F1F0-4C60-9FE9-39AC71A9C79D}" type="datetimeFigureOut">
              <a:rPr lang="en-US" smtClean="0"/>
              <a:pPr/>
              <a:t>2/27/2018</a:t>
            </a:fld>
            <a:endParaRPr lang="en-US" sz="1400" dirty="0">
              <a:solidFill>
                <a:schemeClr val="tx2"/>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algn="l" eaLnBrk="1" latinLnBrk="0" hangingPunct="1"/>
            <a:fld id="{EA7C8D44-3667-46F6-9772-CC52308E2A7F}" type="slidenum">
              <a:rPr kumimoji="0" lang="en-US" smtClean="0"/>
              <a:pPr algn="l" eaLnBrk="1" latinLnBrk="0" hangingPunct="1"/>
              <a:t>‹#›</a:t>
            </a:fld>
            <a:endParaRPr kumimoji="0" lang="en-US" sz="1600" dirty="0">
              <a:solidFill>
                <a:schemeClr val="tx2"/>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7.wmf"/><Relationship Id="rId4" Type="http://schemas.openxmlformats.org/officeDocument/2006/relationships/oleObject" Target="../embeddings/oleObject5.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2.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10" Type="http://schemas.openxmlformats.org/officeDocument/2006/relationships/image" Target="../media/image5.png"/><Relationship Id="rId4" Type="http://schemas.openxmlformats.org/officeDocument/2006/relationships/oleObject" Target="../embeddings/oleObject1.bin"/><Relationship Id="rId9" Type="http://schemas.openxmlformats.org/officeDocument/2006/relationships/image" Target="../media/image4.wmf"/></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8.wmf"/><Relationship Id="rId4" Type="http://schemas.openxmlformats.org/officeDocument/2006/relationships/oleObject" Target="../embeddings/oleObject6.bin"/></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9.wmf"/><Relationship Id="rId4" Type="http://schemas.openxmlformats.org/officeDocument/2006/relationships/oleObject" Target="../embeddings/oleObject7.bin"/></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9.wmf"/><Relationship Id="rId4" Type="http://schemas.openxmlformats.org/officeDocument/2006/relationships/oleObject" Target="../embeddings/oleObject8.bin"/></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6.wmf"/><Relationship Id="rId4"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307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3076" name="Rectangle 4"/>
          <p:cNvSpPr>
            <a:spLocks noGrp="1" noChangeArrowheads="1"/>
          </p:cNvSpPr>
          <p:nvPr>
            <p:ph type="ctrTitle"/>
          </p:nvPr>
        </p:nvSpPr>
        <p:spPr>
          <a:xfrm>
            <a:off x="685800" y="3657600"/>
            <a:ext cx="7772400" cy="1143000"/>
          </a:xfrm>
          <a:noFill/>
          <a:ln/>
        </p:spPr>
        <p:txBody>
          <a:bodyPr/>
          <a:lstStyle/>
          <a:p>
            <a:pPr algn="ctr"/>
            <a:r>
              <a:rPr lang="en-US" dirty="0" smtClean="0"/>
              <a:t>Evaluation of Relational Operators: Chap. </a:t>
            </a:r>
            <a:r>
              <a:rPr lang="en-US" smtClean="0"/>
              <a:t>14</a:t>
            </a:r>
            <a:endParaRPr lang="en-US" dirty="0"/>
          </a:p>
        </p:txBody>
      </p:sp>
      <p:sp>
        <p:nvSpPr>
          <p:cNvPr id="7" name="Subtitle 3"/>
          <p:cNvSpPr txBox="1">
            <a:spLocks noGrp="1"/>
          </p:cNvSpPr>
          <p:nvPr>
            <p:ph type="subTitle" idx="1"/>
          </p:nvPr>
        </p:nvSpPr>
        <p:spPr>
          <a:xfrm>
            <a:off x="1295400" y="5105400"/>
            <a:ext cx="6858000" cy="533400"/>
          </a:xfrm>
          <a:prstGeom prst="rect">
            <a:avLst/>
          </a:prstGeom>
        </p:spPr>
        <p:txBody>
          <a:bodyPr vert="horz">
            <a:normAutofit fontScale="85000" lnSpcReduction="20000"/>
          </a:bodyPr>
          <a:lstStyle/>
          <a:p>
            <a:pPr marL="0" marR="0" lvl="0" indent="0" algn="r" defTabSz="914400" rtl="0" eaLnBrk="1" fontAlgn="auto" latinLnBrk="0" hangingPunct="1">
              <a:lnSpc>
                <a:spcPct val="100000"/>
              </a:lnSpc>
              <a:spcBef>
                <a:spcPts val="600"/>
              </a:spcBef>
              <a:spcAft>
                <a:spcPts val="0"/>
              </a:spcAft>
              <a:buClr>
                <a:schemeClr val="accent1"/>
              </a:buClr>
              <a:buSzPct val="76000"/>
              <a:buFont typeface="Wingdings 3"/>
              <a:buNone/>
              <a:tabLst/>
              <a:defRPr/>
            </a:pPr>
            <a:r>
              <a:rPr kumimoji="0" lang="en-US" sz="2000" b="0" i="0" u="none" strike="noStrike" kern="1200" cap="none" spc="0" normalizeH="0" baseline="0" noProof="0" dirty="0" smtClean="0">
                <a:ln>
                  <a:noFill/>
                </a:ln>
                <a:solidFill>
                  <a:schemeClr val="tx2"/>
                </a:solidFill>
                <a:effectLst/>
                <a:uLnTx/>
                <a:uFillTx/>
                <a:latin typeface="+mj-lt"/>
                <a:ea typeface="+mj-ea"/>
                <a:cs typeface="+mj-cs"/>
              </a:rPr>
              <a:t>CS634</a:t>
            </a:r>
            <a:br>
              <a:rPr kumimoji="0" lang="en-US" sz="2000" b="0" i="0" u="none" strike="noStrike" kern="1200" cap="none" spc="0" normalizeH="0" baseline="0" noProof="0" dirty="0" smtClean="0">
                <a:ln>
                  <a:noFill/>
                </a:ln>
                <a:solidFill>
                  <a:schemeClr val="tx2"/>
                </a:solidFill>
                <a:effectLst/>
                <a:uLnTx/>
                <a:uFillTx/>
                <a:latin typeface="+mj-lt"/>
                <a:ea typeface="+mj-ea"/>
                <a:cs typeface="+mj-cs"/>
              </a:rPr>
            </a:br>
            <a:r>
              <a:rPr kumimoji="0" lang="en-US" sz="2000" b="0" i="0" u="none" strike="noStrike" kern="1200" cap="none" spc="0" normalizeH="0" baseline="0" noProof="0" dirty="0" smtClean="0">
                <a:ln>
                  <a:noFill/>
                </a:ln>
                <a:solidFill>
                  <a:schemeClr val="tx2"/>
                </a:solidFill>
                <a:effectLst/>
                <a:uLnTx/>
                <a:uFillTx/>
                <a:latin typeface="+mj-lt"/>
                <a:ea typeface="+mj-ea"/>
                <a:cs typeface="+mj-cs"/>
              </a:rPr>
              <a:t>Lecture </a:t>
            </a:r>
            <a:r>
              <a:rPr kumimoji="0" lang="en-US" sz="2000" b="0" i="0" u="none" strike="noStrike" kern="1200" cap="none" spc="0" normalizeH="0" baseline="0" noProof="0" dirty="0" smtClean="0">
                <a:ln>
                  <a:noFill/>
                </a:ln>
                <a:solidFill>
                  <a:schemeClr val="tx2"/>
                </a:solidFill>
                <a:effectLst/>
                <a:uLnTx/>
                <a:uFillTx/>
                <a:latin typeface="+mj-lt"/>
                <a:ea typeface="+mj-ea"/>
                <a:cs typeface="+mj-cs"/>
              </a:rPr>
              <a:t>11</a:t>
            </a:r>
            <a:endParaRPr kumimoji="0" lang="en-US" sz="2000" b="0" i="0" u="none" strike="noStrike" kern="1200" cap="none" spc="0" normalizeH="0" baseline="0" noProof="0" dirty="0">
              <a:ln>
                <a:noFill/>
              </a:ln>
              <a:solidFill>
                <a:schemeClr val="tx2"/>
              </a:solidFill>
              <a:effectLst/>
              <a:uLnTx/>
              <a:uFillTx/>
              <a:latin typeface="+mj-lt"/>
              <a:ea typeface="+mj-ea"/>
              <a:cs typeface="+mj-cs"/>
            </a:endParaRPr>
          </a:p>
        </p:txBody>
      </p:sp>
      <p:sp>
        <p:nvSpPr>
          <p:cNvPr id="8" name="Subtitle 2"/>
          <p:cNvSpPr txBox="1">
            <a:spLocks/>
          </p:cNvSpPr>
          <p:nvPr/>
        </p:nvSpPr>
        <p:spPr>
          <a:xfrm>
            <a:off x="533400" y="6096000"/>
            <a:ext cx="8153400" cy="304800"/>
          </a:xfrm>
          <a:prstGeom prst="rect">
            <a:avLst/>
          </a:prstGeom>
        </p:spPr>
        <p:txBody>
          <a:bodyPr vert="horz">
            <a:noAutofit/>
          </a:bodyPr>
          <a:lstStyle/>
          <a:p>
            <a:pPr lvl="0">
              <a:spcBef>
                <a:spcPts val="600"/>
              </a:spcBef>
              <a:buClr>
                <a:schemeClr val="accent1"/>
              </a:buClr>
              <a:buSzPct val="76000"/>
            </a:pPr>
            <a:r>
              <a:rPr lang="en-US" sz="1400" dirty="0" smtClean="0"/>
              <a:t>Slides based on “Database Management Systems” 3</a:t>
            </a:r>
            <a:r>
              <a:rPr lang="en-US" sz="1400" baseline="30000" dirty="0" smtClean="0"/>
              <a:t>rd</a:t>
            </a:r>
            <a:r>
              <a:rPr lang="en-US" sz="1400" dirty="0" smtClean="0"/>
              <a:t> </a:t>
            </a:r>
            <a:r>
              <a:rPr lang="en-US" sz="1400" dirty="0" err="1" smtClean="0"/>
              <a:t>ed</a:t>
            </a:r>
            <a:r>
              <a:rPr lang="en-US" sz="1400" dirty="0" smtClean="0"/>
              <a:t>, </a:t>
            </a:r>
            <a:r>
              <a:rPr lang="en-US" sz="1400" dirty="0" err="1" smtClean="0"/>
              <a:t>Ramakrishnan</a:t>
            </a:r>
            <a:r>
              <a:rPr lang="en-US" sz="1400" dirty="0" smtClean="0"/>
              <a:t> and </a:t>
            </a:r>
            <a:r>
              <a:rPr lang="en-US" sz="1400" dirty="0" err="1" smtClean="0"/>
              <a:t>Gehrke</a:t>
            </a:r>
            <a:endParaRPr kumimoji="0" lang="en-US" sz="140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2" name="Rectangle 4"/>
          <p:cNvSpPr>
            <a:spLocks noGrp="1" noChangeArrowheads="1"/>
          </p:cNvSpPr>
          <p:nvPr>
            <p:ph type="title"/>
          </p:nvPr>
        </p:nvSpPr>
        <p:spPr>
          <a:xfrm>
            <a:off x="381000" y="0"/>
            <a:ext cx="8077200" cy="1104900"/>
          </a:xfrm>
          <a:noFill/>
          <a:ln/>
        </p:spPr>
        <p:txBody>
          <a:bodyPr/>
          <a:lstStyle/>
          <a:p>
            <a:r>
              <a:rPr lang="en-US" dirty="0" smtClean="0"/>
              <a:t>General Conditions Selections</a:t>
            </a:r>
            <a:endParaRPr lang="en-US" dirty="0"/>
          </a:p>
        </p:txBody>
      </p:sp>
      <p:sp>
        <p:nvSpPr>
          <p:cNvPr id="7173" name="Rectangle 5"/>
          <p:cNvSpPr>
            <a:spLocks noGrp="1" noChangeArrowheads="1"/>
          </p:cNvSpPr>
          <p:nvPr>
            <p:ph type="body" idx="1"/>
          </p:nvPr>
        </p:nvSpPr>
        <p:spPr>
          <a:xfrm>
            <a:off x="169460" y="1295400"/>
            <a:ext cx="8441140" cy="4953000"/>
          </a:xfrm>
          <a:noFill/>
          <a:ln/>
        </p:spPr>
        <p:txBody>
          <a:bodyPr>
            <a:normAutofit/>
          </a:bodyPr>
          <a:lstStyle/>
          <a:p>
            <a:r>
              <a:rPr lang="en-US" dirty="0" smtClean="0">
                <a:solidFill>
                  <a:schemeClr val="tx2"/>
                </a:solidFill>
              </a:rPr>
              <a:t>Condition may be composite</a:t>
            </a:r>
          </a:p>
          <a:p>
            <a:pPr lvl="1"/>
            <a:r>
              <a:rPr lang="en-US" dirty="0" smtClean="0"/>
              <a:t>In </a:t>
            </a:r>
            <a:r>
              <a:rPr lang="en-US" dirty="0" smtClean="0">
                <a:solidFill>
                  <a:srgbClr val="FF0000"/>
                </a:solidFill>
              </a:rPr>
              <a:t>conjunctive</a:t>
            </a:r>
            <a:r>
              <a:rPr lang="en-US" dirty="0" smtClean="0"/>
              <a:t> form: easier to deal with</a:t>
            </a:r>
          </a:p>
          <a:p>
            <a:pPr lvl="1"/>
            <a:r>
              <a:rPr lang="en-US" dirty="0" smtClean="0"/>
              <a:t>At least one </a:t>
            </a:r>
            <a:r>
              <a:rPr lang="en-US" dirty="0" smtClean="0">
                <a:solidFill>
                  <a:srgbClr val="FF0000"/>
                </a:solidFill>
              </a:rPr>
              <a:t>disjunction</a:t>
            </a:r>
            <a:r>
              <a:rPr lang="en-US" dirty="0" smtClean="0"/>
              <a:t>: less favorable case</a:t>
            </a:r>
          </a:p>
          <a:p>
            <a:endParaRPr lang="en-US" dirty="0" smtClean="0"/>
          </a:p>
          <a:p>
            <a:r>
              <a:rPr lang="en-US" dirty="0" smtClean="0"/>
              <a:t>Disjunctive form</a:t>
            </a:r>
          </a:p>
          <a:p>
            <a:pPr lvl="1"/>
            <a:r>
              <a:rPr lang="en-US" dirty="0" smtClean="0"/>
              <a:t>Only one of the conditions, if met, qualifies tuple</a:t>
            </a:r>
          </a:p>
          <a:p>
            <a:pPr lvl="1"/>
            <a:r>
              <a:rPr lang="en-US" dirty="0" smtClean="0"/>
              <a:t>Even if some </a:t>
            </a:r>
            <a:r>
              <a:rPr lang="en-US" dirty="0" err="1" smtClean="0"/>
              <a:t>disjunct</a:t>
            </a:r>
            <a:r>
              <a:rPr lang="en-US" dirty="0" smtClean="0"/>
              <a:t> is optimized, the other(s) may require scan</a:t>
            </a:r>
          </a:p>
          <a:p>
            <a:pPr lvl="1"/>
            <a:r>
              <a:rPr lang="en-US" dirty="0" smtClean="0"/>
              <a:t>In general, this case dealt with using set union</a:t>
            </a:r>
          </a:p>
          <a:p>
            <a:pPr lvl="1"/>
            <a:r>
              <a:rPr lang="en-US" dirty="0" smtClean="0"/>
              <a:t>Most DBMS optimizers focus on conjunctive forms</a:t>
            </a:r>
          </a:p>
          <a:p>
            <a:pPr lvl="1"/>
            <a:endParaRPr lang="en-US" dirty="0" smtClean="0"/>
          </a:p>
        </p:txBody>
      </p:sp>
    </p:spTree>
    <p:extLst>
      <p:ext uri="{BB962C8B-B14F-4D97-AF65-F5344CB8AC3E}">
        <p14:creationId xmlns:p14="http://schemas.microsoft.com/office/powerpoint/2010/main" val="1804357271"/>
      </p:ext>
    </p:extLst>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2" name="Rectangle 4"/>
          <p:cNvSpPr>
            <a:spLocks noGrp="1" noChangeArrowheads="1"/>
          </p:cNvSpPr>
          <p:nvPr>
            <p:ph type="title"/>
          </p:nvPr>
        </p:nvSpPr>
        <p:spPr>
          <a:xfrm>
            <a:off x="381000" y="0"/>
            <a:ext cx="8077200" cy="1104900"/>
          </a:xfrm>
          <a:noFill/>
          <a:ln/>
        </p:spPr>
        <p:txBody>
          <a:bodyPr/>
          <a:lstStyle/>
          <a:p>
            <a:r>
              <a:rPr lang="en-US" dirty="0" smtClean="0"/>
              <a:t>Evaluating Conjunctive Forms (1/2)</a:t>
            </a:r>
            <a:endParaRPr lang="en-US" dirty="0"/>
          </a:p>
        </p:txBody>
      </p:sp>
      <p:sp>
        <p:nvSpPr>
          <p:cNvPr id="7173" name="Rectangle 5"/>
          <p:cNvSpPr>
            <a:spLocks noGrp="1" noChangeArrowheads="1"/>
          </p:cNvSpPr>
          <p:nvPr>
            <p:ph type="body" idx="1"/>
          </p:nvPr>
        </p:nvSpPr>
        <p:spPr>
          <a:xfrm>
            <a:off x="169460" y="1295400"/>
            <a:ext cx="8991600" cy="4953000"/>
          </a:xfrm>
          <a:noFill/>
          <a:ln/>
        </p:spPr>
        <p:txBody>
          <a:bodyPr>
            <a:normAutofit/>
          </a:bodyPr>
          <a:lstStyle/>
          <a:p>
            <a:r>
              <a:rPr lang="en-US" dirty="0" smtClean="0"/>
              <a:t>Find </a:t>
            </a:r>
            <a:r>
              <a:rPr lang="en-US" dirty="0"/>
              <a:t>the </a:t>
            </a:r>
            <a:r>
              <a:rPr lang="en-US" i="1" dirty="0">
                <a:solidFill>
                  <a:srgbClr val="FF0000"/>
                </a:solidFill>
              </a:rPr>
              <a:t>most selective access path</a:t>
            </a:r>
            <a:r>
              <a:rPr lang="en-US" dirty="0"/>
              <a:t>, retrieve tuples using it, and apply any remaining terms that don’t </a:t>
            </a:r>
            <a:r>
              <a:rPr lang="en-US" dirty="0">
                <a:solidFill>
                  <a:srgbClr val="FF0000"/>
                </a:solidFill>
              </a:rPr>
              <a:t>match </a:t>
            </a:r>
            <a:r>
              <a:rPr lang="en-US" dirty="0"/>
              <a:t>the </a:t>
            </a:r>
            <a:r>
              <a:rPr lang="en-US" dirty="0" smtClean="0"/>
              <a:t>index</a:t>
            </a:r>
            <a:endParaRPr lang="en-US" dirty="0"/>
          </a:p>
          <a:p>
            <a:pPr lvl="1">
              <a:buSzPct val="75000"/>
            </a:pPr>
            <a:r>
              <a:rPr lang="en-US" i="1" dirty="0">
                <a:solidFill>
                  <a:srgbClr val="FF0000"/>
                </a:solidFill>
              </a:rPr>
              <a:t>Most selective access path: </a:t>
            </a:r>
            <a:r>
              <a:rPr lang="en-US" dirty="0"/>
              <a:t>An index or file scan that we estimate will require the fewest page </a:t>
            </a:r>
            <a:r>
              <a:rPr lang="en-US" dirty="0" smtClean="0"/>
              <a:t>I/</a:t>
            </a:r>
            <a:r>
              <a:rPr lang="en-US" dirty="0" err="1" smtClean="0"/>
              <a:t>Os</a:t>
            </a:r>
            <a:endParaRPr lang="en-US" dirty="0"/>
          </a:p>
          <a:p>
            <a:pPr lvl="1">
              <a:buSzPct val="75000"/>
            </a:pPr>
            <a:r>
              <a:rPr lang="en-US" dirty="0" smtClean="0"/>
              <a:t>Example: </a:t>
            </a:r>
            <a:r>
              <a:rPr lang="en-US" i="1" dirty="0" smtClean="0">
                <a:solidFill>
                  <a:srgbClr val="FF0000"/>
                </a:solidFill>
              </a:rPr>
              <a:t>day&lt;8/9/94 </a:t>
            </a:r>
            <a:r>
              <a:rPr lang="en-US" i="1" dirty="0">
                <a:solidFill>
                  <a:srgbClr val="FF0000"/>
                </a:solidFill>
              </a:rPr>
              <a:t>AND bid=5 AND </a:t>
            </a:r>
            <a:r>
              <a:rPr lang="en-US" i="1" dirty="0" err="1" smtClean="0">
                <a:solidFill>
                  <a:srgbClr val="FF0000"/>
                </a:solidFill>
              </a:rPr>
              <a:t>sid</a:t>
            </a:r>
            <a:r>
              <a:rPr lang="en-US" i="1" dirty="0" smtClean="0">
                <a:solidFill>
                  <a:srgbClr val="FF0000"/>
                </a:solidFill>
              </a:rPr>
              <a:t>=3</a:t>
            </a:r>
            <a:endParaRPr lang="en-US" dirty="0" smtClean="0"/>
          </a:p>
          <a:p>
            <a:pPr lvl="1">
              <a:buSzPct val="75000"/>
            </a:pPr>
            <a:r>
              <a:rPr lang="en-US" dirty="0" smtClean="0"/>
              <a:t>B</a:t>
            </a:r>
            <a:r>
              <a:rPr lang="en-US" dirty="0"/>
              <a:t>+ tree index on </a:t>
            </a:r>
            <a:r>
              <a:rPr lang="en-US" i="1" dirty="0" smtClean="0">
                <a:solidFill>
                  <a:srgbClr val="FF0000"/>
                </a:solidFill>
              </a:rPr>
              <a:t>day</a:t>
            </a:r>
            <a:r>
              <a:rPr lang="en-US" i="1" dirty="0" smtClean="0"/>
              <a:t> </a:t>
            </a:r>
            <a:r>
              <a:rPr lang="en-US" dirty="0"/>
              <a:t>can be used; then, </a:t>
            </a:r>
            <a:r>
              <a:rPr lang="en-US" i="1" dirty="0"/>
              <a:t>bid=5</a:t>
            </a:r>
            <a:r>
              <a:rPr lang="en-US" dirty="0"/>
              <a:t> and </a:t>
            </a:r>
            <a:r>
              <a:rPr lang="en-US" i="1" dirty="0" err="1"/>
              <a:t>sid</a:t>
            </a:r>
            <a:r>
              <a:rPr lang="en-US" i="1" dirty="0"/>
              <a:t>=3 </a:t>
            </a:r>
            <a:r>
              <a:rPr lang="en-US" dirty="0"/>
              <a:t>must be checked for each retrieved </a:t>
            </a:r>
            <a:r>
              <a:rPr lang="en-US" dirty="0" smtClean="0"/>
              <a:t>tuple</a:t>
            </a:r>
            <a:endParaRPr lang="en-US" dirty="0"/>
          </a:p>
          <a:p>
            <a:pPr lvl="1">
              <a:buSzPct val="75000"/>
            </a:pPr>
            <a:r>
              <a:rPr lang="en-US" dirty="0" smtClean="0"/>
              <a:t>Similarly</a:t>
            </a:r>
            <a:r>
              <a:rPr lang="en-US" dirty="0"/>
              <a:t>, a hash index on </a:t>
            </a:r>
            <a:r>
              <a:rPr lang="en-US" dirty="0">
                <a:solidFill>
                  <a:srgbClr val="FF0000"/>
                </a:solidFill>
              </a:rPr>
              <a:t>&lt;</a:t>
            </a:r>
            <a:r>
              <a:rPr lang="en-US" i="1" dirty="0">
                <a:solidFill>
                  <a:srgbClr val="FF0000"/>
                </a:solidFill>
              </a:rPr>
              <a:t>bid, </a:t>
            </a:r>
            <a:r>
              <a:rPr lang="en-US" i="1" dirty="0" err="1">
                <a:solidFill>
                  <a:srgbClr val="FF0000"/>
                </a:solidFill>
              </a:rPr>
              <a:t>sid</a:t>
            </a:r>
            <a:r>
              <a:rPr lang="en-US" dirty="0">
                <a:solidFill>
                  <a:srgbClr val="FF0000"/>
                </a:solidFill>
              </a:rPr>
              <a:t>&gt; </a:t>
            </a:r>
            <a:r>
              <a:rPr lang="en-US" dirty="0"/>
              <a:t>could be used; </a:t>
            </a:r>
            <a:r>
              <a:rPr lang="en-US" i="1" dirty="0"/>
              <a:t>day&lt;8/9/94</a:t>
            </a:r>
            <a:r>
              <a:rPr lang="en-US" dirty="0"/>
              <a:t> must then be checked.</a:t>
            </a:r>
            <a:r>
              <a:rPr lang="en-US" i="1" dirty="0"/>
              <a:t> </a:t>
            </a:r>
          </a:p>
        </p:txBody>
      </p:sp>
    </p:spTree>
    <p:extLst>
      <p:ext uri="{BB962C8B-B14F-4D97-AF65-F5344CB8AC3E}">
        <p14:creationId xmlns:p14="http://schemas.microsoft.com/office/powerpoint/2010/main" val="2986729900"/>
      </p:ext>
    </p:extLst>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1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1" name="Rectangle 5"/>
          <p:cNvSpPr>
            <a:spLocks noGrp="1" noChangeArrowheads="1"/>
          </p:cNvSpPr>
          <p:nvPr>
            <p:ph type="body" idx="1"/>
          </p:nvPr>
        </p:nvSpPr>
        <p:spPr>
          <a:xfrm>
            <a:off x="235424" y="1371600"/>
            <a:ext cx="8679976" cy="4724400"/>
          </a:xfrm>
          <a:noFill/>
          <a:ln/>
        </p:spPr>
        <p:txBody>
          <a:bodyPr/>
          <a:lstStyle/>
          <a:p>
            <a:r>
              <a:rPr lang="en-US" dirty="0" smtClean="0">
                <a:solidFill>
                  <a:srgbClr val="FF0000"/>
                </a:solidFill>
              </a:rPr>
              <a:t>Intersect </a:t>
            </a:r>
            <a:r>
              <a:rPr lang="en-US" dirty="0" err="1" smtClean="0">
                <a:solidFill>
                  <a:srgbClr val="FF0000"/>
                </a:solidFill>
              </a:rPr>
              <a:t>rid’s</a:t>
            </a:r>
            <a:endParaRPr lang="en-US" dirty="0" smtClean="0">
              <a:solidFill>
                <a:srgbClr val="FF0000"/>
              </a:solidFill>
            </a:endParaRPr>
          </a:p>
          <a:p>
            <a:r>
              <a:rPr lang="en-US" dirty="0" smtClean="0"/>
              <a:t>If </a:t>
            </a:r>
            <a:r>
              <a:rPr lang="en-US" dirty="0"/>
              <a:t>we have </a:t>
            </a:r>
            <a:r>
              <a:rPr lang="en-US" dirty="0" smtClean="0"/>
              <a:t>two </a:t>
            </a:r>
            <a:r>
              <a:rPr lang="en-US" dirty="0"/>
              <a:t>or more matching indexes that use Alternatives (2) or (3) for data </a:t>
            </a:r>
            <a:r>
              <a:rPr lang="en-US" dirty="0" smtClean="0"/>
              <a:t>entries:</a:t>
            </a:r>
            <a:endParaRPr lang="en-US" dirty="0"/>
          </a:p>
          <a:p>
            <a:pPr lvl="1">
              <a:buSzPct val="75000"/>
            </a:pPr>
            <a:r>
              <a:rPr lang="en-US" dirty="0"/>
              <a:t>Get sets of rids of data records using each matching </a:t>
            </a:r>
            <a:r>
              <a:rPr lang="en-US" dirty="0" smtClean="0"/>
              <a:t>index</a:t>
            </a:r>
            <a:endParaRPr lang="en-US" dirty="0"/>
          </a:p>
          <a:p>
            <a:pPr lvl="1">
              <a:buSzPct val="75000"/>
            </a:pPr>
            <a:r>
              <a:rPr lang="en-US" dirty="0"/>
              <a:t>Then </a:t>
            </a:r>
            <a:r>
              <a:rPr lang="en-US" i="1" dirty="0">
                <a:solidFill>
                  <a:srgbClr val="FF0000"/>
                </a:solidFill>
              </a:rPr>
              <a:t>intersect</a:t>
            </a:r>
            <a:r>
              <a:rPr lang="en-US" dirty="0">
                <a:solidFill>
                  <a:srgbClr val="FF0000"/>
                </a:solidFill>
              </a:rPr>
              <a:t> </a:t>
            </a:r>
            <a:r>
              <a:rPr lang="en-US" dirty="0"/>
              <a:t>these </a:t>
            </a:r>
            <a:r>
              <a:rPr lang="en-US" dirty="0">
                <a:solidFill>
                  <a:srgbClr val="FF0000"/>
                </a:solidFill>
              </a:rPr>
              <a:t>sets of rids </a:t>
            </a:r>
            <a:r>
              <a:rPr lang="en-US" dirty="0"/>
              <a:t>(we’ll discuss intersection soon!)</a:t>
            </a:r>
          </a:p>
          <a:p>
            <a:pPr lvl="1">
              <a:buSzPct val="75000"/>
            </a:pPr>
            <a:r>
              <a:rPr lang="en-US" dirty="0"/>
              <a:t>Retrieve the records and apply any remaining </a:t>
            </a:r>
            <a:r>
              <a:rPr lang="en-US" dirty="0" smtClean="0"/>
              <a:t>terms</a:t>
            </a:r>
            <a:endParaRPr lang="en-US" dirty="0"/>
          </a:p>
          <a:p>
            <a:pPr lvl="1">
              <a:buSzPct val="75000"/>
            </a:pPr>
            <a:r>
              <a:rPr lang="en-US" dirty="0" smtClean="0"/>
              <a:t>Example: </a:t>
            </a:r>
            <a:r>
              <a:rPr lang="en-US" i="1" dirty="0">
                <a:solidFill>
                  <a:srgbClr val="FF0000"/>
                </a:solidFill>
              </a:rPr>
              <a:t>day&lt;8/9/94 AND bid=5 AND </a:t>
            </a:r>
            <a:r>
              <a:rPr lang="en-US" i="1" dirty="0" err="1" smtClean="0">
                <a:solidFill>
                  <a:srgbClr val="FF0000"/>
                </a:solidFill>
              </a:rPr>
              <a:t>sid</a:t>
            </a:r>
            <a:r>
              <a:rPr lang="en-US" i="1" dirty="0" smtClean="0">
                <a:solidFill>
                  <a:srgbClr val="FF0000"/>
                </a:solidFill>
              </a:rPr>
              <a:t>=3</a:t>
            </a:r>
            <a:endParaRPr lang="en-US" dirty="0" smtClean="0"/>
          </a:p>
          <a:p>
            <a:pPr lvl="1">
              <a:buSzPct val="75000"/>
            </a:pPr>
            <a:r>
              <a:rPr lang="en-US" dirty="0" smtClean="0"/>
              <a:t>B</a:t>
            </a:r>
            <a:r>
              <a:rPr lang="en-US" dirty="0"/>
              <a:t>+ tree index on </a:t>
            </a:r>
            <a:r>
              <a:rPr lang="en-US" i="1" dirty="0"/>
              <a:t>day</a:t>
            </a:r>
            <a:r>
              <a:rPr lang="en-US" dirty="0"/>
              <a:t> and </a:t>
            </a:r>
            <a:r>
              <a:rPr lang="en-US" dirty="0" smtClean="0"/>
              <a:t>a hash </a:t>
            </a:r>
            <a:r>
              <a:rPr lang="en-US" dirty="0"/>
              <a:t>index on </a:t>
            </a:r>
            <a:r>
              <a:rPr lang="en-US" i="1" dirty="0" err="1"/>
              <a:t>sid</a:t>
            </a:r>
            <a:r>
              <a:rPr lang="en-US" dirty="0"/>
              <a:t>, both using </a:t>
            </a:r>
            <a:r>
              <a:rPr lang="en-US" dirty="0" smtClean="0"/>
              <a:t>Alt. </a:t>
            </a:r>
            <a:r>
              <a:rPr lang="en-US" dirty="0"/>
              <a:t>(2</a:t>
            </a:r>
            <a:r>
              <a:rPr lang="en-US" dirty="0" smtClean="0"/>
              <a:t>)</a:t>
            </a:r>
          </a:p>
          <a:p>
            <a:pPr lvl="1">
              <a:buSzPct val="75000"/>
            </a:pPr>
            <a:r>
              <a:rPr lang="en-US" dirty="0" smtClean="0"/>
              <a:t>Retrieve </a:t>
            </a:r>
            <a:r>
              <a:rPr lang="en-US" dirty="0"/>
              <a:t>rids </a:t>
            </a:r>
            <a:r>
              <a:rPr lang="en-US" dirty="0" smtClean="0"/>
              <a:t>satisfying </a:t>
            </a:r>
            <a:r>
              <a:rPr lang="en-US" i="1" dirty="0">
                <a:solidFill>
                  <a:srgbClr val="FF0000"/>
                </a:solidFill>
              </a:rPr>
              <a:t>day&lt;8/9/94</a:t>
            </a:r>
            <a:r>
              <a:rPr lang="en-US" i="1" dirty="0"/>
              <a:t> </a:t>
            </a:r>
            <a:r>
              <a:rPr lang="en-US" dirty="0"/>
              <a:t>using the </a:t>
            </a:r>
            <a:r>
              <a:rPr lang="en-US" dirty="0" smtClean="0"/>
              <a:t>B+ tree, rids satisfying </a:t>
            </a:r>
            <a:r>
              <a:rPr lang="en-US" i="1" dirty="0" err="1" smtClean="0">
                <a:solidFill>
                  <a:srgbClr val="FF0000"/>
                </a:solidFill>
              </a:rPr>
              <a:t>sid</a:t>
            </a:r>
            <a:r>
              <a:rPr lang="en-US" i="1" dirty="0" smtClean="0">
                <a:solidFill>
                  <a:srgbClr val="FF0000"/>
                </a:solidFill>
              </a:rPr>
              <a:t>=3</a:t>
            </a:r>
            <a:r>
              <a:rPr lang="en-US" dirty="0" smtClean="0"/>
              <a:t> using the hash, intersect, retrieve </a:t>
            </a:r>
            <a:r>
              <a:rPr lang="en-US" dirty="0"/>
              <a:t>records and check </a:t>
            </a:r>
            <a:r>
              <a:rPr lang="en-US" i="1" dirty="0" smtClean="0"/>
              <a:t>bid=5</a:t>
            </a:r>
            <a:r>
              <a:rPr lang="en-US" dirty="0" smtClean="0"/>
              <a:t> </a:t>
            </a:r>
            <a:endParaRPr lang="en-US" dirty="0"/>
          </a:p>
        </p:txBody>
      </p:sp>
      <p:sp>
        <p:nvSpPr>
          <p:cNvPr id="2" name="Title 1"/>
          <p:cNvSpPr>
            <a:spLocks noGrp="1"/>
          </p:cNvSpPr>
          <p:nvPr>
            <p:ph type="title"/>
          </p:nvPr>
        </p:nvSpPr>
        <p:spPr/>
        <p:txBody>
          <a:bodyPr/>
          <a:lstStyle/>
          <a:p>
            <a:r>
              <a:rPr lang="en-US" dirty="0"/>
              <a:t>Evaluating Conjunctive Forms </a:t>
            </a:r>
            <a:r>
              <a:rPr lang="en-US" dirty="0" smtClean="0"/>
              <a:t>(2/2</a:t>
            </a:r>
            <a:r>
              <a:rPr lang="en-US" dirty="0"/>
              <a:t>)</a:t>
            </a:r>
          </a:p>
        </p:txBody>
      </p:sp>
    </p:spTree>
    <p:extLst>
      <p:ext uri="{BB962C8B-B14F-4D97-AF65-F5344CB8AC3E}">
        <p14:creationId xmlns:p14="http://schemas.microsoft.com/office/powerpoint/2010/main" val="3046256149"/>
      </p:ext>
    </p:extLst>
  </p:cSld>
  <p:clrMapOvr>
    <a:masterClrMapping/>
  </p:clrMapOvr>
  <p:transition>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Intersecting RIDs via Index JOIN</a:t>
            </a:r>
            <a:endParaRPr lang="en-US" dirty="0"/>
          </a:p>
        </p:txBody>
      </p:sp>
      <p:sp>
        <p:nvSpPr>
          <p:cNvPr id="3" name="Content Placeholder 2"/>
          <p:cNvSpPr>
            <a:spLocks noGrp="1"/>
          </p:cNvSpPr>
          <p:nvPr>
            <p:ph sz="quarter" idx="1"/>
          </p:nvPr>
        </p:nvSpPr>
        <p:spPr/>
        <p:txBody>
          <a:bodyPr/>
          <a:lstStyle/>
          <a:p>
            <a:pPr lvl="1">
              <a:buSzPct val="75000"/>
            </a:pPr>
            <a:r>
              <a:rPr lang="en-US" dirty="0" smtClean="0"/>
              <a:t>Example: </a:t>
            </a:r>
            <a:r>
              <a:rPr lang="en-US" i="1" dirty="0" smtClean="0">
                <a:solidFill>
                  <a:srgbClr val="FF0000"/>
                </a:solidFill>
              </a:rPr>
              <a:t>day&lt;8/9/94 AND bid=5 AND </a:t>
            </a:r>
            <a:r>
              <a:rPr lang="en-US" i="1" dirty="0" err="1" smtClean="0">
                <a:solidFill>
                  <a:srgbClr val="FF0000"/>
                </a:solidFill>
              </a:rPr>
              <a:t>sid</a:t>
            </a:r>
            <a:r>
              <a:rPr lang="en-US" i="1" dirty="0" smtClean="0">
                <a:solidFill>
                  <a:srgbClr val="FF0000"/>
                </a:solidFill>
              </a:rPr>
              <a:t>=3</a:t>
            </a:r>
            <a:endParaRPr lang="en-US" dirty="0" smtClean="0"/>
          </a:p>
          <a:p>
            <a:pPr lvl="1">
              <a:buSzPct val="75000"/>
            </a:pPr>
            <a:r>
              <a:rPr lang="en-US" dirty="0" smtClean="0"/>
              <a:t>B+ tree index on </a:t>
            </a:r>
            <a:r>
              <a:rPr lang="en-US" i="1" dirty="0" smtClean="0"/>
              <a:t>day</a:t>
            </a:r>
            <a:r>
              <a:rPr lang="en-US" dirty="0" smtClean="0"/>
              <a:t> and </a:t>
            </a:r>
            <a:r>
              <a:rPr lang="en-US" dirty="0" smtClean="0"/>
              <a:t>a hash </a:t>
            </a:r>
            <a:r>
              <a:rPr lang="en-US" dirty="0" smtClean="0"/>
              <a:t>index on </a:t>
            </a:r>
            <a:r>
              <a:rPr lang="en-US" i="1" dirty="0" err="1" smtClean="0"/>
              <a:t>sid</a:t>
            </a:r>
            <a:r>
              <a:rPr lang="en-US" dirty="0" smtClean="0"/>
              <a:t>, both using </a:t>
            </a:r>
            <a:r>
              <a:rPr lang="en-US" dirty="0" smtClean="0"/>
              <a:t>Alt. </a:t>
            </a:r>
            <a:r>
              <a:rPr lang="en-US" dirty="0" smtClean="0"/>
              <a:t>(2)</a:t>
            </a:r>
          </a:p>
          <a:p>
            <a:pPr lvl="1">
              <a:buSzPct val="75000"/>
            </a:pPr>
            <a:r>
              <a:rPr lang="en-US" dirty="0" smtClean="0"/>
              <a:t>Retrieve rids satisfying </a:t>
            </a:r>
            <a:r>
              <a:rPr lang="en-US" i="1" dirty="0" smtClean="0">
                <a:solidFill>
                  <a:srgbClr val="FF0000"/>
                </a:solidFill>
              </a:rPr>
              <a:t>day&lt;8/9/94</a:t>
            </a:r>
            <a:r>
              <a:rPr lang="en-US" i="1" dirty="0" smtClean="0"/>
              <a:t> </a:t>
            </a:r>
            <a:r>
              <a:rPr lang="en-US" dirty="0" smtClean="0"/>
              <a:t>using the B+ tree, rids satisfying </a:t>
            </a:r>
            <a:r>
              <a:rPr lang="en-US" i="1" dirty="0" err="1" smtClean="0">
                <a:solidFill>
                  <a:srgbClr val="FF0000"/>
                </a:solidFill>
              </a:rPr>
              <a:t>sid</a:t>
            </a:r>
            <a:r>
              <a:rPr lang="en-US" i="1" dirty="0" smtClean="0">
                <a:solidFill>
                  <a:srgbClr val="FF0000"/>
                </a:solidFill>
              </a:rPr>
              <a:t>=3</a:t>
            </a:r>
            <a:r>
              <a:rPr lang="en-US" dirty="0" smtClean="0"/>
              <a:t> using the hash, intersect, retrieve records and check </a:t>
            </a:r>
            <a:r>
              <a:rPr lang="en-US" i="1" dirty="0" smtClean="0"/>
              <a:t>bid=5</a:t>
            </a:r>
            <a:r>
              <a:rPr lang="en-US" dirty="0" smtClean="0"/>
              <a:t> </a:t>
            </a:r>
            <a:endParaRPr lang="en-US" dirty="0" smtClean="0"/>
          </a:p>
          <a:p>
            <a:pPr lvl="1">
              <a:buSzPct val="75000"/>
            </a:pPr>
            <a:r>
              <a:rPr lang="en-US" dirty="0" smtClean="0"/>
              <a:t>Here the intersection is hopefully pipelined</a:t>
            </a:r>
            <a:endParaRPr lang="en-US" dirty="0" smtClean="0"/>
          </a:p>
          <a:p>
            <a:pPr lvl="1">
              <a:buSzPct val="75000"/>
            </a:pPr>
            <a:r>
              <a:rPr lang="en-US" dirty="0" smtClean="0"/>
              <a:t>Another way to achieve this: Join the two </a:t>
            </a:r>
            <a:r>
              <a:rPr lang="en-US" dirty="0" smtClean="0"/>
              <a:t>indexes as files</a:t>
            </a:r>
            <a:endParaRPr lang="en-US" dirty="0" smtClean="0"/>
          </a:p>
          <a:p>
            <a:pPr lvl="2">
              <a:buSzPct val="75000"/>
            </a:pPr>
            <a:r>
              <a:rPr lang="en-US" dirty="0" smtClean="0"/>
              <a:t>As tables, indexes are I1 = (rid, day) and I2 = (rid, </a:t>
            </a:r>
            <a:r>
              <a:rPr lang="en-US" dirty="0" err="1" smtClean="0"/>
              <a:t>sid</a:t>
            </a:r>
            <a:r>
              <a:rPr lang="en-US" dirty="0" smtClean="0"/>
              <a:t>)</a:t>
            </a:r>
          </a:p>
          <a:p>
            <a:pPr lvl="2">
              <a:buSzPct val="75000"/>
            </a:pPr>
            <a:r>
              <a:rPr lang="en-US" dirty="0" smtClean="0"/>
              <a:t>Join them: I1 where day&lt;8/9/94 JOIN I2 where </a:t>
            </a:r>
            <a:r>
              <a:rPr lang="en-US" dirty="0" err="1" smtClean="0"/>
              <a:t>sid</a:t>
            </a:r>
            <a:r>
              <a:rPr lang="en-US" dirty="0" smtClean="0"/>
              <a:t> = 3</a:t>
            </a:r>
          </a:p>
          <a:p>
            <a:pPr lvl="2">
              <a:buSzPct val="75000"/>
            </a:pPr>
            <a:r>
              <a:rPr lang="en-US" dirty="0" smtClean="0"/>
              <a:t>Obtain (rid, day, </a:t>
            </a:r>
            <a:r>
              <a:rPr lang="en-US" dirty="0" err="1" smtClean="0"/>
              <a:t>sid</a:t>
            </a:r>
            <a:r>
              <a:rPr lang="en-US" dirty="0" smtClean="0"/>
              <a:t>)  satisfying the two conditions and providing rids</a:t>
            </a:r>
          </a:p>
          <a:p>
            <a:pPr lvl="2">
              <a:buSzPct val="75000"/>
            </a:pPr>
            <a:r>
              <a:rPr lang="en-US" dirty="0" smtClean="0"/>
              <a:t>Pg. 446: Oracle does this.</a:t>
            </a:r>
          </a:p>
          <a:p>
            <a:pPr lvl="1">
              <a:buSzPct val="75000"/>
            </a:pPr>
            <a:endParaRPr lang="en-US" dirty="0" smtClean="0"/>
          </a:p>
          <a:p>
            <a:pPr lvl="1">
              <a:buSzPct val="75000"/>
            </a:pP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Projection</a:t>
            </a:r>
            <a:endParaRPr lang="en-US" dirty="0"/>
          </a:p>
        </p:txBody>
      </p:sp>
      <p:sp>
        <p:nvSpPr>
          <p:cNvPr id="3" name="Content Placeholder 2"/>
          <p:cNvSpPr>
            <a:spLocks noGrp="1"/>
          </p:cNvSpPr>
          <p:nvPr>
            <p:ph sz="quarter" idx="1"/>
          </p:nvPr>
        </p:nvSpPr>
        <p:spPr/>
        <p:txBody>
          <a:bodyPr/>
          <a:lstStyle/>
          <a:p>
            <a:r>
              <a:rPr lang="en-US" dirty="0" smtClean="0"/>
              <a:t>Remove unwanted attributes</a:t>
            </a:r>
          </a:p>
          <a:p>
            <a:r>
              <a:rPr lang="en-US" dirty="0" smtClean="0"/>
              <a:t>Eliminate any duplicate tuples produced (the hard part)</a:t>
            </a:r>
            <a:endParaRPr lang="en-US" dirty="0"/>
          </a:p>
        </p:txBody>
      </p:sp>
    </p:spTree>
    <p:extLst>
      <p:ext uri="{BB962C8B-B14F-4D97-AF65-F5344CB8AC3E}">
        <p14:creationId xmlns:p14="http://schemas.microsoft.com/office/powerpoint/2010/main" val="1699701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6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68" name="Rectangle 4"/>
          <p:cNvSpPr>
            <a:spLocks noGrp="1" noChangeArrowheads="1"/>
          </p:cNvSpPr>
          <p:nvPr>
            <p:ph type="title"/>
          </p:nvPr>
        </p:nvSpPr>
        <p:spPr>
          <a:xfrm>
            <a:off x="228600" y="0"/>
            <a:ext cx="7772400" cy="1104900"/>
          </a:xfrm>
          <a:noFill/>
          <a:ln/>
        </p:spPr>
        <p:txBody>
          <a:bodyPr/>
          <a:lstStyle/>
          <a:p>
            <a:r>
              <a:rPr lang="en-US" dirty="0" smtClean="0"/>
              <a:t>Projection with Sorting</a:t>
            </a:r>
            <a:endParaRPr lang="en-US" dirty="0"/>
          </a:p>
        </p:txBody>
      </p:sp>
      <p:sp>
        <p:nvSpPr>
          <p:cNvPr id="11269" name="Rectangle 5"/>
          <p:cNvSpPr>
            <a:spLocks noGrp="1" noChangeArrowheads="1"/>
          </p:cNvSpPr>
          <p:nvPr>
            <p:ph type="body" idx="1"/>
          </p:nvPr>
        </p:nvSpPr>
        <p:spPr>
          <a:xfrm>
            <a:off x="184245" y="1295400"/>
            <a:ext cx="8991600" cy="4953000"/>
          </a:xfrm>
          <a:noFill/>
          <a:ln/>
        </p:spPr>
        <p:txBody>
          <a:bodyPr>
            <a:normAutofit/>
          </a:bodyPr>
          <a:lstStyle/>
          <a:p>
            <a:pPr>
              <a:buSzPct val="75000"/>
            </a:pPr>
            <a:r>
              <a:rPr lang="en-US" sz="2400" dirty="0" smtClean="0"/>
              <a:t>Modify </a:t>
            </a:r>
            <a:r>
              <a:rPr lang="en-US" sz="2400" dirty="0"/>
              <a:t>Pass 0 of external sort to eliminate unwanted </a:t>
            </a:r>
            <a:r>
              <a:rPr lang="en-US" sz="2400" dirty="0" smtClean="0"/>
              <a:t>fields</a:t>
            </a:r>
            <a:endParaRPr lang="en-US" sz="2400" dirty="0"/>
          </a:p>
          <a:p>
            <a:pPr lvl="1">
              <a:buSzPct val="75000"/>
            </a:pPr>
            <a:r>
              <a:rPr lang="en-US" sz="2100" dirty="0" smtClean="0"/>
              <a:t>Produce runs </a:t>
            </a:r>
            <a:r>
              <a:rPr lang="en-US" sz="2100" dirty="0"/>
              <a:t>of about </a:t>
            </a:r>
            <a:r>
              <a:rPr lang="en-US" sz="2100" dirty="0" smtClean="0"/>
              <a:t>2B pages </a:t>
            </a:r>
            <a:r>
              <a:rPr lang="en-US" sz="2100" dirty="0"/>
              <a:t>are </a:t>
            </a:r>
            <a:r>
              <a:rPr lang="en-US" sz="2100" dirty="0" smtClean="0"/>
              <a:t>produced</a:t>
            </a:r>
          </a:p>
          <a:p>
            <a:pPr lvl="1">
              <a:buSzPct val="75000"/>
            </a:pPr>
            <a:r>
              <a:rPr lang="en-US" sz="2100" dirty="0" smtClean="0"/>
              <a:t>Tuples </a:t>
            </a:r>
            <a:r>
              <a:rPr lang="en-US" sz="2100" dirty="0"/>
              <a:t>in runs are smaller than input </a:t>
            </a:r>
            <a:r>
              <a:rPr lang="en-US" sz="2100" dirty="0" smtClean="0"/>
              <a:t>tuples </a:t>
            </a:r>
          </a:p>
          <a:p>
            <a:pPr lvl="1">
              <a:buSzPct val="75000"/>
            </a:pPr>
            <a:r>
              <a:rPr lang="en-US" sz="2100" dirty="0" smtClean="0"/>
              <a:t>Size </a:t>
            </a:r>
            <a:r>
              <a:rPr lang="en-US" sz="2100" dirty="0"/>
              <a:t>ratio depends on </a:t>
            </a:r>
            <a:r>
              <a:rPr lang="en-US" sz="2100" dirty="0" smtClean="0"/>
              <a:t>number </a:t>
            </a:r>
            <a:r>
              <a:rPr lang="en-US" sz="2100" dirty="0"/>
              <a:t>and size of fields that are </a:t>
            </a:r>
            <a:r>
              <a:rPr lang="en-US" sz="2100" dirty="0" smtClean="0"/>
              <a:t>dropped</a:t>
            </a:r>
            <a:endParaRPr lang="en-US" sz="2100" dirty="0"/>
          </a:p>
          <a:p>
            <a:pPr>
              <a:buSzPct val="75000"/>
            </a:pPr>
            <a:r>
              <a:rPr lang="en-US" sz="2400" dirty="0"/>
              <a:t>Modify merging passes to eliminate </a:t>
            </a:r>
            <a:r>
              <a:rPr lang="en-US" sz="2400" dirty="0" smtClean="0"/>
              <a:t>duplicates</a:t>
            </a:r>
          </a:p>
          <a:p>
            <a:pPr lvl="1">
              <a:buSzPct val="75000"/>
            </a:pPr>
            <a:r>
              <a:rPr lang="en-US" sz="2100" dirty="0" smtClean="0"/>
              <a:t>Thus</a:t>
            </a:r>
            <a:r>
              <a:rPr lang="en-US" sz="2100" dirty="0"/>
              <a:t>, number of result tuples smaller than </a:t>
            </a:r>
            <a:r>
              <a:rPr lang="en-US" sz="2100" dirty="0" smtClean="0"/>
              <a:t>input</a:t>
            </a:r>
          </a:p>
          <a:p>
            <a:pPr lvl="1">
              <a:buSzPct val="75000"/>
            </a:pPr>
            <a:r>
              <a:rPr lang="en-US" sz="2100" dirty="0" smtClean="0"/>
              <a:t>Difference </a:t>
            </a:r>
            <a:r>
              <a:rPr lang="en-US" sz="2100" dirty="0"/>
              <a:t>depends on </a:t>
            </a:r>
            <a:r>
              <a:rPr lang="en-US" sz="2100" dirty="0" smtClean="0"/>
              <a:t>number </a:t>
            </a:r>
            <a:r>
              <a:rPr lang="en-US" sz="2100" dirty="0"/>
              <a:t>of </a:t>
            </a:r>
            <a:r>
              <a:rPr lang="en-US" sz="2100" dirty="0" smtClean="0"/>
              <a:t>duplicates</a:t>
            </a:r>
            <a:endParaRPr lang="en-US" sz="2100" dirty="0"/>
          </a:p>
          <a:p>
            <a:pPr>
              <a:buSzPct val="75000"/>
            </a:pPr>
            <a:r>
              <a:rPr lang="en-US" sz="2400" dirty="0" smtClean="0">
                <a:solidFill>
                  <a:srgbClr val="FF0000"/>
                </a:solidFill>
              </a:rPr>
              <a:t>Cost</a:t>
            </a:r>
            <a:endParaRPr lang="en-US" sz="2400" dirty="0" smtClean="0">
              <a:solidFill>
                <a:schemeClr val="accent2"/>
              </a:solidFill>
            </a:endParaRPr>
          </a:p>
          <a:p>
            <a:pPr lvl="1">
              <a:buSzPct val="75000"/>
            </a:pPr>
            <a:r>
              <a:rPr lang="en-US" sz="2100" dirty="0" smtClean="0"/>
              <a:t>In </a:t>
            </a:r>
            <a:r>
              <a:rPr lang="en-US" sz="2100" dirty="0"/>
              <a:t>Pass 0, read original relation (size M), write out same number of smaller </a:t>
            </a:r>
            <a:r>
              <a:rPr lang="en-US" sz="2100" dirty="0" smtClean="0"/>
              <a:t>tuples</a:t>
            </a:r>
          </a:p>
          <a:p>
            <a:pPr lvl="1">
              <a:buSzPct val="75000"/>
            </a:pPr>
            <a:r>
              <a:rPr lang="en-US" sz="2100" dirty="0" smtClean="0"/>
              <a:t>In </a:t>
            </a:r>
            <a:r>
              <a:rPr lang="en-US" sz="2100" dirty="0"/>
              <a:t>merging passes, fewer tuples written out in each pass.  Using Reserves example, 1000 input pages reduced to 250 in Pass 0 if size ratio is 0.25   </a:t>
            </a:r>
          </a:p>
        </p:txBody>
      </p:sp>
    </p:spTree>
    <p:extLst>
      <p:ext uri="{BB962C8B-B14F-4D97-AF65-F5344CB8AC3E}">
        <p14:creationId xmlns:p14="http://schemas.microsoft.com/office/powerpoint/2010/main" val="3925839231"/>
      </p:ext>
    </p:extLst>
  </p:cSld>
  <p:clrMapOvr>
    <a:masterClrMapping/>
  </p:clrMapOvr>
  <p:transition>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6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68" name="Rectangle 4"/>
          <p:cNvSpPr>
            <a:spLocks noGrp="1" noChangeArrowheads="1"/>
          </p:cNvSpPr>
          <p:nvPr>
            <p:ph type="title"/>
          </p:nvPr>
        </p:nvSpPr>
        <p:spPr>
          <a:xfrm>
            <a:off x="228600" y="0"/>
            <a:ext cx="7772400" cy="1104900"/>
          </a:xfrm>
          <a:noFill/>
          <a:ln/>
        </p:spPr>
        <p:txBody>
          <a:bodyPr/>
          <a:lstStyle/>
          <a:p>
            <a:r>
              <a:rPr lang="en-US" dirty="0" smtClean="0"/>
              <a:t>Projection with Sorting</a:t>
            </a:r>
            <a:endParaRPr lang="en-US" dirty="0"/>
          </a:p>
        </p:txBody>
      </p:sp>
      <p:sp>
        <p:nvSpPr>
          <p:cNvPr id="11269" name="Rectangle 5"/>
          <p:cNvSpPr>
            <a:spLocks noGrp="1" noChangeArrowheads="1"/>
          </p:cNvSpPr>
          <p:nvPr>
            <p:ph type="body" idx="1"/>
          </p:nvPr>
        </p:nvSpPr>
        <p:spPr>
          <a:xfrm>
            <a:off x="184245" y="1295400"/>
            <a:ext cx="8991600" cy="4953000"/>
          </a:xfrm>
          <a:noFill/>
          <a:ln/>
        </p:spPr>
        <p:txBody>
          <a:bodyPr>
            <a:normAutofit/>
          </a:bodyPr>
          <a:lstStyle/>
          <a:p>
            <a:pPr>
              <a:buSzPct val="75000"/>
            </a:pPr>
            <a:r>
              <a:rPr lang="en-US" sz="2400" dirty="0" smtClean="0"/>
              <a:t>Can be done without modifying sort:</a:t>
            </a:r>
          </a:p>
          <a:p>
            <a:pPr marL="457200" indent="-457200">
              <a:buSzPct val="75000"/>
              <a:buFont typeface="+mj-lt"/>
              <a:buAutoNum type="arabicPeriod"/>
            </a:pPr>
            <a:r>
              <a:rPr lang="en-US" sz="2400" dirty="0" smtClean="0"/>
              <a:t>Do attribute-dropping before feeding </a:t>
            </a:r>
            <a:r>
              <a:rPr lang="en-US" sz="2400" dirty="0" smtClean="0"/>
              <a:t>data (pipelined) </a:t>
            </a:r>
            <a:r>
              <a:rPr lang="en-US" sz="2400" dirty="0" smtClean="0"/>
              <a:t>to sort, end up with T pages.</a:t>
            </a:r>
          </a:p>
          <a:p>
            <a:pPr marL="457200" indent="-457200">
              <a:buSzPct val="75000"/>
              <a:buFont typeface="+mj-lt"/>
              <a:buAutoNum type="arabicPeriod"/>
            </a:pPr>
            <a:r>
              <a:rPr lang="en-US" sz="2400" dirty="0" smtClean="0"/>
              <a:t>Sort result</a:t>
            </a:r>
          </a:p>
          <a:p>
            <a:pPr marL="457200" indent="-457200">
              <a:buSzPct val="75000"/>
              <a:buFont typeface="+mj-lt"/>
              <a:buAutoNum type="arabicPeriod"/>
            </a:pPr>
            <a:r>
              <a:rPr lang="en-US" sz="2400" dirty="0" smtClean="0"/>
              <a:t>Post-process by watching for new row-values as data is produced. </a:t>
            </a:r>
          </a:p>
          <a:p>
            <a:pPr marL="0" indent="0">
              <a:buSzPct val="75000"/>
              <a:buNone/>
            </a:pPr>
            <a:endParaRPr lang="en-US" sz="2400" dirty="0" smtClean="0">
              <a:solidFill>
                <a:srgbClr val="FF0000"/>
              </a:solidFill>
            </a:endParaRPr>
          </a:p>
          <a:p>
            <a:pPr>
              <a:buSzPct val="75000"/>
            </a:pPr>
            <a:r>
              <a:rPr lang="en-US" sz="2400" dirty="0" smtClean="0">
                <a:solidFill>
                  <a:srgbClr val="FF0000"/>
                </a:solidFill>
              </a:rPr>
              <a:t>Cost</a:t>
            </a:r>
            <a:endParaRPr lang="en-US" sz="2400" dirty="0" smtClean="0">
              <a:solidFill>
                <a:schemeClr val="accent2"/>
              </a:solidFill>
            </a:endParaRPr>
          </a:p>
          <a:p>
            <a:pPr lvl="1">
              <a:buSzPct val="75000"/>
            </a:pPr>
            <a:r>
              <a:rPr lang="en-US" sz="2100" dirty="0" smtClean="0"/>
              <a:t>In step 1, </a:t>
            </a:r>
            <a:r>
              <a:rPr lang="en-US" sz="2100" dirty="0"/>
              <a:t>read original relation (size M), write out same number of smaller </a:t>
            </a:r>
            <a:r>
              <a:rPr lang="en-US" sz="2100" dirty="0" smtClean="0"/>
              <a:t>tuples</a:t>
            </a:r>
          </a:p>
          <a:p>
            <a:pPr lvl="1">
              <a:buSzPct val="75000"/>
            </a:pPr>
            <a:r>
              <a:rPr lang="en-US" sz="2100" dirty="0" smtClean="0"/>
              <a:t>In </a:t>
            </a:r>
            <a:r>
              <a:rPr lang="en-US" sz="2100" dirty="0"/>
              <a:t>merging passes, </a:t>
            </a:r>
            <a:r>
              <a:rPr lang="en-US" sz="2100" dirty="0" smtClean="0"/>
              <a:t>same number of </a:t>
            </a:r>
            <a:r>
              <a:rPr lang="en-US" sz="2100" dirty="0"/>
              <a:t>tuples written out in each pass.  </a:t>
            </a:r>
            <a:r>
              <a:rPr lang="en-US" sz="2100" dirty="0" smtClean="0"/>
              <a:t>Use normal sort cost for M pages,</a:t>
            </a:r>
            <a:r>
              <a:rPr lang="en-US" sz="2000" dirty="0" smtClean="0">
                <a:solidFill>
                  <a:srgbClr val="FF0000"/>
                </a:solidFill>
              </a:rPr>
              <a:t> </a:t>
            </a:r>
            <a:r>
              <a:rPr lang="en-US" sz="2000" dirty="0" smtClean="0">
                <a:solidFill>
                  <a:schemeClr val="tx1"/>
                </a:solidFill>
              </a:rPr>
              <a:t>2M </a:t>
            </a:r>
            <a:r>
              <a:rPr lang="en-US" sz="2000" dirty="0">
                <a:solidFill>
                  <a:schemeClr val="tx1"/>
                </a:solidFill>
              </a:rPr>
              <a:t>* (# of passes)</a:t>
            </a:r>
          </a:p>
          <a:p>
            <a:pPr lvl="1">
              <a:buSzPct val="75000"/>
            </a:pPr>
            <a:endParaRPr lang="en-US" sz="2100" dirty="0"/>
          </a:p>
        </p:txBody>
      </p:sp>
    </p:spTree>
    <p:extLst>
      <p:ext uri="{BB962C8B-B14F-4D97-AF65-F5344CB8AC3E}">
        <p14:creationId xmlns:p14="http://schemas.microsoft.com/office/powerpoint/2010/main" val="1392177149"/>
      </p:ext>
    </p:extLst>
  </p:cSld>
  <p:clrMapOvr>
    <a:masterClrMapping/>
  </p:clrMapOvr>
  <p:transition>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6" name="Rectangle 4"/>
          <p:cNvSpPr>
            <a:spLocks noGrp="1" noChangeArrowheads="1"/>
          </p:cNvSpPr>
          <p:nvPr>
            <p:ph type="title"/>
          </p:nvPr>
        </p:nvSpPr>
        <p:spPr>
          <a:xfrm>
            <a:off x="304800" y="228600"/>
            <a:ext cx="7772400" cy="876300"/>
          </a:xfrm>
          <a:noFill/>
          <a:ln/>
        </p:spPr>
        <p:txBody>
          <a:bodyPr/>
          <a:lstStyle/>
          <a:p>
            <a:r>
              <a:rPr lang="en-US" dirty="0"/>
              <a:t>Projection </a:t>
            </a:r>
            <a:r>
              <a:rPr lang="en-US" dirty="0" smtClean="0"/>
              <a:t>with Hashing</a:t>
            </a:r>
            <a:endParaRPr lang="en-US" dirty="0"/>
          </a:p>
        </p:txBody>
      </p:sp>
      <p:sp>
        <p:nvSpPr>
          <p:cNvPr id="13317" name="Rectangle 5"/>
          <p:cNvSpPr>
            <a:spLocks noGrp="1" noChangeArrowheads="1"/>
          </p:cNvSpPr>
          <p:nvPr>
            <p:ph type="body" idx="1"/>
          </p:nvPr>
        </p:nvSpPr>
        <p:spPr>
          <a:xfrm>
            <a:off x="228600" y="1295400"/>
            <a:ext cx="8915400" cy="4800600"/>
          </a:xfrm>
          <a:noFill/>
          <a:ln/>
        </p:spPr>
        <p:txBody>
          <a:bodyPr>
            <a:normAutofit/>
          </a:bodyPr>
          <a:lstStyle/>
          <a:p>
            <a:r>
              <a:rPr lang="en-US" sz="2800" i="1" dirty="0">
                <a:solidFill>
                  <a:srgbClr val="FF0000"/>
                </a:solidFill>
              </a:rPr>
              <a:t>Partitioning phase</a:t>
            </a:r>
            <a:r>
              <a:rPr lang="en-US" sz="2800" dirty="0"/>
              <a:t>:  </a:t>
            </a:r>
            <a:endParaRPr lang="en-US" sz="2800" dirty="0" smtClean="0"/>
          </a:p>
          <a:p>
            <a:pPr lvl="1"/>
            <a:r>
              <a:rPr lang="en-US" sz="2400" dirty="0" smtClean="0"/>
              <a:t>Read </a:t>
            </a:r>
            <a:r>
              <a:rPr lang="en-US" sz="2400" dirty="0"/>
              <a:t>R using one input buffer.  For each tuple, discard unwanted fields, apply hash function </a:t>
            </a:r>
            <a:r>
              <a:rPr lang="en-US" sz="2400" i="1" dirty="0">
                <a:solidFill>
                  <a:srgbClr val="FF0000"/>
                </a:solidFill>
              </a:rPr>
              <a:t>h1</a:t>
            </a:r>
            <a:r>
              <a:rPr lang="en-US" sz="2400" dirty="0"/>
              <a:t> to choose one of </a:t>
            </a:r>
            <a:r>
              <a:rPr lang="en-US" sz="2400" dirty="0" smtClean="0">
                <a:solidFill>
                  <a:srgbClr val="FF0000"/>
                </a:solidFill>
              </a:rPr>
              <a:t>B-1</a:t>
            </a:r>
            <a:r>
              <a:rPr lang="en-US" sz="2400" dirty="0" smtClean="0"/>
              <a:t>output buffers</a:t>
            </a:r>
          </a:p>
          <a:p>
            <a:pPr lvl="1"/>
            <a:r>
              <a:rPr lang="en-US" sz="2400" dirty="0" smtClean="0"/>
              <a:t>Each output buffer is feeding a run on disk</a:t>
            </a:r>
            <a:endParaRPr lang="en-US" sz="2400" dirty="0"/>
          </a:p>
          <a:p>
            <a:pPr lvl="1">
              <a:buSzPct val="75000"/>
            </a:pPr>
            <a:r>
              <a:rPr lang="en-US" sz="2400" dirty="0"/>
              <a:t>Result is </a:t>
            </a:r>
            <a:r>
              <a:rPr lang="en-US" sz="2400" dirty="0">
                <a:solidFill>
                  <a:srgbClr val="FF0000"/>
                </a:solidFill>
              </a:rPr>
              <a:t>B-1</a:t>
            </a:r>
            <a:r>
              <a:rPr lang="en-US" sz="2400" dirty="0"/>
              <a:t> partitions (of tuples with no unwanted fields</a:t>
            </a:r>
            <a:r>
              <a:rPr lang="en-US" sz="2400" dirty="0" smtClean="0"/>
              <a:t>), tuples </a:t>
            </a:r>
            <a:r>
              <a:rPr lang="en-US" sz="2400" dirty="0"/>
              <a:t>from different partitions guaranteed to be </a:t>
            </a:r>
            <a:r>
              <a:rPr lang="en-US" sz="2400" dirty="0" smtClean="0"/>
              <a:t>distinct</a:t>
            </a:r>
          </a:p>
          <a:p>
            <a:pPr lvl="1">
              <a:buSzPct val="75000"/>
            </a:pPr>
            <a:r>
              <a:rPr lang="en-US" sz="2400" dirty="0" smtClean="0"/>
              <a:t>See next slide for diagram</a:t>
            </a:r>
            <a:endParaRPr lang="en-US" sz="2400" dirty="0"/>
          </a:p>
          <a:p>
            <a:r>
              <a:rPr lang="en-US" i="1" dirty="0">
                <a:solidFill>
                  <a:srgbClr val="FF0000"/>
                </a:solidFill>
              </a:rPr>
              <a:t>Duplicate elimination phase</a:t>
            </a:r>
            <a:r>
              <a:rPr lang="en-US" dirty="0"/>
              <a:t>:  </a:t>
            </a:r>
            <a:r>
              <a:rPr lang="en-US" dirty="0" smtClean="0"/>
              <a:t>process runs from partitioning phase. Each run forms a partition of the data</a:t>
            </a:r>
          </a:p>
        </p:txBody>
      </p:sp>
    </p:spTree>
    <p:extLst>
      <p:ext uri="{BB962C8B-B14F-4D97-AF65-F5344CB8AC3E}">
        <p14:creationId xmlns:p14="http://schemas.microsoft.com/office/powerpoint/2010/main" val="1236892450"/>
      </p:ext>
    </p:extLst>
  </p:cSld>
  <p:clrMapOvr>
    <a:masterClrMapping/>
  </p:clrMapOvr>
  <p:transition>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2" name="Rectangle 4"/>
          <p:cNvSpPr>
            <a:spLocks noGrp="1" noChangeArrowheads="1"/>
          </p:cNvSpPr>
          <p:nvPr>
            <p:ph type="title"/>
          </p:nvPr>
        </p:nvSpPr>
        <p:spPr>
          <a:xfrm>
            <a:off x="328613" y="29570"/>
            <a:ext cx="7772400" cy="1104900"/>
          </a:xfrm>
          <a:noFill/>
          <a:ln/>
        </p:spPr>
        <p:txBody>
          <a:bodyPr/>
          <a:lstStyle/>
          <a:p>
            <a:r>
              <a:rPr lang="en-US" dirty="0" smtClean="0"/>
              <a:t>Hash Projection: Partitioning Phase</a:t>
            </a:r>
            <a:endParaRPr lang="en-US" dirty="0"/>
          </a:p>
        </p:txBody>
      </p:sp>
      <p:sp>
        <p:nvSpPr>
          <p:cNvPr id="27653" name="Rectangle 5"/>
          <p:cNvSpPr>
            <a:spLocks noGrp="1" noChangeArrowheads="1"/>
          </p:cNvSpPr>
          <p:nvPr>
            <p:ph type="body" sz="half" idx="1"/>
          </p:nvPr>
        </p:nvSpPr>
        <p:spPr>
          <a:xfrm>
            <a:off x="128441" y="1295400"/>
            <a:ext cx="8610600" cy="1223963"/>
          </a:xfrm>
          <a:noFill/>
          <a:ln/>
        </p:spPr>
        <p:txBody>
          <a:bodyPr>
            <a:normAutofit/>
          </a:bodyPr>
          <a:lstStyle/>
          <a:p>
            <a:r>
              <a:rPr lang="en-US" sz="2400" dirty="0"/>
              <a:t>Partition </a:t>
            </a:r>
            <a:r>
              <a:rPr lang="en-US" sz="2400" dirty="0" smtClean="0"/>
              <a:t>R using </a:t>
            </a:r>
            <a:r>
              <a:rPr lang="en-US" sz="2400" dirty="0"/>
              <a:t>hash </a:t>
            </a:r>
            <a:r>
              <a:rPr lang="en-US" sz="2400" dirty="0" smtClean="0"/>
              <a:t>function </a:t>
            </a:r>
            <a:r>
              <a:rPr lang="en-US" sz="2400" b="1" dirty="0" smtClean="0">
                <a:solidFill>
                  <a:srgbClr val="FF0000"/>
                </a:solidFill>
              </a:rPr>
              <a:t>h</a:t>
            </a:r>
            <a:endParaRPr lang="en-US" sz="2400" dirty="0" smtClean="0"/>
          </a:p>
          <a:p>
            <a:r>
              <a:rPr lang="en-US" sz="2400" dirty="0" smtClean="0"/>
              <a:t>Duplicates will hash to the same partition</a:t>
            </a:r>
            <a:endParaRPr lang="en-US" sz="2400" dirty="0"/>
          </a:p>
        </p:txBody>
      </p:sp>
      <p:grpSp>
        <p:nvGrpSpPr>
          <p:cNvPr id="2" name="Group 114"/>
          <p:cNvGrpSpPr>
            <a:grpSpLocks/>
          </p:cNvGrpSpPr>
          <p:nvPr/>
        </p:nvGrpSpPr>
        <p:grpSpPr bwMode="auto">
          <a:xfrm>
            <a:off x="1671638" y="2519363"/>
            <a:ext cx="6024562" cy="3195637"/>
            <a:chOff x="2162" y="203"/>
            <a:chExt cx="3564" cy="1870"/>
          </a:xfrm>
        </p:grpSpPr>
        <p:sp>
          <p:nvSpPr>
            <p:cNvPr id="27709" name="Rectangle 61"/>
            <p:cNvSpPr>
              <a:spLocks noChangeArrowheads="1"/>
            </p:cNvSpPr>
            <p:nvPr/>
          </p:nvSpPr>
          <p:spPr bwMode="auto">
            <a:xfrm>
              <a:off x="2934" y="1830"/>
              <a:ext cx="1582"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solidFill>
                    <a:srgbClr val="000000"/>
                  </a:solidFill>
                </a:rPr>
                <a:t>B main memory buffers</a:t>
              </a:r>
            </a:p>
          </p:txBody>
        </p:sp>
        <p:sp>
          <p:nvSpPr>
            <p:cNvPr id="27710" name="Rectangle 62"/>
            <p:cNvSpPr>
              <a:spLocks noChangeArrowheads="1"/>
            </p:cNvSpPr>
            <p:nvPr/>
          </p:nvSpPr>
          <p:spPr bwMode="auto">
            <a:xfrm>
              <a:off x="4908" y="1844"/>
              <a:ext cx="394"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solidFill>
                    <a:srgbClr val="000000"/>
                  </a:solidFill>
                </a:rPr>
                <a:t>Disk</a:t>
              </a:r>
            </a:p>
          </p:txBody>
        </p:sp>
        <p:sp>
          <p:nvSpPr>
            <p:cNvPr id="27711" name="Rectangle 63"/>
            <p:cNvSpPr>
              <a:spLocks noChangeArrowheads="1"/>
            </p:cNvSpPr>
            <p:nvPr/>
          </p:nvSpPr>
          <p:spPr bwMode="auto">
            <a:xfrm>
              <a:off x="2315" y="1844"/>
              <a:ext cx="394"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solidFill>
                    <a:srgbClr val="000000"/>
                  </a:solidFill>
                </a:rPr>
                <a:t>Disk</a:t>
              </a:r>
            </a:p>
          </p:txBody>
        </p:sp>
        <p:sp>
          <p:nvSpPr>
            <p:cNvPr id="27712" name="Rectangle 64"/>
            <p:cNvSpPr>
              <a:spLocks noChangeArrowheads="1"/>
            </p:cNvSpPr>
            <p:nvPr/>
          </p:nvSpPr>
          <p:spPr bwMode="auto">
            <a:xfrm>
              <a:off x="2162" y="203"/>
              <a:ext cx="670" cy="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solidFill>
                    <a:srgbClr val="000000"/>
                  </a:solidFill>
                </a:rPr>
                <a:t>Original </a:t>
              </a:r>
            </a:p>
            <a:p>
              <a:r>
                <a:rPr lang="en-US" sz="1800" b="1">
                  <a:solidFill>
                    <a:srgbClr val="000000"/>
                  </a:solidFill>
                </a:rPr>
                <a:t>Relation</a:t>
              </a:r>
            </a:p>
          </p:txBody>
        </p:sp>
        <p:sp>
          <p:nvSpPr>
            <p:cNvPr id="27713" name="Rectangle 65"/>
            <p:cNvSpPr>
              <a:spLocks noChangeArrowheads="1"/>
            </p:cNvSpPr>
            <p:nvPr/>
          </p:nvSpPr>
          <p:spPr bwMode="auto">
            <a:xfrm>
              <a:off x="3914" y="395"/>
              <a:ext cx="581"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OUTPUT</a:t>
              </a:r>
            </a:p>
          </p:txBody>
        </p:sp>
        <p:sp>
          <p:nvSpPr>
            <p:cNvPr id="27714" name="Freeform 66"/>
            <p:cNvSpPr>
              <a:spLocks/>
            </p:cNvSpPr>
            <p:nvPr/>
          </p:nvSpPr>
          <p:spPr bwMode="auto">
            <a:xfrm>
              <a:off x="5040" y="1390"/>
              <a:ext cx="27" cy="40"/>
            </a:xfrm>
            <a:custGeom>
              <a:avLst/>
              <a:gdLst>
                <a:gd name="T0" fmla="*/ 26 w 27"/>
                <a:gd name="T1" fmla="*/ 20 h 40"/>
                <a:gd name="T2" fmla="*/ 14 w 27"/>
                <a:gd name="T3" fmla="*/ 0 h 40"/>
                <a:gd name="T4" fmla="*/ 0 w 27"/>
                <a:gd name="T5" fmla="*/ 20 h 40"/>
                <a:gd name="T6" fmla="*/ 14 w 27"/>
                <a:gd name="T7" fmla="*/ 39 h 40"/>
                <a:gd name="T8" fmla="*/ 26 w 27"/>
                <a:gd name="T9" fmla="*/ 20 h 40"/>
              </a:gdLst>
              <a:ahLst/>
              <a:cxnLst>
                <a:cxn ang="0">
                  <a:pos x="T0" y="T1"/>
                </a:cxn>
                <a:cxn ang="0">
                  <a:pos x="T2" y="T3"/>
                </a:cxn>
                <a:cxn ang="0">
                  <a:pos x="T4" y="T5"/>
                </a:cxn>
                <a:cxn ang="0">
                  <a:pos x="T6" y="T7"/>
                </a:cxn>
                <a:cxn ang="0">
                  <a:pos x="T8" y="T9"/>
                </a:cxn>
              </a:cxnLst>
              <a:rect l="0" t="0" r="r" b="b"/>
              <a:pathLst>
                <a:path w="27" h="40">
                  <a:moveTo>
                    <a:pt x="26" y="20"/>
                  </a:moveTo>
                  <a:lnTo>
                    <a:pt x="14" y="0"/>
                  </a:lnTo>
                  <a:lnTo>
                    <a:pt x="0" y="20"/>
                  </a:lnTo>
                  <a:lnTo>
                    <a:pt x="14" y="39"/>
                  </a:lnTo>
                  <a:lnTo>
                    <a:pt x="26" y="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15" name="Freeform 67"/>
            <p:cNvSpPr>
              <a:spLocks/>
            </p:cNvSpPr>
            <p:nvPr/>
          </p:nvSpPr>
          <p:spPr bwMode="auto">
            <a:xfrm>
              <a:off x="5138" y="1390"/>
              <a:ext cx="27" cy="40"/>
            </a:xfrm>
            <a:custGeom>
              <a:avLst/>
              <a:gdLst>
                <a:gd name="T0" fmla="*/ 26 w 27"/>
                <a:gd name="T1" fmla="*/ 20 h 40"/>
                <a:gd name="T2" fmla="*/ 14 w 27"/>
                <a:gd name="T3" fmla="*/ 0 h 40"/>
                <a:gd name="T4" fmla="*/ 0 w 27"/>
                <a:gd name="T5" fmla="*/ 20 h 40"/>
                <a:gd name="T6" fmla="*/ 14 w 27"/>
                <a:gd name="T7" fmla="*/ 39 h 40"/>
                <a:gd name="T8" fmla="*/ 26 w 27"/>
                <a:gd name="T9" fmla="*/ 20 h 40"/>
              </a:gdLst>
              <a:ahLst/>
              <a:cxnLst>
                <a:cxn ang="0">
                  <a:pos x="T0" y="T1"/>
                </a:cxn>
                <a:cxn ang="0">
                  <a:pos x="T2" y="T3"/>
                </a:cxn>
                <a:cxn ang="0">
                  <a:pos x="T4" y="T5"/>
                </a:cxn>
                <a:cxn ang="0">
                  <a:pos x="T6" y="T7"/>
                </a:cxn>
                <a:cxn ang="0">
                  <a:pos x="T8" y="T9"/>
                </a:cxn>
              </a:cxnLst>
              <a:rect l="0" t="0" r="r" b="b"/>
              <a:pathLst>
                <a:path w="27" h="40">
                  <a:moveTo>
                    <a:pt x="26" y="20"/>
                  </a:moveTo>
                  <a:lnTo>
                    <a:pt x="14" y="0"/>
                  </a:lnTo>
                  <a:lnTo>
                    <a:pt x="0" y="20"/>
                  </a:lnTo>
                  <a:lnTo>
                    <a:pt x="14" y="39"/>
                  </a:lnTo>
                  <a:lnTo>
                    <a:pt x="26" y="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16" name="Freeform 68"/>
            <p:cNvSpPr>
              <a:spLocks/>
            </p:cNvSpPr>
            <p:nvPr/>
          </p:nvSpPr>
          <p:spPr bwMode="auto">
            <a:xfrm>
              <a:off x="2832" y="384"/>
              <a:ext cx="1683" cy="1442"/>
            </a:xfrm>
            <a:custGeom>
              <a:avLst/>
              <a:gdLst>
                <a:gd name="T0" fmla="*/ 0 w 1683"/>
                <a:gd name="T1" fmla="*/ 1441 h 1442"/>
                <a:gd name="T2" fmla="*/ 0 w 1683"/>
                <a:gd name="T3" fmla="*/ 0 h 1442"/>
                <a:gd name="T4" fmla="*/ 1682 w 1683"/>
                <a:gd name="T5" fmla="*/ 0 h 1442"/>
                <a:gd name="T6" fmla="*/ 1682 w 1683"/>
                <a:gd name="T7" fmla="*/ 1441 h 1442"/>
                <a:gd name="T8" fmla="*/ 0 w 1683"/>
                <a:gd name="T9" fmla="*/ 1441 h 1442"/>
              </a:gdLst>
              <a:ahLst/>
              <a:cxnLst>
                <a:cxn ang="0">
                  <a:pos x="T0" y="T1"/>
                </a:cxn>
                <a:cxn ang="0">
                  <a:pos x="T2" y="T3"/>
                </a:cxn>
                <a:cxn ang="0">
                  <a:pos x="T4" y="T5"/>
                </a:cxn>
                <a:cxn ang="0">
                  <a:pos x="T6" y="T7"/>
                </a:cxn>
                <a:cxn ang="0">
                  <a:pos x="T8" y="T9"/>
                </a:cxn>
              </a:cxnLst>
              <a:rect l="0" t="0" r="r" b="b"/>
              <a:pathLst>
                <a:path w="1683" h="1442">
                  <a:moveTo>
                    <a:pt x="0" y="1441"/>
                  </a:moveTo>
                  <a:lnTo>
                    <a:pt x="0" y="0"/>
                  </a:lnTo>
                  <a:lnTo>
                    <a:pt x="1682" y="0"/>
                  </a:lnTo>
                  <a:lnTo>
                    <a:pt x="1682" y="1441"/>
                  </a:lnTo>
                  <a:lnTo>
                    <a:pt x="0" y="144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17" name="Freeform 69"/>
            <p:cNvSpPr>
              <a:spLocks/>
            </p:cNvSpPr>
            <p:nvPr/>
          </p:nvSpPr>
          <p:spPr bwMode="auto">
            <a:xfrm>
              <a:off x="3054" y="1215"/>
              <a:ext cx="211" cy="170"/>
            </a:xfrm>
            <a:custGeom>
              <a:avLst/>
              <a:gdLst>
                <a:gd name="T0" fmla="*/ 0 w 211"/>
                <a:gd name="T1" fmla="*/ 169 h 170"/>
                <a:gd name="T2" fmla="*/ 0 w 211"/>
                <a:gd name="T3" fmla="*/ 0 h 170"/>
                <a:gd name="T4" fmla="*/ 210 w 211"/>
                <a:gd name="T5" fmla="*/ 0 h 170"/>
                <a:gd name="T6" fmla="*/ 210 w 211"/>
                <a:gd name="T7" fmla="*/ 169 h 170"/>
                <a:gd name="T8" fmla="*/ 0 w 211"/>
                <a:gd name="T9" fmla="*/ 169 h 170"/>
              </a:gdLst>
              <a:ahLst/>
              <a:cxnLst>
                <a:cxn ang="0">
                  <a:pos x="T0" y="T1"/>
                </a:cxn>
                <a:cxn ang="0">
                  <a:pos x="T2" y="T3"/>
                </a:cxn>
                <a:cxn ang="0">
                  <a:pos x="T4" y="T5"/>
                </a:cxn>
                <a:cxn ang="0">
                  <a:pos x="T6" y="T7"/>
                </a:cxn>
                <a:cxn ang="0">
                  <a:pos x="T8" y="T9"/>
                </a:cxn>
              </a:cxnLst>
              <a:rect l="0" t="0" r="r" b="b"/>
              <a:pathLst>
                <a:path w="211" h="170">
                  <a:moveTo>
                    <a:pt x="0" y="169"/>
                  </a:moveTo>
                  <a:lnTo>
                    <a:pt x="0" y="0"/>
                  </a:lnTo>
                  <a:lnTo>
                    <a:pt x="210" y="0"/>
                  </a:lnTo>
                  <a:lnTo>
                    <a:pt x="210" y="169"/>
                  </a:lnTo>
                  <a:lnTo>
                    <a:pt x="0" y="169"/>
                  </a:lnTo>
                </a:path>
              </a:pathLst>
            </a:custGeom>
            <a:solidFill>
              <a:srgbClr val="F6BF6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 name="Group 73"/>
            <p:cNvGrpSpPr>
              <a:grpSpLocks/>
            </p:cNvGrpSpPr>
            <p:nvPr/>
          </p:nvGrpSpPr>
          <p:grpSpPr bwMode="auto">
            <a:xfrm>
              <a:off x="4158" y="1336"/>
              <a:ext cx="211" cy="57"/>
              <a:chOff x="4158" y="1336"/>
              <a:chExt cx="211" cy="57"/>
            </a:xfrm>
          </p:grpSpPr>
          <p:sp>
            <p:nvSpPr>
              <p:cNvPr id="27718" name="Freeform 70"/>
              <p:cNvSpPr>
                <a:spLocks/>
              </p:cNvSpPr>
              <p:nvPr/>
            </p:nvSpPr>
            <p:spPr bwMode="auto">
              <a:xfrm>
                <a:off x="4158" y="1336"/>
                <a:ext cx="27" cy="40"/>
              </a:xfrm>
              <a:custGeom>
                <a:avLst/>
                <a:gdLst>
                  <a:gd name="T0" fmla="*/ 26 w 27"/>
                  <a:gd name="T1" fmla="*/ 19 h 40"/>
                  <a:gd name="T2" fmla="*/ 13 w 27"/>
                  <a:gd name="T3" fmla="*/ 0 h 40"/>
                  <a:gd name="T4" fmla="*/ 0 w 27"/>
                  <a:gd name="T5" fmla="*/ 19 h 40"/>
                  <a:gd name="T6" fmla="*/ 13 w 27"/>
                  <a:gd name="T7" fmla="*/ 39 h 40"/>
                  <a:gd name="T8" fmla="*/ 26 w 27"/>
                  <a:gd name="T9" fmla="*/ 19 h 40"/>
                </a:gdLst>
                <a:ahLst/>
                <a:cxnLst>
                  <a:cxn ang="0">
                    <a:pos x="T0" y="T1"/>
                  </a:cxn>
                  <a:cxn ang="0">
                    <a:pos x="T2" y="T3"/>
                  </a:cxn>
                  <a:cxn ang="0">
                    <a:pos x="T4" y="T5"/>
                  </a:cxn>
                  <a:cxn ang="0">
                    <a:pos x="T6" y="T7"/>
                  </a:cxn>
                  <a:cxn ang="0">
                    <a:pos x="T8" y="T9"/>
                  </a:cxn>
                </a:cxnLst>
                <a:rect l="0" t="0" r="r" b="b"/>
                <a:pathLst>
                  <a:path w="27" h="40">
                    <a:moveTo>
                      <a:pt x="26" y="19"/>
                    </a:moveTo>
                    <a:lnTo>
                      <a:pt x="13" y="0"/>
                    </a:lnTo>
                    <a:lnTo>
                      <a:pt x="0" y="19"/>
                    </a:lnTo>
                    <a:lnTo>
                      <a:pt x="13" y="39"/>
                    </a:lnTo>
                    <a:lnTo>
                      <a:pt x="26" y="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19" name="Freeform 71"/>
              <p:cNvSpPr>
                <a:spLocks/>
              </p:cNvSpPr>
              <p:nvPr/>
            </p:nvSpPr>
            <p:spPr bwMode="auto">
              <a:xfrm>
                <a:off x="4249" y="1336"/>
                <a:ext cx="27" cy="40"/>
              </a:xfrm>
              <a:custGeom>
                <a:avLst/>
                <a:gdLst>
                  <a:gd name="T0" fmla="*/ 26 w 27"/>
                  <a:gd name="T1" fmla="*/ 19 h 40"/>
                  <a:gd name="T2" fmla="*/ 13 w 27"/>
                  <a:gd name="T3" fmla="*/ 0 h 40"/>
                  <a:gd name="T4" fmla="*/ 0 w 27"/>
                  <a:gd name="T5" fmla="*/ 19 h 40"/>
                  <a:gd name="T6" fmla="*/ 13 w 27"/>
                  <a:gd name="T7" fmla="*/ 39 h 40"/>
                  <a:gd name="T8" fmla="*/ 26 w 27"/>
                  <a:gd name="T9" fmla="*/ 19 h 40"/>
                </a:gdLst>
                <a:ahLst/>
                <a:cxnLst>
                  <a:cxn ang="0">
                    <a:pos x="T0" y="T1"/>
                  </a:cxn>
                  <a:cxn ang="0">
                    <a:pos x="T2" y="T3"/>
                  </a:cxn>
                  <a:cxn ang="0">
                    <a:pos x="T4" y="T5"/>
                  </a:cxn>
                  <a:cxn ang="0">
                    <a:pos x="T6" y="T7"/>
                  </a:cxn>
                  <a:cxn ang="0">
                    <a:pos x="T8" y="T9"/>
                  </a:cxn>
                </a:cxnLst>
                <a:rect l="0" t="0" r="r" b="b"/>
                <a:pathLst>
                  <a:path w="27" h="40">
                    <a:moveTo>
                      <a:pt x="26" y="19"/>
                    </a:moveTo>
                    <a:lnTo>
                      <a:pt x="13" y="0"/>
                    </a:lnTo>
                    <a:lnTo>
                      <a:pt x="0" y="19"/>
                    </a:lnTo>
                    <a:lnTo>
                      <a:pt x="13" y="39"/>
                    </a:lnTo>
                    <a:lnTo>
                      <a:pt x="26" y="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20" name="Freeform 72"/>
              <p:cNvSpPr>
                <a:spLocks/>
              </p:cNvSpPr>
              <p:nvPr/>
            </p:nvSpPr>
            <p:spPr bwMode="auto">
              <a:xfrm>
                <a:off x="4347" y="1336"/>
                <a:ext cx="22" cy="57"/>
              </a:xfrm>
              <a:custGeom>
                <a:avLst/>
                <a:gdLst>
                  <a:gd name="T0" fmla="*/ 21 w 22"/>
                  <a:gd name="T1" fmla="*/ 27 h 57"/>
                  <a:gd name="T2" fmla="*/ 11 w 22"/>
                  <a:gd name="T3" fmla="*/ 0 h 57"/>
                  <a:gd name="T4" fmla="*/ 0 w 22"/>
                  <a:gd name="T5" fmla="*/ 27 h 57"/>
                  <a:gd name="T6" fmla="*/ 11 w 22"/>
                  <a:gd name="T7" fmla="*/ 56 h 57"/>
                  <a:gd name="T8" fmla="*/ 21 w 22"/>
                  <a:gd name="T9" fmla="*/ 27 h 57"/>
                </a:gdLst>
                <a:ahLst/>
                <a:cxnLst>
                  <a:cxn ang="0">
                    <a:pos x="T0" y="T1"/>
                  </a:cxn>
                  <a:cxn ang="0">
                    <a:pos x="T2" y="T3"/>
                  </a:cxn>
                  <a:cxn ang="0">
                    <a:pos x="T4" y="T5"/>
                  </a:cxn>
                  <a:cxn ang="0">
                    <a:pos x="T6" y="T7"/>
                  </a:cxn>
                  <a:cxn ang="0">
                    <a:pos x="T8" y="T9"/>
                  </a:cxn>
                </a:cxnLst>
                <a:rect l="0" t="0" r="r" b="b"/>
                <a:pathLst>
                  <a:path w="22" h="57">
                    <a:moveTo>
                      <a:pt x="21" y="27"/>
                    </a:moveTo>
                    <a:lnTo>
                      <a:pt x="11" y="0"/>
                    </a:lnTo>
                    <a:lnTo>
                      <a:pt x="0" y="27"/>
                    </a:lnTo>
                    <a:lnTo>
                      <a:pt x="11" y="56"/>
                    </a:lnTo>
                    <a:lnTo>
                      <a:pt x="21" y="2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722" name="Freeform 74"/>
            <p:cNvSpPr>
              <a:spLocks/>
            </p:cNvSpPr>
            <p:nvPr/>
          </p:nvSpPr>
          <p:spPr bwMode="auto">
            <a:xfrm>
              <a:off x="4793" y="791"/>
              <a:ext cx="158" cy="170"/>
            </a:xfrm>
            <a:custGeom>
              <a:avLst/>
              <a:gdLst>
                <a:gd name="T0" fmla="*/ 0 w 158"/>
                <a:gd name="T1" fmla="*/ 169 h 170"/>
                <a:gd name="T2" fmla="*/ 0 w 158"/>
                <a:gd name="T3" fmla="*/ 0 h 170"/>
                <a:gd name="T4" fmla="*/ 157 w 158"/>
                <a:gd name="T5" fmla="*/ 0 h 170"/>
                <a:gd name="T6" fmla="*/ 157 w 158"/>
                <a:gd name="T7" fmla="*/ 169 h 170"/>
                <a:gd name="T8" fmla="*/ 0 w 158"/>
                <a:gd name="T9" fmla="*/ 169 h 170"/>
              </a:gdLst>
              <a:ahLst/>
              <a:cxnLst>
                <a:cxn ang="0">
                  <a:pos x="T0" y="T1"/>
                </a:cxn>
                <a:cxn ang="0">
                  <a:pos x="T2" y="T3"/>
                </a:cxn>
                <a:cxn ang="0">
                  <a:pos x="T4" y="T5"/>
                </a:cxn>
                <a:cxn ang="0">
                  <a:pos x="T6" y="T7"/>
                </a:cxn>
                <a:cxn ang="0">
                  <a:pos x="T8" y="T9"/>
                </a:cxn>
              </a:cxnLst>
              <a:rect l="0" t="0" r="r" b="b"/>
              <a:pathLst>
                <a:path w="158" h="170">
                  <a:moveTo>
                    <a:pt x="0" y="169"/>
                  </a:moveTo>
                  <a:lnTo>
                    <a:pt x="0" y="0"/>
                  </a:lnTo>
                  <a:lnTo>
                    <a:pt x="157" y="0"/>
                  </a:lnTo>
                  <a:lnTo>
                    <a:pt x="157" y="169"/>
                  </a:lnTo>
                  <a:lnTo>
                    <a:pt x="0" y="169"/>
                  </a:lnTo>
                </a:path>
              </a:pathLst>
            </a:custGeom>
            <a:solidFill>
              <a:srgbClr val="F6BF6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23" name="Freeform 75"/>
            <p:cNvSpPr>
              <a:spLocks/>
            </p:cNvSpPr>
            <p:nvPr/>
          </p:nvSpPr>
          <p:spPr bwMode="auto">
            <a:xfrm>
              <a:off x="4976" y="791"/>
              <a:ext cx="157" cy="170"/>
            </a:xfrm>
            <a:custGeom>
              <a:avLst/>
              <a:gdLst>
                <a:gd name="T0" fmla="*/ 0 w 157"/>
                <a:gd name="T1" fmla="*/ 169 h 170"/>
                <a:gd name="T2" fmla="*/ 0 w 157"/>
                <a:gd name="T3" fmla="*/ 0 h 170"/>
                <a:gd name="T4" fmla="*/ 156 w 157"/>
                <a:gd name="T5" fmla="*/ 0 h 170"/>
                <a:gd name="T6" fmla="*/ 156 w 157"/>
                <a:gd name="T7" fmla="*/ 169 h 170"/>
                <a:gd name="T8" fmla="*/ 0 w 157"/>
                <a:gd name="T9" fmla="*/ 169 h 170"/>
              </a:gdLst>
              <a:ahLst/>
              <a:cxnLst>
                <a:cxn ang="0">
                  <a:pos x="T0" y="T1"/>
                </a:cxn>
                <a:cxn ang="0">
                  <a:pos x="T2" y="T3"/>
                </a:cxn>
                <a:cxn ang="0">
                  <a:pos x="T4" y="T5"/>
                </a:cxn>
                <a:cxn ang="0">
                  <a:pos x="T6" y="T7"/>
                </a:cxn>
                <a:cxn ang="0">
                  <a:pos x="T8" y="T9"/>
                </a:cxn>
              </a:cxnLst>
              <a:rect l="0" t="0" r="r" b="b"/>
              <a:pathLst>
                <a:path w="157" h="170">
                  <a:moveTo>
                    <a:pt x="0" y="169"/>
                  </a:moveTo>
                  <a:lnTo>
                    <a:pt x="0" y="0"/>
                  </a:lnTo>
                  <a:lnTo>
                    <a:pt x="156" y="0"/>
                  </a:lnTo>
                  <a:lnTo>
                    <a:pt x="156" y="169"/>
                  </a:lnTo>
                  <a:lnTo>
                    <a:pt x="0" y="169"/>
                  </a:lnTo>
                </a:path>
              </a:pathLst>
            </a:custGeom>
            <a:solidFill>
              <a:srgbClr val="F6BF6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24" name="Freeform 76"/>
            <p:cNvSpPr>
              <a:spLocks/>
            </p:cNvSpPr>
            <p:nvPr/>
          </p:nvSpPr>
          <p:spPr bwMode="auto">
            <a:xfrm>
              <a:off x="4793" y="1085"/>
              <a:ext cx="158" cy="170"/>
            </a:xfrm>
            <a:custGeom>
              <a:avLst/>
              <a:gdLst>
                <a:gd name="T0" fmla="*/ 0 w 158"/>
                <a:gd name="T1" fmla="*/ 169 h 170"/>
                <a:gd name="T2" fmla="*/ 0 w 158"/>
                <a:gd name="T3" fmla="*/ 0 h 170"/>
                <a:gd name="T4" fmla="*/ 157 w 158"/>
                <a:gd name="T5" fmla="*/ 0 h 170"/>
                <a:gd name="T6" fmla="*/ 157 w 158"/>
                <a:gd name="T7" fmla="*/ 169 h 170"/>
                <a:gd name="T8" fmla="*/ 0 w 158"/>
                <a:gd name="T9" fmla="*/ 169 h 170"/>
              </a:gdLst>
              <a:ahLst/>
              <a:cxnLst>
                <a:cxn ang="0">
                  <a:pos x="T0" y="T1"/>
                </a:cxn>
                <a:cxn ang="0">
                  <a:pos x="T2" y="T3"/>
                </a:cxn>
                <a:cxn ang="0">
                  <a:pos x="T4" y="T5"/>
                </a:cxn>
                <a:cxn ang="0">
                  <a:pos x="T6" y="T7"/>
                </a:cxn>
                <a:cxn ang="0">
                  <a:pos x="T8" y="T9"/>
                </a:cxn>
              </a:cxnLst>
              <a:rect l="0" t="0" r="r" b="b"/>
              <a:pathLst>
                <a:path w="158" h="170">
                  <a:moveTo>
                    <a:pt x="0" y="169"/>
                  </a:moveTo>
                  <a:lnTo>
                    <a:pt x="0" y="0"/>
                  </a:lnTo>
                  <a:lnTo>
                    <a:pt x="157" y="0"/>
                  </a:lnTo>
                  <a:lnTo>
                    <a:pt x="157" y="169"/>
                  </a:lnTo>
                  <a:lnTo>
                    <a:pt x="0" y="169"/>
                  </a:lnTo>
                </a:path>
              </a:pathLst>
            </a:custGeom>
            <a:solidFill>
              <a:srgbClr val="F6BF6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25" name="Freeform 77"/>
            <p:cNvSpPr>
              <a:spLocks/>
            </p:cNvSpPr>
            <p:nvPr/>
          </p:nvSpPr>
          <p:spPr bwMode="auto">
            <a:xfrm>
              <a:off x="4982" y="1085"/>
              <a:ext cx="157" cy="170"/>
            </a:xfrm>
            <a:custGeom>
              <a:avLst/>
              <a:gdLst>
                <a:gd name="T0" fmla="*/ 0 w 157"/>
                <a:gd name="T1" fmla="*/ 169 h 170"/>
                <a:gd name="T2" fmla="*/ 0 w 157"/>
                <a:gd name="T3" fmla="*/ 0 h 170"/>
                <a:gd name="T4" fmla="*/ 156 w 157"/>
                <a:gd name="T5" fmla="*/ 0 h 170"/>
                <a:gd name="T6" fmla="*/ 156 w 157"/>
                <a:gd name="T7" fmla="*/ 169 h 170"/>
                <a:gd name="T8" fmla="*/ 0 w 157"/>
                <a:gd name="T9" fmla="*/ 169 h 170"/>
              </a:gdLst>
              <a:ahLst/>
              <a:cxnLst>
                <a:cxn ang="0">
                  <a:pos x="T0" y="T1"/>
                </a:cxn>
                <a:cxn ang="0">
                  <a:pos x="T2" y="T3"/>
                </a:cxn>
                <a:cxn ang="0">
                  <a:pos x="T4" y="T5"/>
                </a:cxn>
                <a:cxn ang="0">
                  <a:pos x="T6" y="T7"/>
                </a:cxn>
                <a:cxn ang="0">
                  <a:pos x="T8" y="T9"/>
                </a:cxn>
              </a:cxnLst>
              <a:rect l="0" t="0" r="r" b="b"/>
              <a:pathLst>
                <a:path w="157" h="170">
                  <a:moveTo>
                    <a:pt x="0" y="169"/>
                  </a:moveTo>
                  <a:lnTo>
                    <a:pt x="0" y="0"/>
                  </a:lnTo>
                  <a:lnTo>
                    <a:pt x="156" y="0"/>
                  </a:lnTo>
                  <a:lnTo>
                    <a:pt x="156" y="169"/>
                  </a:lnTo>
                  <a:lnTo>
                    <a:pt x="0" y="169"/>
                  </a:lnTo>
                </a:path>
              </a:pathLst>
            </a:custGeom>
            <a:solidFill>
              <a:srgbClr val="F6BF6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26" name="Freeform 78"/>
            <p:cNvSpPr>
              <a:spLocks/>
            </p:cNvSpPr>
            <p:nvPr/>
          </p:nvSpPr>
          <p:spPr bwMode="auto">
            <a:xfrm>
              <a:off x="4950" y="1390"/>
              <a:ext cx="27" cy="40"/>
            </a:xfrm>
            <a:custGeom>
              <a:avLst/>
              <a:gdLst>
                <a:gd name="T0" fmla="*/ 26 w 27"/>
                <a:gd name="T1" fmla="*/ 20 h 40"/>
                <a:gd name="T2" fmla="*/ 13 w 27"/>
                <a:gd name="T3" fmla="*/ 0 h 40"/>
                <a:gd name="T4" fmla="*/ 0 w 27"/>
                <a:gd name="T5" fmla="*/ 20 h 40"/>
                <a:gd name="T6" fmla="*/ 13 w 27"/>
                <a:gd name="T7" fmla="*/ 39 h 40"/>
                <a:gd name="T8" fmla="*/ 26 w 27"/>
                <a:gd name="T9" fmla="*/ 20 h 40"/>
              </a:gdLst>
              <a:ahLst/>
              <a:cxnLst>
                <a:cxn ang="0">
                  <a:pos x="T0" y="T1"/>
                </a:cxn>
                <a:cxn ang="0">
                  <a:pos x="T2" y="T3"/>
                </a:cxn>
                <a:cxn ang="0">
                  <a:pos x="T4" y="T5"/>
                </a:cxn>
                <a:cxn ang="0">
                  <a:pos x="T6" y="T7"/>
                </a:cxn>
                <a:cxn ang="0">
                  <a:pos x="T8" y="T9"/>
                </a:cxn>
              </a:cxnLst>
              <a:rect l="0" t="0" r="r" b="b"/>
              <a:pathLst>
                <a:path w="27" h="40">
                  <a:moveTo>
                    <a:pt x="26" y="20"/>
                  </a:moveTo>
                  <a:lnTo>
                    <a:pt x="13" y="0"/>
                  </a:lnTo>
                  <a:lnTo>
                    <a:pt x="0" y="20"/>
                  </a:lnTo>
                  <a:lnTo>
                    <a:pt x="13" y="39"/>
                  </a:lnTo>
                  <a:lnTo>
                    <a:pt x="26" y="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27" name="Freeform 79"/>
            <p:cNvSpPr>
              <a:spLocks/>
            </p:cNvSpPr>
            <p:nvPr/>
          </p:nvSpPr>
          <p:spPr bwMode="auto">
            <a:xfrm>
              <a:off x="5171" y="1085"/>
              <a:ext cx="157" cy="170"/>
            </a:xfrm>
            <a:custGeom>
              <a:avLst/>
              <a:gdLst>
                <a:gd name="T0" fmla="*/ 0 w 157"/>
                <a:gd name="T1" fmla="*/ 169 h 170"/>
                <a:gd name="T2" fmla="*/ 0 w 157"/>
                <a:gd name="T3" fmla="*/ 0 h 170"/>
                <a:gd name="T4" fmla="*/ 156 w 157"/>
                <a:gd name="T5" fmla="*/ 0 h 170"/>
                <a:gd name="T6" fmla="*/ 156 w 157"/>
                <a:gd name="T7" fmla="*/ 169 h 170"/>
                <a:gd name="T8" fmla="*/ 0 w 157"/>
                <a:gd name="T9" fmla="*/ 169 h 170"/>
              </a:gdLst>
              <a:ahLst/>
              <a:cxnLst>
                <a:cxn ang="0">
                  <a:pos x="T0" y="T1"/>
                </a:cxn>
                <a:cxn ang="0">
                  <a:pos x="T2" y="T3"/>
                </a:cxn>
                <a:cxn ang="0">
                  <a:pos x="T4" y="T5"/>
                </a:cxn>
                <a:cxn ang="0">
                  <a:pos x="T6" y="T7"/>
                </a:cxn>
                <a:cxn ang="0">
                  <a:pos x="T8" y="T9"/>
                </a:cxn>
              </a:cxnLst>
              <a:rect l="0" t="0" r="r" b="b"/>
              <a:pathLst>
                <a:path w="157" h="170">
                  <a:moveTo>
                    <a:pt x="0" y="169"/>
                  </a:moveTo>
                  <a:lnTo>
                    <a:pt x="0" y="0"/>
                  </a:lnTo>
                  <a:lnTo>
                    <a:pt x="156" y="0"/>
                  </a:lnTo>
                  <a:lnTo>
                    <a:pt x="156" y="169"/>
                  </a:lnTo>
                  <a:lnTo>
                    <a:pt x="0" y="169"/>
                  </a:lnTo>
                </a:path>
              </a:pathLst>
            </a:custGeom>
            <a:solidFill>
              <a:srgbClr val="F6BF6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28" name="Rectangle 80"/>
            <p:cNvSpPr>
              <a:spLocks noChangeArrowheads="1"/>
            </p:cNvSpPr>
            <p:nvPr/>
          </p:nvSpPr>
          <p:spPr bwMode="auto">
            <a:xfrm>
              <a:off x="4148" y="907"/>
              <a:ext cx="170"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2</a:t>
              </a:r>
            </a:p>
          </p:txBody>
        </p:sp>
        <p:sp>
          <p:nvSpPr>
            <p:cNvPr id="27729" name="Freeform 81"/>
            <p:cNvSpPr>
              <a:spLocks/>
            </p:cNvSpPr>
            <p:nvPr/>
          </p:nvSpPr>
          <p:spPr bwMode="auto">
            <a:xfrm>
              <a:off x="4793" y="1611"/>
              <a:ext cx="158" cy="170"/>
            </a:xfrm>
            <a:custGeom>
              <a:avLst/>
              <a:gdLst>
                <a:gd name="T0" fmla="*/ 0 w 158"/>
                <a:gd name="T1" fmla="*/ 169 h 170"/>
                <a:gd name="T2" fmla="*/ 0 w 158"/>
                <a:gd name="T3" fmla="*/ 0 h 170"/>
                <a:gd name="T4" fmla="*/ 157 w 158"/>
                <a:gd name="T5" fmla="*/ 0 h 170"/>
                <a:gd name="T6" fmla="*/ 157 w 158"/>
                <a:gd name="T7" fmla="*/ 169 h 170"/>
                <a:gd name="T8" fmla="*/ 0 w 158"/>
                <a:gd name="T9" fmla="*/ 169 h 170"/>
              </a:gdLst>
              <a:ahLst/>
              <a:cxnLst>
                <a:cxn ang="0">
                  <a:pos x="T0" y="T1"/>
                </a:cxn>
                <a:cxn ang="0">
                  <a:pos x="T2" y="T3"/>
                </a:cxn>
                <a:cxn ang="0">
                  <a:pos x="T4" y="T5"/>
                </a:cxn>
                <a:cxn ang="0">
                  <a:pos x="T6" y="T7"/>
                </a:cxn>
                <a:cxn ang="0">
                  <a:pos x="T8" y="T9"/>
                </a:cxn>
              </a:cxnLst>
              <a:rect l="0" t="0" r="r" b="b"/>
              <a:pathLst>
                <a:path w="158" h="170">
                  <a:moveTo>
                    <a:pt x="0" y="169"/>
                  </a:moveTo>
                  <a:lnTo>
                    <a:pt x="0" y="0"/>
                  </a:lnTo>
                  <a:lnTo>
                    <a:pt x="157" y="0"/>
                  </a:lnTo>
                  <a:lnTo>
                    <a:pt x="157" y="169"/>
                  </a:lnTo>
                  <a:lnTo>
                    <a:pt x="0" y="169"/>
                  </a:lnTo>
                </a:path>
              </a:pathLst>
            </a:custGeom>
            <a:solidFill>
              <a:srgbClr val="F6BF6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30" name="Freeform 82"/>
            <p:cNvSpPr>
              <a:spLocks/>
            </p:cNvSpPr>
            <p:nvPr/>
          </p:nvSpPr>
          <p:spPr bwMode="auto">
            <a:xfrm>
              <a:off x="4128" y="1584"/>
              <a:ext cx="266" cy="181"/>
            </a:xfrm>
            <a:custGeom>
              <a:avLst/>
              <a:gdLst>
                <a:gd name="T0" fmla="*/ 0 w 266"/>
                <a:gd name="T1" fmla="*/ 180 h 181"/>
                <a:gd name="T2" fmla="*/ 0 w 266"/>
                <a:gd name="T3" fmla="*/ 0 h 181"/>
                <a:gd name="T4" fmla="*/ 265 w 266"/>
                <a:gd name="T5" fmla="*/ 0 h 181"/>
                <a:gd name="T6" fmla="*/ 265 w 266"/>
                <a:gd name="T7" fmla="*/ 180 h 181"/>
                <a:gd name="T8" fmla="*/ 0 w 266"/>
                <a:gd name="T9" fmla="*/ 180 h 181"/>
              </a:gdLst>
              <a:ahLst/>
              <a:cxnLst>
                <a:cxn ang="0">
                  <a:pos x="T0" y="T1"/>
                </a:cxn>
                <a:cxn ang="0">
                  <a:pos x="T2" y="T3"/>
                </a:cxn>
                <a:cxn ang="0">
                  <a:pos x="T4" y="T5"/>
                </a:cxn>
                <a:cxn ang="0">
                  <a:pos x="T6" y="T7"/>
                </a:cxn>
                <a:cxn ang="0">
                  <a:pos x="T8" y="T9"/>
                </a:cxn>
              </a:cxnLst>
              <a:rect l="0" t="0" r="r" b="b"/>
              <a:pathLst>
                <a:path w="266" h="181">
                  <a:moveTo>
                    <a:pt x="0" y="180"/>
                  </a:moveTo>
                  <a:lnTo>
                    <a:pt x="0" y="0"/>
                  </a:lnTo>
                  <a:lnTo>
                    <a:pt x="265" y="0"/>
                  </a:lnTo>
                  <a:lnTo>
                    <a:pt x="265" y="180"/>
                  </a:lnTo>
                  <a:lnTo>
                    <a:pt x="0" y="180"/>
                  </a:lnTo>
                </a:path>
              </a:pathLst>
            </a:custGeom>
            <a:solidFill>
              <a:srgbClr val="F6BF6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31" name="Rectangle 83"/>
            <p:cNvSpPr>
              <a:spLocks noChangeArrowheads="1"/>
            </p:cNvSpPr>
            <p:nvPr/>
          </p:nvSpPr>
          <p:spPr bwMode="auto">
            <a:xfrm>
              <a:off x="2905" y="951"/>
              <a:ext cx="462"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INPUT</a:t>
              </a:r>
            </a:p>
          </p:txBody>
        </p:sp>
        <p:sp useBgFill="1">
          <p:nvSpPr>
            <p:cNvPr id="27732" name="Rectangle 84"/>
            <p:cNvSpPr>
              <a:spLocks noChangeArrowheads="1"/>
            </p:cNvSpPr>
            <p:nvPr/>
          </p:nvSpPr>
          <p:spPr bwMode="auto">
            <a:xfrm>
              <a:off x="4148" y="562"/>
              <a:ext cx="170" cy="19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1</a:t>
              </a:r>
            </a:p>
          </p:txBody>
        </p:sp>
        <p:sp>
          <p:nvSpPr>
            <p:cNvPr id="27733" name="Rectangle 85"/>
            <p:cNvSpPr>
              <a:spLocks noChangeArrowheads="1"/>
            </p:cNvSpPr>
            <p:nvPr/>
          </p:nvSpPr>
          <p:spPr bwMode="auto">
            <a:xfrm>
              <a:off x="3270" y="1106"/>
              <a:ext cx="516" cy="4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sz="1400" b="1" dirty="0">
                  <a:solidFill>
                    <a:srgbClr val="000000"/>
                  </a:solidFill>
                </a:rPr>
                <a:t>hash</a:t>
              </a:r>
            </a:p>
            <a:p>
              <a:pPr algn="ctr">
                <a:lnSpc>
                  <a:spcPct val="50000"/>
                </a:lnSpc>
              </a:pPr>
              <a:r>
                <a:rPr lang="en-US" sz="1400" b="1" dirty="0">
                  <a:solidFill>
                    <a:srgbClr val="000000"/>
                  </a:solidFill>
                </a:rPr>
                <a:t>function</a:t>
              </a:r>
            </a:p>
            <a:p>
              <a:pPr algn="ctr"/>
              <a:r>
                <a:rPr lang="en-US" sz="2000" b="1" dirty="0">
                  <a:solidFill>
                    <a:srgbClr val="FF0000"/>
                  </a:solidFill>
                </a:rPr>
                <a:t>h</a:t>
              </a:r>
            </a:p>
          </p:txBody>
        </p:sp>
        <p:sp>
          <p:nvSpPr>
            <p:cNvPr id="27734" name="Rectangle 86"/>
            <p:cNvSpPr>
              <a:spLocks noChangeArrowheads="1"/>
            </p:cNvSpPr>
            <p:nvPr/>
          </p:nvSpPr>
          <p:spPr bwMode="auto">
            <a:xfrm>
              <a:off x="4088" y="1402"/>
              <a:ext cx="282"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B-1</a:t>
              </a:r>
            </a:p>
          </p:txBody>
        </p:sp>
        <p:sp>
          <p:nvSpPr>
            <p:cNvPr id="27735" name="Rectangle 87"/>
            <p:cNvSpPr>
              <a:spLocks noChangeArrowheads="1"/>
            </p:cNvSpPr>
            <p:nvPr/>
          </p:nvSpPr>
          <p:spPr bwMode="auto">
            <a:xfrm>
              <a:off x="4695" y="388"/>
              <a:ext cx="722"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dirty="0">
                  <a:solidFill>
                    <a:srgbClr val="000000"/>
                  </a:solidFill>
                </a:rPr>
                <a:t>Partitions</a:t>
              </a:r>
            </a:p>
          </p:txBody>
        </p:sp>
        <p:sp>
          <p:nvSpPr>
            <p:cNvPr id="27736" name="Rectangle 88"/>
            <p:cNvSpPr>
              <a:spLocks noChangeArrowheads="1"/>
            </p:cNvSpPr>
            <p:nvPr/>
          </p:nvSpPr>
          <p:spPr bwMode="auto">
            <a:xfrm>
              <a:off x="5422" y="773"/>
              <a:ext cx="186"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solidFill>
                    <a:srgbClr val="000000"/>
                  </a:solidFill>
                </a:rPr>
                <a:t>1</a:t>
              </a:r>
            </a:p>
          </p:txBody>
        </p:sp>
        <p:sp>
          <p:nvSpPr>
            <p:cNvPr id="27737" name="Rectangle 89"/>
            <p:cNvSpPr>
              <a:spLocks noChangeArrowheads="1"/>
            </p:cNvSpPr>
            <p:nvPr/>
          </p:nvSpPr>
          <p:spPr bwMode="auto">
            <a:xfrm>
              <a:off x="5416" y="1040"/>
              <a:ext cx="186"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solidFill>
                    <a:srgbClr val="000000"/>
                  </a:solidFill>
                </a:rPr>
                <a:t>2</a:t>
              </a:r>
            </a:p>
          </p:txBody>
        </p:sp>
        <p:sp>
          <p:nvSpPr>
            <p:cNvPr id="27738" name="Rectangle 90"/>
            <p:cNvSpPr>
              <a:spLocks noChangeArrowheads="1"/>
            </p:cNvSpPr>
            <p:nvPr/>
          </p:nvSpPr>
          <p:spPr bwMode="auto">
            <a:xfrm>
              <a:off x="5396" y="1539"/>
              <a:ext cx="330"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dirty="0">
                  <a:solidFill>
                    <a:srgbClr val="000000"/>
                  </a:solidFill>
                </a:rPr>
                <a:t>B-1</a:t>
              </a:r>
            </a:p>
          </p:txBody>
        </p:sp>
        <p:grpSp>
          <p:nvGrpSpPr>
            <p:cNvPr id="4" name="Group 95"/>
            <p:cNvGrpSpPr>
              <a:grpSpLocks/>
            </p:cNvGrpSpPr>
            <p:nvPr/>
          </p:nvGrpSpPr>
          <p:grpSpPr bwMode="auto">
            <a:xfrm>
              <a:off x="2209" y="628"/>
              <a:ext cx="575" cy="1228"/>
              <a:chOff x="2209" y="628"/>
              <a:chExt cx="575" cy="1228"/>
            </a:xfrm>
          </p:grpSpPr>
          <p:sp>
            <p:nvSpPr>
              <p:cNvPr id="27739" name="Oval 91"/>
              <p:cNvSpPr>
                <a:spLocks noChangeArrowheads="1"/>
              </p:cNvSpPr>
              <p:nvPr/>
            </p:nvSpPr>
            <p:spPr bwMode="auto">
              <a:xfrm>
                <a:off x="2213" y="628"/>
                <a:ext cx="567" cy="85"/>
              </a:xfrm>
              <a:prstGeom prst="ellipse">
                <a:avLst/>
              </a:prstGeom>
              <a:noFill/>
              <a:ln w="127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40" name="Line 92"/>
              <p:cNvSpPr>
                <a:spLocks noChangeShapeType="1"/>
              </p:cNvSpPr>
              <p:nvPr/>
            </p:nvSpPr>
            <p:spPr bwMode="auto">
              <a:xfrm>
                <a:off x="2209" y="674"/>
                <a:ext cx="0" cy="1101"/>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41" name="Line 93"/>
              <p:cNvSpPr>
                <a:spLocks noChangeShapeType="1"/>
              </p:cNvSpPr>
              <p:nvPr/>
            </p:nvSpPr>
            <p:spPr bwMode="auto">
              <a:xfrm>
                <a:off x="2784" y="674"/>
                <a:ext cx="0" cy="1101"/>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42" name="Arc 94"/>
              <p:cNvSpPr>
                <a:spLocks/>
              </p:cNvSpPr>
              <p:nvPr/>
            </p:nvSpPr>
            <p:spPr bwMode="auto">
              <a:xfrm>
                <a:off x="2212" y="1781"/>
                <a:ext cx="567" cy="75"/>
              </a:xfrm>
              <a:custGeom>
                <a:avLst/>
                <a:gdLst>
                  <a:gd name="G0" fmla="+- 21600 0 0"/>
                  <a:gd name="G1" fmla="+- 1536 0 0"/>
                  <a:gd name="G2" fmla="+- 21600 0 0"/>
                  <a:gd name="T0" fmla="*/ 43180 w 43200"/>
                  <a:gd name="T1" fmla="*/ 606 h 23136"/>
                  <a:gd name="T2" fmla="*/ 55 w 43200"/>
                  <a:gd name="T3" fmla="*/ 0 h 23136"/>
                  <a:gd name="T4" fmla="*/ 21600 w 43200"/>
                  <a:gd name="T5" fmla="*/ 1536 h 23136"/>
                </a:gdLst>
                <a:ahLst/>
                <a:cxnLst>
                  <a:cxn ang="0">
                    <a:pos x="T0" y="T1"/>
                  </a:cxn>
                  <a:cxn ang="0">
                    <a:pos x="T2" y="T3"/>
                  </a:cxn>
                  <a:cxn ang="0">
                    <a:pos x="T4" y="T5"/>
                  </a:cxn>
                </a:cxnLst>
                <a:rect l="0" t="0" r="r" b="b"/>
                <a:pathLst>
                  <a:path w="43200" h="23136" fill="none" extrusionOk="0">
                    <a:moveTo>
                      <a:pt x="43179" y="606"/>
                    </a:moveTo>
                    <a:cubicBezTo>
                      <a:pt x="43193" y="915"/>
                      <a:pt x="43200" y="1225"/>
                      <a:pt x="43200" y="1536"/>
                    </a:cubicBezTo>
                    <a:cubicBezTo>
                      <a:pt x="43200" y="13465"/>
                      <a:pt x="33529" y="23136"/>
                      <a:pt x="21600" y="23136"/>
                    </a:cubicBezTo>
                    <a:cubicBezTo>
                      <a:pt x="9670" y="23136"/>
                      <a:pt x="0" y="13465"/>
                      <a:pt x="0" y="1536"/>
                    </a:cubicBezTo>
                    <a:cubicBezTo>
                      <a:pt x="-1" y="1023"/>
                      <a:pt x="18" y="511"/>
                      <a:pt x="54" y="-1"/>
                    </a:cubicBezTo>
                  </a:path>
                  <a:path w="43200" h="23136" stroke="0" extrusionOk="0">
                    <a:moveTo>
                      <a:pt x="43179" y="606"/>
                    </a:moveTo>
                    <a:cubicBezTo>
                      <a:pt x="43193" y="915"/>
                      <a:pt x="43200" y="1225"/>
                      <a:pt x="43200" y="1536"/>
                    </a:cubicBezTo>
                    <a:cubicBezTo>
                      <a:pt x="43200" y="13465"/>
                      <a:pt x="33529" y="23136"/>
                      <a:pt x="21600" y="23136"/>
                    </a:cubicBezTo>
                    <a:cubicBezTo>
                      <a:pt x="9670" y="23136"/>
                      <a:pt x="0" y="13465"/>
                      <a:pt x="0" y="1536"/>
                    </a:cubicBezTo>
                    <a:cubicBezTo>
                      <a:pt x="-1" y="1023"/>
                      <a:pt x="18" y="511"/>
                      <a:pt x="54" y="-1"/>
                    </a:cubicBezTo>
                    <a:lnTo>
                      <a:pt x="21600" y="1536"/>
                    </a:lnTo>
                    <a:close/>
                  </a:path>
                </a:pathLst>
              </a:custGeom>
              <a:noFill/>
              <a:ln w="12700" cap="rnd">
                <a:solidFill>
                  <a:schemeClr val="tx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744" name="Rectangle 96"/>
            <p:cNvSpPr>
              <a:spLocks noChangeArrowheads="1"/>
            </p:cNvSpPr>
            <p:nvPr/>
          </p:nvSpPr>
          <p:spPr bwMode="auto">
            <a:xfrm>
              <a:off x="2404" y="772"/>
              <a:ext cx="184" cy="184"/>
            </a:xfrm>
            <a:prstGeom prst="rect">
              <a:avLst/>
            </a:prstGeom>
            <a:solidFill>
              <a:srgbClr val="F6BF69"/>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45" name="Rectangle 97"/>
            <p:cNvSpPr>
              <a:spLocks noChangeArrowheads="1"/>
            </p:cNvSpPr>
            <p:nvPr/>
          </p:nvSpPr>
          <p:spPr bwMode="auto">
            <a:xfrm>
              <a:off x="2404" y="1060"/>
              <a:ext cx="184" cy="184"/>
            </a:xfrm>
            <a:prstGeom prst="rect">
              <a:avLst/>
            </a:prstGeom>
            <a:solidFill>
              <a:srgbClr val="F6BF69"/>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46" name="Rectangle 98"/>
            <p:cNvSpPr>
              <a:spLocks noChangeArrowheads="1"/>
            </p:cNvSpPr>
            <p:nvPr/>
          </p:nvSpPr>
          <p:spPr bwMode="auto">
            <a:xfrm>
              <a:off x="2404" y="1540"/>
              <a:ext cx="184" cy="184"/>
            </a:xfrm>
            <a:prstGeom prst="rect">
              <a:avLst/>
            </a:prstGeom>
            <a:solidFill>
              <a:srgbClr val="F6BF69"/>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47" name="Rectangle 99"/>
            <p:cNvSpPr>
              <a:spLocks noChangeArrowheads="1"/>
            </p:cNvSpPr>
            <p:nvPr/>
          </p:nvSpPr>
          <p:spPr bwMode="auto">
            <a:xfrm>
              <a:off x="2290" y="1178"/>
              <a:ext cx="434" cy="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3200" b="1">
                  <a:solidFill>
                    <a:schemeClr val="tx2"/>
                  </a:solidFill>
                  <a:latin typeface="Book Antiqua" pitchFamily="18" charset="0"/>
                </a:rPr>
                <a:t>. . .</a:t>
              </a:r>
            </a:p>
          </p:txBody>
        </p:sp>
        <p:grpSp>
          <p:nvGrpSpPr>
            <p:cNvPr id="5" name="Group 104"/>
            <p:cNvGrpSpPr>
              <a:grpSpLocks/>
            </p:cNvGrpSpPr>
            <p:nvPr/>
          </p:nvGrpSpPr>
          <p:grpSpPr bwMode="auto">
            <a:xfrm>
              <a:off x="4753" y="628"/>
              <a:ext cx="671" cy="1240"/>
              <a:chOff x="4753" y="628"/>
              <a:chExt cx="671" cy="1240"/>
            </a:xfrm>
          </p:grpSpPr>
          <p:sp>
            <p:nvSpPr>
              <p:cNvPr id="27748" name="Oval 100"/>
              <p:cNvSpPr>
                <a:spLocks noChangeArrowheads="1"/>
              </p:cNvSpPr>
              <p:nvPr/>
            </p:nvSpPr>
            <p:spPr bwMode="auto">
              <a:xfrm>
                <a:off x="4757" y="628"/>
                <a:ext cx="663" cy="86"/>
              </a:xfrm>
              <a:prstGeom prst="ellipse">
                <a:avLst/>
              </a:prstGeom>
              <a:noFill/>
              <a:ln w="127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49" name="Line 101"/>
              <p:cNvSpPr>
                <a:spLocks noChangeShapeType="1"/>
              </p:cNvSpPr>
              <p:nvPr/>
            </p:nvSpPr>
            <p:spPr bwMode="auto">
              <a:xfrm>
                <a:off x="4753" y="675"/>
                <a:ext cx="0" cy="1114"/>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0" name="Line 102"/>
              <p:cNvSpPr>
                <a:spLocks noChangeShapeType="1"/>
              </p:cNvSpPr>
              <p:nvPr/>
            </p:nvSpPr>
            <p:spPr bwMode="auto">
              <a:xfrm>
                <a:off x="5424" y="675"/>
                <a:ext cx="0" cy="1114"/>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1" name="Arc 103"/>
              <p:cNvSpPr>
                <a:spLocks/>
              </p:cNvSpPr>
              <p:nvPr/>
            </p:nvSpPr>
            <p:spPr bwMode="auto">
              <a:xfrm>
                <a:off x="4756" y="1796"/>
                <a:ext cx="663" cy="72"/>
              </a:xfrm>
              <a:custGeom>
                <a:avLst/>
                <a:gdLst>
                  <a:gd name="G0" fmla="+- 21600 0 0"/>
                  <a:gd name="G1" fmla="+- 620 0 0"/>
                  <a:gd name="G2" fmla="+- 21600 0 0"/>
                  <a:gd name="T0" fmla="*/ 43191 w 43200"/>
                  <a:gd name="T1" fmla="*/ 0 h 22220"/>
                  <a:gd name="T2" fmla="*/ 0 w 43200"/>
                  <a:gd name="T3" fmla="*/ 620 h 22220"/>
                  <a:gd name="T4" fmla="*/ 21600 w 43200"/>
                  <a:gd name="T5" fmla="*/ 620 h 22220"/>
                </a:gdLst>
                <a:ahLst/>
                <a:cxnLst>
                  <a:cxn ang="0">
                    <a:pos x="T0" y="T1"/>
                  </a:cxn>
                  <a:cxn ang="0">
                    <a:pos x="T2" y="T3"/>
                  </a:cxn>
                  <a:cxn ang="0">
                    <a:pos x="T4" y="T5"/>
                  </a:cxn>
                </a:cxnLst>
                <a:rect l="0" t="0" r="r" b="b"/>
                <a:pathLst>
                  <a:path w="43200" h="22220" fill="none" extrusionOk="0">
                    <a:moveTo>
                      <a:pt x="43191" y="-1"/>
                    </a:moveTo>
                    <a:cubicBezTo>
                      <a:pt x="43197" y="206"/>
                      <a:pt x="43200" y="413"/>
                      <a:pt x="43200" y="620"/>
                    </a:cubicBezTo>
                    <a:cubicBezTo>
                      <a:pt x="43200" y="12549"/>
                      <a:pt x="33529" y="22220"/>
                      <a:pt x="21600" y="22220"/>
                    </a:cubicBezTo>
                    <a:cubicBezTo>
                      <a:pt x="9670" y="22220"/>
                      <a:pt x="0" y="12549"/>
                      <a:pt x="0" y="620"/>
                    </a:cubicBezTo>
                  </a:path>
                  <a:path w="43200" h="22220" stroke="0" extrusionOk="0">
                    <a:moveTo>
                      <a:pt x="43191" y="-1"/>
                    </a:moveTo>
                    <a:cubicBezTo>
                      <a:pt x="43197" y="206"/>
                      <a:pt x="43200" y="413"/>
                      <a:pt x="43200" y="620"/>
                    </a:cubicBezTo>
                    <a:cubicBezTo>
                      <a:pt x="43200" y="12549"/>
                      <a:pt x="33529" y="22220"/>
                      <a:pt x="21600" y="22220"/>
                    </a:cubicBezTo>
                    <a:cubicBezTo>
                      <a:pt x="9670" y="22220"/>
                      <a:pt x="0" y="12549"/>
                      <a:pt x="0" y="620"/>
                    </a:cubicBezTo>
                    <a:lnTo>
                      <a:pt x="21600" y="620"/>
                    </a:lnTo>
                    <a:close/>
                  </a:path>
                </a:pathLst>
              </a:custGeom>
              <a:noFill/>
              <a:ln w="12700" cap="rnd">
                <a:solidFill>
                  <a:schemeClr val="tx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753" name="Line 105"/>
            <p:cNvSpPr>
              <a:spLocks noChangeShapeType="1"/>
            </p:cNvSpPr>
            <p:nvPr/>
          </p:nvSpPr>
          <p:spPr bwMode="auto">
            <a:xfrm>
              <a:off x="2788" y="1296"/>
              <a:ext cx="232" cy="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4" name="Line 106"/>
            <p:cNvSpPr>
              <a:spLocks noChangeShapeType="1"/>
            </p:cNvSpPr>
            <p:nvPr/>
          </p:nvSpPr>
          <p:spPr bwMode="auto">
            <a:xfrm flipV="1">
              <a:off x="3796" y="908"/>
              <a:ext cx="328" cy="392"/>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5" name="Line 107"/>
            <p:cNvSpPr>
              <a:spLocks noChangeShapeType="1"/>
            </p:cNvSpPr>
            <p:nvPr/>
          </p:nvSpPr>
          <p:spPr bwMode="auto">
            <a:xfrm flipV="1">
              <a:off x="3796" y="1196"/>
              <a:ext cx="328" cy="104"/>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6" name="Line 108"/>
            <p:cNvSpPr>
              <a:spLocks noChangeShapeType="1"/>
            </p:cNvSpPr>
            <p:nvPr/>
          </p:nvSpPr>
          <p:spPr bwMode="auto">
            <a:xfrm>
              <a:off x="3796" y="1300"/>
              <a:ext cx="328" cy="376"/>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7" name="Line 109"/>
            <p:cNvSpPr>
              <a:spLocks noChangeShapeType="1"/>
            </p:cNvSpPr>
            <p:nvPr/>
          </p:nvSpPr>
          <p:spPr bwMode="auto">
            <a:xfrm>
              <a:off x="4420" y="864"/>
              <a:ext cx="376" cy="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8" name="Line 110"/>
            <p:cNvSpPr>
              <a:spLocks noChangeShapeType="1"/>
            </p:cNvSpPr>
            <p:nvPr/>
          </p:nvSpPr>
          <p:spPr bwMode="auto">
            <a:xfrm>
              <a:off x="4420" y="1152"/>
              <a:ext cx="376" cy="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9" name="Line 111"/>
            <p:cNvSpPr>
              <a:spLocks noChangeShapeType="1"/>
            </p:cNvSpPr>
            <p:nvPr/>
          </p:nvSpPr>
          <p:spPr bwMode="auto">
            <a:xfrm>
              <a:off x="4420" y="1680"/>
              <a:ext cx="376" cy="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60" name="Freeform 112"/>
            <p:cNvSpPr>
              <a:spLocks/>
            </p:cNvSpPr>
            <p:nvPr/>
          </p:nvSpPr>
          <p:spPr bwMode="auto">
            <a:xfrm>
              <a:off x="4128" y="1056"/>
              <a:ext cx="266" cy="181"/>
            </a:xfrm>
            <a:custGeom>
              <a:avLst/>
              <a:gdLst>
                <a:gd name="T0" fmla="*/ 0 w 266"/>
                <a:gd name="T1" fmla="*/ 180 h 181"/>
                <a:gd name="T2" fmla="*/ 0 w 266"/>
                <a:gd name="T3" fmla="*/ 0 h 181"/>
                <a:gd name="T4" fmla="*/ 265 w 266"/>
                <a:gd name="T5" fmla="*/ 0 h 181"/>
                <a:gd name="T6" fmla="*/ 265 w 266"/>
                <a:gd name="T7" fmla="*/ 180 h 181"/>
                <a:gd name="T8" fmla="*/ 0 w 266"/>
                <a:gd name="T9" fmla="*/ 180 h 181"/>
              </a:gdLst>
              <a:ahLst/>
              <a:cxnLst>
                <a:cxn ang="0">
                  <a:pos x="T0" y="T1"/>
                </a:cxn>
                <a:cxn ang="0">
                  <a:pos x="T2" y="T3"/>
                </a:cxn>
                <a:cxn ang="0">
                  <a:pos x="T4" y="T5"/>
                </a:cxn>
                <a:cxn ang="0">
                  <a:pos x="T6" y="T7"/>
                </a:cxn>
                <a:cxn ang="0">
                  <a:pos x="T8" y="T9"/>
                </a:cxn>
              </a:cxnLst>
              <a:rect l="0" t="0" r="r" b="b"/>
              <a:pathLst>
                <a:path w="266" h="181">
                  <a:moveTo>
                    <a:pt x="0" y="180"/>
                  </a:moveTo>
                  <a:lnTo>
                    <a:pt x="0" y="0"/>
                  </a:lnTo>
                  <a:lnTo>
                    <a:pt x="265" y="0"/>
                  </a:lnTo>
                  <a:lnTo>
                    <a:pt x="265" y="180"/>
                  </a:lnTo>
                  <a:lnTo>
                    <a:pt x="0" y="180"/>
                  </a:lnTo>
                </a:path>
              </a:pathLst>
            </a:custGeom>
            <a:solidFill>
              <a:srgbClr val="F6BF6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61" name="Freeform 113"/>
            <p:cNvSpPr>
              <a:spLocks/>
            </p:cNvSpPr>
            <p:nvPr/>
          </p:nvSpPr>
          <p:spPr bwMode="auto">
            <a:xfrm>
              <a:off x="4128" y="720"/>
              <a:ext cx="266" cy="181"/>
            </a:xfrm>
            <a:custGeom>
              <a:avLst/>
              <a:gdLst>
                <a:gd name="T0" fmla="*/ 0 w 266"/>
                <a:gd name="T1" fmla="*/ 180 h 181"/>
                <a:gd name="T2" fmla="*/ 0 w 266"/>
                <a:gd name="T3" fmla="*/ 0 h 181"/>
                <a:gd name="T4" fmla="*/ 265 w 266"/>
                <a:gd name="T5" fmla="*/ 0 h 181"/>
                <a:gd name="T6" fmla="*/ 265 w 266"/>
                <a:gd name="T7" fmla="*/ 180 h 181"/>
                <a:gd name="T8" fmla="*/ 0 w 266"/>
                <a:gd name="T9" fmla="*/ 180 h 181"/>
              </a:gdLst>
              <a:ahLst/>
              <a:cxnLst>
                <a:cxn ang="0">
                  <a:pos x="T0" y="T1"/>
                </a:cxn>
                <a:cxn ang="0">
                  <a:pos x="T2" y="T3"/>
                </a:cxn>
                <a:cxn ang="0">
                  <a:pos x="T4" y="T5"/>
                </a:cxn>
                <a:cxn ang="0">
                  <a:pos x="T6" y="T7"/>
                </a:cxn>
                <a:cxn ang="0">
                  <a:pos x="T8" y="T9"/>
                </a:cxn>
              </a:cxnLst>
              <a:rect l="0" t="0" r="r" b="b"/>
              <a:pathLst>
                <a:path w="266" h="181">
                  <a:moveTo>
                    <a:pt x="0" y="180"/>
                  </a:moveTo>
                  <a:lnTo>
                    <a:pt x="0" y="0"/>
                  </a:lnTo>
                  <a:lnTo>
                    <a:pt x="265" y="0"/>
                  </a:lnTo>
                  <a:lnTo>
                    <a:pt x="265" y="180"/>
                  </a:lnTo>
                  <a:lnTo>
                    <a:pt x="0" y="180"/>
                  </a:lnTo>
                </a:path>
              </a:pathLst>
            </a:custGeom>
            <a:solidFill>
              <a:srgbClr val="F6BF69"/>
            </a:solidFill>
            <a:ln w="12700" cap="rnd" cmpd="sng">
              <a:solidFill>
                <a:schemeClr val="tx2"/>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763" name="Rectangle 115"/>
          <p:cNvSpPr>
            <a:spLocks noChangeArrowheads="1"/>
          </p:cNvSpPr>
          <p:nvPr/>
        </p:nvSpPr>
        <p:spPr bwMode="auto">
          <a:xfrm>
            <a:off x="0" y="4038600"/>
            <a:ext cx="32766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51292063"/>
      </p:ext>
    </p:extLst>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7653">
                                            <p:txEl>
                                              <p:pRg st="0" end="0"/>
                                            </p:txEl>
                                          </p:spTgt>
                                        </p:tgtEl>
                                        <p:attrNameLst>
                                          <p:attrName>style.visibility</p:attrName>
                                        </p:attrNameLst>
                                      </p:cBhvr>
                                      <p:to>
                                        <p:strVal val="visible"/>
                                      </p:to>
                                    </p:set>
                                    <p:animEffect transition="in" filter="box(out)">
                                      <p:cBhvr>
                                        <p:cTn id="7" dur="500"/>
                                        <p:tgtEl>
                                          <p:spTgt spid="2765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7653">
                                            <p:txEl>
                                              <p:pRg st="1" end="1"/>
                                            </p:txEl>
                                          </p:spTgt>
                                        </p:tgtEl>
                                        <p:attrNameLst>
                                          <p:attrName>style.visibility</p:attrName>
                                        </p:attrNameLst>
                                      </p:cBhvr>
                                      <p:to>
                                        <p:strVal val="visible"/>
                                      </p:to>
                                    </p:set>
                                    <p:animEffect transition="in" filter="box(out)">
                                      <p:cBhvr>
                                        <p:cTn id="12" dur="500"/>
                                        <p:tgtEl>
                                          <p:spTgt spid="2765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4" name="Rectangle 6"/>
          <p:cNvSpPr>
            <a:spLocks noChangeArrowheads="1"/>
          </p:cNvSpPr>
          <p:nvPr/>
        </p:nvSpPr>
        <p:spPr bwMode="auto">
          <a:xfrm>
            <a:off x="473074" y="1268413"/>
            <a:ext cx="7927975" cy="1550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spcBef>
                <a:spcPct val="20000"/>
              </a:spcBef>
              <a:buClr>
                <a:schemeClr val="tx1"/>
              </a:buClr>
              <a:buSzPct val="75000"/>
            </a:pPr>
            <a:r>
              <a:rPr lang="en-US" sz="2000" dirty="0">
                <a:latin typeface="Book Antiqua" pitchFamily="18" charset="0"/>
              </a:rPr>
              <a:t>Read in a partition of R, hash it using </a:t>
            </a:r>
            <a:r>
              <a:rPr lang="en-US" sz="2000" b="1" dirty="0">
                <a:solidFill>
                  <a:srgbClr val="FF0000"/>
                </a:solidFill>
                <a:latin typeface="Book Antiqua" pitchFamily="18" charset="0"/>
              </a:rPr>
              <a:t>h2 (&lt;&gt; h</a:t>
            </a:r>
            <a:r>
              <a:rPr lang="en-US" sz="2000" b="1" dirty="0" smtClean="0">
                <a:solidFill>
                  <a:srgbClr val="FF0000"/>
                </a:solidFill>
                <a:latin typeface="Book Antiqua" pitchFamily="18" charset="0"/>
              </a:rPr>
              <a:t>!)</a:t>
            </a:r>
            <a:r>
              <a:rPr lang="en-US" sz="2000" dirty="0" smtClean="0">
                <a:solidFill>
                  <a:srgbClr val="FF0000"/>
                </a:solidFill>
                <a:latin typeface="Book Antiqua" pitchFamily="18" charset="0"/>
              </a:rPr>
              <a:t> </a:t>
            </a:r>
          </a:p>
          <a:p>
            <a:pPr>
              <a:spcBef>
                <a:spcPct val="20000"/>
              </a:spcBef>
              <a:buClr>
                <a:schemeClr val="tx1"/>
              </a:buClr>
              <a:buSzPct val="75000"/>
            </a:pPr>
            <a:r>
              <a:rPr lang="en-US" sz="2000" dirty="0" smtClean="0">
                <a:latin typeface="Book Antiqua" pitchFamily="18" charset="0"/>
              </a:rPr>
              <a:t>Discard duplicates as go along.</a:t>
            </a:r>
          </a:p>
          <a:p>
            <a:pPr>
              <a:spcBef>
                <a:spcPct val="20000"/>
              </a:spcBef>
              <a:buClr>
                <a:schemeClr val="tx1"/>
              </a:buClr>
              <a:buSzPct val="75000"/>
            </a:pPr>
            <a:r>
              <a:rPr lang="en-US" sz="2000" dirty="0" smtClean="0">
                <a:latin typeface="Book Antiqua" pitchFamily="18" charset="0"/>
              </a:rPr>
              <a:t>When partition is all read in, scan the hash table and write it out as part of the projection result</a:t>
            </a:r>
            <a:endParaRPr lang="en-US" sz="2000" dirty="0">
              <a:latin typeface="Book Antiqua" pitchFamily="18" charset="0"/>
            </a:endParaRPr>
          </a:p>
        </p:txBody>
      </p:sp>
      <p:grpSp>
        <p:nvGrpSpPr>
          <p:cNvPr id="2" name="Group 60"/>
          <p:cNvGrpSpPr>
            <a:grpSpLocks/>
          </p:cNvGrpSpPr>
          <p:nvPr/>
        </p:nvGrpSpPr>
        <p:grpSpPr bwMode="auto">
          <a:xfrm>
            <a:off x="1951038" y="2693988"/>
            <a:ext cx="6089653" cy="3027362"/>
            <a:chOff x="2161" y="2239"/>
            <a:chExt cx="3836" cy="1907"/>
          </a:xfrm>
        </p:grpSpPr>
        <p:sp>
          <p:nvSpPr>
            <p:cNvPr id="27656" name="Rectangle 8"/>
            <p:cNvSpPr>
              <a:spLocks noChangeArrowheads="1"/>
            </p:cNvSpPr>
            <p:nvPr/>
          </p:nvSpPr>
          <p:spPr bwMode="auto">
            <a:xfrm>
              <a:off x="2169" y="2239"/>
              <a:ext cx="729" cy="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dirty="0">
                  <a:solidFill>
                    <a:srgbClr val="000000"/>
                  </a:solidFill>
                </a:rPr>
                <a:t>Partitions</a:t>
              </a:r>
            </a:p>
            <a:p>
              <a:r>
                <a:rPr lang="en-US" sz="1800" b="1" dirty="0">
                  <a:solidFill>
                    <a:srgbClr val="000000"/>
                  </a:solidFill>
                </a:rPr>
                <a:t>of </a:t>
              </a:r>
              <a:r>
                <a:rPr lang="en-US" sz="1800" b="1" dirty="0" smtClean="0">
                  <a:solidFill>
                    <a:srgbClr val="000000"/>
                  </a:solidFill>
                </a:rPr>
                <a:t>R</a:t>
              </a:r>
              <a:endParaRPr lang="en-US" sz="1800" b="1" dirty="0">
                <a:solidFill>
                  <a:srgbClr val="000000"/>
                </a:solidFill>
              </a:endParaRPr>
            </a:p>
          </p:txBody>
        </p:sp>
        <p:sp>
          <p:nvSpPr>
            <p:cNvPr id="27657" name="Rectangle 9"/>
            <p:cNvSpPr>
              <a:spLocks noChangeArrowheads="1"/>
            </p:cNvSpPr>
            <p:nvPr/>
          </p:nvSpPr>
          <p:spPr bwMode="auto">
            <a:xfrm>
              <a:off x="3251" y="3604"/>
              <a:ext cx="714" cy="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lnSpc>
                  <a:spcPct val="50000"/>
                </a:lnSpc>
              </a:pPr>
              <a:r>
                <a:rPr lang="en-US" sz="1400" b="1" dirty="0">
                  <a:solidFill>
                    <a:srgbClr val="000000"/>
                  </a:solidFill>
                </a:rPr>
                <a:t>Input buffer</a:t>
              </a:r>
            </a:p>
            <a:p>
              <a:pPr algn="ctr"/>
              <a:r>
                <a:rPr lang="en-US" sz="1400" b="1" dirty="0">
                  <a:solidFill>
                    <a:srgbClr val="000000"/>
                  </a:solidFill>
                </a:rPr>
                <a:t>for </a:t>
              </a:r>
              <a:r>
                <a:rPr lang="en-US" sz="1400" b="1" dirty="0" smtClean="0">
                  <a:solidFill>
                    <a:srgbClr val="000000"/>
                  </a:solidFill>
                </a:rPr>
                <a:t>R</a:t>
              </a:r>
              <a:endParaRPr lang="en-US" sz="1400" b="1" dirty="0">
                <a:solidFill>
                  <a:srgbClr val="000000"/>
                </a:solidFill>
              </a:endParaRPr>
            </a:p>
          </p:txBody>
        </p:sp>
        <p:sp>
          <p:nvSpPr>
            <p:cNvPr id="27658" name="Rectangle 10"/>
            <p:cNvSpPr>
              <a:spLocks noChangeArrowheads="1"/>
            </p:cNvSpPr>
            <p:nvPr/>
          </p:nvSpPr>
          <p:spPr bwMode="auto">
            <a:xfrm>
              <a:off x="3281" y="2522"/>
              <a:ext cx="1426" cy="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sz="1600" b="1" dirty="0">
                  <a:solidFill>
                    <a:srgbClr val="000000"/>
                  </a:solidFill>
                </a:rPr>
                <a:t>Hash table for partition</a:t>
              </a:r>
            </a:p>
            <a:p>
              <a:pPr algn="ctr"/>
              <a:r>
                <a:rPr lang="en-US" sz="1600" b="1" dirty="0" err="1">
                  <a:solidFill>
                    <a:srgbClr val="000000"/>
                  </a:solidFill>
                </a:rPr>
                <a:t>Ri</a:t>
              </a:r>
              <a:r>
                <a:rPr lang="en-US" sz="1600" b="1" dirty="0">
                  <a:solidFill>
                    <a:srgbClr val="000000"/>
                  </a:solidFill>
                </a:rPr>
                <a:t> </a:t>
              </a:r>
              <a:r>
                <a:rPr lang="en-US" sz="1600" b="1" dirty="0" smtClean="0">
                  <a:solidFill>
                    <a:srgbClr val="000000"/>
                  </a:solidFill>
                </a:rPr>
                <a:t>(&lt; B </a:t>
              </a:r>
              <a:r>
                <a:rPr lang="en-US" sz="1600" b="1" dirty="0">
                  <a:solidFill>
                    <a:srgbClr val="000000"/>
                  </a:solidFill>
                </a:rPr>
                <a:t>pages)</a:t>
              </a:r>
            </a:p>
          </p:txBody>
        </p:sp>
        <p:sp>
          <p:nvSpPr>
            <p:cNvPr id="27659" name="Freeform 11"/>
            <p:cNvSpPr>
              <a:spLocks/>
            </p:cNvSpPr>
            <p:nvPr/>
          </p:nvSpPr>
          <p:spPr bwMode="auto">
            <a:xfrm>
              <a:off x="3513" y="3414"/>
              <a:ext cx="145" cy="156"/>
            </a:xfrm>
            <a:custGeom>
              <a:avLst/>
              <a:gdLst>
                <a:gd name="T0" fmla="*/ 0 w 145"/>
                <a:gd name="T1" fmla="*/ 155 h 156"/>
                <a:gd name="T2" fmla="*/ 0 w 145"/>
                <a:gd name="T3" fmla="*/ 0 h 156"/>
                <a:gd name="T4" fmla="*/ 144 w 145"/>
                <a:gd name="T5" fmla="*/ 0 h 156"/>
                <a:gd name="T6" fmla="*/ 144 w 145"/>
                <a:gd name="T7" fmla="*/ 155 h 156"/>
                <a:gd name="T8" fmla="*/ 0 w 145"/>
                <a:gd name="T9" fmla="*/ 155 h 156"/>
              </a:gdLst>
              <a:ahLst/>
              <a:cxnLst>
                <a:cxn ang="0">
                  <a:pos x="T0" y="T1"/>
                </a:cxn>
                <a:cxn ang="0">
                  <a:pos x="T2" y="T3"/>
                </a:cxn>
                <a:cxn ang="0">
                  <a:pos x="T4" y="T5"/>
                </a:cxn>
                <a:cxn ang="0">
                  <a:pos x="T6" y="T7"/>
                </a:cxn>
                <a:cxn ang="0">
                  <a:pos x="T8" y="T9"/>
                </a:cxn>
              </a:cxnLst>
              <a:rect l="0" t="0" r="r" b="b"/>
              <a:pathLst>
                <a:path w="145" h="156">
                  <a:moveTo>
                    <a:pt x="0" y="155"/>
                  </a:moveTo>
                  <a:lnTo>
                    <a:pt x="0" y="0"/>
                  </a:lnTo>
                  <a:lnTo>
                    <a:pt x="144" y="0"/>
                  </a:lnTo>
                  <a:lnTo>
                    <a:pt x="144" y="155"/>
                  </a:lnTo>
                  <a:lnTo>
                    <a:pt x="0" y="155"/>
                  </a:lnTo>
                </a:path>
              </a:pathLst>
            </a:custGeom>
            <a:solidFill>
              <a:srgbClr val="F6BF6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0" name="Freeform 12"/>
            <p:cNvSpPr>
              <a:spLocks/>
            </p:cNvSpPr>
            <p:nvPr/>
          </p:nvSpPr>
          <p:spPr bwMode="auto">
            <a:xfrm>
              <a:off x="2362" y="3468"/>
              <a:ext cx="25" cy="36"/>
            </a:xfrm>
            <a:custGeom>
              <a:avLst/>
              <a:gdLst>
                <a:gd name="T0" fmla="*/ 24 w 25"/>
                <a:gd name="T1" fmla="*/ 18 h 36"/>
                <a:gd name="T2" fmla="*/ 12 w 25"/>
                <a:gd name="T3" fmla="*/ 0 h 36"/>
                <a:gd name="T4" fmla="*/ 0 w 25"/>
                <a:gd name="T5" fmla="*/ 18 h 36"/>
                <a:gd name="T6" fmla="*/ 12 w 25"/>
                <a:gd name="T7" fmla="*/ 35 h 36"/>
                <a:gd name="T8" fmla="*/ 24 w 25"/>
                <a:gd name="T9" fmla="*/ 18 h 36"/>
              </a:gdLst>
              <a:ahLst/>
              <a:cxnLst>
                <a:cxn ang="0">
                  <a:pos x="T0" y="T1"/>
                </a:cxn>
                <a:cxn ang="0">
                  <a:pos x="T2" y="T3"/>
                </a:cxn>
                <a:cxn ang="0">
                  <a:pos x="T4" y="T5"/>
                </a:cxn>
                <a:cxn ang="0">
                  <a:pos x="T6" y="T7"/>
                </a:cxn>
                <a:cxn ang="0">
                  <a:pos x="T8" y="T9"/>
                </a:cxn>
              </a:cxnLst>
              <a:rect l="0" t="0" r="r" b="b"/>
              <a:pathLst>
                <a:path w="25" h="36">
                  <a:moveTo>
                    <a:pt x="24" y="18"/>
                  </a:moveTo>
                  <a:lnTo>
                    <a:pt x="12" y="0"/>
                  </a:lnTo>
                  <a:lnTo>
                    <a:pt x="0" y="18"/>
                  </a:lnTo>
                  <a:lnTo>
                    <a:pt x="12" y="35"/>
                  </a:lnTo>
                  <a:lnTo>
                    <a:pt x="24" y="1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1" name="Freeform 13"/>
            <p:cNvSpPr>
              <a:spLocks/>
            </p:cNvSpPr>
            <p:nvPr/>
          </p:nvSpPr>
          <p:spPr bwMode="auto">
            <a:xfrm>
              <a:off x="2445" y="3468"/>
              <a:ext cx="25" cy="36"/>
            </a:xfrm>
            <a:custGeom>
              <a:avLst/>
              <a:gdLst>
                <a:gd name="T0" fmla="*/ 24 w 25"/>
                <a:gd name="T1" fmla="*/ 18 h 36"/>
                <a:gd name="T2" fmla="*/ 12 w 25"/>
                <a:gd name="T3" fmla="*/ 0 h 36"/>
                <a:gd name="T4" fmla="*/ 0 w 25"/>
                <a:gd name="T5" fmla="*/ 18 h 36"/>
                <a:gd name="T6" fmla="*/ 12 w 25"/>
                <a:gd name="T7" fmla="*/ 35 h 36"/>
                <a:gd name="T8" fmla="*/ 24 w 25"/>
                <a:gd name="T9" fmla="*/ 18 h 36"/>
              </a:gdLst>
              <a:ahLst/>
              <a:cxnLst>
                <a:cxn ang="0">
                  <a:pos x="T0" y="T1"/>
                </a:cxn>
                <a:cxn ang="0">
                  <a:pos x="T2" y="T3"/>
                </a:cxn>
                <a:cxn ang="0">
                  <a:pos x="T4" y="T5"/>
                </a:cxn>
                <a:cxn ang="0">
                  <a:pos x="T6" y="T7"/>
                </a:cxn>
                <a:cxn ang="0">
                  <a:pos x="T8" y="T9"/>
                </a:cxn>
              </a:cxnLst>
              <a:rect l="0" t="0" r="r" b="b"/>
              <a:pathLst>
                <a:path w="25" h="36">
                  <a:moveTo>
                    <a:pt x="24" y="18"/>
                  </a:moveTo>
                  <a:lnTo>
                    <a:pt x="12" y="0"/>
                  </a:lnTo>
                  <a:lnTo>
                    <a:pt x="0" y="18"/>
                  </a:lnTo>
                  <a:lnTo>
                    <a:pt x="12" y="35"/>
                  </a:lnTo>
                  <a:lnTo>
                    <a:pt x="24" y="1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2" name="Freeform 14"/>
            <p:cNvSpPr>
              <a:spLocks/>
            </p:cNvSpPr>
            <p:nvPr/>
          </p:nvSpPr>
          <p:spPr bwMode="auto">
            <a:xfrm>
              <a:off x="2535" y="3468"/>
              <a:ext cx="25" cy="36"/>
            </a:xfrm>
            <a:custGeom>
              <a:avLst/>
              <a:gdLst>
                <a:gd name="T0" fmla="*/ 24 w 25"/>
                <a:gd name="T1" fmla="*/ 18 h 36"/>
                <a:gd name="T2" fmla="*/ 12 w 25"/>
                <a:gd name="T3" fmla="*/ 0 h 36"/>
                <a:gd name="T4" fmla="*/ 0 w 25"/>
                <a:gd name="T5" fmla="*/ 18 h 36"/>
                <a:gd name="T6" fmla="*/ 12 w 25"/>
                <a:gd name="T7" fmla="*/ 35 h 36"/>
                <a:gd name="T8" fmla="*/ 24 w 25"/>
                <a:gd name="T9" fmla="*/ 18 h 36"/>
              </a:gdLst>
              <a:ahLst/>
              <a:cxnLst>
                <a:cxn ang="0">
                  <a:pos x="T0" y="T1"/>
                </a:cxn>
                <a:cxn ang="0">
                  <a:pos x="T2" y="T3"/>
                </a:cxn>
                <a:cxn ang="0">
                  <a:pos x="T4" y="T5"/>
                </a:cxn>
                <a:cxn ang="0">
                  <a:pos x="T6" y="T7"/>
                </a:cxn>
                <a:cxn ang="0">
                  <a:pos x="T8" y="T9"/>
                </a:cxn>
              </a:cxnLst>
              <a:rect l="0" t="0" r="r" b="b"/>
              <a:pathLst>
                <a:path w="25" h="36">
                  <a:moveTo>
                    <a:pt x="24" y="18"/>
                  </a:moveTo>
                  <a:lnTo>
                    <a:pt x="12" y="0"/>
                  </a:lnTo>
                  <a:lnTo>
                    <a:pt x="0" y="18"/>
                  </a:lnTo>
                  <a:lnTo>
                    <a:pt x="12" y="35"/>
                  </a:lnTo>
                  <a:lnTo>
                    <a:pt x="24" y="1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3" name="Freeform 15"/>
            <p:cNvSpPr>
              <a:spLocks/>
            </p:cNvSpPr>
            <p:nvPr/>
          </p:nvSpPr>
          <p:spPr bwMode="auto">
            <a:xfrm>
              <a:off x="2218" y="2962"/>
              <a:ext cx="145" cy="156"/>
            </a:xfrm>
            <a:custGeom>
              <a:avLst/>
              <a:gdLst>
                <a:gd name="T0" fmla="*/ 0 w 145"/>
                <a:gd name="T1" fmla="*/ 155 h 156"/>
                <a:gd name="T2" fmla="*/ 0 w 145"/>
                <a:gd name="T3" fmla="*/ 0 h 156"/>
                <a:gd name="T4" fmla="*/ 144 w 145"/>
                <a:gd name="T5" fmla="*/ 0 h 156"/>
                <a:gd name="T6" fmla="*/ 144 w 145"/>
                <a:gd name="T7" fmla="*/ 155 h 156"/>
                <a:gd name="T8" fmla="*/ 0 w 145"/>
                <a:gd name="T9" fmla="*/ 155 h 156"/>
              </a:gdLst>
              <a:ahLst/>
              <a:cxnLst>
                <a:cxn ang="0">
                  <a:pos x="T0" y="T1"/>
                </a:cxn>
                <a:cxn ang="0">
                  <a:pos x="T2" y="T3"/>
                </a:cxn>
                <a:cxn ang="0">
                  <a:pos x="T4" y="T5"/>
                </a:cxn>
                <a:cxn ang="0">
                  <a:pos x="T6" y="T7"/>
                </a:cxn>
                <a:cxn ang="0">
                  <a:pos x="T8" y="T9"/>
                </a:cxn>
              </a:cxnLst>
              <a:rect l="0" t="0" r="r" b="b"/>
              <a:pathLst>
                <a:path w="145" h="156">
                  <a:moveTo>
                    <a:pt x="0" y="155"/>
                  </a:moveTo>
                  <a:lnTo>
                    <a:pt x="0" y="0"/>
                  </a:lnTo>
                  <a:lnTo>
                    <a:pt x="144" y="0"/>
                  </a:lnTo>
                  <a:lnTo>
                    <a:pt x="144" y="155"/>
                  </a:lnTo>
                  <a:lnTo>
                    <a:pt x="0" y="155"/>
                  </a:lnTo>
                </a:path>
              </a:pathLst>
            </a:custGeom>
            <a:solidFill>
              <a:srgbClr val="F6BF6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4" name="Freeform 16"/>
            <p:cNvSpPr>
              <a:spLocks/>
            </p:cNvSpPr>
            <p:nvPr/>
          </p:nvSpPr>
          <p:spPr bwMode="auto">
            <a:xfrm>
              <a:off x="2386" y="2962"/>
              <a:ext cx="144" cy="156"/>
            </a:xfrm>
            <a:custGeom>
              <a:avLst/>
              <a:gdLst>
                <a:gd name="T0" fmla="*/ 0 w 144"/>
                <a:gd name="T1" fmla="*/ 155 h 156"/>
                <a:gd name="T2" fmla="*/ 0 w 144"/>
                <a:gd name="T3" fmla="*/ 0 h 156"/>
                <a:gd name="T4" fmla="*/ 143 w 144"/>
                <a:gd name="T5" fmla="*/ 0 h 156"/>
                <a:gd name="T6" fmla="*/ 143 w 144"/>
                <a:gd name="T7" fmla="*/ 155 h 156"/>
                <a:gd name="T8" fmla="*/ 0 w 144"/>
                <a:gd name="T9" fmla="*/ 155 h 156"/>
              </a:gdLst>
              <a:ahLst/>
              <a:cxnLst>
                <a:cxn ang="0">
                  <a:pos x="T0" y="T1"/>
                </a:cxn>
                <a:cxn ang="0">
                  <a:pos x="T2" y="T3"/>
                </a:cxn>
                <a:cxn ang="0">
                  <a:pos x="T4" y="T5"/>
                </a:cxn>
                <a:cxn ang="0">
                  <a:pos x="T6" y="T7"/>
                </a:cxn>
                <a:cxn ang="0">
                  <a:pos x="T8" y="T9"/>
                </a:cxn>
              </a:cxnLst>
              <a:rect l="0" t="0" r="r" b="b"/>
              <a:pathLst>
                <a:path w="144" h="156">
                  <a:moveTo>
                    <a:pt x="0" y="155"/>
                  </a:moveTo>
                  <a:lnTo>
                    <a:pt x="0" y="0"/>
                  </a:lnTo>
                  <a:lnTo>
                    <a:pt x="143" y="0"/>
                  </a:lnTo>
                  <a:lnTo>
                    <a:pt x="143" y="155"/>
                  </a:lnTo>
                  <a:lnTo>
                    <a:pt x="0" y="155"/>
                  </a:lnTo>
                </a:path>
              </a:pathLst>
            </a:custGeom>
            <a:solidFill>
              <a:srgbClr val="F6BF6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5" name="Freeform 17"/>
            <p:cNvSpPr>
              <a:spLocks/>
            </p:cNvSpPr>
            <p:nvPr/>
          </p:nvSpPr>
          <p:spPr bwMode="auto">
            <a:xfrm>
              <a:off x="2218" y="3189"/>
              <a:ext cx="145" cy="155"/>
            </a:xfrm>
            <a:custGeom>
              <a:avLst/>
              <a:gdLst>
                <a:gd name="T0" fmla="*/ 0 w 145"/>
                <a:gd name="T1" fmla="*/ 154 h 155"/>
                <a:gd name="T2" fmla="*/ 0 w 145"/>
                <a:gd name="T3" fmla="*/ 0 h 155"/>
                <a:gd name="T4" fmla="*/ 144 w 145"/>
                <a:gd name="T5" fmla="*/ 0 h 155"/>
                <a:gd name="T6" fmla="*/ 144 w 145"/>
                <a:gd name="T7" fmla="*/ 154 h 155"/>
                <a:gd name="T8" fmla="*/ 0 w 145"/>
                <a:gd name="T9" fmla="*/ 154 h 155"/>
              </a:gdLst>
              <a:ahLst/>
              <a:cxnLst>
                <a:cxn ang="0">
                  <a:pos x="T0" y="T1"/>
                </a:cxn>
                <a:cxn ang="0">
                  <a:pos x="T2" y="T3"/>
                </a:cxn>
                <a:cxn ang="0">
                  <a:pos x="T4" y="T5"/>
                </a:cxn>
                <a:cxn ang="0">
                  <a:pos x="T6" y="T7"/>
                </a:cxn>
                <a:cxn ang="0">
                  <a:pos x="T8" y="T9"/>
                </a:cxn>
              </a:cxnLst>
              <a:rect l="0" t="0" r="r" b="b"/>
              <a:pathLst>
                <a:path w="145" h="155">
                  <a:moveTo>
                    <a:pt x="0" y="154"/>
                  </a:moveTo>
                  <a:lnTo>
                    <a:pt x="0" y="0"/>
                  </a:lnTo>
                  <a:lnTo>
                    <a:pt x="144" y="0"/>
                  </a:lnTo>
                  <a:lnTo>
                    <a:pt x="144" y="154"/>
                  </a:lnTo>
                  <a:lnTo>
                    <a:pt x="0" y="154"/>
                  </a:lnTo>
                </a:path>
              </a:pathLst>
            </a:custGeom>
            <a:solidFill>
              <a:srgbClr val="F6BF6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6" name="Freeform 18"/>
            <p:cNvSpPr>
              <a:spLocks/>
            </p:cNvSpPr>
            <p:nvPr/>
          </p:nvSpPr>
          <p:spPr bwMode="auto">
            <a:xfrm>
              <a:off x="2392" y="3189"/>
              <a:ext cx="144" cy="155"/>
            </a:xfrm>
            <a:custGeom>
              <a:avLst/>
              <a:gdLst>
                <a:gd name="T0" fmla="*/ 0 w 144"/>
                <a:gd name="T1" fmla="*/ 154 h 155"/>
                <a:gd name="T2" fmla="*/ 0 w 144"/>
                <a:gd name="T3" fmla="*/ 0 h 155"/>
                <a:gd name="T4" fmla="*/ 143 w 144"/>
                <a:gd name="T5" fmla="*/ 0 h 155"/>
                <a:gd name="T6" fmla="*/ 143 w 144"/>
                <a:gd name="T7" fmla="*/ 154 h 155"/>
                <a:gd name="T8" fmla="*/ 0 w 144"/>
                <a:gd name="T9" fmla="*/ 154 h 155"/>
              </a:gdLst>
              <a:ahLst/>
              <a:cxnLst>
                <a:cxn ang="0">
                  <a:pos x="T0" y="T1"/>
                </a:cxn>
                <a:cxn ang="0">
                  <a:pos x="T2" y="T3"/>
                </a:cxn>
                <a:cxn ang="0">
                  <a:pos x="T4" y="T5"/>
                </a:cxn>
                <a:cxn ang="0">
                  <a:pos x="T6" y="T7"/>
                </a:cxn>
                <a:cxn ang="0">
                  <a:pos x="T8" y="T9"/>
                </a:cxn>
              </a:cxnLst>
              <a:rect l="0" t="0" r="r" b="b"/>
              <a:pathLst>
                <a:path w="144" h="155">
                  <a:moveTo>
                    <a:pt x="0" y="154"/>
                  </a:moveTo>
                  <a:lnTo>
                    <a:pt x="0" y="0"/>
                  </a:lnTo>
                  <a:lnTo>
                    <a:pt x="143" y="0"/>
                  </a:lnTo>
                  <a:lnTo>
                    <a:pt x="143" y="154"/>
                  </a:lnTo>
                  <a:lnTo>
                    <a:pt x="0" y="154"/>
                  </a:lnTo>
                </a:path>
              </a:pathLst>
            </a:custGeom>
            <a:solidFill>
              <a:srgbClr val="F6BF6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7" name="Freeform 19"/>
            <p:cNvSpPr>
              <a:spLocks/>
            </p:cNvSpPr>
            <p:nvPr/>
          </p:nvSpPr>
          <p:spPr bwMode="auto">
            <a:xfrm>
              <a:off x="2421" y="3669"/>
              <a:ext cx="144" cy="155"/>
            </a:xfrm>
            <a:custGeom>
              <a:avLst/>
              <a:gdLst>
                <a:gd name="T0" fmla="*/ 0 w 144"/>
                <a:gd name="T1" fmla="*/ 154 h 155"/>
                <a:gd name="T2" fmla="*/ 0 w 144"/>
                <a:gd name="T3" fmla="*/ 0 h 155"/>
                <a:gd name="T4" fmla="*/ 143 w 144"/>
                <a:gd name="T5" fmla="*/ 0 h 155"/>
                <a:gd name="T6" fmla="*/ 143 w 144"/>
                <a:gd name="T7" fmla="*/ 154 h 155"/>
                <a:gd name="T8" fmla="*/ 0 w 144"/>
                <a:gd name="T9" fmla="*/ 154 h 155"/>
              </a:gdLst>
              <a:ahLst/>
              <a:cxnLst>
                <a:cxn ang="0">
                  <a:pos x="T0" y="T1"/>
                </a:cxn>
                <a:cxn ang="0">
                  <a:pos x="T2" y="T3"/>
                </a:cxn>
                <a:cxn ang="0">
                  <a:pos x="T4" y="T5"/>
                </a:cxn>
                <a:cxn ang="0">
                  <a:pos x="T6" y="T7"/>
                </a:cxn>
                <a:cxn ang="0">
                  <a:pos x="T8" y="T9"/>
                </a:cxn>
              </a:cxnLst>
              <a:rect l="0" t="0" r="r" b="b"/>
              <a:pathLst>
                <a:path w="144" h="155">
                  <a:moveTo>
                    <a:pt x="0" y="154"/>
                  </a:moveTo>
                  <a:lnTo>
                    <a:pt x="0" y="0"/>
                  </a:lnTo>
                  <a:lnTo>
                    <a:pt x="143" y="0"/>
                  </a:lnTo>
                  <a:lnTo>
                    <a:pt x="143" y="154"/>
                  </a:lnTo>
                  <a:lnTo>
                    <a:pt x="0" y="154"/>
                  </a:lnTo>
                </a:path>
              </a:pathLst>
            </a:custGeom>
            <a:solidFill>
              <a:srgbClr val="C0FEF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8" name="Freeform 20"/>
            <p:cNvSpPr>
              <a:spLocks/>
            </p:cNvSpPr>
            <p:nvPr/>
          </p:nvSpPr>
          <p:spPr bwMode="auto">
            <a:xfrm>
              <a:off x="2218" y="3670"/>
              <a:ext cx="145" cy="156"/>
            </a:xfrm>
            <a:custGeom>
              <a:avLst/>
              <a:gdLst>
                <a:gd name="T0" fmla="*/ 0 w 145"/>
                <a:gd name="T1" fmla="*/ 155 h 156"/>
                <a:gd name="T2" fmla="*/ 0 w 145"/>
                <a:gd name="T3" fmla="*/ 0 h 156"/>
                <a:gd name="T4" fmla="*/ 144 w 145"/>
                <a:gd name="T5" fmla="*/ 0 h 156"/>
                <a:gd name="T6" fmla="*/ 144 w 145"/>
                <a:gd name="T7" fmla="*/ 155 h 156"/>
                <a:gd name="T8" fmla="*/ 0 w 145"/>
                <a:gd name="T9" fmla="*/ 155 h 156"/>
              </a:gdLst>
              <a:ahLst/>
              <a:cxnLst>
                <a:cxn ang="0">
                  <a:pos x="T0" y="T1"/>
                </a:cxn>
                <a:cxn ang="0">
                  <a:pos x="T2" y="T3"/>
                </a:cxn>
                <a:cxn ang="0">
                  <a:pos x="T4" y="T5"/>
                </a:cxn>
                <a:cxn ang="0">
                  <a:pos x="T6" y="T7"/>
                </a:cxn>
                <a:cxn ang="0">
                  <a:pos x="T8" y="T9"/>
                </a:cxn>
              </a:cxnLst>
              <a:rect l="0" t="0" r="r" b="b"/>
              <a:pathLst>
                <a:path w="145" h="156">
                  <a:moveTo>
                    <a:pt x="0" y="155"/>
                  </a:moveTo>
                  <a:lnTo>
                    <a:pt x="0" y="0"/>
                  </a:lnTo>
                  <a:lnTo>
                    <a:pt x="144" y="0"/>
                  </a:lnTo>
                  <a:lnTo>
                    <a:pt x="144" y="155"/>
                  </a:lnTo>
                  <a:lnTo>
                    <a:pt x="0" y="155"/>
                  </a:lnTo>
                </a:path>
              </a:pathLst>
            </a:custGeom>
            <a:solidFill>
              <a:srgbClr val="C0FEF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2" name="Freeform 24"/>
            <p:cNvSpPr>
              <a:spLocks/>
            </p:cNvSpPr>
            <p:nvPr/>
          </p:nvSpPr>
          <p:spPr bwMode="auto">
            <a:xfrm>
              <a:off x="3961" y="3028"/>
              <a:ext cx="25" cy="36"/>
            </a:xfrm>
            <a:custGeom>
              <a:avLst/>
              <a:gdLst>
                <a:gd name="T0" fmla="*/ 24 w 25"/>
                <a:gd name="T1" fmla="*/ 18 h 36"/>
                <a:gd name="T2" fmla="*/ 11 w 25"/>
                <a:gd name="T3" fmla="*/ 0 h 36"/>
                <a:gd name="T4" fmla="*/ 0 w 25"/>
                <a:gd name="T5" fmla="*/ 18 h 36"/>
                <a:gd name="T6" fmla="*/ 11 w 25"/>
                <a:gd name="T7" fmla="*/ 35 h 36"/>
                <a:gd name="T8" fmla="*/ 24 w 25"/>
                <a:gd name="T9" fmla="*/ 18 h 36"/>
              </a:gdLst>
              <a:ahLst/>
              <a:cxnLst>
                <a:cxn ang="0">
                  <a:pos x="T0" y="T1"/>
                </a:cxn>
                <a:cxn ang="0">
                  <a:pos x="T2" y="T3"/>
                </a:cxn>
                <a:cxn ang="0">
                  <a:pos x="T4" y="T5"/>
                </a:cxn>
                <a:cxn ang="0">
                  <a:pos x="T6" y="T7"/>
                </a:cxn>
                <a:cxn ang="0">
                  <a:pos x="T8" y="T9"/>
                </a:cxn>
              </a:cxnLst>
              <a:rect l="0" t="0" r="r" b="b"/>
              <a:pathLst>
                <a:path w="25" h="36">
                  <a:moveTo>
                    <a:pt x="24" y="18"/>
                  </a:moveTo>
                  <a:lnTo>
                    <a:pt x="11" y="0"/>
                  </a:lnTo>
                  <a:lnTo>
                    <a:pt x="0" y="18"/>
                  </a:lnTo>
                  <a:lnTo>
                    <a:pt x="11" y="35"/>
                  </a:lnTo>
                  <a:lnTo>
                    <a:pt x="24" y="18"/>
                  </a:lnTo>
                </a:path>
              </a:pathLst>
            </a:custGeom>
            <a:solidFill>
              <a:srgbClr val="C0FEF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3" name="Freeform 25"/>
            <p:cNvSpPr>
              <a:spLocks/>
            </p:cNvSpPr>
            <p:nvPr/>
          </p:nvSpPr>
          <p:spPr bwMode="auto">
            <a:xfrm>
              <a:off x="4045" y="3028"/>
              <a:ext cx="24" cy="36"/>
            </a:xfrm>
            <a:custGeom>
              <a:avLst/>
              <a:gdLst>
                <a:gd name="T0" fmla="*/ 23 w 24"/>
                <a:gd name="T1" fmla="*/ 18 h 36"/>
                <a:gd name="T2" fmla="*/ 11 w 24"/>
                <a:gd name="T3" fmla="*/ 0 h 36"/>
                <a:gd name="T4" fmla="*/ 0 w 24"/>
                <a:gd name="T5" fmla="*/ 18 h 36"/>
                <a:gd name="T6" fmla="*/ 11 w 24"/>
                <a:gd name="T7" fmla="*/ 35 h 36"/>
                <a:gd name="T8" fmla="*/ 23 w 24"/>
                <a:gd name="T9" fmla="*/ 18 h 36"/>
              </a:gdLst>
              <a:ahLst/>
              <a:cxnLst>
                <a:cxn ang="0">
                  <a:pos x="T0" y="T1"/>
                </a:cxn>
                <a:cxn ang="0">
                  <a:pos x="T2" y="T3"/>
                </a:cxn>
                <a:cxn ang="0">
                  <a:pos x="T4" y="T5"/>
                </a:cxn>
                <a:cxn ang="0">
                  <a:pos x="T6" y="T7"/>
                </a:cxn>
                <a:cxn ang="0">
                  <a:pos x="T8" y="T9"/>
                </a:cxn>
              </a:cxnLst>
              <a:rect l="0" t="0" r="r" b="b"/>
              <a:pathLst>
                <a:path w="24" h="36">
                  <a:moveTo>
                    <a:pt x="23" y="18"/>
                  </a:moveTo>
                  <a:lnTo>
                    <a:pt x="11" y="0"/>
                  </a:lnTo>
                  <a:lnTo>
                    <a:pt x="0" y="18"/>
                  </a:lnTo>
                  <a:lnTo>
                    <a:pt x="11" y="35"/>
                  </a:lnTo>
                  <a:lnTo>
                    <a:pt x="23" y="18"/>
                  </a:lnTo>
                </a:path>
              </a:pathLst>
            </a:custGeom>
            <a:solidFill>
              <a:srgbClr val="C0FEF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4" name="Freeform 26"/>
            <p:cNvSpPr>
              <a:spLocks/>
            </p:cNvSpPr>
            <p:nvPr/>
          </p:nvSpPr>
          <p:spPr bwMode="auto">
            <a:xfrm>
              <a:off x="4134" y="3028"/>
              <a:ext cx="25" cy="36"/>
            </a:xfrm>
            <a:custGeom>
              <a:avLst/>
              <a:gdLst>
                <a:gd name="T0" fmla="*/ 24 w 25"/>
                <a:gd name="T1" fmla="*/ 18 h 36"/>
                <a:gd name="T2" fmla="*/ 11 w 25"/>
                <a:gd name="T3" fmla="*/ 0 h 36"/>
                <a:gd name="T4" fmla="*/ 0 w 25"/>
                <a:gd name="T5" fmla="*/ 18 h 36"/>
                <a:gd name="T6" fmla="*/ 11 w 25"/>
                <a:gd name="T7" fmla="*/ 35 h 36"/>
                <a:gd name="T8" fmla="*/ 24 w 25"/>
                <a:gd name="T9" fmla="*/ 18 h 36"/>
              </a:gdLst>
              <a:ahLst/>
              <a:cxnLst>
                <a:cxn ang="0">
                  <a:pos x="T0" y="T1"/>
                </a:cxn>
                <a:cxn ang="0">
                  <a:pos x="T2" y="T3"/>
                </a:cxn>
                <a:cxn ang="0">
                  <a:pos x="T4" y="T5"/>
                </a:cxn>
                <a:cxn ang="0">
                  <a:pos x="T6" y="T7"/>
                </a:cxn>
                <a:cxn ang="0">
                  <a:pos x="T8" y="T9"/>
                </a:cxn>
              </a:cxnLst>
              <a:rect l="0" t="0" r="r" b="b"/>
              <a:pathLst>
                <a:path w="25" h="36">
                  <a:moveTo>
                    <a:pt x="24" y="18"/>
                  </a:moveTo>
                  <a:lnTo>
                    <a:pt x="11" y="0"/>
                  </a:lnTo>
                  <a:lnTo>
                    <a:pt x="0" y="18"/>
                  </a:lnTo>
                  <a:lnTo>
                    <a:pt x="11" y="35"/>
                  </a:lnTo>
                  <a:lnTo>
                    <a:pt x="24" y="18"/>
                  </a:lnTo>
                </a:path>
              </a:pathLst>
            </a:custGeom>
            <a:solidFill>
              <a:srgbClr val="C0FEF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5" name="Freeform 27"/>
            <p:cNvSpPr>
              <a:spLocks/>
            </p:cNvSpPr>
            <p:nvPr/>
          </p:nvSpPr>
          <p:spPr bwMode="auto">
            <a:xfrm>
              <a:off x="3408" y="2928"/>
              <a:ext cx="1102" cy="231"/>
            </a:xfrm>
            <a:custGeom>
              <a:avLst/>
              <a:gdLst>
                <a:gd name="T0" fmla="*/ 0 w 1102"/>
                <a:gd name="T1" fmla="*/ 230 h 231"/>
                <a:gd name="T2" fmla="*/ 0 w 1102"/>
                <a:gd name="T3" fmla="*/ 0 h 231"/>
                <a:gd name="T4" fmla="*/ 1101 w 1102"/>
                <a:gd name="T5" fmla="*/ 0 h 231"/>
                <a:gd name="T6" fmla="*/ 1101 w 1102"/>
                <a:gd name="T7" fmla="*/ 230 h 231"/>
                <a:gd name="T8" fmla="*/ 0 w 1102"/>
                <a:gd name="T9" fmla="*/ 230 h 231"/>
              </a:gdLst>
              <a:ahLst/>
              <a:cxnLst>
                <a:cxn ang="0">
                  <a:pos x="T0" y="T1"/>
                </a:cxn>
                <a:cxn ang="0">
                  <a:pos x="T2" y="T3"/>
                </a:cxn>
                <a:cxn ang="0">
                  <a:pos x="T4" y="T5"/>
                </a:cxn>
                <a:cxn ang="0">
                  <a:pos x="T6" y="T7"/>
                </a:cxn>
                <a:cxn ang="0">
                  <a:pos x="T8" y="T9"/>
                </a:cxn>
              </a:cxnLst>
              <a:rect l="0" t="0" r="r" b="b"/>
              <a:pathLst>
                <a:path w="1102" h="231">
                  <a:moveTo>
                    <a:pt x="0" y="230"/>
                  </a:moveTo>
                  <a:lnTo>
                    <a:pt x="0" y="0"/>
                  </a:lnTo>
                  <a:lnTo>
                    <a:pt x="1101" y="0"/>
                  </a:lnTo>
                  <a:lnTo>
                    <a:pt x="1101" y="230"/>
                  </a:lnTo>
                  <a:lnTo>
                    <a:pt x="0" y="23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6" name="Freeform 28"/>
            <p:cNvSpPr>
              <a:spLocks/>
            </p:cNvSpPr>
            <p:nvPr/>
          </p:nvSpPr>
          <p:spPr bwMode="auto">
            <a:xfrm>
              <a:off x="4265" y="3414"/>
              <a:ext cx="145" cy="156"/>
            </a:xfrm>
            <a:custGeom>
              <a:avLst/>
              <a:gdLst>
                <a:gd name="T0" fmla="*/ 0 w 145"/>
                <a:gd name="T1" fmla="*/ 155 h 156"/>
                <a:gd name="T2" fmla="*/ 0 w 145"/>
                <a:gd name="T3" fmla="*/ 0 h 156"/>
                <a:gd name="T4" fmla="*/ 144 w 145"/>
                <a:gd name="T5" fmla="*/ 0 h 156"/>
                <a:gd name="T6" fmla="*/ 144 w 145"/>
                <a:gd name="T7" fmla="*/ 155 h 156"/>
                <a:gd name="T8" fmla="*/ 0 w 145"/>
                <a:gd name="T9" fmla="*/ 155 h 156"/>
              </a:gdLst>
              <a:ahLst/>
              <a:cxnLst>
                <a:cxn ang="0">
                  <a:pos x="T0" y="T1"/>
                </a:cxn>
                <a:cxn ang="0">
                  <a:pos x="T2" y="T3"/>
                </a:cxn>
                <a:cxn ang="0">
                  <a:pos x="T4" y="T5"/>
                </a:cxn>
                <a:cxn ang="0">
                  <a:pos x="T6" y="T7"/>
                </a:cxn>
                <a:cxn ang="0">
                  <a:pos x="T8" y="T9"/>
                </a:cxn>
              </a:cxnLst>
              <a:rect l="0" t="0" r="r" b="b"/>
              <a:pathLst>
                <a:path w="145" h="156">
                  <a:moveTo>
                    <a:pt x="0" y="155"/>
                  </a:moveTo>
                  <a:lnTo>
                    <a:pt x="0" y="0"/>
                  </a:lnTo>
                  <a:lnTo>
                    <a:pt x="144" y="0"/>
                  </a:lnTo>
                  <a:lnTo>
                    <a:pt x="144" y="155"/>
                  </a:lnTo>
                  <a:lnTo>
                    <a:pt x="0" y="155"/>
                  </a:lnTo>
                </a:path>
              </a:pathLst>
            </a:custGeom>
            <a:solidFill>
              <a:schemeClr val="accent1"/>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7" name="Freeform 29"/>
            <p:cNvSpPr>
              <a:spLocks/>
            </p:cNvSpPr>
            <p:nvPr/>
          </p:nvSpPr>
          <p:spPr bwMode="auto">
            <a:xfrm>
              <a:off x="3227" y="2496"/>
              <a:ext cx="1526" cy="1393"/>
            </a:xfrm>
            <a:custGeom>
              <a:avLst/>
              <a:gdLst>
                <a:gd name="T0" fmla="*/ 0 w 1526"/>
                <a:gd name="T1" fmla="*/ 1392 h 1393"/>
                <a:gd name="T2" fmla="*/ 0 w 1526"/>
                <a:gd name="T3" fmla="*/ 0 h 1393"/>
                <a:gd name="T4" fmla="*/ 1525 w 1526"/>
                <a:gd name="T5" fmla="*/ 0 h 1393"/>
                <a:gd name="T6" fmla="*/ 1525 w 1526"/>
                <a:gd name="T7" fmla="*/ 1392 h 1393"/>
                <a:gd name="T8" fmla="*/ 0 w 1526"/>
                <a:gd name="T9" fmla="*/ 1392 h 1393"/>
              </a:gdLst>
              <a:ahLst/>
              <a:cxnLst>
                <a:cxn ang="0">
                  <a:pos x="T0" y="T1"/>
                </a:cxn>
                <a:cxn ang="0">
                  <a:pos x="T2" y="T3"/>
                </a:cxn>
                <a:cxn ang="0">
                  <a:pos x="T4" y="T5"/>
                </a:cxn>
                <a:cxn ang="0">
                  <a:pos x="T6" y="T7"/>
                </a:cxn>
                <a:cxn ang="0">
                  <a:pos x="T8" y="T9"/>
                </a:cxn>
              </a:cxnLst>
              <a:rect l="0" t="0" r="r" b="b"/>
              <a:pathLst>
                <a:path w="1526" h="1393">
                  <a:moveTo>
                    <a:pt x="0" y="1392"/>
                  </a:moveTo>
                  <a:lnTo>
                    <a:pt x="0" y="0"/>
                  </a:lnTo>
                  <a:lnTo>
                    <a:pt x="1525" y="0"/>
                  </a:lnTo>
                  <a:lnTo>
                    <a:pt x="1525" y="1392"/>
                  </a:lnTo>
                  <a:lnTo>
                    <a:pt x="0" y="139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 name="Group 36"/>
            <p:cNvGrpSpPr>
              <a:grpSpLocks/>
            </p:cNvGrpSpPr>
            <p:nvPr/>
          </p:nvGrpSpPr>
          <p:grpSpPr bwMode="auto">
            <a:xfrm>
              <a:off x="5095" y="2868"/>
              <a:ext cx="197" cy="862"/>
              <a:chOff x="5095" y="2868"/>
              <a:chExt cx="197" cy="862"/>
            </a:xfrm>
          </p:grpSpPr>
          <p:sp>
            <p:nvSpPr>
              <p:cNvPr id="27678" name="Freeform 30"/>
              <p:cNvSpPr>
                <a:spLocks/>
              </p:cNvSpPr>
              <p:nvPr/>
            </p:nvSpPr>
            <p:spPr bwMode="auto">
              <a:xfrm>
                <a:off x="5095" y="3396"/>
                <a:ext cx="25" cy="37"/>
              </a:xfrm>
              <a:custGeom>
                <a:avLst/>
                <a:gdLst>
                  <a:gd name="T0" fmla="*/ 24 w 25"/>
                  <a:gd name="T1" fmla="*/ 18 h 37"/>
                  <a:gd name="T2" fmla="*/ 12 w 25"/>
                  <a:gd name="T3" fmla="*/ 0 h 37"/>
                  <a:gd name="T4" fmla="*/ 0 w 25"/>
                  <a:gd name="T5" fmla="*/ 18 h 37"/>
                  <a:gd name="T6" fmla="*/ 12 w 25"/>
                  <a:gd name="T7" fmla="*/ 36 h 37"/>
                  <a:gd name="T8" fmla="*/ 24 w 25"/>
                  <a:gd name="T9" fmla="*/ 18 h 37"/>
                </a:gdLst>
                <a:ahLst/>
                <a:cxnLst>
                  <a:cxn ang="0">
                    <a:pos x="T0" y="T1"/>
                  </a:cxn>
                  <a:cxn ang="0">
                    <a:pos x="T2" y="T3"/>
                  </a:cxn>
                  <a:cxn ang="0">
                    <a:pos x="T4" y="T5"/>
                  </a:cxn>
                  <a:cxn ang="0">
                    <a:pos x="T6" y="T7"/>
                  </a:cxn>
                  <a:cxn ang="0">
                    <a:pos x="T8" y="T9"/>
                  </a:cxn>
                </a:cxnLst>
                <a:rect l="0" t="0" r="r" b="b"/>
                <a:pathLst>
                  <a:path w="25" h="37">
                    <a:moveTo>
                      <a:pt x="24" y="18"/>
                    </a:moveTo>
                    <a:lnTo>
                      <a:pt x="12" y="0"/>
                    </a:lnTo>
                    <a:lnTo>
                      <a:pt x="0" y="18"/>
                    </a:lnTo>
                    <a:lnTo>
                      <a:pt x="12" y="36"/>
                    </a:lnTo>
                    <a:lnTo>
                      <a:pt x="24" y="18"/>
                    </a:lnTo>
                  </a:path>
                </a:pathLst>
              </a:custGeom>
              <a:solidFill>
                <a:schemeClr val="accent1"/>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9" name="Freeform 31"/>
              <p:cNvSpPr>
                <a:spLocks/>
              </p:cNvSpPr>
              <p:nvPr/>
            </p:nvSpPr>
            <p:spPr bwMode="auto">
              <a:xfrm>
                <a:off x="5178" y="3396"/>
                <a:ext cx="25" cy="37"/>
              </a:xfrm>
              <a:custGeom>
                <a:avLst/>
                <a:gdLst>
                  <a:gd name="T0" fmla="*/ 24 w 25"/>
                  <a:gd name="T1" fmla="*/ 18 h 37"/>
                  <a:gd name="T2" fmla="*/ 12 w 25"/>
                  <a:gd name="T3" fmla="*/ 0 h 37"/>
                  <a:gd name="T4" fmla="*/ 0 w 25"/>
                  <a:gd name="T5" fmla="*/ 18 h 37"/>
                  <a:gd name="T6" fmla="*/ 12 w 25"/>
                  <a:gd name="T7" fmla="*/ 36 h 37"/>
                  <a:gd name="T8" fmla="*/ 24 w 25"/>
                  <a:gd name="T9" fmla="*/ 18 h 37"/>
                </a:gdLst>
                <a:ahLst/>
                <a:cxnLst>
                  <a:cxn ang="0">
                    <a:pos x="T0" y="T1"/>
                  </a:cxn>
                  <a:cxn ang="0">
                    <a:pos x="T2" y="T3"/>
                  </a:cxn>
                  <a:cxn ang="0">
                    <a:pos x="T4" y="T5"/>
                  </a:cxn>
                  <a:cxn ang="0">
                    <a:pos x="T6" y="T7"/>
                  </a:cxn>
                  <a:cxn ang="0">
                    <a:pos x="T8" y="T9"/>
                  </a:cxn>
                </a:cxnLst>
                <a:rect l="0" t="0" r="r" b="b"/>
                <a:pathLst>
                  <a:path w="25" h="37">
                    <a:moveTo>
                      <a:pt x="24" y="18"/>
                    </a:moveTo>
                    <a:lnTo>
                      <a:pt x="12" y="0"/>
                    </a:lnTo>
                    <a:lnTo>
                      <a:pt x="0" y="18"/>
                    </a:lnTo>
                    <a:lnTo>
                      <a:pt x="12" y="36"/>
                    </a:lnTo>
                    <a:lnTo>
                      <a:pt x="24" y="18"/>
                    </a:lnTo>
                  </a:path>
                </a:pathLst>
              </a:custGeom>
              <a:solidFill>
                <a:schemeClr val="accent1"/>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0" name="Freeform 32"/>
              <p:cNvSpPr>
                <a:spLocks/>
              </p:cNvSpPr>
              <p:nvPr/>
            </p:nvSpPr>
            <p:spPr bwMode="auto">
              <a:xfrm>
                <a:off x="5268" y="3396"/>
                <a:ext cx="24" cy="37"/>
              </a:xfrm>
              <a:custGeom>
                <a:avLst/>
                <a:gdLst>
                  <a:gd name="T0" fmla="*/ 23 w 24"/>
                  <a:gd name="T1" fmla="*/ 18 h 37"/>
                  <a:gd name="T2" fmla="*/ 12 w 24"/>
                  <a:gd name="T3" fmla="*/ 0 h 37"/>
                  <a:gd name="T4" fmla="*/ 0 w 24"/>
                  <a:gd name="T5" fmla="*/ 18 h 37"/>
                  <a:gd name="T6" fmla="*/ 12 w 24"/>
                  <a:gd name="T7" fmla="*/ 36 h 37"/>
                  <a:gd name="T8" fmla="*/ 23 w 24"/>
                  <a:gd name="T9" fmla="*/ 18 h 37"/>
                </a:gdLst>
                <a:ahLst/>
                <a:cxnLst>
                  <a:cxn ang="0">
                    <a:pos x="T0" y="T1"/>
                  </a:cxn>
                  <a:cxn ang="0">
                    <a:pos x="T2" y="T3"/>
                  </a:cxn>
                  <a:cxn ang="0">
                    <a:pos x="T4" y="T5"/>
                  </a:cxn>
                  <a:cxn ang="0">
                    <a:pos x="T6" y="T7"/>
                  </a:cxn>
                  <a:cxn ang="0">
                    <a:pos x="T8" y="T9"/>
                  </a:cxn>
                </a:cxnLst>
                <a:rect l="0" t="0" r="r" b="b"/>
                <a:pathLst>
                  <a:path w="24" h="37">
                    <a:moveTo>
                      <a:pt x="23" y="18"/>
                    </a:moveTo>
                    <a:lnTo>
                      <a:pt x="12" y="0"/>
                    </a:lnTo>
                    <a:lnTo>
                      <a:pt x="0" y="18"/>
                    </a:lnTo>
                    <a:lnTo>
                      <a:pt x="12" y="36"/>
                    </a:lnTo>
                    <a:lnTo>
                      <a:pt x="23" y="18"/>
                    </a:lnTo>
                  </a:path>
                </a:pathLst>
              </a:custGeom>
              <a:solidFill>
                <a:schemeClr val="accent1"/>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1" name="Freeform 33"/>
              <p:cNvSpPr>
                <a:spLocks/>
              </p:cNvSpPr>
              <p:nvPr/>
            </p:nvSpPr>
            <p:spPr bwMode="auto">
              <a:xfrm>
                <a:off x="5131" y="2868"/>
                <a:ext cx="144" cy="155"/>
              </a:xfrm>
              <a:custGeom>
                <a:avLst/>
                <a:gdLst>
                  <a:gd name="T0" fmla="*/ 0 w 144"/>
                  <a:gd name="T1" fmla="*/ 154 h 155"/>
                  <a:gd name="T2" fmla="*/ 0 w 144"/>
                  <a:gd name="T3" fmla="*/ 0 h 155"/>
                  <a:gd name="T4" fmla="*/ 143 w 144"/>
                  <a:gd name="T5" fmla="*/ 0 h 155"/>
                  <a:gd name="T6" fmla="*/ 143 w 144"/>
                  <a:gd name="T7" fmla="*/ 154 h 155"/>
                  <a:gd name="T8" fmla="*/ 0 w 144"/>
                  <a:gd name="T9" fmla="*/ 154 h 155"/>
                </a:gdLst>
                <a:ahLst/>
                <a:cxnLst>
                  <a:cxn ang="0">
                    <a:pos x="T0" y="T1"/>
                  </a:cxn>
                  <a:cxn ang="0">
                    <a:pos x="T2" y="T3"/>
                  </a:cxn>
                  <a:cxn ang="0">
                    <a:pos x="T4" y="T5"/>
                  </a:cxn>
                  <a:cxn ang="0">
                    <a:pos x="T6" y="T7"/>
                  </a:cxn>
                  <a:cxn ang="0">
                    <a:pos x="T8" y="T9"/>
                  </a:cxn>
                </a:cxnLst>
                <a:rect l="0" t="0" r="r" b="b"/>
                <a:pathLst>
                  <a:path w="144" h="155">
                    <a:moveTo>
                      <a:pt x="0" y="154"/>
                    </a:moveTo>
                    <a:lnTo>
                      <a:pt x="0" y="0"/>
                    </a:lnTo>
                    <a:lnTo>
                      <a:pt x="143" y="0"/>
                    </a:lnTo>
                    <a:lnTo>
                      <a:pt x="143" y="154"/>
                    </a:lnTo>
                    <a:lnTo>
                      <a:pt x="0" y="154"/>
                    </a:lnTo>
                  </a:path>
                </a:pathLst>
              </a:custGeom>
              <a:solidFill>
                <a:schemeClr val="accent1"/>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2" name="Freeform 34"/>
              <p:cNvSpPr>
                <a:spLocks/>
              </p:cNvSpPr>
              <p:nvPr/>
            </p:nvSpPr>
            <p:spPr bwMode="auto">
              <a:xfrm>
                <a:off x="5131" y="3093"/>
                <a:ext cx="144" cy="156"/>
              </a:xfrm>
              <a:custGeom>
                <a:avLst/>
                <a:gdLst>
                  <a:gd name="T0" fmla="*/ 0 w 144"/>
                  <a:gd name="T1" fmla="*/ 155 h 156"/>
                  <a:gd name="T2" fmla="*/ 0 w 144"/>
                  <a:gd name="T3" fmla="*/ 0 h 156"/>
                  <a:gd name="T4" fmla="*/ 143 w 144"/>
                  <a:gd name="T5" fmla="*/ 0 h 156"/>
                  <a:gd name="T6" fmla="*/ 143 w 144"/>
                  <a:gd name="T7" fmla="*/ 155 h 156"/>
                  <a:gd name="T8" fmla="*/ 0 w 144"/>
                  <a:gd name="T9" fmla="*/ 155 h 156"/>
                </a:gdLst>
                <a:ahLst/>
                <a:cxnLst>
                  <a:cxn ang="0">
                    <a:pos x="T0" y="T1"/>
                  </a:cxn>
                  <a:cxn ang="0">
                    <a:pos x="T2" y="T3"/>
                  </a:cxn>
                  <a:cxn ang="0">
                    <a:pos x="T4" y="T5"/>
                  </a:cxn>
                  <a:cxn ang="0">
                    <a:pos x="T6" y="T7"/>
                  </a:cxn>
                  <a:cxn ang="0">
                    <a:pos x="T8" y="T9"/>
                  </a:cxn>
                </a:cxnLst>
                <a:rect l="0" t="0" r="r" b="b"/>
                <a:pathLst>
                  <a:path w="144" h="156">
                    <a:moveTo>
                      <a:pt x="0" y="155"/>
                    </a:moveTo>
                    <a:lnTo>
                      <a:pt x="0" y="0"/>
                    </a:lnTo>
                    <a:lnTo>
                      <a:pt x="143" y="0"/>
                    </a:lnTo>
                    <a:lnTo>
                      <a:pt x="143" y="155"/>
                    </a:lnTo>
                    <a:lnTo>
                      <a:pt x="0" y="155"/>
                    </a:lnTo>
                  </a:path>
                </a:pathLst>
              </a:custGeom>
              <a:solidFill>
                <a:schemeClr val="accent1"/>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3" name="Freeform 35"/>
              <p:cNvSpPr>
                <a:spLocks/>
              </p:cNvSpPr>
              <p:nvPr/>
            </p:nvSpPr>
            <p:spPr bwMode="auto">
              <a:xfrm>
                <a:off x="5131" y="3575"/>
                <a:ext cx="144" cy="155"/>
              </a:xfrm>
              <a:custGeom>
                <a:avLst/>
                <a:gdLst>
                  <a:gd name="T0" fmla="*/ 0 w 144"/>
                  <a:gd name="T1" fmla="*/ 154 h 155"/>
                  <a:gd name="T2" fmla="*/ 0 w 144"/>
                  <a:gd name="T3" fmla="*/ 0 h 155"/>
                  <a:gd name="T4" fmla="*/ 143 w 144"/>
                  <a:gd name="T5" fmla="*/ 0 h 155"/>
                  <a:gd name="T6" fmla="*/ 143 w 144"/>
                  <a:gd name="T7" fmla="*/ 154 h 155"/>
                  <a:gd name="T8" fmla="*/ 0 w 144"/>
                  <a:gd name="T9" fmla="*/ 154 h 155"/>
                </a:gdLst>
                <a:ahLst/>
                <a:cxnLst>
                  <a:cxn ang="0">
                    <a:pos x="T0" y="T1"/>
                  </a:cxn>
                  <a:cxn ang="0">
                    <a:pos x="T2" y="T3"/>
                  </a:cxn>
                  <a:cxn ang="0">
                    <a:pos x="T4" y="T5"/>
                  </a:cxn>
                  <a:cxn ang="0">
                    <a:pos x="T6" y="T7"/>
                  </a:cxn>
                  <a:cxn ang="0">
                    <a:pos x="T8" y="T9"/>
                  </a:cxn>
                </a:cxnLst>
                <a:rect l="0" t="0" r="r" b="b"/>
                <a:pathLst>
                  <a:path w="144" h="155">
                    <a:moveTo>
                      <a:pt x="0" y="154"/>
                    </a:moveTo>
                    <a:lnTo>
                      <a:pt x="0" y="0"/>
                    </a:lnTo>
                    <a:lnTo>
                      <a:pt x="143" y="0"/>
                    </a:lnTo>
                    <a:lnTo>
                      <a:pt x="143" y="154"/>
                    </a:lnTo>
                    <a:lnTo>
                      <a:pt x="0" y="154"/>
                    </a:lnTo>
                  </a:path>
                </a:pathLst>
              </a:custGeom>
              <a:solidFill>
                <a:schemeClr val="accent1"/>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685" name="Rectangle 37"/>
            <p:cNvSpPr>
              <a:spLocks noChangeArrowheads="1"/>
            </p:cNvSpPr>
            <p:nvPr/>
          </p:nvSpPr>
          <p:spPr bwMode="auto">
            <a:xfrm>
              <a:off x="3195" y="3882"/>
              <a:ext cx="1582"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solidFill>
                    <a:srgbClr val="000000"/>
                  </a:solidFill>
                </a:rPr>
                <a:t>B main memory buffers</a:t>
              </a:r>
            </a:p>
          </p:txBody>
        </p:sp>
        <p:sp>
          <p:nvSpPr>
            <p:cNvPr id="27686" name="Rectangle 38"/>
            <p:cNvSpPr>
              <a:spLocks noChangeArrowheads="1"/>
            </p:cNvSpPr>
            <p:nvPr/>
          </p:nvSpPr>
          <p:spPr bwMode="auto">
            <a:xfrm>
              <a:off x="2319" y="3917"/>
              <a:ext cx="394"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solidFill>
                    <a:srgbClr val="000000"/>
                  </a:solidFill>
                </a:rPr>
                <a:t>Disk</a:t>
              </a:r>
            </a:p>
          </p:txBody>
        </p:sp>
        <p:sp>
          <p:nvSpPr>
            <p:cNvPr id="27687" name="Rectangle 39"/>
            <p:cNvSpPr>
              <a:spLocks noChangeArrowheads="1"/>
            </p:cNvSpPr>
            <p:nvPr/>
          </p:nvSpPr>
          <p:spPr bwMode="auto">
            <a:xfrm>
              <a:off x="4127" y="3546"/>
              <a:ext cx="491" cy="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Output </a:t>
              </a:r>
            </a:p>
            <a:p>
              <a:r>
                <a:rPr lang="en-US" sz="1400" b="1">
                  <a:solidFill>
                    <a:srgbClr val="000000"/>
                  </a:solidFill>
                </a:rPr>
                <a:t> buffer</a:t>
              </a:r>
            </a:p>
          </p:txBody>
        </p:sp>
        <p:sp>
          <p:nvSpPr>
            <p:cNvPr id="27688" name="Rectangle 40"/>
            <p:cNvSpPr>
              <a:spLocks noChangeArrowheads="1"/>
            </p:cNvSpPr>
            <p:nvPr/>
          </p:nvSpPr>
          <p:spPr bwMode="auto">
            <a:xfrm>
              <a:off x="4998" y="3882"/>
              <a:ext cx="394"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solidFill>
                    <a:srgbClr val="000000"/>
                  </a:solidFill>
                </a:rPr>
                <a:t>Disk</a:t>
              </a:r>
            </a:p>
          </p:txBody>
        </p:sp>
        <p:sp>
          <p:nvSpPr>
            <p:cNvPr id="27689" name="Rectangle 41"/>
            <p:cNvSpPr>
              <a:spLocks noChangeArrowheads="1"/>
            </p:cNvSpPr>
            <p:nvPr/>
          </p:nvSpPr>
          <p:spPr bwMode="auto">
            <a:xfrm>
              <a:off x="4806" y="2352"/>
              <a:ext cx="119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dirty="0" smtClean="0">
                  <a:solidFill>
                    <a:srgbClr val="000000"/>
                  </a:solidFill>
                </a:rPr>
                <a:t>Projection </a:t>
              </a:r>
              <a:r>
                <a:rPr lang="en-US" sz="1800" b="1" dirty="0">
                  <a:solidFill>
                    <a:srgbClr val="000000"/>
                  </a:solidFill>
                </a:rPr>
                <a:t>Result</a:t>
              </a:r>
            </a:p>
          </p:txBody>
        </p:sp>
        <p:sp>
          <p:nvSpPr>
            <p:cNvPr id="27690" name="Rectangle 42"/>
            <p:cNvSpPr>
              <a:spLocks noChangeArrowheads="1"/>
            </p:cNvSpPr>
            <p:nvPr/>
          </p:nvSpPr>
          <p:spPr bwMode="auto">
            <a:xfrm>
              <a:off x="2833" y="2706"/>
              <a:ext cx="37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rPr>
                <a:t>hash</a:t>
              </a:r>
            </a:p>
          </p:txBody>
        </p:sp>
        <p:sp>
          <p:nvSpPr>
            <p:cNvPr id="27691" name="Rectangle 43"/>
            <p:cNvSpPr>
              <a:spLocks noChangeArrowheads="1"/>
            </p:cNvSpPr>
            <p:nvPr/>
          </p:nvSpPr>
          <p:spPr bwMode="auto">
            <a:xfrm>
              <a:off x="2862" y="2838"/>
              <a:ext cx="22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rPr>
                <a:t>fn</a:t>
              </a:r>
            </a:p>
          </p:txBody>
        </p:sp>
        <p:sp>
          <p:nvSpPr>
            <p:cNvPr id="27692" name="Rectangle 44"/>
            <p:cNvSpPr>
              <a:spLocks noChangeArrowheads="1"/>
            </p:cNvSpPr>
            <p:nvPr/>
          </p:nvSpPr>
          <p:spPr bwMode="auto">
            <a:xfrm>
              <a:off x="2867" y="2968"/>
              <a:ext cx="26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dirty="0">
                  <a:solidFill>
                    <a:srgbClr val="FF0000"/>
                  </a:solidFill>
                </a:rPr>
                <a:t>h2</a:t>
              </a:r>
            </a:p>
          </p:txBody>
        </p:sp>
        <p:sp>
          <p:nvSpPr>
            <p:cNvPr id="27693" name="Rectangle 45"/>
            <p:cNvSpPr>
              <a:spLocks noChangeArrowheads="1"/>
            </p:cNvSpPr>
            <p:nvPr/>
          </p:nvSpPr>
          <p:spPr bwMode="auto">
            <a:xfrm>
              <a:off x="3747" y="3264"/>
              <a:ext cx="25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dirty="0">
                  <a:solidFill>
                    <a:srgbClr val="FF0000"/>
                  </a:solidFill>
                </a:rPr>
                <a:t>h2</a:t>
              </a:r>
            </a:p>
          </p:txBody>
        </p:sp>
        <p:grpSp>
          <p:nvGrpSpPr>
            <p:cNvPr id="4" name="Group 50"/>
            <p:cNvGrpSpPr>
              <a:grpSpLocks/>
            </p:cNvGrpSpPr>
            <p:nvPr/>
          </p:nvGrpSpPr>
          <p:grpSpPr bwMode="auto">
            <a:xfrm>
              <a:off x="2161" y="2644"/>
              <a:ext cx="671" cy="1273"/>
              <a:chOff x="2161" y="2644"/>
              <a:chExt cx="671" cy="1273"/>
            </a:xfrm>
          </p:grpSpPr>
          <p:sp>
            <p:nvSpPr>
              <p:cNvPr id="27694" name="Oval 46"/>
              <p:cNvSpPr>
                <a:spLocks noChangeArrowheads="1"/>
              </p:cNvSpPr>
              <p:nvPr/>
            </p:nvSpPr>
            <p:spPr bwMode="auto">
              <a:xfrm>
                <a:off x="2165" y="2644"/>
                <a:ext cx="663" cy="88"/>
              </a:xfrm>
              <a:prstGeom prst="ellipse">
                <a:avLst/>
              </a:prstGeom>
              <a:noFill/>
              <a:ln w="127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5" name="Line 47"/>
              <p:cNvSpPr>
                <a:spLocks noChangeShapeType="1"/>
              </p:cNvSpPr>
              <p:nvPr/>
            </p:nvSpPr>
            <p:spPr bwMode="auto">
              <a:xfrm>
                <a:off x="2161" y="2692"/>
                <a:ext cx="0" cy="1144"/>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96" name="Line 48"/>
              <p:cNvSpPr>
                <a:spLocks noChangeShapeType="1"/>
              </p:cNvSpPr>
              <p:nvPr/>
            </p:nvSpPr>
            <p:spPr bwMode="auto">
              <a:xfrm>
                <a:off x="2832" y="2692"/>
                <a:ext cx="0" cy="1144"/>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97" name="Arc 49"/>
              <p:cNvSpPr>
                <a:spLocks/>
              </p:cNvSpPr>
              <p:nvPr/>
            </p:nvSpPr>
            <p:spPr bwMode="auto">
              <a:xfrm>
                <a:off x="2163" y="3843"/>
                <a:ext cx="663" cy="74"/>
              </a:xfrm>
              <a:custGeom>
                <a:avLst/>
                <a:gdLst>
                  <a:gd name="G0" fmla="+- 21600 0 0"/>
                  <a:gd name="G1" fmla="+- 602 0 0"/>
                  <a:gd name="G2" fmla="+- 21600 0 0"/>
                  <a:gd name="T0" fmla="*/ 43192 w 43200"/>
                  <a:gd name="T1" fmla="*/ 0 h 22202"/>
                  <a:gd name="T2" fmla="*/ 0 w 43200"/>
                  <a:gd name="T3" fmla="*/ 602 h 22202"/>
                  <a:gd name="T4" fmla="*/ 21600 w 43200"/>
                  <a:gd name="T5" fmla="*/ 602 h 22202"/>
                </a:gdLst>
                <a:ahLst/>
                <a:cxnLst>
                  <a:cxn ang="0">
                    <a:pos x="T0" y="T1"/>
                  </a:cxn>
                  <a:cxn ang="0">
                    <a:pos x="T2" y="T3"/>
                  </a:cxn>
                  <a:cxn ang="0">
                    <a:pos x="T4" y="T5"/>
                  </a:cxn>
                </a:cxnLst>
                <a:rect l="0" t="0" r="r" b="b"/>
                <a:pathLst>
                  <a:path w="43200" h="22202" fill="none" extrusionOk="0">
                    <a:moveTo>
                      <a:pt x="43191" y="0"/>
                    </a:moveTo>
                    <a:cubicBezTo>
                      <a:pt x="43197" y="200"/>
                      <a:pt x="43200" y="401"/>
                      <a:pt x="43200" y="602"/>
                    </a:cubicBezTo>
                    <a:cubicBezTo>
                      <a:pt x="43200" y="12531"/>
                      <a:pt x="33529" y="22202"/>
                      <a:pt x="21600" y="22202"/>
                    </a:cubicBezTo>
                    <a:cubicBezTo>
                      <a:pt x="9670" y="22202"/>
                      <a:pt x="0" y="12531"/>
                      <a:pt x="0" y="602"/>
                    </a:cubicBezTo>
                  </a:path>
                  <a:path w="43200" h="22202" stroke="0" extrusionOk="0">
                    <a:moveTo>
                      <a:pt x="43191" y="0"/>
                    </a:moveTo>
                    <a:cubicBezTo>
                      <a:pt x="43197" y="200"/>
                      <a:pt x="43200" y="401"/>
                      <a:pt x="43200" y="602"/>
                    </a:cubicBezTo>
                    <a:cubicBezTo>
                      <a:pt x="43200" y="12531"/>
                      <a:pt x="33529" y="22202"/>
                      <a:pt x="21600" y="22202"/>
                    </a:cubicBezTo>
                    <a:cubicBezTo>
                      <a:pt x="9670" y="22202"/>
                      <a:pt x="0" y="12531"/>
                      <a:pt x="0" y="602"/>
                    </a:cubicBezTo>
                    <a:lnTo>
                      <a:pt x="21600" y="602"/>
                    </a:lnTo>
                    <a:close/>
                  </a:path>
                </a:pathLst>
              </a:custGeom>
              <a:noFill/>
              <a:ln w="12700" cap="rnd">
                <a:solidFill>
                  <a:schemeClr val="tx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 name="Group 55"/>
            <p:cNvGrpSpPr>
              <a:grpSpLocks/>
            </p:cNvGrpSpPr>
            <p:nvPr/>
          </p:nvGrpSpPr>
          <p:grpSpPr bwMode="auto">
            <a:xfrm>
              <a:off x="4944" y="2692"/>
              <a:ext cx="528" cy="1180"/>
              <a:chOff x="4944" y="2692"/>
              <a:chExt cx="528" cy="1180"/>
            </a:xfrm>
          </p:grpSpPr>
          <p:sp>
            <p:nvSpPr>
              <p:cNvPr id="27699" name="Oval 51"/>
              <p:cNvSpPr>
                <a:spLocks noChangeArrowheads="1"/>
              </p:cNvSpPr>
              <p:nvPr/>
            </p:nvSpPr>
            <p:spPr bwMode="auto">
              <a:xfrm>
                <a:off x="4948" y="2692"/>
                <a:ext cx="520" cy="81"/>
              </a:xfrm>
              <a:prstGeom prst="ellipse">
                <a:avLst/>
              </a:prstGeom>
              <a:noFill/>
              <a:ln w="127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0" name="Line 52"/>
              <p:cNvSpPr>
                <a:spLocks noChangeShapeType="1"/>
              </p:cNvSpPr>
              <p:nvPr/>
            </p:nvSpPr>
            <p:spPr bwMode="auto">
              <a:xfrm>
                <a:off x="4944" y="2736"/>
                <a:ext cx="0" cy="1058"/>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1" name="Line 53"/>
              <p:cNvSpPr>
                <a:spLocks noChangeShapeType="1"/>
              </p:cNvSpPr>
              <p:nvPr/>
            </p:nvSpPr>
            <p:spPr bwMode="auto">
              <a:xfrm>
                <a:off x="5472" y="2736"/>
                <a:ext cx="0" cy="1058"/>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2" name="Arc 54"/>
              <p:cNvSpPr>
                <a:spLocks/>
              </p:cNvSpPr>
              <p:nvPr/>
            </p:nvSpPr>
            <p:spPr bwMode="auto">
              <a:xfrm>
                <a:off x="4946" y="3800"/>
                <a:ext cx="520" cy="72"/>
              </a:xfrm>
              <a:custGeom>
                <a:avLst/>
                <a:gdLst>
                  <a:gd name="G0" fmla="+- 21600 0 0"/>
                  <a:gd name="G1" fmla="+- 1607 0 0"/>
                  <a:gd name="G2" fmla="+- 21600 0 0"/>
                  <a:gd name="T0" fmla="*/ 43178 w 43200"/>
                  <a:gd name="T1" fmla="*/ 637 h 23207"/>
                  <a:gd name="T2" fmla="*/ 60 w 43200"/>
                  <a:gd name="T3" fmla="*/ 0 h 23207"/>
                  <a:gd name="T4" fmla="*/ 21600 w 43200"/>
                  <a:gd name="T5" fmla="*/ 1607 h 23207"/>
                </a:gdLst>
                <a:ahLst/>
                <a:cxnLst>
                  <a:cxn ang="0">
                    <a:pos x="T0" y="T1"/>
                  </a:cxn>
                  <a:cxn ang="0">
                    <a:pos x="T2" y="T3"/>
                  </a:cxn>
                  <a:cxn ang="0">
                    <a:pos x="T4" y="T5"/>
                  </a:cxn>
                </a:cxnLst>
                <a:rect l="0" t="0" r="r" b="b"/>
                <a:pathLst>
                  <a:path w="43200" h="23207" fill="none" extrusionOk="0">
                    <a:moveTo>
                      <a:pt x="43178" y="636"/>
                    </a:moveTo>
                    <a:cubicBezTo>
                      <a:pt x="43192" y="960"/>
                      <a:pt x="43200" y="1283"/>
                      <a:pt x="43200" y="1607"/>
                    </a:cubicBezTo>
                    <a:cubicBezTo>
                      <a:pt x="43200" y="13536"/>
                      <a:pt x="33529" y="23207"/>
                      <a:pt x="21600" y="23207"/>
                    </a:cubicBezTo>
                    <a:cubicBezTo>
                      <a:pt x="9670" y="23207"/>
                      <a:pt x="0" y="13536"/>
                      <a:pt x="0" y="1607"/>
                    </a:cubicBezTo>
                    <a:cubicBezTo>
                      <a:pt x="-1" y="1070"/>
                      <a:pt x="19" y="534"/>
                      <a:pt x="59" y="-1"/>
                    </a:cubicBezTo>
                  </a:path>
                  <a:path w="43200" h="23207" stroke="0" extrusionOk="0">
                    <a:moveTo>
                      <a:pt x="43178" y="636"/>
                    </a:moveTo>
                    <a:cubicBezTo>
                      <a:pt x="43192" y="960"/>
                      <a:pt x="43200" y="1283"/>
                      <a:pt x="43200" y="1607"/>
                    </a:cubicBezTo>
                    <a:cubicBezTo>
                      <a:pt x="43200" y="13536"/>
                      <a:pt x="33529" y="23207"/>
                      <a:pt x="21600" y="23207"/>
                    </a:cubicBezTo>
                    <a:cubicBezTo>
                      <a:pt x="9670" y="23207"/>
                      <a:pt x="0" y="13536"/>
                      <a:pt x="0" y="1607"/>
                    </a:cubicBezTo>
                    <a:cubicBezTo>
                      <a:pt x="-1" y="1070"/>
                      <a:pt x="19" y="534"/>
                      <a:pt x="59" y="-1"/>
                    </a:cubicBezTo>
                    <a:lnTo>
                      <a:pt x="21600" y="1607"/>
                    </a:lnTo>
                    <a:close/>
                  </a:path>
                </a:pathLst>
              </a:custGeom>
              <a:noFill/>
              <a:ln w="12700" cap="rnd">
                <a:solidFill>
                  <a:schemeClr val="tx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704" name="Line 56"/>
            <p:cNvSpPr>
              <a:spLocks noChangeShapeType="1"/>
            </p:cNvSpPr>
            <p:nvPr/>
          </p:nvSpPr>
          <p:spPr bwMode="auto">
            <a:xfrm>
              <a:off x="2836" y="3168"/>
              <a:ext cx="568" cy="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5" name="Line 57"/>
            <p:cNvSpPr>
              <a:spLocks noChangeShapeType="1"/>
            </p:cNvSpPr>
            <p:nvPr/>
          </p:nvSpPr>
          <p:spPr bwMode="auto">
            <a:xfrm>
              <a:off x="2826" y="3377"/>
              <a:ext cx="674" cy="127"/>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6" name="Freeform 58"/>
            <p:cNvSpPr>
              <a:spLocks/>
            </p:cNvSpPr>
            <p:nvPr/>
          </p:nvSpPr>
          <p:spPr bwMode="auto">
            <a:xfrm>
              <a:off x="3600" y="3168"/>
              <a:ext cx="193" cy="289"/>
            </a:xfrm>
            <a:custGeom>
              <a:avLst/>
              <a:gdLst>
                <a:gd name="T0" fmla="*/ 0 w 193"/>
                <a:gd name="T1" fmla="*/ 288 h 289"/>
                <a:gd name="T2" fmla="*/ 192 w 193"/>
                <a:gd name="T3" fmla="*/ 173 h 289"/>
                <a:gd name="T4" fmla="*/ 188 w 193"/>
                <a:gd name="T5" fmla="*/ 145 h 289"/>
                <a:gd name="T6" fmla="*/ 0 w 193"/>
                <a:gd name="T7" fmla="*/ 115 h 289"/>
                <a:gd name="T8" fmla="*/ 192 w 193"/>
                <a:gd name="T9" fmla="*/ 0 h 289"/>
              </a:gdLst>
              <a:ahLst/>
              <a:cxnLst>
                <a:cxn ang="0">
                  <a:pos x="T0" y="T1"/>
                </a:cxn>
                <a:cxn ang="0">
                  <a:pos x="T2" y="T3"/>
                </a:cxn>
                <a:cxn ang="0">
                  <a:pos x="T4" y="T5"/>
                </a:cxn>
                <a:cxn ang="0">
                  <a:pos x="T6" y="T7"/>
                </a:cxn>
                <a:cxn ang="0">
                  <a:pos x="T8" y="T9"/>
                </a:cxn>
              </a:cxnLst>
              <a:rect l="0" t="0" r="r" b="b"/>
              <a:pathLst>
                <a:path w="193" h="289">
                  <a:moveTo>
                    <a:pt x="0" y="288"/>
                  </a:moveTo>
                  <a:lnTo>
                    <a:pt x="192" y="173"/>
                  </a:lnTo>
                  <a:lnTo>
                    <a:pt x="188" y="145"/>
                  </a:lnTo>
                  <a:lnTo>
                    <a:pt x="0" y="115"/>
                  </a:lnTo>
                  <a:lnTo>
                    <a:pt x="192" y="0"/>
                  </a:lnTo>
                </a:path>
              </a:pathLst>
            </a:custGeom>
            <a:noFill/>
            <a:ln w="12700" cap="rnd" cmpd="sng">
              <a:solidFill>
                <a:schemeClr val="tx2"/>
              </a:solidFill>
              <a:prstDash val="solid"/>
              <a:round/>
              <a:headEnd type="none" w="sm" len="sm"/>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7" name="Line 59"/>
            <p:cNvSpPr>
              <a:spLocks noChangeShapeType="1"/>
            </p:cNvSpPr>
            <p:nvPr/>
          </p:nvSpPr>
          <p:spPr bwMode="auto">
            <a:xfrm>
              <a:off x="4420" y="3504"/>
              <a:ext cx="520" cy="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763" name="Rectangle 115"/>
          <p:cNvSpPr>
            <a:spLocks noChangeArrowheads="1"/>
          </p:cNvSpPr>
          <p:nvPr/>
        </p:nvSpPr>
        <p:spPr bwMode="auto">
          <a:xfrm>
            <a:off x="0" y="4038600"/>
            <a:ext cx="32766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 name="Rectangle 4"/>
          <p:cNvSpPr>
            <a:spLocks noGrp="1" noChangeArrowheads="1"/>
          </p:cNvSpPr>
          <p:nvPr>
            <p:ph type="title"/>
          </p:nvPr>
        </p:nvSpPr>
        <p:spPr>
          <a:xfrm>
            <a:off x="328613" y="29570"/>
            <a:ext cx="7772400" cy="1104900"/>
          </a:xfrm>
          <a:noFill/>
          <a:ln/>
        </p:spPr>
        <p:txBody>
          <a:bodyPr/>
          <a:lstStyle/>
          <a:p>
            <a:r>
              <a:rPr lang="en-US" dirty="0" smtClean="0"/>
              <a:t>Hash Projection: Second Phase</a:t>
            </a:r>
            <a:endParaRPr lang="en-US" dirty="0"/>
          </a:p>
        </p:txBody>
      </p:sp>
      <p:sp>
        <p:nvSpPr>
          <p:cNvPr id="60" name="TextBox 59"/>
          <p:cNvSpPr txBox="1"/>
          <p:nvPr/>
        </p:nvSpPr>
        <p:spPr>
          <a:xfrm>
            <a:off x="4648200" y="4476690"/>
            <a:ext cx="914400" cy="400110"/>
          </a:xfrm>
          <a:prstGeom prst="rect">
            <a:avLst/>
          </a:prstGeom>
          <a:noFill/>
        </p:spPr>
        <p:txBody>
          <a:bodyPr wrap="square" rtlCol="0">
            <a:spAutoFit/>
          </a:bodyPr>
          <a:lstStyle/>
          <a:p>
            <a:r>
              <a:rPr lang="en-US" sz="2000" dirty="0" smtClean="0"/>
              <a:t>or</a:t>
            </a:r>
            <a:endParaRPr lang="en-US" sz="2000" dirty="0"/>
          </a:p>
        </p:txBody>
      </p:sp>
      <p:sp>
        <p:nvSpPr>
          <p:cNvPr id="61" name="Freeform 11"/>
          <p:cNvSpPr>
            <a:spLocks/>
          </p:cNvSpPr>
          <p:nvPr/>
        </p:nvSpPr>
        <p:spPr bwMode="auto">
          <a:xfrm>
            <a:off x="3982245" y="3867150"/>
            <a:ext cx="230188" cy="247650"/>
          </a:xfrm>
          <a:custGeom>
            <a:avLst/>
            <a:gdLst>
              <a:gd name="T0" fmla="*/ 0 w 145"/>
              <a:gd name="T1" fmla="*/ 155 h 156"/>
              <a:gd name="T2" fmla="*/ 0 w 145"/>
              <a:gd name="T3" fmla="*/ 0 h 156"/>
              <a:gd name="T4" fmla="*/ 144 w 145"/>
              <a:gd name="T5" fmla="*/ 0 h 156"/>
              <a:gd name="T6" fmla="*/ 144 w 145"/>
              <a:gd name="T7" fmla="*/ 155 h 156"/>
              <a:gd name="T8" fmla="*/ 0 w 145"/>
              <a:gd name="T9" fmla="*/ 155 h 156"/>
            </a:gdLst>
            <a:ahLst/>
            <a:cxnLst>
              <a:cxn ang="0">
                <a:pos x="T0" y="T1"/>
              </a:cxn>
              <a:cxn ang="0">
                <a:pos x="T2" y="T3"/>
              </a:cxn>
              <a:cxn ang="0">
                <a:pos x="T4" y="T5"/>
              </a:cxn>
              <a:cxn ang="0">
                <a:pos x="T6" y="T7"/>
              </a:cxn>
              <a:cxn ang="0">
                <a:pos x="T8" y="T9"/>
              </a:cxn>
            </a:cxnLst>
            <a:rect l="0" t="0" r="r" b="b"/>
            <a:pathLst>
              <a:path w="145" h="156">
                <a:moveTo>
                  <a:pt x="0" y="155"/>
                </a:moveTo>
                <a:lnTo>
                  <a:pt x="0" y="0"/>
                </a:lnTo>
                <a:lnTo>
                  <a:pt x="144" y="0"/>
                </a:lnTo>
                <a:lnTo>
                  <a:pt x="144" y="155"/>
                </a:lnTo>
                <a:lnTo>
                  <a:pt x="0" y="155"/>
                </a:lnTo>
              </a:path>
            </a:pathLst>
          </a:custGeom>
          <a:solidFill>
            <a:srgbClr val="F6BF6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 name="Freeform 11"/>
          <p:cNvSpPr>
            <a:spLocks/>
          </p:cNvSpPr>
          <p:nvPr/>
        </p:nvSpPr>
        <p:spPr bwMode="auto">
          <a:xfrm>
            <a:off x="4315621" y="3867150"/>
            <a:ext cx="230188" cy="247650"/>
          </a:xfrm>
          <a:custGeom>
            <a:avLst/>
            <a:gdLst>
              <a:gd name="T0" fmla="*/ 0 w 145"/>
              <a:gd name="T1" fmla="*/ 155 h 156"/>
              <a:gd name="T2" fmla="*/ 0 w 145"/>
              <a:gd name="T3" fmla="*/ 0 h 156"/>
              <a:gd name="T4" fmla="*/ 144 w 145"/>
              <a:gd name="T5" fmla="*/ 0 h 156"/>
              <a:gd name="T6" fmla="*/ 144 w 145"/>
              <a:gd name="T7" fmla="*/ 155 h 156"/>
              <a:gd name="T8" fmla="*/ 0 w 145"/>
              <a:gd name="T9" fmla="*/ 155 h 156"/>
            </a:gdLst>
            <a:ahLst/>
            <a:cxnLst>
              <a:cxn ang="0">
                <a:pos x="T0" y="T1"/>
              </a:cxn>
              <a:cxn ang="0">
                <a:pos x="T2" y="T3"/>
              </a:cxn>
              <a:cxn ang="0">
                <a:pos x="T4" y="T5"/>
              </a:cxn>
              <a:cxn ang="0">
                <a:pos x="T6" y="T7"/>
              </a:cxn>
              <a:cxn ang="0">
                <a:pos x="T8" y="T9"/>
              </a:cxn>
            </a:cxnLst>
            <a:rect l="0" t="0" r="r" b="b"/>
            <a:pathLst>
              <a:path w="145" h="156">
                <a:moveTo>
                  <a:pt x="0" y="155"/>
                </a:moveTo>
                <a:lnTo>
                  <a:pt x="0" y="0"/>
                </a:lnTo>
                <a:lnTo>
                  <a:pt x="144" y="0"/>
                </a:lnTo>
                <a:lnTo>
                  <a:pt x="144" y="155"/>
                </a:lnTo>
                <a:lnTo>
                  <a:pt x="0" y="155"/>
                </a:lnTo>
              </a:path>
            </a:pathLst>
          </a:custGeom>
          <a:solidFill>
            <a:srgbClr val="F6BF6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 name="Freeform 11"/>
          <p:cNvSpPr>
            <a:spLocks/>
          </p:cNvSpPr>
          <p:nvPr/>
        </p:nvSpPr>
        <p:spPr bwMode="auto">
          <a:xfrm>
            <a:off x="5360195" y="3867150"/>
            <a:ext cx="230188" cy="247650"/>
          </a:xfrm>
          <a:custGeom>
            <a:avLst/>
            <a:gdLst>
              <a:gd name="T0" fmla="*/ 0 w 145"/>
              <a:gd name="T1" fmla="*/ 155 h 156"/>
              <a:gd name="T2" fmla="*/ 0 w 145"/>
              <a:gd name="T3" fmla="*/ 0 h 156"/>
              <a:gd name="T4" fmla="*/ 144 w 145"/>
              <a:gd name="T5" fmla="*/ 0 h 156"/>
              <a:gd name="T6" fmla="*/ 144 w 145"/>
              <a:gd name="T7" fmla="*/ 155 h 156"/>
              <a:gd name="T8" fmla="*/ 0 w 145"/>
              <a:gd name="T9" fmla="*/ 155 h 156"/>
            </a:gdLst>
            <a:ahLst/>
            <a:cxnLst>
              <a:cxn ang="0">
                <a:pos x="T0" y="T1"/>
              </a:cxn>
              <a:cxn ang="0">
                <a:pos x="T2" y="T3"/>
              </a:cxn>
              <a:cxn ang="0">
                <a:pos x="T4" y="T5"/>
              </a:cxn>
              <a:cxn ang="0">
                <a:pos x="T6" y="T7"/>
              </a:cxn>
              <a:cxn ang="0">
                <a:pos x="T8" y="T9"/>
              </a:cxn>
            </a:cxnLst>
            <a:rect l="0" t="0" r="r" b="b"/>
            <a:pathLst>
              <a:path w="145" h="156">
                <a:moveTo>
                  <a:pt x="0" y="155"/>
                </a:moveTo>
                <a:lnTo>
                  <a:pt x="0" y="0"/>
                </a:lnTo>
                <a:lnTo>
                  <a:pt x="144" y="0"/>
                </a:lnTo>
                <a:lnTo>
                  <a:pt x="144" y="155"/>
                </a:lnTo>
                <a:lnTo>
                  <a:pt x="0" y="155"/>
                </a:lnTo>
              </a:path>
            </a:pathLst>
          </a:custGeom>
          <a:solidFill>
            <a:srgbClr val="F6BF6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640436122"/>
      </p:ext>
    </p:extLst>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Architecture of a DBMS</a:t>
            </a:r>
            <a:endParaRPr lang="en-US" dirty="0"/>
          </a:p>
        </p:txBody>
      </p:sp>
      <p:sp>
        <p:nvSpPr>
          <p:cNvPr id="5" name="Can 4"/>
          <p:cNvSpPr/>
          <p:nvPr/>
        </p:nvSpPr>
        <p:spPr>
          <a:xfrm>
            <a:off x="3810000" y="5562600"/>
            <a:ext cx="1600200" cy="533400"/>
          </a:xfrm>
          <a:prstGeom prst="can">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Data</a:t>
            </a:r>
            <a:endParaRPr lang="en-US" sz="2000" dirty="0">
              <a:solidFill>
                <a:schemeClr val="tx1"/>
              </a:solidFill>
            </a:endParaRPr>
          </a:p>
        </p:txBody>
      </p:sp>
      <p:sp>
        <p:nvSpPr>
          <p:cNvPr id="6" name="Rounded Rectangle 5"/>
          <p:cNvSpPr/>
          <p:nvPr/>
        </p:nvSpPr>
        <p:spPr>
          <a:xfrm>
            <a:off x="2667000" y="4800600"/>
            <a:ext cx="3810000" cy="3810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Disk Space Manager</a:t>
            </a:r>
            <a:endParaRPr lang="en-US" sz="2000" dirty="0">
              <a:solidFill>
                <a:schemeClr val="tx1"/>
              </a:solidFill>
            </a:endParaRPr>
          </a:p>
        </p:txBody>
      </p:sp>
      <p:sp>
        <p:nvSpPr>
          <p:cNvPr id="9" name="Rounded Rectangle 8"/>
          <p:cNvSpPr/>
          <p:nvPr/>
        </p:nvSpPr>
        <p:spPr>
          <a:xfrm>
            <a:off x="2667000" y="4038600"/>
            <a:ext cx="3810000" cy="3810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Buffer Manager</a:t>
            </a:r>
            <a:endParaRPr lang="en-US" sz="2000" dirty="0">
              <a:solidFill>
                <a:schemeClr val="tx1"/>
              </a:solidFill>
            </a:endParaRPr>
          </a:p>
        </p:txBody>
      </p:sp>
      <p:cxnSp>
        <p:nvCxnSpPr>
          <p:cNvPr id="28" name="Straight Arrow Connector 27"/>
          <p:cNvCxnSpPr>
            <a:stCxn id="6" idx="2"/>
          </p:cNvCxnSpPr>
          <p:nvPr/>
        </p:nvCxnSpPr>
        <p:spPr>
          <a:xfrm rot="5400000">
            <a:off x="4381500" y="5372100"/>
            <a:ext cx="381000" cy="1588"/>
          </a:xfrm>
          <a:prstGeom prst="straightConnector1">
            <a:avLst/>
          </a:prstGeom>
          <a:ln>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21" name="Subtitle 2"/>
          <p:cNvSpPr txBox="1">
            <a:spLocks/>
          </p:cNvSpPr>
          <p:nvPr/>
        </p:nvSpPr>
        <p:spPr>
          <a:xfrm>
            <a:off x="533400" y="6096000"/>
            <a:ext cx="8153400" cy="304800"/>
          </a:xfrm>
          <a:prstGeom prst="rect">
            <a:avLst/>
          </a:prstGeom>
        </p:spPr>
        <p:txBody>
          <a:bodyPr vert="horz">
            <a:noAutofit/>
          </a:bodyPr>
          <a:lstStyle/>
          <a:p>
            <a:pPr lvl="0">
              <a:spcBef>
                <a:spcPts val="600"/>
              </a:spcBef>
              <a:buClr>
                <a:schemeClr val="accent1"/>
              </a:buClr>
              <a:buSzPct val="76000"/>
            </a:pPr>
            <a:r>
              <a:rPr lang="en-US" sz="1400" dirty="0" smtClean="0"/>
              <a:t>A first course in database systems, 3</a:t>
            </a:r>
            <a:r>
              <a:rPr lang="en-US" sz="1400" baseline="30000" dirty="0" smtClean="0"/>
              <a:t>rd</a:t>
            </a:r>
            <a:r>
              <a:rPr lang="en-US" sz="1400" dirty="0" smtClean="0"/>
              <a:t> </a:t>
            </a:r>
            <a:r>
              <a:rPr lang="en-US" sz="1400" dirty="0" err="1" smtClean="0"/>
              <a:t>ed</a:t>
            </a:r>
            <a:r>
              <a:rPr lang="en-US" sz="1400" dirty="0" smtClean="0"/>
              <a:t>, </a:t>
            </a:r>
            <a:r>
              <a:rPr lang="en-US" sz="1400" dirty="0" err="1" smtClean="0"/>
              <a:t>Ullman</a:t>
            </a:r>
            <a:r>
              <a:rPr lang="en-US" sz="1400" dirty="0" smtClean="0"/>
              <a:t> and </a:t>
            </a:r>
            <a:r>
              <a:rPr lang="en-US" sz="1400" dirty="0" err="1" smtClean="0"/>
              <a:t>Widom</a:t>
            </a:r>
            <a:endParaRPr kumimoji="0" lang="en-US" sz="1400" i="0" u="none" strike="noStrike" kern="1200" cap="none" spc="0" normalizeH="0" baseline="0" noProof="0" dirty="0">
              <a:ln>
                <a:noFill/>
              </a:ln>
              <a:solidFill>
                <a:schemeClr val="tx2"/>
              </a:solidFill>
              <a:effectLst/>
              <a:uLnTx/>
              <a:uFillTx/>
              <a:latin typeface="+mj-lt"/>
              <a:ea typeface="+mj-ea"/>
              <a:cs typeface="+mj-cs"/>
            </a:endParaRPr>
          </a:p>
        </p:txBody>
      </p:sp>
      <p:sp>
        <p:nvSpPr>
          <p:cNvPr id="24" name="Rounded Rectangle 23"/>
          <p:cNvSpPr/>
          <p:nvPr/>
        </p:nvSpPr>
        <p:spPr>
          <a:xfrm>
            <a:off x="2667000" y="3276600"/>
            <a:ext cx="3810000" cy="3810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Index/File/Record Manager</a:t>
            </a:r>
            <a:endParaRPr lang="en-US" sz="2000" dirty="0">
              <a:solidFill>
                <a:schemeClr val="tx1"/>
              </a:solidFill>
            </a:endParaRPr>
          </a:p>
        </p:txBody>
      </p:sp>
      <p:sp>
        <p:nvSpPr>
          <p:cNvPr id="25" name="Rounded Rectangle 24"/>
          <p:cNvSpPr/>
          <p:nvPr/>
        </p:nvSpPr>
        <p:spPr>
          <a:xfrm>
            <a:off x="2667000" y="2514600"/>
            <a:ext cx="3810000" cy="3810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Execution Engine</a:t>
            </a:r>
            <a:endParaRPr lang="en-US" sz="2000" dirty="0">
              <a:solidFill>
                <a:schemeClr val="tx1"/>
              </a:solidFill>
            </a:endParaRPr>
          </a:p>
        </p:txBody>
      </p:sp>
      <p:sp>
        <p:nvSpPr>
          <p:cNvPr id="26" name="Rounded Rectangle 25"/>
          <p:cNvSpPr/>
          <p:nvPr/>
        </p:nvSpPr>
        <p:spPr>
          <a:xfrm>
            <a:off x="2667000" y="1752600"/>
            <a:ext cx="3810000" cy="3810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Query Compiler</a:t>
            </a:r>
            <a:endParaRPr lang="en-US" sz="2000" dirty="0">
              <a:solidFill>
                <a:schemeClr val="tx1"/>
              </a:solidFill>
            </a:endParaRPr>
          </a:p>
        </p:txBody>
      </p:sp>
      <p:sp>
        <p:nvSpPr>
          <p:cNvPr id="29" name="Subtitle 2"/>
          <p:cNvSpPr txBox="1">
            <a:spLocks/>
          </p:cNvSpPr>
          <p:nvPr/>
        </p:nvSpPr>
        <p:spPr>
          <a:xfrm>
            <a:off x="533400" y="1066800"/>
            <a:ext cx="8153400" cy="304800"/>
          </a:xfrm>
          <a:prstGeom prst="rect">
            <a:avLst/>
          </a:prstGeom>
        </p:spPr>
        <p:txBody>
          <a:bodyPr vert="horz">
            <a:noAutofit/>
          </a:bodyPr>
          <a:lstStyle/>
          <a:p>
            <a:pPr lvl="0" algn="ctr">
              <a:spcBef>
                <a:spcPts val="600"/>
              </a:spcBef>
              <a:buClr>
                <a:schemeClr val="accent1"/>
              </a:buClr>
              <a:buSzPct val="76000"/>
            </a:pPr>
            <a:r>
              <a:rPr lang="en-US" sz="2000" dirty="0" smtClean="0"/>
              <a:t>User</a:t>
            </a:r>
            <a:endParaRPr kumimoji="0" lang="en-US" sz="1400" i="0" u="none" strike="noStrike" kern="1200" cap="none" spc="0" normalizeH="0" baseline="0" noProof="0" dirty="0">
              <a:ln>
                <a:noFill/>
              </a:ln>
              <a:solidFill>
                <a:schemeClr val="tx2"/>
              </a:solidFill>
              <a:effectLst/>
              <a:uLnTx/>
              <a:uFillTx/>
              <a:latin typeface="+mj-lt"/>
              <a:ea typeface="+mj-ea"/>
              <a:cs typeface="+mj-cs"/>
            </a:endParaRPr>
          </a:p>
        </p:txBody>
      </p:sp>
      <p:cxnSp>
        <p:nvCxnSpPr>
          <p:cNvPr id="34" name="Straight Arrow Connector 33"/>
          <p:cNvCxnSpPr/>
          <p:nvPr/>
        </p:nvCxnSpPr>
        <p:spPr>
          <a:xfrm rot="5400000">
            <a:off x="4382294" y="1561306"/>
            <a:ext cx="381000" cy="1588"/>
          </a:xfrm>
          <a:prstGeom prst="straightConnector1">
            <a:avLst/>
          </a:prstGeom>
          <a:ln>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a:off x="4382294" y="4609306"/>
            <a:ext cx="381000" cy="1588"/>
          </a:xfrm>
          <a:prstGeom prst="straightConnector1">
            <a:avLst/>
          </a:prstGeom>
          <a:ln>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5400000">
            <a:off x="4382294" y="3847306"/>
            <a:ext cx="381000" cy="1588"/>
          </a:xfrm>
          <a:prstGeom prst="straightConnector1">
            <a:avLst/>
          </a:prstGeom>
          <a:ln>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5400000">
            <a:off x="4382294" y="2323306"/>
            <a:ext cx="381000" cy="1588"/>
          </a:xfrm>
          <a:prstGeom prst="straightConnector1">
            <a:avLst/>
          </a:prstGeom>
          <a:ln>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5400000">
            <a:off x="4382294" y="3085306"/>
            <a:ext cx="381000" cy="1588"/>
          </a:xfrm>
          <a:prstGeom prst="straightConnector1">
            <a:avLst/>
          </a:prstGeom>
          <a:ln>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41" name="Subtitle 2"/>
          <p:cNvSpPr txBox="1">
            <a:spLocks/>
          </p:cNvSpPr>
          <p:nvPr/>
        </p:nvSpPr>
        <p:spPr>
          <a:xfrm>
            <a:off x="4572000" y="1371600"/>
            <a:ext cx="1371600" cy="304800"/>
          </a:xfrm>
          <a:prstGeom prst="rect">
            <a:avLst/>
          </a:prstGeom>
        </p:spPr>
        <p:txBody>
          <a:bodyPr vert="horz">
            <a:noAutofit/>
          </a:bodyPr>
          <a:lstStyle/>
          <a:p>
            <a:pPr lvl="0" algn="ctr">
              <a:spcBef>
                <a:spcPts val="600"/>
              </a:spcBef>
              <a:buClr>
                <a:schemeClr val="accent1"/>
              </a:buClr>
              <a:buSzPct val="76000"/>
            </a:pPr>
            <a:r>
              <a:rPr lang="en-US" sz="1600" dirty="0" smtClean="0"/>
              <a:t>SQL Query</a:t>
            </a:r>
            <a:endParaRPr kumimoji="0" lang="en-US" sz="1100" i="0" u="none" strike="noStrike" kern="1200" cap="none" spc="0" normalizeH="0" baseline="0" noProof="0" dirty="0">
              <a:ln>
                <a:noFill/>
              </a:ln>
              <a:solidFill>
                <a:schemeClr val="tx2"/>
              </a:solidFill>
              <a:effectLst/>
              <a:uLnTx/>
              <a:uFillTx/>
              <a:latin typeface="+mj-lt"/>
              <a:ea typeface="+mj-ea"/>
              <a:cs typeface="+mj-cs"/>
            </a:endParaRPr>
          </a:p>
        </p:txBody>
      </p:sp>
      <p:sp>
        <p:nvSpPr>
          <p:cNvPr id="42" name="Subtitle 2"/>
          <p:cNvSpPr txBox="1">
            <a:spLocks/>
          </p:cNvSpPr>
          <p:nvPr/>
        </p:nvSpPr>
        <p:spPr>
          <a:xfrm>
            <a:off x="4572000" y="2133600"/>
            <a:ext cx="2286000" cy="304800"/>
          </a:xfrm>
          <a:prstGeom prst="rect">
            <a:avLst/>
          </a:prstGeom>
        </p:spPr>
        <p:txBody>
          <a:bodyPr vert="horz">
            <a:noAutofit/>
          </a:bodyPr>
          <a:lstStyle/>
          <a:p>
            <a:pPr lvl="0" algn="ctr">
              <a:spcBef>
                <a:spcPts val="600"/>
              </a:spcBef>
              <a:buClr>
                <a:schemeClr val="accent1"/>
              </a:buClr>
              <a:buSzPct val="76000"/>
            </a:pPr>
            <a:r>
              <a:rPr lang="en-US" sz="1600" dirty="0" smtClean="0"/>
              <a:t>Query Plan (optimized)</a:t>
            </a:r>
            <a:endParaRPr kumimoji="0" lang="en-US" sz="1100" i="0" u="none" strike="noStrike" kern="1200" cap="none" spc="0" normalizeH="0" baseline="0" noProof="0" dirty="0">
              <a:ln>
                <a:noFill/>
              </a:ln>
              <a:solidFill>
                <a:schemeClr val="tx2"/>
              </a:solidFill>
              <a:effectLst/>
              <a:uLnTx/>
              <a:uFillTx/>
              <a:latin typeface="+mj-lt"/>
              <a:ea typeface="+mj-ea"/>
              <a:cs typeface="+mj-cs"/>
            </a:endParaRPr>
          </a:p>
        </p:txBody>
      </p:sp>
      <p:sp>
        <p:nvSpPr>
          <p:cNvPr id="43" name="Subtitle 2"/>
          <p:cNvSpPr txBox="1">
            <a:spLocks/>
          </p:cNvSpPr>
          <p:nvPr/>
        </p:nvSpPr>
        <p:spPr>
          <a:xfrm>
            <a:off x="4419600" y="2895600"/>
            <a:ext cx="2895600" cy="304800"/>
          </a:xfrm>
          <a:prstGeom prst="rect">
            <a:avLst/>
          </a:prstGeom>
        </p:spPr>
        <p:txBody>
          <a:bodyPr vert="horz">
            <a:noAutofit/>
          </a:bodyPr>
          <a:lstStyle/>
          <a:p>
            <a:pPr lvl="0" algn="ctr">
              <a:spcBef>
                <a:spcPts val="600"/>
              </a:spcBef>
              <a:buClr>
                <a:schemeClr val="accent1"/>
              </a:buClr>
              <a:buSzPct val="76000"/>
            </a:pPr>
            <a:r>
              <a:rPr lang="en-US" sz="1600" dirty="0" smtClean="0"/>
              <a:t>Index and Record requests</a:t>
            </a:r>
            <a:endParaRPr kumimoji="0" lang="en-US" sz="1100" i="0" u="none" strike="noStrike" kern="1200" cap="none" spc="0" normalizeH="0" baseline="0" noProof="0" dirty="0">
              <a:ln>
                <a:noFill/>
              </a:ln>
              <a:solidFill>
                <a:schemeClr val="tx2"/>
              </a:solidFill>
              <a:effectLst/>
              <a:uLnTx/>
              <a:uFillTx/>
              <a:latin typeface="+mj-lt"/>
              <a:ea typeface="+mj-ea"/>
              <a:cs typeface="+mj-cs"/>
            </a:endParaRPr>
          </a:p>
        </p:txBody>
      </p:sp>
      <p:sp>
        <p:nvSpPr>
          <p:cNvPr id="44" name="Subtitle 2"/>
          <p:cNvSpPr txBox="1">
            <a:spLocks/>
          </p:cNvSpPr>
          <p:nvPr/>
        </p:nvSpPr>
        <p:spPr>
          <a:xfrm>
            <a:off x="4572000" y="3657600"/>
            <a:ext cx="1752600" cy="304800"/>
          </a:xfrm>
          <a:prstGeom prst="rect">
            <a:avLst/>
          </a:prstGeom>
        </p:spPr>
        <p:txBody>
          <a:bodyPr vert="horz">
            <a:noAutofit/>
          </a:bodyPr>
          <a:lstStyle/>
          <a:p>
            <a:pPr lvl="0" algn="ctr">
              <a:spcBef>
                <a:spcPts val="600"/>
              </a:spcBef>
              <a:buClr>
                <a:schemeClr val="accent1"/>
              </a:buClr>
              <a:buSzPct val="76000"/>
            </a:pPr>
            <a:r>
              <a:rPr lang="en-US" sz="1600" dirty="0" smtClean="0"/>
              <a:t>Page Commands</a:t>
            </a:r>
            <a:endParaRPr kumimoji="0" lang="en-US" sz="1100" i="0" u="none" strike="noStrike" kern="1200" cap="none" spc="0" normalizeH="0" baseline="0" noProof="0" dirty="0">
              <a:ln>
                <a:noFill/>
              </a:ln>
              <a:solidFill>
                <a:schemeClr val="tx2"/>
              </a:solidFill>
              <a:effectLst/>
              <a:uLnTx/>
              <a:uFillTx/>
              <a:latin typeface="+mj-lt"/>
              <a:ea typeface="+mj-ea"/>
              <a:cs typeface="+mj-cs"/>
            </a:endParaRPr>
          </a:p>
        </p:txBody>
      </p:sp>
      <p:sp>
        <p:nvSpPr>
          <p:cNvPr id="45" name="Subtitle 2"/>
          <p:cNvSpPr txBox="1">
            <a:spLocks/>
          </p:cNvSpPr>
          <p:nvPr/>
        </p:nvSpPr>
        <p:spPr>
          <a:xfrm>
            <a:off x="4191000" y="4419600"/>
            <a:ext cx="2590800" cy="304800"/>
          </a:xfrm>
          <a:prstGeom prst="rect">
            <a:avLst/>
          </a:prstGeom>
        </p:spPr>
        <p:txBody>
          <a:bodyPr vert="horz">
            <a:noAutofit/>
          </a:bodyPr>
          <a:lstStyle/>
          <a:p>
            <a:pPr lvl="0" algn="ctr">
              <a:spcBef>
                <a:spcPts val="600"/>
              </a:spcBef>
              <a:buClr>
                <a:schemeClr val="accent1"/>
              </a:buClr>
              <a:buSzPct val="76000"/>
            </a:pPr>
            <a:r>
              <a:rPr lang="en-US" sz="1600" dirty="0" smtClean="0"/>
              <a:t>Read/Write pages</a:t>
            </a:r>
            <a:endParaRPr kumimoji="0" lang="en-US" sz="1100" i="0" u="none" strike="noStrike" kern="1200" cap="none" spc="0" normalizeH="0" baseline="0" noProof="0" dirty="0">
              <a:ln>
                <a:noFill/>
              </a:ln>
              <a:solidFill>
                <a:schemeClr val="tx2"/>
              </a:solidFill>
              <a:effectLst/>
              <a:uLnTx/>
              <a:uFillTx/>
              <a:latin typeface="+mj-lt"/>
              <a:ea typeface="+mj-ea"/>
              <a:cs typeface="+mj-cs"/>
            </a:endParaRPr>
          </a:p>
        </p:txBody>
      </p:sp>
      <p:sp>
        <p:nvSpPr>
          <p:cNvPr id="46" name="Subtitle 2"/>
          <p:cNvSpPr txBox="1">
            <a:spLocks/>
          </p:cNvSpPr>
          <p:nvPr/>
        </p:nvSpPr>
        <p:spPr>
          <a:xfrm>
            <a:off x="4267200" y="5181600"/>
            <a:ext cx="1676400" cy="304800"/>
          </a:xfrm>
          <a:prstGeom prst="rect">
            <a:avLst/>
          </a:prstGeom>
        </p:spPr>
        <p:txBody>
          <a:bodyPr vert="horz">
            <a:noAutofit/>
          </a:bodyPr>
          <a:lstStyle/>
          <a:p>
            <a:pPr lvl="0" algn="ctr">
              <a:spcBef>
                <a:spcPts val="600"/>
              </a:spcBef>
              <a:buClr>
                <a:schemeClr val="accent1"/>
              </a:buClr>
              <a:buSzPct val="76000"/>
            </a:pPr>
            <a:r>
              <a:rPr lang="en-US" sz="1600" dirty="0" smtClean="0"/>
              <a:t>Disk I/O</a:t>
            </a:r>
            <a:endParaRPr kumimoji="0" lang="en-US" sz="1100" i="0" u="none" strike="noStrike" kern="1200" cap="none" spc="0" normalizeH="0" baseline="0" noProof="0" dirty="0">
              <a:ln>
                <a:noFill/>
              </a:ln>
              <a:solidFill>
                <a:schemeClr val="tx2"/>
              </a:solidFill>
              <a:effectLst/>
              <a:uLnTx/>
              <a:uFillTx/>
              <a:latin typeface="+mj-lt"/>
              <a:ea typeface="+mj-ea"/>
              <a:cs typeface="+mj-cs"/>
            </a:endParaRPr>
          </a:p>
        </p:txBody>
      </p:sp>
      <p:sp>
        <p:nvSpPr>
          <p:cNvPr id="54" name="Slide Number Placeholder 3"/>
          <p:cNvSpPr>
            <a:spLocks noGrp="1"/>
          </p:cNvSpPr>
          <p:nvPr>
            <p:ph type="sldNum" sz="quarter" idx="11"/>
          </p:nvPr>
        </p:nvSpPr>
        <p:spPr>
          <a:xfrm>
            <a:off x="612648" y="6356350"/>
            <a:ext cx="1981200" cy="365760"/>
          </a:xfrm>
        </p:spPr>
        <p:txBody>
          <a:bodyPr/>
          <a:lstStyle/>
          <a:p>
            <a:pPr algn="l"/>
            <a:fld id="{B6F15528-21DE-4FAA-801E-634DDDAF4B2B}" type="slidenum">
              <a:rPr lang="en-US" smtClean="0"/>
              <a:pPr algn="l"/>
              <a:t>2</a:t>
            </a:fld>
            <a:endParaRPr lang="en-US" dirty="0"/>
          </a:p>
        </p:txBody>
      </p:sp>
      <p:sp>
        <p:nvSpPr>
          <p:cNvPr id="27" name="Oval 26"/>
          <p:cNvSpPr/>
          <p:nvPr/>
        </p:nvSpPr>
        <p:spPr>
          <a:xfrm>
            <a:off x="1028700" y="1676400"/>
            <a:ext cx="7162800" cy="125331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4763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6" name="Rectangle 4"/>
          <p:cNvSpPr>
            <a:spLocks noGrp="1" noChangeArrowheads="1"/>
          </p:cNvSpPr>
          <p:nvPr>
            <p:ph type="title"/>
          </p:nvPr>
        </p:nvSpPr>
        <p:spPr>
          <a:xfrm>
            <a:off x="304800" y="228600"/>
            <a:ext cx="7772400" cy="876300"/>
          </a:xfrm>
          <a:noFill/>
          <a:ln/>
        </p:spPr>
        <p:txBody>
          <a:bodyPr/>
          <a:lstStyle/>
          <a:p>
            <a:r>
              <a:rPr lang="en-US" dirty="0"/>
              <a:t>Projection </a:t>
            </a:r>
            <a:r>
              <a:rPr lang="en-US" dirty="0" smtClean="0"/>
              <a:t>with Hashing</a:t>
            </a:r>
            <a:endParaRPr lang="en-US" dirty="0"/>
          </a:p>
        </p:txBody>
      </p:sp>
      <p:sp>
        <p:nvSpPr>
          <p:cNvPr id="13317" name="Rectangle 5"/>
          <p:cNvSpPr>
            <a:spLocks noGrp="1" noChangeArrowheads="1"/>
          </p:cNvSpPr>
          <p:nvPr>
            <p:ph type="body" idx="1"/>
          </p:nvPr>
        </p:nvSpPr>
        <p:spPr>
          <a:xfrm>
            <a:off x="228600" y="1295400"/>
            <a:ext cx="8915400" cy="4800600"/>
          </a:xfrm>
          <a:noFill/>
          <a:ln/>
        </p:spPr>
        <p:txBody>
          <a:bodyPr>
            <a:normAutofit/>
          </a:bodyPr>
          <a:lstStyle/>
          <a:p>
            <a:r>
              <a:rPr lang="en-US" i="1" dirty="0">
                <a:solidFill>
                  <a:srgbClr val="FF0000"/>
                </a:solidFill>
              </a:rPr>
              <a:t>Partitioning phase</a:t>
            </a:r>
            <a:r>
              <a:rPr lang="en-US" dirty="0" smtClean="0"/>
              <a:t>: </a:t>
            </a:r>
            <a:r>
              <a:rPr lang="en-US" dirty="0" smtClean="0"/>
              <a:t>ends up with partitions of data, each held in a run on disk</a:t>
            </a:r>
          </a:p>
          <a:p>
            <a:r>
              <a:rPr lang="en-US" i="1" dirty="0" smtClean="0">
                <a:solidFill>
                  <a:srgbClr val="FF0000"/>
                </a:solidFill>
              </a:rPr>
              <a:t>Duplicate </a:t>
            </a:r>
            <a:r>
              <a:rPr lang="en-US" i="1" dirty="0">
                <a:solidFill>
                  <a:srgbClr val="FF0000"/>
                </a:solidFill>
              </a:rPr>
              <a:t>elimination phase</a:t>
            </a:r>
            <a:r>
              <a:rPr lang="en-US" dirty="0"/>
              <a:t>:  </a:t>
            </a:r>
            <a:endParaRPr lang="en-US" dirty="0" smtClean="0"/>
          </a:p>
          <a:p>
            <a:pPr lvl="1"/>
            <a:r>
              <a:rPr lang="en-US" dirty="0" smtClean="0"/>
              <a:t>For </a:t>
            </a:r>
            <a:r>
              <a:rPr lang="en-US" dirty="0"/>
              <a:t>each partition, read it and build an in-memory hash table, using hash </a:t>
            </a:r>
            <a:r>
              <a:rPr lang="en-US" i="1" dirty="0" smtClean="0"/>
              <a:t>h2</a:t>
            </a:r>
            <a:r>
              <a:rPr lang="en-US" dirty="0" smtClean="0"/>
              <a:t> </a:t>
            </a:r>
            <a:r>
              <a:rPr lang="en-US" dirty="0"/>
              <a:t>on all fields, while discarding </a:t>
            </a:r>
            <a:r>
              <a:rPr lang="en-US" dirty="0" smtClean="0"/>
              <a:t>duplicates</a:t>
            </a:r>
            <a:endParaRPr lang="en-US" dirty="0"/>
          </a:p>
          <a:p>
            <a:pPr lvl="1">
              <a:buSzPct val="75000"/>
            </a:pPr>
            <a:r>
              <a:rPr lang="en-US" dirty="0"/>
              <a:t>If partition does not fit in memory, can apply hash-based projection algorithm recursively to this </a:t>
            </a:r>
            <a:r>
              <a:rPr lang="en-US" dirty="0" smtClean="0"/>
              <a:t>partition</a:t>
            </a:r>
            <a:endParaRPr lang="en-US" dirty="0"/>
          </a:p>
          <a:p>
            <a:r>
              <a:rPr lang="en-US" dirty="0" smtClean="0">
                <a:solidFill>
                  <a:srgbClr val="FF0000"/>
                </a:solidFill>
              </a:rPr>
              <a:t>Cost</a:t>
            </a:r>
          </a:p>
          <a:p>
            <a:pPr lvl="1"/>
            <a:r>
              <a:rPr lang="en-US" dirty="0" smtClean="0"/>
              <a:t>Read </a:t>
            </a:r>
            <a:r>
              <a:rPr lang="en-US" dirty="0"/>
              <a:t>R, write out each tuple, but </a:t>
            </a:r>
            <a:r>
              <a:rPr lang="en-US" dirty="0" smtClean="0"/>
              <a:t>fewer fields, size T &lt;= M.  Result read </a:t>
            </a:r>
            <a:r>
              <a:rPr lang="en-US" dirty="0"/>
              <a:t>in next </a:t>
            </a:r>
            <a:r>
              <a:rPr lang="en-US" dirty="0" smtClean="0"/>
              <a:t>phase. Total i/o cost: M + 2T&lt;= 3M, similar to sort if it can be done in 2 </a:t>
            </a:r>
            <a:r>
              <a:rPr lang="en-US" dirty="0" smtClean="0"/>
              <a:t>passes</a:t>
            </a:r>
            <a:r>
              <a:rPr lang="en-US" dirty="0"/>
              <a:t> </a:t>
            </a:r>
            <a:r>
              <a:rPr lang="en-US" dirty="0" smtClean="0"/>
              <a:t>and has pipelined output.</a:t>
            </a:r>
            <a:endParaRPr lang="en-US" dirty="0"/>
          </a:p>
        </p:txBody>
      </p:sp>
    </p:spTree>
    <p:extLst>
      <p:ext uri="{BB962C8B-B14F-4D97-AF65-F5344CB8AC3E}">
        <p14:creationId xmlns:p14="http://schemas.microsoft.com/office/powerpoint/2010/main" val="1236892450"/>
      </p:ext>
    </p:extLst>
  </p:cSld>
  <p:clrMapOvr>
    <a:masterClrMapping/>
  </p:clrMapOvr>
  <p:transition>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4" name="Rectangle 4"/>
          <p:cNvSpPr>
            <a:spLocks noGrp="1" noChangeArrowheads="1"/>
          </p:cNvSpPr>
          <p:nvPr>
            <p:ph type="title"/>
          </p:nvPr>
        </p:nvSpPr>
        <p:spPr>
          <a:noFill/>
          <a:ln/>
        </p:spPr>
        <p:txBody>
          <a:bodyPr/>
          <a:lstStyle/>
          <a:p>
            <a:r>
              <a:rPr lang="en-US"/>
              <a:t>Discussion of Projection</a:t>
            </a:r>
          </a:p>
        </p:txBody>
      </p:sp>
      <p:sp>
        <p:nvSpPr>
          <p:cNvPr id="15365" name="Rectangle 5"/>
          <p:cNvSpPr>
            <a:spLocks noGrp="1" noChangeArrowheads="1"/>
          </p:cNvSpPr>
          <p:nvPr>
            <p:ph type="body" idx="1"/>
          </p:nvPr>
        </p:nvSpPr>
        <p:spPr>
          <a:xfrm>
            <a:off x="228600" y="1219200"/>
            <a:ext cx="8686800" cy="4876800"/>
          </a:xfrm>
          <a:noFill/>
          <a:ln/>
        </p:spPr>
        <p:txBody>
          <a:bodyPr/>
          <a:lstStyle/>
          <a:p>
            <a:r>
              <a:rPr lang="en-US" dirty="0"/>
              <a:t>Sort-based approach is the </a:t>
            </a:r>
            <a:r>
              <a:rPr lang="en-US" dirty="0" smtClean="0"/>
              <a:t>standard</a:t>
            </a:r>
          </a:p>
          <a:p>
            <a:pPr lvl="1"/>
            <a:r>
              <a:rPr lang="en-US" dirty="0" smtClean="0"/>
              <a:t>better </a:t>
            </a:r>
            <a:r>
              <a:rPr lang="en-US" dirty="0"/>
              <a:t>handling of skew and result is sorted.  </a:t>
            </a:r>
            <a:endParaRPr lang="en-US" dirty="0" smtClean="0"/>
          </a:p>
          <a:p>
            <a:pPr lvl="1"/>
            <a:r>
              <a:rPr lang="en-US" dirty="0" smtClean="0"/>
              <a:t>Hashing is more parallelizable</a:t>
            </a:r>
            <a:endParaRPr lang="en-US" dirty="0"/>
          </a:p>
          <a:p>
            <a:r>
              <a:rPr lang="en-US" dirty="0"/>
              <a:t>If </a:t>
            </a:r>
            <a:r>
              <a:rPr lang="en-US" dirty="0" smtClean="0"/>
              <a:t>index </a:t>
            </a:r>
            <a:r>
              <a:rPr lang="en-US" dirty="0"/>
              <a:t>on </a:t>
            </a:r>
            <a:r>
              <a:rPr lang="en-US" dirty="0" smtClean="0"/>
              <a:t>relation </a:t>
            </a:r>
            <a:r>
              <a:rPr lang="en-US" dirty="0"/>
              <a:t>contains all wanted attributes in its search key, </a:t>
            </a:r>
            <a:r>
              <a:rPr lang="en-US" dirty="0" smtClean="0"/>
              <a:t>do </a:t>
            </a:r>
            <a:r>
              <a:rPr lang="en-US" i="1" dirty="0">
                <a:solidFill>
                  <a:srgbClr val="FF0000"/>
                </a:solidFill>
              </a:rPr>
              <a:t>index-only</a:t>
            </a:r>
            <a:r>
              <a:rPr lang="en-US" dirty="0"/>
              <a:t> </a:t>
            </a:r>
            <a:r>
              <a:rPr lang="en-US" dirty="0" smtClean="0"/>
              <a:t>scan</a:t>
            </a:r>
            <a:endParaRPr lang="en-US" dirty="0"/>
          </a:p>
          <a:p>
            <a:pPr lvl="1">
              <a:buSzPct val="75000"/>
            </a:pPr>
            <a:r>
              <a:rPr lang="en-US" dirty="0"/>
              <a:t>Apply projection techniques to data entries (much smaller!)</a:t>
            </a:r>
          </a:p>
          <a:p>
            <a:r>
              <a:rPr lang="en-US" dirty="0"/>
              <a:t>If an ordered (i.e., tree) index contains all wanted attributes as </a:t>
            </a:r>
            <a:r>
              <a:rPr lang="en-US" i="1" dirty="0">
                <a:solidFill>
                  <a:srgbClr val="FF0000"/>
                </a:solidFill>
              </a:rPr>
              <a:t>prefix</a:t>
            </a:r>
            <a:r>
              <a:rPr lang="en-US" i="1" dirty="0"/>
              <a:t> </a:t>
            </a:r>
            <a:r>
              <a:rPr lang="en-US" dirty="0"/>
              <a:t>of search key, can do even better:</a:t>
            </a:r>
          </a:p>
          <a:p>
            <a:pPr lvl="1">
              <a:buSzPct val="75000"/>
            </a:pPr>
            <a:r>
              <a:rPr lang="en-US" dirty="0"/>
              <a:t>Retrieve data entries in order (index-only </a:t>
            </a:r>
            <a:r>
              <a:rPr lang="en-US" dirty="0" smtClean="0"/>
              <a:t>scan)</a:t>
            </a:r>
          </a:p>
          <a:p>
            <a:pPr lvl="1">
              <a:buSzPct val="75000"/>
            </a:pPr>
            <a:r>
              <a:rPr lang="en-US" dirty="0" smtClean="0"/>
              <a:t>Discard </a:t>
            </a:r>
            <a:r>
              <a:rPr lang="en-US" dirty="0"/>
              <a:t>unwanted fields, compare adjacent tuples to check for </a:t>
            </a:r>
            <a:r>
              <a:rPr lang="en-US" dirty="0" smtClean="0"/>
              <a:t>duplicates</a:t>
            </a:r>
            <a:endParaRPr lang="en-US" dirty="0"/>
          </a:p>
        </p:txBody>
      </p:sp>
    </p:spTree>
    <p:extLst>
      <p:ext uri="{BB962C8B-B14F-4D97-AF65-F5344CB8AC3E}">
        <p14:creationId xmlns:p14="http://schemas.microsoft.com/office/powerpoint/2010/main" val="559263438"/>
      </p:ext>
    </p:extLst>
  </p:cSld>
  <p:clrMapOvr>
    <a:masterClrMapping/>
  </p:clrMapOvr>
  <p:transition>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1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0" name="Rectangle 4"/>
          <p:cNvSpPr>
            <a:spLocks noGrp="1" noChangeArrowheads="1"/>
          </p:cNvSpPr>
          <p:nvPr>
            <p:ph type="title"/>
          </p:nvPr>
        </p:nvSpPr>
        <p:spPr>
          <a:xfrm>
            <a:off x="496887" y="50895"/>
            <a:ext cx="7772400" cy="1104900"/>
          </a:xfrm>
          <a:noFill/>
          <a:ln/>
        </p:spPr>
        <p:txBody>
          <a:bodyPr>
            <a:normAutofit fontScale="90000"/>
          </a:bodyPr>
          <a:lstStyle/>
          <a:p>
            <a:r>
              <a:rPr lang="en-US" sz="3600" dirty="0"/>
              <a:t>Equality Joins With One Join Column</a:t>
            </a:r>
          </a:p>
        </p:txBody>
      </p:sp>
      <p:sp>
        <p:nvSpPr>
          <p:cNvPr id="9221" name="Rectangle 5"/>
          <p:cNvSpPr>
            <a:spLocks noGrp="1" noChangeArrowheads="1"/>
          </p:cNvSpPr>
          <p:nvPr>
            <p:ph type="body" idx="1"/>
          </p:nvPr>
        </p:nvSpPr>
        <p:spPr>
          <a:xfrm>
            <a:off x="381000" y="2801203"/>
            <a:ext cx="8458200" cy="3429000"/>
          </a:xfrm>
          <a:noFill/>
          <a:ln/>
        </p:spPr>
        <p:txBody>
          <a:bodyPr/>
          <a:lstStyle/>
          <a:p>
            <a:r>
              <a:rPr lang="en-US" dirty="0" smtClean="0"/>
              <a:t>Most frequently occurring in practice</a:t>
            </a:r>
            <a:endParaRPr lang="en-US" dirty="0"/>
          </a:p>
          <a:p>
            <a:r>
              <a:rPr lang="en-US" dirty="0"/>
              <a:t>We will consider more complex join conditions </a:t>
            </a:r>
            <a:r>
              <a:rPr lang="en-US" dirty="0" smtClean="0"/>
              <a:t>later</a:t>
            </a:r>
            <a:endParaRPr lang="en-US" dirty="0"/>
          </a:p>
          <a:p>
            <a:r>
              <a:rPr lang="en-US" i="1" dirty="0">
                <a:solidFill>
                  <a:srgbClr val="FF0000"/>
                </a:solidFill>
              </a:rPr>
              <a:t>Cost metric</a:t>
            </a:r>
            <a:r>
              <a:rPr lang="en-US" dirty="0"/>
              <a:t>:  </a:t>
            </a:r>
            <a:r>
              <a:rPr lang="en-US" dirty="0" smtClean="0"/>
              <a:t>number </a:t>
            </a:r>
            <a:r>
              <a:rPr lang="en-US" dirty="0"/>
              <a:t>of </a:t>
            </a:r>
            <a:r>
              <a:rPr lang="en-US" dirty="0" smtClean="0"/>
              <a:t>I/</a:t>
            </a:r>
            <a:r>
              <a:rPr lang="en-US" dirty="0" err="1" smtClean="0"/>
              <a:t>Os</a:t>
            </a:r>
            <a:endParaRPr lang="en-US" dirty="0" smtClean="0"/>
          </a:p>
          <a:p>
            <a:pPr lvl="1"/>
            <a:r>
              <a:rPr lang="en-US" dirty="0" smtClean="0"/>
              <a:t>Ignore </a:t>
            </a:r>
            <a:r>
              <a:rPr lang="en-US" dirty="0"/>
              <a:t>output </a:t>
            </a:r>
            <a:r>
              <a:rPr lang="en-US" dirty="0" smtClean="0"/>
              <a:t>costs</a:t>
            </a:r>
            <a:endParaRPr lang="en-US" dirty="0"/>
          </a:p>
        </p:txBody>
      </p:sp>
      <p:sp>
        <p:nvSpPr>
          <p:cNvPr id="9222" name="Rectangle 6"/>
          <p:cNvSpPr>
            <a:spLocks noChangeArrowheads="1"/>
          </p:cNvSpPr>
          <p:nvPr/>
        </p:nvSpPr>
        <p:spPr bwMode="auto">
          <a:xfrm>
            <a:off x="2379662" y="1371600"/>
            <a:ext cx="4384675" cy="118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dirty="0">
                <a:latin typeface="Book Antiqua" pitchFamily="18" charset="0"/>
              </a:rPr>
              <a:t>SELECT</a:t>
            </a:r>
            <a:r>
              <a:rPr lang="en-US" dirty="0">
                <a:latin typeface="Book Antiqua" pitchFamily="18" charset="0"/>
              </a:rPr>
              <a:t>  *</a:t>
            </a:r>
          </a:p>
          <a:p>
            <a:r>
              <a:rPr lang="en-US" sz="2000" dirty="0">
                <a:latin typeface="Book Antiqua" pitchFamily="18" charset="0"/>
              </a:rPr>
              <a:t>FROM</a:t>
            </a:r>
            <a:r>
              <a:rPr lang="en-US" dirty="0">
                <a:latin typeface="Book Antiqua" pitchFamily="18" charset="0"/>
              </a:rPr>
              <a:t>     Reserves R1, Sailors S1</a:t>
            </a:r>
          </a:p>
          <a:p>
            <a:r>
              <a:rPr lang="en-US" sz="2000" dirty="0">
                <a:latin typeface="Book Antiqua" pitchFamily="18" charset="0"/>
              </a:rPr>
              <a:t>WHERE</a:t>
            </a:r>
            <a:r>
              <a:rPr lang="en-US" dirty="0">
                <a:latin typeface="Book Antiqua" pitchFamily="18" charset="0"/>
              </a:rPr>
              <a:t>  R1.sid=S1.sid</a:t>
            </a:r>
          </a:p>
        </p:txBody>
      </p:sp>
    </p:spTree>
    <p:extLst>
      <p:ext uri="{BB962C8B-B14F-4D97-AF65-F5344CB8AC3E}">
        <p14:creationId xmlns:p14="http://schemas.microsoft.com/office/powerpoint/2010/main" val="1462871464"/>
      </p:ext>
    </p:extLst>
  </p:cSld>
  <p:clrMapOvr>
    <a:masterClrMapping/>
  </p:clrMapOvr>
  <p:transition>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6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68" name="Rectangle 4"/>
          <p:cNvSpPr>
            <a:spLocks noGrp="1" noChangeArrowheads="1"/>
          </p:cNvSpPr>
          <p:nvPr>
            <p:ph type="title"/>
          </p:nvPr>
        </p:nvSpPr>
        <p:spPr>
          <a:noFill/>
          <a:ln/>
        </p:spPr>
        <p:txBody>
          <a:bodyPr/>
          <a:lstStyle/>
          <a:p>
            <a:r>
              <a:rPr lang="en-US"/>
              <a:t>Simple Nested Loops Join</a:t>
            </a:r>
          </a:p>
        </p:txBody>
      </p:sp>
      <p:sp>
        <p:nvSpPr>
          <p:cNvPr id="11269" name="Rectangle 5"/>
          <p:cNvSpPr>
            <a:spLocks noGrp="1" noChangeArrowheads="1"/>
          </p:cNvSpPr>
          <p:nvPr>
            <p:ph type="body" idx="1"/>
          </p:nvPr>
        </p:nvSpPr>
        <p:spPr>
          <a:xfrm>
            <a:off x="119418" y="2514600"/>
            <a:ext cx="8991600" cy="3733800"/>
          </a:xfrm>
          <a:noFill/>
          <a:ln/>
        </p:spPr>
        <p:txBody>
          <a:bodyPr/>
          <a:lstStyle/>
          <a:p>
            <a:r>
              <a:rPr lang="en-US" dirty="0"/>
              <a:t>For each tuple in the </a:t>
            </a:r>
            <a:r>
              <a:rPr lang="en-US" i="1" dirty="0"/>
              <a:t>outer</a:t>
            </a:r>
            <a:r>
              <a:rPr lang="en-US" dirty="0"/>
              <a:t> relation R, we scan the entire </a:t>
            </a:r>
            <a:r>
              <a:rPr lang="en-US" i="1" dirty="0"/>
              <a:t>inner</a:t>
            </a:r>
            <a:r>
              <a:rPr lang="en-US" dirty="0"/>
              <a:t> relation S. </a:t>
            </a:r>
          </a:p>
          <a:p>
            <a:pPr lvl="1">
              <a:buSzPct val="75000"/>
            </a:pPr>
            <a:r>
              <a:rPr lang="en-US" dirty="0">
                <a:solidFill>
                  <a:srgbClr val="FF0000"/>
                </a:solidFill>
              </a:rPr>
              <a:t>Cost:  M +  </a:t>
            </a:r>
            <a:r>
              <a:rPr lang="en-US" dirty="0" err="1">
                <a:solidFill>
                  <a:srgbClr val="FF0000"/>
                </a:solidFill>
              </a:rPr>
              <a:t>p</a:t>
            </a:r>
            <a:r>
              <a:rPr lang="en-US" baseline="-25000" dirty="0" err="1">
                <a:solidFill>
                  <a:srgbClr val="FF0000"/>
                </a:solidFill>
              </a:rPr>
              <a:t>R</a:t>
            </a:r>
            <a:r>
              <a:rPr lang="en-US" dirty="0">
                <a:solidFill>
                  <a:srgbClr val="FF0000"/>
                </a:solidFill>
              </a:rPr>
              <a:t> * M * N  </a:t>
            </a:r>
            <a:r>
              <a:rPr lang="en-US" dirty="0"/>
              <a:t>=  1000 + 100*1000*500  </a:t>
            </a:r>
            <a:r>
              <a:rPr lang="en-US" dirty="0" smtClean="0"/>
              <a:t>I/</a:t>
            </a:r>
            <a:r>
              <a:rPr lang="en-US" dirty="0" err="1" smtClean="0"/>
              <a:t>Os</a:t>
            </a:r>
            <a:endParaRPr lang="en-US" dirty="0" smtClean="0"/>
          </a:p>
          <a:p>
            <a:pPr lvl="1">
              <a:buSzPct val="75000"/>
            </a:pPr>
            <a:endParaRPr lang="en-US" dirty="0"/>
          </a:p>
          <a:p>
            <a:r>
              <a:rPr lang="en-US" dirty="0">
                <a:solidFill>
                  <a:srgbClr val="FF0000"/>
                </a:solidFill>
              </a:rPr>
              <a:t>Page-oriented</a:t>
            </a:r>
            <a:r>
              <a:rPr lang="en-US" dirty="0"/>
              <a:t> Nested Loops join:  </a:t>
            </a:r>
            <a:endParaRPr lang="en-US" dirty="0" smtClean="0"/>
          </a:p>
          <a:p>
            <a:pPr lvl="1"/>
            <a:r>
              <a:rPr lang="en-US" dirty="0" smtClean="0"/>
              <a:t>For </a:t>
            </a:r>
            <a:r>
              <a:rPr lang="en-US" dirty="0"/>
              <a:t>each </a:t>
            </a:r>
            <a:r>
              <a:rPr lang="en-US" i="1" dirty="0"/>
              <a:t>page</a:t>
            </a:r>
            <a:r>
              <a:rPr lang="en-US" dirty="0"/>
              <a:t> of R, get each </a:t>
            </a:r>
            <a:r>
              <a:rPr lang="en-US" i="1" dirty="0"/>
              <a:t>page</a:t>
            </a:r>
            <a:r>
              <a:rPr lang="en-US" dirty="0"/>
              <a:t> of S, and write out matching </a:t>
            </a:r>
            <a:r>
              <a:rPr lang="en-US" dirty="0" smtClean="0"/>
              <a:t>pairs</a:t>
            </a:r>
          </a:p>
          <a:p>
            <a:pPr lvl="1">
              <a:buSzPct val="75000"/>
            </a:pPr>
            <a:r>
              <a:rPr lang="en-US" dirty="0" smtClean="0">
                <a:solidFill>
                  <a:srgbClr val="FF0000"/>
                </a:solidFill>
              </a:rPr>
              <a:t>Cost</a:t>
            </a:r>
            <a:r>
              <a:rPr lang="en-US" dirty="0">
                <a:solidFill>
                  <a:srgbClr val="FF0000"/>
                </a:solidFill>
              </a:rPr>
              <a:t>:  M + M*N </a:t>
            </a:r>
            <a:r>
              <a:rPr lang="en-US" dirty="0"/>
              <a:t>= 1000 + 1000*500</a:t>
            </a:r>
          </a:p>
          <a:p>
            <a:pPr lvl="1">
              <a:buSzPct val="75000"/>
            </a:pPr>
            <a:r>
              <a:rPr lang="en-US" dirty="0"/>
              <a:t>If smaller relation (S) is outer, cost = 500 + 500*1000  </a:t>
            </a:r>
          </a:p>
        </p:txBody>
      </p:sp>
      <p:sp>
        <p:nvSpPr>
          <p:cNvPr id="11270" name="Rectangle 6"/>
          <p:cNvSpPr>
            <a:spLocks noChangeArrowheads="1"/>
          </p:cNvSpPr>
          <p:nvPr/>
        </p:nvSpPr>
        <p:spPr bwMode="auto">
          <a:xfrm>
            <a:off x="1647399" y="1295400"/>
            <a:ext cx="6515100" cy="118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dirty="0" err="1">
                <a:solidFill>
                  <a:schemeClr val="folHlink"/>
                </a:solidFill>
                <a:latin typeface="Book Antiqua" pitchFamily="18" charset="0"/>
              </a:rPr>
              <a:t>foreach</a:t>
            </a:r>
            <a:r>
              <a:rPr lang="en-US" dirty="0">
                <a:solidFill>
                  <a:schemeClr val="folHlink"/>
                </a:solidFill>
                <a:latin typeface="Book Antiqua" pitchFamily="18" charset="0"/>
              </a:rPr>
              <a:t> tuple r in R do</a:t>
            </a:r>
          </a:p>
          <a:p>
            <a:r>
              <a:rPr lang="en-US" dirty="0">
                <a:solidFill>
                  <a:schemeClr val="folHlink"/>
                </a:solidFill>
                <a:latin typeface="Book Antiqua" pitchFamily="18" charset="0"/>
              </a:rPr>
              <a:t>	</a:t>
            </a:r>
            <a:r>
              <a:rPr lang="en-US" dirty="0" err="1">
                <a:solidFill>
                  <a:schemeClr val="folHlink"/>
                </a:solidFill>
                <a:latin typeface="Book Antiqua" pitchFamily="18" charset="0"/>
              </a:rPr>
              <a:t>foreach</a:t>
            </a:r>
            <a:r>
              <a:rPr lang="en-US" dirty="0">
                <a:solidFill>
                  <a:schemeClr val="folHlink"/>
                </a:solidFill>
                <a:latin typeface="Book Antiqua" pitchFamily="18" charset="0"/>
              </a:rPr>
              <a:t> tuple s in S do</a:t>
            </a:r>
          </a:p>
          <a:p>
            <a:r>
              <a:rPr lang="en-US" dirty="0">
                <a:solidFill>
                  <a:schemeClr val="folHlink"/>
                </a:solidFill>
                <a:latin typeface="Book Antiqua" pitchFamily="18" charset="0"/>
              </a:rPr>
              <a:t>		if </a:t>
            </a:r>
            <a:r>
              <a:rPr lang="en-US" dirty="0" err="1">
                <a:solidFill>
                  <a:schemeClr val="folHlink"/>
                </a:solidFill>
                <a:latin typeface="Book Antiqua" pitchFamily="18" charset="0"/>
              </a:rPr>
              <a:t>r</a:t>
            </a:r>
            <a:r>
              <a:rPr lang="en-US" baseline="-10000" dirty="0" err="1">
                <a:solidFill>
                  <a:schemeClr val="folHlink"/>
                </a:solidFill>
                <a:latin typeface="Book Antiqua" pitchFamily="18" charset="0"/>
              </a:rPr>
              <a:t>i</a:t>
            </a:r>
            <a:r>
              <a:rPr lang="en-US" dirty="0">
                <a:solidFill>
                  <a:schemeClr val="folHlink"/>
                </a:solidFill>
                <a:latin typeface="Book Antiqua" pitchFamily="18" charset="0"/>
              </a:rPr>
              <a:t> == </a:t>
            </a:r>
            <a:r>
              <a:rPr lang="en-US" dirty="0" err="1">
                <a:solidFill>
                  <a:schemeClr val="folHlink"/>
                </a:solidFill>
                <a:latin typeface="Book Antiqua" pitchFamily="18" charset="0"/>
              </a:rPr>
              <a:t>s</a:t>
            </a:r>
            <a:r>
              <a:rPr lang="en-US" baseline="-10000" dirty="0" err="1">
                <a:solidFill>
                  <a:schemeClr val="folHlink"/>
                </a:solidFill>
                <a:latin typeface="Book Antiqua" pitchFamily="18" charset="0"/>
              </a:rPr>
              <a:t>j</a:t>
            </a:r>
            <a:r>
              <a:rPr lang="en-US" baseline="-10000" dirty="0">
                <a:solidFill>
                  <a:schemeClr val="folHlink"/>
                </a:solidFill>
                <a:latin typeface="Book Antiqua" pitchFamily="18" charset="0"/>
              </a:rPr>
              <a:t> </a:t>
            </a:r>
            <a:r>
              <a:rPr lang="en-US" dirty="0">
                <a:solidFill>
                  <a:schemeClr val="folHlink"/>
                </a:solidFill>
                <a:latin typeface="Book Antiqua" pitchFamily="18" charset="0"/>
              </a:rPr>
              <a:t> then add &lt;r, s&gt; to result</a:t>
            </a:r>
          </a:p>
        </p:txBody>
      </p:sp>
    </p:spTree>
    <p:extLst>
      <p:ext uri="{BB962C8B-B14F-4D97-AF65-F5344CB8AC3E}">
        <p14:creationId xmlns:p14="http://schemas.microsoft.com/office/powerpoint/2010/main" val="2220476050"/>
      </p:ext>
    </p:extLst>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26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1269">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126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126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1269">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126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2" name="Rectangle 4"/>
          <p:cNvSpPr>
            <a:spLocks noGrp="1" noChangeArrowheads="1"/>
          </p:cNvSpPr>
          <p:nvPr>
            <p:ph type="title"/>
          </p:nvPr>
        </p:nvSpPr>
        <p:spPr>
          <a:noFill/>
          <a:ln/>
        </p:spPr>
        <p:txBody>
          <a:bodyPr/>
          <a:lstStyle/>
          <a:p>
            <a:r>
              <a:rPr lang="en-US"/>
              <a:t>Block Nested Loops Join</a:t>
            </a:r>
          </a:p>
        </p:txBody>
      </p:sp>
      <p:sp>
        <p:nvSpPr>
          <p:cNvPr id="17413" name="Rectangle 5"/>
          <p:cNvSpPr>
            <a:spLocks noGrp="1" noChangeArrowheads="1"/>
          </p:cNvSpPr>
          <p:nvPr>
            <p:ph type="body" idx="1"/>
          </p:nvPr>
        </p:nvSpPr>
        <p:spPr>
          <a:xfrm>
            <a:off x="114300" y="1295400"/>
            <a:ext cx="8915400" cy="2438400"/>
          </a:xfrm>
          <a:noFill/>
          <a:ln/>
        </p:spPr>
        <p:txBody>
          <a:bodyPr/>
          <a:lstStyle/>
          <a:p>
            <a:r>
              <a:rPr lang="en-US" dirty="0" smtClean="0"/>
              <a:t>one page input </a:t>
            </a:r>
            <a:r>
              <a:rPr lang="en-US" dirty="0"/>
              <a:t>buffer for scanning the inner </a:t>
            </a:r>
            <a:r>
              <a:rPr lang="en-US" dirty="0" smtClean="0"/>
              <a:t>S</a:t>
            </a:r>
          </a:p>
          <a:p>
            <a:r>
              <a:rPr lang="en-US" dirty="0" smtClean="0"/>
              <a:t>one </a:t>
            </a:r>
            <a:r>
              <a:rPr lang="en-US" dirty="0"/>
              <a:t>page as the output </a:t>
            </a:r>
            <a:r>
              <a:rPr lang="en-US" dirty="0" smtClean="0"/>
              <a:t>buffer</a:t>
            </a:r>
          </a:p>
          <a:p>
            <a:r>
              <a:rPr lang="en-US" dirty="0" smtClean="0"/>
              <a:t>remaining </a:t>
            </a:r>
            <a:r>
              <a:rPr lang="en-US" dirty="0"/>
              <a:t>pages to hold ``block’’ of outer </a:t>
            </a:r>
            <a:r>
              <a:rPr lang="en-US" dirty="0" smtClean="0"/>
              <a:t>R</a:t>
            </a:r>
            <a:endParaRPr lang="en-US" dirty="0"/>
          </a:p>
          <a:p>
            <a:pPr lvl="1">
              <a:buSzPct val="75000"/>
            </a:pPr>
            <a:r>
              <a:rPr lang="en-US" dirty="0">
                <a:solidFill>
                  <a:schemeClr val="tx1">
                    <a:lumMod val="75000"/>
                    <a:lumOff val="25000"/>
                  </a:schemeClr>
                </a:solidFill>
              </a:rPr>
              <a:t>For each matching tuple r in R-block, s in S-page, add </a:t>
            </a:r>
            <a:r>
              <a:rPr lang="en-US" dirty="0" smtClean="0">
                <a:solidFill>
                  <a:schemeClr val="tx1">
                    <a:lumMod val="75000"/>
                    <a:lumOff val="25000"/>
                  </a:schemeClr>
                </a:solidFill>
              </a:rPr>
              <a:t>&lt;</a:t>
            </a:r>
            <a:r>
              <a:rPr lang="en-US" dirty="0">
                <a:solidFill>
                  <a:schemeClr val="tx1">
                    <a:lumMod val="75000"/>
                    <a:lumOff val="25000"/>
                  </a:schemeClr>
                </a:solidFill>
              </a:rPr>
              <a:t>r, s&gt; to result</a:t>
            </a:r>
            <a:r>
              <a:rPr lang="en-US" dirty="0" smtClean="0">
                <a:solidFill>
                  <a:schemeClr val="tx1">
                    <a:lumMod val="75000"/>
                    <a:lumOff val="25000"/>
                  </a:schemeClr>
                </a:solidFill>
              </a:rPr>
              <a:t>. </a:t>
            </a:r>
            <a:r>
              <a:rPr lang="en-US" dirty="0">
                <a:solidFill>
                  <a:schemeClr val="tx1">
                    <a:lumMod val="75000"/>
                    <a:lumOff val="25000"/>
                  </a:schemeClr>
                </a:solidFill>
              </a:rPr>
              <a:t>Then read next R-block, scan S, etc.</a:t>
            </a:r>
          </a:p>
        </p:txBody>
      </p:sp>
      <p:grpSp>
        <p:nvGrpSpPr>
          <p:cNvPr id="17418" name="Group 10"/>
          <p:cNvGrpSpPr>
            <a:grpSpLocks/>
          </p:cNvGrpSpPr>
          <p:nvPr/>
        </p:nvGrpSpPr>
        <p:grpSpPr bwMode="auto">
          <a:xfrm>
            <a:off x="1689099" y="3988558"/>
            <a:ext cx="838200" cy="2020888"/>
            <a:chOff x="1152" y="2644"/>
            <a:chExt cx="528" cy="1273"/>
          </a:xfrm>
        </p:grpSpPr>
        <p:sp>
          <p:nvSpPr>
            <p:cNvPr id="17414" name="Oval 6"/>
            <p:cNvSpPr>
              <a:spLocks noChangeArrowheads="1"/>
            </p:cNvSpPr>
            <p:nvPr/>
          </p:nvSpPr>
          <p:spPr bwMode="auto">
            <a:xfrm>
              <a:off x="1156" y="2644"/>
              <a:ext cx="520" cy="88"/>
            </a:xfrm>
            <a:prstGeom prst="ellipse">
              <a:avLst/>
            </a:prstGeom>
            <a:noFill/>
            <a:ln w="127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5" name="Line 7"/>
            <p:cNvSpPr>
              <a:spLocks noChangeShapeType="1"/>
            </p:cNvSpPr>
            <p:nvPr/>
          </p:nvSpPr>
          <p:spPr bwMode="auto">
            <a:xfrm>
              <a:off x="1152" y="2692"/>
              <a:ext cx="0" cy="1144"/>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6" name="Line 8"/>
            <p:cNvSpPr>
              <a:spLocks noChangeShapeType="1"/>
            </p:cNvSpPr>
            <p:nvPr/>
          </p:nvSpPr>
          <p:spPr bwMode="auto">
            <a:xfrm>
              <a:off x="1680" y="2692"/>
              <a:ext cx="0" cy="1144"/>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7" name="Arc 9"/>
            <p:cNvSpPr>
              <a:spLocks/>
            </p:cNvSpPr>
            <p:nvPr/>
          </p:nvSpPr>
          <p:spPr bwMode="auto">
            <a:xfrm>
              <a:off x="1153" y="3843"/>
              <a:ext cx="520" cy="74"/>
            </a:xfrm>
            <a:custGeom>
              <a:avLst/>
              <a:gdLst>
                <a:gd name="G0" fmla="+- 21600 0 0"/>
                <a:gd name="G1" fmla="+- 602 0 0"/>
                <a:gd name="G2" fmla="+- 21600 0 0"/>
                <a:gd name="T0" fmla="*/ 43192 w 43200"/>
                <a:gd name="T1" fmla="*/ 0 h 22202"/>
                <a:gd name="T2" fmla="*/ 0 w 43200"/>
                <a:gd name="T3" fmla="*/ 602 h 22202"/>
                <a:gd name="T4" fmla="*/ 21600 w 43200"/>
                <a:gd name="T5" fmla="*/ 602 h 22202"/>
              </a:gdLst>
              <a:ahLst/>
              <a:cxnLst>
                <a:cxn ang="0">
                  <a:pos x="T0" y="T1"/>
                </a:cxn>
                <a:cxn ang="0">
                  <a:pos x="T2" y="T3"/>
                </a:cxn>
                <a:cxn ang="0">
                  <a:pos x="T4" y="T5"/>
                </a:cxn>
              </a:cxnLst>
              <a:rect l="0" t="0" r="r" b="b"/>
              <a:pathLst>
                <a:path w="43200" h="22202" fill="none" extrusionOk="0">
                  <a:moveTo>
                    <a:pt x="43191" y="0"/>
                  </a:moveTo>
                  <a:cubicBezTo>
                    <a:pt x="43197" y="200"/>
                    <a:pt x="43200" y="401"/>
                    <a:pt x="43200" y="602"/>
                  </a:cubicBezTo>
                  <a:cubicBezTo>
                    <a:pt x="43200" y="12531"/>
                    <a:pt x="33529" y="22202"/>
                    <a:pt x="21600" y="22202"/>
                  </a:cubicBezTo>
                  <a:cubicBezTo>
                    <a:pt x="9670" y="22202"/>
                    <a:pt x="0" y="12531"/>
                    <a:pt x="0" y="602"/>
                  </a:cubicBezTo>
                </a:path>
                <a:path w="43200" h="22202" stroke="0" extrusionOk="0">
                  <a:moveTo>
                    <a:pt x="43191" y="0"/>
                  </a:moveTo>
                  <a:cubicBezTo>
                    <a:pt x="43197" y="200"/>
                    <a:pt x="43200" y="401"/>
                    <a:pt x="43200" y="602"/>
                  </a:cubicBezTo>
                  <a:cubicBezTo>
                    <a:pt x="43200" y="12531"/>
                    <a:pt x="33529" y="22202"/>
                    <a:pt x="21600" y="22202"/>
                  </a:cubicBezTo>
                  <a:cubicBezTo>
                    <a:pt x="9670" y="22202"/>
                    <a:pt x="0" y="12531"/>
                    <a:pt x="0" y="602"/>
                  </a:cubicBezTo>
                  <a:lnTo>
                    <a:pt x="21600" y="602"/>
                  </a:lnTo>
                  <a:close/>
                </a:path>
              </a:pathLst>
            </a:custGeom>
            <a:noFill/>
            <a:ln w="12700" cap="rnd">
              <a:solidFill>
                <a:schemeClr val="tx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7419" name="Rectangle 11"/>
          <p:cNvSpPr>
            <a:spLocks noChangeArrowheads="1"/>
          </p:cNvSpPr>
          <p:nvPr/>
        </p:nvSpPr>
        <p:spPr bwMode="auto">
          <a:xfrm>
            <a:off x="2762249" y="3836158"/>
            <a:ext cx="3416300" cy="219710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20" name="Rectangle 12"/>
          <p:cNvSpPr>
            <a:spLocks noChangeArrowheads="1"/>
          </p:cNvSpPr>
          <p:nvPr/>
        </p:nvSpPr>
        <p:spPr bwMode="auto">
          <a:xfrm>
            <a:off x="1924049" y="4293358"/>
            <a:ext cx="292100" cy="292100"/>
          </a:xfrm>
          <a:prstGeom prst="rect">
            <a:avLst/>
          </a:prstGeom>
          <a:pattFill prst="pct25">
            <a:fgClr>
              <a:schemeClr val="tx2"/>
            </a:fgClr>
            <a:bgClr>
              <a:schemeClr val="bg1"/>
            </a:bgClr>
          </a:patt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21" name="Rectangle 13"/>
          <p:cNvSpPr>
            <a:spLocks noChangeArrowheads="1"/>
          </p:cNvSpPr>
          <p:nvPr/>
        </p:nvSpPr>
        <p:spPr bwMode="auto">
          <a:xfrm>
            <a:off x="1924049" y="4750558"/>
            <a:ext cx="292100" cy="292100"/>
          </a:xfrm>
          <a:prstGeom prst="rect">
            <a:avLst/>
          </a:prstGeom>
          <a:pattFill prst="pct25">
            <a:fgClr>
              <a:schemeClr val="tx2"/>
            </a:fgClr>
            <a:bgClr>
              <a:schemeClr val="bg1"/>
            </a:bgClr>
          </a:patt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22" name="Rectangle 14"/>
          <p:cNvSpPr>
            <a:spLocks noChangeArrowheads="1"/>
          </p:cNvSpPr>
          <p:nvPr/>
        </p:nvSpPr>
        <p:spPr bwMode="auto">
          <a:xfrm>
            <a:off x="1924049" y="5512558"/>
            <a:ext cx="292100" cy="292100"/>
          </a:xfrm>
          <a:prstGeom prst="rect">
            <a:avLst/>
          </a:prstGeom>
          <a:pattFill prst="pct25">
            <a:fgClr>
              <a:schemeClr val="tx2"/>
            </a:fgClr>
            <a:bgClr>
              <a:schemeClr val="bg1"/>
            </a:bgClr>
          </a:patt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23" name="Rectangle 15"/>
          <p:cNvSpPr>
            <a:spLocks noChangeArrowheads="1"/>
          </p:cNvSpPr>
          <p:nvPr/>
        </p:nvSpPr>
        <p:spPr bwMode="auto">
          <a:xfrm>
            <a:off x="1743074" y="4937883"/>
            <a:ext cx="688975"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3200" b="1">
                <a:solidFill>
                  <a:schemeClr val="tx2"/>
                </a:solidFill>
                <a:latin typeface="Book Antiqua" pitchFamily="18" charset="0"/>
              </a:rPr>
              <a:t>. . .</a:t>
            </a:r>
          </a:p>
        </p:txBody>
      </p:sp>
      <p:sp>
        <p:nvSpPr>
          <p:cNvPr id="17424" name="Rectangle 16"/>
          <p:cNvSpPr>
            <a:spLocks noChangeArrowheads="1"/>
          </p:cNvSpPr>
          <p:nvPr/>
        </p:nvSpPr>
        <p:spPr bwMode="auto">
          <a:xfrm>
            <a:off x="3371849" y="4369558"/>
            <a:ext cx="2197100" cy="52070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25" name="Rectangle 17"/>
          <p:cNvSpPr>
            <a:spLocks noChangeArrowheads="1"/>
          </p:cNvSpPr>
          <p:nvPr/>
        </p:nvSpPr>
        <p:spPr bwMode="auto">
          <a:xfrm>
            <a:off x="3448049" y="4445758"/>
            <a:ext cx="292100" cy="292100"/>
          </a:xfrm>
          <a:prstGeom prst="rect">
            <a:avLst/>
          </a:prstGeom>
          <a:solidFill>
            <a:srgbClr val="C0FEF9"/>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26" name="Rectangle 18"/>
          <p:cNvSpPr>
            <a:spLocks noChangeArrowheads="1"/>
          </p:cNvSpPr>
          <p:nvPr/>
        </p:nvSpPr>
        <p:spPr bwMode="auto">
          <a:xfrm>
            <a:off x="3905249" y="4445758"/>
            <a:ext cx="292100" cy="292100"/>
          </a:xfrm>
          <a:prstGeom prst="rect">
            <a:avLst/>
          </a:prstGeom>
          <a:solidFill>
            <a:srgbClr val="C0FEF9"/>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27" name="Rectangle 19"/>
          <p:cNvSpPr>
            <a:spLocks noChangeArrowheads="1"/>
          </p:cNvSpPr>
          <p:nvPr/>
        </p:nvSpPr>
        <p:spPr bwMode="auto">
          <a:xfrm>
            <a:off x="4333874" y="4252083"/>
            <a:ext cx="688975"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3200" b="1">
                <a:solidFill>
                  <a:schemeClr val="tx2"/>
                </a:solidFill>
                <a:latin typeface="Book Antiqua" pitchFamily="18" charset="0"/>
              </a:rPr>
              <a:t>. . .</a:t>
            </a:r>
          </a:p>
        </p:txBody>
      </p:sp>
      <p:sp>
        <p:nvSpPr>
          <p:cNvPr id="17428" name="Rectangle 20"/>
          <p:cNvSpPr>
            <a:spLocks noChangeArrowheads="1"/>
          </p:cNvSpPr>
          <p:nvPr/>
        </p:nvSpPr>
        <p:spPr bwMode="auto">
          <a:xfrm>
            <a:off x="5048249" y="4445758"/>
            <a:ext cx="292100" cy="292100"/>
          </a:xfrm>
          <a:prstGeom prst="rect">
            <a:avLst/>
          </a:prstGeom>
          <a:solidFill>
            <a:srgbClr val="C0FEF9"/>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29" name="Rectangle 21"/>
          <p:cNvSpPr>
            <a:spLocks noChangeArrowheads="1"/>
          </p:cNvSpPr>
          <p:nvPr/>
        </p:nvSpPr>
        <p:spPr bwMode="auto">
          <a:xfrm>
            <a:off x="3371849" y="5360158"/>
            <a:ext cx="292100" cy="292100"/>
          </a:xfrm>
          <a:prstGeom prst="rect">
            <a:avLst/>
          </a:prstGeom>
          <a:solidFill>
            <a:srgbClr val="C0FEF9"/>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30" name="Rectangle 22"/>
          <p:cNvSpPr>
            <a:spLocks noChangeArrowheads="1"/>
          </p:cNvSpPr>
          <p:nvPr/>
        </p:nvSpPr>
        <p:spPr bwMode="auto">
          <a:xfrm>
            <a:off x="5276849" y="5360158"/>
            <a:ext cx="292100" cy="292100"/>
          </a:xfrm>
          <a:prstGeom prst="rect">
            <a:avLst/>
          </a:prstGeom>
          <a:solidFill>
            <a:srgbClr val="C0FEF9"/>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31" name="Line 23"/>
          <p:cNvSpPr>
            <a:spLocks noChangeShapeType="1"/>
          </p:cNvSpPr>
          <p:nvPr/>
        </p:nvSpPr>
        <p:spPr bwMode="auto">
          <a:xfrm>
            <a:off x="2533649" y="4591808"/>
            <a:ext cx="825500" cy="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32" name="Line 24"/>
          <p:cNvSpPr>
            <a:spLocks noChangeShapeType="1"/>
          </p:cNvSpPr>
          <p:nvPr/>
        </p:nvSpPr>
        <p:spPr bwMode="auto">
          <a:xfrm>
            <a:off x="2533649" y="5506208"/>
            <a:ext cx="825500" cy="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33" name="Line 25"/>
          <p:cNvSpPr>
            <a:spLocks noChangeShapeType="1"/>
          </p:cNvSpPr>
          <p:nvPr/>
        </p:nvSpPr>
        <p:spPr bwMode="auto">
          <a:xfrm>
            <a:off x="5581649" y="5506208"/>
            <a:ext cx="977900" cy="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34" name="Rectangle 26"/>
          <p:cNvSpPr>
            <a:spLocks noChangeArrowheads="1"/>
          </p:cNvSpPr>
          <p:nvPr/>
        </p:nvSpPr>
        <p:spPr bwMode="auto">
          <a:xfrm>
            <a:off x="1666874" y="3628196"/>
            <a:ext cx="80803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a:solidFill>
                  <a:schemeClr val="tx2"/>
                </a:solidFill>
                <a:latin typeface="Book Antiqua" pitchFamily="18" charset="0"/>
              </a:rPr>
              <a:t>R &amp; S</a:t>
            </a:r>
          </a:p>
        </p:txBody>
      </p:sp>
      <p:sp>
        <p:nvSpPr>
          <p:cNvPr id="17435" name="Rectangle 27"/>
          <p:cNvSpPr>
            <a:spLocks noChangeArrowheads="1"/>
          </p:cNvSpPr>
          <p:nvPr/>
        </p:nvSpPr>
        <p:spPr bwMode="auto">
          <a:xfrm>
            <a:off x="4025002" y="3823458"/>
            <a:ext cx="1170193" cy="582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sz="1600" b="1" dirty="0" smtClean="0">
                <a:solidFill>
                  <a:schemeClr val="tx2"/>
                </a:solidFill>
              </a:rPr>
              <a:t>Block </a:t>
            </a:r>
            <a:r>
              <a:rPr lang="en-US" sz="1600" b="1" dirty="0">
                <a:solidFill>
                  <a:schemeClr val="tx2"/>
                </a:solidFill>
              </a:rPr>
              <a:t>of R</a:t>
            </a:r>
          </a:p>
          <a:p>
            <a:pPr algn="ctr"/>
            <a:r>
              <a:rPr lang="en-US" sz="1600" b="1" dirty="0" smtClean="0">
                <a:solidFill>
                  <a:schemeClr val="tx2"/>
                </a:solidFill>
              </a:rPr>
              <a:t>(B-2 </a:t>
            </a:r>
            <a:r>
              <a:rPr lang="en-US" sz="1600" b="1" dirty="0">
                <a:solidFill>
                  <a:schemeClr val="tx2"/>
                </a:solidFill>
              </a:rPr>
              <a:t>pages)</a:t>
            </a:r>
          </a:p>
        </p:txBody>
      </p:sp>
      <p:sp>
        <p:nvSpPr>
          <p:cNvPr id="17436" name="Rectangle 28"/>
          <p:cNvSpPr>
            <a:spLocks noChangeArrowheads="1"/>
          </p:cNvSpPr>
          <p:nvPr/>
        </p:nvSpPr>
        <p:spPr bwMode="auto">
          <a:xfrm>
            <a:off x="2887662" y="5653846"/>
            <a:ext cx="173355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chemeClr val="tx2"/>
                </a:solidFill>
              </a:rPr>
              <a:t>Input buffer for S</a:t>
            </a:r>
          </a:p>
        </p:txBody>
      </p:sp>
      <p:sp>
        <p:nvSpPr>
          <p:cNvPr id="17437" name="Rectangle 29"/>
          <p:cNvSpPr>
            <a:spLocks noChangeArrowheads="1"/>
          </p:cNvSpPr>
          <p:nvPr/>
        </p:nvSpPr>
        <p:spPr bwMode="auto">
          <a:xfrm>
            <a:off x="4792662" y="5652258"/>
            <a:ext cx="14065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chemeClr val="tx2"/>
                </a:solidFill>
              </a:rPr>
              <a:t>Output buffer</a:t>
            </a:r>
          </a:p>
        </p:txBody>
      </p:sp>
      <p:sp>
        <p:nvSpPr>
          <p:cNvPr id="17438" name="Freeform 30"/>
          <p:cNvSpPr>
            <a:spLocks/>
          </p:cNvSpPr>
          <p:nvPr/>
        </p:nvSpPr>
        <p:spPr bwMode="auto">
          <a:xfrm>
            <a:off x="3441699" y="4820408"/>
            <a:ext cx="306388" cy="534988"/>
          </a:xfrm>
          <a:custGeom>
            <a:avLst/>
            <a:gdLst>
              <a:gd name="T0" fmla="*/ 48 w 193"/>
              <a:gd name="T1" fmla="*/ 336 h 337"/>
              <a:gd name="T2" fmla="*/ 144 w 193"/>
              <a:gd name="T3" fmla="*/ 144 h 337"/>
              <a:gd name="T4" fmla="*/ 0 w 193"/>
              <a:gd name="T5" fmla="*/ 192 h 337"/>
              <a:gd name="T6" fmla="*/ 2 w 193"/>
              <a:gd name="T7" fmla="*/ 166 h 337"/>
              <a:gd name="T8" fmla="*/ 192 w 193"/>
              <a:gd name="T9" fmla="*/ 0 h 337"/>
            </a:gdLst>
            <a:ahLst/>
            <a:cxnLst>
              <a:cxn ang="0">
                <a:pos x="T0" y="T1"/>
              </a:cxn>
              <a:cxn ang="0">
                <a:pos x="T2" y="T3"/>
              </a:cxn>
              <a:cxn ang="0">
                <a:pos x="T4" y="T5"/>
              </a:cxn>
              <a:cxn ang="0">
                <a:pos x="T6" y="T7"/>
              </a:cxn>
              <a:cxn ang="0">
                <a:pos x="T8" y="T9"/>
              </a:cxn>
            </a:cxnLst>
            <a:rect l="0" t="0" r="r" b="b"/>
            <a:pathLst>
              <a:path w="193" h="337">
                <a:moveTo>
                  <a:pt x="48" y="336"/>
                </a:moveTo>
                <a:lnTo>
                  <a:pt x="144" y="144"/>
                </a:lnTo>
                <a:lnTo>
                  <a:pt x="0" y="192"/>
                </a:lnTo>
                <a:lnTo>
                  <a:pt x="2" y="166"/>
                </a:lnTo>
                <a:lnTo>
                  <a:pt x="192" y="0"/>
                </a:lnTo>
              </a:path>
            </a:pathLst>
          </a:custGeom>
          <a:noFill/>
          <a:ln w="12700" cap="rnd" cmpd="sng">
            <a:solidFill>
              <a:schemeClr val="tx2"/>
            </a:solidFill>
            <a:prstDash val="solid"/>
            <a:round/>
            <a:headEnd type="none" w="sm" len="sm"/>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7448" name="Group 40"/>
          <p:cNvGrpSpPr>
            <a:grpSpLocks/>
          </p:cNvGrpSpPr>
          <p:nvPr/>
        </p:nvGrpSpPr>
        <p:grpSpPr bwMode="auto">
          <a:xfrm>
            <a:off x="6565899" y="3988558"/>
            <a:ext cx="838200" cy="2020888"/>
            <a:chOff x="4224" y="2644"/>
            <a:chExt cx="528" cy="1273"/>
          </a:xfrm>
        </p:grpSpPr>
        <p:grpSp>
          <p:nvGrpSpPr>
            <p:cNvPr id="17443" name="Group 35"/>
            <p:cNvGrpSpPr>
              <a:grpSpLocks/>
            </p:cNvGrpSpPr>
            <p:nvPr/>
          </p:nvGrpSpPr>
          <p:grpSpPr bwMode="auto">
            <a:xfrm>
              <a:off x="4224" y="2644"/>
              <a:ext cx="528" cy="1273"/>
              <a:chOff x="4224" y="2644"/>
              <a:chExt cx="528" cy="1273"/>
            </a:xfrm>
          </p:grpSpPr>
          <p:sp>
            <p:nvSpPr>
              <p:cNvPr id="17439" name="Oval 31"/>
              <p:cNvSpPr>
                <a:spLocks noChangeArrowheads="1"/>
              </p:cNvSpPr>
              <p:nvPr/>
            </p:nvSpPr>
            <p:spPr bwMode="auto">
              <a:xfrm>
                <a:off x="4228" y="2644"/>
                <a:ext cx="520" cy="88"/>
              </a:xfrm>
              <a:prstGeom prst="ellipse">
                <a:avLst/>
              </a:prstGeom>
              <a:noFill/>
              <a:ln w="127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40" name="Line 32"/>
              <p:cNvSpPr>
                <a:spLocks noChangeShapeType="1"/>
              </p:cNvSpPr>
              <p:nvPr/>
            </p:nvSpPr>
            <p:spPr bwMode="auto">
              <a:xfrm>
                <a:off x="4224" y="2692"/>
                <a:ext cx="0" cy="1144"/>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41" name="Line 33"/>
              <p:cNvSpPr>
                <a:spLocks noChangeShapeType="1"/>
              </p:cNvSpPr>
              <p:nvPr/>
            </p:nvSpPr>
            <p:spPr bwMode="auto">
              <a:xfrm>
                <a:off x="4752" y="2692"/>
                <a:ext cx="0" cy="1144"/>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42" name="Arc 34"/>
              <p:cNvSpPr>
                <a:spLocks/>
              </p:cNvSpPr>
              <p:nvPr/>
            </p:nvSpPr>
            <p:spPr bwMode="auto">
              <a:xfrm>
                <a:off x="4226" y="3843"/>
                <a:ext cx="520" cy="74"/>
              </a:xfrm>
              <a:custGeom>
                <a:avLst/>
                <a:gdLst>
                  <a:gd name="G0" fmla="+- 21600 0 0"/>
                  <a:gd name="G1" fmla="+- 602 0 0"/>
                  <a:gd name="G2" fmla="+- 21600 0 0"/>
                  <a:gd name="T0" fmla="*/ 43192 w 43200"/>
                  <a:gd name="T1" fmla="*/ 0 h 22202"/>
                  <a:gd name="T2" fmla="*/ 0 w 43200"/>
                  <a:gd name="T3" fmla="*/ 602 h 22202"/>
                  <a:gd name="T4" fmla="*/ 21600 w 43200"/>
                  <a:gd name="T5" fmla="*/ 602 h 22202"/>
                </a:gdLst>
                <a:ahLst/>
                <a:cxnLst>
                  <a:cxn ang="0">
                    <a:pos x="T0" y="T1"/>
                  </a:cxn>
                  <a:cxn ang="0">
                    <a:pos x="T2" y="T3"/>
                  </a:cxn>
                  <a:cxn ang="0">
                    <a:pos x="T4" y="T5"/>
                  </a:cxn>
                </a:cxnLst>
                <a:rect l="0" t="0" r="r" b="b"/>
                <a:pathLst>
                  <a:path w="43200" h="22202" fill="none" extrusionOk="0">
                    <a:moveTo>
                      <a:pt x="43191" y="0"/>
                    </a:moveTo>
                    <a:cubicBezTo>
                      <a:pt x="43197" y="200"/>
                      <a:pt x="43200" y="401"/>
                      <a:pt x="43200" y="602"/>
                    </a:cubicBezTo>
                    <a:cubicBezTo>
                      <a:pt x="43200" y="12531"/>
                      <a:pt x="33529" y="22202"/>
                      <a:pt x="21600" y="22202"/>
                    </a:cubicBezTo>
                    <a:cubicBezTo>
                      <a:pt x="9670" y="22202"/>
                      <a:pt x="0" y="12531"/>
                      <a:pt x="0" y="602"/>
                    </a:cubicBezTo>
                  </a:path>
                  <a:path w="43200" h="22202" stroke="0" extrusionOk="0">
                    <a:moveTo>
                      <a:pt x="43191" y="0"/>
                    </a:moveTo>
                    <a:cubicBezTo>
                      <a:pt x="43197" y="200"/>
                      <a:pt x="43200" y="401"/>
                      <a:pt x="43200" y="602"/>
                    </a:cubicBezTo>
                    <a:cubicBezTo>
                      <a:pt x="43200" y="12531"/>
                      <a:pt x="33529" y="22202"/>
                      <a:pt x="21600" y="22202"/>
                    </a:cubicBezTo>
                    <a:cubicBezTo>
                      <a:pt x="9670" y="22202"/>
                      <a:pt x="0" y="12531"/>
                      <a:pt x="0" y="602"/>
                    </a:cubicBezTo>
                    <a:lnTo>
                      <a:pt x="21600" y="602"/>
                    </a:lnTo>
                    <a:close/>
                  </a:path>
                </a:pathLst>
              </a:custGeom>
              <a:noFill/>
              <a:ln w="12700" cap="rnd">
                <a:solidFill>
                  <a:schemeClr val="tx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7444" name="Rectangle 36"/>
            <p:cNvSpPr>
              <a:spLocks noChangeArrowheads="1"/>
            </p:cNvSpPr>
            <p:nvPr/>
          </p:nvSpPr>
          <p:spPr bwMode="auto">
            <a:xfrm>
              <a:off x="4420" y="2836"/>
              <a:ext cx="184" cy="184"/>
            </a:xfrm>
            <a:prstGeom prst="rect">
              <a:avLst/>
            </a:prstGeom>
            <a:pattFill prst="pct25">
              <a:fgClr>
                <a:schemeClr val="tx2"/>
              </a:fgClr>
              <a:bgClr>
                <a:schemeClr val="bg1"/>
              </a:bgClr>
            </a:patt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45" name="Rectangle 37"/>
            <p:cNvSpPr>
              <a:spLocks noChangeArrowheads="1"/>
            </p:cNvSpPr>
            <p:nvPr/>
          </p:nvSpPr>
          <p:spPr bwMode="auto">
            <a:xfrm>
              <a:off x="4420" y="3124"/>
              <a:ext cx="184" cy="184"/>
            </a:xfrm>
            <a:prstGeom prst="rect">
              <a:avLst/>
            </a:prstGeom>
            <a:pattFill prst="pct25">
              <a:fgClr>
                <a:schemeClr val="tx2"/>
              </a:fgClr>
              <a:bgClr>
                <a:schemeClr val="bg1"/>
              </a:bgClr>
            </a:patt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46" name="Rectangle 38"/>
            <p:cNvSpPr>
              <a:spLocks noChangeArrowheads="1"/>
            </p:cNvSpPr>
            <p:nvPr/>
          </p:nvSpPr>
          <p:spPr bwMode="auto">
            <a:xfrm>
              <a:off x="4420" y="3604"/>
              <a:ext cx="184" cy="184"/>
            </a:xfrm>
            <a:prstGeom prst="rect">
              <a:avLst/>
            </a:prstGeom>
            <a:pattFill prst="pct25">
              <a:fgClr>
                <a:schemeClr val="tx2"/>
              </a:fgClr>
              <a:bgClr>
                <a:schemeClr val="bg1"/>
              </a:bgClr>
            </a:patt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47" name="Rectangle 39"/>
            <p:cNvSpPr>
              <a:spLocks noChangeArrowheads="1"/>
            </p:cNvSpPr>
            <p:nvPr/>
          </p:nvSpPr>
          <p:spPr bwMode="auto">
            <a:xfrm>
              <a:off x="4306" y="3242"/>
              <a:ext cx="434" cy="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3200" b="1">
                  <a:solidFill>
                    <a:schemeClr val="tx2"/>
                  </a:solidFill>
                  <a:latin typeface="Book Antiqua" pitchFamily="18" charset="0"/>
                </a:rPr>
                <a:t>. . .</a:t>
              </a:r>
            </a:p>
          </p:txBody>
        </p:sp>
      </p:grpSp>
      <p:sp>
        <p:nvSpPr>
          <p:cNvPr id="17449" name="Rectangle 41"/>
          <p:cNvSpPr>
            <a:spLocks noChangeArrowheads="1"/>
          </p:cNvSpPr>
          <p:nvPr/>
        </p:nvSpPr>
        <p:spPr bwMode="auto">
          <a:xfrm>
            <a:off x="6238874" y="3628196"/>
            <a:ext cx="139858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a:solidFill>
                  <a:schemeClr val="tx2"/>
                </a:solidFill>
                <a:latin typeface="Book Antiqua" pitchFamily="18" charset="0"/>
              </a:rPr>
              <a:t>Join Result</a:t>
            </a:r>
          </a:p>
        </p:txBody>
      </p:sp>
    </p:spTree>
    <p:extLst>
      <p:ext uri="{BB962C8B-B14F-4D97-AF65-F5344CB8AC3E}">
        <p14:creationId xmlns:p14="http://schemas.microsoft.com/office/powerpoint/2010/main" val="2169875687"/>
      </p:ext>
    </p:extLst>
  </p:cSld>
  <p:clrMapOvr>
    <a:masterClrMapping/>
  </p:clrMapOvr>
  <p:transition>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p:spPr>
        <p:txBody>
          <a:bodyPr/>
          <a:lstStyle/>
          <a:p>
            <a:r>
              <a:rPr lang="en-US"/>
              <a:t>Examples of Block Nested Loops</a:t>
            </a:r>
          </a:p>
        </p:txBody>
      </p:sp>
      <p:sp>
        <p:nvSpPr>
          <p:cNvPr id="19459" name="Rectangle 3"/>
          <p:cNvSpPr>
            <a:spLocks noGrp="1" noChangeArrowheads="1"/>
          </p:cNvSpPr>
          <p:nvPr>
            <p:ph type="body" idx="1"/>
          </p:nvPr>
        </p:nvSpPr>
        <p:spPr>
          <a:xfrm>
            <a:off x="152400" y="1295400"/>
            <a:ext cx="8839200" cy="5029200"/>
          </a:xfrm>
          <a:noFill/>
          <a:ln/>
        </p:spPr>
        <p:txBody>
          <a:bodyPr>
            <a:normAutofit fontScale="92500" lnSpcReduction="20000"/>
          </a:bodyPr>
          <a:lstStyle/>
          <a:p>
            <a:r>
              <a:rPr lang="en-US" dirty="0">
                <a:solidFill>
                  <a:srgbClr val="FF0000"/>
                </a:solidFill>
              </a:rPr>
              <a:t>Cost:  Scan of outer +  #outer blocks * scan of inner</a:t>
            </a:r>
          </a:p>
          <a:p>
            <a:pPr lvl="1">
              <a:buSzPct val="75000"/>
            </a:pPr>
            <a:r>
              <a:rPr lang="en-US" dirty="0"/>
              <a:t>#outer blocks =</a:t>
            </a:r>
          </a:p>
          <a:p>
            <a:endParaRPr lang="en-US" dirty="0" smtClean="0"/>
          </a:p>
          <a:p>
            <a:r>
              <a:rPr lang="en-US" dirty="0" smtClean="0"/>
              <a:t>With </a:t>
            </a:r>
            <a:r>
              <a:rPr lang="en-US" dirty="0"/>
              <a:t>Reserves (R) as outer, and 100 pages </a:t>
            </a:r>
            <a:r>
              <a:rPr lang="en-US" dirty="0" smtClean="0"/>
              <a:t>per block:</a:t>
            </a:r>
            <a:endParaRPr lang="en-US" dirty="0"/>
          </a:p>
          <a:p>
            <a:pPr lvl="1">
              <a:buSzPct val="75000"/>
            </a:pPr>
            <a:r>
              <a:rPr lang="en-US" dirty="0"/>
              <a:t>Cost of scanning R is 1000 I/</a:t>
            </a:r>
            <a:r>
              <a:rPr lang="en-US" dirty="0" err="1"/>
              <a:t>Os</a:t>
            </a:r>
            <a:r>
              <a:rPr lang="en-US" dirty="0"/>
              <a:t>;  a total of 10 </a:t>
            </a:r>
            <a:r>
              <a:rPr lang="en-US" i="1" dirty="0"/>
              <a:t>blocks</a:t>
            </a:r>
            <a:r>
              <a:rPr lang="en-US" dirty="0"/>
              <a:t>.</a:t>
            </a:r>
          </a:p>
          <a:p>
            <a:pPr lvl="1">
              <a:buSzPct val="75000"/>
            </a:pPr>
            <a:r>
              <a:rPr lang="en-US" dirty="0"/>
              <a:t>Per block of R, we scan Sailors (S);  10*500 I/Os</a:t>
            </a:r>
            <a:r>
              <a:rPr lang="en-US" dirty="0" smtClean="0"/>
              <a:t>.</a:t>
            </a:r>
          </a:p>
          <a:p>
            <a:pPr lvl="1">
              <a:buSzPct val="75000"/>
            </a:pPr>
            <a:r>
              <a:rPr lang="en-US" dirty="0" smtClean="0"/>
              <a:t>Total 1000 + 10*500 = 6000 </a:t>
            </a:r>
            <a:r>
              <a:rPr lang="en-US" dirty="0" err="1" smtClean="0"/>
              <a:t>i</a:t>
            </a:r>
            <a:r>
              <a:rPr lang="en-US" dirty="0" smtClean="0"/>
              <a:t>/</a:t>
            </a:r>
            <a:r>
              <a:rPr lang="en-US" dirty="0" err="1" smtClean="0"/>
              <a:t>os</a:t>
            </a:r>
            <a:r>
              <a:rPr lang="en-US" dirty="0" smtClean="0"/>
              <a:t>.</a:t>
            </a:r>
          </a:p>
          <a:p>
            <a:pPr lvl="1">
              <a:buSzPct val="75000"/>
            </a:pPr>
            <a:r>
              <a:rPr lang="en-US" dirty="0" smtClean="0"/>
              <a:t>Need 101 buffer pages for this.</a:t>
            </a:r>
          </a:p>
          <a:p>
            <a:r>
              <a:rPr lang="en-US" dirty="0" smtClean="0"/>
              <a:t>With </a:t>
            </a:r>
            <a:r>
              <a:rPr lang="en-US" dirty="0"/>
              <a:t>100-page block of Sailors as outer:</a:t>
            </a:r>
          </a:p>
          <a:p>
            <a:pPr lvl="1">
              <a:buSzPct val="75000"/>
            </a:pPr>
            <a:r>
              <a:rPr lang="en-US" dirty="0"/>
              <a:t>Cost of scanning S is 500 I/</a:t>
            </a:r>
            <a:r>
              <a:rPr lang="en-US" dirty="0" err="1"/>
              <a:t>Os</a:t>
            </a:r>
            <a:r>
              <a:rPr lang="en-US" dirty="0"/>
              <a:t>; a total of 5 blocks.</a:t>
            </a:r>
          </a:p>
          <a:p>
            <a:pPr lvl="1">
              <a:buSzPct val="75000"/>
            </a:pPr>
            <a:r>
              <a:rPr lang="en-US" dirty="0"/>
              <a:t>Per block of S, we scan Reserves;   5*1000 I/Os</a:t>
            </a:r>
            <a:r>
              <a:rPr lang="en-US" dirty="0" smtClean="0"/>
              <a:t>.</a:t>
            </a:r>
          </a:p>
          <a:p>
            <a:pPr lvl="1">
              <a:buSzPct val="75000"/>
            </a:pPr>
            <a:r>
              <a:rPr lang="en-US" dirty="0" smtClean="0"/>
              <a:t>Total 500 + 5*1000 = 5500 </a:t>
            </a:r>
            <a:r>
              <a:rPr lang="en-US" dirty="0" err="1" smtClean="0"/>
              <a:t>i</a:t>
            </a:r>
            <a:r>
              <a:rPr lang="en-US" dirty="0" smtClean="0"/>
              <a:t>/</a:t>
            </a:r>
            <a:r>
              <a:rPr lang="en-US" dirty="0" err="1" smtClean="0"/>
              <a:t>os</a:t>
            </a:r>
            <a:r>
              <a:rPr lang="en-US" dirty="0" smtClean="0"/>
              <a:t>.  Same ballpark as above.</a:t>
            </a:r>
          </a:p>
          <a:p>
            <a:pPr>
              <a:buSzPct val="75000"/>
            </a:pPr>
            <a:r>
              <a:rPr lang="en-US" dirty="0" smtClean="0"/>
              <a:t>Compare these to page-oriented NLJ: 500,000 i/o or worse</a:t>
            </a:r>
            <a:r>
              <a:rPr lang="en-US" dirty="0" smtClean="0"/>
              <a:t>!</a:t>
            </a:r>
          </a:p>
          <a:p>
            <a:pPr>
              <a:buSzPct val="75000"/>
            </a:pPr>
            <a:r>
              <a:rPr lang="en-US" dirty="0" smtClean="0"/>
              <a:t>SSD: is equally helped by this kind of “block” algorithm</a:t>
            </a:r>
            <a:endParaRPr lang="en-US" dirty="0"/>
          </a:p>
        </p:txBody>
      </p:sp>
      <p:graphicFrame>
        <p:nvGraphicFramePr>
          <p:cNvPr id="19460" name="Object 4">
            <a:hlinkClick r:id="" action="ppaction://ole?verb=0"/>
          </p:cNvPr>
          <p:cNvGraphicFramePr>
            <a:graphicFrameLocks/>
          </p:cNvGraphicFramePr>
          <p:nvPr>
            <p:extLst>
              <p:ext uri="{D42A27DB-BD31-4B8C-83A1-F6EECF244321}">
                <p14:modId xmlns:p14="http://schemas.microsoft.com/office/powerpoint/2010/main" val="3546577233"/>
              </p:ext>
            </p:extLst>
          </p:nvPr>
        </p:nvGraphicFramePr>
        <p:xfrm>
          <a:off x="2895600" y="1752600"/>
          <a:ext cx="5918200" cy="663575"/>
        </p:xfrm>
        <a:graphic>
          <a:graphicData uri="http://schemas.openxmlformats.org/presentationml/2006/ole">
            <mc:AlternateContent xmlns:mc="http://schemas.openxmlformats.org/markup-compatibility/2006">
              <mc:Choice xmlns:v="urn:schemas-microsoft-com:vml" Requires="v">
                <p:oleObj spid="_x0000_s13414" name="Equation" r:id="rId4" imgW="5919788" imgH="665163" progId="Equation.3">
                  <p:embed/>
                </p:oleObj>
              </mc:Choice>
              <mc:Fallback>
                <p:oleObj name="Equation" r:id="rId4" imgW="5919788" imgH="665163" progId="Equation.3">
                  <p:embed/>
                  <p:pic>
                    <p:nvPicPr>
                      <p:cNvPr id="0" name="Picture 61"/>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5600" y="1752600"/>
                        <a:ext cx="5918200" cy="66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977527655"/>
      </p:ext>
    </p:extLst>
  </p:cSld>
  <p:clrMapOvr>
    <a:masterClrMapping/>
  </p:clrMapOvr>
  <p:transition>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18393"/>
            <a:ext cx="7772400" cy="1104900"/>
          </a:xfrm>
          <a:noFill/>
          <a:ln/>
        </p:spPr>
        <p:txBody>
          <a:bodyPr/>
          <a:lstStyle/>
          <a:p>
            <a:r>
              <a:rPr lang="en-US" dirty="0" smtClean="0"/>
              <a:t>Executing Joins: </a:t>
            </a:r>
            <a:r>
              <a:rPr lang="en-US" dirty="0"/>
              <a:t>Index Nested </a:t>
            </a:r>
            <a:r>
              <a:rPr lang="en-US" dirty="0" smtClean="0"/>
              <a:t>Loops</a:t>
            </a:r>
            <a:endParaRPr lang="en-US" dirty="0"/>
          </a:p>
        </p:txBody>
      </p:sp>
      <p:sp>
        <p:nvSpPr>
          <p:cNvPr id="21507" name="Rectangle 3"/>
          <p:cNvSpPr>
            <a:spLocks noGrp="1" noChangeArrowheads="1"/>
          </p:cNvSpPr>
          <p:nvPr>
            <p:ph type="body" idx="1"/>
          </p:nvPr>
        </p:nvSpPr>
        <p:spPr>
          <a:xfrm>
            <a:off x="228600" y="2819400"/>
            <a:ext cx="8915400" cy="3200400"/>
          </a:xfrm>
          <a:noFill/>
          <a:ln/>
        </p:spPr>
        <p:txBody>
          <a:bodyPr>
            <a:normAutofit/>
          </a:bodyPr>
          <a:lstStyle/>
          <a:p>
            <a:pPr lvl="1">
              <a:buSzPct val="75000"/>
            </a:pPr>
            <a:r>
              <a:rPr lang="en-US" dirty="0" smtClean="0">
                <a:solidFill>
                  <a:srgbClr val="FF0000"/>
                </a:solidFill>
              </a:rPr>
              <a:t>Cost = </a:t>
            </a:r>
            <a:r>
              <a:rPr lang="en-US" dirty="0">
                <a:solidFill>
                  <a:srgbClr val="FF0000"/>
                </a:solidFill>
              </a:rPr>
              <a:t>M + </a:t>
            </a:r>
            <a:r>
              <a:rPr lang="en-US" dirty="0" smtClean="0">
                <a:solidFill>
                  <a:srgbClr val="FF0000"/>
                </a:solidFill>
              </a:rPr>
              <a:t>(M*</a:t>
            </a:r>
            <a:r>
              <a:rPr lang="en-US" dirty="0" err="1" smtClean="0">
                <a:solidFill>
                  <a:srgbClr val="FF0000"/>
                </a:solidFill>
              </a:rPr>
              <a:t>p</a:t>
            </a:r>
            <a:r>
              <a:rPr lang="en-US" baseline="-25000" dirty="0" err="1" smtClean="0">
                <a:solidFill>
                  <a:srgbClr val="FF0000"/>
                </a:solidFill>
              </a:rPr>
              <a:t>R</a:t>
            </a:r>
            <a:r>
              <a:rPr lang="en-US" dirty="0">
                <a:solidFill>
                  <a:srgbClr val="FF0000"/>
                </a:solidFill>
              </a:rPr>
              <a:t>) * </a:t>
            </a:r>
            <a:r>
              <a:rPr lang="en-US" dirty="0" smtClean="0">
                <a:solidFill>
                  <a:srgbClr val="FF0000"/>
                </a:solidFill>
              </a:rPr>
              <a:t>(cost </a:t>
            </a:r>
            <a:r>
              <a:rPr lang="en-US" dirty="0">
                <a:solidFill>
                  <a:srgbClr val="FF0000"/>
                </a:solidFill>
              </a:rPr>
              <a:t>of finding </a:t>
            </a:r>
            <a:r>
              <a:rPr lang="en-US" dirty="0" smtClean="0">
                <a:solidFill>
                  <a:srgbClr val="FF0000"/>
                </a:solidFill>
              </a:rPr>
              <a:t>matching S </a:t>
            </a:r>
            <a:r>
              <a:rPr lang="en-US" dirty="0">
                <a:solidFill>
                  <a:srgbClr val="FF0000"/>
                </a:solidFill>
              </a:rPr>
              <a:t>tuples) </a:t>
            </a:r>
          </a:p>
          <a:p>
            <a:pPr lvl="1">
              <a:buSzPct val="75000"/>
            </a:pPr>
            <a:r>
              <a:rPr lang="en-US" dirty="0" smtClean="0">
                <a:solidFill>
                  <a:srgbClr val="FF0000"/>
                </a:solidFill>
              </a:rPr>
              <a:t>M</a:t>
            </a:r>
            <a:r>
              <a:rPr lang="en-US" dirty="0" smtClean="0">
                <a:solidFill>
                  <a:schemeClr val="tx1">
                    <a:lumMod val="65000"/>
                    <a:lumOff val="35000"/>
                  </a:schemeClr>
                </a:solidFill>
              </a:rPr>
              <a:t> = number of pages </a:t>
            </a:r>
            <a:r>
              <a:rPr lang="en-US" dirty="0">
                <a:solidFill>
                  <a:schemeClr val="tx1">
                    <a:lumMod val="65000"/>
                    <a:lumOff val="35000"/>
                  </a:schemeClr>
                </a:solidFill>
              </a:rPr>
              <a:t>of R, </a:t>
            </a:r>
            <a:r>
              <a:rPr lang="en-US" dirty="0" err="1" smtClean="0">
                <a:solidFill>
                  <a:srgbClr val="FF0000"/>
                </a:solidFill>
              </a:rPr>
              <a:t>p</a:t>
            </a:r>
            <a:r>
              <a:rPr lang="en-US" baseline="-25000" dirty="0" err="1" smtClean="0">
                <a:solidFill>
                  <a:srgbClr val="FF0000"/>
                </a:solidFill>
              </a:rPr>
              <a:t>R</a:t>
            </a:r>
            <a:r>
              <a:rPr lang="en-US" baseline="-25000" dirty="0" smtClean="0">
                <a:solidFill>
                  <a:schemeClr val="tx1">
                    <a:lumMod val="65000"/>
                    <a:lumOff val="35000"/>
                  </a:schemeClr>
                </a:solidFill>
              </a:rPr>
              <a:t> </a:t>
            </a:r>
            <a:r>
              <a:rPr lang="en-US" dirty="0" smtClean="0">
                <a:solidFill>
                  <a:schemeClr val="tx1">
                    <a:lumMod val="65000"/>
                    <a:lumOff val="35000"/>
                  </a:schemeClr>
                </a:solidFill>
              </a:rPr>
              <a:t>= number of </a:t>
            </a:r>
            <a:r>
              <a:rPr lang="en-US" dirty="0">
                <a:solidFill>
                  <a:schemeClr val="tx1">
                    <a:lumMod val="65000"/>
                    <a:lumOff val="35000"/>
                  </a:schemeClr>
                </a:solidFill>
              </a:rPr>
              <a:t>R tuples per page</a:t>
            </a:r>
          </a:p>
          <a:p>
            <a:r>
              <a:rPr lang="en-US" dirty="0" smtClean="0"/>
              <a:t>If relation has index on join attribute, make it inner relation</a:t>
            </a:r>
          </a:p>
          <a:p>
            <a:pPr lvl="1"/>
            <a:r>
              <a:rPr lang="en-US" dirty="0" smtClean="0"/>
              <a:t>For </a:t>
            </a:r>
            <a:r>
              <a:rPr lang="en-US" dirty="0"/>
              <a:t>each </a:t>
            </a:r>
            <a:r>
              <a:rPr lang="en-US" dirty="0" smtClean="0"/>
              <a:t>outer </a:t>
            </a:r>
            <a:r>
              <a:rPr lang="en-US" dirty="0"/>
              <a:t>tuple, cost of probing </a:t>
            </a:r>
            <a:r>
              <a:rPr lang="en-US" dirty="0" smtClean="0"/>
              <a:t>inner </a:t>
            </a:r>
            <a:r>
              <a:rPr lang="en-US" dirty="0"/>
              <a:t>index is </a:t>
            </a:r>
            <a:r>
              <a:rPr lang="en-US" dirty="0" smtClean="0">
                <a:latin typeface="Arial" pitchFamily="34" charset="0"/>
                <a:cs typeface="Arial" pitchFamily="34" charset="0"/>
              </a:rPr>
              <a:t>1.2</a:t>
            </a:r>
            <a:r>
              <a:rPr lang="en-US" dirty="0" smtClean="0"/>
              <a:t> </a:t>
            </a:r>
            <a:r>
              <a:rPr lang="en-US" dirty="0"/>
              <a:t>for hash index, </a:t>
            </a:r>
            <a:r>
              <a:rPr lang="en-US" dirty="0" smtClean="0"/>
              <a:t> 2-4 </a:t>
            </a:r>
            <a:r>
              <a:rPr lang="en-US" dirty="0"/>
              <a:t>for </a:t>
            </a:r>
            <a:r>
              <a:rPr lang="en-US" dirty="0" smtClean="0"/>
              <a:t>B+, p</a:t>
            </a:r>
            <a:r>
              <a:rPr lang="en-US" dirty="0" smtClean="0">
                <a:solidFill>
                  <a:schemeClr val="tx1">
                    <a:lumMod val="65000"/>
                    <a:lumOff val="35000"/>
                  </a:schemeClr>
                </a:solidFill>
              </a:rPr>
              <a:t>lus cost to retrieve matching S tuples</a:t>
            </a:r>
          </a:p>
          <a:p>
            <a:pPr lvl="1"/>
            <a:r>
              <a:rPr lang="en-US" dirty="0" smtClean="0">
                <a:solidFill>
                  <a:srgbClr val="FF0000"/>
                </a:solidFill>
              </a:rPr>
              <a:t>Clustered index</a:t>
            </a:r>
            <a:r>
              <a:rPr lang="en-US" dirty="0" smtClean="0">
                <a:solidFill>
                  <a:schemeClr val="tx1">
                    <a:lumMod val="65000"/>
                    <a:lumOff val="35000"/>
                  </a:schemeClr>
                </a:solidFill>
              </a:rPr>
              <a:t> typically single I/O (Alt 2) or none (Alt. 1)</a:t>
            </a:r>
          </a:p>
          <a:p>
            <a:pPr lvl="1"/>
            <a:r>
              <a:rPr lang="en-US" dirty="0" err="1" smtClean="0">
                <a:solidFill>
                  <a:srgbClr val="FF0000"/>
                </a:solidFill>
              </a:rPr>
              <a:t>Unclustered</a:t>
            </a:r>
            <a:r>
              <a:rPr lang="en-US" dirty="0" smtClean="0">
                <a:solidFill>
                  <a:srgbClr val="FF0000"/>
                </a:solidFill>
              </a:rPr>
              <a:t> index</a:t>
            </a:r>
            <a:r>
              <a:rPr lang="en-US" dirty="0" smtClean="0">
                <a:solidFill>
                  <a:schemeClr val="tx1">
                    <a:lumMod val="65000"/>
                    <a:lumOff val="35000"/>
                  </a:schemeClr>
                </a:solidFill>
              </a:rPr>
              <a:t> 1 I/O per matching S tuple</a:t>
            </a:r>
            <a:endParaRPr lang="en-US" dirty="0">
              <a:solidFill>
                <a:schemeClr val="tx1">
                  <a:lumMod val="65000"/>
                  <a:lumOff val="35000"/>
                </a:schemeClr>
              </a:solidFill>
            </a:endParaRPr>
          </a:p>
        </p:txBody>
      </p:sp>
      <p:sp>
        <p:nvSpPr>
          <p:cNvPr id="21508" name="Rectangle 4"/>
          <p:cNvSpPr>
            <a:spLocks noChangeArrowheads="1"/>
          </p:cNvSpPr>
          <p:nvPr/>
        </p:nvSpPr>
        <p:spPr bwMode="auto">
          <a:xfrm>
            <a:off x="1371600" y="1371600"/>
            <a:ext cx="5983288" cy="118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dirty="0" err="1">
                <a:solidFill>
                  <a:schemeClr val="folHlink"/>
                </a:solidFill>
                <a:latin typeface="Book Antiqua" pitchFamily="18" charset="0"/>
              </a:rPr>
              <a:t>foreach</a:t>
            </a:r>
            <a:r>
              <a:rPr lang="en-US" dirty="0">
                <a:solidFill>
                  <a:schemeClr val="folHlink"/>
                </a:solidFill>
                <a:latin typeface="Book Antiqua" pitchFamily="18" charset="0"/>
              </a:rPr>
              <a:t> tuple r in R do</a:t>
            </a:r>
          </a:p>
          <a:p>
            <a:r>
              <a:rPr lang="en-US" dirty="0">
                <a:solidFill>
                  <a:schemeClr val="folHlink"/>
                </a:solidFill>
                <a:latin typeface="Book Antiqua" pitchFamily="18" charset="0"/>
              </a:rPr>
              <a:t>	</a:t>
            </a:r>
            <a:r>
              <a:rPr lang="en-US" dirty="0" err="1">
                <a:solidFill>
                  <a:schemeClr val="folHlink"/>
                </a:solidFill>
                <a:latin typeface="Book Antiqua" pitchFamily="18" charset="0"/>
              </a:rPr>
              <a:t>foreach</a:t>
            </a:r>
            <a:r>
              <a:rPr lang="en-US" dirty="0">
                <a:solidFill>
                  <a:schemeClr val="folHlink"/>
                </a:solidFill>
                <a:latin typeface="Book Antiqua" pitchFamily="18" charset="0"/>
              </a:rPr>
              <a:t> </a:t>
            </a:r>
            <a:r>
              <a:rPr lang="en-US" dirty="0" smtClean="0">
                <a:solidFill>
                  <a:schemeClr val="folHlink"/>
                </a:solidFill>
                <a:latin typeface="Book Antiqua" pitchFamily="18" charset="0"/>
              </a:rPr>
              <a:t>tuple </a:t>
            </a:r>
            <a:r>
              <a:rPr lang="en-US" dirty="0">
                <a:solidFill>
                  <a:schemeClr val="folHlink"/>
                </a:solidFill>
                <a:latin typeface="Book Antiqua" pitchFamily="18" charset="0"/>
              </a:rPr>
              <a:t>s in S where </a:t>
            </a:r>
            <a:r>
              <a:rPr lang="en-US" dirty="0" err="1">
                <a:solidFill>
                  <a:schemeClr val="folHlink"/>
                </a:solidFill>
                <a:latin typeface="Book Antiqua" pitchFamily="18" charset="0"/>
              </a:rPr>
              <a:t>r</a:t>
            </a:r>
            <a:r>
              <a:rPr lang="en-US" baseline="-10000" dirty="0" err="1">
                <a:solidFill>
                  <a:schemeClr val="folHlink"/>
                </a:solidFill>
                <a:latin typeface="Book Antiqua" pitchFamily="18" charset="0"/>
              </a:rPr>
              <a:t>i</a:t>
            </a:r>
            <a:r>
              <a:rPr lang="en-US" dirty="0">
                <a:solidFill>
                  <a:schemeClr val="folHlink"/>
                </a:solidFill>
                <a:latin typeface="Book Antiqua" pitchFamily="18" charset="0"/>
              </a:rPr>
              <a:t> == </a:t>
            </a:r>
            <a:r>
              <a:rPr lang="en-US" dirty="0" err="1">
                <a:solidFill>
                  <a:schemeClr val="folHlink"/>
                </a:solidFill>
                <a:latin typeface="Book Antiqua" pitchFamily="18" charset="0"/>
              </a:rPr>
              <a:t>s</a:t>
            </a:r>
            <a:r>
              <a:rPr lang="en-US" baseline="-10000" dirty="0" err="1">
                <a:solidFill>
                  <a:schemeClr val="folHlink"/>
                </a:solidFill>
                <a:latin typeface="Book Antiqua" pitchFamily="18" charset="0"/>
              </a:rPr>
              <a:t>j</a:t>
            </a:r>
            <a:r>
              <a:rPr lang="en-US" baseline="-10000" dirty="0">
                <a:solidFill>
                  <a:schemeClr val="folHlink"/>
                </a:solidFill>
                <a:latin typeface="Book Antiqua" pitchFamily="18" charset="0"/>
              </a:rPr>
              <a:t>  </a:t>
            </a:r>
            <a:r>
              <a:rPr lang="en-US" dirty="0">
                <a:solidFill>
                  <a:schemeClr val="folHlink"/>
                </a:solidFill>
                <a:latin typeface="Book Antiqua" pitchFamily="18" charset="0"/>
              </a:rPr>
              <a:t>do</a:t>
            </a:r>
          </a:p>
          <a:p>
            <a:r>
              <a:rPr lang="en-US" dirty="0">
                <a:solidFill>
                  <a:schemeClr val="folHlink"/>
                </a:solidFill>
                <a:latin typeface="Book Antiqua" pitchFamily="18" charset="0"/>
              </a:rPr>
              <a:t>		add &lt;r, s&gt; to result</a:t>
            </a:r>
          </a:p>
        </p:txBody>
      </p:sp>
    </p:spTree>
    <p:extLst>
      <p:ext uri="{BB962C8B-B14F-4D97-AF65-F5344CB8AC3E}">
        <p14:creationId xmlns:p14="http://schemas.microsoft.com/office/powerpoint/2010/main" val="2001892959"/>
      </p:ext>
    </p:extLst>
  </p:cSld>
  <p:clrMapOvr>
    <a:masterClrMapping/>
  </p:clrMapOvr>
  <p:transition>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6" name="Rectangle 4"/>
          <p:cNvSpPr>
            <a:spLocks noGrp="1" noChangeArrowheads="1"/>
          </p:cNvSpPr>
          <p:nvPr>
            <p:ph type="title"/>
          </p:nvPr>
        </p:nvSpPr>
        <p:spPr>
          <a:xfrm>
            <a:off x="381000" y="5255"/>
            <a:ext cx="7772400" cy="1104900"/>
          </a:xfrm>
          <a:noFill/>
          <a:ln/>
        </p:spPr>
        <p:txBody>
          <a:bodyPr/>
          <a:lstStyle/>
          <a:p>
            <a:r>
              <a:rPr lang="en-US" dirty="0" smtClean="0"/>
              <a:t>Example </a:t>
            </a:r>
            <a:r>
              <a:rPr lang="en-US" dirty="0"/>
              <a:t>of Index Nested </a:t>
            </a:r>
            <a:r>
              <a:rPr lang="en-US" dirty="0" smtClean="0"/>
              <a:t>Loops (1/2)</a:t>
            </a:r>
            <a:endParaRPr lang="en-US" dirty="0"/>
          </a:p>
        </p:txBody>
      </p:sp>
      <p:sp>
        <p:nvSpPr>
          <p:cNvPr id="23557" name="Rectangle 5"/>
          <p:cNvSpPr>
            <a:spLocks noGrp="1" noChangeArrowheads="1"/>
          </p:cNvSpPr>
          <p:nvPr>
            <p:ph type="body" idx="1"/>
          </p:nvPr>
        </p:nvSpPr>
        <p:spPr>
          <a:xfrm>
            <a:off x="304800" y="1298028"/>
            <a:ext cx="8686800" cy="4953000"/>
          </a:xfrm>
          <a:noFill/>
          <a:ln/>
        </p:spPr>
        <p:txBody>
          <a:bodyPr>
            <a:normAutofit/>
          </a:bodyPr>
          <a:lstStyle/>
          <a:p>
            <a:pPr marL="0" indent="0">
              <a:buNone/>
            </a:pPr>
            <a:r>
              <a:rPr lang="en-US" dirty="0" smtClean="0"/>
              <a:t>Case 1: Hash-index </a:t>
            </a:r>
            <a:r>
              <a:rPr lang="en-US" dirty="0"/>
              <a:t>(</a:t>
            </a:r>
            <a:r>
              <a:rPr lang="en-US" dirty="0" smtClean="0"/>
              <a:t>Alternativ</a:t>
            </a:r>
            <a:r>
              <a:rPr lang="en-US" dirty="0"/>
              <a:t>e</a:t>
            </a:r>
            <a:r>
              <a:rPr lang="en-US" dirty="0" smtClean="0"/>
              <a:t> </a:t>
            </a:r>
            <a:r>
              <a:rPr lang="en-US" dirty="0"/>
              <a:t>2) on </a:t>
            </a:r>
            <a:r>
              <a:rPr lang="en-US" i="1" dirty="0" err="1"/>
              <a:t>sid</a:t>
            </a:r>
            <a:r>
              <a:rPr lang="en-US" dirty="0"/>
              <a:t> of </a:t>
            </a:r>
            <a:r>
              <a:rPr lang="en-US" dirty="0" smtClean="0"/>
              <a:t>Sailors</a:t>
            </a:r>
          </a:p>
          <a:p>
            <a:r>
              <a:rPr lang="en-US" dirty="0" smtClean="0"/>
              <a:t>Choose Sailors as inner relation</a:t>
            </a:r>
            <a:endParaRPr lang="en-US" dirty="0"/>
          </a:p>
          <a:p>
            <a:pPr>
              <a:buSzPct val="75000"/>
            </a:pPr>
            <a:r>
              <a:rPr lang="en-US" dirty="0"/>
              <a:t>Scan Reserves: </a:t>
            </a:r>
            <a:r>
              <a:rPr lang="en-US" dirty="0" smtClean="0"/>
              <a:t>100K tuples,  1000 </a:t>
            </a:r>
            <a:r>
              <a:rPr lang="en-US" dirty="0"/>
              <a:t>page </a:t>
            </a:r>
            <a:r>
              <a:rPr lang="en-US" dirty="0" smtClean="0"/>
              <a:t>I/</a:t>
            </a:r>
            <a:r>
              <a:rPr lang="en-US" dirty="0" err="1" smtClean="0"/>
              <a:t>Os</a:t>
            </a:r>
            <a:endParaRPr lang="en-US" dirty="0" smtClean="0"/>
          </a:p>
          <a:p>
            <a:pPr>
              <a:buSzPct val="75000"/>
            </a:pPr>
            <a:r>
              <a:rPr lang="en-US" dirty="0" smtClean="0"/>
              <a:t>For </a:t>
            </a:r>
            <a:r>
              <a:rPr lang="en-US" dirty="0"/>
              <a:t>each Reserves </a:t>
            </a:r>
            <a:r>
              <a:rPr lang="en-US" dirty="0" smtClean="0"/>
              <a:t>tuple</a:t>
            </a:r>
          </a:p>
          <a:p>
            <a:pPr lvl="1">
              <a:buSzPct val="75000"/>
            </a:pPr>
            <a:r>
              <a:rPr lang="en-US" dirty="0" smtClean="0">
                <a:latin typeface="Arial" pitchFamily="34" charset="0"/>
                <a:cs typeface="Arial" pitchFamily="34" charset="0"/>
              </a:rPr>
              <a:t>1</a:t>
            </a:r>
            <a:r>
              <a:rPr lang="en-US" dirty="0" smtClean="0"/>
              <a:t>.2 </a:t>
            </a:r>
            <a:r>
              <a:rPr lang="en-US" dirty="0"/>
              <a:t>I/</a:t>
            </a:r>
            <a:r>
              <a:rPr lang="en-US" dirty="0" err="1"/>
              <a:t>Os</a:t>
            </a:r>
            <a:r>
              <a:rPr lang="en-US" dirty="0"/>
              <a:t> to get data entry in </a:t>
            </a:r>
            <a:r>
              <a:rPr lang="en-US" dirty="0" smtClean="0"/>
              <a:t>index</a:t>
            </a:r>
          </a:p>
          <a:p>
            <a:pPr lvl="1">
              <a:buSzPct val="75000"/>
            </a:pPr>
            <a:r>
              <a:rPr lang="en-US" dirty="0" smtClean="0">
                <a:latin typeface="Arial" pitchFamily="34" charset="0"/>
                <a:cs typeface="Arial" pitchFamily="34" charset="0"/>
              </a:rPr>
              <a:t>1</a:t>
            </a:r>
            <a:r>
              <a:rPr lang="en-US" dirty="0" smtClean="0"/>
              <a:t> </a:t>
            </a:r>
            <a:r>
              <a:rPr lang="en-US" dirty="0"/>
              <a:t>I/O to get (the exactly one) matching Sailors </a:t>
            </a:r>
            <a:r>
              <a:rPr lang="en-US" dirty="0" smtClean="0"/>
              <a:t>tuple (primary key)</a:t>
            </a:r>
          </a:p>
          <a:p>
            <a:pPr>
              <a:buSzPct val="75000"/>
            </a:pPr>
            <a:endParaRPr lang="en-US" dirty="0"/>
          </a:p>
          <a:p>
            <a:pPr>
              <a:buSzPct val="75000"/>
            </a:pPr>
            <a:r>
              <a:rPr lang="en-US" dirty="0" smtClean="0"/>
              <a:t>Total</a:t>
            </a:r>
            <a:r>
              <a:rPr lang="en-US" dirty="0"/>
              <a:t>:  </a:t>
            </a:r>
            <a:r>
              <a:rPr lang="en-US" dirty="0" smtClean="0">
                <a:solidFill>
                  <a:srgbClr val="FF0000"/>
                </a:solidFill>
              </a:rPr>
              <a:t>221,000 </a:t>
            </a:r>
            <a:r>
              <a:rPr lang="en-US" dirty="0" smtClean="0">
                <a:solidFill>
                  <a:srgbClr val="FF0000"/>
                </a:solidFill>
              </a:rPr>
              <a:t>I/</a:t>
            </a:r>
            <a:r>
              <a:rPr lang="en-US" dirty="0" err="1" smtClean="0">
                <a:solidFill>
                  <a:srgbClr val="FF0000"/>
                </a:solidFill>
              </a:rPr>
              <a:t>Os</a:t>
            </a:r>
            <a:endParaRPr lang="en-US" dirty="0" smtClean="0">
              <a:solidFill>
                <a:srgbClr val="FF0000"/>
              </a:solidFill>
            </a:endParaRPr>
          </a:p>
          <a:p>
            <a:pPr>
              <a:buSzPct val="75000"/>
            </a:pPr>
            <a:r>
              <a:rPr lang="en-US" dirty="0"/>
              <a:t>Most of these </a:t>
            </a:r>
            <a:r>
              <a:rPr lang="en-US" dirty="0" err="1"/>
              <a:t>i</a:t>
            </a:r>
            <a:r>
              <a:rPr lang="en-US" dirty="0"/>
              <a:t>/o’s are random (within tablespace), so SSD would be about 25x faster than HDD.</a:t>
            </a:r>
          </a:p>
          <a:p>
            <a:pPr>
              <a:buSzPct val="75000"/>
            </a:pPr>
            <a:endParaRPr lang="en-US" dirty="0">
              <a:solidFill>
                <a:srgbClr val="FF0000"/>
              </a:solidFill>
            </a:endParaRPr>
          </a:p>
          <a:p>
            <a:pPr lvl="1">
              <a:buSzPct val="75000"/>
            </a:pPr>
            <a:endParaRPr lang="en-US" dirty="0"/>
          </a:p>
        </p:txBody>
      </p:sp>
    </p:spTree>
    <p:extLst>
      <p:ext uri="{BB962C8B-B14F-4D97-AF65-F5344CB8AC3E}">
        <p14:creationId xmlns:p14="http://schemas.microsoft.com/office/powerpoint/2010/main" val="832339949"/>
      </p:ext>
    </p:extLst>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355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355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355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3557">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23557">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2355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3557">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355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6" name="Rectangle 4"/>
          <p:cNvSpPr>
            <a:spLocks noGrp="1" noChangeArrowheads="1"/>
          </p:cNvSpPr>
          <p:nvPr>
            <p:ph type="title"/>
          </p:nvPr>
        </p:nvSpPr>
        <p:spPr>
          <a:xfrm>
            <a:off x="381000" y="-5255"/>
            <a:ext cx="7772400" cy="1104900"/>
          </a:xfrm>
          <a:noFill/>
          <a:ln/>
        </p:spPr>
        <p:txBody>
          <a:bodyPr/>
          <a:lstStyle/>
          <a:p>
            <a:r>
              <a:rPr lang="en-US" dirty="0" smtClean="0"/>
              <a:t>Example </a:t>
            </a:r>
            <a:r>
              <a:rPr lang="en-US" dirty="0"/>
              <a:t>of Index Nested </a:t>
            </a:r>
            <a:r>
              <a:rPr lang="en-US" dirty="0" smtClean="0"/>
              <a:t>Loops (2/2)</a:t>
            </a:r>
            <a:endParaRPr lang="en-US" dirty="0"/>
          </a:p>
        </p:txBody>
      </p:sp>
      <p:sp>
        <p:nvSpPr>
          <p:cNvPr id="23557" name="Rectangle 5"/>
          <p:cNvSpPr>
            <a:spLocks noGrp="1" noChangeArrowheads="1"/>
          </p:cNvSpPr>
          <p:nvPr>
            <p:ph type="body" idx="1"/>
          </p:nvPr>
        </p:nvSpPr>
        <p:spPr>
          <a:xfrm>
            <a:off x="304800" y="1295400"/>
            <a:ext cx="8763000" cy="4953000"/>
          </a:xfrm>
          <a:noFill/>
          <a:ln/>
        </p:spPr>
        <p:txBody>
          <a:bodyPr>
            <a:normAutofit fontScale="92500" lnSpcReduction="10000"/>
          </a:bodyPr>
          <a:lstStyle/>
          <a:p>
            <a:pPr marL="0" indent="0">
              <a:buNone/>
            </a:pPr>
            <a:r>
              <a:rPr lang="en-US" dirty="0" smtClean="0"/>
              <a:t>Case 2: Hash-index </a:t>
            </a:r>
            <a:r>
              <a:rPr lang="en-US" dirty="0"/>
              <a:t>(</a:t>
            </a:r>
            <a:r>
              <a:rPr lang="en-US" dirty="0" smtClean="0"/>
              <a:t>Alternative </a:t>
            </a:r>
            <a:r>
              <a:rPr lang="en-US" dirty="0"/>
              <a:t>2) on </a:t>
            </a:r>
            <a:r>
              <a:rPr lang="en-US" i="1" dirty="0" err="1"/>
              <a:t>sid</a:t>
            </a:r>
            <a:r>
              <a:rPr lang="en-US" dirty="0"/>
              <a:t> of </a:t>
            </a:r>
            <a:r>
              <a:rPr lang="en-US" dirty="0" smtClean="0"/>
              <a:t>Reserves</a:t>
            </a:r>
          </a:p>
          <a:p>
            <a:r>
              <a:rPr lang="en-US" dirty="0" smtClean="0"/>
              <a:t>Choose Reserves as inner</a:t>
            </a:r>
            <a:endParaRPr lang="en-US" dirty="0"/>
          </a:p>
          <a:p>
            <a:pPr>
              <a:buSzPct val="75000"/>
            </a:pPr>
            <a:r>
              <a:rPr lang="en-US" dirty="0"/>
              <a:t>Scan Sailors:  </a:t>
            </a:r>
            <a:r>
              <a:rPr lang="en-US" dirty="0" smtClean="0"/>
              <a:t>40K tuples, 500 </a:t>
            </a:r>
            <a:r>
              <a:rPr lang="en-US" dirty="0"/>
              <a:t>page </a:t>
            </a:r>
            <a:r>
              <a:rPr lang="en-US" dirty="0" smtClean="0"/>
              <a:t>I/</a:t>
            </a:r>
            <a:r>
              <a:rPr lang="en-US" dirty="0" err="1" smtClean="0"/>
              <a:t>Os</a:t>
            </a:r>
            <a:endParaRPr lang="en-US" dirty="0"/>
          </a:p>
          <a:p>
            <a:pPr>
              <a:buSzPct val="75000"/>
            </a:pPr>
            <a:r>
              <a:rPr lang="en-US" dirty="0"/>
              <a:t>For each Sailors </a:t>
            </a:r>
            <a:r>
              <a:rPr lang="en-US" dirty="0" smtClean="0"/>
              <a:t>tuple</a:t>
            </a:r>
          </a:p>
          <a:p>
            <a:pPr lvl="1">
              <a:buSzPct val="75000"/>
            </a:pPr>
            <a:r>
              <a:rPr lang="en-US" dirty="0" smtClean="0">
                <a:latin typeface="Arial" pitchFamily="34" charset="0"/>
                <a:cs typeface="Arial" pitchFamily="34" charset="0"/>
              </a:rPr>
              <a:t>1.2</a:t>
            </a:r>
            <a:r>
              <a:rPr lang="en-US" dirty="0" smtClean="0"/>
              <a:t> </a:t>
            </a:r>
            <a:r>
              <a:rPr lang="en-US" dirty="0"/>
              <a:t>I/</a:t>
            </a:r>
            <a:r>
              <a:rPr lang="en-US" dirty="0" err="1"/>
              <a:t>Os</a:t>
            </a:r>
            <a:r>
              <a:rPr lang="en-US" dirty="0"/>
              <a:t> to find index page with data </a:t>
            </a:r>
            <a:r>
              <a:rPr lang="en-US" dirty="0" smtClean="0"/>
              <a:t>entries</a:t>
            </a:r>
          </a:p>
          <a:p>
            <a:pPr lvl="1">
              <a:buSzPct val="75000"/>
            </a:pPr>
            <a:r>
              <a:rPr lang="en-US" dirty="0" smtClean="0"/>
              <a:t>Assuming </a:t>
            </a:r>
            <a:r>
              <a:rPr lang="en-US" dirty="0"/>
              <a:t>uniform distribution, 2.5 </a:t>
            </a:r>
            <a:r>
              <a:rPr lang="en-US" dirty="0" smtClean="0"/>
              <a:t>matching records per sailor</a:t>
            </a:r>
          </a:p>
          <a:p>
            <a:pPr lvl="1">
              <a:buSzPct val="75000"/>
            </a:pPr>
            <a:r>
              <a:rPr lang="en-US" dirty="0" smtClean="0"/>
              <a:t>Cost </a:t>
            </a:r>
            <a:r>
              <a:rPr lang="en-US" dirty="0"/>
              <a:t>of retrieving </a:t>
            </a:r>
            <a:r>
              <a:rPr lang="en-US" dirty="0" smtClean="0"/>
              <a:t>records is nothing (Alt 1 clustered), single I/O (Alt. 2 clustered index) or </a:t>
            </a:r>
            <a:r>
              <a:rPr lang="en-US" dirty="0"/>
              <a:t>2.5 I/</a:t>
            </a:r>
            <a:r>
              <a:rPr lang="en-US" dirty="0" err="1"/>
              <a:t>Os</a:t>
            </a:r>
            <a:r>
              <a:rPr lang="en-US" dirty="0"/>
              <a:t> </a:t>
            </a:r>
            <a:r>
              <a:rPr lang="en-US" dirty="0" smtClean="0"/>
              <a:t>(</a:t>
            </a:r>
            <a:r>
              <a:rPr lang="en-US" dirty="0" err="1" smtClean="0"/>
              <a:t>unclustered</a:t>
            </a:r>
            <a:r>
              <a:rPr lang="en-US" dirty="0" smtClean="0"/>
              <a:t> index)</a:t>
            </a:r>
          </a:p>
          <a:p>
            <a:pPr lvl="1">
              <a:buSzPct val="75000"/>
            </a:pPr>
            <a:endParaRPr lang="en-US" dirty="0" smtClean="0"/>
          </a:p>
          <a:p>
            <a:pPr>
              <a:buSzPct val="75000"/>
            </a:pPr>
            <a:r>
              <a:rPr lang="en-US" dirty="0" smtClean="0"/>
              <a:t>Total: </a:t>
            </a:r>
            <a:r>
              <a:rPr lang="en-US" dirty="0" smtClean="0">
                <a:solidFill>
                  <a:srgbClr val="FF0000"/>
                </a:solidFill>
              </a:rPr>
              <a:t>48,500 </a:t>
            </a:r>
            <a:r>
              <a:rPr lang="en-US" dirty="0">
                <a:solidFill>
                  <a:srgbClr val="FF0000"/>
                </a:solidFill>
              </a:rPr>
              <a:t>I/</a:t>
            </a:r>
            <a:r>
              <a:rPr lang="en-US" dirty="0" err="1">
                <a:solidFill>
                  <a:srgbClr val="FF0000"/>
                </a:solidFill>
              </a:rPr>
              <a:t>Os</a:t>
            </a:r>
            <a:r>
              <a:rPr lang="en-US" dirty="0">
                <a:solidFill>
                  <a:srgbClr val="FF0000"/>
                </a:solidFill>
              </a:rPr>
              <a:t> </a:t>
            </a:r>
            <a:r>
              <a:rPr lang="en-US" dirty="0"/>
              <a:t>(</a:t>
            </a:r>
            <a:r>
              <a:rPr lang="en-US" dirty="0" smtClean="0"/>
              <a:t>clustered Alt 1), </a:t>
            </a:r>
            <a:r>
              <a:rPr lang="en-US" dirty="0" smtClean="0">
                <a:solidFill>
                  <a:srgbClr val="FF0000"/>
                </a:solidFill>
              </a:rPr>
              <a:t>88,500 </a:t>
            </a:r>
            <a:r>
              <a:rPr lang="en-US" dirty="0">
                <a:solidFill>
                  <a:srgbClr val="FF0000"/>
                </a:solidFill>
              </a:rPr>
              <a:t>I/</a:t>
            </a:r>
            <a:r>
              <a:rPr lang="en-US" dirty="0" err="1">
                <a:solidFill>
                  <a:srgbClr val="FF0000"/>
                </a:solidFill>
              </a:rPr>
              <a:t>Os</a:t>
            </a:r>
            <a:r>
              <a:rPr lang="en-US" dirty="0" smtClean="0">
                <a:solidFill>
                  <a:srgbClr val="FF0000"/>
                </a:solidFill>
              </a:rPr>
              <a:t> </a:t>
            </a:r>
            <a:r>
              <a:rPr lang="en-US" dirty="0"/>
              <a:t>(</a:t>
            </a:r>
            <a:r>
              <a:rPr lang="en-US" dirty="0" smtClean="0"/>
              <a:t>clustered Alt 2) or </a:t>
            </a:r>
            <a:r>
              <a:rPr lang="en-US" dirty="0" smtClean="0">
                <a:solidFill>
                  <a:srgbClr val="FF0000"/>
                </a:solidFill>
              </a:rPr>
              <a:t>148,500 I/</a:t>
            </a:r>
            <a:r>
              <a:rPr lang="en-US" dirty="0" err="1" smtClean="0">
                <a:solidFill>
                  <a:srgbClr val="FF0000"/>
                </a:solidFill>
              </a:rPr>
              <a:t>Os</a:t>
            </a:r>
            <a:r>
              <a:rPr lang="en-US" dirty="0" smtClean="0">
                <a:solidFill>
                  <a:srgbClr val="FF0000"/>
                </a:solidFill>
              </a:rPr>
              <a:t> </a:t>
            </a:r>
            <a:r>
              <a:rPr lang="en-US" dirty="0"/>
              <a:t>(</a:t>
            </a:r>
            <a:r>
              <a:rPr lang="en-US" dirty="0" err="1" smtClean="0"/>
              <a:t>unclustered</a:t>
            </a:r>
            <a:r>
              <a:rPr lang="en-US" dirty="0" smtClean="0"/>
              <a:t>)</a:t>
            </a:r>
          </a:p>
          <a:p>
            <a:pPr>
              <a:buSzPct val="75000"/>
            </a:pPr>
            <a:r>
              <a:rPr lang="en-US" dirty="0" smtClean="0"/>
              <a:t>Most of these </a:t>
            </a:r>
            <a:r>
              <a:rPr lang="en-US" dirty="0" err="1" smtClean="0"/>
              <a:t>i</a:t>
            </a:r>
            <a:r>
              <a:rPr lang="en-US" dirty="0" smtClean="0"/>
              <a:t>/o’s are random (within tablespace), so SSD would be about 25x faster than HDD.</a:t>
            </a:r>
            <a:endParaRPr lang="en-US" dirty="0"/>
          </a:p>
        </p:txBody>
      </p:sp>
    </p:spTree>
    <p:extLst>
      <p:ext uri="{BB962C8B-B14F-4D97-AF65-F5344CB8AC3E}">
        <p14:creationId xmlns:p14="http://schemas.microsoft.com/office/powerpoint/2010/main" val="1796680891"/>
      </p:ext>
    </p:extLst>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355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355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355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3557">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23557">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23557">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23557">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23557">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2355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4" name="Rectangle 4"/>
          <p:cNvSpPr>
            <a:spLocks noGrp="1" noChangeArrowheads="1"/>
          </p:cNvSpPr>
          <p:nvPr>
            <p:ph type="title"/>
          </p:nvPr>
        </p:nvSpPr>
        <p:spPr>
          <a:xfrm>
            <a:off x="381000" y="82878"/>
            <a:ext cx="7772400" cy="1104900"/>
          </a:xfrm>
          <a:noFill/>
          <a:ln/>
        </p:spPr>
        <p:txBody>
          <a:bodyPr/>
          <a:lstStyle/>
          <a:p>
            <a:r>
              <a:rPr lang="en-US" dirty="0" smtClean="0"/>
              <a:t>Sort-Merge Join</a:t>
            </a:r>
            <a:endParaRPr lang="en-US" dirty="0"/>
          </a:p>
        </p:txBody>
      </p:sp>
      <p:sp>
        <p:nvSpPr>
          <p:cNvPr id="25605" name="Rectangle 5"/>
          <p:cNvSpPr>
            <a:spLocks noGrp="1" noChangeArrowheads="1"/>
          </p:cNvSpPr>
          <p:nvPr>
            <p:ph type="body" idx="1"/>
          </p:nvPr>
        </p:nvSpPr>
        <p:spPr>
          <a:xfrm>
            <a:off x="228600" y="1282262"/>
            <a:ext cx="8610600" cy="4953000"/>
          </a:xfrm>
          <a:noFill/>
          <a:ln/>
        </p:spPr>
        <p:txBody>
          <a:bodyPr>
            <a:normAutofit/>
          </a:bodyPr>
          <a:lstStyle/>
          <a:p>
            <a:r>
              <a:rPr lang="en-US" dirty="0"/>
              <a:t>Sort R and S on the join </a:t>
            </a:r>
            <a:r>
              <a:rPr lang="en-US" dirty="0" smtClean="0"/>
              <a:t>column (book assumes file-to-file sort, no pipelining)</a:t>
            </a:r>
          </a:p>
          <a:p>
            <a:r>
              <a:rPr lang="en-US" dirty="0" smtClean="0"/>
              <a:t>Then </a:t>
            </a:r>
            <a:r>
              <a:rPr lang="en-US" dirty="0"/>
              <a:t>scan </a:t>
            </a:r>
            <a:r>
              <a:rPr lang="en-US" dirty="0" smtClean="0"/>
              <a:t>them </a:t>
            </a:r>
            <a:r>
              <a:rPr lang="en-US" dirty="0"/>
              <a:t>to do a </a:t>
            </a:r>
            <a:r>
              <a:rPr lang="en-US" dirty="0" smtClean="0">
                <a:solidFill>
                  <a:srgbClr val="FF0000"/>
                </a:solidFill>
              </a:rPr>
              <a:t>merge</a:t>
            </a:r>
            <a:r>
              <a:rPr lang="en-US" dirty="0" smtClean="0"/>
              <a:t> on </a:t>
            </a:r>
            <a:r>
              <a:rPr lang="en-US" dirty="0"/>
              <a:t>join </a:t>
            </a:r>
            <a:r>
              <a:rPr lang="en-US" dirty="0" smtClean="0"/>
              <a:t>column:</a:t>
            </a:r>
          </a:p>
          <a:p>
            <a:pPr lvl="1">
              <a:buSzPct val="75000"/>
            </a:pPr>
            <a:r>
              <a:rPr lang="en-US" dirty="0">
                <a:solidFill>
                  <a:schemeClr val="tx1">
                    <a:lumMod val="75000"/>
                    <a:lumOff val="25000"/>
                  </a:schemeClr>
                </a:solidFill>
              </a:rPr>
              <a:t>Advance scan of R until current R-tuple &gt;= current S </a:t>
            </a:r>
            <a:r>
              <a:rPr lang="en-US" dirty="0" smtClean="0">
                <a:solidFill>
                  <a:schemeClr val="tx1">
                    <a:lumMod val="75000"/>
                    <a:lumOff val="25000"/>
                  </a:schemeClr>
                </a:solidFill>
              </a:rPr>
              <a:t>tuple</a:t>
            </a:r>
          </a:p>
          <a:p>
            <a:pPr lvl="1">
              <a:buSzPct val="75000"/>
            </a:pPr>
            <a:r>
              <a:rPr lang="en-US" dirty="0" smtClean="0">
                <a:solidFill>
                  <a:schemeClr val="tx1">
                    <a:lumMod val="75000"/>
                    <a:lumOff val="25000"/>
                  </a:schemeClr>
                </a:solidFill>
              </a:rPr>
              <a:t>Then, </a:t>
            </a:r>
            <a:r>
              <a:rPr lang="en-US" dirty="0">
                <a:solidFill>
                  <a:schemeClr val="tx1">
                    <a:lumMod val="75000"/>
                    <a:lumOff val="25000"/>
                  </a:schemeClr>
                </a:solidFill>
              </a:rPr>
              <a:t>advance scan of S until current S-tuple &gt;= current R </a:t>
            </a:r>
            <a:r>
              <a:rPr lang="en-US" dirty="0" smtClean="0">
                <a:solidFill>
                  <a:schemeClr val="tx1">
                    <a:lumMod val="75000"/>
                    <a:lumOff val="25000"/>
                  </a:schemeClr>
                </a:solidFill>
              </a:rPr>
              <a:t>tuple</a:t>
            </a:r>
          </a:p>
          <a:p>
            <a:pPr lvl="1">
              <a:buSzPct val="75000"/>
            </a:pPr>
            <a:r>
              <a:rPr lang="en-US" dirty="0" smtClean="0">
                <a:solidFill>
                  <a:schemeClr val="tx1">
                    <a:lumMod val="75000"/>
                    <a:lumOff val="25000"/>
                  </a:schemeClr>
                </a:solidFill>
              </a:rPr>
              <a:t>Repeat until </a:t>
            </a:r>
            <a:r>
              <a:rPr lang="en-US" dirty="0">
                <a:solidFill>
                  <a:schemeClr val="tx1">
                    <a:lumMod val="75000"/>
                    <a:lumOff val="25000"/>
                  </a:schemeClr>
                </a:solidFill>
              </a:rPr>
              <a:t>current R tuple = current S </a:t>
            </a:r>
            <a:r>
              <a:rPr lang="en-US" dirty="0" smtClean="0">
                <a:solidFill>
                  <a:schemeClr val="tx1">
                    <a:lumMod val="75000"/>
                    <a:lumOff val="25000"/>
                  </a:schemeClr>
                </a:solidFill>
              </a:rPr>
              <a:t>tuple</a:t>
            </a:r>
            <a:endParaRPr lang="en-US" dirty="0">
              <a:solidFill>
                <a:schemeClr val="tx1">
                  <a:lumMod val="75000"/>
                  <a:lumOff val="25000"/>
                </a:schemeClr>
              </a:solidFill>
            </a:endParaRPr>
          </a:p>
          <a:p>
            <a:pPr lvl="1">
              <a:buSzPct val="75000"/>
            </a:pPr>
            <a:r>
              <a:rPr lang="en-US" dirty="0">
                <a:solidFill>
                  <a:schemeClr val="tx1">
                    <a:lumMod val="75000"/>
                    <a:lumOff val="25000"/>
                  </a:schemeClr>
                </a:solidFill>
              </a:rPr>
              <a:t>At this point, all R tuples with same value in </a:t>
            </a:r>
            <a:r>
              <a:rPr lang="en-US" i="1" dirty="0" err="1">
                <a:solidFill>
                  <a:schemeClr val="tx1">
                    <a:lumMod val="75000"/>
                    <a:lumOff val="25000"/>
                  </a:schemeClr>
                </a:solidFill>
              </a:rPr>
              <a:t>Ri</a:t>
            </a:r>
            <a:r>
              <a:rPr lang="en-US" dirty="0">
                <a:solidFill>
                  <a:schemeClr val="tx1">
                    <a:lumMod val="75000"/>
                    <a:lumOff val="25000"/>
                  </a:schemeClr>
                </a:solidFill>
              </a:rPr>
              <a:t> (</a:t>
            </a:r>
            <a:r>
              <a:rPr lang="en-US" i="1" dirty="0">
                <a:solidFill>
                  <a:srgbClr val="FF0000"/>
                </a:solidFill>
              </a:rPr>
              <a:t>current R group</a:t>
            </a:r>
            <a:r>
              <a:rPr lang="en-US" dirty="0">
                <a:solidFill>
                  <a:schemeClr val="tx1">
                    <a:lumMod val="75000"/>
                    <a:lumOff val="25000"/>
                  </a:schemeClr>
                </a:solidFill>
              </a:rPr>
              <a:t>) and all S tuples with same value in </a:t>
            </a:r>
            <a:r>
              <a:rPr lang="en-US" i="1" dirty="0" err="1">
                <a:solidFill>
                  <a:schemeClr val="tx1">
                    <a:lumMod val="75000"/>
                    <a:lumOff val="25000"/>
                  </a:schemeClr>
                </a:solidFill>
              </a:rPr>
              <a:t>Sj</a:t>
            </a:r>
            <a:r>
              <a:rPr lang="en-US" dirty="0">
                <a:solidFill>
                  <a:schemeClr val="tx1">
                    <a:lumMod val="75000"/>
                    <a:lumOff val="25000"/>
                  </a:schemeClr>
                </a:solidFill>
              </a:rPr>
              <a:t> (</a:t>
            </a:r>
            <a:r>
              <a:rPr lang="en-US" i="1" dirty="0">
                <a:solidFill>
                  <a:srgbClr val="FF0000"/>
                </a:solidFill>
              </a:rPr>
              <a:t>current S group</a:t>
            </a:r>
            <a:r>
              <a:rPr lang="en-US" dirty="0">
                <a:solidFill>
                  <a:schemeClr val="tx1">
                    <a:lumMod val="75000"/>
                    <a:lumOff val="25000"/>
                  </a:schemeClr>
                </a:solidFill>
              </a:rPr>
              <a:t>) </a:t>
            </a:r>
            <a:r>
              <a:rPr lang="en-US" b="1" dirty="0" smtClean="0">
                <a:solidFill>
                  <a:srgbClr val="FF0000"/>
                </a:solidFill>
              </a:rPr>
              <a:t>match</a:t>
            </a:r>
            <a:endParaRPr lang="en-US" b="1" dirty="0">
              <a:solidFill>
                <a:srgbClr val="FF0000"/>
              </a:solidFill>
            </a:endParaRPr>
          </a:p>
          <a:p>
            <a:pPr lvl="1">
              <a:buSzPct val="75000"/>
            </a:pPr>
            <a:r>
              <a:rPr lang="en-US" dirty="0" smtClean="0">
                <a:solidFill>
                  <a:schemeClr val="tx1">
                    <a:lumMod val="75000"/>
                    <a:lumOff val="25000"/>
                  </a:schemeClr>
                </a:solidFill>
              </a:rPr>
              <a:t>Output </a:t>
            </a:r>
            <a:r>
              <a:rPr lang="en-US" dirty="0">
                <a:solidFill>
                  <a:schemeClr val="tx1">
                    <a:lumMod val="75000"/>
                    <a:lumOff val="25000"/>
                  </a:schemeClr>
                </a:solidFill>
              </a:rPr>
              <a:t>&lt;r, s&gt; for all pairs of such </a:t>
            </a:r>
            <a:r>
              <a:rPr lang="en-US" dirty="0" smtClean="0">
                <a:solidFill>
                  <a:schemeClr val="tx1">
                    <a:lumMod val="75000"/>
                    <a:lumOff val="25000"/>
                  </a:schemeClr>
                </a:solidFill>
              </a:rPr>
              <a:t>tuples</a:t>
            </a:r>
          </a:p>
          <a:p>
            <a:pPr lvl="2">
              <a:buSzPct val="75000"/>
            </a:pPr>
            <a:r>
              <a:rPr lang="en-US" dirty="0" smtClean="0">
                <a:solidFill>
                  <a:schemeClr val="tx1">
                    <a:lumMod val="75000"/>
                    <a:lumOff val="25000"/>
                  </a:schemeClr>
                </a:solidFill>
              </a:rPr>
              <a:t> May have to rescan part of one of the input files if have pages of duplicate join keys vs. multiple matching join keys</a:t>
            </a:r>
            <a:endParaRPr lang="en-US" dirty="0">
              <a:solidFill>
                <a:schemeClr val="tx1">
                  <a:lumMod val="75000"/>
                  <a:lumOff val="25000"/>
                </a:schemeClr>
              </a:solidFill>
            </a:endParaRPr>
          </a:p>
          <a:p>
            <a:pPr lvl="1">
              <a:buSzPct val="75000"/>
            </a:pPr>
            <a:r>
              <a:rPr lang="en-US" dirty="0">
                <a:solidFill>
                  <a:schemeClr val="tx1">
                    <a:lumMod val="75000"/>
                    <a:lumOff val="25000"/>
                  </a:schemeClr>
                </a:solidFill>
              </a:rPr>
              <a:t>R</a:t>
            </a:r>
            <a:r>
              <a:rPr lang="en-US" dirty="0" smtClean="0">
                <a:solidFill>
                  <a:schemeClr val="tx1">
                    <a:lumMod val="75000"/>
                    <a:lumOff val="25000"/>
                  </a:schemeClr>
                </a:solidFill>
              </a:rPr>
              <a:t>esume </a:t>
            </a:r>
            <a:r>
              <a:rPr lang="en-US" dirty="0">
                <a:solidFill>
                  <a:schemeClr val="tx1">
                    <a:lumMod val="75000"/>
                    <a:lumOff val="25000"/>
                  </a:schemeClr>
                </a:solidFill>
              </a:rPr>
              <a:t>scanning R and </a:t>
            </a:r>
            <a:r>
              <a:rPr lang="en-US" dirty="0" smtClean="0">
                <a:solidFill>
                  <a:schemeClr val="tx1">
                    <a:lumMod val="75000"/>
                    <a:lumOff val="25000"/>
                  </a:schemeClr>
                </a:solidFill>
              </a:rPr>
              <a:t>S</a:t>
            </a:r>
            <a:endParaRPr lang="en-US" dirty="0">
              <a:solidFill>
                <a:schemeClr val="tx1">
                  <a:lumMod val="75000"/>
                  <a:lumOff val="25000"/>
                </a:schemeClr>
              </a:solidFill>
            </a:endParaRPr>
          </a:p>
          <a:p>
            <a:pPr lvl="1"/>
            <a:endParaRPr lang="en-US" dirty="0" smtClean="0"/>
          </a:p>
        </p:txBody>
      </p:sp>
    </p:spTree>
    <p:extLst>
      <p:ext uri="{BB962C8B-B14F-4D97-AF65-F5344CB8AC3E}">
        <p14:creationId xmlns:p14="http://schemas.microsoft.com/office/powerpoint/2010/main" val="3669375478"/>
      </p:ext>
    </p:extLst>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331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3316" name="Rectangle 4"/>
          <p:cNvSpPr>
            <a:spLocks noGrp="1" noChangeArrowheads="1"/>
          </p:cNvSpPr>
          <p:nvPr>
            <p:ph type="title"/>
          </p:nvPr>
        </p:nvSpPr>
        <p:spPr>
          <a:noFill/>
          <a:ln/>
        </p:spPr>
        <p:txBody>
          <a:bodyPr/>
          <a:lstStyle/>
          <a:p>
            <a:r>
              <a:rPr lang="en-US"/>
              <a:t>Relational Algebra</a:t>
            </a:r>
          </a:p>
        </p:txBody>
      </p:sp>
      <p:sp>
        <p:nvSpPr>
          <p:cNvPr id="13317" name="Rectangle 5"/>
          <p:cNvSpPr>
            <a:spLocks noGrp="1" noChangeArrowheads="1"/>
          </p:cNvSpPr>
          <p:nvPr>
            <p:ph sz="quarter" idx="1"/>
          </p:nvPr>
        </p:nvSpPr>
        <p:spPr>
          <a:xfrm>
            <a:off x="228600" y="1597216"/>
            <a:ext cx="8257032" cy="5266944"/>
          </a:xfrm>
          <a:noFill/>
          <a:ln/>
        </p:spPr>
        <p:txBody>
          <a:bodyPr>
            <a:normAutofit/>
          </a:bodyPr>
          <a:lstStyle/>
          <a:p>
            <a:r>
              <a:rPr lang="en-US" dirty="0" smtClean="0"/>
              <a:t>Relational operators:</a:t>
            </a:r>
            <a:endParaRPr lang="en-US" dirty="0"/>
          </a:p>
          <a:p>
            <a:pPr lvl="1">
              <a:buSzPct val="75000"/>
            </a:pPr>
            <a:r>
              <a:rPr lang="en-US" u="sng" dirty="0">
                <a:solidFill>
                  <a:srgbClr val="FF0000"/>
                </a:solidFill>
              </a:rPr>
              <a:t>Selection</a:t>
            </a:r>
            <a:r>
              <a:rPr lang="en-US" dirty="0"/>
              <a:t> </a:t>
            </a:r>
            <a:r>
              <a:rPr lang="en-US" dirty="0" smtClean="0"/>
              <a:t>         </a:t>
            </a:r>
          </a:p>
          <a:p>
            <a:pPr lvl="1">
              <a:buSzPct val="75000"/>
            </a:pPr>
            <a:r>
              <a:rPr lang="en-US" u="sng" dirty="0" smtClean="0">
                <a:solidFill>
                  <a:srgbClr val="FF0000"/>
                </a:solidFill>
              </a:rPr>
              <a:t>Projection</a:t>
            </a:r>
          </a:p>
          <a:p>
            <a:pPr lvl="1">
              <a:buSzPct val="75000"/>
            </a:pPr>
            <a:endParaRPr lang="en-US" u="sng" dirty="0" smtClean="0">
              <a:solidFill>
                <a:srgbClr val="FF0000"/>
              </a:solidFill>
            </a:endParaRPr>
          </a:p>
          <a:p>
            <a:pPr lvl="1">
              <a:buSzPct val="75000"/>
            </a:pPr>
            <a:r>
              <a:rPr lang="en-US" u="sng" dirty="0" smtClean="0">
                <a:solidFill>
                  <a:srgbClr val="FF0000"/>
                </a:solidFill>
              </a:rPr>
              <a:t>Join</a:t>
            </a:r>
            <a:r>
              <a:rPr lang="en-US" dirty="0" smtClean="0">
                <a:solidFill>
                  <a:schemeClr val="tx1"/>
                </a:solidFill>
              </a:rPr>
              <a:t> </a:t>
            </a:r>
            <a:r>
              <a:rPr lang="en-US" dirty="0" smtClean="0">
                <a:solidFill>
                  <a:schemeClr val="tx1"/>
                </a:solidFill>
              </a:rPr>
              <a:t>           Combines </a:t>
            </a:r>
            <a:r>
              <a:rPr lang="en-US" dirty="0" smtClean="0">
                <a:solidFill>
                  <a:schemeClr val="tx1"/>
                </a:solidFill>
              </a:rPr>
              <a:t>several relations using conditions</a:t>
            </a:r>
          </a:p>
          <a:p>
            <a:pPr lvl="1">
              <a:buSzPct val="75000"/>
            </a:pPr>
            <a:endParaRPr lang="en-US" dirty="0">
              <a:solidFill>
                <a:schemeClr val="tx1"/>
              </a:solidFill>
            </a:endParaRPr>
          </a:p>
          <a:p>
            <a:pPr lvl="1">
              <a:buSzPct val="75000"/>
            </a:pPr>
            <a:r>
              <a:rPr lang="en-US" u="sng" dirty="0" smtClean="0">
                <a:solidFill>
                  <a:srgbClr val="FF0000"/>
                </a:solidFill>
              </a:rPr>
              <a:t>Set-difference</a:t>
            </a:r>
            <a:r>
              <a:rPr lang="en-US" dirty="0" smtClean="0"/>
              <a:t> </a:t>
            </a:r>
            <a:r>
              <a:rPr lang="en-US" dirty="0" smtClean="0">
                <a:solidFill>
                  <a:schemeClr val="tx1"/>
                </a:solidFill>
              </a:rPr>
              <a:t>         </a:t>
            </a:r>
            <a:r>
              <a:rPr lang="en-US" u="sng" dirty="0" smtClean="0">
                <a:solidFill>
                  <a:srgbClr val="FF0000"/>
                </a:solidFill>
              </a:rPr>
              <a:t>Union</a:t>
            </a:r>
            <a:r>
              <a:rPr lang="en-US" dirty="0" smtClean="0">
                <a:solidFill>
                  <a:srgbClr val="FF0000"/>
                </a:solidFill>
              </a:rPr>
              <a:t>  </a:t>
            </a:r>
            <a:r>
              <a:rPr lang="en-US" b="1" dirty="0" smtClean="0">
                <a:solidFill>
                  <a:schemeClr val="tx1"/>
                </a:solidFill>
                <a:sym typeface="Symbol" panose="05050102010706020507" pitchFamily="18" charset="2"/>
              </a:rPr>
              <a:t></a:t>
            </a:r>
            <a:r>
              <a:rPr lang="en-US" b="1" dirty="0" smtClean="0">
                <a:solidFill>
                  <a:schemeClr val="tx1"/>
                </a:solidFill>
              </a:rPr>
              <a:t> </a:t>
            </a:r>
            <a:r>
              <a:rPr lang="en-US" dirty="0" smtClean="0">
                <a:solidFill>
                  <a:srgbClr val="FF0000"/>
                </a:solidFill>
              </a:rPr>
              <a:t>     </a:t>
            </a:r>
            <a:r>
              <a:rPr lang="en-US" u="sng" dirty="0" smtClean="0">
                <a:solidFill>
                  <a:srgbClr val="FF0000"/>
                </a:solidFill>
              </a:rPr>
              <a:t>Intersection</a:t>
            </a:r>
            <a:r>
              <a:rPr lang="en-US" dirty="0" smtClean="0">
                <a:solidFill>
                  <a:schemeClr val="accent2"/>
                </a:solidFill>
              </a:rPr>
              <a:t> </a:t>
            </a:r>
            <a:r>
              <a:rPr lang="en-US" b="1" dirty="0" smtClean="0">
                <a:solidFill>
                  <a:schemeClr val="tx1"/>
                </a:solidFill>
                <a:sym typeface="Symbol" panose="05050102010706020507" pitchFamily="18" charset="2"/>
              </a:rPr>
              <a:t></a:t>
            </a:r>
            <a:endParaRPr lang="en-US" b="1" dirty="0" smtClean="0">
              <a:solidFill>
                <a:schemeClr val="tx1"/>
              </a:solidFill>
            </a:endParaRPr>
          </a:p>
          <a:p>
            <a:pPr lvl="1">
              <a:buSzPct val="75000"/>
            </a:pPr>
            <a:r>
              <a:rPr lang="en-US" u="sng" dirty="0" smtClean="0">
                <a:solidFill>
                  <a:srgbClr val="FF0000"/>
                </a:solidFill>
              </a:rPr>
              <a:t>Aggregation and Grouping</a:t>
            </a:r>
            <a:endParaRPr lang="en-US" sz="2400" dirty="0">
              <a:solidFill>
                <a:schemeClr val="tx1"/>
              </a:solidFill>
            </a:endParaRPr>
          </a:p>
        </p:txBody>
      </p:sp>
      <p:graphicFrame>
        <p:nvGraphicFramePr>
          <p:cNvPr id="13318" name="Object 6">
            <a:hlinkClick r:id="" action="ppaction://ole?verb=0"/>
          </p:cNvPr>
          <p:cNvGraphicFramePr>
            <a:graphicFrameLocks/>
          </p:cNvGraphicFramePr>
          <p:nvPr>
            <p:extLst>
              <p:ext uri="{D42A27DB-BD31-4B8C-83A1-F6EECF244321}">
                <p14:modId xmlns:p14="http://schemas.microsoft.com/office/powerpoint/2010/main" val="446562516"/>
              </p:ext>
            </p:extLst>
          </p:nvPr>
        </p:nvGraphicFramePr>
        <p:xfrm>
          <a:off x="2133601" y="2133600"/>
          <a:ext cx="1981200" cy="609600"/>
        </p:xfrm>
        <a:graphic>
          <a:graphicData uri="http://schemas.openxmlformats.org/presentationml/2006/ole">
            <mc:AlternateContent xmlns:mc="http://schemas.openxmlformats.org/markup-compatibility/2006">
              <mc:Choice xmlns:v="urn:schemas-microsoft-com:vml" Requires="v">
                <p:oleObj spid="_x0000_s9961" name="Equation" r:id="rId4" imgW="2224987" imgH="762264" progId="Equation.3">
                  <p:embed/>
                </p:oleObj>
              </mc:Choice>
              <mc:Fallback>
                <p:oleObj name="Equation" r:id="rId4" imgW="2224987" imgH="762264" progId="Equation.3">
                  <p:embed/>
                  <p:pic>
                    <p:nvPicPr>
                      <p:cNvPr id="0" name="Picture 519"/>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3601" y="2133600"/>
                        <a:ext cx="19812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9" name="Object 7">
            <a:hlinkClick r:id="" action="ppaction://ole?verb=0"/>
          </p:cNvPr>
          <p:cNvGraphicFramePr>
            <a:graphicFrameLocks/>
          </p:cNvGraphicFramePr>
          <p:nvPr>
            <p:extLst>
              <p:ext uri="{D42A27DB-BD31-4B8C-83A1-F6EECF244321}">
                <p14:modId xmlns:p14="http://schemas.microsoft.com/office/powerpoint/2010/main" val="682908833"/>
              </p:ext>
            </p:extLst>
          </p:nvPr>
        </p:nvGraphicFramePr>
        <p:xfrm>
          <a:off x="2171700" y="2514600"/>
          <a:ext cx="1905000" cy="990600"/>
        </p:xfrm>
        <a:graphic>
          <a:graphicData uri="http://schemas.openxmlformats.org/presentationml/2006/ole">
            <mc:AlternateContent xmlns:mc="http://schemas.openxmlformats.org/markup-compatibility/2006">
              <mc:Choice xmlns:v="urn:schemas-microsoft-com:vml" Requires="v">
                <p:oleObj spid="_x0000_s9962" name="Equation" r:id="rId6" imgW="2055419" imgH="1025332" progId="Equation.3">
                  <p:embed/>
                </p:oleObj>
              </mc:Choice>
              <mc:Fallback>
                <p:oleObj name="Equation" r:id="rId6" imgW="2055419" imgH="1025332" progId="Equation.3">
                  <p:embed/>
                  <p:pic>
                    <p:nvPicPr>
                      <p:cNvPr id="0" name="Picture 520"/>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71700" y="2514600"/>
                        <a:ext cx="1905000"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20" name="Object 8">
            <a:hlinkClick r:id="" action="ppaction://ole?verb=0"/>
          </p:cNvPr>
          <p:cNvGraphicFramePr>
            <a:graphicFrameLocks/>
          </p:cNvGraphicFramePr>
          <p:nvPr>
            <p:extLst>
              <p:ext uri="{D42A27DB-BD31-4B8C-83A1-F6EECF244321}">
                <p14:modId xmlns:p14="http://schemas.microsoft.com/office/powerpoint/2010/main" val="806831536"/>
              </p:ext>
            </p:extLst>
          </p:nvPr>
        </p:nvGraphicFramePr>
        <p:xfrm>
          <a:off x="2743200" y="4267200"/>
          <a:ext cx="533400" cy="1422400"/>
        </p:xfrm>
        <a:graphic>
          <a:graphicData uri="http://schemas.openxmlformats.org/presentationml/2006/ole">
            <mc:AlternateContent xmlns:mc="http://schemas.openxmlformats.org/markup-compatibility/2006">
              <mc:Choice xmlns:v="urn:schemas-microsoft-com:vml" Requires="v">
                <p:oleObj spid="_x0000_s9963" name="Equation" r:id="rId8" imgW="534060" imgH="1421520" progId="Equation.3">
                  <p:embed/>
                </p:oleObj>
              </mc:Choice>
              <mc:Fallback>
                <p:oleObj name="Equation" r:id="rId8" imgW="534060" imgH="1421520" progId="Equation.3">
                  <p:embed/>
                  <p:pic>
                    <p:nvPicPr>
                      <p:cNvPr id="0" name="Picture 521"/>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43200" y="4267200"/>
                        <a:ext cx="533400" cy="142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9937" name="Picture 721" descr="image of Unicode Character 'JOIN' (U+2A1D)"/>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09700" y="3314700"/>
            <a:ext cx="495300" cy="495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5804105"/>
      </p:ext>
    </p:extLst>
  </p:cSld>
  <p:clrMapOvr>
    <a:masterClrMapping/>
  </p:clrMapOvr>
  <p:transition>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4" name="Rectangle 4"/>
          <p:cNvSpPr>
            <a:spLocks noGrp="1" noChangeArrowheads="1"/>
          </p:cNvSpPr>
          <p:nvPr>
            <p:ph type="title"/>
          </p:nvPr>
        </p:nvSpPr>
        <p:spPr>
          <a:xfrm>
            <a:off x="381000" y="82878"/>
            <a:ext cx="7772400" cy="1104900"/>
          </a:xfrm>
          <a:noFill/>
          <a:ln/>
        </p:spPr>
        <p:txBody>
          <a:bodyPr/>
          <a:lstStyle/>
          <a:p>
            <a:r>
              <a:rPr lang="en-US" dirty="0" smtClean="0"/>
              <a:t>Sort-Merge Join Cost</a:t>
            </a:r>
            <a:endParaRPr lang="en-US" dirty="0"/>
          </a:p>
        </p:txBody>
      </p:sp>
      <p:sp>
        <p:nvSpPr>
          <p:cNvPr id="25605" name="Rectangle 5"/>
          <p:cNvSpPr>
            <a:spLocks noGrp="1" noChangeArrowheads="1"/>
          </p:cNvSpPr>
          <p:nvPr>
            <p:ph type="body" idx="1"/>
          </p:nvPr>
        </p:nvSpPr>
        <p:spPr>
          <a:xfrm>
            <a:off x="228600" y="1282262"/>
            <a:ext cx="8610600" cy="4953000"/>
          </a:xfrm>
          <a:noFill/>
          <a:ln/>
        </p:spPr>
        <p:txBody>
          <a:bodyPr>
            <a:normAutofit fontScale="92500" lnSpcReduction="10000"/>
          </a:bodyPr>
          <a:lstStyle/>
          <a:p>
            <a:r>
              <a:rPr lang="en-US" dirty="0" smtClean="0"/>
              <a:t>R </a:t>
            </a:r>
            <a:r>
              <a:rPr lang="en-US" dirty="0"/>
              <a:t>is scanned </a:t>
            </a:r>
            <a:r>
              <a:rPr lang="en-US" dirty="0" smtClean="0"/>
              <a:t>once</a:t>
            </a:r>
          </a:p>
          <a:p>
            <a:r>
              <a:rPr lang="en-US" dirty="0" smtClean="0"/>
              <a:t>Each </a:t>
            </a:r>
            <a:r>
              <a:rPr lang="en-US" dirty="0"/>
              <a:t>S </a:t>
            </a:r>
            <a:r>
              <a:rPr lang="en-US" dirty="0">
                <a:solidFill>
                  <a:srgbClr val="FF0000"/>
                </a:solidFill>
              </a:rPr>
              <a:t>group</a:t>
            </a:r>
            <a:r>
              <a:rPr lang="en-US" dirty="0"/>
              <a:t> is scanned once per matching R </a:t>
            </a:r>
            <a:r>
              <a:rPr lang="en-US" dirty="0" smtClean="0"/>
              <a:t>tuple</a:t>
            </a:r>
          </a:p>
          <a:p>
            <a:pPr lvl="1"/>
            <a:r>
              <a:rPr lang="en-US" dirty="0" smtClean="0"/>
              <a:t>Multiple input-file scans per group needed only if S records with same join attribute value span multiple pages</a:t>
            </a:r>
          </a:p>
          <a:p>
            <a:pPr lvl="1"/>
            <a:r>
              <a:rPr lang="en-US" dirty="0" smtClean="0"/>
              <a:t>Multiple such scans </a:t>
            </a:r>
            <a:r>
              <a:rPr lang="en-US" dirty="0"/>
              <a:t>of an S group are likely to find needed pages in </a:t>
            </a:r>
            <a:r>
              <a:rPr lang="en-US" dirty="0" smtClean="0"/>
              <a:t>buffer</a:t>
            </a:r>
          </a:p>
          <a:p>
            <a:r>
              <a:rPr lang="en-US" dirty="0"/>
              <a:t>Cost: </a:t>
            </a:r>
            <a:r>
              <a:rPr lang="en-US" dirty="0" smtClean="0"/>
              <a:t>(assume B buffers)</a:t>
            </a:r>
          </a:p>
          <a:p>
            <a:pPr lvl="1"/>
            <a:r>
              <a:rPr lang="en-US" dirty="0" smtClean="0">
                <a:solidFill>
                  <a:srgbClr val="FF0000"/>
                </a:solidFill>
              </a:rPr>
              <a:t>Sort(R) + Sort(S) + merge</a:t>
            </a:r>
          </a:p>
          <a:p>
            <a:pPr lvl="1"/>
            <a:r>
              <a:rPr lang="en-US" dirty="0" smtClean="0">
                <a:solidFill>
                  <a:srgbClr val="FF0000"/>
                </a:solidFill>
              </a:rPr>
              <a:t>2M (1+log </a:t>
            </a:r>
            <a:r>
              <a:rPr lang="en-US" baseline="-25000" dirty="0" smtClean="0">
                <a:solidFill>
                  <a:srgbClr val="FF0000"/>
                </a:solidFill>
              </a:rPr>
              <a:t>B-1</a:t>
            </a:r>
            <a:r>
              <a:rPr lang="en-US" dirty="0" smtClean="0">
                <a:solidFill>
                  <a:srgbClr val="FF0000"/>
                </a:solidFill>
              </a:rPr>
              <a:t>(M/B)) </a:t>
            </a:r>
            <a:r>
              <a:rPr lang="en-US" dirty="0">
                <a:solidFill>
                  <a:srgbClr val="FF0000"/>
                </a:solidFill>
              </a:rPr>
              <a:t>+ </a:t>
            </a:r>
            <a:r>
              <a:rPr lang="en-US" dirty="0" smtClean="0">
                <a:solidFill>
                  <a:srgbClr val="FF0000"/>
                </a:solidFill>
              </a:rPr>
              <a:t>2N (1+log</a:t>
            </a:r>
            <a:r>
              <a:rPr lang="en-US" baseline="-25000" dirty="0" smtClean="0">
                <a:solidFill>
                  <a:srgbClr val="FF0000"/>
                </a:solidFill>
              </a:rPr>
              <a:t> </a:t>
            </a:r>
            <a:r>
              <a:rPr lang="en-US" baseline="-25000" dirty="0">
                <a:solidFill>
                  <a:srgbClr val="FF0000"/>
                </a:solidFill>
              </a:rPr>
              <a:t>B-1</a:t>
            </a:r>
            <a:r>
              <a:rPr lang="en-US" dirty="0" smtClean="0">
                <a:solidFill>
                  <a:srgbClr val="FF0000"/>
                </a:solidFill>
              </a:rPr>
              <a:t> (N/B)) </a:t>
            </a:r>
            <a:r>
              <a:rPr lang="en-US" dirty="0">
                <a:solidFill>
                  <a:srgbClr val="FF0000"/>
                </a:solidFill>
              </a:rPr>
              <a:t>+ (M+N)</a:t>
            </a:r>
            <a:endParaRPr lang="en-US" dirty="0">
              <a:solidFill>
                <a:schemeClr val="tx1">
                  <a:lumMod val="65000"/>
                  <a:lumOff val="35000"/>
                </a:schemeClr>
              </a:solidFill>
            </a:endParaRPr>
          </a:p>
          <a:p>
            <a:pPr lvl="1">
              <a:buSzPct val="75000"/>
            </a:pPr>
            <a:r>
              <a:rPr lang="en-US" dirty="0"/>
              <a:t>The cost of scanning, </a:t>
            </a:r>
            <a:r>
              <a:rPr lang="en-US" dirty="0" smtClean="0"/>
              <a:t>M+N</a:t>
            </a:r>
            <a:r>
              <a:rPr lang="en-US" dirty="0"/>
              <a:t>, could be M*N worst case (very unlikely</a:t>
            </a:r>
            <a:r>
              <a:rPr lang="en-US" dirty="0" smtClean="0"/>
              <a:t>!)</a:t>
            </a:r>
          </a:p>
          <a:p>
            <a:pPr lvl="1">
              <a:buSzPct val="75000"/>
            </a:pPr>
            <a:r>
              <a:rPr lang="en-US" dirty="0" smtClean="0"/>
              <a:t>In many cases, the join attribute is primary key in one of the tables, which means no duplicates in one merge stream</a:t>
            </a:r>
            <a:r>
              <a:rPr lang="en-US" dirty="0" smtClean="0"/>
              <a:t>.</a:t>
            </a:r>
          </a:p>
          <a:p>
            <a:pPr lvl="1">
              <a:buSzPct val="75000"/>
            </a:pPr>
            <a:r>
              <a:rPr lang="en-US" dirty="0" smtClean="0"/>
              <a:t>Since both sort and merge use sequential </a:t>
            </a:r>
            <a:r>
              <a:rPr lang="en-US" dirty="0" err="1" smtClean="0"/>
              <a:t>i</a:t>
            </a:r>
            <a:r>
              <a:rPr lang="en-US" dirty="0" smtClean="0"/>
              <a:t>/o, SSD is “only” 5x faster than HDD here.</a:t>
            </a:r>
            <a:endParaRPr lang="en-US" dirty="0" smtClean="0"/>
          </a:p>
        </p:txBody>
      </p:sp>
    </p:spTree>
    <p:extLst>
      <p:ext uri="{BB962C8B-B14F-4D97-AF65-F5344CB8AC3E}">
        <p14:creationId xmlns:p14="http://schemas.microsoft.com/office/powerpoint/2010/main" val="2138853426"/>
      </p:ext>
    </p:extLst>
  </p:cSld>
  <p:clrMapOvr>
    <a:masterClrMapping/>
  </p:clrMapOvr>
  <p:transition>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4" name="Rectangle 4"/>
          <p:cNvSpPr>
            <a:spLocks noGrp="1" noChangeArrowheads="1"/>
          </p:cNvSpPr>
          <p:nvPr>
            <p:ph type="title"/>
          </p:nvPr>
        </p:nvSpPr>
        <p:spPr>
          <a:xfrm>
            <a:off x="381000" y="82878"/>
            <a:ext cx="7772400" cy="1104900"/>
          </a:xfrm>
          <a:noFill/>
          <a:ln/>
        </p:spPr>
        <p:txBody>
          <a:bodyPr/>
          <a:lstStyle/>
          <a:p>
            <a:r>
              <a:rPr lang="en-US" dirty="0" smtClean="0"/>
              <a:t>2-Pass Sort-Merge Join</a:t>
            </a:r>
            <a:endParaRPr lang="en-US" dirty="0"/>
          </a:p>
        </p:txBody>
      </p:sp>
      <p:sp>
        <p:nvSpPr>
          <p:cNvPr id="25605" name="Rectangle 5"/>
          <p:cNvSpPr>
            <a:spLocks noGrp="1" noChangeArrowheads="1"/>
          </p:cNvSpPr>
          <p:nvPr>
            <p:ph type="body" idx="1"/>
          </p:nvPr>
        </p:nvSpPr>
        <p:spPr>
          <a:xfrm>
            <a:off x="228600" y="1282262"/>
            <a:ext cx="8610600" cy="4953000"/>
          </a:xfrm>
          <a:noFill/>
          <a:ln/>
        </p:spPr>
        <p:txBody>
          <a:bodyPr>
            <a:normAutofit fontScale="92500" lnSpcReduction="10000"/>
          </a:bodyPr>
          <a:lstStyle/>
          <a:p>
            <a:r>
              <a:rPr lang="en-US" dirty="0" smtClean="0"/>
              <a:t>With enough buffers, sort can be done in 2 passes</a:t>
            </a:r>
          </a:p>
          <a:p>
            <a:pPr lvl="1"/>
            <a:r>
              <a:rPr lang="en-US" dirty="0" smtClean="0"/>
              <a:t>First pass generates N/B sorted runs of B pages each</a:t>
            </a:r>
          </a:p>
          <a:p>
            <a:pPr lvl="1"/>
            <a:r>
              <a:rPr lang="en-US" dirty="0" smtClean="0"/>
              <a:t>If one page from each run + output buffer fits in memory, then merge can be done in one pass; denote larger relation by L</a:t>
            </a:r>
          </a:p>
          <a:p>
            <a:pPr lvl="1"/>
            <a:r>
              <a:rPr lang="en-US" dirty="0" smtClean="0"/>
              <a:t>L/B </a:t>
            </a:r>
            <a:r>
              <a:rPr lang="en-US" dirty="0" smtClean="0"/>
              <a:t>+ 1 &lt;= B, holds if (</a:t>
            </a:r>
            <a:r>
              <a:rPr lang="en-US" dirty="0" err="1" smtClean="0"/>
              <a:t>approx</a:t>
            </a:r>
            <a:r>
              <a:rPr lang="en-US" dirty="0" smtClean="0"/>
              <a:t>) B &gt;  </a:t>
            </a:r>
            <a:r>
              <a:rPr lang="en-US" dirty="0" smtClean="0"/>
              <a:t>      or L &lt; B</a:t>
            </a:r>
            <a:r>
              <a:rPr lang="en-US" baseline="30000" dirty="0" smtClean="0"/>
              <a:t>2</a:t>
            </a:r>
            <a:r>
              <a:rPr lang="en-US" dirty="0" smtClean="0"/>
              <a:t> </a:t>
            </a:r>
            <a:endParaRPr lang="en-US" dirty="0" smtClean="0"/>
          </a:p>
          <a:p>
            <a:r>
              <a:rPr lang="en-US" dirty="0" smtClean="0"/>
              <a:t>One optimization of sort allows runs of 2B on average</a:t>
            </a:r>
          </a:p>
          <a:p>
            <a:pPr lvl="1"/>
            <a:r>
              <a:rPr lang="en-US" dirty="0" smtClean="0"/>
              <a:t>First pass generates N/2B sorted runs of 2B pages </a:t>
            </a:r>
            <a:r>
              <a:rPr lang="en-US" dirty="0" smtClean="0"/>
              <a:t>each</a:t>
            </a:r>
          </a:p>
          <a:p>
            <a:pPr lvl="1"/>
            <a:r>
              <a:rPr lang="en-US" dirty="0" smtClean="0"/>
              <a:t>Another optimization (</a:t>
            </a:r>
            <a:r>
              <a:rPr lang="en-US" dirty="0" err="1" smtClean="0"/>
              <a:t>pg</a:t>
            </a:r>
            <a:r>
              <a:rPr lang="en-US" dirty="0" smtClean="0"/>
              <a:t>,  462) runs the two sorts side-by-side and pipelines their results into the final merge, avoiding intermediate files. </a:t>
            </a:r>
            <a:r>
              <a:rPr lang="en-US" b="1" dirty="0" smtClean="0"/>
              <a:t>(</a:t>
            </a:r>
            <a:r>
              <a:rPr lang="en-US" b="1" dirty="0" smtClean="0"/>
              <a:t>But we’re not officially covering </a:t>
            </a:r>
            <a:r>
              <a:rPr lang="en-US" b="1" dirty="0" smtClean="0"/>
              <a:t>these optimizations)</a:t>
            </a:r>
            <a:endParaRPr lang="en-US" b="1" dirty="0" smtClean="0"/>
          </a:p>
          <a:p>
            <a:r>
              <a:rPr lang="en-US" dirty="0" smtClean="0"/>
              <a:t>Merge can be combined with filtering of matching tuples</a:t>
            </a:r>
          </a:p>
          <a:p>
            <a:r>
              <a:rPr lang="en-US" dirty="0" smtClean="0"/>
              <a:t>The cost of sort-merge join becomes 3(M+N</a:t>
            </a:r>
            <a:r>
              <a:rPr lang="en-US" dirty="0" smtClean="0"/>
              <a:t>),  assuming both M and N are </a:t>
            </a:r>
            <a:r>
              <a:rPr lang="en-US" dirty="0"/>
              <a:t>&lt;  B</a:t>
            </a:r>
            <a:r>
              <a:rPr lang="en-US" baseline="30000" dirty="0"/>
              <a:t>2</a:t>
            </a:r>
            <a:r>
              <a:rPr lang="en-US" dirty="0"/>
              <a:t> </a:t>
            </a:r>
            <a:r>
              <a:rPr lang="en-US" dirty="0" smtClean="0"/>
              <a:t> and the sorts-to-merge are pipelined.</a:t>
            </a:r>
            <a:endParaRPr lang="en-US" dirty="0"/>
          </a:p>
          <a:p>
            <a:pPr lvl="1"/>
            <a:endParaRPr lang="en-US" dirty="0" smtClean="0"/>
          </a:p>
        </p:txBody>
      </p:sp>
      <p:graphicFrame>
        <p:nvGraphicFramePr>
          <p:cNvPr id="8" name="Object 7">
            <a:hlinkClick r:id="" action="ppaction://ole?verb=0"/>
          </p:cNvPr>
          <p:cNvGraphicFramePr>
            <a:graphicFrameLocks/>
          </p:cNvGraphicFramePr>
          <p:nvPr>
            <p:extLst>
              <p:ext uri="{D42A27DB-BD31-4B8C-83A1-F6EECF244321}">
                <p14:modId xmlns:p14="http://schemas.microsoft.com/office/powerpoint/2010/main" val="362565601"/>
              </p:ext>
            </p:extLst>
          </p:nvPr>
        </p:nvGraphicFramePr>
        <p:xfrm>
          <a:off x="5029200" y="2667000"/>
          <a:ext cx="468313" cy="457200"/>
        </p:xfrm>
        <a:graphic>
          <a:graphicData uri="http://schemas.openxmlformats.org/presentationml/2006/ole">
            <mc:AlternateContent xmlns:mc="http://schemas.openxmlformats.org/markup-compatibility/2006">
              <mc:Choice xmlns:v="urn:schemas-microsoft-com:vml" Requires="v">
                <p:oleObj spid="_x0000_s18503" name="Equation" r:id="rId4" imgW="253800" imgH="215640" progId="Equation.3">
                  <p:embed/>
                </p:oleObj>
              </mc:Choice>
              <mc:Fallback>
                <p:oleObj name="Equation" r:id="rId4" imgW="253800" imgH="215640" progId="Equation.3">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29200" y="2667000"/>
                        <a:ext cx="468313"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02525623"/>
      </p:ext>
    </p:extLst>
  </p:cSld>
  <p:clrMapOvr>
    <a:masterClrMapping/>
  </p:clrMapOvr>
  <p:transition>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2" name="Rectangle 4"/>
          <p:cNvSpPr>
            <a:spLocks noGrp="1" noChangeArrowheads="1"/>
          </p:cNvSpPr>
          <p:nvPr>
            <p:ph type="title"/>
          </p:nvPr>
        </p:nvSpPr>
        <p:spPr>
          <a:xfrm>
            <a:off x="328613" y="29570"/>
            <a:ext cx="7772400" cy="1104900"/>
          </a:xfrm>
          <a:noFill/>
          <a:ln/>
        </p:spPr>
        <p:txBody>
          <a:bodyPr/>
          <a:lstStyle/>
          <a:p>
            <a:r>
              <a:rPr lang="en-US" dirty="0" smtClean="0"/>
              <a:t>Hash-Join: Partitioning Phase</a:t>
            </a:r>
            <a:endParaRPr lang="en-US" dirty="0"/>
          </a:p>
        </p:txBody>
      </p:sp>
      <p:sp>
        <p:nvSpPr>
          <p:cNvPr id="27653" name="Rectangle 5"/>
          <p:cNvSpPr>
            <a:spLocks noGrp="1" noChangeArrowheads="1"/>
          </p:cNvSpPr>
          <p:nvPr>
            <p:ph type="body" sz="half" idx="1"/>
          </p:nvPr>
        </p:nvSpPr>
        <p:spPr>
          <a:xfrm>
            <a:off x="128441" y="1295400"/>
            <a:ext cx="8610600" cy="1223963"/>
          </a:xfrm>
          <a:noFill/>
          <a:ln/>
        </p:spPr>
        <p:txBody>
          <a:bodyPr>
            <a:normAutofit fontScale="92500" lnSpcReduction="10000"/>
          </a:bodyPr>
          <a:lstStyle/>
          <a:p>
            <a:r>
              <a:rPr lang="en-US" sz="2400" dirty="0"/>
              <a:t>Partition both relations using hash </a:t>
            </a:r>
            <a:r>
              <a:rPr lang="en-US" sz="2400" dirty="0" smtClean="0"/>
              <a:t>function </a:t>
            </a:r>
            <a:r>
              <a:rPr lang="en-US" sz="2400" b="1" dirty="0" smtClean="0">
                <a:solidFill>
                  <a:srgbClr val="FF0000"/>
                </a:solidFill>
              </a:rPr>
              <a:t>h</a:t>
            </a:r>
            <a:endParaRPr lang="en-US" sz="2400" dirty="0" smtClean="0"/>
          </a:p>
          <a:p>
            <a:r>
              <a:rPr lang="en-US" sz="2400" dirty="0" smtClean="0"/>
              <a:t>R </a:t>
            </a:r>
            <a:r>
              <a:rPr lang="en-US" sz="2400" dirty="0"/>
              <a:t>tuples in partition </a:t>
            </a:r>
            <a:r>
              <a:rPr lang="en-US" sz="2400" i="1" dirty="0" err="1"/>
              <a:t>i</a:t>
            </a:r>
            <a:r>
              <a:rPr lang="en-US" sz="2400" dirty="0"/>
              <a:t> will only match S tuples in partition </a:t>
            </a:r>
            <a:r>
              <a:rPr lang="en-US" sz="2400" i="1" dirty="0" smtClean="0"/>
              <a:t>I</a:t>
            </a:r>
          </a:p>
          <a:p>
            <a:r>
              <a:rPr lang="en-US" sz="2400" dirty="0" smtClean="0"/>
              <a:t>This is the similar to the partitioning phase of Projection by Hashing</a:t>
            </a:r>
            <a:endParaRPr lang="en-US" sz="2400" dirty="0"/>
          </a:p>
        </p:txBody>
      </p:sp>
      <p:grpSp>
        <p:nvGrpSpPr>
          <p:cNvPr id="27762" name="Group 114"/>
          <p:cNvGrpSpPr>
            <a:grpSpLocks/>
          </p:cNvGrpSpPr>
          <p:nvPr/>
        </p:nvGrpSpPr>
        <p:grpSpPr bwMode="auto">
          <a:xfrm>
            <a:off x="1671638" y="2519363"/>
            <a:ext cx="6024562" cy="3195637"/>
            <a:chOff x="2162" y="203"/>
            <a:chExt cx="3564" cy="1870"/>
          </a:xfrm>
        </p:grpSpPr>
        <p:sp>
          <p:nvSpPr>
            <p:cNvPr id="27709" name="Rectangle 61"/>
            <p:cNvSpPr>
              <a:spLocks noChangeArrowheads="1"/>
            </p:cNvSpPr>
            <p:nvPr/>
          </p:nvSpPr>
          <p:spPr bwMode="auto">
            <a:xfrm>
              <a:off x="2934" y="1830"/>
              <a:ext cx="1582"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solidFill>
                    <a:srgbClr val="000000"/>
                  </a:solidFill>
                </a:rPr>
                <a:t>B main memory buffers</a:t>
              </a:r>
            </a:p>
          </p:txBody>
        </p:sp>
        <p:sp>
          <p:nvSpPr>
            <p:cNvPr id="27710" name="Rectangle 62"/>
            <p:cNvSpPr>
              <a:spLocks noChangeArrowheads="1"/>
            </p:cNvSpPr>
            <p:nvPr/>
          </p:nvSpPr>
          <p:spPr bwMode="auto">
            <a:xfrm>
              <a:off x="4908" y="1844"/>
              <a:ext cx="394"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solidFill>
                    <a:srgbClr val="000000"/>
                  </a:solidFill>
                </a:rPr>
                <a:t>Disk</a:t>
              </a:r>
            </a:p>
          </p:txBody>
        </p:sp>
        <p:sp>
          <p:nvSpPr>
            <p:cNvPr id="27711" name="Rectangle 63"/>
            <p:cNvSpPr>
              <a:spLocks noChangeArrowheads="1"/>
            </p:cNvSpPr>
            <p:nvPr/>
          </p:nvSpPr>
          <p:spPr bwMode="auto">
            <a:xfrm>
              <a:off x="2315" y="1844"/>
              <a:ext cx="394"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solidFill>
                    <a:srgbClr val="000000"/>
                  </a:solidFill>
                </a:rPr>
                <a:t>Disk</a:t>
              </a:r>
            </a:p>
          </p:txBody>
        </p:sp>
        <p:sp>
          <p:nvSpPr>
            <p:cNvPr id="27712" name="Rectangle 64"/>
            <p:cNvSpPr>
              <a:spLocks noChangeArrowheads="1"/>
            </p:cNvSpPr>
            <p:nvPr/>
          </p:nvSpPr>
          <p:spPr bwMode="auto">
            <a:xfrm>
              <a:off x="2162" y="203"/>
              <a:ext cx="654" cy="3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dirty="0">
                  <a:solidFill>
                    <a:srgbClr val="000000"/>
                  </a:solidFill>
                </a:rPr>
                <a:t>Original </a:t>
              </a:r>
            </a:p>
            <a:p>
              <a:r>
                <a:rPr lang="en-US" sz="1800" b="1" dirty="0" smtClean="0">
                  <a:solidFill>
                    <a:srgbClr val="000000"/>
                  </a:solidFill>
                </a:rPr>
                <a:t>Relations</a:t>
              </a:r>
              <a:endParaRPr lang="en-US" sz="1800" b="1" dirty="0">
                <a:solidFill>
                  <a:srgbClr val="000000"/>
                </a:solidFill>
              </a:endParaRPr>
            </a:p>
          </p:txBody>
        </p:sp>
        <p:sp>
          <p:nvSpPr>
            <p:cNvPr id="27713" name="Rectangle 65"/>
            <p:cNvSpPr>
              <a:spLocks noChangeArrowheads="1"/>
            </p:cNvSpPr>
            <p:nvPr/>
          </p:nvSpPr>
          <p:spPr bwMode="auto">
            <a:xfrm>
              <a:off x="3914" y="395"/>
              <a:ext cx="581"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OUTPUT</a:t>
              </a:r>
            </a:p>
          </p:txBody>
        </p:sp>
        <p:sp>
          <p:nvSpPr>
            <p:cNvPr id="27714" name="Freeform 66"/>
            <p:cNvSpPr>
              <a:spLocks/>
            </p:cNvSpPr>
            <p:nvPr/>
          </p:nvSpPr>
          <p:spPr bwMode="auto">
            <a:xfrm>
              <a:off x="5040" y="1390"/>
              <a:ext cx="27" cy="40"/>
            </a:xfrm>
            <a:custGeom>
              <a:avLst/>
              <a:gdLst>
                <a:gd name="T0" fmla="*/ 26 w 27"/>
                <a:gd name="T1" fmla="*/ 20 h 40"/>
                <a:gd name="T2" fmla="*/ 14 w 27"/>
                <a:gd name="T3" fmla="*/ 0 h 40"/>
                <a:gd name="T4" fmla="*/ 0 w 27"/>
                <a:gd name="T5" fmla="*/ 20 h 40"/>
                <a:gd name="T6" fmla="*/ 14 w 27"/>
                <a:gd name="T7" fmla="*/ 39 h 40"/>
                <a:gd name="T8" fmla="*/ 26 w 27"/>
                <a:gd name="T9" fmla="*/ 20 h 40"/>
              </a:gdLst>
              <a:ahLst/>
              <a:cxnLst>
                <a:cxn ang="0">
                  <a:pos x="T0" y="T1"/>
                </a:cxn>
                <a:cxn ang="0">
                  <a:pos x="T2" y="T3"/>
                </a:cxn>
                <a:cxn ang="0">
                  <a:pos x="T4" y="T5"/>
                </a:cxn>
                <a:cxn ang="0">
                  <a:pos x="T6" y="T7"/>
                </a:cxn>
                <a:cxn ang="0">
                  <a:pos x="T8" y="T9"/>
                </a:cxn>
              </a:cxnLst>
              <a:rect l="0" t="0" r="r" b="b"/>
              <a:pathLst>
                <a:path w="27" h="40">
                  <a:moveTo>
                    <a:pt x="26" y="20"/>
                  </a:moveTo>
                  <a:lnTo>
                    <a:pt x="14" y="0"/>
                  </a:lnTo>
                  <a:lnTo>
                    <a:pt x="0" y="20"/>
                  </a:lnTo>
                  <a:lnTo>
                    <a:pt x="14" y="39"/>
                  </a:lnTo>
                  <a:lnTo>
                    <a:pt x="26" y="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15" name="Freeform 67"/>
            <p:cNvSpPr>
              <a:spLocks/>
            </p:cNvSpPr>
            <p:nvPr/>
          </p:nvSpPr>
          <p:spPr bwMode="auto">
            <a:xfrm>
              <a:off x="5138" y="1390"/>
              <a:ext cx="27" cy="40"/>
            </a:xfrm>
            <a:custGeom>
              <a:avLst/>
              <a:gdLst>
                <a:gd name="T0" fmla="*/ 26 w 27"/>
                <a:gd name="T1" fmla="*/ 20 h 40"/>
                <a:gd name="T2" fmla="*/ 14 w 27"/>
                <a:gd name="T3" fmla="*/ 0 h 40"/>
                <a:gd name="T4" fmla="*/ 0 w 27"/>
                <a:gd name="T5" fmla="*/ 20 h 40"/>
                <a:gd name="T6" fmla="*/ 14 w 27"/>
                <a:gd name="T7" fmla="*/ 39 h 40"/>
                <a:gd name="T8" fmla="*/ 26 w 27"/>
                <a:gd name="T9" fmla="*/ 20 h 40"/>
              </a:gdLst>
              <a:ahLst/>
              <a:cxnLst>
                <a:cxn ang="0">
                  <a:pos x="T0" y="T1"/>
                </a:cxn>
                <a:cxn ang="0">
                  <a:pos x="T2" y="T3"/>
                </a:cxn>
                <a:cxn ang="0">
                  <a:pos x="T4" y="T5"/>
                </a:cxn>
                <a:cxn ang="0">
                  <a:pos x="T6" y="T7"/>
                </a:cxn>
                <a:cxn ang="0">
                  <a:pos x="T8" y="T9"/>
                </a:cxn>
              </a:cxnLst>
              <a:rect l="0" t="0" r="r" b="b"/>
              <a:pathLst>
                <a:path w="27" h="40">
                  <a:moveTo>
                    <a:pt x="26" y="20"/>
                  </a:moveTo>
                  <a:lnTo>
                    <a:pt x="14" y="0"/>
                  </a:lnTo>
                  <a:lnTo>
                    <a:pt x="0" y="20"/>
                  </a:lnTo>
                  <a:lnTo>
                    <a:pt x="14" y="39"/>
                  </a:lnTo>
                  <a:lnTo>
                    <a:pt x="26" y="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16" name="Freeform 68"/>
            <p:cNvSpPr>
              <a:spLocks/>
            </p:cNvSpPr>
            <p:nvPr/>
          </p:nvSpPr>
          <p:spPr bwMode="auto">
            <a:xfrm>
              <a:off x="2832" y="384"/>
              <a:ext cx="1683" cy="1442"/>
            </a:xfrm>
            <a:custGeom>
              <a:avLst/>
              <a:gdLst>
                <a:gd name="T0" fmla="*/ 0 w 1683"/>
                <a:gd name="T1" fmla="*/ 1441 h 1442"/>
                <a:gd name="T2" fmla="*/ 0 w 1683"/>
                <a:gd name="T3" fmla="*/ 0 h 1442"/>
                <a:gd name="T4" fmla="*/ 1682 w 1683"/>
                <a:gd name="T5" fmla="*/ 0 h 1442"/>
                <a:gd name="T6" fmla="*/ 1682 w 1683"/>
                <a:gd name="T7" fmla="*/ 1441 h 1442"/>
                <a:gd name="T8" fmla="*/ 0 w 1683"/>
                <a:gd name="T9" fmla="*/ 1441 h 1442"/>
              </a:gdLst>
              <a:ahLst/>
              <a:cxnLst>
                <a:cxn ang="0">
                  <a:pos x="T0" y="T1"/>
                </a:cxn>
                <a:cxn ang="0">
                  <a:pos x="T2" y="T3"/>
                </a:cxn>
                <a:cxn ang="0">
                  <a:pos x="T4" y="T5"/>
                </a:cxn>
                <a:cxn ang="0">
                  <a:pos x="T6" y="T7"/>
                </a:cxn>
                <a:cxn ang="0">
                  <a:pos x="T8" y="T9"/>
                </a:cxn>
              </a:cxnLst>
              <a:rect l="0" t="0" r="r" b="b"/>
              <a:pathLst>
                <a:path w="1683" h="1442">
                  <a:moveTo>
                    <a:pt x="0" y="1441"/>
                  </a:moveTo>
                  <a:lnTo>
                    <a:pt x="0" y="0"/>
                  </a:lnTo>
                  <a:lnTo>
                    <a:pt x="1682" y="0"/>
                  </a:lnTo>
                  <a:lnTo>
                    <a:pt x="1682" y="1441"/>
                  </a:lnTo>
                  <a:lnTo>
                    <a:pt x="0" y="144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17" name="Freeform 69"/>
            <p:cNvSpPr>
              <a:spLocks/>
            </p:cNvSpPr>
            <p:nvPr/>
          </p:nvSpPr>
          <p:spPr bwMode="auto">
            <a:xfrm>
              <a:off x="3054" y="1215"/>
              <a:ext cx="211" cy="170"/>
            </a:xfrm>
            <a:custGeom>
              <a:avLst/>
              <a:gdLst>
                <a:gd name="T0" fmla="*/ 0 w 211"/>
                <a:gd name="T1" fmla="*/ 169 h 170"/>
                <a:gd name="T2" fmla="*/ 0 w 211"/>
                <a:gd name="T3" fmla="*/ 0 h 170"/>
                <a:gd name="T4" fmla="*/ 210 w 211"/>
                <a:gd name="T5" fmla="*/ 0 h 170"/>
                <a:gd name="T6" fmla="*/ 210 w 211"/>
                <a:gd name="T7" fmla="*/ 169 h 170"/>
                <a:gd name="T8" fmla="*/ 0 w 211"/>
                <a:gd name="T9" fmla="*/ 169 h 170"/>
              </a:gdLst>
              <a:ahLst/>
              <a:cxnLst>
                <a:cxn ang="0">
                  <a:pos x="T0" y="T1"/>
                </a:cxn>
                <a:cxn ang="0">
                  <a:pos x="T2" y="T3"/>
                </a:cxn>
                <a:cxn ang="0">
                  <a:pos x="T4" y="T5"/>
                </a:cxn>
                <a:cxn ang="0">
                  <a:pos x="T6" y="T7"/>
                </a:cxn>
                <a:cxn ang="0">
                  <a:pos x="T8" y="T9"/>
                </a:cxn>
              </a:cxnLst>
              <a:rect l="0" t="0" r="r" b="b"/>
              <a:pathLst>
                <a:path w="211" h="170">
                  <a:moveTo>
                    <a:pt x="0" y="169"/>
                  </a:moveTo>
                  <a:lnTo>
                    <a:pt x="0" y="0"/>
                  </a:lnTo>
                  <a:lnTo>
                    <a:pt x="210" y="0"/>
                  </a:lnTo>
                  <a:lnTo>
                    <a:pt x="210" y="169"/>
                  </a:lnTo>
                  <a:lnTo>
                    <a:pt x="0" y="169"/>
                  </a:lnTo>
                </a:path>
              </a:pathLst>
            </a:custGeom>
            <a:solidFill>
              <a:srgbClr val="F6BF6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7721" name="Group 73"/>
            <p:cNvGrpSpPr>
              <a:grpSpLocks/>
            </p:cNvGrpSpPr>
            <p:nvPr/>
          </p:nvGrpSpPr>
          <p:grpSpPr bwMode="auto">
            <a:xfrm>
              <a:off x="4158" y="1336"/>
              <a:ext cx="211" cy="57"/>
              <a:chOff x="4158" y="1336"/>
              <a:chExt cx="211" cy="57"/>
            </a:xfrm>
          </p:grpSpPr>
          <p:sp>
            <p:nvSpPr>
              <p:cNvPr id="27718" name="Freeform 70"/>
              <p:cNvSpPr>
                <a:spLocks/>
              </p:cNvSpPr>
              <p:nvPr/>
            </p:nvSpPr>
            <p:spPr bwMode="auto">
              <a:xfrm>
                <a:off x="4158" y="1336"/>
                <a:ext cx="27" cy="40"/>
              </a:xfrm>
              <a:custGeom>
                <a:avLst/>
                <a:gdLst>
                  <a:gd name="T0" fmla="*/ 26 w 27"/>
                  <a:gd name="T1" fmla="*/ 19 h 40"/>
                  <a:gd name="T2" fmla="*/ 13 w 27"/>
                  <a:gd name="T3" fmla="*/ 0 h 40"/>
                  <a:gd name="T4" fmla="*/ 0 w 27"/>
                  <a:gd name="T5" fmla="*/ 19 h 40"/>
                  <a:gd name="T6" fmla="*/ 13 w 27"/>
                  <a:gd name="T7" fmla="*/ 39 h 40"/>
                  <a:gd name="T8" fmla="*/ 26 w 27"/>
                  <a:gd name="T9" fmla="*/ 19 h 40"/>
                </a:gdLst>
                <a:ahLst/>
                <a:cxnLst>
                  <a:cxn ang="0">
                    <a:pos x="T0" y="T1"/>
                  </a:cxn>
                  <a:cxn ang="0">
                    <a:pos x="T2" y="T3"/>
                  </a:cxn>
                  <a:cxn ang="0">
                    <a:pos x="T4" y="T5"/>
                  </a:cxn>
                  <a:cxn ang="0">
                    <a:pos x="T6" y="T7"/>
                  </a:cxn>
                  <a:cxn ang="0">
                    <a:pos x="T8" y="T9"/>
                  </a:cxn>
                </a:cxnLst>
                <a:rect l="0" t="0" r="r" b="b"/>
                <a:pathLst>
                  <a:path w="27" h="40">
                    <a:moveTo>
                      <a:pt x="26" y="19"/>
                    </a:moveTo>
                    <a:lnTo>
                      <a:pt x="13" y="0"/>
                    </a:lnTo>
                    <a:lnTo>
                      <a:pt x="0" y="19"/>
                    </a:lnTo>
                    <a:lnTo>
                      <a:pt x="13" y="39"/>
                    </a:lnTo>
                    <a:lnTo>
                      <a:pt x="26" y="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19" name="Freeform 71"/>
              <p:cNvSpPr>
                <a:spLocks/>
              </p:cNvSpPr>
              <p:nvPr/>
            </p:nvSpPr>
            <p:spPr bwMode="auto">
              <a:xfrm>
                <a:off x="4249" y="1336"/>
                <a:ext cx="27" cy="40"/>
              </a:xfrm>
              <a:custGeom>
                <a:avLst/>
                <a:gdLst>
                  <a:gd name="T0" fmla="*/ 26 w 27"/>
                  <a:gd name="T1" fmla="*/ 19 h 40"/>
                  <a:gd name="T2" fmla="*/ 13 w 27"/>
                  <a:gd name="T3" fmla="*/ 0 h 40"/>
                  <a:gd name="T4" fmla="*/ 0 w 27"/>
                  <a:gd name="T5" fmla="*/ 19 h 40"/>
                  <a:gd name="T6" fmla="*/ 13 w 27"/>
                  <a:gd name="T7" fmla="*/ 39 h 40"/>
                  <a:gd name="T8" fmla="*/ 26 w 27"/>
                  <a:gd name="T9" fmla="*/ 19 h 40"/>
                </a:gdLst>
                <a:ahLst/>
                <a:cxnLst>
                  <a:cxn ang="0">
                    <a:pos x="T0" y="T1"/>
                  </a:cxn>
                  <a:cxn ang="0">
                    <a:pos x="T2" y="T3"/>
                  </a:cxn>
                  <a:cxn ang="0">
                    <a:pos x="T4" y="T5"/>
                  </a:cxn>
                  <a:cxn ang="0">
                    <a:pos x="T6" y="T7"/>
                  </a:cxn>
                  <a:cxn ang="0">
                    <a:pos x="T8" y="T9"/>
                  </a:cxn>
                </a:cxnLst>
                <a:rect l="0" t="0" r="r" b="b"/>
                <a:pathLst>
                  <a:path w="27" h="40">
                    <a:moveTo>
                      <a:pt x="26" y="19"/>
                    </a:moveTo>
                    <a:lnTo>
                      <a:pt x="13" y="0"/>
                    </a:lnTo>
                    <a:lnTo>
                      <a:pt x="0" y="19"/>
                    </a:lnTo>
                    <a:lnTo>
                      <a:pt x="13" y="39"/>
                    </a:lnTo>
                    <a:lnTo>
                      <a:pt x="26" y="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20" name="Freeform 72"/>
              <p:cNvSpPr>
                <a:spLocks/>
              </p:cNvSpPr>
              <p:nvPr/>
            </p:nvSpPr>
            <p:spPr bwMode="auto">
              <a:xfrm>
                <a:off x="4347" y="1336"/>
                <a:ext cx="22" cy="57"/>
              </a:xfrm>
              <a:custGeom>
                <a:avLst/>
                <a:gdLst>
                  <a:gd name="T0" fmla="*/ 21 w 22"/>
                  <a:gd name="T1" fmla="*/ 27 h 57"/>
                  <a:gd name="T2" fmla="*/ 11 w 22"/>
                  <a:gd name="T3" fmla="*/ 0 h 57"/>
                  <a:gd name="T4" fmla="*/ 0 w 22"/>
                  <a:gd name="T5" fmla="*/ 27 h 57"/>
                  <a:gd name="T6" fmla="*/ 11 w 22"/>
                  <a:gd name="T7" fmla="*/ 56 h 57"/>
                  <a:gd name="T8" fmla="*/ 21 w 22"/>
                  <a:gd name="T9" fmla="*/ 27 h 57"/>
                </a:gdLst>
                <a:ahLst/>
                <a:cxnLst>
                  <a:cxn ang="0">
                    <a:pos x="T0" y="T1"/>
                  </a:cxn>
                  <a:cxn ang="0">
                    <a:pos x="T2" y="T3"/>
                  </a:cxn>
                  <a:cxn ang="0">
                    <a:pos x="T4" y="T5"/>
                  </a:cxn>
                  <a:cxn ang="0">
                    <a:pos x="T6" y="T7"/>
                  </a:cxn>
                  <a:cxn ang="0">
                    <a:pos x="T8" y="T9"/>
                  </a:cxn>
                </a:cxnLst>
                <a:rect l="0" t="0" r="r" b="b"/>
                <a:pathLst>
                  <a:path w="22" h="57">
                    <a:moveTo>
                      <a:pt x="21" y="27"/>
                    </a:moveTo>
                    <a:lnTo>
                      <a:pt x="11" y="0"/>
                    </a:lnTo>
                    <a:lnTo>
                      <a:pt x="0" y="27"/>
                    </a:lnTo>
                    <a:lnTo>
                      <a:pt x="11" y="56"/>
                    </a:lnTo>
                    <a:lnTo>
                      <a:pt x="21" y="2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722" name="Freeform 74"/>
            <p:cNvSpPr>
              <a:spLocks/>
            </p:cNvSpPr>
            <p:nvPr/>
          </p:nvSpPr>
          <p:spPr bwMode="auto">
            <a:xfrm>
              <a:off x="4793" y="791"/>
              <a:ext cx="158" cy="170"/>
            </a:xfrm>
            <a:custGeom>
              <a:avLst/>
              <a:gdLst>
                <a:gd name="T0" fmla="*/ 0 w 158"/>
                <a:gd name="T1" fmla="*/ 169 h 170"/>
                <a:gd name="T2" fmla="*/ 0 w 158"/>
                <a:gd name="T3" fmla="*/ 0 h 170"/>
                <a:gd name="T4" fmla="*/ 157 w 158"/>
                <a:gd name="T5" fmla="*/ 0 h 170"/>
                <a:gd name="T6" fmla="*/ 157 w 158"/>
                <a:gd name="T7" fmla="*/ 169 h 170"/>
                <a:gd name="T8" fmla="*/ 0 w 158"/>
                <a:gd name="T9" fmla="*/ 169 h 170"/>
              </a:gdLst>
              <a:ahLst/>
              <a:cxnLst>
                <a:cxn ang="0">
                  <a:pos x="T0" y="T1"/>
                </a:cxn>
                <a:cxn ang="0">
                  <a:pos x="T2" y="T3"/>
                </a:cxn>
                <a:cxn ang="0">
                  <a:pos x="T4" y="T5"/>
                </a:cxn>
                <a:cxn ang="0">
                  <a:pos x="T6" y="T7"/>
                </a:cxn>
                <a:cxn ang="0">
                  <a:pos x="T8" y="T9"/>
                </a:cxn>
              </a:cxnLst>
              <a:rect l="0" t="0" r="r" b="b"/>
              <a:pathLst>
                <a:path w="158" h="170">
                  <a:moveTo>
                    <a:pt x="0" y="169"/>
                  </a:moveTo>
                  <a:lnTo>
                    <a:pt x="0" y="0"/>
                  </a:lnTo>
                  <a:lnTo>
                    <a:pt x="157" y="0"/>
                  </a:lnTo>
                  <a:lnTo>
                    <a:pt x="157" y="169"/>
                  </a:lnTo>
                  <a:lnTo>
                    <a:pt x="0" y="169"/>
                  </a:lnTo>
                </a:path>
              </a:pathLst>
            </a:custGeom>
            <a:solidFill>
              <a:srgbClr val="F6BF6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23" name="Freeform 75"/>
            <p:cNvSpPr>
              <a:spLocks/>
            </p:cNvSpPr>
            <p:nvPr/>
          </p:nvSpPr>
          <p:spPr bwMode="auto">
            <a:xfrm>
              <a:off x="4976" y="791"/>
              <a:ext cx="157" cy="170"/>
            </a:xfrm>
            <a:custGeom>
              <a:avLst/>
              <a:gdLst>
                <a:gd name="T0" fmla="*/ 0 w 157"/>
                <a:gd name="T1" fmla="*/ 169 h 170"/>
                <a:gd name="T2" fmla="*/ 0 w 157"/>
                <a:gd name="T3" fmla="*/ 0 h 170"/>
                <a:gd name="T4" fmla="*/ 156 w 157"/>
                <a:gd name="T5" fmla="*/ 0 h 170"/>
                <a:gd name="T6" fmla="*/ 156 w 157"/>
                <a:gd name="T7" fmla="*/ 169 h 170"/>
                <a:gd name="T8" fmla="*/ 0 w 157"/>
                <a:gd name="T9" fmla="*/ 169 h 170"/>
              </a:gdLst>
              <a:ahLst/>
              <a:cxnLst>
                <a:cxn ang="0">
                  <a:pos x="T0" y="T1"/>
                </a:cxn>
                <a:cxn ang="0">
                  <a:pos x="T2" y="T3"/>
                </a:cxn>
                <a:cxn ang="0">
                  <a:pos x="T4" y="T5"/>
                </a:cxn>
                <a:cxn ang="0">
                  <a:pos x="T6" y="T7"/>
                </a:cxn>
                <a:cxn ang="0">
                  <a:pos x="T8" y="T9"/>
                </a:cxn>
              </a:cxnLst>
              <a:rect l="0" t="0" r="r" b="b"/>
              <a:pathLst>
                <a:path w="157" h="170">
                  <a:moveTo>
                    <a:pt x="0" y="169"/>
                  </a:moveTo>
                  <a:lnTo>
                    <a:pt x="0" y="0"/>
                  </a:lnTo>
                  <a:lnTo>
                    <a:pt x="156" y="0"/>
                  </a:lnTo>
                  <a:lnTo>
                    <a:pt x="156" y="169"/>
                  </a:lnTo>
                  <a:lnTo>
                    <a:pt x="0" y="169"/>
                  </a:lnTo>
                </a:path>
              </a:pathLst>
            </a:custGeom>
            <a:solidFill>
              <a:srgbClr val="F6BF6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24" name="Freeform 76"/>
            <p:cNvSpPr>
              <a:spLocks/>
            </p:cNvSpPr>
            <p:nvPr/>
          </p:nvSpPr>
          <p:spPr bwMode="auto">
            <a:xfrm>
              <a:off x="4793" y="1085"/>
              <a:ext cx="158" cy="170"/>
            </a:xfrm>
            <a:custGeom>
              <a:avLst/>
              <a:gdLst>
                <a:gd name="T0" fmla="*/ 0 w 158"/>
                <a:gd name="T1" fmla="*/ 169 h 170"/>
                <a:gd name="T2" fmla="*/ 0 w 158"/>
                <a:gd name="T3" fmla="*/ 0 h 170"/>
                <a:gd name="T4" fmla="*/ 157 w 158"/>
                <a:gd name="T5" fmla="*/ 0 h 170"/>
                <a:gd name="T6" fmla="*/ 157 w 158"/>
                <a:gd name="T7" fmla="*/ 169 h 170"/>
                <a:gd name="T8" fmla="*/ 0 w 158"/>
                <a:gd name="T9" fmla="*/ 169 h 170"/>
              </a:gdLst>
              <a:ahLst/>
              <a:cxnLst>
                <a:cxn ang="0">
                  <a:pos x="T0" y="T1"/>
                </a:cxn>
                <a:cxn ang="0">
                  <a:pos x="T2" y="T3"/>
                </a:cxn>
                <a:cxn ang="0">
                  <a:pos x="T4" y="T5"/>
                </a:cxn>
                <a:cxn ang="0">
                  <a:pos x="T6" y="T7"/>
                </a:cxn>
                <a:cxn ang="0">
                  <a:pos x="T8" y="T9"/>
                </a:cxn>
              </a:cxnLst>
              <a:rect l="0" t="0" r="r" b="b"/>
              <a:pathLst>
                <a:path w="158" h="170">
                  <a:moveTo>
                    <a:pt x="0" y="169"/>
                  </a:moveTo>
                  <a:lnTo>
                    <a:pt x="0" y="0"/>
                  </a:lnTo>
                  <a:lnTo>
                    <a:pt x="157" y="0"/>
                  </a:lnTo>
                  <a:lnTo>
                    <a:pt x="157" y="169"/>
                  </a:lnTo>
                  <a:lnTo>
                    <a:pt x="0" y="169"/>
                  </a:lnTo>
                </a:path>
              </a:pathLst>
            </a:custGeom>
            <a:solidFill>
              <a:srgbClr val="F6BF6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25" name="Freeform 77"/>
            <p:cNvSpPr>
              <a:spLocks/>
            </p:cNvSpPr>
            <p:nvPr/>
          </p:nvSpPr>
          <p:spPr bwMode="auto">
            <a:xfrm>
              <a:off x="4982" y="1085"/>
              <a:ext cx="157" cy="170"/>
            </a:xfrm>
            <a:custGeom>
              <a:avLst/>
              <a:gdLst>
                <a:gd name="T0" fmla="*/ 0 w 157"/>
                <a:gd name="T1" fmla="*/ 169 h 170"/>
                <a:gd name="T2" fmla="*/ 0 w 157"/>
                <a:gd name="T3" fmla="*/ 0 h 170"/>
                <a:gd name="T4" fmla="*/ 156 w 157"/>
                <a:gd name="T5" fmla="*/ 0 h 170"/>
                <a:gd name="T6" fmla="*/ 156 w 157"/>
                <a:gd name="T7" fmla="*/ 169 h 170"/>
                <a:gd name="T8" fmla="*/ 0 w 157"/>
                <a:gd name="T9" fmla="*/ 169 h 170"/>
              </a:gdLst>
              <a:ahLst/>
              <a:cxnLst>
                <a:cxn ang="0">
                  <a:pos x="T0" y="T1"/>
                </a:cxn>
                <a:cxn ang="0">
                  <a:pos x="T2" y="T3"/>
                </a:cxn>
                <a:cxn ang="0">
                  <a:pos x="T4" y="T5"/>
                </a:cxn>
                <a:cxn ang="0">
                  <a:pos x="T6" y="T7"/>
                </a:cxn>
                <a:cxn ang="0">
                  <a:pos x="T8" y="T9"/>
                </a:cxn>
              </a:cxnLst>
              <a:rect l="0" t="0" r="r" b="b"/>
              <a:pathLst>
                <a:path w="157" h="170">
                  <a:moveTo>
                    <a:pt x="0" y="169"/>
                  </a:moveTo>
                  <a:lnTo>
                    <a:pt x="0" y="0"/>
                  </a:lnTo>
                  <a:lnTo>
                    <a:pt x="156" y="0"/>
                  </a:lnTo>
                  <a:lnTo>
                    <a:pt x="156" y="169"/>
                  </a:lnTo>
                  <a:lnTo>
                    <a:pt x="0" y="169"/>
                  </a:lnTo>
                </a:path>
              </a:pathLst>
            </a:custGeom>
            <a:solidFill>
              <a:srgbClr val="F6BF6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26" name="Freeform 78"/>
            <p:cNvSpPr>
              <a:spLocks/>
            </p:cNvSpPr>
            <p:nvPr/>
          </p:nvSpPr>
          <p:spPr bwMode="auto">
            <a:xfrm>
              <a:off x="4950" y="1390"/>
              <a:ext cx="27" cy="40"/>
            </a:xfrm>
            <a:custGeom>
              <a:avLst/>
              <a:gdLst>
                <a:gd name="T0" fmla="*/ 26 w 27"/>
                <a:gd name="T1" fmla="*/ 20 h 40"/>
                <a:gd name="T2" fmla="*/ 13 w 27"/>
                <a:gd name="T3" fmla="*/ 0 h 40"/>
                <a:gd name="T4" fmla="*/ 0 w 27"/>
                <a:gd name="T5" fmla="*/ 20 h 40"/>
                <a:gd name="T6" fmla="*/ 13 w 27"/>
                <a:gd name="T7" fmla="*/ 39 h 40"/>
                <a:gd name="T8" fmla="*/ 26 w 27"/>
                <a:gd name="T9" fmla="*/ 20 h 40"/>
              </a:gdLst>
              <a:ahLst/>
              <a:cxnLst>
                <a:cxn ang="0">
                  <a:pos x="T0" y="T1"/>
                </a:cxn>
                <a:cxn ang="0">
                  <a:pos x="T2" y="T3"/>
                </a:cxn>
                <a:cxn ang="0">
                  <a:pos x="T4" y="T5"/>
                </a:cxn>
                <a:cxn ang="0">
                  <a:pos x="T6" y="T7"/>
                </a:cxn>
                <a:cxn ang="0">
                  <a:pos x="T8" y="T9"/>
                </a:cxn>
              </a:cxnLst>
              <a:rect l="0" t="0" r="r" b="b"/>
              <a:pathLst>
                <a:path w="27" h="40">
                  <a:moveTo>
                    <a:pt x="26" y="20"/>
                  </a:moveTo>
                  <a:lnTo>
                    <a:pt x="13" y="0"/>
                  </a:lnTo>
                  <a:lnTo>
                    <a:pt x="0" y="20"/>
                  </a:lnTo>
                  <a:lnTo>
                    <a:pt x="13" y="39"/>
                  </a:lnTo>
                  <a:lnTo>
                    <a:pt x="26" y="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27" name="Freeform 79"/>
            <p:cNvSpPr>
              <a:spLocks/>
            </p:cNvSpPr>
            <p:nvPr/>
          </p:nvSpPr>
          <p:spPr bwMode="auto">
            <a:xfrm>
              <a:off x="5171" y="1085"/>
              <a:ext cx="157" cy="170"/>
            </a:xfrm>
            <a:custGeom>
              <a:avLst/>
              <a:gdLst>
                <a:gd name="T0" fmla="*/ 0 w 157"/>
                <a:gd name="T1" fmla="*/ 169 h 170"/>
                <a:gd name="T2" fmla="*/ 0 w 157"/>
                <a:gd name="T3" fmla="*/ 0 h 170"/>
                <a:gd name="T4" fmla="*/ 156 w 157"/>
                <a:gd name="T5" fmla="*/ 0 h 170"/>
                <a:gd name="T6" fmla="*/ 156 w 157"/>
                <a:gd name="T7" fmla="*/ 169 h 170"/>
                <a:gd name="T8" fmla="*/ 0 w 157"/>
                <a:gd name="T9" fmla="*/ 169 h 170"/>
              </a:gdLst>
              <a:ahLst/>
              <a:cxnLst>
                <a:cxn ang="0">
                  <a:pos x="T0" y="T1"/>
                </a:cxn>
                <a:cxn ang="0">
                  <a:pos x="T2" y="T3"/>
                </a:cxn>
                <a:cxn ang="0">
                  <a:pos x="T4" y="T5"/>
                </a:cxn>
                <a:cxn ang="0">
                  <a:pos x="T6" y="T7"/>
                </a:cxn>
                <a:cxn ang="0">
                  <a:pos x="T8" y="T9"/>
                </a:cxn>
              </a:cxnLst>
              <a:rect l="0" t="0" r="r" b="b"/>
              <a:pathLst>
                <a:path w="157" h="170">
                  <a:moveTo>
                    <a:pt x="0" y="169"/>
                  </a:moveTo>
                  <a:lnTo>
                    <a:pt x="0" y="0"/>
                  </a:lnTo>
                  <a:lnTo>
                    <a:pt x="156" y="0"/>
                  </a:lnTo>
                  <a:lnTo>
                    <a:pt x="156" y="169"/>
                  </a:lnTo>
                  <a:lnTo>
                    <a:pt x="0" y="169"/>
                  </a:lnTo>
                </a:path>
              </a:pathLst>
            </a:custGeom>
            <a:solidFill>
              <a:srgbClr val="F6BF6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28" name="Rectangle 80"/>
            <p:cNvSpPr>
              <a:spLocks noChangeArrowheads="1"/>
            </p:cNvSpPr>
            <p:nvPr/>
          </p:nvSpPr>
          <p:spPr bwMode="auto">
            <a:xfrm>
              <a:off x="4148" y="907"/>
              <a:ext cx="170"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2</a:t>
              </a:r>
            </a:p>
          </p:txBody>
        </p:sp>
        <p:sp>
          <p:nvSpPr>
            <p:cNvPr id="27729" name="Freeform 81"/>
            <p:cNvSpPr>
              <a:spLocks/>
            </p:cNvSpPr>
            <p:nvPr/>
          </p:nvSpPr>
          <p:spPr bwMode="auto">
            <a:xfrm>
              <a:off x="4793" y="1611"/>
              <a:ext cx="158" cy="170"/>
            </a:xfrm>
            <a:custGeom>
              <a:avLst/>
              <a:gdLst>
                <a:gd name="T0" fmla="*/ 0 w 158"/>
                <a:gd name="T1" fmla="*/ 169 h 170"/>
                <a:gd name="T2" fmla="*/ 0 w 158"/>
                <a:gd name="T3" fmla="*/ 0 h 170"/>
                <a:gd name="T4" fmla="*/ 157 w 158"/>
                <a:gd name="T5" fmla="*/ 0 h 170"/>
                <a:gd name="T6" fmla="*/ 157 w 158"/>
                <a:gd name="T7" fmla="*/ 169 h 170"/>
                <a:gd name="T8" fmla="*/ 0 w 158"/>
                <a:gd name="T9" fmla="*/ 169 h 170"/>
              </a:gdLst>
              <a:ahLst/>
              <a:cxnLst>
                <a:cxn ang="0">
                  <a:pos x="T0" y="T1"/>
                </a:cxn>
                <a:cxn ang="0">
                  <a:pos x="T2" y="T3"/>
                </a:cxn>
                <a:cxn ang="0">
                  <a:pos x="T4" y="T5"/>
                </a:cxn>
                <a:cxn ang="0">
                  <a:pos x="T6" y="T7"/>
                </a:cxn>
                <a:cxn ang="0">
                  <a:pos x="T8" y="T9"/>
                </a:cxn>
              </a:cxnLst>
              <a:rect l="0" t="0" r="r" b="b"/>
              <a:pathLst>
                <a:path w="158" h="170">
                  <a:moveTo>
                    <a:pt x="0" y="169"/>
                  </a:moveTo>
                  <a:lnTo>
                    <a:pt x="0" y="0"/>
                  </a:lnTo>
                  <a:lnTo>
                    <a:pt x="157" y="0"/>
                  </a:lnTo>
                  <a:lnTo>
                    <a:pt x="157" y="169"/>
                  </a:lnTo>
                  <a:lnTo>
                    <a:pt x="0" y="169"/>
                  </a:lnTo>
                </a:path>
              </a:pathLst>
            </a:custGeom>
            <a:solidFill>
              <a:srgbClr val="F6BF6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30" name="Freeform 82"/>
            <p:cNvSpPr>
              <a:spLocks/>
            </p:cNvSpPr>
            <p:nvPr/>
          </p:nvSpPr>
          <p:spPr bwMode="auto">
            <a:xfrm>
              <a:off x="4128" y="1584"/>
              <a:ext cx="266" cy="181"/>
            </a:xfrm>
            <a:custGeom>
              <a:avLst/>
              <a:gdLst>
                <a:gd name="T0" fmla="*/ 0 w 266"/>
                <a:gd name="T1" fmla="*/ 180 h 181"/>
                <a:gd name="T2" fmla="*/ 0 w 266"/>
                <a:gd name="T3" fmla="*/ 0 h 181"/>
                <a:gd name="T4" fmla="*/ 265 w 266"/>
                <a:gd name="T5" fmla="*/ 0 h 181"/>
                <a:gd name="T6" fmla="*/ 265 w 266"/>
                <a:gd name="T7" fmla="*/ 180 h 181"/>
                <a:gd name="T8" fmla="*/ 0 w 266"/>
                <a:gd name="T9" fmla="*/ 180 h 181"/>
              </a:gdLst>
              <a:ahLst/>
              <a:cxnLst>
                <a:cxn ang="0">
                  <a:pos x="T0" y="T1"/>
                </a:cxn>
                <a:cxn ang="0">
                  <a:pos x="T2" y="T3"/>
                </a:cxn>
                <a:cxn ang="0">
                  <a:pos x="T4" y="T5"/>
                </a:cxn>
                <a:cxn ang="0">
                  <a:pos x="T6" y="T7"/>
                </a:cxn>
                <a:cxn ang="0">
                  <a:pos x="T8" y="T9"/>
                </a:cxn>
              </a:cxnLst>
              <a:rect l="0" t="0" r="r" b="b"/>
              <a:pathLst>
                <a:path w="266" h="181">
                  <a:moveTo>
                    <a:pt x="0" y="180"/>
                  </a:moveTo>
                  <a:lnTo>
                    <a:pt x="0" y="0"/>
                  </a:lnTo>
                  <a:lnTo>
                    <a:pt x="265" y="0"/>
                  </a:lnTo>
                  <a:lnTo>
                    <a:pt x="265" y="180"/>
                  </a:lnTo>
                  <a:lnTo>
                    <a:pt x="0" y="180"/>
                  </a:lnTo>
                </a:path>
              </a:pathLst>
            </a:custGeom>
            <a:solidFill>
              <a:srgbClr val="F6BF6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31" name="Rectangle 83"/>
            <p:cNvSpPr>
              <a:spLocks noChangeArrowheads="1"/>
            </p:cNvSpPr>
            <p:nvPr/>
          </p:nvSpPr>
          <p:spPr bwMode="auto">
            <a:xfrm>
              <a:off x="2905" y="951"/>
              <a:ext cx="462"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INPUT</a:t>
              </a:r>
            </a:p>
          </p:txBody>
        </p:sp>
        <p:sp useBgFill="1">
          <p:nvSpPr>
            <p:cNvPr id="27732" name="Rectangle 84"/>
            <p:cNvSpPr>
              <a:spLocks noChangeArrowheads="1"/>
            </p:cNvSpPr>
            <p:nvPr/>
          </p:nvSpPr>
          <p:spPr bwMode="auto">
            <a:xfrm>
              <a:off x="4148" y="562"/>
              <a:ext cx="170" cy="19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1</a:t>
              </a:r>
            </a:p>
          </p:txBody>
        </p:sp>
        <p:sp>
          <p:nvSpPr>
            <p:cNvPr id="27733" name="Rectangle 85"/>
            <p:cNvSpPr>
              <a:spLocks noChangeArrowheads="1"/>
            </p:cNvSpPr>
            <p:nvPr/>
          </p:nvSpPr>
          <p:spPr bwMode="auto">
            <a:xfrm>
              <a:off x="3270" y="1106"/>
              <a:ext cx="516" cy="4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sz="1400" b="1" dirty="0">
                  <a:solidFill>
                    <a:srgbClr val="000000"/>
                  </a:solidFill>
                </a:rPr>
                <a:t>hash</a:t>
              </a:r>
            </a:p>
            <a:p>
              <a:pPr algn="ctr">
                <a:lnSpc>
                  <a:spcPct val="50000"/>
                </a:lnSpc>
              </a:pPr>
              <a:r>
                <a:rPr lang="en-US" sz="1400" b="1" dirty="0">
                  <a:solidFill>
                    <a:srgbClr val="000000"/>
                  </a:solidFill>
                </a:rPr>
                <a:t>function</a:t>
              </a:r>
            </a:p>
            <a:p>
              <a:pPr algn="ctr"/>
              <a:r>
                <a:rPr lang="en-US" sz="2000" b="1" dirty="0">
                  <a:solidFill>
                    <a:srgbClr val="FF0000"/>
                  </a:solidFill>
                </a:rPr>
                <a:t>h</a:t>
              </a:r>
            </a:p>
          </p:txBody>
        </p:sp>
        <p:sp>
          <p:nvSpPr>
            <p:cNvPr id="27734" name="Rectangle 86"/>
            <p:cNvSpPr>
              <a:spLocks noChangeArrowheads="1"/>
            </p:cNvSpPr>
            <p:nvPr/>
          </p:nvSpPr>
          <p:spPr bwMode="auto">
            <a:xfrm>
              <a:off x="4088" y="1402"/>
              <a:ext cx="282"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B-1</a:t>
              </a:r>
            </a:p>
          </p:txBody>
        </p:sp>
        <p:sp>
          <p:nvSpPr>
            <p:cNvPr id="27735" name="Rectangle 87"/>
            <p:cNvSpPr>
              <a:spLocks noChangeArrowheads="1"/>
            </p:cNvSpPr>
            <p:nvPr/>
          </p:nvSpPr>
          <p:spPr bwMode="auto">
            <a:xfrm>
              <a:off x="4695" y="388"/>
              <a:ext cx="722"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dirty="0">
                  <a:solidFill>
                    <a:srgbClr val="000000"/>
                  </a:solidFill>
                </a:rPr>
                <a:t>Partitions</a:t>
              </a:r>
            </a:p>
          </p:txBody>
        </p:sp>
        <p:sp>
          <p:nvSpPr>
            <p:cNvPr id="27736" name="Rectangle 88"/>
            <p:cNvSpPr>
              <a:spLocks noChangeArrowheads="1"/>
            </p:cNvSpPr>
            <p:nvPr/>
          </p:nvSpPr>
          <p:spPr bwMode="auto">
            <a:xfrm>
              <a:off x="5422" y="773"/>
              <a:ext cx="186"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solidFill>
                    <a:srgbClr val="000000"/>
                  </a:solidFill>
                </a:rPr>
                <a:t>1</a:t>
              </a:r>
            </a:p>
          </p:txBody>
        </p:sp>
        <p:sp>
          <p:nvSpPr>
            <p:cNvPr id="27737" name="Rectangle 89"/>
            <p:cNvSpPr>
              <a:spLocks noChangeArrowheads="1"/>
            </p:cNvSpPr>
            <p:nvPr/>
          </p:nvSpPr>
          <p:spPr bwMode="auto">
            <a:xfrm>
              <a:off x="5416" y="1040"/>
              <a:ext cx="186"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solidFill>
                    <a:srgbClr val="000000"/>
                  </a:solidFill>
                </a:rPr>
                <a:t>2</a:t>
              </a:r>
            </a:p>
          </p:txBody>
        </p:sp>
        <p:sp>
          <p:nvSpPr>
            <p:cNvPr id="27738" name="Rectangle 90"/>
            <p:cNvSpPr>
              <a:spLocks noChangeArrowheads="1"/>
            </p:cNvSpPr>
            <p:nvPr/>
          </p:nvSpPr>
          <p:spPr bwMode="auto">
            <a:xfrm>
              <a:off x="5396" y="1539"/>
              <a:ext cx="330"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dirty="0">
                  <a:solidFill>
                    <a:srgbClr val="000000"/>
                  </a:solidFill>
                </a:rPr>
                <a:t>B-1</a:t>
              </a:r>
            </a:p>
          </p:txBody>
        </p:sp>
        <p:grpSp>
          <p:nvGrpSpPr>
            <p:cNvPr id="27743" name="Group 95"/>
            <p:cNvGrpSpPr>
              <a:grpSpLocks/>
            </p:cNvGrpSpPr>
            <p:nvPr/>
          </p:nvGrpSpPr>
          <p:grpSpPr bwMode="auto">
            <a:xfrm>
              <a:off x="2209" y="628"/>
              <a:ext cx="575" cy="1228"/>
              <a:chOff x="2209" y="628"/>
              <a:chExt cx="575" cy="1228"/>
            </a:xfrm>
          </p:grpSpPr>
          <p:sp>
            <p:nvSpPr>
              <p:cNvPr id="27739" name="Oval 91"/>
              <p:cNvSpPr>
                <a:spLocks noChangeArrowheads="1"/>
              </p:cNvSpPr>
              <p:nvPr/>
            </p:nvSpPr>
            <p:spPr bwMode="auto">
              <a:xfrm>
                <a:off x="2213" y="628"/>
                <a:ext cx="567" cy="85"/>
              </a:xfrm>
              <a:prstGeom prst="ellipse">
                <a:avLst/>
              </a:prstGeom>
              <a:noFill/>
              <a:ln w="127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40" name="Line 92"/>
              <p:cNvSpPr>
                <a:spLocks noChangeShapeType="1"/>
              </p:cNvSpPr>
              <p:nvPr/>
            </p:nvSpPr>
            <p:spPr bwMode="auto">
              <a:xfrm>
                <a:off x="2209" y="674"/>
                <a:ext cx="0" cy="1101"/>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41" name="Line 93"/>
              <p:cNvSpPr>
                <a:spLocks noChangeShapeType="1"/>
              </p:cNvSpPr>
              <p:nvPr/>
            </p:nvSpPr>
            <p:spPr bwMode="auto">
              <a:xfrm>
                <a:off x="2784" y="674"/>
                <a:ext cx="0" cy="1101"/>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42" name="Arc 94"/>
              <p:cNvSpPr>
                <a:spLocks/>
              </p:cNvSpPr>
              <p:nvPr/>
            </p:nvSpPr>
            <p:spPr bwMode="auto">
              <a:xfrm>
                <a:off x="2212" y="1781"/>
                <a:ext cx="567" cy="75"/>
              </a:xfrm>
              <a:custGeom>
                <a:avLst/>
                <a:gdLst>
                  <a:gd name="G0" fmla="+- 21600 0 0"/>
                  <a:gd name="G1" fmla="+- 1536 0 0"/>
                  <a:gd name="G2" fmla="+- 21600 0 0"/>
                  <a:gd name="T0" fmla="*/ 43180 w 43200"/>
                  <a:gd name="T1" fmla="*/ 606 h 23136"/>
                  <a:gd name="T2" fmla="*/ 55 w 43200"/>
                  <a:gd name="T3" fmla="*/ 0 h 23136"/>
                  <a:gd name="T4" fmla="*/ 21600 w 43200"/>
                  <a:gd name="T5" fmla="*/ 1536 h 23136"/>
                </a:gdLst>
                <a:ahLst/>
                <a:cxnLst>
                  <a:cxn ang="0">
                    <a:pos x="T0" y="T1"/>
                  </a:cxn>
                  <a:cxn ang="0">
                    <a:pos x="T2" y="T3"/>
                  </a:cxn>
                  <a:cxn ang="0">
                    <a:pos x="T4" y="T5"/>
                  </a:cxn>
                </a:cxnLst>
                <a:rect l="0" t="0" r="r" b="b"/>
                <a:pathLst>
                  <a:path w="43200" h="23136" fill="none" extrusionOk="0">
                    <a:moveTo>
                      <a:pt x="43179" y="606"/>
                    </a:moveTo>
                    <a:cubicBezTo>
                      <a:pt x="43193" y="915"/>
                      <a:pt x="43200" y="1225"/>
                      <a:pt x="43200" y="1536"/>
                    </a:cubicBezTo>
                    <a:cubicBezTo>
                      <a:pt x="43200" y="13465"/>
                      <a:pt x="33529" y="23136"/>
                      <a:pt x="21600" y="23136"/>
                    </a:cubicBezTo>
                    <a:cubicBezTo>
                      <a:pt x="9670" y="23136"/>
                      <a:pt x="0" y="13465"/>
                      <a:pt x="0" y="1536"/>
                    </a:cubicBezTo>
                    <a:cubicBezTo>
                      <a:pt x="-1" y="1023"/>
                      <a:pt x="18" y="511"/>
                      <a:pt x="54" y="-1"/>
                    </a:cubicBezTo>
                  </a:path>
                  <a:path w="43200" h="23136" stroke="0" extrusionOk="0">
                    <a:moveTo>
                      <a:pt x="43179" y="606"/>
                    </a:moveTo>
                    <a:cubicBezTo>
                      <a:pt x="43193" y="915"/>
                      <a:pt x="43200" y="1225"/>
                      <a:pt x="43200" y="1536"/>
                    </a:cubicBezTo>
                    <a:cubicBezTo>
                      <a:pt x="43200" y="13465"/>
                      <a:pt x="33529" y="23136"/>
                      <a:pt x="21600" y="23136"/>
                    </a:cubicBezTo>
                    <a:cubicBezTo>
                      <a:pt x="9670" y="23136"/>
                      <a:pt x="0" y="13465"/>
                      <a:pt x="0" y="1536"/>
                    </a:cubicBezTo>
                    <a:cubicBezTo>
                      <a:pt x="-1" y="1023"/>
                      <a:pt x="18" y="511"/>
                      <a:pt x="54" y="-1"/>
                    </a:cubicBezTo>
                    <a:lnTo>
                      <a:pt x="21600" y="1536"/>
                    </a:lnTo>
                    <a:close/>
                  </a:path>
                </a:pathLst>
              </a:custGeom>
              <a:noFill/>
              <a:ln w="12700" cap="rnd">
                <a:solidFill>
                  <a:schemeClr val="tx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744" name="Rectangle 96"/>
            <p:cNvSpPr>
              <a:spLocks noChangeArrowheads="1"/>
            </p:cNvSpPr>
            <p:nvPr/>
          </p:nvSpPr>
          <p:spPr bwMode="auto">
            <a:xfrm>
              <a:off x="2404" y="772"/>
              <a:ext cx="184" cy="184"/>
            </a:xfrm>
            <a:prstGeom prst="rect">
              <a:avLst/>
            </a:prstGeom>
            <a:solidFill>
              <a:srgbClr val="F6BF69"/>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45" name="Rectangle 97"/>
            <p:cNvSpPr>
              <a:spLocks noChangeArrowheads="1"/>
            </p:cNvSpPr>
            <p:nvPr/>
          </p:nvSpPr>
          <p:spPr bwMode="auto">
            <a:xfrm>
              <a:off x="2404" y="1060"/>
              <a:ext cx="184" cy="184"/>
            </a:xfrm>
            <a:prstGeom prst="rect">
              <a:avLst/>
            </a:prstGeom>
            <a:solidFill>
              <a:srgbClr val="F6BF69"/>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46" name="Rectangle 98"/>
            <p:cNvSpPr>
              <a:spLocks noChangeArrowheads="1"/>
            </p:cNvSpPr>
            <p:nvPr/>
          </p:nvSpPr>
          <p:spPr bwMode="auto">
            <a:xfrm>
              <a:off x="2404" y="1540"/>
              <a:ext cx="184" cy="184"/>
            </a:xfrm>
            <a:prstGeom prst="rect">
              <a:avLst/>
            </a:prstGeom>
            <a:solidFill>
              <a:srgbClr val="F6BF69"/>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47" name="Rectangle 99"/>
            <p:cNvSpPr>
              <a:spLocks noChangeArrowheads="1"/>
            </p:cNvSpPr>
            <p:nvPr/>
          </p:nvSpPr>
          <p:spPr bwMode="auto">
            <a:xfrm>
              <a:off x="2290" y="1178"/>
              <a:ext cx="434" cy="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3200" b="1">
                  <a:solidFill>
                    <a:schemeClr val="tx2"/>
                  </a:solidFill>
                  <a:latin typeface="Book Antiqua" pitchFamily="18" charset="0"/>
                </a:rPr>
                <a:t>. . .</a:t>
              </a:r>
            </a:p>
          </p:txBody>
        </p:sp>
        <p:grpSp>
          <p:nvGrpSpPr>
            <p:cNvPr id="27752" name="Group 104"/>
            <p:cNvGrpSpPr>
              <a:grpSpLocks/>
            </p:cNvGrpSpPr>
            <p:nvPr/>
          </p:nvGrpSpPr>
          <p:grpSpPr bwMode="auto">
            <a:xfrm>
              <a:off x="4753" y="628"/>
              <a:ext cx="671" cy="1240"/>
              <a:chOff x="4753" y="628"/>
              <a:chExt cx="671" cy="1240"/>
            </a:xfrm>
          </p:grpSpPr>
          <p:sp>
            <p:nvSpPr>
              <p:cNvPr id="27748" name="Oval 100"/>
              <p:cNvSpPr>
                <a:spLocks noChangeArrowheads="1"/>
              </p:cNvSpPr>
              <p:nvPr/>
            </p:nvSpPr>
            <p:spPr bwMode="auto">
              <a:xfrm>
                <a:off x="4757" y="628"/>
                <a:ext cx="663" cy="86"/>
              </a:xfrm>
              <a:prstGeom prst="ellipse">
                <a:avLst/>
              </a:prstGeom>
              <a:noFill/>
              <a:ln w="127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49" name="Line 101"/>
              <p:cNvSpPr>
                <a:spLocks noChangeShapeType="1"/>
              </p:cNvSpPr>
              <p:nvPr/>
            </p:nvSpPr>
            <p:spPr bwMode="auto">
              <a:xfrm>
                <a:off x="4753" y="675"/>
                <a:ext cx="0" cy="1114"/>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0" name="Line 102"/>
              <p:cNvSpPr>
                <a:spLocks noChangeShapeType="1"/>
              </p:cNvSpPr>
              <p:nvPr/>
            </p:nvSpPr>
            <p:spPr bwMode="auto">
              <a:xfrm>
                <a:off x="5424" y="675"/>
                <a:ext cx="0" cy="1114"/>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1" name="Arc 103"/>
              <p:cNvSpPr>
                <a:spLocks/>
              </p:cNvSpPr>
              <p:nvPr/>
            </p:nvSpPr>
            <p:spPr bwMode="auto">
              <a:xfrm>
                <a:off x="4756" y="1796"/>
                <a:ext cx="663" cy="72"/>
              </a:xfrm>
              <a:custGeom>
                <a:avLst/>
                <a:gdLst>
                  <a:gd name="G0" fmla="+- 21600 0 0"/>
                  <a:gd name="G1" fmla="+- 620 0 0"/>
                  <a:gd name="G2" fmla="+- 21600 0 0"/>
                  <a:gd name="T0" fmla="*/ 43191 w 43200"/>
                  <a:gd name="T1" fmla="*/ 0 h 22220"/>
                  <a:gd name="T2" fmla="*/ 0 w 43200"/>
                  <a:gd name="T3" fmla="*/ 620 h 22220"/>
                  <a:gd name="T4" fmla="*/ 21600 w 43200"/>
                  <a:gd name="T5" fmla="*/ 620 h 22220"/>
                </a:gdLst>
                <a:ahLst/>
                <a:cxnLst>
                  <a:cxn ang="0">
                    <a:pos x="T0" y="T1"/>
                  </a:cxn>
                  <a:cxn ang="0">
                    <a:pos x="T2" y="T3"/>
                  </a:cxn>
                  <a:cxn ang="0">
                    <a:pos x="T4" y="T5"/>
                  </a:cxn>
                </a:cxnLst>
                <a:rect l="0" t="0" r="r" b="b"/>
                <a:pathLst>
                  <a:path w="43200" h="22220" fill="none" extrusionOk="0">
                    <a:moveTo>
                      <a:pt x="43191" y="-1"/>
                    </a:moveTo>
                    <a:cubicBezTo>
                      <a:pt x="43197" y="206"/>
                      <a:pt x="43200" y="413"/>
                      <a:pt x="43200" y="620"/>
                    </a:cubicBezTo>
                    <a:cubicBezTo>
                      <a:pt x="43200" y="12549"/>
                      <a:pt x="33529" y="22220"/>
                      <a:pt x="21600" y="22220"/>
                    </a:cubicBezTo>
                    <a:cubicBezTo>
                      <a:pt x="9670" y="22220"/>
                      <a:pt x="0" y="12549"/>
                      <a:pt x="0" y="620"/>
                    </a:cubicBezTo>
                  </a:path>
                  <a:path w="43200" h="22220" stroke="0" extrusionOk="0">
                    <a:moveTo>
                      <a:pt x="43191" y="-1"/>
                    </a:moveTo>
                    <a:cubicBezTo>
                      <a:pt x="43197" y="206"/>
                      <a:pt x="43200" y="413"/>
                      <a:pt x="43200" y="620"/>
                    </a:cubicBezTo>
                    <a:cubicBezTo>
                      <a:pt x="43200" y="12549"/>
                      <a:pt x="33529" y="22220"/>
                      <a:pt x="21600" y="22220"/>
                    </a:cubicBezTo>
                    <a:cubicBezTo>
                      <a:pt x="9670" y="22220"/>
                      <a:pt x="0" y="12549"/>
                      <a:pt x="0" y="620"/>
                    </a:cubicBezTo>
                    <a:lnTo>
                      <a:pt x="21600" y="620"/>
                    </a:lnTo>
                    <a:close/>
                  </a:path>
                </a:pathLst>
              </a:custGeom>
              <a:noFill/>
              <a:ln w="12700" cap="rnd">
                <a:solidFill>
                  <a:schemeClr val="tx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753" name="Line 105"/>
            <p:cNvSpPr>
              <a:spLocks noChangeShapeType="1"/>
            </p:cNvSpPr>
            <p:nvPr/>
          </p:nvSpPr>
          <p:spPr bwMode="auto">
            <a:xfrm>
              <a:off x="2788" y="1296"/>
              <a:ext cx="232" cy="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4" name="Line 106"/>
            <p:cNvSpPr>
              <a:spLocks noChangeShapeType="1"/>
            </p:cNvSpPr>
            <p:nvPr/>
          </p:nvSpPr>
          <p:spPr bwMode="auto">
            <a:xfrm flipV="1">
              <a:off x="3796" y="908"/>
              <a:ext cx="328" cy="392"/>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5" name="Line 107"/>
            <p:cNvSpPr>
              <a:spLocks noChangeShapeType="1"/>
            </p:cNvSpPr>
            <p:nvPr/>
          </p:nvSpPr>
          <p:spPr bwMode="auto">
            <a:xfrm flipV="1">
              <a:off x="3796" y="1196"/>
              <a:ext cx="328" cy="104"/>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6" name="Line 108"/>
            <p:cNvSpPr>
              <a:spLocks noChangeShapeType="1"/>
            </p:cNvSpPr>
            <p:nvPr/>
          </p:nvSpPr>
          <p:spPr bwMode="auto">
            <a:xfrm>
              <a:off x="3796" y="1300"/>
              <a:ext cx="328" cy="376"/>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7" name="Line 109"/>
            <p:cNvSpPr>
              <a:spLocks noChangeShapeType="1"/>
            </p:cNvSpPr>
            <p:nvPr/>
          </p:nvSpPr>
          <p:spPr bwMode="auto">
            <a:xfrm>
              <a:off x="4420" y="864"/>
              <a:ext cx="376" cy="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8" name="Line 110"/>
            <p:cNvSpPr>
              <a:spLocks noChangeShapeType="1"/>
            </p:cNvSpPr>
            <p:nvPr/>
          </p:nvSpPr>
          <p:spPr bwMode="auto">
            <a:xfrm>
              <a:off x="4420" y="1152"/>
              <a:ext cx="376" cy="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9" name="Line 111"/>
            <p:cNvSpPr>
              <a:spLocks noChangeShapeType="1"/>
            </p:cNvSpPr>
            <p:nvPr/>
          </p:nvSpPr>
          <p:spPr bwMode="auto">
            <a:xfrm>
              <a:off x="4420" y="1680"/>
              <a:ext cx="376" cy="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60" name="Freeform 112"/>
            <p:cNvSpPr>
              <a:spLocks/>
            </p:cNvSpPr>
            <p:nvPr/>
          </p:nvSpPr>
          <p:spPr bwMode="auto">
            <a:xfrm>
              <a:off x="4128" y="1056"/>
              <a:ext cx="266" cy="181"/>
            </a:xfrm>
            <a:custGeom>
              <a:avLst/>
              <a:gdLst>
                <a:gd name="T0" fmla="*/ 0 w 266"/>
                <a:gd name="T1" fmla="*/ 180 h 181"/>
                <a:gd name="T2" fmla="*/ 0 w 266"/>
                <a:gd name="T3" fmla="*/ 0 h 181"/>
                <a:gd name="T4" fmla="*/ 265 w 266"/>
                <a:gd name="T5" fmla="*/ 0 h 181"/>
                <a:gd name="T6" fmla="*/ 265 w 266"/>
                <a:gd name="T7" fmla="*/ 180 h 181"/>
                <a:gd name="T8" fmla="*/ 0 w 266"/>
                <a:gd name="T9" fmla="*/ 180 h 181"/>
              </a:gdLst>
              <a:ahLst/>
              <a:cxnLst>
                <a:cxn ang="0">
                  <a:pos x="T0" y="T1"/>
                </a:cxn>
                <a:cxn ang="0">
                  <a:pos x="T2" y="T3"/>
                </a:cxn>
                <a:cxn ang="0">
                  <a:pos x="T4" y="T5"/>
                </a:cxn>
                <a:cxn ang="0">
                  <a:pos x="T6" y="T7"/>
                </a:cxn>
                <a:cxn ang="0">
                  <a:pos x="T8" y="T9"/>
                </a:cxn>
              </a:cxnLst>
              <a:rect l="0" t="0" r="r" b="b"/>
              <a:pathLst>
                <a:path w="266" h="181">
                  <a:moveTo>
                    <a:pt x="0" y="180"/>
                  </a:moveTo>
                  <a:lnTo>
                    <a:pt x="0" y="0"/>
                  </a:lnTo>
                  <a:lnTo>
                    <a:pt x="265" y="0"/>
                  </a:lnTo>
                  <a:lnTo>
                    <a:pt x="265" y="180"/>
                  </a:lnTo>
                  <a:lnTo>
                    <a:pt x="0" y="180"/>
                  </a:lnTo>
                </a:path>
              </a:pathLst>
            </a:custGeom>
            <a:solidFill>
              <a:srgbClr val="F6BF6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61" name="Freeform 113"/>
            <p:cNvSpPr>
              <a:spLocks/>
            </p:cNvSpPr>
            <p:nvPr/>
          </p:nvSpPr>
          <p:spPr bwMode="auto">
            <a:xfrm>
              <a:off x="4128" y="720"/>
              <a:ext cx="266" cy="181"/>
            </a:xfrm>
            <a:custGeom>
              <a:avLst/>
              <a:gdLst>
                <a:gd name="T0" fmla="*/ 0 w 266"/>
                <a:gd name="T1" fmla="*/ 180 h 181"/>
                <a:gd name="T2" fmla="*/ 0 w 266"/>
                <a:gd name="T3" fmla="*/ 0 h 181"/>
                <a:gd name="T4" fmla="*/ 265 w 266"/>
                <a:gd name="T5" fmla="*/ 0 h 181"/>
                <a:gd name="T6" fmla="*/ 265 w 266"/>
                <a:gd name="T7" fmla="*/ 180 h 181"/>
                <a:gd name="T8" fmla="*/ 0 w 266"/>
                <a:gd name="T9" fmla="*/ 180 h 181"/>
              </a:gdLst>
              <a:ahLst/>
              <a:cxnLst>
                <a:cxn ang="0">
                  <a:pos x="T0" y="T1"/>
                </a:cxn>
                <a:cxn ang="0">
                  <a:pos x="T2" y="T3"/>
                </a:cxn>
                <a:cxn ang="0">
                  <a:pos x="T4" y="T5"/>
                </a:cxn>
                <a:cxn ang="0">
                  <a:pos x="T6" y="T7"/>
                </a:cxn>
                <a:cxn ang="0">
                  <a:pos x="T8" y="T9"/>
                </a:cxn>
              </a:cxnLst>
              <a:rect l="0" t="0" r="r" b="b"/>
              <a:pathLst>
                <a:path w="266" h="181">
                  <a:moveTo>
                    <a:pt x="0" y="180"/>
                  </a:moveTo>
                  <a:lnTo>
                    <a:pt x="0" y="0"/>
                  </a:lnTo>
                  <a:lnTo>
                    <a:pt x="265" y="0"/>
                  </a:lnTo>
                  <a:lnTo>
                    <a:pt x="265" y="180"/>
                  </a:lnTo>
                  <a:lnTo>
                    <a:pt x="0" y="180"/>
                  </a:lnTo>
                </a:path>
              </a:pathLst>
            </a:custGeom>
            <a:solidFill>
              <a:srgbClr val="F6BF69"/>
            </a:solidFill>
            <a:ln w="12700" cap="rnd" cmpd="sng">
              <a:solidFill>
                <a:schemeClr val="tx2"/>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763" name="Rectangle 115"/>
          <p:cNvSpPr>
            <a:spLocks noChangeArrowheads="1"/>
          </p:cNvSpPr>
          <p:nvPr/>
        </p:nvSpPr>
        <p:spPr bwMode="auto">
          <a:xfrm>
            <a:off x="0" y="4038600"/>
            <a:ext cx="32766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51292063"/>
      </p:ext>
    </p:extLst>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7653">
                                            <p:txEl>
                                              <p:pRg st="0" end="0"/>
                                            </p:txEl>
                                          </p:spTgt>
                                        </p:tgtEl>
                                        <p:attrNameLst>
                                          <p:attrName>style.visibility</p:attrName>
                                        </p:attrNameLst>
                                      </p:cBhvr>
                                      <p:to>
                                        <p:strVal val="visible"/>
                                      </p:to>
                                    </p:set>
                                    <p:animEffect transition="in" filter="box(out)">
                                      <p:cBhvr>
                                        <p:cTn id="7" dur="500"/>
                                        <p:tgtEl>
                                          <p:spTgt spid="2765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7653">
                                            <p:txEl>
                                              <p:pRg st="1" end="1"/>
                                            </p:txEl>
                                          </p:spTgt>
                                        </p:tgtEl>
                                        <p:attrNameLst>
                                          <p:attrName>style.visibility</p:attrName>
                                        </p:attrNameLst>
                                      </p:cBhvr>
                                      <p:to>
                                        <p:strVal val="visible"/>
                                      </p:to>
                                    </p:set>
                                    <p:animEffect transition="in" filter="box(out)">
                                      <p:cBhvr>
                                        <p:cTn id="12" dur="500"/>
                                        <p:tgtEl>
                                          <p:spTgt spid="2765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27653">
                                            <p:txEl>
                                              <p:pRg st="2" end="2"/>
                                            </p:txEl>
                                          </p:spTgt>
                                        </p:tgtEl>
                                        <p:attrNameLst>
                                          <p:attrName>style.visibility</p:attrName>
                                        </p:attrNameLst>
                                      </p:cBhvr>
                                      <p:to>
                                        <p:strVal val="visible"/>
                                      </p:to>
                                    </p:set>
                                    <p:animEffect transition="in" filter="box(out)">
                                      <p:cBhvr>
                                        <p:cTn id="17" dur="500"/>
                                        <p:tgtEl>
                                          <p:spTgt spid="2765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4" name="Rectangle 6"/>
          <p:cNvSpPr>
            <a:spLocks noChangeArrowheads="1"/>
          </p:cNvSpPr>
          <p:nvPr/>
        </p:nvSpPr>
        <p:spPr bwMode="auto">
          <a:xfrm>
            <a:off x="473074" y="1268413"/>
            <a:ext cx="7927975" cy="1550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spcBef>
                <a:spcPct val="20000"/>
              </a:spcBef>
              <a:buClr>
                <a:schemeClr val="tx1"/>
              </a:buClr>
              <a:buSzPct val="75000"/>
            </a:pPr>
            <a:r>
              <a:rPr lang="en-US" dirty="0">
                <a:latin typeface="Book Antiqua" pitchFamily="18" charset="0"/>
              </a:rPr>
              <a:t>Read in a partition of R, hash it using </a:t>
            </a:r>
            <a:r>
              <a:rPr lang="en-US" b="1" dirty="0">
                <a:solidFill>
                  <a:srgbClr val="FF0000"/>
                </a:solidFill>
                <a:latin typeface="Book Antiqua" pitchFamily="18" charset="0"/>
              </a:rPr>
              <a:t>h2 (&lt;&gt; h</a:t>
            </a:r>
            <a:r>
              <a:rPr lang="en-US" b="1" dirty="0" smtClean="0">
                <a:solidFill>
                  <a:srgbClr val="FF0000"/>
                </a:solidFill>
                <a:latin typeface="Book Antiqua" pitchFamily="18" charset="0"/>
              </a:rPr>
              <a:t>!)</a:t>
            </a:r>
            <a:r>
              <a:rPr lang="en-US" dirty="0" smtClean="0">
                <a:solidFill>
                  <a:srgbClr val="FF0000"/>
                </a:solidFill>
                <a:latin typeface="Book Antiqua" pitchFamily="18" charset="0"/>
              </a:rPr>
              <a:t> </a:t>
            </a:r>
          </a:p>
          <a:p>
            <a:pPr>
              <a:spcBef>
                <a:spcPct val="20000"/>
              </a:spcBef>
              <a:buClr>
                <a:schemeClr val="tx1"/>
              </a:buClr>
              <a:buSzPct val="75000"/>
            </a:pPr>
            <a:r>
              <a:rPr lang="en-US" dirty="0" smtClean="0">
                <a:latin typeface="Book Antiqua" pitchFamily="18" charset="0"/>
              </a:rPr>
              <a:t>Scan </a:t>
            </a:r>
            <a:r>
              <a:rPr lang="en-US" dirty="0">
                <a:latin typeface="Book Antiqua" pitchFamily="18" charset="0"/>
              </a:rPr>
              <a:t>matching partition of S, search for matches.</a:t>
            </a:r>
          </a:p>
        </p:txBody>
      </p:sp>
      <p:grpSp>
        <p:nvGrpSpPr>
          <p:cNvPr id="27708" name="Group 60"/>
          <p:cNvGrpSpPr>
            <a:grpSpLocks/>
          </p:cNvGrpSpPr>
          <p:nvPr/>
        </p:nvGrpSpPr>
        <p:grpSpPr bwMode="auto">
          <a:xfrm>
            <a:off x="1951038" y="2693988"/>
            <a:ext cx="5478462" cy="3027362"/>
            <a:chOff x="2161" y="2239"/>
            <a:chExt cx="3451" cy="1907"/>
          </a:xfrm>
        </p:grpSpPr>
        <p:sp>
          <p:nvSpPr>
            <p:cNvPr id="27656" name="Rectangle 8"/>
            <p:cNvSpPr>
              <a:spLocks noChangeArrowheads="1"/>
            </p:cNvSpPr>
            <p:nvPr/>
          </p:nvSpPr>
          <p:spPr bwMode="auto">
            <a:xfrm>
              <a:off x="2169" y="2239"/>
              <a:ext cx="722" cy="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solidFill>
                    <a:srgbClr val="000000"/>
                  </a:solidFill>
                </a:rPr>
                <a:t>Partitions</a:t>
              </a:r>
            </a:p>
            <a:p>
              <a:r>
                <a:rPr lang="en-US" sz="1800" b="1">
                  <a:solidFill>
                    <a:srgbClr val="000000"/>
                  </a:solidFill>
                </a:rPr>
                <a:t>of R &amp; S</a:t>
              </a:r>
            </a:p>
          </p:txBody>
        </p:sp>
        <p:sp>
          <p:nvSpPr>
            <p:cNvPr id="27657" name="Rectangle 9"/>
            <p:cNvSpPr>
              <a:spLocks noChangeArrowheads="1"/>
            </p:cNvSpPr>
            <p:nvPr/>
          </p:nvSpPr>
          <p:spPr bwMode="auto">
            <a:xfrm>
              <a:off x="3254" y="3604"/>
              <a:ext cx="708"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lnSpc>
                  <a:spcPct val="50000"/>
                </a:lnSpc>
              </a:pPr>
              <a:r>
                <a:rPr lang="en-US" sz="1400" b="1">
                  <a:solidFill>
                    <a:srgbClr val="000000"/>
                  </a:solidFill>
                </a:rPr>
                <a:t>Input buffer</a:t>
              </a:r>
            </a:p>
            <a:p>
              <a:pPr algn="ctr"/>
              <a:r>
                <a:rPr lang="en-US" sz="1400" b="1">
                  <a:solidFill>
                    <a:srgbClr val="000000"/>
                  </a:solidFill>
                </a:rPr>
                <a:t>for Si</a:t>
              </a:r>
            </a:p>
          </p:txBody>
        </p:sp>
        <p:sp>
          <p:nvSpPr>
            <p:cNvPr id="27658" name="Rectangle 10"/>
            <p:cNvSpPr>
              <a:spLocks noChangeArrowheads="1"/>
            </p:cNvSpPr>
            <p:nvPr/>
          </p:nvSpPr>
          <p:spPr bwMode="auto">
            <a:xfrm>
              <a:off x="3288" y="2522"/>
              <a:ext cx="1412" cy="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sz="1600" b="1">
                  <a:solidFill>
                    <a:srgbClr val="000000"/>
                  </a:solidFill>
                </a:rPr>
                <a:t>Hash table for partition</a:t>
              </a:r>
            </a:p>
            <a:p>
              <a:pPr algn="ctr"/>
              <a:r>
                <a:rPr lang="en-US" sz="1600" b="1">
                  <a:solidFill>
                    <a:srgbClr val="000000"/>
                  </a:solidFill>
                </a:rPr>
                <a:t>Ri (k &lt; B-1 pages)</a:t>
              </a:r>
            </a:p>
          </p:txBody>
        </p:sp>
        <p:sp>
          <p:nvSpPr>
            <p:cNvPr id="27659" name="Freeform 11"/>
            <p:cNvSpPr>
              <a:spLocks/>
            </p:cNvSpPr>
            <p:nvPr/>
          </p:nvSpPr>
          <p:spPr bwMode="auto">
            <a:xfrm>
              <a:off x="3513" y="3414"/>
              <a:ext cx="145" cy="156"/>
            </a:xfrm>
            <a:custGeom>
              <a:avLst/>
              <a:gdLst>
                <a:gd name="T0" fmla="*/ 0 w 145"/>
                <a:gd name="T1" fmla="*/ 155 h 156"/>
                <a:gd name="T2" fmla="*/ 0 w 145"/>
                <a:gd name="T3" fmla="*/ 0 h 156"/>
                <a:gd name="T4" fmla="*/ 144 w 145"/>
                <a:gd name="T5" fmla="*/ 0 h 156"/>
                <a:gd name="T6" fmla="*/ 144 w 145"/>
                <a:gd name="T7" fmla="*/ 155 h 156"/>
                <a:gd name="T8" fmla="*/ 0 w 145"/>
                <a:gd name="T9" fmla="*/ 155 h 156"/>
              </a:gdLst>
              <a:ahLst/>
              <a:cxnLst>
                <a:cxn ang="0">
                  <a:pos x="T0" y="T1"/>
                </a:cxn>
                <a:cxn ang="0">
                  <a:pos x="T2" y="T3"/>
                </a:cxn>
                <a:cxn ang="0">
                  <a:pos x="T4" y="T5"/>
                </a:cxn>
                <a:cxn ang="0">
                  <a:pos x="T6" y="T7"/>
                </a:cxn>
                <a:cxn ang="0">
                  <a:pos x="T8" y="T9"/>
                </a:cxn>
              </a:cxnLst>
              <a:rect l="0" t="0" r="r" b="b"/>
              <a:pathLst>
                <a:path w="145" h="156">
                  <a:moveTo>
                    <a:pt x="0" y="155"/>
                  </a:moveTo>
                  <a:lnTo>
                    <a:pt x="0" y="0"/>
                  </a:lnTo>
                  <a:lnTo>
                    <a:pt x="144" y="0"/>
                  </a:lnTo>
                  <a:lnTo>
                    <a:pt x="144" y="155"/>
                  </a:lnTo>
                  <a:lnTo>
                    <a:pt x="0" y="155"/>
                  </a:lnTo>
                </a:path>
              </a:pathLst>
            </a:custGeom>
            <a:solidFill>
              <a:srgbClr val="F6BF6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0" name="Freeform 12"/>
            <p:cNvSpPr>
              <a:spLocks/>
            </p:cNvSpPr>
            <p:nvPr/>
          </p:nvSpPr>
          <p:spPr bwMode="auto">
            <a:xfrm>
              <a:off x="2362" y="3468"/>
              <a:ext cx="25" cy="36"/>
            </a:xfrm>
            <a:custGeom>
              <a:avLst/>
              <a:gdLst>
                <a:gd name="T0" fmla="*/ 24 w 25"/>
                <a:gd name="T1" fmla="*/ 18 h 36"/>
                <a:gd name="T2" fmla="*/ 12 w 25"/>
                <a:gd name="T3" fmla="*/ 0 h 36"/>
                <a:gd name="T4" fmla="*/ 0 w 25"/>
                <a:gd name="T5" fmla="*/ 18 h 36"/>
                <a:gd name="T6" fmla="*/ 12 w 25"/>
                <a:gd name="T7" fmla="*/ 35 h 36"/>
                <a:gd name="T8" fmla="*/ 24 w 25"/>
                <a:gd name="T9" fmla="*/ 18 h 36"/>
              </a:gdLst>
              <a:ahLst/>
              <a:cxnLst>
                <a:cxn ang="0">
                  <a:pos x="T0" y="T1"/>
                </a:cxn>
                <a:cxn ang="0">
                  <a:pos x="T2" y="T3"/>
                </a:cxn>
                <a:cxn ang="0">
                  <a:pos x="T4" y="T5"/>
                </a:cxn>
                <a:cxn ang="0">
                  <a:pos x="T6" y="T7"/>
                </a:cxn>
                <a:cxn ang="0">
                  <a:pos x="T8" y="T9"/>
                </a:cxn>
              </a:cxnLst>
              <a:rect l="0" t="0" r="r" b="b"/>
              <a:pathLst>
                <a:path w="25" h="36">
                  <a:moveTo>
                    <a:pt x="24" y="18"/>
                  </a:moveTo>
                  <a:lnTo>
                    <a:pt x="12" y="0"/>
                  </a:lnTo>
                  <a:lnTo>
                    <a:pt x="0" y="18"/>
                  </a:lnTo>
                  <a:lnTo>
                    <a:pt x="12" y="35"/>
                  </a:lnTo>
                  <a:lnTo>
                    <a:pt x="24" y="1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1" name="Freeform 13"/>
            <p:cNvSpPr>
              <a:spLocks/>
            </p:cNvSpPr>
            <p:nvPr/>
          </p:nvSpPr>
          <p:spPr bwMode="auto">
            <a:xfrm>
              <a:off x="2445" y="3468"/>
              <a:ext cx="25" cy="36"/>
            </a:xfrm>
            <a:custGeom>
              <a:avLst/>
              <a:gdLst>
                <a:gd name="T0" fmla="*/ 24 w 25"/>
                <a:gd name="T1" fmla="*/ 18 h 36"/>
                <a:gd name="T2" fmla="*/ 12 w 25"/>
                <a:gd name="T3" fmla="*/ 0 h 36"/>
                <a:gd name="T4" fmla="*/ 0 w 25"/>
                <a:gd name="T5" fmla="*/ 18 h 36"/>
                <a:gd name="T6" fmla="*/ 12 w 25"/>
                <a:gd name="T7" fmla="*/ 35 h 36"/>
                <a:gd name="T8" fmla="*/ 24 w 25"/>
                <a:gd name="T9" fmla="*/ 18 h 36"/>
              </a:gdLst>
              <a:ahLst/>
              <a:cxnLst>
                <a:cxn ang="0">
                  <a:pos x="T0" y="T1"/>
                </a:cxn>
                <a:cxn ang="0">
                  <a:pos x="T2" y="T3"/>
                </a:cxn>
                <a:cxn ang="0">
                  <a:pos x="T4" y="T5"/>
                </a:cxn>
                <a:cxn ang="0">
                  <a:pos x="T6" y="T7"/>
                </a:cxn>
                <a:cxn ang="0">
                  <a:pos x="T8" y="T9"/>
                </a:cxn>
              </a:cxnLst>
              <a:rect l="0" t="0" r="r" b="b"/>
              <a:pathLst>
                <a:path w="25" h="36">
                  <a:moveTo>
                    <a:pt x="24" y="18"/>
                  </a:moveTo>
                  <a:lnTo>
                    <a:pt x="12" y="0"/>
                  </a:lnTo>
                  <a:lnTo>
                    <a:pt x="0" y="18"/>
                  </a:lnTo>
                  <a:lnTo>
                    <a:pt x="12" y="35"/>
                  </a:lnTo>
                  <a:lnTo>
                    <a:pt x="24" y="1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2" name="Freeform 14"/>
            <p:cNvSpPr>
              <a:spLocks/>
            </p:cNvSpPr>
            <p:nvPr/>
          </p:nvSpPr>
          <p:spPr bwMode="auto">
            <a:xfrm>
              <a:off x="2535" y="3468"/>
              <a:ext cx="25" cy="36"/>
            </a:xfrm>
            <a:custGeom>
              <a:avLst/>
              <a:gdLst>
                <a:gd name="T0" fmla="*/ 24 w 25"/>
                <a:gd name="T1" fmla="*/ 18 h 36"/>
                <a:gd name="T2" fmla="*/ 12 w 25"/>
                <a:gd name="T3" fmla="*/ 0 h 36"/>
                <a:gd name="T4" fmla="*/ 0 w 25"/>
                <a:gd name="T5" fmla="*/ 18 h 36"/>
                <a:gd name="T6" fmla="*/ 12 w 25"/>
                <a:gd name="T7" fmla="*/ 35 h 36"/>
                <a:gd name="T8" fmla="*/ 24 w 25"/>
                <a:gd name="T9" fmla="*/ 18 h 36"/>
              </a:gdLst>
              <a:ahLst/>
              <a:cxnLst>
                <a:cxn ang="0">
                  <a:pos x="T0" y="T1"/>
                </a:cxn>
                <a:cxn ang="0">
                  <a:pos x="T2" y="T3"/>
                </a:cxn>
                <a:cxn ang="0">
                  <a:pos x="T4" y="T5"/>
                </a:cxn>
                <a:cxn ang="0">
                  <a:pos x="T6" y="T7"/>
                </a:cxn>
                <a:cxn ang="0">
                  <a:pos x="T8" y="T9"/>
                </a:cxn>
              </a:cxnLst>
              <a:rect l="0" t="0" r="r" b="b"/>
              <a:pathLst>
                <a:path w="25" h="36">
                  <a:moveTo>
                    <a:pt x="24" y="18"/>
                  </a:moveTo>
                  <a:lnTo>
                    <a:pt x="12" y="0"/>
                  </a:lnTo>
                  <a:lnTo>
                    <a:pt x="0" y="18"/>
                  </a:lnTo>
                  <a:lnTo>
                    <a:pt x="12" y="35"/>
                  </a:lnTo>
                  <a:lnTo>
                    <a:pt x="24" y="1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3" name="Freeform 15"/>
            <p:cNvSpPr>
              <a:spLocks/>
            </p:cNvSpPr>
            <p:nvPr/>
          </p:nvSpPr>
          <p:spPr bwMode="auto">
            <a:xfrm>
              <a:off x="2218" y="2962"/>
              <a:ext cx="145" cy="156"/>
            </a:xfrm>
            <a:custGeom>
              <a:avLst/>
              <a:gdLst>
                <a:gd name="T0" fmla="*/ 0 w 145"/>
                <a:gd name="T1" fmla="*/ 155 h 156"/>
                <a:gd name="T2" fmla="*/ 0 w 145"/>
                <a:gd name="T3" fmla="*/ 0 h 156"/>
                <a:gd name="T4" fmla="*/ 144 w 145"/>
                <a:gd name="T5" fmla="*/ 0 h 156"/>
                <a:gd name="T6" fmla="*/ 144 w 145"/>
                <a:gd name="T7" fmla="*/ 155 h 156"/>
                <a:gd name="T8" fmla="*/ 0 w 145"/>
                <a:gd name="T9" fmla="*/ 155 h 156"/>
              </a:gdLst>
              <a:ahLst/>
              <a:cxnLst>
                <a:cxn ang="0">
                  <a:pos x="T0" y="T1"/>
                </a:cxn>
                <a:cxn ang="0">
                  <a:pos x="T2" y="T3"/>
                </a:cxn>
                <a:cxn ang="0">
                  <a:pos x="T4" y="T5"/>
                </a:cxn>
                <a:cxn ang="0">
                  <a:pos x="T6" y="T7"/>
                </a:cxn>
                <a:cxn ang="0">
                  <a:pos x="T8" y="T9"/>
                </a:cxn>
              </a:cxnLst>
              <a:rect l="0" t="0" r="r" b="b"/>
              <a:pathLst>
                <a:path w="145" h="156">
                  <a:moveTo>
                    <a:pt x="0" y="155"/>
                  </a:moveTo>
                  <a:lnTo>
                    <a:pt x="0" y="0"/>
                  </a:lnTo>
                  <a:lnTo>
                    <a:pt x="144" y="0"/>
                  </a:lnTo>
                  <a:lnTo>
                    <a:pt x="144" y="155"/>
                  </a:lnTo>
                  <a:lnTo>
                    <a:pt x="0" y="155"/>
                  </a:lnTo>
                </a:path>
              </a:pathLst>
            </a:custGeom>
            <a:solidFill>
              <a:srgbClr val="F6BF6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4" name="Freeform 16"/>
            <p:cNvSpPr>
              <a:spLocks/>
            </p:cNvSpPr>
            <p:nvPr/>
          </p:nvSpPr>
          <p:spPr bwMode="auto">
            <a:xfrm>
              <a:off x="2386" y="2962"/>
              <a:ext cx="144" cy="156"/>
            </a:xfrm>
            <a:custGeom>
              <a:avLst/>
              <a:gdLst>
                <a:gd name="T0" fmla="*/ 0 w 144"/>
                <a:gd name="T1" fmla="*/ 155 h 156"/>
                <a:gd name="T2" fmla="*/ 0 w 144"/>
                <a:gd name="T3" fmla="*/ 0 h 156"/>
                <a:gd name="T4" fmla="*/ 143 w 144"/>
                <a:gd name="T5" fmla="*/ 0 h 156"/>
                <a:gd name="T6" fmla="*/ 143 w 144"/>
                <a:gd name="T7" fmla="*/ 155 h 156"/>
                <a:gd name="T8" fmla="*/ 0 w 144"/>
                <a:gd name="T9" fmla="*/ 155 h 156"/>
              </a:gdLst>
              <a:ahLst/>
              <a:cxnLst>
                <a:cxn ang="0">
                  <a:pos x="T0" y="T1"/>
                </a:cxn>
                <a:cxn ang="0">
                  <a:pos x="T2" y="T3"/>
                </a:cxn>
                <a:cxn ang="0">
                  <a:pos x="T4" y="T5"/>
                </a:cxn>
                <a:cxn ang="0">
                  <a:pos x="T6" y="T7"/>
                </a:cxn>
                <a:cxn ang="0">
                  <a:pos x="T8" y="T9"/>
                </a:cxn>
              </a:cxnLst>
              <a:rect l="0" t="0" r="r" b="b"/>
              <a:pathLst>
                <a:path w="144" h="156">
                  <a:moveTo>
                    <a:pt x="0" y="155"/>
                  </a:moveTo>
                  <a:lnTo>
                    <a:pt x="0" y="0"/>
                  </a:lnTo>
                  <a:lnTo>
                    <a:pt x="143" y="0"/>
                  </a:lnTo>
                  <a:lnTo>
                    <a:pt x="143" y="155"/>
                  </a:lnTo>
                  <a:lnTo>
                    <a:pt x="0" y="155"/>
                  </a:lnTo>
                </a:path>
              </a:pathLst>
            </a:custGeom>
            <a:solidFill>
              <a:srgbClr val="F6BF6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5" name="Freeform 17"/>
            <p:cNvSpPr>
              <a:spLocks/>
            </p:cNvSpPr>
            <p:nvPr/>
          </p:nvSpPr>
          <p:spPr bwMode="auto">
            <a:xfrm>
              <a:off x="2218" y="3189"/>
              <a:ext cx="145" cy="155"/>
            </a:xfrm>
            <a:custGeom>
              <a:avLst/>
              <a:gdLst>
                <a:gd name="T0" fmla="*/ 0 w 145"/>
                <a:gd name="T1" fmla="*/ 154 h 155"/>
                <a:gd name="T2" fmla="*/ 0 w 145"/>
                <a:gd name="T3" fmla="*/ 0 h 155"/>
                <a:gd name="T4" fmla="*/ 144 w 145"/>
                <a:gd name="T5" fmla="*/ 0 h 155"/>
                <a:gd name="T6" fmla="*/ 144 w 145"/>
                <a:gd name="T7" fmla="*/ 154 h 155"/>
                <a:gd name="T8" fmla="*/ 0 w 145"/>
                <a:gd name="T9" fmla="*/ 154 h 155"/>
              </a:gdLst>
              <a:ahLst/>
              <a:cxnLst>
                <a:cxn ang="0">
                  <a:pos x="T0" y="T1"/>
                </a:cxn>
                <a:cxn ang="0">
                  <a:pos x="T2" y="T3"/>
                </a:cxn>
                <a:cxn ang="0">
                  <a:pos x="T4" y="T5"/>
                </a:cxn>
                <a:cxn ang="0">
                  <a:pos x="T6" y="T7"/>
                </a:cxn>
                <a:cxn ang="0">
                  <a:pos x="T8" y="T9"/>
                </a:cxn>
              </a:cxnLst>
              <a:rect l="0" t="0" r="r" b="b"/>
              <a:pathLst>
                <a:path w="145" h="155">
                  <a:moveTo>
                    <a:pt x="0" y="154"/>
                  </a:moveTo>
                  <a:lnTo>
                    <a:pt x="0" y="0"/>
                  </a:lnTo>
                  <a:lnTo>
                    <a:pt x="144" y="0"/>
                  </a:lnTo>
                  <a:lnTo>
                    <a:pt x="144" y="154"/>
                  </a:lnTo>
                  <a:lnTo>
                    <a:pt x="0" y="154"/>
                  </a:lnTo>
                </a:path>
              </a:pathLst>
            </a:custGeom>
            <a:solidFill>
              <a:srgbClr val="F6BF6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6" name="Freeform 18"/>
            <p:cNvSpPr>
              <a:spLocks/>
            </p:cNvSpPr>
            <p:nvPr/>
          </p:nvSpPr>
          <p:spPr bwMode="auto">
            <a:xfrm>
              <a:off x="2392" y="3189"/>
              <a:ext cx="144" cy="155"/>
            </a:xfrm>
            <a:custGeom>
              <a:avLst/>
              <a:gdLst>
                <a:gd name="T0" fmla="*/ 0 w 144"/>
                <a:gd name="T1" fmla="*/ 154 h 155"/>
                <a:gd name="T2" fmla="*/ 0 w 144"/>
                <a:gd name="T3" fmla="*/ 0 h 155"/>
                <a:gd name="T4" fmla="*/ 143 w 144"/>
                <a:gd name="T5" fmla="*/ 0 h 155"/>
                <a:gd name="T6" fmla="*/ 143 w 144"/>
                <a:gd name="T7" fmla="*/ 154 h 155"/>
                <a:gd name="T8" fmla="*/ 0 w 144"/>
                <a:gd name="T9" fmla="*/ 154 h 155"/>
              </a:gdLst>
              <a:ahLst/>
              <a:cxnLst>
                <a:cxn ang="0">
                  <a:pos x="T0" y="T1"/>
                </a:cxn>
                <a:cxn ang="0">
                  <a:pos x="T2" y="T3"/>
                </a:cxn>
                <a:cxn ang="0">
                  <a:pos x="T4" y="T5"/>
                </a:cxn>
                <a:cxn ang="0">
                  <a:pos x="T6" y="T7"/>
                </a:cxn>
                <a:cxn ang="0">
                  <a:pos x="T8" y="T9"/>
                </a:cxn>
              </a:cxnLst>
              <a:rect l="0" t="0" r="r" b="b"/>
              <a:pathLst>
                <a:path w="144" h="155">
                  <a:moveTo>
                    <a:pt x="0" y="154"/>
                  </a:moveTo>
                  <a:lnTo>
                    <a:pt x="0" y="0"/>
                  </a:lnTo>
                  <a:lnTo>
                    <a:pt x="143" y="0"/>
                  </a:lnTo>
                  <a:lnTo>
                    <a:pt x="143" y="154"/>
                  </a:lnTo>
                  <a:lnTo>
                    <a:pt x="0" y="154"/>
                  </a:lnTo>
                </a:path>
              </a:pathLst>
            </a:custGeom>
            <a:solidFill>
              <a:srgbClr val="F6BF6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7" name="Freeform 19"/>
            <p:cNvSpPr>
              <a:spLocks/>
            </p:cNvSpPr>
            <p:nvPr/>
          </p:nvSpPr>
          <p:spPr bwMode="auto">
            <a:xfrm>
              <a:off x="2421" y="3669"/>
              <a:ext cx="144" cy="155"/>
            </a:xfrm>
            <a:custGeom>
              <a:avLst/>
              <a:gdLst>
                <a:gd name="T0" fmla="*/ 0 w 144"/>
                <a:gd name="T1" fmla="*/ 154 h 155"/>
                <a:gd name="T2" fmla="*/ 0 w 144"/>
                <a:gd name="T3" fmla="*/ 0 h 155"/>
                <a:gd name="T4" fmla="*/ 143 w 144"/>
                <a:gd name="T5" fmla="*/ 0 h 155"/>
                <a:gd name="T6" fmla="*/ 143 w 144"/>
                <a:gd name="T7" fmla="*/ 154 h 155"/>
                <a:gd name="T8" fmla="*/ 0 w 144"/>
                <a:gd name="T9" fmla="*/ 154 h 155"/>
              </a:gdLst>
              <a:ahLst/>
              <a:cxnLst>
                <a:cxn ang="0">
                  <a:pos x="T0" y="T1"/>
                </a:cxn>
                <a:cxn ang="0">
                  <a:pos x="T2" y="T3"/>
                </a:cxn>
                <a:cxn ang="0">
                  <a:pos x="T4" y="T5"/>
                </a:cxn>
                <a:cxn ang="0">
                  <a:pos x="T6" y="T7"/>
                </a:cxn>
                <a:cxn ang="0">
                  <a:pos x="T8" y="T9"/>
                </a:cxn>
              </a:cxnLst>
              <a:rect l="0" t="0" r="r" b="b"/>
              <a:pathLst>
                <a:path w="144" h="155">
                  <a:moveTo>
                    <a:pt x="0" y="154"/>
                  </a:moveTo>
                  <a:lnTo>
                    <a:pt x="0" y="0"/>
                  </a:lnTo>
                  <a:lnTo>
                    <a:pt x="143" y="0"/>
                  </a:lnTo>
                  <a:lnTo>
                    <a:pt x="143" y="154"/>
                  </a:lnTo>
                  <a:lnTo>
                    <a:pt x="0" y="154"/>
                  </a:lnTo>
                </a:path>
              </a:pathLst>
            </a:custGeom>
            <a:solidFill>
              <a:srgbClr val="C0FEF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8" name="Freeform 20"/>
            <p:cNvSpPr>
              <a:spLocks/>
            </p:cNvSpPr>
            <p:nvPr/>
          </p:nvSpPr>
          <p:spPr bwMode="auto">
            <a:xfrm>
              <a:off x="2218" y="3670"/>
              <a:ext cx="145" cy="156"/>
            </a:xfrm>
            <a:custGeom>
              <a:avLst/>
              <a:gdLst>
                <a:gd name="T0" fmla="*/ 0 w 145"/>
                <a:gd name="T1" fmla="*/ 155 h 156"/>
                <a:gd name="T2" fmla="*/ 0 w 145"/>
                <a:gd name="T3" fmla="*/ 0 h 156"/>
                <a:gd name="T4" fmla="*/ 144 w 145"/>
                <a:gd name="T5" fmla="*/ 0 h 156"/>
                <a:gd name="T6" fmla="*/ 144 w 145"/>
                <a:gd name="T7" fmla="*/ 155 h 156"/>
                <a:gd name="T8" fmla="*/ 0 w 145"/>
                <a:gd name="T9" fmla="*/ 155 h 156"/>
              </a:gdLst>
              <a:ahLst/>
              <a:cxnLst>
                <a:cxn ang="0">
                  <a:pos x="T0" y="T1"/>
                </a:cxn>
                <a:cxn ang="0">
                  <a:pos x="T2" y="T3"/>
                </a:cxn>
                <a:cxn ang="0">
                  <a:pos x="T4" y="T5"/>
                </a:cxn>
                <a:cxn ang="0">
                  <a:pos x="T6" y="T7"/>
                </a:cxn>
                <a:cxn ang="0">
                  <a:pos x="T8" y="T9"/>
                </a:cxn>
              </a:cxnLst>
              <a:rect l="0" t="0" r="r" b="b"/>
              <a:pathLst>
                <a:path w="145" h="156">
                  <a:moveTo>
                    <a:pt x="0" y="155"/>
                  </a:moveTo>
                  <a:lnTo>
                    <a:pt x="0" y="0"/>
                  </a:lnTo>
                  <a:lnTo>
                    <a:pt x="144" y="0"/>
                  </a:lnTo>
                  <a:lnTo>
                    <a:pt x="144" y="155"/>
                  </a:lnTo>
                  <a:lnTo>
                    <a:pt x="0" y="155"/>
                  </a:lnTo>
                </a:path>
              </a:pathLst>
            </a:custGeom>
            <a:solidFill>
              <a:srgbClr val="C0FEF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9" name="Freeform 21"/>
            <p:cNvSpPr>
              <a:spLocks/>
            </p:cNvSpPr>
            <p:nvPr/>
          </p:nvSpPr>
          <p:spPr bwMode="auto">
            <a:xfrm>
              <a:off x="3442" y="2956"/>
              <a:ext cx="144" cy="156"/>
            </a:xfrm>
            <a:custGeom>
              <a:avLst/>
              <a:gdLst>
                <a:gd name="T0" fmla="*/ 0 w 144"/>
                <a:gd name="T1" fmla="*/ 155 h 156"/>
                <a:gd name="T2" fmla="*/ 0 w 144"/>
                <a:gd name="T3" fmla="*/ 0 h 156"/>
                <a:gd name="T4" fmla="*/ 143 w 144"/>
                <a:gd name="T5" fmla="*/ 0 h 156"/>
                <a:gd name="T6" fmla="*/ 143 w 144"/>
                <a:gd name="T7" fmla="*/ 155 h 156"/>
                <a:gd name="T8" fmla="*/ 0 w 144"/>
                <a:gd name="T9" fmla="*/ 155 h 156"/>
              </a:gdLst>
              <a:ahLst/>
              <a:cxnLst>
                <a:cxn ang="0">
                  <a:pos x="T0" y="T1"/>
                </a:cxn>
                <a:cxn ang="0">
                  <a:pos x="T2" y="T3"/>
                </a:cxn>
                <a:cxn ang="0">
                  <a:pos x="T4" y="T5"/>
                </a:cxn>
                <a:cxn ang="0">
                  <a:pos x="T6" y="T7"/>
                </a:cxn>
                <a:cxn ang="0">
                  <a:pos x="T8" y="T9"/>
                </a:cxn>
              </a:cxnLst>
              <a:rect l="0" t="0" r="r" b="b"/>
              <a:pathLst>
                <a:path w="144" h="156">
                  <a:moveTo>
                    <a:pt x="0" y="155"/>
                  </a:moveTo>
                  <a:lnTo>
                    <a:pt x="0" y="0"/>
                  </a:lnTo>
                  <a:lnTo>
                    <a:pt x="143" y="0"/>
                  </a:lnTo>
                  <a:lnTo>
                    <a:pt x="143" y="155"/>
                  </a:lnTo>
                  <a:lnTo>
                    <a:pt x="0" y="155"/>
                  </a:lnTo>
                </a:path>
              </a:pathLst>
            </a:custGeom>
            <a:solidFill>
              <a:srgbClr val="C0FEF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0" name="Freeform 22"/>
            <p:cNvSpPr>
              <a:spLocks/>
            </p:cNvSpPr>
            <p:nvPr/>
          </p:nvSpPr>
          <p:spPr bwMode="auto">
            <a:xfrm>
              <a:off x="3644" y="2962"/>
              <a:ext cx="145" cy="156"/>
            </a:xfrm>
            <a:custGeom>
              <a:avLst/>
              <a:gdLst>
                <a:gd name="T0" fmla="*/ 0 w 145"/>
                <a:gd name="T1" fmla="*/ 155 h 156"/>
                <a:gd name="T2" fmla="*/ 0 w 145"/>
                <a:gd name="T3" fmla="*/ 0 h 156"/>
                <a:gd name="T4" fmla="*/ 144 w 145"/>
                <a:gd name="T5" fmla="*/ 0 h 156"/>
                <a:gd name="T6" fmla="*/ 144 w 145"/>
                <a:gd name="T7" fmla="*/ 155 h 156"/>
                <a:gd name="T8" fmla="*/ 0 w 145"/>
                <a:gd name="T9" fmla="*/ 155 h 156"/>
              </a:gdLst>
              <a:ahLst/>
              <a:cxnLst>
                <a:cxn ang="0">
                  <a:pos x="T0" y="T1"/>
                </a:cxn>
                <a:cxn ang="0">
                  <a:pos x="T2" y="T3"/>
                </a:cxn>
                <a:cxn ang="0">
                  <a:pos x="T4" y="T5"/>
                </a:cxn>
                <a:cxn ang="0">
                  <a:pos x="T6" y="T7"/>
                </a:cxn>
                <a:cxn ang="0">
                  <a:pos x="T8" y="T9"/>
                </a:cxn>
              </a:cxnLst>
              <a:rect l="0" t="0" r="r" b="b"/>
              <a:pathLst>
                <a:path w="145" h="156">
                  <a:moveTo>
                    <a:pt x="0" y="155"/>
                  </a:moveTo>
                  <a:lnTo>
                    <a:pt x="0" y="0"/>
                  </a:lnTo>
                  <a:lnTo>
                    <a:pt x="144" y="0"/>
                  </a:lnTo>
                  <a:lnTo>
                    <a:pt x="144" y="155"/>
                  </a:lnTo>
                  <a:lnTo>
                    <a:pt x="0" y="155"/>
                  </a:lnTo>
                </a:path>
              </a:pathLst>
            </a:custGeom>
            <a:solidFill>
              <a:srgbClr val="C0FEF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1" name="Freeform 23"/>
            <p:cNvSpPr>
              <a:spLocks/>
            </p:cNvSpPr>
            <p:nvPr/>
          </p:nvSpPr>
          <p:spPr bwMode="auto">
            <a:xfrm>
              <a:off x="4307" y="2962"/>
              <a:ext cx="144" cy="156"/>
            </a:xfrm>
            <a:custGeom>
              <a:avLst/>
              <a:gdLst>
                <a:gd name="T0" fmla="*/ 0 w 144"/>
                <a:gd name="T1" fmla="*/ 155 h 156"/>
                <a:gd name="T2" fmla="*/ 0 w 144"/>
                <a:gd name="T3" fmla="*/ 0 h 156"/>
                <a:gd name="T4" fmla="*/ 143 w 144"/>
                <a:gd name="T5" fmla="*/ 0 h 156"/>
                <a:gd name="T6" fmla="*/ 143 w 144"/>
                <a:gd name="T7" fmla="*/ 155 h 156"/>
                <a:gd name="T8" fmla="*/ 0 w 144"/>
                <a:gd name="T9" fmla="*/ 155 h 156"/>
              </a:gdLst>
              <a:ahLst/>
              <a:cxnLst>
                <a:cxn ang="0">
                  <a:pos x="T0" y="T1"/>
                </a:cxn>
                <a:cxn ang="0">
                  <a:pos x="T2" y="T3"/>
                </a:cxn>
                <a:cxn ang="0">
                  <a:pos x="T4" y="T5"/>
                </a:cxn>
                <a:cxn ang="0">
                  <a:pos x="T6" y="T7"/>
                </a:cxn>
                <a:cxn ang="0">
                  <a:pos x="T8" y="T9"/>
                </a:cxn>
              </a:cxnLst>
              <a:rect l="0" t="0" r="r" b="b"/>
              <a:pathLst>
                <a:path w="144" h="156">
                  <a:moveTo>
                    <a:pt x="0" y="155"/>
                  </a:moveTo>
                  <a:lnTo>
                    <a:pt x="0" y="0"/>
                  </a:lnTo>
                  <a:lnTo>
                    <a:pt x="143" y="0"/>
                  </a:lnTo>
                  <a:lnTo>
                    <a:pt x="143" y="155"/>
                  </a:lnTo>
                  <a:lnTo>
                    <a:pt x="0" y="155"/>
                  </a:lnTo>
                </a:path>
              </a:pathLst>
            </a:custGeom>
            <a:solidFill>
              <a:srgbClr val="C0FEF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2" name="Freeform 24"/>
            <p:cNvSpPr>
              <a:spLocks/>
            </p:cNvSpPr>
            <p:nvPr/>
          </p:nvSpPr>
          <p:spPr bwMode="auto">
            <a:xfrm>
              <a:off x="3961" y="3028"/>
              <a:ext cx="25" cy="36"/>
            </a:xfrm>
            <a:custGeom>
              <a:avLst/>
              <a:gdLst>
                <a:gd name="T0" fmla="*/ 24 w 25"/>
                <a:gd name="T1" fmla="*/ 18 h 36"/>
                <a:gd name="T2" fmla="*/ 11 w 25"/>
                <a:gd name="T3" fmla="*/ 0 h 36"/>
                <a:gd name="T4" fmla="*/ 0 w 25"/>
                <a:gd name="T5" fmla="*/ 18 h 36"/>
                <a:gd name="T6" fmla="*/ 11 w 25"/>
                <a:gd name="T7" fmla="*/ 35 h 36"/>
                <a:gd name="T8" fmla="*/ 24 w 25"/>
                <a:gd name="T9" fmla="*/ 18 h 36"/>
              </a:gdLst>
              <a:ahLst/>
              <a:cxnLst>
                <a:cxn ang="0">
                  <a:pos x="T0" y="T1"/>
                </a:cxn>
                <a:cxn ang="0">
                  <a:pos x="T2" y="T3"/>
                </a:cxn>
                <a:cxn ang="0">
                  <a:pos x="T4" y="T5"/>
                </a:cxn>
                <a:cxn ang="0">
                  <a:pos x="T6" y="T7"/>
                </a:cxn>
                <a:cxn ang="0">
                  <a:pos x="T8" y="T9"/>
                </a:cxn>
              </a:cxnLst>
              <a:rect l="0" t="0" r="r" b="b"/>
              <a:pathLst>
                <a:path w="25" h="36">
                  <a:moveTo>
                    <a:pt x="24" y="18"/>
                  </a:moveTo>
                  <a:lnTo>
                    <a:pt x="11" y="0"/>
                  </a:lnTo>
                  <a:lnTo>
                    <a:pt x="0" y="18"/>
                  </a:lnTo>
                  <a:lnTo>
                    <a:pt x="11" y="35"/>
                  </a:lnTo>
                  <a:lnTo>
                    <a:pt x="24" y="18"/>
                  </a:lnTo>
                </a:path>
              </a:pathLst>
            </a:custGeom>
            <a:solidFill>
              <a:srgbClr val="C0FEF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3" name="Freeform 25"/>
            <p:cNvSpPr>
              <a:spLocks/>
            </p:cNvSpPr>
            <p:nvPr/>
          </p:nvSpPr>
          <p:spPr bwMode="auto">
            <a:xfrm>
              <a:off x="4045" y="3028"/>
              <a:ext cx="24" cy="36"/>
            </a:xfrm>
            <a:custGeom>
              <a:avLst/>
              <a:gdLst>
                <a:gd name="T0" fmla="*/ 23 w 24"/>
                <a:gd name="T1" fmla="*/ 18 h 36"/>
                <a:gd name="T2" fmla="*/ 11 w 24"/>
                <a:gd name="T3" fmla="*/ 0 h 36"/>
                <a:gd name="T4" fmla="*/ 0 w 24"/>
                <a:gd name="T5" fmla="*/ 18 h 36"/>
                <a:gd name="T6" fmla="*/ 11 w 24"/>
                <a:gd name="T7" fmla="*/ 35 h 36"/>
                <a:gd name="T8" fmla="*/ 23 w 24"/>
                <a:gd name="T9" fmla="*/ 18 h 36"/>
              </a:gdLst>
              <a:ahLst/>
              <a:cxnLst>
                <a:cxn ang="0">
                  <a:pos x="T0" y="T1"/>
                </a:cxn>
                <a:cxn ang="0">
                  <a:pos x="T2" y="T3"/>
                </a:cxn>
                <a:cxn ang="0">
                  <a:pos x="T4" y="T5"/>
                </a:cxn>
                <a:cxn ang="0">
                  <a:pos x="T6" y="T7"/>
                </a:cxn>
                <a:cxn ang="0">
                  <a:pos x="T8" y="T9"/>
                </a:cxn>
              </a:cxnLst>
              <a:rect l="0" t="0" r="r" b="b"/>
              <a:pathLst>
                <a:path w="24" h="36">
                  <a:moveTo>
                    <a:pt x="23" y="18"/>
                  </a:moveTo>
                  <a:lnTo>
                    <a:pt x="11" y="0"/>
                  </a:lnTo>
                  <a:lnTo>
                    <a:pt x="0" y="18"/>
                  </a:lnTo>
                  <a:lnTo>
                    <a:pt x="11" y="35"/>
                  </a:lnTo>
                  <a:lnTo>
                    <a:pt x="23" y="18"/>
                  </a:lnTo>
                </a:path>
              </a:pathLst>
            </a:custGeom>
            <a:solidFill>
              <a:srgbClr val="C0FEF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4" name="Freeform 26"/>
            <p:cNvSpPr>
              <a:spLocks/>
            </p:cNvSpPr>
            <p:nvPr/>
          </p:nvSpPr>
          <p:spPr bwMode="auto">
            <a:xfrm>
              <a:off x="4134" y="3028"/>
              <a:ext cx="25" cy="36"/>
            </a:xfrm>
            <a:custGeom>
              <a:avLst/>
              <a:gdLst>
                <a:gd name="T0" fmla="*/ 24 w 25"/>
                <a:gd name="T1" fmla="*/ 18 h 36"/>
                <a:gd name="T2" fmla="*/ 11 w 25"/>
                <a:gd name="T3" fmla="*/ 0 h 36"/>
                <a:gd name="T4" fmla="*/ 0 w 25"/>
                <a:gd name="T5" fmla="*/ 18 h 36"/>
                <a:gd name="T6" fmla="*/ 11 w 25"/>
                <a:gd name="T7" fmla="*/ 35 h 36"/>
                <a:gd name="T8" fmla="*/ 24 w 25"/>
                <a:gd name="T9" fmla="*/ 18 h 36"/>
              </a:gdLst>
              <a:ahLst/>
              <a:cxnLst>
                <a:cxn ang="0">
                  <a:pos x="T0" y="T1"/>
                </a:cxn>
                <a:cxn ang="0">
                  <a:pos x="T2" y="T3"/>
                </a:cxn>
                <a:cxn ang="0">
                  <a:pos x="T4" y="T5"/>
                </a:cxn>
                <a:cxn ang="0">
                  <a:pos x="T6" y="T7"/>
                </a:cxn>
                <a:cxn ang="0">
                  <a:pos x="T8" y="T9"/>
                </a:cxn>
              </a:cxnLst>
              <a:rect l="0" t="0" r="r" b="b"/>
              <a:pathLst>
                <a:path w="25" h="36">
                  <a:moveTo>
                    <a:pt x="24" y="18"/>
                  </a:moveTo>
                  <a:lnTo>
                    <a:pt x="11" y="0"/>
                  </a:lnTo>
                  <a:lnTo>
                    <a:pt x="0" y="18"/>
                  </a:lnTo>
                  <a:lnTo>
                    <a:pt x="11" y="35"/>
                  </a:lnTo>
                  <a:lnTo>
                    <a:pt x="24" y="18"/>
                  </a:lnTo>
                </a:path>
              </a:pathLst>
            </a:custGeom>
            <a:solidFill>
              <a:srgbClr val="C0FEF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5" name="Freeform 27"/>
            <p:cNvSpPr>
              <a:spLocks/>
            </p:cNvSpPr>
            <p:nvPr/>
          </p:nvSpPr>
          <p:spPr bwMode="auto">
            <a:xfrm>
              <a:off x="3408" y="2928"/>
              <a:ext cx="1102" cy="231"/>
            </a:xfrm>
            <a:custGeom>
              <a:avLst/>
              <a:gdLst>
                <a:gd name="T0" fmla="*/ 0 w 1102"/>
                <a:gd name="T1" fmla="*/ 230 h 231"/>
                <a:gd name="T2" fmla="*/ 0 w 1102"/>
                <a:gd name="T3" fmla="*/ 0 h 231"/>
                <a:gd name="T4" fmla="*/ 1101 w 1102"/>
                <a:gd name="T5" fmla="*/ 0 h 231"/>
                <a:gd name="T6" fmla="*/ 1101 w 1102"/>
                <a:gd name="T7" fmla="*/ 230 h 231"/>
                <a:gd name="T8" fmla="*/ 0 w 1102"/>
                <a:gd name="T9" fmla="*/ 230 h 231"/>
              </a:gdLst>
              <a:ahLst/>
              <a:cxnLst>
                <a:cxn ang="0">
                  <a:pos x="T0" y="T1"/>
                </a:cxn>
                <a:cxn ang="0">
                  <a:pos x="T2" y="T3"/>
                </a:cxn>
                <a:cxn ang="0">
                  <a:pos x="T4" y="T5"/>
                </a:cxn>
                <a:cxn ang="0">
                  <a:pos x="T6" y="T7"/>
                </a:cxn>
                <a:cxn ang="0">
                  <a:pos x="T8" y="T9"/>
                </a:cxn>
              </a:cxnLst>
              <a:rect l="0" t="0" r="r" b="b"/>
              <a:pathLst>
                <a:path w="1102" h="231">
                  <a:moveTo>
                    <a:pt x="0" y="230"/>
                  </a:moveTo>
                  <a:lnTo>
                    <a:pt x="0" y="0"/>
                  </a:lnTo>
                  <a:lnTo>
                    <a:pt x="1101" y="0"/>
                  </a:lnTo>
                  <a:lnTo>
                    <a:pt x="1101" y="230"/>
                  </a:lnTo>
                  <a:lnTo>
                    <a:pt x="0" y="23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6" name="Freeform 28"/>
            <p:cNvSpPr>
              <a:spLocks/>
            </p:cNvSpPr>
            <p:nvPr/>
          </p:nvSpPr>
          <p:spPr bwMode="auto">
            <a:xfrm>
              <a:off x="4265" y="3414"/>
              <a:ext cx="145" cy="156"/>
            </a:xfrm>
            <a:custGeom>
              <a:avLst/>
              <a:gdLst>
                <a:gd name="T0" fmla="*/ 0 w 145"/>
                <a:gd name="T1" fmla="*/ 155 h 156"/>
                <a:gd name="T2" fmla="*/ 0 w 145"/>
                <a:gd name="T3" fmla="*/ 0 h 156"/>
                <a:gd name="T4" fmla="*/ 144 w 145"/>
                <a:gd name="T5" fmla="*/ 0 h 156"/>
                <a:gd name="T6" fmla="*/ 144 w 145"/>
                <a:gd name="T7" fmla="*/ 155 h 156"/>
                <a:gd name="T8" fmla="*/ 0 w 145"/>
                <a:gd name="T9" fmla="*/ 155 h 156"/>
              </a:gdLst>
              <a:ahLst/>
              <a:cxnLst>
                <a:cxn ang="0">
                  <a:pos x="T0" y="T1"/>
                </a:cxn>
                <a:cxn ang="0">
                  <a:pos x="T2" y="T3"/>
                </a:cxn>
                <a:cxn ang="0">
                  <a:pos x="T4" y="T5"/>
                </a:cxn>
                <a:cxn ang="0">
                  <a:pos x="T6" y="T7"/>
                </a:cxn>
                <a:cxn ang="0">
                  <a:pos x="T8" y="T9"/>
                </a:cxn>
              </a:cxnLst>
              <a:rect l="0" t="0" r="r" b="b"/>
              <a:pathLst>
                <a:path w="145" h="156">
                  <a:moveTo>
                    <a:pt x="0" y="155"/>
                  </a:moveTo>
                  <a:lnTo>
                    <a:pt x="0" y="0"/>
                  </a:lnTo>
                  <a:lnTo>
                    <a:pt x="144" y="0"/>
                  </a:lnTo>
                  <a:lnTo>
                    <a:pt x="144" y="155"/>
                  </a:lnTo>
                  <a:lnTo>
                    <a:pt x="0" y="155"/>
                  </a:lnTo>
                </a:path>
              </a:pathLst>
            </a:custGeom>
            <a:solidFill>
              <a:schemeClr val="accent1"/>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7" name="Freeform 29"/>
            <p:cNvSpPr>
              <a:spLocks/>
            </p:cNvSpPr>
            <p:nvPr/>
          </p:nvSpPr>
          <p:spPr bwMode="auto">
            <a:xfrm>
              <a:off x="3227" y="2496"/>
              <a:ext cx="1526" cy="1393"/>
            </a:xfrm>
            <a:custGeom>
              <a:avLst/>
              <a:gdLst>
                <a:gd name="T0" fmla="*/ 0 w 1526"/>
                <a:gd name="T1" fmla="*/ 1392 h 1393"/>
                <a:gd name="T2" fmla="*/ 0 w 1526"/>
                <a:gd name="T3" fmla="*/ 0 h 1393"/>
                <a:gd name="T4" fmla="*/ 1525 w 1526"/>
                <a:gd name="T5" fmla="*/ 0 h 1393"/>
                <a:gd name="T6" fmla="*/ 1525 w 1526"/>
                <a:gd name="T7" fmla="*/ 1392 h 1393"/>
                <a:gd name="T8" fmla="*/ 0 w 1526"/>
                <a:gd name="T9" fmla="*/ 1392 h 1393"/>
              </a:gdLst>
              <a:ahLst/>
              <a:cxnLst>
                <a:cxn ang="0">
                  <a:pos x="T0" y="T1"/>
                </a:cxn>
                <a:cxn ang="0">
                  <a:pos x="T2" y="T3"/>
                </a:cxn>
                <a:cxn ang="0">
                  <a:pos x="T4" y="T5"/>
                </a:cxn>
                <a:cxn ang="0">
                  <a:pos x="T6" y="T7"/>
                </a:cxn>
                <a:cxn ang="0">
                  <a:pos x="T8" y="T9"/>
                </a:cxn>
              </a:cxnLst>
              <a:rect l="0" t="0" r="r" b="b"/>
              <a:pathLst>
                <a:path w="1526" h="1393">
                  <a:moveTo>
                    <a:pt x="0" y="1392"/>
                  </a:moveTo>
                  <a:lnTo>
                    <a:pt x="0" y="0"/>
                  </a:lnTo>
                  <a:lnTo>
                    <a:pt x="1525" y="0"/>
                  </a:lnTo>
                  <a:lnTo>
                    <a:pt x="1525" y="1392"/>
                  </a:lnTo>
                  <a:lnTo>
                    <a:pt x="0" y="139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7684" name="Group 36"/>
            <p:cNvGrpSpPr>
              <a:grpSpLocks/>
            </p:cNvGrpSpPr>
            <p:nvPr/>
          </p:nvGrpSpPr>
          <p:grpSpPr bwMode="auto">
            <a:xfrm>
              <a:off x="5095" y="2868"/>
              <a:ext cx="197" cy="862"/>
              <a:chOff x="5095" y="2868"/>
              <a:chExt cx="197" cy="862"/>
            </a:xfrm>
          </p:grpSpPr>
          <p:sp>
            <p:nvSpPr>
              <p:cNvPr id="27678" name="Freeform 30"/>
              <p:cNvSpPr>
                <a:spLocks/>
              </p:cNvSpPr>
              <p:nvPr/>
            </p:nvSpPr>
            <p:spPr bwMode="auto">
              <a:xfrm>
                <a:off x="5095" y="3396"/>
                <a:ext cx="25" cy="37"/>
              </a:xfrm>
              <a:custGeom>
                <a:avLst/>
                <a:gdLst>
                  <a:gd name="T0" fmla="*/ 24 w 25"/>
                  <a:gd name="T1" fmla="*/ 18 h 37"/>
                  <a:gd name="T2" fmla="*/ 12 w 25"/>
                  <a:gd name="T3" fmla="*/ 0 h 37"/>
                  <a:gd name="T4" fmla="*/ 0 w 25"/>
                  <a:gd name="T5" fmla="*/ 18 h 37"/>
                  <a:gd name="T6" fmla="*/ 12 w 25"/>
                  <a:gd name="T7" fmla="*/ 36 h 37"/>
                  <a:gd name="T8" fmla="*/ 24 w 25"/>
                  <a:gd name="T9" fmla="*/ 18 h 37"/>
                </a:gdLst>
                <a:ahLst/>
                <a:cxnLst>
                  <a:cxn ang="0">
                    <a:pos x="T0" y="T1"/>
                  </a:cxn>
                  <a:cxn ang="0">
                    <a:pos x="T2" y="T3"/>
                  </a:cxn>
                  <a:cxn ang="0">
                    <a:pos x="T4" y="T5"/>
                  </a:cxn>
                  <a:cxn ang="0">
                    <a:pos x="T6" y="T7"/>
                  </a:cxn>
                  <a:cxn ang="0">
                    <a:pos x="T8" y="T9"/>
                  </a:cxn>
                </a:cxnLst>
                <a:rect l="0" t="0" r="r" b="b"/>
                <a:pathLst>
                  <a:path w="25" h="37">
                    <a:moveTo>
                      <a:pt x="24" y="18"/>
                    </a:moveTo>
                    <a:lnTo>
                      <a:pt x="12" y="0"/>
                    </a:lnTo>
                    <a:lnTo>
                      <a:pt x="0" y="18"/>
                    </a:lnTo>
                    <a:lnTo>
                      <a:pt x="12" y="36"/>
                    </a:lnTo>
                    <a:lnTo>
                      <a:pt x="24" y="18"/>
                    </a:lnTo>
                  </a:path>
                </a:pathLst>
              </a:custGeom>
              <a:solidFill>
                <a:schemeClr val="accent1"/>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9" name="Freeform 31"/>
              <p:cNvSpPr>
                <a:spLocks/>
              </p:cNvSpPr>
              <p:nvPr/>
            </p:nvSpPr>
            <p:spPr bwMode="auto">
              <a:xfrm>
                <a:off x="5178" y="3396"/>
                <a:ext cx="25" cy="37"/>
              </a:xfrm>
              <a:custGeom>
                <a:avLst/>
                <a:gdLst>
                  <a:gd name="T0" fmla="*/ 24 w 25"/>
                  <a:gd name="T1" fmla="*/ 18 h 37"/>
                  <a:gd name="T2" fmla="*/ 12 w 25"/>
                  <a:gd name="T3" fmla="*/ 0 h 37"/>
                  <a:gd name="T4" fmla="*/ 0 w 25"/>
                  <a:gd name="T5" fmla="*/ 18 h 37"/>
                  <a:gd name="T6" fmla="*/ 12 w 25"/>
                  <a:gd name="T7" fmla="*/ 36 h 37"/>
                  <a:gd name="T8" fmla="*/ 24 w 25"/>
                  <a:gd name="T9" fmla="*/ 18 h 37"/>
                </a:gdLst>
                <a:ahLst/>
                <a:cxnLst>
                  <a:cxn ang="0">
                    <a:pos x="T0" y="T1"/>
                  </a:cxn>
                  <a:cxn ang="0">
                    <a:pos x="T2" y="T3"/>
                  </a:cxn>
                  <a:cxn ang="0">
                    <a:pos x="T4" y="T5"/>
                  </a:cxn>
                  <a:cxn ang="0">
                    <a:pos x="T6" y="T7"/>
                  </a:cxn>
                  <a:cxn ang="0">
                    <a:pos x="T8" y="T9"/>
                  </a:cxn>
                </a:cxnLst>
                <a:rect l="0" t="0" r="r" b="b"/>
                <a:pathLst>
                  <a:path w="25" h="37">
                    <a:moveTo>
                      <a:pt x="24" y="18"/>
                    </a:moveTo>
                    <a:lnTo>
                      <a:pt x="12" y="0"/>
                    </a:lnTo>
                    <a:lnTo>
                      <a:pt x="0" y="18"/>
                    </a:lnTo>
                    <a:lnTo>
                      <a:pt x="12" y="36"/>
                    </a:lnTo>
                    <a:lnTo>
                      <a:pt x="24" y="18"/>
                    </a:lnTo>
                  </a:path>
                </a:pathLst>
              </a:custGeom>
              <a:solidFill>
                <a:schemeClr val="accent1"/>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0" name="Freeform 32"/>
              <p:cNvSpPr>
                <a:spLocks/>
              </p:cNvSpPr>
              <p:nvPr/>
            </p:nvSpPr>
            <p:spPr bwMode="auto">
              <a:xfrm>
                <a:off x="5268" y="3396"/>
                <a:ext cx="24" cy="37"/>
              </a:xfrm>
              <a:custGeom>
                <a:avLst/>
                <a:gdLst>
                  <a:gd name="T0" fmla="*/ 23 w 24"/>
                  <a:gd name="T1" fmla="*/ 18 h 37"/>
                  <a:gd name="T2" fmla="*/ 12 w 24"/>
                  <a:gd name="T3" fmla="*/ 0 h 37"/>
                  <a:gd name="T4" fmla="*/ 0 w 24"/>
                  <a:gd name="T5" fmla="*/ 18 h 37"/>
                  <a:gd name="T6" fmla="*/ 12 w 24"/>
                  <a:gd name="T7" fmla="*/ 36 h 37"/>
                  <a:gd name="T8" fmla="*/ 23 w 24"/>
                  <a:gd name="T9" fmla="*/ 18 h 37"/>
                </a:gdLst>
                <a:ahLst/>
                <a:cxnLst>
                  <a:cxn ang="0">
                    <a:pos x="T0" y="T1"/>
                  </a:cxn>
                  <a:cxn ang="0">
                    <a:pos x="T2" y="T3"/>
                  </a:cxn>
                  <a:cxn ang="0">
                    <a:pos x="T4" y="T5"/>
                  </a:cxn>
                  <a:cxn ang="0">
                    <a:pos x="T6" y="T7"/>
                  </a:cxn>
                  <a:cxn ang="0">
                    <a:pos x="T8" y="T9"/>
                  </a:cxn>
                </a:cxnLst>
                <a:rect l="0" t="0" r="r" b="b"/>
                <a:pathLst>
                  <a:path w="24" h="37">
                    <a:moveTo>
                      <a:pt x="23" y="18"/>
                    </a:moveTo>
                    <a:lnTo>
                      <a:pt x="12" y="0"/>
                    </a:lnTo>
                    <a:lnTo>
                      <a:pt x="0" y="18"/>
                    </a:lnTo>
                    <a:lnTo>
                      <a:pt x="12" y="36"/>
                    </a:lnTo>
                    <a:lnTo>
                      <a:pt x="23" y="18"/>
                    </a:lnTo>
                  </a:path>
                </a:pathLst>
              </a:custGeom>
              <a:solidFill>
                <a:schemeClr val="accent1"/>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1" name="Freeform 33"/>
              <p:cNvSpPr>
                <a:spLocks/>
              </p:cNvSpPr>
              <p:nvPr/>
            </p:nvSpPr>
            <p:spPr bwMode="auto">
              <a:xfrm>
                <a:off x="5131" y="2868"/>
                <a:ext cx="144" cy="155"/>
              </a:xfrm>
              <a:custGeom>
                <a:avLst/>
                <a:gdLst>
                  <a:gd name="T0" fmla="*/ 0 w 144"/>
                  <a:gd name="T1" fmla="*/ 154 h 155"/>
                  <a:gd name="T2" fmla="*/ 0 w 144"/>
                  <a:gd name="T3" fmla="*/ 0 h 155"/>
                  <a:gd name="T4" fmla="*/ 143 w 144"/>
                  <a:gd name="T5" fmla="*/ 0 h 155"/>
                  <a:gd name="T6" fmla="*/ 143 w 144"/>
                  <a:gd name="T7" fmla="*/ 154 h 155"/>
                  <a:gd name="T8" fmla="*/ 0 w 144"/>
                  <a:gd name="T9" fmla="*/ 154 h 155"/>
                </a:gdLst>
                <a:ahLst/>
                <a:cxnLst>
                  <a:cxn ang="0">
                    <a:pos x="T0" y="T1"/>
                  </a:cxn>
                  <a:cxn ang="0">
                    <a:pos x="T2" y="T3"/>
                  </a:cxn>
                  <a:cxn ang="0">
                    <a:pos x="T4" y="T5"/>
                  </a:cxn>
                  <a:cxn ang="0">
                    <a:pos x="T6" y="T7"/>
                  </a:cxn>
                  <a:cxn ang="0">
                    <a:pos x="T8" y="T9"/>
                  </a:cxn>
                </a:cxnLst>
                <a:rect l="0" t="0" r="r" b="b"/>
                <a:pathLst>
                  <a:path w="144" h="155">
                    <a:moveTo>
                      <a:pt x="0" y="154"/>
                    </a:moveTo>
                    <a:lnTo>
                      <a:pt x="0" y="0"/>
                    </a:lnTo>
                    <a:lnTo>
                      <a:pt x="143" y="0"/>
                    </a:lnTo>
                    <a:lnTo>
                      <a:pt x="143" y="154"/>
                    </a:lnTo>
                    <a:lnTo>
                      <a:pt x="0" y="154"/>
                    </a:lnTo>
                  </a:path>
                </a:pathLst>
              </a:custGeom>
              <a:solidFill>
                <a:schemeClr val="accent1"/>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2" name="Freeform 34"/>
              <p:cNvSpPr>
                <a:spLocks/>
              </p:cNvSpPr>
              <p:nvPr/>
            </p:nvSpPr>
            <p:spPr bwMode="auto">
              <a:xfrm>
                <a:off x="5131" y="3093"/>
                <a:ext cx="144" cy="156"/>
              </a:xfrm>
              <a:custGeom>
                <a:avLst/>
                <a:gdLst>
                  <a:gd name="T0" fmla="*/ 0 w 144"/>
                  <a:gd name="T1" fmla="*/ 155 h 156"/>
                  <a:gd name="T2" fmla="*/ 0 w 144"/>
                  <a:gd name="T3" fmla="*/ 0 h 156"/>
                  <a:gd name="T4" fmla="*/ 143 w 144"/>
                  <a:gd name="T5" fmla="*/ 0 h 156"/>
                  <a:gd name="T6" fmla="*/ 143 w 144"/>
                  <a:gd name="T7" fmla="*/ 155 h 156"/>
                  <a:gd name="T8" fmla="*/ 0 w 144"/>
                  <a:gd name="T9" fmla="*/ 155 h 156"/>
                </a:gdLst>
                <a:ahLst/>
                <a:cxnLst>
                  <a:cxn ang="0">
                    <a:pos x="T0" y="T1"/>
                  </a:cxn>
                  <a:cxn ang="0">
                    <a:pos x="T2" y="T3"/>
                  </a:cxn>
                  <a:cxn ang="0">
                    <a:pos x="T4" y="T5"/>
                  </a:cxn>
                  <a:cxn ang="0">
                    <a:pos x="T6" y="T7"/>
                  </a:cxn>
                  <a:cxn ang="0">
                    <a:pos x="T8" y="T9"/>
                  </a:cxn>
                </a:cxnLst>
                <a:rect l="0" t="0" r="r" b="b"/>
                <a:pathLst>
                  <a:path w="144" h="156">
                    <a:moveTo>
                      <a:pt x="0" y="155"/>
                    </a:moveTo>
                    <a:lnTo>
                      <a:pt x="0" y="0"/>
                    </a:lnTo>
                    <a:lnTo>
                      <a:pt x="143" y="0"/>
                    </a:lnTo>
                    <a:lnTo>
                      <a:pt x="143" y="155"/>
                    </a:lnTo>
                    <a:lnTo>
                      <a:pt x="0" y="155"/>
                    </a:lnTo>
                  </a:path>
                </a:pathLst>
              </a:custGeom>
              <a:solidFill>
                <a:schemeClr val="accent1"/>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3" name="Freeform 35"/>
              <p:cNvSpPr>
                <a:spLocks/>
              </p:cNvSpPr>
              <p:nvPr/>
            </p:nvSpPr>
            <p:spPr bwMode="auto">
              <a:xfrm>
                <a:off x="5131" y="3575"/>
                <a:ext cx="144" cy="155"/>
              </a:xfrm>
              <a:custGeom>
                <a:avLst/>
                <a:gdLst>
                  <a:gd name="T0" fmla="*/ 0 w 144"/>
                  <a:gd name="T1" fmla="*/ 154 h 155"/>
                  <a:gd name="T2" fmla="*/ 0 w 144"/>
                  <a:gd name="T3" fmla="*/ 0 h 155"/>
                  <a:gd name="T4" fmla="*/ 143 w 144"/>
                  <a:gd name="T5" fmla="*/ 0 h 155"/>
                  <a:gd name="T6" fmla="*/ 143 w 144"/>
                  <a:gd name="T7" fmla="*/ 154 h 155"/>
                  <a:gd name="T8" fmla="*/ 0 w 144"/>
                  <a:gd name="T9" fmla="*/ 154 h 155"/>
                </a:gdLst>
                <a:ahLst/>
                <a:cxnLst>
                  <a:cxn ang="0">
                    <a:pos x="T0" y="T1"/>
                  </a:cxn>
                  <a:cxn ang="0">
                    <a:pos x="T2" y="T3"/>
                  </a:cxn>
                  <a:cxn ang="0">
                    <a:pos x="T4" y="T5"/>
                  </a:cxn>
                  <a:cxn ang="0">
                    <a:pos x="T6" y="T7"/>
                  </a:cxn>
                  <a:cxn ang="0">
                    <a:pos x="T8" y="T9"/>
                  </a:cxn>
                </a:cxnLst>
                <a:rect l="0" t="0" r="r" b="b"/>
                <a:pathLst>
                  <a:path w="144" h="155">
                    <a:moveTo>
                      <a:pt x="0" y="154"/>
                    </a:moveTo>
                    <a:lnTo>
                      <a:pt x="0" y="0"/>
                    </a:lnTo>
                    <a:lnTo>
                      <a:pt x="143" y="0"/>
                    </a:lnTo>
                    <a:lnTo>
                      <a:pt x="143" y="154"/>
                    </a:lnTo>
                    <a:lnTo>
                      <a:pt x="0" y="154"/>
                    </a:lnTo>
                  </a:path>
                </a:pathLst>
              </a:custGeom>
              <a:solidFill>
                <a:schemeClr val="accent1"/>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685" name="Rectangle 37"/>
            <p:cNvSpPr>
              <a:spLocks noChangeArrowheads="1"/>
            </p:cNvSpPr>
            <p:nvPr/>
          </p:nvSpPr>
          <p:spPr bwMode="auto">
            <a:xfrm>
              <a:off x="3195" y="3882"/>
              <a:ext cx="1582"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solidFill>
                    <a:srgbClr val="000000"/>
                  </a:solidFill>
                </a:rPr>
                <a:t>B main memory buffers</a:t>
              </a:r>
            </a:p>
          </p:txBody>
        </p:sp>
        <p:sp>
          <p:nvSpPr>
            <p:cNvPr id="27686" name="Rectangle 38"/>
            <p:cNvSpPr>
              <a:spLocks noChangeArrowheads="1"/>
            </p:cNvSpPr>
            <p:nvPr/>
          </p:nvSpPr>
          <p:spPr bwMode="auto">
            <a:xfrm>
              <a:off x="2319" y="3917"/>
              <a:ext cx="394"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solidFill>
                    <a:srgbClr val="000000"/>
                  </a:solidFill>
                </a:rPr>
                <a:t>Disk</a:t>
              </a:r>
            </a:p>
          </p:txBody>
        </p:sp>
        <p:sp>
          <p:nvSpPr>
            <p:cNvPr id="27687" name="Rectangle 39"/>
            <p:cNvSpPr>
              <a:spLocks noChangeArrowheads="1"/>
            </p:cNvSpPr>
            <p:nvPr/>
          </p:nvSpPr>
          <p:spPr bwMode="auto">
            <a:xfrm>
              <a:off x="4127" y="3546"/>
              <a:ext cx="491" cy="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Output </a:t>
              </a:r>
            </a:p>
            <a:p>
              <a:r>
                <a:rPr lang="en-US" sz="1400" b="1">
                  <a:solidFill>
                    <a:srgbClr val="000000"/>
                  </a:solidFill>
                </a:rPr>
                <a:t> buffer</a:t>
              </a:r>
            </a:p>
          </p:txBody>
        </p:sp>
        <p:sp>
          <p:nvSpPr>
            <p:cNvPr id="27688" name="Rectangle 40"/>
            <p:cNvSpPr>
              <a:spLocks noChangeArrowheads="1"/>
            </p:cNvSpPr>
            <p:nvPr/>
          </p:nvSpPr>
          <p:spPr bwMode="auto">
            <a:xfrm>
              <a:off x="4998" y="3882"/>
              <a:ext cx="394"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solidFill>
                    <a:srgbClr val="000000"/>
                  </a:solidFill>
                </a:rPr>
                <a:t>Disk</a:t>
              </a:r>
            </a:p>
          </p:txBody>
        </p:sp>
        <p:sp>
          <p:nvSpPr>
            <p:cNvPr id="27689" name="Rectangle 41"/>
            <p:cNvSpPr>
              <a:spLocks noChangeArrowheads="1"/>
            </p:cNvSpPr>
            <p:nvPr/>
          </p:nvSpPr>
          <p:spPr bwMode="auto">
            <a:xfrm>
              <a:off x="4806" y="2352"/>
              <a:ext cx="806"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solidFill>
                    <a:srgbClr val="000000"/>
                  </a:solidFill>
                </a:rPr>
                <a:t>Join Result</a:t>
              </a:r>
            </a:p>
          </p:txBody>
        </p:sp>
        <p:sp>
          <p:nvSpPr>
            <p:cNvPr id="27690" name="Rectangle 42"/>
            <p:cNvSpPr>
              <a:spLocks noChangeArrowheads="1"/>
            </p:cNvSpPr>
            <p:nvPr/>
          </p:nvSpPr>
          <p:spPr bwMode="auto">
            <a:xfrm>
              <a:off x="2833" y="2706"/>
              <a:ext cx="37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rPr>
                <a:t>hash</a:t>
              </a:r>
            </a:p>
          </p:txBody>
        </p:sp>
        <p:sp>
          <p:nvSpPr>
            <p:cNvPr id="27691" name="Rectangle 43"/>
            <p:cNvSpPr>
              <a:spLocks noChangeArrowheads="1"/>
            </p:cNvSpPr>
            <p:nvPr/>
          </p:nvSpPr>
          <p:spPr bwMode="auto">
            <a:xfrm>
              <a:off x="2862" y="2838"/>
              <a:ext cx="22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rPr>
                <a:t>fn</a:t>
              </a:r>
            </a:p>
          </p:txBody>
        </p:sp>
        <p:sp>
          <p:nvSpPr>
            <p:cNvPr id="27692" name="Rectangle 44"/>
            <p:cNvSpPr>
              <a:spLocks noChangeArrowheads="1"/>
            </p:cNvSpPr>
            <p:nvPr/>
          </p:nvSpPr>
          <p:spPr bwMode="auto">
            <a:xfrm>
              <a:off x="2867" y="2968"/>
              <a:ext cx="26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dirty="0">
                  <a:solidFill>
                    <a:srgbClr val="FF0000"/>
                  </a:solidFill>
                </a:rPr>
                <a:t>h2</a:t>
              </a:r>
            </a:p>
          </p:txBody>
        </p:sp>
        <p:sp>
          <p:nvSpPr>
            <p:cNvPr id="27693" name="Rectangle 45"/>
            <p:cNvSpPr>
              <a:spLocks noChangeArrowheads="1"/>
            </p:cNvSpPr>
            <p:nvPr/>
          </p:nvSpPr>
          <p:spPr bwMode="auto">
            <a:xfrm>
              <a:off x="3747" y="3264"/>
              <a:ext cx="25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dirty="0">
                  <a:solidFill>
                    <a:srgbClr val="FF0000"/>
                  </a:solidFill>
                </a:rPr>
                <a:t>h2</a:t>
              </a:r>
            </a:p>
          </p:txBody>
        </p:sp>
        <p:grpSp>
          <p:nvGrpSpPr>
            <p:cNvPr id="27698" name="Group 50"/>
            <p:cNvGrpSpPr>
              <a:grpSpLocks/>
            </p:cNvGrpSpPr>
            <p:nvPr/>
          </p:nvGrpSpPr>
          <p:grpSpPr bwMode="auto">
            <a:xfrm>
              <a:off x="2161" y="2644"/>
              <a:ext cx="671" cy="1273"/>
              <a:chOff x="2161" y="2644"/>
              <a:chExt cx="671" cy="1273"/>
            </a:xfrm>
          </p:grpSpPr>
          <p:sp>
            <p:nvSpPr>
              <p:cNvPr id="27694" name="Oval 46"/>
              <p:cNvSpPr>
                <a:spLocks noChangeArrowheads="1"/>
              </p:cNvSpPr>
              <p:nvPr/>
            </p:nvSpPr>
            <p:spPr bwMode="auto">
              <a:xfrm>
                <a:off x="2165" y="2644"/>
                <a:ext cx="663" cy="88"/>
              </a:xfrm>
              <a:prstGeom prst="ellipse">
                <a:avLst/>
              </a:prstGeom>
              <a:noFill/>
              <a:ln w="127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5" name="Line 47"/>
              <p:cNvSpPr>
                <a:spLocks noChangeShapeType="1"/>
              </p:cNvSpPr>
              <p:nvPr/>
            </p:nvSpPr>
            <p:spPr bwMode="auto">
              <a:xfrm>
                <a:off x="2161" y="2692"/>
                <a:ext cx="0" cy="1144"/>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96" name="Line 48"/>
              <p:cNvSpPr>
                <a:spLocks noChangeShapeType="1"/>
              </p:cNvSpPr>
              <p:nvPr/>
            </p:nvSpPr>
            <p:spPr bwMode="auto">
              <a:xfrm>
                <a:off x="2832" y="2692"/>
                <a:ext cx="0" cy="1144"/>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97" name="Arc 49"/>
              <p:cNvSpPr>
                <a:spLocks/>
              </p:cNvSpPr>
              <p:nvPr/>
            </p:nvSpPr>
            <p:spPr bwMode="auto">
              <a:xfrm>
                <a:off x="2163" y="3843"/>
                <a:ext cx="663" cy="74"/>
              </a:xfrm>
              <a:custGeom>
                <a:avLst/>
                <a:gdLst>
                  <a:gd name="G0" fmla="+- 21600 0 0"/>
                  <a:gd name="G1" fmla="+- 602 0 0"/>
                  <a:gd name="G2" fmla="+- 21600 0 0"/>
                  <a:gd name="T0" fmla="*/ 43192 w 43200"/>
                  <a:gd name="T1" fmla="*/ 0 h 22202"/>
                  <a:gd name="T2" fmla="*/ 0 w 43200"/>
                  <a:gd name="T3" fmla="*/ 602 h 22202"/>
                  <a:gd name="T4" fmla="*/ 21600 w 43200"/>
                  <a:gd name="T5" fmla="*/ 602 h 22202"/>
                </a:gdLst>
                <a:ahLst/>
                <a:cxnLst>
                  <a:cxn ang="0">
                    <a:pos x="T0" y="T1"/>
                  </a:cxn>
                  <a:cxn ang="0">
                    <a:pos x="T2" y="T3"/>
                  </a:cxn>
                  <a:cxn ang="0">
                    <a:pos x="T4" y="T5"/>
                  </a:cxn>
                </a:cxnLst>
                <a:rect l="0" t="0" r="r" b="b"/>
                <a:pathLst>
                  <a:path w="43200" h="22202" fill="none" extrusionOk="0">
                    <a:moveTo>
                      <a:pt x="43191" y="0"/>
                    </a:moveTo>
                    <a:cubicBezTo>
                      <a:pt x="43197" y="200"/>
                      <a:pt x="43200" y="401"/>
                      <a:pt x="43200" y="602"/>
                    </a:cubicBezTo>
                    <a:cubicBezTo>
                      <a:pt x="43200" y="12531"/>
                      <a:pt x="33529" y="22202"/>
                      <a:pt x="21600" y="22202"/>
                    </a:cubicBezTo>
                    <a:cubicBezTo>
                      <a:pt x="9670" y="22202"/>
                      <a:pt x="0" y="12531"/>
                      <a:pt x="0" y="602"/>
                    </a:cubicBezTo>
                  </a:path>
                  <a:path w="43200" h="22202" stroke="0" extrusionOk="0">
                    <a:moveTo>
                      <a:pt x="43191" y="0"/>
                    </a:moveTo>
                    <a:cubicBezTo>
                      <a:pt x="43197" y="200"/>
                      <a:pt x="43200" y="401"/>
                      <a:pt x="43200" y="602"/>
                    </a:cubicBezTo>
                    <a:cubicBezTo>
                      <a:pt x="43200" y="12531"/>
                      <a:pt x="33529" y="22202"/>
                      <a:pt x="21600" y="22202"/>
                    </a:cubicBezTo>
                    <a:cubicBezTo>
                      <a:pt x="9670" y="22202"/>
                      <a:pt x="0" y="12531"/>
                      <a:pt x="0" y="602"/>
                    </a:cubicBezTo>
                    <a:lnTo>
                      <a:pt x="21600" y="602"/>
                    </a:lnTo>
                    <a:close/>
                  </a:path>
                </a:pathLst>
              </a:custGeom>
              <a:noFill/>
              <a:ln w="12700" cap="rnd">
                <a:solidFill>
                  <a:schemeClr val="tx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7703" name="Group 55"/>
            <p:cNvGrpSpPr>
              <a:grpSpLocks/>
            </p:cNvGrpSpPr>
            <p:nvPr/>
          </p:nvGrpSpPr>
          <p:grpSpPr bwMode="auto">
            <a:xfrm>
              <a:off x="4944" y="2692"/>
              <a:ext cx="528" cy="1180"/>
              <a:chOff x="4944" y="2692"/>
              <a:chExt cx="528" cy="1180"/>
            </a:xfrm>
          </p:grpSpPr>
          <p:sp>
            <p:nvSpPr>
              <p:cNvPr id="27699" name="Oval 51"/>
              <p:cNvSpPr>
                <a:spLocks noChangeArrowheads="1"/>
              </p:cNvSpPr>
              <p:nvPr/>
            </p:nvSpPr>
            <p:spPr bwMode="auto">
              <a:xfrm>
                <a:off x="4948" y="2692"/>
                <a:ext cx="520" cy="81"/>
              </a:xfrm>
              <a:prstGeom prst="ellipse">
                <a:avLst/>
              </a:prstGeom>
              <a:noFill/>
              <a:ln w="127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0" name="Line 52"/>
              <p:cNvSpPr>
                <a:spLocks noChangeShapeType="1"/>
              </p:cNvSpPr>
              <p:nvPr/>
            </p:nvSpPr>
            <p:spPr bwMode="auto">
              <a:xfrm>
                <a:off x="4944" y="2736"/>
                <a:ext cx="0" cy="1058"/>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1" name="Line 53"/>
              <p:cNvSpPr>
                <a:spLocks noChangeShapeType="1"/>
              </p:cNvSpPr>
              <p:nvPr/>
            </p:nvSpPr>
            <p:spPr bwMode="auto">
              <a:xfrm>
                <a:off x="5472" y="2736"/>
                <a:ext cx="0" cy="1058"/>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2" name="Arc 54"/>
              <p:cNvSpPr>
                <a:spLocks/>
              </p:cNvSpPr>
              <p:nvPr/>
            </p:nvSpPr>
            <p:spPr bwMode="auto">
              <a:xfrm>
                <a:off x="4946" y="3800"/>
                <a:ext cx="520" cy="72"/>
              </a:xfrm>
              <a:custGeom>
                <a:avLst/>
                <a:gdLst>
                  <a:gd name="G0" fmla="+- 21600 0 0"/>
                  <a:gd name="G1" fmla="+- 1607 0 0"/>
                  <a:gd name="G2" fmla="+- 21600 0 0"/>
                  <a:gd name="T0" fmla="*/ 43178 w 43200"/>
                  <a:gd name="T1" fmla="*/ 637 h 23207"/>
                  <a:gd name="T2" fmla="*/ 60 w 43200"/>
                  <a:gd name="T3" fmla="*/ 0 h 23207"/>
                  <a:gd name="T4" fmla="*/ 21600 w 43200"/>
                  <a:gd name="T5" fmla="*/ 1607 h 23207"/>
                </a:gdLst>
                <a:ahLst/>
                <a:cxnLst>
                  <a:cxn ang="0">
                    <a:pos x="T0" y="T1"/>
                  </a:cxn>
                  <a:cxn ang="0">
                    <a:pos x="T2" y="T3"/>
                  </a:cxn>
                  <a:cxn ang="0">
                    <a:pos x="T4" y="T5"/>
                  </a:cxn>
                </a:cxnLst>
                <a:rect l="0" t="0" r="r" b="b"/>
                <a:pathLst>
                  <a:path w="43200" h="23207" fill="none" extrusionOk="0">
                    <a:moveTo>
                      <a:pt x="43178" y="636"/>
                    </a:moveTo>
                    <a:cubicBezTo>
                      <a:pt x="43192" y="960"/>
                      <a:pt x="43200" y="1283"/>
                      <a:pt x="43200" y="1607"/>
                    </a:cubicBezTo>
                    <a:cubicBezTo>
                      <a:pt x="43200" y="13536"/>
                      <a:pt x="33529" y="23207"/>
                      <a:pt x="21600" y="23207"/>
                    </a:cubicBezTo>
                    <a:cubicBezTo>
                      <a:pt x="9670" y="23207"/>
                      <a:pt x="0" y="13536"/>
                      <a:pt x="0" y="1607"/>
                    </a:cubicBezTo>
                    <a:cubicBezTo>
                      <a:pt x="-1" y="1070"/>
                      <a:pt x="19" y="534"/>
                      <a:pt x="59" y="-1"/>
                    </a:cubicBezTo>
                  </a:path>
                  <a:path w="43200" h="23207" stroke="0" extrusionOk="0">
                    <a:moveTo>
                      <a:pt x="43178" y="636"/>
                    </a:moveTo>
                    <a:cubicBezTo>
                      <a:pt x="43192" y="960"/>
                      <a:pt x="43200" y="1283"/>
                      <a:pt x="43200" y="1607"/>
                    </a:cubicBezTo>
                    <a:cubicBezTo>
                      <a:pt x="43200" y="13536"/>
                      <a:pt x="33529" y="23207"/>
                      <a:pt x="21600" y="23207"/>
                    </a:cubicBezTo>
                    <a:cubicBezTo>
                      <a:pt x="9670" y="23207"/>
                      <a:pt x="0" y="13536"/>
                      <a:pt x="0" y="1607"/>
                    </a:cubicBezTo>
                    <a:cubicBezTo>
                      <a:pt x="-1" y="1070"/>
                      <a:pt x="19" y="534"/>
                      <a:pt x="59" y="-1"/>
                    </a:cubicBezTo>
                    <a:lnTo>
                      <a:pt x="21600" y="1607"/>
                    </a:lnTo>
                    <a:close/>
                  </a:path>
                </a:pathLst>
              </a:custGeom>
              <a:noFill/>
              <a:ln w="12700" cap="rnd">
                <a:solidFill>
                  <a:schemeClr val="tx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704" name="Line 56"/>
            <p:cNvSpPr>
              <a:spLocks noChangeShapeType="1"/>
            </p:cNvSpPr>
            <p:nvPr/>
          </p:nvSpPr>
          <p:spPr bwMode="auto">
            <a:xfrm>
              <a:off x="2836" y="3168"/>
              <a:ext cx="568" cy="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5" name="Line 57"/>
            <p:cNvSpPr>
              <a:spLocks noChangeShapeType="1"/>
            </p:cNvSpPr>
            <p:nvPr/>
          </p:nvSpPr>
          <p:spPr bwMode="auto">
            <a:xfrm>
              <a:off x="2842" y="3376"/>
              <a:ext cx="658" cy="128"/>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6" name="Freeform 58"/>
            <p:cNvSpPr>
              <a:spLocks/>
            </p:cNvSpPr>
            <p:nvPr/>
          </p:nvSpPr>
          <p:spPr bwMode="auto">
            <a:xfrm>
              <a:off x="3600" y="3168"/>
              <a:ext cx="193" cy="289"/>
            </a:xfrm>
            <a:custGeom>
              <a:avLst/>
              <a:gdLst>
                <a:gd name="T0" fmla="*/ 0 w 193"/>
                <a:gd name="T1" fmla="*/ 288 h 289"/>
                <a:gd name="T2" fmla="*/ 192 w 193"/>
                <a:gd name="T3" fmla="*/ 173 h 289"/>
                <a:gd name="T4" fmla="*/ 188 w 193"/>
                <a:gd name="T5" fmla="*/ 145 h 289"/>
                <a:gd name="T6" fmla="*/ 0 w 193"/>
                <a:gd name="T7" fmla="*/ 115 h 289"/>
                <a:gd name="T8" fmla="*/ 192 w 193"/>
                <a:gd name="T9" fmla="*/ 0 h 289"/>
              </a:gdLst>
              <a:ahLst/>
              <a:cxnLst>
                <a:cxn ang="0">
                  <a:pos x="T0" y="T1"/>
                </a:cxn>
                <a:cxn ang="0">
                  <a:pos x="T2" y="T3"/>
                </a:cxn>
                <a:cxn ang="0">
                  <a:pos x="T4" y="T5"/>
                </a:cxn>
                <a:cxn ang="0">
                  <a:pos x="T6" y="T7"/>
                </a:cxn>
                <a:cxn ang="0">
                  <a:pos x="T8" y="T9"/>
                </a:cxn>
              </a:cxnLst>
              <a:rect l="0" t="0" r="r" b="b"/>
              <a:pathLst>
                <a:path w="193" h="289">
                  <a:moveTo>
                    <a:pt x="0" y="288"/>
                  </a:moveTo>
                  <a:lnTo>
                    <a:pt x="192" y="173"/>
                  </a:lnTo>
                  <a:lnTo>
                    <a:pt x="188" y="145"/>
                  </a:lnTo>
                  <a:lnTo>
                    <a:pt x="0" y="115"/>
                  </a:lnTo>
                  <a:lnTo>
                    <a:pt x="192" y="0"/>
                  </a:lnTo>
                </a:path>
              </a:pathLst>
            </a:custGeom>
            <a:noFill/>
            <a:ln w="12700" cap="rnd" cmpd="sng">
              <a:solidFill>
                <a:schemeClr val="tx2"/>
              </a:solidFill>
              <a:prstDash val="solid"/>
              <a:round/>
              <a:headEnd type="none" w="sm" len="sm"/>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7" name="Line 59"/>
            <p:cNvSpPr>
              <a:spLocks noChangeShapeType="1"/>
            </p:cNvSpPr>
            <p:nvPr/>
          </p:nvSpPr>
          <p:spPr bwMode="auto">
            <a:xfrm>
              <a:off x="4420" y="3504"/>
              <a:ext cx="520" cy="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763" name="Rectangle 115"/>
          <p:cNvSpPr>
            <a:spLocks noChangeArrowheads="1"/>
          </p:cNvSpPr>
          <p:nvPr/>
        </p:nvSpPr>
        <p:spPr bwMode="auto">
          <a:xfrm>
            <a:off x="0" y="4038600"/>
            <a:ext cx="32766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 name="Rectangle 4"/>
          <p:cNvSpPr>
            <a:spLocks noGrp="1" noChangeArrowheads="1"/>
          </p:cNvSpPr>
          <p:nvPr>
            <p:ph type="title"/>
          </p:nvPr>
        </p:nvSpPr>
        <p:spPr>
          <a:xfrm>
            <a:off x="328613" y="29570"/>
            <a:ext cx="7772400" cy="1104900"/>
          </a:xfrm>
          <a:noFill/>
          <a:ln/>
        </p:spPr>
        <p:txBody>
          <a:bodyPr/>
          <a:lstStyle/>
          <a:p>
            <a:r>
              <a:rPr lang="en-US" dirty="0" smtClean="0"/>
              <a:t>Hash-Join: Probing Phase</a:t>
            </a:r>
            <a:endParaRPr lang="en-US" dirty="0"/>
          </a:p>
        </p:txBody>
      </p:sp>
      <p:sp>
        <p:nvSpPr>
          <p:cNvPr id="3" name="TextBox 2"/>
          <p:cNvSpPr txBox="1"/>
          <p:nvPr/>
        </p:nvSpPr>
        <p:spPr>
          <a:xfrm>
            <a:off x="1101724" y="5877824"/>
            <a:ext cx="5546726" cy="646331"/>
          </a:xfrm>
          <a:prstGeom prst="rect">
            <a:avLst/>
          </a:prstGeom>
          <a:noFill/>
        </p:spPr>
        <p:txBody>
          <a:bodyPr wrap="square" rtlCol="0">
            <a:spAutoFit/>
          </a:bodyPr>
          <a:lstStyle/>
          <a:p>
            <a:r>
              <a:rPr lang="en-US" sz="1800" dirty="0" smtClean="0"/>
              <a:t>Note: A smaller table has smaller partitions, so each of its partition hash tables will more easily fit in memory</a:t>
            </a:r>
            <a:endParaRPr lang="en-US" sz="1800" dirty="0"/>
          </a:p>
        </p:txBody>
      </p:sp>
    </p:spTree>
    <p:extLst>
      <p:ext uri="{BB962C8B-B14F-4D97-AF65-F5344CB8AC3E}">
        <p14:creationId xmlns:p14="http://schemas.microsoft.com/office/powerpoint/2010/main" val="2640436122"/>
      </p:ext>
    </p:extLst>
  </p:cSld>
  <p:clrMapOvr>
    <a:masterClrMapping/>
  </p:clrMapOvr>
  <p:transition>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69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0" name="Rectangle 4"/>
          <p:cNvSpPr>
            <a:spLocks noGrp="1" noChangeArrowheads="1"/>
          </p:cNvSpPr>
          <p:nvPr>
            <p:ph type="title"/>
          </p:nvPr>
        </p:nvSpPr>
        <p:spPr>
          <a:noFill/>
          <a:ln/>
        </p:spPr>
        <p:txBody>
          <a:bodyPr/>
          <a:lstStyle/>
          <a:p>
            <a:r>
              <a:rPr lang="en-US" dirty="0" smtClean="0"/>
              <a:t>Hash-Join Properties</a:t>
            </a:r>
            <a:endParaRPr lang="en-US" dirty="0"/>
          </a:p>
        </p:txBody>
      </p:sp>
      <p:sp>
        <p:nvSpPr>
          <p:cNvPr id="29701" name="Rectangle 5"/>
          <p:cNvSpPr>
            <a:spLocks noGrp="1" noChangeArrowheads="1"/>
          </p:cNvSpPr>
          <p:nvPr>
            <p:ph type="body" idx="1"/>
          </p:nvPr>
        </p:nvSpPr>
        <p:spPr>
          <a:xfrm>
            <a:off x="304800" y="1295400"/>
            <a:ext cx="8534400" cy="4724400"/>
          </a:xfrm>
          <a:noFill/>
          <a:ln/>
        </p:spPr>
        <p:txBody>
          <a:bodyPr>
            <a:normAutofit fontScale="92500"/>
          </a:bodyPr>
          <a:lstStyle/>
          <a:p>
            <a:r>
              <a:rPr lang="en-US" dirty="0">
                <a:solidFill>
                  <a:srgbClr val="FF0000"/>
                </a:solidFill>
              </a:rPr>
              <a:t>#partitions k </a:t>
            </a:r>
            <a:r>
              <a:rPr lang="en-US" dirty="0" smtClean="0">
                <a:solidFill>
                  <a:srgbClr val="FF0000"/>
                </a:solidFill>
              </a:rPr>
              <a:t>&lt;= B-1 </a:t>
            </a:r>
            <a:r>
              <a:rPr lang="en-US" dirty="0" smtClean="0"/>
              <a:t>because one buffer is needed for scanning input</a:t>
            </a:r>
          </a:p>
          <a:p>
            <a:r>
              <a:rPr lang="en-US" dirty="0" smtClean="0"/>
              <a:t>Assuming </a:t>
            </a:r>
            <a:r>
              <a:rPr lang="en-US" dirty="0"/>
              <a:t>uniformly sized partitions, and maximizing </a:t>
            </a:r>
            <a:r>
              <a:rPr lang="en-US" dirty="0" smtClean="0"/>
              <a:t>k:</a:t>
            </a:r>
            <a:endParaRPr lang="en-US" dirty="0"/>
          </a:p>
          <a:p>
            <a:pPr lvl="1">
              <a:buSzPct val="75000"/>
            </a:pPr>
            <a:r>
              <a:rPr lang="en-US" dirty="0"/>
              <a:t>k= </a:t>
            </a:r>
            <a:r>
              <a:rPr lang="en-US" dirty="0" smtClean="0"/>
              <a:t>B-1,  </a:t>
            </a:r>
            <a:r>
              <a:rPr lang="en-US" dirty="0"/>
              <a:t>and M/(B-1</a:t>
            </a:r>
            <a:r>
              <a:rPr lang="en-US" dirty="0" smtClean="0"/>
              <a:t>) = size of one partition </a:t>
            </a:r>
            <a:r>
              <a:rPr lang="en-US" dirty="0" smtClean="0"/>
              <a:t>&lt;= B-2,  </a:t>
            </a:r>
            <a:r>
              <a:rPr lang="en-US" dirty="0"/>
              <a:t>i.e.,  B </a:t>
            </a:r>
            <a:r>
              <a:rPr lang="en-US" dirty="0" smtClean="0"/>
              <a:t>&gt;</a:t>
            </a:r>
          </a:p>
          <a:p>
            <a:pPr lvl="1">
              <a:buSzPct val="75000"/>
            </a:pPr>
            <a:r>
              <a:rPr lang="en-US" dirty="0" smtClean="0"/>
              <a:t>M is smaller of the two relations! </a:t>
            </a:r>
          </a:p>
          <a:p>
            <a:pPr lvl="1">
              <a:buSzPct val="75000"/>
            </a:pPr>
            <a:r>
              <a:rPr lang="en-US" dirty="0" smtClean="0"/>
              <a:t>So best to use the smaller table’s partitions for the second-phase hash tables.</a:t>
            </a:r>
          </a:p>
          <a:p>
            <a:pPr lvl="1">
              <a:buSzPct val="75000"/>
            </a:pPr>
            <a:r>
              <a:rPr lang="en-US" dirty="0" smtClean="0"/>
              <a:t>i.e., we can take advantage of one table being small, unlike sort-merge.</a:t>
            </a:r>
            <a:endParaRPr lang="en-US" dirty="0"/>
          </a:p>
          <a:p>
            <a:r>
              <a:rPr lang="en-US" dirty="0" smtClean="0"/>
              <a:t>If </a:t>
            </a:r>
            <a:r>
              <a:rPr lang="en-US" dirty="0"/>
              <a:t>the hash function does not partition uniformly, one or more </a:t>
            </a:r>
            <a:r>
              <a:rPr lang="en-US" dirty="0" smtClean="0"/>
              <a:t>second-phase </a:t>
            </a:r>
            <a:r>
              <a:rPr lang="en-US" dirty="0"/>
              <a:t>partitions may not fit in </a:t>
            </a:r>
            <a:r>
              <a:rPr lang="en-US" dirty="0" smtClean="0"/>
              <a:t>memory</a:t>
            </a:r>
          </a:p>
          <a:p>
            <a:pPr lvl="1"/>
            <a:r>
              <a:rPr lang="en-US" dirty="0" smtClean="0"/>
              <a:t>Can </a:t>
            </a:r>
            <a:r>
              <a:rPr lang="en-US" dirty="0"/>
              <a:t>apply hash-join technique recursively to do the join of this R-partition with corresponding S-partition.</a:t>
            </a:r>
          </a:p>
        </p:txBody>
      </p:sp>
      <p:graphicFrame>
        <p:nvGraphicFramePr>
          <p:cNvPr id="29702" name="Object 6">
            <a:hlinkClick r:id="" action="ppaction://ole?verb=0"/>
          </p:cNvPr>
          <p:cNvGraphicFramePr>
            <a:graphicFrameLocks/>
          </p:cNvGraphicFramePr>
          <p:nvPr>
            <p:extLst>
              <p:ext uri="{D42A27DB-BD31-4B8C-83A1-F6EECF244321}">
                <p14:modId xmlns:p14="http://schemas.microsoft.com/office/powerpoint/2010/main" val="285675319"/>
              </p:ext>
            </p:extLst>
          </p:nvPr>
        </p:nvGraphicFramePr>
        <p:xfrm>
          <a:off x="7559675" y="2514600"/>
          <a:ext cx="1584325" cy="787400"/>
        </p:xfrm>
        <a:graphic>
          <a:graphicData uri="http://schemas.openxmlformats.org/presentationml/2006/ole">
            <mc:AlternateContent xmlns:mc="http://schemas.openxmlformats.org/markup-compatibility/2006">
              <mc:Choice xmlns:v="urn:schemas-microsoft-com:vml" Requires="v">
                <p:oleObj spid="_x0000_s17510" name="Equation" r:id="rId4" imgW="1583164" imgH="787620" progId="Equation.3">
                  <p:embed/>
                </p:oleObj>
              </mc:Choice>
              <mc:Fallback>
                <p:oleObj name="Equation" r:id="rId4" imgW="1583164" imgH="787620" progId="Equation.3">
                  <p:embed/>
                  <p:pic>
                    <p:nvPicPr>
                      <p:cNvPr id="0" name="Picture 6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59675" y="2514600"/>
                        <a:ext cx="1584325" cy="78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075956504"/>
      </p:ext>
    </p:extLst>
  </p:cSld>
  <p:clrMapOvr>
    <a:masterClrMapping/>
  </p:clrMapOvr>
  <p:transition>
    <p:cu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4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48" name="Rectangle 4"/>
          <p:cNvSpPr>
            <a:spLocks noGrp="1" noChangeArrowheads="1"/>
          </p:cNvSpPr>
          <p:nvPr>
            <p:ph type="title"/>
          </p:nvPr>
        </p:nvSpPr>
        <p:spPr>
          <a:noFill/>
          <a:ln/>
        </p:spPr>
        <p:txBody>
          <a:bodyPr/>
          <a:lstStyle/>
          <a:p>
            <a:r>
              <a:rPr lang="en-US"/>
              <a:t>Cost of Hash-Join</a:t>
            </a:r>
          </a:p>
        </p:txBody>
      </p:sp>
      <p:sp>
        <p:nvSpPr>
          <p:cNvPr id="31749" name="Rectangle 5"/>
          <p:cNvSpPr>
            <a:spLocks noGrp="1" noChangeArrowheads="1"/>
          </p:cNvSpPr>
          <p:nvPr>
            <p:ph type="body" idx="1"/>
          </p:nvPr>
        </p:nvSpPr>
        <p:spPr>
          <a:xfrm>
            <a:off x="304800" y="1371600"/>
            <a:ext cx="8610600" cy="4876800"/>
          </a:xfrm>
          <a:noFill/>
          <a:ln/>
        </p:spPr>
        <p:txBody>
          <a:bodyPr/>
          <a:lstStyle/>
          <a:p>
            <a:r>
              <a:rPr lang="en-US" dirty="0"/>
              <a:t>In partitioning phase, </a:t>
            </a:r>
            <a:r>
              <a:rPr lang="en-US" dirty="0" err="1"/>
              <a:t>read+write</a:t>
            </a:r>
            <a:r>
              <a:rPr lang="en-US" dirty="0"/>
              <a:t> both </a:t>
            </a:r>
            <a:r>
              <a:rPr lang="en-US" dirty="0" smtClean="0"/>
              <a:t>R and S: </a:t>
            </a:r>
            <a:r>
              <a:rPr lang="en-US" dirty="0">
                <a:solidFill>
                  <a:srgbClr val="FF0000"/>
                </a:solidFill>
              </a:rPr>
              <a:t>2(M+N</a:t>
            </a:r>
            <a:r>
              <a:rPr lang="en-US" dirty="0" smtClean="0">
                <a:solidFill>
                  <a:srgbClr val="FF0000"/>
                </a:solidFill>
              </a:rPr>
              <a:t>)</a:t>
            </a:r>
            <a:endParaRPr lang="en-US" dirty="0"/>
          </a:p>
          <a:p>
            <a:endParaRPr lang="en-US" dirty="0" smtClean="0"/>
          </a:p>
          <a:p>
            <a:r>
              <a:rPr lang="en-US" dirty="0" smtClean="0"/>
              <a:t>In </a:t>
            </a:r>
            <a:r>
              <a:rPr lang="en-US" dirty="0"/>
              <a:t>matching phase, read both </a:t>
            </a:r>
            <a:r>
              <a:rPr lang="en-US" dirty="0" smtClean="0"/>
              <a:t>R and S: </a:t>
            </a:r>
            <a:r>
              <a:rPr lang="en-US" dirty="0" smtClean="0">
                <a:solidFill>
                  <a:srgbClr val="FF0000"/>
                </a:solidFill>
              </a:rPr>
              <a:t>M+N </a:t>
            </a:r>
          </a:p>
          <a:p>
            <a:pPr lvl="1"/>
            <a:r>
              <a:rPr lang="en-US" dirty="0" smtClean="0"/>
              <a:t>(assumes hash tables fit in memory,  B &gt;        </a:t>
            </a:r>
            <a:r>
              <a:rPr lang="en-US" dirty="0" smtClean="0"/>
              <a:t>)</a:t>
            </a:r>
          </a:p>
          <a:p>
            <a:pPr lvl="1"/>
            <a:r>
              <a:rPr lang="en-US" dirty="0" smtClean="0"/>
              <a:t>Note M can be size of the </a:t>
            </a:r>
            <a:r>
              <a:rPr lang="en-US" i="1" dirty="0" smtClean="0"/>
              <a:t>smaller</a:t>
            </a:r>
            <a:r>
              <a:rPr lang="en-US" dirty="0" smtClean="0"/>
              <a:t> table here.</a:t>
            </a:r>
            <a:endParaRPr lang="en-US" dirty="0"/>
          </a:p>
          <a:p>
            <a:endParaRPr lang="en-US" dirty="0" smtClean="0"/>
          </a:p>
          <a:p>
            <a:r>
              <a:rPr lang="en-US" dirty="0" smtClean="0"/>
              <a:t>With sizes of 1000 and 500 pages, total is </a:t>
            </a:r>
            <a:r>
              <a:rPr lang="en-US" dirty="0"/>
              <a:t>4500 </a:t>
            </a:r>
            <a:r>
              <a:rPr lang="en-US" dirty="0" smtClean="0"/>
              <a:t>I/</a:t>
            </a:r>
            <a:r>
              <a:rPr lang="en-US" dirty="0" err="1" smtClean="0"/>
              <a:t>Os</a:t>
            </a:r>
            <a:endParaRPr lang="en-US" dirty="0"/>
          </a:p>
          <a:p>
            <a:r>
              <a:rPr lang="en-US" dirty="0" smtClean="0"/>
              <a:t>SSD: </a:t>
            </a:r>
            <a:r>
              <a:rPr lang="en-US" dirty="0" err="1" smtClean="0"/>
              <a:t>i</a:t>
            </a:r>
            <a:r>
              <a:rPr lang="en-US" dirty="0" smtClean="0"/>
              <a:t>/</a:t>
            </a:r>
            <a:r>
              <a:rPr lang="en-US" dirty="0" err="1" smtClean="0"/>
              <a:t>os</a:t>
            </a:r>
            <a:r>
              <a:rPr lang="en-US" dirty="0" smtClean="0"/>
              <a:t> are sequential, so “only” 5x faster.</a:t>
            </a:r>
            <a:endParaRPr lang="en-US" dirty="0"/>
          </a:p>
        </p:txBody>
      </p:sp>
      <p:graphicFrame>
        <p:nvGraphicFramePr>
          <p:cNvPr id="6" name="Object 6">
            <a:hlinkClick r:id="" action="ppaction://ole?verb=0"/>
          </p:cNvPr>
          <p:cNvGraphicFramePr>
            <a:graphicFrameLocks/>
          </p:cNvGraphicFramePr>
          <p:nvPr>
            <p:extLst>
              <p:ext uri="{D42A27DB-BD31-4B8C-83A1-F6EECF244321}">
                <p14:modId xmlns:p14="http://schemas.microsoft.com/office/powerpoint/2010/main" val="1699719573"/>
              </p:ext>
            </p:extLst>
          </p:nvPr>
        </p:nvGraphicFramePr>
        <p:xfrm>
          <a:off x="5654675" y="2819400"/>
          <a:ext cx="1584325" cy="787400"/>
        </p:xfrm>
        <a:graphic>
          <a:graphicData uri="http://schemas.openxmlformats.org/presentationml/2006/ole">
            <mc:AlternateContent xmlns:mc="http://schemas.openxmlformats.org/markup-compatibility/2006">
              <mc:Choice xmlns:v="urn:schemas-microsoft-com:vml" Requires="v">
                <p:oleObj spid="_x0000_s19483" name="Equation" r:id="rId4" imgW="1583164" imgH="787620" progId="Equation.3">
                  <p:embed/>
                </p:oleObj>
              </mc:Choice>
              <mc:Fallback>
                <p:oleObj name="Equation" r:id="rId4" imgW="1583164" imgH="787620" progId="Equation.3">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54675" y="2819400"/>
                        <a:ext cx="1584325" cy="78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648869367"/>
      </p:ext>
    </p:extLst>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174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174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174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174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174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174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4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48" name="Rectangle 4"/>
          <p:cNvSpPr>
            <a:spLocks noGrp="1" noChangeArrowheads="1"/>
          </p:cNvSpPr>
          <p:nvPr>
            <p:ph type="title"/>
          </p:nvPr>
        </p:nvSpPr>
        <p:spPr>
          <a:noFill/>
          <a:ln/>
        </p:spPr>
        <p:txBody>
          <a:bodyPr/>
          <a:lstStyle/>
          <a:p>
            <a:r>
              <a:rPr lang="en-US" dirty="0" smtClean="0"/>
              <a:t>Hash-Join </a:t>
            </a:r>
            <a:r>
              <a:rPr lang="en-US" dirty="0" err="1" smtClean="0"/>
              <a:t>vs</a:t>
            </a:r>
            <a:r>
              <a:rPr lang="en-US" dirty="0" smtClean="0"/>
              <a:t> Sort-Merge Join</a:t>
            </a:r>
            <a:endParaRPr lang="en-US" dirty="0"/>
          </a:p>
        </p:txBody>
      </p:sp>
      <p:sp>
        <p:nvSpPr>
          <p:cNvPr id="31749" name="Rectangle 5"/>
          <p:cNvSpPr>
            <a:spLocks noGrp="1" noChangeArrowheads="1"/>
          </p:cNvSpPr>
          <p:nvPr>
            <p:ph type="body" idx="1"/>
          </p:nvPr>
        </p:nvSpPr>
        <p:spPr>
          <a:xfrm>
            <a:off x="304800" y="1371600"/>
            <a:ext cx="8610600" cy="4876800"/>
          </a:xfrm>
          <a:noFill/>
          <a:ln/>
        </p:spPr>
        <p:txBody>
          <a:bodyPr>
            <a:normAutofit lnSpcReduction="10000"/>
          </a:bodyPr>
          <a:lstStyle/>
          <a:p>
            <a:pPr>
              <a:buSzPct val="75000"/>
            </a:pPr>
            <a:r>
              <a:rPr lang="en-US" dirty="0" smtClean="0"/>
              <a:t>Given sufficient amount </a:t>
            </a:r>
            <a:r>
              <a:rPr lang="en-US" dirty="0"/>
              <a:t>of memory </a:t>
            </a:r>
            <a:r>
              <a:rPr lang="en-US" dirty="0" smtClean="0"/>
              <a:t>both </a:t>
            </a:r>
            <a:r>
              <a:rPr lang="en-US" dirty="0"/>
              <a:t>have a cost of </a:t>
            </a:r>
            <a:r>
              <a:rPr lang="en-US" dirty="0">
                <a:solidFill>
                  <a:srgbClr val="FF0000"/>
                </a:solidFill>
              </a:rPr>
              <a:t>3(M+N)</a:t>
            </a:r>
            <a:r>
              <a:rPr lang="en-US" dirty="0">
                <a:solidFill>
                  <a:schemeClr val="accent2"/>
                </a:solidFill>
              </a:rPr>
              <a:t> </a:t>
            </a:r>
            <a:r>
              <a:rPr lang="en-US" dirty="0" smtClean="0"/>
              <a:t>I/</a:t>
            </a:r>
            <a:r>
              <a:rPr lang="en-US" dirty="0" err="1" smtClean="0"/>
              <a:t>Os</a:t>
            </a:r>
            <a:r>
              <a:rPr lang="en-US" dirty="0" smtClean="0"/>
              <a:t> </a:t>
            </a:r>
            <a:endParaRPr lang="en-US" dirty="0" smtClean="0"/>
          </a:p>
          <a:p>
            <a:pPr lvl="1">
              <a:buSzPct val="75000"/>
            </a:pPr>
            <a:r>
              <a:rPr lang="en-US" dirty="0" smtClean="0"/>
              <a:t>Assumes </a:t>
            </a:r>
            <a:r>
              <a:rPr lang="en-US" dirty="0" smtClean="0"/>
              <a:t>no </a:t>
            </a:r>
            <a:r>
              <a:rPr lang="en-US" dirty="0" smtClean="0"/>
              <a:t>pipelining </a:t>
            </a:r>
            <a:r>
              <a:rPr lang="en-US" i="1" dirty="0" smtClean="0"/>
              <a:t>into</a:t>
            </a:r>
            <a:r>
              <a:rPr lang="en-US" dirty="0" smtClean="0"/>
              <a:t> the whole operation, so both input tables need full scan, M+N </a:t>
            </a:r>
            <a:r>
              <a:rPr lang="en-US" dirty="0" err="1" smtClean="0"/>
              <a:t>i</a:t>
            </a:r>
            <a:r>
              <a:rPr lang="en-US" dirty="0" smtClean="0"/>
              <a:t>/</a:t>
            </a:r>
            <a:r>
              <a:rPr lang="en-US" dirty="0" err="1" smtClean="0"/>
              <a:t>os</a:t>
            </a:r>
            <a:r>
              <a:rPr lang="en-US" dirty="0" smtClean="0"/>
              <a:t>.</a:t>
            </a:r>
          </a:p>
          <a:p>
            <a:pPr lvl="1">
              <a:buSzPct val="75000"/>
            </a:pPr>
            <a:r>
              <a:rPr lang="en-US" dirty="0" smtClean="0"/>
              <a:t>Ignores any cost of materializing the output of the operation.</a:t>
            </a:r>
            <a:endParaRPr lang="en-US" dirty="0" smtClean="0"/>
          </a:p>
          <a:p>
            <a:pPr>
              <a:buSzPct val="75000"/>
            </a:pPr>
            <a:endParaRPr lang="en-US" dirty="0" smtClean="0"/>
          </a:p>
          <a:p>
            <a:pPr>
              <a:buSzPct val="75000"/>
            </a:pPr>
            <a:r>
              <a:rPr lang="en-US" dirty="0" smtClean="0"/>
              <a:t>Hash </a:t>
            </a:r>
            <a:r>
              <a:rPr lang="en-US" dirty="0"/>
              <a:t>Join superior on this count if relation sizes differ </a:t>
            </a:r>
            <a:r>
              <a:rPr lang="en-US" dirty="0" smtClean="0"/>
              <a:t>greatly</a:t>
            </a:r>
          </a:p>
          <a:p>
            <a:pPr>
              <a:buSzPct val="75000"/>
            </a:pPr>
            <a:endParaRPr lang="en-US" dirty="0" smtClean="0"/>
          </a:p>
          <a:p>
            <a:pPr>
              <a:buSzPct val="75000"/>
            </a:pPr>
            <a:r>
              <a:rPr lang="en-US" dirty="0" smtClean="0"/>
              <a:t>Hash </a:t>
            </a:r>
            <a:r>
              <a:rPr lang="en-US" dirty="0"/>
              <a:t>Join shown to be highly </a:t>
            </a:r>
            <a:r>
              <a:rPr lang="en-US" dirty="0" smtClean="0"/>
              <a:t>parallelizable, unlike sort.</a:t>
            </a:r>
            <a:endParaRPr lang="en-US" dirty="0" smtClean="0"/>
          </a:p>
          <a:p>
            <a:pPr>
              <a:buSzPct val="75000"/>
            </a:pPr>
            <a:endParaRPr lang="en-US" dirty="0"/>
          </a:p>
          <a:p>
            <a:pPr>
              <a:buSzPct val="75000"/>
            </a:pPr>
            <a:r>
              <a:rPr lang="en-US" dirty="0"/>
              <a:t>Sort-Merge less sensitive to data </a:t>
            </a:r>
            <a:r>
              <a:rPr lang="en-US" dirty="0" smtClean="0"/>
              <a:t>skew, and result </a:t>
            </a:r>
            <a:r>
              <a:rPr lang="en-US" dirty="0"/>
              <a:t>is </a:t>
            </a:r>
            <a:r>
              <a:rPr lang="en-US" dirty="0" smtClean="0"/>
              <a:t>sorted</a:t>
            </a:r>
            <a:endParaRPr lang="en-US" dirty="0"/>
          </a:p>
        </p:txBody>
      </p:sp>
    </p:spTree>
    <p:extLst>
      <p:ext uri="{BB962C8B-B14F-4D97-AF65-F5344CB8AC3E}">
        <p14:creationId xmlns:p14="http://schemas.microsoft.com/office/powerpoint/2010/main" val="4155444869"/>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174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174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174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174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174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174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a:ln/>
        </p:spPr>
        <p:txBody>
          <a:bodyPr/>
          <a:lstStyle/>
          <a:p>
            <a:r>
              <a:rPr lang="en-US" dirty="0"/>
              <a:t>General Join </a:t>
            </a:r>
            <a:r>
              <a:rPr lang="en-US" dirty="0" smtClean="0"/>
              <a:t>Conditions (1/2)</a:t>
            </a:r>
            <a:endParaRPr lang="en-US" dirty="0"/>
          </a:p>
        </p:txBody>
      </p:sp>
      <p:sp>
        <p:nvSpPr>
          <p:cNvPr id="33795" name="Rectangle 3"/>
          <p:cNvSpPr>
            <a:spLocks noGrp="1" noChangeArrowheads="1"/>
          </p:cNvSpPr>
          <p:nvPr>
            <p:ph type="body" idx="1"/>
          </p:nvPr>
        </p:nvSpPr>
        <p:spPr>
          <a:xfrm>
            <a:off x="228600" y="1295400"/>
            <a:ext cx="8610600" cy="5029200"/>
          </a:xfrm>
          <a:noFill/>
          <a:ln/>
        </p:spPr>
        <p:txBody>
          <a:bodyPr>
            <a:normAutofit/>
          </a:bodyPr>
          <a:lstStyle/>
          <a:p>
            <a:r>
              <a:rPr lang="en-US" dirty="0"/>
              <a:t>Equalities over several attributes </a:t>
            </a:r>
            <a:endParaRPr lang="en-US" dirty="0" smtClean="0"/>
          </a:p>
          <a:p>
            <a:pPr lvl="1"/>
            <a:r>
              <a:rPr lang="en-US" dirty="0" smtClean="0"/>
              <a:t>e.g</a:t>
            </a:r>
            <a:r>
              <a:rPr lang="en-US" dirty="0"/>
              <a:t>.,  </a:t>
            </a:r>
            <a:r>
              <a:rPr lang="en-US" i="1" dirty="0" err="1">
                <a:solidFill>
                  <a:srgbClr val="FF0000"/>
                </a:solidFill>
              </a:rPr>
              <a:t>R.sid</a:t>
            </a:r>
            <a:r>
              <a:rPr lang="en-US" i="1" dirty="0">
                <a:solidFill>
                  <a:srgbClr val="FF0000"/>
                </a:solidFill>
              </a:rPr>
              <a:t>=</a:t>
            </a:r>
            <a:r>
              <a:rPr lang="en-US" i="1" dirty="0" err="1">
                <a:solidFill>
                  <a:srgbClr val="FF0000"/>
                </a:solidFill>
              </a:rPr>
              <a:t>S.sid</a:t>
            </a:r>
            <a:r>
              <a:rPr lang="en-US" i="1" dirty="0">
                <a:solidFill>
                  <a:srgbClr val="FF0000"/>
                </a:solidFill>
              </a:rPr>
              <a:t> </a:t>
            </a:r>
            <a:r>
              <a:rPr lang="en-US" sz="2100" dirty="0">
                <a:solidFill>
                  <a:srgbClr val="FF0000"/>
                </a:solidFill>
              </a:rPr>
              <a:t>AND</a:t>
            </a:r>
            <a:r>
              <a:rPr lang="en-US" dirty="0">
                <a:solidFill>
                  <a:srgbClr val="FF0000"/>
                </a:solidFill>
              </a:rPr>
              <a:t> </a:t>
            </a:r>
            <a:r>
              <a:rPr lang="en-US" i="1" dirty="0" err="1" smtClean="0">
                <a:solidFill>
                  <a:srgbClr val="FF0000"/>
                </a:solidFill>
              </a:rPr>
              <a:t>R.rname</a:t>
            </a:r>
            <a:r>
              <a:rPr lang="en-US" i="1" dirty="0" smtClean="0">
                <a:solidFill>
                  <a:srgbClr val="FF0000"/>
                </a:solidFill>
              </a:rPr>
              <a:t>=</a:t>
            </a:r>
            <a:r>
              <a:rPr lang="en-US" i="1" dirty="0" err="1" smtClean="0">
                <a:solidFill>
                  <a:srgbClr val="FF0000"/>
                </a:solidFill>
              </a:rPr>
              <a:t>S.sname</a:t>
            </a:r>
            <a:endParaRPr lang="en-US" dirty="0"/>
          </a:p>
          <a:p>
            <a:pPr lvl="1">
              <a:buSzPct val="75000"/>
            </a:pPr>
            <a:r>
              <a:rPr lang="en-US" dirty="0"/>
              <a:t>For Index </a:t>
            </a:r>
            <a:r>
              <a:rPr lang="en-US" dirty="0" smtClean="0"/>
              <a:t>Nested Loop, </a:t>
            </a:r>
            <a:r>
              <a:rPr lang="en-US" dirty="0"/>
              <a:t>build index on</a:t>
            </a:r>
            <a:r>
              <a:rPr lang="en-US" dirty="0">
                <a:solidFill>
                  <a:schemeClr val="accent2"/>
                </a:solidFill>
              </a:rPr>
              <a:t> </a:t>
            </a:r>
            <a:r>
              <a:rPr lang="en-US" dirty="0" smtClean="0">
                <a:solidFill>
                  <a:srgbClr val="FF0000"/>
                </a:solidFill>
              </a:rPr>
              <a:t>&lt;</a:t>
            </a:r>
            <a:r>
              <a:rPr lang="en-US" dirty="0" err="1" smtClean="0">
                <a:solidFill>
                  <a:srgbClr val="FF0000"/>
                </a:solidFill>
              </a:rPr>
              <a:t>R,</a:t>
            </a:r>
            <a:r>
              <a:rPr lang="en-US" i="1" dirty="0" err="1" smtClean="0">
                <a:solidFill>
                  <a:srgbClr val="FF0000"/>
                </a:solidFill>
              </a:rPr>
              <a:t>sid</a:t>
            </a:r>
            <a:r>
              <a:rPr lang="en-US" i="1" dirty="0">
                <a:solidFill>
                  <a:srgbClr val="FF0000"/>
                </a:solidFill>
              </a:rPr>
              <a:t>, </a:t>
            </a:r>
            <a:r>
              <a:rPr lang="en-US" i="1" dirty="0" err="1" smtClean="0">
                <a:solidFill>
                  <a:srgbClr val="FF0000"/>
                </a:solidFill>
              </a:rPr>
              <a:t>R.</a:t>
            </a:r>
            <a:r>
              <a:rPr lang="en-US" i="1" dirty="0" err="1" smtClean="0">
                <a:solidFill>
                  <a:srgbClr val="FF0000"/>
                </a:solidFill>
              </a:rPr>
              <a:t>r</a:t>
            </a:r>
            <a:r>
              <a:rPr lang="en-US" i="1" dirty="0" err="1" smtClean="0">
                <a:solidFill>
                  <a:srgbClr val="FF0000"/>
                </a:solidFill>
              </a:rPr>
              <a:t>name</a:t>
            </a:r>
            <a:r>
              <a:rPr lang="en-US" dirty="0">
                <a:solidFill>
                  <a:srgbClr val="FF0000"/>
                </a:solidFill>
              </a:rPr>
              <a:t>&gt; </a:t>
            </a:r>
            <a:r>
              <a:rPr lang="en-US" dirty="0"/>
              <a:t>(if </a:t>
            </a:r>
            <a:r>
              <a:rPr lang="en-US" dirty="0"/>
              <a:t>R</a:t>
            </a:r>
            <a:r>
              <a:rPr lang="en-US" dirty="0" smtClean="0"/>
              <a:t> </a:t>
            </a:r>
            <a:r>
              <a:rPr lang="en-US" dirty="0"/>
              <a:t>is inner); or use existing indexes on </a:t>
            </a:r>
            <a:r>
              <a:rPr lang="en-US" i="1" dirty="0" err="1">
                <a:solidFill>
                  <a:srgbClr val="FF0000"/>
                </a:solidFill>
              </a:rPr>
              <a:t>R.s</a:t>
            </a:r>
            <a:r>
              <a:rPr lang="en-US" i="1" dirty="0" err="1" smtClean="0">
                <a:solidFill>
                  <a:srgbClr val="FF0000"/>
                </a:solidFill>
              </a:rPr>
              <a:t>id</a:t>
            </a:r>
            <a:r>
              <a:rPr lang="en-US" dirty="0" smtClean="0">
                <a:solidFill>
                  <a:srgbClr val="FF0000"/>
                </a:solidFill>
              </a:rPr>
              <a:t> </a:t>
            </a:r>
            <a:r>
              <a:rPr lang="en-US" dirty="0" smtClean="0"/>
              <a:t>or </a:t>
            </a:r>
            <a:r>
              <a:rPr lang="en-US" i="1" dirty="0" err="1">
                <a:solidFill>
                  <a:srgbClr val="FF0000"/>
                </a:solidFill>
              </a:rPr>
              <a:t>R.r</a:t>
            </a:r>
            <a:r>
              <a:rPr lang="en-US" i="1" dirty="0" err="1" smtClean="0">
                <a:solidFill>
                  <a:srgbClr val="FF0000"/>
                </a:solidFill>
              </a:rPr>
              <a:t>name</a:t>
            </a:r>
            <a:endParaRPr lang="en-US" dirty="0"/>
          </a:p>
          <a:p>
            <a:pPr lvl="1">
              <a:buSzPct val="75000"/>
            </a:pPr>
            <a:r>
              <a:rPr lang="en-US" dirty="0"/>
              <a:t>For Sort-Merge and Hash Join, sort/partition on combination of the two join </a:t>
            </a:r>
            <a:r>
              <a:rPr lang="en-US" dirty="0" smtClean="0"/>
              <a:t>columns</a:t>
            </a:r>
            <a:endParaRPr lang="en-US" dirty="0"/>
          </a:p>
        </p:txBody>
      </p:sp>
    </p:spTree>
    <p:extLst>
      <p:ext uri="{BB962C8B-B14F-4D97-AF65-F5344CB8AC3E}">
        <p14:creationId xmlns:p14="http://schemas.microsoft.com/office/powerpoint/2010/main" val="2252164754"/>
      </p:ext>
    </p:extLst>
  </p:cSld>
  <p:clrMapOvr>
    <a:masterClrMapping/>
  </p:clrMapOvr>
  <p:transition>
    <p:cu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a:ln/>
        </p:spPr>
        <p:txBody>
          <a:bodyPr/>
          <a:lstStyle/>
          <a:p>
            <a:r>
              <a:rPr lang="en-US" dirty="0"/>
              <a:t>General Join </a:t>
            </a:r>
            <a:r>
              <a:rPr lang="en-US" dirty="0" smtClean="0"/>
              <a:t>Conditions (2/2)</a:t>
            </a:r>
            <a:endParaRPr lang="en-US" dirty="0"/>
          </a:p>
        </p:txBody>
      </p:sp>
      <p:sp>
        <p:nvSpPr>
          <p:cNvPr id="33795" name="Rectangle 3"/>
          <p:cNvSpPr>
            <a:spLocks noGrp="1" noChangeArrowheads="1"/>
          </p:cNvSpPr>
          <p:nvPr>
            <p:ph type="body" idx="1"/>
          </p:nvPr>
        </p:nvSpPr>
        <p:spPr>
          <a:xfrm>
            <a:off x="228600" y="1295400"/>
            <a:ext cx="8610600" cy="5029200"/>
          </a:xfrm>
          <a:noFill/>
          <a:ln/>
        </p:spPr>
        <p:txBody>
          <a:bodyPr>
            <a:normAutofit/>
          </a:bodyPr>
          <a:lstStyle/>
          <a:p>
            <a:r>
              <a:rPr lang="en-US" dirty="0" smtClean="0"/>
              <a:t>Inequality conditions</a:t>
            </a:r>
          </a:p>
          <a:p>
            <a:pPr lvl="1"/>
            <a:r>
              <a:rPr lang="en-US" dirty="0" smtClean="0"/>
              <a:t>e.g.,  </a:t>
            </a:r>
            <a:r>
              <a:rPr lang="en-US" i="1" dirty="0" err="1" smtClean="0">
                <a:solidFill>
                  <a:srgbClr val="FF0000"/>
                </a:solidFill>
              </a:rPr>
              <a:t>R.rname</a:t>
            </a:r>
            <a:r>
              <a:rPr lang="en-US" i="1" dirty="0" smtClean="0">
                <a:solidFill>
                  <a:srgbClr val="FF0000"/>
                </a:solidFill>
              </a:rPr>
              <a:t> </a:t>
            </a:r>
            <a:r>
              <a:rPr lang="en-US" i="1" dirty="0">
                <a:solidFill>
                  <a:srgbClr val="FF0000"/>
                </a:solidFill>
              </a:rPr>
              <a:t>&lt; </a:t>
            </a:r>
            <a:r>
              <a:rPr lang="en-US" i="1" dirty="0" err="1" smtClean="0">
                <a:solidFill>
                  <a:srgbClr val="FF0000"/>
                </a:solidFill>
              </a:rPr>
              <a:t>S.sname</a:t>
            </a:r>
            <a:endParaRPr lang="en-US" dirty="0">
              <a:solidFill>
                <a:srgbClr val="FF0000"/>
              </a:solidFill>
            </a:endParaRPr>
          </a:p>
          <a:p>
            <a:pPr lvl="1">
              <a:buSzPct val="75000"/>
            </a:pPr>
            <a:r>
              <a:rPr lang="en-US" dirty="0"/>
              <a:t>For Index </a:t>
            </a:r>
            <a:r>
              <a:rPr lang="en-US" dirty="0" smtClean="0"/>
              <a:t>Nested Loop need </a:t>
            </a:r>
            <a:r>
              <a:rPr lang="en-US" dirty="0" smtClean="0">
                <a:solidFill>
                  <a:srgbClr val="FF0000"/>
                </a:solidFill>
              </a:rPr>
              <a:t>clustered</a:t>
            </a:r>
            <a:r>
              <a:rPr lang="en-US" dirty="0" smtClean="0"/>
              <a:t> </a:t>
            </a:r>
            <a:r>
              <a:rPr lang="en-US" dirty="0"/>
              <a:t>B+ tree index.</a:t>
            </a:r>
          </a:p>
          <a:p>
            <a:pPr lvl="2"/>
            <a:r>
              <a:rPr lang="en-US" dirty="0"/>
              <a:t>Range probes on inner; # matches likely to be much higher than for equality </a:t>
            </a:r>
            <a:r>
              <a:rPr lang="en-US" dirty="0" smtClean="0"/>
              <a:t>joins</a:t>
            </a:r>
            <a:endParaRPr lang="en-US" dirty="0"/>
          </a:p>
          <a:p>
            <a:pPr lvl="1">
              <a:buSzPct val="75000"/>
            </a:pPr>
            <a:r>
              <a:rPr lang="en-US" dirty="0"/>
              <a:t>Hash Join, Sort Merge Join not </a:t>
            </a:r>
            <a:r>
              <a:rPr lang="en-US" dirty="0" smtClean="0"/>
              <a:t>applicable</a:t>
            </a:r>
            <a:endParaRPr lang="en-US" dirty="0"/>
          </a:p>
          <a:p>
            <a:pPr lvl="1">
              <a:buSzPct val="75000"/>
            </a:pPr>
            <a:r>
              <a:rPr lang="en-US" dirty="0"/>
              <a:t>Block </a:t>
            </a:r>
            <a:r>
              <a:rPr lang="en-US" dirty="0" smtClean="0"/>
              <a:t>Nested Loop </a:t>
            </a:r>
            <a:r>
              <a:rPr lang="en-US" dirty="0"/>
              <a:t>quite likely to be the best join method </a:t>
            </a:r>
            <a:r>
              <a:rPr lang="en-US" dirty="0" smtClean="0"/>
              <a:t>here</a:t>
            </a:r>
            <a:endParaRPr lang="en-US" dirty="0"/>
          </a:p>
        </p:txBody>
      </p:sp>
    </p:spTree>
    <p:extLst>
      <p:ext uri="{BB962C8B-B14F-4D97-AF65-F5344CB8AC3E}">
        <p14:creationId xmlns:p14="http://schemas.microsoft.com/office/powerpoint/2010/main" val="3626283130"/>
      </p:ext>
    </p:extLst>
  </p:cSld>
  <p:clrMapOvr>
    <a:masterClrMapping/>
  </p:clrMapOvr>
  <p:transition>
    <p:cu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2" name="Rectangle 4"/>
          <p:cNvSpPr>
            <a:spLocks noGrp="1" noChangeArrowheads="1"/>
          </p:cNvSpPr>
          <p:nvPr>
            <p:ph type="title"/>
          </p:nvPr>
        </p:nvSpPr>
        <p:spPr>
          <a:noFill/>
          <a:ln/>
        </p:spPr>
        <p:txBody>
          <a:bodyPr/>
          <a:lstStyle/>
          <a:p>
            <a:r>
              <a:rPr lang="en-US"/>
              <a:t>Set Operations</a:t>
            </a:r>
          </a:p>
        </p:txBody>
      </p:sp>
      <p:sp>
        <p:nvSpPr>
          <p:cNvPr id="17413" name="Rectangle 5"/>
          <p:cNvSpPr>
            <a:spLocks noGrp="1" noChangeArrowheads="1"/>
          </p:cNvSpPr>
          <p:nvPr>
            <p:ph type="body" idx="1"/>
          </p:nvPr>
        </p:nvSpPr>
        <p:spPr>
          <a:xfrm>
            <a:off x="170597" y="1295400"/>
            <a:ext cx="8821003" cy="4953000"/>
          </a:xfrm>
          <a:noFill/>
          <a:ln/>
        </p:spPr>
        <p:txBody>
          <a:bodyPr/>
          <a:lstStyle/>
          <a:p>
            <a:r>
              <a:rPr lang="en-US" dirty="0"/>
              <a:t>Intersection and cross-product special cases of </a:t>
            </a:r>
            <a:r>
              <a:rPr lang="en-US" dirty="0" smtClean="0"/>
              <a:t>join</a:t>
            </a:r>
            <a:endParaRPr lang="en-US" dirty="0"/>
          </a:p>
          <a:p>
            <a:r>
              <a:rPr lang="en-US" dirty="0" smtClean="0"/>
              <a:t>Union </a:t>
            </a:r>
            <a:r>
              <a:rPr lang="en-US" dirty="0"/>
              <a:t>and Except </a:t>
            </a:r>
            <a:r>
              <a:rPr lang="en-US" dirty="0" smtClean="0"/>
              <a:t>similar</a:t>
            </a:r>
          </a:p>
          <a:p>
            <a:endParaRPr lang="en-US" dirty="0" smtClean="0"/>
          </a:p>
          <a:p>
            <a:r>
              <a:rPr lang="en-US" dirty="0" smtClean="0"/>
              <a:t>Both hashing and sorting are possible</a:t>
            </a:r>
          </a:p>
          <a:p>
            <a:pPr lvl="1"/>
            <a:r>
              <a:rPr lang="en-US" dirty="0" smtClean="0"/>
              <a:t>Similar in concept with projection</a:t>
            </a:r>
            <a:endParaRPr lang="en-US" dirty="0"/>
          </a:p>
        </p:txBody>
      </p:sp>
    </p:spTree>
    <p:extLst>
      <p:ext uri="{BB962C8B-B14F-4D97-AF65-F5344CB8AC3E}">
        <p14:creationId xmlns:p14="http://schemas.microsoft.com/office/powerpoint/2010/main" val="1156828027"/>
      </p:ext>
    </p:extLst>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4" name="Rectangle 4"/>
          <p:cNvSpPr>
            <a:spLocks noGrp="1" noChangeArrowheads="1"/>
          </p:cNvSpPr>
          <p:nvPr>
            <p:ph type="title"/>
          </p:nvPr>
        </p:nvSpPr>
        <p:spPr>
          <a:noFill/>
          <a:ln/>
        </p:spPr>
        <p:txBody>
          <a:bodyPr/>
          <a:lstStyle/>
          <a:p>
            <a:r>
              <a:rPr lang="en-US" dirty="0" smtClean="0"/>
              <a:t>Example Schema</a:t>
            </a:r>
            <a:endParaRPr lang="en-US" dirty="0"/>
          </a:p>
        </p:txBody>
      </p:sp>
      <p:sp>
        <p:nvSpPr>
          <p:cNvPr id="35845" name="Rectangle 5"/>
          <p:cNvSpPr>
            <a:spLocks noGrp="1" noChangeArrowheads="1"/>
          </p:cNvSpPr>
          <p:nvPr>
            <p:ph type="body" idx="1"/>
          </p:nvPr>
        </p:nvSpPr>
        <p:spPr>
          <a:xfrm>
            <a:off x="246063" y="2693276"/>
            <a:ext cx="9067800" cy="3810000"/>
          </a:xfrm>
          <a:noFill/>
          <a:ln/>
        </p:spPr>
        <p:txBody>
          <a:bodyPr/>
          <a:lstStyle/>
          <a:p>
            <a:r>
              <a:rPr lang="en-US" dirty="0"/>
              <a:t>Similar to old schema; </a:t>
            </a:r>
            <a:r>
              <a:rPr lang="en-US" i="1" dirty="0" err="1">
                <a:solidFill>
                  <a:srgbClr val="FF0000"/>
                </a:solidFill>
              </a:rPr>
              <a:t>rname</a:t>
            </a:r>
            <a:r>
              <a:rPr lang="en-US" dirty="0">
                <a:solidFill>
                  <a:srgbClr val="FF0000"/>
                </a:solidFill>
              </a:rPr>
              <a:t> </a:t>
            </a:r>
            <a:r>
              <a:rPr lang="en-US" dirty="0" smtClean="0"/>
              <a:t>added</a:t>
            </a:r>
          </a:p>
          <a:p>
            <a:r>
              <a:rPr lang="en-US" dirty="0" smtClean="0"/>
              <a:t>Reserves</a:t>
            </a:r>
            <a:r>
              <a:rPr lang="en-US" dirty="0"/>
              <a:t>:</a:t>
            </a:r>
          </a:p>
          <a:p>
            <a:pPr lvl="1">
              <a:buSzPct val="75000"/>
            </a:pPr>
            <a:r>
              <a:rPr lang="en-US" dirty="0" smtClean="0"/>
              <a:t>40 </a:t>
            </a:r>
            <a:r>
              <a:rPr lang="en-US" dirty="0"/>
              <a:t>bytes </a:t>
            </a:r>
            <a:r>
              <a:rPr lang="en-US" dirty="0" smtClean="0"/>
              <a:t>long tuple, 100K records, 100 </a:t>
            </a:r>
            <a:r>
              <a:rPr lang="en-US" dirty="0"/>
              <a:t>tuples per page, </a:t>
            </a:r>
            <a:r>
              <a:rPr lang="en-US" dirty="0" smtClean="0"/>
              <a:t>1000 pages</a:t>
            </a:r>
            <a:endParaRPr lang="en-US" dirty="0"/>
          </a:p>
          <a:p>
            <a:r>
              <a:rPr lang="en-US" dirty="0"/>
              <a:t>Sailors:</a:t>
            </a:r>
          </a:p>
          <a:p>
            <a:pPr lvl="1">
              <a:buSzPct val="75000"/>
            </a:pPr>
            <a:r>
              <a:rPr lang="en-US" dirty="0" smtClean="0"/>
              <a:t>50 </a:t>
            </a:r>
            <a:r>
              <a:rPr lang="en-US" dirty="0"/>
              <a:t>bytes </a:t>
            </a:r>
            <a:r>
              <a:rPr lang="en-US" dirty="0" smtClean="0"/>
              <a:t>long tuple,  40K tuples, 80 </a:t>
            </a:r>
            <a:r>
              <a:rPr lang="en-US" dirty="0"/>
              <a:t>tuples per page, 500 </a:t>
            </a:r>
            <a:r>
              <a:rPr lang="en-US" dirty="0" smtClean="0"/>
              <a:t>pages </a:t>
            </a:r>
            <a:endParaRPr lang="en-US" dirty="0"/>
          </a:p>
        </p:txBody>
      </p:sp>
      <p:sp>
        <p:nvSpPr>
          <p:cNvPr id="35846" name="Rectangle 6"/>
          <p:cNvSpPr>
            <a:spLocks noChangeArrowheads="1"/>
          </p:cNvSpPr>
          <p:nvPr/>
        </p:nvSpPr>
        <p:spPr bwMode="auto">
          <a:xfrm>
            <a:off x="539750" y="1676400"/>
            <a:ext cx="8064500"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dirty="0">
                <a:latin typeface="Book Antiqua" pitchFamily="18" charset="0"/>
              </a:rPr>
              <a:t>Sailors (</a:t>
            </a:r>
            <a:r>
              <a:rPr lang="en-US" i="1" u="sng" dirty="0" err="1">
                <a:latin typeface="Book Antiqua" pitchFamily="18" charset="0"/>
              </a:rPr>
              <a:t>sid</a:t>
            </a:r>
            <a:r>
              <a:rPr lang="en-US" u="sng" dirty="0">
                <a:latin typeface="Book Antiqua" pitchFamily="18" charset="0"/>
              </a:rPr>
              <a:t>: integer</a:t>
            </a:r>
            <a:r>
              <a:rPr lang="en-US" dirty="0">
                <a:latin typeface="Book Antiqua" pitchFamily="18" charset="0"/>
              </a:rPr>
              <a:t>, </a:t>
            </a:r>
            <a:r>
              <a:rPr lang="en-US" i="1" dirty="0" err="1">
                <a:latin typeface="Book Antiqua" pitchFamily="18" charset="0"/>
              </a:rPr>
              <a:t>sname</a:t>
            </a:r>
            <a:r>
              <a:rPr lang="en-US" dirty="0">
                <a:latin typeface="Book Antiqua" pitchFamily="18" charset="0"/>
              </a:rPr>
              <a:t>: string, </a:t>
            </a:r>
            <a:r>
              <a:rPr lang="en-US" i="1" dirty="0">
                <a:latin typeface="Book Antiqua" pitchFamily="18" charset="0"/>
              </a:rPr>
              <a:t>rating</a:t>
            </a:r>
            <a:r>
              <a:rPr lang="en-US" dirty="0">
                <a:latin typeface="Book Antiqua" pitchFamily="18" charset="0"/>
              </a:rPr>
              <a:t>: integer, </a:t>
            </a:r>
            <a:r>
              <a:rPr lang="en-US" i="1" dirty="0">
                <a:latin typeface="Book Antiqua" pitchFamily="18" charset="0"/>
              </a:rPr>
              <a:t>age</a:t>
            </a:r>
            <a:r>
              <a:rPr lang="en-US" dirty="0">
                <a:latin typeface="Book Antiqua" pitchFamily="18" charset="0"/>
              </a:rPr>
              <a:t>: real)</a:t>
            </a:r>
          </a:p>
          <a:p>
            <a:r>
              <a:rPr lang="en-US" dirty="0">
                <a:latin typeface="Book Antiqua" pitchFamily="18" charset="0"/>
              </a:rPr>
              <a:t>Reserves (</a:t>
            </a:r>
            <a:r>
              <a:rPr lang="en-US" i="1" u="sng" dirty="0" err="1">
                <a:latin typeface="Book Antiqua" pitchFamily="18" charset="0"/>
              </a:rPr>
              <a:t>sid</a:t>
            </a:r>
            <a:r>
              <a:rPr lang="en-US" u="sng" dirty="0">
                <a:latin typeface="Book Antiqua" pitchFamily="18" charset="0"/>
              </a:rPr>
              <a:t>: integer, </a:t>
            </a:r>
            <a:r>
              <a:rPr lang="en-US" i="1" u="sng" dirty="0">
                <a:latin typeface="Book Antiqua" pitchFamily="18" charset="0"/>
              </a:rPr>
              <a:t>bid</a:t>
            </a:r>
            <a:r>
              <a:rPr lang="en-US" u="sng" dirty="0">
                <a:latin typeface="Book Antiqua" pitchFamily="18" charset="0"/>
              </a:rPr>
              <a:t>: integer, </a:t>
            </a:r>
            <a:r>
              <a:rPr lang="en-US" i="1" u="sng" dirty="0">
                <a:latin typeface="Book Antiqua" pitchFamily="18" charset="0"/>
              </a:rPr>
              <a:t>day</a:t>
            </a:r>
            <a:r>
              <a:rPr lang="en-US" u="sng" dirty="0">
                <a:latin typeface="Book Antiqua" pitchFamily="18" charset="0"/>
              </a:rPr>
              <a:t>: dates</a:t>
            </a:r>
            <a:r>
              <a:rPr lang="en-US" dirty="0">
                <a:latin typeface="Book Antiqua" pitchFamily="18" charset="0"/>
              </a:rPr>
              <a:t>, </a:t>
            </a:r>
            <a:r>
              <a:rPr lang="en-US" i="1" dirty="0" err="1">
                <a:latin typeface="Book Antiqua" pitchFamily="18" charset="0"/>
              </a:rPr>
              <a:t>rname</a:t>
            </a:r>
            <a:r>
              <a:rPr lang="en-US" dirty="0">
                <a:latin typeface="Book Antiqua" pitchFamily="18" charset="0"/>
              </a:rPr>
              <a:t>: string)</a:t>
            </a:r>
          </a:p>
        </p:txBody>
      </p:sp>
    </p:spTree>
    <p:extLst>
      <p:ext uri="{BB962C8B-B14F-4D97-AF65-F5344CB8AC3E}">
        <p14:creationId xmlns:p14="http://schemas.microsoft.com/office/powerpoint/2010/main" val="578516050"/>
      </p:ext>
    </p:extLst>
  </p:cSld>
  <p:clrMapOvr>
    <a:masterClrMapping/>
  </p:clrMapOvr>
  <p:transition>
    <p:cu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2" name="Rectangle 4"/>
          <p:cNvSpPr>
            <a:spLocks noGrp="1" noChangeArrowheads="1"/>
          </p:cNvSpPr>
          <p:nvPr>
            <p:ph type="title"/>
          </p:nvPr>
        </p:nvSpPr>
        <p:spPr>
          <a:noFill/>
          <a:ln/>
        </p:spPr>
        <p:txBody>
          <a:bodyPr/>
          <a:lstStyle/>
          <a:p>
            <a:r>
              <a:rPr lang="en-US" dirty="0" smtClean="0"/>
              <a:t>Union with Sorting</a:t>
            </a:r>
            <a:endParaRPr lang="en-US" dirty="0"/>
          </a:p>
        </p:txBody>
      </p:sp>
      <p:sp>
        <p:nvSpPr>
          <p:cNvPr id="17413" name="Rectangle 5"/>
          <p:cNvSpPr>
            <a:spLocks noGrp="1" noChangeArrowheads="1"/>
          </p:cNvSpPr>
          <p:nvPr>
            <p:ph type="body" idx="1"/>
          </p:nvPr>
        </p:nvSpPr>
        <p:spPr>
          <a:xfrm>
            <a:off x="170597" y="1295400"/>
            <a:ext cx="8821003" cy="4953000"/>
          </a:xfrm>
          <a:noFill/>
          <a:ln/>
        </p:spPr>
        <p:txBody>
          <a:bodyPr/>
          <a:lstStyle/>
          <a:p>
            <a:pPr>
              <a:buSzPct val="75000"/>
            </a:pPr>
            <a:r>
              <a:rPr lang="en-US" dirty="0" smtClean="0"/>
              <a:t>Sort </a:t>
            </a:r>
            <a:r>
              <a:rPr lang="en-US" dirty="0"/>
              <a:t>both relations (on combination of all attributes</a:t>
            </a:r>
            <a:r>
              <a:rPr lang="en-US" dirty="0" smtClean="0"/>
              <a:t>)</a:t>
            </a:r>
          </a:p>
          <a:p>
            <a:pPr>
              <a:buSzPct val="75000"/>
            </a:pPr>
            <a:endParaRPr lang="en-US" dirty="0"/>
          </a:p>
          <a:p>
            <a:pPr>
              <a:buSzPct val="75000"/>
            </a:pPr>
            <a:r>
              <a:rPr lang="en-US" dirty="0"/>
              <a:t>Scan sorted relations and merge </a:t>
            </a:r>
            <a:r>
              <a:rPr lang="en-US" dirty="0" smtClean="0"/>
              <a:t>them</a:t>
            </a:r>
          </a:p>
          <a:p>
            <a:pPr>
              <a:buSzPct val="75000"/>
            </a:pPr>
            <a:endParaRPr lang="en-US" dirty="0"/>
          </a:p>
          <a:p>
            <a:pPr>
              <a:buSzPct val="75000"/>
            </a:pPr>
            <a:r>
              <a:rPr lang="en-US" i="1" dirty="0"/>
              <a:t>Alternative</a:t>
            </a:r>
            <a:r>
              <a:rPr lang="en-US" dirty="0"/>
              <a:t>:  Merge runs from Pass 0 for </a:t>
            </a:r>
            <a:r>
              <a:rPr lang="en-US" i="1" dirty="0"/>
              <a:t>both</a:t>
            </a:r>
            <a:r>
              <a:rPr lang="en-US" dirty="0"/>
              <a:t> </a:t>
            </a:r>
            <a:r>
              <a:rPr lang="en-US" dirty="0" smtClean="0"/>
              <a:t>relations</a:t>
            </a:r>
            <a:endParaRPr lang="en-US" dirty="0"/>
          </a:p>
        </p:txBody>
      </p:sp>
    </p:spTree>
    <p:extLst>
      <p:ext uri="{BB962C8B-B14F-4D97-AF65-F5344CB8AC3E}">
        <p14:creationId xmlns:p14="http://schemas.microsoft.com/office/powerpoint/2010/main" val="770669009"/>
      </p:ext>
    </p:extLst>
  </p:cSld>
  <p:clrMapOvr>
    <a:masterClrMapping/>
  </p:clrMapOvr>
  <p:transition>
    <p:cu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2" name="Rectangle 4"/>
          <p:cNvSpPr>
            <a:spLocks noGrp="1" noChangeArrowheads="1"/>
          </p:cNvSpPr>
          <p:nvPr>
            <p:ph type="title"/>
          </p:nvPr>
        </p:nvSpPr>
        <p:spPr>
          <a:noFill/>
          <a:ln/>
        </p:spPr>
        <p:txBody>
          <a:bodyPr/>
          <a:lstStyle/>
          <a:p>
            <a:r>
              <a:rPr lang="en-US" dirty="0" smtClean="0"/>
              <a:t>Union with Hashing</a:t>
            </a:r>
            <a:endParaRPr lang="en-US" dirty="0"/>
          </a:p>
        </p:txBody>
      </p:sp>
      <p:sp>
        <p:nvSpPr>
          <p:cNvPr id="17413" name="Rectangle 5"/>
          <p:cNvSpPr>
            <a:spLocks noGrp="1" noChangeArrowheads="1"/>
          </p:cNvSpPr>
          <p:nvPr>
            <p:ph type="body" idx="1"/>
          </p:nvPr>
        </p:nvSpPr>
        <p:spPr>
          <a:xfrm>
            <a:off x="170597" y="1295400"/>
            <a:ext cx="8821003" cy="4953000"/>
          </a:xfrm>
          <a:noFill/>
          <a:ln/>
        </p:spPr>
        <p:txBody>
          <a:bodyPr/>
          <a:lstStyle/>
          <a:p>
            <a:pPr>
              <a:buSzPct val="75000"/>
            </a:pPr>
            <a:r>
              <a:rPr lang="en-US" dirty="0" smtClean="0"/>
              <a:t>Partition </a:t>
            </a:r>
            <a:r>
              <a:rPr lang="en-US" dirty="0"/>
              <a:t>R and S using hash function </a:t>
            </a:r>
            <a:r>
              <a:rPr lang="en-US" i="1" dirty="0" smtClean="0"/>
              <a:t>h</a:t>
            </a:r>
            <a:endParaRPr lang="en-US" dirty="0" smtClean="0"/>
          </a:p>
          <a:p>
            <a:pPr>
              <a:buSzPct val="75000"/>
            </a:pPr>
            <a:endParaRPr lang="en-US" dirty="0"/>
          </a:p>
          <a:p>
            <a:pPr>
              <a:buSzPct val="75000"/>
            </a:pPr>
            <a:r>
              <a:rPr lang="en-US" dirty="0"/>
              <a:t>For each S-partition, build in-memory hash table (using </a:t>
            </a:r>
            <a:r>
              <a:rPr lang="en-US" i="1" dirty="0"/>
              <a:t>h2</a:t>
            </a:r>
            <a:r>
              <a:rPr lang="en-US" dirty="0" smtClean="0"/>
              <a:t>)</a:t>
            </a:r>
          </a:p>
          <a:p>
            <a:pPr lvl="1">
              <a:buSzPct val="75000"/>
            </a:pPr>
            <a:r>
              <a:rPr lang="en-US" dirty="0" smtClean="0"/>
              <a:t>scan corresponding </a:t>
            </a:r>
            <a:r>
              <a:rPr lang="en-US" dirty="0"/>
              <a:t>R-partition and add tuples to table while discarding </a:t>
            </a:r>
            <a:r>
              <a:rPr lang="en-US" dirty="0" smtClean="0"/>
              <a:t>duplicates</a:t>
            </a:r>
            <a:endParaRPr lang="en-US" dirty="0"/>
          </a:p>
        </p:txBody>
      </p:sp>
    </p:spTree>
    <p:extLst>
      <p:ext uri="{BB962C8B-B14F-4D97-AF65-F5344CB8AC3E}">
        <p14:creationId xmlns:p14="http://schemas.microsoft.com/office/powerpoint/2010/main" val="1421708449"/>
      </p:ext>
    </p:extLst>
  </p:cSld>
  <p:clrMapOvr>
    <a:masterClrMapping/>
  </p:clrMapOvr>
  <p:transition>
    <p:cu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5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0" name="Rectangle 4"/>
          <p:cNvSpPr>
            <a:spLocks noGrp="1" noChangeArrowheads="1"/>
          </p:cNvSpPr>
          <p:nvPr>
            <p:ph type="title"/>
          </p:nvPr>
        </p:nvSpPr>
        <p:spPr>
          <a:xfrm>
            <a:off x="342900" y="4549"/>
            <a:ext cx="8458200" cy="1104900"/>
          </a:xfrm>
          <a:noFill/>
          <a:ln/>
        </p:spPr>
        <p:txBody>
          <a:bodyPr/>
          <a:lstStyle/>
          <a:p>
            <a:r>
              <a:rPr lang="en-US" dirty="0"/>
              <a:t>Aggregate </a:t>
            </a:r>
            <a:r>
              <a:rPr lang="en-US" dirty="0" smtClean="0"/>
              <a:t>Operations (sum, </a:t>
            </a:r>
            <a:r>
              <a:rPr lang="en-US" dirty="0" err="1" smtClean="0"/>
              <a:t>avg</a:t>
            </a:r>
            <a:r>
              <a:rPr lang="en-US" dirty="0" smtClean="0"/>
              <a:t>, count, min, max)</a:t>
            </a:r>
            <a:endParaRPr lang="en-US" dirty="0"/>
          </a:p>
        </p:txBody>
      </p:sp>
      <p:sp>
        <p:nvSpPr>
          <p:cNvPr id="19461" name="Rectangle 5"/>
          <p:cNvSpPr>
            <a:spLocks noGrp="1" noChangeArrowheads="1"/>
          </p:cNvSpPr>
          <p:nvPr>
            <p:ph type="body" idx="1"/>
          </p:nvPr>
        </p:nvSpPr>
        <p:spPr>
          <a:xfrm>
            <a:off x="228600" y="1295400"/>
            <a:ext cx="8430904" cy="4648200"/>
          </a:xfrm>
          <a:noFill/>
          <a:ln/>
        </p:spPr>
        <p:txBody>
          <a:bodyPr>
            <a:normAutofit/>
          </a:bodyPr>
          <a:lstStyle/>
          <a:p>
            <a:r>
              <a:rPr lang="en-US" dirty="0"/>
              <a:t>Without grouping:</a:t>
            </a:r>
          </a:p>
          <a:p>
            <a:pPr lvl="1">
              <a:buSzPct val="75000"/>
            </a:pPr>
            <a:r>
              <a:rPr lang="en-US" dirty="0"/>
              <a:t>In general, requires scanning the </a:t>
            </a:r>
            <a:r>
              <a:rPr lang="en-US" dirty="0" smtClean="0"/>
              <a:t>relation</a:t>
            </a:r>
            <a:endParaRPr lang="en-US" dirty="0"/>
          </a:p>
          <a:p>
            <a:pPr lvl="1">
              <a:buSzPct val="75000"/>
            </a:pPr>
            <a:r>
              <a:rPr lang="en-US" dirty="0"/>
              <a:t>Given index whose search key includes all attributes in the </a:t>
            </a:r>
            <a:r>
              <a:rPr lang="en-US" sz="2000" dirty="0"/>
              <a:t>SELECT</a:t>
            </a:r>
            <a:r>
              <a:rPr lang="en-US" dirty="0"/>
              <a:t> or </a:t>
            </a:r>
            <a:r>
              <a:rPr lang="en-US" sz="2000" dirty="0"/>
              <a:t>WHERE</a:t>
            </a:r>
            <a:r>
              <a:rPr lang="en-US" dirty="0"/>
              <a:t> clauses, can do </a:t>
            </a:r>
            <a:r>
              <a:rPr lang="en-US" b="1" dirty="0">
                <a:solidFill>
                  <a:srgbClr val="FF0000"/>
                </a:solidFill>
              </a:rPr>
              <a:t>index-only </a:t>
            </a:r>
            <a:r>
              <a:rPr lang="en-US" b="1" dirty="0" smtClean="0">
                <a:solidFill>
                  <a:srgbClr val="FF0000"/>
                </a:solidFill>
              </a:rPr>
              <a:t>scan</a:t>
            </a:r>
          </a:p>
          <a:p>
            <a:pPr lvl="1">
              <a:buSzPct val="75000"/>
            </a:pPr>
            <a:r>
              <a:rPr lang="en-US" dirty="0" smtClean="0">
                <a:solidFill>
                  <a:schemeClr val="tx1"/>
                </a:solidFill>
              </a:rPr>
              <a:t>Example:  select </a:t>
            </a:r>
            <a:r>
              <a:rPr lang="en-US" dirty="0" err="1" smtClean="0">
                <a:solidFill>
                  <a:schemeClr val="tx1"/>
                </a:solidFill>
              </a:rPr>
              <a:t>avg</a:t>
            </a:r>
            <a:r>
              <a:rPr lang="en-US" dirty="0" smtClean="0">
                <a:solidFill>
                  <a:schemeClr val="tx1"/>
                </a:solidFill>
              </a:rPr>
              <a:t>(</a:t>
            </a:r>
            <a:r>
              <a:rPr lang="en-US" dirty="0" err="1" smtClean="0">
                <a:solidFill>
                  <a:schemeClr val="tx1"/>
                </a:solidFill>
              </a:rPr>
              <a:t>s.age</a:t>
            </a:r>
            <a:r>
              <a:rPr lang="en-US" dirty="0" smtClean="0">
                <a:solidFill>
                  <a:schemeClr val="tx1"/>
                </a:solidFill>
              </a:rPr>
              <a:t>) from sailors s</a:t>
            </a:r>
          </a:p>
          <a:p>
            <a:pPr lvl="2">
              <a:buSzPct val="75000"/>
            </a:pPr>
            <a:r>
              <a:rPr lang="en-US" dirty="0" smtClean="0">
                <a:solidFill>
                  <a:schemeClr val="tx1"/>
                </a:solidFill>
              </a:rPr>
              <a:t>With index on age, just scan it for age values, take </a:t>
            </a:r>
            <a:r>
              <a:rPr lang="en-US" dirty="0" err="1" smtClean="0">
                <a:solidFill>
                  <a:schemeClr val="tx1"/>
                </a:solidFill>
              </a:rPr>
              <a:t>avg</a:t>
            </a:r>
            <a:r>
              <a:rPr lang="en-US" dirty="0" smtClean="0">
                <a:solidFill>
                  <a:schemeClr val="tx1"/>
                </a:solidFill>
              </a:rPr>
              <a:t> on the fly.</a:t>
            </a:r>
          </a:p>
          <a:p>
            <a:pPr lvl="1">
              <a:buSzPct val="75000"/>
            </a:pPr>
            <a:r>
              <a:rPr lang="en-US" dirty="0"/>
              <a:t>Select max(</a:t>
            </a:r>
            <a:r>
              <a:rPr lang="en-US" dirty="0" err="1"/>
              <a:t>s.age</a:t>
            </a:r>
            <a:r>
              <a:rPr lang="en-US" dirty="0"/>
              <a:t>) from sailors s where age &lt; </a:t>
            </a:r>
            <a:r>
              <a:rPr lang="en-US" dirty="0" smtClean="0"/>
              <a:t>50;</a:t>
            </a:r>
          </a:p>
          <a:p>
            <a:pPr lvl="2">
              <a:buSzPct val="75000"/>
            </a:pPr>
            <a:r>
              <a:rPr lang="en-US" dirty="0" smtClean="0"/>
              <a:t>Still index-only</a:t>
            </a:r>
            <a:endParaRPr lang="en-US" dirty="0"/>
          </a:p>
          <a:p>
            <a:pPr lvl="1">
              <a:buSzPct val="75000"/>
            </a:pPr>
            <a:r>
              <a:rPr lang="en-US" dirty="0"/>
              <a:t>Select max(</a:t>
            </a:r>
            <a:r>
              <a:rPr lang="en-US" dirty="0" err="1"/>
              <a:t>s.age</a:t>
            </a:r>
            <a:r>
              <a:rPr lang="en-US" dirty="0"/>
              <a:t>) from sailors </a:t>
            </a:r>
            <a:r>
              <a:rPr lang="en-US" dirty="0" smtClean="0"/>
              <a:t>s where rating = 5;</a:t>
            </a:r>
          </a:p>
          <a:p>
            <a:pPr lvl="2">
              <a:buSzPct val="75000"/>
            </a:pPr>
            <a:r>
              <a:rPr lang="en-US" dirty="0" smtClean="0">
                <a:solidFill>
                  <a:schemeClr val="tx1"/>
                </a:solidFill>
              </a:rPr>
              <a:t>Uses table scan unless there is an index on rating</a:t>
            </a:r>
            <a:r>
              <a:rPr lang="en-US" dirty="0" smtClean="0">
                <a:solidFill>
                  <a:schemeClr val="tx1"/>
                </a:solidFill>
              </a:rPr>
              <a:t>.</a:t>
            </a:r>
          </a:p>
          <a:p>
            <a:pPr lvl="2">
              <a:buSzPct val="75000"/>
            </a:pPr>
            <a:r>
              <a:rPr lang="en-US" dirty="0" smtClean="0"/>
              <a:t>With index, need to cost table scan vs. many index lookups</a:t>
            </a:r>
            <a:endParaRPr lang="en-US" dirty="0">
              <a:solidFill>
                <a:schemeClr val="tx1"/>
              </a:solidFill>
            </a:endParaRPr>
          </a:p>
        </p:txBody>
      </p:sp>
    </p:spTree>
    <p:extLst>
      <p:ext uri="{BB962C8B-B14F-4D97-AF65-F5344CB8AC3E}">
        <p14:creationId xmlns:p14="http://schemas.microsoft.com/office/powerpoint/2010/main" val="244776697"/>
      </p:ext>
    </p:extLst>
  </p:cSld>
  <p:clrMapOvr>
    <a:masterClrMapping/>
  </p:clrMapOvr>
  <p:transition>
    <p:cu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5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1" name="Rectangle 5"/>
          <p:cNvSpPr>
            <a:spLocks noGrp="1" noChangeArrowheads="1"/>
          </p:cNvSpPr>
          <p:nvPr>
            <p:ph type="body" idx="1"/>
          </p:nvPr>
        </p:nvSpPr>
        <p:spPr>
          <a:xfrm>
            <a:off x="228600" y="1219200"/>
            <a:ext cx="8763000" cy="5029200"/>
          </a:xfrm>
          <a:noFill/>
          <a:ln/>
        </p:spPr>
        <p:txBody>
          <a:bodyPr>
            <a:normAutofit/>
          </a:bodyPr>
          <a:lstStyle/>
          <a:p>
            <a:r>
              <a:rPr lang="en-US" dirty="0" smtClean="0"/>
              <a:t>With </a:t>
            </a:r>
            <a:r>
              <a:rPr lang="en-US" dirty="0"/>
              <a:t>grouping:</a:t>
            </a:r>
          </a:p>
          <a:p>
            <a:pPr lvl="1">
              <a:buSzPct val="75000"/>
            </a:pPr>
            <a:r>
              <a:rPr lang="en-US" dirty="0"/>
              <a:t>Sort on group-by attributes, then scan relation and compute aggregate for each </a:t>
            </a:r>
            <a:r>
              <a:rPr lang="en-US" dirty="0" smtClean="0"/>
              <a:t>group</a:t>
            </a:r>
            <a:endParaRPr lang="en-US" dirty="0"/>
          </a:p>
          <a:p>
            <a:pPr lvl="1">
              <a:buSzPct val="75000"/>
            </a:pPr>
            <a:r>
              <a:rPr lang="en-US" dirty="0" smtClean="0"/>
              <a:t>Similar </a:t>
            </a:r>
            <a:r>
              <a:rPr lang="en-US" dirty="0"/>
              <a:t>approach based on hashing on group-by </a:t>
            </a:r>
            <a:r>
              <a:rPr lang="en-US" dirty="0" smtClean="0"/>
              <a:t>attributes</a:t>
            </a:r>
            <a:endParaRPr lang="en-US" dirty="0"/>
          </a:p>
          <a:p>
            <a:pPr lvl="1">
              <a:buSzPct val="75000"/>
            </a:pPr>
            <a:r>
              <a:rPr lang="en-US" dirty="0"/>
              <a:t>Given tree index whose search key includes all attributes in </a:t>
            </a:r>
            <a:r>
              <a:rPr lang="en-US" sz="2000" dirty="0"/>
              <a:t>SELECT, WHERE </a:t>
            </a:r>
            <a:r>
              <a:rPr lang="en-US" dirty="0"/>
              <a:t>and </a:t>
            </a:r>
            <a:r>
              <a:rPr lang="en-US" sz="2000" dirty="0"/>
              <a:t>GROUP BY </a:t>
            </a:r>
            <a:r>
              <a:rPr lang="en-US" dirty="0"/>
              <a:t>clauses, can do index-only </a:t>
            </a:r>
            <a:r>
              <a:rPr lang="en-US" dirty="0" smtClean="0"/>
              <a:t>scan</a:t>
            </a:r>
          </a:p>
          <a:p>
            <a:pPr lvl="2">
              <a:buSzPct val="75000"/>
            </a:pPr>
            <a:r>
              <a:rPr lang="en-US" dirty="0" smtClean="0"/>
              <a:t>Ex:   select age, count(*) from sailors</a:t>
            </a:r>
          </a:p>
          <a:p>
            <a:pPr marL="594360" lvl="2" indent="0">
              <a:buSzPct val="75000"/>
              <a:buNone/>
            </a:pPr>
            <a:r>
              <a:rPr lang="en-US" dirty="0" smtClean="0"/>
              <a:t>          group by age</a:t>
            </a:r>
          </a:p>
          <a:p>
            <a:pPr marL="594360" lvl="2" indent="0">
              <a:buSzPct val="75000"/>
              <a:buNone/>
            </a:pPr>
            <a:r>
              <a:rPr lang="en-US" dirty="0"/>
              <a:t> </a:t>
            </a:r>
            <a:r>
              <a:rPr lang="en-US" dirty="0" smtClean="0"/>
              <a:t>   With B+-tree index on age</a:t>
            </a:r>
            <a:endParaRPr lang="en-US" dirty="0" smtClean="0"/>
          </a:p>
          <a:p>
            <a:pPr lvl="1">
              <a:buSzPct val="75000"/>
            </a:pPr>
            <a:r>
              <a:rPr lang="en-US" dirty="0" smtClean="0"/>
              <a:t>If </a:t>
            </a:r>
            <a:r>
              <a:rPr lang="en-US" dirty="0"/>
              <a:t>group-by attributes form prefix of search key, can retrieve data entries/tuples in group-by </a:t>
            </a:r>
            <a:r>
              <a:rPr lang="en-US" dirty="0" smtClean="0"/>
              <a:t>order</a:t>
            </a:r>
            <a:endParaRPr lang="en-US" dirty="0"/>
          </a:p>
        </p:txBody>
      </p:sp>
      <p:sp>
        <p:nvSpPr>
          <p:cNvPr id="8" name="Rectangle 4"/>
          <p:cNvSpPr>
            <a:spLocks noGrp="1" noChangeArrowheads="1"/>
          </p:cNvSpPr>
          <p:nvPr>
            <p:ph type="title"/>
          </p:nvPr>
        </p:nvSpPr>
        <p:spPr>
          <a:xfrm>
            <a:off x="342900" y="4549"/>
            <a:ext cx="8458200" cy="1104900"/>
          </a:xfrm>
          <a:noFill/>
          <a:ln/>
        </p:spPr>
        <p:txBody>
          <a:bodyPr/>
          <a:lstStyle/>
          <a:p>
            <a:r>
              <a:rPr lang="en-US" dirty="0"/>
              <a:t>Aggregate </a:t>
            </a:r>
            <a:r>
              <a:rPr lang="en-US" dirty="0" smtClean="0"/>
              <a:t>Operations</a:t>
            </a:r>
            <a:endParaRPr lang="en-US" dirty="0"/>
          </a:p>
        </p:txBody>
      </p:sp>
    </p:spTree>
    <p:extLst>
      <p:ext uri="{BB962C8B-B14F-4D97-AF65-F5344CB8AC3E}">
        <p14:creationId xmlns:p14="http://schemas.microsoft.com/office/powerpoint/2010/main" val="2317413271"/>
      </p:ext>
    </p:extLst>
  </p:cSld>
  <p:clrMapOvr>
    <a:masterClrMapping/>
  </p:clrMapOvr>
  <p:transition>
    <p:cu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0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08" name="Rectangle 4"/>
          <p:cNvSpPr>
            <a:spLocks noGrp="1" noChangeArrowheads="1"/>
          </p:cNvSpPr>
          <p:nvPr>
            <p:ph type="title"/>
          </p:nvPr>
        </p:nvSpPr>
        <p:spPr>
          <a:noFill/>
          <a:ln/>
        </p:spPr>
        <p:txBody>
          <a:bodyPr/>
          <a:lstStyle/>
          <a:p>
            <a:r>
              <a:rPr lang="en-US"/>
              <a:t>Impact of Buffering</a:t>
            </a:r>
          </a:p>
        </p:txBody>
      </p:sp>
      <p:sp>
        <p:nvSpPr>
          <p:cNvPr id="21509" name="Rectangle 5"/>
          <p:cNvSpPr>
            <a:spLocks noGrp="1" noChangeArrowheads="1"/>
          </p:cNvSpPr>
          <p:nvPr>
            <p:ph type="body" idx="1"/>
          </p:nvPr>
        </p:nvSpPr>
        <p:spPr>
          <a:xfrm>
            <a:off x="419669" y="1371600"/>
            <a:ext cx="8343331" cy="4876800"/>
          </a:xfrm>
          <a:noFill/>
          <a:ln/>
        </p:spPr>
        <p:txBody>
          <a:bodyPr/>
          <a:lstStyle/>
          <a:p>
            <a:r>
              <a:rPr lang="en-US" dirty="0" smtClean="0"/>
              <a:t>Repeated </a:t>
            </a:r>
            <a:r>
              <a:rPr lang="en-US" dirty="0"/>
              <a:t>access patterns interact with buffer replacement </a:t>
            </a:r>
            <a:r>
              <a:rPr lang="en-US" dirty="0" smtClean="0"/>
              <a:t>policy</a:t>
            </a:r>
            <a:endParaRPr lang="en-US" dirty="0"/>
          </a:p>
          <a:p>
            <a:pPr lvl="1">
              <a:buSzPct val="75000"/>
            </a:pPr>
            <a:r>
              <a:rPr lang="en-US" dirty="0" smtClean="0"/>
              <a:t>Inner </a:t>
            </a:r>
            <a:r>
              <a:rPr lang="en-US" dirty="0"/>
              <a:t>relation is scanned repeatedly </a:t>
            </a:r>
            <a:r>
              <a:rPr lang="en-US" dirty="0" smtClean="0"/>
              <a:t>in no-index Nested </a:t>
            </a:r>
            <a:r>
              <a:rPr lang="en-US" dirty="0"/>
              <a:t>Loop </a:t>
            </a:r>
            <a:r>
              <a:rPr lang="en-US" dirty="0" smtClean="0"/>
              <a:t>Joins</a:t>
            </a:r>
            <a:endParaRPr lang="en-US" dirty="0" smtClean="0"/>
          </a:p>
          <a:p>
            <a:pPr lvl="1">
              <a:buSzPct val="75000"/>
            </a:pPr>
            <a:r>
              <a:rPr lang="en-US" dirty="0" smtClean="0"/>
              <a:t>With </a:t>
            </a:r>
            <a:r>
              <a:rPr lang="en-US" dirty="0"/>
              <a:t>enough buffer pages to hold inner, replacement policy does not matter.  Otherwise, MRU is best, LRU is worst (</a:t>
            </a:r>
            <a:r>
              <a:rPr lang="en-US" i="1" dirty="0">
                <a:solidFill>
                  <a:srgbClr val="FF0000"/>
                </a:solidFill>
              </a:rPr>
              <a:t>sequential flooding</a:t>
            </a:r>
            <a:r>
              <a:rPr lang="en-US" dirty="0" smtClean="0"/>
              <a:t>)</a:t>
            </a:r>
          </a:p>
          <a:p>
            <a:pPr marL="274320" lvl="1" indent="0">
              <a:buSzPct val="75000"/>
              <a:buNone/>
            </a:pPr>
            <a:endParaRPr lang="en-US" dirty="0"/>
          </a:p>
          <a:p>
            <a:pPr lvl="1">
              <a:buSzPct val="75000"/>
            </a:pPr>
            <a:r>
              <a:rPr lang="en-US" dirty="0"/>
              <a:t>What about Index Nested Loops? Sort-Merge Join?</a:t>
            </a:r>
          </a:p>
        </p:txBody>
      </p:sp>
    </p:spTree>
    <p:extLst>
      <p:ext uri="{BB962C8B-B14F-4D97-AF65-F5344CB8AC3E}">
        <p14:creationId xmlns:p14="http://schemas.microsoft.com/office/powerpoint/2010/main" val="2553049784"/>
      </p:ext>
    </p:extLst>
  </p:cSld>
  <p:clrMapOvr>
    <a:masterClrMapping/>
  </p:clrMapOvr>
  <p:transition>
    <p:cu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6" name="Rectangle 4"/>
          <p:cNvSpPr>
            <a:spLocks noGrp="1" noChangeArrowheads="1"/>
          </p:cNvSpPr>
          <p:nvPr>
            <p:ph type="title"/>
          </p:nvPr>
        </p:nvSpPr>
        <p:spPr>
          <a:noFill/>
          <a:ln/>
        </p:spPr>
        <p:txBody>
          <a:bodyPr/>
          <a:lstStyle/>
          <a:p>
            <a:r>
              <a:rPr lang="en-US"/>
              <a:t>Summary</a:t>
            </a:r>
          </a:p>
        </p:txBody>
      </p:sp>
      <p:sp>
        <p:nvSpPr>
          <p:cNvPr id="23557" name="Rectangle 5"/>
          <p:cNvSpPr>
            <a:spLocks noGrp="1" noChangeArrowheads="1"/>
          </p:cNvSpPr>
          <p:nvPr>
            <p:ph type="body" idx="1"/>
          </p:nvPr>
        </p:nvSpPr>
        <p:spPr>
          <a:xfrm>
            <a:off x="457200" y="1238534"/>
            <a:ext cx="8305800" cy="5009866"/>
          </a:xfrm>
          <a:noFill/>
          <a:ln/>
        </p:spPr>
        <p:txBody>
          <a:bodyPr/>
          <a:lstStyle/>
          <a:p>
            <a:r>
              <a:rPr lang="en-US" dirty="0" smtClean="0"/>
              <a:t>Queries </a:t>
            </a:r>
            <a:r>
              <a:rPr lang="en-US" dirty="0"/>
              <a:t>are composed of a few basic </a:t>
            </a:r>
            <a:r>
              <a:rPr lang="en-US" dirty="0" smtClean="0"/>
              <a:t>operators </a:t>
            </a:r>
          </a:p>
          <a:p>
            <a:pPr lvl="1"/>
            <a:r>
              <a:rPr lang="en-US" dirty="0" smtClean="0"/>
              <a:t>The </a:t>
            </a:r>
            <a:r>
              <a:rPr lang="en-US" dirty="0"/>
              <a:t>implementation of these operators can be carefully tuned </a:t>
            </a:r>
            <a:endParaRPr lang="en-US" dirty="0" smtClean="0"/>
          </a:p>
          <a:p>
            <a:endParaRPr lang="en-US" dirty="0" smtClean="0"/>
          </a:p>
          <a:p>
            <a:r>
              <a:rPr lang="en-US" dirty="0" smtClean="0"/>
              <a:t>Many </a:t>
            </a:r>
            <a:r>
              <a:rPr lang="en-US" dirty="0"/>
              <a:t>alternative implementation techniques for each </a:t>
            </a:r>
            <a:r>
              <a:rPr lang="en-US" dirty="0" smtClean="0"/>
              <a:t>operator</a:t>
            </a:r>
          </a:p>
          <a:p>
            <a:endParaRPr lang="en-US" dirty="0" smtClean="0"/>
          </a:p>
          <a:p>
            <a:r>
              <a:rPr lang="en-US" dirty="0" smtClean="0"/>
              <a:t>No </a:t>
            </a:r>
            <a:r>
              <a:rPr lang="en-US" dirty="0"/>
              <a:t>universally superior technique for most </a:t>
            </a:r>
            <a:r>
              <a:rPr lang="en-US" dirty="0" smtClean="0"/>
              <a:t>operators</a:t>
            </a:r>
            <a:endParaRPr lang="en-US" dirty="0"/>
          </a:p>
          <a:p>
            <a:endParaRPr lang="en-US" dirty="0" smtClean="0"/>
          </a:p>
          <a:p>
            <a:r>
              <a:rPr lang="en-US" dirty="0" smtClean="0"/>
              <a:t>Must </a:t>
            </a:r>
            <a:r>
              <a:rPr lang="en-US" dirty="0"/>
              <a:t>consider available alternatives for each operation in a query and choose best one based on system </a:t>
            </a:r>
            <a:r>
              <a:rPr lang="en-US" dirty="0" smtClean="0"/>
              <a:t>statistics</a:t>
            </a:r>
          </a:p>
        </p:txBody>
      </p:sp>
    </p:spTree>
    <p:extLst>
      <p:ext uri="{BB962C8B-B14F-4D97-AF65-F5344CB8AC3E}">
        <p14:creationId xmlns:p14="http://schemas.microsoft.com/office/powerpoint/2010/main" val="2630903513"/>
      </p:ext>
    </p:extLst>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4" name="Rectangle 4"/>
          <p:cNvSpPr>
            <a:spLocks noGrp="1" noChangeArrowheads="1"/>
          </p:cNvSpPr>
          <p:nvPr>
            <p:ph type="title"/>
          </p:nvPr>
        </p:nvSpPr>
        <p:spPr>
          <a:xfrm>
            <a:off x="381000" y="0"/>
            <a:ext cx="7772400" cy="1104900"/>
          </a:xfrm>
          <a:noFill/>
          <a:ln/>
        </p:spPr>
        <p:txBody>
          <a:bodyPr/>
          <a:lstStyle/>
          <a:p>
            <a:r>
              <a:rPr lang="en-US" dirty="0" smtClean="0"/>
              <a:t>Selections with Simple Condition</a:t>
            </a:r>
            <a:endParaRPr lang="en-US" dirty="0"/>
          </a:p>
        </p:txBody>
      </p:sp>
      <p:sp>
        <p:nvSpPr>
          <p:cNvPr id="5125" name="Rectangle 5"/>
          <p:cNvSpPr>
            <a:spLocks noGrp="1" noChangeArrowheads="1"/>
          </p:cNvSpPr>
          <p:nvPr>
            <p:ph type="body" idx="1"/>
          </p:nvPr>
        </p:nvSpPr>
        <p:spPr>
          <a:xfrm>
            <a:off x="152400" y="1143000"/>
            <a:ext cx="9067800" cy="5105400"/>
          </a:xfrm>
          <a:noFill/>
          <a:ln/>
        </p:spPr>
        <p:txBody>
          <a:bodyPr>
            <a:normAutofit/>
          </a:bodyPr>
          <a:lstStyle/>
          <a:p>
            <a:endParaRPr lang="en-US" dirty="0" smtClean="0"/>
          </a:p>
          <a:p>
            <a:endParaRPr lang="en-US" dirty="0"/>
          </a:p>
          <a:p>
            <a:r>
              <a:rPr lang="en-US" dirty="0" smtClean="0"/>
              <a:t>Case 1: No index, Unsorted data</a:t>
            </a:r>
          </a:p>
          <a:p>
            <a:pPr lvl="1"/>
            <a:r>
              <a:rPr lang="en-US" dirty="0" smtClean="0"/>
              <a:t>Do scan</a:t>
            </a:r>
          </a:p>
          <a:p>
            <a:r>
              <a:rPr lang="en-US" dirty="0" smtClean="0"/>
              <a:t>Case 2: No Index, Sorted Data</a:t>
            </a:r>
          </a:p>
          <a:p>
            <a:pPr lvl="1"/>
            <a:r>
              <a:rPr lang="en-US" dirty="0" smtClean="0"/>
              <a:t>Perform binary search on file (exact match or ranges)</a:t>
            </a:r>
          </a:p>
          <a:p>
            <a:pPr lvl="1"/>
            <a:r>
              <a:rPr lang="en-US" dirty="0" smtClean="0"/>
              <a:t>O(log M), M = number of pages in file</a:t>
            </a:r>
          </a:p>
          <a:p>
            <a:r>
              <a:rPr lang="en-US" dirty="0"/>
              <a:t>Case </a:t>
            </a:r>
            <a:r>
              <a:rPr lang="en-US" dirty="0" smtClean="0"/>
              <a:t>3: Index Available</a:t>
            </a:r>
            <a:endParaRPr lang="en-US" dirty="0"/>
          </a:p>
          <a:p>
            <a:pPr lvl="1"/>
            <a:r>
              <a:rPr lang="en-US" dirty="0" smtClean="0"/>
              <a:t>Is the index B+-Tree or Hash?</a:t>
            </a:r>
          </a:p>
          <a:p>
            <a:pPr lvl="1"/>
            <a:r>
              <a:rPr lang="en-US" dirty="0" smtClean="0"/>
              <a:t>Is it clustered or not?</a:t>
            </a:r>
          </a:p>
        </p:txBody>
      </p:sp>
      <p:graphicFrame>
        <p:nvGraphicFramePr>
          <p:cNvPr id="3" name="Object 2">
            <a:hlinkClick r:id="" action="ppaction://ole?verb=0"/>
          </p:cNvPr>
          <p:cNvGraphicFramePr>
            <a:graphicFrameLocks/>
          </p:cNvGraphicFramePr>
          <p:nvPr>
            <p:extLst>
              <p:ext uri="{D42A27DB-BD31-4B8C-83A1-F6EECF244321}">
                <p14:modId xmlns:p14="http://schemas.microsoft.com/office/powerpoint/2010/main" val="4039716807"/>
              </p:ext>
            </p:extLst>
          </p:nvPr>
        </p:nvGraphicFramePr>
        <p:xfrm>
          <a:off x="2743200" y="1219200"/>
          <a:ext cx="2257425" cy="582613"/>
        </p:xfrm>
        <a:graphic>
          <a:graphicData uri="http://schemas.openxmlformats.org/presentationml/2006/ole">
            <mc:AlternateContent xmlns:mc="http://schemas.openxmlformats.org/markup-compatibility/2006">
              <mc:Choice xmlns:v="urn:schemas-microsoft-com:vml" Requires="v">
                <p:oleObj spid="_x0000_s11393" name="Equation" r:id="rId4" imgW="1485720" imgH="444240" progId="Equation.3">
                  <p:embed/>
                </p:oleObj>
              </mc:Choice>
              <mc:Fallback>
                <p:oleObj name="Equation" r:id="rId4" imgW="1485720" imgH="444240" progId="Equation.3">
                  <p:embed/>
                  <p:pic>
                    <p:nvPicPr>
                      <p:cNvPr id="0" name="Picture 90"/>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1219200"/>
                        <a:ext cx="2257425" cy="582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24915251"/>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5">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5125">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5125">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5125">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5125">
                                            <p:txEl>
                                              <p:pRg st="6" end="6"/>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5125">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5125">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512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4" name="Rectangle 4"/>
          <p:cNvSpPr>
            <a:spLocks noGrp="1" noChangeArrowheads="1"/>
          </p:cNvSpPr>
          <p:nvPr>
            <p:ph type="title"/>
          </p:nvPr>
        </p:nvSpPr>
        <p:spPr>
          <a:xfrm>
            <a:off x="381000" y="0"/>
            <a:ext cx="7772400" cy="1104900"/>
          </a:xfrm>
          <a:noFill/>
          <a:ln/>
        </p:spPr>
        <p:txBody>
          <a:bodyPr/>
          <a:lstStyle/>
          <a:p>
            <a:r>
              <a:rPr lang="en-US" dirty="0"/>
              <a:t>Using an Index for Selections</a:t>
            </a:r>
          </a:p>
        </p:txBody>
      </p:sp>
      <p:sp>
        <p:nvSpPr>
          <p:cNvPr id="5125" name="Rectangle 5"/>
          <p:cNvSpPr>
            <a:spLocks noGrp="1" noChangeArrowheads="1"/>
          </p:cNvSpPr>
          <p:nvPr>
            <p:ph type="body" idx="1"/>
          </p:nvPr>
        </p:nvSpPr>
        <p:spPr>
          <a:xfrm>
            <a:off x="304800" y="1219200"/>
            <a:ext cx="8686800" cy="4876800"/>
          </a:xfrm>
          <a:noFill/>
          <a:ln/>
        </p:spPr>
        <p:txBody>
          <a:bodyPr>
            <a:normAutofit/>
          </a:bodyPr>
          <a:lstStyle/>
          <a:p>
            <a:r>
              <a:rPr lang="en-US" dirty="0"/>
              <a:t>Cost depends </a:t>
            </a:r>
            <a:r>
              <a:rPr lang="en-US" dirty="0" smtClean="0"/>
              <a:t>on</a:t>
            </a:r>
          </a:p>
          <a:p>
            <a:pPr lvl="1"/>
            <a:r>
              <a:rPr lang="en-US" dirty="0" smtClean="0"/>
              <a:t>Number of qualifying tuples</a:t>
            </a:r>
          </a:p>
          <a:p>
            <a:pPr lvl="1"/>
            <a:r>
              <a:rPr lang="en-US" dirty="0" smtClean="0"/>
              <a:t>Clustering</a:t>
            </a:r>
            <a:endParaRPr lang="en-US" dirty="0"/>
          </a:p>
          <a:p>
            <a:pPr>
              <a:buSzPct val="75000"/>
            </a:pPr>
            <a:r>
              <a:rPr lang="en-US" dirty="0"/>
              <a:t>Cost </a:t>
            </a:r>
            <a:r>
              <a:rPr lang="en-US" dirty="0" smtClean="0"/>
              <a:t>has two components:</a:t>
            </a:r>
          </a:p>
          <a:p>
            <a:pPr lvl="1">
              <a:buSzPct val="75000"/>
            </a:pPr>
            <a:r>
              <a:rPr lang="en-US" dirty="0" smtClean="0"/>
              <a:t>Finding </a:t>
            </a:r>
            <a:r>
              <a:rPr lang="en-US" dirty="0"/>
              <a:t>qualifying data entries (typically </a:t>
            </a:r>
            <a:r>
              <a:rPr lang="en-US" dirty="0" smtClean="0"/>
              <a:t>small)</a:t>
            </a:r>
          </a:p>
          <a:p>
            <a:pPr lvl="1">
              <a:buSzPct val="75000"/>
            </a:pPr>
            <a:r>
              <a:rPr lang="en-US" dirty="0" smtClean="0"/>
              <a:t>Retrieving </a:t>
            </a:r>
            <a:r>
              <a:rPr lang="en-US" dirty="0"/>
              <a:t>records (could be large w/o clustering</a:t>
            </a:r>
            <a:r>
              <a:rPr lang="en-US" dirty="0" smtClean="0"/>
              <a:t>)</a:t>
            </a:r>
            <a:endParaRPr lang="en-US" dirty="0"/>
          </a:p>
          <a:p>
            <a:pPr>
              <a:buSzPct val="75000"/>
            </a:pPr>
            <a:r>
              <a:rPr lang="en-US" dirty="0" smtClean="0"/>
              <a:t>Consider </a:t>
            </a:r>
            <a:r>
              <a:rPr lang="en-US" dirty="0" smtClean="0">
                <a:solidFill>
                  <a:srgbClr val="FF0000"/>
                </a:solidFill>
              </a:rPr>
              <a:t>Reserves</a:t>
            </a:r>
            <a:r>
              <a:rPr lang="en-US" dirty="0" smtClean="0"/>
              <a:t>, assume 10</a:t>
            </a:r>
            <a:r>
              <a:rPr lang="en-US" dirty="0"/>
              <a:t>% of tuples </a:t>
            </a:r>
            <a:r>
              <a:rPr lang="en-US" dirty="0" smtClean="0"/>
              <a:t>satisfy condition</a:t>
            </a:r>
          </a:p>
          <a:p>
            <a:pPr lvl="1">
              <a:buSzPct val="75000"/>
            </a:pPr>
            <a:r>
              <a:rPr lang="en-US" dirty="0" smtClean="0"/>
              <a:t>Result has 10K tuples, 100 pages</a:t>
            </a:r>
          </a:p>
          <a:p>
            <a:pPr lvl="1">
              <a:buSzPct val="75000"/>
            </a:pPr>
            <a:r>
              <a:rPr lang="en-US" dirty="0" smtClean="0"/>
              <a:t>With clustered </a:t>
            </a:r>
            <a:r>
              <a:rPr lang="en-US" dirty="0"/>
              <a:t>index, cost is little more than 100 </a:t>
            </a:r>
            <a:r>
              <a:rPr lang="en-US" dirty="0" smtClean="0"/>
              <a:t>I/</a:t>
            </a:r>
            <a:r>
              <a:rPr lang="en-US" dirty="0" err="1" smtClean="0"/>
              <a:t>Os</a:t>
            </a:r>
            <a:endParaRPr lang="en-US" dirty="0" smtClean="0"/>
          </a:p>
          <a:p>
            <a:pPr lvl="1">
              <a:buSzPct val="75000"/>
            </a:pPr>
            <a:r>
              <a:rPr lang="en-US" dirty="0"/>
              <a:t>I</a:t>
            </a:r>
            <a:r>
              <a:rPr lang="en-US" dirty="0" smtClean="0"/>
              <a:t>f </a:t>
            </a:r>
            <a:r>
              <a:rPr lang="en-US" dirty="0" err="1"/>
              <a:t>unclustered</a:t>
            </a:r>
            <a:r>
              <a:rPr lang="en-US" dirty="0"/>
              <a:t>, </a:t>
            </a:r>
            <a:r>
              <a:rPr lang="en-US" dirty="0" smtClean="0"/>
              <a:t>up to </a:t>
            </a:r>
            <a:r>
              <a:rPr lang="en-US" dirty="0"/>
              <a:t>10000 I/</a:t>
            </a:r>
            <a:r>
              <a:rPr lang="en-US" dirty="0" err="1"/>
              <a:t>Os</a:t>
            </a:r>
            <a:r>
              <a:rPr lang="en-US" dirty="0" smtClean="0"/>
              <a:t>! </a:t>
            </a:r>
            <a:endParaRPr lang="en-US" dirty="0"/>
          </a:p>
        </p:txBody>
      </p:sp>
    </p:spTree>
    <p:extLst>
      <p:ext uri="{BB962C8B-B14F-4D97-AF65-F5344CB8AC3E}">
        <p14:creationId xmlns:p14="http://schemas.microsoft.com/office/powerpoint/2010/main" val="771717068"/>
      </p:ext>
    </p:extLst>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512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512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512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512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125">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5125">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5125">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512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4" name="Rectangle 4"/>
          <p:cNvSpPr>
            <a:spLocks noGrp="1" noChangeArrowheads="1"/>
          </p:cNvSpPr>
          <p:nvPr>
            <p:ph type="title"/>
          </p:nvPr>
        </p:nvSpPr>
        <p:spPr>
          <a:xfrm>
            <a:off x="381000" y="0"/>
            <a:ext cx="7772400" cy="1104900"/>
          </a:xfrm>
          <a:noFill/>
          <a:ln/>
        </p:spPr>
        <p:txBody>
          <a:bodyPr/>
          <a:lstStyle/>
          <a:p>
            <a:r>
              <a:rPr lang="en-US" dirty="0" smtClean="0"/>
              <a:t>For </a:t>
            </a:r>
            <a:r>
              <a:rPr lang="en-US" dirty="0" err="1" smtClean="0"/>
              <a:t>Unclustered</a:t>
            </a:r>
            <a:r>
              <a:rPr lang="en-US" dirty="0" smtClean="0"/>
              <a:t> Indexes</a:t>
            </a:r>
            <a:endParaRPr lang="en-US" dirty="0"/>
          </a:p>
        </p:txBody>
      </p:sp>
      <p:sp>
        <p:nvSpPr>
          <p:cNvPr id="5125" name="Rectangle 5"/>
          <p:cNvSpPr>
            <a:spLocks noGrp="1" noChangeArrowheads="1"/>
          </p:cNvSpPr>
          <p:nvPr>
            <p:ph type="body" idx="1"/>
          </p:nvPr>
        </p:nvSpPr>
        <p:spPr>
          <a:xfrm>
            <a:off x="228600" y="1359090"/>
            <a:ext cx="8458200" cy="4876800"/>
          </a:xfrm>
          <a:noFill/>
          <a:ln/>
        </p:spPr>
        <p:txBody>
          <a:bodyPr/>
          <a:lstStyle/>
          <a:p>
            <a:r>
              <a:rPr lang="en-US" sz="2800" i="1" dirty="0" smtClean="0">
                <a:solidFill>
                  <a:srgbClr val="FF0000"/>
                </a:solidFill>
              </a:rPr>
              <a:t>Important refinement</a:t>
            </a:r>
            <a:r>
              <a:rPr lang="en-US" sz="2800" dirty="0" smtClean="0">
                <a:solidFill>
                  <a:srgbClr val="FF0000"/>
                </a:solidFill>
              </a:rPr>
              <a:t>:  </a:t>
            </a:r>
            <a:endParaRPr lang="en-US" sz="2800" dirty="0">
              <a:solidFill>
                <a:srgbClr val="FF0000"/>
              </a:solidFill>
            </a:endParaRPr>
          </a:p>
          <a:p>
            <a:pPr lvl="1">
              <a:buFont typeface="Wingdings" pitchFamily="2" charset="2"/>
              <a:buNone/>
            </a:pPr>
            <a:r>
              <a:rPr lang="en-US" dirty="0"/>
              <a:t>1. Find qualifying data </a:t>
            </a:r>
            <a:r>
              <a:rPr lang="en-US" dirty="0" smtClean="0"/>
              <a:t>entries</a:t>
            </a:r>
            <a:endParaRPr lang="en-US" dirty="0"/>
          </a:p>
          <a:p>
            <a:pPr lvl="1">
              <a:buFont typeface="Wingdings" pitchFamily="2" charset="2"/>
              <a:buNone/>
            </a:pPr>
            <a:r>
              <a:rPr lang="en-US" dirty="0"/>
              <a:t>2. Sort the </a:t>
            </a:r>
            <a:r>
              <a:rPr lang="en-US" dirty="0" err="1"/>
              <a:t>rid’s</a:t>
            </a:r>
            <a:r>
              <a:rPr lang="en-US" dirty="0"/>
              <a:t> of the data records to be </a:t>
            </a:r>
            <a:r>
              <a:rPr lang="en-US" dirty="0" smtClean="0"/>
              <a:t>retrieved</a:t>
            </a:r>
            <a:endParaRPr lang="en-US" dirty="0"/>
          </a:p>
          <a:p>
            <a:pPr lvl="1">
              <a:buFont typeface="Wingdings" pitchFamily="2" charset="2"/>
              <a:buNone/>
            </a:pPr>
            <a:r>
              <a:rPr lang="en-US" dirty="0"/>
              <a:t>3. Fetch rids </a:t>
            </a:r>
            <a:r>
              <a:rPr lang="en-US" i="1" dirty="0">
                <a:solidFill>
                  <a:srgbClr val="FF0000"/>
                </a:solidFill>
              </a:rPr>
              <a:t>in </a:t>
            </a:r>
            <a:r>
              <a:rPr lang="en-US" i="1" dirty="0" smtClean="0">
                <a:solidFill>
                  <a:srgbClr val="FF0000"/>
                </a:solidFill>
              </a:rPr>
              <a:t>order</a:t>
            </a:r>
          </a:p>
          <a:p>
            <a:pPr lvl="1">
              <a:buFont typeface="Wingdings" pitchFamily="2" charset="2"/>
              <a:buNone/>
            </a:pPr>
            <a:endParaRPr lang="en-US" dirty="0"/>
          </a:p>
          <a:p>
            <a:r>
              <a:rPr lang="en-US" sz="2800" dirty="0" smtClean="0"/>
              <a:t>Ensures that </a:t>
            </a:r>
            <a:r>
              <a:rPr lang="en-US" sz="2800" dirty="0"/>
              <a:t>each data page is looked at just </a:t>
            </a:r>
            <a:r>
              <a:rPr lang="en-US" sz="2800" dirty="0" smtClean="0"/>
              <a:t>once</a:t>
            </a:r>
          </a:p>
          <a:p>
            <a:pPr lvl="1"/>
            <a:r>
              <a:rPr lang="en-US" sz="2100" dirty="0" smtClean="0"/>
              <a:t>although number of I/</a:t>
            </a:r>
            <a:r>
              <a:rPr lang="en-US" sz="2100" dirty="0" err="1" smtClean="0"/>
              <a:t>Os</a:t>
            </a:r>
            <a:r>
              <a:rPr lang="en-US" sz="2100" dirty="0" smtClean="0"/>
              <a:t> still </a:t>
            </a:r>
            <a:r>
              <a:rPr lang="en-US" sz="2100" dirty="0"/>
              <a:t>higher than with </a:t>
            </a:r>
            <a:r>
              <a:rPr lang="en-US" sz="2100" dirty="0" smtClean="0"/>
              <a:t>clustering </a:t>
            </a:r>
            <a:endParaRPr lang="en-US" sz="2100" dirty="0"/>
          </a:p>
        </p:txBody>
      </p:sp>
    </p:spTree>
    <p:extLst>
      <p:ext uri="{BB962C8B-B14F-4D97-AF65-F5344CB8AC3E}">
        <p14:creationId xmlns:p14="http://schemas.microsoft.com/office/powerpoint/2010/main" val="2384485213"/>
      </p:ext>
    </p:extLst>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from Oracle: </a:t>
            </a:r>
            <a:r>
              <a:rPr lang="en-US" dirty="0" err="1" smtClean="0"/>
              <a:t>unclustered</a:t>
            </a:r>
            <a:r>
              <a:rPr lang="en-US" dirty="0" smtClean="0"/>
              <a:t> index on </a:t>
            </a:r>
            <a:r>
              <a:rPr lang="en-US" dirty="0" smtClean="0"/>
              <a:t>K500K (added to table bench)</a:t>
            </a:r>
            <a:endParaRPr lang="en-US" dirty="0"/>
          </a:p>
        </p:txBody>
      </p:sp>
      <p:sp>
        <p:nvSpPr>
          <p:cNvPr id="3" name="Content Placeholder 2"/>
          <p:cNvSpPr>
            <a:spLocks noGrp="1"/>
          </p:cNvSpPr>
          <p:nvPr>
            <p:ph sz="quarter" idx="1"/>
          </p:nvPr>
        </p:nvSpPr>
        <p:spPr>
          <a:xfrm>
            <a:off x="0" y="1295400"/>
            <a:ext cx="8382000" cy="4937760"/>
          </a:xfrm>
        </p:spPr>
        <p:txBody>
          <a:bodyPr>
            <a:normAutofit fontScale="92500"/>
          </a:bodyPr>
          <a:lstStyle/>
          <a:p>
            <a:pPr marL="0" indent="0">
              <a:buNone/>
            </a:pPr>
            <a:r>
              <a:rPr lang="en-US" sz="1700" b="1" dirty="0">
                <a:latin typeface="Courier New" panose="02070309020205020404" pitchFamily="49" charset="0"/>
                <a:cs typeface="Courier New" panose="02070309020205020404" pitchFamily="49" charset="0"/>
              </a:rPr>
              <a:t>SQL&gt; select </a:t>
            </a:r>
            <a:r>
              <a:rPr lang="en-US" sz="1700" b="1" dirty="0" smtClean="0">
                <a:latin typeface="Courier New" panose="02070309020205020404" pitchFamily="49" charset="0"/>
                <a:cs typeface="Courier New" panose="02070309020205020404" pitchFamily="49" charset="0"/>
              </a:rPr>
              <a:t>k500k, </a:t>
            </a:r>
            <a:r>
              <a:rPr lang="en-US" sz="1700" b="1" dirty="0" err="1" smtClean="0">
                <a:latin typeface="Courier New" panose="02070309020205020404" pitchFamily="49" charset="0"/>
                <a:cs typeface="Courier New" panose="02070309020205020404" pitchFamily="49" charset="0"/>
              </a:rPr>
              <a:t>rowid</a:t>
            </a:r>
            <a:r>
              <a:rPr lang="en-US" sz="1700" b="1" dirty="0" smtClean="0">
                <a:latin typeface="Courier New" panose="02070309020205020404" pitchFamily="49" charset="0"/>
                <a:cs typeface="Courier New" panose="02070309020205020404" pitchFamily="49" charset="0"/>
              </a:rPr>
              <a:t> </a:t>
            </a:r>
            <a:r>
              <a:rPr lang="en-US" sz="1700" b="1" dirty="0">
                <a:latin typeface="Courier New" panose="02070309020205020404" pitchFamily="49" charset="0"/>
                <a:cs typeface="Courier New" panose="02070309020205020404" pitchFamily="49" charset="0"/>
              </a:rPr>
              <a:t>from bench where k500k&gt;=400 and k500k&lt;403</a:t>
            </a:r>
            <a:r>
              <a:rPr lang="en-US" sz="1700" b="1" dirty="0" smtClean="0"/>
              <a:t>;</a:t>
            </a:r>
            <a:endParaRPr lang="en-US" sz="1700" b="1" dirty="0"/>
          </a:p>
          <a:p>
            <a:pPr marL="0" indent="0">
              <a:buNone/>
            </a:pPr>
            <a:r>
              <a:rPr lang="en-US" sz="1700" b="1" dirty="0">
                <a:latin typeface="Courier New" panose="02070309020205020404" pitchFamily="49" charset="0"/>
                <a:cs typeface="Courier New" panose="02070309020205020404" pitchFamily="49" charset="0"/>
              </a:rPr>
              <a:t> K500K ROWID</a:t>
            </a:r>
          </a:p>
          <a:p>
            <a:pPr marL="0" indent="0">
              <a:buNone/>
            </a:pPr>
            <a:r>
              <a:rPr lang="en-US" sz="1700" b="1" dirty="0">
                <a:latin typeface="Courier New" panose="02070309020205020404" pitchFamily="49" charset="0"/>
                <a:cs typeface="Courier New" panose="02070309020205020404" pitchFamily="49" charset="0"/>
              </a:rPr>
              <a:t>---------- ------------------</a:t>
            </a:r>
          </a:p>
          <a:p>
            <a:pPr marL="0" indent="0">
              <a:buNone/>
            </a:pPr>
            <a:r>
              <a:rPr lang="en-US" sz="1700" b="1" dirty="0">
                <a:latin typeface="Courier New" panose="02070309020205020404" pitchFamily="49" charset="0"/>
                <a:cs typeface="Courier New" panose="02070309020205020404" pitchFamily="49" charset="0"/>
              </a:rPr>
              <a:t>       400 AAA8A4AACAAADZqAAU</a:t>
            </a:r>
          </a:p>
          <a:p>
            <a:pPr marL="0" indent="0">
              <a:buNone/>
            </a:pPr>
            <a:r>
              <a:rPr lang="en-US" sz="1700" b="1" dirty="0">
                <a:latin typeface="Courier New" panose="02070309020205020404" pitchFamily="49" charset="0"/>
                <a:cs typeface="Courier New" panose="02070309020205020404" pitchFamily="49" charset="0"/>
              </a:rPr>
              <a:t>       400 </a:t>
            </a:r>
            <a:r>
              <a:rPr lang="en-US" sz="1700" b="1" dirty="0" smtClean="0">
                <a:latin typeface="Courier New" panose="02070309020205020404" pitchFamily="49" charset="0"/>
                <a:cs typeface="Courier New" panose="02070309020205020404" pitchFamily="49" charset="0"/>
              </a:rPr>
              <a:t>AAA8A4AACAAAGuHAAW     k500k = 400: 2 data </a:t>
            </a:r>
            <a:r>
              <a:rPr lang="en-US" sz="1700" b="1" dirty="0" err="1" smtClean="0">
                <a:latin typeface="Courier New" panose="02070309020205020404" pitchFamily="49" charset="0"/>
                <a:cs typeface="Courier New" panose="02070309020205020404" pitchFamily="49" charset="0"/>
              </a:rPr>
              <a:t>entrie</a:t>
            </a:r>
            <a:endParaRPr lang="en-US" sz="1700" b="1" dirty="0">
              <a:latin typeface="Courier New" panose="02070309020205020404" pitchFamily="49" charset="0"/>
              <a:cs typeface="Courier New" panose="02070309020205020404" pitchFamily="49" charset="0"/>
            </a:endParaRPr>
          </a:p>
          <a:p>
            <a:pPr marL="0" indent="0">
              <a:buNone/>
            </a:pPr>
            <a:r>
              <a:rPr lang="en-US" sz="1700" b="1" dirty="0">
                <a:latin typeface="Courier New" panose="02070309020205020404" pitchFamily="49" charset="0"/>
                <a:cs typeface="Courier New" panose="02070309020205020404" pitchFamily="49" charset="0"/>
              </a:rPr>
              <a:t>       401 AAA8A4AACAAAFVzAAY</a:t>
            </a:r>
          </a:p>
          <a:p>
            <a:pPr marL="0" indent="0">
              <a:buNone/>
            </a:pPr>
            <a:r>
              <a:rPr lang="en-US" sz="1700" b="1" dirty="0">
                <a:latin typeface="Courier New" panose="02070309020205020404" pitchFamily="49" charset="0"/>
                <a:cs typeface="Courier New" panose="02070309020205020404" pitchFamily="49" charset="0"/>
              </a:rPr>
              <a:t>       401 </a:t>
            </a:r>
            <a:r>
              <a:rPr lang="en-US" sz="1700" b="1" dirty="0" smtClean="0">
                <a:latin typeface="Courier New" panose="02070309020205020404" pitchFamily="49" charset="0"/>
                <a:cs typeface="Courier New" panose="02070309020205020404" pitchFamily="49" charset="0"/>
              </a:rPr>
              <a:t>AAA8A4AACAAAGRVAAC     k500k = 401: 2 data entries</a:t>
            </a:r>
            <a:endParaRPr lang="en-US" sz="1700" b="1" dirty="0">
              <a:latin typeface="Courier New" panose="02070309020205020404" pitchFamily="49" charset="0"/>
              <a:cs typeface="Courier New" panose="02070309020205020404" pitchFamily="49" charset="0"/>
            </a:endParaRPr>
          </a:p>
          <a:p>
            <a:pPr marL="0" indent="0">
              <a:buNone/>
            </a:pPr>
            <a:r>
              <a:rPr lang="en-US" sz="1700" b="1" dirty="0">
                <a:latin typeface="Courier New" panose="02070309020205020404" pitchFamily="49" charset="0"/>
                <a:cs typeface="Courier New" panose="02070309020205020404" pitchFamily="49" charset="0"/>
              </a:rPr>
              <a:t>       402 AAA8A4AACAAAEiLAAA</a:t>
            </a:r>
          </a:p>
          <a:p>
            <a:pPr marL="0" indent="0">
              <a:buNone/>
            </a:pPr>
            <a:r>
              <a:rPr lang="en-US" sz="1700" b="1" dirty="0">
                <a:latin typeface="Courier New" panose="02070309020205020404" pitchFamily="49" charset="0"/>
                <a:cs typeface="Courier New" panose="02070309020205020404" pitchFamily="49" charset="0"/>
              </a:rPr>
              <a:t>       402 AAA8A4AACAAAGWmAAB</a:t>
            </a:r>
          </a:p>
          <a:p>
            <a:pPr marL="0" indent="0">
              <a:buNone/>
            </a:pPr>
            <a:r>
              <a:rPr lang="en-US" sz="1700" b="1" dirty="0">
                <a:latin typeface="Courier New" panose="02070309020205020404" pitchFamily="49" charset="0"/>
                <a:cs typeface="Courier New" panose="02070309020205020404" pitchFamily="49" charset="0"/>
              </a:rPr>
              <a:t>       402 </a:t>
            </a:r>
            <a:r>
              <a:rPr lang="en-US" sz="1700" b="1" dirty="0" smtClean="0">
                <a:latin typeface="Courier New" panose="02070309020205020404" pitchFamily="49" charset="0"/>
                <a:cs typeface="Courier New" panose="02070309020205020404" pitchFamily="49" charset="0"/>
              </a:rPr>
              <a:t>AAA8A4AACAAAGkWAAW     k500k=402:4 data entries</a:t>
            </a:r>
          </a:p>
          <a:p>
            <a:pPr marL="0" indent="0">
              <a:buNone/>
            </a:pPr>
            <a:r>
              <a:rPr lang="en-US" sz="1700" b="1" dirty="0" smtClean="0">
                <a:latin typeface="Courier New" panose="02070309020205020404" pitchFamily="49" charset="0"/>
                <a:cs typeface="Courier New" panose="02070309020205020404" pitchFamily="49" charset="0"/>
              </a:rPr>
              <a:t>       402 AAA8A4AACAAAHpnAAE</a:t>
            </a:r>
          </a:p>
          <a:p>
            <a:r>
              <a:rPr lang="en-US" dirty="0" smtClean="0"/>
              <a:t>RIDs </a:t>
            </a:r>
            <a:r>
              <a:rPr lang="en-US" dirty="0" smtClean="0"/>
              <a:t>for a certain key are in sorted order in index.</a:t>
            </a:r>
          </a:p>
          <a:p>
            <a:r>
              <a:rPr lang="en-US" dirty="0" smtClean="0"/>
              <a:t>With 3 keys, the whole set of RIDs is not in RID order.</a:t>
            </a:r>
          </a:p>
          <a:p>
            <a:r>
              <a:rPr lang="en-US" dirty="0" smtClean="0"/>
              <a:t>This is an index-only query, no need to access heap table.</a:t>
            </a:r>
            <a:endParaRPr lang="en-US" dirty="0"/>
          </a:p>
        </p:txBody>
      </p:sp>
      <p:sp>
        <p:nvSpPr>
          <p:cNvPr id="4" name="Right Brace 3"/>
          <p:cNvSpPr/>
          <p:nvPr/>
        </p:nvSpPr>
        <p:spPr>
          <a:xfrm rot="10800000" flipH="1">
            <a:off x="3886200" y="2362199"/>
            <a:ext cx="228600" cy="4082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Right Brace 4"/>
          <p:cNvSpPr/>
          <p:nvPr/>
        </p:nvSpPr>
        <p:spPr>
          <a:xfrm rot="10800000" flipH="1">
            <a:off x="3931919" y="3047999"/>
            <a:ext cx="182881" cy="381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p:cNvSpPr/>
          <p:nvPr/>
        </p:nvSpPr>
        <p:spPr>
          <a:xfrm rot="10800000" flipH="1">
            <a:off x="3962401" y="3706519"/>
            <a:ext cx="182880" cy="109408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881406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from Oracle: </a:t>
            </a:r>
            <a:r>
              <a:rPr lang="en-US" dirty="0" err="1" smtClean="0"/>
              <a:t>unclustered</a:t>
            </a:r>
            <a:r>
              <a:rPr lang="en-US" dirty="0" smtClean="0"/>
              <a:t> </a:t>
            </a:r>
            <a:r>
              <a:rPr lang="en-US" dirty="0" smtClean="0"/>
              <a:t>index on K500K</a:t>
            </a:r>
            <a:endParaRPr lang="en-US" dirty="0"/>
          </a:p>
        </p:txBody>
      </p:sp>
      <p:sp>
        <p:nvSpPr>
          <p:cNvPr id="3" name="Content Placeholder 2"/>
          <p:cNvSpPr>
            <a:spLocks noGrp="1"/>
          </p:cNvSpPr>
          <p:nvPr>
            <p:ph sz="quarter" idx="1"/>
          </p:nvPr>
        </p:nvSpPr>
        <p:spPr>
          <a:xfrm>
            <a:off x="381000" y="1295400"/>
            <a:ext cx="8382000" cy="4937760"/>
          </a:xfrm>
        </p:spPr>
        <p:txBody>
          <a:bodyPr>
            <a:normAutofit fontScale="85000" lnSpcReduction="10000"/>
          </a:bodyPr>
          <a:lstStyle/>
          <a:p>
            <a:pPr marL="0" indent="0">
              <a:buNone/>
            </a:pPr>
            <a:r>
              <a:rPr lang="en-US" sz="1700" b="1" dirty="0">
                <a:latin typeface="Courier New" panose="02070309020205020404" pitchFamily="49" charset="0"/>
                <a:cs typeface="Courier New" panose="02070309020205020404" pitchFamily="49" charset="0"/>
              </a:rPr>
              <a:t>SQL&gt; select </a:t>
            </a:r>
            <a:r>
              <a:rPr lang="en-US" sz="1700" b="1" dirty="0" err="1" smtClean="0">
                <a:latin typeface="Courier New" panose="02070309020205020404" pitchFamily="49" charset="0"/>
                <a:cs typeface="Courier New" panose="02070309020205020404" pitchFamily="49" charset="0"/>
              </a:rPr>
              <a:t>kseq</a:t>
            </a:r>
            <a:r>
              <a:rPr lang="en-US" sz="1700" b="1" dirty="0" smtClean="0">
                <a:latin typeface="Courier New" panose="02070309020205020404" pitchFamily="49" charset="0"/>
                <a:cs typeface="Courier New" panose="02070309020205020404" pitchFamily="49" charset="0"/>
              </a:rPr>
              <a:t> </a:t>
            </a:r>
            <a:r>
              <a:rPr lang="en-US" sz="1700" b="1" dirty="0">
                <a:latin typeface="Courier New" panose="02070309020205020404" pitchFamily="49" charset="0"/>
                <a:cs typeface="Courier New" panose="02070309020205020404" pitchFamily="49" charset="0"/>
              </a:rPr>
              <a:t>from </a:t>
            </a:r>
            <a:r>
              <a:rPr lang="en-US" sz="1700" b="1" dirty="0" smtClean="0">
                <a:latin typeface="Courier New" panose="02070309020205020404" pitchFamily="49" charset="0"/>
                <a:cs typeface="Courier New" panose="02070309020205020404" pitchFamily="49" charset="0"/>
              </a:rPr>
              <a:t>bench250 </a:t>
            </a:r>
            <a:r>
              <a:rPr lang="en-US" sz="1700" b="1" dirty="0">
                <a:latin typeface="Courier New" panose="02070309020205020404" pitchFamily="49" charset="0"/>
                <a:cs typeface="Courier New" panose="02070309020205020404" pitchFamily="49" charset="0"/>
              </a:rPr>
              <a:t>where k500k&gt;=400 and k500k&lt;403</a:t>
            </a:r>
            <a:r>
              <a:rPr lang="en-US" sz="1700" b="1" dirty="0" smtClean="0"/>
              <a:t>;</a:t>
            </a:r>
            <a:endParaRPr lang="en-US" sz="1700" b="1" dirty="0"/>
          </a:p>
          <a:p>
            <a:pPr marL="0" indent="0">
              <a:buNone/>
            </a:pPr>
            <a:r>
              <a:rPr lang="en-US" sz="1700" b="1" dirty="0">
                <a:latin typeface="Courier New" panose="02070309020205020404" pitchFamily="49" charset="0"/>
                <a:cs typeface="Courier New" panose="02070309020205020404" pitchFamily="49" charset="0"/>
              </a:rPr>
              <a:t> KSEQ</a:t>
            </a:r>
          </a:p>
          <a:p>
            <a:pPr marL="0" indent="0">
              <a:buNone/>
            </a:pPr>
            <a:r>
              <a:rPr lang="en-US" sz="1700" b="1" dirty="0">
                <a:latin typeface="Courier New" panose="02070309020205020404" pitchFamily="49" charset="0"/>
                <a:cs typeface="Courier New" panose="02070309020205020404" pitchFamily="49" charset="0"/>
              </a:rPr>
              <a:t>----------</a:t>
            </a:r>
          </a:p>
          <a:p>
            <a:pPr marL="0" indent="0">
              <a:buNone/>
            </a:pPr>
            <a:r>
              <a:rPr lang="en-US" sz="1700" b="1" dirty="0">
                <a:latin typeface="Courier New" panose="02070309020205020404" pitchFamily="49" charset="0"/>
                <a:cs typeface="Courier New" panose="02070309020205020404" pitchFamily="49" charset="0"/>
              </a:rPr>
              <a:t> </a:t>
            </a:r>
            <a:r>
              <a:rPr lang="en-US" sz="1700" b="1" dirty="0" smtClean="0">
                <a:latin typeface="Courier New" panose="02070309020205020404" pitchFamily="49" charset="0"/>
                <a:cs typeface="Courier New" panose="02070309020205020404" pitchFamily="49" charset="0"/>
              </a:rPr>
              <a:t>   432909</a:t>
            </a:r>
            <a:endParaRPr lang="en-US" sz="1700" b="1" dirty="0">
              <a:latin typeface="Courier New" panose="02070309020205020404" pitchFamily="49" charset="0"/>
              <a:cs typeface="Courier New" panose="02070309020205020404" pitchFamily="49" charset="0"/>
            </a:endParaRPr>
          </a:p>
          <a:p>
            <a:pPr marL="0" indent="0">
              <a:buNone/>
            </a:pPr>
            <a:r>
              <a:rPr lang="en-US" sz="1700" b="1" dirty="0">
                <a:latin typeface="Courier New" panose="02070309020205020404" pitchFamily="49" charset="0"/>
                <a:cs typeface="Courier New" panose="02070309020205020404" pitchFamily="49" charset="0"/>
              </a:rPr>
              <a:t>    894121</a:t>
            </a:r>
          </a:p>
          <a:p>
            <a:pPr marL="0" indent="0">
              <a:buNone/>
            </a:pPr>
            <a:r>
              <a:rPr lang="en-US" sz="1700" b="1" dirty="0">
                <a:latin typeface="Courier New" panose="02070309020205020404" pitchFamily="49" charset="0"/>
                <a:cs typeface="Courier New" panose="02070309020205020404" pitchFamily="49" charset="0"/>
              </a:rPr>
              <a:t>   1226517</a:t>
            </a:r>
          </a:p>
          <a:p>
            <a:pPr marL="0" indent="0">
              <a:buNone/>
            </a:pPr>
            <a:r>
              <a:rPr lang="en-US" sz="1700" b="1" dirty="0" smtClean="0">
                <a:latin typeface="Courier New" panose="02070309020205020404" pitchFamily="49" charset="0"/>
                <a:cs typeface="Courier New" panose="02070309020205020404" pitchFamily="49" charset="0"/>
              </a:rPr>
              <a:t>…</a:t>
            </a:r>
            <a:endParaRPr lang="en-US" sz="1700" b="1" dirty="0">
              <a:latin typeface="Courier New" panose="02070309020205020404" pitchFamily="49" charset="0"/>
              <a:cs typeface="Courier New" panose="02070309020205020404" pitchFamily="49" charset="0"/>
            </a:endParaRPr>
          </a:p>
          <a:p>
            <a:pPr marL="0" indent="0">
              <a:buNone/>
            </a:pPr>
            <a:r>
              <a:rPr lang="en-US" sz="1700" b="1" dirty="0" smtClean="0">
                <a:latin typeface="Courier New" panose="02070309020205020404" pitchFamily="49" charset="0"/>
                <a:cs typeface="Courier New" panose="02070309020205020404" pitchFamily="49" charset="0"/>
              </a:rPr>
              <a:t> 247946329</a:t>
            </a:r>
            <a:endParaRPr lang="en-US" sz="1700" b="1" dirty="0">
              <a:latin typeface="Courier New" panose="02070309020205020404" pitchFamily="49" charset="0"/>
              <a:cs typeface="Courier New" panose="02070309020205020404" pitchFamily="49" charset="0"/>
            </a:endParaRPr>
          </a:p>
          <a:p>
            <a:pPr marL="0" indent="0">
              <a:buNone/>
            </a:pPr>
            <a:r>
              <a:rPr lang="en-US" sz="1700" b="1" dirty="0">
                <a:latin typeface="Courier New" panose="02070309020205020404" pitchFamily="49" charset="0"/>
                <a:cs typeface="Courier New" panose="02070309020205020404" pitchFamily="49" charset="0"/>
              </a:rPr>
              <a:t> 248832188</a:t>
            </a:r>
          </a:p>
          <a:p>
            <a:pPr marL="0" indent="0">
              <a:buNone/>
            </a:pPr>
            <a:r>
              <a:rPr lang="en-US" sz="1700" b="1" dirty="0">
                <a:latin typeface="Courier New" panose="02070309020205020404" pitchFamily="49" charset="0"/>
                <a:cs typeface="Courier New" panose="02070309020205020404" pitchFamily="49" charset="0"/>
              </a:rPr>
              <a:t> 249145270</a:t>
            </a:r>
          </a:p>
          <a:p>
            <a:pPr marL="0" indent="0">
              <a:buNone/>
            </a:pPr>
            <a:r>
              <a:rPr lang="en-US" sz="1700" b="1" dirty="0">
                <a:latin typeface="Courier New" panose="02070309020205020404" pitchFamily="49" charset="0"/>
                <a:cs typeface="Courier New" panose="02070309020205020404" pitchFamily="49" charset="0"/>
              </a:rPr>
              <a:t> 249135567 </a:t>
            </a:r>
            <a:endParaRPr lang="en-US" sz="1700" b="1" dirty="0" smtClean="0">
              <a:latin typeface="Courier New" panose="02070309020205020404" pitchFamily="49" charset="0"/>
              <a:cs typeface="Courier New" panose="02070309020205020404" pitchFamily="49" charset="0"/>
            </a:endParaRPr>
          </a:p>
          <a:p>
            <a:pPr marL="0" indent="0">
              <a:buNone/>
            </a:pPr>
            <a:r>
              <a:rPr lang="en-US" sz="1700" b="1" dirty="0" smtClean="0">
                <a:latin typeface="Courier New" panose="02070309020205020404" pitchFamily="49" charset="0"/>
                <a:cs typeface="Courier New" panose="02070309020205020404" pitchFamily="49" charset="0"/>
              </a:rPr>
              <a:t>1517 </a:t>
            </a:r>
            <a:r>
              <a:rPr lang="en-US" sz="1700" b="1" dirty="0">
                <a:latin typeface="Courier New" panose="02070309020205020404" pitchFamily="49" charset="0"/>
                <a:cs typeface="Courier New" panose="02070309020205020404" pitchFamily="49" charset="0"/>
              </a:rPr>
              <a:t>rows selected</a:t>
            </a:r>
            <a:r>
              <a:rPr lang="en-US" sz="1700" b="1" dirty="0" smtClean="0">
                <a:latin typeface="Courier New" panose="02070309020205020404" pitchFamily="49" charset="0"/>
                <a:cs typeface="Courier New" panose="02070309020205020404" pitchFamily="49" charset="0"/>
              </a:rPr>
              <a:t>.</a:t>
            </a:r>
          </a:p>
          <a:p>
            <a:pPr marL="0" indent="0">
              <a:buNone/>
            </a:pPr>
            <a:endParaRPr lang="en-US" sz="1700" b="1" dirty="0" smtClean="0">
              <a:latin typeface="Courier New" panose="02070309020205020404" pitchFamily="49" charset="0"/>
              <a:cs typeface="Courier New" panose="02070309020205020404" pitchFamily="49" charset="0"/>
            </a:endParaRPr>
          </a:p>
          <a:p>
            <a:r>
              <a:rPr lang="en-US" sz="1800" dirty="0" smtClean="0">
                <a:latin typeface="Arial" panose="020B0604020202020204" pitchFamily="34" charset="0"/>
                <a:cs typeface="Arial" panose="020B0604020202020204" pitchFamily="34" charset="0"/>
              </a:rPr>
              <a:t>Note that the RIDs were sorted before the KSEQ values were obtained from the heap table</a:t>
            </a:r>
            <a:r>
              <a:rPr lang="en-US" sz="1800" dirty="0" smtClean="0">
                <a:latin typeface="Arial" panose="020B0604020202020204" pitchFamily="34" charset="0"/>
                <a:cs typeface="Arial" panose="020B0604020202020204" pitchFamily="34" charset="0"/>
              </a:rPr>
              <a:t>.</a:t>
            </a:r>
          </a:p>
          <a:p>
            <a:r>
              <a:rPr lang="en-US" sz="1800" dirty="0" smtClean="0">
                <a:latin typeface="Arial" panose="020B0604020202020204" pitchFamily="34" charset="0"/>
                <a:cs typeface="Arial" panose="020B0604020202020204" pitchFamily="34" charset="0"/>
              </a:rPr>
              <a:t>For the smaller bench table, rid sort isn’t done for this query.</a:t>
            </a:r>
            <a:endParaRPr lang="en-US" sz="1800" dirty="0" smtClean="0">
              <a:latin typeface="Arial" panose="020B0604020202020204" pitchFamily="34" charset="0"/>
              <a:cs typeface="Arial" panose="020B0604020202020204" pitchFamily="34" charset="0"/>
            </a:endParaRPr>
          </a:p>
          <a:p>
            <a:r>
              <a:rPr lang="en-US" sz="1800" dirty="0" err="1" smtClean="0">
                <a:latin typeface="Arial" panose="020B0604020202020204" pitchFamily="34" charset="0"/>
                <a:cs typeface="Arial" panose="020B0604020202020204" pitchFamily="34" charset="0"/>
              </a:rPr>
              <a:t>Mysql</a:t>
            </a:r>
            <a:r>
              <a:rPr lang="en-US" sz="1800" dirty="0" smtClean="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also sorts RIDs before at least some lookups, starting with v. 5.6 (“MRR” Multi Range Read, new feature</a:t>
            </a:r>
            <a:r>
              <a:rPr lang="en-US" sz="1800" dirty="0" smtClean="0">
                <a:latin typeface="Arial" panose="020B0604020202020204" pitchFamily="34" charset="0"/>
                <a:cs typeface="Arial" panose="020B0604020202020204" pitchFamily="34" charset="0"/>
              </a:rPr>
              <a:t>)</a:t>
            </a:r>
          </a:p>
          <a:p>
            <a:r>
              <a:rPr lang="en-US" sz="1800" dirty="0" smtClean="0">
                <a:latin typeface="Arial" panose="020B0604020202020204" pitchFamily="34" charset="0"/>
                <a:cs typeface="Arial" panose="020B0604020202020204" pitchFamily="34" charset="0"/>
              </a:rPr>
              <a:t>Rid sort works for RAID set too: each disk is given a sorted set of its </a:t>
            </a:r>
            <a:endParaRPr lang="en-US" sz="1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70206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27170</TotalTime>
  <Pages>27</Pages>
  <Words>3907</Words>
  <Application>Microsoft Office PowerPoint</Application>
  <PresentationFormat>On-screen Show (4:3)</PresentationFormat>
  <Paragraphs>508</Paragraphs>
  <Slides>45</Slides>
  <Notes>40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56" baseType="lpstr">
      <vt:lpstr>Arial</vt:lpstr>
      <vt:lpstr>Book Antiqua</vt:lpstr>
      <vt:lpstr>Bookman Old Style</vt:lpstr>
      <vt:lpstr>Courier New</vt:lpstr>
      <vt:lpstr>Gill Sans MT</vt:lpstr>
      <vt:lpstr>Symbol</vt:lpstr>
      <vt:lpstr>Times New Roman</vt:lpstr>
      <vt:lpstr>Wingdings</vt:lpstr>
      <vt:lpstr>Wingdings 3</vt:lpstr>
      <vt:lpstr>Origin</vt:lpstr>
      <vt:lpstr>Equation</vt:lpstr>
      <vt:lpstr>Evaluation of Relational Operators: Chap. 14</vt:lpstr>
      <vt:lpstr>Architecture of a DBMS</vt:lpstr>
      <vt:lpstr>Relational Algebra</vt:lpstr>
      <vt:lpstr>Example Schema</vt:lpstr>
      <vt:lpstr>Selections with Simple Condition</vt:lpstr>
      <vt:lpstr>Using an Index for Selections</vt:lpstr>
      <vt:lpstr>For Unclustered Indexes</vt:lpstr>
      <vt:lpstr>Example from Oracle: unclustered index on K500K (added to table bench)</vt:lpstr>
      <vt:lpstr>Example from Oracle: unclustered index on K500K</vt:lpstr>
      <vt:lpstr>General Conditions Selections</vt:lpstr>
      <vt:lpstr>Evaluating Conjunctive Forms (1/2)</vt:lpstr>
      <vt:lpstr>Evaluating Conjunctive Forms (2/2)</vt:lpstr>
      <vt:lpstr>Intersecting RIDs via Index JOIN</vt:lpstr>
      <vt:lpstr>Projection</vt:lpstr>
      <vt:lpstr>Projection with Sorting</vt:lpstr>
      <vt:lpstr>Projection with Sorting</vt:lpstr>
      <vt:lpstr>Projection with Hashing</vt:lpstr>
      <vt:lpstr>Hash Projection: Partitioning Phase</vt:lpstr>
      <vt:lpstr>Hash Projection: Second Phase</vt:lpstr>
      <vt:lpstr>Projection with Hashing</vt:lpstr>
      <vt:lpstr>Discussion of Projection</vt:lpstr>
      <vt:lpstr>Equality Joins With One Join Column</vt:lpstr>
      <vt:lpstr>Simple Nested Loops Join</vt:lpstr>
      <vt:lpstr>Block Nested Loops Join</vt:lpstr>
      <vt:lpstr>Examples of Block Nested Loops</vt:lpstr>
      <vt:lpstr>Executing Joins: Index Nested Loops</vt:lpstr>
      <vt:lpstr>Example of Index Nested Loops (1/2)</vt:lpstr>
      <vt:lpstr>Example of Index Nested Loops (2/2)</vt:lpstr>
      <vt:lpstr>Sort-Merge Join</vt:lpstr>
      <vt:lpstr>Sort-Merge Join Cost</vt:lpstr>
      <vt:lpstr>2-Pass Sort-Merge Join</vt:lpstr>
      <vt:lpstr>Hash-Join: Partitioning Phase</vt:lpstr>
      <vt:lpstr>Hash-Join: Probing Phase</vt:lpstr>
      <vt:lpstr>Hash-Join Properties</vt:lpstr>
      <vt:lpstr>Cost of Hash-Join</vt:lpstr>
      <vt:lpstr>Hash-Join vs Sort-Merge Join</vt:lpstr>
      <vt:lpstr>General Join Conditions (1/2)</vt:lpstr>
      <vt:lpstr>General Join Conditions (2/2)</vt:lpstr>
      <vt:lpstr>Set Operations</vt:lpstr>
      <vt:lpstr>Union with Sorting</vt:lpstr>
      <vt:lpstr>Union with Hashing</vt:lpstr>
      <vt:lpstr>Aggregate Operations (sum, avg, count, min, max)</vt:lpstr>
      <vt:lpstr>Aggregate Operations</vt:lpstr>
      <vt:lpstr>Impact of Buffering</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Storing Data: Disks and Files</dc:title>
  <dc:subject>Database Management Systems</dc:subject>
  <dc:creator>Raghu Ramakrishnan and Johannes Gehrke</dc:creator>
  <cp:keywords>Chapter 9</cp:keywords>
  <cp:lastModifiedBy>eoneil2</cp:lastModifiedBy>
  <cp:revision>615</cp:revision>
  <cp:lastPrinted>2018-02-28T15:01:29Z</cp:lastPrinted>
  <dcterms:created xsi:type="dcterms:W3CDTF">1997-01-06T18:24:52Z</dcterms:created>
  <dcterms:modified xsi:type="dcterms:W3CDTF">2018-03-03T22:06:23Z</dcterms:modified>
</cp:coreProperties>
</file>