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314" r:id="rId3"/>
    <p:sldId id="315" r:id="rId4"/>
    <p:sldId id="337" r:id="rId5"/>
    <p:sldId id="338" r:id="rId6"/>
    <p:sldId id="368" r:id="rId7"/>
    <p:sldId id="339" r:id="rId8"/>
    <p:sldId id="363" r:id="rId9"/>
    <p:sldId id="362" r:id="rId10"/>
    <p:sldId id="340" r:id="rId11"/>
    <p:sldId id="365" r:id="rId12"/>
    <p:sldId id="341" r:id="rId13"/>
    <p:sldId id="364" r:id="rId14"/>
    <p:sldId id="342" r:id="rId15"/>
    <p:sldId id="361" r:id="rId16"/>
    <p:sldId id="344" r:id="rId17"/>
    <p:sldId id="345" r:id="rId18"/>
    <p:sldId id="346" r:id="rId19"/>
    <p:sldId id="351" r:id="rId20"/>
    <p:sldId id="366" r:id="rId21"/>
    <p:sldId id="347" r:id="rId22"/>
    <p:sldId id="349" r:id="rId23"/>
    <p:sldId id="369" r:id="rId24"/>
    <p:sldId id="367" r:id="rId25"/>
    <p:sldId id="350" r:id="rId26"/>
    <p:sldId id="348" r:id="rId27"/>
    <p:sldId id="352" r:id="rId2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60" autoAdjust="0"/>
    <p:restoredTop sz="94660"/>
  </p:normalViewPr>
  <p:slideViewPr>
    <p:cSldViewPr>
      <p:cViewPr varScale="1">
        <p:scale>
          <a:sx n="72" d="100"/>
          <a:sy n="72" d="100"/>
        </p:scale>
        <p:origin x="84" y="52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1" d="100"/>
          <a:sy n="61" d="100"/>
        </p:scale>
        <p:origin x="-2724" y="-3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3604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5020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The slides for this text are organized into chapters. This lecture covers Chapter 16, providing an overview of transactions, concurrency control, and recovery.</a:t>
            </a:r>
          </a:p>
          <a:p>
            <a:endParaRPr lang="en-US"/>
          </a:p>
          <a:p>
            <a:r>
              <a:rPr lang="en-US"/>
              <a:t>This chapter is the first of a sequence (Chapters16, 17, and 18) on transaction management that might be covered in full in a course with a systems emphasis.  It can also be used stand-alone, as a self-contained overview of these issues, in a course with an application emphasis.  It covers the essential concepts in sufficient detail to support a discussion of physical database design and tuning in Chapter 20.</a:t>
            </a:r>
          </a:p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</p:spTree>
    <p:extLst>
      <p:ext uri="{BB962C8B-B14F-4D97-AF65-F5344CB8AC3E}">
        <p14:creationId xmlns:p14="http://schemas.microsoft.com/office/powerpoint/2010/main" val="14817261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4375"/>
            <a:ext cx="4708525" cy="3532188"/>
          </a:xfrm>
          <a:ln cap="flat"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2490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973371" y="1"/>
            <a:ext cx="3037031" cy="465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66" tIns="45583" rIns="91166" bIns="45583" anchor="ctr"/>
          <a:lstStyle/>
          <a:p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973371" y="8831178"/>
            <a:ext cx="3037031" cy="465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993" tIns="0" rIns="18993" bIns="0" anchor="b"/>
          <a:lstStyle/>
          <a:p>
            <a:pPr algn="r" defTabSz="914822"/>
            <a:r>
              <a:rPr lang="en-US" sz="1000" i="1">
                <a:latin typeface="Book Antiqua" pitchFamily="18" charset="0"/>
              </a:rPr>
              <a:t>7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" y="8831178"/>
            <a:ext cx="3038649" cy="465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66" tIns="45583" rIns="91166" bIns="45583" anchor="ctr"/>
          <a:lstStyle/>
          <a:p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" y="1"/>
            <a:ext cx="3038649" cy="465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66" tIns="45583" rIns="91166" bIns="45583" anchor="ctr"/>
          <a:lstStyle/>
          <a:p>
            <a:endParaRPr lang="en-US"/>
          </a:p>
        </p:txBody>
      </p:sp>
      <p:sp>
        <p:nvSpPr>
          <p:cNvPr id="163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  <p:sp>
        <p:nvSpPr>
          <p:cNvPr id="1639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7843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973371" y="1"/>
            <a:ext cx="3037031" cy="465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66" tIns="45583" rIns="91166" bIns="45583" anchor="ctr"/>
          <a:lstStyle/>
          <a:p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973371" y="8831178"/>
            <a:ext cx="3037031" cy="465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993" tIns="0" rIns="18993" bIns="0" anchor="b"/>
          <a:lstStyle/>
          <a:p>
            <a:pPr algn="r" defTabSz="914822"/>
            <a:r>
              <a:rPr lang="en-US" sz="1000" i="1">
                <a:latin typeface="Book Antiqua" pitchFamily="18" charset="0"/>
              </a:rPr>
              <a:t>7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" y="8831178"/>
            <a:ext cx="3038649" cy="465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66" tIns="45583" rIns="91166" bIns="45583" anchor="ctr"/>
          <a:lstStyle/>
          <a:p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" y="1"/>
            <a:ext cx="3038649" cy="465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66" tIns="45583" rIns="91166" bIns="45583" anchor="ctr"/>
          <a:lstStyle/>
          <a:p>
            <a:endParaRPr lang="en-US"/>
          </a:p>
        </p:txBody>
      </p:sp>
      <p:sp>
        <p:nvSpPr>
          <p:cNvPr id="163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  <p:sp>
        <p:nvSpPr>
          <p:cNvPr id="1639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450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84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</p:spTree>
    <p:extLst>
      <p:ext uri="{BB962C8B-B14F-4D97-AF65-F5344CB8AC3E}">
        <p14:creationId xmlns:p14="http://schemas.microsoft.com/office/powerpoint/2010/main" val="42523269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04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</p:spTree>
    <p:extLst>
      <p:ext uri="{BB962C8B-B14F-4D97-AF65-F5344CB8AC3E}">
        <p14:creationId xmlns:p14="http://schemas.microsoft.com/office/powerpoint/2010/main" val="21809066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253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</p:spTree>
    <p:extLst>
      <p:ext uri="{BB962C8B-B14F-4D97-AF65-F5344CB8AC3E}">
        <p14:creationId xmlns:p14="http://schemas.microsoft.com/office/powerpoint/2010/main" val="10788925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457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</p:spTree>
    <p:extLst>
      <p:ext uri="{BB962C8B-B14F-4D97-AF65-F5344CB8AC3E}">
        <p14:creationId xmlns:p14="http://schemas.microsoft.com/office/powerpoint/2010/main" val="34897115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66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</p:spTree>
    <p:extLst>
      <p:ext uri="{BB962C8B-B14F-4D97-AF65-F5344CB8AC3E}">
        <p14:creationId xmlns:p14="http://schemas.microsoft.com/office/powerpoint/2010/main" val="16500263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68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</p:spTree>
    <p:extLst>
      <p:ext uri="{BB962C8B-B14F-4D97-AF65-F5344CB8AC3E}">
        <p14:creationId xmlns:p14="http://schemas.microsoft.com/office/powerpoint/2010/main" val="25131590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86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</p:spTree>
    <p:extLst>
      <p:ext uri="{BB962C8B-B14F-4D97-AF65-F5344CB8AC3E}">
        <p14:creationId xmlns:p14="http://schemas.microsoft.com/office/powerpoint/2010/main" val="3866500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2333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27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</p:spTree>
    <p:extLst>
      <p:ext uri="{BB962C8B-B14F-4D97-AF65-F5344CB8AC3E}">
        <p14:creationId xmlns:p14="http://schemas.microsoft.com/office/powerpoint/2010/main" val="19658224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48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</p:spTree>
    <p:extLst>
      <p:ext uri="{BB962C8B-B14F-4D97-AF65-F5344CB8AC3E}">
        <p14:creationId xmlns:p14="http://schemas.microsoft.com/office/powerpoint/2010/main" val="8744473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07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</p:spTree>
    <p:extLst>
      <p:ext uri="{BB962C8B-B14F-4D97-AF65-F5344CB8AC3E}">
        <p14:creationId xmlns:p14="http://schemas.microsoft.com/office/powerpoint/2010/main" val="27570628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891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</p:spTree>
    <p:extLst>
      <p:ext uri="{BB962C8B-B14F-4D97-AF65-F5344CB8AC3E}">
        <p14:creationId xmlns:p14="http://schemas.microsoft.com/office/powerpoint/2010/main" val="2529964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02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81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</p:spTree>
    <p:extLst>
      <p:ext uri="{BB962C8B-B14F-4D97-AF65-F5344CB8AC3E}">
        <p14:creationId xmlns:p14="http://schemas.microsoft.com/office/powerpoint/2010/main" val="826898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02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</p:spTree>
    <p:extLst>
      <p:ext uri="{BB962C8B-B14F-4D97-AF65-F5344CB8AC3E}">
        <p14:creationId xmlns:p14="http://schemas.microsoft.com/office/powerpoint/2010/main" val="12983622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88620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4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 cap="flat"/>
        </p:spPr>
      </p:sp>
      <p:sp>
        <p:nvSpPr>
          <p:cNvPr id="2663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96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</p:spTree>
    <p:extLst>
      <p:ext uri="{BB962C8B-B14F-4D97-AF65-F5344CB8AC3E}">
        <p14:creationId xmlns:p14="http://schemas.microsoft.com/office/powerpoint/2010/main" val="32574967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</p:spTree>
    <p:extLst>
      <p:ext uri="{BB962C8B-B14F-4D97-AF65-F5344CB8AC3E}">
        <p14:creationId xmlns:p14="http://schemas.microsoft.com/office/powerpoint/2010/main" val="27645626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433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</p:spTree>
    <p:extLst>
      <p:ext uri="{BB962C8B-B14F-4D97-AF65-F5344CB8AC3E}">
        <p14:creationId xmlns:p14="http://schemas.microsoft.com/office/powerpoint/2010/main" val="246431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4/17/2018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4/17/2018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4/17/2018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s.stanford.edu/people/chrismre/cs345/rl/aries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886200"/>
            <a:ext cx="7772400" cy="1143000"/>
          </a:xfrm>
          <a:noFill/>
          <a:ln/>
        </p:spPr>
        <p:txBody>
          <a:bodyPr/>
          <a:lstStyle/>
          <a:p>
            <a:pPr algn="ctr"/>
            <a:r>
              <a:rPr lang="en-US" dirty="0" smtClean="0"/>
              <a:t>Transaction Management: </a:t>
            </a:r>
            <a:br>
              <a:rPr lang="en-US" dirty="0" smtClean="0"/>
            </a:br>
            <a:r>
              <a:rPr lang="en-US" dirty="0" smtClean="0"/>
              <a:t>Crash Recovery (Chap. 18), part 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>
            <a:normAutofit fontScale="85000" lnSpcReduction="20000"/>
          </a:bodyPr>
          <a:lstStyle/>
          <a:p>
            <a:pPr lvl="0">
              <a:defRPr/>
            </a:pPr>
            <a:r>
              <a:rPr lang="en-US" dirty="0" smtClean="0"/>
              <a:t>CS634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Class 17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33400" y="6096000"/>
            <a:ext cx="8153400" cy="304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400" dirty="0" smtClean="0"/>
              <a:t>Slides based on “Database Management Systems” 3</a:t>
            </a:r>
            <a:r>
              <a:rPr lang="en-US" sz="1400" baseline="30000" dirty="0" smtClean="0"/>
              <a:t>rd</a:t>
            </a:r>
            <a:r>
              <a:rPr lang="en-US" sz="1400" dirty="0" smtClean="0"/>
              <a:t> </a:t>
            </a:r>
            <a:r>
              <a:rPr lang="en-US" sz="1400" dirty="0" err="1" smtClean="0"/>
              <a:t>ed</a:t>
            </a:r>
            <a:r>
              <a:rPr lang="en-US" sz="1400" dirty="0" smtClean="0"/>
              <a:t>, </a:t>
            </a:r>
            <a:r>
              <a:rPr lang="en-US" sz="1400" dirty="0" err="1" smtClean="0"/>
              <a:t>Ramakrishnan</a:t>
            </a:r>
            <a:r>
              <a:rPr lang="en-US" sz="1400" dirty="0" smtClean="0"/>
              <a:t> and </a:t>
            </a:r>
            <a:r>
              <a:rPr lang="en-US" sz="1400" dirty="0" err="1" smtClean="0"/>
              <a:t>Gehrke</a:t>
            </a:r>
            <a:endParaRPr kumimoji="0" lang="en-US" sz="14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Steal </a:t>
            </a:r>
            <a:r>
              <a:rPr lang="en-US" dirty="0"/>
              <a:t>and Force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4953000"/>
          </a:xfrm>
          <a:noFill/>
          <a:ln/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STEAL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Not easy </a:t>
            </a:r>
            <a:r>
              <a:rPr lang="en-US" dirty="0" smtClean="0"/>
              <a:t>to enforce atomicity when steal is possible</a:t>
            </a:r>
            <a:endParaRPr lang="en-US" dirty="0"/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To steal frame F:  </a:t>
            </a:r>
            <a:r>
              <a:rPr lang="en-US" dirty="0" smtClean="0"/>
              <a:t>current (unpinned) page P </a:t>
            </a:r>
            <a:r>
              <a:rPr lang="en-US" dirty="0"/>
              <a:t>is written to disk; some </a:t>
            </a:r>
            <a:r>
              <a:rPr lang="en-US" dirty="0" smtClean="0"/>
              <a:t>transaction </a:t>
            </a:r>
            <a:r>
              <a:rPr lang="en-US" dirty="0"/>
              <a:t>holds lock on </a:t>
            </a:r>
            <a:r>
              <a:rPr lang="en-US" dirty="0" smtClean="0"/>
              <a:t>row A of P</a:t>
            </a:r>
            <a:endParaRPr lang="en-US" dirty="0"/>
          </a:p>
          <a:p>
            <a:pPr lvl="2"/>
            <a:r>
              <a:rPr lang="en-US" dirty="0"/>
              <a:t>What if </a:t>
            </a:r>
            <a:r>
              <a:rPr lang="en-US" dirty="0" smtClean="0"/>
              <a:t>holder of the </a:t>
            </a:r>
            <a:r>
              <a:rPr lang="en-US" dirty="0"/>
              <a:t>lock on </a:t>
            </a:r>
            <a:r>
              <a:rPr lang="en-US" dirty="0" smtClean="0"/>
              <a:t>A </a:t>
            </a:r>
            <a:r>
              <a:rPr lang="en-US" dirty="0"/>
              <a:t>aborts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Note the disk page holding A has the new value now, needs undoing.</a:t>
            </a:r>
            <a:endParaRPr lang="en-US" dirty="0"/>
          </a:p>
          <a:p>
            <a:pPr lvl="2"/>
            <a:r>
              <a:rPr lang="en-US" dirty="0"/>
              <a:t>Must remember the old value of </a:t>
            </a:r>
            <a:r>
              <a:rPr lang="en-US" dirty="0" smtClean="0"/>
              <a:t>A </a:t>
            </a:r>
            <a:r>
              <a:rPr lang="en-US" dirty="0"/>
              <a:t>at </a:t>
            </a:r>
            <a:r>
              <a:rPr lang="en-US" dirty="0" smtClean="0"/>
              <a:t>or before steal </a:t>
            </a:r>
            <a:r>
              <a:rPr lang="en-US" dirty="0"/>
              <a:t>time (to support </a:t>
            </a:r>
            <a:r>
              <a:rPr lang="en-US" dirty="0" err="1">
                <a:solidFill>
                  <a:srgbClr val="FF0000"/>
                </a:solidFill>
              </a:rPr>
              <a:t>UNDO</a:t>
            </a:r>
            <a:r>
              <a:rPr lang="en-US" dirty="0" err="1"/>
              <a:t>ing</a:t>
            </a:r>
            <a:r>
              <a:rPr lang="en-US" dirty="0"/>
              <a:t> the write to </a:t>
            </a:r>
            <a:r>
              <a:rPr lang="en-US" dirty="0" smtClean="0"/>
              <a:t>row A</a:t>
            </a:r>
            <a:r>
              <a:rPr lang="en-US" dirty="0" smtClean="0"/>
              <a:t>) (remember it in the log, next slide)</a:t>
            </a:r>
            <a:endParaRPr lang="en-US" dirty="0"/>
          </a:p>
          <a:p>
            <a:r>
              <a:rPr lang="en-US" sz="2400" b="1" dirty="0">
                <a:solidFill>
                  <a:srgbClr val="FF0000"/>
                </a:solidFill>
              </a:rPr>
              <a:t>NO FORCE </a:t>
            </a:r>
            <a:r>
              <a:rPr lang="en-US" sz="2400" b="1" dirty="0" smtClean="0"/>
              <a:t>(lazy page writes)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if system crashes before a modified page is written to disk?</a:t>
            </a:r>
          </a:p>
          <a:p>
            <a:pPr lvl="1"/>
            <a:r>
              <a:rPr lang="en-US" dirty="0"/>
              <a:t>Write as little as </a:t>
            </a:r>
            <a:r>
              <a:rPr lang="en-US" dirty="0" smtClean="0"/>
              <a:t>possible </a:t>
            </a:r>
            <a:r>
              <a:rPr lang="en-US" dirty="0"/>
              <a:t>in a convenient </a:t>
            </a:r>
            <a:r>
              <a:rPr lang="en-US" dirty="0" smtClean="0"/>
              <a:t>place to </a:t>
            </a:r>
            <a:r>
              <a:rPr lang="en-US" dirty="0"/>
              <a:t>support </a:t>
            </a:r>
            <a:r>
              <a:rPr lang="en-US" dirty="0" err="1">
                <a:solidFill>
                  <a:srgbClr val="FF0000"/>
                </a:solidFill>
              </a:rPr>
              <a:t>REDO</a:t>
            </a:r>
            <a:r>
              <a:rPr lang="en-US" dirty="0" err="1"/>
              <a:t>ing</a:t>
            </a:r>
            <a:r>
              <a:rPr lang="en-US" dirty="0"/>
              <a:t> </a:t>
            </a:r>
            <a:r>
              <a:rPr lang="en-US" dirty="0" smtClean="0"/>
              <a:t>modifications (write it in the log)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17028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Log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9067800" cy="4800600"/>
          </a:xfrm>
          <a:noFill/>
          <a:ln/>
        </p:spPr>
        <p:txBody>
          <a:bodyPr/>
          <a:lstStyle/>
          <a:p>
            <a:r>
              <a:rPr lang="en-US" dirty="0"/>
              <a:t>The following actions are recorded in the log:</a:t>
            </a:r>
          </a:p>
          <a:p>
            <a:pPr lvl="1">
              <a:buSzPct val="75000"/>
            </a:pPr>
            <a:r>
              <a:rPr lang="en-US" i="1" dirty="0" err="1">
                <a:solidFill>
                  <a:schemeClr val="accent2"/>
                </a:solidFill>
              </a:rPr>
              <a:t>Ti</a:t>
            </a:r>
            <a:r>
              <a:rPr lang="en-US" i="1" dirty="0">
                <a:solidFill>
                  <a:schemeClr val="accent2"/>
                </a:solidFill>
              </a:rPr>
              <a:t> writes an object</a:t>
            </a:r>
            <a:r>
              <a:rPr lang="en-US" dirty="0">
                <a:solidFill>
                  <a:schemeClr val="accent2"/>
                </a:solidFill>
              </a:rPr>
              <a:t>:  </a:t>
            </a:r>
            <a:r>
              <a:rPr lang="en-US" dirty="0"/>
              <a:t>the old value and the new value.</a:t>
            </a:r>
          </a:p>
          <a:p>
            <a:pPr lvl="2"/>
            <a:r>
              <a:rPr lang="en-US" dirty="0"/>
              <a:t>Log record must go to disk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u="sng" dirty="0">
                <a:solidFill>
                  <a:schemeClr val="accent2"/>
                </a:solidFill>
              </a:rPr>
              <a:t>before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the changed page!</a:t>
            </a:r>
          </a:p>
          <a:p>
            <a:pPr lvl="1">
              <a:buSzPct val="75000"/>
            </a:pPr>
            <a:r>
              <a:rPr lang="en-US" i="1" dirty="0" err="1">
                <a:solidFill>
                  <a:schemeClr val="accent2"/>
                </a:solidFill>
              </a:rPr>
              <a:t>Ti</a:t>
            </a:r>
            <a:r>
              <a:rPr lang="en-US" i="1" dirty="0">
                <a:solidFill>
                  <a:schemeClr val="accent2"/>
                </a:solidFill>
              </a:rPr>
              <a:t> commits/aborts</a:t>
            </a:r>
            <a:r>
              <a:rPr lang="en-US" dirty="0">
                <a:solidFill>
                  <a:schemeClr val="accent2"/>
                </a:solidFill>
              </a:rPr>
              <a:t>:  </a:t>
            </a:r>
            <a:r>
              <a:rPr lang="en-US" dirty="0"/>
              <a:t>a log record indicating this action</a:t>
            </a:r>
            <a:r>
              <a:rPr lang="en-US" dirty="0" smtClean="0"/>
              <a:t>.</a:t>
            </a:r>
          </a:p>
          <a:p>
            <a:pPr lvl="1">
              <a:buSzPct val="75000"/>
            </a:pPr>
            <a:r>
              <a:rPr lang="en-US" dirty="0" smtClean="0"/>
              <a:t>Some other specialized records.</a:t>
            </a:r>
            <a:endParaRPr lang="en-US" dirty="0"/>
          </a:p>
          <a:p>
            <a:r>
              <a:rPr lang="en-US" dirty="0"/>
              <a:t>Log records are chained together by </a:t>
            </a:r>
            <a:r>
              <a:rPr lang="en-US" dirty="0" err="1"/>
              <a:t>Xact</a:t>
            </a:r>
            <a:r>
              <a:rPr lang="en-US" dirty="0"/>
              <a:t> id, so it’s easy to undo a specific </a:t>
            </a:r>
            <a:r>
              <a:rPr lang="en-US" dirty="0" err="1"/>
              <a:t>Xact</a:t>
            </a:r>
            <a:r>
              <a:rPr lang="en-US" dirty="0"/>
              <a:t>.</a:t>
            </a:r>
          </a:p>
          <a:p>
            <a:r>
              <a:rPr lang="en-US" dirty="0"/>
              <a:t>Log is often </a:t>
            </a:r>
            <a:r>
              <a:rPr lang="en-US" i="1" dirty="0"/>
              <a:t>duplexed </a:t>
            </a:r>
            <a:r>
              <a:rPr lang="en-US" dirty="0"/>
              <a:t>and </a:t>
            </a:r>
            <a:r>
              <a:rPr lang="en-US" i="1" dirty="0"/>
              <a:t>archived</a:t>
            </a:r>
            <a:r>
              <a:rPr lang="en-US" dirty="0"/>
              <a:t> on stable storage.</a:t>
            </a:r>
          </a:p>
          <a:p>
            <a:r>
              <a:rPr lang="en-US" dirty="0"/>
              <a:t>All log related activities (and in fact, all CC related activities such as lock/unlock, dealing with deadlocks etc.) are handled transparently by the DBMS.</a:t>
            </a:r>
          </a:p>
        </p:txBody>
      </p:sp>
    </p:spTree>
    <p:extLst>
      <p:ext uri="{BB962C8B-B14F-4D97-AF65-F5344CB8AC3E}">
        <p14:creationId xmlns:p14="http://schemas.microsoft.com/office/powerpoint/2010/main" val="239359356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Logging</a:t>
            </a:r>
            <a:endParaRPr lang="en-US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4800600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n-US" dirty="0" smtClean="0"/>
              <a:t>Essential function for recovery</a:t>
            </a:r>
          </a:p>
          <a:p>
            <a:pPr lvl="1"/>
            <a:r>
              <a:rPr lang="en-US" dirty="0" smtClean="0"/>
              <a:t>Record </a:t>
            </a:r>
            <a:r>
              <a:rPr lang="en-US" dirty="0">
                <a:solidFill>
                  <a:srgbClr val="FF0000"/>
                </a:solidFill>
              </a:rPr>
              <a:t>REDO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UNDO</a:t>
            </a:r>
            <a:r>
              <a:rPr lang="en-US" dirty="0"/>
              <a:t> information, for every </a:t>
            </a:r>
            <a:r>
              <a:rPr lang="en-US" dirty="0" smtClean="0"/>
              <a:t>update</a:t>
            </a:r>
          </a:p>
          <a:p>
            <a:pPr lvl="1"/>
            <a:r>
              <a:rPr lang="en-US" dirty="0" smtClean="0"/>
              <a:t>Example: T1 updates A from 10 to 20</a:t>
            </a:r>
          </a:p>
          <a:p>
            <a:pPr lvl="2"/>
            <a:r>
              <a:rPr lang="en-US" dirty="0" smtClean="0"/>
              <a:t>Undo: know how to change 20 back to 10 if find 20 in disk page and know T1 aborted</a:t>
            </a:r>
          </a:p>
          <a:p>
            <a:pPr lvl="2"/>
            <a:r>
              <a:rPr lang="en-US" dirty="0" smtClean="0"/>
              <a:t>Redo: know how to change 10 to 20 if see 10 in the disk page and know T1 committed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Updates include row inserts and deletes, but not emphasized here</a:t>
            </a:r>
            <a:endParaRPr lang="en-US" dirty="0"/>
          </a:p>
          <a:p>
            <a:pPr lvl="1"/>
            <a:r>
              <a:rPr lang="en-US" dirty="0" smtClean="0"/>
              <a:t>Writes </a:t>
            </a:r>
            <a:r>
              <a:rPr lang="en-US" dirty="0"/>
              <a:t>to </a:t>
            </a:r>
            <a:r>
              <a:rPr lang="en-US" dirty="0" smtClean="0"/>
              <a:t>log must be sequential, </a:t>
            </a:r>
            <a:r>
              <a:rPr lang="en-US" dirty="0" smtClean="0"/>
              <a:t>should be stored </a:t>
            </a:r>
            <a:r>
              <a:rPr lang="en-US" dirty="0" smtClean="0"/>
              <a:t>on </a:t>
            </a:r>
            <a:r>
              <a:rPr lang="en-US" dirty="0"/>
              <a:t>a separate </a:t>
            </a:r>
            <a:r>
              <a:rPr lang="en-US" dirty="0" smtClean="0"/>
              <a:t>(mirrored) disk</a:t>
            </a:r>
            <a:endParaRPr lang="en-US" dirty="0"/>
          </a:p>
          <a:p>
            <a:pPr lvl="1"/>
            <a:r>
              <a:rPr lang="en-US" dirty="0"/>
              <a:t>Minimal </a:t>
            </a:r>
            <a:r>
              <a:rPr lang="en-US" dirty="0" smtClean="0"/>
              <a:t>information (summary of changes) </a:t>
            </a:r>
            <a:r>
              <a:rPr lang="en-US" dirty="0"/>
              <a:t>written to </a:t>
            </a:r>
            <a:r>
              <a:rPr lang="en-US" dirty="0" smtClean="0"/>
              <a:t>log, since writing the log can be a performance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64924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Logging</a:t>
            </a:r>
            <a:endParaRPr lang="en-US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4800600"/>
          </a:xfrm>
          <a:noFill/>
          <a:ln/>
        </p:spPr>
        <p:txBody>
          <a:bodyPr>
            <a:normAutofit/>
          </a:bodyPr>
          <a:lstStyle/>
          <a:p>
            <a:r>
              <a:rPr lang="en-US" dirty="0" smtClean="0"/>
              <a:t>What is in the </a:t>
            </a:r>
            <a:r>
              <a:rPr lang="en-US" dirty="0" smtClean="0">
                <a:solidFill>
                  <a:srgbClr val="FF0000"/>
                </a:solidFill>
              </a:rPr>
              <a:t>Log</a:t>
            </a:r>
            <a:endParaRPr lang="en-US" dirty="0" smtClean="0"/>
          </a:p>
          <a:p>
            <a:pPr lvl="1"/>
            <a:r>
              <a:rPr lang="en-US" dirty="0" smtClean="0"/>
              <a:t>Ordered </a:t>
            </a:r>
            <a:r>
              <a:rPr lang="en-US" dirty="0"/>
              <a:t>list of REDO/UNDO actions</a:t>
            </a:r>
          </a:p>
          <a:p>
            <a:pPr lvl="1"/>
            <a:r>
              <a:rPr lang="en-US" dirty="0" smtClean="0"/>
              <a:t>Update log </a:t>
            </a:r>
            <a:r>
              <a:rPr lang="en-US" dirty="0"/>
              <a:t>record contains: </a:t>
            </a:r>
          </a:p>
          <a:p>
            <a:pPr lvl="2">
              <a:buFontTx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&lt;</a:t>
            </a:r>
            <a:r>
              <a:rPr lang="en-US" sz="2400" dirty="0" err="1" smtClean="0">
                <a:solidFill>
                  <a:srgbClr val="FF0000"/>
                </a:solidFill>
              </a:rPr>
              <a:t>prevLSN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transID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 err="1">
                <a:solidFill>
                  <a:srgbClr val="FF0000"/>
                </a:solidFill>
              </a:rPr>
              <a:t>pageID</a:t>
            </a:r>
            <a:r>
              <a:rPr lang="en-US" sz="2400" dirty="0">
                <a:solidFill>
                  <a:srgbClr val="FF0000"/>
                </a:solidFill>
              </a:rPr>
              <a:t>, offset, length, old data, new data&gt;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Old data is called the </a:t>
            </a:r>
            <a:r>
              <a:rPr lang="en-US" dirty="0" smtClean="0">
                <a:solidFill>
                  <a:srgbClr val="FF0000"/>
                </a:solidFill>
              </a:rPr>
              <a:t>before image</a:t>
            </a:r>
          </a:p>
          <a:p>
            <a:pPr lvl="1"/>
            <a:r>
              <a:rPr lang="en-US" dirty="0" smtClean="0"/>
              <a:t>New data called the </a:t>
            </a:r>
            <a:r>
              <a:rPr lang="en-US" dirty="0" smtClean="0">
                <a:solidFill>
                  <a:srgbClr val="FF0000"/>
                </a:solidFill>
              </a:rPr>
              <a:t>after image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 err="1" smtClean="0">
                <a:solidFill>
                  <a:schemeClr val="tx1"/>
                </a:solidFill>
              </a:rPr>
              <a:t>prevLSN</a:t>
            </a:r>
            <a:r>
              <a:rPr lang="en-US" dirty="0" smtClean="0">
                <a:solidFill>
                  <a:schemeClr val="tx1"/>
                </a:solidFill>
              </a:rPr>
              <a:t> provides the LSN of the transaction’s previous log record, so it’s easy to scan backwards through log records as needed in UNDO processing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64924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Write-Ahead Logging (WAL)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382000" cy="4648200"/>
          </a:xfrm>
          <a:noFill/>
          <a:ln/>
        </p:spPr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Write-Ahead Logging </a:t>
            </a:r>
            <a:r>
              <a:rPr lang="en-US" dirty="0"/>
              <a:t>Protocol: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 Must </a:t>
            </a:r>
            <a:r>
              <a:rPr lang="en-US" dirty="0">
                <a:solidFill>
                  <a:srgbClr val="FF0000"/>
                </a:solidFill>
              </a:rPr>
              <a:t>force </a:t>
            </a: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log record </a:t>
            </a:r>
            <a:r>
              <a:rPr lang="en-US" dirty="0"/>
              <a:t>for an update </a:t>
            </a:r>
            <a:r>
              <a:rPr lang="en-US" i="1" u="sng" dirty="0">
                <a:solidFill>
                  <a:srgbClr val="FF0000"/>
                </a:solidFill>
              </a:rPr>
              <a:t>before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the corresponding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data page </a:t>
            </a:r>
            <a:r>
              <a:rPr lang="en-US" dirty="0"/>
              <a:t>gets to </a:t>
            </a:r>
            <a:r>
              <a:rPr lang="en-US" dirty="0" smtClean="0"/>
              <a:t>disk</a:t>
            </a:r>
            <a:endParaRPr lang="en-US" dirty="0"/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 Must </a:t>
            </a:r>
            <a:r>
              <a:rPr lang="en-US" dirty="0">
                <a:solidFill>
                  <a:srgbClr val="FF0000"/>
                </a:solidFill>
              </a:rPr>
              <a:t>write all log records </a:t>
            </a:r>
            <a:r>
              <a:rPr lang="en-US" dirty="0"/>
              <a:t>for </a:t>
            </a:r>
            <a:r>
              <a:rPr lang="en-US" dirty="0" smtClean="0"/>
              <a:t>transaction </a:t>
            </a:r>
            <a:r>
              <a:rPr lang="en-US" i="1" u="sng" dirty="0" smtClean="0">
                <a:solidFill>
                  <a:srgbClr val="FF0000"/>
                </a:solidFill>
              </a:rPr>
              <a:t>before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i="1" u="sng" dirty="0" smtClean="0">
                <a:solidFill>
                  <a:srgbClr val="FF0000"/>
                </a:solidFill>
              </a:rPr>
              <a:t>commit returns</a:t>
            </a:r>
            <a:endParaRPr lang="en-US" dirty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Property 1 guarantees Atomicity</a:t>
            </a:r>
            <a:endParaRPr lang="en-US" dirty="0"/>
          </a:p>
          <a:p>
            <a:pPr lvl="1"/>
            <a:r>
              <a:rPr lang="en-US" dirty="0" smtClean="0"/>
              <a:t>Property 2 guarantees Durability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 smtClean="0"/>
              <a:t>We focus on the </a:t>
            </a:r>
            <a:r>
              <a:rPr lang="en-US" dirty="0">
                <a:solidFill>
                  <a:srgbClr val="FF0000"/>
                </a:solidFill>
              </a:rPr>
              <a:t>ARIES</a:t>
            </a:r>
            <a:r>
              <a:rPr lang="en-US" dirty="0"/>
              <a:t> </a:t>
            </a:r>
            <a:r>
              <a:rPr lang="en-US" dirty="0" smtClean="0"/>
              <a:t>algorithm</a:t>
            </a:r>
          </a:p>
          <a:p>
            <a:pPr lvl="1"/>
            <a:r>
              <a:rPr lang="en-US" u="sng" dirty="0">
                <a:solidFill>
                  <a:srgbClr val="FF0000"/>
                </a:solidFill>
              </a:rPr>
              <a:t>A</a:t>
            </a:r>
            <a:r>
              <a:rPr lang="en-US" dirty="0"/>
              <a:t>lgorithms for </a:t>
            </a:r>
            <a:r>
              <a:rPr lang="en-US" u="sng" dirty="0">
                <a:solidFill>
                  <a:srgbClr val="FF0000"/>
                </a:solidFill>
              </a:rPr>
              <a:t>R</a:t>
            </a:r>
            <a:r>
              <a:rPr lang="en-US" dirty="0"/>
              <a:t>ecovery and </a:t>
            </a:r>
            <a:r>
              <a:rPr lang="en-US" u="sng" dirty="0">
                <a:solidFill>
                  <a:srgbClr val="FF0000"/>
                </a:solidFill>
              </a:rPr>
              <a:t>I</a:t>
            </a:r>
            <a:r>
              <a:rPr lang="en-US" dirty="0"/>
              <a:t>solation </a:t>
            </a:r>
            <a:r>
              <a:rPr lang="en-US" u="sng" dirty="0">
                <a:solidFill>
                  <a:srgbClr val="FF0000"/>
                </a:solidFill>
              </a:rPr>
              <a:t>E</a:t>
            </a:r>
            <a:r>
              <a:rPr lang="en-US" dirty="0"/>
              <a:t>xploiting </a:t>
            </a:r>
            <a:r>
              <a:rPr lang="en-US" u="sng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emantics</a:t>
            </a:r>
          </a:p>
          <a:p>
            <a:pPr lvl="1"/>
            <a:r>
              <a:rPr lang="en-US" dirty="0" smtClean="0"/>
              <a:t>See </a:t>
            </a:r>
            <a:r>
              <a:rPr lang="en-US" dirty="0" smtClean="0">
                <a:hlinkClick r:id="rId3"/>
              </a:rPr>
              <a:t>famous ARIES paper, </a:t>
            </a:r>
            <a:r>
              <a:rPr lang="en-US" dirty="0" smtClean="0"/>
              <a:t>also linked from class web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94053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15922"/>
            <a:ext cx="5372100" cy="1104900"/>
          </a:xfrm>
          <a:noFill/>
          <a:ln/>
        </p:spPr>
        <p:txBody>
          <a:bodyPr>
            <a:normAutofit/>
          </a:bodyPr>
          <a:lstStyle/>
          <a:p>
            <a:r>
              <a:rPr lang="en-US" sz="3600" dirty="0" smtClean="0"/>
              <a:t>How Logging is Done</a:t>
            </a:r>
            <a:endParaRPr lang="en-US" sz="3600" dirty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0824" y="1295400"/>
            <a:ext cx="8658225" cy="4762500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n-US" dirty="0"/>
              <a:t>Each log record has a unique </a:t>
            </a:r>
            <a:r>
              <a:rPr lang="en-US" dirty="0">
                <a:solidFill>
                  <a:srgbClr val="FF0000"/>
                </a:solidFill>
              </a:rPr>
              <a:t>Log Sequence Number (LSN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LSNs always </a:t>
            </a:r>
            <a:r>
              <a:rPr lang="en-US" dirty="0" smtClean="0"/>
              <a:t>increasing</a:t>
            </a:r>
          </a:p>
          <a:p>
            <a:pPr lvl="1"/>
            <a:r>
              <a:rPr lang="en-US" dirty="0" smtClean="0"/>
              <a:t>Works similar to “record locator”</a:t>
            </a:r>
            <a:endParaRPr lang="en-US" dirty="0"/>
          </a:p>
          <a:p>
            <a:r>
              <a:rPr lang="en-US" dirty="0"/>
              <a:t>Each </a:t>
            </a:r>
            <a:r>
              <a:rPr lang="en-US" dirty="0">
                <a:solidFill>
                  <a:srgbClr val="FF0000"/>
                </a:solidFill>
              </a:rPr>
              <a:t>data page </a:t>
            </a:r>
            <a:r>
              <a:rPr lang="en-US" dirty="0"/>
              <a:t>contains 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pageLSN</a:t>
            </a:r>
            <a:endParaRPr lang="en-US" sz="2400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The LSN of the most recent </a:t>
            </a:r>
            <a:r>
              <a:rPr lang="en-US" i="1" dirty="0">
                <a:solidFill>
                  <a:srgbClr val="FF0000"/>
                </a:solidFill>
              </a:rPr>
              <a:t>log record</a:t>
            </a:r>
            <a:r>
              <a:rPr lang="en-US" i="1" dirty="0"/>
              <a:t>                                             </a:t>
            </a:r>
            <a:r>
              <a:rPr lang="en-US" dirty="0"/>
              <a:t>for an update to that </a:t>
            </a:r>
            <a:r>
              <a:rPr lang="en-US" dirty="0" smtClean="0"/>
              <a:t>page</a:t>
            </a:r>
            <a:endParaRPr lang="en-US" dirty="0"/>
          </a:p>
          <a:p>
            <a:r>
              <a:rPr lang="en-US" dirty="0"/>
              <a:t>System keeps track of </a:t>
            </a:r>
            <a:r>
              <a:rPr lang="en-US" dirty="0" err="1" smtClean="0">
                <a:solidFill>
                  <a:srgbClr val="FF0000"/>
                </a:solidFill>
              </a:rPr>
              <a:t>flushedLSN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The </a:t>
            </a:r>
            <a:r>
              <a:rPr lang="en-US" dirty="0" smtClean="0"/>
              <a:t>largest LSN </a:t>
            </a:r>
            <a:r>
              <a:rPr lang="en-US" dirty="0"/>
              <a:t>flushed so </a:t>
            </a:r>
            <a:r>
              <a:rPr lang="en-US" dirty="0" smtClean="0"/>
              <a:t>far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WAL:</a:t>
            </a:r>
            <a:r>
              <a:rPr lang="en-US" dirty="0"/>
              <a:t>  </a:t>
            </a:r>
            <a:r>
              <a:rPr lang="en-US" i="1" dirty="0">
                <a:solidFill>
                  <a:srgbClr val="FF0000"/>
                </a:solidFill>
              </a:rPr>
              <a:t>Before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 </a:t>
            </a:r>
            <a:r>
              <a:rPr lang="en-US" dirty="0"/>
              <a:t>page is written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lush its log record such that </a:t>
            </a:r>
            <a:endParaRPr lang="en-US" dirty="0"/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pageLSN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Symbol" pitchFamily="18" charset="2"/>
              </a:rPr>
              <a:t>£ </a:t>
            </a:r>
            <a:r>
              <a:rPr lang="en-US" dirty="0" err="1">
                <a:solidFill>
                  <a:srgbClr val="FF0000"/>
                </a:solidFill>
              </a:rPr>
              <a:t>flushedLSN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506" name="Rectangle 50"/>
          <p:cNvSpPr>
            <a:spLocks noChangeArrowheads="1"/>
          </p:cNvSpPr>
          <p:nvPr/>
        </p:nvSpPr>
        <p:spPr bwMode="auto">
          <a:xfrm>
            <a:off x="8540750" y="1835150"/>
            <a:ext cx="368300" cy="2654300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07" name="Rectangle 51"/>
          <p:cNvSpPr>
            <a:spLocks noChangeArrowheads="1"/>
          </p:cNvSpPr>
          <p:nvPr/>
        </p:nvSpPr>
        <p:spPr bwMode="auto">
          <a:xfrm>
            <a:off x="8540750" y="4502150"/>
            <a:ext cx="368300" cy="10541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510" name="Group 54"/>
          <p:cNvGrpSpPr>
            <a:grpSpLocks/>
          </p:cNvGrpSpPr>
          <p:nvPr/>
        </p:nvGrpSpPr>
        <p:grpSpPr bwMode="auto">
          <a:xfrm>
            <a:off x="5257800" y="4419221"/>
            <a:ext cx="1157287" cy="1676400"/>
            <a:chOff x="3923" y="3020"/>
            <a:chExt cx="729" cy="1056"/>
          </a:xfrm>
        </p:grpSpPr>
        <p:sp>
          <p:nvSpPr>
            <p:cNvPr id="19508" name="Rectangle 52"/>
            <p:cNvSpPr>
              <a:spLocks noChangeArrowheads="1"/>
            </p:cNvSpPr>
            <p:nvPr/>
          </p:nvSpPr>
          <p:spPr bwMode="auto">
            <a:xfrm>
              <a:off x="3940" y="3028"/>
              <a:ext cx="712" cy="1048"/>
            </a:xfrm>
            <a:prstGeom prst="rect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9" name="Rectangle 53"/>
            <p:cNvSpPr>
              <a:spLocks noChangeArrowheads="1"/>
            </p:cNvSpPr>
            <p:nvPr/>
          </p:nvSpPr>
          <p:spPr bwMode="auto">
            <a:xfrm>
              <a:off x="3923" y="3020"/>
              <a:ext cx="660" cy="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1600" b="1" dirty="0" err="1" smtClean="0">
                  <a:solidFill>
                    <a:srgbClr val="FF0000"/>
                  </a:solidFill>
                  <a:latin typeface="Book Antiqua" pitchFamily="18" charset="0"/>
                </a:rPr>
                <a:t>pageLSN</a:t>
              </a:r>
              <a:endParaRPr lang="en-US" sz="1600" b="1" dirty="0" smtClean="0">
                <a:solidFill>
                  <a:srgbClr val="FF0000"/>
                </a:solidFill>
                <a:latin typeface="Book Antiqua" pitchFamily="18" charset="0"/>
              </a:endParaRPr>
            </a:p>
            <a:p>
              <a:pPr algn="l"/>
              <a:endParaRPr lang="en-US" sz="1600" b="1" dirty="0">
                <a:solidFill>
                  <a:srgbClr val="CF0E30"/>
                </a:solidFill>
                <a:latin typeface="Book Antiqua" pitchFamily="18" charset="0"/>
              </a:endParaRPr>
            </a:p>
            <a:p>
              <a:pPr algn="l"/>
              <a:endParaRPr lang="en-US" sz="1600" b="1" dirty="0" smtClean="0">
                <a:solidFill>
                  <a:srgbClr val="CF0E30"/>
                </a:solidFill>
                <a:latin typeface="Book Antiqua" pitchFamily="18" charset="0"/>
              </a:endParaRPr>
            </a:p>
            <a:p>
              <a:pPr algn="l"/>
              <a:r>
                <a:rPr lang="en-US" sz="1600" b="1" dirty="0" smtClean="0">
                  <a:latin typeface="Book Antiqua" pitchFamily="18" charset="0"/>
                </a:rPr>
                <a:t>Data</a:t>
              </a:r>
            </a:p>
            <a:p>
              <a:pPr algn="l"/>
              <a:r>
                <a:rPr lang="en-US" sz="1600" b="1" dirty="0" smtClean="0">
                  <a:latin typeface="Book Antiqua" pitchFamily="18" charset="0"/>
                </a:rPr>
                <a:t>Page</a:t>
              </a:r>
              <a:endParaRPr lang="en-US" sz="1600" b="1" dirty="0">
                <a:latin typeface="Book Antiqua" pitchFamily="18" charset="0"/>
              </a:endParaRPr>
            </a:p>
          </p:txBody>
        </p:sp>
      </p:grpSp>
      <p:sp>
        <p:nvSpPr>
          <p:cNvPr id="19511" name="Line 55"/>
          <p:cNvSpPr>
            <a:spLocks noChangeShapeType="1"/>
          </p:cNvSpPr>
          <p:nvPr/>
        </p:nvSpPr>
        <p:spPr bwMode="auto">
          <a:xfrm flipV="1">
            <a:off x="7772400" y="4495800"/>
            <a:ext cx="660400" cy="63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2" name="Line 56"/>
          <p:cNvSpPr>
            <a:spLocks noChangeShapeType="1"/>
          </p:cNvSpPr>
          <p:nvPr/>
        </p:nvSpPr>
        <p:spPr bwMode="auto">
          <a:xfrm flipV="1">
            <a:off x="5781675" y="3162299"/>
            <a:ext cx="2752409" cy="1256921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3" name="Rectangle 57"/>
          <p:cNvSpPr>
            <a:spLocks noChangeArrowheads="1"/>
          </p:cNvSpPr>
          <p:nvPr/>
        </p:nvSpPr>
        <p:spPr bwMode="auto">
          <a:xfrm>
            <a:off x="6761163" y="2105025"/>
            <a:ext cx="1772922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1800" b="1" dirty="0">
                <a:solidFill>
                  <a:srgbClr val="00B050"/>
                </a:solidFill>
                <a:latin typeface="Book Antiqua" pitchFamily="18" charset="0"/>
              </a:rPr>
              <a:t>Log records</a:t>
            </a:r>
          </a:p>
          <a:p>
            <a:pPr algn="l"/>
            <a:r>
              <a:rPr lang="en-US" sz="1800" b="1" dirty="0">
                <a:solidFill>
                  <a:srgbClr val="00B050"/>
                </a:solidFill>
                <a:latin typeface="Book Antiqua" pitchFamily="18" charset="0"/>
              </a:rPr>
              <a:t>flushed to disk</a:t>
            </a:r>
          </a:p>
        </p:txBody>
      </p:sp>
      <p:sp>
        <p:nvSpPr>
          <p:cNvPr id="19514" name="Rectangle 58"/>
          <p:cNvSpPr>
            <a:spLocks noChangeArrowheads="1"/>
          </p:cNvSpPr>
          <p:nvPr/>
        </p:nvSpPr>
        <p:spPr bwMode="auto">
          <a:xfrm>
            <a:off x="7370763" y="4848225"/>
            <a:ext cx="1215077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1800" b="1" dirty="0">
                <a:solidFill>
                  <a:srgbClr val="FF0000"/>
                </a:solidFill>
                <a:latin typeface="Book Antiqua" pitchFamily="18" charset="0"/>
              </a:rPr>
              <a:t>“Log tail”</a:t>
            </a:r>
          </a:p>
          <a:p>
            <a:pPr algn="l"/>
            <a:r>
              <a:rPr lang="en-US" sz="1800" b="1" dirty="0">
                <a:solidFill>
                  <a:srgbClr val="FF0000"/>
                </a:solidFill>
                <a:latin typeface="Book Antiqua" pitchFamily="18" charset="0"/>
              </a:rPr>
              <a:t>  in RAM</a:t>
            </a:r>
          </a:p>
        </p:txBody>
      </p:sp>
      <p:sp>
        <p:nvSpPr>
          <p:cNvPr id="15" name="Rectangle 58"/>
          <p:cNvSpPr>
            <a:spLocks noChangeArrowheads="1"/>
          </p:cNvSpPr>
          <p:nvPr/>
        </p:nvSpPr>
        <p:spPr bwMode="auto">
          <a:xfrm>
            <a:off x="6761163" y="4135383"/>
            <a:ext cx="1465146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1800" b="1" dirty="0" err="1" smtClean="0">
                <a:solidFill>
                  <a:srgbClr val="FF0000"/>
                </a:solidFill>
                <a:latin typeface="Book Antiqua" pitchFamily="18" charset="0"/>
              </a:rPr>
              <a:t>flushedLSN</a:t>
            </a:r>
            <a:endParaRPr lang="en-US" sz="18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16" name="Line 55"/>
          <p:cNvSpPr>
            <a:spLocks noChangeShapeType="1"/>
          </p:cNvSpPr>
          <p:nvPr/>
        </p:nvSpPr>
        <p:spPr bwMode="auto">
          <a:xfrm>
            <a:off x="8684099" y="5740021"/>
            <a:ext cx="2701" cy="30456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Rectangle 58"/>
          <p:cNvSpPr>
            <a:spLocks noChangeArrowheads="1"/>
          </p:cNvSpPr>
          <p:nvPr/>
        </p:nvSpPr>
        <p:spPr bwMode="auto">
          <a:xfrm>
            <a:off x="7189168" y="5729233"/>
            <a:ext cx="1394614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1800" b="1" dirty="0" smtClean="0">
                <a:solidFill>
                  <a:srgbClr val="FF0000"/>
                </a:solidFill>
                <a:latin typeface="Book Antiqua" pitchFamily="18" charset="0"/>
              </a:rPr>
              <a:t>Log growth</a:t>
            </a:r>
            <a:endParaRPr lang="en-US" sz="18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51542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Log Records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0" y="1524000"/>
            <a:ext cx="4570413" cy="4381500"/>
          </a:xfrm>
          <a:noFill/>
          <a:ln/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dirty="0"/>
              <a:t>Possible log </a:t>
            </a:r>
            <a:r>
              <a:rPr lang="en-US" dirty="0" smtClean="0"/>
              <a:t>entry types</a:t>
            </a:r>
            <a:r>
              <a:rPr lang="en-US" dirty="0"/>
              <a:t>: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Update </a:t>
            </a:r>
            <a:r>
              <a:rPr lang="en-US" sz="2400" b="1" dirty="0" smtClean="0">
                <a:solidFill>
                  <a:srgbClr val="FF0000"/>
                </a:solidFill>
              </a:rPr>
              <a:t>(incl. insert, delete)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Commit</a:t>
            </a:r>
          </a:p>
          <a:p>
            <a:r>
              <a:rPr lang="en-US" b="1" dirty="0">
                <a:solidFill>
                  <a:srgbClr val="FF0000"/>
                </a:solidFill>
              </a:rPr>
              <a:t>Abort</a:t>
            </a:r>
          </a:p>
          <a:p>
            <a:r>
              <a:rPr lang="en-US" b="1" dirty="0">
                <a:solidFill>
                  <a:srgbClr val="FF0000"/>
                </a:solidFill>
              </a:rPr>
              <a:t>End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dirty="0"/>
              <a:t>(signifies end of commit or abort)</a:t>
            </a:r>
          </a:p>
          <a:p>
            <a:r>
              <a:rPr lang="en-US" b="1" dirty="0">
                <a:solidFill>
                  <a:srgbClr val="FF0000"/>
                </a:solidFill>
              </a:rPr>
              <a:t>Compensation Log Records (CLRs) </a:t>
            </a:r>
          </a:p>
          <a:p>
            <a:pPr lvl="1"/>
            <a:r>
              <a:rPr lang="en-US" dirty="0"/>
              <a:t>for UNDO actions</a:t>
            </a:r>
          </a:p>
        </p:txBody>
      </p:sp>
      <p:grpSp>
        <p:nvGrpSpPr>
          <p:cNvPr id="21518" name="Group 14"/>
          <p:cNvGrpSpPr>
            <a:grpSpLocks/>
          </p:cNvGrpSpPr>
          <p:nvPr/>
        </p:nvGrpSpPr>
        <p:grpSpPr bwMode="auto">
          <a:xfrm>
            <a:off x="2035175" y="2511425"/>
            <a:ext cx="1992313" cy="3140075"/>
            <a:chOff x="1282" y="1582"/>
            <a:chExt cx="1255" cy="1978"/>
          </a:xfrm>
        </p:grpSpPr>
        <p:sp>
          <p:nvSpPr>
            <p:cNvPr id="21510" name="Rectangle 6"/>
            <p:cNvSpPr>
              <a:spLocks noChangeArrowheads="1"/>
            </p:cNvSpPr>
            <p:nvPr/>
          </p:nvSpPr>
          <p:spPr bwMode="auto">
            <a:xfrm>
              <a:off x="1282" y="1582"/>
              <a:ext cx="870" cy="2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>
                  <a:solidFill>
                    <a:schemeClr val="tx2"/>
                  </a:solidFill>
                  <a:latin typeface="Arial" pitchFamily="34" charset="0"/>
                </a:rPr>
                <a:t>prevLSN</a:t>
              </a:r>
            </a:p>
          </p:txBody>
        </p:sp>
        <p:sp>
          <p:nvSpPr>
            <p:cNvPr id="21511" name="Rectangle 7"/>
            <p:cNvSpPr>
              <a:spLocks noChangeArrowheads="1"/>
            </p:cNvSpPr>
            <p:nvPr/>
          </p:nvSpPr>
          <p:spPr bwMode="auto">
            <a:xfrm>
              <a:off x="1282" y="1823"/>
              <a:ext cx="740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dirty="0" err="1" smtClean="0">
                  <a:solidFill>
                    <a:schemeClr val="tx2"/>
                  </a:solidFill>
                  <a:latin typeface="Arial" pitchFamily="34" charset="0"/>
                </a:rPr>
                <a:t>transID</a:t>
              </a:r>
              <a:endParaRPr lang="en-US" dirty="0">
                <a:solidFill>
                  <a:schemeClr val="tx2"/>
                </a:solidFill>
                <a:latin typeface="Arial" pitchFamily="34" charset="0"/>
              </a:endParaRPr>
            </a:p>
          </p:txBody>
        </p:sp>
        <p:sp>
          <p:nvSpPr>
            <p:cNvPr id="21512" name="Rectangle 8"/>
            <p:cNvSpPr>
              <a:spLocks noChangeArrowheads="1"/>
            </p:cNvSpPr>
            <p:nvPr/>
          </p:nvSpPr>
          <p:spPr bwMode="auto">
            <a:xfrm>
              <a:off x="1282" y="2063"/>
              <a:ext cx="96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dirty="0" err="1" smtClean="0">
                  <a:solidFill>
                    <a:schemeClr val="tx2"/>
                  </a:solidFill>
                  <a:latin typeface="Arial" pitchFamily="34" charset="0"/>
                </a:rPr>
                <a:t>entryType</a:t>
              </a:r>
              <a:endParaRPr lang="en-US" dirty="0">
                <a:solidFill>
                  <a:schemeClr val="tx2"/>
                </a:solidFill>
                <a:latin typeface="Arial" pitchFamily="34" charset="0"/>
              </a:endParaRPr>
            </a:p>
          </p:txBody>
        </p:sp>
        <p:sp>
          <p:nvSpPr>
            <p:cNvPr id="21513" name="Rectangle 9"/>
            <p:cNvSpPr>
              <a:spLocks noChangeArrowheads="1"/>
            </p:cNvSpPr>
            <p:nvPr/>
          </p:nvSpPr>
          <p:spPr bwMode="auto">
            <a:xfrm>
              <a:off x="1282" y="2543"/>
              <a:ext cx="646" cy="2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>
                  <a:solidFill>
                    <a:schemeClr val="tx2"/>
                  </a:solidFill>
                  <a:latin typeface="Arial" pitchFamily="34" charset="0"/>
                </a:rPr>
                <a:t>length</a:t>
              </a:r>
            </a:p>
          </p:txBody>
        </p:sp>
        <p:sp>
          <p:nvSpPr>
            <p:cNvPr id="21514" name="Rectangle 10"/>
            <p:cNvSpPr>
              <a:spLocks noChangeArrowheads="1"/>
            </p:cNvSpPr>
            <p:nvPr/>
          </p:nvSpPr>
          <p:spPr bwMode="auto">
            <a:xfrm>
              <a:off x="1282" y="2303"/>
              <a:ext cx="742" cy="2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dirty="0" err="1">
                  <a:solidFill>
                    <a:schemeClr val="tx2"/>
                  </a:solidFill>
                  <a:latin typeface="Arial" pitchFamily="34" charset="0"/>
                </a:rPr>
                <a:t>pageID</a:t>
              </a:r>
              <a:endParaRPr lang="en-US" dirty="0">
                <a:solidFill>
                  <a:schemeClr val="tx2"/>
                </a:solidFill>
                <a:latin typeface="Arial" pitchFamily="34" charset="0"/>
              </a:endParaRPr>
            </a:p>
          </p:txBody>
        </p:sp>
        <p:sp>
          <p:nvSpPr>
            <p:cNvPr id="21515" name="Rectangle 11"/>
            <p:cNvSpPr>
              <a:spLocks noChangeArrowheads="1"/>
            </p:cNvSpPr>
            <p:nvPr/>
          </p:nvSpPr>
          <p:spPr bwMode="auto">
            <a:xfrm>
              <a:off x="1282" y="2784"/>
              <a:ext cx="591" cy="2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>
                  <a:solidFill>
                    <a:schemeClr val="tx2"/>
                  </a:solidFill>
                  <a:latin typeface="Arial" pitchFamily="34" charset="0"/>
                </a:rPr>
                <a:t>offset</a:t>
              </a:r>
            </a:p>
          </p:txBody>
        </p:sp>
        <p:sp>
          <p:nvSpPr>
            <p:cNvPr id="21516" name="Rectangle 12"/>
            <p:cNvSpPr>
              <a:spLocks noChangeArrowheads="1"/>
            </p:cNvSpPr>
            <p:nvPr/>
          </p:nvSpPr>
          <p:spPr bwMode="auto">
            <a:xfrm>
              <a:off x="1282" y="3024"/>
              <a:ext cx="1255" cy="2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>
                  <a:solidFill>
                    <a:schemeClr val="tx2"/>
                  </a:solidFill>
                  <a:latin typeface="Arial" pitchFamily="34" charset="0"/>
                </a:rPr>
                <a:t>before-image</a:t>
              </a:r>
            </a:p>
          </p:txBody>
        </p:sp>
        <p:sp>
          <p:nvSpPr>
            <p:cNvPr id="21517" name="Rectangle 13"/>
            <p:cNvSpPr>
              <a:spLocks noChangeArrowheads="1"/>
            </p:cNvSpPr>
            <p:nvPr/>
          </p:nvSpPr>
          <p:spPr bwMode="auto">
            <a:xfrm>
              <a:off x="1282" y="3266"/>
              <a:ext cx="1094" cy="2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>
                  <a:solidFill>
                    <a:schemeClr val="tx2"/>
                  </a:solidFill>
                  <a:latin typeface="Arial" pitchFamily="34" charset="0"/>
                </a:rPr>
                <a:t>after-image</a:t>
              </a:r>
            </a:p>
          </p:txBody>
        </p:sp>
      </p:grp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587375" y="1976438"/>
            <a:ext cx="3077767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800" b="1" dirty="0" err="1">
                <a:solidFill>
                  <a:srgbClr val="FF0000"/>
                </a:solidFill>
                <a:latin typeface="Book Antiqua" pitchFamily="18" charset="0"/>
              </a:rPr>
              <a:t>LogRecord</a:t>
            </a:r>
            <a:r>
              <a:rPr lang="en-US" sz="2800" b="1" dirty="0">
                <a:solidFill>
                  <a:srgbClr val="FF0000"/>
                </a:solidFill>
                <a:latin typeface="Book Antiqua" pitchFamily="18" charset="0"/>
              </a:rPr>
              <a:t> fields:</a:t>
            </a:r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1828800" y="4060825"/>
            <a:ext cx="0" cy="5207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1828800" y="4746625"/>
            <a:ext cx="0" cy="5207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H="1" flipV="1">
            <a:off x="1746250" y="4657725"/>
            <a:ext cx="88900" cy="889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 flipV="1">
            <a:off x="1758950" y="4581525"/>
            <a:ext cx="63500" cy="889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 flipV="1">
            <a:off x="1835150" y="3819525"/>
            <a:ext cx="215900" cy="2413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 flipH="1" flipV="1">
            <a:off x="1822450" y="5267325"/>
            <a:ext cx="241300" cy="2413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Rectangle 22"/>
          <p:cNvSpPr>
            <a:spLocks noChangeArrowheads="1"/>
          </p:cNvSpPr>
          <p:nvPr/>
        </p:nvSpPr>
        <p:spPr bwMode="auto">
          <a:xfrm>
            <a:off x="588963" y="4110038"/>
            <a:ext cx="1195841" cy="11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b="1" u="sng" dirty="0">
                <a:solidFill>
                  <a:srgbClr val="FF0000"/>
                </a:solidFill>
                <a:latin typeface="Book Antiqua" pitchFamily="18" charset="0"/>
              </a:rPr>
              <a:t>update</a:t>
            </a:r>
            <a:endParaRPr lang="en-US" u="sng" dirty="0">
              <a:solidFill>
                <a:srgbClr val="FF0000"/>
              </a:solidFill>
              <a:latin typeface="Book Antiqua" pitchFamily="18" charset="0"/>
            </a:endParaRPr>
          </a:p>
          <a:p>
            <a:pPr algn="l"/>
            <a:r>
              <a:rPr lang="en-US" dirty="0">
                <a:solidFill>
                  <a:srgbClr val="FF0000"/>
                </a:solidFill>
                <a:latin typeface="Book Antiqua" pitchFamily="18" charset="0"/>
              </a:rPr>
              <a:t>records</a:t>
            </a:r>
          </a:p>
          <a:p>
            <a:pPr algn="l"/>
            <a:r>
              <a:rPr lang="en-US" dirty="0">
                <a:solidFill>
                  <a:srgbClr val="FF0000"/>
                </a:solidFill>
                <a:latin typeface="Book Antiqua" pitchFamily="18" charset="0"/>
              </a:rPr>
              <a:t>only</a:t>
            </a:r>
          </a:p>
        </p:txBody>
      </p:sp>
    </p:spTree>
    <p:extLst>
      <p:ext uri="{BB962C8B-B14F-4D97-AF65-F5344CB8AC3E}">
        <p14:creationId xmlns:p14="http://schemas.microsoft.com/office/powerpoint/2010/main" val="308939470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Other Log-Related State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4876800"/>
          </a:xfrm>
          <a:noFill/>
          <a:ln/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Transaction Table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in server memory, so volatile</a:t>
            </a:r>
            <a:endParaRPr lang="en-US" dirty="0"/>
          </a:p>
          <a:p>
            <a:pPr lvl="1"/>
            <a:r>
              <a:rPr lang="en-US" sz="2600" dirty="0"/>
              <a:t>One entry per active </a:t>
            </a:r>
            <a:r>
              <a:rPr lang="en-US" sz="2600" dirty="0" smtClean="0"/>
              <a:t>transaction</a:t>
            </a:r>
            <a:endParaRPr lang="en-US" sz="2600" dirty="0"/>
          </a:p>
          <a:p>
            <a:pPr lvl="1"/>
            <a:r>
              <a:rPr lang="en-US" sz="2600" dirty="0"/>
              <a:t>Contains </a:t>
            </a:r>
            <a:r>
              <a:rPr lang="en-US" sz="2600" dirty="0" err="1" smtClean="0">
                <a:solidFill>
                  <a:srgbClr val="FF0000"/>
                </a:solidFill>
              </a:rPr>
              <a:t>transID</a:t>
            </a:r>
            <a:r>
              <a:rPr lang="en-US" sz="2600" dirty="0">
                <a:solidFill>
                  <a:srgbClr val="FF0000"/>
                </a:solidFill>
              </a:rPr>
              <a:t>, status </a:t>
            </a:r>
            <a:r>
              <a:rPr lang="en-US" sz="2600" dirty="0"/>
              <a:t>(running/</a:t>
            </a:r>
            <a:r>
              <a:rPr lang="en-US" sz="2600" dirty="0" err="1"/>
              <a:t>commited</a:t>
            </a:r>
            <a:r>
              <a:rPr lang="en-US" sz="2600" dirty="0"/>
              <a:t>/aborted), and </a:t>
            </a:r>
            <a:r>
              <a:rPr lang="en-US" sz="2600" dirty="0" err="1" smtClean="0">
                <a:solidFill>
                  <a:srgbClr val="FF0000"/>
                </a:solidFill>
              </a:rPr>
              <a:t>lastLSN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smtClean="0">
                <a:solidFill>
                  <a:schemeClr val="tx1"/>
                </a:solidFill>
              </a:rPr>
              <a:t>(most recent LSN for transaction)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dirty page </a:t>
            </a:r>
            <a:r>
              <a:rPr lang="en-US" dirty="0" smtClean="0"/>
              <a:t>is one whose disk and buffer images differ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sz="2300" dirty="0" smtClean="0"/>
              <a:t>So a dirty page becomes clean at page write, if it stays in buffer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sz="2300" dirty="0" smtClean="0"/>
              <a:t>Once clean, can be deleted from dirty page table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sz="2300" dirty="0" smtClean="0"/>
              <a:t>And is clean if it gets read back into buffer, even with uncommitted data in it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Dirty Page Table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in server memory</a:t>
            </a:r>
            <a:endParaRPr lang="en-US" dirty="0"/>
          </a:p>
          <a:p>
            <a:pPr lvl="1"/>
            <a:r>
              <a:rPr lang="en-US" sz="2600" dirty="0"/>
              <a:t>One entry per dirty page in buffer </a:t>
            </a:r>
            <a:r>
              <a:rPr lang="en-US" sz="2600" dirty="0" smtClean="0"/>
              <a:t>pool</a:t>
            </a:r>
          </a:p>
          <a:p>
            <a:pPr lvl="1"/>
            <a:r>
              <a:rPr lang="en-US" sz="2600" dirty="0" smtClean="0"/>
              <a:t>Contains </a:t>
            </a:r>
            <a:r>
              <a:rPr lang="en-US" sz="2600" dirty="0" err="1" smtClean="0">
                <a:solidFill>
                  <a:srgbClr val="FF0000"/>
                </a:solidFill>
              </a:rPr>
              <a:t>recLSN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smtClean="0"/>
              <a:t>- the LSN of the log record which </a:t>
            </a:r>
            <a:r>
              <a:rPr lang="en-US" sz="2600" b="1" i="1" u="sng" dirty="0" smtClean="0">
                <a:solidFill>
                  <a:srgbClr val="FF0000"/>
                </a:solidFill>
              </a:rPr>
              <a:t>first</a:t>
            </a:r>
            <a:r>
              <a:rPr lang="en-US" sz="2600" i="1" dirty="0" smtClean="0">
                <a:solidFill>
                  <a:srgbClr val="FF0000"/>
                </a:solidFill>
              </a:rPr>
              <a:t> </a:t>
            </a:r>
            <a:r>
              <a:rPr lang="en-US" sz="2600" dirty="0" smtClean="0"/>
              <a:t>caused the page to be dirty (spec’s what part of log relates to </a:t>
            </a:r>
            <a:r>
              <a:rPr lang="en-US" sz="2600" dirty="0" err="1" smtClean="0"/>
              <a:t>redos</a:t>
            </a:r>
            <a:r>
              <a:rPr lang="en-US" sz="2600" dirty="0" smtClean="0"/>
              <a:t> for this page)</a:t>
            </a:r>
          </a:p>
          <a:p>
            <a:pPr lvl="1"/>
            <a:r>
              <a:rPr lang="en-US" sz="2600" dirty="0" smtClean="0">
                <a:solidFill>
                  <a:srgbClr val="FF0000"/>
                </a:solidFill>
              </a:rPr>
              <a:t>Earliest </a:t>
            </a:r>
            <a:r>
              <a:rPr lang="en-US" sz="2600" dirty="0" err="1" smtClean="0">
                <a:solidFill>
                  <a:srgbClr val="FF0000"/>
                </a:solidFill>
              </a:rPr>
              <a:t>recLSN</a:t>
            </a:r>
            <a:r>
              <a:rPr lang="en-US" sz="2600" dirty="0" smtClean="0">
                <a:solidFill>
                  <a:srgbClr val="FF0000"/>
                </a:solidFill>
              </a:rPr>
              <a:t> in table </a:t>
            </a:r>
            <a:r>
              <a:rPr lang="en-US" sz="2600" dirty="0" smtClean="0"/>
              <a:t>– important milestone for recovery (spec’s what part of log relates to </a:t>
            </a:r>
            <a:r>
              <a:rPr lang="en-US" sz="2600" dirty="0" err="1" smtClean="0"/>
              <a:t>redos</a:t>
            </a:r>
            <a:r>
              <a:rPr lang="en-US" sz="2600" dirty="0" smtClean="0"/>
              <a:t> for whole system)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60317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Normal Execution of </a:t>
            </a:r>
            <a:r>
              <a:rPr lang="en-US" dirty="0" smtClean="0"/>
              <a:t>Transactions</a:t>
            </a:r>
            <a:endParaRPr lang="en-US" dirty="0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19100" y="1447800"/>
            <a:ext cx="8420100" cy="4267200"/>
          </a:xfrm>
          <a:noFill/>
          <a:ln/>
        </p:spPr>
        <p:txBody>
          <a:bodyPr/>
          <a:lstStyle/>
          <a:p>
            <a:r>
              <a:rPr lang="en-US" dirty="0"/>
              <a:t>Series of </a:t>
            </a:r>
            <a:r>
              <a:rPr lang="en-US" dirty="0">
                <a:solidFill>
                  <a:srgbClr val="FF0000"/>
                </a:solidFill>
              </a:rPr>
              <a:t>reads </a:t>
            </a:r>
            <a:r>
              <a:rPr lang="en-US" dirty="0"/>
              <a:t>&amp; </a:t>
            </a:r>
            <a:r>
              <a:rPr lang="en-US" dirty="0">
                <a:solidFill>
                  <a:srgbClr val="FF0000"/>
                </a:solidFill>
              </a:rPr>
              <a:t>writes</a:t>
            </a:r>
            <a:r>
              <a:rPr lang="en-US" dirty="0"/>
              <a:t>, followed by </a:t>
            </a:r>
            <a:r>
              <a:rPr lang="en-US" dirty="0">
                <a:solidFill>
                  <a:srgbClr val="FF0000"/>
                </a:solidFill>
              </a:rPr>
              <a:t>commit </a:t>
            </a:r>
            <a:r>
              <a:rPr lang="en-US" dirty="0"/>
              <a:t>or </a:t>
            </a:r>
            <a:r>
              <a:rPr lang="en-US" dirty="0" smtClean="0">
                <a:solidFill>
                  <a:srgbClr val="FF0000"/>
                </a:solidFill>
              </a:rPr>
              <a:t>abort</a:t>
            </a:r>
            <a:endParaRPr lang="en-US" dirty="0"/>
          </a:p>
          <a:p>
            <a:pPr lvl="1"/>
            <a:r>
              <a:rPr lang="en-US" dirty="0"/>
              <a:t>We will assume that write is atomic on </a:t>
            </a:r>
            <a:r>
              <a:rPr lang="en-US" dirty="0" smtClean="0"/>
              <a:t>disk</a:t>
            </a:r>
            <a:endParaRPr lang="en-US" dirty="0"/>
          </a:p>
          <a:p>
            <a:pPr lvl="1"/>
            <a:r>
              <a:rPr lang="en-US" dirty="0"/>
              <a:t>In practice, additional details to deal with non-atomic </a:t>
            </a:r>
            <a:r>
              <a:rPr lang="en-US" dirty="0" smtClean="0"/>
              <a:t>writes</a:t>
            </a:r>
          </a:p>
          <a:p>
            <a:pPr lvl="1"/>
            <a:endParaRPr lang="en-US" dirty="0"/>
          </a:p>
          <a:p>
            <a:r>
              <a:rPr lang="en-US" dirty="0"/>
              <a:t>Strict </a:t>
            </a:r>
            <a:r>
              <a:rPr lang="en-US" dirty="0" smtClean="0"/>
              <a:t>2PL</a:t>
            </a:r>
          </a:p>
          <a:p>
            <a:endParaRPr lang="en-US" dirty="0"/>
          </a:p>
          <a:p>
            <a:r>
              <a:rPr lang="en-US" sz="2400" dirty="0"/>
              <a:t>STEAL, NO-FORCE </a:t>
            </a:r>
            <a:r>
              <a:rPr lang="en-US" dirty="0"/>
              <a:t>buffer management, with </a:t>
            </a:r>
            <a:r>
              <a:rPr lang="en-US" dirty="0">
                <a:solidFill>
                  <a:srgbClr val="FF0000"/>
                </a:solidFill>
              </a:rPr>
              <a:t>Write-Ahead </a:t>
            </a:r>
            <a:r>
              <a:rPr lang="en-US" dirty="0" smtClean="0">
                <a:solidFill>
                  <a:srgbClr val="FF0000"/>
                </a:solidFill>
              </a:rPr>
              <a:t>Logging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37552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Transaction Commit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Write </a:t>
            </a:r>
            <a:r>
              <a:rPr lang="en-US" dirty="0">
                <a:solidFill>
                  <a:srgbClr val="FF0000"/>
                </a:solidFill>
              </a:rPr>
              <a:t>commit </a:t>
            </a:r>
            <a:r>
              <a:rPr lang="en-US" dirty="0"/>
              <a:t>record to </a:t>
            </a:r>
            <a:r>
              <a:rPr lang="en-US" dirty="0" smtClean="0"/>
              <a:t>log for transaction T</a:t>
            </a:r>
            <a:endParaRPr lang="en-US" dirty="0"/>
          </a:p>
          <a:p>
            <a:r>
              <a:rPr lang="en-US" dirty="0"/>
              <a:t>All </a:t>
            </a:r>
            <a:r>
              <a:rPr lang="en-US" dirty="0">
                <a:solidFill>
                  <a:srgbClr val="FF0000"/>
                </a:solidFill>
              </a:rPr>
              <a:t>log</a:t>
            </a:r>
            <a:r>
              <a:rPr lang="en-US" dirty="0"/>
              <a:t> records up to </a:t>
            </a:r>
            <a:r>
              <a:rPr lang="en-US" dirty="0" err="1" smtClean="0">
                <a:solidFill>
                  <a:srgbClr val="FF0000"/>
                </a:solidFill>
              </a:rPr>
              <a:t>lastLSN</a:t>
            </a:r>
            <a:r>
              <a:rPr lang="en-US" dirty="0" smtClean="0"/>
              <a:t> of T are </a:t>
            </a:r>
            <a:r>
              <a:rPr lang="en-US" dirty="0"/>
              <a:t>flushed.</a:t>
            </a:r>
          </a:p>
          <a:p>
            <a:pPr lvl="1"/>
            <a:r>
              <a:rPr lang="en-US" dirty="0"/>
              <a:t>Guarantees that </a:t>
            </a:r>
            <a:r>
              <a:rPr lang="en-US" dirty="0" err="1">
                <a:solidFill>
                  <a:srgbClr val="FF0000"/>
                </a:solidFill>
              </a:rPr>
              <a:t>flushedLSN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Symbol" pitchFamily="18" charset="2"/>
              </a:rPr>
              <a:t>³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lastLSN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Note that log flushes are sequential, synchronous writes to </a:t>
            </a:r>
            <a:r>
              <a:rPr lang="en-US" dirty="0" smtClean="0"/>
              <a:t>disk</a:t>
            </a:r>
          </a:p>
          <a:p>
            <a:pPr lvl="1"/>
            <a:r>
              <a:rPr lang="en-US" dirty="0" smtClean="0"/>
              <a:t>Does NOT mean that </a:t>
            </a:r>
            <a:r>
              <a:rPr lang="en-US" i="1" dirty="0" smtClean="0"/>
              <a:t>page</a:t>
            </a:r>
            <a:r>
              <a:rPr lang="en-US" dirty="0" smtClean="0"/>
              <a:t> writes are propagated to data disk!</a:t>
            </a:r>
            <a:endParaRPr lang="en-US" dirty="0"/>
          </a:p>
          <a:p>
            <a:r>
              <a:rPr lang="en-US" dirty="0" smtClean="0"/>
              <a:t>Commit</a:t>
            </a:r>
            <a:r>
              <a:rPr lang="en-US" dirty="0"/>
              <a:t>() returns.</a:t>
            </a:r>
          </a:p>
          <a:p>
            <a:r>
              <a:rPr lang="en-US" dirty="0"/>
              <a:t>Write </a:t>
            </a:r>
            <a:r>
              <a:rPr lang="en-US" dirty="0">
                <a:solidFill>
                  <a:srgbClr val="FF0000"/>
                </a:solidFill>
              </a:rPr>
              <a:t>end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record to </a:t>
            </a:r>
            <a:r>
              <a:rPr lang="en-US" dirty="0" smtClean="0"/>
              <a:t>log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0681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ACID Properties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371600"/>
            <a:ext cx="8763000" cy="4876800"/>
          </a:xfrm>
          <a:noFill/>
          <a:ln/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Transaction Management must fulfill four requirements: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tomicity</a:t>
            </a:r>
            <a:r>
              <a:rPr lang="en-US" dirty="0" smtClean="0"/>
              <a:t>: either all actions within a transaction are carried out, or none is</a:t>
            </a:r>
          </a:p>
          <a:p>
            <a:pPr marL="788670" lvl="2" indent="-514350">
              <a:spcBef>
                <a:spcPts val="600"/>
              </a:spcBef>
              <a:buClr>
                <a:schemeClr val="accent1"/>
              </a:buClr>
            </a:pPr>
            <a:r>
              <a:rPr lang="en-US" sz="2400" dirty="0"/>
              <a:t>Only actions of </a:t>
            </a:r>
            <a:r>
              <a:rPr lang="en-US" sz="2400" dirty="0">
                <a:solidFill>
                  <a:srgbClr val="FF0000"/>
                </a:solidFill>
              </a:rPr>
              <a:t>committed</a:t>
            </a:r>
            <a:r>
              <a:rPr lang="en-US" sz="2400" dirty="0"/>
              <a:t> transactions must be </a:t>
            </a:r>
            <a:r>
              <a:rPr lang="en-US" sz="2400" dirty="0" smtClean="0"/>
              <a:t>visible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onsistency</a:t>
            </a:r>
            <a:r>
              <a:rPr lang="en-US" dirty="0" smtClean="0"/>
              <a:t>: concurrent execution must </a:t>
            </a:r>
            <a:r>
              <a:rPr lang="en-US" dirty="0"/>
              <a:t>leave </a:t>
            </a:r>
            <a:r>
              <a:rPr lang="en-US" dirty="0" smtClean="0"/>
              <a:t>DBMS in consistent state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solation</a:t>
            </a:r>
            <a:r>
              <a:rPr lang="en-US" dirty="0" smtClean="0"/>
              <a:t>: each transaction is protected from effects of other concurrent transactions</a:t>
            </a:r>
          </a:p>
          <a:p>
            <a:pPr lvl="1"/>
            <a:r>
              <a:rPr lang="en-US" dirty="0" smtClean="0"/>
              <a:t>Net effect is that of </a:t>
            </a:r>
            <a:r>
              <a:rPr lang="en-US" b="1" dirty="0" smtClean="0">
                <a:solidFill>
                  <a:srgbClr val="FF0000"/>
                </a:solidFill>
              </a:rPr>
              <a:t>some sequential execution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urability</a:t>
            </a:r>
            <a:r>
              <a:rPr lang="en-US" dirty="0" smtClean="0"/>
              <a:t>: once a transaction </a:t>
            </a:r>
            <a:r>
              <a:rPr lang="en-US" dirty="0" smtClean="0">
                <a:solidFill>
                  <a:srgbClr val="FF0000"/>
                </a:solidFill>
              </a:rPr>
              <a:t>commits</a:t>
            </a:r>
            <a:r>
              <a:rPr lang="en-US" dirty="0" smtClean="0"/>
              <a:t>, DBMS changes will persist</a:t>
            </a:r>
          </a:p>
          <a:p>
            <a:pPr lvl="1"/>
            <a:r>
              <a:rPr lang="en-US" dirty="0" smtClean="0"/>
              <a:t>Conversely, if a transaction </a:t>
            </a:r>
            <a:r>
              <a:rPr lang="en-US" dirty="0" smtClean="0">
                <a:solidFill>
                  <a:srgbClr val="FF0000"/>
                </a:solidFill>
              </a:rPr>
              <a:t>aborts/is aborted</a:t>
            </a:r>
            <a:r>
              <a:rPr lang="en-US" dirty="0" smtClean="0"/>
              <a:t>, there are no effects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pPr algn="l"/>
            <a:fld id="{B6F15528-21DE-4FAA-801E-634DDDAF4B2B}" type="slidenum">
              <a:rPr lang="en-US" smtClean="0"/>
              <a:pPr algn="l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39973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 Committing transaction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R1(A, 50) W1(A,20) C1</a:t>
            </a:r>
          </a:p>
          <a:p>
            <a:r>
              <a:rPr lang="en-US" dirty="0" smtClean="0"/>
              <a:t>R1(A): Transaction started, entered into Transaction table, page read into buffer, pinned, data used, unpinned (no logging)</a:t>
            </a:r>
          </a:p>
          <a:p>
            <a:r>
              <a:rPr lang="en-US" dirty="0" smtClean="0"/>
              <a:t>W1(A): page found in buffer, pinned, log record written:</a:t>
            </a:r>
          </a:p>
          <a:p>
            <a:pPr lvl="1"/>
            <a:r>
              <a:rPr lang="en-US" dirty="0" err="1" smtClean="0"/>
              <a:t>prevLSN</a:t>
            </a:r>
            <a:r>
              <a:rPr lang="en-US" dirty="0" smtClean="0"/>
              <a:t> = null, </a:t>
            </a:r>
            <a:r>
              <a:rPr lang="en-US" dirty="0" err="1" smtClean="0"/>
              <a:t>transID</a:t>
            </a:r>
            <a:r>
              <a:rPr lang="en-US" dirty="0" smtClean="0"/>
              <a:t> = 1, </a:t>
            </a:r>
            <a:r>
              <a:rPr lang="en-US" dirty="0" err="1" smtClean="0"/>
              <a:t>entryType</a:t>
            </a:r>
            <a:r>
              <a:rPr lang="en-US" dirty="0" smtClean="0"/>
              <a:t> = update, etc.</a:t>
            </a:r>
          </a:p>
          <a:p>
            <a:pPr lvl="1"/>
            <a:r>
              <a:rPr lang="en-US" dirty="0" smtClean="0"/>
              <a:t>Before-image = 50, after-image = 20. Suppose LSN = 222</a:t>
            </a:r>
          </a:p>
          <a:p>
            <a:pPr lvl="1"/>
            <a:r>
              <a:rPr lang="en-US" dirty="0" smtClean="0"/>
              <a:t>Page now dirty, </a:t>
            </a:r>
            <a:r>
              <a:rPr lang="en-US" dirty="0" err="1" smtClean="0"/>
              <a:t>pageLSN</a:t>
            </a:r>
            <a:r>
              <a:rPr lang="en-US" dirty="0" smtClean="0"/>
              <a:t>=222, entered into dirty page </a:t>
            </a:r>
            <a:r>
              <a:rPr lang="en-US" dirty="0" smtClean="0"/>
              <a:t>table with </a:t>
            </a:r>
            <a:r>
              <a:rPr lang="en-US" dirty="0" err="1" smtClean="0"/>
              <a:t>rec</a:t>
            </a:r>
            <a:r>
              <a:rPr lang="en-US" dirty="0" err="1" smtClean="0"/>
              <a:t>LSN</a:t>
            </a:r>
            <a:r>
              <a:rPr lang="en-US" dirty="0" smtClean="0"/>
              <a:t>=222,  </a:t>
            </a:r>
            <a:r>
              <a:rPr lang="en-US" dirty="0"/>
              <a:t>put </a:t>
            </a:r>
            <a:r>
              <a:rPr lang="en-US" dirty="0" err="1"/>
              <a:t>lastLSN</a:t>
            </a:r>
            <a:r>
              <a:rPr lang="en-US" dirty="0"/>
              <a:t> = </a:t>
            </a:r>
            <a:r>
              <a:rPr lang="en-US" dirty="0" smtClean="0"/>
              <a:t>222 in </a:t>
            </a:r>
            <a:r>
              <a:rPr lang="en-US" dirty="0" err="1" smtClean="0"/>
              <a:t>TxTable</a:t>
            </a:r>
            <a:r>
              <a:rPr lang="en-US" dirty="0" smtClean="0"/>
              <a:t>, page unpinned</a:t>
            </a:r>
            <a:endParaRPr lang="en-US" dirty="0" smtClean="0"/>
          </a:p>
          <a:p>
            <a:r>
              <a:rPr lang="en-US" dirty="0" smtClean="0"/>
              <a:t>C1</a:t>
            </a:r>
            <a:r>
              <a:rPr lang="en-US" dirty="0" smtClean="0"/>
              <a:t>: Log record (LSN223) for commit has </a:t>
            </a:r>
            <a:r>
              <a:rPr lang="en-US" dirty="0" err="1" smtClean="0"/>
              <a:t>prevLSN</a:t>
            </a:r>
            <a:r>
              <a:rPr lang="en-US" dirty="0" smtClean="0"/>
              <a:t>=222, </a:t>
            </a:r>
            <a:r>
              <a:rPr lang="en-US" dirty="0"/>
              <a:t>Log </a:t>
            </a:r>
            <a:r>
              <a:rPr lang="en-US" dirty="0" smtClean="0"/>
              <a:t>is pushed </a:t>
            </a:r>
            <a:r>
              <a:rPr lang="en-US" dirty="0"/>
              <a:t>so LSN </a:t>
            </a:r>
            <a:r>
              <a:rPr lang="en-US" dirty="0" smtClean="0"/>
              <a:t>223 </a:t>
            </a:r>
            <a:r>
              <a:rPr lang="en-US" dirty="0"/>
              <a:t>record is on </a:t>
            </a:r>
            <a:r>
              <a:rPr lang="en-US" dirty="0" smtClean="0"/>
              <a:t>disk. Now transaction is committed.</a:t>
            </a:r>
          </a:p>
          <a:p>
            <a:pPr lvl="1"/>
            <a:r>
              <a:rPr lang="en-US" dirty="0" smtClean="0"/>
              <a:t>Transaction </a:t>
            </a:r>
            <a:r>
              <a:rPr lang="en-US" dirty="0"/>
              <a:t>status in </a:t>
            </a:r>
            <a:r>
              <a:rPr lang="en-US" dirty="0" err="1"/>
              <a:t>TxTable</a:t>
            </a:r>
            <a:r>
              <a:rPr lang="en-US" dirty="0"/>
              <a:t> </a:t>
            </a:r>
            <a:r>
              <a:rPr lang="en-US" dirty="0" smtClean="0"/>
              <a:t>is changed </a:t>
            </a:r>
            <a:r>
              <a:rPr lang="en-US" dirty="0"/>
              <a:t>to </a:t>
            </a:r>
            <a:r>
              <a:rPr lang="en-US" dirty="0" smtClean="0"/>
              <a:t>committed</a:t>
            </a:r>
            <a:endParaRPr lang="en-US" dirty="0"/>
          </a:p>
          <a:p>
            <a:pPr lvl="1"/>
            <a:r>
              <a:rPr lang="en-US" dirty="0" smtClean="0"/>
              <a:t>Log record for End (LSN224) is written, has </a:t>
            </a:r>
            <a:r>
              <a:rPr lang="en-US" dirty="0" err="1" smtClean="0"/>
              <a:t>prevLSN</a:t>
            </a:r>
            <a:r>
              <a:rPr lang="en-US" dirty="0" smtClean="0"/>
              <a:t>=223. </a:t>
            </a:r>
          </a:p>
          <a:p>
            <a:r>
              <a:rPr lang="en-US" dirty="0" smtClean="0"/>
              <a:t>Note: dirty page can still hang around in buffer pool: its content defines the database state for that page</a:t>
            </a:r>
          </a:p>
          <a:p>
            <a:r>
              <a:rPr lang="en-US" dirty="0" smtClean="0"/>
              <a:t>Sometime later, dirty page written to disk, page considered clean, dropped from dirty page table.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1314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Checkpointing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4724400"/>
          </a:xfrm>
          <a:noFill/>
          <a:ln/>
        </p:spPr>
        <p:txBody>
          <a:bodyPr>
            <a:normAutofit fontScale="92500" lnSpcReduction="20000"/>
          </a:bodyPr>
          <a:lstStyle/>
          <a:p>
            <a:r>
              <a:rPr lang="en-US" dirty="0"/>
              <a:t>Periodically, the DBMS creates a </a:t>
            </a:r>
            <a:r>
              <a:rPr lang="en-US" u="sng" dirty="0" smtClean="0">
                <a:solidFill>
                  <a:srgbClr val="FF0000"/>
                </a:solidFill>
              </a:rPr>
              <a:t>checkpoint</a:t>
            </a:r>
            <a:endParaRPr lang="en-US" dirty="0"/>
          </a:p>
          <a:p>
            <a:pPr lvl="1"/>
            <a:r>
              <a:rPr lang="en-US" dirty="0" smtClean="0"/>
              <a:t>minimize time </a:t>
            </a:r>
            <a:r>
              <a:rPr lang="en-US" dirty="0"/>
              <a:t>taken to recover in the event of a system </a:t>
            </a:r>
            <a:r>
              <a:rPr lang="en-US" dirty="0" smtClean="0"/>
              <a:t>crash</a:t>
            </a:r>
          </a:p>
          <a:p>
            <a:r>
              <a:rPr lang="en-US" dirty="0" smtClean="0"/>
              <a:t>Checkpoint logging:</a:t>
            </a:r>
            <a:endParaRPr lang="en-US" dirty="0"/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begin_checkpoint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record:  Indicates when </a:t>
            </a:r>
            <a:r>
              <a:rPr lang="en-US" dirty="0" smtClean="0"/>
              <a:t>checkpoint began</a:t>
            </a:r>
            <a:endParaRPr lang="en-US" dirty="0"/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end_checkpoint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record:  Contains current </a:t>
            </a:r>
            <a:r>
              <a:rPr lang="en-US" i="1" dirty="0" smtClean="0">
                <a:solidFill>
                  <a:srgbClr val="FF0000"/>
                </a:solidFill>
              </a:rPr>
              <a:t>transaction </a:t>
            </a:r>
            <a:r>
              <a:rPr lang="en-US" i="1" dirty="0">
                <a:solidFill>
                  <a:srgbClr val="FF0000"/>
                </a:solidFill>
              </a:rPr>
              <a:t>table </a:t>
            </a:r>
            <a:r>
              <a:rPr lang="en-US" dirty="0"/>
              <a:t>and </a:t>
            </a:r>
            <a:r>
              <a:rPr lang="en-US" i="1" dirty="0">
                <a:solidFill>
                  <a:srgbClr val="FF0000"/>
                </a:solidFill>
              </a:rPr>
              <a:t>dirty page </a:t>
            </a:r>
            <a:r>
              <a:rPr lang="en-US" i="1" dirty="0" smtClean="0">
                <a:solidFill>
                  <a:srgbClr val="FF0000"/>
                </a:solidFill>
              </a:rPr>
              <a:t>table </a:t>
            </a:r>
            <a:r>
              <a:rPr lang="en-US" dirty="0" smtClean="0">
                <a:solidFill>
                  <a:schemeClr val="tx1"/>
                </a:solidFill>
              </a:rPr>
              <a:t>as of </a:t>
            </a:r>
            <a:r>
              <a:rPr lang="en-US" dirty="0" err="1" smtClean="0">
                <a:solidFill>
                  <a:schemeClr val="tx1"/>
                </a:solidFill>
              </a:rPr>
              <a:t>begin_checkpoint</a:t>
            </a:r>
            <a:r>
              <a:rPr lang="en-US" dirty="0" smtClean="0">
                <a:solidFill>
                  <a:schemeClr val="tx1"/>
                </a:solidFill>
              </a:rPr>
              <a:t> time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So the earliest </a:t>
            </a:r>
            <a:r>
              <a:rPr lang="en-US" dirty="0" err="1" smtClean="0">
                <a:solidFill>
                  <a:schemeClr val="tx1"/>
                </a:solidFill>
              </a:rPr>
              <a:t>recLSN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(LSN of oldest dirty page) is </a:t>
            </a:r>
            <a:r>
              <a:rPr lang="en-US" dirty="0" smtClean="0">
                <a:solidFill>
                  <a:schemeClr val="tx1"/>
                </a:solidFill>
              </a:rPr>
              <a:t>known at recovery time, and the set of live transactions, very useful for recovery</a:t>
            </a:r>
          </a:p>
          <a:p>
            <a:pPr lvl="1"/>
            <a:r>
              <a:rPr lang="en-US" dirty="0" smtClean="0"/>
              <a:t>Other transactions </a:t>
            </a:r>
            <a:r>
              <a:rPr lang="en-US" dirty="0"/>
              <a:t>continue to run; </a:t>
            </a:r>
            <a:r>
              <a:rPr lang="en-US" dirty="0" smtClean="0"/>
              <a:t>tables </a:t>
            </a:r>
            <a:r>
              <a:rPr lang="en-US" dirty="0"/>
              <a:t>accurate only as of the time of the </a:t>
            </a:r>
            <a:r>
              <a:rPr lang="en-US" dirty="0" err="1">
                <a:solidFill>
                  <a:srgbClr val="FF0000"/>
                </a:solidFill>
              </a:rPr>
              <a:t>begin_checkpoint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/>
              <a:t>record – </a:t>
            </a:r>
            <a:r>
              <a:rPr lang="en-US" dirty="0" smtClean="0">
                <a:solidFill>
                  <a:srgbClr val="FF0000"/>
                </a:solidFill>
              </a:rPr>
              <a:t>fuzzy</a:t>
            </a:r>
            <a:r>
              <a:rPr lang="en-US" dirty="0" smtClean="0"/>
              <a:t> checkpoint</a:t>
            </a:r>
            <a:endParaRPr lang="en-US" dirty="0"/>
          </a:p>
          <a:p>
            <a:pPr lvl="2"/>
            <a:r>
              <a:rPr lang="en-US" dirty="0"/>
              <a:t>No attempt to force dirty pages to </a:t>
            </a:r>
            <a:r>
              <a:rPr lang="en-US" dirty="0" smtClean="0"/>
              <a:t>disk at checkpoint time!</a:t>
            </a:r>
          </a:p>
          <a:p>
            <a:pPr lvl="2"/>
            <a:r>
              <a:rPr lang="en-US" dirty="0" smtClean="0"/>
              <a:t>But good to nudge them to disk continuously, to limit recovery time.</a:t>
            </a:r>
            <a:endParaRPr lang="en-US" dirty="0" smtClean="0"/>
          </a:p>
          <a:p>
            <a:pPr lvl="1"/>
            <a:r>
              <a:rPr lang="en-US" dirty="0" smtClean="0"/>
              <a:t>LSN of </a:t>
            </a:r>
            <a:r>
              <a:rPr lang="en-US" dirty="0" err="1">
                <a:solidFill>
                  <a:srgbClr val="FF0000"/>
                </a:solidFill>
              </a:rPr>
              <a:t>begin_checkpoint</a:t>
            </a:r>
            <a:r>
              <a:rPr lang="en-US" dirty="0" smtClean="0"/>
              <a:t> written in special </a:t>
            </a:r>
            <a:r>
              <a:rPr lang="en-US" b="1" dirty="0" smtClean="0">
                <a:solidFill>
                  <a:srgbClr val="FF0000"/>
                </a:solidFill>
              </a:rPr>
              <a:t>master record </a:t>
            </a:r>
            <a:r>
              <a:rPr lang="en-US" dirty="0" smtClean="0"/>
              <a:t>on stable storage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53954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Simple Transaction Abort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534400" cy="4572000"/>
          </a:xfrm>
          <a:noFill/>
          <a:ln/>
        </p:spPr>
        <p:txBody>
          <a:bodyPr/>
          <a:lstStyle/>
          <a:p>
            <a:r>
              <a:rPr lang="en-US" dirty="0" smtClean="0"/>
              <a:t>First, </a:t>
            </a:r>
            <a:r>
              <a:rPr lang="en-US" dirty="0"/>
              <a:t>consider an explicit abort of a </a:t>
            </a:r>
            <a:r>
              <a:rPr lang="en-US" dirty="0" smtClean="0"/>
              <a:t>transaction</a:t>
            </a:r>
            <a:endParaRPr lang="en-US" dirty="0"/>
          </a:p>
          <a:p>
            <a:pPr lvl="1"/>
            <a:r>
              <a:rPr lang="en-US" dirty="0"/>
              <a:t>No crash </a:t>
            </a:r>
            <a:r>
              <a:rPr lang="en-US" dirty="0" smtClean="0"/>
              <a:t>involved, have good transaction table</a:t>
            </a:r>
            <a:endParaRPr lang="en-US" dirty="0"/>
          </a:p>
          <a:p>
            <a:r>
              <a:rPr lang="en-US" dirty="0" smtClean="0"/>
              <a:t>Need to </a:t>
            </a:r>
            <a:r>
              <a:rPr lang="en-US" dirty="0"/>
              <a:t>“play back” the log in reverse order, </a:t>
            </a:r>
            <a:r>
              <a:rPr lang="en-US" sz="2400" dirty="0" err="1">
                <a:solidFill>
                  <a:srgbClr val="FF0000"/>
                </a:solidFill>
              </a:rPr>
              <a:t>UNDO</a:t>
            </a:r>
            <a:r>
              <a:rPr lang="en-US" dirty="0" err="1"/>
              <a:t>ing</a:t>
            </a:r>
            <a:r>
              <a:rPr lang="en-US" dirty="0"/>
              <a:t> updates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Get </a:t>
            </a:r>
            <a:r>
              <a:rPr lang="en-US" dirty="0" err="1">
                <a:solidFill>
                  <a:srgbClr val="FF0000"/>
                </a:solidFill>
              </a:rPr>
              <a:t>lastLSN</a:t>
            </a:r>
            <a:r>
              <a:rPr lang="en-US" dirty="0"/>
              <a:t> of </a:t>
            </a:r>
            <a:r>
              <a:rPr lang="en-US" dirty="0" smtClean="0"/>
              <a:t>transaction </a:t>
            </a:r>
            <a:r>
              <a:rPr lang="en-US" dirty="0"/>
              <a:t>from </a:t>
            </a:r>
            <a:r>
              <a:rPr lang="en-US" dirty="0" smtClean="0"/>
              <a:t>transaction table</a:t>
            </a:r>
          </a:p>
          <a:p>
            <a:pPr lvl="1"/>
            <a:r>
              <a:rPr lang="en-US" dirty="0" smtClean="0"/>
              <a:t>Find that log record, undo one page change</a:t>
            </a:r>
            <a:endParaRPr lang="en-US" dirty="0"/>
          </a:p>
          <a:p>
            <a:pPr lvl="1"/>
            <a:r>
              <a:rPr lang="en-US" dirty="0"/>
              <a:t>Can follow chain of log records backward via the </a:t>
            </a:r>
            <a:r>
              <a:rPr lang="en-US" dirty="0" err="1">
                <a:solidFill>
                  <a:srgbClr val="FF0000"/>
                </a:solidFill>
              </a:rPr>
              <a:t>prevLSN</a:t>
            </a:r>
            <a:r>
              <a:rPr lang="en-US" dirty="0"/>
              <a:t> </a:t>
            </a:r>
            <a:r>
              <a:rPr lang="en-US" dirty="0" smtClean="0"/>
              <a:t>field</a:t>
            </a:r>
            <a:endParaRPr lang="en-US" dirty="0"/>
          </a:p>
          <a:p>
            <a:pPr lvl="1"/>
            <a:r>
              <a:rPr lang="en-US" dirty="0"/>
              <a:t>Before starting UNDO, write an </a:t>
            </a:r>
            <a:r>
              <a:rPr lang="en-US" i="1" dirty="0">
                <a:solidFill>
                  <a:srgbClr val="FF0000"/>
                </a:solidFill>
              </a:rPr>
              <a:t>Abort </a:t>
            </a:r>
            <a:r>
              <a:rPr lang="en-US" dirty="0">
                <a:solidFill>
                  <a:srgbClr val="FF0000"/>
                </a:solidFill>
              </a:rPr>
              <a:t>log </a:t>
            </a:r>
            <a:r>
              <a:rPr lang="en-US" dirty="0" smtClean="0">
                <a:solidFill>
                  <a:srgbClr val="FF0000"/>
                </a:solidFill>
              </a:rPr>
              <a:t>record</a:t>
            </a:r>
            <a:endParaRPr lang="en-US" dirty="0">
              <a:solidFill>
                <a:schemeClr val="accent2"/>
              </a:solidFill>
            </a:endParaRPr>
          </a:p>
          <a:p>
            <a:pPr lvl="2"/>
            <a:r>
              <a:rPr lang="en-US" dirty="0"/>
              <a:t>For recovering from crash during UNDO</a:t>
            </a:r>
            <a:r>
              <a:rPr lang="en-US" dirty="0" smtClean="0"/>
              <a:t>!</a:t>
            </a:r>
          </a:p>
          <a:p>
            <a:r>
              <a:rPr lang="en-US" dirty="0" smtClean="0"/>
              <a:t>For each update UNDO, write a CLR record in the log…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73130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mysterious CLR log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normal operations, a transaction may abort, partially roll back, then the system crashes.</a:t>
            </a:r>
          </a:p>
          <a:p>
            <a:r>
              <a:rPr lang="en-US" dirty="0" smtClean="0"/>
              <a:t>To recover, the system needs to know how far the rollback got, and pick up from there.</a:t>
            </a:r>
          </a:p>
          <a:p>
            <a:r>
              <a:rPr lang="en-US" dirty="0" smtClean="0"/>
              <a:t>So during the undo processing of an abort (during normal operations), the system writes CLR records to record its progress undoing the actions of the aborted transaction.</a:t>
            </a:r>
          </a:p>
          <a:p>
            <a:r>
              <a:rPr lang="en-US" dirty="0" smtClean="0"/>
              <a:t>They are “compensation” records because the system is doing actions to compensate for the work previously done by the aborted transaction.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5692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An aborting transaction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R1(A, 50) W1(A,20) A1</a:t>
            </a:r>
          </a:p>
          <a:p>
            <a:r>
              <a:rPr lang="en-US" dirty="0" smtClean="0"/>
              <a:t>R1(A): Transaction started, entered into Transaction table, page read into buffer, pinned, data used, unpinned (no </a:t>
            </a:r>
            <a:r>
              <a:rPr lang="en-US" dirty="0" smtClean="0"/>
              <a:t>logging for reads)</a:t>
            </a:r>
            <a:endParaRPr lang="en-US" dirty="0" smtClean="0"/>
          </a:p>
          <a:p>
            <a:r>
              <a:rPr lang="en-US" dirty="0" smtClean="0"/>
              <a:t>W1(A): page found in buffer, pinned, log record written:</a:t>
            </a:r>
          </a:p>
          <a:p>
            <a:pPr lvl="1"/>
            <a:r>
              <a:rPr lang="en-US" dirty="0" err="1" smtClean="0"/>
              <a:t>prevLSN</a:t>
            </a:r>
            <a:r>
              <a:rPr lang="en-US" dirty="0" smtClean="0"/>
              <a:t> = null, </a:t>
            </a:r>
            <a:r>
              <a:rPr lang="en-US" dirty="0" err="1" smtClean="0"/>
              <a:t>transID</a:t>
            </a:r>
            <a:r>
              <a:rPr lang="en-US" dirty="0" smtClean="0"/>
              <a:t> = 1, </a:t>
            </a:r>
            <a:r>
              <a:rPr lang="en-US" dirty="0" err="1" smtClean="0"/>
              <a:t>entryType</a:t>
            </a:r>
            <a:r>
              <a:rPr lang="en-US" dirty="0" smtClean="0"/>
              <a:t> = update, etc.</a:t>
            </a:r>
          </a:p>
          <a:p>
            <a:pPr lvl="1"/>
            <a:r>
              <a:rPr lang="en-US" dirty="0" smtClean="0"/>
              <a:t>Before-image = 50, after-image = 20. Suppose LSN = 222</a:t>
            </a:r>
          </a:p>
          <a:p>
            <a:pPr lvl="1"/>
            <a:r>
              <a:rPr lang="en-US" dirty="0"/>
              <a:t>Page now dirty, </a:t>
            </a:r>
            <a:r>
              <a:rPr lang="en-US" dirty="0" err="1"/>
              <a:t>pageLSN</a:t>
            </a:r>
            <a:r>
              <a:rPr lang="en-US" dirty="0"/>
              <a:t>=222, entered into dirty page table with </a:t>
            </a:r>
            <a:r>
              <a:rPr lang="en-US" dirty="0" err="1"/>
              <a:t>recLSN</a:t>
            </a:r>
            <a:r>
              <a:rPr lang="en-US" dirty="0"/>
              <a:t>=222,  put </a:t>
            </a:r>
            <a:r>
              <a:rPr lang="en-US" dirty="0" err="1"/>
              <a:t>lastLSN</a:t>
            </a:r>
            <a:r>
              <a:rPr lang="en-US" dirty="0"/>
              <a:t> = 222 in </a:t>
            </a:r>
            <a:r>
              <a:rPr lang="en-US" dirty="0" err="1"/>
              <a:t>TxTable</a:t>
            </a:r>
            <a:r>
              <a:rPr lang="en-US" dirty="0"/>
              <a:t>, page unpinned</a:t>
            </a:r>
          </a:p>
          <a:p>
            <a:r>
              <a:rPr lang="en-US" dirty="0" smtClean="0"/>
              <a:t>A1</a:t>
            </a:r>
            <a:r>
              <a:rPr lang="en-US" dirty="0" smtClean="0"/>
              <a:t>: Log record (LSN223) for abort has </a:t>
            </a:r>
            <a:r>
              <a:rPr lang="en-US" dirty="0" err="1" smtClean="0"/>
              <a:t>prevLSN</a:t>
            </a:r>
            <a:r>
              <a:rPr lang="en-US" dirty="0" smtClean="0"/>
              <a:t>=222. Then undo actions are started.</a:t>
            </a:r>
          </a:p>
          <a:p>
            <a:pPr lvl="1"/>
            <a:r>
              <a:rPr lang="en-US" dirty="0" smtClean="0"/>
              <a:t>Undo W1(A): use </a:t>
            </a:r>
            <a:r>
              <a:rPr lang="en-US" dirty="0" err="1" smtClean="0"/>
              <a:t>lastLSN</a:t>
            </a:r>
            <a:r>
              <a:rPr lang="en-US" dirty="0" smtClean="0"/>
              <a:t> of </a:t>
            </a:r>
            <a:r>
              <a:rPr lang="en-US" dirty="0" err="1" smtClean="0"/>
              <a:t>TxTable</a:t>
            </a:r>
            <a:r>
              <a:rPr lang="en-US" dirty="0" smtClean="0"/>
              <a:t> to locate </a:t>
            </a:r>
            <a:r>
              <a:rPr lang="en-US" dirty="0" err="1" smtClean="0"/>
              <a:t>Tx’s</a:t>
            </a:r>
            <a:r>
              <a:rPr lang="en-US" dirty="0" smtClean="0"/>
              <a:t> last log </a:t>
            </a:r>
            <a:r>
              <a:rPr lang="en-US" dirty="0" smtClean="0"/>
              <a:t>entry for write</a:t>
            </a:r>
          </a:p>
          <a:p>
            <a:pPr lvl="1"/>
            <a:r>
              <a:rPr lang="en-US" dirty="0"/>
              <a:t>Write CLR record to log, with LSN 224, </a:t>
            </a:r>
            <a:endParaRPr lang="en-US" dirty="0" smtClean="0"/>
          </a:p>
          <a:p>
            <a:pPr lvl="1"/>
            <a:r>
              <a:rPr lang="en-US" dirty="0" smtClean="0"/>
              <a:t>Find page in buffer, pin, apply before image (50), so A=50 again, unpin</a:t>
            </a:r>
          </a:p>
          <a:p>
            <a:pPr lvl="1"/>
            <a:r>
              <a:rPr lang="en-US" dirty="0" smtClean="0"/>
              <a:t>Transaction </a:t>
            </a:r>
            <a:r>
              <a:rPr lang="en-US" dirty="0"/>
              <a:t>status in </a:t>
            </a:r>
            <a:r>
              <a:rPr lang="en-US" dirty="0" err="1"/>
              <a:t>TxTable</a:t>
            </a:r>
            <a:r>
              <a:rPr lang="en-US" dirty="0"/>
              <a:t> </a:t>
            </a:r>
            <a:r>
              <a:rPr lang="en-US" dirty="0" smtClean="0"/>
              <a:t>is changed </a:t>
            </a:r>
            <a:r>
              <a:rPr lang="en-US" dirty="0"/>
              <a:t>to </a:t>
            </a:r>
            <a:r>
              <a:rPr lang="en-US" dirty="0" smtClean="0"/>
              <a:t>aborted</a:t>
            </a:r>
            <a:endParaRPr lang="en-US" dirty="0"/>
          </a:p>
          <a:p>
            <a:pPr lvl="1"/>
            <a:r>
              <a:rPr lang="en-US" dirty="0" smtClean="0"/>
              <a:t>Log record for End (LSN224) is written, has </a:t>
            </a:r>
            <a:r>
              <a:rPr lang="en-US" dirty="0" err="1" smtClean="0"/>
              <a:t>prevLSN</a:t>
            </a:r>
            <a:r>
              <a:rPr lang="en-US" dirty="0" smtClean="0"/>
              <a:t>=224. </a:t>
            </a:r>
          </a:p>
          <a:p>
            <a:r>
              <a:rPr lang="en-US" dirty="0" smtClean="0"/>
              <a:t>Note: dirty page can still hang around in buffer pool: its content defines the database state for that page</a:t>
            </a:r>
          </a:p>
        </p:txBody>
      </p:sp>
    </p:spTree>
    <p:extLst>
      <p:ext uri="{BB962C8B-B14F-4D97-AF65-F5344CB8AC3E}">
        <p14:creationId xmlns:p14="http://schemas.microsoft.com/office/powerpoint/2010/main" val="32082112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42900" y="3200400"/>
            <a:ext cx="8382000" cy="3276600"/>
          </a:xfrm>
          <a:noFill/>
          <a:ln/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Before </a:t>
            </a:r>
            <a:r>
              <a:rPr lang="en-US" dirty="0"/>
              <a:t>restoring old value of a page, write a CLR:</a:t>
            </a:r>
          </a:p>
          <a:p>
            <a:pPr lvl="1"/>
            <a:r>
              <a:rPr lang="en-US" dirty="0" smtClean="0"/>
              <a:t>CLR </a:t>
            </a:r>
            <a:r>
              <a:rPr lang="en-US" dirty="0"/>
              <a:t>has one extra field: </a:t>
            </a:r>
            <a:r>
              <a:rPr lang="en-US" dirty="0" err="1" smtClean="0">
                <a:solidFill>
                  <a:srgbClr val="FF0000"/>
                </a:solidFill>
              </a:rPr>
              <a:t>undoNextLSN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Points to the next LSN to undo (i.e. the </a:t>
            </a:r>
            <a:r>
              <a:rPr lang="en-US" dirty="0" err="1"/>
              <a:t>prevLSN</a:t>
            </a:r>
            <a:r>
              <a:rPr lang="en-US" dirty="0"/>
              <a:t> of the record we’re currently undoing</a:t>
            </a:r>
            <a:r>
              <a:rPr lang="en-US" dirty="0" smtClean="0"/>
              <a:t>). </a:t>
            </a:r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undonextLSN</a:t>
            </a:r>
            <a:r>
              <a:rPr lang="en-US" dirty="0" smtClean="0"/>
              <a:t> value is </a:t>
            </a:r>
            <a:r>
              <a:rPr lang="en-US" u="sng" dirty="0" smtClean="0"/>
              <a:t>used</a:t>
            </a:r>
            <a:r>
              <a:rPr lang="en-US" dirty="0" smtClean="0"/>
              <a:t> only if this CLR ends up as the last one in the log for this transaction: specs which update log record to start/resume </a:t>
            </a:r>
            <a:r>
              <a:rPr lang="en-US" dirty="0" err="1" smtClean="0"/>
              <a:t>UNDOing</a:t>
            </a:r>
            <a:r>
              <a:rPr lang="en-US" dirty="0" smtClean="0"/>
              <a:t> (possibly resuming UNDO work interrupted by a crash)</a:t>
            </a:r>
            <a:endParaRPr lang="en-US" dirty="0"/>
          </a:p>
          <a:p>
            <a:pPr lvl="1"/>
            <a:r>
              <a:rPr lang="en-US" dirty="0"/>
              <a:t>CLRs </a:t>
            </a:r>
            <a:r>
              <a:rPr lang="en-US" i="1" dirty="0">
                <a:solidFill>
                  <a:srgbClr val="FF0000"/>
                </a:solidFill>
              </a:rPr>
              <a:t>never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Undone (but they </a:t>
            </a:r>
            <a:r>
              <a:rPr lang="en-US" dirty="0" smtClean="0"/>
              <a:t>may </a:t>
            </a:r>
            <a:r>
              <a:rPr lang="en-US" dirty="0"/>
              <a:t>be Redone when repeating </a:t>
            </a:r>
            <a:r>
              <a:rPr lang="en-US" dirty="0" smtClean="0"/>
              <a:t>history). For recovery UNDO, they just point where to start working.</a:t>
            </a:r>
            <a:endParaRPr lang="en-US" dirty="0"/>
          </a:p>
          <a:p>
            <a:r>
              <a:rPr lang="en-US" dirty="0"/>
              <a:t>At end of </a:t>
            </a:r>
            <a:r>
              <a:rPr lang="en-US" dirty="0" smtClean="0"/>
              <a:t>transaction </a:t>
            </a:r>
            <a:r>
              <a:rPr lang="en-US" sz="2400" dirty="0" smtClean="0"/>
              <a:t>UNDO</a:t>
            </a:r>
            <a:r>
              <a:rPr lang="en-US" dirty="0"/>
              <a:t>, write an “</a:t>
            </a:r>
            <a:r>
              <a:rPr lang="en-US" dirty="0">
                <a:solidFill>
                  <a:srgbClr val="FF0000"/>
                </a:solidFill>
              </a:rPr>
              <a:t>end</a:t>
            </a:r>
            <a:r>
              <a:rPr lang="en-US" dirty="0"/>
              <a:t>” log record.</a:t>
            </a:r>
          </a:p>
        </p:txBody>
      </p:sp>
      <p:graphicFrame>
        <p:nvGraphicFramePr>
          <p:cNvPr id="33798" name="Object 6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1854707"/>
              </p:ext>
            </p:extLst>
          </p:nvPr>
        </p:nvGraphicFramePr>
        <p:xfrm>
          <a:off x="3992563" y="1054479"/>
          <a:ext cx="13970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" name="WordArt" r:id="rId4" imgW="1396164" imgH="1446876" progId="">
                  <p:embed/>
                </p:oleObj>
              </mc:Choice>
              <mc:Fallback>
                <p:oleObj name="WordArt" r:id="rId4" imgW="1396164" imgH="1446876" progId="">
                  <p:embed/>
                  <p:pic>
                    <p:nvPicPr>
                      <p:cNvPr id="0" name="Picture 23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2563" y="1054479"/>
                        <a:ext cx="1397000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9" name="Object 7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3350545"/>
              </p:ext>
            </p:extLst>
          </p:nvPr>
        </p:nvGraphicFramePr>
        <p:xfrm>
          <a:off x="6081713" y="1130679"/>
          <a:ext cx="13970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" name="WordArt" r:id="rId6" imgW="1396164" imgH="1446876" progId="">
                  <p:embed/>
                </p:oleObj>
              </mc:Choice>
              <mc:Fallback>
                <p:oleObj name="WordArt" r:id="rId6" imgW="1396164" imgH="1446876" progId="">
                  <p:embed/>
                  <p:pic>
                    <p:nvPicPr>
                      <p:cNvPr id="0" name="Picture 237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1713" y="1130679"/>
                        <a:ext cx="1397000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0" name="Freeform 8"/>
          <p:cNvSpPr>
            <a:spLocks/>
          </p:cNvSpPr>
          <p:nvPr/>
        </p:nvSpPr>
        <p:spPr bwMode="auto">
          <a:xfrm>
            <a:off x="6286500" y="2654679"/>
            <a:ext cx="230188" cy="153988"/>
          </a:xfrm>
          <a:custGeom>
            <a:avLst/>
            <a:gdLst>
              <a:gd name="T0" fmla="*/ 0 w 145"/>
              <a:gd name="T1" fmla="*/ 0 h 97"/>
              <a:gd name="T2" fmla="*/ 0 w 145"/>
              <a:gd name="T3" fmla="*/ 96 h 97"/>
              <a:gd name="T4" fmla="*/ 144 w 145"/>
              <a:gd name="T5" fmla="*/ 0 h 97"/>
              <a:gd name="T6" fmla="*/ 0 w 145"/>
              <a:gd name="T7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5" h="97">
                <a:moveTo>
                  <a:pt x="0" y="0"/>
                </a:moveTo>
                <a:lnTo>
                  <a:pt x="0" y="96"/>
                </a:lnTo>
                <a:lnTo>
                  <a:pt x="144" y="0"/>
                </a:lnTo>
                <a:lnTo>
                  <a:pt x="0" y="0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2857500" y="2654679"/>
            <a:ext cx="3429000" cy="15240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2794000" y="2807079"/>
            <a:ext cx="34798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Oval 11"/>
          <p:cNvSpPr>
            <a:spLocks noChangeArrowheads="1"/>
          </p:cNvSpPr>
          <p:nvPr/>
        </p:nvSpPr>
        <p:spPr bwMode="auto">
          <a:xfrm>
            <a:off x="2336800" y="1905379"/>
            <a:ext cx="889000" cy="889000"/>
          </a:xfrm>
          <a:prstGeom prst="ellipse">
            <a:avLst/>
          </a:prstGeom>
          <a:solidFill>
            <a:srgbClr val="92D050"/>
          </a:solidFill>
          <a:ln w="2540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3804" name="Object 1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6221218"/>
              </p:ext>
            </p:extLst>
          </p:nvPr>
        </p:nvGraphicFramePr>
        <p:xfrm>
          <a:off x="4221163" y="1487867"/>
          <a:ext cx="1125537" cy="1166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4" name="WordArt" r:id="rId8" imgW="1125172" imgH="1166375" progId="">
                  <p:embed/>
                </p:oleObj>
              </mc:Choice>
              <mc:Fallback>
                <p:oleObj name="WordArt" r:id="rId8" imgW="1125172" imgH="1166375" progId="">
                  <p:embed/>
                  <p:pic>
                    <p:nvPicPr>
                      <p:cNvPr id="0" name="Picture 238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1163" y="1487867"/>
                        <a:ext cx="1125537" cy="1166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5" name="Line 13"/>
          <p:cNvSpPr>
            <a:spLocks noChangeShapeType="1"/>
          </p:cNvSpPr>
          <p:nvPr/>
        </p:nvSpPr>
        <p:spPr bwMode="auto">
          <a:xfrm flipV="1">
            <a:off x="6286500" y="2794379"/>
            <a:ext cx="0" cy="4064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3092450" y="2654679"/>
            <a:ext cx="34163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V="1">
            <a:off x="6292850" y="2648329"/>
            <a:ext cx="215900" cy="1651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 flipV="1">
            <a:off x="3949700" y="2629279"/>
            <a:ext cx="101600" cy="2032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 flipV="1">
            <a:off x="6311900" y="2629279"/>
            <a:ext cx="177800" cy="2032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Oval 18"/>
          <p:cNvSpPr>
            <a:spLocks noChangeArrowheads="1"/>
          </p:cNvSpPr>
          <p:nvPr/>
        </p:nvSpPr>
        <p:spPr bwMode="auto">
          <a:xfrm>
            <a:off x="2482850" y="2051429"/>
            <a:ext cx="596900" cy="596900"/>
          </a:xfrm>
          <a:prstGeom prst="ellipse">
            <a:avLst/>
          </a:prstGeom>
          <a:solidFill>
            <a:srgbClr val="92D050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Oval 19"/>
          <p:cNvSpPr>
            <a:spLocks noChangeArrowheads="1"/>
          </p:cNvSpPr>
          <p:nvPr/>
        </p:nvSpPr>
        <p:spPr bwMode="auto">
          <a:xfrm>
            <a:off x="2635250" y="2203829"/>
            <a:ext cx="292100" cy="292100"/>
          </a:xfrm>
          <a:prstGeom prst="ellipse">
            <a:avLst/>
          </a:prstGeom>
          <a:solidFill>
            <a:srgbClr val="92D050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 flipV="1">
            <a:off x="3924300" y="2794379"/>
            <a:ext cx="0" cy="4064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Rectangle 4"/>
          <p:cNvSpPr txBox="1">
            <a:spLocks noChangeArrowheads="1"/>
          </p:cNvSpPr>
          <p:nvPr/>
        </p:nvSpPr>
        <p:spPr>
          <a:xfrm>
            <a:off x="419100" y="152400"/>
            <a:ext cx="8229600" cy="990600"/>
          </a:xfrm>
          <a:prstGeom prst="rect">
            <a:avLst/>
          </a:prstGeom>
          <a:noFill/>
          <a:ln/>
        </p:spPr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Simple Transaction Abort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27500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05800" cy="838200"/>
          </a:xfrm>
          <a:noFill/>
          <a:ln/>
        </p:spPr>
        <p:txBody>
          <a:bodyPr>
            <a:normAutofit/>
          </a:bodyPr>
          <a:lstStyle/>
          <a:p>
            <a:r>
              <a:rPr lang="en-US" sz="3600" dirty="0" smtClean="0"/>
              <a:t>ARIES Overview</a:t>
            </a:r>
            <a:endParaRPr lang="en-US" sz="3600" dirty="0"/>
          </a:p>
        </p:txBody>
      </p:sp>
      <p:grpSp>
        <p:nvGrpSpPr>
          <p:cNvPr id="29705" name="Group 9"/>
          <p:cNvGrpSpPr>
            <a:grpSpLocks/>
          </p:cNvGrpSpPr>
          <p:nvPr/>
        </p:nvGrpSpPr>
        <p:grpSpPr bwMode="auto">
          <a:xfrm>
            <a:off x="3810000" y="1854200"/>
            <a:ext cx="1295400" cy="1244600"/>
            <a:chOff x="2400" y="1168"/>
            <a:chExt cx="816" cy="784"/>
          </a:xfrm>
        </p:grpSpPr>
        <p:sp>
          <p:nvSpPr>
            <p:cNvPr id="29701" name="Oval 5"/>
            <p:cNvSpPr>
              <a:spLocks noChangeArrowheads="1"/>
            </p:cNvSpPr>
            <p:nvPr/>
          </p:nvSpPr>
          <p:spPr bwMode="auto">
            <a:xfrm>
              <a:off x="2416" y="1168"/>
              <a:ext cx="784" cy="104"/>
            </a:xfrm>
            <a:prstGeom prst="ellipse">
              <a:avLst/>
            </a:prstGeom>
            <a:noFill/>
            <a:ln w="50800">
              <a:solidFill>
                <a:srgbClr val="CF0E3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" name="Line 6"/>
            <p:cNvSpPr>
              <a:spLocks noChangeShapeType="1"/>
            </p:cNvSpPr>
            <p:nvPr/>
          </p:nvSpPr>
          <p:spPr bwMode="auto">
            <a:xfrm>
              <a:off x="2400" y="1236"/>
              <a:ext cx="0" cy="580"/>
            </a:xfrm>
            <a:prstGeom prst="line">
              <a:avLst/>
            </a:prstGeom>
            <a:noFill/>
            <a:ln w="508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3" name="Line 7"/>
            <p:cNvSpPr>
              <a:spLocks noChangeShapeType="1"/>
            </p:cNvSpPr>
            <p:nvPr/>
          </p:nvSpPr>
          <p:spPr bwMode="auto">
            <a:xfrm>
              <a:off x="3216" y="1236"/>
              <a:ext cx="0" cy="580"/>
            </a:xfrm>
            <a:prstGeom prst="line">
              <a:avLst/>
            </a:prstGeom>
            <a:noFill/>
            <a:ln w="508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4" name="Arc 8"/>
            <p:cNvSpPr>
              <a:spLocks/>
            </p:cNvSpPr>
            <p:nvPr/>
          </p:nvSpPr>
          <p:spPr bwMode="auto">
            <a:xfrm>
              <a:off x="2421" y="1832"/>
              <a:ext cx="784" cy="120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43200 w 43200"/>
                <a:gd name="T1" fmla="*/ 0 h 21600"/>
                <a:gd name="T2" fmla="*/ 0 w 43200"/>
                <a:gd name="T3" fmla="*/ 0 h 21600"/>
                <a:gd name="T4" fmla="*/ 21600 w 432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43200" y="0"/>
                  </a:moveTo>
                  <a:cubicBezTo>
                    <a:pt x="43200" y="11929"/>
                    <a:pt x="33529" y="21600"/>
                    <a:pt x="21600" y="21600"/>
                  </a:cubicBezTo>
                  <a:cubicBezTo>
                    <a:pt x="9670" y="21600"/>
                    <a:pt x="0" y="11929"/>
                    <a:pt x="0" y="0"/>
                  </a:cubicBezTo>
                </a:path>
                <a:path w="43200" h="21600" stroke="0" extrusionOk="0">
                  <a:moveTo>
                    <a:pt x="43200" y="0"/>
                  </a:moveTo>
                  <a:cubicBezTo>
                    <a:pt x="43200" y="11929"/>
                    <a:pt x="33529" y="21600"/>
                    <a:pt x="21600" y="21600"/>
                  </a:cubicBez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50800" cap="rnd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4094163" y="2266950"/>
            <a:ext cx="64440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b="1" dirty="0">
                <a:solidFill>
                  <a:srgbClr val="FF0000"/>
                </a:solidFill>
                <a:latin typeface="Book Antiqua" pitchFamily="18" charset="0"/>
              </a:rPr>
              <a:t>DB</a:t>
            </a: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3503456" y="3302000"/>
            <a:ext cx="1825822" cy="1382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b="1" dirty="0">
                <a:solidFill>
                  <a:srgbClr val="FF0000"/>
                </a:solidFill>
                <a:latin typeface="Arial" pitchFamily="34" charset="0"/>
              </a:rPr>
              <a:t>Data pages</a:t>
            </a:r>
            <a:endParaRPr lang="en-US" sz="2000" dirty="0">
              <a:solidFill>
                <a:srgbClr val="FF0000"/>
              </a:solidFill>
              <a:latin typeface="Arial" pitchFamily="34" charset="0"/>
            </a:endParaRPr>
          </a:p>
          <a:p>
            <a:pPr algn="l"/>
            <a:r>
              <a:rPr lang="en-US" sz="2000" dirty="0" smtClean="0">
                <a:solidFill>
                  <a:srgbClr val="CF0E30"/>
                </a:solidFill>
                <a:latin typeface="Arial" pitchFamily="34" charset="0"/>
              </a:rPr>
              <a:t>Each with </a:t>
            </a:r>
            <a:r>
              <a:rPr lang="en-US" sz="2000" dirty="0">
                <a:solidFill>
                  <a:srgbClr val="CF0E30"/>
                </a:solidFill>
                <a:latin typeface="Arial" pitchFamily="34" charset="0"/>
              </a:rPr>
              <a:t>a</a:t>
            </a:r>
          </a:p>
          <a:p>
            <a:pPr algn="l"/>
            <a:r>
              <a:rPr lang="en-US" sz="2000" dirty="0" err="1" smtClean="0">
                <a:solidFill>
                  <a:srgbClr val="CF0E30"/>
                </a:solidFill>
                <a:latin typeface="Arial" pitchFamily="34" charset="0"/>
              </a:rPr>
              <a:t>pageLSN</a:t>
            </a:r>
            <a:endParaRPr lang="en-US" sz="2000" dirty="0" smtClean="0">
              <a:solidFill>
                <a:srgbClr val="CF0E30"/>
              </a:solidFill>
              <a:latin typeface="Arial" pitchFamily="34" charset="0"/>
            </a:endParaRPr>
          </a:p>
          <a:p>
            <a:pPr algn="l"/>
            <a:endParaRPr lang="en-US" sz="2000" dirty="0">
              <a:solidFill>
                <a:srgbClr val="CF0E30"/>
              </a:solidFill>
              <a:latin typeface="Arial" pitchFamily="34" charset="0"/>
            </a:endParaRP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5999163" y="2997200"/>
            <a:ext cx="2775056" cy="3044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b="1" dirty="0" smtClean="0">
                <a:solidFill>
                  <a:srgbClr val="AD6900"/>
                </a:solidFill>
                <a:latin typeface="Arial" pitchFamily="34" charset="0"/>
              </a:rPr>
              <a:t>Transaction Table</a:t>
            </a:r>
            <a:endParaRPr lang="en-US" sz="2000" dirty="0">
              <a:solidFill>
                <a:srgbClr val="AD6900"/>
              </a:solidFill>
              <a:latin typeface="Arial" pitchFamily="34" charset="0"/>
            </a:endParaRPr>
          </a:p>
          <a:p>
            <a:pPr algn="l"/>
            <a:r>
              <a:rPr lang="en-US" sz="2000" dirty="0">
                <a:solidFill>
                  <a:schemeClr val="tx2"/>
                </a:solidFill>
                <a:latin typeface="Arial" pitchFamily="34" charset="0"/>
              </a:rPr>
              <a:t>	</a:t>
            </a:r>
            <a:r>
              <a:rPr lang="en-US" sz="2000" dirty="0" err="1">
                <a:solidFill>
                  <a:schemeClr val="tx2"/>
                </a:solidFill>
                <a:latin typeface="Arial" pitchFamily="34" charset="0"/>
              </a:rPr>
              <a:t>lastLSN</a:t>
            </a:r>
            <a:endParaRPr lang="en-US" sz="2000" dirty="0">
              <a:solidFill>
                <a:schemeClr val="tx2"/>
              </a:solidFill>
              <a:latin typeface="Arial" pitchFamily="34" charset="0"/>
            </a:endParaRPr>
          </a:p>
          <a:p>
            <a:pPr algn="l"/>
            <a:r>
              <a:rPr lang="en-US" sz="2000" dirty="0">
                <a:solidFill>
                  <a:schemeClr val="tx2"/>
                </a:solidFill>
                <a:latin typeface="Arial" pitchFamily="34" charset="0"/>
              </a:rPr>
              <a:t>	status</a:t>
            </a:r>
          </a:p>
          <a:p>
            <a:pPr algn="l"/>
            <a:endParaRPr lang="en-US" sz="2000" dirty="0">
              <a:solidFill>
                <a:schemeClr val="tx2"/>
              </a:solidFill>
              <a:latin typeface="Arial" pitchFamily="34" charset="0"/>
            </a:endParaRPr>
          </a:p>
          <a:p>
            <a:pPr algn="l"/>
            <a:r>
              <a:rPr lang="en-US" b="1" dirty="0">
                <a:solidFill>
                  <a:srgbClr val="AD6900"/>
                </a:solidFill>
                <a:latin typeface="Arial" pitchFamily="34" charset="0"/>
              </a:rPr>
              <a:t>Dirty Page Table</a:t>
            </a:r>
            <a:endParaRPr lang="en-US" sz="2000" dirty="0">
              <a:solidFill>
                <a:schemeClr val="tx2"/>
              </a:solidFill>
              <a:latin typeface="Arial" pitchFamily="34" charset="0"/>
            </a:endParaRPr>
          </a:p>
          <a:p>
            <a:pPr algn="l"/>
            <a:r>
              <a:rPr lang="en-US" sz="2000" dirty="0">
                <a:solidFill>
                  <a:schemeClr val="tx2"/>
                </a:solidFill>
                <a:latin typeface="Arial" pitchFamily="34" charset="0"/>
              </a:rPr>
              <a:t>	</a:t>
            </a:r>
            <a:r>
              <a:rPr lang="en-US" sz="2000" dirty="0" err="1">
                <a:solidFill>
                  <a:schemeClr val="tx2"/>
                </a:solidFill>
                <a:latin typeface="Arial" pitchFamily="34" charset="0"/>
              </a:rPr>
              <a:t>recLSN</a:t>
            </a:r>
            <a:endParaRPr lang="en-US" sz="2000" dirty="0">
              <a:solidFill>
                <a:schemeClr val="tx2"/>
              </a:solidFill>
              <a:latin typeface="Arial" pitchFamily="34" charset="0"/>
            </a:endParaRPr>
          </a:p>
          <a:p>
            <a:pPr algn="l"/>
            <a:endParaRPr lang="en-US" sz="2000" dirty="0">
              <a:solidFill>
                <a:schemeClr val="tx2"/>
              </a:solidFill>
              <a:latin typeface="Arial" pitchFamily="34" charset="0"/>
            </a:endParaRPr>
          </a:p>
          <a:p>
            <a:pPr algn="l"/>
            <a:r>
              <a:rPr lang="en-US" b="1" dirty="0" err="1">
                <a:solidFill>
                  <a:srgbClr val="AD6900"/>
                </a:solidFill>
                <a:latin typeface="Arial" pitchFamily="34" charset="0"/>
              </a:rPr>
              <a:t>flushedLSN</a:t>
            </a:r>
            <a:endParaRPr lang="en-US" sz="2000" dirty="0">
              <a:solidFill>
                <a:srgbClr val="AD6900"/>
              </a:solidFill>
              <a:latin typeface="Arial" pitchFamily="34" charset="0"/>
            </a:endParaRPr>
          </a:p>
          <a:p>
            <a:pPr algn="l"/>
            <a:endParaRPr lang="en-US" sz="2000" dirty="0">
              <a:solidFill>
                <a:srgbClr val="AD6900"/>
              </a:solidFill>
              <a:latin typeface="Arial" pitchFamily="34" charset="0"/>
            </a:endParaRP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6254750" y="1900238"/>
            <a:ext cx="1617663" cy="836612"/>
          </a:xfrm>
          <a:prstGeom prst="rect">
            <a:avLst/>
          </a:prstGeom>
          <a:solidFill>
            <a:srgbClr val="F6BF69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V="1">
            <a:off x="6248400" y="1816100"/>
            <a:ext cx="33338" cy="777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 flipV="1">
            <a:off x="6338888" y="1816100"/>
            <a:ext cx="33337" cy="777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H="1">
            <a:off x="6423025" y="1835150"/>
            <a:ext cx="58738" cy="523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6607175" y="2114550"/>
            <a:ext cx="8890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latin typeface="Book Antiqua" pitchFamily="18" charset="0"/>
              </a:rPr>
              <a:t>RAM</a:t>
            </a:r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H="1">
            <a:off x="6513513" y="1835150"/>
            <a:ext cx="58737" cy="523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 flipV="1">
            <a:off x="6610350" y="1816100"/>
            <a:ext cx="33338" cy="777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 flipV="1">
            <a:off x="6700838" y="1816100"/>
            <a:ext cx="33337" cy="777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 flipH="1">
            <a:off x="6784975" y="1835150"/>
            <a:ext cx="58738" cy="523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 flipH="1">
            <a:off x="6877050" y="1835150"/>
            <a:ext cx="57150" cy="523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9" name="Line 23"/>
          <p:cNvSpPr>
            <a:spLocks noChangeShapeType="1"/>
          </p:cNvSpPr>
          <p:nvPr/>
        </p:nvSpPr>
        <p:spPr bwMode="auto">
          <a:xfrm flipV="1">
            <a:off x="6980238" y="1816100"/>
            <a:ext cx="31750" cy="777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 flipV="1">
            <a:off x="7070725" y="1816100"/>
            <a:ext cx="31750" cy="777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1" name="Line 25"/>
          <p:cNvSpPr>
            <a:spLocks noChangeShapeType="1"/>
          </p:cNvSpPr>
          <p:nvPr/>
        </p:nvSpPr>
        <p:spPr bwMode="auto">
          <a:xfrm flipH="1">
            <a:off x="7148513" y="1835150"/>
            <a:ext cx="57150" cy="523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2" name="Line 26"/>
          <p:cNvSpPr>
            <a:spLocks noChangeShapeType="1"/>
          </p:cNvSpPr>
          <p:nvPr/>
        </p:nvSpPr>
        <p:spPr bwMode="auto">
          <a:xfrm flipH="1">
            <a:off x="7239000" y="1835150"/>
            <a:ext cx="57150" cy="523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3" name="Line 27"/>
          <p:cNvSpPr>
            <a:spLocks noChangeShapeType="1"/>
          </p:cNvSpPr>
          <p:nvPr/>
        </p:nvSpPr>
        <p:spPr bwMode="auto">
          <a:xfrm flipV="1">
            <a:off x="7335838" y="1816100"/>
            <a:ext cx="33337" cy="777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4" name="Line 28"/>
          <p:cNvSpPr>
            <a:spLocks noChangeShapeType="1"/>
          </p:cNvSpPr>
          <p:nvPr/>
        </p:nvSpPr>
        <p:spPr bwMode="auto">
          <a:xfrm flipV="1">
            <a:off x="7426325" y="1816100"/>
            <a:ext cx="33338" cy="777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5" name="Line 29"/>
          <p:cNvSpPr>
            <a:spLocks noChangeShapeType="1"/>
          </p:cNvSpPr>
          <p:nvPr/>
        </p:nvSpPr>
        <p:spPr bwMode="auto">
          <a:xfrm flipH="1">
            <a:off x="7510463" y="1835150"/>
            <a:ext cx="58737" cy="523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6" name="Line 30"/>
          <p:cNvSpPr>
            <a:spLocks noChangeShapeType="1"/>
          </p:cNvSpPr>
          <p:nvPr/>
        </p:nvSpPr>
        <p:spPr bwMode="auto">
          <a:xfrm flipH="1">
            <a:off x="7600950" y="1835150"/>
            <a:ext cx="58738" cy="523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7" name="Line 31"/>
          <p:cNvSpPr>
            <a:spLocks noChangeShapeType="1"/>
          </p:cNvSpPr>
          <p:nvPr/>
        </p:nvSpPr>
        <p:spPr bwMode="auto">
          <a:xfrm flipV="1">
            <a:off x="7697788" y="1816100"/>
            <a:ext cx="33337" cy="777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8" name="Line 32"/>
          <p:cNvSpPr>
            <a:spLocks noChangeShapeType="1"/>
          </p:cNvSpPr>
          <p:nvPr/>
        </p:nvSpPr>
        <p:spPr bwMode="auto">
          <a:xfrm flipH="1">
            <a:off x="7781925" y="1835150"/>
            <a:ext cx="58738" cy="523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9" name="Line 33"/>
          <p:cNvSpPr>
            <a:spLocks noChangeShapeType="1"/>
          </p:cNvSpPr>
          <p:nvPr/>
        </p:nvSpPr>
        <p:spPr bwMode="auto">
          <a:xfrm flipH="1">
            <a:off x="7872413" y="1835150"/>
            <a:ext cx="58737" cy="523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0" name="Line 34"/>
          <p:cNvSpPr>
            <a:spLocks noChangeShapeType="1"/>
          </p:cNvSpPr>
          <p:nvPr/>
        </p:nvSpPr>
        <p:spPr bwMode="auto">
          <a:xfrm flipH="1">
            <a:off x="7872413" y="2684463"/>
            <a:ext cx="58737" cy="523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9739" name="Group 43"/>
          <p:cNvGrpSpPr>
            <a:grpSpLocks/>
          </p:cNvGrpSpPr>
          <p:nvPr/>
        </p:nvGrpSpPr>
        <p:grpSpPr bwMode="auto">
          <a:xfrm>
            <a:off x="1462088" y="3163888"/>
            <a:ext cx="1689100" cy="2578100"/>
            <a:chOff x="921" y="1993"/>
            <a:chExt cx="1064" cy="1624"/>
          </a:xfrm>
        </p:grpSpPr>
        <p:sp>
          <p:nvSpPr>
            <p:cNvPr id="29731" name="Rectangle 35"/>
            <p:cNvSpPr>
              <a:spLocks noChangeArrowheads="1"/>
            </p:cNvSpPr>
            <p:nvPr/>
          </p:nvSpPr>
          <p:spPr bwMode="auto">
            <a:xfrm>
              <a:off x="921" y="1993"/>
              <a:ext cx="745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000">
                  <a:solidFill>
                    <a:schemeClr val="tx2"/>
                  </a:solidFill>
                  <a:latin typeface="Arial" pitchFamily="34" charset="0"/>
                </a:rPr>
                <a:t>prevLSN</a:t>
              </a:r>
            </a:p>
          </p:txBody>
        </p:sp>
        <p:sp>
          <p:nvSpPr>
            <p:cNvPr id="29732" name="Rectangle 36"/>
            <p:cNvSpPr>
              <a:spLocks noChangeArrowheads="1"/>
            </p:cNvSpPr>
            <p:nvPr/>
          </p:nvSpPr>
          <p:spPr bwMode="auto">
            <a:xfrm>
              <a:off x="921" y="2189"/>
              <a:ext cx="63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000" dirty="0" err="1" smtClean="0">
                  <a:solidFill>
                    <a:schemeClr val="tx2"/>
                  </a:solidFill>
                  <a:latin typeface="Arial" pitchFamily="34" charset="0"/>
                </a:rPr>
                <a:t>transID</a:t>
              </a:r>
              <a:endParaRPr lang="en-US" sz="2000" dirty="0">
                <a:solidFill>
                  <a:schemeClr val="tx2"/>
                </a:solidFill>
                <a:latin typeface="Arial" pitchFamily="34" charset="0"/>
              </a:endParaRPr>
            </a:p>
          </p:txBody>
        </p:sp>
        <p:sp>
          <p:nvSpPr>
            <p:cNvPr id="29733" name="Rectangle 37"/>
            <p:cNvSpPr>
              <a:spLocks noChangeArrowheads="1"/>
            </p:cNvSpPr>
            <p:nvPr/>
          </p:nvSpPr>
          <p:spPr bwMode="auto">
            <a:xfrm>
              <a:off x="921" y="2385"/>
              <a:ext cx="424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000">
                  <a:solidFill>
                    <a:schemeClr val="tx2"/>
                  </a:solidFill>
                  <a:latin typeface="Arial" pitchFamily="34" charset="0"/>
                </a:rPr>
                <a:t>type</a:t>
              </a:r>
            </a:p>
          </p:txBody>
        </p:sp>
        <p:sp>
          <p:nvSpPr>
            <p:cNvPr id="29734" name="Rectangle 38"/>
            <p:cNvSpPr>
              <a:spLocks noChangeArrowheads="1"/>
            </p:cNvSpPr>
            <p:nvPr/>
          </p:nvSpPr>
          <p:spPr bwMode="auto">
            <a:xfrm>
              <a:off x="921" y="2774"/>
              <a:ext cx="558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000">
                  <a:solidFill>
                    <a:schemeClr val="tx2"/>
                  </a:solidFill>
                  <a:latin typeface="Arial" pitchFamily="34" charset="0"/>
                </a:rPr>
                <a:t>length</a:t>
              </a:r>
            </a:p>
          </p:txBody>
        </p:sp>
        <p:sp>
          <p:nvSpPr>
            <p:cNvPr id="29735" name="Rectangle 39"/>
            <p:cNvSpPr>
              <a:spLocks noChangeArrowheads="1"/>
            </p:cNvSpPr>
            <p:nvPr/>
          </p:nvSpPr>
          <p:spPr bwMode="auto">
            <a:xfrm>
              <a:off x="921" y="2578"/>
              <a:ext cx="638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000">
                  <a:solidFill>
                    <a:schemeClr val="tx2"/>
                  </a:solidFill>
                  <a:latin typeface="Arial" pitchFamily="34" charset="0"/>
                </a:rPr>
                <a:t>pageID</a:t>
              </a:r>
            </a:p>
          </p:txBody>
        </p:sp>
        <p:sp>
          <p:nvSpPr>
            <p:cNvPr id="29736" name="Rectangle 40"/>
            <p:cNvSpPr>
              <a:spLocks noChangeArrowheads="1"/>
            </p:cNvSpPr>
            <p:nvPr/>
          </p:nvSpPr>
          <p:spPr bwMode="auto">
            <a:xfrm>
              <a:off x="921" y="2969"/>
              <a:ext cx="51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000">
                  <a:solidFill>
                    <a:schemeClr val="tx2"/>
                  </a:solidFill>
                  <a:latin typeface="Arial" pitchFamily="34" charset="0"/>
                </a:rPr>
                <a:t>offset</a:t>
              </a:r>
            </a:p>
          </p:txBody>
        </p:sp>
        <p:sp>
          <p:nvSpPr>
            <p:cNvPr id="29737" name="Rectangle 41"/>
            <p:cNvSpPr>
              <a:spLocks noChangeArrowheads="1"/>
            </p:cNvSpPr>
            <p:nvPr/>
          </p:nvSpPr>
          <p:spPr bwMode="auto">
            <a:xfrm>
              <a:off x="921" y="3163"/>
              <a:ext cx="1064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000">
                  <a:solidFill>
                    <a:schemeClr val="tx2"/>
                  </a:solidFill>
                  <a:latin typeface="Arial" pitchFamily="34" charset="0"/>
                </a:rPr>
                <a:t>before-image</a:t>
              </a:r>
            </a:p>
          </p:txBody>
        </p:sp>
        <p:sp>
          <p:nvSpPr>
            <p:cNvPr id="29738" name="Rectangle 42"/>
            <p:cNvSpPr>
              <a:spLocks noChangeArrowheads="1"/>
            </p:cNvSpPr>
            <p:nvPr/>
          </p:nvSpPr>
          <p:spPr bwMode="auto">
            <a:xfrm>
              <a:off x="921" y="3361"/>
              <a:ext cx="930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000">
                  <a:solidFill>
                    <a:schemeClr val="tx2"/>
                  </a:solidFill>
                  <a:latin typeface="Arial" pitchFamily="34" charset="0"/>
                </a:rPr>
                <a:t>after-image</a:t>
              </a:r>
            </a:p>
          </p:txBody>
        </p:sp>
      </p:grpSp>
      <p:sp>
        <p:nvSpPr>
          <p:cNvPr id="29740" name="Rectangle 44"/>
          <p:cNvSpPr>
            <a:spLocks noChangeArrowheads="1"/>
          </p:cNvSpPr>
          <p:nvPr/>
        </p:nvSpPr>
        <p:spPr bwMode="auto">
          <a:xfrm>
            <a:off x="969963" y="2792413"/>
            <a:ext cx="19716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b="1" dirty="0" err="1">
                <a:solidFill>
                  <a:srgbClr val="FF0000"/>
                </a:solidFill>
                <a:latin typeface="Arial" pitchFamily="34" charset="0"/>
              </a:rPr>
              <a:t>LogRecords</a:t>
            </a:r>
            <a:endParaRPr lang="en-US" b="1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29741" name="Line 45"/>
          <p:cNvSpPr>
            <a:spLocks noChangeShapeType="1"/>
          </p:cNvSpPr>
          <p:nvPr/>
        </p:nvSpPr>
        <p:spPr bwMode="auto">
          <a:xfrm>
            <a:off x="1298575" y="4352925"/>
            <a:ext cx="0" cy="43656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42" name="Line 46"/>
          <p:cNvSpPr>
            <a:spLocks noChangeShapeType="1"/>
          </p:cNvSpPr>
          <p:nvPr/>
        </p:nvSpPr>
        <p:spPr bwMode="auto">
          <a:xfrm flipV="1">
            <a:off x="1292225" y="4168775"/>
            <a:ext cx="185738" cy="1841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43" name="Line 47"/>
          <p:cNvSpPr>
            <a:spLocks noChangeShapeType="1"/>
          </p:cNvSpPr>
          <p:nvPr/>
        </p:nvSpPr>
        <p:spPr bwMode="auto">
          <a:xfrm flipH="1" flipV="1">
            <a:off x="1292225" y="5343525"/>
            <a:ext cx="185738" cy="1873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9751" name="Group 55"/>
          <p:cNvGrpSpPr>
            <a:grpSpLocks/>
          </p:cNvGrpSpPr>
          <p:nvPr/>
        </p:nvGrpSpPr>
        <p:grpSpPr bwMode="auto">
          <a:xfrm>
            <a:off x="844550" y="1905000"/>
            <a:ext cx="2044700" cy="687388"/>
            <a:chOff x="532" y="1200"/>
            <a:chExt cx="1288" cy="433"/>
          </a:xfrm>
        </p:grpSpPr>
        <p:sp>
          <p:nvSpPr>
            <p:cNvPr id="29744" name="Rectangle 48"/>
            <p:cNvSpPr>
              <a:spLocks noChangeArrowheads="1"/>
            </p:cNvSpPr>
            <p:nvPr/>
          </p:nvSpPr>
          <p:spPr bwMode="auto">
            <a:xfrm>
              <a:off x="690" y="1200"/>
              <a:ext cx="1026" cy="43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5" name="Oval 49"/>
            <p:cNvSpPr>
              <a:spLocks noChangeArrowheads="1"/>
            </p:cNvSpPr>
            <p:nvPr/>
          </p:nvSpPr>
          <p:spPr bwMode="auto">
            <a:xfrm>
              <a:off x="532" y="1204"/>
              <a:ext cx="316" cy="42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6" name="Line 50"/>
            <p:cNvSpPr>
              <a:spLocks noChangeShapeType="1"/>
            </p:cNvSpPr>
            <p:nvPr/>
          </p:nvSpPr>
          <p:spPr bwMode="auto">
            <a:xfrm>
              <a:off x="694" y="1200"/>
              <a:ext cx="1018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47" name="Line 51"/>
            <p:cNvSpPr>
              <a:spLocks noChangeShapeType="1"/>
            </p:cNvSpPr>
            <p:nvPr/>
          </p:nvSpPr>
          <p:spPr bwMode="auto">
            <a:xfrm>
              <a:off x="694" y="1632"/>
              <a:ext cx="1018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48" name="Arc 52"/>
            <p:cNvSpPr>
              <a:spLocks/>
            </p:cNvSpPr>
            <p:nvPr/>
          </p:nvSpPr>
          <p:spPr bwMode="auto">
            <a:xfrm>
              <a:off x="1716" y="1209"/>
              <a:ext cx="104" cy="424"/>
            </a:xfrm>
            <a:custGeom>
              <a:avLst/>
              <a:gdLst>
                <a:gd name="G0" fmla="+- 0 0 0"/>
                <a:gd name="G1" fmla="+- 21584 0 0"/>
                <a:gd name="G2" fmla="+- 21600 0 0"/>
                <a:gd name="T0" fmla="*/ 830 w 21600"/>
                <a:gd name="T1" fmla="*/ 0 h 43184"/>
                <a:gd name="T2" fmla="*/ 0 w 21600"/>
                <a:gd name="T3" fmla="*/ 43184 h 43184"/>
                <a:gd name="T4" fmla="*/ 0 w 21600"/>
                <a:gd name="T5" fmla="*/ 21584 h 43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84" fill="none" extrusionOk="0">
                  <a:moveTo>
                    <a:pt x="830" y="-1"/>
                  </a:moveTo>
                  <a:cubicBezTo>
                    <a:pt x="12427" y="445"/>
                    <a:pt x="21600" y="9977"/>
                    <a:pt x="21600" y="21584"/>
                  </a:cubicBezTo>
                  <a:cubicBezTo>
                    <a:pt x="21600" y="33513"/>
                    <a:pt x="11929" y="43183"/>
                    <a:pt x="0" y="43184"/>
                  </a:cubicBezTo>
                </a:path>
                <a:path w="21600" h="43184" stroke="0" extrusionOk="0">
                  <a:moveTo>
                    <a:pt x="830" y="-1"/>
                  </a:moveTo>
                  <a:cubicBezTo>
                    <a:pt x="12427" y="445"/>
                    <a:pt x="21600" y="9977"/>
                    <a:pt x="21600" y="21584"/>
                  </a:cubicBezTo>
                  <a:cubicBezTo>
                    <a:pt x="21600" y="33513"/>
                    <a:pt x="11929" y="43183"/>
                    <a:pt x="0" y="43184"/>
                  </a:cubicBezTo>
                  <a:lnTo>
                    <a:pt x="0" y="21584"/>
                  </a:lnTo>
                  <a:close/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49" name="Oval 53"/>
            <p:cNvSpPr>
              <a:spLocks noChangeArrowheads="1"/>
            </p:cNvSpPr>
            <p:nvPr/>
          </p:nvSpPr>
          <p:spPr bwMode="auto">
            <a:xfrm>
              <a:off x="586" y="1266"/>
              <a:ext cx="208" cy="300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0" name="Oval 54"/>
            <p:cNvSpPr>
              <a:spLocks noChangeArrowheads="1"/>
            </p:cNvSpPr>
            <p:nvPr/>
          </p:nvSpPr>
          <p:spPr bwMode="auto">
            <a:xfrm>
              <a:off x="640" y="1327"/>
              <a:ext cx="100" cy="178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52" name="Rectangle 56"/>
          <p:cNvSpPr>
            <a:spLocks noChangeArrowheads="1"/>
          </p:cNvSpPr>
          <p:nvPr/>
        </p:nvSpPr>
        <p:spPr bwMode="auto">
          <a:xfrm>
            <a:off x="6300788" y="1965325"/>
            <a:ext cx="1527175" cy="7064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53" name="Rectangle 57"/>
          <p:cNvSpPr>
            <a:spLocks noChangeArrowheads="1"/>
          </p:cNvSpPr>
          <p:nvPr/>
        </p:nvSpPr>
        <p:spPr bwMode="auto">
          <a:xfrm>
            <a:off x="1503363" y="2036763"/>
            <a:ext cx="820737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AFD00"/>
                </a:solidFill>
                <a:latin typeface="Book Antiqua" pitchFamily="18" charset="0"/>
              </a:rPr>
              <a:t>LOG</a:t>
            </a:r>
          </a:p>
        </p:txBody>
      </p:sp>
      <p:sp>
        <p:nvSpPr>
          <p:cNvPr id="29755" name="Line 59"/>
          <p:cNvSpPr>
            <a:spLocks noChangeShapeType="1"/>
          </p:cNvSpPr>
          <p:nvPr/>
        </p:nvSpPr>
        <p:spPr bwMode="auto">
          <a:xfrm>
            <a:off x="3200400" y="1377950"/>
            <a:ext cx="0" cy="4940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56" name="Line 60"/>
          <p:cNvSpPr>
            <a:spLocks noChangeShapeType="1"/>
          </p:cNvSpPr>
          <p:nvPr/>
        </p:nvSpPr>
        <p:spPr bwMode="auto">
          <a:xfrm>
            <a:off x="5867400" y="1377950"/>
            <a:ext cx="0" cy="4940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22560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685800" y="5918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Crash Recovery: Big Picture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3733800" y="1436427"/>
            <a:ext cx="5410200" cy="407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sz="2800" dirty="0">
                <a:latin typeface="Book Antiqua" pitchFamily="18" charset="0"/>
              </a:rPr>
              <a:t>Start from a </a:t>
            </a:r>
            <a:r>
              <a:rPr lang="en-US" sz="2800" dirty="0">
                <a:solidFill>
                  <a:srgbClr val="FF0000"/>
                </a:solidFill>
                <a:latin typeface="Book Antiqua" pitchFamily="18" charset="0"/>
              </a:rPr>
              <a:t>checkpoint </a:t>
            </a:r>
            <a:r>
              <a:rPr lang="en-US" sz="2800" dirty="0" smtClean="0">
                <a:latin typeface="Book Antiqua" pitchFamily="18" charset="0"/>
              </a:rPr>
              <a:t>(</a:t>
            </a:r>
            <a:r>
              <a:rPr lang="en-US" sz="2800" dirty="0">
                <a:latin typeface="Book Antiqua" pitchFamily="18" charset="0"/>
              </a:rPr>
              <a:t>v</a:t>
            </a:r>
            <a:r>
              <a:rPr lang="en-US" sz="2800" dirty="0" smtClean="0">
                <a:latin typeface="Book Antiqua" pitchFamily="18" charset="0"/>
              </a:rPr>
              <a:t>ia LSN found in DB </a:t>
            </a:r>
            <a:r>
              <a:rPr lang="en-US" sz="2800" dirty="0" smtClean="0">
                <a:solidFill>
                  <a:srgbClr val="FF0000"/>
                </a:solidFill>
                <a:latin typeface="Book Antiqua" pitchFamily="18" charset="0"/>
              </a:rPr>
              <a:t>master </a:t>
            </a:r>
            <a:r>
              <a:rPr lang="en-US" sz="2800" dirty="0">
                <a:latin typeface="Book Antiqua" pitchFamily="18" charset="0"/>
              </a:rPr>
              <a:t>record</a:t>
            </a:r>
            <a:r>
              <a:rPr lang="en-US" sz="2800" dirty="0" smtClean="0">
                <a:latin typeface="Book Antiqua" pitchFamily="18" charset="0"/>
              </a:rPr>
              <a:t>)</a:t>
            </a:r>
            <a:endParaRPr lang="en-US" sz="2800" dirty="0">
              <a:latin typeface="Book Antiqua" pitchFamily="18" charset="0"/>
            </a:endParaRPr>
          </a:p>
          <a:p>
            <a:pPr algn="l"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sz="2800" dirty="0">
                <a:latin typeface="Book Antiqua" pitchFamily="18" charset="0"/>
              </a:rPr>
              <a:t>Three </a:t>
            </a:r>
            <a:r>
              <a:rPr lang="en-US" sz="2800" dirty="0" smtClean="0">
                <a:latin typeface="Book Antiqua" pitchFamily="18" charset="0"/>
              </a:rPr>
              <a:t>phases:</a:t>
            </a:r>
            <a:endParaRPr lang="en-US" sz="2800" dirty="0">
              <a:latin typeface="Book Antiqua" pitchFamily="18" charset="0"/>
            </a:endParaRPr>
          </a:p>
          <a:p>
            <a:pPr lvl="1" algn="l">
              <a:spcBef>
                <a:spcPct val="20000"/>
              </a:spcBef>
              <a:buClr>
                <a:schemeClr val="tx1"/>
              </a:buClr>
            </a:pPr>
            <a:r>
              <a:rPr lang="en-US" b="1" dirty="0" smtClean="0">
                <a:solidFill>
                  <a:srgbClr val="002060"/>
                </a:solidFill>
                <a:latin typeface="Book Antiqua" pitchFamily="18" charset="0"/>
              </a:rPr>
              <a:t>ANALYSIS</a:t>
            </a:r>
            <a:r>
              <a:rPr lang="en-US" dirty="0" smtClean="0">
                <a:latin typeface="Book Antiqua" pitchFamily="18" charset="0"/>
              </a:rPr>
              <a:t>: Find which transactions committed or failed since checkpoint</a:t>
            </a:r>
            <a:endParaRPr lang="en-US" dirty="0">
              <a:latin typeface="Book Antiqua" pitchFamily="18" charset="0"/>
            </a:endParaRPr>
          </a:p>
          <a:p>
            <a:pPr lvl="1" algn="l">
              <a:spcBef>
                <a:spcPct val="20000"/>
              </a:spcBef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  <a:latin typeface="Book Antiqua" pitchFamily="18" charset="0"/>
              </a:rPr>
              <a:t>REDO </a:t>
            </a:r>
            <a:r>
              <a:rPr lang="en-US" b="1" i="1" dirty="0">
                <a:latin typeface="Book Antiqua" pitchFamily="18" charset="0"/>
              </a:rPr>
              <a:t>all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actions (</a:t>
            </a:r>
            <a:r>
              <a:rPr lang="en-US" dirty="0">
                <a:latin typeface="Book Antiqua" pitchFamily="18" charset="0"/>
              </a:rPr>
              <a:t>repeat history)</a:t>
            </a:r>
          </a:p>
          <a:p>
            <a:pPr lvl="1" algn="l">
              <a:spcBef>
                <a:spcPct val="20000"/>
              </a:spcBef>
              <a:buClr>
                <a:schemeClr val="tx1"/>
              </a:buClr>
            </a:pPr>
            <a:r>
              <a:rPr lang="en-US" dirty="0">
                <a:solidFill>
                  <a:srgbClr val="009900"/>
                </a:solidFill>
                <a:latin typeface="Book Antiqua" pitchFamily="18" charset="0"/>
              </a:rPr>
              <a:t>UNDO</a:t>
            </a:r>
            <a:r>
              <a:rPr lang="en-US" dirty="0">
                <a:latin typeface="Book Antiqua" pitchFamily="18" charset="0"/>
              </a:rPr>
              <a:t> effects of failed </a:t>
            </a:r>
            <a:r>
              <a:rPr lang="en-US" dirty="0" smtClean="0">
                <a:latin typeface="Book Antiqua" pitchFamily="18" charset="0"/>
              </a:rPr>
              <a:t>transactions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>
            <a:off x="2057400" y="1447800"/>
            <a:ext cx="0" cy="4140200"/>
          </a:xfrm>
          <a:prstGeom prst="line">
            <a:avLst/>
          </a:prstGeom>
          <a:noFill/>
          <a:ln w="50800">
            <a:solidFill>
              <a:schemeClr val="tx2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98450" y="1401763"/>
            <a:ext cx="1684338" cy="92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/>
            <a:r>
              <a:rPr lang="en-US" sz="1800" b="1">
                <a:latin typeface="Book Antiqua" pitchFamily="18" charset="0"/>
              </a:rPr>
              <a:t>Oldest log rec. of Xact active at crash</a:t>
            </a: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296863" y="2620963"/>
            <a:ext cx="1684337" cy="147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/>
            <a:r>
              <a:rPr lang="en-US" sz="1800" b="1">
                <a:latin typeface="Book Antiqua" pitchFamily="18" charset="0"/>
              </a:rPr>
              <a:t>Smallest recLSN in dirty page table after Analysis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295275" y="4754563"/>
            <a:ext cx="1684338" cy="37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/>
            <a:r>
              <a:rPr lang="en-US" sz="1800" b="1">
                <a:latin typeface="Book Antiqua" pitchFamily="18" charset="0"/>
              </a:rPr>
              <a:t>Last chkpt</a:t>
            </a:r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71475" y="5440363"/>
            <a:ext cx="1684338" cy="37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/>
            <a:r>
              <a:rPr lang="en-US" sz="1800" b="1">
                <a:latin typeface="Book Antiqua" pitchFamily="18" charset="0"/>
              </a:rPr>
              <a:t>CRASH</a:t>
            </a:r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>
            <a:off x="1917700" y="1955800"/>
            <a:ext cx="279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>
            <a:off x="1917700" y="3327400"/>
            <a:ext cx="279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>
            <a:off x="1917700" y="4927600"/>
            <a:ext cx="279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>
            <a:off x="1917700" y="5689600"/>
            <a:ext cx="279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>
            <a:off x="2438400" y="4953000"/>
            <a:ext cx="0" cy="711200"/>
          </a:xfrm>
          <a:prstGeom prst="line">
            <a:avLst/>
          </a:prstGeom>
          <a:noFill/>
          <a:ln w="50800">
            <a:solidFill>
              <a:srgbClr val="00206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>
            <a:off x="2895600" y="3352800"/>
            <a:ext cx="0" cy="2311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>
            <a:off x="3352800" y="1981200"/>
            <a:ext cx="0" cy="3683000"/>
          </a:xfrm>
          <a:prstGeom prst="line">
            <a:avLst/>
          </a:prstGeom>
          <a:noFill/>
          <a:ln w="50800">
            <a:solidFill>
              <a:srgbClr val="009900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2263775" y="5821363"/>
            <a:ext cx="421591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b="1" dirty="0">
                <a:solidFill>
                  <a:srgbClr val="002060"/>
                </a:solidFill>
                <a:latin typeface="Book Antiqua" pitchFamily="18" charset="0"/>
              </a:rPr>
              <a:t>A</a:t>
            </a:r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2720975" y="5822950"/>
            <a:ext cx="3968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0000"/>
                </a:solidFill>
                <a:latin typeface="Book Antiqua" pitchFamily="18" charset="0"/>
              </a:rPr>
              <a:t>R</a:t>
            </a:r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3178175" y="5822950"/>
            <a:ext cx="41433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009900"/>
                </a:solidFill>
                <a:latin typeface="Book Antiqua" pitchFamily="18" charset="0"/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368320178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Recovery Manager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295400"/>
            <a:ext cx="8686800" cy="4953000"/>
          </a:xfrm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Crash recovery</a:t>
            </a:r>
          </a:p>
          <a:p>
            <a:pPr lvl="1"/>
            <a:r>
              <a:rPr lang="en-US" dirty="0" smtClean="0"/>
              <a:t>Ensure that atomicity is preserved if the system crashes while one or more transactions are still incomplete</a:t>
            </a:r>
          </a:p>
          <a:p>
            <a:pPr lvl="1"/>
            <a:r>
              <a:rPr lang="en-US" dirty="0" smtClean="0"/>
              <a:t>Main idea is to keep a log of operations; every action is logged before its page updates reach disk (Write-Ahead Log or WAL)</a:t>
            </a:r>
          </a:p>
          <a:p>
            <a:pPr lvl="1"/>
            <a:endParaRPr lang="en-US" dirty="0"/>
          </a:p>
          <a:p>
            <a:r>
              <a:rPr lang="en-US" sz="2400" dirty="0"/>
              <a:t>The </a:t>
            </a:r>
            <a:r>
              <a:rPr lang="en-US" sz="2400" b="1" dirty="0">
                <a:solidFill>
                  <a:srgbClr val="FF0000"/>
                </a:solidFill>
              </a:rPr>
              <a:t>Recovery Manager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guarantees Atomicity &amp; </a:t>
            </a:r>
            <a:r>
              <a:rPr lang="en-US" sz="2400" dirty="0" smtClean="0"/>
              <a:t>Durability</a:t>
            </a:r>
          </a:p>
          <a:p>
            <a:r>
              <a:rPr lang="en-US" sz="2400" dirty="0" smtClean="0"/>
              <a:t>“One of hardest components of a DBMS to design and implement”, pg. 580</a:t>
            </a:r>
          </a:p>
          <a:p>
            <a:r>
              <a:rPr lang="en-US" sz="2400" dirty="0" smtClean="0"/>
              <a:t>One reason: need calls to it from all over the storage manager</a:t>
            </a:r>
            <a:endParaRPr lang="en-US" sz="2400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pPr algn="l"/>
            <a:fld id="{B6F15528-21DE-4FAA-801E-634DDDAF4B2B}" type="slidenum">
              <a:rPr lang="en-US" smtClean="0"/>
              <a:pPr algn="l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62622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914400" y="5778524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352800" y="5778524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Motivation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599" y="1206524"/>
            <a:ext cx="7502525" cy="2057400"/>
          </a:xfrm>
          <a:noFill/>
          <a:ln/>
        </p:spPr>
        <p:txBody>
          <a:bodyPr>
            <a:normAutofit/>
          </a:bodyPr>
          <a:lstStyle/>
          <a:p>
            <a:r>
              <a:rPr lang="en-US" dirty="0"/>
              <a:t>Atomicity: </a:t>
            </a:r>
          </a:p>
          <a:p>
            <a:pPr lvl="1"/>
            <a:r>
              <a:rPr lang="en-US" dirty="0"/>
              <a:t>Transactions may </a:t>
            </a:r>
            <a:r>
              <a:rPr lang="en-US" dirty="0" smtClean="0"/>
              <a:t>abort – must </a:t>
            </a:r>
            <a:r>
              <a:rPr lang="en-US" dirty="0" smtClean="0">
                <a:solidFill>
                  <a:srgbClr val="FF0000"/>
                </a:solidFill>
              </a:rPr>
              <a:t>rollback</a:t>
            </a:r>
            <a:r>
              <a:rPr lang="en-US" dirty="0" smtClean="0"/>
              <a:t> their actions</a:t>
            </a:r>
            <a:endParaRPr lang="en-US" dirty="0"/>
          </a:p>
          <a:p>
            <a:r>
              <a:rPr lang="en-US" dirty="0"/>
              <a:t>Durability:</a:t>
            </a:r>
          </a:p>
          <a:p>
            <a:pPr lvl="1"/>
            <a:r>
              <a:rPr lang="en-US" dirty="0"/>
              <a:t>What if DBMS stops </a:t>
            </a:r>
            <a:r>
              <a:rPr lang="en-US" dirty="0" smtClean="0"/>
              <a:t>running – e.g., power failure?</a:t>
            </a:r>
            <a:endParaRPr lang="en-US" dirty="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7877175" y="3565549"/>
            <a:ext cx="10064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b="1" dirty="0">
                <a:solidFill>
                  <a:srgbClr val="FF0000"/>
                </a:solidFill>
                <a:latin typeface="Book Antiqua" pitchFamily="18" charset="0"/>
              </a:rPr>
              <a:t>crash!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3549888"/>
            <a:ext cx="44958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dirty="0">
                <a:latin typeface="Book Antiqua" pitchFamily="18" charset="0"/>
              </a:rPr>
              <a:t>Desired Behavior after system restarts:</a:t>
            </a:r>
            <a:endParaRPr lang="en-US" sz="2800" dirty="0">
              <a:latin typeface="Book Antiqua" pitchFamily="18" charset="0"/>
            </a:endParaRP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en-US" dirty="0">
                <a:solidFill>
                  <a:srgbClr val="FF0000"/>
                </a:solidFill>
                <a:latin typeface="Book Antiqua" pitchFamily="18" charset="0"/>
              </a:rPr>
              <a:t>T1, T2 </a:t>
            </a:r>
            <a:r>
              <a:rPr lang="en-US" dirty="0">
                <a:latin typeface="Book Antiqua" pitchFamily="18" charset="0"/>
              </a:rPr>
              <a:t>&amp; </a:t>
            </a:r>
            <a:r>
              <a:rPr lang="en-US" dirty="0">
                <a:solidFill>
                  <a:srgbClr val="FF0000"/>
                </a:solidFill>
                <a:latin typeface="Book Antiqua" pitchFamily="18" charset="0"/>
              </a:rPr>
              <a:t>T3</a:t>
            </a:r>
            <a:r>
              <a:rPr lang="en-US" dirty="0">
                <a:latin typeface="Book Antiqua" pitchFamily="18" charset="0"/>
              </a:rPr>
              <a:t> should be </a:t>
            </a:r>
            <a:r>
              <a:rPr lang="en-US" dirty="0" smtClean="0">
                <a:solidFill>
                  <a:srgbClr val="FF0000"/>
                </a:solidFill>
                <a:latin typeface="Book Antiqua" pitchFamily="18" charset="0"/>
              </a:rPr>
              <a:t>durable</a:t>
            </a:r>
            <a:endParaRPr lang="en-US" dirty="0">
              <a:solidFill>
                <a:srgbClr val="FF0000"/>
              </a:solidFill>
              <a:latin typeface="Book Antiqua" pitchFamily="18" charset="0"/>
            </a:endParaRP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en-US" dirty="0">
                <a:solidFill>
                  <a:srgbClr val="FF0000"/>
                </a:solidFill>
                <a:latin typeface="Book Antiqua" pitchFamily="18" charset="0"/>
              </a:rPr>
              <a:t>T4</a:t>
            </a:r>
            <a:r>
              <a:rPr lang="en-US" dirty="0">
                <a:latin typeface="Book Antiqua" pitchFamily="18" charset="0"/>
              </a:rPr>
              <a:t> &amp; </a:t>
            </a:r>
            <a:r>
              <a:rPr lang="en-US" dirty="0">
                <a:solidFill>
                  <a:srgbClr val="FF0000"/>
                </a:solidFill>
                <a:latin typeface="Book Antiqua" pitchFamily="18" charset="0"/>
              </a:rPr>
              <a:t>T5</a:t>
            </a: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 </a:t>
            </a:r>
            <a:r>
              <a:rPr lang="en-US" dirty="0">
                <a:latin typeface="Book Antiqua" pitchFamily="18" charset="0"/>
              </a:rPr>
              <a:t>should be </a:t>
            </a:r>
            <a:r>
              <a:rPr lang="en-US" dirty="0">
                <a:solidFill>
                  <a:srgbClr val="FF0000"/>
                </a:solidFill>
                <a:latin typeface="Book Antiqua" pitchFamily="18" charset="0"/>
              </a:rPr>
              <a:t>aborted</a:t>
            </a:r>
            <a:r>
              <a:rPr lang="en-US" dirty="0">
                <a:latin typeface="Book Antiqua" pitchFamily="18" charset="0"/>
              </a:rPr>
              <a:t> (effects not seen</a:t>
            </a:r>
            <a:r>
              <a:rPr lang="en-US" dirty="0" smtClean="0">
                <a:latin typeface="Book Antiqua" pitchFamily="18" charset="0"/>
              </a:rPr>
              <a:t>)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462463" y="3903687"/>
            <a:ext cx="531812" cy="192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chemeClr val="tx2"/>
                </a:solidFill>
                <a:latin typeface="Book Antiqua" pitchFamily="18" charset="0"/>
              </a:rPr>
              <a:t>T1</a:t>
            </a:r>
          </a:p>
          <a:p>
            <a:pPr algn="l"/>
            <a:r>
              <a:rPr lang="en-US">
                <a:solidFill>
                  <a:schemeClr val="tx2"/>
                </a:solidFill>
                <a:latin typeface="Book Antiqua" pitchFamily="18" charset="0"/>
              </a:rPr>
              <a:t>T2</a:t>
            </a:r>
          </a:p>
          <a:p>
            <a:pPr algn="l"/>
            <a:r>
              <a:rPr lang="en-US">
                <a:solidFill>
                  <a:schemeClr val="tx2"/>
                </a:solidFill>
                <a:latin typeface="Book Antiqua" pitchFamily="18" charset="0"/>
              </a:rPr>
              <a:t>T3</a:t>
            </a:r>
          </a:p>
          <a:p>
            <a:pPr algn="l"/>
            <a:r>
              <a:rPr lang="en-US">
                <a:solidFill>
                  <a:schemeClr val="tx2"/>
                </a:solidFill>
                <a:latin typeface="Book Antiqua" pitchFamily="18" charset="0"/>
              </a:rPr>
              <a:t>T4</a:t>
            </a:r>
          </a:p>
          <a:p>
            <a:pPr algn="l"/>
            <a:r>
              <a:rPr lang="en-US">
                <a:solidFill>
                  <a:schemeClr val="tx2"/>
                </a:solidFill>
                <a:latin typeface="Book Antiqua" pitchFamily="18" charset="0"/>
              </a:rPr>
              <a:t>T5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5130800" y="4100537"/>
            <a:ext cx="1136650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5694363" y="4402162"/>
            <a:ext cx="1135062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6569075" y="4784749"/>
            <a:ext cx="1136650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4999038" y="5157812"/>
            <a:ext cx="33909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7631113" y="5470549"/>
            <a:ext cx="7620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8418513" y="4114824"/>
            <a:ext cx="0" cy="1573213"/>
          </a:xfrm>
          <a:prstGeom prst="line">
            <a:avLst/>
          </a:prstGeom>
          <a:noFill/>
          <a:ln w="50800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5105400" y="4067199"/>
            <a:ext cx="0" cy="6985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6292850" y="4067199"/>
            <a:ext cx="0" cy="6985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5668963" y="4367237"/>
            <a:ext cx="0" cy="68262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6854825" y="4367237"/>
            <a:ext cx="0" cy="68262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6543675" y="4749824"/>
            <a:ext cx="0" cy="6985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7731125" y="4749824"/>
            <a:ext cx="0" cy="6985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4995863" y="5122887"/>
            <a:ext cx="0" cy="6985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7605713" y="5434037"/>
            <a:ext cx="0" cy="6985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4378325" y="3505224"/>
            <a:ext cx="4483100" cy="22733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88019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Assumptions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r>
              <a:rPr lang="en-US" dirty="0"/>
              <a:t>Concurrency control is in </a:t>
            </a:r>
            <a:r>
              <a:rPr lang="en-US" dirty="0" smtClean="0"/>
              <a:t>effect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Strict </a:t>
            </a:r>
            <a:r>
              <a:rPr lang="en-US" dirty="0" smtClean="0">
                <a:solidFill>
                  <a:srgbClr val="FF0000"/>
                </a:solidFill>
              </a:rPr>
              <a:t>2PL </a:t>
            </a:r>
            <a:r>
              <a:rPr lang="en-US" dirty="0" smtClean="0">
                <a:solidFill>
                  <a:schemeClr val="tx1"/>
                </a:solidFill>
              </a:rPr>
              <a:t>(using page locks or row locks)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/>
          </a:p>
          <a:p>
            <a:r>
              <a:rPr lang="en-US" dirty="0" smtClean="0"/>
              <a:t>Updates </a:t>
            </a:r>
            <a:r>
              <a:rPr lang="en-US" dirty="0"/>
              <a:t>are happening “</a:t>
            </a:r>
            <a:r>
              <a:rPr lang="en-US" dirty="0">
                <a:solidFill>
                  <a:srgbClr val="FF0000"/>
                </a:solidFill>
              </a:rPr>
              <a:t>in place</a:t>
            </a:r>
            <a:r>
              <a:rPr lang="en-US" dirty="0" smtClean="0"/>
              <a:t>”</a:t>
            </a:r>
            <a:endParaRPr lang="en-US" dirty="0"/>
          </a:p>
          <a:p>
            <a:pPr lvl="1"/>
            <a:r>
              <a:rPr lang="en-US" dirty="0" smtClean="0"/>
              <a:t>Data overwritten </a:t>
            </a:r>
            <a:r>
              <a:rPr lang="en-US" dirty="0"/>
              <a:t>on (deleted from) the </a:t>
            </a:r>
            <a:r>
              <a:rPr lang="en-US" dirty="0" smtClean="0"/>
              <a:t>disk</a:t>
            </a:r>
          </a:p>
          <a:p>
            <a:pPr lvl="1"/>
            <a:r>
              <a:rPr lang="en-US" dirty="0" smtClean="0"/>
              <a:t>Centralized system, with one buffer pool for all system disks</a:t>
            </a:r>
          </a:p>
          <a:p>
            <a:pPr lvl="1"/>
            <a:r>
              <a:rPr lang="en-US" dirty="0" smtClean="0"/>
              <a:t>So pages in buffer overlay those pages on disk to define the database </a:t>
            </a:r>
            <a:r>
              <a:rPr lang="en-US" dirty="0" smtClean="0"/>
              <a:t>state (see next slide)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A simple scheme </a:t>
            </a:r>
            <a:r>
              <a:rPr lang="en-US" dirty="0" smtClean="0"/>
              <a:t>is needed</a:t>
            </a:r>
          </a:p>
          <a:p>
            <a:pPr lvl="1"/>
            <a:r>
              <a:rPr lang="en-US" dirty="0" smtClean="0"/>
              <a:t>A protocol that is too complex is difficult to implement</a:t>
            </a:r>
          </a:p>
          <a:p>
            <a:pPr lvl="1"/>
            <a:r>
              <a:rPr lang="en-US" dirty="0" smtClean="0"/>
              <a:t>Performance is also an important issue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6549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 Crucial player: Buffer Manager</a:t>
            </a:r>
            <a:endParaRPr lang="en-US" dirty="0"/>
          </a:p>
        </p:txBody>
      </p:sp>
      <p:sp>
        <p:nvSpPr>
          <p:cNvPr id="25605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608345" y="5533405"/>
            <a:ext cx="7772400" cy="829295"/>
          </a:xfrm>
          <a:noFill/>
          <a:ln/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buffer pool sits in front of the disks, so determines the current view of the data for the system</a:t>
            </a:r>
          </a:p>
          <a:p>
            <a:r>
              <a:rPr lang="en-US" dirty="0" smtClean="0"/>
              <a:t>A page</a:t>
            </a:r>
            <a:r>
              <a:rPr lang="en-US" dirty="0"/>
              <a:t> in the </a:t>
            </a:r>
            <a:r>
              <a:rPr lang="en-US" dirty="0" smtClean="0"/>
              <a:t>pool modified by an uncommitted transaction is a “dirty page”, </a:t>
            </a:r>
            <a:endParaRPr lang="en-US" dirty="0"/>
          </a:p>
        </p:txBody>
      </p:sp>
      <p:sp>
        <p:nvSpPr>
          <p:cNvPr id="38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pPr algn="l"/>
            <a:fld id="{B6F15528-21DE-4FAA-801E-634DDDAF4B2B}" type="slidenum">
              <a:rPr lang="en-US" smtClean="0"/>
              <a:pPr algn="l"/>
              <a:t>6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884987" y="1354138"/>
            <a:ext cx="6506413" cy="3830469"/>
            <a:chOff x="830263" y="1354138"/>
            <a:chExt cx="8161337" cy="4411183"/>
          </a:xfrm>
        </p:grpSpPr>
        <p:grpSp>
          <p:nvGrpSpPr>
            <p:cNvPr id="25617" name="Group 17"/>
            <p:cNvGrpSpPr>
              <a:grpSpLocks/>
            </p:cNvGrpSpPr>
            <p:nvPr/>
          </p:nvGrpSpPr>
          <p:grpSpPr bwMode="auto">
            <a:xfrm>
              <a:off x="2567288" y="2420938"/>
              <a:ext cx="4230688" cy="1720850"/>
              <a:chOff x="1598" y="1518"/>
              <a:chExt cx="2665" cy="1084"/>
            </a:xfrm>
          </p:grpSpPr>
          <p:sp>
            <p:nvSpPr>
              <p:cNvPr id="25606" name="Rectangle 6"/>
              <p:cNvSpPr>
                <a:spLocks noChangeArrowheads="1"/>
              </p:cNvSpPr>
              <p:nvPr/>
            </p:nvSpPr>
            <p:spPr bwMode="auto">
              <a:xfrm>
                <a:off x="1606" y="1526"/>
                <a:ext cx="2649" cy="1068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/>
            </p:nvSpPr>
            <p:spPr bwMode="auto">
              <a:xfrm>
                <a:off x="1602" y="1522"/>
                <a:ext cx="428" cy="1076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/>
            </p:nvSpPr>
            <p:spPr bwMode="auto">
              <a:xfrm>
                <a:off x="2038" y="1522"/>
                <a:ext cx="430" cy="1076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/>
            </p:nvSpPr>
            <p:spPr bwMode="auto">
              <a:xfrm>
                <a:off x="2476" y="1522"/>
                <a:ext cx="429" cy="1076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/>
            </p:nvSpPr>
            <p:spPr bwMode="auto">
              <a:xfrm>
                <a:off x="2913" y="1522"/>
                <a:ext cx="428" cy="1076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/>
            </p:nvSpPr>
            <p:spPr bwMode="auto">
              <a:xfrm>
                <a:off x="3349" y="1522"/>
                <a:ext cx="429" cy="1076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12" name="Line 12"/>
              <p:cNvSpPr>
                <a:spLocks noChangeShapeType="1"/>
              </p:cNvSpPr>
              <p:nvPr/>
            </p:nvSpPr>
            <p:spPr bwMode="auto">
              <a:xfrm>
                <a:off x="1598" y="1865"/>
                <a:ext cx="266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3" name="Line 13"/>
              <p:cNvSpPr>
                <a:spLocks noChangeShapeType="1"/>
              </p:cNvSpPr>
              <p:nvPr/>
            </p:nvSpPr>
            <p:spPr bwMode="auto">
              <a:xfrm>
                <a:off x="1598" y="2255"/>
                <a:ext cx="266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/>
            </p:nvSpPr>
            <p:spPr bwMode="auto">
              <a:xfrm>
                <a:off x="1598" y="1518"/>
                <a:ext cx="436" cy="347"/>
              </a:xfrm>
              <a:prstGeom prst="rect">
                <a:avLst/>
              </a:prstGeom>
              <a:solidFill>
                <a:schemeClr val="tx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/>
            </p:nvSpPr>
            <p:spPr bwMode="auto">
              <a:xfrm>
                <a:off x="2472" y="1518"/>
                <a:ext cx="437" cy="347"/>
              </a:xfrm>
              <a:prstGeom prst="rect">
                <a:avLst/>
              </a:prstGeom>
              <a:solidFill>
                <a:schemeClr val="tx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16" name="Rectangle 16"/>
              <p:cNvSpPr>
                <a:spLocks noChangeArrowheads="1"/>
              </p:cNvSpPr>
              <p:nvPr/>
            </p:nvSpPr>
            <p:spPr bwMode="auto">
              <a:xfrm>
                <a:off x="2909" y="2255"/>
                <a:ext cx="436" cy="347"/>
              </a:xfrm>
              <a:prstGeom prst="rect">
                <a:avLst/>
              </a:prstGeom>
              <a:solidFill>
                <a:schemeClr val="tx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626" name="Rectangle 26"/>
            <p:cNvSpPr>
              <a:spLocks noChangeArrowheads="1"/>
            </p:cNvSpPr>
            <p:nvPr/>
          </p:nvSpPr>
          <p:spPr bwMode="auto">
            <a:xfrm>
              <a:off x="830263" y="4077619"/>
              <a:ext cx="2028825" cy="363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latin typeface="Book Antiqua" pitchFamily="18" charset="0"/>
                </a:rPr>
                <a:t>MAIN MEMORY</a:t>
              </a:r>
            </a:p>
          </p:txBody>
        </p:sp>
        <p:sp>
          <p:nvSpPr>
            <p:cNvPr id="25627" name="Rectangle 27"/>
            <p:cNvSpPr>
              <a:spLocks noChangeArrowheads="1"/>
            </p:cNvSpPr>
            <p:nvPr/>
          </p:nvSpPr>
          <p:spPr bwMode="auto">
            <a:xfrm>
              <a:off x="1186002" y="5401783"/>
              <a:ext cx="777876" cy="363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 dirty="0">
                  <a:latin typeface="Book Antiqua" pitchFamily="18" charset="0"/>
                </a:rPr>
                <a:t>DISK</a:t>
              </a:r>
            </a:p>
          </p:txBody>
        </p:sp>
        <p:sp>
          <p:nvSpPr>
            <p:cNvPr id="25628" name="Freeform 28"/>
            <p:cNvSpPr>
              <a:spLocks/>
            </p:cNvSpPr>
            <p:nvPr/>
          </p:nvSpPr>
          <p:spPr bwMode="auto">
            <a:xfrm>
              <a:off x="1462088" y="2584450"/>
              <a:ext cx="1041400" cy="301625"/>
            </a:xfrm>
            <a:custGeom>
              <a:avLst/>
              <a:gdLst/>
              <a:ahLst/>
              <a:cxnLst>
                <a:cxn ang="0">
                  <a:pos x="0" y="189"/>
                </a:cxn>
                <a:cxn ang="0">
                  <a:pos x="3" y="155"/>
                </a:cxn>
                <a:cxn ang="0">
                  <a:pos x="16" y="135"/>
                </a:cxn>
                <a:cxn ang="0">
                  <a:pos x="23" y="114"/>
                </a:cxn>
                <a:cxn ang="0">
                  <a:pos x="50" y="81"/>
                </a:cxn>
                <a:cxn ang="0">
                  <a:pos x="71" y="54"/>
                </a:cxn>
                <a:cxn ang="0">
                  <a:pos x="98" y="33"/>
                </a:cxn>
                <a:cxn ang="0">
                  <a:pos x="126" y="6"/>
                </a:cxn>
                <a:cxn ang="0">
                  <a:pos x="146" y="0"/>
                </a:cxn>
                <a:cxn ang="0">
                  <a:pos x="166" y="0"/>
                </a:cxn>
                <a:cxn ang="0">
                  <a:pos x="186" y="6"/>
                </a:cxn>
                <a:cxn ang="0">
                  <a:pos x="207" y="20"/>
                </a:cxn>
                <a:cxn ang="0">
                  <a:pos x="227" y="33"/>
                </a:cxn>
                <a:cxn ang="0">
                  <a:pos x="248" y="54"/>
                </a:cxn>
                <a:cxn ang="0">
                  <a:pos x="268" y="68"/>
                </a:cxn>
                <a:cxn ang="0">
                  <a:pos x="289" y="87"/>
                </a:cxn>
                <a:cxn ang="0">
                  <a:pos x="317" y="101"/>
                </a:cxn>
                <a:cxn ang="0">
                  <a:pos x="344" y="114"/>
                </a:cxn>
                <a:cxn ang="0">
                  <a:pos x="364" y="114"/>
                </a:cxn>
                <a:cxn ang="0">
                  <a:pos x="391" y="114"/>
                </a:cxn>
                <a:cxn ang="0">
                  <a:pos x="412" y="114"/>
                </a:cxn>
                <a:cxn ang="0">
                  <a:pos x="439" y="114"/>
                </a:cxn>
                <a:cxn ang="0">
                  <a:pos x="467" y="114"/>
                </a:cxn>
                <a:cxn ang="0">
                  <a:pos x="494" y="108"/>
                </a:cxn>
                <a:cxn ang="0">
                  <a:pos x="514" y="101"/>
                </a:cxn>
                <a:cxn ang="0">
                  <a:pos x="549" y="95"/>
                </a:cxn>
                <a:cxn ang="0">
                  <a:pos x="576" y="81"/>
                </a:cxn>
                <a:cxn ang="0">
                  <a:pos x="596" y="68"/>
                </a:cxn>
                <a:cxn ang="0">
                  <a:pos x="617" y="54"/>
                </a:cxn>
                <a:cxn ang="0">
                  <a:pos x="637" y="41"/>
                </a:cxn>
                <a:cxn ang="0">
                  <a:pos x="655" y="16"/>
                </a:cxn>
              </a:cxnLst>
              <a:rect l="0" t="0" r="r" b="b"/>
              <a:pathLst>
                <a:path w="656" h="190">
                  <a:moveTo>
                    <a:pt x="0" y="189"/>
                  </a:moveTo>
                  <a:lnTo>
                    <a:pt x="3" y="155"/>
                  </a:lnTo>
                  <a:lnTo>
                    <a:pt x="16" y="135"/>
                  </a:lnTo>
                  <a:lnTo>
                    <a:pt x="23" y="114"/>
                  </a:lnTo>
                  <a:lnTo>
                    <a:pt x="50" y="81"/>
                  </a:lnTo>
                  <a:lnTo>
                    <a:pt x="71" y="54"/>
                  </a:lnTo>
                  <a:lnTo>
                    <a:pt x="98" y="33"/>
                  </a:lnTo>
                  <a:lnTo>
                    <a:pt x="126" y="6"/>
                  </a:lnTo>
                  <a:lnTo>
                    <a:pt x="146" y="0"/>
                  </a:lnTo>
                  <a:lnTo>
                    <a:pt x="166" y="0"/>
                  </a:lnTo>
                  <a:lnTo>
                    <a:pt x="186" y="6"/>
                  </a:lnTo>
                  <a:lnTo>
                    <a:pt x="207" y="20"/>
                  </a:lnTo>
                  <a:lnTo>
                    <a:pt x="227" y="33"/>
                  </a:lnTo>
                  <a:lnTo>
                    <a:pt x="248" y="54"/>
                  </a:lnTo>
                  <a:lnTo>
                    <a:pt x="268" y="68"/>
                  </a:lnTo>
                  <a:lnTo>
                    <a:pt x="289" y="87"/>
                  </a:lnTo>
                  <a:lnTo>
                    <a:pt x="317" y="101"/>
                  </a:lnTo>
                  <a:lnTo>
                    <a:pt x="344" y="114"/>
                  </a:lnTo>
                  <a:lnTo>
                    <a:pt x="364" y="114"/>
                  </a:lnTo>
                  <a:lnTo>
                    <a:pt x="391" y="114"/>
                  </a:lnTo>
                  <a:lnTo>
                    <a:pt x="412" y="114"/>
                  </a:lnTo>
                  <a:lnTo>
                    <a:pt x="439" y="114"/>
                  </a:lnTo>
                  <a:lnTo>
                    <a:pt x="467" y="114"/>
                  </a:lnTo>
                  <a:lnTo>
                    <a:pt x="494" y="108"/>
                  </a:lnTo>
                  <a:lnTo>
                    <a:pt x="514" y="101"/>
                  </a:lnTo>
                  <a:lnTo>
                    <a:pt x="549" y="95"/>
                  </a:lnTo>
                  <a:lnTo>
                    <a:pt x="576" y="81"/>
                  </a:lnTo>
                  <a:lnTo>
                    <a:pt x="596" y="68"/>
                  </a:lnTo>
                  <a:lnTo>
                    <a:pt x="617" y="54"/>
                  </a:lnTo>
                  <a:lnTo>
                    <a:pt x="637" y="41"/>
                  </a:lnTo>
                  <a:lnTo>
                    <a:pt x="655" y="16"/>
                  </a:lnTo>
                </a:path>
              </a:pathLst>
            </a:custGeom>
            <a:noFill/>
            <a:ln w="12700" cap="rnd" cmpd="sng">
              <a:solidFill>
                <a:schemeClr val="tx2"/>
              </a:solidFill>
              <a:prstDash val="solid"/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29" name="Rectangle 29"/>
            <p:cNvSpPr>
              <a:spLocks noChangeArrowheads="1"/>
            </p:cNvSpPr>
            <p:nvPr/>
          </p:nvSpPr>
          <p:spPr bwMode="auto">
            <a:xfrm>
              <a:off x="1196975" y="2862263"/>
              <a:ext cx="1157288" cy="363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>
                  <a:latin typeface="Book Antiqua" pitchFamily="18" charset="0"/>
                </a:rPr>
                <a:t>disk page</a:t>
              </a:r>
            </a:p>
          </p:txBody>
        </p:sp>
        <p:sp>
          <p:nvSpPr>
            <p:cNvPr id="25630" name="Freeform 30"/>
            <p:cNvSpPr>
              <a:spLocks/>
            </p:cNvSpPr>
            <p:nvPr/>
          </p:nvSpPr>
          <p:spPr bwMode="auto">
            <a:xfrm>
              <a:off x="1704975" y="3281363"/>
              <a:ext cx="1039813" cy="300037"/>
            </a:xfrm>
            <a:custGeom>
              <a:avLst/>
              <a:gdLst/>
              <a:ahLst/>
              <a:cxnLst>
                <a:cxn ang="0">
                  <a:pos x="0" y="188"/>
                </a:cxn>
                <a:cxn ang="0">
                  <a:pos x="3" y="154"/>
                </a:cxn>
                <a:cxn ang="0">
                  <a:pos x="16" y="134"/>
                </a:cxn>
                <a:cxn ang="0">
                  <a:pos x="23" y="114"/>
                </a:cxn>
                <a:cxn ang="0">
                  <a:pos x="50" y="81"/>
                </a:cxn>
                <a:cxn ang="0">
                  <a:pos x="71" y="54"/>
                </a:cxn>
                <a:cxn ang="0">
                  <a:pos x="98" y="33"/>
                </a:cxn>
                <a:cxn ang="0">
                  <a:pos x="125" y="6"/>
                </a:cxn>
                <a:cxn ang="0">
                  <a:pos x="145" y="0"/>
                </a:cxn>
                <a:cxn ang="0">
                  <a:pos x="166" y="0"/>
                </a:cxn>
                <a:cxn ang="0">
                  <a:pos x="186" y="6"/>
                </a:cxn>
                <a:cxn ang="0">
                  <a:pos x="207" y="20"/>
                </a:cxn>
                <a:cxn ang="0">
                  <a:pos x="227" y="33"/>
                </a:cxn>
                <a:cxn ang="0">
                  <a:pos x="248" y="54"/>
                </a:cxn>
                <a:cxn ang="0">
                  <a:pos x="268" y="67"/>
                </a:cxn>
                <a:cxn ang="0">
                  <a:pos x="289" y="87"/>
                </a:cxn>
                <a:cxn ang="0">
                  <a:pos x="316" y="100"/>
                </a:cxn>
                <a:cxn ang="0">
                  <a:pos x="343" y="114"/>
                </a:cxn>
                <a:cxn ang="0">
                  <a:pos x="363" y="114"/>
                </a:cxn>
                <a:cxn ang="0">
                  <a:pos x="391" y="114"/>
                </a:cxn>
                <a:cxn ang="0">
                  <a:pos x="411" y="114"/>
                </a:cxn>
                <a:cxn ang="0">
                  <a:pos x="439" y="114"/>
                </a:cxn>
                <a:cxn ang="0">
                  <a:pos x="466" y="114"/>
                </a:cxn>
                <a:cxn ang="0">
                  <a:pos x="493" y="107"/>
                </a:cxn>
                <a:cxn ang="0">
                  <a:pos x="513" y="100"/>
                </a:cxn>
                <a:cxn ang="0">
                  <a:pos x="548" y="94"/>
                </a:cxn>
                <a:cxn ang="0">
                  <a:pos x="575" y="81"/>
                </a:cxn>
                <a:cxn ang="0">
                  <a:pos x="595" y="67"/>
                </a:cxn>
                <a:cxn ang="0">
                  <a:pos x="616" y="54"/>
                </a:cxn>
                <a:cxn ang="0">
                  <a:pos x="636" y="40"/>
                </a:cxn>
                <a:cxn ang="0">
                  <a:pos x="654" y="16"/>
                </a:cxn>
              </a:cxnLst>
              <a:rect l="0" t="0" r="r" b="b"/>
              <a:pathLst>
                <a:path w="655" h="189">
                  <a:moveTo>
                    <a:pt x="0" y="188"/>
                  </a:moveTo>
                  <a:lnTo>
                    <a:pt x="3" y="154"/>
                  </a:lnTo>
                  <a:lnTo>
                    <a:pt x="16" y="134"/>
                  </a:lnTo>
                  <a:lnTo>
                    <a:pt x="23" y="114"/>
                  </a:lnTo>
                  <a:lnTo>
                    <a:pt x="50" y="81"/>
                  </a:lnTo>
                  <a:lnTo>
                    <a:pt x="71" y="54"/>
                  </a:lnTo>
                  <a:lnTo>
                    <a:pt x="98" y="33"/>
                  </a:lnTo>
                  <a:lnTo>
                    <a:pt x="125" y="6"/>
                  </a:lnTo>
                  <a:lnTo>
                    <a:pt x="145" y="0"/>
                  </a:lnTo>
                  <a:lnTo>
                    <a:pt x="166" y="0"/>
                  </a:lnTo>
                  <a:lnTo>
                    <a:pt x="186" y="6"/>
                  </a:lnTo>
                  <a:lnTo>
                    <a:pt x="207" y="20"/>
                  </a:lnTo>
                  <a:lnTo>
                    <a:pt x="227" y="33"/>
                  </a:lnTo>
                  <a:lnTo>
                    <a:pt x="248" y="54"/>
                  </a:lnTo>
                  <a:lnTo>
                    <a:pt x="268" y="67"/>
                  </a:lnTo>
                  <a:lnTo>
                    <a:pt x="289" y="87"/>
                  </a:lnTo>
                  <a:lnTo>
                    <a:pt x="316" y="100"/>
                  </a:lnTo>
                  <a:lnTo>
                    <a:pt x="343" y="114"/>
                  </a:lnTo>
                  <a:lnTo>
                    <a:pt x="363" y="114"/>
                  </a:lnTo>
                  <a:lnTo>
                    <a:pt x="391" y="114"/>
                  </a:lnTo>
                  <a:lnTo>
                    <a:pt x="411" y="114"/>
                  </a:lnTo>
                  <a:lnTo>
                    <a:pt x="439" y="114"/>
                  </a:lnTo>
                  <a:lnTo>
                    <a:pt x="466" y="114"/>
                  </a:lnTo>
                  <a:lnTo>
                    <a:pt x="493" y="107"/>
                  </a:lnTo>
                  <a:lnTo>
                    <a:pt x="513" y="100"/>
                  </a:lnTo>
                  <a:lnTo>
                    <a:pt x="548" y="94"/>
                  </a:lnTo>
                  <a:lnTo>
                    <a:pt x="575" y="81"/>
                  </a:lnTo>
                  <a:lnTo>
                    <a:pt x="595" y="67"/>
                  </a:lnTo>
                  <a:lnTo>
                    <a:pt x="616" y="54"/>
                  </a:lnTo>
                  <a:lnTo>
                    <a:pt x="636" y="40"/>
                  </a:lnTo>
                  <a:lnTo>
                    <a:pt x="654" y="16"/>
                  </a:lnTo>
                </a:path>
              </a:pathLst>
            </a:custGeom>
            <a:noFill/>
            <a:ln w="12700" cap="rnd" cmpd="sng">
              <a:solidFill>
                <a:schemeClr val="tx2"/>
              </a:solidFill>
              <a:prstDash val="solid"/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31" name="Rectangle 31"/>
            <p:cNvSpPr>
              <a:spLocks noChangeArrowheads="1"/>
            </p:cNvSpPr>
            <p:nvPr/>
          </p:nvSpPr>
          <p:spPr bwMode="auto">
            <a:xfrm>
              <a:off x="1266825" y="3556000"/>
              <a:ext cx="1216025" cy="363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>
                  <a:latin typeface="Book Antiqua" pitchFamily="18" charset="0"/>
                </a:rPr>
                <a:t>free frame</a:t>
              </a:r>
            </a:p>
          </p:txBody>
        </p:sp>
        <p:sp>
          <p:nvSpPr>
            <p:cNvPr id="25632" name="Line 32"/>
            <p:cNvSpPr>
              <a:spLocks noChangeShapeType="1"/>
            </p:cNvSpPr>
            <p:nvPr/>
          </p:nvSpPr>
          <p:spPr bwMode="auto">
            <a:xfrm>
              <a:off x="4618038" y="1792288"/>
              <a:ext cx="0" cy="549275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 type="stealth" w="med" len="med"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33" name="Rectangle 33"/>
            <p:cNvSpPr>
              <a:spLocks noChangeArrowheads="1"/>
            </p:cNvSpPr>
            <p:nvPr/>
          </p:nvSpPr>
          <p:spPr bwMode="auto">
            <a:xfrm>
              <a:off x="2341563" y="1354138"/>
              <a:ext cx="4876336" cy="459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Book Antiqua" pitchFamily="18" charset="0"/>
                </a:rPr>
                <a:t>Page Requests from Higher Levels</a:t>
              </a:r>
            </a:p>
          </p:txBody>
        </p:sp>
        <p:sp>
          <p:nvSpPr>
            <p:cNvPr id="25634" name="Rectangle 34"/>
            <p:cNvSpPr>
              <a:spLocks noChangeArrowheads="1"/>
            </p:cNvSpPr>
            <p:nvPr/>
          </p:nvSpPr>
          <p:spPr bwMode="auto">
            <a:xfrm>
              <a:off x="2444750" y="2112963"/>
              <a:ext cx="1739900" cy="363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>
                  <a:latin typeface="Book Antiqua" pitchFamily="18" charset="0"/>
                </a:rPr>
                <a:t>BUFFER POOL</a:t>
              </a:r>
            </a:p>
          </p:txBody>
        </p:sp>
        <p:sp>
          <p:nvSpPr>
            <p:cNvPr id="25636" name="Rectangle 36"/>
            <p:cNvSpPr>
              <a:spLocks noChangeArrowheads="1"/>
            </p:cNvSpPr>
            <p:nvPr/>
          </p:nvSpPr>
          <p:spPr bwMode="auto">
            <a:xfrm>
              <a:off x="6945842" y="2476500"/>
              <a:ext cx="2045758" cy="13208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ook Antiqua" pitchFamily="18" charset="0"/>
                </a:rPr>
                <a:t>choice of frame dictated</a:t>
              </a:r>
            </a:p>
            <a:p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ook Antiqua" pitchFamily="18" charset="0"/>
                </a:rPr>
                <a:t>by </a:t>
              </a:r>
              <a:r>
                <a:rPr lang="en-US" sz="2000" b="1" dirty="0">
                  <a:solidFill>
                    <a:srgbClr val="FF0000"/>
                  </a:solidFill>
                  <a:latin typeface="Book Antiqua" pitchFamily="18" charset="0"/>
                </a:rPr>
                <a:t>replacement policy</a:t>
              </a:r>
            </a:p>
          </p:txBody>
        </p:sp>
        <p:sp>
          <p:nvSpPr>
            <p:cNvPr id="25637" name="Line 37"/>
            <p:cNvSpPr>
              <a:spLocks noChangeShapeType="1"/>
            </p:cNvSpPr>
            <p:nvPr/>
          </p:nvSpPr>
          <p:spPr bwMode="auto">
            <a:xfrm>
              <a:off x="4618038" y="4105275"/>
              <a:ext cx="0" cy="549275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 type="stealth" w="med" len="med"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2706688" y="4673286"/>
              <a:ext cx="3810000" cy="381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Disk Space Manager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0" name="Can 39"/>
            <p:cNvSpPr/>
            <p:nvPr/>
          </p:nvSpPr>
          <p:spPr>
            <a:xfrm>
              <a:off x="3963988" y="5372100"/>
              <a:ext cx="1295400" cy="381000"/>
            </a:xfrm>
            <a:prstGeom prst="can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Data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41" name="Straight Arrow Connector 40"/>
            <p:cNvCxnSpPr>
              <a:stCxn id="39" idx="2"/>
              <a:endCxn id="40" idx="1"/>
            </p:cNvCxnSpPr>
            <p:nvPr/>
          </p:nvCxnSpPr>
          <p:spPr>
            <a:xfrm>
              <a:off x="4611688" y="5054286"/>
              <a:ext cx="0" cy="317814"/>
            </a:xfrm>
            <a:prstGeom prst="straightConnector1">
              <a:avLst/>
            </a:prstGeom>
            <a:ln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6358641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Handling the Buffer Pool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393825"/>
            <a:ext cx="8339138" cy="4038600"/>
          </a:xfrm>
          <a:noFill/>
          <a:ln/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Force </a:t>
            </a:r>
            <a:r>
              <a:rPr lang="en-US" dirty="0"/>
              <a:t>every write to disk?</a:t>
            </a:r>
          </a:p>
          <a:p>
            <a:pPr lvl="1"/>
            <a:r>
              <a:rPr lang="en-US" dirty="0"/>
              <a:t>Poor response </a:t>
            </a:r>
            <a:r>
              <a:rPr lang="en-US" dirty="0" smtClean="0"/>
              <a:t>time -  disk is slow!</a:t>
            </a:r>
            <a:endParaRPr lang="en-US" dirty="0"/>
          </a:p>
          <a:p>
            <a:pPr lvl="1"/>
            <a:r>
              <a:rPr lang="en-US" dirty="0"/>
              <a:t>But provides </a:t>
            </a:r>
            <a:r>
              <a:rPr lang="en-US" dirty="0" smtClean="0"/>
              <a:t>durability</a:t>
            </a:r>
          </a:p>
          <a:p>
            <a:r>
              <a:rPr lang="en-US" dirty="0" smtClean="0"/>
              <a:t>Want to be </a:t>
            </a:r>
            <a:r>
              <a:rPr lang="en-US" dirty="0" smtClean="0">
                <a:solidFill>
                  <a:srgbClr val="FF0000"/>
                </a:solidFill>
              </a:rPr>
              <a:t>lazy</a:t>
            </a:r>
            <a:r>
              <a:rPr lang="en-US" dirty="0" smtClean="0"/>
              <a:t> about writes to disk, but not too lazy!</a:t>
            </a:r>
          </a:p>
          <a:p>
            <a:r>
              <a:rPr lang="en-US" dirty="0" smtClean="0"/>
              <a:t>Note that one transaction can use more pages than can fit in the buffer manager, so DB needs to support </a:t>
            </a:r>
            <a:r>
              <a:rPr lang="en-US" dirty="0" smtClean="0"/>
              <a:t>spillage of active pages </a:t>
            </a:r>
            <a:r>
              <a:rPr lang="en-US" dirty="0" smtClean="0"/>
              <a:t>to disk</a:t>
            </a:r>
          </a:p>
          <a:p>
            <a:r>
              <a:rPr lang="en-US" dirty="0" smtClean="0"/>
              <a:t>So need to be able to write out a page changed by an uncommitted transaction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12548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Stealing a page (see text, pg. 541)</a:t>
            </a:r>
            <a:endParaRPr lang="en-US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393825"/>
            <a:ext cx="8339138" cy="4038600"/>
          </a:xfrm>
          <a:noFill/>
          <a:ln/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same capability of writing a page with uncommitted data is used for “stealing” a page</a:t>
            </a:r>
          </a:p>
          <a:p>
            <a:r>
              <a:rPr lang="en-US" dirty="0" smtClean="0"/>
              <a:t>Scenario:</a:t>
            </a:r>
          </a:p>
          <a:p>
            <a:pPr lvl="1"/>
            <a:r>
              <a:rPr lang="en-US" dirty="0" smtClean="0"/>
              <a:t>Transaction T1 has a lot of pages in buffer, with uncommitted changes</a:t>
            </a:r>
          </a:p>
          <a:p>
            <a:pPr lvl="1"/>
            <a:r>
              <a:rPr lang="en-US" dirty="0" smtClean="0"/>
              <a:t>Transaction T2 needs a buffer page, </a:t>
            </a:r>
            <a:r>
              <a:rPr lang="en-US" dirty="0" smtClean="0">
                <a:solidFill>
                  <a:srgbClr val="FF0000"/>
                </a:solidFill>
              </a:rPr>
              <a:t>steals</a:t>
            </a:r>
            <a:r>
              <a:rPr lang="en-US" dirty="0" smtClean="0"/>
              <a:t> it from T1 by having T1’s page written to disk, then using that buffer </a:t>
            </a:r>
            <a:r>
              <a:rPr lang="en-US" dirty="0" smtClean="0"/>
              <a:t>slot</a:t>
            </a:r>
          </a:p>
          <a:p>
            <a:pPr lvl="1"/>
            <a:r>
              <a:rPr lang="en-US" dirty="0" smtClean="0"/>
              <a:t>If row locking in use, could have T2 stealing a page from multiple other transactions, though hopefully uncommon.</a:t>
            </a:r>
            <a:endParaRPr lang="en-US" dirty="0" smtClean="0"/>
          </a:p>
          <a:p>
            <a:r>
              <a:rPr lang="en-US" dirty="0" smtClean="0"/>
              <a:t>With stealing going on, </a:t>
            </a:r>
            <a:r>
              <a:rPr lang="en-US" dirty="0"/>
              <a:t>how can we ensure </a:t>
            </a:r>
            <a:r>
              <a:rPr lang="en-US" dirty="0" smtClean="0"/>
              <a:t>atomicity?</a:t>
            </a:r>
          </a:p>
          <a:p>
            <a:r>
              <a:rPr lang="en-US" dirty="0" smtClean="0"/>
              <a:t>One controlling mechanism is </a:t>
            </a:r>
            <a:r>
              <a:rPr lang="en-US" dirty="0" smtClean="0">
                <a:solidFill>
                  <a:srgbClr val="FF0000"/>
                </a:solidFill>
              </a:rPr>
              <a:t>page pinning</a:t>
            </a:r>
          </a:p>
          <a:p>
            <a:r>
              <a:rPr lang="en-US" dirty="0" smtClean="0"/>
              <a:t>Only an unpinned buffer page can be stolen…</a:t>
            </a:r>
          </a:p>
          <a:p>
            <a:r>
              <a:rPr lang="en-US" dirty="0" smtClean="0"/>
              <a:t>Another mechanism involves the log’s </a:t>
            </a:r>
            <a:r>
              <a:rPr lang="en-US" dirty="0" smtClean="0">
                <a:solidFill>
                  <a:srgbClr val="FF0000"/>
                </a:solidFill>
              </a:rPr>
              <a:t>LSNs (log sequence numbers)</a:t>
            </a:r>
            <a:r>
              <a:rPr lang="en-US" dirty="0" smtClean="0"/>
              <a:t>, covered soon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12548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Lifetime of a page: page pinning in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Read by T1 and pinned (see pg. 319), S lock on </a:t>
            </a:r>
            <a:r>
              <a:rPr lang="en-US" dirty="0" smtClean="0"/>
              <a:t>row (or page if page-locking)</a:t>
            </a:r>
            <a:endParaRPr lang="en-US" dirty="0" smtClean="0"/>
          </a:p>
          <a:p>
            <a:r>
              <a:rPr lang="en-US" dirty="0" smtClean="0"/>
              <a:t>Read by T2 and pinned/share, S lock on row</a:t>
            </a:r>
          </a:p>
          <a:p>
            <a:r>
              <a:rPr lang="en-US" dirty="0" smtClean="0"/>
              <a:t>Read access finished by T1, unpinned by T1, still pinned by T2</a:t>
            </a:r>
          </a:p>
          <a:p>
            <a:r>
              <a:rPr lang="en-US" dirty="0" smtClean="0"/>
              <a:t>Read access finished by T2, unpinned, now fully unpinned</a:t>
            </a:r>
          </a:p>
          <a:p>
            <a:r>
              <a:rPr lang="en-US" dirty="0" smtClean="0"/>
              <a:t>Note: no logging for reads</a:t>
            </a:r>
          </a:p>
          <a:p>
            <a:r>
              <a:rPr lang="en-US" dirty="0" smtClean="0"/>
              <a:t>Write access requested by T3, page is pinned exclusive, T3 gets X lock on row C, changes row, logs action, gets LSN back, puts in page header, page unpinned</a:t>
            </a:r>
          </a:p>
          <a:p>
            <a:r>
              <a:rPr lang="en-US" dirty="0" smtClean="0"/>
              <a:t>Page now has 2 rows with S locks, one with X lock, is unpinned, so could be stolen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15035</TotalTime>
  <Pages>13</Pages>
  <Words>2649</Words>
  <Application>Microsoft Office PowerPoint</Application>
  <PresentationFormat>On-screen Show (4:3)</PresentationFormat>
  <Paragraphs>309</Paragraphs>
  <Slides>27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Arial</vt:lpstr>
      <vt:lpstr>Book Antiqua</vt:lpstr>
      <vt:lpstr>Bookman Old Style</vt:lpstr>
      <vt:lpstr>Gill Sans MT</vt:lpstr>
      <vt:lpstr>Symbol</vt:lpstr>
      <vt:lpstr>Times New Roman</vt:lpstr>
      <vt:lpstr>Wingdings</vt:lpstr>
      <vt:lpstr>Wingdings 3</vt:lpstr>
      <vt:lpstr>Origin</vt:lpstr>
      <vt:lpstr>WordArt</vt:lpstr>
      <vt:lpstr>Transaction Management:  Crash Recovery (Chap. 18), part 1</vt:lpstr>
      <vt:lpstr>ACID Properties</vt:lpstr>
      <vt:lpstr>Recovery Manager</vt:lpstr>
      <vt:lpstr>Motivation</vt:lpstr>
      <vt:lpstr>Assumptions</vt:lpstr>
      <vt:lpstr>A Crucial player: Buffer Manager</vt:lpstr>
      <vt:lpstr>Handling the Buffer Pool</vt:lpstr>
      <vt:lpstr>Stealing a page (see text, pg. 541)</vt:lpstr>
      <vt:lpstr>Lifetime of a page: page pinning in action</vt:lpstr>
      <vt:lpstr>Steal and Force</vt:lpstr>
      <vt:lpstr>The Log</vt:lpstr>
      <vt:lpstr>Logging</vt:lpstr>
      <vt:lpstr>Logging</vt:lpstr>
      <vt:lpstr>Write-Ahead Logging (WAL)</vt:lpstr>
      <vt:lpstr>How Logging is Done</vt:lpstr>
      <vt:lpstr>Log Records</vt:lpstr>
      <vt:lpstr>Other Log-Related State</vt:lpstr>
      <vt:lpstr>Normal Execution of Transactions</vt:lpstr>
      <vt:lpstr>Transaction Commit</vt:lpstr>
      <vt:lpstr>Example: A Committing transaction</vt:lpstr>
      <vt:lpstr>Checkpointing</vt:lpstr>
      <vt:lpstr>Simple Transaction Abort</vt:lpstr>
      <vt:lpstr>The mysterious CLR log records</vt:lpstr>
      <vt:lpstr>Example: An aborting transaction</vt:lpstr>
      <vt:lpstr>PowerPoint Presentation</vt:lpstr>
      <vt:lpstr>ARIES Overview</vt:lpstr>
      <vt:lpstr>Crash Recovery: Big Picture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Transaction Management</dc:title>
  <dc:subject>Database Management Systems, Second Edition</dc:subject>
  <dc:creator>Raghu Ramakrishnan and Johannes Gehrke</dc:creator>
  <cp:keywords>Chapter 16</cp:keywords>
  <dc:description>Transaction Management Overview</dc:description>
  <cp:lastModifiedBy>eoneil2</cp:lastModifiedBy>
  <cp:revision>393</cp:revision>
  <cp:lastPrinted>2018-04-17T18:20:03Z</cp:lastPrinted>
  <dcterms:created xsi:type="dcterms:W3CDTF">1997-01-17T14:52:46Z</dcterms:created>
  <dcterms:modified xsi:type="dcterms:W3CDTF">2018-04-17T18:39:12Z</dcterms:modified>
</cp:coreProperties>
</file>