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0678" autoAdjust="0"/>
  </p:normalViewPr>
  <p:slideViewPr>
    <p:cSldViewPr>
      <p:cViewPr varScale="1">
        <p:scale>
          <a:sx n="99" d="100"/>
          <a:sy n="99" d="100"/>
        </p:scale>
        <p:origin x="-34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2508" y="-78"/>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rvetro\UMASS\Research\EntropyTree\Documents\Documents\Experiment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rvetro\UMASS\Research\EntropyTree\Documents\Documents\Experiment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baseline="0">
                <a:latin typeface="+mj-lt"/>
                <a:cs typeface="Times New Roman" pitchFamily="18" charset="0"/>
              </a:defRPr>
            </a:pPr>
            <a:r>
              <a:rPr lang="en-US" sz="1200" baseline="0">
                <a:latin typeface="+mj-lt"/>
                <a:cs typeface="Times New Roman" pitchFamily="18" charset="0"/>
              </a:rPr>
              <a:t>Entropy Method</a:t>
            </a:r>
          </a:p>
        </c:rich>
      </c:tx>
      <c:layout/>
    </c:title>
    <c:plotArea>
      <c:layout>
        <c:manualLayout>
          <c:layoutTarget val="inner"/>
          <c:xMode val="edge"/>
          <c:yMode val="edge"/>
          <c:x val="0.17388156081639741"/>
          <c:y val="0.14723385186607829"/>
          <c:w val="0.60627341073891183"/>
          <c:h val="0.66815754135384264"/>
        </c:manualLayout>
      </c:layout>
      <c:scatterChart>
        <c:scatterStyle val="lineMarker"/>
        <c:ser>
          <c:idx val="0"/>
          <c:order val="0"/>
          <c:tx>
            <c:v>img1</c:v>
          </c:tx>
          <c:xVal>
            <c:numRef>
              <c:f>Sheet1!$C$2</c:f>
              <c:numCache>
                <c:formatCode>General</c:formatCode>
                <c:ptCount val="1"/>
                <c:pt idx="0">
                  <c:v>0.5</c:v>
                </c:pt>
              </c:numCache>
            </c:numRef>
          </c:xVal>
          <c:yVal>
            <c:numRef>
              <c:f>Sheet1!$B$2</c:f>
              <c:numCache>
                <c:formatCode>General</c:formatCode>
                <c:ptCount val="1"/>
                <c:pt idx="0">
                  <c:v>28.69873046875</c:v>
                </c:pt>
              </c:numCache>
            </c:numRef>
          </c:yVal>
        </c:ser>
        <c:ser>
          <c:idx val="1"/>
          <c:order val="1"/>
          <c:tx>
            <c:v>img2</c:v>
          </c:tx>
          <c:xVal>
            <c:numRef>
              <c:f>Sheet1!$C$3</c:f>
              <c:numCache>
                <c:formatCode>General</c:formatCode>
                <c:ptCount val="1"/>
                <c:pt idx="0">
                  <c:v>2</c:v>
                </c:pt>
              </c:numCache>
            </c:numRef>
          </c:xVal>
          <c:yVal>
            <c:numRef>
              <c:f>Sheet1!$B$3</c:f>
              <c:numCache>
                <c:formatCode>General</c:formatCode>
                <c:ptCount val="1"/>
                <c:pt idx="0">
                  <c:v>22.465515136718686</c:v>
                </c:pt>
              </c:numCache>
            </c:numRef>
          </c:yVal>
        </c:ser>
        <c:ser>
          <c:idx val="2"/>
          <c:order val="2"/>
          <c:tx>
            <c:v>img3</c:v>
          </c:tx>
          <c:xVal>
            <c:numRef>
              <c:f>Sheet1!$C$4</c:f>
              <c:numCache>
                <c:formatCode>General</c:formatCode>
                <c:ptCount val="1"/>
                <c:pt idx="0">
                  <c:v>1.5</c:v>
                </c:pt>
              </c:numCache>
            </c:numRef>
          </c:xVal>
          <c:yVal>
            <c:numRef>
              <c:f>Sheet1!$B$4</c:f>
              <c:numCache>
                <c:formatCode>General</c:formatCode>
                <c:ptCount val="1"/>
                <c:pt idx="0">
                  <c:v>18.0343627929687</c:v>
                </c:pt>
              </c:numCache>
            </c:numRef>
          </c:yVal>
        </c:ser>
        <c:ser>
          <c:idx val="3"/>
          <c:order val="3"/>
          <c:tx>
            <c:v>img4</c:v>
          </c:tx>
          <c:xVal>
            <c:numRef>
              <c:f>Sheet1!$C$5</c:f>
              <c:numCache>
                <c:formatCode>General</c:formatCode>
                <c:ptCount val="1"/>
                <c:pt idx="0">
                  <c:v>1</c:v>
                </c:pt>
              </c:numCache>
            </c:numRef>
          </c:xVal>
          <c:yVal>
            <c:numRef>
              <c:f>Sheet1!$B$5</c:f>
              <c:numCache>
                <c:formatCode>General</c:formatCode>
                <c:ptCount val="1"/>
                <c:pt idx="0">
                  <c:v>46.6339111328125</c:v>
                </c:pt>
              </c:numCache>
            </c:numRef>
          </c:yVal>
        </c:ser>
        <c:ser>
          <c:idx val="4"/>
          <c:order val="4"/>
          <c:tx>
            <c:v>img5</c:v>
          </c:tx>
          <c:xVal>
            <c:numRef>
              <c:f>Sheet1!$C$6</c:f>
              <c:numCache>
                <c:formatCode>General</c:formatCode>
                <c:ptCount val="1"/>
                <c:pt idx="0">
                  <c:v>2</c:v>
                </c:pt>
              </c:numCache>
            </c:numRef>
          </c:xVal>
          <c:yVal>
            <c:numRef>
              <c:f>Sheet1!$B$6</c:f>
              <c:numCache>
                <c:formatCode>General</c:formatCode>
                <c:ptCount val="1"/>
                <c:pt idx="0">
                  <c:v>51.10473632812527</c:v>
                </c:pt>
              </c:numCache>
            </c:numRef>
          </c:yVal>
        </c:ser>
        <c:ser>
          <c:idx val="8"/>
          <c:order val="5"/>
          <c:tx>
            <c:v>img6</c:v>
          </c:tx>
          <c:xVal>
            <c:numRef>
              <c:f>Sheet1!$C$11</c:f>
              <c:numCache>
                <c:formatCode>General</c:formatCode>
                <c:ptCount val="1"/>
                <c:pt idx="0">
                  <c:v>2.5</c:v>
                </c:pt>
              </c:numCache>
            </c:numRef>
          </c:xVal>
          <c:yVal>
            <c:numRef>
              <c:f>Sheet1!$B$11</c:f>
              <c:numCache>
                <c:formatCode>General</c:formatCode>
                <c:ptCount val="1"/>
                <c:pt idx="0">
                  <c:v>44.146728515625</c:v>
                </c:pt>
              </c:numCache>
            </c:numRef>
          </c:yVal>
        </c:ser>
        <c:ser>
          <c:idx val="6"/>
          <c:order val="6"/>
          <c:tx>
            <c:v>img7</c:v>
          </c:tx>
          <c:xVal>
            <c:numRef>
              <c:f>Sheet1!$C$8</c:f>
              <c:numCache>
                <c:formatCode>General</c:formatCode>
                <c:ptCount val="1"/>
                <c:pt idx="0">
                  <c:v>0.5</c:v>
                </c:pt>
              </c:numCache>
            </c:numRef>
          </c:xVal>
          <c:yVal>
            <c:numRef>
              <c:f>Sheet1!$B$8</c:f>
              <c:numCache>
                <c:formatCode>General</c:formatCode>
                <c:ptCount val="1"/>
                <c:pt idx="0">
                  <c:v>63.587951660156094</c:v>
                </c:pt>
              </c:numCache>
            </c:numRef>
          </c:yVal>
        </c:ser>
        <c:ser>
          <c:idx val="7"/>
          <c:order val="7"/>
          <c:tx>
            <c:v>img8</c:v>
          </c:tx>
          <c:xVal>
            <c:numRef>
              <c:f>Sheet1!$C$9</c:f>
              <c:numCache>
                <c:formatCode>General</c:formatCode>
                <c:ptCount val="1"/>
                <c:pt idx="0">
                  <c:v>0.5</c:v>
                </c:pt>
              </c:numCache>
            </c:numRef>
          </c:xVal>
          <c:yVal>
            <c:numRef>
              <c:f>Sheet1!$B$9</c:f>
              <c:numCache>
                <c:formatCode>General</c:formatCode>
                <c:ptCount val="1"/>
                <c:pt idx="0">
                  <c:v>23.718261718750071</c:v>
                </c:pt>
              </c:numCache>
            </c:numRef>
          </c:yVal>
        </c:ser>
        <c:ser>
          <c:idx val="9"/>
          <c:order val="8"/>
          <c:tx>
            <c:v>img9</c:v>
          </c:tx>
          <c:xVal>
            <c:numRef>
              <c:f>Sheet1!$C$10</c:f>
              <c:numCache>
                <c:formatCode>General</c:formatCode>
                <c:ptCount val="1"/>
                <c:pt idx="0">
                  <c:v>0.5</c:v>
                </c:pt>
              </c:numCache>
            </c:numRef>
          </c:xVal>
          <c:yVal>
            <c:numRef>
              <c:f>Sheet1!$B$10</c:f>
              <c:numCache>
                <c:formatCode>General</c:formatCode>
                <c:ptCount val="1"/>
                <c:pt idx="0">
                  <c:v>16.40625</c:v>
                </c:pt>
              </c:numCache>
            </c:numRef>
          </c:yVal>
        </c:ser>
        <c:axId val="84522880"/>
        <c:axId val="84525056"/>
      </c:scatterChart>
      <c:valAx>
        <c:axId val="84522880"/>
        <c:scaling>
          <c:orientation val="minMax"/>
        </c:scaling>
        <c:axPos val="b"/>
        <c:title>
          <c:tx>
            <c:rich>
              <a:bodyPr/>
              <a:lstStyle/>
              <a:p>
                <a:pPr>
                  <a:defRPr sz="1200" baseline="0">
                    <a:latin typeface="+mj-lt"/>
                    <a:cs typeface="Times New Roman" pitchFamily="18" charset="0"/>
                  </a:defRPr>
                </a:pPr>
                <a:r>
                  <a:rPr lang="en-US" sz="1200" baseline="0">
                    <a:latin typeface="+mj-lt"/>
                    <a:cs typeface="Times New Roman" pitchFamily="18" charset="0"/>
                  </a:rPr>
                  <a:t>Entropy Threshold</a:t>
                </a:r>
              </a:p>
            </c:rich>
          </c:tx>
          <c:layout/>
        </c:title>
        <c:numFmt formatCode="General" sourceLinked="1"/>
        <c:tickLblPos val="nextTo"/>
        <c:txPr>
          <a:bodyPr/>
          <a:lstStyle/>
          <a:p>
            <a:pPr>
              <a:defRPr sz="1100"/>
            </a:pPr>
            <a:endParaRPr lang="en-US"/>
          </a:p>
        </c:txPr>
        <c:crossAx val="84525056"/>
        <c:crosses val="autoZero"/>
        <c:crossBetween val="midCat"/>
      </c:valAx>
      <c:valAx>
        <c:axId val="84525056"/>
        <c:scaling>
          <c:orientation val="minMax"/>
        </c:scaling>
        <c:axPos val="l"/>
        <c:majorGridlines/>
        <c:title>
          <c:tx>
            <c:rich>
              <a:bodyPr rot="-5400000" vert="horz"/>
              <a:lstStyle/>
              <a:p>
                <a:pPr>
                  <a:defRPr sz="1200" b="1" i="0" baseline="0">
                    <a:latin typeface="+mj-lt"/>
                    <a:cs typeface="Times New Roman" pitchFamily="18" charset="0"/>
                  </a:defRPr>
                </a:pPr>
                <a:r>
                  <a:rPr lang="en-US" sz="1200" b="1" i="0" baseline="0">
                    <a:latin typeface="+mj-lt"/>
                    <a:cs typeface="Times New Roman" pitchFamily="18" charset="0"/>
                  </a:rPr>
                  <a:t>Fraction of pixels in high complexity areas(%)</a:t>
                </a:r>
              </a:p>
            </c:rich>
          </c:tx>
          <c:layout/>
        </c:title>
        <c:numFmt formatCode="General" sourceLinked="1"/>
        <c:tickLblPos val="nextTo"/>
        <c:txPr>
          <a:bodyPr/>
          <a:lstStyle/>
          <a:p>
            <a:pPr>
              <a:defRPr sz="1100"/>
            </a:pPr>
            <a:endParaRPr lang="en-US"/>
          </a:p>
        </c:txPr>
        <c:crossAx val="84522880"/>
        <c:crosses val="autoZero"/>
        <c:crossBetween val="midCat"/>
      </c:valAx>
    </c:plotArea>
    <c:legend>
      <c:legendPos val="r"/>
      <c:layout>
        <c:manualLayout>
          <c:xMode val="edge"/>
          <c:yMode val="edge"/>
          <c:x val="0.79925130121446686"/>
          <c:y val="0.20928096197277671"/>
          <c:w val="0.14707638240135293"/>
          <c:h val="0.67310474272111365"/>
        </c:manualLayout>
      </c:layout>
      <c:txPr>
        <a:bodyPr/>
        <a:lstStyle/>
        <a:p>
          <a:pPr>
            <a:defRPr sz="1100" baseline="0">
              <a:latin typeface="+mj-lt"/>
              <a:cs typeface="Times New Roman" pitchFamily="18" charset="0"/>
            </a:defRPr>
          </a:pPr>
          <a:endParaRPr lang="en-US"/>
        </a:p>
      </c:txPr>
    </c:legend>
    <c:plotVisOnly val="1"/>
  </c:chart>
  <c:spPr>
    <a:ln w="3175" cmpd="sng">
      <a:prstDash val="solid"/>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baseline="0">
                <a:latin typeface="+mj-lt"/>
              </a:defRPr>
            </a:pPr>
            <a:r>
              <a:rPr lang="en-US" sz="1200" baseline="0" dirty="0">
                <a:latin typeface="+mj-lt"/>
              </a:rPr>
              <a:t>BCD Method</a:t>
            </a:r>
          </a:p>
        </c:rich>
      </c:tx>
      <c:layout>
        <c:manualLayout>
          <c:xMode val="edge"/>
          <c:yMode val="edge"/>
          <c:x val="0.3939063085864275"/>
          <c:y val="6.666666666666668E-2"/>
        </c:manualLayout>
      </c:layout>
    </c:title>
    <c:plotArea>
      <c:layout>
        <c:manualLayout>
          <c:layoutTarget val="inner"/>
          <c:xMode val="edge"/>
          <c:yMode val="edge"/>
          <c:x val="0.19933905989024148"/>
          <c:y val="0.22137182852143483"/>
          <c:w val="0.61255046528274859"/>
          <c:h val="0.58029425488480602"/>
        </c:manualLayout>
      </c:layout>
      <c:scatterChart>
        <c:scatterStyle val="lineMarker"/>
        <c:ser>
          <c:idx val="0"/>
          <c:order val="0"/>
          <c:tx>
            <c:v>img1</c:v>
          </c:tx>
          <c:xVal>
            <c:numRef>
              <c:f>Sheet1!$E$2</c:f>
              <c:numCache>
                <c:formatCode>General</c:formatCode>
                <c:ptCount val="1"/>
                <c:pt idx="0">
                  <c:v>2</c:v>
                </c:pt>
              </c:numCache>
            </c:numRef>
          </c:xVal>
          <c:yVal>
            <c:numRef>
              <c:f>Sheet1!$D$2</c:f>
              <c:numCache>
                <c:formatCode>General</c:formatCode>
                <c:ptCount val="1"/>
                <c:pt idx="0">
                  <c:v>27.57568359374989</c:v>
                </c:pt>
              </c:numCache>
            </c:numRef>
          </c:yVal>
        </c:ser>
        <c:ser>
          <c:idx val="1"/>
          <c:order val="1"/>
          <c:tx>
            <c:v>img2</c:v>
          </c:tx>
          <c:xVal>
            <c:numRef>
              <c:f>Sheet1!$E$3</c:f>
              <c:numCache>
                <c:formatCode>General</c:formatCode>
                <c:ptCount val="1"/>
                <c:pt idx="0">
                  <c:v>3</c:v>
                </c:pt>
              </c:numCache>
            </c:numRef>
          </c:xVal>
          <c:yVal>
            <c:numRef>
              <c:f>Sheet1!$D$3</c:f>
              <c:numCache>
                <c:formatCode>General</c:formatCode>
                <c:ptCount val="1"/>
                <c:pt idx="0">
                  <c:v>24.234008789062564</c:v>
                </c:pt>
              </c:numCache>
            </c:numRef>
          </c:yVal>
        </c:ser>
        <c:ser>
          <c:idx val="2"/>
          <c:order val="2"/>
          <c:tx>
            <c:v>img3</c:v>
          </c:tx>
          <c:xVal>
            <c:numRef>
              <c:f>Sheet1!$E$4</c:f>
              <c:numCache>
                <c:formatCode>General</c:formatCode>
                <c:ptCount val="1"/>
                <c:pt idx="0">
                  <c:v>3</c:v>
                </c:pt>
              </c:numCache>
            </c:numRef>
          </c:xVal>
          <c:yVal>
            <c:numRef>
              <c:f>Sheet1!$D$4</c:f>
              <c:numCache>
                <c:formatCode>General</c:formatCode>
                <c:ptCount val="1"/>
                <c:pt idx="0">
                  <c:v>21.650695800781186</c:v>
                </c:pt>
              </c:numCache>
            </c:numRef>
          </c:yVal>
        </c:ser>
        <c:ser>
          <c:idx val="3"/>
          <c:order val="3"/>
          <c:tx>
            <c:v>img4</c:v>
          </c:tx>
          <c:xVal>
            <c:numRef>
              <c:f>Sheet1!$E$5</c:f>
              <c:numCache>
                <c:formatCode>General</c:formatCode>
                <c:ptCount val="1"/>
                <c:pt idx="0">
                  <c:v>2</c:v>
                </c:pt>
              </c:numCache>
            </c:numRef>
          </c:xVal>
          <c:yVal>
            <c:numRef>
              <c:f>Sheet1!$D$5</c:f>
              <c:numCache>
                <c:formatCode>General</c:formatCode>
                <c:ptCount val="1"/>
                <c:pt idx="0">
                  <c:v>47.413635253906094</c:v>
                </c:pt>
              </c:numCache>
            </c:numRef>
          </c:yVal>
        </c:ser>
        <c:ser>
          <c:idx val="4"/>
          <c:order val="4"/>
          <c:tx>
            <c:v>img5</c:v>
          </c:tx>
          <c:xVal>
            <c:numRef>
              <c:f>Sheet1!$E$6</c:f>
              <c:numCache>
                <c:formatCode>General</c:formatCode>
                <c:ptCount val="1"/>
                <c:pt idx="0">
                  <c:v>3</c:v>
                </c:pt>
              </c:numCache>
            </c:numRef>
          </c:xVal>
          <c:yVal>
            <c:numRef>
              <c:f>Sheet1!$D$6</c:f>
              <c:numCache>
                <c:formatCode>General</c:formatCode>
                <c:ptCount val="1"/>
                <c:pt idx="0">
                  <c:v>51.4480590820312</c:v>
                </c:pt>
              </c:numCache>
            </c:numRef>
          </c:yVal>
        </c:ser>
        <c:ser>
          <c:idx val="8"/>
          <c:order val="5"/>
          <c:tx>
            <c:v>img6</c:v>
          </c:tx>
          <c:xVal>
            <c:numRef>
              <c:f>Sheet1!$E$11</c:f>
              <c:numCache>
                <c:formatCode>General</c:formatCode>
                <c:ptCount val="1"/>
                <c:pt idx="0">
                  <c:v>2</c:v>
                </c:pt>
              </c:numCache>
            </c:numRef>
          </c:xVal>
          <c:yVal>
            <c:numRef>
              <c:f>Sheet1!$D$11</c:f>
              <c:numCache>
                <c:formatCode>General</c:formatCode>
                <c:ptCount val="1"/>
                <c:pt idx="0">
                  <c:v>47.363281249999993</c:v>
                </c:pt>
              </c:numCache>
            </c:numRef>
          </c:yVal>
        </c:ser>
        <c:ser>
          <c:idx val="6"/>
          <c:order val="6"/>
          <c:tx>
            <c:v>img7</c:v>
          </c:tx>
          <c:xVal>
            <c:numRef>
              <c:f>Sheet1!$E$8</c:f>
              <c:numCache>
                <c:formatCode>General</c:formatCode>
                <c:ptCount val="1"/>
                <c:pt idx="0">
                  <c:v>2</c:v>
                </c:pt>
              </c:numCache>
            </c:numRef>
          </c:xVal>
          <c:yVal>
            <c:numRef>
              <c:f>Sheet1!$D$8</c:f>
              <c:numCache>
                <c:formatCode>General</c:formatCode>
                <c:ptCount val="1"/>
                <c:pt idx="0">
                  <c:v>64.2730712890625</c:v>
                </c:pt>
              </c:numCache>
            </c:numRef>
          </c:yVal>
        </c:ser>
        <c:ser>
          <c:idx val="7"/>
          <c:order val="7"/>
          <c:tx>
            <c:v>img8</c:v>
          </c:tx>
          <c:xVal>
            <c:numRef>
              <c:f>Sheet1!$E$9</c:f>
              <c:numCache>
                <c:formatCode>General</c:formatCode>
                <c:ptCount val="1"/>
                <c:pt idx="0">
                  <c:v>2</c:v>
                </c:pt>
              </c:numCache>
            </c:numRef>
          </c:xVal>
          <c:yVal>
            <c:numRef>
              <c:f>Sheet1!$D$9</c:f>
              <c:numCache>
                <c:formatCode>General</c:formatCode>
                <c:ptCount val="1"/>
                <c:pt idx="0">
                  <c:v>21.897888183593771</c:v>
                </c:pt>
              </c:numCache>
            </c:numRef>
          </c:yVal>
        </c:ser>
        <c:ser>
          <c:idx val="9"/>
          <c:order val="8"/>
          <c:tx>
            <c:v>img9</c:v>
          </c:tx>
          <c:xVal>
            <c:numRef>
              <c:f>Sheet1!$E$10</c:f>
              <c:numCache>
                <c:formatCode>General</c:formatCode>
                <c:ptCount val="1"/>
                <c:pt idx="0">
                  <c:v>4</c:v>
                </c:pt>
              </c:numCache>
            </c:numRef>
          </c:xVal>
          <c:yVal>
            <c:numRef>
              <c:f>Sheet1!$D$10</c:f>
              <c:numCache>
                <c:formatCode>General</c:formatCode>
                <c:ptCount val="1"/>
                <c:pt idx="0">
                  <c:v>12.139892578125036</c:v>
                </c:pt>
              </c:numCache>
            </c:numRef>
          </c:yVal>
        </c:ser>
        <c:axId val="84105472"/>
        <c:axId val="84128128"/>
      </c:scatterChart>
      <c:valAx>
        <c:axId val="84105472"/>
        <c:scaling>
          <c:orientation val="minMax"/>
        </c:scaling>
        <c:axPos val="b"/>
        <c:title>
          <c:tx>
            <c:rich>
              <a:bodyPr/>
              <a:lstStyle/>
              <a:p>
                <a:pPr>
                  <a:defRPr sz="1200" baseline="0">
                    <a:latin typeface="+mj-lt"/>
                  </a:defRPr>
                </a:pPr>
                <a:r>
                  <a:rPr lang="en-US" sz="1200" baseline="0">
                    <a:latin typeface="+mj-lt"/>
                  </a:rPr>
                  <a:t>BCD Threshold</a:t>
                </a:r>
              </a:p>
            </c:rich>
          </c:tx>
          <c:layout/>
        </c:title>
        <c:numFmt formatCode="General" sourceLinked="1"/>
        <c:tickLblPos val="nextTo"/>
        <c:txPr>
          <a:bodyPr/>
          <a:lstStyle/>
          <a:p>
            <a:pPr>
              <a:defRPr sz="1200">
                <a:latin typeface="+mj-lt"/>
              </a:defRPr>
            </a:pPr>
            <a:endParaRPr lang="en-US"/>
          </a:p>
        </c:txPr>
        <c:crossAx val="84128128"/>
        <c:crosses val="autoZero"/>
        <c:crossBetween val="midCat"/>
      </c:valAx>
      <c:valAx>
        <c:axId val="84128128"/>
        <c:scaling>
          <c:orientation val="minMax"/>
        </c:scaling>
        <c:axPos val="l"/>
        <c:majorGridlines/>
        <c:title>
          <c:tx>
            <c:rich>
              <a:bodyPr rot="-5400000" vert="horz"/>
              <a:lstStyle/>
              <a:p>
                <a:pPr>
                  <a:defRPr sz="1200" b="1" i="0" baseline="0">
                    <a:latin typeface="+mj-lt"/>
                  </a:defRPr>
                </a:pPr>
                <a:r>
                  <a:rPr lang="en-US" sz="1200" b="1" i="0" baseline="0">
                    <a:latin typeface="+mj-lt"/>
                  </a:rPr>
                  <a:t>Fraction of pixels in high complexity areas(%)</a:t>
                </a:r>
              </a:p>
            </c:rich>
          </c:tx>
          <c:layout/>
        </c:title>
        <c:numFmt formatCode="General" sourceLinked="1"/>
        <c:tickLblPos val="nextTo"/>
        <c:txPr>
          <a:bodyPr/>
          <a:lstStyle/>
          <a:p>
            <a:pPr>
              <a:defRPr sz="1100">
                <a:latin typeface="+mj-lt"/>
              </a:defRPr>
            </a:pPr>
            <a:endParaRPr lang="en-US"/>
          </a:p>
        </c:txPr>
        <c:crossAx val="84105472"/>
        <c:crosses val="autoZero"/>
        <c:crossBetween val="midCat"/>
      </c:valAx>
    </c:plotArea>
    <c:legend>
      <c:legendPos val="r"/>
      <c:layout/>
      <c:txPr>
        <a:bodyPr/>
        <a:lstStyle/>
        <a:p>
          <a:pPr>
            <a:defRPr sz="1100">
              <a:latin typeface="+mj-lt"/>
              <a:ea typeface="Cambria Math" pitchFamily="18" charset="0"/>
            </a:defRPr>
          </a:pPr>
          <a:endParaRPr lang="en-US"/>
        </a:p>
      </c:txP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2D8F60E9-EE20-4624-9B76-231BF51F3B03}" type="datetimeFigureOut">
              <a:rPr lang="en-US" smtClean="0"/>
              <a:pPr/>
              <a:t>12/8/2010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846F1933-263B-4C6D-8D88-C8ACE816CDBF}" type="slidenum">
              <a:rPr lang="en-US" smtClean="0"/>
              <a:pPr/>
              <a:t>‹#›</a:t>
            </a:fld>
            <a:endParaRPr lang="en-US"/>
          </a:p>
        </p:txBody>
      </p:sp>
    </p:spTree>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608C92C-B8E0-41E4-9461-A5915BE9C400}" type="datetimeFigureOut">
              <a:rPr lang="en-US" smtClean="0"/>
              <a:pPr/>
              <a:t>12/8/2010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96B0D6A-9205-40BC-B5D9-D3D6C67AFB7E}" type="slidenum">
              <a:rPr lang="en-US" smtClean="0"/>
              <a:pPr/>
              <a:t>‹#›</a:t>
            </a:fld>
            <a:endParaRPr lang="en-US"/>
          </a:p>
        </p:txBody>
      </p:sp>
    </p:spTree>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853DD4-5FB7-4F16-A782-D04A8E01E2E2}" type="datetimeFigureOut">
              <a:rPr lang="en-US" smtClean="0"/>
              <a:pPr/>
              <a:t>12/8/2010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53DD4-5FB7-4F16-A782-D04A8E01E2E2}" type="datetimeFigureOut">
              <a:rPr lang="en-US" smtClean="0"/>
              <a:pPr/>
              <a:t>12/8/2010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53DD4-5FB7-4F16-A782-D04A8E01E2E2}" type="datetimeFigureOut">
              <a:rPr lang="en-US" smtClean="0"/>
              <a:pPr/>
              <a:t>12/8/2010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53DD4-5FB7-4F16-A782-D04A8E01E2E2}" type="datetimeFigureOut">
              <a:rPr lang="en-US" smtClean="0"/>
              <a:pPr/>
              <a:t>12/8/2010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853DD4-5FB7-4F16-A782-D04A8E01E2E2}" type="datetimeFigureOut">
              <a:rPr lang="en-US" smtClean="0"/>
              <a:pPr/>
              <a:t>12/8/2010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853DD4-5FB7-4F16-A782-D04A8E01E2E2}" type="datetimeFigureOut">
              <a:rPr lang="en-US" smtClean="0"/>
              <a:pPr/>
              <a:t>12/8/2010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853DD4-5FB7-4F16-A782-D04A8E01E2E2}" type="datetimeFigureOut">
              <a:rPr lang="en-US" smtClean="0"/>
              <a:pPr/>
              <a:t>12/8/2010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853DD4-5FB7-4F16-A782-D04A8E01E2E2}" type="datetimeFigureOut">
              <a:rPr lang="en-US" smtClean="0"/>
              <a:pPr/>
              <a:t>12/8/2010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853DD4-5FB7-4F16-A782-D04A8E01E2E2}" type="datetimeFigureOut">
              <a:rPr lang="en-US" smtClean="0"/>
              <a:pPr/>
              <a:t>12/8/2010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853DD4-5FB7-4F16-A782-D04A8E01E2E2}" type="datetimeFigureOut">
              <a:rPr lang="en-US" smtClean="0"/>
              <a:pPr/>
              <a:t>12/8/2010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853DD4-5FB7-4F16-A782-D04A8E01E2E2}" type="datetimeFigureOut">
              <a:rPr lang="en-US" smtClean="0"/>
              <a:pPr/>
              <a:t>12/8/2010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7466B-DBBD-4C6F-8A95-EE12496FAF5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853DD4-5FB7-4F16-A782-D04A8E01E2E2}" type="datetimeFigureOut">
              <a:rPr lang="en-US" smtClean="0"/>
              <a:pPr/>
              <a:t>12/8/2010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7466B-DBBD-4C6F-8A95-EE12496FAF5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rvetro@cs.umb.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dirty="0" smtClean="0"/>
              <a:t>Mining for High Complexity Regions Using Entropy and Box Counting Dimension Quad-Trees </a:t>
            </a:r>
            <a:endParaRPr lang="en-US" sz="3200" dirty="0"/>
          </a:p>
        </p:txBody>
      </p:sp>
      <p:sp>
        <p:nvSpPr>
          <p:cNvPr id="3" name="Subtitle 2"/>
          <p:cNvSpPr>
            <a:spLocks noGrp="1"/>
          </p:cNvSpPr>
          <p:nvPr>
            <p:ph type="subTitle" idx="1"/>
          </p:nvPr>
        </p:nvSpPr>
        <p:spPr>
          <a:xfrm>
            <a:off x="1371600" y="4191000"/>
            <a:ext cx="6400800" cy="2286000"/>
          </a:xfrm>
        </p:spPr>
        <p:txBody>
          <a:bodyPr>
            <a:normAutofit/>
          </a:bodyPr>
          <a:lstStyle/>
          <a:p>
            <a:r>
              <a:rPr lang="en-US" sz="1800" dirty="0" smtClean="0"/>
              <a:t>Rosanne </a:t>
            </a:r>
            <a:r>
              <a:rPr lang="en-US" sz="1800" dirty="0" err="1" smtClean="0"/>
              <a:t>Vetro</a:t>
            </a:r>
            <a:r>
              <a:rPr lang="en-US" sz="1800" dirty="0" smtClean="0"/>
              <a:t>, Wei Ding, Dan A. </a:t>
            </a:r>
            <a:r>
              <a:rPr lang="en-US" sz="1800" dirty="0" err="1" smtClean="0"/>
              <a:t>Simovici</a:t>
            </a:r>
            <a:r>
              <a:rPr lang="en-US" sz="1800" dirty="0" smtClean="0"/>
              <a:t> </a:t>
            </a:r>
          </a:p>
          <a:p>
            <a:endParaRPr lang="en-US" sz="1800" dirty="0" smtClean="0"/>
          </a:p>
          <a:p>
            <a:endParaRPr lang="en-US" sz="1800" dirty="0" smtClean="0"/>
          </a:p>
          <a:p>
            <a:endParaRPr lang="en-US" sz="1800" dirty="0" smtClean="0"/>
          </a:p>
          <a:p>
            <a:endParaRPr lang="en-US" sz="1800" dirty="0" smtClean="0"/>
          </a:p>
          <a:p>
            <a:r>
              <a:rPr lang="en-US" sz="1400" dirty="0" smtClean="0"/>
              <a:t>Computer Science Department</a:t>
            </a:r>
          </a:p>
          <a:p>
            <a:r>
              <a:rPr lang="en-US" sz="1400" dirty="0" smtClean="0"/>
              <a:t>University of Massachusetts Boston</a:t>
            </a:r>
            <a:endParaRPr lang="en-US" sz="1400" dirty="0"/>
          </a:p>
        </p:txBody>
      </p:sp>
      <p:pic>
        <p:nvPicPr>
          <p:cNvPr id="4" name="Picture 3"/>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4343400" y="5181600"/>
            <a:ext cx="530942" cy="60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Information-theoretic method</a:t>
            </a:r>
            <a:endParaRPr lang="en-US" sz="3200" dirty="0"/>
          </a:p>
        </p:txBody>
      </p:sp>
      <p:sp>
        <p:nvSpPr>
          <p:cNvPr id="3" name="Content Placeholder 2"/>
          <p:cNvSpPr>
            <a:spLocks noGrp="1"/>
          </p:cNvSpPr>
          <p:nvPr>
            <p:ph idx="1"/>
          </p:nvPr>
        </p:nvSpPr>
        <p:spPr/>
        <p:txBody>
          <a:bodyPr>
            <a:normAutofit/>
          </a:bodyPr>
          <a:lstStyle/>
          <a:p>
            <a:r>
              <a:rPr lang="en-US" sz="2000" dirty="0" smtClean="0"/>
              <a:t>Let </a:t>
            </a:r>
            <a:r>
              <a:rPr lang="en-US" sz="2000" i="1" dirty="0" smtClean="0">
                <a:latin typeface="Times New Roman" pitchFamily="18" charset="0"/>
                <a:cs typeface="Times New Roman" pitchFamily="18" charset="0"/>
              </a:rPr>
              <a:t>S</a:t>
            </a:r>
            <a:r>
              <a:rPr lang="en-US" sz="2000" dirty="0" smtClean="0"/>
              <a:t> be a finite set containing the possible values for the random variable </a:t>
            </a:r>
            <a:r>
              <a:rPr lang="en-US" sz="2000" i="1" dirty="0" smtClean="0">
                <a:latin typeface="Times New Roman" pitchFamily="18" charset="0"/>
                <a:cs typeface="Times New Roman" pitchFamily="18" charset="0"/>
              </a:rPr>
              <a:t>X</a:t>
            </a:r>
            <a:r>
              <a:rPr lang="en-US" sz="2000" dirty="0" smtClean="0"/>
              <a:t> and let </a:t>
            </a:r>
            <a:r>
              <a:rPr lang="el-GR" sz="2000" dirty="0" smtClean="0"/>
              <a:t>π</a:t>
            </a:r>
            <a:r>
              <a:rPr lang="en-US" sz="2000" dirty="0" smtClean="0"/>
              <a:t>= {</a:t>
            </a:r>
            <a:r>
              <a:rPr lang="en-US" sz="2000" i="1" dirty="0" smtClean="0">
                <a:latin typeface="Times New Roman" pitchFamily="18" charset="0"/>
                <a:cs typeface="Times New Roman" pitchFamily="18" charset="0"/>
              </a:rPr>
              <a:t>B</a:t>
            </a:r>
            <a:r>
              <a:rPr lang="en-US" sz="2000" i="1" baseline="-25000" dirty="0" smtClean="0">
                <a:latin typeface="Times New Roman" pitchFamily="18" charset="0"/>
                <a:cs typeface="Times New Roman" pitchFamily="18" charset="0"/>
              </a:rPr>
              <a:t>1</a:t>
            </a:r>
            <a:r>
              <a:rPr lang="en-US" sz="2000" dirty="0" smtClean="0"/>
              <a:t>, ..., </a:t>
            </a:r>
            <a:r>
              <a:rPr lang="en-US" sz="2000" i="1" dirty="0" err="1" smtClean="0">
                <a:latin typeface="Times New Roman" pitchFamily="18" charset="0"/>
                <a:cs typeface="Times New Roman" pitchFamily="18" charset="0"/>
              </a:rPr>
              <a:t>B</a:t>
            </a:r>
            <a:r>
              <a:rPr lang="en-US" sz="2000" i="1" baseline="-25000" dirty="0" err="1" smtClean="0">
                <a:latin typeface="Times New Roman" pitchFamily="18" charset="0"/>
                <a:cs typeface="Times New Roman" pitchFamily="18" charset="0"/>
              </a:rPr>
              <a:t>n</a:t>
            </a:r>
            <a:r>
              <a:rPr lang="en-US" sz="2000" dirty="0" smtClean="0"/>
              <a:t>} be a partition of </a:t>
            </a:r>
            <a:r>
              <a:rPr lang="en-US" sz="2000" i="1" dirty="0" smtClean="0">
                <a:latin typeface="Times New Roman" pitchFamily="18" charset="0"/>
                <a:cs typeface="Times New Roman" pitchFamily="18" charset="0"/>
              </a:rPr>
              <a:t>S</a:t>
            </a:r>
            <a:r>
              <a:rPr lang="en-US" sz="2000" dirty="0" smtClean="0"/>
              <a:t>.  The Shannon Entropy of </a:t>
            </a:r>
            <a:r>
              <a:rPr lang="el-GR" sz="2000" dirty="0" smtClean="0"/>
              <a:t>π </a:t>
            </a:r>
            <a:r>
              <a:rPr lang="en-US" sz="2000" dirty="0" smtClean="0"/>
              <a:t>is the number:</a:t>
            </a:r>
          </a:p>
          <a:p>
            <a:endParaRPr lang="en-US" sz="2000" dirty="0" smtClean="0"/>
          </a:p>
          <a:p>
            <a:endParaRPr lang="en-US" sz="2000" dirty="0" smtClean="0"/>
          </a:p>
          <a:p>
            <a:endParaRPr lang="en-US" sz="2000" dirty="0" smtClean="0"/>
          </a:p>
          <a:p>
            <a:r>
              <a:rPr lang="en-US" sz="2000" dirty="0" smtClean="0"/>
              <a:t>The algorithm evaluates the Shannon Entropy of the local histograms of image sub-areas to find high complexity regions. </a:t>
            </a:r>
          </a:p>
          <a:p>
            <a:endParaRPr lang="en-US" sz="2000" dirty="0" smtClean="0"/>
          </a:p>
          <a:p>
            <a:r>
              <a:rPr lang="en-US" sz="2000" dirty="0" smtClean="0"/>
              <a:t>The partition blocks </a:t>
            </a:r>
            <a:r>
              <a:rPr lang="en-US" sz="2000" i="1" dirty="0" smtClean="0">
                <a:latin typeface="Times New Roman" pitchFamily="18" charset="0"/>
                <a:cs typeface="Times New Roman" pitchFamily="18" charset="0"/>
              </a:rPr>
              <a:t>B</a:t>
            </a:r>
            <a:r>
              <a:rPr lang="en-US" sz="2000" i="1" baseline="-25000" dirty="0" smtClean="0">
                <a:latin typeface="Times New Roman" pitchFamily="18" charset="0"/>
                <a:cs typeface="Times New Roman" pitchFamily="18" charset="0"/>
              </a:rPr>
              <a:t>i </a:t>
            </a:r>
            <a:r>
              <a:rPr lang="en-US" sz="2000" i="1" dirty="0" smtClean="0">
                <a:latin typeface="Times New Roman" pitchFamily="18" charset="0"/>
                <a:cs typeface="Times New Roman" pitchFamily="18" charset="0"/>
              </a:rPr>
              <a:t> </a:t>
            </a:r>
            <a:r>
              <a:rPr lang="en-US" sz="2000" baseline="-25000" dirty="0" smtClean="0">
                <a:latin typeface="Times New Roman" pitchFamily="18" charset="0"/>
                <a:cs typeface="Times New Roman" pitchFamily="18" charset="0"/>
              </a:rPr>
              <a:t>(1 &lt;= </a:t>
            </a:r>
            <a:r>
              <a:rPr lang="en-US" sz="2000" baseline="-25000" dirty="0" err="1" smtClean="0">
                <a:latin typeface="Times New Roman" pitchFamily="18" charset="0"/>
                <a:cs typeface="Times New Roman" pitchFamily="18" charset="0"/>
              </a:rPr>
              <a:t>i</a:t>
            </a:r>
            <a:r>
              <a:rPr lang="en-US" sz="2000" dirty="0" smtClean="0">
                <a:latin typeface="Times New Roman" pitchFamily="18" charset="0"/>
                <a:cs typeface="Times New Roman" pitchFamily="18" charset="0"/>
              </a:rPr>
              <a:t> </a:t>
            </a:r>
            <a:r>
              <a:rPr lang="en-US" sz="2000" baseline="-25000" dirty="0" smtClean="0">
                <a:latin typeface="Times New Roman" pitchFamily="18" charset="0"/>
                <a:cs typeface="Times New Roman" pitchFamily="18" charset="0"/>
              </a:rPr>
              <a:t>&lt;=n) </a:t>
            </a:r>
            <a:r>
              <a:rPr lang="en-US" sz="2000" dirty="0" smtClean="0"/>
              <a:t>of a node, used for the entropy analysis, consist of pixels with the same shade of gray.</a:t>
            </a:r>
            <a:endParaRPr lang="en-US" sz="2000" dirty="0"/>
          </a:p>
        </p:txBody>
      </p:sp>
      <p:graphicFrame>
        <p:nvGraphicFramePr>
          <p:cNvPr id="4" name="Object 3"/>
          <p:cNvGraphicFramePr>
            <a:graphicFrameLocks noChangeAspect="1"/>
          </p:cNvGraphicFramePr>
          <p:nvPr/>
        </p:nvGraphicFramePr>
        <p:xfrm>
          <a:off x="3419475" y="2590800"/>
          <a:ext cx="2533650" cy="852488"/>
        </p:xfrm>
        <a:graphic>
          <a:graphicData uri="http://schemas.openxmlformats.org/presentationml/2006/ole">
            <p:oleObj spid="_x0000_s5122" name="Equation" r:id="rId4" imgW="1320480" imgH="444240" progId="Equation.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Information-theoretic method</a:t>
            </a:r>
            <a:endParaRPr lang="en-US" sz="3200"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1981201" y="1981200"/>
            <a:ext cx="5127942" cy="38037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BCD method</a:t>
            </a:r>
            <a:endParaRPr lang="en-US" sz="3200" dirty="0"/>
          </a:p>
        </p:txBody>
      </p:sp>
      <p:sp>
        <p:nvSpPr>
          <p:cNvPr id="3" name="Content Placeholder 2"/>
          <p:cNvSpPr>
            <a:spLocks noGrp="1"/>
          </p:cNvSpPr>
          <p:nvPr>
            <p:ph idx="1"/>
          </p:nvPr>
        </p:nvSpPr>
        <p:spPr/>
        <p:txBody>
          <a:bodyPr>
            <a:normAutofit/>
          </a:bodyPr>
          <a:lstStyle/>
          <a:p>
            <a:r>
              <a:rPr lang="en-US" sz="2000" dirty="0" smtClean="0"/>
              <a:t>Let </a:t>
            </a:r>
            <a:r>
              <a:rPr lang="en-US" sz="2000" i="1" dirty="0" smtClean="0">
                <a:latin typeface="Times New Roman" pitchFamily="18" charset="0"/>
                <a:cs typeface="Times New Roman" pitchFamily="18" charset="0"/>
              </a:rPr>
              <a:t>(S, d) </a:t>
            </a:r>
            <a:r>
              <a:rPr lang="en-US" sz="2000" dirty="0" smtClean="0"/>
              <a:t>be a topological metric space and let </a:t>
            </a:r>
            <a:r>
              <a:rPr lang="en-US" sz="2000" i="1" dirty="0" err="1" smtClean="0">
                <a:latin typeface="Times New Roman" pitchFamily="18" charset="0"/>
                <a:cs typeface="Times New Roman" pitchFamily="18" charset="0"/>
              </a:rPr>
              <a:t>n</a:t>
            </a:r>
            <a:r>
              <a:rPr lang="en-US" sz="2000" i="1" baseline="-25000" dirty="0" err="1" smtClean="0">
                <a:latin typeface="Times New Roman" pitchFamily="18" charset="0"/>
                <a:cs typeface="Times New Roman" pitchFamily="18" charset="0"/>
              </a:rPr>
              <a:t>T</a:t>
            </a:r>
            <a:r>
              <a:rPr lang="en-US" sz="2000" dirty="0" smtClean="0">
                <a:latin typeface="Times New Roman" pitchFamily="18" charset="0"/>
                <a:cs typeface="Times New Roman" pitchFamily="18" charset="0"/>
              </a:rPr>
              <a:t>(</a:t>
            </a:r>
            <a:r>
              <a:rPr lang="en-US" sz="2000" i="1" dirty="0" smtClean="0">
                <a:latin typeface="Times New Roman" pitchFamily="18" charset="0"/>
                <a:cs typeface="Times New Roman" pitchFamily="18" charset="0"/>
              </a:rPr>
              <a:t>r</a:t>
            </a:r>
            <a:r>
              <a:rPr lang="en-US" sz="2000" dirty="0" smtClean="0">
                <a:latin typeface="Times New Roman" pitchFamily="18" charset="0"/>
                <a:cs typeface="Times New Roman" pitchFamily="18" charset="0"/>
              </a:rPr>
              <a:t>)</a:t>
            </a:r>
            <a:r>
              <a:rPr lang="en-US" sz="2000" dirty="0" smtClean="0"/>
              <a:t> be the minimum number of boxes of side length </a:t>
            </a:r>
            <a:r>
              <a:rPr lang="en-US" sz="2000" i="1" dirty="0" smtClean="0">
                <a:latin typeface="Times New Roman" pitchFamily="18" charset="0"/>
                <a:cs typeface="Times New Roman" pitchFamily="18" charset="0"/>
              </a:rPr>
              <a:t>r</a:t>
            </a:r>
            <a:r>
              <a:rPr lang="en-US" sz="2000" dirty="0" smtClean="0"/>
              <a:t> required to cover a set </a:t>
            </a:r>
            <a:r>
              <a:rPr lang="en-US" sz="2000" i="1" dirty="0" smtClean="0">
                <a:latin typeface="Times New Roman" pitchFamily="18" charset="0"/>
                <a:cs typeface="Times New Roman" pitchFamily="18" charset="0"/>
              </a:rPr>
              <a:t>T</a:t>
            </a:r>
            <a:r>
              <a:rPr lang="en-US" sz="2000" dirty="0" smtClean="0"/>
              <a:t> in metric space. The box-counting dimension of </a:t>
            </a:r>
            <a:r>
              <a:rPr lang="en-US" sz="2000" i="1" dirty="0" smtClean="0">
                <a:latin typeface="Times New Roman" pitchFamily="18" charset="0"/>
                <a:cs typeface="Times New Roman" pitchFamily="18" charset="0"/>
              </a:rPr>
              <a:t>T</a:t>
            </a:r>
            <a:r>
              <a:rPr lang="en-US" sz="2000" dirty="0" smtClean="0"/>
              <a:t> is the number:</a:t>
            </a:r>
          </a:p>
          <a:p>
            <a:endParaRPr lang="en-US" sz="2000" dirty="0" smtClean="0"/>
          </a:p>
          <a:p>
            <a:endParaRPr lang="en-US" sz="2000" dirty="0" smtClean="0"/>
          </a:p>
          <a:p>
            <a:endParaRPr lang="en-US" sz="2000" dirty="0" smtClean="0"/>
          </a:p>
          <a:p>
            <a:pPr algn="just"/>
            <a:endParaRPr lang="en-US" sz="2000" dirty="0" smtClean="0"/>
          </a:p>
          <a:p>
            <a:pPr algn="just"/>
            <a:endParaRPr lang="en-US" sz="2000" dirty="0" smtClean="0"/>
          </a:p>
          <a:p>
            <a:pPr algn="just"/>
            <a:r>
              <a:rPr lang="en-US" sz="2000" dirty="0" smtClean="0"/>
              <a:t>The algorithm evaluates the box-counting dimension of the local histograms of image sub-areas to find high complexity regions. The box-counting dimension of a sub-area is based on to the number of intercepting boxes in the sub-area.</a:t>
            </a:r>
            <a:endParaRPr lang="en-US" sz="2000" dirty="0"/>
          </a:p>
        </p:txBody>
      </p:sp>
      <p:graphicFrame>
        <p:nvGraphicFramePr>
          <p:cNvPr id="4" name="Object 3"/>
          <p:cNvGraphicFramePr>
            <a:graphicFrameLocks noChangeAspect="1"/>
          </p:cNvGraphicFramePr>
          <p:nvPr/>
        </p:nvGraphicFramePr>
        <p:xfrm>
          <a:off x="1676400" y="2895599"/>
          <a:ext cx="2057400" cy="794479"/>
        </p:xfrm>
        <a:graphic>
          <a:graphicData uri="http://schemas.openxmlformats.org/presentationml/2006/ole">
            <p:oleObj spid="_x0000_s7170" name="Equation" r:id="rId4" imgW="1117440" imgH="431640" progId="Equation.3">
              <p:embed/>
            </p:oleObj>
          </a:graphicData>
        </a:graphic>
      </p:graphicFrame>
      <p:pic>
        <p:nvPicPr>
          <p:cNvPr id="7174" name="Picture 6"/>
          <p:cNvPicPr>
            <a:picLocks noChangeAspect="1" noChangeArrowheads="1"/>
          </p:cNvPicPr>
          <p:nvPr/>
        </p:nvPicPr>
        <p:blipFill>
          <a:blip r:embed="rId5" cstate="print"/>
          <a:srcRect/>
          <a:stretch>
            <a:fillRect/>
          </a:stretch>
        </p:blipFill>
        <p:spPr bwMode="auto">
          <a:xfrm>
            <a:off x="6172200" y="2590800"/>
            <a:ext cx="1714500" cy="171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BCD method</a:t>
            </a:r>
            <a:endParaRPr lang="en-US" sz="3200" dirty="0"/>
          </a:p>
        </p:txBody>
      </p:sp>
      <p:pic>
        <p:nvPicPr>
          <p:cNvPr id="8194" name="Picture 2"/>
          <p:cNvPicPr>
            <a:picLocks noChangeAspect="1" noChangeArrowheads="1"/>
          </p:cNvPicPr>
          <p:nvPr/>
        </p:nvPicPr>
        <p:blipFill>
          <a:blip r:embed="rId3" cstate="print"/>
          <a:srcRect/>
          <a:stretch>
            <a:fillRect/>
          </a:stretch>
        </p:blipFill>
        <p:spPr bwMode="auto">
          <a:xfrm>
            <a:off x="2209800" y="1371600"/>
            <a:ext cx="4826185" cy="49743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Experimental Results</a:t>
            </a:r>
            <a:endParaRPr lang="en-US" sz="3200" dirty="0"/>
          </a:p>
        </p:txBody>
      </p:sp>
      <p:sp>
        <p:nvSpPr>
          <p:cNvPr id="3" name="Content Placeholder 2"/>
          <p:cNvSpPr>
            <a:spLocks noGrp="1"/>
          </p:cNvSpPr>
          <p:nvPr>
            <p:ph idx="1"/>
          </p:nvPr>
        </p:nvSpPr>
        <p:spPr/>
        <p:txBody>
          <a:bodyPr>
            <a:normAutofit/>
          </a:bodyPr>
          <a:lstStyle/>
          <a:p>
            <a:r>
              <a:rPr lang="en-US" sz="2000" dirty="0" smtClean="0"/>
              <a:t>Experiments were performed over decompressed gray scale version of 9 JPEG images.</a:t>
            </a:r>
          </a:p>
          <a:p>
            <a:r>
              <a:rPr lang="en-US" sz="2000" dirty="0" smtClean="0"/>
              <a:t>It was observed that the percentages of pixels in high complexity areas generated for each image file are very close in value for both methods.</a:t>
            </a:r>
          </a:p>
          <a:p>
            <a:endParaRPr lang="en-US" sz="2000" dirty="0"/>
          </a:p>
        </p:txBody>
      </p:sp>
      <p:graphicFrame>
        <p:nvGraphicFramePr>
          <p:cNvPr id="5" name="Chart 4"/>
          <p:cNvGraphicFramePr/>
          <p:nvPr/>
        </p:nvGraphicFramePr>
        <p:xfrm>
          <a:off x="228600" y="3048000"/>
          <a:ext cx="4343400" cy="327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4572000" y="2895600"/>
          <a:ext cx="4267200" cy="3429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p:txBody>
          <a:bodyPr>
            <a:normAutofit/>
          </a:bodyPr>
          <a:lstStyle/>
          <a:p>
            <a:r>
              <a:rPr lang="en-US" sz="2800" dirty="0" smtClean="0"/>
              <a:t>Experimental Results</a:t>
            </a:r>
            <a:br>
              <a:rPr lang="en-US" sz="2800" dirty="0" smtClean="0"/>
            </a:br>
            <a:r>
              <a:rPr lang="en-US" sz="2800" dirty="0" smtClean="0"/>
              <a:t> Quad-trees generated for sample images</a:t>
            </a:r>
            <a:endParaRPr lang="en-US" sz="2800" dirty="0"/>
          </a:p>
        </p:txBody>
      </p:sp>
      <p:pic>
        <p:nvPicPr>
          <p:cNvPr id="8" name="Picture 2"/>
          <p:cNvPicPr>
            <a:picLocks noChangeAspect="1" noChangeArrowheads="1"/>
          </p:cNvPicPr>
          <p:nvPr/>
        </p:nvPicPr>
        <p:blipFill>
          <a:blip r:embed="rId3" cstate="print"/>
          <a:srcRect/>
          <a:stretch>
            <a:fillRect/>
          </a:stretch>
        </p:blipFill>
        <p:spPr bwMode="auto">
          <a:xfrm>
            <a:off x="76201" y="1600200"/>
            <a:ext cx="2895600" cy="220886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3048000" y="1600200"/>
            <a:ext cx="2971800" cy="2228729"/>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6096000" y="1600200"/>
            <a:ext cx="2971801" cy="2228730"/>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76201" y="4333926"/>
            <a:ext cx="2895600" cy="2219274"/>
          </a:xfrm>
          <a:prstGeom prst="rect">
            <a:avLst/>
          </a:prstGeom>
          <a:noFill/>
          <a:ln w="9525">
            <a:noFill/>
            <a:miter lim="800000"/>
            <a:headEnd/>
            <a:tailEnd/>
          </a:ln>
        </p:spPr>
      </p:pic>
      <p:pic>
        <p:nvPicPr>
          <p:cNvPr id="12" name="Picture 3"/>
          <p:cNvPicPr>
            <a:picLocks noChangeAspect="1" noChangeArrowheads="1"/>
          </p:cNvPicPr>
          <p:nvPr/>
        </p:nvPicPr>
        <p:blipFill>
          <a:blip r:embed="rId7" cstate="print"/>
          <a:srcRect/>
          <a:stretch>
            <a:fillRect/>
          </a:stretch>
        </p:blipFill>
        <p:spPr bwMode="auto">
          <a:xfrm>
            <a:off x="3048000" y="4343400"/>
            <a:ext cx="2971800" cy="2228729"/>
          </a:xfrm>
          <a:prstGeom prst="rect">
            <a:avLst/>
          </a:prstGeom>
          <a:noFill/>
          <a:ln w="9525">
            <a:noFill/>
            <a:miter lim="800000"/>
            <a:headEnd/>
            <a:tailEnd/>
          </a:ln>
        </p:spPr>
      </p:pic>
      <p:pic>
        <p:nvPicPr>
          <p:cNvPr id="13" name="Picture 4"/>
          <p:cNvPicPr>
            <a:picLocks noChangeAspect="1" noChangeArrowheads="1"/>
          </p:cNvPicPr>
          <p:nvPr/>
        </p:nvPicPr>
        <p:blipFill>
          <a:blip r:embed="rId8" cstate="print"/>
          <a:srcRect/>
          <a:stretch>
            <a:fillRect/>
          </a:stretch>
        </p:blipFill>
        <p:spPr bwMode="auto">
          <a:xfrm>
            <a:off x="6096000" y="4343400"/>
            <a:ext cx="2946561" cy="2209800"/>
          </a:xfrm>
          <a:prstGeom prst="rect">
            <a:avLst/>
          </a:prstGeom>
          <a:noFill/>
          <a:ln w="9525">
            <a:noFill/>
            <a:miter lim="800000"/>
            <a:headEnd/>
            <a:tailEnd/>
          </a:ln>
        </p:spPr>
      </p:pic>
      <p:sp>
        <p:nvSpPr>
          <p:cNvPr id="14" name="TextBox 13"/>
          <p:cNvSpPr txBox="1"/>
          <p:nvPr/>
        </p:nvSpPr>
        <p:spPr>
          <a:xfrm>
            <a:off x="152400" y="3886200"/>
            <a:ext cx="8839200" cy="400110"/>
          </a:xfrm>
          <a:prstGeom prst="rect">
            <a:avLst/>
          </a:prstGeom>
          <a:noFill/>
        </p:spPr>
        <p:txBody>
          <a:bodyPr wrap="square" rtlCol="0">
            <a:spAutoFit/>
          </a:bodyPr>
          <a:lstStyle/>
          <a:p>
            <a:r>
              <a:rPr lang="en-US" sz="2000" dirty="0" smtClean="0"/>
              <a:t>          Original Image                       Entropy Quad-Tree                       BCD Quad-Tree</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44110" y="1676650"/>
            <a:ext cx="2927690" cy="2247904"/>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3048000" y="1677204"/>
            <a:ext cx="2971800" cy="2228727"/>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096000" y="1676400"/>
            <a:ext cx="2971800" cy="2228728"/>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457200" y="4343400"/>
            <a:ext cx="2209800" cy="2209800"/>
          </a:xfrm>
          <a:prstGeom prst="rect">
            <a:avLst/>
          </a:prstGeom>
          <a:noFill/>
          <a:ln w="9525">
            <a:noFill/>
            <a:miter lim="800000"/>
            <a:headEnd/>
            <a:tailEnd/>
          </a:ln>
        </p:spPr>
      </p:pic>
      <p:pic>
        <p:nvPicPr>
          <p:cNvPr id="8" name="Picture 4"/>
          <p:cNvPicPr>
            <a:picLocks noChangeAspect="1" noChangeArrowheads="1"/>
          </p:cNvPicPr>
          <p:nvPr/>
        </p:nvPicPr>
        <p:blipFill>
          <a:blip r:embed="rId7" cstate="print"/>
          <a:srcRect/>
          <a:stretch>
            <a:fillRect/>
          </a:stretch>
        </p:blipFill>
        <p:spPr bwMode="auto">
          <a:xfrm>
            <a:off x="6477000" y="4343400"/>
            <a:ext cx="2209800" cy="2209800"/>
          </a:xfrm>
          <a:prstGeom prst="rect">
            <a:avLst/>
          </a:prstGeom>
          <a:noFill/>
          <a:ln w="9525">
            <a:noFill/>
            <a:miter lim="800000"/>
            <a:headEnd/>
            <a:tailEnd/>
          </a:ln>
        </p:spPr>
      </p:pic>
      <p:pic>
        <p:nvPicPr>
          <p:cNvPr id="9" name="Picture 2"/>
          <p:cNvPicPr>
            <a:picLocks noChangeAspect="1" noChangeArrowheads="1"/>
          </p:cNvPicPr>
          <p:nvPr/>
        </p:nvPicPr>
        <p:blipFill>
          <a:blip r:embed="rId8" cstate="print"/>
          <a:srcRect/>
          <a:stretch>
            <a:fillRect/>
          </a:stretch>
        </p:blipFill>
        <p:spPr bwMode="auto">
          <a:xfrm>
            <a:off x="3505200" y="4343400"/>
            <a:ext cx="2209800" cy="2209800"/>
          </a:xfrm>
          <a:prstGeom prst="rect">
            <a:avLst/>
          </a:prstGeom>
          <a:noFill/>
          <a:ln w="9525">
            <a:noFill/>
            <a:miter lim="800000"/>
            <a:headEnd/>
            <a:tailEnd/>
          </a:ln>
        </p:spPr>
      </p:pic>
      <p:sp>
        <p:nvSpPr>
          <p:cNvPr id="10" name="TextBox 9"/>
          <p:cNvSpPr txBox="1"/>
          <p:nvPr/>
        </p:nvSpPr>
        <p:spPr>
          <a:xfrm>
            <a:off x="152400" y="3943290"/>
            <a:ext cx="8839200" cy="400110"/>
          </a:xfrm>
          <a:prstGeom prst="rect">
            <a:avLst/>
          </a:prstGeom>
          <a:noFill/>
        </p:spPr>
        <p:txBody>
          <a:bodyPr wrap="square" rtlCol="0">
            <a:spAutoFit/>
          </a:bodyPr>
          <a:lstStyle/>
          <a:p>
            <a:r>
              <a:rPr lang="en-US" sz="2000" dirty="0" smtClean="0"/>
              <a:t>          Original Image                       Entropy Quad-Tree                       BCD Quad-Tree</a:t>
            </a:r>
            <a:endParaRPr lang="en-US" sz="2000" dirty="0"/>
          </a:p>
        </p:txBody>
      </p:sp>
      <p:sp>
        <p:nvSpPr>
          <p:cNvPr id="11" name="Title 1"/>
          <p:cNvSpPr>
            <a:spLocks noGrp="1"/>
          </p:cNvSpPr>
          <p:nvPr>
            <p:ph type="title"/>
          </p:nvPr>
        </p:nvSpPr>
        <p:spPr>
          <a:xfrm>
            <a:off x="457200" y="274638"/>
            <a:ext cx="8229600" cy="1143000"/>
          </a:xfrm>
        </p:spPr>
        <p:txBody>
          <a:bodyPr>
            <a:normAutofit/>
          </a:bodyPr>
          <a:lstStyle/>
          <a:p>
            <a:r>
              <a:rPr lang="en-US" sz="2800" dirty="0" smtClean="0"/>
              <a:t>Experimental Results</a:t>
            </a:r>
            <a:br>
              <a:rPr lang="en-US" sz="2800" dirty="0" smtClean="0"/>
            </a:br>
            <a:r>
              <a:rPr lang="en-US" sz="2800" dirty="0" smtClean="0"/>
              <a:t> Quad-trees generated for sample images</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09600" y="1524000"/>
            <a:ext cx="1764401" cy="2352662"/>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3629696" y="1534119"/>
            <a:ext cx="1775675" cy="2367695"/>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6665885" y="1533995"/>
            <a:ext cx="1775771" cy="2367823"/>
          </a:xfrm>
          <a:prstGeom prst="rect">
            <a:avLst/>
          </a:prstGeom>
          <a:noFill/>
          <a:ln w="9525">
            <a:noFill/>
            <a:miter lim="800000"/>
            <a:headEnd/>
            <a:tailEnd/>
          </a:ln>
        </p:spPr>
      </p:pic>
      <p:pic>
        <p:nvPicPr>
          <p:cNvPr id="7" name="Picture 2" descr="C:\RVetro\UMASS\Research\EntropyTree\InitialEntropyPaper\img10.jpg"/>
          <p:cNvPicPr>
            <a:picLocks noChangeAspect="1" noChangeArrowheads="1"/>
          </p:cNvPicPr>
          <p:nvPr/>
        </p:nvPicPr>
        <p:blipFill>
          <a:blip r:embed="rId6" cstate="print"/>
          <a:srcRect/>
          <a:stretch>
            <a:fillRect/>
          </a:stretch>
        </p:blipFill>
        <p:spPr bwMode="auto">
          <a:xfrm>
            <a:off x="457200" y="4419600"/>
            <a:ext cx="2057400" cy="2057400"/>
          </a:xfrm>
          <a:prstGeom prst="rect">
            <a:avLst/>
          </a:prstGeom>
          <a:noFill/>
        </p:spPr>
      </p:pic>
      <p:pic>
        <p:nvPicPr>
          <p:cNvPr id="8" name="Picture 3" descr="C:\RVetro\UMASS\Research\EntropyTree\InitialEntropyPaper\img10Entropy.JPEG"/>
          <p:cNvPicPr>
            <a:picLocks noChangeAspect="1" noChangeArrowheads="1"/>
          </p:cNvPicPr>
          <p:nvPr/>
        </p:nvPicPr>
        <p:blipFill>
          <a:blip r:embed="rId7" cstate="print"/>
          <a:srcRect/>
          <a:stretch>
            <a:fillRect/>
          </a:stretch>
        </p:blipFill>
        <p:spPr bwMode="auto">
          <a:xfrm>
            <a:off x="3581400" y="4419600"/>
            <a:ext cx="2057400" cy="2057400"/>
          </a:xfrm>
          <a:prstGeom prst="rect">
            <a:avLst/>
          </a:prstGeom>
          <a:noFill/>
        </p:spPr>
      </p:pic>
      <p:pic>
        <p:nvPicPr>
          <p:cNvPr id="9" name="Picture 2"/>
          <p:cNvPicPr>
            <a:picLocks noChangeAspect="1" noChangeArrowheads="1"/>
          </p:cNvPicPr>
          <p:nvPr/>
        </p:nvPicPr>
        <p:blipFill>
          <a:blip r:embed="rId8" cstate="print"/>
          <a:srcRect/>
          <a:stretch>
            <a:fillRect/>
          </a:stretch>
        </p:blipFill>
        <p:spPr bwMode="auto">
          <a:xfrm>
            <a:off x="6553200" y="4419600"/>
            <a:ext cx="2057400" cy="2057400"/>
          </a:xfrm>
          <a:prstGeom prst="rect">
            <a:avLst/>
          </a:prstGeom>
          <a:noFill/>
          <a:ln w="9525">
            <a:noFill/>
            <a:miter lim="800000"/>
            <a:headEnd/>
            <a:tailEnd/>
          </a:ln>
        </p:spPr>
      </p:pic>
      <p:sp>
        <p:nvSpPr>
          <p:cNvPr id="10" name="TextBox 9"/>
          <p:cNvSpPr txBox="1"/>
          <p:nvPr/>
        </p:nvSpPr>
        <p:spPr>
          <a:xfrm>
            <a:off x="152400" y="3943290"/>
            <a:ext cx="8839200" cy="400110"/>
          </a:xfrm>
          <a:prstGeom prst="rect">
            <a:avLst/>
          </a:prstGeom>
          <a:noFill/>
        </p:spPr>
        <p:txBody>
          <a:bodyPr wrap="square" rtlCol="0">
            <a:spAutoFit/>
          </a:bodyPr>
          <a:lstStyle/>
          <a:p>
            <a:r>
              <a:rPr lang="en-US" sz="2000" dirty="0" smtClean="0"/>
              <a:t>          Original Image                       Entropy Quad-Tree                       BCD Quad-Tree</a:t>
            </a:r>
            <a:endParaRPr lang="en-US" sz="2000" dirty="0"/>
          </a:p>
        </p:txBody>
      </p:sp>
      <p:sp>
        <p:nvSpPr>
          <p:cNvPr id="13" name="Title 1"/>
          <p:cNvSpPr>
            <a:spLocks noGrp="1"/>
          </p:cNvSpPr>
          <p:nvPr>
            <p:ph type="title"/>
          </p:nvPr>
        </p:nvSpPr>
        <p:spPr>
          <a:xfrm>
            <a:off x="457200" y="274638"/>
            <a:ext cx="8229600" cy="1143000"/>
          </a:xfrm>
        </p:spPr>
        <p:txBody>
          <a:bodyPr>
            <a:normAutofit/>
          </a:bodyPr>
          <a:lstStyle/>
          <a:p>
            <a:r>
              <a:rPr lang="en-US" sz="2800" dirty="0" smtClean="0"/>
              <a:t>Experimental Results</a:t>
            </a:r>
            <a:br>
              <a:rPr lang="en-US" sz="2800" dirty="0" smtClean="0"/>
            </a:br>
            <a:r>
              <a:rPr lang="en-US" sz="2800" dirty="0" smtClean="0"/>
              <a:t> Quad-trees generated for sample images</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Experimental Results</a:t>
            </a:r>
            <a:endParaRPr lang="en-US" sz="3200" dirty="0"/>
          </a:p>
        </p:txBody>
      </p:sp>
      <p:sp>
        <p:nvSpPr>
          <p:cNvPr id="3" name="Content Placeholder 2"/>
          <p:cNvSpPr>
            <a:spLocks noGrp="1"/>
          </p:cNvSpPr>
          <p:nvPr>
            <p:ph idx="1"/>
          </p:nvPr>
        </p:nvSpPr>
        <p:spPr/>
        <p:txBody>
          <a:bodyPr>
            <a:noAutofit/>
          </a:bodyPr>
          <a:lstStyle/>
          <a:p>
            <a:pPr algn="just"/>
            <a:r>
              <a:rPr lang="en-US" sz="2000" dirty="0" smtClean="0"/>
              <a:t>In order to compare the results between different formats, experiments with Bmp image files were also performed. In this case, each Jpeg file was created from an original Bmp image. </a:t>
            </a:r>
          </a:p>
          <a:p>
            <a:pPr algn="just"/>
            <a:r>
              <a:rPr lang="en-US" sz="2000" dirty="0" smtClean="0"/>
              <a:t>Results for both formats regarding both methods were also quite similar and demonstrate that the algorithm can capture high complexity domains independent of a image format.</a:t>
            </a:r>
          </a:p>
          <a:p>
            <a:pPr algn="just"/>
            <a:r>
              <a:rPr lang="en-US" sz="2000" dirty="0" smtClean="0"/>
              <a:t>Results also show the relation between the characteristics of the images and the values used for the node splitting condition:</a:t>
            </a:r>
          </a:p>
          <a:p>
            <a:pPr lvl="1" algn="just"/>
            <a:r>
              <a:rPr lang="en-US" sz="1800" smtClean="0"/>
              <a:t>Images </a:t>
            </a:r>
            <a:r>
              <a:rPr lang="en-US" sz="1800" dirty="0" smtClean="0"/>
              <a:t>corresponding to natural scenes or objects and faces with a textured background require a higher thresholds for both methods in order to capture well the complex regions. </a:t>
            </a:r>
          </a:p>
          <a:p>
            <a:pPr lvl="1" algn="just"/>
            <a:r>
              <a:rPr lang="en-US" sz="1800" dirty="0" smtClean="0"/>
              <a:t>Images with objects and faces exposed over a more uniform background require lower values for those parameters. </a:t>
            </a:r>
          </a:p>
          <a:p>
            <a:pPr algn="just"/>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know more about it..</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hlinkClick r:id="rId2"/>
              </a:rPr>
              <a:t>rvetro@cs.umb.edu</a:t>
            </a:r>
            <a:endParaRPr lang="en-US" dirty="0" smtClean="0"/>
          </a:p>
          <a:p>
            <a:r>
              <a:rPr lang="en-US" dirty="0" smtClean="0"/>
              <a:t>http://www.cs.umb.edu/~rvetro/research.htm</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Introduction</a:t>
            </a:r>
            <a:endParaRPr lang="en-US" sz="3200" dirty="0"/>
          </a:p>
        </p:txBody>
      </p:sp>
      <p:sp>
        <p:nvSpPr>
          <p:cNvPr id="3" name="Content Placeholder 2"/>
          <p:cNvSpPr>
            <a:spLocks noGrp="1"/>
          </p:cNvSpPr>
          <p:nvPr>
            <p:ph idx="1"/>
          </p:nvPr>
        </p:nvSpPr>
        <p:spPr/>
        <p:txBody>
          <a:bodyPr>
            <a:noAutofit/>
          </a:bodyPr>
          <a:lstStyle/>
          <a:p>
            <a:pPr algn="just"/>
            <a:r>
              <a:rPr lang="en-US" sz="2000" dirty="0" smtClean="0"/>
              <a:t>In science there are many approaches that characterize complexity.</a:t>
            </a:r>
          </a:p>
          <a:p>
            <a:pPr algn="just"/>
            <a:endParaRPr lang="en-US" sz="2000" dirty="0" smtClean="0"/>
          </a:p>
          <a:p>
            <a:pPr algn="just"/>
            <a:r>
              <a:rPr lang="en-US" sz="2000" dirty="0" smtClean="0"/>
              <a:t>The concept of complexity relates to the presence of variation.</a:t>
            </a:r>
          </a:p>
          <a:p>
            <a:pPr algn="just"/>
            <a:endParaRPr lang="en-US" sz="2000" dirty="0" smtClean="0"/>
          </a:p>
          <a:p>
            <a:pPr algn="just"/>
            <a:r>
              <a:rPr lang="en-US" sz="2000" dirty="0" smtClean="0"/>
              <a:t>A variety of scientific fields have dealt with complex mechanisms, simulations, systems, behavior and data complexity as those have always been a part of our environment.</a:t>
            </a:r>
          </a:p>
          <a:p>
            <a:pPr algn="just"/>
            <a:endParaRPr lang="en-US" sz="2000" dirty="0" smtClean="0"/>
          </a:p>
          <a:p>
            <a:pPr algn="just"/>
            <a:r>
              <a:rPr lang="en-US" sz="2000" dirty="0" smtClean="0"/>
              <a:t>In this work, we focus on the topic of data complexity which is studied in information theory. While randomness is not considered complexity in certain areas, information theory tends to assign high values of complexity to random noise.</a:t>
            </a:r>
          </a:p>
          <a:p>
            <a:pPr algn="just"/>
            <a:endParaRPr lang="en-US" sz="2000" dirty="0" smtClean="0"/>
          </a:p>
          <a:p>
            <a:pPr algn="just"/>
            <a:endParaRPr lang="en-US"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Introduction</a:t>
            </a:r>
            <a:endParaRPr lang="en-US" sz="3200" dirty="0"/>
          </a:p>
        </p:txBody>
      </p:sp>
      <p:sp>
        <p:nvSpPr>
          <p:cNvPr id="3" name="Content Placeholder 2"/>
          <p:cNvSpPr>
            <a:spLocks noGrp="1"/>
          </p:cNvSpPr>
          <p:nvPr>
            <p:ph idx="1"/>
          </p:nvPr>
        </p:nvSpPr>
        <p:spPr/>
        <p:txBody>
          <a:bodyPr>
            <a:normAutofit/>
          </a:bodyPr>
          <a:lstStyle/>
          <a:p>
            <a:pPr algn="just"/>
            <a:r>
              <a:rPr lang="en-US" sz="2000" dirty="0" smtClean="0"/>
              <a:t>Many fields benefit from the identification of  content or noise related complex areas.</a:t>
            </a:r>
          </a:p>
          <a:p>
            <a:pPr lvl="1" algn="just"/>
            <a:r>
              <a:rPr lang="en-US" sz="2000" dirty="0" smtClean="0"/>
              <a:t>In data-hiding adaptive </a:t>
            </a:r>
            <a:r>
              <a:rPr lang="en-US" sz="2000" dirty="0" err="1" smtClean="0"/>
              <a:t>steganography</a:t>
            </a:r>
            <a:r>
              <a:rPr lang="en-US" sz="2000" dirty="0" smtClean="0"/>
              <a:t> takes advantage of high concentration of self information on high complexity areas . Selective embedding can reduce perceptual degradation in transform domain </a:t>
            </a:r>
            <a:r>
              <a:rPr lang="en-US" sz="2000" dirty="0" err="1" smtClean="0"/>
              <a:t>steganographic</a:t>
            </a:r>
            <a:r>
              <a:rPr lang="en-US" sz="2000" dirty="0" smtClean="0"/>
              <a:t> techniques.</a:t>
            </a:r>
          </a:p>
          <a:p>
            <a:pPr algn="just"/>
            <a:endParaRPr lang="en-US" dirty="0" smtClean="0"/>
          </a:p>
          <a:p>
            <a:pPr algn="just"/>
            <a:endParaRPr lang="en-US" dirty="0" smtClean="0"/>
          </a:p>
          <a:p>
            <a:pPr lvl="1" algn="just">
              <a:buNone/>
            </a:pPr>
            <a:endParaRPr lang="en-US" dirty="0" smtClean="0"/>
          </a:p>
          <a:p>
            <a:pPr marL="0" lvl="1" algn="ctr">
              <a:buNone/>
            </a:pPr>
            <a:endParaRPr lang="en-US" sz="1600" b="1" dirty="0" smtClean="0"/>
          </a:p>
          <a:p>
            <a:pPr marL="0" lvl="1" algn="ctr">
              <a:buNone/>
            </a:pPr>
            <a:r>
              <a:rPr lang="en-US" sz="1600" dirty="0" smtClean="0"/>
              <a:t>Noisy or highly textured images will better mask changes than images with little content.</a:t>
            </a:r>
          </a:p>
          <a:p>
            <a:pPr lvl="1" algn="just"/>
            <a:endParaRPr lang="en-US" dirty="0"/>
          </a:p>
        </p:txBody>
      </p:sp>
      <p:pic>
        <p:nvPicPr>
          <p:cNvPr id="4" name="Picture 3" descr="img1.jpg"/>
          <p:cNvPicPr>
            <a:picLocks noChangeAspect="1"/>
          </p:cNvPicPr>
          <p:nvPr/>
        </p:nvPicPr>
        <p:blipFill>
          <a:blip r:embed="rId3" cstate="print"/>
          <a:stretch>
            <a:fillRect/>
          </a:stretch>
        </p:blipFill>
        <p:spPr>
          <a:xfrm>
            <a:off x="4661806" y="3886199"/>
            <a:ext cx="2196194" cy="1576755"/>
          </a:xfrm>
          <a:prstGeom prst="rect">
            <a:avLst/>
          </a:prstGeom>
        </p:spPr>
      </p:pic>
      <p:pic>
        <p:nvPicPr>
          <p:cNvPr id="5" name="Picture 4" descr="img2.jpg"/>
          <p:cNvPicPr>
            <a:picLocks noChangeAspect="1"/>
          </p:cNvPicPr>
          <p:nvPr/>
        </p:nvPicPr>
        <p:blipFill>
          <a:blip r:embed="rId4" cstate="print"/>
          <a:stretch>
            <a:fillRect/>
          </a:stretch>
        </p:blipFill>
        <p:spPr>
          <a:xfrm>
            <a:off x="2242458" y="3886200"/>
            <a:ext cx="2228850" cy="1600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smtClean="0"/>
              <a:t>An algorithm that identifies high complex domains of a 2-dimensional image domain is presented.</a:t>
            </a:r>
          </a:p>
          <a:p>
            <a:endParaRPr lang="en-US" sz="2000" dirty="0" smtClean="0"/>
          </a:p>
          <a:p>
            <a:r>
              <a:rPr lang="en-US" sz="2000" dirty="0" smtClean="0"/>
              <a:t>Two distinct methods are applied and later compared:</a:t>
            </a:r>
          </a:p>
          <a:p>
            <a:pPr lvl="1"/>
            <a:r>
              <a:rPr lang="en-US" sz="2000" dirty="0" smtClean="0"/>
              <a:t>Information-theoretic method which uses the entropy as indicative of complexity;</a:t>
            </a:r>
          </a:p>
          <a:p>
            <a:pPr lvl="1"/>
            <a:r>
              <a:rPr lang="en-US" sz="2000" dirty="0" smtClean="0"/>
              <a:t>Box counting dimension (BCD) Method which has its roots in fractal geometry.</a:t>
            </a:r>
          </a:p>
          <a:p>
            <a:pPr lvl="1"/>
            <a:endParaRPr lang="en-US" sz="1600" dirty="0" smtClean="0"/>
          </a:p>
          <a:p>
            <a:r>
              <a:rPr lang="en-US" sz="2000" dirty="0" smtClean="0"/>
              <a:t>High complexity areas of an image originated from both content and noise are targeted by the algorithm.</a:t>
            </a:r>
          </a:p>
          <a:p>
            <a:pPr lvl="1"/>
            <a:endParaRPr lang="en-US" sz="1600" dirty="0" smtClean="0"/>
          </a:p>
          <a:p>
            <a:endParaRPr lang="en-US" sz="2000" dirty="0"/>
          </a:p>
        </p:txBody>
      </p:sp>
      <p:sp>
        <p:nvSpPr>
          <p:cNvPr id="4" name="Title 1"/>
          <p:cNvSpPr>
            <a:spLocks noGrp="1"/>
          </p:cNvSpPr>
          <p:nvPr>
            <p:ph type="title"/>
          </p:nvPr>
        </p:nvSpPr>
        <p:spPr/>
        <p:txBody>
          <a:bodyPr>
            <a:normAutofit/>
          </a:bodyPr>
          <a:lstStyle/>
          <a:p>
            <a:r>
              <a:rPr lang="en-US" sz="3200" dirty="0" smtClean="0"/>
              <a:t>Scope of this work</a:t>
            </a:r>
            <a:endParaRPr lang="en-US"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Algorithm Description</a:t>
            </a:r>
            <a:endParaRPr lang="en-US" sz="32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Autofit/>
          </a:bodyPr>
          <a:lstStyle/>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1" u="none" strike="noStrike" kern="1200" cap="none" spc="0" normalizeH="0" baseline="0" noProof="0" dirty="0" smtClean="0">
                <a:ln>
                  <a:noFill/>
                </a:ln>
                <a:solidFill>
                  <a:schemeClr val="tx1"/>
                </a:solidFill>
                <a:effectLst/>
                <a:uLnTx/>
                <a:uFillTx/>
                <a:latin typeface="+mn-lt"/>
                <a:ea typeface="+mn-ea"/>
                <a:cs typeface="+mn-cs"/>
              </a:rPr>
              <a:t>	</a:t>
            </a:r>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000" i="1" dirty="0" smtClean="0"/>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1" u="none" strike="noStrike" kern="1200" cap="none" spc="0" normalizeH="0" baseline="0" noProof="0" dirty="0" smtClean="0">
              <a:ln>
                <a:noFill/>
              </a:ln>
              <a:solidFill>
                <a:schemeClr val="tx1"/>
              </a:solidFill>
              <a:effectLst/>
              <a:uLnTx/>
              <a:uFillTx/>
              <a:latin typeface="+mn-lt"/>
              <a:ea typeface="+mn-ea"/>
              <a:cs typeface="+mn-cs"/>
            </a:endParaRPr>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000" b="1" i="1" dirty="0" smtClean="0"/>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algorithm constructs a full quad-tree related to the image entropy or box counting dimension to find high complexity areas.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It takes </a:t>
            </a:r>
            <a:r>
              <a:rPr lang="en-US" sz="2000" dirty="0" smtClean="0"/>
              <a:t>as input the gray scale version of an image,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which corresponds to the root of the quad-tree.</a:t>
            </a:r>
          </a:p>
          <a:p>
            <a:pPr marL="342900" lvl="0" indent="-342900">
              <a:spcBef>
                <a:spcPct val="20000"/>
              </a:spcBef>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It outputs an image </a:t>
            </a:r>
            <a:r>
              <a:rPr lang="en-US" sz="2000" dirty="0" smtClean="0"/>
              <a:t>file corresponding to a quad-tree that reflects the  entropy or BCD concentration along the whole image area.</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8" name="Picture 4"/>
          <p:cNvPicPr>
            <a:picLocks noChangeAspect="1" noChangeArrowheads="1"/>
          </p:cNvPicPr>
          <p:nvPr/>
        </p:nvPicPr>
        <p:blipFill>
          <a:blip r:embed="rId3" cstate="print"/>
          <a:srcRect/>
          <a:stretch>
            <a:fillRect/>
          </a:stretch>
        </p:blipFill>
        <p:spPr bwMode="auto">
          <a:xfrm>
            <a:off x="3276600" y="2438400"/>
            <a:ext cx="2603878" cy="18412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normAutofit/>
          </a:bodyPr>
          <a:lstStyle/>
          <a:p>
            <a:r>
              <a:rPr lang="en-US" sz="2800" dirty="0" smtClean="0"/>
              <a:t>Algorithm Description: Construction the Quad-tree</a:t>
            </a:r>
            <a:endParaRPr lang="en-US" sz="2800" dirty="0"/>
          </a:p>
        </p:txBody>
      </p:sp>
      <p:sp>
        <p:nvSpPr>
          <p:cNvPr id="6" name="Title 1"/>
          <p:cNvSpPr>
            <a:spLocks noGrp="1"/>
          </p:cNvSpPr>
          <p:nvPr>
            <p:ph idx="1"/>
          </p:nvPr>
        </p:nvSpPr>
        <p:spPr/>
        <p:txBody>
          <a:bodyPr>
            <a:normAutofit/>
          </a:bodyPr>
          <a:lstStyle/>
          <a:p>
            <a:pPr marL="0">
              <a:buNone/>
            </a:pPr>
            <a:r>
              <a:rPr lang="en-US" sz="2000" dirty="0" smtClean="0"/>
              <a:t>Let  </a:t>
            </a:r>
            <a:r>
              <a:rPr lang="en-US" sz="2000" i="1" dirty="0" err="1" smtClean="0">
                <a:latin typeface="Times New Roman" pitchFamily="18" charset="0"/>
                <a:cs typeface="Times New Roman" pitchFamily="18" charset="0"/>
              </a:rPr>
              <a:t>H</a:t>
            </a:r>
            <a:r>
              <a:rPr lang="en-US" sz="2000" i="1" baseline="-25000" dirty="0" err="1" smtClean="0">
                <a:latin typeface="Times New Roman" pitchFamily="18" charset="0"/>
                <a:cs typeface="Times New Roman" pitchFamily="18" charset="0"/>
              </a:rPr>
              <a:t>n</a:t>
            </a:r>
            <a:r>
              <a:rPr lang="en-US" sz="2000" dirty="0" smtClean="0">
                <a:latin typeface="Times New Roman" pitchFamily="18" charset="0"/>
                <a:cs typeface="Times New Roman" pitchFamily="18" charset="0"/>
              </a:rPr>
              <a:t> and </a:t>
            </a:r>
            <a:r>
              <a:rPr lang="en-US" sz="2000" i="1" dirty="0" err="1" smtClean="0">
                <a:latin typeface="Times New Roman" pitchFamily="18" charset="0"/>
                <a:cs typeface="Times New Roman" pitchFamily="18" charset="0"/>
              </a:rPr>
              <a:t>bd</a:t>
            </a:r>
            <a:r>
              <a:rPr lang="en-US" sz="2000" i="1" baseline="-25000" dirty="0" err="1" smtClean="0">
                <a:latin typeface="Times New Roman" pitchFamily="18" charset="0"/>
                <a:cs typeface="Times New Roman" pitchFamily="18" charset="0"/>
              </a:rPr>
              <a:t>n</a:t>
            </a:r>
            <a:r>
              <a:rPr lang="en-US" sz="2000" dirty="0" smtClean="0">
                <a:latin typeface="Times New Roman" pitchFamily="18" charset="0"/>
                <a:cs typeface="Times New Roman" pitchFamily="18" charset="0"/>
              </a:rPr>
              <a:t> </a:t>
            </a:r>
            <a:r>
              <a:rPr lang="en-US" sz="2000" dirty="0" smtClean="0">
                <a:cs typeface="Times New Roman" pitchFamily="18" charset="0"/>
              </a:rPr>
              <a:t>denote the entropy  and box counting dimension of the area corresponding to a node in the quad-tree and let </a:t>
            </a:r>
            <a:r>
              <a:rPr lang="en-US" sz="2000" i="1" dirty="0" smtClean="0">
                <a:cs typeface="Times New Roman" pitchFamily="18" charset="0"/>
              </a:rPr>
              <a:t>A</a:t>
            </a:r>
            <a:r>
              <a:rPr lang="en-US" sz="2000" i="1" baseline="-25000" dirty="0" smtClean="0">
                <a:cs typeface="Times New Roman" pitchFamily="18" charset="0"/>
              </a:rPr>
              <a:t>n</a:t>
            </a:r>
            <a:r>
              <a:rPr lang="en-US" sz="2000" dirty="0" smtClean="0">
                <a:cs typeface="Times New Roman" pitchFamily="18" charset="0"/>
              </a:rPr>
              <a:t> denote the node’s area.</a:t>
            </a:r>
          </a:p>
          <a:p>
            <a:pPr marL="0">
              <a:spcBef>
                <a:spcPts val="0"/>
              </a:spcBef>
              <a:buNone/>
            </a:pPr>
            <a:endParaRPr lang="en-US" sz="11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During  the quad-tree construction, a node is expanded if it satisfies the following splitting conditions:</a:t>
            </a:r>
          </a:p>
          <a:p>
            <a:pPr lvl="1"/>
            <a:r>
              <a:rPr lang="en-US" sz="2000" i="1" dirty="0" smtClean="0">
                <a:latin typeface="Times New Roman" pitchFamily="18" charset="0"/>
                <a:cs typeface="Times New Roman" pitchFamily="18" charset="0"/>
              </a:rPr>
              <a:t>A</a:t>
            </a:r>
            <a:r>
              <a:rPr lang="en-US" sz="2000" i="1" baseline="-25000" dirty="0" smtClean="0">
                <a:latin typeface="Times New Roman" pitchFamily="18" charset="0"/>
                <a:cs typeface="Times New Roman" pitchFamily="18" charset="0"/>
              </a:rPr>
              <a:t>n  </a:t>
            </a:r>
            <a:r>
              <a:rPr lang="en-US" sz="2000" dirty="0" smtClean="0">
                <a:latin typeface="Times New Roman" pitchFamily="18" charset="0"/>
                <a:cs typeface="Times New Roman" pitchFamily="18" charset="0"/>
              </a:rPr>
              <a:t>&gt; </a:t>
            </a:r>
            <a:r>
              <a:rPr lang="en-US" sz="2000" i="1" dirty="0" smtClean="0">
                <a:latin typeface="Times New Roman" pitchFamily="18" charset="0"/>
                <a:cs typeface="Times New Roman" pitchFamily="18" charset="0"/>
              </a:rPr>
              <a:t>T</a:t>
            </a:r>
            <a:r>
              <a:rPr lang="en-US" sz="2000" i="1" baseline="-25000" dirty="0" smtClean="0">
                <a:latin typeface="Times New Roman" pitchFamily="18" charset="0"/>
                <a:cs typeface="Times New Roman" pitchFamily="18" charset="0"/>
              </a:rPr>
              <a:t>a   </a:t>
            </a:r>
            <a:r>
              <a:rPr lang="en-US" sz="2000" i="1" dirty="0" smtClean="0">
                <a:cs typeface="Times New Roman" pitchFamily="18" charset="0"/>
              </a:rPr>
              <a:t>, </a:t>
            </a:r>
            <a:r>
              <a:rPr lang="en-US" sz="2000" i="1" baseline="-25000" dirty="0" smtClean="0">
                <a:cs typeface="Times New Roman" pitchFamily="18" charset="0"/>
              </a:rPr>
              <a:t> </a:t>
            </a:r>
            <a:r>
              <a:rPr lang="en-US" sz="2000" dirty="0" smtClean="0">
                <a:cs typeface="Times New Roman" pitchFamily="18" charset="0"/>
              </a:rPr>
              <a:t>where </a:t>
            </a:r>
            <a:r>
              <a:rPr lang="en-US" sz="2000" i="1" dirty="0" smtClean="0">
                <a:latin typeface="Times New Roman" pitchFamily="18" charset="0"/>
                <a:cs typeface="Times New Roman" pitchFamily="18" charset="0"/>
              </a:rPr>
              <a:t>T</a:t>
            </a:r>
            <a:r>
              <a:rPr lang="en-US" sz="2000" i="1" baseline="-25000" dirty="0" smtClean="0">
                <a:latin typeface="Times New Roman" pitchFamily="18" charset="0"/>
                <a:cs typeface="Times New Roman" pitchFamily="18" charset="0"/>
              </a:rPr>
              <a:t>a</a:t>
            </a:r>
            <a:r>
              <a:rPr lang="en-US" sz="2000" dirty="0" smtClean="0">
                <a:cs typeface="Times New Roman" pitchFamily="18" charset="0"/>
              </a:rPr>
              <a:t> is a minimum pre-defined area size</a:t>
            </a:r>
            <a:r>
              <a:rPr lang="en-US" sz="2000" i="1" dirty="0" smtClean="0"/>
              <a:t>;</a:t>
            </a:r>
          </a:p>
          <a:p>
            <a:pPr lvl="1"/>
            <a:r>
              <a:rPr lang="en-US" sz="2000" i="1" dirty="0" err="1" smtClean="0">
                <a:latin typeface="Times New Roman" pitchFamily="18" charset="0"/>
                <a:cs typeface="Times New Roman" pitchFamily="18" charset="0"/>
              </a:rPr>
              <a:t>H</a:t>
            </a:r>
            <a:r>
              <a:rPr lang="en-US" sz="2000" i="1" baseline="-25000" dirty="0" err="1" smtClean="0">
                <a:latin typeface="Times New Roman" pitchFamily="18" charset="0"/>
                <a:cs typeface="Times New Roman" pitchFamily="18" charset="0"/>
              </a:rPr>
              <a:t>n</a:t>
            </a:r>
            <a:r>
              <a:rPr lang="en-US" sz="2000" i="1" dirty="0" smtClean="0">
                <a:latin typeface="Times New Roman" pitchFamily="18" charset="0"/>
                <a:cs typeface="Times New Roman" pitchFamily="18" charset="0"/>
              </a:rPr>
              <a:t> &gt; </a:t>
            </a:r>
            <a:r>
              <a:rPr lang="en-US" sz="2000" i="1" dirty="0" err="1" smtClean="0">
                <a:latin typeface="Times New Roman" pitchFamily="18" charset="0"/>
                <a:cs typeface="Times New Roman" pitchFamily="18" charset="0"/>
              </a:rPr>
              <a:t>T</a:t>
            </a:r>
            <a:r>
              <a:rPr lang="en-US" sz="2000" i="1" baseline="-25000" dirty="0" err="1" smtClean="0">
                <a:latin typeface="Times New Roman" pitchFamily="18" charset="0"/>
                <a:cs typeface="Times New Roman" pitchFamily="18" charset="0"/>
              </a:rPr>
              <a:t>h</a:t>
            </a:r>
            <a:r>
              <a:rPr lang="en-US" sz="2000" i="1" dirty="0" smtClean="0">
                <a:latin typeface="Times New Roman" pitchFamily="18" charset="0"/>
                <a:cs typeface="Times New Roman" pitchFamily="18" charset="0"/>
              </a:rPr>
              <a:t>  </a:t>
            </a:r>
            <a:r>
              <a:rPr lang="en-US" sz="2000" dirty="0" smtClean="0">
                <a:cs typeface="Times New Roman" pitchFamily="18" charset="0"/>
              </a:rPr>
              <a:t>or </a:t>
            </a:r>
            <a:r>
              <a:rPr lang="en-US" sz="2000"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bd</a:t>
            </a:r>
            <a:r>
              <a:rPr lang="en-US" sz="2000" i="1" baseline="-25000" dirty="0" err="1" smtClean="0">
                <a:latin typeface="Times New Roman" pitchFamily="18" charset="0"/>
                <a:cs typeface="Times New Roman" pitchFamily="18" charset="0"/>
              </a:rPr>
              <a:t>n</a:t>
            </a:r>
            <a:r>
              <a:rPr lang="en-US" sz="2000" i="1" dirty="0" smtClean="0">
                <a:latin typeface="Times New Roman" pitchFamily="18" charset="0"/>
                <a:cs typeface="Times New Roman" pitchFamily="18" charset="0"/>
              </a:rPr>
              <a:t> &gt; </a:t>
            </a:r>
            <a:r>
              <a:rPr lang="en-US" sz="2000" i="1" dirty="0" err="1" smtClean="0">
                <a:latin typeface="Times New Roman" pitchFamily="18" charset="0"/>
                <a:cs typeface="Times New Roman" pitchFamily="18" charset="0"/>
              </a:rPr>
              <a:t>T</a:t>
            </a:r>
            <a:r>
              <a:rPr lang="en-US" sz="2000" i="1" baseline="-25000" dirty="0" err="1" smtClean="0">
                <a:latin typeface="Times New Roman" pitchFamily="18" charset="0"/>
                <a:cs typeface="Times New Roman" pitchFamily="18" charset="0"/>
              </a:rPr>
              <a:t>bd</a:t>
            </a:r>
            <a:r>
              <a:rPr lang="en-US" sz="2000" i="1" dirty="0" smtClean="0">
                <a:latin typeface="Times New Roman" pitchFamily="18" charset="0"/>
                <a:cs typeface="Times New Roman" pitchFamily="18" charset="0"/>
              </a:rPr>
              <a:t>  </a:t>
            </a:r>
            <a:r>
              <a:rPr lang="en-US" sz="2000" dirty="0" smtClean="0">
                <a:cs typeface="Times New Roman" pitchFamily="18" charset="0"/>
              </a:rPr>
              <a:t>, where </a:t>
            </a:r>
            <a:r>
              <a:rPr lang="en-US" sz="2000" i="1" dirty="0" err="1" smtClean="0">
                <a:latin typeface="Times New Roman" pitchFamily="18" charset="0"/>
                <a:cs typeface="Times New Roman" pitchFamily="18" charset="0"/>
              </a:rPr>
              <a:t>T</a:t>
            </a:r>
            <a:r>
              <a:rPr lang="en-US" sz="2000" i="1" baseline="-25000" dirty="0" err="1" smtClean="0">
                <a:latin typeface="Times New Roman" pitchFamily="18" charset="0"/>
                <a:cs typeface="Times New Roman" pitchFamily="18" charset="0"/>
              </a:rPr>
              <a:t>h</a:t>
            </a:r>
            <a:r>
              <a:rPr lang="en-US" sz="2000" dirty="0" smtClean="0">
                <a:cs typeface="Times New Roman" pitchFamily="18" charset="0"/>
              </a:rPr>
              <a:t> and </a:t>
            </a:r>
            <a:r>
              <a:rPr lang="en-US" sz="2000" i="1" dirty="0" err="1" smtClean="0">
                <a:latin typeface="Times New Roman" pitchFamily="18" charset="0"/>
                <a:cs typeface="Times New Roman" pitchFamily="18" charset="0"/>
              </a:rPr>
              <a:t>T</a:t>
            </a:r>
            <a:r>
              <a:rPr lang="en-US" sz="2000" i="1" baseline="-25000" dirty="0" err="1" smtClean="0">
                <a:latin typeface="Times New Roman" pitchFamily="18" charset="0"/>
                <a:cs typeface="Times New Roman" pitchFamily="18" charset="0"/>
              </a:rPr>
              <a:t>bd</a:t>
            </a:r>
            <a:r>
              <a:rPr lang="en-US" sz="2000" i="1" dirty="0" smtClean="0">
                <a:latin typeface="Times New Roman" pitchFamily="18" charset="0"/>
                <a:cs typeface="Times New Roman" pitchFamily="18" charset="0"/>
              </a:rPr>
              <a:t>  </a:t>
            </a:r>
            <a:r>
              <a:rPr lang="en-US" sz="2000" dirty="0" smtClean="0">
                <a:cs typeface="Times New Roman" pitchFamily="18" charset="0"/>
              </a:rPr>
              <a:t>are pre-defined thresholds for  the entropy and box counting dimension.</a:t>
            </a:r>
            <a:endParaRPr lang="en-US" sz="2000" i="1" dirty="0" smtClean="0"/>
          </a:p>
          <a:p>
            <a:endParaRPr lang="en-US" sz="2000" dirty="0"/>
          </a:p>
        </p:txBody>
      </p:sp>
      <p:pic>
        <p:nvPicPr>
          <p:cNvPr id="7" name="Picture 2"/>
          <p:cNvPicPr>
            <a:picLocks noChangeAspect="1" noChangeArrowheads="1"/>
          </p:cNvPicPr>
          <p:nvPr/>
        </p:nvPicPr>
        <p:blipFill>
          <a:blip r:embed="rId3" cstate="print"/>
          <a:srcRect/>
          <a:stretch>
            <a:fillRect/>
          </a:stretch>
        </p:blipFill>
        <p:spPr bwMode="auto">
          <a:xfrm>
            <a:off x="3048000" y="2399428"/>
            <a:ext cx="3048000" cy="1791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Algorithm Description</a:t>
            </a:r>
            <a:br>
              <a:rPr lang="en-US" sz="2800" dirty="0" smtClean="0"/>
            </a:br>
            <a:r>
              <a:rPr lang="en-US" sz="2800" dirty="0" smtClean="0"/>
              <a:t> Quad-tree representation of an image feature</a:t>
            </a:r>
            <a:r>
              <a:rPr lang="en-US" sz="2800" baseline="30000" dirty="0" smtClean="0"/>
              <a:t>1</a:t>
            </a:r>
            <a:r>
              <a:rPr lang="en-US" sz="2800" dirty="0" smtClean="0"/>
              <a:t> concentration</a:t>
            </a:r>
            <a:endParaRPr lang="en-US" sz="2800" dirty="0"/>
          </a:p>
        </p:txBody>
      </p:sp>
      <p:sp>
        <p:nvSpPr>
          <p:cNvPr id="4" name="TextBox 3"/>
          <p:cNvSpPr txBox="1"/>
          <p:nvPr/>
        </p:nvSpPr>
        <p:spPr>
          <a:xfrm>
            <a:off x="533400" y="3886200"/>
            <a:ext cx="4191000" cy="400110"/>
          </a:xfrm>
          <a:prstGeom prst="rect">
            <a:avLst/>
          </a:prstGeom>
          <a:noFill/>
        </p:spPr>
        <p:txBody>
          <a:bodyPr wrap="square" rtlCol="0">
            <a:spAutoFit/>
          </a:bodyPr>
          <a:lstStyle/>
          <a:p>
            <a:r>
              <a:rPr lang="en-US" sz="2000" dirty="0" smtClean="0"/>
              <a:t> </a:t>
            </a:r>
            <a:endParaRPr lang="en-US" sz="2000" dirty="0"/>
          </a:p>
        </p:txBody>
      </p:sp>
      <p:sp>
        <p:nvSpPr>
          <p:cNvPr id="5" name="Content Placeholder 2"/>
          <p:cNvSpPr txBox="1">
            <a:spLocks/>
          </p:cNvSpPr>
          <p:nvPr/>
        </p:nvSpPr>
        <p:spPr>
          <a:xfrm>
            <a:off x="533400" y="1828800"/>
            <a:ext cx="4343400" cy="46482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pPr>
            <a:r>
              <a:rPr lang="en-US" sz="2000" dirty="0" smtClean="0"/>
              <a:t>Leaves are assigned with a shade of gray, depending on their level on the tree.</a:t>
            </a:r>
          </a:p>
          <a:p>
            <a:pPr marL="342900" indent="-342900" algn="just">
              <a:spcBef>
                <a:spcPct val="20000"/>
              </a:spcBef>
              <a:buFont typeface="Arial" pitchFamily="34" charset="0"/>
              <a:buChar char="•"/>
            </a:pPr>
            <a:endParaRPr lang="en-US" sz="2000" dirty="0" smtClean="0"/>
          </a:p>
          <a:p>
            <a:pPr marL="342900" indent="-342900" algn="just">
              <a:spcBef>
                <a:spcPct val="20000"/>
              </a:spcBef>
              <a:buFont typeface="Arial" pitchFamily="34" charset="0"/>
              <a:buChar char="•"/>
            </a:pPr>
            <a:r>
              <a:rPr lang="en-US" sz="2000" dirty="0" smtClean="0"/>
              <a:t>Leaves located closer to the root correspond to areas of the image assigned with darker shades of gray.</a:t>
            </a:r>
          </a:p>
          <a:p>
            <a:pPr marL="342900" indent="-342900" algn="just">
              <a:spcBef>
                <a:spcPct val="20000"/>
              </a:spcBef>
              <a:buFont typeface="Arial" pitchFamily="34" charset="0"/>
              <a:buChar char="•"/>
            </a:pPr>
            <a:endParaRPr lang="en-US" sz="2000" dirty="0" smtClean="0"/>
          </a:p>
          <a:p>
            <a:pPr marL="342900" lvl="0" indent="-342900" algn="just">
              <a:spcBef>
                <a:spcPct val="20000"/>
              </a:spcBef>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a:t>
            </a:r>
            <a:r>
              <a:rPr lang="en-US" sz="2000" dirty="0" smtClean="0"/>
              <a:t>algorithm highlights the leaves at the highest tree level with highest feature</a:t>
            </a:r>
            <a:r>
              <a:rPr lang="en-US" sz="2000" baseline="30000" dirty="0" smtClean="0"/>
              <a:t>1</a:t>
            </a:r>
            <a:r>
              <a:rPr lang="en-US" sz="2000" dirty="0" smtClean="0"/>
              <a:t> value (areas in pink or white).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4"/>
          <p:cNvPicPr>
            <a:picLocks noChangeAspect="1" noChangeArrowheads="1"/>
          </p:cNvPicPr>
          <p:nvPr/>
        </p:nvPicPr>
        <p:blipFill>
          <a:blip r:embed="rId3" cstate="print"/>
          <a:srcRect/>
          <a:stretch>
            <a:fillRect/>
          </a:stretch>
        </p:blipFill>
        <p:spPr bwMode="auto">
          <a:xfrm>
            <a:off x="5257800" y="1752600"/>
            <a:ext cx="1828900" cy="1371600"/>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5257800" y="3352800"/>
            <a:ext cx="3454587" cy="2590800"/>
          </a:xfrm>
          <a:prstGeom prst="rect">
            <a:avLst/>
          </a:prstGeom>
          <a:noFill/>
          <a:ln w="9525">
            <a:noFill/>
            <a:miter lim="800000"/>
            <a:headEnd/>
            <a:tailEnd/>
          </a:ln>
        </p:spPr>
      </p:pic>
      <p:sp>
        <p:nvSpPr>
          <p:cNvPr id="9" name="Footer Placeholder 7"/>
          <p:cNvSpPr>
            <a:spLocks noGrp="1"/>
          </p:cNvSpPr>
          <p:nvPr>
            <p:ph type="ftr" sz="quarter" idx="11"/>
          </p:nvPr>
        </p:nvSpPr>
        <p:spPr>
          <a:xfrm>
            <a:off x="457200" y="6356350"/>
            <a:ext cx="3657600" cy="365125"/>
          </a:xfrm>
        </p:spPr>
        <p:txBody>
          <a:bodyPr/>
          <a:lstStyle/>
          <a:p>
            <a:pPr algn="l"/>
            <a:r>
              <a:rPr lang="en-US" sz="1400" dirty="0" smtClean="0"/>
              <a:t>1 Entropy or Box Counting Dimension</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Algorithm: Computing high complexity regions</a:t>
            </a:r>
            <a:endParaRPr lang="en-US" sz="3200" dirty="0"/>
          </a:p>
        </p:txBody>
      </p:sp>
      <p:pic>
        <p:nvPicPr>
          <p:cNvPr id="3074" name="Picture 2"/>
          <p:cNvPicPr>
            <a:picLocks noChangeAspect="1" noChangeArrowheads="1"/>
          </p:cNvPicPr>
          <p:nvPr/>
        </p:nvPicPr>
        <p:blipFill>
          <a:blip r:embed="rId3" cstate="print"/>
          <a:srcRect/>
          <a:stretch>
            <a:fillRect/>
          </a:stretch>
        </p:blipFill>
        <p:spPr bwMode="auto">
          <a:xfrm>
            <a:off x="1981200" y="1981200"/>
            <a:ext cx="5334000" cy="35095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Algorithm : Splitting a node</a:t>
            </a:r>
            <a:endParaRPr lang="en-US" sz="3200" dirty="0"/>
          </a:p>
        </p:txBody>
      </p:sp>
      <p:pic>
        <p:nvPicPr>
          <p:cNvPr id="4098" name="Picture 2"/>
          <p:cNvPicPr>
            <a:picLocks noChangeAspect="1" noChangeArrowheads="1"/>
          </p:cNvPicPr>
          <p:nvPr/>
        </p:nvPicPr>
        <p:blipFill>
          <a:blip r:embed="rId3" cstate="print"/>
          <a:srcRect/>
          <a:stretch>
            <a:fillRect/>
          </a:stretch>
        </p:blipFill>
        <p:spPr bwMode="auto">
          <a:xfrm>
            <a:off x="228600" y="1905000"/>
            <a:ext cx="4495799" cy="38100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343400" y="2209800"/>
            <a:ext cx="4800600" cy="36378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900</Words>
  <Application>Microsoft Office PowerPoint</Application>
  <PresentationFormat>On-screen Show (4:3)</PresentationFormat>
  <Paragraphs>114</Paragraphs>
  <Slides>19</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Equation</vt:lpstr>
      <vt:lpstr>Mining for High Complexity Regions Using Entropy and Box Counting Dimension Quad-Trees </vt:lpstr>
      <vt:lpstr>Introduction</vt:lpstr>
      <vt:lpstr>Introduction</vt:lpstr>
      <vt:lpstr>Scope of this work</vt:lpstr>
      <vt:lpstr>Algorithm Description</vt:lpstr>
      <vt:lpstr>Algorithm Description: Construction the Quad-tree</vt:lpstr>
      <vt:lpstr>Algorithm Description  Quad-tree representation of an image feature1 concentration</vt:lpstr>
      <vt:lpstr>Algorithm: Computing high complexity regions</vt:lpstr>
      <vt:lpstr>Algorithm : Splitting a node</vt:lpstr>
      <vt:lpstr>Information-theoretic method</vt:lpstr>
      <vt:lpstr>Information-theoretic method</vt:lpstr>
      <vt:lpstr>BCD method</vt:lpstr>
      <vt:lpstr>BCD method</vt:lpstr>
      <vt:lpstr>Experimental Results</vt:lpstr>
      <vt:lpstr>Experimental Results  Quad-trees generated for sample images</vt:lpstr>
      <vt:lpstr>Experimental Results  Quad-trees generated for sample images</vt:lpstr>
      <vt:lpstr>Experimental Results  Quad-trees generated for sample images</vt:lpstr>
      <vt:lpstr>Experimental Results</vt:lpstr>
      <vt:lpstr>To know more about it..</vt:lpstr>
    </vt:vector>
  </TitlesOfParts>
  <Company>University of Massachusetts Boston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for High Complexity Regions Using Entropy and Box Counting Dimension Quad-Trees </dc:title>
  <dc:creator>Rosanne Vetro</dc:creator>
  <cp:lastModifiedBy>Rosanne Vetro</cp:lastModifiedBy>
  <cp:revision>114</cp:revision>
  <dcterms:created xsi:type="dcterms:W3CDTF">2010-03-03T21:25:20Z</dcterms:created>
  <dcterms:modified xsi:type="dcterms:W3CDTF">2010-12-08T22:23:27Z</dcterms:modified>
</cp:coreProperties>
</file>