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2" r:id="rId4"/>
    <p:sldId id="289" r:id="rId5"/>
    <p:sldId id="290" r:id="rId6"/>
    <p:sldId id="263" r:id="rId7"/>
    <p:sldId id="264" r:id="rId8"/>
    <p:sldId id="265" r:id="rId9"/>
    <p:sldId id="268" r:id="rId10"/>
    <p:sldId id="267" r:id="rId11"/>
    <p:sldId id="270" r:id="rId12"/>
    <p:sldId id="291" r:id="rId13"/>
    <p:sldId id="292" r:id="rId14"/>
    <p:sldId id="278" r:id="rId15"/>
    <p:sldId id="279" r:id="rId16"/>
    <p:sldId id="277" r:id="rId17"/>
    <p:sldId id="271" r:id="rId18"/>
    <p:sldId id="286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>
        <p:guide orient="horz" pos="223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44A63-E4B0-44C3-BEA4-F0BC2291072D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D6A7F-E751-440E-92BB-750BA817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D6A7F-E751-440E-92BB-750BA817CC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7214-0D5D-46CD-810B-1B8A4436A3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7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7214-0D5D-46CD-810B-1B8A4436A3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0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4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289D-7B59-4F7B-9298-D775AA4516B5}" type="datetimeFigureOut">
              <a:rPr lang="en-US" smtClean="0"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86CF-D4D0-4F55-9F1D-24C3461A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image" Target="../media/image25.emf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1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753160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Local Discriminative Distance Metrics and Their Real World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787091"/>
            <a:ext cx="9144000" cy="912812"/>
          </a:xfrm>
        </p:spPr>
        <p:txBody>
          <a:bodyPr/>
          <a:lstStyle/>
          <a:p>
            <a:r>
              <a:rPr lang="en-US" dirty="0" smtClean="0"/>
              <a:t>Yang Mu, Wei Ding</a:t>
            </a:r>
          </a:p>
          <a:p>
            <a:r>
              <a:rPr lang="en-US" dirty="0"/>
              <a:t>University of Massachusetts </a:t>
            </a:r>
            <a:r>
              <a:rPr lang="en-US" dirty="0" smtClean="0"/>
              <a:t>Boston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6863" y="5936129"/>
            <a:ext cx="707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2013 IEEE International Conference on Data </a:t>
            </a:r>
            <a:r>
              <a:rPr lang="en-US" dirty="0" smtClean="0"/>
              <a:t>Mining</a:t>
            </a:r>
            <a:r>
              <a:rPr lang="en-US" dirty="0"/>
              <a:t>, Dallas, </a:t>
            </a:r>
            <a:r>
              <a:rPr lang="en-US" dirty="0" smtClean="0"/>
              <a:t>Texas, Dec. 7</a:t>
            </a:r>
          </a:p>
          <a:p>
            <a:pPr algn="ctr"/>
            <a:r>
              <a:rPr lang="en-US" dirty="0" smtClean="0"/>
              <a:t>PhD Forum</a:t>
            </a:r>
            <a:endParaRPr lang="en-US" dirty="0"/>
          </a:p>
        </p:txBody>
      </p:sp>
      <p:pic>
        <p:nvPicPr>
          <p:cNvPr id="5" name="Picture 2" descr="E:\personal\doc\us\pix\umass-bosto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9040" y="106829"/>
            <a:ext cx="685800" cy="796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0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86" y="3637834"/>
            <a:ext cx="9585834" cy="2009688"/>
          </a:xfrm>
          <a:prstGeom prst="rect">
            <a:avLst/>
          </a:prstGeom>
        </p:spPr>
      </p:pic>
      <p:sp>
        <p:nvSpPr>
          <p:cNvPr id="2051" name="TextBox 2050"/>
          <p:cNvSpPr txBox="1"/>
          <p:nvPr/>
        </p:nvSpPr>
        <p:spPr>
          <a:xfrm>
            <a:off x="1447800" y="6191250"/>
            <a:ext cx="822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Y. Mu</a:t>
            </a:r>
            <a:r>
              <a:rPr lang="en-US" sz="1200" dirty="0"/>
              <a:t>, W. Ding, T. Zhou, D. Tao: Constrained stochastic gradient descent for large-scale least squares problem. </a:t>
            </a:r>
            <a:r>
              <a:rPr lang="en-US" sz="1200" i="1" dirty="0"/>
              <a:t>KDD</a:t>
            </a:r>
            <a:r>
              <a:rPr lang="en-US" sz="1200" dirty="0"/>
              <a:t> </a:t>
            </a:r>
            <a:r>
              <a:rPr lang="en-US" sz="1200" dirty="0" smtClean="0"/>
              <a:t>2013</a:t>
            </a:r>
          </a:p>
          <a:p>
            <a:r>
              <a:rPr lang="en-US" sz="1200" dirty="0"/>
              <a:t>K. Yu, X. Wu, Z. Zhang, </a:t>
            </a:r>
            <a:r>
              <a:rPr lang="en-US" sz="1200" b="1" dirty="0"/>
              <a:t>Y. Mu</a:t>
            </a:r>
            <a:r>
              <a:rPr lang="en-US" sz="1200" dirty="0"/>
              <a:t>, H. </a:t>
            </a:r>
            <a:r>
              <a:rPr lang="en-US" sz="1200" dirty="0" smtClean="0"/>
              <a:t>Wang, W</a:t>
            </a:r>
            <a:r>
              <a:rPr lang="en-US" sz="1200" dirty="0"/>
              <a:t>. </a:t>
            </a:r>
            <a:r>
              <a:rPr lang="en-US" sz="1200" dirty="0" smtClean="0"/>
              <a:t>Ding: </a:t>
            </a:r>
            <a:r>
              <a:rPr lang="en-US" sz="1200" dirty="0"/>
              <a:t>Markov </a:t>
            </a:r>
            <a:r>
              <a:rPr lang="en-US" sz="1200" dirty="0" smtClean="0"/>
              <a:t>blanket feature selection </a:t>
            </a:r>
            <a:r>
              <a:rPr lang="en-US" sz="1200" dirty="0"/>
              <a:t>with </a:t>
            </a:r>
            <a:r>
              <a:rPr lang="en-US" sz="1200" dirty="0" smtClean="0"/>
              <a:t>non-faithful data distributions. </a:t>
            </a:r>
            <a:r>
              <a:rPr lang="en-US" sz="1200" i="1" dirty="0" smtClean="0"/>
              <a:t>ICDM</a:t>
            </a:r>
            <a:r>
              <a:rPr lang="en-US" sz="1200" dirty="0" smtClean="0"/>
              <a:t> 2013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986" cy="754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1883" y="878953"/>
            <a:ext cx="40041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Online feature selection methods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839356" y="1313006"/>
            <a:ext cx="1701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Group </a:t>
            </a:r>
            <a:r>
              <a:rPr lang="en-US" sz="2000" dirty="0" smtClean="0"/>
              <a:t>lasso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Elastic </a:t>
            </a:r>
            <a:r>
              <a:rPr lang="en-US" sz="2000" dirty="0" smtClean="0"/>
              <a:t>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and etc.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573879" y="1754259"/>
            <a:ext cx="1723767" cy="39783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1169" y="1386129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issue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30356" y="1700271"/>
            <a:ext cx="3418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Least squares loss optimization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4808" y="2965479"/>
            <a:ext cx="1032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proposed a fast least square loss optimization approach, which benefits all least square based algorithms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643348" y="2214709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Feature selection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14300" y="2206743"/>
            <a:ext cx="2057050" cy="20570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</a:rPr>
              <a:t>Distance learning</a:t>
            </a:r>
            <a:endParaRPr 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10652" y="2224177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Classification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6996" y="2197275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Feature extraction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876047" y="27971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59699" y="27971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043351" y="28352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14300" y="3250343"/>
            <a:ext cx="0" cy="347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14300" y="5069675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14300" y="5822382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49776" y="4685268"/>
            <a:ext cx="10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49776" y="5444325"/>
            <a:ext cx="204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Pairwise constraints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9713"/>
              </p:ext>
            </p:extLst>
          </p:nvPr>
        </p:nvGraphicFramePr>
        <p:xfrm>
          <a:off x="4525123" y="1408993"/>
          <a:ext cx="1180848" cy="118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Visio" r:id="rId3" imgW="2171319" imgH="2171395" progId="">
                  <p:embed/>
                </p:oleObj>
              </mc:Choice>
              <mc:Fallback>
                <p:oleObj name="Visio" r:id="rId3" imgW="2171319" imgH="21713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123" y="1408993"/>
                        <a:ext cx="1180848" cy="1180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114494"/>
              </p:ext>
            </p:extLst>
          </p:nvPr>
        </p:nvGraphicFramePr>
        <p:xfrm>
          <a:off x="5024787" y="1999417"/>
          <a:ext cx="1063856" cy="106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Visio" r:id="rId5" imgW="2171319" imgH="2171395" progId="">
                  <p:embed/>
                </p:oleObj>
              </mc:Choice>
              <mc:Fallback>
                <p:oleObj name="Visio" r:id="rId5" imgW="2171319" imgH="21713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787" y="1999417"/>
                        <a:ext cx="1063856" cy="1063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825679" y="2641050"/>
            <a:ext cx="4010025" cy="3295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Multiply 24"/>
          <p:cNvSpPr/>
          <p:nvPr/>
        </p:nvSpPr>
        <p:spPr>
          <a:xfrm>
            <a:off x="3547577" y="2889454"/>
            <a:ext cx="545910" cy="545910"/>
          </a:xfrm>
          <a:prstGeom prst="mathMultiply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092450" y="3698929"/>
            <a:ext cx="2117460" cy="1805897"/>
            <a:chOff x="1410065" y="4108365"/>
            <a:chExt cx="2117460" cy="1805897"/>
          </a:xfrm>
        </p:grpSpPr>
        <p:sp>
          <p:nvSpPr>
            <p:cNvPr id="21" name="Multiply 20"/>
            <p:cNvSpPr/>
            <p:nvPr/>
          </p:nvSpPr>
          <p:spPr>
            <a:xfrm>
              <a:off x="2160809" y="4741775"/>
              <a:ext cx="545910" cy="5459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>
              <a:off x="1767164" y="5059890"/>
              <a:ext cx="545910" cy="5459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ultiply 22"/>
            <p:cNvSpPr/>
            <p:nvPr/>
          </p:nvSpPr>
          <p:spPr>
            <a:xfrm>
              <a:off x="2561732" y="4417524"/>
              <a:ext cx="545910" cy="5459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ultiply 23"/>
            <p:cNvSpPr/>
            <p:nvPr/>
          </p:nvSpPr>
          <p:spPr>
            <a:xfrm>
              <a:off x="2981615" y="4108365"/>
              <a:ext cx="545910" cy="5459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1410065" y="5368352"/>
              <a:ext cx="545910" cy="5459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 rot="3004175">
            <a:off x="2755243" y="2715696"/>
            <a:ext cx="721813" cy="38806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606436" y="3681504"/>
            <a:ext cx="1269566" cy="1116947"/>
            <a:chOff x="1427151" y="3903019"/>
            <a:chExt cx="1269566" cy="1116947"/>
          </a:xfrm>
        </p:grpSpPr>
        <p:sp>
          <p:nvSpPr>
            <p:cNvPr id="19" name="Multiply 18"/>
            <p:cNvSpPr/>
            <p:nvPr/>
          </p:nvSpPr>
          <p:spPr>
            <a:xfrm>
              <a:off x="1427151" y="4474056"/>
              <a:ext cx="545910" cy="545910"/>
            </a:xfrm>
            <a:prstGeom prst="mathMultiply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1783011" y="4182335"/>
              <a:ext cx="545910" cy="545910"/>
            </a:xfrm>
            <a:prstGeom prst="mathMultiply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2150807" y="3903019"/>
              <a:ext cx="545910" cy="545910"/>
            </a:xfrm>
            <a:prstGeom prst="mathMultiply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 rot="3004175">
            <a:off x="1892812" y="3275792"/>
            <a:ext cx="656770" cy="1937397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/>
          <p:cNvSpPr/>
          <p:nvPr/>
        </p:nvSpPr>
        <p:spPr>
          <a:xfrm>
            <a:off x="2092450" y="2054609"/>
            <a:ext cx="2345726" cy="102804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09721" y="223928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am I close to</a:t>
            </a:r>
          </a:p>
          <a:p>
            <a:r>
              <a:rPr lang="en-US" dirty="0" smtClean="0"/>
              <a:t> that guy?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62313" y="3395755"/>
            <a:ext cx="0" cy="3031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6" y="3229"/>
            <a:ext cx="3701986" cy="754822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395664" y="156322"/>
            <a:ext cx="7475621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not use Euclidean space?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307" y="1988566"/>
            <a:ext cx="4122880" cy="1306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0036" y="3316415"/>
            <a:ext cx="5140925" cy="134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8658" y="4617163"/>
            <a:ext cx="6043636" cy="15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33" grpId="0" animBg="1"/>
      <p:bldP spid="35" grpId="0" animBg="1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5505" y="55710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state-of-the-art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6" y="3229"/>
            <a:ext cx="3701986" cy="754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" y="2065546"/>
            <a:ext cx="10683687" cy="41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621" y="95269"/>
            <a:ext cx="4584032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approach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6" y="3229"/>
            <a:ext cx="3701986" cy="754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703" y="1405463"/>
            <a:ext cx="253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generalized form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180" y="5951918"/>
            <a:ext cx="8602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Y. Mu</a:t>
            </a:r>
            <a:r>
              <a:rPr lang="en-US" sz="1400" dirty="0"/>
              <a:t>, W. Ding, D. Tao: Local discriminative distance metrics ensemble learning. Pattern Recognition 46(8):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Y. Mu</a:t>
            </a:r>
            <a:r>
              <a:rPr lang="en-US" sz="1400" dirty="0"/>
              <a:t>, W. Ding: Local Discriminative Distance Metrics and Their Real World Applications. </a:t>
            </a:r>
            <a:r>
              <a:rPr lang="en-US" sz="1400" dirty="0" smtClean="0"/>
              <a:t>ICDM PhD forum, </a:t>
            </a:r>
            <a:r>
              <a:rPr lang="en-US" sz="1400" dirty="0"/>
              <a:t>2013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67" y="1766569"/>
            <a:ext cx="8469816" cy="21794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197" y="3946063"/>
            <a:ext cx="8927783" cy="17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290" y="318845"/>
            <a:ext cx="7331576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Satisfied?</a:t>
            </a:r>
          </a:p>
        </p:txBody>
      </p:sp>
      <p:pic>
        <p:nvPicPr>
          <p:cNvPr id="6" name="Picture 3" descr="D:\Yang\research\biocrater\fig\crop\po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8929" y="2621725"/>
            <a:ext cx="585210" cy="5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Yang\research\biocrater\fig\crop\pos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0280" y="3350868"/>
            <a:ext cx="585210" cy="5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D:\Yang\research\biocrater\fig\crop\neg\8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44" y="3348863"/>
            <a:ext cx="585210" cy="5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62091" y="3607083"/>
            <a:ext cx="1410280" cy="1404942"/>
            <a:chOff x="4483397" y="3462705"/>
            <a:chExt cx="1410280" cy="1404942"/>
          </a:xfrm>
        </p:grpSpPr>
        <p:pic>
          <p:nvPicPr>
            <p:cNvPr id="13" name="Picture 10" descr="D:\Yang\research\biocrater\fig\crop\pos\2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286" y="4239966"/>
              <a:ext cx="632391" cy="62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D:\Yang\research\biocrater\fig\crop\pos\1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397" y="4243228"/>
              <a:ext cx="632391" cy="62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3" descr="D:\Yang\research\biocrater\fig\crop\neg\774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397" y="3462705"/>
              <a:ext cx="632391" cy="62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2" name="Straight Arrow Connector 31"/>
          <p:cNvCxnSpPr/>
          <p:nvPr/>
        </p:nvCxnSpPr>
        <p:spPr>
          <a:xfrm>
            <a:off x="1864894" y="5543471"/>
            <a:ext cx="525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864894" y="1820779"/>
            <a:ext cx="0" cy="37226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940257" y="3371323"/>
            <a:ext cx="2162480" cy="20260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872880" y="2277978"/>
            <a:ext cx="2057400" cy="19275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09876" y="5021179"/>
            <a:ext cx="5944563" cy="461665"/>
            <a:chOff x="5931182" y="4876801"/>
            <a:chExt cx="5944563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6638927" y="4876801"/>
              <a:ext cx="5236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local region </a:t>
              </a:r>
              <a:r>
                <a:rPr lang="en-US" sz="2400" dirty="0" smtClean="0"/>
                <a:t>1 with left shadowed craters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5931182" y="4893196"/>
              <a:ext cx="707745" cy="1513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026766" y="1418155"/>
            <a:ext cx="5401735" cy="1370317"/>
            <a:chOff x="7048072" y="1273777"/>
            <a:chExt cx="5401735" cy="1370317"/>
          </a:xfrm>
        </p:grpSpPr>
        <p:sp>
          <p:nvSpPr>
            <p:cNvPr id="44" name="TextBox 43"/>
            <p:cNvSpPr txBox="1"/>
            <p:nvPr/>
          </p:nvSpPr>
          <p:spPr>
            <a:xfrm>
              <a:off x="7048072" y="1273777"/>
              <a:ext cx="5401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local region </a:t>
              </a:r>
              <a:r>
                <a:rPr lang="en-US" sz="2400" dirty="0" smtClean="0"/>
                <a:t>2 </a:t>
              </a:r>
              <a:r>
                <a:rPr lang="en-US" sz="2400" dirty="0"/>
                <a:t>with </a:t>
              </a:r>
              <a:r>
                <a:rPr lang="en-US" sz="2400" dirty="0" smtClean="0"/>
                <a:t>right shadowed craters</a:t>
              </a:r>
              <a:endParaRPr lang="en-US" sz="24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7951586" y="1821392"/>
              <a:ext cx="839164" cy="8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065465" y="6113630"/>
            <a:ext cx="710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Optimization </a:t>
            </a:r>
            <a:r>
              <a:rPr lang="en-US" sz="2400" dirty="0"/>
              <a:t>issue (constraints will be compromised)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10417" y="4699816"/>
            <a:ext cx="4519863" cy="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41901" y="1711053"/>
            <a:ext cx="7645" cy="331012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532407" y="3104502"/>
            <a:ext cx="4695337" cy="1267097"/>
            <a:chOff x="7553713" y="2910691"/>
            <a:chExt cx="4695337" cy="1267097"/>
          </a:xfrm>
        </p:grpSpPr>
        <p:sp>
          <p:nvSpPr>
            <p:cNvPr id="24" name="Down Arrow 23"/>
            <p:cNvSpPr/>
            <p:nvPr/>
          </p:nvSpPr>
          <p:spPr>
            <a:xfrm rot="4057159">
              <a:off x="8232455" y="2945187"/>
              <a:ext cx="553859" cy="1911344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11909" y="2910691"/>
              <a:ext cx="3837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Projection directions conflict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5492" y="3228410"/>
            <a:ext cx="2209379" cy="627751"/>
            <a:chOff x="175492" y="3228410"/>
            <a:chExt cx="2209379" cy="627751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065465" y="3566167"/>
              <a:ext cx="1319406" cy="2899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5492" y="3228410"/>
              <a:ext cx="1341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Non-Crater</a:t>
              </a:r>
              <a:endParaRPr lang="en-US" sz="2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54552" y="2534342"/>
            <a:ext cx="1947776" cy="940377"/>
            <a:chOff x="5654552" y="2534342"/>
            <a:chExt cx="1947776" cy="940377"/>
          </a:xfrm>
        </p:grpSpPr>
        <p:sp>
          <p:nvSpPr>
            <p:cNvPr id="45" name="TextBox 44"/>
            <p:cNvSpPr txBox="1"/>
            <p:nvPr/>
          </p:nvSpPr>
          <p:spPr>
            <a:xfrm>
              <a:off x="6261063" y="2534342"/>
              <a:ext cx="1341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Non-Crater</a:t>
              </a:r>
              <a:endParaRPr lang="en-US" sz="20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5654552" y="2932850"/>
              <a:ext cx="1054127" cy="5418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081312" y="4472390"/>
            <a:ext cx="264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Projection direction</a:t>
            </a:r>
            <a:endParaRPr lang="en-US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6" y="3229"/>
            <a:ext cx="3701986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1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531" y="3967914"/>
            <a:ext cx="11863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Comments: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The summation is not taken over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. </a:t>
            </a:r>
            <a:r>
              <a:rPr lang="en-US" sz="2800" i="1" dirty="0" smtClean="0"/>
              <a:t>n </a:t>
            </a:r>
            <a:r>
              <a:rPr lang="en-US" sz="2800" dirty="0" smtClean="0"/>
              <a:t>distance </a:t>
            </a:r>
            <a:r>
              <a:rPr lang="en-US" sz="2800" dirty="0"/>
              <a:t>metrics </a:t>
            </a:r>
            <a:r>
              <a:rPr lang="en-US" sz="2800" dirty="0" smtClean="0"/>
              <a:t>in total for </a:t>
            </a:r>
            <a:r>
              <a:rPr lang="en-US" sz="2800" i="1" dirty="0" smtClean="0"/>
              <a:t>n </a:t>
            </a:r>
            <a:r>
              <a:rPr lang="en-US" sz="2800" dirty="0" smtClean="0"/>
              <a:t>training </a:t>
            </a:r>
            <a:r>
              <a:rPr lang="en-US" sz="2800" dirty="0"/>
              <a:t>samples.</a:t>
            </a:r>
          </a:p>
          <a:p>
            <a:pPr marL="457200" indent="-457200">
              <a:buAutoNum type="arabicPeriod"/>
            </a:pPr>
            <a:r>
              <a:rPr lang="en-US" sz="2800" dirty="0"/>
              <a:t>The distance between different class samples are maximized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71465" y="423278"/>
            <a:ext cx="3935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approach (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ii)</a:t>
            </a:r>
            <a:endParaRPr lang="en-US" sz="44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86" y="3229"/>
            <a:ext cx="3701986" cy="754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180" y="5951918"/>
            <a:ext cx="8602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Y. Mu</a:t>
            </a:r>
            <a:r>
              <a:rPr lang="en-US" sz="1400" dirty="0"/>
              <a:t>, W. Ding, D. Tao: Local discriminative distance metrics ensemble learning. Pattern Recognition 46(8):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Y. Mu</a:t>
            </a:r>
            <a:r>
              <a:rPr lang="en-US" sz="1400" dirty="0"/>
              <a:t>, W. Ding: Local Discriminative Distance Metrics and Their Real World Applications. </a:t>
            </a:r>
            <a:r>
              <a:rPr lang="en-US" sz="1400" dirty="0" smtClean="0"/>
              <a:t>ICDM PhD forum, </a:t>
            </a:r>
            <a:r>
              <a:rPr lang="en-US" sz="1400" dirty="0"/>
              <a:t>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451081"/>
            <a:ext cx="9179243" cy="22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643348" y="2214709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Feature selection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14300" y="2206743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Distance learning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10652" y="2224177"/>
            <a:ext cx="2057050" cy="20570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</a:rPr>
              <a:t>Classification</a:t>
            </a:r>
            <a:endParaRPr 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6996" y="2197275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Feature extraction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876047" y="27971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59699" y="27971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043351" y="28352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810652" y="3250343"/>
            <a:ext cx="0" cy="347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810652" y="5069675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10652" y="5822382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59306" y="4685268"/>
            <a:ext cx="12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959306" y="5444325"/>
            <a:ext cx="1391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213" y="320675"/>
            <a:ext cx="5113421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Issues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86" y="157597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classification problem, distance metric serves for classifiers</a:t>
            </a:r>
          </a:p>
          <a:p>
            <a:pPr lvl="1"/>
            <a:r>
              <a:rPr lang="en-US" dirty="0"/>
              <a:t>Most classifiers have limited VC dimension.</a:t>
            </a:r>
          </a:p>
          <a:p>
            <a:pPr marL="457200" lvl="1" indent="0">
              <a:buNone/>
            </a:pPr>
            <a:r>
              <a:rPr lang="en-US" dirty="0"/>
              <a:t>For example: linear classifier in 2-dimensional space has VC dimension 3.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16042"/>
            <a:ext cx="3651671" cy="7548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53857" y="3113301"/>
            <a:ext cx="1865332" cy="1654344"/>
            <a:chOff x="1567678" y="2800183"/>
            <a:chExt cx="1865332" cy="1654344"/>
          </a:xfrm>
        </p:grpSpPr>
        <p:sp>
          <p:nvSpPr>
            <p:cNvPr id="16" name="Plus 15"/>
            <p:cNvSpPr/>
            <p:nvPr/>
          </p:nvSpPr>
          <p:spPr>
            <a:xfrm>
              <a:off x="1567678" y="2898651"/>
              <a:ext cx="644649" cy="64464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>
              <a:off x="2759241" y="2800183"/>
              <a:ext cx="673769" cy="673769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>
              <a:off x="2422357" y="3780758"/>
              <a:ext cx="673769" cy="673769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1727799" y="2980536"/>
            <a:ext cx="561473" cy="191987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635629" y="3127861"/>
            <a:ext cx="1712490" cy="1625225"/>
            <a:chOff x="5942418" y="2492417"/>
            <a:chExt cx="1712490" cy="1625225"/>
          </a:xfrm>
        </p:grpSpPr>
        <p:sp>
          <p:nvSpPr>
            <p:cNvPr id="21" name="Plus 20"/>
            <p:cNvSpPr/>
            <p:nvPr/>
          </p:nvSpPr>
          <p:spPr>
            <a:xfrm>
              <a:off x="6274546" y="2492417"/>
              <a:ext cx="644649" cy="64464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>
              <a:off x="6981139" y="3443873"/>
              <a:ext cx="673769" cy="673769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5942418" y="3296277"/>
              <a:ext cx="644649" cy="64464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6972097" y="3017331"/>
            <a:ext cx="744478" cy="18462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336204" y="2996696"/>
            <a:ext cx="1173672" cy="1887555"/>
            <a:chOff x="6750025" y="2252119"/>
            <a:chExt cx="1173672" cy="1887555"/>
          </a:xfrm>
        </p:grpSpPr>
        <p:sp>
          <p:nvSpPr>
            <p:cNvPr id="26" name="Plus 25"/>
            <p:cNvSpPr/>
            <p:nvPr/>
          </p:nvSpPr>
          <p:spPr>
            <a:xfrm>
              <a:off x="7279048" y="2252119"/>
              <a:ext cx="644649" cy="64464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6750025" y="3495025"/>
              <a:ext cx="644649" cy="64464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lus 27"/>
            <p:cNvSpPr/>
            <p:nvPr/>
          </p:nvSpPr>
          <p:spPr>
            <a:xfrm>
              <a:off x="7072350" y="2836339"/>
              <a:ext cx="644649" cy="64464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4295284" y="3017331"/>
            <a:ext cx="744478" cy="18462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8753893" y="3134534"/>
            <a:ext cx="1446755" cy="1611878"/>
            <a:chOff x="9167714" y="2463299"/>
            <a:chExt cx="1446755" cy="1611878"/>
          </a:xfrm>
        </p:grpSpPr>
        <p:sp>
          <p:nvSpPr>
            <p:cNvPr id="31" name="Minus 30"/>
            <p:cNvSpPr/>
            <p:nvPr/>
          </p:nvSpPr>
          <p:spPr>
            <a:xfrm>
              <a:off x="9167714" y="2463299"/>
              <a:ext cx="673769" cy="673769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lus 31"/>
            <p:cNvSpPr/>
            <p:nvPr/>
          </p:nvSpPr>
          <p:spPr>
            <a:xfrm>
              <a:off x="9167714" y="3414486"/>
              <a:ext cx="644649" cy="64464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32"/>
            <p:cNvSpPr/>
            <p:nvPr/>
          </p:nvSpPr>
          <p:spPr>
            <a:xfrm>
              <a:off x="9940700" y="3401408"/>
              <a:ext cx="673769" cy="673769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lus 33"/>
            <p:cNvSpPr/>
            <p:nvPr/>
          </p:nvSpPr>
          <p:spPr>
            <a:xfrm>
              <a:off x="9969820" y="2477858"/>
              <a:ext cx="644649" cy="64464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200648" y="3335588"/>
            <a:ext cx="1464085" cy="758288"/>
            <a:chOff x="10200648" y="3335588"/>
            <a:chExt cx="1464085" cy="758288"/>
          </a:xfrm>
        </p:grpSpPr>
        <p:sp>
          <p:nvSpPr>
            <p:cNvPr id="39" name="Right Arrow 38"/>
            <p:cNvSpPr/>
            <p:nvPr/>
          </p:nvSpPr>
          <p:spPr>
            <a:xfrm rot="8724321">
              <a:off x="10200648" y="3772510"/>
              <a:ext cx="826038" cy="32136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58733" y="3335588"/>
              <a:ext cx="606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Fail</a:t>
              </a:r>
              <a:endParaRPr lang="en-US" sz="2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37937" y="5638356"/>
            <a:ext cx="968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Therefore, a good distance metric does not mean a good classification </a:t>
            </a:r>
            <a:r>
              <a:rPr lang="en-US" sz="2400" dirty="0" smtClean="0"/>
              <a:t>result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5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16042"/>
            <a:ext cx="3651671" cy="754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1465" y="423278"/>
            <a:ext cx="4057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approach (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iii)</a:t>
            </a:r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335" y="1289346"/>
            <a:ext cx="11701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have n distance metrics for </a:t>
            </a:r>
            <a:r>
              <a:rPr lang="en-US" sz="2800" i="1" dirty="0" smtClean="0"/>
              <a:t>n</a:t>
            </a:r>
            <a:r>
              <a:rPr lang="en-US" sz="2800" dirty="0" smtClean="0"/>
              <a:t> training samples. </a:t>
            </a:r>
          </a:p>
          <a:p>
            <a:r>
              <a:rPr lang="en-US" sz="2800" dirty="0" smtClean="0"/>
              <a:t>By training classifiers on each distance metric, we will have </a:t>
            </a:r>
            <a:r>
              <a:rPr lang="en-US" sz="2800" i="1" dirty="0" smtClean="0"/>
              <a:t>n</a:t>
            </a:r>
            <a:r>
              <a:rPr lang="en-US" sz="2800" dirty="0" smtClean="0"/>
              <a:t> classifiers.</a:t>
            </a:r>
          </a:p>
          <a:p>
            <a:r>
              <a:rPr lang="en-US" sz="2800" dirty="0" smtClean="0"/>
              <a:t>This is similar to </a:t>
            </a:r>
            <a:r>
              <a:rPr lang="en-US" sz="2800" dirty="0"/>
              <a:t>K-Nearest Neighbor </a:t>
            </a:r>
            <a:r>
              <a:rPr lang="en-US" sz="2800" dirty="0" smtClean="0"/>
              <a:t>classifier which has infinite VC-dimensions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" y="2964180"/>
            <a:ext cx="112100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Arrow 48"/>
          <p:cNvSpPr/>
          <p:nvPr/>
        </p:nvSpPr>
        <p:spPr>
          <a:xfrm>
            <a:off x="9043351" y="28352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5959699" y="27971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2876047" y="27971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14300" y="2216211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Classification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30648" y="2206743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</a:rPr>
              <a:t>Distance learning</a:t>
            </a:r>
          </a:p>
        </p:txBody>
      </p:sp>
      <p:sp>
        <p:nvSpPr>
          <p:cNvPr id="15" name="Oval 14"/>
          <p:cNvSpPr/>
          <p:nvPr/>
        </p:nvSpPr>
        <p:spPr>
          <a:xfrm>
            <a:off x="546996" y="2206743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Feature selection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67475" y="2197275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Feature extraction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Large-scale Data Analysis framework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>
            <a:stCxn id="15" idx="2"/>
          </p:cNvCxnSpPr>
          <p:nvPr/>
        </p:nvCxnSpPr>
        <p:spPr>
          <a:xfrm>
            <a:off x="546996" y="3235268"/>
            <a:ext cx="0" cy="347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6996" y="5054600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400" y="4685268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6996" y="5807307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0400" y="5444325"/>
            <a:ext cx="15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629095" y="3239916"/>
            <a:ext cx="0" cy="347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29095" y="5059248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9095" y="5811955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14300" y="3250343"/>
            <a:ext cx="0" cy="347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14300" y="5069675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14300" y="5822382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810652" y="3250343"/>
            <a:ext cx="0" cy="347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810652" y="5069675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810652" y="5822382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69223" y="468526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time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769223" y="5444325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Online algorithm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49776" y="4685268"/>
            <a:ext cx="10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849776" y="5444325"/>
            <a:ext cx="204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Pairwise constraints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959306" y="4685268"/>
            <a:ext cx="12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959306" y="5444325"/>
            <a:ext cx="1391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13797" y="1967057"/>
            <a:ext cx="3195170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IEEE TKDE in submitting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ICAMPAM (1),</a:t>
            </a:r>
            <a:r>
              <a:rPr lang="da-DK" dirty="0" smtClean="0"/>
              <a:t> </a:t>
            </a:r>
            <a:r>
              <a:rPr lang="da-DK" dirty="0"/>
              <a:t>2013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ICAMPAM (2),</a:t>
            </a:r>
            <a:r>
              <a:rPr lang="da-DK" dirty="0" smtClean="0"/>
              <a:t> </a:t>
            </a:r>
            <a:r>
              <a:rPr lang="da-DK" dirty="0"/>
              <a:t>2013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IJCNN,</a:t>
            </a:r>
            <a:r>
              <a:rPr lang="da-DK" dirty="0" smtClean="0"/>
              <a:t> </a:t>
            </a:r>
            <a:r>
              <a:rPr lang="da-DK" dirty="0"/>
              <a:t>2011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KSEM,</a:t>
            </a:r>
            <a:r>
              <a:rPr lang="da-DK" dirty="0" smtClean="0"/>
              <a:t> </a:t>
            </a:r>
            <a:r>
              <a:rPr lang="da-DK" dirty="0"/>
              <a:t>2011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ACM TIST, </a:t>
            </a:r>
            <a:r>
              <a:rPr lang="da-DK" dirty="0"/>
              <a:t>2011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IEEE TSMC-B, </a:t>
            </a:r>
            <a:r>
              <a:rPr lang="da-DK" dirty="0"/>
              <a:t>2011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Neurocomputing,</a:t>
            </a:r>
            <a:r>
              <a:rPr lang="da-DK" dirty="0" smtClean="0"/>
              <a:t> </a:t>
            </a:r>
            <a:r>
              <a:rPr lang="da-DK" dirty="0"/>
              <a:t>2010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Cognitive Computation, </a:t>
            </a:r>
            <a:r>
              <a:rPr lang="da-DK" dirty="0"/>
              <a:t>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17221" y="2666805"/>
            <a:ext cx="151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KDD </a:t>
            </a:r>
            <a:r>
              <a:rPr lang="en-US" dirty="0" smtClean="0"/>
              <a:t>2013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ICDM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81345" y="2147381"/>
            <a:ext cx="31951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/>
              <a:t>IEEE TKDE in </a:t>
            </a:r>
            <a:r>
              <a:rPr lang="da-DK" i="1" dirty="0" smtClean="0"/>
              <a:t>submitting</a:t>
            </a:r>
            <a:endParaRPr lang="en-US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PR </a:t>
            </a:r>
            <a:r>
              <a:rPr lang="en-US" dirty="0" smtClean="0"/>
              <a:t>2013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ICDM PhD forum,</a:t>
            </a:r>
            <a:r>
              <a:rPr lang="en-US" dirty="0" smtClean="0"/>
              <a:t> 2013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IJCNN</a:t>
            </a:r>
            <a:r>
              <a:rPr lang="da-DK" i="1" dirty="0"/>
              <a:t>,</a:t>
            </a:r>
            <a:r>
              <a:rPr lang="da-DK" dirty="0"/>
              <a:t> 2011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 smtClean="0"/>
              <a:t>IEEE </a:t>
            </a:r>
            <a:r>
              <a:rPr lang="da-DK" i="1" dirty="0"/>
              <a:t>TSMC-B, </a:t>
            </a:r>
            <a:r>
              <a:rPr lang="da-DK" dirty="0"/>
              <a:t>2011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/>
              <a:t>Neurocomputing,</a:t>
            </a:r>
            <a:r>
              <a:rPr lang="da-DK" dirty="0"/>
              <a:t> 2010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i="1" dirty="0"/>
              <a:t>Cognitive Computation, </a:t>
            </a:r>
            <a:r>
              <a:rPr lang="da-DK" dirty="0"/>
              <a:t>2009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37083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39 L 0.25312 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7.40741E-7 L 0.25261 0.001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11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5403 0.00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19" grpId="0" animBg="1"/>
      <p:bldP spid="19" grpId="1" animBg="1"/>
      <p:bldP spid="18" grpId="0" animBg="1"/>
      <p:bldP spid="18" grpId="1" animBg="1"/>
      <p:bldP spid="15" grpId="0" animBg="1"/>
      <p:bldP spid="15" grpId="1" animBg="1"/>
      <p:bldP spid="6" grpId="0" animBg="1"/>
      <p:bldP spid="6" grpId="1" animBg="1"/>
      <p:bldP spid="14" grpId="0"/>
      <p:bldP spid="16" grpId="0"/>
      <p:bldP spid="39" grpId="0"/>
      <p:bldP spid="40" grpId="0"/>
      <p:bldP spid="41" grpId="0"/>
      <p:bldP spid="42" grpId="0"/>
      <p:bldP spid="44" grpId="0"/>
      <p:bldP spid="45" grpId="0"/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242" y="635463"/>
            <a:ext cx="4744453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 analysis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Training time: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each training sample, we need to do an SVD.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Test time: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each test sample, we need to check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classifiers.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Training process is offline and it can be conducted</a:t>
                </a:r>
                <a:r>
                  <a:rPr lang="en-US" dirty="0"/>
                  <a:t> </a:t>
                </a:r>
                <a:r>
                  <a:rPr lang="en-US" dirty="0" smtClean="0"/>
                  <a:t>in parallel since each distance metric can be trained independently.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</a:t>
                </a:r>
                <a:r>
                  <a:rPr lang="en-US" dirty="0"/>
                  <a:t>indicates good scalability on large scale data.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16042"/>
            <a:ext cx="3651671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347" y="442896"/>
            <a:ext cx="5001126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 analysis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94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convergence rate to the generalized </a:t>
            </a:r>
            <a:r>
              <a:rPr lang="en-US" dirty="0" smtClean="0"/>
              <a:t>error for each distance metric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>
                <a:solidFill>
                  <a:srgbClr val="FF0000"/>
                </a:solidFill>
              </a:rPr>
              <a:t>VC dimension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error bound for each local classifier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with VC </a:t>
            </a:r>
            <a:r>
              <a:rPr lang="en-US" dirty="0" smtClean="0">
                <a:solidFill>
                  <a:srgbClr val="FF0000"/>
                </a:solidFill>
              </a:rPr>
              <a:t>dimension)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error bound for classifiers ensemble (</a:t>
            </a:r>
            <a:r>
              <a:rPr lang="en-US" dirty="0">
                <a:solidFill>
                  <a:srgbClr val="FF0000"/>
                </a:solidFill>
              </a:rPr>
              <a:t>without VC dimension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03" y="3701714"/>
            <a:ext cx="8037031" cy="2265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03" y="3898231"/>
            <a:ext cx="9690030" cy="2204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19" y="4036528"/>
            <a:ext cx="10584281" cy="1596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739" y="5862248"/>
            <a:ext cx="12100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Detail proof please refer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Y</a:t>
            </a:r>
            <a:r>
              <a:rPr lang="en-US" sz="2000" b="1" dirty="0"/>
              <a:t>. Mu</a:t>
            </a:r>
            <a:r>
              <a:rPr lang="en-US" sz="2000" dirty="0"/>
              <a:t>, W. Ding, D. Tao: Local discriminative distance metrics ensemble learning. Pattern Recognition 46(8):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Y. Mu</a:t>
            </a:r>
            <a:r>
              <a:rPr lang="en-US" sz="2000" dirty="0"/>
              <a:t>, W. Ding: Local Discriminative Distance Metrics and Their Real World Applications. </a:t>
            </a:r>
            <a:r>
              <a:rPr lang="en-US" sz="2000" dirty="0" smtClean="0"/>
              <a:t>ICDM, PhD forum </a:t>
            </a:r>
            <a:r>
              <a:rPr lang="en-US" sz="2000" dirty="0"/>
              <a:t>2013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16042"/>
            <a:ext cx="3651671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865" y="5217289"/>
            <a:ext cx="5934075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5208" y="6252686"/>
            <a:ext cx="529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Accelerometer based activity recognition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561022"/>
            <a:ext cx="574357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089910"/>
            <a:ext cx="3819525" cy="28765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25252" y="240030"/>
            <a:ext cx="3867150" cy="4495279"/>
            <a:chOff x="7285672" y="240030"/>
            <a:chExt cx="3867150" cy="44952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0447" y="240030"/>
              <a:ext cx="3762375" cy="18764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5672" y="2030209"/>
              <a:ext cx="3867150" cy="27051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91640" y="6053257"/>
            <a:ext cx="225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Crater detection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82974" y="4565369"/>
            <a:ext cx="227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Crime prediction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72662" y="655684"/>
            <a:ext cx="4323205" cy="1159595"/>
            <a:chOff x="5072662" y="655684"/>
            <a:chExt cx="4323205" cy="1159595"/>
          </a:xfrm>
        </p:grpSpPr>
        <p:sp>
          <p:nvSpPr>
            <p:cNvPr id="3" name="Right Arrow 2"/>
            <p:cNvSpPr/>
            <p:nvPr/>
          </p:nvSpPr>
          <p:spPr>
            <a:xfrm rot="8640913">
              <a:off x="5072662" y="1510829"/>
              <a:ext cx="1017024" cy="3044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74481" y="655684"/>
              <a:ext cx="34213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 crater feature under </a:t>
              </a:r>
            </a:p>
            <a:p>
              <a:r>
                <a:rPr lang="en-US" sz="2400" dirty="0" smtClean="0"/>
                <a:t>proposed distance metric</a:t>
              </a:r>
              <a:endParaRPr lang="en-US" sz="2400" dirty="0"/>
            </a:p>
          </p:txBody>
        </p:sp>
      </p:grpSp>
      <p:sp>
        <p:nvSpPr>
          <p:cNvPr id="14" name="Oval 13"/>
          <p:cNvSpPr/>
          <p:nvPr/>
        </p:nvSpPr>
        <p:spPr>
          <a:xfrm rot="20980418">
            <a:off x="684123" y="3436122"/>
            <a:ext cx="3850105" cy="790575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844462" y="5249373"/>
            <a:ext cx="1078477" cy="605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546941" y="1373721"/>
            <a:ext cx="1665075" cy="1156992"/>
            <a:chOff x="10546941" y="1373721"/>
            <a:chExt cx="1665075" cy="1156992"/>
          </a:xfrm>
        </p:grpSpPr>
        <p:sp>
          <p:nvSpPr>
            <p:cNvPr id="17" name="Right Arrow 16"/>
            <p:cNvSpPr/>
            <p:nvPr/>
          </p:nvSpPr>
          <p:spPr>
            <a:xfrm rot="8640913">
              <a:off x="10546941" y="2234853"/>
              <a:ext cx="792664" cy="29586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44462" y="1373721"/>
              <a:ext cx="13675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Proposed</a:t>
              </a:r>
            </a:p>
            <a:p>
              <a:r>
                <a:rPr lang="en-US" sz="2400" dirty="0" smtClean="0"/>
                <a:t>method</a:t>
              </a:r>
              <a:endParaRPr lang="en-US" sz="24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16042"/>
            <a:ext cx="3651671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177" y="4564380"/>
            <a:ext cx="2143125" cy="2133600"/>
          </a:xfrm>
          <a:prstGeom prst="rect">
            <a:avLst/>
          </a:prstGeom>
        </p:spPr>
      </p:pic>
      <p:pic>
        <p:nvPicPr>
          <p:cNvPr id="1028" name="Picture 4" descr="http://www.frontup4impact.com/mod/file/thumbnail.php?file_guid=6098&amp;size=large&amp;icontim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71" y="1451610"/>
            <a:ext cx="3403419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6996" y="2197275"/>
            <a:ext cx="11320706" cy="2083952"/>
            <a:chOff x="546996" y="2197275"/>
            <a:chExt cx="11320706" cy="2083952"/>
          </a:xfrm>
        </p:grpSpPr>
        <p:sp>
          <p:nvSpPr>
            <p:cNvPr id="9" name="Oval 8"/>
            <p:cNvSpPr/>
            <p:nvPr/>
          </p:nvSpPr>
          <p:spPr>
            <a:xfrm>
              <a:off x="3643348" y="2214709"/>
              <a:ext cx="2057050" cy="205705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bg1"/>
                  </a:solidFill>
                </a:rPr>
                <a:t>Feature selection</a:t>
              </a:r>
              <a:endParaRPr lang="en-US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714300" y="2206743"/>
              <a:ext cx="2057050" cy="205705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bg1"/>
                  </a:solidFill>
                </a:rPr>
                <a:t>Distance learning</a:t>
              </a:r>
              <a:endParaRPr lang="en-US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810652" y="2224177"/>
              <a:ext cx="2057050" cy="205705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bg1"/>
                  </a:solidFill>
                </a:rPr>
                <a:t>Classification</a:t>
              </a:r>
              <a:endParaRPr lang="en-US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6996" y="2197275"/>
              <a:ext cx="2057050" cy="20570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bg1"/>
                  </a:solidFill>
                </a:rPr>
                <a:t>Feature extraction</a:t>
              </a:r>
              <a:endParaRPr lang="en-US" b="1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2876047" y="2797118"/>
              <a:ext cx="482600" cy="8763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959699" y="2797118"/>
              <a:ext cx="482600" cy="8763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9043351" y="2835218"/>
              <a:ext cx="482600" cy="8763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46996" y="3235268"/>
            <a:ext cx="0" cy="347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6996" y="5054600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0400" y="4685268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46996" y="5807307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0400" y="5444325"/>
            <a:ext cx="15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7137" y="1876926"/>
            <a:ext cx="8486274" cy="3347285"/>
            <a:chOff x="1219200" y="2514600"/>
            <a:chExt cx="6096000" cy="2438400"/>
          </a:xfrm>
        </p:grpSpPr>
        <p:pic>
          <p:nvPicPr>
            <p:cNvPr id="5" name="Picture 2" descr="D:\Yang\research\biocrater\fig\crop\negc\montag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3733800"/>
              <a:ext cx="6096000" cy="1219200"/>
            </a:xfrm>
            <a:prstGeom prst="rect">
              <a:avLst/>
            </a:prstGeom>
            <a:noFill/>
          </p:spPr>
        </p:pic>
        <p:pic>
          <p:nvPicPr>
            <p:cNvPr id="6" name="Picture 3" descr="D:\Yang\research\biocrater\fig\crop\poss\montage-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514600"/>
              <a:ext cx="6096000" cy="12192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3508023" y="618662"/>
            <a:ext cx="538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Mars impact crater data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9683" y="1293402"/>
            <a:ext cx="6732877" cy="2586218"/>
            <a:chOff x="609600" y="609600"/>
            <a:chExt cx="8247583" cy="3657600"/>
          </a:xfrm>
        </p:grpSpPr>
        <p:sp>
          <p:nvSpPr>
            <p:cNvPr id="10" name="Rectangle 9"/>
            <p:cNvSpPr/>
            <p:nvPr/>
          </p:nvSpPr>
          <p:spPr>
            <a:xfrm>
              <a:off x="609600" y="1976735"/>
              <a:ext cx="914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1519535"/>
              <a:ext cx="9144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" y="2662535"/>
              <a:ext cx="4572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6800" y="2662535"/>
              <a:ext cx="457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0" y="1519535"/>
              <a:ext cx="3048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0" y="1519535"/>
              <a:ext cx="3048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3200" y="1519535"/>
              <a:ext cx="3048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33600" y="2662535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33600" y="2967335"/>
              <a:ext cx="9144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0" y="3272135"/>
              <a:ext cx="9144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0" y="15195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15195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57600" y="19767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14800" y="197673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0600" y="220533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7800" y="22053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00600" y="26625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57800" y="266253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57600" y="26625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14800" y="266253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57600" y="31197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14800" y="31197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43600" y="266253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00800" y="26625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43600" y="31197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00800" y="31197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43600" y="15195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00800" y="15195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43600" y="197673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00800" y="197673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H="1">
              <a:off x="5295900" y="2400300"/>
              <a:ext cx="3657600" cy="7620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09600"/>
              <a:ext cx="138958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2362200"/>
              <a:ext cx="138958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" name="Group 77"/>
            <p:cNvGrpSpPr/>
            <p:nvPr/>
          </p:nvGrpSpPr>
          <p:grpSpPr>
            <a:xfrm>
              <a:off x="8077200" y="2667000"/>
              <a:ext cx="609600" cy="609600"/>
              <a:chOff x="7543800" y="4800600"/>
              <a:chExt cx="914400" cy="914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543800" y="5257800"/>
                <a:ext cx="9144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543800" y="4800600"/>
                <a:ext cx="914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2185699" y="3714950"/>
            <a:ext cx="7492648" cy="2317269"/>
            <a:chOff x="-508318" y="1110199"/>
            <a:chExt cx="9717663" cy="3005405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6200" y="1981200"/>
              <a:ext cx="1066800" cy="107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10400" y="1905000"/>
              <a:ext cx="122872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24400" y="1928812"/>
              <a:ext cx="11430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1143000"/>
              <a:ext cx="118110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62200" y="2514600"/>
              <a:ext cx="11334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-508318" y="3214335"/>
              <a:ext cx="2108553" cy="39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Input crater image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5716" y="3716430"/>
              <a:ext cx="2923201" cy="39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Two S1 maps in one band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07763" y="3206149"/>
              <a:ext cx="2137659" cy="678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C1 map pool over</a:t>
              </a: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scales within band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94745" y="3218997"/>
              <a:ext cx="2514600" cy="67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C1 map pool over</a:t>
              </a: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local neighborhood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1143000" y="1828802"/>
              <a:ext cx="1066800" cy="6857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143000" y="2514600"/>
              <a:ext cx="1066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733800" y="1828800"/>
              <a:ext cx="8382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3657600" y="2590800"/>
              <a:ext cx="914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019800" y="25146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80547" y="1295400"/>
              <a:ext cx="2083605" cy="39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Linear summation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40992" y="1110199"/>
              <a:ext cx="1773830" cy="678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Max operation </a:t>
              </a: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within S1 band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82567" y="1141253"/>
              <a:ext cx="1773830" cy="678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Max operation </a:t>
              </a: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within C1 map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740612" y="6580310"/>
            <a:ext cx="6194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Y. Mu</a:t>
            </a:r>
            <a:r>
              <a:rPr lang="en-US" sz="1200" dirty="0"/>
              <a:t>, W. Ding, D. Tao, T. </a:t>
            </a:r>
            <a:r>
              <a:rPr lang="en-US" sz="1200" dirty="0" err="1"/>
              <a:t>Stepinski</a:t>
            </a:r>
            <a:r>
              <a:rPr lang="en-US" sz="1200" dirty="0"/>
              <a:t>: Biologically inspired model for crater detection. </a:t>
            </a:r>
            <a:r>
              <a:rPr lang="en-US" sz="1200" i="1" dirty="0"/>
              <a:t>IJCNN</a:t>
            </a:r>
            <a:r>
              <a:rPr lang="en-US" sz="1200" dirty="0"/>
              <a:t> (</a:t>
            </a:r>
            <a:r>
              <a:rPr lang="en-US" sz="1200" dirty="0" smtClean="0"/>
              <a:t>2011)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2740612" y="6290112"/>
            <a:ext cx="784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W. Ding, T</a:t>
            </a:r>
            <a:r>
              <a:rPr lang="en-US" sz="1200" dirty="0"/>
              <a:t>. </a:t>
            </a:r>
            <a:r>
              <a:rPr lang="en-US" sz="1200" dirty="0" err="1"/>
              <a:t>Stepinski</a:t>
            </a:r>
            <a:r>
              <a:rPr lang="en-US" sz="1200" dirty="0" smtClean="0"/>
              <a:t>:, </a:t>
            </a:r>
            <a:r>
              <a:rPr lang="en-US" sz="1200" b="1" dirty="0" smtClean="0"/>
              <a:t>Y. Mu</a:t>
            </a:r>
            <a:r>
              <a:rPr lang="en-US" sz="1200" dirty="0"/>
              <a:t>: Sub-Kilometer Crater Discovery with Boosting and Transfer Learning. </a:t>
            </a:r>
            <a:r>
              <a:rPr lang="en-US" sz="1200" i="1" dirty="0" smtClean="0"/>
              <a:t>ACM TIST </a:t>
            </a:r>
            <a:r>
              <a:rPr lang="en-US" sz="1200" dirty="0"/>
              <a:t>2(4): 39</a:t>
            </a:r>
            <a:r>
              <a:rPr lang="en-US" sz="1200" i="1" dirty="0" smtClean="0"/>
              <a:t> (</a:t>
            </a:r>
            <a:r>
              <a:rPr lang="en-US" sz="1200" dirty="0" smtClean="0"/>
              <a:t>2011):</a:t>
            </a:r>
            <a:endParaRPr lang="en-US" sz="12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55"/>
            <a:ext cx="3706560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36836 -0.3657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-1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Yang\research\svn_yangmu\presentation\New folder\Picture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38" y="2438400"/>
            <a:ext cx="3368664" cy="41148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91" y="2097994"/>
            <a:ext cx="367870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782" y="12700"/>
            <a:ext cx="88392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Crime data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41318"/>
            <a:ext cx="80010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Spatial influence</a:t>
            </a:r>
          </a:p>
          <a:p>
            <a:pPr marL="457200" lvl="1" indent="0">
              <a:buNone/>
            </a:pPr>
            <a:r>
              <a:rPr lang="en-US" dirty="0" smtClean="0"/>
              <a:t>Temporal influence</a:t>
            </a:r>
          </a:p>
          <a:p>
            <a:pPr marL="457200" lvl="1" indent="0">
              <a:buNone/>
            </a:pPr>
            <a:r>
              <a:rPr lang="en-US" dirty="0" smtClean="0"/>
              <a:t>The influence of other criminal events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Other criminal events may influence the residential burglaries: construction permits, foreclosure, mayor hotline inputs, motor vehicle larceny, social events, and offender data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62938" y="640569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60370" y="2348588"/>
            <a:ext cx="2305326" cy="3176027"/>
            <a:chOff x="1314856" y="381000"/>
            <a:chExt cx="3348617" cy="4510219"/>
          </a:xfrm>
          <a:solidFill>
            <a:srgbClr val="92D050"/>
          </a:solidFill>
        </p:grpSpPr>
        <p:pic>
          <p:nvPicPr>
            <p:cNvPr id="11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240" y="4058056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2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28" y="1295400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3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312" y="4362856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4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457956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5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216" y="2830296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6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585" y="685800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7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216" y="4058056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8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830296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9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804" y="2514600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0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28" y="381000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1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28" y="685800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2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240" y="4644331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3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216" y="3202106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4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804" y="3797258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5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856" y="3745605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3" descr="D:\Yang\research\svn_yangmu\course\cs739\tmp\team1\sdm_team1_phaseIII\Phase III\KMLFiles\greenRobber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856" y="3457956"/>
              <a:ext cx="246888" cy="24688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27" name="TextBox 26"/>
          <p:cNvSpPr txBox="1"/>
          <p:nvPr/>
        </p:nvSpPr>
        <p:spPr>
          <a:xfrm>
            <a:off x="4599438" y="878671"/>
            <a:ext cx="602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Crimes will be never spatially isolated (broken window theory)</a:t>
            </a:r>
          </a:p>
        </p:txBody>
      </p:sp>
      <p:pic>
        <p:nvPicPr>
          <p:cNvPr id="3075" name="Picture 3" descr="D:\Yang\research\svn_yangmu\presentation\New folder\Picture2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38" y="2438400"/>
            <a:ext cx="3360764" cy="41148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Yang\research\svn_yangmu\presentation\New folder\Picture3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39" y="2438400"/>
            <a:ext cx="3339251" cy="41148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9497189" y="4212108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3072" name="TextBox 3071"/>
          <p:cNvSpPr txBox="1"/>
          <p:nvPr/>
        </p:nvSpPr>
        <p:spPr>
          <a:xfrm>
            <a:off x="4580570" y="1256281"/>
            <a:ext cx="591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series patterns obey the social Disorganization theories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55"/>
            <a:ext cx="3706560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95" grpId="0"/>
      <p:bldP spid="95" grpId="1"/>
      <p:bldP spid="3072" grpId="0"/>
      <p:bldP spid="30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ubbleinfo.com/wp-content/uploads/2011/10/beatcr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21229"/>
              </p:ext>
            </p:extLst>
          </p:nvPr>
        </p:nvGraphicFramePr>
        <p:xfrm>
          <a:off x="6556071" y="1075812"/>
          <a:ext cx="1143000" cy="1402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673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673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73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7851471" y="1533803"/>
            <a:ext cx="609600" cy="338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17871" y="1533803"/>
            <a:ext cx="609600" cy="338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56071" y="1533803"/>
            <a:ext cx="381000" cy="964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575371" y="1518208"/>
            <a:ext cx="2263761" cy="369332"/>
            <a:chOff x="5159071" y="5379008"/>
            <a:chExt cx="2263761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5159071" y="5379008"/>
              <a:ext cx="2263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[1, 0, 1, 1, 1, 0, 1, 0, 0]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931907" y="5417370"/>
              <a:ext cx="292608" cy="2926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06871" y="5427436"/>
              <a:ext cx="292608" cy="2926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94879" y="2170668"/>
            <a:ext cx="322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 structure is destroyed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4"/>
            <a:endCxn id="15" idx="0"/>
          </p:cNvCxnSpPr>
          <p:nvPr/>
        </p:nvCxnSpPr>
        <p:spPr>
          <a:xfrm>
            <a:off x="9494511" y="1849178"/>
            <a:ext cx="311579" cy="321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4"/>
            <a:endCxn id="15" idx="0"/>
          </p:cNvCxnSpPr>
          <p:nvPr/>
        </p:nvCxnSpPr>
        <p:spPr>
          <a:xfrm flipH="1">
            <a:off x="9806090" y="1859244"/>
            <a:ext cx="363385" cy="311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014610" y="566777"/>
            <a:ext cx="1825371" cy="1763157"/>
            <a:chOff x="598310" y="4427577"/>
            <a:chExt cx="1825371" cy="1763157"/>
          </a:xfrm>
        </p:grpSpPr>
        <p:grpSp>
          <p:nvGrpSpPr>
            <p:cNvPr id="19" name="Group 18"/>
            <p:cNvGrpSpPr/>
            <p:nvPr/>
          </p:nvGrpSpPr>
          <p:grpSpPr>
            <a:xfrm>
              <a:off x="929971" y="4885809"/>
              <a:ext cx="1152525" cy="1304925"/>
              <a:chOff x="609600" y="685801"/>
              <a:chExt cx="1152525" cy="130492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038226" y="685801"/>
                <a:ext cx="0" cy="130492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19125" y="1066803"/>
                <a:ext cx="1143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09600" y="1338262"/>
                <a:ext cx="1143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/>
              <p:cNvGrpSpPr/>
              <p:nvPr/>
            </p:nvGrpSpPr>
            <p:grpSpPr>
              <a:xfrm>
                <a:off x="800100" y="842459"/>
                <a:ext cx="962025" cy="1128713"/>
                <a:chOff x="709612" y="2614612"/>
                <a:chExt cx="962025" cy="1128713"/>
              </a:xfrm>
            </p:grpSpPr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612" y="2667000"/>
                  <a:ext cx="962025" cy="971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047752" y="2667000"/>
                  <a:ext cx="0" cy="107632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709612" y="3048000"/>
                  <a:ext cx="962025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709612" y="3340100"/>
                  <a:ext cx="962025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58900" y="2614612"/>
                  <a:ext cx="0" cy="107632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Oval 24"/>
              <p:cNvSpPr/>
              <p:nvPr/>
            </p:nvSpPr>
            <p:spPr>
              <a:xfrm>
                <a:off x="800100" y="1199649"/>
                <a:ext cx="338140" cy="719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98310" y="4427577"/>
              <a:ext cx="1825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structure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991232" y="638254"/>
            <a:ext cx="152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feature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20800" y="553640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 representation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16473" y="13741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 example of residential burglary in a fourth-order tensor</a:t>
            </a:r>
            <a:endParaRPr lang="en-US" dirty="0"/>
          </a:p>
        </p:txBody>
      </p:sp>
      <p:sp>
        <p:nvSpPr>
          <p:cNvPr id="3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07500" y="81502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51739" y="3076686"/>
            <a:ext cx="676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[Residential Burglary, Social Events,…, Offender data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194300" y="3470338"/>
            <a:ext cx="4763465" cy="334318"/>
            <a:chOff x="1676400" y="2303163"/>
            <a:chExt cx="4763465" cy="334318"/>
          </a:xfrm>
        </p:grpSpPr>
        <p:sp>
          <p:nvSpPr>
            <p:cNvPr id="40" name="Down Arrow 39"/>
            <p:cNvSpPr/>
            <p:nvPr/>
          </p:nvSpPr>
          <p:spPr>
            <a:xfrm>
              <a:off x="1676400" y="2303163"/>
              <a:ext cx="140297" cy="33431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3690321" y="2303163"/>
              <a:ext cx="171444" cy="33431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6287465" y="2303163"/>
              <a:ext cx="152400" cy="33431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60862" y="3849434"/>
            <a:ext cx="6094438" cy="972270"/>
            <a:chOff x="1042962" y="2682259"/>
            <a:chExt cx="6094438" cy="972270"/>
          </a:xfrm>
        </p:grpSpPr>
        <p:grpSp>
          <p:nvGrpSpPr>
            <p:cNvPr id="44" name="Group 43"/>
            <p:cNvGrpSpPr/>
            <p:nvPr/>
          </p:nvGrpSpPr>
          <p:grpSpPr>
            <a:xfrm>
              <a:off x="1042962" y="2683172"/>
              <a:ext cx="1483068" cy="970444"/>
              <a:chOff x="1042962" y="2699344"/>
              <a:chExt cx="1483068" cy="970444"/>
            </a:xfrm>
          </p:grpSpPr>
          <p:pic>
            <p:nvPicPr>
              <p:cNvPr id="56" name="Picture 2" descr="D:\Yang\research\svn_yangmu\presentation\New folder\Picture1.e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962" y="2699344"/>
                <a:ext cx="773735" cy="946027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3" descr="D:\Yang\research\svn_yangmu\presentation\New folder\Picture2.e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2233" y="2703525"/>
                <a:ext cx="773735" cy="948161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D:\Yang\research\svn_yangmu\presentation\New folder\Picture3.e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2715834"/>
                <a:ext cx="773430" cy="9539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1477467" y="3205226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919910" y="2685067"/>
              <a:ext cx="1540821" cy="966654"/>
              <a:chOff x="3259779" y="2728248"/>
              <a:chExt cx="1540821" cy="966654"/>
            </a:xfrm>
          </p:grpSpPr>
          <p:pic>
            <p:nvPicPr>
              <p:cNvPr id="52" name="Picture 4" descr="D:\Yang\research\svn_yangmu\presentation\New folder\Picture3.e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779" y="2728248"/>
                <a:ext cx="773430" cy="9539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3" descr="D:\Yang\research\svn_yangmu\presentation\New folder\Picture2.e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3276" y="2731145"/>
                <a:ext cx="773735" cy="948161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D:\Yang\research\svn_yangmu\presentation\New folder\Picture1.e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6865" y="2732212"/>
                <a:ext cx="773735" cy="946027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3713468" y="3233237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691162" y="2682259"/>
              <a:ext cx="1446238" cy="972270"/>
              <a:chOff x="5691162" y="2667000"/>
              <a:chExt cx="1446238" cy="972270"/>
            </a:xfrm>
          </p:grpSpPr>
          <p:pic>
            <p:nvPicPr>
              <p:cNvPr id="48" name="Picture 2" descr="D:\Yang\research\svn_yangmu\presentation\New folder\Picture1.e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1162" y="2674927"/>
                <a:ext cx="773735" cy="946027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D:\Yang\research\svn_yangmu\presentation\New folder\Picture3.e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346" y="2667000"/>
                <a:ext cx="773430" cy="9539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6067031" y="3177605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  <p:pic>
            <p:nvPicPr>
              <p:cNvPr id="51" name="Picture 3" descr="D:\Yang\research\svn_yangmu\presentation\New folder\Picture2.e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3665" y="2674927"/>
                <a:ext cx="773735" cy="948161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4953000" y="2814451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829641" y="4889392"/>
            <a:ext cx="5435232" cy="1524108"/>
            <a:chOff x="2882900" y="5352296"/>
            <a:chExt cx="7772400" cy="2362200"/>
          </a:xfrm>
        </p:grpSpPr>
        <p:pic>
          <p:nvPicPr>
            <p:cNvPr id="35" name="Picture 34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360" y="5352296"/>
              <a:ext cx="6966840" cy="2362200"/>
            </a:xfrm>
            <a:prstGeom prst="rect">
              <a:avLst/>
            </a:prstGeom>
          </p:spPr>
        </p:pic>
        <p:sp>
          <p:nvSpPr>
            <p:cNvPr id="61" name="Double Bracket 60"/>
            <p:cNvSpPr/>
            <p:nvPr/>
          </p:nvSpPr>
          <p:spPr>
            <a:xfrm>
              <a:off x="2882900" y="5603938"/>
              <a:ext cx="7772400" cy="1981200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44274" y="2844225"/>
            <a:ext cx="2587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Tensor feature</a:t>
            </a:r>
            <a:endParaRPr lang="en-US" sz="3200" dirty="0"/>
          </a:p>
        </p:txBody>
      </p:sp>
      <p:sp>
        <p:nvSpPr>
          <p:cNvPr id="65" name="Rectangle 64"/>
          <p:cNvSpPr/>
          <p:nvPr/>
        </p:nvSpPr>
        <p:spPr>
          <a:xfrm>
            <a:off x="2737755" y="6545079"/>
            <a:ext cx="8603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Y. Mu</a:t>
            </a:r>
            <a:r>
              <a:rPr lang="en-US" sz="1200" dirty="0"/>
              <a:t>, W. Ding, M. </a:t>
            </a:r>
            <a:r>
              <a:rPr lang="en-US" sz="1200" dirty="0" err="1"/>
              <a:t>Morabito</a:t>
            </a:r>
            <a:r>
              <a:rPr lang="en-US" sz="1200" dirty="0"/>
              <a:t>, D. Tao: </a:t>
            </a:r>
            <a:r>
              <a:rPr lang="en-US" sz="1200" dirty="0" smtClean="0"/>
              <a:t>Empirical </a:t>
            </a:r>
            <a:r>
              <a:rPr lang="en-US" sz="1200" dirty="0"/>
              <a:t>Discriminative Tensor Analysis for Crime Forecasting. </a:t>
            </a:r>
            <a:r>
              <a:rPr lang="en-US" sz="1200" i="1" dirty="0"/>
              <a:t>KSEM</a:t>
            </a:r>
            <a:r>
              <a:rPr lang="en-US" sz="1200" dirty="0"/>
              <a:t> </a:t>
            </a:r>
            <a:r>
              <a:rPr lang="en-US" sz="1200" dirty="0" smtClean="0"/>
              <a:t>2011</a:t>
            </a:r>
            <a:endParaRPr lang="en-US" sz="12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55"/>
            <a:ext cx="3706560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5" grpId="0"/>
      <p:bldP spid="31" grpId="0"/>
      <p:bldP spid="32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3026" y="6211669"/>
            <a:ext cx="992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Y. Mu</a:t>
            </a:r>
            <a:r>
              <a:rPr lang="en-US" sz="1200" dirty="0"/>
              <a:t>, H. Lo, K. </a:t>
            </a:r>
            <a:r>
              <a:rPr lang="en-US" sz="1200" dirty="0" err="1"/>
              <a:t>Amaral</a:t>
            </a:r>
            <a:r>
              <a:rPr lang="en-US" sz="1200" dirty="0"/>
              <a:t>, W. Ding, S. </a:t>
            </a:r>
            <a:r>
              <a:rPr lang="en-US" sz="1200" dirty="0" err="1"/>
              <a:t>Crouter</a:t>
            </a:r>
            <a:r>
              <a:rPr lang="en-US" sz="1200" dirty="0"/>
              <a:t>: Discriminative Accelerometer Patterns in Children Physical Activities, </a:t>
            </a:r>
            <a:r>
              <a:rPr lang="en-US" sz="1200" i="1" dirty="0"/>
              <a:t>ICAMPAM</a:t>
            </a:r>
            <a:r>
              <a:rPr lang="en-US" sz="1200" dirty="0"/>
              <a:t>, </a:t>
            </a:r>
            <a:r>
              <a:rPr lang="en-US" sz="1200" dirty="0" smtClean="0"/>
              <a:t>2013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K. </a:t>
            </a:r>
            <a:r>
              <a:rPr lang="en-US" sz="1200" dirty="0" err="1"/>
              <a:t>Amaral</a:t>
            </a:r>
            <a:r>
              <a:rPr lang="en-US" sz="1200" dirty="0"/>
              <a:t>, </a:t>
            </a:r>
            <a:r>
              <a:rPr lang="en-US" sz="1200" b="1" dirty="0"/>
              <a:t>Y. Mu</a:t>
            </a:r>
            <a:r>
              <a:rPr lang="en-US" sz="1200" dirty="0"/>
              <a:t>, H. Lo, W. Ding, S. </a:t>
            </a:r>
            <a:r>
              <a:rPr lang="en-US" sz="1200" dirty="0" err="1"/>
              <a:t>Crouter</a:t>
            </a:r>
            <a:r>
              <a:rPr lang="en-US" sz="1200" dirty="0"/>
              <a:t>: Two-Tiered Machine Learning Model for Estimating Energy Expenditure in Children, </a:t>
            </a:r>
            <a:r>
              <a:rPr lang="en-US" sz="1200" i="1" dirty="0"/>
              <a:t>ICAMPAM</a:t>
            </a:r>
            <a:r>
              <a:rPr lang="en-US" sz="1200" dirty="0"/>
              <a:t>, </a:t>
            </a:r>
            <a:r>
              <a:rPr lang="en-US" sz="1200" dirty="0" smtClean="0"/>
              <a:t>2013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Y. Mu</a:t>
            </a:r>
            <a:r>
              <a:rPr lang="en-US" sz="1200" dirty="0"/>
              <a:t>, H. Lo, W. Ding, K. </a:t>
            </a:r>
            <a:r>
              <a:rPr lang="en-US" sz="1200" dirty="0" err="1"/>
              <a:t>Amaral</a:t>
            </a:r>
            <a:r>
              <a:rPr lang="en-US" sz="1200" dirty="0"/>
              <a:t>,  S. </a:t>
            </a:r>
            <a:r>
              <a:rPr lang="en-US" sz="1200" dirty="0" err="1"/>
              <a:t>Crouter</a:t>
            </a:r>
            <a:r>
              <a:rPr lang="en-US" sz="1200" dirty="0"/>
              <a:t>: </a:t>
            </a:r>
            <a:r>
              <a:rPr lang="en-US" sz="1200" dirty="0" err="1"/>
              <a:t>Bipart</a:t>
            </a:r>
            <a:r>
              <a:rPr lang="en-US" sz="1200" dirty="0"/>
              <a:t>: Learning Block Structure for Activity Detection, </a:t>
            </a:r>
            <a:r>
              <a:rPr lang="en-US" sz="1200" i="1" dirty="0" smtClean="0"/>
              <a:t>IEEE TKDE</a:t>
            </a:r>
            <a:r>
              <a:rPr lang="en-US" sz="1200" dirty="0" smtClean="0"/>
              <a:t> </a:t>
            </a:r>
            <a:r>
              <a:rPr lang="en-US" sz="1200" dirty="0"/>
              <a:t>submitted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69" y="453819"/>
            <a:ext cx="6443661" cy="3553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9169" y="85427"/>
            <a:ext cx="562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Accelerometer data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4142887" y="3037019"/>
            <a:ext cx="52385" cy="960178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90815" y="3584188"/>
            <a:ext cx="16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 vectors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5279474" y="3037020"/>
            <a:ext cx="52385" cy="960178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3458" y="4587021"/>
            <a:ext cx="619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activity has multiple feature vectors, </a:t>
            </a:r>
          </a:p>
          <a:p>
            <a:r>
              <a:rPr lang="en-US" dirty="0" smtClean="0"/>
              <a:t>we proposed the </a:t>
            </a:r>
            <a:r>
              <a:rPr lang="en-US" b="1" dirty="0" smtClean="0">
                <a:solidFill>
                  <a:srgbClr val="FF0000"/>
                </a:solidFill>
              </a:rPr>
              <a:t>block feature representation </a:t>
            </a:r>
            <a:r>
              <a:rPr lang="en-US" dirty="0" smtClean="0"/>
              <a:t>for each activity.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2" y="3783368"/>
            <a:ext cx="3788384" cy="228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55"/>
            <a:ext cx="3706560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264" y="306921"/>
            <a:ext cx="7475621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feature extraction works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38" y="5891084"/>
            <a:ext cx="10756900" cy="829240"/>
          </a:xfrm>
        </p:spPr>
        <p:txBody>
          <a:bodyPr>
            <a:normAutofit lnSpcReduction="10000"/>
          </a:bodyPr>
          <a:lstStyle/>
          <a:p>
            <a:r>
              <a:rPr lang="en-US" sz="1200" b="1" dirty="0" smtClean="0"/>
              <a:t>Y</a:t>
            </a:r>
            <a:r>
              <a:rPr lang="en-US" sz="1200" b="1" dirty="0"/>
              <a:t>. Mu</a:t>
            </a:r>
            <a:r>
              <a:rPr lang="en-US" sz="1200" dirty="0"/>
              <a:t>, D. Tao: Biologically inspired feature manifold for gait recognition. </a:t>
            </a:r>
            <a:r>
              <a:rPr lang="en-US" sz="1200" i="1" dirty="0" err="1"/>
              <a:t>Neurocomputing</a:t>
            </a:r>
            <a:r>
              <a:rPr lang="en-US" sz="1200" dirty="0"/>
              <a:t> 73(4-6): 895-902 (2010)</a:t>
            </a:r>
          </a:p>
          <a:p>
            <a:r>
              <a:rPr lang="en-US" sz="1200" dirty="0"/>
              <a:t>B. </a:t>
            </a:r>
            <a:r>
              <a:rPr lang="en-US" sz="1200" dirty="0" err="1"/>
              <a:t>Xie</a:t>
            </a:r>
            <a:r>
              <a:rPr lang="en-US" sz="1200" dirty="0"/>
              <a:t>, </a:t>
            </a:r>
            <a:r>
              <a:rPr lang="en-US" sz="1200" b="1" dirty="0"/>
              <a:t>Y. Mu</a:t>
            </a:r>
            <a:r>
              <a:rPr lang="en-US" sz="1200" dirty="0"/>
              <a:t>, M. Song, D. Tao: Random Projection Tree and </a:t>
            </a:r>
            <a:r>
              <a:rPr lang="en-US" sz="1200" dirty="0" err="1"/>
              <a:t>Multiview</a:t>
            </a:r>
            <a:r>
              <a:rPr lang="en-US" sz="1200" dirty="0"/>
              <a:t> Embedding for Large-Scale Image Retrieval. </a:t>
            </a:r>
            <a:r>
              <a:rPr lang="en-US" sz="1200" i="1" dirty="0"/>
              <a:t>ICONIP</a:t>
            </a:r>
            <a:r>
              <a:rPr lang="en-US" sz="1200" dirty="0"/>
              <a:t> (2) 2010: 641-649</a:t>
            </a:r>
          </a:p>
          <a:p>
            <a:r>
              <a:rPr lang="en-US" sz="1200" b="1" dirty="0"/>
              <a:t>Y. Mu</a:t>
            </a:r>
            <a:r>
              <a:rPr lang="en-US" sz="1200" dirty="0"/>
              <a:t>, D. Tao, X. Li, F. </a:t>
            </a:r>
            <a:r>
              <a:rPr lang="en-US" sz="1200" dirty="0" err="1"/>
              <a:t>Murtagh</a:t>
            </a:r>
            <a:r>
              <a:rPr lang="en-US" sz="1200" dirty="0"/>
              <a:t>: Biologically Inspired Tensor Features. </a:t>
            </a:r>
            <a:r>
              <a:rPr lang="en-US" sz="1200" i="1" dirty="0"/>
              <a:t>Cognitive Computation </a:t>
            </a:r>
            <a:r>
              <a:rPr lang="en-US" sz="1200" dirty="0"/>
              <a:t>1(4): 327-341 (2009)</a:t>
            </a:r>
          </a:p>
        </p:txBody>
      </p:sp>
      <p:pic>
        <p:nvPicPr>
          <p:cNvPr id="1028" name="Picture 4" descr="http://www.cs.umb.edu/~yangmu/image/biofe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95" y="2523707"/>
            <a:ext cx="6252648" cy="273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2" y="1888957"/>
            <a:ext cx="5028340" cy="3742761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55"/>
            <a:ext cx="3706560" cy="7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633823" y="2214709"/>
            <a:ext cx="2057050" cy="20570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</a:rPr>
              <a:t>Feature selection</a:t>
            </a:r>
            <a:endParaRPr lang="en-US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14300" y="2206743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Distance learning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10652" y="2224177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Classification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6996" y="2197275"/>
            <a:ext cx="2057050" cy="20570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</a:rPr>
              <a:t>Feature extraction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876047" y="27971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59699" y="27971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043351" y="2835218"/>
            <a:ext cx="482600" cy="876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29095" y="3239916"/>
            <a:ext cx="0" cy="3470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29095" y="5059248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29095" y="5811955"/>
            <a:ext cx="205705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69223" y="468526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time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69223" y="5444325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Online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geogia</Template>
  <TotalTime>4159</TotalTime>
  <Words>1100</Words>
  <Application>Microsoft Office PowerPoint</Application>
  <PresentationFormat>Widescreen</PresentationFormat>
  <Paragraphs>196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Visio</vt:lpstr>
      <vt:lpstr> Local Discriminative Distance Metrics and Their Real World Applications</vt:lpstr>
      <vt:lpstr>Large-scale Data Analysis framework</vt:lpstr>
      <vt:lpstr>PowerPoint Presentation</vt:lpstr>
      <vt:lpstr>PowerPoint Presentation</vt:lpstr>
      <vt:lpstr>Crime data</vt:lpstr>
      <vt:lpstr>PowerPoint Presentation</vt:lpstr>
      <vt:lpstr>PowerPoint Presentation</vt:lpstr>
      <vt:lpstr>Other feature extraction works</vt:lpstr>
      <vt:lpstr>PowerPoint Presentation</vt:lpstr>
      <vt:lpstr>PowerPoint Presentation</vt:lpstr>
      <vt:lpstr>PowerPoint Presentation</vt:lpstr>
      <vt:lpstr>Why not use Euclidean space?</vt:lpstr>
      <vt:lpstr>Representative state-of-the-art methods</vt:lpstr>
      <vt:lpstr>Our approach (i)</vt:lpstr>
      <vt:lpstr>Can the Goals be Satisfied?</vt:lpstr>
      <vt:lpstr>PowerPoint Presentation</vt:lpstr>
      <vt:lpstr>PowerPoint Presentation</vt:lpstr>
      <vt:lpstr>VC Dimension Issues</vt:lpstr>
      <vt:lpstr>PowerPoint Presentation</vt:lpstr>
      <vt:lpstr>Complexity analysis</vt:lpstr>
      <vt:lpstr>Theoretical analysis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Mu</dc:creator>
  <cp:lastModifiedBy>Yang</cp:lastModifiedBy>
  <cp:revision>345</cp:revision>
  <dcterms:created xsi:type="dcterms:W3CDTF">2013-11-24T04:53:19Z</dcterms:created>
  <dcterms:modified xsi:type="dcterms:W3CDTF">2013-12-27T04:15:58Z</dcterms:modified>
</cp:coreProperties>
</file>