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61" r:id="rId5"/>
    <p:sldId id="264" r:id="rId6"/>
    <p:sldId id="262" r:id="rId7"/>
    <p:sldId id="265" r:id="rId8"/>
    <p:sldId id="266" r:id="rId9"/>
    <p:sldId id="267" r:id="rId10"/>
    <p:sldId id="268" r:id="rId11"/>
    <p:sldId id="303" r:id="rId12"/>
    <p:sldId id="304" r:id="rId13"/>
    <p:sldId id="269" r:id="rId14"/>
    <p:sldId id="270" r:id="rId15"/>
    <p:sldId id="271" r:id="rId16"/>
    <p:sldId id="308" r:id="rId17"/>
    <p:sldId id="311" r:id="rId18"/>
    <p:sldId id="272"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306" r:id="rId33"/>
    <p:sldId id="288" r:id="rId34"/>
    <p:sldId id="289" r:id="rId35"/>
    <p:sldId id="258" r:id="rId36"/>
    <p:sldId id="290" r:id="rId37"/>
    <p:sldId id="293" r:id="rId38"/>
    <p:sldId id="292" r:id="rId39"/>
    <p:sldId id="294" r:id="rId40"/>
    <p:sldId id="295" r:id="rId41"/>
    <p:sldId id="296" r:id="rId42"/>
    <p:sldId id="297" r:id="rId43"/>
    <p:sldId id="300" r:id="rId44"/>
    <p:sldId id="310" r:id="rId45"/>
    <p:sldId id="302" r:id="rId46"/>
    <p:sldId id="259" r:id="rId47"/>
    <p:sldId id="298" r:id="rId48"/>
    <p:sldId id="299" r:id="rId49"/>
    <p:sldId id="260" r:id="rId50"/>
    <p:sldId id="307" r:id="rId5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85" autoAdjust="0"/>
  </p:normalViewPr>
  <p:slideViewPr>
    <p:cSldViewPr>
      <p:cViewPr varScale="1">
        <p:scale>
          <a:sx n="68" d="100"/>
          <a:sy n="68" d="100"/>
        </p:scale>
        <p:origin x="-58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fld id="{63F34768-A445-4DBF-81C7-243CBE74CD20}" type="datetimeFigureOut">
              <a:rPr lang="en-US" smtClean="0"/>
              <a:pPr>
                <a:defRPr/>
              </a:pPr>
              <a:t>4/1/2010</a:t>
            </a:fld>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a:lstStyle/>
          <a:p>
            <a:pPr>
              <a:defRPr/>
            </a:pPr>
            <a:fld id="{33B63737-9501-489F-AF8D-39D5A4FC49F9}" type="slidenum">
              <a:rPr lang="en-US" smtClean="0"/>
              <a:pPr>
                <a:defRPr/>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45FDA745-317C-4F82-89AE-3430CD751321}" type="datetimeFigureOut">
              <a:rPr lang="en-US" smtClean="0"/>
              <a:pPr>
                <a:defRPr/>
              </a:pPr>
              <a:t>4/1/2010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0F865BE-EB78-4E07-A2F8-8ED2752CFB6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B217E6A6-BB8B-42FC-B8F4-6579F520990A}" type="datetimeFigureOut">
              <a:rPr lang="en-US" smtClean="0"/>
              <a:pPr>
                <a:defRPr/>
              </a:pPr>
              <a:t>4/1/2010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2B5DC8C-A6A4-4E6E-8D75-451663407C5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020AB3A2-9DD1-4F42-BEB4-6921EF6B94F3}" type="datetimeFigureOut">
              <a:rPr lang="en-US" smtClean="0"/>
              <a:pPr>
                <a:defRPr/>
              </a:pPr>
              <a:t>4/1/2010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E5DA6AD-AF68-4113-BEB4-91960AD46D5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A7660CA8-B07D-4984-A8FC-0A5D67CE9B9E}" type="datetimeFigureOut">
              <a:rPr lang="en-US" smtClean="0"/>
              <a:pPr>
                <a:defRPr/>
              </a:pPr>
              <a:t>4/1/2010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924800" y="6416675"/>
            <a:ext cx="762000" cy="365125"/>
          </a:xfrm>
        </p:spPr>
        <p:txBody>
          <a:bodyPr/>
          <a:lstStyle/>
          <a:p>
            <a:pPr>
              <a:defRPr/>
            </a:pPr>
            <a:fld id="{FFD99F65-6E8D-40C8-A6A7-E6B81167595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90612A18-38F2-42EE-A926-261A87B4B527}" type="datetimeFigureOut">
              <a:rPr lang="en-US" smtClean="0"/>
              <a:pPr>
                <a:defRPr/>
              </a:pPr>
              <a:t>4/1/2010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1BFBAAC-CA39-4D86-86FE-9E1AE8216E62}"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8E85BB38-C332-4362-81E2-09AFB13CE955}" type="datetimeFigureOut">
              <a:rPr lang="en-US" smtClean="0"/>
              <a:pPr>
                <a:defRPr/>
              </a:pPr>
              <a:t>4/1/2010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9D0CBAD-CAFB-44D9-8543-FCD634AE7467}"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6D448C7-11E4-406B-9F4A-0255C95A2D0C}" type="datetimeFigureOut">
              <a:rPr lang="en-US" smtClean="0"/>
              <a:pPr>
                <a:defRPr/>
              </a:pPr>
              <a:t>4/1/2010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15E5A17-0566-418F-8D8F-464DCFB64DEC}"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D1F6DBD-2BAF-4D05-A992-CAB5DDBBECA4}" type="datetimeFigureOut">
              <a:rPr lang="en-US" smtClean="0"/>
              <a:pPr>
                <a:defRPr/>
              </a:pPr>
              <a:t>4/1/2010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673190A-3576-4C8D-A1F5-22B02BE1B0E7}"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B5649523-C839-496A-AA2C-D1C11DAECDA4}" type="datetimeFigureOut">
              <a:rPr lang="en-US" smtClean="0"/>
              <a:pPr>
                <a:defRPr/>
              </a:pPr>
              <a:t>4/1/2010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B616895-8530-40B6-B693-51C8C3FC3549}"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ADD9E91B-9940-4752-A4FD-F2418A541F5C}" type="datetimeFigureOut">
              <a:rPr lang="en-US" smtClean="0"/>
              <a:pPr>
                <a:defRPr/>
              </a:pPr>
              <a:t>4/1/2010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9BC5A63-A2AC-408A-BE7C-382DA5B00553}"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fld id="{B95FCE66-85F1-45F2-B5F7-6E97D040A3D6}" type="datetimeFigureOut">
              <a:rPr lang="en-US" smtClean="0"/>
              <a:pPr>
                <a:defRPr/>
              </a:pPr>
              <a:t>4/1/2010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2C03344F-E431-4740-9038-152AF7D7B98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gatlineducation.com/projectmanagement_overview.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merc.tv/img/fig/i18n.gif"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wilsonmar.com/i18n.htm#UglyAm"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normAutofit fontScale="90000"/>
          </a:bodyPr>
          <a:lstStyle/>
          <a:p>
            <a:pPr eaLnBrk="1" hangingPunct="1"/>
            <a:r>
              <a:rPr lang="en-US" dirty="0" smtClean="0"/>
              <a:t>Managing Data and Projects  Across the Globe</a:t>
            </a:r>
          </a:p>
        </p:txBody>
      </p:sp>
      <p:sp>
        <p:nvSpPr>
          <p:cNvPr id="3" name="Subtitle 2"/>
          <p:cNvSpPr>
            <a:spLocks noGrp="1"/>
          </p:cNvSpPr>
          <p:nvPr>
            <p:ph type="subTitle" idx="1"/>
          </p:nvPr>
        </p:nvSpPr>
        <p:spPr/>
        <p:txBody>
          <a:bodyPr rtlCol="0">
            <a:normAutofit fontScale="70000" lnSpcReduction="20000"/>
          </a:bodyPr>
          <a:lstStyle/>
          <a:p>
            <a:pPr eaLnBrk="1" fontAlgn="auto" hangingPunct="1">
              <a:spcAft>
                <a:spcPts val="0"/>
              </a:spcAft>
              <a:buFont typeface="Arial" pitchFamily="34" charset="0"/>
              <a:buNone/>
              <a:defRPr/>
            </a:pPr>
            <a:r>
              <a:rPr lang="en-US" dirty="0" smtClean="0"/>
              <a:t>University of Massachusetts  Software Engineering</a:t>
            </a:r>
          </a:p>
          <a:p>
            <a:pPr eaLnBrk="1" fontAlgn="auto" hangingPunct="1">
              <a:spcAft>
                <a:spcPts val="0"/>
              </a:spcAft>
              <a:buFont typeface="Arial" pitchFamily="34" charset="0"/>
              <a:buNone/>
              <a:defRPr/>
            </a:pPr>
            <a:r>
              <a:rPr lang="en-US" dirty="0" smtClean="0"/>
              <a:t>Donna Ferullo,</a:t>
            </a:r>
          </a:p>
          <a:p>
            <a:pPr eaLnBrk="1" fontAlgn="auto" hangingPunct="1">
              <a:spcAft>
                <a:spcPts val="0"/>
              </a:spcAft>
              <a:buFont typeface="Arial" pitchFamily="34" charset="0"/>
              <a:buNone/>
              <a:defRPr/>
            </a:pPr>
            <a:r>
              <a:rPr lang="en-US" dirty="0" smtClean="0"/>
              <a:t>Director of</a:t>
            </a:r>
          </a:p>
          <a:p>
            <a:pPr eaLnBrk="1" fontAlgn="auto" hangingPunct="1">
              <a:spcAft>
                <a:spcPts val="0"/>
              </a:spcAft>
              <a:buFont typeface="Arial" pitchFamily="34" charset="0"/>
              <a:buNone/>
              <a:defRPr/>
            </a:pPr>
            <a:r>
              <a:rPr lang="en-US" dirty="0" smtClean="0"/>
              <a:t>Research Programs, ASA</a:t>
            </a:r>
          </a:p>
          <a:p>
            <a:pPr eaLnBrk="1" fontAlgn="auto" hangingPunct="1">
              <a:spcAft>
                <a:spcPts val="0"/>
              </a:spcAft>
              <a:buFont typeface="Arial" pitchFamily="34" charset="0"/>
              <a:buNone/>
              <a:defRPr/>
            </a:pPr>
            <a:r>
              <a:rPr lang="en-US" dirty="0" smtClean="0"/>
              <a:t>April 1,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The Organizational Entities</a:t>
            </a:r>
          </a:p>
        </p:txBody>
      </p:sp>
      <p:sp>
        <p:nvSpPr>
          <p:cNvPr id="11267" name="Content Placeholder 2"/>
          <p:cNvSpPr>
            <a:spLocks noGrp="1"/>
          </p:cNvSpPr>
          <p:nvPr>
            <p:ph idx="1"/>
          </p:nvPr>
        </p:nvSpPr>
        <p:spPr/>
        <p:txBody>
          <a:bodyPr/>
          <a:lstStyle/>
          <a:p>
            <a:pPr eaLnBrk="1" hangingPunct="1"/>
            <a:r>
              <a:rPr lang="en-US" smtClean="0"/>
              <a:t>Sponsor – company that wants approval</a:t>
            </a:r>
          </a:p>
          <a:p>
            <a:pPr eaLnBrk="1" hangingPunct="1"/>
            <a:r>
              <a:rPr lang="en-US" smtClean="0"/>
              <a:t>CRO- clinical research organization</a:t>
            </a:r>
          </a:p>
          <a:p>
            <a:pPr eaLnBrk="1" hangingPunct="1"/>
            <a:r>
              <a:rPr lang="en-US" smtClean="0"/>
              <a:t>PI- Principal Investigator, research trained</a:t>
            </a:r>
          </a:p>
          <a:p>
            <a:pPr eaLnBrk="1" hangingPunct="1"/>
            <a:r>
              <a:rPr lang="en-US" smtClean="0"/>
              <a:t>Protocol/Study- the research project and the rules</a:t>
            </a:r>
          </a:p>
          <a:p>
            <a:pPr eaLnBrk="1" hangingPunct="1"/>
            <a:r>
              <a:rPr lang="en-US" smtClean="0"/>
              <a:t>Phase 1-IV Clinical Trials- the flow of research</a:t>
            </a:r>
          </a:p>
          <a:p>
            <a:pPr eaLnBrk="1" hangingPunct="1"/>
            <a:r>
              <a:rPr lang="en-US" smtClean="0"/>
              <a:t>Study sites- clinics participating, dispersed</a:t>
            </a:r>
          </a:p>
          <a:p>
            <a:pPr eaLnBrk="1" hangingPunct="1"/>
            <a:r>
              <a:rPr lang="en-US" smtClean="0"/>
              <a:t>Subjects- humans in the study</a:t>
            </a:r>
          </a:p>
          <a:p>
            <a:pPr eaLnBrk="1" hangingPunct="1"/>
            <a:r>
              <a:rPr lang="en-US" smtClean="0"/>
              <a:t>Data- recorded from the subjects</a:t>
            </a:r>
          </a:p>
          <a:p>
            <a:pPr eaLnBrk="1" hangingPunct="1"/>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Trial Phases</a:t>
            </a:r>
            <a:endParaRPr lang="en-US" dirty="0"/>
          </a:p>
        </p:txBody>
      </p:sp>
      <p:sp>
        <p:nvSpPr>
          <p:cNvPr id="3" name="Content Placeholder 2"/>
          <p:cNvSpPr>
            <a:spLocks noGrp="1"/>
          </p:cNvSpPr>
          <p:nvPr>
            <p:ph idx="1"/>
          </p:nvPr>
        </p:nvSpPr>
        <p:spPr/>
        <p:txBody>
          <a:bodyPr/>
          <a:lstStyle/>
          <a:p>
            <a:r>
              <a:rPr lang="en-US" b="1" dirty="0" smtClean="0"/>
              <a:t>Phase I:</a:t>
            </a:r>
            <a:r>
              <a:rPr lang="en-US" dirty="0" smtClean="0"/>
              <a:t> Researchers test a new drug or treatment in a small group of people for the first time to evaluate its safety, determine a safe dosage range, and identify side effects.</a:t>
            </a:r>
            <a:br>
              <a:rPr lang="en-US" dirty="0" smtClean="0"/>
            </a:br>
            <a:r>
              <a:rPr lang="en-US" dirty="0" smtClean="0"/>
              <a:t/>
            </a:r>
            <a:br>
              <a:rPr lang="en-US" dirty="0" smtClean="0"/>
            </a:br>
            <a:endParaRPr lang="en-US" dirty="0" smtClean="0"/>
          </a:p>
          <a:p>
            <a:r>
              <a:rPr lang="en-US" b="1" dirty="0" smtClean="0"/>
              <a:t>Phase II:</a:t>
            </a:r>
            <a:r>
              <a:rPr lang="en-US" dirty="0" smtClean="0"/>
              <a:t> The drug or treatment is given to a larger group of people to see if it is effective and to further evaluate its safety.</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Trial Phases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Phase III:</a:t>
            </a:r>
            <a:r>
              <a:rPr lang="en-US" dirty="0" smtClean="0"/>
              <a:t> The drug or treatment is given to large groups of people to confirm its effectiveness, monitor side effects, compare it to commonly used treatments, and collect information that will allow the drug or treatment to be used safely.</a:t>
            </a:r>
            <a:br>
              <a:rPr lang="en-US" dirty="0" smtClean="0"/>
            </a:br>
            <a:r>
              <a:rPr lang="en-US" dirty="0" smtClean="0"/>
              <a:t/>
            </a:r>
            <a:br>
              <a:rPr lang="en-US" dirty="0" smtClean="0"/>
            </a:br>
            <a:endParaRPr lang="en-US" dirty="0" smtClean="0"/>
          </a:p>
          <a:p>
            <a:r>
              <a:rPr lang="en-US" b="1" dirty="0" smtClean="0"/>
              <a:t>Phase IV:</a:t>
            </a:r>
            <a:r>
              <a:rPr lang="en-US" dirty="0" smtClean="0"/>
              <a:t> Studies are done after the drug or treatment has been marketed to gather information on the drug's effect in various populations and any side effects associated with long-term use.</a:t>
            </a:r>
            <a:br>
              <a:rPr lang="en-US" dirty="0" smtClean="0"/>
            </a:b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smtClean="0"/>
              <a:t>The Online Entities</a:t>
            </a:r>
          </a:p>
        </p:txBody>
      </p:sp>
      <p:sp>
        <p:nvSpPr>
          <p:cNvPr id="13315" name="Content Placeholder 2"/>
          <p:cNvSpPr>
            <a:spLocks noGrp="1"/>
          </p:cNvSpPr>
          <p:nvPr>
            <p:ph idx="1"/>
          </p:nvPr>
        </p:nvSpPr>
        <p:spPr/>
        <p:txBody>
          <a:bodyPr/>
          <a:lstStyle/>
          <a:p>
            <a:pPr eaLnBrk="1" hangingPunct="1"/>
            <a:r>
              <a:rPr lang="en-US" dirty="0" smtClean="0">
                <a:solidFill>
                  <a:schemeClr val="accent2">
                    <a:lumMod val="60000"/>
                    <a:lumOff val="40000"/>
                  </a:schemeClr>
                </a:solidFill>
              </a:rPr>
              <a:t>Database</a:t>
            </a:r>
          </a:p>
          <a:p>
            <a:r>
              <a:rPr lang="en-US" dirty="0" smtClean="0"/>
              <a:t>Case Report Form</a:t>
            </a:r>
          </a:p>
          <a:p>
            <a:pPr eaLnBrk="1" hangingPunct="1"/>
            <a:r>
              <a:rPr lang="en-US" dirty="0" smtClean="0">
                <a:solidFill>
                  <a:schemeClr val="accent2">
                    <a:lumMod val="60000"/>
                    <a:lumOff val="40000"/>
                  </a:schemeClr>
                </a:solidFill>
              </a:rPr>
              <a:t>Data Entry Fields</a:t>
            </a:r>
          </a:p>
          <a:p>
            <a:pPr eaLnBrk="1" hangingPunct="1"/>
            <a:r>
              <a:rPr lang="en-US" dirty="0" smtClean="0">
                <a:solidFill>
                  <a:schemeClr val="accent2">
                    <a:lumMod val="60000"/>
                    <a:lumOff val="40000"/>
                  </a:schemeClr>
                </a:solidFill>
              </a:rPr>
              <a:t>Rules and Validations</a:t>
            </a:r>
          </a:p>
          <a:p>
            <a:pPr eaLnBrk="1" hangingPunct="1"/>
            <a:r>
              <a:rPr lang="en-US" dirty="0" smtClean="0">
                <a:solidFill>
                  <a:schemeClr val="accent2">
                    <a:lumMod val="60000"/>
                    <a:lumOff val="40000"/>
                  </a:schemeClr>
                </a:solidFill>
              </a:rPr>
              <a:t>Electronic Data Capture</a:t>
            </a:r>
          </a:p>
          <a:p>
            <a:pPr eaLnBrk="1" hangingPunct="1"/>
            <a:r>
              <a:rPr lang="en-US" dirty="0" smtClean="0">
                <a:solidFill>
                  <a:schemeClr val="accent2">
                    <a:lumMod val="60000"/>
                    <a:lumOff val="40000"/>
                  </a:schemeClr>
                </a:solidFill>
              </a:rPr>
              <a:t>Remote Data Capture</a:t>
            </a:r>
          </a:p>
          <a:p>
            <a:pPr eaLnBrk="1" hangingPunct="1"/>
            <a:r>
              <a:rPr lang="en-US" dirty="0" smtClean="0">
                <a:solidFill>
                  <a:schemeClr val="accent2">
                    <a:lumMod val="60000"/>
                    <a:lumOff val="40000"/>
                  </a:schemeClr>
                </a:solidFill>
              </a:rPr>
              <a:t>Phone Data Capture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pPr eaLnBrk="1" hangingPunct="1"/>
            <a:r>
              <a:rPr lang="en-US" smtClean="0"/>
              <a:t>The Nuts and Bolts of a Data Management Project</a:t>
            </a:r>
          </a:p>
        </p:txBody>
      </p:sp>
      <p:sp>
        <p:nvSpPr>
          <p:cNvPr id="14339" name="Content Placeholder 2"/>
          <p:cNvSpPr>
            <a:spLocks noGrp="1"/>
          </p:cNvSpPr>
          <p:nvPr>
            <p:ph idx="1"/>
          </p:nvPr>
        </p:nvSpPr>
        <p:spPr/>
        <p:txBody>
          <a:bodyPr/>
          <a:lstStyle/>
          <a:p>
            <a:pPr eaLnBrk="1" hangingPunct="1"/>
            <a:r>
              <a:rPr lang="en-US" dirty="0" smtClean="0"/>
              <a:t>Data management plan -&gt;</a:t>
            </a:r>
          </a:p>
          <a:p>
            <a:pPr eaLnBrk="1" hangingPunct="1"/>
            <a:r>
              <a:rPr lang="en-US" dirty="0" smtClean="0"/>
              <a:t>Study setup -&gt;</a:t>
            </a:r>
          </a:p>
          <a:p>
            <a:pPr eaLnBrk="1" hangingPunct="1"/>
            <a:r>
              <a:rPr lang="en-US" dirty="0" smtClean="0"/>
              <a:t>Tracking CRF data -&gt;</a:t>
            </a:r>
          </a:p>
          <a:p>
            <a:pPr eaLnBrk="1" hangingPunct="1"/>
            <a:r>
              <a:rPr lang="en-US" dirty="0" smtClean="0"/>
              <a:t>Entering data -&gt;</a:t>
            </a:r>
          </a:p>
          <a:p>
            <a:pPr eaLnBrk="1" hangingPunct="1"/>
            <a:r>
              <a:rPr lang="en-US" dirty="0" smtClean="0"/>
              <a:t>Managing lab data -&gt;</a:t>
            </a:r>
          </a:p>
          <a:p>
            <a:pPr eaLnBrk="1" hangingPunct="1"/>
            <a:r>
              <a:rPr lang="en-US" dirty="0" smtClean="0"/>
              <a:t>Identifying and managing discrepancies -&gt;</a:t>
            </a:r>
          </a:p>
          <a:p>
            <a:pPr eaLnBrk="1" hangingPunct="1"/>
            <a:r>
              <a:rPr lang="en-US" dirty="0" smtClean="0"/>
              <a:t>Collecting adverse event data -&gt;</a:t>
            </a:r>
          </a:p>
          <a:p>
            <a:pPr eaLnBrk="1" hangingPunct="1">
              <a:buFont typeface="Arial" charset="0"/>
              <a:buNone/>
            </a:pPr>
            <a:endParaRPr lang="en-US" dirty="0" smtClean="0"/>
          </a:p>
          <a:p>
            <a:pPr eaLnBrk="1" hangingPunct="1"/>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dirty="0" smtClean="0"/>
              <a:t>Nuts and Bolts, Continued</a:t>
            </a:r>
          </a:p>
        </p:txBody>
      </p:sp>
      <p:sp>
        <p:nvSpPr>
          <p:cNvPr id="15363" name="Content Placeholder 2"/>
          <p:cNvSpPr>
            <a:spLocks noGrp="1"/>
          </p:cNvSpPr>
          <p:nvPr>
            <p:ph idx="1"/>
          </p:nvPr>
        </p:nvSpPr>
        <p:spPr/>
        <p:txBody>
          <a:bodyPr/>
          <a:lstStyle/>
          <a:p>
            <a:pPr eaLnBrk="1" hangingPunct="1"/>
            <a:r>
              <a:rPr lang="en-US" dirty="0" smtClean="0"/>
              <a:t>Coding reported terms -&gt;</a:t>
            </a:r>
          </a:p>
          <a:p>
            <a:pPr eaLnBrk="1" hangingPunct="1"/>
            <a:r>
              <a:rPr lang="en-US" dirty="0" smtClean="0"/>
              <a:t>Creating reports and transferring data-&gt;</a:t>
            </a:r>
          </a:p>
          <a:p>
            <a:pPr eaLnBrk="1" hangingPunct="1"/>
            <a:r>
              <a:rPr lang="en-US" dirty="0" smtClean="0"/>
              <a:t>Closing studies .</a:t>
            </a:r>
          </a:p>
          <a:p>
            <a:pPr eaLnBrk="1" hangingPunct="1"/>
            <a:endParaRPr lang="en-US" dirty="0" smtClean="0"/>
          </a:p>
          <a:p>
            <a:pPr eaLnBrk="1" hangingPunct="1"/>
            <a:endParaRPr lang="en-US" dirty="0" smtClean="0"/>
          </a:p>
          <a:p>
            <a:pPr eaLnBrk="1" hangingPunct="1">
              <a:buNone/>
            </a:pPr>
            <a:endParaRPr lang="en-US" dirty="0" smtClean="0"/>
          </a:p>
          <a:p>
            <a:pPr eaLnBrk="1" hangingPunct="1"/>
            <a:r>
              <a:rPr lang="en-US" u="sng" dirty="0" smtClean="0"/>
              <a:t>Clinical Data Management </a:t>
            </a:r>
            <a:r>
              <a:rPr lang="en-US" dirty="0" smtClean="0"/>
              <a:t>by Suzanne </a:t>
            </a:r>
            <a:r>
              <a:rPr lang="en-US" dirty="0" err="1" smtClean="0"/>
              <a:t>Prokscha</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Trial Visual</a:t>
            </a:r>
            <a:endParaRPr lang="en-US" dirty="0"/>
          </a:p>
        </p:txBody>
      </p:sp>
      <p:sp>
        <p:nvSpPr>
          <p:cNvPr id="4" name="Oval 3"/>
          <p:cNvSpPr/>
          <p:nvPr/>
        </p:nvSpPr>
        <p:spPr>
          <a:xfrm>
            <a:off x="533400" y="17526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981200" y="17526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429000" y="17526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800600" y="16764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248400" y="16764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20000" y="1600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4038600" y="3581400"/>
            <a:ext cx="762000" cy="76200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Magnetic Disk 11"/>
          <p:cNvSpPr/>
          <p:nvPr/>
        </p:nvSpPr>
        <p:spPr>
          <a:xfrm>
            <a:off x="3124200" y="5181600"/>
            <a:ext cx="2667000" cy="1371600"/>
          </a:xfrm>
          <a:prstGeom prst="flowChartMagneticDisk">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CDMS</a:t>
            </a:r>
            <a:endParaRPr lang="en-US" dirty="0">
              <a:solidFill>
                <a:schemeClr val="bg1"/>
              </a:solidFill>
            </a:endParaRPr>
          </a:p>
        </p:txBody>
      </p:sp>
      <p:sp>
        <p:nvSpPr>
          <p:cNvPr id="14" name="TextBox 13"/>
          <p:cNvSpPr txBox="1"/>
          <p:nvPr/>
        </p:nvSpPr>
        <p:spPr>
          <a:xfrm>
            <a:off x="533400" y="3048000"/>
            <a:ext cx="3048000" cy="369332"/>
          </a:xfrm>
          <a:prstGeom prst="rect">
            <a:avLst/>
          </a:prstGeom>
          <a:noFill/>
        </p:spPr>
        <p:txBody>
          <a:bodyPr wrap="square" rtlCol="0">
            <a:spAutoFit/>
          </a:bodyPr>
          <a:lstStyle/>
          <a:p>
            <a:pPr>
              <a:buFont typeface="Arial" pitchFamily="34" charset="0"/>
              <a:buChar char="•"/>
            </a:pPr>
            <a:endParaRPr lang="en-US"/>
          </a:p>
        </p:txBody>
      </p:sp>
      <p:sp>
        <p:nvSpPr>
          <p:cNvPr id="15" name="TextBox 14"/>
          <p:cNvSpPr txBox="1"/>
          <p:nvPr/>
        </p:nvSpPr>
        <p:spPr>
          <a:xfrm>
            <a:off x="381000" y="2971800"/>
            <a:ext cx="2362200" cy="923330"/>
          </a:xfrm>
          <a:prstGeom prst="rect">
            <a:avLst/>
          </a:prstGeom>
          <a:noFill/>
        </p:spPr>
        <p:txBody>
          <a:bodyPr wrap="square" rtlCol="0">
            <a:spAutoFit/>
          </a:bodyPr>
          <a:lstStyle/>
          <a:p>
            <a:r>
              <a:rPr lang="en-US" dirty="0" smtClean="0"/>
              <a:t>Clinical Sites With Subjects :EDC, RDC, IRT</a:t>
            </a:r>
            <a:endParaRPr lang="en-US" dirty="0"/>
          </a:p>
        </p:txBody>
      </p:sp>
      <p:sp>
        <p:nvSpPr>
          <p:cNvPr id="16" name="TextBox 15"/>
          <p:cNvSpPr txBox="1"/>
          <p:nvPr/>
        </p:nvSpPr>
        <p:spPr>
          <a:xfrm>
            <a:off x="5105400" y="3886200"/>
            <a:ext cx="2514600" cy="369332"/>
          </a:xfrm>
          <a:prstGeom prst="rect">
            <a:avLst/>
          </a:prstGeom>
          <a:noFill/>
        </p:spPr>
        <p:txBody>
          <a:bodyPr wrap="square" rtlCol="0">
            <a:spAutoFit/>
          </a:bodyPr>
          <a:lstStyle/>
          <a:p>
            <a:r>
              <a:rPr lang="en-US" dirty="0" smtClean="0"/>
              <a:t>Subject Data</a:t>
            </a:r>
            <a:endParaRPr lang="en-US" dirty="0"/>
          </a:p>
        </p:txBody>
      </p:sp>
      <p:sp>
        <p:nvSpPr>
          <p:cNvPr id="17" name="TextBox 16"/>
          <p:cNvSpPr txBox="1"/>
          <p:nvPr/>
        </p:nvSpPr>
        <p:spPr>
          <a:xfrm>
            <a:off x="6248400" y="4953000"/>
            <a:ext cx="2133600" cy="646331"/>
          </a:xfrm>
          <a:prstGeom prst="rect">
            <a:avLst/>
          </a:prstGeom>
          <a:noFill/>
        </p:spPr>
        <p:txBody>
          <a:bodyPr wrap="square" rtlCol="0">
            <a:spAutoFit/>
          </a:bodyPr>
          <a:lstStyle/>
          <a:p>
            <a:r>
              <a:rPr lang="en-US" dirty="0" smtClean="0"/>
              <a:t>Sponsor’s Database</a:t>
            </a:r>
            <a:endParaRPr lang="en-US" dirty="0"/>
          </a:p>
        </p:txBody>
      </p:sp>
      <p:pic>
        <p:nvPicPr>
          <p:cNvPr id="2049" name="Picture 1" descr="C:\Documents and Settings\dferullo\Local Settings\Temporary Internet Files\Content.IE5\2H9U2741\MMj02836180000[1].gif"/>
          <p:cNvPicPr>
            <a:picLocks noChangeAspect="1" noChangeArrowheads="1" noCrop="1"/>
          </p:cNvPicPr>
          <p:nvPr/>
        </p:nvPicPr>
        <p:blipFill>
          <a:blip r:embed="rId2" cstate="print"/>
          <a:srcRect/>
          <a:stretch>
            <a:fillRect/>
          </a:stretch>
        </p:blipFill>
        <p:spPr bwMode="auto">
          <a:xfrm>
            <a:off x="4953000" y="1828800"/>
            <a:ext cx="609600" cy="638175"/>
          </a:xfrm>
          <a:prstGeom prst="rect">
            <a:avLst/>
          </a:prstGeom>
          <a:noFill/>
        </p:spPr>
      </p:pic>
      <p:sp>
        <p:nvSpPr>
          <p:cNvPr id="21" name="TextBox 20"/>
          <p:cNvSpPr txBox="1"/>
          <p:nvPr/>
        </p:nvSpPr>
        <p:spPr>
          <a:xfrm>
            <a:off x="4876800" y="2743200"/>
            <a:ext cx="1981200" cy="646331"/>
          </a:xfrm>
          <a:prstGeom prst="rect">
            <a:avLst/>
          </a:prstGeom>
          <a:noFill/>
        </p:spPr>
        <p:txBody>
          <a:bodyPr wrap="square" rtlCol="0">
            <a:spAutoFit/>
          </a:bodyPr>
          <a:lstStyle/>
          <a:p>
            <a:r>
              <a:rPr lang="en-US" dirty="0" smtClean="0"/>
              <a:t>Case Report Form</a:t>
            </a:r>
            <a:endParaRPr lang="en-US" dirty="0"/>
          </a:p>
        </p:txBody>
      </p:sp>
      <p:sp>
        <p:nvSpPr>
          <p:cNvPr id="22" name="TextBox 21"/>
          <p:cNvSpPr txBox="1"/>
          <p:nvPr/>
        </p:nvSpPr>
        <p:spPr>
          <a:xfrm>
            <a:off x="6781800" y="3276600"/>
            <a:ext cx="1447800" cy="369332"/>
          </a:xfrm>
          <a:prstGeom prst="rect">
            <a:avLst/>
          </a:prstGeom>
          <a:noFill/>
        </p:spPr>
        <p:txBody>
          <a:bodyPr wrap="square" rtlCol="0">
            <a:spAutoFit/>
          </a:bodyPr>
          <a:lstStyle/>
          <a:p>
            <a:endParaRPr lang="en-US"/>
          </a:p>
        </p:txBody>
      </p:sp>
      <p:pic>
        <p:nvPicPr>
          <p:cNvPr id="24" name="Picture 1" descr="C:\Documents and Settings\dferullo\Local Settings\Temporary Internet Files\Content.IE5\2H9U2741\MMj02836180000[1].gif"/>
          <p:cNvPicPr>
            <a:picLocks noChangeAspect="1" noChangeArrowheads="1" noCrop="1"/>
          </p:cNvPicPr>
          <p:nvPr/>
        </p:nvPicPr>
        <p:blipFill>
          <a:blip r:embed="rId2" cstate="print"/>
          <a:srcRect/>
          <a:stretch>
            <a:fillRect/>
          </a:stretch>
        </p:blipFill>
        <p:spPr bwMode="auto">
          <a:xfrm>
            <a:off x="3657600" y="1905000"/>
            <a:ext cx="609600" cy="638175"/>
          </a:xfrm>
          <a:prstGeom prst="rect">
            <a:avLst/>
          </a:prstGeom>
          <a:noFill/>
        </p:spPr>
      </p:pic>
      <p:pic>
        <p:nvPicPr>
          <p:cNvPr id="25" name="Picture 1" descr="C:\Documents and Settings\dferullo\Local Settings\Temporary Internet Files\Content.IE5\2H9U2741\MMj02836180000[1].gif"/>
          <p:cNvPicPr>
            <a:picLocks noChangeAspect="1" noChangeArrowheads="1" noCrop="1"/>
          </p:cNvPicPr>
          <p:nvPr/>
        </p:nvPicPr>
        <p:blipFill>
          <a:blip r:embed="rId2" cstate="print"/>
          <a:srcRect/>
          <a:stretch>
            <a:fillRect/>
          </a:stretch>
        </p:blipFill>
        <p:spPr bwMode="auto">
          <a:xfrm>
            <a:off x="2133600" y="1905000"/>
            <a:ext cx="609600" cy="638175"/>
          </a:xfrm>
          <a:prstGeom prst="rect">
            <a:avLst/>
          </a:prstGeom>
          <a:noFill/>
        </p:spPr>
      </p:pic>
      <p:pic>
        <p:nvPicPr>
          <p:cNvPr id="27" name="Picture 1" descr="C:\Documents and Settings\dferullo\Local Settings\Temporary Internet Files\Content.IE5\2H9U2741\MMj02836180000[1].gif"/>
          <p:cNvPicPr>
            <a:picLocks noChangeAspect="1" noChangeArrowheads="1" noCrop="1"/>
          </p:cNvPicPr>
          <p:nvPr/>
        </p:nvPicPr>
        <p:blipFill>
          <a:blip r:embed="rId2" cstate="print"/>
          <a:srcRect/>
          <a:stretch>
            <a:fillRect/>
          </a:stretch>
        </p:blipFill>
        <p:spPr bwMode="auto">
          <a:xfrm>
            <a:off x="685800" y="1905000"/>
            <a:ext cx="609600" cy="638175"/>
          </a:xfrm>
          <a:prstGeom prst="rect">
            <a:avLst/>
          </a:prstGeom>
          <a:noFill/>
        </p:spPr>
      </p:pic>
      <p:pic>
        <p:nvPicPr>
          <p:cNvPr id="28" name="Picture 1" descr="C:\Documents and Settings\dferullo\Local Settings\Temporary Internet Files\Content.IE5\2H9U2741\MMj02836180000[1].gif"/>
          <p:cNvPicPr>
            <a:picLocks noChangeAspect="1" noChangeArrowheads="1" noCrop="1"/>
          </p:cNvPicPr>
          <p:nvPr/>
        </p:nvPicPr>
        <p:blipFill>
          <a:blip r:embed="rId2" cstate="print"/>
          <a:srcRect/>
          <a:stretch>
            <a:fillRect/>
          </a:stretch>
        </p:blipFill>
        <p:spPr bwMode="auto">
          <a:xfrm>
            <a:off x="6400800" y="1752600"/>
            <a:ext cx="609600" cy="638175"/>
          </a:xfrm>
          <a:prstGeom prst="rect">
            <a:avLst/>
          </a:prstGeom>
          <a:noFill/>
        </p:spPr>
      </p:pic>
      <p:pic>
        <p:nvPicPr>
          <p:cNvPr id="29" name="Picture 1" descr="C:\Documents and Settings\dferullo\Local Settings\Temporary Internet Files\Content.IE5\2H9U2741\MMj02836180000[1].gif"/>
          <p:cNvPicPr>
            <a:picLocks noChangeAspect="1" noChangeArrowheads="1" noCrop="1"/>
          </p:cNvPicPr>
          <p:nvPr/>
        </p:nvPicPr>
        <p:blipFill>
          <a:blip r:embed="rId2" cstate="print"/>
          <a:srcRect/>
          <a:stretch>
            <a:fillRect/>
          </a:stretch>
        </p:blipFill>
        <p:spPr bwMode="auto">
          <a:xfrm>
            <a:off x="7924800" y="1676400"/>
            <a:ext cx="609600" cy="638175"/>
          </a:xfrm>
          <a:prstGeom prst="rect">
            <a:avLst/>
          </a:prstGeom>
          <a:noFill/>
        </p:spPr>
      </p:pic>
      <p:sp>
        <p:nvSpPr>
          <p:cNvPr id="30" name="TextBox 29"/>
          <p:cNvSpPr txBox="1"/>
          <p:nvPr/>
        </p:nvSpPr>
        <p:spPr>
          <a:xfrm>
            <a:off x="3733800" y="1295400"/>
            <a:ext cx="1905000" cy="369332"/>
          </a:xfrm>
          <a:prstGeom prst="rect">
            <a:avLst/>
          </a:prstGeom>
          <a:noFill/>
        </p:spPr>
        <p:txBody>
          <a:bodyPr wrap="square" rtlCol="0">
            <a:spAutoFit/>
          </a:bodyPr>
          <a:lstStyle/>
          <a:p>
            <a:r>
              <a:rPr lang="en-US" dirty="0" smtClean="0"/>
              <a:t>PI and Protocol </a:t>
            </a:r>
            <a:endParaRPr lang="en-US" dirty="0"/>
          </a:p>
        </p:txBody>
      </p:sp>
      <p:sp>
        <p:nvSpPr>
          <p:cNvPr id="31" name="Right Arrow 30"/>
          <p:cNvSpPr/>
          <p:nvPr/>
        </p:nvSpPr>
        <p:spPr>
          <a:xfrm>
            <a:off x="6096000" y="6019800"/>
            <a:ext cx="1066800" cy="381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3" name="Group 5"/>
          <p:cNvGrpSpPr>
            <a:grpSpLocks noChangeAspect="1"/>
          </p:cNvGrpSpPr>
          <p:nvPr/>
        </p:nvGrpSpPr>
        <p:grpSpPr bwMode="auto">
          <a:xfrm>
            <a:off x="7340600" y="5197475"/>
            <a:ext cx="1803400" cy="1660525"/>
            <a:chOff x="4624" y="3274"/>
            <a:chExt cx="1136" cy="1046"/>
          </a:xfrm>
        </p:grpSpPr>
        <p:sp>
          <p:nvSpPr>
            <p:cNvPr id="2052" name="AutoShape 4"/>
            <p:cNvSpPr>
              <a:spLocks noChangeAspect="1" noChangeArrowheads="1" noTextEdit="1"/>
            </p:cNvSpPr>
            <p:nvPr/>
          </p:nvSpPr>
          <p:spPr bwMode="auto">
            <a:xfrm>
              <a:off x="4624" y="3274"/>
              <a:ext cx="1136" cy="10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4" name="Freeform 6"/>
            <p:cNvSpPr>
              <a:spLocks/>
            </p:cNvSpPr>
            <p:nvPr/>
          </p:nvSpPr>
          <p:spPr bwMode="auto">
            <a:xfrm>
              <a:off x="4628" y="3278"/>
              <a:ext cx="1128" cy="1038"/>
            </a:xfrm>
            <a:custGeom>
              <a:avLst/>
              <a:gdLst/>
              <a:ahLst/>
              <a:cxnLst>
                <a:cxn ang="0">
                  <a:pos x="1114" y="218"/>
                </a:cxn>
                <a:cxn ang="0">
                  <a:pos x="1104" y="210"/>
                </a:cxn>
                <a:cxn ang="0">
                  <a:pos x="1084" y="206"/>
                </a:cxn>
                <a:cxn ang="0">
                  <a:pos x="1072" y="208"/>
                </a:cxn>
                <a:cxn ang="0">
                  <a:pos x="1046" y="214"/>
                </a:cxn>
                <a:cxn ang="0">
                  <a:pos x="1048" y="172"/>
                </a:cxn>
                <a:cxn ang="0">
                  <a:pos x="1048" y="170"/>
                </a:cxn>
                <a:cxn ang="0">
                  <a:pos x="1044" y="150"/>
                </a:cxn>
                <a:cxn ang="0">
                  <a:pos x="1032" y="136"/>
                </a:cxn>
                <a:cxn ang="0">
                  <a:pos x="1020" y="128"/>
                </a:cxn>
                <a:cxn ang="0">
                  <a:pos x="1006" y="126"/>
                </a:cxn>
                <a:cxn ang="0">
                  <a:pos x="1000" y="114"/>
                </a:cxn>
                <a:cxn ang="0">
                  <a:pos x="990" y="102"/>
                </a:cxn>
                <a:cxn ang="0">
                  <a:pos x="982" y="98"/>
                </a:cxn>
                <a:cxn ang="0">
                  <a:pos x="962" y="94"/>
                </a:cxn>
                <a:cxn ang="0">
                  <a:pos x="952" y="96"/>
                </a:cxn>
                <a:cxn ang="0">
                  <a:pos x="950" y="96"/>
                </a:cxn>
                <a:cxn ang="0">
                  <a:pos x="946" y="62"/>
                </a:cxn>
                <a:cxn ang="0">
                  <a:pos x="940" y="44"/>
                </a:cxn>
                <a:cxn ang="0">
                  <a:pos x="928" y="30"/>
                </a:cxn>
                <a:cxn ang="0">
                  <a:pos x="894" y="8"/>
                </a:cxn>
                <a:cxn ang="0">
                  <a:pos x="886" y="4"/>
                </a:cxn>
                <a:cxn ang="0">
                  <a:pos x="868" y="0"/>
                </a:cxn>
                <a:cxn ang="0">
                  <a:pos x="858" y="2"/>
                </a:cxn>
                <a:cxn ang="0">
                  <a:pos x="632" y="64"/>
                </a:cxn>
                <a:cxn ang="0">
                  <a:pos x="616" y="74"/>
                </a:cxn>
                <a:cxn ang="0">
                  <a:pos x="604" y="90"/>
                </a:cxn>
                <a:cxn ang="0">
                  <a:pos x="576" y="152"/>
                </a:cxn>
                <a:cxn ang="0">
                  <a:pos x="32" y="304"/>
                </a:cxn>
                <a:cxn ang="0">
                  <a:pos x="26" y="306"/>
                </a:cxn>
                <a:cxn ang="0">
                  <a:pos x="10" y="320"/>
                </a:cxn>
                <a:cxn ang="0">
                  <a:pos x="0" y="338"/>
                </a:cxn>
                <a:cxn ang="0">
                  <a:pos x="0" y="350"/>
                </a:cxn>
                <a:cxn ang="0">
                  <a:pos x="72" y="976"/>
                </a:cxn>
                <a:cxn ang="0">
                  <a:pos x="86" y="1002"/>
                </a:cxn>
                <a:cxn ang="0">
                  <a:pos x="86" y="1002"/>
                </a:cxn>
                <a:cxn ang="0">
                  <a:pos x="110" y="1026"/>
                </a:cxn>
                <a:cxn ang="0">
                  <a:pos x="110" y="1026"/>
                </a:cxn>
                <a:cxn ang="0">
                  <a:pos x="130" y="1036"/>
                </a:cxn>
                <a:cxn ang="0">
                  <a:pos x="152" y="1036"/>
                </a:cxn>
                <a:cxn ang="0">
                  <a:pos x="1016" y="796"/>
                </a:cxn>
                <a:cxn ang="0">
                  <a:pos x="1028" y="792"/>
                </a:cxn>
                <a:cxn ang="0">
                  <a:pos x="1044" y="772"/>
                </a:cxn>
                <a:cxn ang="0">
                  <a:pos x="1048" y="760"/>
                </a:cxn>
                <a:cxn ang="0">
                  <a:pos x="1128" y="256"/>
                </a:cxn>
                <a:cxn ang="0">
                  <a:pos x="1126" y="236"/>
                </a:cxn>
                <a:cxn ang="0">
                  <a:pos x="1114" y="218"/>
                </a:cxn>
              </a:cxnLst>
              <a:rect l="0" t="0" r="r" b="b"/>
              <a:pathLst>
                <a:path w="1128" h="1038">
                  <a:moveTo>
                    <a:pt x="1114" y="218"/>
                  </a:moveTo>
                  <a:lnTo>
                    <a:pt x="1114" y="218"/>
                  </a:lnTo>
                  <a:lnTo>
                    <a:pt x="1114" y="218"/>
                  </a:lnTo>
                  <a:lnTo>
                    <a:pt x="1104" y="210"/>
                  </a:lnTo>
                  <a:lnTo>
                    <a:pt x="1094" y="208"/>
                  </a:lnTo>
                  <a:lnTo>
                    <a:pt x="1084" y="206"/>
                  </a:lnTo>
                  <a:lnTo>
                    <a:pt x="1072" y="208"/>
                  </a:lnTo>
                  <a:lnTo>
                    <a:pt x="1072" y="208"/>
                  </a:lnTo>
                  <a:lnTo>
                    <a:pt x="1046" y="214"/>
                  </a:lnTo>
                  <a:lnTo>
                    <a:pt x="1046" y="214"/>
                  </a:lnTo>
                  <a:lnTo>
                    <a:pt x="1048" y="172"/>
                  </a:lnTo>
                  <a:lnTo>
                    <a:pt x="1048" y="172"/>
                  </a:lnTo>
                  <a:lnTo>
                    <a:pt x="1048" y="170"/>
                  </a:lnTo>
                  <a:lnTo>
                    <a:pt x="1048" y="170"/>
                  </a:lnTo>
                  <a:lnTo>
                    <a:pt x="1046" y="160"/>
                  </a:lnTo>
                  <a:lnTo>
                    <a:pt x="1044" y="150"/>
                  </a:lnTo>
                  <a:lnTo>
                    <a:pt x="1038" y="142"/>
                  </a:lnTo>
                  <a:lnTo>
                    <a:pt x="1032" y="136"/>
                  </a:lnTo>
                  <a:lnTo>
                    <a:pt x="1032" y="136"/>
                  </a:lnTo>
                  <a:lnTo>
                    <a:pt x="1020" y="128"/>
                  </a:lnTo>
                  <a:lnTo>
                    <a:pt x="1006" y="126"/>
                  </a:lnTo>
                  <a:lnTo>
                    <a:pt x="1006" y="126"/>
                  </a:lnTo>
                  <a:lnTo>
                    <a:pt x="1004" y="120"/>
                  </a:lnTo>
                  <a:lnTo>
                    <a:pt x="1000" y="114"/>
                  </a:lnTo>
                  <a:lnTo>
                    <a:pt x="996" y="108"/>
                  </a:lnTo>
                  <a:lnTo>
                    <a:pt x="990" y="102"/>
                  </a:lnTo>
                  <a:lnTo>
                    <a:pt x="990" y="102"/>
                  </a:lnTo>
                  <a:lnTo>
                    <a:pt x="982" y="98"/>
                  </a:lnTo>
                  <a:lnTo>
                    <a:pt x="972" y="94"/>
                  </a:lnTo>
                  <a:lnTo>
                    <a:pt x="962" y="94"/>
                  </a:lnTo>
                  <a:lnTo>
                    <a:pt x="952" y="96"/>
                  </a:lnTo>
                  <a:lnTo>
                    <a:pt x="952" y="96"/>
                  </a:lnTo>
                  <a:lnTo>
                    <a:pt x="950" y="96"/>
                  </a:lnTo>
                  <a:lnTo>
                    <a:pt x="950" y="96"/>
                  </a:lnTo>
                  <a:lnTo>
                    <a:pt x="946" y="62"/>
                  </a:lnTo>
                  <a:lnTo>
                    <a:pt x="946" y="62"/>
                  </a:lnTo>
                  <a:lnTo>
                    <a:pt x="944" y="52"/>
                  </a:lnTo>
                  <a:lnTo>
                    <a:pt x="940" y="44"/>
                  </a:lnTo>
                  <a:lnTo>
                    <a:pt x="936" y="36"/>
                  </a:lnTo>
                  <a:lnTo>
                    <a:pt x="928" y="30"/>
                  </a:lnTo>
                  <a:lnTo>
                    <a:pt x="928" y="30"/>
                  </a:lnTo>
                  <a:lnTo>
                    <a:pt x="894" y="8"/>
                  </a:lnTo>
                  <a:lnTo>
                    <a:pt x="894" y="8"/>
                  </a:lnTo>
                  <a:lnTo>
                    <a:pt x="886" y="4"/>
                  </a:lnTo>
                  <a:lnTo>
                    <a:pt x="876" y="0"/>
                  </a:lnTo>
                  <a:lnTo>
                    <a:pt x="868" y="0"/>
                  </a:lnTo>
                  <a:lnTo>
                    <a:pt x="858" y="2"/>
                  </a:lnTo>
                  <a:lnTo>
                    <a:pt x="858" y="2"/>
                  </a:lnTo>
                  <a:lnTo>
                    <a:pt x="632" y="64"/>
                  </a:lnTo>
                  <a:lnTo>
                    <a:pt x="632" y="64"/>
                  </a:lnTo>
                  <a:lnTo>
                    <a:pt x="622" y="68"/>
                  </a:lnTo>
                  <a:lnTo>
                    <a:pt x="616" y="74"/>
                  </a:lnTo>
                  <a:lnTo>
                    <a:pt x="608" y="82"/>
                  </a:lnTo>
                  <a:lnTo>
                    <a:pt x="604" y="90"/>
                  </a:lnTo>
                  <a:lnTo>
                    <a:pt x="604" y="90"/>
                  </a:lnTo>
                  <a:lnTo>
                    <a:pt x="576" y="152"/>
                  </a:lnTo>
                  <a:lnTo>
                    <a:pt x="576" y="152"/>
                  </a:lnTo>
                  <a:lnTo>
                    <a:pt x="32" y="304"/>
                  </a:lnTo>
                  <a:lnTo>
                    <a:pt x="32" y="304"/>
                  </a:lnTo>
                  <a:lnTo>
                    <a:pt x="26" y="306"/>
                  </a:lnTo>
                  <a:lnTo>
                    <a:pt x="20" y="310"/>
                  </a:lnTo>
                  <a:lnTo>
                    <a:pt x="10" y="320"/>
                  </a:lnTo>
                  <a:lnTo>
                    <a:pt x="2" y="332"/>
                  </a:lnTo>
                  <a:lnTo>
                    <a:pt x="0" y="338"/>
                  </a:lnTo>
                  <a:lnTo>
                    <a:pt x="0" y="346"/>
                  </a:lnTo>
                  <a:lnTo>
                    <a:pt x="0" y="350"/>
                  </a:lnTo>
                  <a:lnTo>
                    <a:pt x="0" y="350"/>
                  </a:lnTo>
                  <a:lnTo>
                    <a:pt x="72" y="976"/>
                  </a:lnTo>
                  <a:lnTo>
                    <a:pt x="72" y="976"/>
                  </a:lnTo>
                  <a:lnTo>
                    <a:pt x="86" y="1002"/>
                  </a:lnTo>
                  <a:lnTo>
                    <a:pt x="86" y="1002"/>
                  </a:lnTo>
                  <a:lnTo>
                    <a:pt x="86" y="1002"/>
                  </a:lnTo>
                  <a:lnTo>
                    <a:pt x="108" y="1026"/>
                  </a:lnTo>
                  <a:lnTo>
                    <a:pt x="110" y="1026"/>
                  </a:lnTo>
                  <a:lnTo>
                    <a:pt x="110" y="1026"/>
                  </a:lnTo>
                  <a:lnTo>
                    <a:pt x="110" y="1026"/>
                  </a:lnTo>
                  <a:lnTo>
                    <a:pt x="120" y="1034"/>
                  </a:lnTo>
                  <a:lnTo>
                    <a:pt x="130" y="1036"/>
                  </a:lnTo>
                  <a:lnTo>
                    <a:pt x="140" y="1038"/>
                  </a:lnTo>
                  <a:lnTo>
                    <a:pt x="152" y="1036"/>
                  </a:lnTo>
                  <a:lnTo>
                    <a:pt x="152" y="1036"/>
                  </a:lnTo>
                  <a:lnTo>
                    <a:pt x="1016" y="796"/>
                  </a:lnTo>
                  <a:lnTo>
                    <a:pt x="1016" y="796"/>
                  </a:lnTo>
                  <a:lnTo>
                    <a:pt x="1028" y="792"/>
                  </a:lnTo>
                  <a:lnTo>
                    <a:pt x="1036" y="784"/>
                  </a:lnTo>
                  <a:lnTo>
                    <a:pt x="1044" y="772"/>
                  </a:lnTo>
                  <a:lnTo>
                    <a:pt x="1048" y="760"/>
                  </a:lnTo>
                  <a:lnTo>
                    <a:pt x="1048" y="760"/>
                  </a:lnTo>
                  <a:lnTo>
                    <a:pt x="1128" y="256"/>
                  </a:lnTo>
                  <a:lnTo>
                    <a:pt x="1128" y="256"/>
                  </a:lnTo>
                  <a:lnTo>
                    <a:pt x="1128" y="246"/>
                  </a:lnTo>
                  <a:lnTo>
                    <a:pt x="1126" y="236"/>
                  </a:lnTo>
                  <a:lnTo>
                    <a:pt x="1120" y="226"/>
                  </a:lnTo>
                  <a:lnTo>
                    <a:pt x="1114" y="218"/>
                  </a:lnTo>
                  <a:lnTo>
                    <a:pt x="1114" y="218"/>
                  </a:lnTo>
                  <a:close/>
                </a:path>
              </a:pathLst>
            </a:custGeom>
            <a:solidFill>
              <a:srgbClr val="8DD4E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Freeform 7"/>
            <p:cNvSpPr>
              <a:spLocks/>
            </p:cNvSpPr>
            <p:nvPr/>
          </p:nvSpPr>
          <p:spPr bwMode="auto">
            <a:xfrm>
              <a:off x="4652" y="3302"/>
              <a:ext cx="1080" cy="990"/>
            </a:xfrm>
            <a:custGeom>
              <a:avLst/>
              <a:gdLst/>
              <a:ahLst/>
              <a:cxnLst>
                <a:cxn ang="0">
                  <a:pos x="1074" y="212"/>
                </a:cxn>
                <a:cxn ang="0">
                  <a:pos x="1070" y="208"/>
                </a:cxn>
                <a:cxn ang="0">
                  <a:pos x="1060" y="206"/>
                </a:cxn>
                <a:cxn ang="0">
                  <a:pos x="1054" y="206"/>
                </a:cxn>
                <a:cxn ang="0">
                  <a:pos x="998" y="222"/>
                </a:cxn>
                <a:cxn ang="0">
                  <a:pos x="1000" y="146"/>
                </a:cxn>
                <a:cxn ang="0">
                  <a:pos x="992" y="130"/>
                </a:cxn>
                <a:cxn ang="0">
                  <a:pos x="984" y="126"/>
                </a:cxn>
                <a:cxn ang="0">
                  <a:pos x="974" y="126"/>
                </a:cxn>
                <a:cxn ang="0">
                  <a:pos x="960" y="130"/>
                </a:cxn>
                <a:cxn ang="0">
                  <a:pos x="960" y="114"/>
                </a:cxn>
                <a:cxn ang="0">
                  <a:pos x="952" y="98"/>
                </a:cxn>
                <a:cxn ang="0">
                  <a:pos x="944" y="94"/>
                </a:cxn>
                <a:cxn ang="0">
                  <a:pos x="934" y="94"/>
                </a:cxn>
                <a:cxn ang="0">
                  <a:pos x="906" y="102"/>
                </a:cxn>
                <a:cxn ang="0">
                  <a:pos x="900" y="40"/>
                </a:cxn>
                <a:cxn ang="0">
                  <a:pos x="890" y="26"/>
                </a:cxn>
                <a:cxn ang="0">
                  <a:pos x="856" y="4"/>
                </a:cxn>
                <a:cxn ang="0">
                  <a:pos x="840" y="0"/>
                </a:cxn>
                <a:cxn ang="0">
                  <a:pos x="614" y="64"/>
                </a:cxn>
                <a:cxn ang="0">
                  <a:pos x="606" y="68"/>
                </a:cxn>
                <a:cxn ang="0">
                  <a:pos x="602" y="76"/>
                </a:cxn>
                <a:cxn ang="0">
                  <a:pos x="570" y="148"/>
                </a:cxn>
                <a:cxn ang="0">
                  <a:pos x="14" y="302"/>
                </a:cxn>
                <a:cxn ang="0">
                  <a:pos x="4" y="310"/>
                </a:cxn>
                <a:cxn ang="0">
                  <a:pos x="0" y="322"/>
                </a:cxn>
                <a:cxn ang="0">
                  <a:pos x="0" y="324"/>
                </a:cxn>
                <a:cxn ang="0">
                  <a:pos x="72" y="948"/>
                </a:cxn>
                <a:cxn ang="0">
                  <a:pos x="78" y="960"/>
                </a:cxn>
                <a:cxn ang="0">
                  <a:pos x="102" y="984"/>
                </a:cxn>
                <a:cxn ang="0">
                  <a:pos x="106" y="988"/>
                </a:cxn>
                <a:cxn ang="0">
                  <a:pos x="116" y="990"/>
                </a:cxn>
                <a:cxn ang="0">
                  <a:pos x="986" y="750"/>
                </a:cxn>
                <a:cxn ang="0">
                  <a:pos x="990" y="746"/>
                </a:cxn>
                <a:cxn ang="0">
                  <a:pos x="998" y="738"/>
                </a:cxn>
                <a:cxn ang="0">
                  <a:pos x="1000" y="734"/>
                </a:cxn>
                <a:cxn ang="0">
                  <a:pos x="1080" y="230"/>
                </a:cxn>
                <a:cxn ang="0">
                  <a:pos x="1078" y="220"/>
                </a:cxn>
                <a:cxn ang="0">
                  <a:pos x="1074" y="212"/>
                </a:cxn>
              </a:cxnLst>
              <a:rect l="0" t="0" r="r" b="b"/>
              <a:pathLst>
                <a:path w="1080" h="990">
                  <a:moveTo>
                    <a:pt x="1074" y="212"/>
                  </a:moveTo>
                  <a:lnTo>
                    <a:pt x="1074" y="212"/>
                  </a:lnTo>
                  <a:lnTo>
                    <a:pt x="1074" y="212"/>
                  </a:lnTo>
                  <a:lnTo>
                    <a:pt x="1070" y="208"/>
                  </a:lnTo>
                  <a:lnTo>
                    <a:pt x="1064" y="206"/>
                  </a:lnTo>
                  <a:lnTo>
                    <a:pt x="1060" y="206"/>
                  </a:lnTo>
                  <a:lnTo>
                    <a:pt x="1054" y="206"/>
                  </a:lnTo>
                  <a:lnTo>
                    <a:pt x="1054" y="206"/>
                  </a:lnTo>
                  <a:lnTo>
                    <a:pt x="998" y="222"/>
                  </a:lnTo>
                  <a:lnTo>
                    <a:pt x="998" y="222"/>
                  </a:lnTo>
                  <a:lnTo>
                    <a:pt x="1000" y="146"/>
                  </a:lnTo>
                  <a:lnTo>
                    <a:pt x="1000" y="146"/>
                  </a:lnTo>
                  <a:lnTo>
                    <a:pt x="998" y="138"/>
                  </a:lnTo>
                  <a:lnTo>
                    <a:pt x="992" y="130"/>
                  </a:lnTo>
                  <a:lnTo>
                    <a:pt x="992" y="130"/>
                  </a:lnTo>
                  <a:lnTo>
                    <a:pt x="984" y="126"/>
                  </a:lnTo>
                  <a:lnTo>
                    <a:pt x="974" y="126"/>
                  </a:lnTo>
                  <a:lnTo>
                    <a:pt x="974" y="126"/>
                  </a:lnTo>
                  <a:lnTo>
                    <a:pt x="960" y="130"/>
                  </a:lnTo>
                  <a:lnTo>
                    <a:pt x="960" y="130"/>
                  </a:lnTo>
                  <a:lnTo>
                    <a:pt x="960" y="114"/>
                  </a:lnTo>
                  <a:lnTo>
                    <a:pt x="960" y="114"/>
                  </a:lnTo>
                  <a:lnTo>
                    <a:pt x="958" y="104"/>
                  </a:lnTo>
                  <a:lnTo>
                    <a:pt x="952" y="98"/>
                  </a:lnTo>
                  <a:lnTo>
                    <a:pt x="952" y="98"/>
                  </a:lnTo>
                  <a:lnTo>
                    <a:pt x="944" y="94"/>
                  </a:lnTo>
                  <a:lnTo>
                    <a:pt x="934" y="94"/>
                  </a:lnTo>
                  <a:lnTo>
                    <a:pt x="934" y="94"/>
                  </a:lnTo>
                  <a:lnTo>
                    <a:pt x="906" y="102"/>
                  </a:lnTo>
                  <a:lnTo>
                    <a:pt x="906" y="102"/>
                  </a:lnTo>
                  <a:lnTo>
                    <a:pt x="900" y="40"/>
                  </a:lnTo>
                  <a:lnTo>
                    <a:pt x="900" y="40"/>
                  </a:lnTo>
                  <a:lnTo>
                    <a:pt x="896" y="32"/>
                  </a:lnTo>
                  <a:lnTo>
                    <a:pt x="890" y="26"/>
                  </a:lnTo>
                  <a:lnTo>
                    <a:pt x="856" y="4"/>
                  </a:lnTo>
                  <a:lnTo>
                    <a:pt x="856" y="4"/>
                  </a:lnTo>
                  <a:lnTo>
                    <a:pt x="848" y="0"/>
                  </a:lnTo>
                  <a:lnTo>
                    <a:pt x="840" y="0"/>
                  </a:lnTo>
                  <a:lnTo>
                    <a:pt x="840" y="0"/>
                  </a:lnTo>
                  <a:lnTo>
                    <a:pt x="614" y="64"/>
                  </a:lnTo>
                  <a:lnTo>
                    <a:pt x="614" y="64"/>
                  </a:lnTo>
                  <a:lnTo>
                    <a:pt x="606" y="68"/>
                  </a:lnTo>
                  <a:lnTo>
                    <a:pt x="602" y="76"/>
                  </a:lnTo>
                  <a:lnTo>
                    <a:pt x="602" y="76"/>
                  </a:lnTo>
                  <a:lnTo>
                    <a:pt x="570" y="148"/>
                  </a:lnTo>
                  <a:lnTo>
                    <a:pt x="570" y="148"/>
                  </a:lnTo>
                  <a:lnTo>
                    <a:pt x="14" y="302"/>
                  </a:lnTo>
                  <a:lnTo>
                    <a:pt x="14" y="302"/>
                  </a:lnTo>
                  <a:lnTo>
                    <a:pt x="8" y="306"/>
                  </a:lnTo>
                  <a:lnTo>
                    <a:pt x="4" y="310"/>
                  </a:lnTo>
                  <a:lnTo>
                    <a:pt x="2" y="316"/>
                  </a:lnTo>
                  <a:lnTo>
                    <a:pt x="0" y="322"/>
                  </a:lnTo>
                  <a:lnTo>
                    <a:pt x="0" y="324"/>
                  </a:lnTo>
                  <a:lnTo>
                    <a:pt x="0" y="324"/>
                  </a:lnTo>
                  <a:lnTo>
                    <a:pt x="72" y="948"/>
                  </a:lnTo>
                  <a:lnTo>
                    <a:pt x="72" y="948"/>
                  </a:lnTo>
                  <a:lnTo>
                    <a:pt x="78" y="960"/>
                  </a:lnTo>
                  <a:lnTo>
                    <a:pt x="78" y="960"/>
                  </a:lnTo>
                  <a:lnTo>
                    <a:pt x="102" y="984"/>
                  </a:lnTo>
                  <a:lnTo>
                    <a:pt x="102" y="984"/>
                  </a:lnTo>
                  <a:lnTo>
                    <a:pt x="102" y="984"/>
                  </a:lnTo>
                  <a:lnTo>
                    <a:pt x="106" y="988"/>
                  </a:lnTo>
                  <a:lnTo>
                    <a:pt x="112" y="990"/>
                  </a:lnTo>
                  <a:lnTo>
                    <a:pt x="116" y="990"/>
                  </a:lnTo>
                  <a:lnTo>
                    <a:pt x="122" y="990"/>
                  </a:lnTo>
                  <a:lnTo>
                    <a:pt x="986" y="750"/>
                  </a:lnTo>
                  <a:lnTo>
                    <a:pt x="986" y="750"/>
                  </a:lnTo>
                  <a:lnTo>
                    <a:pt x="990" y="746"/>
                  </a:lnTo>
                  <a:lnTo>
                    <a:pt x="994" y="744"/>
                  </a:lnTo>
                  <a:lnTo>
                    <a:pt x="998" y="738"/>
                  </a:lnTo>
                  <a:lnTo>
                    <a:pt x="1000" y="734"/>
                  </a:lnTo>
                  <a:lnTo>
                    <a:pt x="1000" y="734"/>
                  </a:lnTo>
                  <a:lnTo>
                    <a:pt x="1080" y="230"/>
                  </a:lnTo>
                  <a:lnTo>
                    <a:pt x="1080" y="230"/>
                  </a:lnTo>
                  <a:lnTo>
                    <a:pt x="1080" y="224"/>
                  </a:lnTo>
                  <a:lnTo>
                    <a:pt x="1078" y="220"/>
                  </a:lnTo>
                  <a:lnTo>
                    <a:pt x="1076" y="214"/>
                  </a:lnTo>
                  <a:lnTo>
                    <a:pt x="1074" y="212"/>
                  </a:lnTo>
                  <a:lnTo>
                    <a:pt x="1074" y="21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6" name="Freeform 8"/>
            <p:cNvSpPr>
              <a:spLocks/>
            </p:cNvSpPr>
            <p:nvPr/>
          </p:nvSpPr>
          <p:spPr bwMode="auto">
            <a:xfrm>
              <a:off x="4672" y="3322"/>
              <a:ext cx="936" cy="926"/>
            </a:xfrm>
            <a:custGeom>
              <a:avLst/>
              <a:gdLst/>
              <a:ahLst/>
              <a:cxnLst>
                <a:cxn ang="0">
                  <a:pos x="860" y="22"/>
                </a:cxn>
                <a:cxn ang="0">
                  <a:pos x="936" y="686"/>
                </a:cxn>
                <a:cxn ang="0">
                  <a:pos x="72" y="926"/>
                </a:cxn>
                <a:cxn ang="0">
                  <a:pos x="0" y="302"/>
                </a:cxn>
                <a:cxn ang="0">
                  <a:pos x="564" y="146"/>
                </a:cxn>
                <a:cxn ang="0">
                  <a:pos x="600" y="64"/>
                </a:cxn>
                <a:cxn ang="0">
                  <a:pos x="826" y="0"/>
                </a:cxn>
                <a:cxn ang="0">
                  <a:pos x="860" y="22"/>
                </a:cxn>
              </a:cxnLst>
              <a:rect l="0" t="0" r="r" b="b"/>
              <a:pathLst>
                <a:path w="936" h="926">
                  <a:moveTo>
                    <a:pt x="860" y="22"/>
                  </a:moveTo>
                  <a:lnTo>
                    <a:pt x="936" y="686"/>
                  </a:lnTo>
                  <a:lnTo>
                    <a:pt x="72" y="926"/>
                  </a:lnTo>
                  <a:lnTo>
                    <a:pt x="0" y="302"/>
                  </a:lnTo>
                  <a:lnTo>
                    <a:pt x="564" y="146"/>
                  </a:lnTo>
                  <a:lnTo>
                    <a:pt x="600" y="64"/>
                  </a:lnTo>
                  <a:lnTo>
                    <a:pt x="826" y="0"/>
                  </a:lnTo>
                  <a:lnTo>
                    <a:pt x="860" y="22"/>
                  </a:lnTo>
                  <a:close/>
                </a:path>
              </a:pathLst>
            </a:custGeom>
            <a:solidFill>
              <a:srgbClr val="CEC9B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7" name="Freeform 9"/>
            <p:cNvSpPr>
              <a:spLocks/>
            </p:cNvSpPr>
            <p:nvPr/>
          </p:nvSpPr>
          <p:spPr bwMode="auto">
            <a:xfrm>
              <a:off x="4712" y="3408"/>
              <a:ext cx="874" cy="840"/>
            </a:xfrm>
            <a:custGeom>
              <a:avLst/>
              <a:gdLst/>
              <a:ahLst/>
              <a:cxnLst>
                <a:cxn ang="0">
                  <a:pos x="0" y="232"/>
                </a:cxn>
                <a:cxn ang="0">
                  <a:pos x="48" y="840"/>
                </a:cxn>
                <a:cxn ang="0">
                  <a:pos x="874" y="608"/>
                </a:cxn>
                <a:cxn ang="0">
                  <a:pos x="826" y="0"/>
                </a:cxn>
                <a:cxn ang="0">
                  <a:pos x="0" y="232"/>
                </a:cxn>
              </a:cxnLst>
              <a:rect l="0" t="0" r="r" b="b"/>
              <a:pathLst>
                <a:path w="874" h="840">
                  <a:moveTo>
                    <a:pt x="0" y="232"/>
                  </a:moveTo>
                  <a:lnTo>
                    <a:pt x="48" y="840"/>
                  </a:lnTo>
                  <a:lnTo>
                    <a:pt x="874" y="608"/>
                  </a:lnTo>
                  <a:lnTo>
                    <a:pt x="826" y="0"/>
                  </a:lnTo>
                  <a:lnTo>
                    <a:pt x="0" y="232"/>
                  </a:lnTo>
                  <a:close/>
                </a:path>
              </a:pathLst>
            </a:custGeom>
            <a:solidFill>
              <a:srgbClr val="ADA68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8" name="Freeform 10"/>
            <p:cNvSpPr>
              <a:spLocks/>
            </p:cNvSpPr>
            <p:nvPr/>
          </p:nvSpPr>
          <p:spPr bwMode="auto">
            <a:xfrm>
              <a:off x="4736" y="3416"/>
              <a:ext cx="880" cy="832"/>
            </a:xfrm>
            <a:custGeom>
              <a:avLst/>
              <a:gdLst/>
              <a:ahLst/>
              <a:cxnLst>
                <a:cxn ang="0">
                  <a:pos x="0" y="240"/>
                </a:cxn>
                <a:cxn ang="0">
                  <a:pos x="24" y="832"/>
                </a:cxn>
                <a:cxn ang="0">
                  <a:pos x="880" y="592"/>
                </a:cxn>
                <a:cxn ang="0">
                  <a:pos x="856" y="0"/>
                </a:cxn>
                <a:cxn ang="0">
                  <a:pos x="0" y="240"/>
                </a:cxn>
              </a:cxnLst>
              <a:rect l="0" t="0" r="r" b="b"/>
              <a:pathLst>
                <a:path w="880" h="832">
                  <a:moveTo>
                    <a:pt x="0" y="240"/>
                  </a:moveTo>
                  <a:lnTo>
                    <a:pt x="24" y="832"/>
                  </a:lnTo>
                  <a:lnTo>
                    <a:pt x="880" y="592"/>
                  </a:lnTo>
                  <a:lnTo>
                    <a:pt x="856" y="0"/>
                  </a:lnTo>
                  <a:lnTo>
                    <a:pt x="0" y="24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9" name="Freeform 11"/>
            <p:cNvSpPr>
              <a:spLocks/>
            </p:cNvSpPr>
            <p:nvPr/>
          </p:nvSpPr>
          <p:spPr bwMode="auto">
            <a:xfrm>
              <a:off x="4760" y="3438"/>
              <a:ext cx="832" cy="810"/>
            </a:xfrm>
            <a:custGeom>
              <a:avLst/>
              <a:gdLst/>
              <a:ahLst/>
              <a:cxnLst>
                <a:cxn ang="0">
                  <a:pos x="0" y="234"/>
                </a:cxn>
                <a:cxn ang="0">
                  <a:pos x="0" y="810"/>
                </a:cxn>
                <a:cxn ang="0">
                  <a:pos x="832" y="576"/>
                </a:cxn>
                <a:cxn ang="0">
                  <a:pos x="832" y="0"/>
                </a:cxn>
                <a:cxn ang="0">
                  <a:pos x="0" y="234"/>
                </a:cxn>
              </a:cxnLst>
              <a:rect l="0" t="0" r="r" b="b"/>
              <a:pathLst>
                <a:path w="832" h="810">
                  <a:moveTo>
                    <a:pt x="0" y="234"/>
                  </a:moveTo>
                  <a:lnTo>
                    <a:pt x="0" y="810"/>
                  </a:lnTo>
                  <a:lnTo>
                    <a:pt x="832" y="576"/>
                  </a:lnTo>
                  <a:lnTo>
                    <a:pt x="832" y="0"/>
                  </a:lnTo>
                  <a:lnTo>
                    <a:pt x="0" y="234"/>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0" name="Freeform 12"/>
            <p:cNvSpPr>
              <a:spLocks/>
            </p:cNvSpPr>
            <p:nvPr/>
          </p:nvSpPr>
          <p:spPr bwMode="auto">
            <a:xfrm>
              <a:off x="4760" y="3448"/>
              <a:ext cx="872" cy="800"/>
            </a:xfrm>
            <a:custGeom>
              <a:avLst/>
              <a:gdLst/>
              <a:ahLst/>
              <a:cxnLst>
                <a:cxn ang="0">
                  <a:pos x="16" y="240"/>
                </a:cxn>
                <a:cxn ang="0">
                  <a:pos x="0" y="800"/>
                </a:cxn>
                <a:cxn ang="0">
                  <a:pos x="856" y="560"/>
                </a:cxn>
                <a:cxn ang="0">
                  <a:pos x="872" y="0"/>
                </a:cxn>
                <a:cxn ang="0">
                  <a:pos x="16" y="240"/>
                </a:cxn>
              </a:cxnLst>
              <a:rect l="0" t="0" r="r" b="b"/>
              <a:pathLst>
                <a:path w="872" h="800">
                  <a:moveTo>
                    <a:pt x="16" y="240"/>
                  </a:moveTo>
                  <a:lnTo>
                    <a:pt x="0" y="800"/>
                  </a:lnTo>
                  <a:lnTo>
                    <a:pt x="856" y="560"/>
                  </a:lnTo>
                  <a:lnTo>
                    <a:pt x="872" y="0"/>
                  </a:lnTo>
                  <a:lnTo>
                    <a:pt x="16" y="240"/>
                  </a:lnTo>
                  <a:close/>
                </a:path>
              </a:pathLst>
            </a:custGeom>
            <a:solidFill>
              <a:srgbClr val="CCECF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1" name="Freeform 13"/>
            <p:cNvSpPr>
              <a:spLocks/>
            </p:cNvSpPr>
            <p:nvPr/>
          </p:nvSpPr>
          <p:spPr bwMode="auto">
            <a:xfrm>
              <a:off x="4744" y="4248"/>
              <a:ext cx="24" cy="24"/>
            </a:xfrm>
            <a:custGeom>
              <a:avLst/>
              <a:gdLst/>
              <a:ahLst/>
              <a:cxnLst>
                <a:cxn ang="0">
                  <a:pos x="0" y="0"/>
                </a:cxn>
                <a:cxn ang="0">
                  <a:pos x="24" y="24"/>
                </a:cxn>
                <a:cxn ang="0">
                  <a:pos x="0" y="0"/>
                </a:cxn>
              </a:cxnLst>
              <a:rect l="0" t="0" r="r" b="b"/>
              <a:pathLst>
                <a:path w="24" h="24">
                  <a:moveTo>
                    <a:pt x="0" y="0"/>
                  </a:moveTo>
                  <a:lnTo>
                    <a:pt x="24" y="24"/>
                  </a:lnTo>
                  <a:lnTo>
                    <a:pt x="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2" name="Line 14"/>
            <p:cNvSpPr>
              <a:spLocks noChangeShapeType="1"/>
            </p:cNvSpPr>
            <p:nvPr/>
          </p:nvSpPr>
          <p:spPr bwMode="auto">
            <a:xfrm>
              <a:off x="4744" y="4248"/>
              <a:ext cx="24" cy="24"/>
            </a:xfrm>
            <a:prstGeom prst="line">
              <a:avLst/>
            </a:prstGeom>
            <a:no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3" name="Freeform 15"/>
            <p:cNvSpPr>
              <a:spLocks/>
            </p:cNvSpPr>
            <p:nvPr/>
          </p:nvSpPr>
          <p:spPr bwMode="auto">
            <a:xfrm>
              <a:off x="4768" y="3528"/>
              <a:ext cx="944" cy="744"/>
            </a:xfrm>
            <a:custGeom>
              <a:avLst/>
              <a:gdLst/>
              <a:ahLst/>
              <a:cxnLst>
                <a:cxn ang="0">
                  <a:pos x="654" y="80"/>
                </a:cxn>
                <a:cxn ang="0">
                  <a:pos x="944" y="0"/>
                </a:cxn>
                <a:cxn ang="0">
                  <a:pos x="864" y="504"/>
                </a:cxn>
                <a:cxn ang="0">
                  <a:pos x="0" y="744"/>
                </a:cxn>
                <a:cxn ang="0">
                  <a:pos x="86" y="202"/>
                </a:cxn>
                <a:cxn ang="0">
                  <a:pos x="108" y="176"/>
                </a:cxn>
                <a:cxn ang="0">
                  <a:pos x="108" y="176"/>
                </a:cxn>
                <a:cxn ang="0">
                  <a:pos x="596" y="40"/>
                </a:cxn>
                <a:cxn ang="0">
                  <a:pos x="654" y="80"/>
                </a:cxn>
              </a:cxnLst>
              <a:rect l="0" t="0" r="r" b="b"/>
              <a:pathLst>
                <a:path w="944" h="744">
                  <a:moveTo>
                    <a:pt x="654" y="80"/>
                  </a:moveTo>
                  <a:lnTo>
                    <a:pt x="944" y="0"/>
                  </a:lnTo>
                  <a:lnTo>
                    <a:pt x="864" y="504"/>
                  </a:lnTo>
                  <a:lnTo>
                    <a:pt x="0" y="744"/>
                  </a:lnTo>
                  <a:lnTo>
                    <a:pt x="86" y="202"/>
                  </a:lnTo>
                  <a:lnTo>
                    <a:pt x="108" y="176"/>
                  </a:lnTo>
                  <a:lnTo>
                    <a:pt x="108" y="176"/>
                  </a:lnTo>
                  <a:lnTo>
                    <a:pt x="596" y="40"/>
                  </a:lnTo>
                  <a:lnTo>
                    <a:pt x="654" y="80"/>
                  </a:lnTo>
                  <a:close/>
                </a:path>
              </a:pathLst>
            </a:custGeom>
            <a:solidFill>
              <a:srgbClr val="CEC9B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4" name="Freeform 16"/>
            <p:cNvSpPr>
              <a:spLocks/>
            </p:cNvSpPr>
            <p:nvPr/>
          </p:nvSpPr>
          <p:spPr bwMode="auto">
            <a:xfrm>
              <a:off x="5088" y="3648"/>
              <a:ext cx="562" cy="624"/>
            </a:xfrm>
            <a:custGeom>
              <a:avLst/>
              <a:gdLst/>
              <a:ahLst/>
              <a:cxnLst>
                <a:cxn ang="0">
                  <a:pos x="184" y="2"/>
                </a:cxn>
                <a:cxn ang="0">
                  <a:pos x="184" y="2"/>
                </a:cxn>
                <a:cxn ang="0">
                  <a:pos x="108" y="24"/>
                </a:cxn>
                <a:cxn ang="0">
                  <a:pos x="86" y="50"/>
                </a:cxn>
                <a:cxn ang="0">
                  <a:pos x="0" y="592"/>
                </a:cxn>
                <a:cxn ang="0">
                  <a:pos x="864" y="352"/>
                </a:cxn>
                <a:cxn ang="0">
                  <a:pos x="882" y="242"/>
                </a:cxn>
                <a:cxn ang="0">
                  <a:pos x="882" y="242"/>
                </a:cxn>
                <a:cxn ang="0">
                  <a:pos x="842" y="248"/>
                </a:cxn>
                <a:cxn ang="0">
                  <a:pos x="804" y="252"/>
                </a:cxn>
                <a:cxn ang="0">
                  <a:pos x="768" y="254"/>
                </a:cxn>
                <a:cxn ang="0">
                  <a:pos x="734" y="252"/>
                </a:cxn>
                <a:cxn ang="0">
                  <a:pos x="702" y="250"/>
                </a:cxn>
                <a:cxn ang="0">
                  <a:pos x="672" y="246"/>
                </a:cxn>
                <a:cxn ang="0">
                  <a:pos x="644" y="240"/>
                </a:cxn>
                <a:cxn ang="0">
                  <a:pos x="618" y="234"/>
                </a:cxn>
                <a:cxn ang="0">
                  <a:pos x="594" y="224"/>
                </a:cxn>
                <a:cxn ang="0">
                  <a:pos x="570" y="214"/>
                </a:cxn>
                <a:cxn ang="0">
                  <a:pos x="548" y="204"/>
                </a:cxn>
                <a:cxn ang="0">
                  <a:pos x="528" y="192"/>
                </a:cxn>
                <a:cxn ang="0">
                  <a:pos x="490" y="166"/>
                </a:cxn>
                <a:cxn ang="0">
                  <a:pos x="454" y="138"/>
                </a:cxn>
                <a:cxn ang="0">
                  <a:pos x="392" y="84"/>
                </a:cxn>
                <a:cxn ang="0">
                  <a:pos x="360" y="58"/>
                </a:cxn>
                <a:cxn ang="0">
                  <a:pos x="330" y="36"/>
                </a:cxn>
                <a:cxn ang="0">
                  <a:pos x="314" y="26"/>
                </a:cxn>
                <a:cxn ang="0">
                  <a:pos x="298" y="18"/>
                </a:cxn>
                <a:cxn ang="0">
                  <a:pos x="282" y="12"/>
                </a:cxn>
                <a:cxn ang="0">
                  <a:pos x="264" y="6"/>
                </a:cxn>
                <a:cxn ang="0">
                  <a:pos x="246" y="2"/>
                </a:cxn>
                <a:cxn ang="0">
                  <a:pos x="226" y="0"/>
                </a:cxn>
                <a:cxn ang="0">
                  <a:pos x="206" y="0"/>
                </a:cxn>
                <a:cxn ang="0">
                  <a:pos x="184" y="2"/>
                </a:cxn>
                <a:cxn ang="0">
                  <a:pos x="184" y="2"/>
                </a:cxn>
              </a:cxnLst>
              <a:rect l="0" t="0" r="r" b="b"/>
              <a:pathLst>
                <a:path w="882" h="592">
                  <a:moveTo>
                    <a:pt x="184" y="2"/>
                  </a:moveTo>
                  <a:lnTo>
                    <a:pt x="184" y="2"/>
                  </a:lnTo>
                  <a:lnTo>
                    <a:pt x="108" y="24"/>
                  </a:lnTo>
                  <a:lnTo>
                    <a:pt x="86" y="50"/>
                  </a:lnTo>
                  <a:lnTo>
                    <a:pt x="0" y="592"/>
                  </a:lnTo>
                  <a:lnTo>
                    <a:pt x="864" y="352"/>
                  </a:lnTo>
                  <a:lnTo>
                    <a:pt x="882" y="242"/>
                  </a:lnTo>
                  <a:lnTo>
                    <a:pt x="882" y="242"/>
                  </a:lnTo>
                  <a:lnTo>
                    <a:pt x="842" y="248"/>
                  </a:lnTo>
                  <a:lnTo>
                    <a:pt x="804" y="252"/>
                  </a:lnTo>
                  <a:lnTo>
                    <a:pt x="768" y="254"/>
                  </a:lnTo>
                  <a:lnTo>
                    <a:pt x="734" y="252"/>
                  </a:lnTo>
                  <a:lnTo>
                    <a:pt x="702" y="250"/>
                  </a:lnTo>
                  <a:lnTo>
                    <a:pt x="672" y="246"/>
                  </a:lnTo>
                  <a:lnTo>
                    <a:pt x="644" y="240"/>
                  </a:lnTo>
                  <a:lnTo>
                    <a:pt x="618" y="234"/>
                  </a:lnTo>
                  <a:lnTo>
                    <a:pt x="594" y="224"/>
                  </a:lnTo>
                  <a:lnTo>
                    <a:pt x="570" y="214"/>
                  </a:lnTo>
                  <a:lnTo>
                    <a:pt x="548" y="204"/>
                  </a:lnTo>
                  <a:lnTo>
                    <a:pt x="528" y="192"/>
                  </a:lnTo>
                  <a:lnTo>
                    <a:pt x="490" y="166"/>
                  </a:lnTo>
                  <a:lnTo>
                    <a:pt x="454" y="138"/>
                  </a:lnTo>
                  <a:lnTo>
                    <a:pt x="392" y="84"/>
                  </a:lnTo>
                  <a:lnTo>
                    <a:pt x="360" y="58"/>
                  </a:lnTo>
                  <a:lnTo>
                    <a:pt x="330" y="36"/>
                  </a:lnTo>
                  <a:lnTo>
                    <a:pt x="314" y="26"/>
                  </a:lnTo>
                  <a:lnTo>
                    <a:pt x="298" y="18"/>
                  </a:lnTo>
                  <a:lnTo>
                    <a:pt x="282" y="12"/>
                  </a:lnTo>
                  <a:lnTo>
                    <a:pt x="264" y="6"/>
                  </a:lnTo>
                  <a:lnTo>
                    <a:pt x="246" y="2"/>
                  </a:lnTo>
                  <a:lnTo>
                    <a:pt x="226" y="0"/>
                  </a:lnTo>
                  <a:lnTo>
                    <a:pt x="206" y="0"/>
                  </a:lnTo>
                  <a:lnTo>
                    <a:pt x="184" y="2"/>
                  </a:lnTo>
                  <a:lnTo>
                    <a:pt x="184" y="2"/>
                  </a:lnTo>
                  <a:close/>
                </a:path>
              </a:pathLst>
            </a:custGeom>
            <a:solidFill>
              <a:srgbClr val="C2BC9F"/>
            </a:solidFill>
            <a:ln w="9525">
              <a:noFill/>
              <a:round/>
              <a:headEnd/>
              <a:tailEnd/>
            </a:ln>
          </p:spPr>
          <p:txBody>
            <a:bodyPr vert="horz" wrap="square" lIns="91440" tIns="45720" rIns="91440" bIns="45720" numCol="1" anchor="t" anchorCtr="0" compatLnSpc="1">
              <a:prstTxWarp prst="textNoShape">
                <a:avLst/>
              </a:prstTxWarp>
            </a:bodyPr>
            <a:lstStyle/>
            <a:p>
              <a:r>
                <a:rPr lang="en-US" dirty="0" smtClean="0">
                  <a:solidFill>
                    <a:schemeClr val="bg1"/>
                  </a:solidFill>
                </a:rPr>
                <a:t>FINAL DATA</a:t>
              </a:r>
              <a:endParaRPr lang="en-US" dirty="0">
                <a:solidFill>
                  <a:schemeClr val="bg1"/>
                </a:solidFill>
              </a:endParaRPr>
            </a:p>
          </p:txBody>
        </p:sp>
        <p:sp>
          <p:nvSpPr>
            <p:cNvPr id="2065" name="Freeform 17"/>
            <p:cNvSpPr>
              <a:spLocks/>
            </p:cNvSpPr>
            <p:nvPr/>
          </p:nvSpPr>
          <p:spPr bwMode="auto">
            <a:xfrm>
              <a:off x="4768" y="3710"/>
              <a:ext cx="102" cy="562"/>
            </a:xfrm>
            <a:custGeom>
              <a:avLst/>
              <a:gdLst/>
              <a:ahLst/>
              <a:cxnLst>
                <a:cxn ang="0">
                  <a:pos x="102" y="0"/>
                </a:cxn>
                <a:cxn ang="0">
                  <a:pos x="102" y="0"/>
                </a:cxn>
                <a:cxn ang="0">
                  <a:pos x="68" y="10"/>
                </a:cxn>
                <a:cxn ang="0">
                  <a:pos x="46" y="36"/>
                </a:cxn>
                <a:cxn ang="0">
                  <a:pos x="0" y="562"/>
                </a:cxn>
                <a:cxn ang="0">
                  <a:pos x="86" y="20"/>
                </a:cxn>
                <a:cxn ang="0">
                  <a:pos x="102" y="0"/>
                </a:cxn>
              </a:cxnLst>
              <a:rect l="0" t="0" r="r" b="b"/>
              <a:pathLst>
                <a:path w="102" h="562">
                  <a:moveTo>
                    <a:pt x="102" y="0"/>
                  </a:moveTo>
                  <a:lnTo>
                    <a:pt x="102" y="0"/>
                  </a:lnTo>
                  <a:lnTo>
                    <a:pt x="68" y="10"/>
                  </a:lnTo>
                  <a:lnTo>
                    <a:pt x="46" y="36"/>
                  </a:lnTo>
                  <a:lnTo>
                    <a:pt x="0" y="562"/>
                  </a:lnTo>
                  <a:lnTo>
                    <a:pt x="86" y="20"/>
                  </a:lnTo>
                  <a:lnTo>
                    <a:pt x="102" y="0"/>
                  </a:lnTo>
                  <a:close/>
                </a:path>
              </a:pathLst>
            </a:custGeom>
            <a:solidFill>
              <a:srgbClr val="99D9E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6" name="Freeform 18"/>
            <p:cNvSpPr>
              <a:spLocks/>
            </p:cNvSpPr>
            <p:nvPr/>
          </p:nvSpPr>
          <p:spPr bwMode="auto">
            <a:xfrm>
              <a:off x="4768" y="4012"/>
              <a:ext cx="320" cy="260"/>
            </a:xfrm>
            <a:custGeom>
              <a:avLst/>
              <a:gdLst/>
              <a:ahLst/>
              <a:cxnLst>
                <a:cxn ang="0">
                  <a:pos x="320" y="170"/>
                </a:cxn>
                <a:cxn ang="0">
                  <a:pos x="0" y="260"/>
                </a:cxn>
                <a:cxn ang="0">
                  <a:pos x="40" y="0"/>
                </a:cxn>
                <a:cxn ang="0">
                  <a:pos x="40" y="0"/>
                </a:cxn>
                <a:cxn ang="0">
                  <a:pos x="60" y="6"/>
                </a:cxn>
                <a:cxn ang="0">
                  <a:pos x="78" y="14"/>
                </a:cxn>
                <a:cxn ang="0">
                  <a:pos x="94" y="26"/>
                </a:cxn>
                <a:cxn ang="0">
                  <a:pos x="110" y="38"/>
                </a:cxn>
                <a:cxn ang="0">
                  <a:pos x="140" y="66"/>
                </a:cxn>
                <a:cxn ang="0">
                  <a:pos x="170" y="98"/>
                </a:cxn>
                <a:cxn ang="0">
                  <a:pos x="200" y="128"/>
                </a:cxn>
                <a:cxn ang="0">
                  <a:pos x="216" y="140"/>
                </a:cxn>
                <a:cxn ang="0">
                  <a:pos x="234" y="152"/>
                </a:cxn>
                <a:cxn ang="0">
                  <a:pos x="254" y="162"/>
                </a:cxn>
                <a:cxn ang="0">
                  <a:pos x="274" y="168"/>
                </a:cxn>
                <a:cxn ang="0">
                  <a:pos x="296" y="172"/>
                </a:cxn>
                <a:cxn ang="0">
                  <a:pos x="320" y="170"/>
                </a:cxn>
                <a:cxn ang="0">
                  <a:pos x="320" y="170"/>
                </a:cxn>
              </a:cxnLst>
              <a:rect l="0" t="0" r="r" b="b"/>
              <a:pathLst>
                <a:path w="320" h="260">
                  <a:moveTo>
                    <a:pt x="320" y="170"/>
                  </a:moveTo>
                  <a:lnTo>
                    <a:pt x="0" y="260"/>
                  </a:lnTo>
                  <a:lnTo>
                    <a:pt x="40" y="0"/>
                  </a:lnTo>
                  <a:lnTo>
                    <a:pt x="40" y="0"/>
                  </a:lnTo>
                  <a:lnTo>
                    <a:pt x="60" y="6"/>
                  </a:lnTo>
                  <a:lnTo>
                    <a:pt x="78" y="14"/>
                  </a:lnTo>
                  <a:lnTo>
                    <a:pt x="94" y="26"/>
                  </a:lnTo>
                  <a:lnTo>
                    <a:pt x="110" y="38"/>
                  </a:lnTo>
                  <a:lnTo>
                    <a:pt x="140" y="66"/>
                  </a:lnTo>
                  <a:lnTo>
                    <a:pt x="170" y="98"/>
                  </a:lnTo>
                  <a:lnTo>
                    <a:pt x="200" y="128"/>
                  </a:lnTo>
                  <a:lnTo>
                    <a:pt x="216" y="140"/>
                  </a:lnTo>
                  <a:lnTo>
                    <a:pt x="234" y="152"/>
                  </a:lnTo>
                  <a:lnTo>
                    <a:pt x="254" y="162"/>
                  </a:lnTo>
                  <a:lnTo>
                    <a:pt x="274" y="168"/>
                  </a:lnTo>
                  <a:lnTo>
                    <a:pt x="296" y="172"/>
                  </a:lnTo>
                  <a:lnTo>
                    <a:pt x="320" y="170"/>
                  </a:lnTo>
                  <a:lnTo>
                    <a:pt x="320" y="170"/>
                  </a:lnTo>
                  <a:close/>
                </a:path>
              </a:pathLst>
            </a:custGeom>
            <a:solidFill>
              <a:srgbClr val="B6B09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7" name="Freeform 19"/>
            <p:cNvSpPr>
              <a:spLocks noEditPoints="1"/>
            </p:cNvSpPr>
            <p:nvPr/>
          </p:nvSpPr>
          <p:spPr bwMode="auto">
            <a:xfrm>
              <a:off x="4664" y="3314"/>
              <a:ext cx="1056" cy="966"/>
            </a:xfrm>
            <a:custGeom>
              <a:avLst/>
              <a:gdLst/>
              <a:ahLst/>
              <a:cxnLst>
                <a:cxn ang="0">
                  <a:pos x="114" y="946"/>
                </a:cxn>
                <a:cxn ang="0">
                  <a:pos x="196" y="420"/>
                </a:cxn>
                <a:cxn ang="0">
                  <a:pos x="234" y="392"/>
                </a:cxn>
                <a:cxn ang="0">
                  <a:pos x="698" y="264"/>
                </a:cxn>
                <a:cxn ang="0">
                  <a:pos x="756" y="302"/>
                </a:cxn>
                <a:cxn ang="0">
                  <a:pos x="1038" y="226"/>
                </a:cxn>
                <a:cxn ang="0">
                  <a:pos x="960" y="712"/>
                </a:cxn>
                <a:cxn ang="0">
                  <a:pos x="574" y="160"/>
                </a:cxn>
                <a:cxn ang="0">
                  <a:pos x="580" y="156"/>
                </a:cxn>
                <a:cxn ang="0">
                  <a:pos x="614" y="78"/>
                </a:cxn>
                <a:cxn ang="0">
                  <a:pos x="860" y="36"/>
                </a:cxn>
                <a:cxn ang="0">
                  <a:pos x="70" y="334"/>
                </a:cxn>
                <a:cxn ang="0">
                  <a:pos x="64" y="342"/>
                </a:cxn>
                <a:cxn ang="0">
                  <a:pos x="86" y="924"/>
                </a:cxn>
                <a:cxn ang="0">
                  <a:pos x="16" y="316"/>
                </a:cxn>
                <a:cxn ang="0">
                  <a:pos x="110" y="366"/>
                </a:cxn>
                <a:cxn ang="0">
                  <a:pos x="94" y="702"/>
                </a:cxn>
                <a:cxn ang="0">
                  <a:pos x="80" y="348"/>
                </a:cxn>
                <a:cxn ang="0">
                  <a:pos x="922" y="138"/>
                </a:cxn>
                <a:cxn ang="0">
                  <a:pos x="214" y="398"/>
                </a:cxn>
                <a:cxn ang="0">
                  <a:pos x="212" y="398"/>
                </a:cxn>
                <a:cxn ang="0">
                  <a:pos x="214" y="398"/>
                </a:cxn>
                <a:cxn ang="0">
                  <a:pos x="758" y="286"/>
                </a:cxn>
                <a:cxn ang="0">
                  <a:pos x="704" y="248"/>
                </a:cxn>
                <a:cxn ang="0">
                  <a:pos x="210" y="382"/>
                </a:cxn>
                <a:cxn ang="0">
                  <a:pos x="184" y="412"/>
                </a:cxn>
                <a:cxn ang="0">
                  <a:pos x="104" y="900"/>
                </a:cxn>
                <a:cxn ang="0">
                  <a:pos x="120" y="380"/>
                </a:cxn>
                <a:cxn ang="0">
                  <a:pos x="958" y="230"/>
                </a:cxn>
                <a:cxn ang="0">
                  <a:pos x="1054" y="208"/>
                </a:cxn>
                <a:cxn ang="0">
                  <a:pos x="1046" y="206"/>
                </a:cxn>
                <a:cxn ang="0">
                  <a:pos x="976" y="134"/>
                </a:cxn>
                <a:cxn ang="0">
                  <a:pos x="972" y="128"/>
                </a:cxn>
                <a:cxn ang="0">
                  <a:pos x="938" y="134"/>
                </a:cxn>
                <a:cxn ang="0">
                  <a:pos x="936" y="98"/>
                </a:cxn>
                <a:cxn ang="0">
                  <a:pos x="930" y="94"/>
                </a:cxn>
                <a:cxn ang="0">
                  <a:pos x="876" y="30"/>
                </a:cxn>
                <a:cxn ang="0">
                  <a:pos x="872" y="24"/>
                </a:cxn>
                <a:cxn ang="0">
                  <a:pos x="834" y="0"/>
                </a:cxn>
                <a:cxn ang="0">
                  <a:pos x="606" y="64"/>
                </a:cxn>
                <a:cxn ang="0">
                  <a:pos x="600" y="68"/>
                </a:cxn>
                <a:cxn ang="0">
                  <a:pos x="6" y="302"/>
                </a:cxn>
                <a:cxn ang="0">
                  <a:pos x="0" y="310"/>
                </a:cxn>
                <a:cxn ang="0">
                  <a:pos x="72" y="934"/>
                </a:cxn>
                <a:cxn ang="0">
                  <a:pos x="74" y="940"/>
                </a:cxn>
                <a:cxn ang="0">
                  <a:pos x="98" y="964"/>
                </a:cxn>
                <a:cxn ang="0">
                  <a:pos x="102" y="966"/>
                </a:cxn>
                <a:cxn ang="0">
                  <a:pos x="970" y="726"/>
                </a:cxn>
                <a:cxn ang="0">
                  <a:pos x="1056" y="216"/>
                </a:cxn>
                <a:cxn ang="0">
                  <a:pos x="1054" y="208"/>
                </a:cxn>
              </a:cxnLst>
              <a:rect l="0" t="0" r="r" b="b"/>
              <a:pathLst>
                <a:path w="1056" h="966">
                  <a:moveTo>
                    <a:pt x="960" y="712"/>
                  </a:moveTo>
                  <a:lnTo>
                    <a:pt x="960" y="712"/>
                  </a:lnTo>
                  <a:lnTo>
                    <a:pt x="114" y="946"/>
                  </a:lnTo>
                  <a:lnTo>
                    <a:pt x="114" y="946"/>
                  </a:lnTo>
                  <a:lnTo>
                    <a:pt x="196" y="420"/>
                  </a:lnTo>
                  <a:lnTo>
                    <a:pt x="196" y="420"/>
                  </a:lnTo>
                  <a:lnTo>
                    <a:pt x="216" y="396"/>
                  </a:lnTo>
                  <a:lnTo>
                    <a:pt x="216" y="396"/>
                  </a:lnTo>
                  <a:lnTo>
                    <a:pt x="234" y="392"/>
                  </a:lnTo>
                  <a:lnTo>
                    <a:pt x="234" y="392"/>
                  </a:lnTo>
                  <a:lnTo>
                    <a:pt x="698" y="264"/>
                  </a:lnTo>
                  <a:lnTo>
                    <a:pt x="698" y="264"/>
                  </a:lnTo>
                  <a:lnTo>
                    <a:pt x="752" y="302"/>
                  </a:lnTo>
                  <a:lnTo>
                    <a:pt x="752" y="302"/>
                  </a:lnTo>
                  <a:lnTo>
                    <a:pt x="756" y="302"/>
                  </a:lnTo>
                  <a:lnTo>
                    <a:pt x="760" y="302"/>
                  </a:lnTo>
                  <a:lnTo>
                    <a:pt x="760" y="302"/>
                  </a:lnTo>
                  <a:lnTo>
                    <a:pt x="1038" y="226"/>
                  </a:lnTo>
                  <a:lnTo>
                    <a:pt x="1038" y="226"/>
                  </a:lnTo>
                  <a:lnTo>
                    <a:pt x="960" y="712"/>
                  </a:lnTo>
                  <a:lnTo>
                    <a:pt x="960" y="712"/>
                  </a:lnTo>
                  <a:close/>
                  <a:moveTo>
                    <a:pt x="16" y="316"/>
                  </a:moveTo>
                  <a:lnTo>
                    <a:pt x="16" y="316"/>
                  </a:lnTo>
                  <a:lnTo>
                    <a:pt x="574" y="160"/>
                  </a:lnTo>
                  <a:lnTo>
                    <a:pt x="574" y="160"/>
                  </a:lnTo>
                  <a:lnTo>
                    <a:pt x="578" y="160"/>
                  </a:lnTo>
                  <a:lnTo>
                    <a:pt x="580" y="156"/>
                  </a:lnTo>
                  <a:lnTo>
                    <a:pt x="580" y="156"/>
                  </a:lnTo>
                  <a:lnTo>
                    <a:pt x="614" y="78"/>
                  </a:lnTo>
                  <a:lnTo>
                    <a:pt x="614" y="78"/>
                  </a:lnTo>
                  <a:lnTo>
                    <a:pt x="832" y="16"/>
                  </a:lnTo>
                  <a:lnTo>
                    <a:pt x="832" y="16"/>
                  </a:lnTo>
                  <a:lnTo>
                    <a:pt x="860" y="36"/>
                  </a:lnTo>
                  <a:lnTo>
                    <a:pt x="860" y="36"/>
                  </a:lnTo>
                  <a:lnTo>
                    <a:pt x="868" y="110"/>
                  </a:lnTo>
                  <a:lnTo>
                    <a:pt x="70" y="334"/>
                  </a:lnTo>
                  <a:lnTo>
                    <a:pt x="70" y="334"/>
                  </a:lnTo>
                  <a:lnTo>
                    <a:pt x="66" y="338"/>
                  </a:lnTo>
                  <a:lnTo>
                    <a:pt x="64" y="342"/>
                  </a:lnTo>
                  <a:lnTo>
                    <a:pt x="88" y="924"/>
                  </a:lnTo>
                  <a:lnTo>
                    <a:pt x="88" y="924"/>
                  </a:lnTo>
                  <a:lnTo>
                    <a:pt x="86" y="924"/>
                  </a:lnTo>
                  <a:lnTo>
                    <a:pt x="86" y="924"/>
                  </a:lnTo>
                  <a:lnTo>
                    <a:pt x="16" y="316"/>
                  </a:lnTo>
                  <a:lnTo>
                    <a:pt x="16" y="316"/>
                  </a:lnTo>
                  <a:close/>
                  <a:moveTo>
                    <a:pt x="922" y="138"/>
                  </a:moveTo>
                  <a:lnTo>
                    <a:pt x="110" y="366"/>
                  </a:lnTo>
                  <a:lnTo>
                    <a:pt x="110" y="366"/>
                  </a:lnTo>
                  <a:lnTo>
                    <a:pt x="106" y="370"/>
                  </a:lnTo>
                  <a:lnTo>
                    <a:pt x="104" y="374"/>
                  </a:lnTo>
                  <a:lnTo>
                    <a:pt x="94" y="702"/>
                  </a:lnTo>
                  <a:lnTo>
                    <a:pt x="94" y="702"/>
                  </a:lnTo>
                  <a:lnTo>
                    <a:pt x="80" y="348"/>
                  </a:lnTo>
                  <a:lnTo>
                    <a:pt x="80" y="348"/>
                  </a:lnTo>
                  <a:lnTo>
                    <a:pt x="920" y="112"/>
                  </a:lnTo>
                  <a:lnTo>
                    <a:pt x="920" y="112"/>
                  </a:lnTo>
                  <a:lnTo>
                    <a:pt x="922" y="138"/>
                  </a:lnTo>
                  <a:lnTo>
                    <a:pt x="922" y="138"/>
                  </a:lnTo>
                  <a:close/>
                  <a:moveTo>
                    <a:pt x="214" y="398"/>
                  </a:moveTo>
                  <a:lnTo>
                    <a:pt x="214" y="398"/>
                  </a:lnTo>
                  <a:lnTo>
                    <a:pt x="212" y="398"/>
                  </a:lnTo>
                  <a:lnTo>
                    <a:pt x="212" y="398"/>
                  </a:lnTo>
                  <a:lnTo>
                    <a:pt x="212" y="398"/>
                  </a:lnTo>
                  <a:lnTo>
                    <a:pt x="212" y="398"/>
                  </a:lnTo>
                  <a:lnTo>
                    <a:pt x="214" y="398"/>
                  </a:lnTo>
                  <a:lnTo>
                    <a:pt x="214" y="398"/>
                  </a:lnTo>
                  <a:close/>
                  <a:moveTo>
                    <a:pt x="958" y="230"/>
                  </a:moveTo>
                  <a:lnTo>
                    <a:pt x="958" y="230"/>
                  </a:lnTo>
                  <a:lnTo>
                    <a:pt x="758" y="286"/>
                  </a:lnTo>
                  <a:lnTo>
                    <a:pt x="758" y="286"/>
                  </a:lnTo>
                  <a:lnTo>
                    <a:pt x="704" y="248"/>
                  </a:lnTo>
                  <a:lnTo>
                    <a:pt x="704" y="248"/>
                  </a:lnTo>
                  <a:lnTo>
                    <a:pt x="702" y="246"/>
                  </a:lnTo>
                  <a:lnTo>
                    <a:pt x="698" y="246"/>
                  </a:lnTo>
                  <a:lnTo>
                    <a:pt x="210" y="382"/>
                  </a:lnTo>
                  <a:lnTo>
                    <a:pt x="210" y="382"/>
                  </a:lnTo>
                  <a:lnTo>
                    <a:pt x="206" y="384"/>
                  </a:lnTo>
                  <a:lnTo>
                    <a:pt x="184" y="412"/>
                  </a:lnTo>
                  <a:lnTo>
                    <a:pt x="184" y="412"/>
                  </a:lnTo>
                  <a:lnTo>
                    <a:pt x="182" y="416"/>
                  </a:lnTo>
                  <a:lnTo>
                    <a:pt x="104" y="900"/>
                  </a:lnTo>
                  <a:lnTo>
                    <a:pt x="104" y="900"/>
                  </a:lnTo>
                  <a:lnTo>
                    <a:pt x="120" y="380"/>
                  </a:lnTo>
                  <a:lnTo>
                    <a:pt x="120" y="380"/>
                  </a:lnTo>
                  <a:lnTo>
                    <a:pt x="960" y="144"/>
                  </a:lnTo>
                  <a:lnTo>
                    <a:pt x="960" y="144"/>
                  </a:lnTo>
                  <a:lnTo>
                    <a:pt x="958" y="230"/>
                  </a:lnTo>
                  <a:lnTo>
                    <a:pt x="958" y="230"/>
                  </a:lnTo>
                  <a:close/>
                  <a:moveTo>
                    <a:pt x="1054" y="208"/>
                  </a:moveTo>
                  <a:lnTo>
                    <a:pt x="1054" y="208"/>
                  </a:lnTo>
                  <a:lnTo>
                    <a:pt x="1050" y="206"/>
                  </a:lnTo>
                  <a:lnTo>
                    <a:pt x="1046" y="206"/>
                  </a:lnTo>
                  <a:lnTo>
                    <a:pt x="1046" y="206"/>
                  </a:lnTo>
                  <a:lnTo>
                    <a:pt x="974" y="226"/>
                  </a:lnTo>
                  <a:lnTo>
                    <a:pt x="976" y="134"/>
                  </a:lnTo>
                  <a:lnTo>
                    <a:pt x="976" y="134"/>
                  </a:lnTo>
                  <a:lnTo>
                    <a:pt x="976" y="130"/>
                  </a:lnTo>
                  <a:lnTo>
                    <a:pt x="972" y="128"/>
                  </a:lnTo>
                  <a:lnTo>
                    <a:pt x="972" y="128"/>
                  </a:lnTo>
                  <a:lnTo>
                    <a:pt x="970" y="126"/>
                  </a:lnTo>
                  <a:lnTo>
                    <a:pt x="966" y="126"/>
                  </a:lnTo>
                  <a:lnTo>
                    <a:pt x="938" y="134"/>
                  </a:lnTo>
                  <a:lnTo>
                    <a:pt x="936" y="102"/>
                  </a:lnTo>
                  <a:lnTo>
                    <a:pt x="936" y="102"/>
                  </a:lnTo>
                  <a:lnTo>
                    <a:pt x="936" y="98"/>
                  </a:lnTo>
                  <a:lnTo>
                    <a:pt x="932" y="96"/>
                  </a:lnTo>
                  <a:lnTo>
                    <a:pt x="932" y="96"/>
                  </a:lnTo>
                  <a:lnTo>
                    <a:pt x="930" y="94"/>
                  </a:lnTo>
                  <a:lnTo>
                    <a:pt x="926" y="94"/>
                  </a:lnTo>
                  <a:lnTo>
                    <a:pt x="884" y="106"/>
                  </a:lnTo>
                  <a:lnTo>
                    <a:pt x="876" y="30"/>
                  </a:lnTo>
                  <a:lnTo>
                    <a:pt x="876" y="30"/>
                  </a:lnTo>
                  <a:lnTo>
                    <a:pt x="874" y="26"/>
                  </a:lnTo>
                  <a:lnTo>
                    <a:pt x="872" y="24"/>
                  </a:lnTo>
                  <a:lnTo>
                    <a:pt x="838" y="2"/>
                  </a:lnTo>
                  <a:lnTo>
                    <a:pt x="838" y="2"/>
                  </a:lnTo>
                  <a:lnTo>
                    <a:pt x="834" y="0"/>
                  </a:lnTo>
                  <a:lnTo>
                    <a:pt x="832" y="0"/>
                  </a:lnTo>
                  <a:lnTo>
                    <a:pt x="606" y="64"/>
                  </a:lnTo>
                  <a:lnTo>
                    <a:pt x="606" y="64"/>
                  </a:lnTo>
                  <a:lnTo>
                    <a:pt x="602" y="66"/>
                  </a:lnTo>
                  <a:lnTo>
                    <a:pt x="600" y="68"/>
                  </a:lnTo>
                  <a:lnTo>
                    <a:pt x="600" y="68"/>
                  </a:lnTo>
                  <a:lnTo>
                    <a:pt x="566" y="146"/>
                  </a:lnTo>
                  <a:lnTo>
                    <a:pt x="566" y="146"/>
                  </a:lnTo>
                  <a:lnTo>
                    <a:pt x="6" y="302"/>
                  </a:lnTo>
                  <a:lnTo>
                    <a:pt x="6" y="302"/>
                  </a:lnTo>
                  <a:lnTo>
                    <a:pt x="2" y="306"/>
                  </a:lnTo>
                  <a:lnTo>
                    <a:pt x="0" y="310"/>
                  </a:lnTo>
                  <a:lnTo>
                    <a:pt x="0" y="310"/>
                  </a:lnTo>
                  <a:lnTo>
                    <a:pt x="0" y="310"/>
                  </a:lnTo>
                  <a:lnTo>
                    <a:pt x="72" y="934"/>
                  </a:lnTo>
                  <a:lnTo>
                    <a:pt x="72" y="934"/>
                  </a:lnTo>
                  <a:lnTo>
                    <a:pt x="74" y="940"/>
                  </a:lnTo>
                  <a:lnTo>
                    <a:pt x="74" y="940"/>
                  </a:lnTo>
                  <a:lnTo>
                    <a:pt x="98" y="964"/>
                  </a:lnTo>
                  <a:lnTo>
                    <a:pt x="98" y="964"/>
                  </a:lnTo>
                  <a:lnTo>
                    <a:pt x="98" y="964"/>
                  </a:lnTo>
                  <a:lnTo>
                    <a:pt x="98" y="964"/>
                  </a:lnTo>
                  <a:lnTo>
                    <a:pt x="98" y="964"/>
                  </a:lnTo>
                  <a:lnTo>
                    <a:pt x="102" y="966"/>
                  </a:lnTo>
                  <a:lnTo>
                    <a:pt x="106" y="966"/>
                  </a:lnTo>
                  <a:lnTo>
                    <a:pt x="970" y="726"/>
                  </a:lnTo>
                  <a:lnTo>
                    <a:pt x="970" y="726"/>
                  </a:lnTo>
                  <a:lnTo>
                    <a:pt x="974" y="724"/>
                  </a:lnTo>
                  <a:lnTo>
                    <a:pt x="976" y="720"/>
                  </a:lnTo>
                  <a:lnTo>
                    <a:pt x="1056" y="216"/>
                  </a:lnTo>
                  <a:lnTo>
                    <a:pt x="1056" y="216"/>
                  </a:lnTo>
                  <a:lnTo>
                    <a:pt x="1056" y="212"/>
                  </a:lnTo>
                  <a:lnTo>
                    <a:pt x="1054" y="208"/>
                  </a:lnTo>
                  <a:lnTo>
                    <a:pt x="1054" y="20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0418" name="Picture 2"/>
          <p:cNvPicPr>
            <a:picLocks noGrp="1" noChangeAspect="1" noChangeArrowheads="1"/>
          </p:cNvPicPr>
          <p:nvPr>
            <p:ph idx="1"/>
          </p:nvPr>
        </p:nvPicPr>
        <p:blipFill>
          <a:blip r:embed="rId2" cstate="print"/>
          <a:srcRect/>
          <a:stretch>
            <a:fillRect/>
          </a:stretch>
        </p:blipFill>
        <p:spPr bwMode="auto">
          <a:xfrm>
            <a:off x="-762000" y="-1447800"/>
            <a:ext cx="11658600" cy="9188703"/>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Data Management Plan</a:t>
            </a:r>
          </a:p>
        </p:txBody>
      </p:sp>
      <p:sp>
        <p:nvSpPr>
          <p:cNvPr id="16387" name="Content Placeholder 2"/>
          <p:cNvSpPr>
            <a:spLocks noGrp="1"/>
          </p:cNvSpPr>
          <p:nvPr>
            <p:ph idx="1"/>
          </p:nvPr>
        </p:nvSpPr>
        <p:spPr>
          <a:xfrm>
            <a:off x="457200" y="1600200"/>
            <a:ext cx="8229600" cy="4953000"/>
          </a:xfrm>
        </p:spPr>
        <p:txBody>
          <a:bodyPr>
            <a:normAutofit lnSpcReduction="10000"/>
          </a:bodyPr>
          <a:lstStyle/>
          <a:p>
            <a:pPr eaLnBrk="1" hangingPunct="1"/>
            <a:r>
              <a:rPr lang="en-US" sz="2800" smtClean="0"/>
              <a:t>Project management document for a data management project</a:t>
            </a:r>
          </a:p>
          <a:p>
            <a:pPr eaLnBrk="1" hangingPunct="1"/>
            <a:r>
              <a:rPr lang="en-US" sz="2800" smtClean="0"/>
              <a:t>Written by the clinical data manager</a:t>
            </a:r>
          </a:p>
          <a:p>
            <a:pPr eaLnBrk="1" hangingPunct="1"/>
            <a:r>
              <a:rPr lang="en-US" sz="2800" smtClean="0"/>
              <a:t>Defines roles and responsibilities for each of the phases named:</a:t>
            </a:r>
          </a:p>
          <a:p>
            <a:pPr eaLnBrk="1" hangingPunct="1">
              <a:buFont typeface="Arial" charset="0"/>
              <a:buNone/>
            </a:pPr>
            <a:r>
              <a:rPr lang="en-US" sz="2800" smtClean="0"/>
              <a:t>           - work  performed</a:t>
            </a:r>
          </a:p>
          <a:p>
            <a:pPr eaLnBrk="1" hangingPunct="1">
              <a:buFont typeface="Arial" charset="0"/>
              <a:buNone/>
            </a:pPr>
            <a:r>
              <a:rPr lang="en-US" sz="2800" smtClean="0"/>
              <a:t>           - who will perform</a:t>
            </a:r>
          </a:p>
          <a:p>
            <a:pPr eaLnBrk="1" hangingPunct="1">
              <a:buFont typeface="Arial" charset="0"/>
              <a:buNone/>
            </a:pPr>
            <a:r>
              <a:rPr lang="en-US" sz="2800" smtClean="0"/>
              <a:t>           - which SOPs?</a:t>
            </a:r>
          </a:p>
          <a:p>
            <a:pPr eaLnBrk="1" hangingPunct="1">
              <a:buFont typeface="Arial" charset="0"/>
              <a:buNone/>
            </a:pPr>
            <a:r>
              <a:rPr lang="en-US" sz="2800" smtClean="0"/>
              <a:t>           - what documentation or output?</a:t>
            </a:r>
          </a:p>
          <a:p>
            <a:pPr eaLnBrk="1" hangingPunct="1"/>
            <a:r>
              <a:rPr lang="en-US" sz="2800" smtClean="0"/>
              <a:t>QA and GCP compliance- both require a plan</a:t>
            </a:r>
          </a:p>
          <a:p>
            <a:pPr eaLnBrk="1" hangingPunct="1">
              <a:buFont typeface="Arial" charset="0"/>
              <a:buNone/>
            </a:pPr>
            <a:endParaRPr lang="en-US" sz="2800" smtClean="0"/>
          </a:p>
          <a:p>
            <a:pPr eaLnBrk="1" hangingPunct="1">
              <a:buFont typeface="Arial" charset="0"/>
              <a:buNone/>
            </a:pPr>
            <a:endParaRPr lang="en-US" sz="2800" smtClean="0"/>
          </a:p>
          <a:p>
            <a:pPr eaLnBrk="1" hangingPunct="1">
              <a:buFont typeface="Arial" charset="0"/>
              <a:buNone/>
            </a:pPr>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mtClean="0"/>
              <a:t>Study SetUp</a:t>
            </a:r>
          </a:p>
        </p:txBody>
      </p:sp>
      <p:sp>
        <p:nvSpPr>
          <p:cNvPr id="17411" name="Content Placeholder 2"/>
          <p:cNvSpPr>
            <a:spLocks noGrp="1"/>
          </p:cNvSpPr>
          <p:nvPr>
            <p:ph idx="1"/>
          </p:nvPr>
        </p:nvSpPr>
        <p:spPr/>
        <p:txBody>
          <a:bodyPr/>
          <a:lstStyle/>
          <a:p>
            <a:pPr eaLnBrk="1" hangingPunct="1"/>
            <a:r>
              <a:rPr lang="en-US" sz="2800" smtClean="0"/>
              <a:t>Definition and creation of a database using database design document</a:t>
            </a:r>
          </a:p>
          <a:p>
            <a:pPr eaLnBrk="1" hangingPunct="1"/>
            <a:r>
              <a:rPr lang="en-US" sz="2800" smtClean="0"/>
              <a:t>Preparation of manual data entry applications</a:t>
            </a:r>
          </a:p>
          <a:p>
            <a:pPr eaLnBrk="1" hangingPunct="1"/>
            <a:r>
              <a:rPr lang="en-US" sz="2800" smtClean="0"/>
              <a:t>Design and programming of transfer or loading programs</a:t>
            </a:r>
          </a:p>
          <a:p>
            <a:pPr eaLnBrk="1" hangingPunct="1"/>
            <a:r>
              <a:rPr lang="en-US" sz="2800" smtClean="0"/>
              <a:t>Must balance:</a:t>
            </a:r>
          </a:p>
          <a:p>
            <a:pPr eaLnBrk="1" hangingPunct="1">
              <a:buFont typeface="Arial" charset="0"/>
              <a:buNone/>
            </a:pPr>
            <a:r>
              <a:rPr lang="en-US" sz="2800" smtClean="0"/>
              <a:t>          - clarity, ease, speed of data entry</a:t>
            </a:r>
          </a:p>
          <a:p>
            <a:pPr eaLnBrk="1" hangingPunct="1">
              <a:buFont typeface="Arial" charset="0"/>
              <a:buNone/>
            </a:pPr>
            <a:r>
              <a:rPr lang="en-US" sz="2800" smtClean="0"/>
              <a:t>          - efficient creation of analysis  data sets</a:t>
            </a:r>
          </a:p>
          <a:p>
            <a:pPr eaLnBrk="1" hangingPunct="1">
              <a:buFont typeface="Arial" charset="0"/>
              <a:buNone/>
            </a:pPr>
            <a:r>
              <a:rPr lang="en-US" sz="2800" smtClean="0"/>
              <a:t>          - source data transfer formats</a:t>
            </a:r>
          </a:p>
          <a:p>
            <a:pPr eaLnBrk="1" hangingPunct="1">
              <a:buFont typeface="Arial" charset="0"/>
              <a:buNone/>
            </a:pPr>
            <a:endParaRPr lang="en-US" sz="2800" smtClean="0"/>
          </a:p>
          <a:p>
            <a:pPr eaLnBrk="1" hangingPunct="1">
              <a:buFont typeface="Arial" charset="0"/>
              <a:buNone/>
            </a:pPr>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dirty="0" smtClean="0"/>
              <a:t>A Survey Of…</a:t>
            </a:r>
          </a:p>
        </p:txBody>
      </p:sp>
      <p:sp>
        <p:nvSpPr>
          <p:cNvPr id="3075" name="Content Placeholder 2"/>
          <p:cNvSpPr>
            <a:spLocks noGrp="1"/>
          </p:cNvSpPr>
          <p:nvPr>
            <p:ph idx="1"/>
          </p:nvPr>
        </p:nvSpPr>
        <p:spPr/>
        <p:txBody>
          <a:bodyPr/>
          <a:lstStyle/>
          <a:p>
            <a:pPr eaLnBrk="1" hangingPunct="1"/>
            <a:r>
              <a:rPr lang="en-US" smtClean="0"/>
              <a:t>Clinical Data Management</a:t>
            </a:r>
          </a:p>
          <a:p>
            <a:pPr eaLnBrk="1" hangingPunct="1"/>
            <a:r>
              <a:rPr lang="en-US" smtClean="0"/>
              <a:t>Global Project Management Lessons Learned</a:t>
            </a:r>
          </a:p>
          <a:p>
            <a:pPr eaLnBrk="1" hangingPunct="1"/>
            <a:r>
              <a:rPr lang="en-US" smtClean="0"/>
              <a:t>Internationalizing a Product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fontScale="90000"/>
          </a:bodyPr>
          <a:lstStyle/>
          <a:p>
            <a:pPr eaLnBrk="1" hangingPunct="1"/>
            <a:r>
              <a:rPr lang="en-US" smtClean="0"/>
              <a:t>Common Data Management Entry Fields</a:t>
            </a:r>
          </a:p>
        </p:txBody>
      </p:sp>
      <p:sp>
        <p:nvSpPr>
          <p:cNvPr id="18435" name="Content Placeholder 2"/>
          <p:cNvSpPr>
            <a:spLocks noGrp="1"/>
          </p:cNvSpPr>
          <p:nvPr>
            <p:ph idx="1"/>
          </p:nvPr>
        </p:nvSpPr>
        <p:spPr/>
        <p:txBody>
          <a:bodyPr/>
          <a:lstStyle/>
          <a:p>
            <a:pPr eaLnBrk="1" hangingPunct="1"/>
            <a:r>
              <a:rPr lang="en-US" smtClean="0"/>
              <a:t>“Hidden” text fields</a:t>
            </a:r>
          </a:p>
          <a:p>
            <a:pPr eaLnBrk="1" hangingPunct="1"/>
            <a:r>
              <a:rPr lang="en-US" smtClean="0"/>
              <a:t>Dates of all kinds</a:t>
            </a:r>
          </a:p>
          <a:p>
            <a:pPr eaLnBrk="1" hangingPunct="1"/>
            <a:r>
              <a:rPr lang="en-US" smtClean="0"/>
              <a:t>Text fields and annotations</a:t>
            </a:r>
          </a:p>
          <a:p>
            <a:pPr eaLnBrk="1" hangingPunct="1"/>
            <a:r>
              <a:rPr lang="en-US" smtClean="0"/>
              <a:t>Header information</a:t>
            </a:r>
          </a:p>
          <a:p>
            <a:pPr eaLnBrk="1" hangingPunct="1"/>
            <a:r>
              <a:rPr lang="en-US" smtClean="0"/>
              <a:t>Single check boxes</a:t>
            </a:r>
          </a:p>
          <a:p>
            <a:pPr eaLnBrk="1" hangingPunct="1"/>
            <a:r>
              <a:rPr lang="en-US" smtClean="0"/>
              <a:t>Calculated or derived values</a:t>
            </a:r>
          </a:p>
          <a:p>
            <a:pPr eaLnBrk="1" hangingPunct="1"/>
            <a:r>
              <a:rPr lang="en-US" smtClean="0"/>
              <a:t>Special integers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pPr eaLnBrk="1" hangingPunct="1"/>
            <a:r>
              <a:rPr lang="en-US" smtClean="0"/>
              <a:t>Preparing Data Entry Inputs:Screens and Systems</a:t>
            </a:r>
          </a:p>
        </p:txBody>
      </p:sp>
      <p:sp>
        <p:nvSpPr>
          <p:cNvPr id="19459" name="Content Placeholder 2"/>
          <p:cNvSpPr>
            <a:spLocks noGrp="1"/>
          </p:cNvSpPr>
          <p:nvPr>
            <p:ph idx="1"/>
          </p:nvPr>
        </p:nvSpPr>
        <p:spPr/>
        <p:txBody>
          <a:bodyPr>
            <a:normAutofit lnSpcReduction="10000"/>
          </a:bodyPr>
          <a:lstStyle/>
          <a:p>
            <a:pPr eaLnBrk="1" hangingPunct="1"/>
            <a:r>
              <a:rPr lang="en-US" sz="2800" smtClean="0"/>
              <a:t>Heads up data entry</a:t>
            </a:r>
          </a:p>
          <a:p>
            <a:pPr eaLnBrk="1" hangingPunct="1"/>
            <a:r>
              <a:rPr lang="en-US" sz="2800" smtClean="0"/>
              <a:t>Heads down data entry</a:t>
            </a:r>
          </a:p>
          <a:p>
            <a:pPr eaLnBrk="1" hangingPunct="1"/>
            <a:r>
              <a:rPr lang="en-US" sz="2800" smtClean="0"/>
              <a:t>Data coordinators resolving discrepancies</a:t>
            </a:r>
          </a:p>
          <a:p>
            <a:pPr eaLnBrk="1" hangingPunct="1"/>
            <a:r>
              <a:rPr lang="en-US" sz="2800" smtClean="0"/>
              <a:t>Imaging  systems and OCR</a:t>
            </a:r>
          </a:p>
          <a:p>
            <a:pPr eaLnBrk="1" hangingPunct="1"/>
            <a:r>
              <a:rPr lang="en-US" sz="2800" smtClean="0"/>
              <a:t>Entry databases</a:t>
            </a:r>
          </a:p>
          <a:p>
            <a:pPr eaLnBrk="1" hangingPunct="1"/>
            <a:r>
              <a:rPr lang="en-US" sz="2800" smtClean="0"/>
              <a:t>Electronic transfer programs</a:t>
            </a:r>
          </a:p>
          <a:p>
            <a:pPr eaLnBrk="1" hangingPunct="1"/>
            <a:r>
              <a:rPr lang="en-US" sz="2800" smtClean="0"/>
              <a:t>Standards and standards  czars- CDISC</a:t>
            </a:r>
          </a:p>
          <a:p>
            <a:pPr eaLnBrk="1" hangingPunct="1">
              <a:buFont typeface="Arial" charset="0"/>
              <a:buNone/>
            </a:pPr>
            <a:r>
              <a:rPr lang="en-US" sz="2800" smtClean="0"/>
              <a:t>                  new fields, variations on fields, new codelists, additions to codelists, changes in groups of fields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t>Entering Data</a:t>
            </a:r>
          </a:p>
        </p:txBody>
      </p:sp>
      <p:sp>
        <p:nvSpPr>
          <p:cNvPr id="20483" name="Content Placeholder 2"/>
          <p:cNvSpPr>
            <a:spLocks noGrp="1"/>
          </p:cNvSpPr>
          <p:nvPr>
            <p:ph idx="1"/>
          </p:nvPr>
        </p:nvSpPr>
        <p:spPr/>
        <p:txBody>
          <a:bodyPr/>
          <a:lstStyle/>
          <a:p>
            <a:pPr eaLnBrk="1" hangingPunct="1"/>
            <a:r>
              <a:rPr lang="en-US" dirty="0" smtClean="0"/>
              <a:t>Manual and OCR</a:t>
            </a:r>
          </a:p>
          <a:p>
            <a:pPr eaLnBrk="1" hangingPunct="1"/>
            <a:r>
              <a:rPr lang="en-US" dirty="0" smtClean="0"/>
              <a:t>Reducing transcription errors</a:t>
            </a:r>
          </a:p>
          <a:p>
            <a:pPr eaLnBrk="1" hangingPunct="1"/>
            <a:r>
              <a:rPr lang="en-US" dirty="0" smtClean="0"/>
              <a:t>Pre-entry review</a:t>
            </a:r>
          </a:p>
          <a:p>
            <a:pPr eaLnBrk="1" hangingPunct="1"/>
            <a:r>
              <a:rPr lang="en-US" dirty="0" smtClean="0"/>
              <a:t>Edits</a:t>
            </a:r>
          </a:p>
          <a:p>
            <a:pPr eaLnBrk="1" hangingPunct="1"/>
            <a:r>
              <a:rPr lang="en-US" dirty="0" smtClean="0"/>
              <a:t>QA</a:t>
            </a:r>
          </a:p>
          <a:p>
            <a:pPr eaLnBrk="1" hangingPunct="1"/>
            <a:r>
              <a:rPr lang="en-US" dirty="0" smtClean="0"/>
              <a:t>System tasks check manual tasks</a:t>
            </a:r>
          </a:p>
          <a:p>
            <a:pPr eaLnBrk="1" hangingPunct="1"/>
            <a:r>
              <a:rPr lang="en-US" dirty="0" smtClean="0"/>
              <a:t>Newer: digital imaging data, my field has electrical imaging data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Managing Lab Data</a:t>
            </a:r>
          </a:p>
        </p:txBody>
      </p:sp>
      <p:sp>
        <p:nvSpPr>
          <p:cNvPr id="21507" name="Content Placeholder 2"/>
          <p:cNvSpPr>
            <a:spLocks noGrp="1"/>
          </p:cNvSpPr>
          <p:nvPr>
            <p:ph idx="1"/>
          </p:nvPr>
        </p:nvSpPr>
        <p:spPr/>
        <p:txBody>
          <a:bodyPr/>
          <a:lstStyle/>
          <a:p>
            <a:pPr eaLnBrk="1" hangingPunct="1"/>
            <a:r>
              <a:rPr lang="en-US" dirty="0" smtClean="0"/>
              <a:t>Blood chemistry, hematology, biomarkers, lipids, etc.</a:t>
            </a:r>
          </a:p>
          <a:p>
            <a:pPr eaLnBrk="1" hangingPunct="1"/>
            <a:r>
              <a:rPr lang="en-US" dirty="0" smtClean="0"/>
              <a:t>Largest percentage of study data by sheer</a:t>
            </a:r>
          </a:p>
          <a:p>
            <a:pPr eaLnBrk="1" hangingPunct="1">
              <a:buFont typeface="Arial" charset="0"/>
              <a:buNone/>
            </a:pPr>
            <a:r>
              <a:rPr lang="en-US" dirty="0" smtClean="0"/>
              <a:t>    volume</a:t>
            </a:r>
          </a:p>
          <a:p>
            <a:pPr eaLnBrk="1" hangingPunct="1"/>
            <a:r>
              <a:rPr lang="en-US" dirty="0" smtClean="0"/>
              <a:t>Storing in tall skinny format</a:t>
            </a:r>
          </a:p>
          <a:p>
            <a:pPr eaLnBrk="1" hangingPunct="1"/>
            <a:r>
              <a:rPr lang="en-US" dirty="0" smtClean="0"/>
              <a:t>Normalizing units</a:t>
            </a:r>
          </a:p>
          <a:p>
            <a:pPr eaLnBrk="1" hangingPunct="1"/>
            <a:r>
              <a:rPr lang="en-US" dirty="0" smtClean="0"/>
              <a:t>Checking ranges- validation and rules</a:t>
            </a:r>
          </a:p>
          <a:p>
            <a:pPr eaLnBrk="1" hangingPunct="1"/>
            <a:r>
              <a:rPr lang="en-US" dirty="0" smtClean="0"/>
              <a:t>Central labs</a:t>
            </a:r>
          </a:p>
          <a:p>
            <a:pPr eaLnBrk="1" hangingPunct="1"/>
            <a:r>
              <a:rPr lang="en-US" dirty="0" smtClean="0"/>
              <a:t>Loading applications</a:t>
            </a:r>
          </a:p>
          <a:p>
            <a:pPr eaLnBrk="1" hangingPunct="1">
              <a:buFont typeface="Arial" charset="0"/>
              <a:buNone/>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pPr eaLnBrk="1" hangingPunct="1"/>
            <a:r>
              <a:rPr lang="en-US" smtClean="0"/>
              <a:t>Identifying and Managing Discrepancies</a:t>
            </a:r>
          </a:p>
        </p:txBody>
      </p:sp>
      <p:sp>
        <p:nvSpPr>
          <p:cNvPr id="22531" name="Content Placeholder 2"/>
          <p:cNvSpPr>
            <a:spLocks noGrp="1"/>
          </p:cNvSpPr>
          <p:nvPr>
            <p:ph idx="1"/>
          </p:nvPr>
        </p:nvSpPr>
        <p:spPr/>
        <p:txBody>
          <a:bodyPr/>
          <a:lstStyle/>
          <a:p>
            <a:pPr eaLnBrk="1" hangingPunct="1"/>
            <a:r>
              <a:rPr lang="en-US" dirty="0" smtClean="0"/>
              <a:t>Discrepancies are inconsistencies in the data that require research</a:t>
            </a:r>
          </a:p>
          <a:p>
            <a:pPr eaLnBrk="1" hangingPunct="1"/>
            <a:r>
              <a:rPr lang="en-US" dirty="0" smtClean="0"/>
              <a:t>Discovered by manual or system review</a:t>
            </a:r>
          </a:p>
          <a:p>
            <a:pPr eaLnBrk="1" hangingPunct="1">
              <a:buFont typeface="Arial" charset="0"/>
              <a:buNone/>
            </a:pPr>
            <a:r>
              <a:rPr lang="en-US" dirty="0" smtClean="0"/>
              <a:t>            internal and external system checks</a:t>
            </a:r>
          </a:p>
          <a:p>
            <a:pPr eaLnBrk="1" hangingPunct="1"/>
            <a:r>
              <a:rPr lang="en-US" dirty="0" smtClean="0"/>
              <a:t> Flag and notify investigator on a query form</a:t>
            </a:r>
          </a:p>
          <a:p>
            <a:pPr eaLnBrk="1" hangingPunct="1"/>
            <a:r>
              <a:rPr lang="en-US" dirty="0" smtClean="0"/>
              <a:t>Collect and record resolutions from all possible sources</a:t>
            </a:r>
          </a:p>
          <a:p>
            <a:pPr eaLnBrk="1" hangingPunct="1"/>
            <a:r>
              <a:rPr lang="en-US" dirty="0" smtClean="0"/>
              <a:t>Nifty ways to automate this process</a:t>
            </a:r>
          </a:p>
          <a:p>
            <a:pPr eaLnBrk="1" hangingPunct="1">
              <a:buFont typeface="Arial" charset="0"/>
              <a:buNone/>
            </a:pPr>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pPr eaLnBrk="1" hangingPunct="1"/>
            <a:r>
              <a:rPr lang="en-US" smtClean="0"/>
              <a:t>Collecting Adverse Event Data</a:t>
            </a:r>
          </a:p>
        </p:txBody>
      </p:sp>
      <p:sp>
        <p:nvSpPr>
          <p:cNvPr id="23555" name="Content Placeholder 2"/>
          <p:cNvSpPr>
            <a:spLocks noGrp="1"/>
          </p:cNvSpPr>
          <p:nvPr>
            <p:ph idx="1"/>
          </p:nvPr>
        </p:nvSpPr>
        <p:spPr/>
        <p:txBody>
          <a:bodyPr/>
          <a:lstStyle/>
          <a:p>
            <a:pPr eaLnBrk="1" hangingPunct="1"/>
            <a:r>
              <a:rPr lang="en-US" smtClean="0"/>
              <a:t>Uh oh “undesirable experience”</a:t>
            </a:r>
          </a:p>
          <a:p>
            <a:pPr eaLnBrk="1" hangingPunct="1">
              <a:buFont typeface="Arial" charset="0"/>
              <a:buNone/>
            </a:pPr>
            <a:r>
              <a:rPr lang="en-US" smtClean="0"/>
              <a:t>          rash, death</a:t>
            </a:r>
          </a:p>
          <a:p>
            <a:pPr eaLnBrk="1" hangingPunct="1"/>
            <a:r>
              <a:rPr lang="en-US" smtClean="0"/>
              <a:t>Strict regulatory requirements:  CFR21</a:t>
            </a:r>
          </a:p>
          <a:p>
            <a:pPr eaLnBrk="1" hangingPunct="1"/>
            <a:r>
              <a:rPr lang="en-US" smtClean="0"/>
              <a:t>Autocoding</a:t>
            </a:r>
          </a:p>
          <a:p>
            <a:pPr eaLnBrk="1" hangingPunct="1"/>
            <a:r>
              <a:rPr lang="en-US" smtClean="0"/>
              <a:t>Signs/symptoms events and serious adverse events are collected differently</a:t>
            </a:r>
          </a:p>
          <a:p>
            <a:pPr eaLnBrk="1" hangingPunct="1"/>
            <a:r>
              <a:rPr lang="en-US" smtClean="0"/>
              <a:t>Serious adverse events must go to a safety system and be reconciled with CDM before end of study</a:t>
            </a:r>
          </a:p>
          <a:p>
            <a:pPr eaLnBrk="1" hangingPunct="1"/>
            <a:endParaRPr lang="en-US" smtClean="0"/>
          </a:p>
          <a:p>
            <a:pPr eaLnBrk="1" hangingPunct="1"/>
            <a:endParaRPr lang="en-US" smtClean="0"/>
          </a:p>
          <a:p>
            <a:pPr eaLnBrk="1" hangingPunct="1">
              <a:buFont typeface="Arial" charset="0"/>
              <a:buNone/>
            </a:pPr>
            <a:endParaRPr lang="en-US" smtClean="0"/>
          </a:p>
          <a:p>
            <a:pPr eaLnBrk="1" hangingPunct="1">
              <a:buFont typeface="Arial" charset="0"/>
              <a:buNone/>
            </a:pPr>
            <a:endParaRPr 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mtClean="0"/>
              <a:t>Coding Reported Terms</a:t>
            </a:r>
          </a:p>
        </p:txBody>
      </p:sp>
      <p:sp>
        <p:nvSpPr>
          <p:cNvPr id="24579" name="Content Placeholder 2"/>
          <p:cNvSpPr>
            <a:spLocks noGrp="1"/>
          </p:cNvSpPr>
          <p:nvPr>
            <p:ph idx="1"/>
          </p:nvPr>
        </p:nvSpPr>
        <p:spPr/>
        <p:txBody>
          <a:bodyPr>
            <a:normAutofit lnSpcReduction="10000"/>
          </a:bodyPr>
          <a:lstStyle/>
          <a:p>
            <a:pPr eaLnBrk="1" hangingPunct="1"/>
            <a:r>
              <a:rPr lang="en-US" smtClean="0"/>
              <a:t>Coding  takes free text and classifies it to like terms for analysis</a:t>
            </a:r>
          </a:p>
          <a:p>
            <a:pPr eaLnBrk="1" hangingPunct="1">
              <a:buFont typeface="Arial" charset="0"/>
              <a:buNone/>
            </a:pPr>
            <a:r>
              <a:rPr lang="en-US" smtClean="0"/>
              <a:t>          ex. “sore head” “head pain”  “headache”</a:t>
            </a:r>
          </a:p>
          <a:p>
            <a:pPr eaLnBrk="1" hangingPunct="1"/>
            <a:r>
              <a:rPr lang="en-US" smtClean="0"/>
              <a:t>Common coding dictionaries</a:t>
            </a:r>
          </a:p>
          <a:p>
            <a:pPr eaLnBrk="1" hangingPunct="1">
              <a:buFont typeface="Arial" charset="0"/>
              <a:buNone/>
            </a:pPr>
            <a:r>
              <a:rPr lang="en-US" smtClean="0"/>
              <a:t>            COSTART= Coding Symbols for a Thesaurus of Adverse Reaction Terms</a:t>
            </a:r>
          </a:p>
          <a:p>
            <a:pPr eaLnBrk="1" hangingPunct="1">
              <a:buFont typeface="Arial" charset="0"/>
              <a:buNone/>
            </a:pPr>
            <a:r>
              <a:rPr lang="en-US" smtClean="0"/>
              <a:t>             ICD-9-CM=International Classification of Diseases, 9</a:t>
            </a:r>
            <a:r>
              <a:rPr lang="en-US" baseline="30000" smtClean="0"/>
              <a:t>th</a:t>
            </a:r>
            <a:r>
              <a:rPr lang="en-US" smtClean="0"/>
              <a:t> Revision</a:t>
            </a:r>
          </a:p>
          <a:p>
            <a:pPr eaLnBrk="1" hangingPunct="1">
              <a:buFont typeface="Arial" charset="0"/>
              <a:buNone/>
            </a:pPr>
            <a:r>
              <a:rPr lang="en-US" smtClean="0"/>
              <a:t>             WHODRL- World Health Organization Drug Reference List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pPr eaLnBrk="1" hangingPunct="1"/>
            <a:r>
              <a:rPr lang="en-US" smtClean="0"/>
              <a:t>The Coding Algorithm (Heavy on Autocoder)</a:t>
            </a:r>
          </a:p>
        </p:txBody>
      </p:sp>
      <p:sp>
        <p:nvSpPr>
          <p:cNvPr id="25603" name="Content Placeholder 2"/>
          <p:cNvSpPr>
            <a:spLocks noGrp="1"/>
          </p:cNvSpPr>
          <p:nvPr>
            <p:ph idx="1"/>
          </p:nvPr>
        </p:nvSpPr>
        <p:spPr/>
        <p:txBody>
          <a:bodyPr/>
          <a:lstStyle/>
          <a:p>
            <a:pPr eaLnBrk="1" hangingPunct="1"/>
            <a:r>
              <a:rPr lang="en-US" dirty="0" smtClean="0"/>
              <a:t>Collect and store the reported term</a:t>
            </a:r>
          </a:p>
          <a:p>
            <a:pPr eaLnBrk="1" hangingPunct="1"/>
            <a:r>
              <a:rPr lang="en-US" dirty="0" smtClean="0"/>
              <a:t>Run the </a:t>
            </a:r>
            <a:r>
              <a:rPr lang="en-US" dirty="0" err="1" smtClean="0"/>
              <a:t>autocoder</a:t>
            </a:r>
            <a:endParaRPr lang="en-US" dirty="0" smtClean="0"/>
          </a:p>
          <a:p>
            <a:pPr eaLnBrk="1" hangingPunct="1"/>
            <a:r>
              <a:rPr lang="en-US" dirty="0" smtClean="0"/>
              <a:t>If code is found, </a:t>
            </a:r>
            <a:r>
              <a:rPr lang="en-US" dirty="0" err="1" smtClean="0"/>
              <a:t>autocoder</a:t>
            </a:r>
            <a:r>
              <a:rPr lang="en-US" dirty="0" smtClean="0"/>
              <a:t> stores the results</a:t>
            </a:r>
          </a:p>
          <a:p>
            <a:pPr eaLnBrk="1" hangingPunct="1"/>
            <a:r>
              <a:rPr lang="en-US" dirty="0" smtClean="0"/>
              <a:t>If code not found, </a:t>
            </a:r>
            <a:r>
              <a:rPr lang="en-US" dirty="0" err="1" smtClean="0"/>
              <a:t>autocoder</a:t>
            </a:r>
            <a:r>
              <a:rPr lang="en-US" dirty="0" smtClean="0"/>
              <a:t> stores the term for manual coding</a:t>
            </a:r>
          </a:p>
          <a:p>
            <a:pPr eaLnBrk="1" hangingPunct="1"/>
            <a:r>
              <a:rPr lang="en-US" dirty="0" smtClean="0"/>
              <a:t>Manual review of </a:t>
            </a:r>
            <a:r>
              <a:rPr lang="en-US" dirty="0" err="1" smtClean="0"/>
              <a:t>uncoded</a:t>
            </a:r>
            <a:r>
              <a:rPr lang="en-US" dirty="0" smtClean="0"/>
              <a:t> terms assigns a code in a separate table, or</a:t>
            </a:r>
          </a:p>
          <a:p>
            <a:pPr eaLnBrk="1" hangingPunct="1"/>
            <a:r>
              <a:rPr lang="en-US" dirty="0" smtClean="0"/>
              <a:t>Registers a discrepancy on the reported term</a:t>
            </a:r>
          </a:p>
          <a:p>
            <a:pPr eaLnBrk="1" hangingPunct="1"/>
            <a:r>
              <a:rPr lang="en-US" dirty="0" smtClean="0"/>
              <a:t>Reruns the </a:t>
            </a:r>
            <a:r>
              <a:rPr lang="en-US" dirty="0" err="1" smtClean="0"/>
              <a:t>autocoder</a:t>
            </a:r>
            <a:r>
              <a:rPr lang="en-US" dirty="0" smtClean="0"/>
              <a:t>, then finds a match</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mtClean="0"/>
              <a:t>Creating Reports</a:t>
            </a:r>
          </a:p>
        </p:txBody>
      </p:sp>
      <p:sp>
        <p:nvSpPr>
          <p:cNvPr id="26627" name="Content Placeholder 2"/>
          <p:cNvSpPr>
            <a:spLocks noGrp="1"/>
          </p:cNvSpPr>
          <p:nvPr>
            <p:ph idx="1"/>
          </p:nvPr>
        </p:nvSpPr>
        <p:spPr/>
        <p:txBody>
          <a:bodyPr/>
          <a:lstStyle/>
          <a:p>
            <a:pPr eaLnBrk="1" hangingPunct="1"/>
            <a:r>
              <a:rPr lang="en-US" dirty="0" smtClean="0"/>
              <a:t>Reports serve internal staff and management</a:t>
            </a:r>
          </a:p>
          <a:p>
            <a:pPr eaLnBrk="1" hangingPunct="1"/>
            <a:r>
              <a:rPr lang="en-US" dirty="0" smtClean="0"/>
              <a:t>Often guide interim analysis- “kill it?”</a:t>
            </a:r>
          </a:p>
          <a:p>
            <a:pPr eaLnBrk="1" hangingPunct="1"/>
            <a:r>
              <a:rPr lang="en-US" dirty="0" smtClean="0"/>
              <a:t>Name the selection criteria and construct the SQL or other query  (“Of all males 40-44 who tried this </a:t>
            </a:r>
            <a:r>
              <a:rPr lang="en-US" dirty="0" err="1" smtClean="0"/>
              <a:t>statin</a:t>
            </a:r>
            <a:r>
              <a:rPr lang="en-US" dirty="0" smtClean="0"/>
              <a:t>, how many developed adverse reactions and how severe was the reaction, and what was their baseline BP before the study began?”)</a:t>
            </a:r>
          </a:p>
          <a:p>
            <a:pPr eaLnBrk="1" hangingPunct="1"/>
            <a:r>
              <a:rPr lang="en-US" dirty="0" smtClean="0"/>
              <a:t>Standard and Ad Hoc Reports</a:t>
            </a:r>
          </a:p>
          <a:p>
            <a:pPr eaLnBrk="1" hangingPunct="1"/>
            <a:r>
              <a:rPr lang="en-US" dirty="0" smtClean="0"/>
              <a:t>Validation</a:t>
            </a:r>
          </a:p>
          <a:p>
            <a:pPr eaLnBrk="1" hangingPunct="1"/>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dirty="0" smtClean="0"/>
              <a:t>Transferring Data</a:t>
            </a:r>
          </a:p>
        </p:txBody>
      </p:sp>
      <p:sp>
        <p:nvSpPr>
          <p:cNvPr id="27651" name="Content Placeholder 2"/>
          <p:cNvSpPr>
            <a:spLocks noGrp="1"/>
          </p:cNvSpPr>
          <p:nvPr>
            <p:ph idx="1"/>
          </p:nvPr>
        </p:nvSpPr>
        <p:spPr/>
        <p:txBody>
          <a:bodyPr>
            <a:normAutofit lnSpcReduction="10000"/>
          </a:bodyPr>
          <a:lstStyle/>
          <a:p>
            <a:pPr eaLnBrk="1" hangingPunct="1"/>
            <a:r>
              <a:rPr lang="en-US" sz="2400" dirty="0" smtClean="0"/>
              <a:t>Reports summarize data; transfers send the whole files</a:t>
            </a:r>
          </a:p>
          <a:p>
            <a:pPr eaLnBrk="1" hangingPunct="1"/>
            <a:r>
              <a:rPr lang="en-US" sz="2400" dirty="0" smtClean="0"/>
              <a:t>Used for external data review or satellite locations</a:t>
            </a:r>
          </a:p>
          <a:p>
            <a:pPr eaLnBrk="1" hangingPunct="1"/>
            <a:r>
              <a:rPr lang="en-US" sz="2400" dirty="0" smtClean="0"/>
              <a:t>Validated program or application</a:t>
            </a:r>
          </a:p>
          <a:p>
            <a:pPr eaLnBrk="1" hangingPunct="1"/>
            <a:r>
              <a:rPr lang="en-US" sz="2400" dirty="0" smtClean="0"/>
              <a:t>Use transfer metrics and transfer checklists to be sure the process is without error</a:t>
            </a:r>
          </a:p>
          <a:p>
            <a:pPr eaLnBrk="1" hangingPunct="1">
              <a:buFont typeface="Arial" charset="0"/>
              <a:buNone/>
            </a:pPr>
            <a:r>
              <a:rPr lang="en-US" sz="2400" dirty="0" smtClean="0"/>
              <a:t>                 - no. of files</a:t>
            </a:r>
          </a:p>
          <a:p>
            <a:pPr eaLnBrk="1" hangingPunct="1">
              <a:buFont typeface="Arial" charset="0"/>
              <a:buNone/>
            </a:pPr>
            <a:r>
              <a:rPr lang="en-US" sz="2400" dirty="0" smtClean="0"/>
              <a:t>                  - file sizes</a:t>
            </a:r>
          </a:p>
          <a:p>
            <a:pPr eaLnBrk="1" hangingPunct="1">
              <a:buFont typeface="Arial" charset="0"/>
              <a:buNone/>
            </a:pPr>
            <a:r>
              <a:rPr lang="en-US" sz="2400" dirty="0" smtClean="0"/>
              <a:t>                 - no. of patients per file</a:t>
            </a:r>
          </a:p>
          <a:p>
            <a:pPr eaLnBrk="1" hangingPunct="1">
              <a:buFont typeface="Arial" charset="0"/>
              <a:buNone/>
            </a:pPr>
            <a:r>
              <a:rPr lang="en-US" sz="2400" dirty="0" smtClean="0"/>
              <a:t>                 - no. of records per patient</a:t>
            </a:r>
          </a:p>
          <a:p>
            <a:pPr eaLnBrk="1" hangingPunct="1">
              <a:buFont typeface="Arial" charset="0"/>
              <a:buNone/>
            </a:pPr>
            <a:r>
              <a:rPr lang="en-US" sz="2400" dirty="0" smtClean="0"/>
              <a:t>                 - no. of variables or fields</a:t>
            </a:r>
          </a:p>
          <a:p>
            <a:pPr eaLnBrk="1" hangingPunct="1">
              <a:buFont typeface="Arial" charset="0"/>
              <a:buNone/>
            </a:pPr>
            <a:r>
              <a:rPr lang="en-US" sz="2400" dirty="0" smtClean="0"/>
              <a:t>              </a:t>
            </a:r>
          </a:p>
          <a:p>
            <a:pPr eaLnBrk="1" hangingPunct="1">
              <a:buFont typeface="Arial" charset="0"/>
              <a:buNone/>
            </a:pPr>
            <a:endParaRPr lang="en-US"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Introduction to Clinical Data Management</a:t>
            </a:r>
          </a:p>
        </p:txBody>
      </p:sp>
      <p:sp>
        <p:nvSpPr>
          <p:cNvPr id="4099" name="Content Placeholder 2"/>
          <p:cNvSpPr>
            <a:spLocks noGrp="1"/>
          </p:cNvSpPr>
          <p:nvPr>
            <p:ph idx="1"/>
          </p:nvPr>
        </p:nvSpPr>
        <p:spPr>
          <a:xfrm>
            <a:off x="457200" y="2133600"/>
            <a:ext cx="8229600" cy="3992563"/>
          </a:xfrm>
        </p:spPr>
        <p:txBody>
          <a:bodyPr/>
          <a:lstStyle/>
          <a:p>
            <a:pPr eaLnBrk="1" hangingPunct="1"/>
            <a:r>
              <a:rPr lang="en-US" smtClean="0"/>
              <a:t>What is it?</a:t>
            </a:r>
          </a:p>
          <a:p>
            <a:pPr eaLnBrk="1" hangingPunct="1"/>
            <a:r>
              <a:rPr lang="en-US" smtClean="0"/>
              <a:t>Who does it?</a:t>
            </a:r>
          </a:p>
          <a:p>
            <a:pPr eaLnBrk="1" hangingPunct="1"/>
            <a:r>
              <a:rPr lang="en-US" smtClean="0"/>
              <a:t>How does it affect me?</a:t>
            </a:r>
          </a:p>
          <a:p>
            <a:pPr eaLnBrk="1" hangingPunct="1"/>
            <a:r>
              <a:rPr lang="en-US" smtClean="0"/>
              <a:t>What does it look  like to a software engineer?</a:t>
            </a:r>
          </a:p>
          <a:p>
            <a:pPr eaLnBrk="1" hangingPunct="1">
              <a:buFont typeface="Arial" charset="0"/>
              <a:buNone/>
            </a:pPr>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mtClean="0"/>
              <a:t>Closing Studies</a:t>
            </a:r>
          </a:p>
        </p:txBody>
      </p:sp>
      <p:sp>
        <p:nvSpPr>
          <p:cNvPr id="28675" name="Content Placeholder 2"/>
          <p:cNvSpPr>
            <a:spLocks noGrp="1"/>
          </p:cNvSpPr>
          <p:nvPr>
            <p:ph idx="1"/>
          </p:nvPr>
        </p:nvSpPr>
        <p:spPr/>
        <p:txBody>
          <a:bodyPr/>
          <a:lstStyle/>
          <a:p>
            <a:pPr eaLnBrk="1" hangingPunct="1"/>
            <a:r>
              <a:rPr lang="en-US" dirty="0" smtClean="0"/>
              <a:t>Last patient in</a:t>
            </a:r>
          </a:p>
          <a:p>
            <a:pPr eaLnBrk="1" hangingPunct="1"/>
            <a:r>
              <a:rPr lang="en-US" dirty="0" smtClean="0"/>
              <a:t>Data “lock” – time is competitively tracked</a:t>
            </a:r>
          </a:p>
          <a:p>
            <a:pPr eaLnBrk="1" hangingPunct="1"/>
            <a:r>
              <a:rPr lang="en-US" dirty="0" smtClean="0"/>
              <a:t>Before lock, all data, corrections from sites, calculated values, and codes for reported terms must be in- else discrepancies could result</a:t>
            </a:r>
          </a:p>
          <a:p>
            <a:pPr eaLnBrk="1" hangingPunct="1"/>
            <a:r>
              <a:rPr lang="en-US" dirty="0" smtClean="0"/>
              <a:t>Collect final data, resolve all queries, perform final QC(audit trail), complete documentation, sign off</a:t>
            </a:r>
          </a:p>
          <a:p>
            <a:pPr eaLnBrk="1" hangingPunct="1"/>
            <a:r>
              <a:rPr lang="en-US" dirty="0" smtClean="0"/>
              <a:t>Ready for data analysis</a:t>
            </a:r>
          </a:p>
          <a:p>
            <a:pPr eaLnBrk="1" hangingPunct="1"/>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t>Now What</a:t>
            </a:r>
          </a:p>
        </p:txBody>
      </p:sp>
      <p:sp>
        <p:nvSpPr>
          <p:cNvPr id="29699" name="Content Placeholder 2"/>
          <p:cNvSpPr>
            <a:spLocks noGrp="1"/>
          </p:cNvSpPr>
          <p:nvPr>
            <p:ph idx="1"/>
          </p:nvPr>
        </p:nvSpPr>
        <p:spPr/>
        <p:txBody>
          <a:bodyPr/>
          <a:lstStyle/>
          <a:p>
            <a:pPr eaLnBrk="1" hangingPunct="1"/>
            <a:r>
              <a:rPr lang="en-US" dirty="0" smtClean="0"/>
              <a:t>Data analysis, final reporting, regulatory approval process</a:t>
            </a:r>
          </a:p>
          <a:p>
            <a:pPr eaLnBrk="1" hangingPunct="1"/>
            <a:r>
              <a:rPr lang="en-US" dirty="0" smtClean="0"/>
              <a:t>Huge competitive pressures</a:t>
            </a:r>
          </a:p>
          <a:p>
            <a:pPr eaLnBrk="1" hangingPunct="1">
              <a:buNone/>
            </a:pPr>
            <a:r>
              <a:rPr lang="en-US" dirty="0" smtClean="0"/>
              <a:t>              -Time</a:t>
            </a:r>
          </a:p>
          <a:p>
            <a:pPr eaLnBrk="1" hangingPunct="1">
              <a:buNone/>
            </a:pPr>
            <a:r>
              <a:rPr lang="en-US" dirty="0" smtClean="0"/>
              <a:t>              - Isolated servers</a:t>
            </a:r>
          </a:p>
          <a:p>
            <a:pPr eaLnBrk="1" hangingPunct="1">
              <a:buNone/>
            </a:pPr>
            <a:r>
              <a:rPr lang="en-US" dirty="0" smtClean="0"/>
              <a:t>              - Security in data centers</a:t>
            </a:r>
          </a:p>
          <a:p>
            <a:pPr eaLnBrk="1" hangingPunct="1">
              <a:buNone/>
            </a:pPr>
            <a:r>
              <a:rPr lang="en-US" dirty="0" smtClean="0"/>
              <a:t>              - Contingency plans and disaster recovery</a:t>
            </a:r>
          </a:p>
          <a:p>
            <a:pPr eaLnBrk="1" hangingPunct="1"/>
            <a:endParaRPr lang="en-US" dirty="0" smtClean="0"/>
          </a:p>
          <a:p>
            <a:pPr eaLnBrk="1" hangingPunct="1">
              <a:buNone/>
            </a:pPr>
            <a:endParaRPr lang="en-US" dirty="0" smtClean="0"/>
          </a:p>
          <a:p>
            <a:pPr eaLnBrk="1" hangingPunct="1">
              <a:buNone/>
            </a:pP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Competition to Final Data Analysis</a:t>
            </a:r>
            <a:endParaRPr lang="en-US" dirty="0"/>
          </a:p>
        </p:txBody>
      </p:sp>
      <p:sp>
        <p:nvSpPr>
          <p:cNvPr id="3" name="Content Placeholder 2"/>
          <p:cNvSpPr>
            <a:spLocks noGrp="1"/>
          </p:cNvSpPr>
          <p:nvPr>
            <p:ph idx="1"/>
          </p:nvPr>
        </p:nvSpPr>
        <p:spPr/>
        <p:txBody>
          <a:bodyPr/>
          <a:lstStyle/>
          <a:p>
            <a:r>
              <a:rPr lang="en-US" dirty="0" smtClean="0"/>
              <a:t>Every day delayed to market is $1 M as of 2005</a:t>
            </a:r>
            <a:endParaRPr lang="en-US" dirty="0"/>
          </a:p>
        </p:txBody>
      </p:sp>
      <p:pic>
        <p:nvPicPr>
          <p:cNvPr id="4098" name="Picture 2" descr="http://comps.fotosearch.com/bigcomps/DSN/DSN116/85492.jpg"/>
          <p:cNvPicPr>
            <a:picLocks noChangeAspect="1" noChangeArrowheads="1"/>
          </p:cNvPicPr>
          <p:nvPr/>
        </p:nvPicPr>
        <p:blipFill>
          <a:blip r:embed="rId2" cstate="print"/>
          <a:srcRect/>
          <a:stretch>
            <a:fillRect/>
          </a:stretch>
        </p:blipFill>
        <p:spPr bwMode="auto">
          <a:xfrm>
            <a:off x="1143000" y="2438400"/>
            <a:ext cx="7162800" cy="3371851"/>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t>In the Regulatory World…</a:t>
            </a:r>
          </a:p>
        </p:txBody>
      </p:sp>
      <p:sp>
        <p:nvSpPr>
          <p:cNvPr id="30723" name="Content Placeholder 2"/>
          <p:cNvSpPr>
            <a:spLocks noGrp="1"/>
          </p:cNvSpPr>
          <p:nvPr>
            <p:ph idx="1"/>
          </p:nvPr>
        </p:nvSpPr>
        <p:spPr/>
        <p:txBody>
          <a:bodyPr/>
          <a:lstStyle/>
          <a:p>
            <a:pPr eaLnBrk="1" hangingPunct="1"/>
            <a:r>
              <a:rPr lang="en-US" dirty="0" smtClean="0"/>
              <a:t>Compliance determines usability of data</a:t>
            </a:r>
          </a:p>
          <a:p>
            <a:pPr eaLnBrk="1" hangingPunct="1"/>
            <a:r>
              <a:rPr lang="en-US" dirty="0" smtClean="0"/>
              <a:t>Document, Document, Document</a:t>
            </a:r>
          </a:p>
          <a:p>
            <a:pPr eaLnBrk="1" hangingPunct="1"/>
            <a:r>
              <a:rPr lang="en-US" dirty="0" smtClean="0"/>
              <a:t>Auditing rules: mapping success</a:t>
            </a:r>
          </a:p>
          <a:p>
            <a:pPr eaLnBrk="1" hangingPunct="1">
              <a:buFont typeface="Arial" charset="0"/>
              <a:buNone/>
            </a:pPr>
            <a:r>
              <a:rPr lang="en-US" dirty="0" smtClean="0"/>
              <a:t>    Your use cases  must match your engineering plans, must match your QA plans, must match your test cases, must be signed, properly dated, properly filed in </a:t>
            </a:r>
            <a:r>
              <a:rPr lang="en-US" i="1" dirty="0" smtClean="0"/>
              <a:t>excruciating </a:t>
            </a:r>
            <a:r>
              <a:rPr lang="en-US" dirty="0" smtClean="0"/>
              <a:t>detail or you will not pass. If you don’t pass, you can’t use the data.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t>Validated Systems</a:t>
            </a:r>
          </a:p>
        </p:txBody>
      </p:sp>
      <p:sp>
        <p:nvSpPr>
          <p:cNvPr id="31747" name="Content Placeholder 2"/>
          <p:cNvSpPr>
            <a:spLocks noGrp="1"/>
          </p:cNvSpPr>
          <p:nvPr>
            <p:ph idx="1"/>
          </p:nvPr>
        </p:nvSpPr>
        <p:spPr/>
        <p:txBody>
          <a:bodyPr/>
          <a:lstStyle/>
          <a:p>
            <a:pPr eaLnBrk="1" hangingPunct="1"/>
            <a:r>
              <a:rPr lang="en-US" dirty="0" smtClean="0"/>
              <a:t>Every new system implemented must be tested in accordance with a validation plan</a:t>
            </a:r>
          </a:p>
          <a:p>
            <a:pPr eaLnBrk="1" hangingPunct="1"/>
            <a:r>
              <a:rPr lang="en-US" dirty="0" smtClean="0"/>
              <a:t>Validation packages as a QA offering- often use every QA script- consulting gig too</a:t>
            </a:r>
          </a:p>
          <a:p>
            <a:pPr eaLnBrk="1" hangingPunct="1"/>
            <a:r>
              <a:rPr lang="en-US" dirty="0" smtClean="0"/>
              <a:t>FDA requirement</a:t>
            </a:r>
          </a:p>
          <a:p>
            <a:pPr eaLnBrk="1" hangingPunct="1"/>
            <a:r>
              <a:rPr lang="en-US" dirty="0" smtClean="0"/>
              <a:t>Validation in the pharmaceutical industry is defined as the establishment of evidence that the computer system does what it purports to do and will continue to do so in the future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fontScale="90000"/>
          </a:bodyPr>
          <a:lstStyle/>
          <a:p>
            <a:pPr eaLnBrk="1" hangingPunct="1"/>
            <a:r>
              <a:rPr lang="en-US" smtClean="0"/>
              <a:t>Project Management Insurance: Lessons Learned</a:t>
            </a:r>
          </a:p>
        </p:txBody>
      </p:sp>
      <p:sp>
        <p:nvSpPr>
          <p:cNvPr id="32771" name="Content Placeholder 2"/>
          <p:cNvSpPr>
            <a:spLocks noGrp="1"/>
          </p:cNvSpPr>
          <p:nvPr>
            <p:ph idx="1"/>
          </p:nvPr>
        </p:nvSpPr>
        <p:spPr/>
        <p:txBody>
          <a:bodyPr/>
          <a:lstStyle/>
          <a:p>
            <a:pPr eaLnBrk="1" hangingPunct="1"/>
            <a:r>
              <a:rPr lang="en-US" smtClean="0"/>
              <a:t>Archival</a:t>
            </a:r>
          </a:p>
          <a:p>
            <a:pPr eaLnBrk="1" hangingPunct="1"/>
            <a:r>
              <a:rPr lang="en-US" smtClean="0"/>
              <a:t>The verbal project manager</a:t>
            </a:r>
          </a:p>
          <a:p>
            <a:pPr eaLnBrk="1" hangingPunct="1"/>
            <a:r>
              <a:rPr lang="en-US" smtClean="0"/>
              <a:t>The art of bird dogging</a:t>
            </a:r>
          </a:p>
          <a:p>
            <a:pPr eaLnBrk="1" hangingPunct="1"/>
            <a:r>
              <a:rPr lang="en-US" smtClean="0"/>
              <a:t>Product management, marketing and watching the competition</a:t>
            </a:r>
          </a:p>
          <a:p>
            <a:pPr eaLnBrk="1" hangingPunct="1"/>
            <a:r>
              <a:rPr lang="en-US" smtClean="0"/>
              <a:t>Managing  scope creep</a:t>
            </a:r>
          </a:p>
          <a:p>
            <a:pPr eaLnBrk="1" hangingPunct="1">
              <a:buFont typeface="Arial" charset="0"/>
              <a:buNone/>
            </a:pPr>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Archival</a:t>
            </a:r>
          </a:p>
        </p:txBody>
      </p:sp>
      <p:sp>
        <p:nvSpPr>
          <p:cNvPr id="34819" name="Content Placeholder 2"/>
          <p:cNvSpPr>
            <a:spLocks noGrp="1"/>
          </p:cNvSpPr>
          <p:nvPr>
            <p:ph idx="1"/>
          </p:nvPr>
        </p:nvSpPr>
        <p:spPr/>
        <p:txBody>
          <a:bodyPr/>
          <a:lstStyle/>
          <a:p>
            <a:r>
              <a:rPr lang="en-US" dirty="0" smtClean="0"/>
              <a:t>Maintain an online, common record</a:t>
            </a:r>
          </a:p>
          <a:p>
            <a:pPr>
              <a:buFont typeface="Arial" charset="0"/>
              <a:buNone/>
            </a:pPr>
            <a:r>
              <a:rPr lang="en-US" dirty="0" smtClean="0"/>
              <a:t>           - </a:t>
            </a:r>
            <a:r>
              <a:rPr lang="en-US" dirty="0" err="1" smtClean="0"/>
              <a:t>Sharepoint</a:t>
            </a:r>
            <a:r>
              <a:rPr lang="en-US" dirty="0" smtClean="0"/>
              <a:t>, Wiki pages, Google, in house</a:t>
            </a:r>
          </a:p>
          <a:p>
            <a:pPr>
              <a:buFont typeface="Arial" charset="0"/>
              <a:buNone/>
            </a:pPr>
            <a:r>
              <a:rPr lang="en-US" dirty="0" smtClean="0"/>
              <a:t>           - Make that record the repository</a:t>
            </a:r>
          </a:p>
          <a:p>
            <a:pPr>
              <a:buFont typeface="Arial" charset="0"/>
              <a:buNone/>
            </a:pPr>
            <a:r>
              <a:rPr lang="en-US" dirty="0" smtClean="0"/>
              <a:t>           - Lives beyond project</a:t>
            </a:r>
          </a:p>
          <a:p>
            <a:pPr>
              <a:buFont typeface="Arial" charset="0"/>
              <a:buNone/>
            </a:pPr>
            <a:r>
              <a:rPr lang="en-US" dirty="0" smtClean="0"/>
              <a:t>           - Reference-able, auditable</a:t>
            </a:r>
          </a:p>
          <a:p>
            <a:pPr>
              <a:buFont typeface="Arial" charset="0"/>
              <a:buNone/>
            </a:pPr>
            <a:r>
              <a:rPr lang="en-US" dirty="0" smtClean="0"/>
              <a:t>           - Central, accessible daily, the standard</a:t>
            </a:r>
          </a:p>
          <a:p>
            <a:r>
              <a:rPr lang="en-US" dirty="0" smtClean="0"/>
              <a:t>Refer everyone to the repository</a:t>
            </a:r>
          </a:p>
          <a:p>
            <a:r>
              <a:rPr lang="en-US" dirty="0" smtClean="0"/>
              <a:t>“Bible”- if not there, it is not part of project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The Verbal Project Manager</a:t>
            </a:r>
          </a:p>
        </p:txBody>
      </p:sp>
      <p:sp>
        <p:nvSpPr>
          <p:cNvPr id="35843" name="Content Placeholder 2"/>
          <p:cNvSpPr>
            <a:spLocks noGrp="1"/>
          </p:cNvSpPr>
          <p:nvPr>
            <p:ph idx="1"/>
          </p:nvPr>
        </p:nvSpPr>
        <p:spPr/>
        <p:txBody>
          <a:bodyPr/>
          <a:lstStyle/>
          <a:p>
            <a:r>
              <a:rPr lang="en-US" dirty="0" smtClean="0"/>
              <a:t>Hold in-person group meetings for requirements review, project plan review</a:t>
            </a:r>
          </a:p>
          <a:p>
            <a:r>
              <a:rPr lang="en-US" dirty="0" smtClean="0"/>
              <a:t>You cannot </a:t>
            </a:r>
            <a:r>
              <a:rPr lang="en-US" dirty="0" err="1" smtClean="0"/>
              <a:t>overcommunicate</a:t>
            </a:r>
            <a:endParaRPr lang="en-US" dirty="0" smtClean="0"/>
          </a:p>
          <a:p>
            <a:r>
              <a:rPr lang="en-US" dirty="0" smtClean="0"/>
              <a:t>You cannot overestimate the misunderstandings that can occur on email</a:t>
            </a:r>
          </a:p>
          <a:p>
            <a:r>
              <a:rPr lang="en-US" dirty="0" smtClean="0"/>
              <a:t>Pick up the phone</a:t>
            </a:r>
          </a:p>
          <a:p>
            <a:r>
              <a:rPr lang="en-US" dirty="0" smtClean="0"/>
              <a:t>Maintain your working relationships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normAutofit fontScale="90000"/>
          </a:bodyPr>
          <a:lstStyle/>
          <a:p>
            <a:r>
              <a:rPr lang="en-US" smtClean="0"/>
              <a:t>Hold Group Meetings of All Stakeholders</a:t>
            </a:r>
          </a:p>
        </p:txBody>
      </p:sp>
      <p:sp>
        <p:nvSpPr>
          <p:cNvPr id="36867" name="Content Placeholder 2"/>
          <p:cNvSpPr>
            <a:spLocks noGrp="1"/>
          </p:cNvSpPr>
          <p:nvPr>
            <p:ph idx="1"/>
          </p:nvPr>
        </p:nvSpPr>
        <p:spPr/>
        <p:txBody>
          <a:bodyPr/>
          <a:lstStyle/>
          <a:p>
            <a:r>
              <a:rPr lang="en-US" dirty="0" smtClean="0"/>
              <a:t>Promotes understanding</a:t>
            </a:r>
          </a:p>
          <a:p>
            <a:r>
              <a:rPr lang="en-US" dirty="0" smtClean="0"/>
              <a:t>Efficient, minimal, but critical</a:t>
            </a:r>
          </a:p>
          <a:p>
            <a:r>
              <a:rPr lang="en-US" dirty="0" smtClean="0"/>
              <a:t>Archive minutes</a:t>
            </a:r>
          </a:p>
          <a:p>
            <a:r>
              <a:rPr lang="en-US" dirty="0" smtClean="0"/>
              <a:t>Review  requirements and critical changes  in  live session with all stakeholders- communicate successes and delays in person</a:t>
            </a:r>
          </a:p>
          <a:p>
            <a:r>
              <a:rPr lang="en-US" dirty="0" smtClean="0"/>
              <a:t>Check the project plan weekly and ask for deliverables</a:t>
            </a:r>
          </a:p>
          <a:p>
            <a:pPr>
              <a:buFont typeface="Arial" charset="0"/>
              <a:buNone/>
            </a:pPr>
            <a:r>
              <a:rPr lang="en-US" dirty="0" smtClean="0"/>
              <a:t>                Authority and accountability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The Art of Bird Dogging</a:t>
            </a:r>
          </a:p>
        </p:txBody>
      </p:sp>
      <p:sp>
        <p:nvSpPr>
          <p:cNvPr id="37891" name="Content Placeholder 2"/>
          <p:cNvSpPr>
            <a:spLocks noGrp="1"/>
          </p:cNvSpPr>
          <p:nvPr>
            <p:ph idx="1"/>
          </p:nvPr>
        </p:nvSpPr>
        <p:spPr/>
        <p:txBody>
          <a:bodyPr/>
          <a:lstStyle/>
          <a:p>
            <a:r>
              <a:rPr lang="en-US" dirty="0" smtClean="0"/>
              <a:t>You must have and project authority</a:t>
            </a:r>
          </a:p>
          <a:p>
            <a:r>
              <a:rPr lang="en-US" dirty="0" smtClean="0"/>
              <a:t>Use that authority to hold deliverables to time and make others accountable</a:t>
            </a:r>
          </a:p>
          <a:p>
            <a:r>
              <a:rPr lang="en-US" dirty="0" smtClean="0"/>
              <a:t>Track your project plan</a:t>
            </a:r>
          </a:p>
          <a:p>
            <a:r>
              <a:rPr lang="en-US" dirty="0" smtClean="0"/>
              <a:t>Send reminders and follow up by phone</a:t>
            </a:r>
          </a:p>
          <a:p>
            <a:r>
              <a:rPr lang="en-US" dirty="0" smtClean="0"/>
              <a:t>Meet weekly to ensure deliverables met</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pPr eaLnBrk="1" hangingPunct="1"/>
            <a:r>
              <a:rPr lang="en-US" smtClean="0"/>
              <a:t>Clinical Data Management (CDM)</a:t>
            </a:r>
          </a:p>
        </p:txBody>
      </p:sp>
      <p:sp>
        <p:nvSpPr>
          <p:cNvPr id="5123" name="Content Placeholder 2"/>
          <p:cNvSpPr>
            <a:spLocks noGrp="1"/>
          </p:cNvSpPr>
          <p:nvPr>
            <p:ph idx="1"/>
          </p:nvPr>
        </p:nvSpPr>
        <p:spPr/>
        <p:txBody>
          <a:bodyPr/>
          <a:lstStyle/>
          <a:p>
            <a:r>
              <a:rPr lang="en-US" dirty="0" smtClean="0"/>
              <a:t>“When new drugs or devices are tested in humans,  the data generated by and related to these trials is known as clinical data.  This data represents a huge investment by the biopharmaceutical or device company and is one of its greatest assets.  It is the data that will eventually make a new product useful- and marketable- in disease therapy.”</a:t>
            </a:r>
          </a:p>
          <a:p>
            <a:r>
              <a:rPr lang="en-US" dirty="0" smtClean="0"/>
              <a:t> -Suzanne </a:t>
            </a:r>
            <a:r>
              <a:rPr lang="en-US" dirty="0" err="1" smtClean="0"/>
              <a:t>Prokscha</a:t>
            </a:r>
            <a:r>
              <a:rPr lang="en-US" dirty="0" smtClean="0"/>
              <a:t>, </a:t>
            </a:r>
            <a:r>
              <a:rPr lang="en-US" u="sng" dirty="0" smtClean="0"/>
              <a:t>Practical Guide to Clinical Data Management</a:t>
            </a:r>
            <a:r>
              <a:rPr lang="en-US" dirty="0" smtClean="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Watching The Competition</a:t>
            </a:r>
          </a:p>
        </p:txBody>
      </p:sp>
      <p:sp>
        <p:nvSpPr>
          <p:cNvPr id="38915" name="Content Placeholder 2"/>
          <p:cNvSpPr>
            <a:spLocks noGrp="1"/>
          </p:cNvSpPr>
          <p:nvPr>
            <p:ph idx="1"/>
          </p:nvPr>
        </p:nvSpPr>
        <p:spPr/>
        <p:txBody>
          <a:bodyPr/>
          <a:lstStyle/>
          <a:p>
            <a:r>
              <a:rPr lang="en-US" dirty="0" smtClean="0"/>
              <a:t>Your scope must reflect market competition</a:t>
            </a:r>
          </a:p>
          <a:p>
            <a:r>
              <a:rPr lang="en-US" dirty="0" smtClean="0"/>
              <a:t>Pay attention to product management, marketing, road map, competitive analyses</a:t>
            </a:r>
          </a:p>
          <a:p>
            <a:r>
              <a:rPr lang="en-US" dirty="0" smtClean="0"/>
              <a:t>In long product development cycle, he who arrives with the best features wins</a:t>
            </a:r>
          </a:p>
          <a:p>
            <a:r>
              <a:rPr lang="en-US" dirty="0" smtClean="0"/>
              <a:t>Example in autism software: reports feature and longitudinal graphing functionality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dirty="0" smtClean="0"/>
              <a:t>When Scope Creep Is Good</a:t>
            </a:r>
          </a:p>
        </p:txBody>
      </p:sp>
      <p:sp>
        <p:nvSpPr>
          <p:cNvPr id="39939" name="Content Placeholder 2"/>
          <p:cNvSpPr>
            <a:spLocks noGrp="1"/>
          </p:cNvSpPr>
          <p:nvPr>
            <p:ph idx="1"/>
          </p:nvPr>
        </p:nvSpPr>
        <p:spPr/>
        <p:txBody>
          <a:bodyPr/>
          <a:lstStyle/>
          <a:p>
            <a:r>
              <a:rPr lang="en-US" dirty="0" smtClean="0"/>
              <a:t>Cost/benefit, ROI analysis</a:t>
            </a:r>
          </a:p>
          <a:p>
            <a:r>
              <a:rPr lang="en-US" dirty="0" smtClean="0"/>
              <a:t>Management decision then live group meeting</a:t>
            </a:r>
          </a:p>
          <a:p>
            <a:r>
              <a:rPr lang="en-US" dirty="0" smtClean="0"/>
              <a:t>Controlled scope creep</a:t>
            </a:r>
          </a:p>
          <a:p>
            <a:pPr>
              <a:buFont typeface="Arial" charset="0"/>
              <a:buNone/>
            </a:pPr>
            <a:r>
              <a:rPr lang="en-US" dirty="0" smtClean="0"/>
              <a:t>                Change control system</a:t>
            </a:r>
          </a:p>
          <a:p>
            <a:r>
              <a:rPr lang="en-US" dirty="0" smtClean="0"/>
              <a:t>Stay in tune with marketing to maintain competitive edge</a:t>
            </a:r>
          </a:p>
          <a:p>
            <a:pPr>
              <a:buFont typeface="Arial" charset="0"/>
              <a:buNone/>
            </a:pPr>
            <a:endParaRPr lang="en-US" dirty="0" smtClean="0"/>
          </a:p>
          <a:p>
            <a:endParaRPr lang="en-US" dirty="0" smtClean="0"/>
          </a:p>
          <a:p>
            <a:endParaRPr 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fontScale="90000"/>
          </a:bodyPr>
          <a:lstStyle/>
          <a:p>
            <a:r>
              <a:rPr lang="en-US" smtClean="0"/>
              <a:t>Project Management Education</a:t>
            </a:r>
          </a:p>
        </p:txBody>
      </p:sp>
      <p:sp>
        <p:nvSpPr>
          <p:cNvPr id="40963" name="Content Placeholder 2"/>
          <p:cNvSpPr>
            <a:spLocks noGrp="1"/>
          </p:cNvSpPr>
          <p:nvPr>
            <p:ph idx="1"/>
          </p:nvPr>
        </p:nvSpPr>
        <p:spPr/>
        <p:txBody>
          <a:bodyPr/>
          <a:lstStyle/>
          <a:p>
            <a:r>
              <a:rPr lang="en-US" smtClean="0"/>
              <a:t>Online:</a:t>
            </a:r>
          </a:p>
          <a:p>
            <a:pPr>
              <a:buFont typeface="Arial" charset="0"/>
              <a:buNone/>
            </a:pPr>
            <a:r>
              <a:rPr lang="en-US" smtClean="0">
                <a:hlinkClick r:id="rId2"/>
              </a:rPr>
              <a:t>http://www.gatlineducation.com/projectmanagement_overview.html</a:t>
            </a:r>
            <a:endParaRPr lang="en-US" smtClean="0"/>
          </a:p>
          <a:p>
            <a:r>
              <a:rPr lang="en-US" smtClean="0"/>
              <a:t>Free introductory:</a:t>
            </a:r>
            <a:endParaRPr lang="en-US" smtClean="0">
              <a:solidFill>
                <a:srgbClr val="0070C0"/>
              </a:solidFill>
            </a:endParaRPr>
          </a:p>
          <a:p>
            <a:pPr>
              <a:buFont typeface="Arial" charset="0"/>
              <a:buNone/>
            </a:pPr>
            <a:r>
              <a:rPr lang="en-US" smtClean="0">
                <a:solidFill>
                  <a:srgbClr val="0070C0"/>
                </a:solidFill>
              </a:rPr>
              <a:t>http://www.suite101.com/course.cfm/17517/seminar</a:t>
            </a:r>
            <a:endParaRPr lang="en-US" smtClean="0"/>
          </a:p>
          <a:p>
            <a:r>
              <a:rPr lang="en-US" smtClean="0"/>
              <a:t>Most biotech or software professionals I know used PMP or Six Sigma certification</a:t>
            </a:r>
          </a:p>
          <a:p>
            <a:endParaRPr lang="en-US" smtClean="0"/>
          </a:p>
          <a:p>
            <a:pPr>
              <a:buFont typeface="Arial" charset="0"/>
              <a:buNone/>
            </a:pPr>
            <a:endParaRPr 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smtClean="0"/>
              <a:t>Internationalizing Software</a:t>
            </a:r>
          </a:p>
        </p:txBody>
      </p:sp>
      <p:sp>
        <p:nvSpPr>
          <p:cNvPr id="41987" name="Content Placeholder 2"/>
          <p:cNvSpPr>
            <a:spLocks noGrp="1"/>
          </p:cNvSpPr>
          <p:nvPr>
            <p:ph idx="1"/>
          </p:nvPr>
        </p:nvSpPr>
        <p:spPr/>
        <p:txBody>
          <a:bodyPr/>
          <a:lstStyle/>
          <a:p>
            <a:r>
              <a:rPr lang="en-US" smtClean="0"/>
              <a:t>Internationalizing (I18N) means the code:</a:t>
            </a:r>
          </a:p>
          <a:p>
            <a:pPr>
              <a:buFont typeface="Arial" charset="0"/>
              <a:buNone/>
            </a:pPr>
            <a:r>
              <a:rPr lang="en-US" smtClean="0"/>
              <a:t>    </a:t>
            </a:r>
            <a:r>
              <a:rPr lang="en-US" b="1" smtClean="0"/>
              <a:t>designing </a:t>
            </a:r>
            <a:r>
              <a:rPr lang="en-US" smtClean="0"/>
              <a:t>applications so that they can be localized (adapted) to various languages and regions </a:t>
            </a:r>
            <a:r>
              <a:rPr lang="en-US" b="1" smtClean="0"/>
              <a:t>without engineering changes</a:t>
            </a:r>
            <a:endParaRPr lang="en-US" smtClean="0"/>
          </a:p>
          <a:p>
            <a:pPr>
              <a:buFont typeface="Arial" charset="0"/>
              <a:buNone/>
            </a:pPr>
            <a:endParaRPr lang="en-US" smtClean="0"/>
          </a:p>
          <a:p>
            <a:r>
              <a:rPr lang="en-US" smtClean="0"/>
              <a:t>Localization means translating the language</a:t>
            </a:r>
          </a:p>
          <a:p>
            <a:endParaRPr lang="en-US"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Tech Side of I18N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hlinkClick r:id="rId2"/>
              </a:rPr>
              <a:t>Source code embedded with language strings are "internationalized" by </a:t>
            </a:r>
            <a:r>
              <a:rPr lang="en-US" b="1" dirty="0" smtClean="0">
                <a:hlinkClick r:id="rId2"/>
              </a:rPr>
              <a:t>extracting </a:t>
            </a:r>
            <a:r>
              <a:rPr lang="en-US" dirty="0" smtClean="0">
                <a:hlinkClick r:id="rId2"/>
              </a:rPr>
              <a:t>"hard coded" text strings and replacing them with references to a resource file external from the source code. This has the advantage of </a:t>
            </a:r>
            <a:r>
              <a:rPr lang="en-US" dirty="0" err="1" smtClean="0">
                <a:hlinkClick r:id="rId2"/>
              </a:rPr>
              <a:t>unicode</a:t>
            </a:r>
            <a:r>
              <a:rPr lang="en-US" dirty="0" smtClean="0">
                <a:hlinkClick r:id="rId2"/>
              </a:rPr>
              <a:t> compliance. This separation of logic and data also makes it easier to distribute the work of translating strings to other languages. </a:t>
            </a:r>
          </a:p>
          <a:p>
            <a:r>
              <a:rPr lang="en-US" dirty="0" smtClean="0">
                <a:hlinkClick r:id="rId2"/>
              </a:rPr>
              <a:t>Alternatively, text strings in source code can simply be replaced with text of another language. This carries less risk than changing source code logic. </a:t>
            </a:r>
          </a:p>
          <a:p>
            <a:r>
              <a:rPr lang="en-US" dirty="0" smtClean="0">
                <a:hlinkClick r:id="rId2"/>
              </a:rPr>
              <a:t>The logic for translating specific words and phrases can reside in an organization's Translation Memory database.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normAutofit fontScale="90000"/>
          </a:bodyPr>
          <a:lstStyle/>
          <a:p>
            <a:r>
              <a:rPr lang="en-US" smtClean="0"/>
              <a:t>For More Introductory Information</a:t>
            </a:r>
          </a:p>
        </p:txBody>
      </p:sp>
      <p:sp>
        <p:nvSpPr>
          <p:cNvPr id="44035" name="Content Placeholder 2"/>
          <p:cNvSpPr>
            <a:spLocks noGrp="1"/>
          </p:cNvSpPr>
          <p:nvPr>
            <p:ph idx="1"/>
          </p:nvPr>
        </p:nvSpPr>
        <p:spPr/>
        <p:txBody>
          <a:bodyPr/>
          <a:lstStyle/>
          <a:p>
            <a:r>
              <a:rPr lang="en-US" dirty="0" smtClean="0">
                <a:hlinkClick r:id="rId2"/>
              </a:rPr>
              <a:t>http://www.wilsonmar.com/i18n.htm#UglyAm</a:t>
            </a:r>
            <a:endParaRPr lang="en-US" dirty="0" smtClean="0"/>
          </a:p>
          <a:p>
            <a:endParaRPr lang="en-US" dirty="0" smtClean="0"/>
          </a:p>
          <a:p>
            <a:r>
              <a:rPr lang="en-US" dirty="0" smtClean="0"/>
              <a:t>http://www.gala-global.org/en/resources/CCapsArticleMoore_EN.pdf</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fontScale="90000"/>
          </a:bodyPr>
          <a:lstStyle/>
          <a:p>
            <a:pPr eaLnBrk="1" hangingPunct="1"/>
            <a:r>
              <a:rPr lang="en-US" smtClean="0"/>
              <a:t>Working With International Teams</a:t>
            </a:r>
          </a:p>
        </p:txBody>
      </p:sp>
      <p:sp>
        <p:nvSpPr>
          <p:cNvPr id="45059" name="Content Placeholder 2"/>
          <p:cNvSpPr>
            <a:spLocks noGrp="1"/>
          </p:cNvSpPr>
          <p:nvPr>
            <p:ph idx="1"/>
          </p:nvPr>
        </p:nvSpPr>
        <p:spPr/>
        <p:txBody>
          <a:bodyPr>
            <a:normAutofit fontScale="92500" lnSpcReduction="10000"/>
          </a:bodyPr>
          <a:lstStyle/>
          <a:p>
            <a:pPr eaLnBrk="1" hangingPunct="1"/>
            <a:r>
              <a:rPr lang="en-US" dirty="0" smtClean="0"/>
              <a:t>Learn the culture and the accent</a:t>
            </a:r>
          </a:p>
          <a:p>
            <a:pPr eaLnBrk="1" hangingPunct="1">
              <a:buFont typeface="Arial" charset="0"/>
              <a:buNone/>
            </a:pPr>
            <a:r>
              <a:rPr lang="en-US" dirty="0" smtClean="0"/>
              <a:t>                     The Wine; Scotland, Japan, Germany, 		China, India, Switzerland, New York, The 		Midwest, Washington, D.C.</a:t>
            </a:r>
          </a:p>
          <a:p>
            <a:pPr eaLnBrk="1" hangingPunct="1"/>
            <a:r>
              <a:rPr lang="en-US" dirty="0" smtClean="0"/>
              <a:t>Kick off in person and milestone meet in person</a:t>
            </a:r>
          </a:p>
          <a:p>
            <a:pPr eaLnBrk="1" hangingPunct="1"/>
            <a:r>
              <a:rPr lang="en-US" dirty="0" smtClean="0"/>
              <a:t>Set regular meeting calls, late night or early morning</a:t>
            </a:r>
          </a:p>
          <a:p>
            <a:pPr eaLnBrk="1" hangingPunct="1"/>
            <a:r>
              <a:rPr lang="en-US" dirty="0" smtClean="0"/>
              <a:t>Find a reliable protocol for communications</a:t>
            </a:r>
          </a:p>
          <a:p>
            <a:pPr eaLnBrk="1" hangingPunct="1"/>
            <a:r>
              <a:rPr lang="en-US" dirty="0" smtClean="0"/>
              <a:t>Use your archived repository for all contributors, international and not</a:t>
            </a:r>
          </a:p>
          <a:p>
            <a:pPr eaLnBrk="1" hangingPunct="1"/>
            <a:r>
              <a:rPr lang="en-US" dirty="0" smtClean="0"/>
              <a:t>Archive your project emails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smtClean="0"/>
              <a:t>Worldwide Success</a:t>
            </a:r>
          </a:p>
        </p:txBody>
      </p:sp>
      <p:sp>
        <p:nvSpPr>
          <p:cNvPr id="46083" name="Content Placeholder 2"/>
          <p:cNvSpPr>
            <a:spLocks noGrp="1"/>
          </p:cNvSpPr>
          <p:nvPr>
            <p:ph idx="1"/>
          </p:nvPr>
        </p:nvSpPr>
        <p:spPr/>
        <p:txBody>
          <a:bodyPr/>
          <a:lstStyle/>
          <a:p>
            <a:r>
              <a:rPr lang="en-US" sz="2800" dirty="0" smtClean="0"/>
              <a:t>Virtual teams require more, not less communication</a:t>
            </a:r>
          </a:p>
          <a:p>
            <a:r>
              <a:rPr lang="en-US" sz="2800" dirty="0" smtClean="0"/>
              <a:t>Do not make the less cost issue a less respect issue    ex. my Swiss team</a:t>
            </a:r>
          </a:p>
          <a:p>
            <a:r>
              <a:rPr lang="en-US" sz="2800" dirty="0" smtClean="0"/>
              <a:t>Be courteous about hours and deliver on their time   ex. beta testing</a:t>
            </a:r>
          </a:p>
          <a:p>
            <a:r>
              <a:rPr lang="en-US" sz="2800" dirty="0" smtClean="0"/>
              <a:t>Remote management can be a pain</a:t>
            </a:r>
          </a:p>
          <a:p>
            <a:r>
              <a:rPr lang="en-US" dirty="0" smtClean="0"/>
              <a:t>Be the champion for the remote programmer- they do not have a voice. Loop them in.</a:t>
            </a:r>
            <a:endParaRPr lang="en-US" sz="28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mtClean="0"/>
              <a:t>Worldwide Success</a:t>
            </a:r>
          </a:p>
        </p:txBody>
      </p:sp>
      <p:sp>
        <p:nvSpPr>
          <p:cNvPr id="47107" name="Content Placeholder 2"/>
          <p:cNvSpPr>
            <a:spLocks noGrp="1"/>
          </p:cNvSpPr>
          <p:nvPr>
            <p:ph idx="1"/>
          </p:nvPr>
        </p:nvSpPr>
        <p:spPr/>
        <p:txBody>
          <a:bodyPr/>
          <a:lstStyle/>
          <a:p>
            <a:r>
              <a:rPr lang="en-US" dirty="0" smtClean="0"/>
              <a:t>Know your teams and your players: make the effort and they will reward you</a:t>
            </a:r>
          </a:p>
          <a:p>
            <a:r>
              <a:rPr lang="en-US" dirty="0" smtClean="0"/>
              <a:t>Projects are about software; project management success is about people and follow-through</a:t>
            </a:r>
          </a:p>
          <a:p>
            <a:pPr>
              <a:buFont typeface="Arial" charset="0"/>
              <a:buNone/>
            </a:pPr>
            <a:endParaRPr lang="en-US"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dirty="0" smtClean="0"/>
              <a:t>Changes I Have Seen</a:t>
            </a:r>
          </a:p>
        </p:txBody>
      </p:sp>
      <p:sp>
        <p:nvSpPr>
          <p:cNvPr id="3" name="Content Placeholder 2"/>
          <p:cNvSpPr>
            <a:spLocks noGrp="1"/>
          </p:cNvSpPr>
          <p:nvPr>
            <p:ph idx="1"/>
          </p:nvPr>
        </p:nvSpPr>
        <p:spPr/>
        <p:txBody>
          <a:bodyPr rtlCol="0">
            <a:normAutofit fontScale="32500" lnSpcReduction="20000"/>
          </a:bodyPr>
          <a:lstStyle/>
          <a:p>
            <a:pPr>
              <a:defRPr/>
            </a:pPr>
            <a:r>
              <a:rPr lang="en-US" sz="7000" dirty="0" smtClean="0"/>
              <a:t>From installed database products to Web</a:t>
            </a:r>
          </a:p>
          <a:p>
            <a:pPr>
              <a:defRPr/>
            </a:pPr>
            <a:endParaRPr lang="en-US" sz="7000" dirty="0" smtClean="0"/>
          </a:p>
          <a:p>
            <a:pPr>
              <a:defRPr/>
            </a:pPr>
            <a:r>
              <a:rPr lang="en-US" sz="7000" dirty="0" smtClean="0"/>
              <a:t>From paper CRFs entered into large institutional databases  to Electronic Data Capture</a:t>
            </a:r>
          </a:p>
          <a:p>
            <a:pPr eaLnBrk="1" fontAlgn="auto" hangingPunct="1">
              <a:spcAft>
                <a:spcPts val="0"/>
              </a:spcAft>
              <a:buFont typeface="Arial" pitchFamily="34" charset="0"/>
              <a:buNone/>
              <a:defRPr/>
            </a:pPr>
            <a:endParaRPr lang="en-US" sz="7000" dirty="0" smtClean="0"/>
          </a:p>
          <a:p>
            <a:pPr>
              <a:defRPr/>
            </a:pPr>
            <a:r>
              <a:rPr lang="en-US" sz="7000" dirty="0" smtClean="0"/>
              <a:t>From in person teams to virtual teams, especially for family/work balance</a:t>
            </a:r>
          </a:p>
          <a:p>
            <a:pPr>
              <a:buNone/>
              <a:defRPr/>
            </a:pPr>
            <a:r>
              <a:rPr lang="en-US" sz="7000" dirty="0" smtClean="0"/>
              <a:t>                    national coalition example- 40%</a:t>
            </a:r>
          </a:p>
          <a:p>
            <a:pPr eaLnBrk="1" fontAlgn="auto" hangingPunct="1">
              <a:spcAft>
                <a:spcPts val="0"/>
              </a:spcAft>
              <a:buFont typeface="Arial" pitchFamily="34" charset="0"/>
              <a:buNone/>
              <a:defRPr/>
            </a:pPr>
            <a:endParaRPr lang="en-US" sz="7000" dirty="0" smtClean="0"/>
          </a:p>
          <a:p>
            <a:pPr>
              <a:defRPr/>
            </a:pPr>
            <a:r>
              <a:rPr lang="en-US" sz="7000" dirty="0" smtClean="0"/>
              <a:t>From local tech teams to international programming teams, for cost </a:t>
            </a:r>
            <a:r>
              <a:rPr lang="en-US" sz="7000" dirty="0" smtClean="0"/>
              <a:t>savings</a:t>
            </a:r>
            <a:endParaRPr lang="en-US" sz="6000" dirty="0" smtClean="0"/>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Who Does It?</a:t>
            </a:r>
          </a:p>
        </p:txBody>
      </p:sp>
      <p:sp>
        <p:nvSpPr>
          <p:cNvPr id="6147" name="Content Placeholder 2"/>
          <p:cNvSpPr>
            <a:spLocks noGrp="1"/>
          </p:cNvSpPr>
          <p:nvPr>
            <p:ph idx="1"/>
          </p:nvPr>
        </p:nvSpPr>
        <p:spPr/>
        <p:txBody>
          <a:bodyPr/>
          <a:lstStyle/>
          <a:p>
            <a:pPr eaLnBrk="1" hangingPunct="1"/>
            <a:r>
              <a:rPr lang="en-US" dirty="0" smtClean="0"/>
              <a:t>Drug companies</a:t>
            </a:r>
          </a:p>
          <a:p>
            <a:pPr eaLnBrk="1" hangingPunct="1"/>
            <a:r>
              <a:rPr lang="en-US" dirty="0" smtClean="0"/>
              <a:t>Medical device companies</a:t>
            </a:r>
          </a:p>
          <a:p>
            <a:pPr eaLnBrk="1" hangingPunct="1"/>
            <a:r>
              <a:rPr lang="en-US" dirty="0" smtClean="0"/>
              <a:t>Biotech companies</a:t>
            </a:r>
          </a:p>
          <a:p>
            <a:pPr eaLnBrk="1" hangingPunct="1"/>
            <a:r>
              <a:rPr lang="en-US" dirty="0" smtClean="0"/>
              <a:t>Hospitals</a:t>
            </a:r>
          </a:p>
          <a:p>
            <a:pPr eaLnBrk="1" hangingPunct="1"/>
            <a:r>
              <a:rPr lang="en-US" dirty="0" smtClean="0"/>
              <a:t>Research labs</a:t>
            </a:r>
          </a:p>
          <a:p>
            <a:pPr eaLnBrk="1" hangingPunct="1"/>
            <a:r>
              <a:rPr lang="en-US" dirty="0" smtClean="0"/>
              <a:t>Nonprofit disease organizations</a:t>
            </a:r>
          </a:p>
          <a:p>
            <a:pPr eaLnBrk="1" hangingPunct="1"/>
            <a:r>
              <a:rPr lang="en-US" dirty="0" smtClean="0"/>
              <a:t>University/corporate collaborations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 Have Seen</a:t>
            </a:r>
            <a:endParaRPr lang="en-US" dirty="0"/>
          </a:p>
        </p:txBody>
      </p:sp>
      <p:sp>
        <p:nvSpPr>
          <p:cNvPr id="3" name="Content Placeholder 2"/>
          <p:cNvSpPr>
            <a:spLocks noGrp="1"/>
          </p:cNvSpPr>
          <p:nvPr>
            <p:ph idx="1"/>
          </p:nvPr>
        </p:nvSpPr>
        <p:spPr/>
        <p:txBody>
          <a:bodyPr/>
          <a:lstStyle/>
          <a:p>
            <a:pPr>
              <a:defRPr/>
            </a:pPr>
            <a:r>
              <a:rPr lang="en-US" dirty="0" smtClean="0"/>
              <a:t>This means COMMUNICATION and REMOTE MANAGEMENT SKILLS are valuable</a:t>
            </a:r>
          </a:p>
          <a:p>
            <a:pPr>
              <a:buNone/>
              <a:defRPr/>
            </a:pPr>
            <a:endParaRPr lang="en-US" dirty="0" smtClean="0"/>
          </a:p>
          <a:p>
            <a:pPr>
              <a:defRPr/>
            </a:pPr>
            <a:r>
              <a:rPr lang="en-US" dirty="0" smtClean="0"/>
              <a:t>You will be leading the next wave. Keep your skills sharp, diversify and keep learning!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t>CDM</a:t>
            </a:r>
          </a:p>
        </p:txBody>
      </p:sp>
      <p:sp>
        <p:nvSpPr>
          <p:cNvPr id="7171" name="Content Placeholder 2"/>
          <p:cNvSpPr>
            <a:spLocks noGrp="1"/>
          </p:cNvSpPr>
          <p:nvPr>
            <p:ph idx="1"/>
          </p:nvPr>
        </p:nvSpPr>
        <p:spPr/>
        <p:txBody>
          <a:bodyPr/>
          <a:lstStyle/>
          <a:p>
            <a:pPr eaLnBrk="1" hangingPunct="1"/>
            <a:r>
              <a:rPr lang="en-US" sz="2800" dirty="0" smtClean="0"/>
              <a:t>“ The management of clinical data has become a critical element in the steps to prepare a regulatory submission and to obtain approval to market a treatment.  As its importance has grown, clinical data management (CDM) has  changed from essentially a clerical task in the late 1970s and early 1980s to the highly computerized specialty it is today”      </a:t>
            </a:r>
          </a:p>
          <a:p>
            <a:pPr eaLnBrk="1" hangingPunct="1">
              <a:buFont typeface="Arial" charset="0"/>
              <a:buNone/>
            </a:pPr>
            <a:r>
              <a:rPr lang="en-US" sz="2800" dirty="0" smtClean="0"/>
              <a:t>            -Suzanne </a:t>
            </a:r>
            <a:r>
              <a:rPr lang="en-US" sz="2800" dirty="0" err="1" smtClean="0"/>
              <a:t>Prokscha</a:t>
            </a:r>
            <a:r>
              <a:rPr lang="en-US" sz="2800" dirty="0" smtClean="0"/>
              <a:t>, </a:t>
            </a:r>
            <a:r>
              <a:rPr lang="en-US" sz="2800" u="sng" dirty="0" smtClean="0"/>
              <a:t>Practical Guide to Clinical Data Management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How Does It Affect Me?</a:t>
            </a:r>
          </a:p>
        </p:txBody>
      </p:sp>
      <p:sp>
        <p:nvSpPr>
          <p:cNvPr id="8195" name="Content Placeholder 2"/>
          <p:cNvSpPr>
            <a:spLocks noGrp="1"/>
          </p:cNvSpPr>
          <p:nvPr>
            <p:ph idx="1"/>
          </p:nvPr>
        </p:nvSpPr>
        <p:spPr/>
        <p:txBody>
          <a:bodyPr/>
          <a:lstStyle/>
          <a:p>
            <a:pPr eaLnBrk="1" hangingPunct="1"/>
            <a:r>
              <a:rPr lang="en-US" smtClean="0"/>
              <a:t>Affects your health, safety, and access to latest medical innovations:</a:t>
            </a:r>
          </a:p>
          <a:p>
            <a:pPr eaLnBrk="1" hangingPunct="1">
              <a:buFont typeface="Arial" charset="0"/>
              <a:buNone/>
            </a:pPr>
            <a:r>
              <a:rPr lang="en-US" smtClean="0"/>
              <a:t>           -Clinical Data Management feeds FDA and regulatory approvals in the US</a:t>
            </a:r>
          </a:p>
          <a:p>
            <a:pPr eaLnBrk="1" hangingPunct="1">
              <a:buFont typeface="Arial" charset="0"/>
              <a:buNone/>
            </a:pPr>
            <a:r>
              <a:rPr lang="en-US" smtClean="0"/>
              <a:t>           -Products of unapproved studies cannot reach the public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How Does It Affect Me?</a:t>
            </a:r>
          </a:p>
        </p:txBody>
      </p:sp>
      <p:sp>
        <p:nvSpPr>
          <p:cNvPr id="3" name="Content Placeholder 2"/>
          <p:cNvSpPr>
            <a:spLocks noGrp="1"/>
          </p:cNvSpPr>
          <p:nvPr>
            <p:ph idx="1"/>
          </p:nvPr>
        </p:nvSpPr>
        <p:spPr/>
        <p:txBody>
          <a:bodyPr/>
          <a:lstStyle/>
          <a:p>
            <a:pPr eaLnBrk="1" hangingPunct="1">
              <a:defRPr/>
            </a:pPr>
            <a:r>
              <a:rPr lang="en-US" dirty="0" smtClean="0"/>
              <a:t>Survey the field</a:t>
            </a:r>
          </a:p>
          <a:p>
            <a:pPr eaLnBrk="1" hangingPunct="1">
              <a:defRPr/>
            </a:pPr>
            <a:r>
              <a:rPr lang="en-US" dirty="0" smtClean="0"/>
              <a:t>Learn the terms</a:t>
            </a:r>
          </a:p>
          <a:p>
            <a:pPr eaLnBrk="1" hangingPunct="1">
              <a:defRPr/>
            </a:pPr>
            <a:r>
              <a:rPr lang="en-US" dirty="0" smtClean="0"/>
              <a:t>Be able to discuss in an interview</a:t>
            </a:r>
          </a:p>
          <a:p>
            <a:pPr eaLnBrk="1" hangingPunct="1">
              <a:defRPr/>
            </a:pPr>
            <a:r>
              <a:rPr lang="en-US" dirty="0" smtClean="0"/>
              <a:t> Increase  your options</a:t>
            </a:r>
          </a:p>
          <a:p>
            <a:pPr marL="514350" indent="-514350" eaLnBrk="1" hangingPunct="1">
              <a:defRPr/>
            </a:pPr>
            <a:r>
              <a:rPr lang="en-US" dirty="0" smtClean="0"/>
              <a:t>Appreciate the opportunities of the vast science and research institutions in an urban academic market</a:t>
            </a:r>
          </a:p>
          <a:p>
            <a:pPr eaLnBrk="1" hangingPunct="1">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Position Examples</a:t>
            </a:r>
          </a:p>
        </p:txBody>
      </p:sp>
      <p:sp>
        <p:nvSpPr>
          <p:cNvPr id="10243" name="Content Placeholder 2"/>
          <p:cNvSpPr>
            <a:spLocks noGrp="1"/>
          </p:cNvSpPr>
          <p:nvPr>
            <p:ph idx="1"/>
          </p:nvPr>
        </p:nvSpPr>
        <p:spPr/>
        <p:txBody>
          <a:bodyPr>
            <a:normAutofit fontScale="92500" lnSpcReduction="20000"/>
          </a:bodyPr>
          <a:lstStyle/>
          <a:p>
            <a:pPr eaLnBrk="1" hangingPunct="1"/>
            <a:r>
              <a:rPr lang="en-US" sz="2800" dirty="0" smtClean="0"/>
              <a:t>Regulatory Affairs</a:t>
            </a:r>
          </a:p>
          <a:p>
            <a:pPr eaLnBrk="1" hangingPunct="1"/>
            <a:r>
              <a:rPr lang="en-US" sz="2800" dirty="0" smtClean="0"/>
              <a:t>Clinical Software Engineering</a:t>
            </a:r>
          </a:p>
          <a:p>
            <a:pPr eaLnBrk="1" hangingPunct="1"/>
            <a:r>
              <a:rPr lang="en-US" sz="2800" dirty="0" smtClean="0"/>
              <a:t>Biotech Product Development</a:t>
            </a:r>
          </a:p>
          <a:p>
            <a:pPr eaLnBrk="1" hangingPunct="1"/>
            <a:r>
              <a:rPr lang="en-US" sz="2800" dirty="0" smtClean="0"/>
              <a:t>Medical Device Manufacturing</a:t>
            </a:r>
          </a:p>
          <a:p>
            <a:pPr eaLnBrk="1" hangingPunct="1"/>
            <a:r>
              <a:rPr lang="en-US" sz="2800" dirty="0" smtClean="0"/>
              <a:t>International Product Management</a:t>
            </a:r>
          </a:p>
          <a:p>
            <a:pPr eaLnBrk="1" hangingPunct="1"/>
            <a:r>
              <a:rPr lang="en-US" sz="2800" dirty="0" smtClean="0"/>
              <a:t>Clinical Data Manager</a:t>
            </a:r>
          </a:p>
          <a:p>
            <a:pPr eaLnBrk="1" hangingPunct="1"/>
            <a:r>
              <a:rPr lang="en-US" sz="2800" dirty="0" smtClean="0"/>
              <a:t>Disease State and Registries Software Engineering</a:t>
            </a:r>
          </a:p>
          <a:p>
            <a:pPr eaLnBrk="1" hangingPunct="1"/>
            <a:r>
              <a:rPr lang="en-US" sz="2800" dirty="0" smtClean="0"/>
              <a:t>Treatment Guided Research Software (ASA)</a:t>
            </a:r>
          </a:p>
          <a:p>
            <a:pPr eaLnBrk="1" hangingPunct="1"/>
            <a:r>
              <a:rPr lang="en-US" sz="2800" dirty="0" smtClean="0"/>
              <a:t>Hospital Clinical Systems Software (Phillips)</a:t>
            </a:r>
          </a:p>
          <a:p>
            <a:pPr eaLnBrk="1" hangingPunct="1"/>
            <a:r>
              <a:rPr lang="en-US" sz="2800" dirty="0" smtClean="0"/>
              <a:t>Electronic Medical Records (coordinated national effort</a:t>
            </a:r>
            <a:r>
              <a:rPr lang="en-US" dirty="0" smtClean="0"/>
              <a: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616</TotalTime>
  <Words>2150</Words>
  <Application>Microsoft Office PowerPoint</Application>
  <PresentationFormat>On-screen Show (4:3)</PresentationFormat>
  <Paragraphs>320</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Apex</vt:lpstr>
      <vt:lpstr>Managing Data and Projects  Across the Globe</vt:lpstr>
      <vt:lpstr>A Survey Of…</vt:lpstr>
      <vt:lpstr>Introduction to Clinical Data Management</vt:lpstr>
      <vt:lpstr>Clinical Data Management (CDM)</vt:lpstr>
      <vt:lpstr>Who Does It?</vt:lpstr>
      <vt:lpstr>CDM</vt:lpstr>
      <vt:lpstr>How Does It Affect Me?</vt:lpstr>
      <vt:lpstr>How Does It Affect Me?</vt:lpstr>
      <vt:lpstr>Position Examples</vt:lpstr>
      <vt:lpstr>The Organizational Entities</vt:lpstr>
      <vt:lpstr>Clinical Trial Phases</vt:lpstr>
      <vt:lpstr>Clinical Trial Phases</vt:lpstr>
      <vt:lpstr>The Online Entities</vt:lpstr>
      <vt:lpstr>The Nuts and Bolts of a Data Management Project</vt:lpstr>
      <vt:lpstr>Nuts and Bolts, Continued</vt:lpstr>
      <vt:lpstr>Clinical Trial Visual</vt:lpstr>
      <vt:lpstr>Slide 17</vt:lpstr>
      <vt:lpstr>Data Management Plan</vt:lpstr>
      <vt:lpstr>Study SetUp</vt:lpstr>
      <vt:lpstr>Common Data Management Entry Fields</vt:lpstr>
      <vt:lpstr>Preparing Data Entry Inputs:Screens and Systems</vt:lpstr>
      <vt:lpstr>Entering Data</vt:lpstr>
      <vt:lpstr>Managing Lab Data</vt:lpstr>
      <vt:lpstr>Identifying and Managing Discrepancies</vt:lpstr>
      <vt:lpstr>Collecting Adverse Event Data</vt:lpstr>
      <vt:lpstr>Coding Reported Terms</vt:lpstr>
      <vt:lpstr>The Coding Algorithm (Heavy on Autocoder)</vt:lpstr>
      <vt:lpstr>Creating Reports</vt:lpstr>
      <vt:lpstr>Transferring Data</vt:lpstr>
      <vt:lpstr>Closing Studies</vt:lpstr>
      <vt:lpstr>Now What</vt:lpstr>
      <vt:lpstr>Competition to Final Data Analysis</vt:lpstr>
      <vt:lpstr>In the Regulatory World…</vt:lpstr>
      <vt:lpstr>Validated Systems</vt:lpstr>
      <vt:lpstr>Project Management Insurance: Lessons Learned</vt:lpstr>
      <vt:lpstr>Archival</vt:lpstr>
      <vt:lpstr>The Verbal Project Manager</vt:lpstr>
      <vt:lpstr>Hold Group Meetings of All Stakeholders</vt:lpstr>
      <vt:lpstr>The Art of Bird Dogging</vt:lpstr>
      <vt:lpstr>Watching The Competition</vt:lpstr>
      <vt:lpstr>When Scope Creep Is Good</vt:lpstr>
      <vt:lpstr>Project Management Education</vt:lpstr>
      <vt:lpstr>Internationalizing Software</vt:lpstr>
      <vt:lpstr>The Tech Side of I18N</vt:lpstr>
      <vt:lpstr>For More Introductory Information</vt:lpstr>
      <vt:lpstr>Working With International Teams</vt:lpstr>
      <vt:lpstr>Worldwide Success</vt:lpstr>
      <vt:lpstr>Worldwide Success</vt:lpstr>
      <vt:lpstr>Changes I Have Seen</vt:lpstr>
      <vt:lpstr>Changes I Have Seen</vt:lpstr>
    </vt:vector>
  </TitlesOfParts>
  <Company>Autism Society of America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Data and Projects  Across the Globe</dc:title>
  <dc:creator>Autism Society of America</dc:creator>
  <cp:lastModifiedBy>Autism Society of America</cp:lastModifiedBy>
  <cp:revision>68</cp:revision>
  <dcterms:created xsi:type="dcterms:W3CDTF">2010-03-27T03:08:44Z</dcterms:created>
  <dcterms:modified xsi:type="dcterms:W3CDTF">2010-04-01T17:40:07Z</dcterms:modified>
</cp:coreProperties>
</file>