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E120-46FD-4651-A75A-B6B88C2F6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7CB61-DC1B-41D9-B067-8E8AA4A71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FBA8BA-6B14-4779-B5DE-C9AD21225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24871-4714-4301-BE6B-CC9580C91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ABC3E-0544-4D79-86B5-38E2C87B3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5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14CF0-FD1E-4816-8119-C30FB971C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8B3E4D-75AA-4490-AFE6-2C84DA85A8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9E7FE-7E54-4170-8771-21BE455F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59CC5-C728-46B5-8BD5-212B3BDFC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6592E-920F-4895-967E-37DBE0FD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DE50E8-41D5-4CE3-A594-E60C754F51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1E8E36-5146-40B0-AA27-94F25947B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537BB-A77B-411D-8A92-2BBA4FA83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870DF-3597-4421-8FF5-045D60A7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FFD56-0BBB-4178-BC66-F7365EC3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9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8D0B5-A553-4D1C-B43D-B0F3726C1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5CA60-79A8-4AF8-B786-1BBA5524B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2A9C3-B8FC-4AB7-85B9-B43F7599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4D55F-B47C-48D4-BA59-3C461E83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1490D-A8F1-48BF-B2BD-BB9D538D8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0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DF191-E124-4592-A89A-31B9C5AE3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A55E1-9D0D-44B9-A56D-F9660BE24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51D00-596A-43F8-8E6A-869B780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0E5DC-E500-443F-B0E4-24B917452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3D694-C126-48CC-A653-66AC25969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7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7D4A1-8267-45EA-A70C-784B702C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1F7F6-04DE-445E-97C7-69CBE7083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CE414-10AC-41F5-9AA5-C766665E4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FC0EB-65EC-4ADE-AD06-75883F08F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CA31E-ED01-4826-ACA6-CBEC271A6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A2A0A-0571-4394-B096-EBAFA8F8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5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044EE-05EB-4609-889A-1350FD388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E1921-F0E6-4148-972C-87F42E5D4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CD66A-D7BF-4171-938D-45280477B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28046F-CA53-4D59-A5FC-E4CD47B6B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A88077-B50A-4BBE-9193-56BC2B524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FF0FE-C801-4C8F-A8CD-E4A676014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4A32EB-3EE9-44F7-A011-FB5CA5540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008560-49C3-4886-8098-B83E6C3E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4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5F3CB-F0EF-4A13-9890-93BB6CF05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30D28E-20D1-4527-AFB0-B863ECEE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385A30-7CE2-4EF0-8120-F5DC4B5D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1AAC78-21ED-4D7B-94C9-982DE23EC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3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AF9A0D-796B-43AF-9973-E930942AA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C2BCF6-1737-424E-AC36-25FC38E8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A13BE-4E02-4221-BC7D-BE10B6CE0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3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0934-9C98-44EB-9DD9-4502AA9A1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9BDDB-A833-4AA2-8470-33F38A884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B15AD6-6C7D-4D96-94BB-06ABEAF4D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7953B-90CB-4DF0-9B4F-AF6AF209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9AA2F0-D809-4F42-A387-36CBB759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33351-69DD-4FC1-AF41-E5CD8B127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9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704B4-857C-4358-83A2-BDFA06C2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613E7E-F900-4EA5-ABB1-4F29B1062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EB3A7-EB03-4B69-97AE-C32271151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72AC8-CAFD-4DEB-B8DF-3BCCF7B1D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66B78-AD67-4110-A972-ACC339C49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5F276-99EB-4E53-80D5-45AD804A2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0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DD4202-C52A-4E49-A58B-DD0CEF9DF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9C91D-C352-4D64-9349-702531187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DAF15-E3FE-415A-8672-615437E71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A7FC2-F64C-4DCF-AEA8-F06010D465AC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EAD4B-28C8-4BCE-AD37-DF0E1E99A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F0170-A6D2-4BB8-B6E8-FB5D62908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FEA80-D201-4C60-9A93-E26859920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2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1AB5E-72DA-4D64-84D7-B4CD4503A3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12FEE3-53BE-479C-B8CA-D66BBF2642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 to UNIX System and Homework 1</a:t>
            </a:r>
          </a:p>
        </p:txBody>
      </p:sp>
    </p:spTree>
    <p:extLst>
      <p:ext uri="{BB962C8B-B14F-4D97-AF65-F5344CB8AC3E}">
        <p14:creationId xmlns:p14="http://schemas.microsoft.com/office/powerpoint/2010/main" val="1223663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B61C1-3123-4A62-A83A-F0F97D473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File and Directory </a:t>
            </a:r>
            <a:r>
              <a:rPr lang="en-US" dirty="0" err="1"/>
              <a:t>Manip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8B035-A910-4050-99BE-96C2AFB5C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(often) users will need to move copies of files to a new location.</a:t>
            </a:r>
          </a:p>
          <a:p>
            <a:r>
              <a:rPr lang="en-US" dirty="0"/>
              <a:t>This is done with the </a:t>
            </a:r>
            <a:r>
              <a:rPr lang="en-US" dirty="0" err="1"/>
              <a:t>cp</a:t>
            </a:r>
            <a:r>
              <a:rPr lang="en-US" dirty="0"/>
              <a:t> command, for Copy.</a:t>
            </a:r>
          </a:p>
          <a:p>
            <a:r>
              <a:rPr lang="en-US" dirty="0"/>
              <a:t>To copy a file, use: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&lt;source-path&gt; &lt;destination-path&gt;</a:t>
            </a:r>
          </a:p>
          <a:p>
            <a:r>
              <a:rPr lang="en-US" dirty="0"/>
              <a:t>To copy a folder, the Recursive flag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</a:t>
            </a:r>
            <a:r>
              <a:rPr lang="en-US" dirty="0"/>
              <a:t>):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-r &lt;source-path&gt; &lt;destination-path&gt;</a:t>
            </a:r>
          </a:p>
          <a:p>
            <a:r>
              <a:rPr lang="en-US" dirty="0"/>
              <a:t>To copy multiple files of a certain extension: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/home/&lt;username&gt;/source/*.c destination/</a:t>
            </a:r>
          </a:p>
        </p:txBody>
      </p:sp>
    </p:spTree>
    <p:extLst>
      <p:ext uri="{BB962C8B-B14F-4D97-AF65-F5344CB8AC3E}">
        <p14:creationId xmlns:p14="http://schemas.microsoft.com/office/powerpoint/2010/main" val="2985731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19717-75F0-4DF9-9016-2792CE2AC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File and Directory </a:t>
            </a:r>
            <a:r>
              <a:rPr lang="en-US" dirty="0" err="1"/>
              <a:t>Manip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C2423-5E4F-4296-ADE8-620B35505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1 asks you to create a Symbolic Link.</a:t>
            </a:r>
          </a:p>
          <a:p>
            <a:pPr lvl="1"/>
            <a:r>
              <a:rPr lang="en-US" dirty="0"/>
              <a:t>This is very similar to the idea of a shortcut in Windows or other graphical desktop operating systems.</a:t>
            </a:r>
          </a:p>
          <a:p>
            <a:r>
              <a:rPr lang="en-US" dirty="0"/>
              <a:t>These are very useful tools as they allow you to shorten the relative paths to folders by using a nickname of sorts for that file.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ln -s /courses/cs240/s18/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kamaral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/GROUP/hw1 cs240_hw1</a:t>
            </a:r>
          </a:p>
          <a:p>
            <a:r>
              <a:rPr lang="en-US" dirty="0"/>
              <a:t>This will create a "directory" in the current directory which can be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 err="1"/>
              <a:t>'d</a:t>
            </a:r>
            <a:r>
              <a:rPr lang="en-US" dirty="0"/>
              <a:t> to, just like you would a proper directory.</a:t>
            </a:r>
          </a:p>
          <a:p>
            <a:pPr lvl="1"/>
            <a:r>
              <a:rPr lang="en-US" dirty="0"/>
              <a:t>This makes the shorted path for referencing that directory MUCH shorter.</a:t>
            </a:r>
          </a:p>
        </p:txBody>
      </p:sp>
    </p:spTree>
    <p:extLst>
      <p:ext uri="{BB962C8B-B14F-4D97-AF65-F5344CB8AC3E}">
        <p14:creationId xmlns:p14="http://schemas.microsoft.com/office/powerpoint/2010/main" val="3247963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35646-14AF-4A44-B47A-7BC800CD1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File and Directory </a:t>
            </a:r>
            <a:r>
              <a:rPr lang="en-US" dirty="0" err="1"/>
              <a:t>Manip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14198-ACE9-45E9-9D9A-F85B2FA57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Oh no! You've created a folder or file you didn't want to!</a:t>
            </a:r>
          </a:p>
          <a:p>
            <a:r>
              <a:rPr lang="en-US" dirty="0"/>
              <a:t>Don't fret, there's a delete command for files in the file system.</a:t>
            </a:r>
          </a:p>
          <a:p>
            <a:r>
              <a:rPr lang="en-US" dirty="0"/>
              <a:t>To delete files, use the </a:t>
            </a:r>
            <a:r>
              <a:rPr lang="en-US" dirty="0" err="1"/>
              <a:t>rm</a:t>
            </a:r>
            <a:r>
              <a:rPr lang="en-US" dirty="0"/>
              <a:t> command for Remove.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hw1/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hellp.c</a:t>
            </a:r>
            <a:r>
              <a:rPr lang="en-US" dirty="0"/>
              <a:t>		file path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-r hw01/</a:t>
            </a:r>
            <a:r>
              <a:rPr lang="en-US" dirty="0"/>
              <a:t>			directory path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hw1/*</a:t>
            </a:r>
            <a:r>
              <a:rPr lang="en-US" dirty="0"/>
              <a:t>			all files in hw1</a:t>
            </a:r>
          </a:p>
          <a:p>
            <a:r>
              <a:rPr lang="en-US" dirty="0"/>
              <a:t>For directories, you need to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-r</a:t>
            </a:r>
            <a:r>
              <a:rPr lang="en-US" dirty="0"/>
              <a:t> for Recursive deletion.</a:t>
            </a:r>
          </a:p>
          <a:p>
            <a:r>
              <a:rPr lang="en-US" dirty="0"/>
              <a:t>Never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</a:p>
          <a:p>
            <a:pPr lvl="1"/>
            <a:r>
              <a:rPr lang="en-US" dirty="0"/>
              <a:t>The equivalent of deleting system32 on Windows.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89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713E6-B291-4A21-AFE6-15C9C4E7C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Editing Files (</a:t>
            </a:r>
            <a:r>
              <a:rPr lang="en-US" dirty="0" err="1"/>
              <a:t>nano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6840D-66B9-4187-8F2C-94B15640C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I'll only be showing one of the many command line editors for the sake of simplicity.</a:t>
            </a:r>
          </a:p>
          <a:p>
            <a:r>
              <a:rPr lang="en-US" dirty="0"/>
              <a:t>I recommend you pick your favorite after doing your own research on it.</a:t>
            </a:r>
          </a:p>
          <a:p>
            <a:r>
              <a:rPr lang="en-US" dirty="0"/>
              <a:t>Nano is an interactive</a:t>
            </a:r>
            <a:br>
              <a:rPr lang="en-US" dirty="0"/>
            </a:br>
            <a:r>
              <a:rPr lang="en-US" dirty="0"/>
              <a:t>command line program</a:t>
            </a:r>
            <a:br>
              <a:rPr lang="en-US" dirty="0"/>
            </a:br>
            <a:r>
              <a:rPr lang="en-US" dirty="0"/>
              <a:t>for editing files.</a:t>
            </a:r>
          </a:p>
          <a:p>
            <a:r>
              <a:rPr lang="en-US" dirty="0"/>
              <a:t>Commands are listed</a:t>
            </a:r>
            <a:br>
              <a:rPr lang="en-US" dirty="0"/>
            </a:br>
            <a:r>
              <a:rPr lang="en-US" dirty="0"/>
              <a:t>below the typing area.</a:t>
            </a:r>
          </a:p>
          <a:p>
            <a:pPr lvl="1"/>
            <a:r>
              <a:rPr lang="en-US" dirty="0"/>
              <a:t>The caret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^</a:t>
            </a:r>
            <a:r>
              <a:rPr lang="en-US" dirty="0"/>
              <a:t>) indicates</a:t>
            </a:r>
            <a:br>
              <a:rPr lang="en-US" dirty="0"/>
            </a:br>
            <a:r>
              <a:rPr lang="en-US" dirty="0"/>
              <a:t>the Ctrl key.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CFA8FF-1903-4E05-B267-655917D2E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2828" y="3429000"/>
            <a:ext cx="6630972" cy="3413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AA9F17-9190-432D-A5FE-991A05FDB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828" y="4001294"/>
            <a:ext cx="6353667" cy="226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39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F722-18D4-44BA-90BC-F8FC3276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Editing Files (</a:t>
            </a:r>
            <a:r>
              <a:rPr lang="en-US" dirty="0" err="1"/>
              <a:t>nano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E8090-86C8-49DF-B440-AEEB32B98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save, use </a:t>
            </a:r>
            <a:r>
              <a:rPr lang="en-US" dirty="0" err="1"/>
              <a:t>Ctrl+O</a:t>
            </a:r>
            <a:r>
              <a:rPr lang="en-US" dirty="0"/>
              <a:t> (</a:t>
            </a:r>
            <a:r>
              <a:rPr lang="en-US" dirty="0" err="1"/>
              <a:t>WriteOut</a:t>
            </a:r>
            <a:r>
              <a:rPr lang="en-US" dirty="0"/>
              <a:t>) and confirm the filename.</a:t>
            </a:r>
          </a:p>
          <a:p>
            <a:r>
              <a:rPr lang="en-US" dirty="0"/>
              <a:t>To exit, use </a:t>
            </a:r>
            <a:r>
              <a:rPr lang="en-US" dirty="0" err="1"/>
              <a:t>Ctrl+X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you didn't save first, it'll ask you to confirm the filename.</a:t>
            </a:r>
          </a:p>
          <a:p>
            <a:r>
              <a:rPr lang="en-US" dirty="0"/>
              <a:t>To enable line number tracking, use </a:t>
            </a:r>
            <a:r>
              <a:rPr lang="en-US" dirty="0" err="1" smtClean="0"/>
              <a:t>Alt+C</a:t>
            </a:r>
            <a:endParaRPr lang="en-US" dirty="0"/>
          </a:p>
          <a:p>
            <a:pPr lvl="1"/>
            <a:r>
              <a:rPr lang="en-US" dirty="0"/>
              <a:t>It should appear as follows: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A85D54-47FD-47D0-8D7D-00DBAD005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864" y="4146736"/>
            <a:ext cx="6168272" cy="2302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398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C2EE3-4DA0-46EE-A485-221A12237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Editing Files (Other)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1CC16-A1C1-4173-A22B-76D8BB4FD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Other command line editors include:</a:t>
            </a:r>
          </a:p>
          <a:p>
            <a:pPr lvl="1"/>
            <a:r>
              <a:rPr lang="en-US" dirty="0"/>
              <a:t>Emacs</a:t>
            </a:r>
          </a:p>
          <a:p>
            <a:pPr lvl="1"/>
            <a:r>
              <a:rPr lang="en-US" dirty="0"/>
              <a:t>Vim</a:t>
            </a:r>
          </a:p>
          <a:p>
            <a:r>
              <a:rPr lang="en-US" dirty="0"/>
              <a:t>These have different control schemes and offer very different initial experiences.</a:t>
            </a:r>
          </a:p>
          <a:p>
            <a:r>
              <a:rPr lang="en-US" dirty="0"/>
              <a:t>However, there's no difference in the output format across them.</a:t>
            </a:r>
          </a:p>
          <a:p>
            <a:pPr lvl="1"/>
            <a:r>
              <a:rPr lang="en-US" dirty="0"/>
              <a:t>Each editor outputs raw text.</a:t>
            </a:r>
          </a:p>
          <a:p>
            <a:pPr lvl="1"/>
            <a:r>
              <a:rPr lang="en-US" dirty="0"/>
              <a:t>As a result, you can't tell from just looking at a file which editor it was written in.</a:t>
            </a:r>
          </a:p>
          <a:p>
            <a:r>
              <a:rPr lang="en-US" dirty="0"/>
              <a:t>Familiarize yourself with your favorite soon, you'll be using one for another 3ish years at the very least.</a:t>
            </a:r>
          </a:p>
        </p:txBody>
      </p:sp>
    </p:spTree>
    <p:extLst>
      <p:ext uri="{BB962C8B-B14F-4D97-AF65-F5344CB8AC3E}">
        <p14:creationId xmlns:p14="http://schemas.microsoft.com/office/powerpoint/2010/main" val="4201816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F1E7C-CFA1-470B-A25E-0649A1F9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Viewing Files and Recording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C8052-90BF-4BA8-92FF-5DDBA4F19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important part of having files is being able to display their contents.</a:t>
            </a:r>
          </a:p>
          <a:p>
            <a:r>
              <a:rPr lang="en-US" dirty="0"/>
              <a:t>However, command line editors are overkill with their interactivity and editing capabilities.</a:t>
            </a:r>
          </a:p>
          <a:p>
            <a:r>
              <a:rPr lang="en-US" dirty="0"/>
              <a:t>A non-interactive way to display the contents of files is to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dirty="0"/>
              <a:t> command, for Concatenate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 file1 file2 file3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 *.c</a:t>
            </a:r>
          </a:p>
          <a:p>
            <a:r>
              <a:rPr lang="en-US" dirty="0"/>
              <a:t>This command prints all contents of those files to the screen in order.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09E2B1-D53E-4E8E-9178-5614AEFA4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774" y="4001294"/>
            <a:ext cx="5670026" cy="138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79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4EF1-4815-4803-82A8-256DB4BE7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Viewing Files and Recording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74928-4F46-409B-A65C-8280E18BA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 important part of our CS curriculum here is the "Show your work" aspect that is often hard to do with a long standing process like programming.</a:t>
            </a:r>
          </a:p>
          <a:p>
            <a:r>
              <a:rPr lang="en-US" dirty="0" err="1"/>
              <a:t>TypeScripts</a:t>
            </a:r>
            <a:r>
              <a:rPr lang="en-US" dirty="0"/>
              <a:t> are a way of recording procedural use of the command line for later viewing.</a:t>
            </a:r>
          </a:p>
          <a:p>
            <a:pPr lvl="1"/>
            <a:r>
              <a:rPr lang="en-US" dirty="0"/>
              <a:t>It records commands used, input given, and output received, just as it would appear on your console.</a:t>
            </a:r>
          </a:p>
          <a:p>
            <a:pPr lvl="1"/>
            <a:r>
              <a:rPr lang="en-US" dirty="0"/>
              <a:t>It does NOT handle interactive command line programs like editors well at all.</a:t>
            </a:r>
          </a:p>
          <a:p>
            <a:r>
              <a:rPr lang="en-US" dirty="0"/>
              <a:t>To start a typescript,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script</a:t>
            </a:r>
            <a:r>
              <a:rPr lang="en-US" dirty="0"/>
              <a:t> command.</a:t>
            </a:r>
          </a:p>
          <a:p>
            <a:r>
              <a:rPr lang="en-US" dirty="0"/>
              <a:t>To complete a typescript,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dirty="0"/>
              <a:t> command to create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typescript</a:t>
            </a:r>
            <a:r>
              <a:rPr lang="en-US" dirty="0"/>
              <a:t> in the working directory.</a:t>
            </a:r>
          </a:p>
          <a:p>
            <a:pPr lvl="1"/>
            <a:r>
              <a:rPr lang="en-US" dirty="0"/>
              <a:t>This is required because the script will not be fully saved until after exit is used.</a:t>
            </a:r>
          </a:p>
        </p:txBody>
      </p:sp>
    </p:spTree>
    <p:extLst>
      <p:ext uri="{BB962C8B-B14F-4D97-AF65-F5344CB8AC3E}">
        <p14:creationId xmlns:p14="http://schemas.microsoft.com/office/powerpoint/2010/main" val="3442813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9EF1-C01E-46A5-80FD-6B62C09CC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Compiling C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9EBED-B41B-463E-897F-62FE0710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compile a C program, we use the GCC compiler.</a:t>
            </a:r>
          </a:p>
          <a:p>
            <a:r>
              <a:rPr lang="en-US" dirty="0"/>
              <a:t>This takes C source files, and produces executable binary files.</a:t>
            </a:r>
          </a:p>
          <a:p>
            <a:pPr lvl="1"/>
            <a:r>
              <a:rPr lang="en-US" dirty="0"/>
              <a:t>Example:</a:t>
            </a:r>
          </a:p>
          <a:p>
            <a:r>
              <a:rPr lang="en-US" dirty="0"/>
              <a:t>By default, if not specified,</a:t>
            </a:r>
            <a:br>
              <a:rPr lang="en-US" dirty="0"/>
            </a:br>
            <a:r>
              <a:rPr lang="en-US" dirty="0"/>
              <a:t>the compiler will produce the</a:t>
            </a:r>
            <a:br>
              <a:rPr lang="en-US" dirty="0"/>
            </a:br>
            <a:r>
              <a:rPr lang="en-US" dirty="0"/>
              <a:t>binary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To specify a specific executable name,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-o</a:t>
            </a:r>
            <a:r>
              <a:rPr lang="en-US" dirty="0"/>
              <a:t> flag</a:t>
            </a:r>
          </a:p>
          <a:p>
            <a:pPr lvl="1"/>
            <a:r>
              <a:rPr lang="en-US" dirty="0"/>
              <a:t>Immediately after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-o</a:t>
            </a:r>
            <a:r>
              <a:rPr lang="en-US" dirty="0"/>
              <a:t> should be</a:t>
            </a:r>
            <a:br>
              <a:rPr lang="en-US" dirty="0"/>
            </a:br>
            <a:r>
              <a:rPr lang="en-US" dirty="0"/>
              <a:t>the name of the executable.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D5D0CC-7EB6-4419-BB3A-C6C4C7846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275" y="2917007"/>
            <a:ext cx="4626892" cy="13526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B37B45-DB8A-44F4-AFF9-1CE278E690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2275" y="5077528"/>
            <a:ext cx="5197949" cy="131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054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67D31-333C-4E54-8B58-61C8A2181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Running Programs from W.D.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0BA74-2A1D-4895-9037-003D4F468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installed programs on the system are available for execution by name.</a:t>
            </a:r>
          </a:p>
          <a:p>
            <a:pPr lvl="1"/>
            <a:r>
              <a:rPr lang="en-US" dirty="0"/>
              <a:t>Just as we have been with commands, these programs are run as the first part of any command string.</a:t>
            </a:r>
          </a:p>
          <a:p>
            <a:r>
              <a:rPr lang="en-US" dirty="0"/>
              <a:t>The way Unix and Linux identify which program to run by the single name you provide is by checking what's called the System Path Variable.</a:t>
            </a:r>
          </a:p>
          <a:p>
            <a:r>
              <a:rPr lang="en-US" dirty="0"/>
              <a:t>Your programs are NOT on the path by default.</a:t>
            </a:r>
          </a:p>
          <a:p>
            <a:r>
              <a:rPr lang="en-US" dirty="0"/>
              <a:t>To execute your programs, you must precede them with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dirty="0"/>
              <a:t> to indicate the location of your program to be run.</a:t>
            </a:r>
          </a:p>
          <a:p>
            <a:r>
              <a:rPr lang="en-US" dirty="0"/>
              <a:t>Example: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./hello</a:t>
            </a:r>
          </a:p>
        </p:txBody>
      </p:sp>
    </p:spTree>
    <p:extLst>
      <p:ext uri="{BB962C8B-B14F-4D97-AF65-F5344CB8AC3E}">
        <p14:creationId xmlns:p14="http://schemas.microsoft.com/office/powerpoint/2010/main" val="197694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EAE13-32B0-40C3-9982-3BC1579A9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Connected –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387B4-BF09-4A30-A57E-E7A23DAB2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you need to request</a:t>
            </a:r>
            <a:br>
              <a:rPr lang="en-US" dirty="0"/>
            </a:br>
            <a:r>
              <a:rPr lang="en-US" dirty="0"/>
              <a:t>an account.</a:t>
            </a:r>
          </a:p>
          <a:p>
            <a:pPr lvl="1"/>
            <a:r>
              <a:rPr lang="en-US" dirty="0"/>
              <a:t>This is called the Apply</a:t>
            </a:r>
            <a:br>
              <a:rPr lang="en-US" dirty="0"/>
            </a:br>
            <a:r>
              <a:rPr lang="en-US" dirty="0"/>
              <a:t>process for our network.</a:t>
            </a:r>
          </a:p>
          <a:p>
            <a:r>
              <a:rPr lang="en-US" dirty="0"/>
              <a:t>You want to Register or </a:t>
            </a:r>
            <a:br>
              <a:rPr lang="en-US" dirty="0"/>
            </a:br>
            <a:r>
              <a:rPr lang="en-US" dirty="0"/>
              <a:t>Login with previous creds.</a:t>
            </a:r>
          </a:p>
          <a:p>
            <a:r>
              <a:rPr lang="en-US" dirty="0"/>
              <a:t>You'll receive an email to</a:t>
            </a:r>
            <a:br>
              <a:rPr lang="en-US" dirty="0"/>
            </a:br>
            <a:r>
              <a:rPr lang="en-US" dirty="0"/>
              <a:t>confirm your identity.</a:t>
            </a:r>
          </a:p>
          <a:p>
            <a:r>
              <a:rPr lang="en-US" dirty="0"/>
              <a:t>Follow the instructions.</a:t>
            </a:r>
          </a:p>
          <a:p>
            <a:pPr lvl="1"/>
            <a:r>
              <a:rPr lang="en-US" dirty="0"/>
              <a:t>Don’t forget to select CS240!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ACE525-B108-45D6-978F-5904B8FDC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4653" y="1825625"/>
            <a:ext cx="60776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C20D3-9C29-4B3F-80FF-C394FBDD6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Connected –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C57F2-C7A2-4436-BCB5-544F6FC88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CS department's Unix system is a collection of servers all running a UNIX or Linux operating system.</a:t>
            </a:r>
          </a:p>
          <a:p>
            <a:r>
              <a:rPr lang="en-US" dirty="0"/>
              <a:t>Students are expected to connect to it on the Users machine, but some classes may assign other machines for you to use (such as </a:t>
            </a:r>
            <a:r>
              <a:rPr lang="en-US" dirty="0" err="1"/>
              <a:t>ulab</a:t>
            </a:r>
            <a:r>
              <a:rPr lang="en-US" dirty="0"/>
              <a:t> for CS444).</a:t>
            </a:r>
          </a:p>
          <a:p>
            <a:r>
              <a:rPr lang="en-US" dirty="0"/>
              <a:t>The Users machine will always be at hostname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users.cs.umb.edu</a:t>
            </a:r>
          </a:p>
          <a:p>
            <a:r>
              <a:rPr lang="en-US" dirty="0"/>
              <a:t>It is an SSH host with port 22 open for connections.</a:t>
            </a:r>
          </a:p>
        </p:txBody>
      </p:sp>
    </p:spTree>
    <p:extLst>
      <p:ext uri="{BB962C8B-B14F-4D97-AF65-F5344CB8AC3E}">
        <p14:creationId xmlns:p14="http://schemas.microsoft.com/office/powerpoint/2010/main" val="335855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1D2A-E82E-438F-A4B5-14C476C03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Connected -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E50C3-3E75-4684-817D-2C065270F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recommended SSH client for</a:t>
            </a:r>
            <a:br>
              <a:rPr lang="en-US" dirty="0"/>
            </a:br>
            <a:r>
              <a:rPr lang="en-US" dirty="0"/>
              <a:t>Windows is </a:t>
            </a:r>
            <a:r>
              <a:rPr lang="en-US" dirty="0" err="1"/>
              <a:t>PuTTY</a:t>
            </a:r>
            <a:r>
              <a:rPr lang="en-US" dirty="0"/>
              <a:t>.</a:t>
            </a:r>
          </a:p>
          <a:p>
            <a:r>
              <a:rPr lang="en-US" dirty="0"/>
              <a:t>Input the hostname and port of the Users</a:t>
            </a:r>
            <a:br>
              <a:rPr lang="en-US" dirty="0"/>
            </a:br>
            <a:r>
              <a:rPr lang="en-US" dirty="0"/>
              <a:t>machine (as seen here).</a:t>
            </a:r>
          </a:p>
          <a:p>
            <a:r>
              <a:rPr lang="en-US" dirty="0"/>
              <a:t>After hitting Open, you should be</a:t>
            </a:r>
            <a:br>
              <a:rPr lang="en-US" dirty="0"/>
            </a:br>
            <a:r>
              <a:rPr lang="en-US" dirty="0"/>
              <a:t>prompted for a username, then password.</a:t>
            </a:r>
          </a:p>
          <a:p>
            <a:pPr lvl="1"/>
            <a:r>
              <a:rPr lang="en-US" dirty="0"/>
              <a:t>These are the ones you picked in registration!</a:t>
            </a:r>
          </a:p>
          <a:p>
            <a:r>
              <a:rPr lang="en-US" dirty="0"/>
              <a:t>Afterwards, you should be at the </a:t>
            </a:r>
            <a:br>
              <a:rPr lang="en-US" dirty="0"/>
            </a:br>
            <a:r>
              <a:rPr lang="en-US" dirty="0"/>
              <a:t>command line.</a:t>
            </a:r>
          </a:p>
          <a:p>
            <a:pPr lvl="1"/>
            <a:r>
              <a:rPr lang="en-US" dirty="0"/>
              <a:t>If you get any warnings about keys, </a:t>
            </a:r>
            <a:br>
              <a:rPr lang="en-US" dirty="0"/>
            </a:br>
            <a:r>
              <a:rPr lang="en-US" dirty="0"/>
              <a:t>just accept the new ones.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240D34-7F57-4F33-8E7C-10BE505032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006" y="1920081"/>
            <a:ext cx="430530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049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200A2-173C-419B-9912-516655D4B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Connect – Mac and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8AED8-5626-4D6E-894A-EFD660AF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Mac and Linux, these operating systems come built-in with terminal programs which offer a command line.</a:t>
            </a:r>
          </a:p>
          <a:p>
            <a:r>
              <a:rPr lang="en-US" dirty="0"/>
              <a:t>For these operating systems, use the built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dirty="0"/>
              <a:t> command.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&lt;username&gt;@&lt;hostname&gt;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C4E06F-6FB8-4724-9C24-CEBF16436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4850385"/>
            <a:ext cx="10039350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51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F42E1-CBC8-489D-AC1B-B1C9EA7C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Filesystem Navigation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CAA20-E27A-4895-ABDF-2FBB18A80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in a Command Line, you actually reside in one specific directory at a time.</a:t>
            </a:r>
          </a:p>
          <a:p>
            <a:pPr lvl="1"/>
            <a:r>
              <a:rPr lang="en-US" dirty="0"/>
              <a:t>This is called the Working Directory of the command line.</a:t>
            </a:r>
          </a:p>
          <a:p>
            <a:pPr lvl="1"/>
            <a:r>
              <a:rPr lang="en-US" dirty="0"/>
              <a:t>This is different from Graphical Desktop Environments, where you can cascade folder windows and be many places at once.</a:t>
            </a:r>
          </a:p>
          <a:p>
            <a:r>
              <a:rPr lang="en-US" dirty="0"/>
              <a:t>Each directory has an absolute path from the root of the filesystem.</a:t>
            </a:r>
          </a:p>
          <a:p>
            <a:pPr lvl="1"/>
            <a:r>
              <a:rPr lang="en-US" dirty="0"/>
              <a:t>To view what the path of your Working Directory is, 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US" dirty="0"/>
              <a:t> command.</a:t>
            </a:r>
          </a:p>
          <a:p>
            <a:r>
              <a:rPr lang="en-US" dirty="0"/>
              <a:t>Each directory also has a relative path from the Working directory.</a:t>
            </a:r>
          </a:p>
          <a:p>
            <a:pPr lvl="1"/>
            <a:r>
              <a:rPr lang="en-US" dirty="0"/>
              <a:t>This path depends on which directory is your Working Directory.</a:t>
            </a:r>
          </a:p>
          <a:p>
            <a:r>
              <a:rPr lang="en-US" dirty="0"/>
              <a:t>Many command line programs will perform their roles in the Working or </a:t>
            </a:r>
            <a:r>
              <a:rPr lang="en-US" i="1" dirty="0"/>
              <a:t>current</a:t>
            </a:r>
            <a:r>
              <a:rPr lang="en-US" dirty="0"/>
              <a:t> directory unless you specify a path to another.</a:t>
            </a:r>
          </a:p>
        </p:txBody>
      </p:sp>
    </p:spTree>
    <p:extLst>
      <p:ext uri="{BB962C8B-B14F-4D97-AF65-F5344CB8AC3E}">
        <p14:creationId xmlns:p14="http://schemas.microsoft.com/office/powerpoint/2010/main" val="1905183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040FF-2E8A-44B9-AB74-1CA5F7D9A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Filesystem Navigation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B1F78-D2D0-4046-AFEE-4FC036F04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you log in, you should be placed in your Home Folder.</a:t>
            </a:r>
          </a:p>
          <a:p>
            <a:pPr lvl="1"/>
            <a:r>
              <a:rPr lang="en-US" dirty="0"/>
              <a:t>Absolute path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/home/&lt;username&gt;</a:t>
            </a:r>
            <a:r>
              <a:rPr lang="en-US" dirty="0"/>
              <a:t>)</a:t>
            </a:r>
          </a:p>
          <a:p>
            <a:r>
              <a:rPr lang="en-US" dirty="0"/>
              <a:t>It's often more comfortable to change your working directory to the directory which has the files you're working on.</a:t>
            </a:r>
          </a:p>
          <a:p>
            <a:r>
              <a:rPr lang="en-US" dirty="0"/>
              <a:t>To do this,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/>
              <a:t> command to Change Directories.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/home/&lt;username&gt;/cs240</a:t>
            </a:r>
            <a:r>
              <a:rPr lang="en-US" dirty="0"/>
              <a:t>			absolute path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./cs240</a:t>
            </a:r>
            <a:r>
              <a:rPr lang="en-US" dirty="0"/>
              <a:t>						relative path</a:t>
            </a:r>
          </a:p>
          <a:p>
            <a:r>
              <a:rPr lang="en-US" dirty="0"/>
              <a:t>Here, the period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/>
              <a:t>) indicates "the current Working Directory"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8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47EEC-8878-4A9F-BD9A-A843C3E6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Filesystem Navigation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B537C-D0D9-4EFC-8C1B-CBF456D8F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Often, users will find themselves having doubt that they're in the right folder and knowing the path isn't enough.</a:t>
            </a:r>
          </a:p>
          <a:p>
            <a:r>
              <a:rPr lang="en-US" dirty="0"/>
              <a:t>To get your bearings, it's often more useful to know which files are in the Working Directory.</a:t>
            </a:r>
          </a:p>
          <a:p>
            <a:r>
              <a:rPr lang="en-US" dirty="0"/>
              <a:t>For this, using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/>
              <a:t> command will List the contents of the working directory.</a:t>
            </a:r>
          </a:p>
          <a:p>
            <a:pPr lvl="1"/>
            <a:r>
              <a:rPr lang="en-US" dirty="0"/>
              <a:t>Some files will begin with a dot, </a:t>
            </a:r>
            <a:br>
              <a:rPr lang="en-US" dirty="0"/>
            </a:br>
            <a:r>
              <a:rPr lang="en-US" dirty="0"/>
              <a:t>making them hidden.</a:t>
            </a:r>
          </a:p>
          <a:p>
            <a:pPr lvl="1"/>
            <a:r>
              <a:rPr lang="en-US" dirty="0"/>
              <a:t>To list those as well, use the 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-a</a:t>
            </a:r>
            <a:r>
              <a:rPr lang="en-US" dirty="0"/>
              <a:t> command.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-l</a:t>
            </a:r>
            <a:r>
              <a:rPr lang="en-US" dirty="0"/>
              <a:t> will show file details in a </a:t>
            </a:r>
            <a:br>
              <a:rPr lang="en-US" dirty="0"/>
            </a:br>
            <a:r>
              <a:rPr lang="en-US" dirty="0"/>
              <a:t>nicer format.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35E6B4-E7C8-49A6-AA76-11D276579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001294"/>
            <a:ext cx="5293573" cy="154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034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CA2E-5ADB-44EA-8D8F-107B4ECAA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Work – File and Directory </a:t>
            </a:r>
            <a:r>
              <a:rPr lang="en-US" dirty="0" err="1"/>
              <a:t>Manip</a:t>
            </a:r>
            <a:r>
              <a:rPr lang="en-US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C7C5D-F031-4D15-A182-8B5E8548C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doing your homework, you'll be tasked with writing code, compiling programs, and executing programs, at the very least.</a:t>
            </a:r>
          </a:p>
          <a:p>
            <a:r>
              <a:rPr lang="en-US" dirty="0"/>
              <a:t>Another necessity of doing your homework will be submitting it.</a:t>
            </a:r>
          </a:p>
          <a:p>
            <a:pPr lvl="1"/>
            <a:r>
              <a:rPr lang="en-US" dirty="0"/>
              <a:t>You will need to create files and folders so that your work makes it to me.</a:t>
            </a:r>
          </a:p>
          <a:p>
            <a:r>
              <a:rPr lang="en-US" dirty="0"/>
              <a:t>To create a new directory, you need to use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dirty="0"/>
              <a:t> command, with either a relative path or absolute path.</a:t>
            </a:r>
          </a:p>
          <a:p>
            <a:r>
              <a:rPr lang="en-US" dirty="0"/>
              <a:t>Example (assuming Working Directory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~/cs240</a:t>
            </a:r>
            <a:r>
              <a:rPr lang="en-US" dirty="0"/>
              <a:t>):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/home/&lt;username&gt;/cs240/hw1</a:t>
            </a:r>
            <a:r>
              <a:rPr lang="en-US" dirty="0"/>
              <a:t>		absolute path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./hw1</a:t>
            </a:r>
            <a:r>
              <a:rPr lang="en-US" dirty="0"/>
              <a:t>						relative path</a:t>
            </a:r>
          </a:p>
        </p:txBody>
      </p:sp>
    </p:spTree>
    <p:extLst>
      <p:ext uri="{BB962C8B-B14F-4D97-AF65-F5344CB8AC3E}">
        <p14:creationId xmlns:p14="http://schemas.microsoft.com/office/powerpoint/2010/main" val="434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1283</Words>
  <Application>Microsoft Office PowerPoint</Application>
  <PresentationFormat>Widescreen</PresentationFormat>
  <Paragraphs>139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Courier New</vt:lpstr>
      <vt:lpstr>Times New Roman</vt:lpstr>
      <vt:lpstr>Office Theme</vt:lpstr>
      <vt:lpstr>CS 240 – Lecture 1</vt:lpstr>
      <vt:lpstr>Getting Connected – Account</vt:lpstr>
      <vt:lpstr>Getting Connected – General</vt:lpstr>
      <vt:lpstr>Getting Connected - Windows</vt:lpstr>
      <vt:lpstr>Getting Connect – Mac and Linux</vt:lpstr>
      <vt:lpstr>Doing Work – Filesystem Navigation</vt:lpstr>
      <vt:lpstr>Doing Work – Filesystem Navigation</vt:lpstr>
      <vt:lpstr>Doing Work – Filesystem Navigation</vt:lpstr>
      <vt:lpstr>Doing Work – File and Directory Manip.</vt:lpstr>
      <vt:lpstr>Doing Work – File and Directory Manip.</vt:lpstr>
      <vt:lpstr>Doing Work – File and Directory Manip.</vt:lpstr>
      <vt:lpstr>Doing Work – File and Directory Manip.</vt:lpstr>
      <vt:lpstr>Doing Work – Editing Files (nano)</vt:lpstr>
      <vt:lpstr>Doing Work – Editing Files (nano)</vt:lpstr>
      <vt:lpstr>Doing Work – Editing Files (Other)</vt:lpstr>
      <vt:lpstr>Doing Work – Viewing Files and Recording</vt:lpstr>
      <vt:lpstr>Doing Work – Viewing Files and Recording</vt:lpstr>
      <vt:lpstr>Doing Work – Compiling C Programs</vt:lpstr>
      <vt:lpstr>Doing Work – Running Programs from W.D.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1</dc:title>
  <dc:creator>Kevin Amaral</dc:creator>
  <cp:lastModifiedBy>Kevin Amaral</cp:lastModifiedBy>
  <cp:revision>14</cp:revision>
  <dcterms:created xsi:type="dcterms:W3CDTF">2018-01-25T18:02:44Z</dcterms:created>
  <dcterms:modified xsi:type="dcterms:W3CDTF">2018-01-25T22:59:47Z</dcterms:modified>
</cp:coreProperties>
</file>