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59" r:id="rId7"/>
    <p:sldId id="260" r:id="rId8"/>
    <p:sldId id="272" r:id="rId9"/>
    <p:sldId id="261" r:id="rId10"/>
    <p:sldId id="262" r:id="rId11"/>
    <p:sldId id="263" r:id="rId12"/>
    <p:sldId id="264" r:id="rId13"/>
    <p:sldId id="265" r:id="rId14"/>
    <p:sldId id="268" r:id="rId15"/>
    <p:sldId id="275" r:id="rId16"/>
    <p:sldId id="274" r:id="rId17"/>
    <p:sldId id="276" r:id="rId18"/>
    <p:sldId id="269" r:id="rId19"/>
    <p:sldId id="270" r:id="rId20"/>
    <p:sldId id="271" r:id="rId21"/>
    <p:sldId id="27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19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52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2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00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6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5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64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66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7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14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60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964AB-09C6-424C-A633-7D1EF4488242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0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ciitable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Program Breakdown, Variables, Types, </a:t>
            </a:r>
            <a:r>
              <a:rPr lang="en-US" dirty="0" smtClean="0"/>
              <a:t>Control Flow, and </a:t>
            </a:r>
            <a:r>
              <a:rPr lang="en-US" dirty="0" err="1"/>
              <a:t>Input/Output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291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Fundamentals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types represent non-integer numeric values.</a:t>
            </a:r>
          </a:p>
          <a:p>
            <a:pPr lvl="1"/>
            <a:r>
              <a:rPr lang="en-US" dirty="0"/>
              <a:t>Examples: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0.5f</a:t>
            </a:r>
            <a:r>
              <a:rPr lang="en-US" b="1" dirty="0"/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19.99f</a:t>
            </a:r>
            <a:r>
              <a:rPr lang="en-US" b="1" dirty="0"/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3.1415f</a:t>
            </a:r>
            <a:r>
              <a:rPr lang="en-US" b="1" dirty="0"/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2.7182</a:t>
            </a:r>
            <a:r>
              <a:rPr lang="en-US" b="1" dirty="0"/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1.6180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 variables take 4 bytes on 32-bit and 64-bit machines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variables take twice that many at 8 bytes.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do not have unsigned counterparts.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 has a positive min of 1.1754 x 10</a:t>
            </a:r>
            <a:r>
              <a:rPr lang="en-US" baseline="30000" dirty="0"/>
              <a:t>-38</a:t>
            </a:r>
            <a:r>
              <a:rPr lang="en-US" dirty="0"/>
              <a:t> and max of 3.4028 x 10</a:t>
            </a:r>
            <a:r>
              <a:rPr lang="en-US" baseline="30000" dirty="0"/>
              <a:t>38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has a positive min of 1.1 x 10</a:t>
            </a:r>
            <a:r>
              <a:rPr lang="en-US" baseline="30000" dirty="0"/>
              <a:t>-4932</a:t>
            </a:r>
            <a:r>
              <a:rPr lang="en-US" dirty="0"/>
              <a:t> and max of 3.4 x 10</a:t>
            </a:r>
            <a:r>
              <a:rPr lang="en-US" baseline="30000" dirty="0"/>
              <a:t>4932</a:t>
            </a:r>
          </a:p>
          <a:p>
            <a:pPr lvl="1"/>
            <a:r>
              <a:rPr lang="en-US" dirty="0"/>
              <a:t>There are actually numbers missing in between!</a:t>
            </a:r>
          </a:p>
          <a:p>
            <a:r>
              <a:rPr lang="en-US" dirty="0"/>
              <a:t>How floating-point numbers exactly work may be discussed later.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397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– Declaration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Code is made up of a sequence of statements, each followed by a semicolon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/>
              <a:t>).</a:t>
            </a:r>
          </a:p>
          <a:p>
            <a:r>
              <a:rPr lang="en-US" dirty="0"/>
              <a:t>A block statement is a sequence of statements surrounded by braces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dirty="0"/>
              <a:t>)</a:t>
            </a:r>
          </a:p>
          <a:p>
            <a:r>
              <a:rPr lang="en-US" dirty="0"/>
              <a:t>For code to make use of variables, it must contain what are called declaration statements.</a:t>
            </a:r>
          </a:p>
          <a:p>
            <a:r>
              <a:rPr lang="en-US" dirty="0"/>
              <a:t>Declaration statements consist of at least two pieces: a </a:t>
            </a:r>
            <a:r>
              <a:rPr lang="en-US" b="1" dirty="0">
                <a:solidFill>
                  <a:srgbClr val="C00000"/>
                </a:solidFill>
              </a:rPr>
              <a:t>type</a:t>
            </a:r>
            <a:r>
              <a:rPr lang="en-US" dirty="0"/>
              <a:t> and a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name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The above example declares that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dirty="0"/>
              <a:t> is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type and the program should, after this point in the code, have memory reserved for it.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62793" y="4197927"/>
            <a:ext cx="2676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58296" y="4197926"/>
            <a:ext cx="2676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62590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– Assignment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variables to do anything, they must be given values.</a:t>
            </a:r>
          </a:p>
          <a:p>
            <a:r>
              <a:rPr lang="en-US" dirty="0"/>
              <a:t>Assignment statements consist of at least three parts: a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variable</a:t>
            </a:r>
            <a:r>
              <a:rPr lang="en-US" dirty="0"/>
              <a:t>, an </a:t>
            </a:r>
            <a:r>
              <a:rPr lang="en-US" b="1" dirty="0">
                <a:solidFill>
                  <a:srgbClr val="C00000"/>
                </a:solidFill>
              </a:rPr>
              <a:t>equal</a:t>
            </a:r>
            <a:r>
              <a:rPr lang="en-US" dirty="0"/>
              <a:t> sign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), and a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value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The above example ensures that after this point on the program, the variable sum contains the value 0.</a:t>
            </a:r>
          </a:p>
          <a:p>
            <a:r>
              <a:rPr lang="en-US" dirty="0"/>
              <a:t>The value in the assignment statement should be of the same kind of type.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03367" y="3483032"/>
            <a:ext cx="3591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98869" y="3483031"/>
            <a:ext cx="37414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778333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– Function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Function calls represent repeatable work that doesn’t need to be written again.</a:t>
            </a:r>
          </a:p>
          <a:p>
            <a:pPr lvl="1"/>
            <a:r>
              <a:rPr lang="en-US" dirty="0"/>
              <a:t>A rule of thumb is that if you write the same code three or more times in a program, it should be rewritten as a function.</a:t>
            </a:r>
          </a:p>
          <a:p>
            <a:r>
              <a:rPr lang="en-US" dirty="0"/>
              <a:t>We will discuss function definition in later classes.</a:t>
            </a:r>
          </a:p>
          <a:p>
            <a:r>
              <a:rPr lang="en-US" dirty="0"/>
              <a:t>Function calls consist of a function </a:t>
            </a:r>
            <a:r>
              <a:rPr lang="en-US" b="1" dirty="0">
                <a:solidFill>
                  <a:srgbClr val="C00000"/>
                </a:solidFill>
              </a:rPr>
              <a:t>name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arguments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The above example runs the code in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"hi\n"</a:t>
            </a:r>
            <a:r>
              <a:rPr lang="en-US" dirty="0"/>
              <a:t> as the first argument’s value.</a:t>
            </a:r>
          </a:p>
          <a:p>
            <a:r>
              <a:rPr lang="en-US" dirty="0"/>
              <a:t>Function calls can be used as values if they are typed.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0784" y="4189612"/>
            <a:ext cx="448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(arg1, arg2)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83927" y="4189613"/>
            <a:ext cx="4746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("hi\n")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70417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–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Expressions are a sequence of operators and operands which evaluate to a value.</a:t>
            </a:r>
          </a:p>
          <a:p>
            <a:pPr lvl="1"/>
            <a:r>
              <a:rPr lang="en-US" dirty="0"/>
              <a:t>Examples: 1 + 2, 3 * 5, 8 &lt; 13, x = 21, y != 34, z == 55</a:t>
            </a:r>
          </a:p>
          <a:p>
            <a:r>
              <a:rPr lang="en-US" dirty="0"/>
              <a:t>Expressions that consist of a single non-variable value are called literals.</a:t>
            </a:r>
          </a:p>
          <a:p>
            <a:pPr lvl="1"/>
            <a:r>
              <a:rPr lang="en-US" dirty="0"/>
              <a:t>Example: 1, 2.0f, 'c', 4.00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an expression contains parenthesis, the inner-most expression is evaluated first.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22BEAD-86E2-4632-AC11-8CE3D77DFF71}"/>
              </a:ext>
            </a:extLst>
          </p:cNvPr>
          <p:cNvSpPr txBox="1"/>
          <p:nvPr/>
        </p:nvSpPr>
        <p:spPr>
          <a:xfrm>
            <a:off x="1511531" y="4364186"/>
            <a:ext cx="2254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sum = sum + 1;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D21519-2247-498D-9CB8-D7E2A4818A87}"/>
              </a:ext>
            </a:extLst>
          </p:cNvPr>
          <p:cNvSpPr txBox="1"/>
          <p:nvPr/>
        </p:nvSpPr>
        <p:spPr>
          <a:xfrm>
            <a:off x="4438996" y="4364186"/>
            <a:ext cx="2254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letter = 'L';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2DD1DF-30E7-476E-BF13-0780EC59F3C4}"/>
              </a:ext>
            </a:extLst>
          </p:cNvPr>
          <p:cNvSpPr txBox="1"/>
          <p:nvPr/>
        </p:nvSpPr>
        <p:spPr>
          <a:xfrm>
            <a:off x="7299269" y="4364186"/>
            <a:ext cx="3665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cost = price * (tax + 1);</a:t>
            </a:r>
          </a:p>
        </p:txBody>
      </p:sp>
    </p:spTree>
    <p:extLst>
      <p:ext uri="{BB962C8B-B14F-4D97-AF65-F5344CB8AC3E}">
        <p14:creationId xmlns:p14="http://schemas.microsoft.com/office/powerpoint/2010/main" val="2286969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5B289-9D48-463F-AA0F-DC156421A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– Boolean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09615-C888-41DE-A1D3-8FF090808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C, there is no basic Boolean type.</a:t>
            </a:r>
          </a:p>
          <a:p>
            <a:r>
              <a:rPr lang="en-US" dirty="0"/>
              <a:t>In its place, we use numeric types and establish a scheme on numbers which can be used.</a:t>
            </a:r>
          </a:p>
          <a:p>
            <a:pPr lvl="1"/>
            <a:r>
              <a:rPr lang="en-US" dirty="0"/>
              <a:t>Numeric 0 is equivalent to FALSE</a:t>
            </a:r>
          </a:p>
          <a:p>
            <a:pPr lvl="1"/>
            <a:r>
              <a:rPr lang="en-US" dirty="0"/>
              <a:t>Everything else is equivalent to TRUE</a:t>
            </a:r>
          </a:p>
          <a:p>
            <a:r>
              <a:rPr lang="en-US" dirty="0"/>
              <a:t>As a result, Boolean comparison operators give values 0 or 1.</a:t>
            </a:r>
          </a:p>
          <a:p>
            <a:pPr lvl="1"/>
            <a:r>
              <a:rPr lang="en-US" dirty="0"/>
              <a:t>2 &gt; 1 is equal to 1</a:t>
            </a:r>
          </a:p>
          <a:p>
            <a:pPr lvl="1"/>
            <a:r>
              <a:rPr lang="en-US" dirty="0"/>
              <a:t>5 != 5 is equal to 0</a:t>
            </a:r>
          </a:p>
          <a:p>
            <a:r>
              <a:rPr lang="en-US" dirty="0"/>
              <a:t>The usual Boolean inequality operators: &gt;, &gt;=, ==, =&lt;, &lt;</a:t>
            </a:r>
          </a:p>
          <a:p>
            <a:r>
              <a:rPr lang="en-US" dirty="0"/>
              <a:t>Not equal-to uses the exclamation point notation: !=</a:t>
            </a:r>
          </a:p>
        </p:txBody>
      </p:sp>
    </p:spTree>
    <p:extLst>
      <p:ext uri="{BB962C8B-B14F-4D97-AF65-F5344CB8AC3E}">
        <p14:creationId xmlns:p14="http://schemas.microsoft.com/office/powerpoint/2010/main" val="3052563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68AC-01F4-497F-A704-B94054E62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2B2DD-E37C-4219-A2FE-F73CEEBE0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statements are a control flow compound statement which determine whether or not statement or block-statement is executed.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statements necessarily have the following format: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then-condition</a:t>
            </a:r>
            <a:r>
              <a:rPr lang="en-US" dirty="0"/>
              <a:t> is a numeric-valued expression.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then-condition</a:t>
            </a:r>
            <a:r>
              <a:rPr lang="en-US" dirty="0">
                <a:cs typeface="Courier New" panose="02070309020205020404" pitchFamily="49" charset="0"/>
              </a:rPr>
              <a:t> evaluates to 0,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else-statement</a:t>
            </a:r>
            <a:r>
              <a:rPr lang="en-US" dirty="0">
                <a:cs typeface="Courier New" panose="02070309020205020404" pitchFamily="49" charset="0"/>
              </a:rPr>
              <a:t> is executed.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then-condition</a:t>
            </a:r>
            <a:r>
              <a:rPr lang="en-US" dirty="0">
                <a:cs typeface="Courier New" panose="02070309020205020404" pitchFamily="49" charset="0"/>
              </a:rPr>
              <a:t> evaluates to anything else,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then-statement</a:t>
            </a:r>
            <a:r>
              <a:rPr lang="en-US" dirty="0">
                <a:cs typeface="Courier New" panose="02070309020205020404" pitchFamily="49" charset="0"/>
              </a:rPr>
              <a:t> is executed.</a:t>
            </a:r>
          </a:p>
          <a:p>
            <a:r>
              <a:rPr lang="en-US" dirty="0">
                <a:cs typeface="Courier New" panose="02070309020205020404" pitchFamily="49" charset="0"/>
              </a:rPr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>
                <a:cs typeface="Courier New" panose="02070309020205020404" pitchFamily="49" charset="0"/>
              </a:rPr>
              <a:t> clause is optional.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93AF02-A063-4D67-AE10-3BAE7AED5248}"/>
              </a:ext>
            </a:extLst>
          </p:cNvPr>
          <p:cNvSpPr txBox="1"/>
          <p:nvPr/>
        </p:nvSpPr>
        <p:spPr>
          <a:xfrm>
            <a:off x="1381225" y="3036515"/>
            <a:ext cx="30411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(then-condition)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then-statement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else-statement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E59062-2F9E-4DE3-85E6-0EC9997F8CCC}"/>
              </a:ext>
            </a:extLst>
          </p:cNvPr>
          <p:cNvSpPr txBox="1"/>
          <p:nvPr/>
        </p:nvSpPr>
        <p:spPr>
          <a:xfrm>
            <a:off x="6096000" y="3036515"/>
            <a:ext cx="32807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(x != 0)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y = 1 / x;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("Error\n");</a:t>
            </a:r>
          </a:p>
        </p:txBody>
      </p:sp>
    </p:spTree>
    <p:extLst>
      <p:ext uri="{BB962C8B-B14F-4D97-AF65-F5344CB8AC3E}">
        <p14:creationId xmlns:p14="http://schemas.microsoft.com/office/powerpoint/2010/main" val="607566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70A2B-8B0C-4ABF-B293-5ACB9EFDA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551C6-7BB6-451F-813A-7F80A300F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while statements are a looping control flow compound statement used for repeated execution of statements.</a:t>
            </a:r>
          </a:p>
          <a:p>
            <a:r>
              <a:rPr lang="en-US" dirty="0"/>
              <a:t>while statements have a condition and a statement body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Like the if statement, the while statement only executes the statement-body if the condition is true.</a:t>
            </a:r>
          </a:p>
          <a:p>
            <a:r>
              <a:rPr lang="en-US" dirty="0"/>
              <a:t>Afterwards, if the condition is still true, the while loop repeats again, and again until the condition isn’t. (</a:t>
            </a:r>
            <a:r>
              <a:rPr lang="en-US" i="1" dirty="0"/>
              <a:t>check, exec, check, exec, …</a:t>
            </a:r>
            <a:r>
              <a:rPr lang="en-US" dirty="0"/>
              <a:t>)</a:t>
            </a:r>
          </a:p>
          <a:p>
            <a:r>
              <a:rPr lang="en-US" dirty="0"/>
              <a:t>Often called a while loop.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4CD023-956D-484A-AF12-374BA41006C4}"/>
              </a:ext>
            </a:extLst>
          </p:cNvPr>
          <p:cNvSpPr txBox="1"/>
          <p:nvPr/>
        </p:nvSpPr>
        <p:spPr>
          <a:xfrm>
            <a:off x="1680483" y="3277584"/>
            <a:ext cx="3041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(condition)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statement-body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07284E-F520-4638-A455-CEA7FC184804}"/>
              </a:ext>
            </a:extLst>
          </p:cNvPr>
          <p:cNvSpPr txBox="1"/>
          <p:nvPr/>
        </p:nvSpPr>
        <p:spPr>
          <a:xfrm>
            <a:off x="6395257" y="3277584"/>
            <a:ext cx="4116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(1)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("I never stop!");</a:t>
            </a:r>
          </a:p>
        </p:txBody>
      </p:sp>
    </p:spTree>
    <p:extLst>
      <p:ext uri="{BB962C8B-B14F-4D97-AF65-F5344CB8AC3E}">
        <p14:creationId xmlns:p14="http://schemas.microsoft.com/office/powerpoint/2010/main" val="23084121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C2415-0C95-4377-B3BD-2DB79F9FC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 for printing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A9339-10DD-4EC1-8D0B-A982DED24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 as a function can be used to print to the screen values of the basic types.</a:t>
            </a:r>
          </a:p>
          <a:p>
            <a:pPr lvl="1"/>
            <a:r>
              <a:rPr lang="en-US" dirty="0"/>
              <a:t>Integers:	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("%d", 2018);</a:t>
            </a:r>
          </a:p>
          <a:p>
            <a:pPr lvl="1"/>
            <a:r>
              <a:rPr lang="en-US" dirty="0"/>
              <a:t>Characters: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("%c", 'L');</a:t>
            </a:r>
          </a:p>
          <a:p>
            <a:pPr lvl="1"/>
            <a:r>
              <a:rPr lang="en-US" dirty="0"/>
              <a:t>Floats and Doubles: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("%f", 1.5);</a:t>
            </a:r>
          </a:p>
          <a:p>
            <a:r>
              <a:rPr lang="en-US" dirty="0"/>
              <a:t>The first argument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 is always the "Format String"</a:t>
            </a:r>
          </a:p>
          <a:p>
            <a:r>
              <a:rPr lang="en-US" dirty="0"/>
              <a:t>The format string consists of raw text as well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/>
              <a:t>-prefixed placeholders.</a:t>
            </a:r>
          </a:p>
          <a:p>
            <a:r>
              <a:rPr lang="en-US" dirty="0" err="1"/>
              <a:t>printf</a:t>
            </a:r>
            <a:r>
              <a:rPr lang="en-US" dirty="0"/>
              <a:t> will print the format string replacing the placeholders with values from the remaining argument list in order.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Hell%c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 It's the year %d!\n", 'o', 2018);</a:t>
            </a:r>
          </a:p>
        </p:txBody>
      </p:sp>
    </p:spTree>
    <p:extLst>
      <p:ext uri="{BB962C8B-B14F-4D97-AF65-F5344CB8AC3E}">
        <p14:creationId xmlns:p14="http://schemas.microsoft.com/office/powerpoint/2010/main" val="683902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D95E6-9603-411A-9EC6-F45E57AE9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– The Importance of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3E56B-A722-44F7-BC52-9A0BF1D3B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Reading input from another source is very important for most programs.</a:t>
            </a:r>
          </a:p>
          <a:p>
            <a:r>
              <a:rPr lang="en-US" dirty="0"/>
              <a:t>Simply having variables in a program's source code isn't enough to ensure that every run of a program can be different.</a:t>
            </a:r>
          </a:p>
          <a:p>
            <a:pPr lvl="1"/>
            <a:r>
              <a:rPr lang="en-US" dirty="0"/>
              <a:t>All the variables would have the same values every run if they weren't changed by some outside force.</a:t>
            </a:r>
          </a:p>
          <a:p>
            <a:r>
              <a:rPr lang="en-US" dirty="0"/>
              <a:t>Providing input to a program gives the program a different "state" to work with when executing its statements.</a:t>
            </a:r>
          </a:p>
          <a:p>
            <a:r>
              <a:rPr lang="en-US" dirty="0"/>
              <a:t>One prime source for input is from the command-line interface.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432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Breakdown – The Essentials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usual sense, programs are </a:t>
            </a:r>
            <a:br>
              <a:rPr lang="en-US" dirty="0"/>
            </a:br>
            <a:r>
              <a:rPr lang="en-US" dirty="0"/>
              <a:t>a sequence of instructions that the</a:t>
            </a:r>
            <a:br>
              <a:rPr lang="en-US" dirty="0"/>
            </a:br>
            <a:r>
              <a:rPr lang="en-US" dirty="0"/>
              <a:t>processor follows one at a time.</a:t>
            </a:r>
          </a:p>
          <a:p>
            <a:r>
              <a:rPr lang="en-US" dirty="0"/>
              <a:t>C programs indicate the entry-point as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function.</a:t>
            </a:r>
          </a:p>
          <a:p>
            <a:pPr lvl="1"/>
            <a:r>
              <a:rPr lang="en-US" dirty="0"/>
              <a:t>In general, this function header should be </a:t>
            </a:r>
            <a:br>
              <a:rPr lang="en-US" dirty="0"/>
            </a:br>
            <a:r>
              <a:rPr lang="en-US" dirty="0"/>
              <a:t>written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  <a:r>
              <a:rPr lang="en-US" dirty="0"/>
              <a:t>, but it doesn’t matter too much.</a:t>
            </a:r>
          </a:p>
          <a:p>
            <a:r>
              <a:rPr lang="en-US" dirty="0"/>
              <a:t>Execution of the program will begin with the first line of the function named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/>
              <a:t>, regardless of how it’s defined.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7135" y="1825625"/>
            <a:ext cx="4146666" cy="225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071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F53F6-C940-44B0-9CC0-9B2B4361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– Single Character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E6B2C-BC2B-4058-8DA9-14FC3FDAF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Reading in one character is a fundamental building block of all text input systems.</a:t>
            </a:r>
          </a:p>
          <a:p>
            <a:r>
              <a:rPr lang="en-US" dirty="0"/>
              <a:t>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/>
              <a:t>,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returns one byte of input.</a:t>
            </a:r>
          </a:p>
          <a:p>
            <a:pPr lvl="1"/>
            <a:r>
              <a:rPr lang="en-US" dirty="0"/>
              <a:t>Defined as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we'll worry about these specifics later.</a:t>
            </a:r>
          </a:p>
          <a:p>
            <a:r>
              <a:rPr lang="en-US" dirty="0"/>
              <a:t>Now, it's important to note that while the char type is expected to be used for characters,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dirty="0"/>
              <a:t> returns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type.</a:t>
            </a:r>
          </a:p>
          <a:p>
            <a:r>
              <a:rPr lang="en-US" dirty="0"/>
              <a:t>The reason for this is to encode more than just char values!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dirty="0"/>
              <a:t> returns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 if there is no input to receive, so input should be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stored</a:t>
            </a:r>
            <a:r>
              <a:rPr lang="en-US" dirty="0"/>
              <a:t> in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variable before being stored in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79642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96E60-2881-49D8-BC2F-CA09856EA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– Single Character Input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D88FD-B854-4E8C-B91F-F48273946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Proper use of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dirty="0"/>
              <a:t> is as follows: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Question you might have: "Can't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variables hold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dirty="0"/>
              <a:t>, too?"</a:t>
            </a:r>
          </a:p>
          <a:p>
            <a:pPr lvl="1"/>
            <a:r>
              <a:rPr lang="en-US" dirty="0"/>
              <a:t>Answer: Yes, we're being sneaky here. </a:t>
            </a:r>
          </a:p>
          <a:p>
            <a:pPr lvl="1"/>
            <a:r>
              <a:rPr lang="en-US" dirty="0"/>
              <a:t>We'll have a better answer for why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dirty="0"/>
              <a:t> is different from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dirty="0"/>
              <a:t> late on</a:t>
            </a:r>
            <a:r>
              <a:rPr lang="en-US"/>
              <a:t>. </a:t>
            </a:r>
          </a:p>
          <a:p>
            <a:pPr lvl="1"/>
            <a:r>
              <a:rPr lang="en-US"/>
              <a:t>For </a:t>
            </a:r>
            <a:r>
              <a:rPr lang="en-US" dirty="0"/>
              <a:t>now, be aware that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dirty="0"/>
              <a:t> should always be stored in an </a:t>
            </a:r>
            <a:r>
              <a:rPr lang="en-US" dirty="0" err="1"/>
              <a:t>int</a:t>
            </a:r>
            <a:r>
              <a:rPr lang="en-US" dirty="0"/>
              <a:t> variable first.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BED743-D583-49E5-B51C-9FDBD0B74B53}"/>
              </a:ext>
            </a:extLst>
          </p:cNvPr>
          <p:cNvSpPr txBox="1"/>
          <p:nvPr/>
        </p:nvSpPr>
        <p:spPr>
          <a:xfrm>
            <a:off x="1855633" y="2197206"/>
            <a:ext cx="54096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(c == -1)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("Reached end of input\n");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char letter = c;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("Received: %c\n", letter);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54485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Breakdown – The Essentials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top of the file, we generally include</a:t>
            </a:r>
            <a:br>
              <a:rPr lang="en-US" dirty="0"/>
            </a:br>
            <a:r>
              <a:rPr lang="en-US" dirty="0"/>
              <a:t>what are called “header files”</a:t>
            </a:r>
          </a:p>
          <a:p>
            <a:pPr lvl="1"/>
            <a:r>
              <a:rPr lang="en-US" dirty="0"/>
              <a:t>Example: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/>
              <a:t>These contain functions and variables for</a:t>
            </a:r>
            <a:br>
              <a:rPr lang="en-US" dirty="0"/>
            </a:br>
            <a:r>
              <a:rPr lang="en-US" dirty="0"/>
              <a:t>use with your programs.</a:t>
            </a:r>
          </a:p>
          <a:p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/>
              <a:t> header is stored elsewhere in the system and contains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 function, among other useful functions for outputting.</a:t>
            </a:r>
          </a:p>
          <a:p>
            <a:r>
              <a:rPr lang="en-US" dirty="0"/>
              <a:t>Header files contained in the working directory should be surrounded with quotes (") instead of angle-brackets (&lt;).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7134" y="1825625"/>
            <a:ext cx="4146666" cy="225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920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Fundamentals –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Comments are NOT code.</a:t>
            </a:r>
          </a:p>
          <a:p>
            <a:r>
              <a:rPr lang="en-US" dirty="0"/>
              <a:t>Comments are parts of the source code whose sole purpose is to be informative to the reader of the code.</a:t>
            </a:r>
          </a:p>
          <a:p>
            <a:r>
              <a:rPr lang="en-US" dirty="0"/>
              <a:t>Often, they’re used at the beginning of files or function to describe their role in a program.</a:t>
            </a:r>
          </a:p>
          <a:p>
            <a:r>
              <a:rPr lang="en-US" dirty="0"/>
              <a:t>Comments are any text content between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r>
              <a:rPr lang="en-US" dirty="0"/>
              <a:t> and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0" indent="0">
              <a:buNone/>
            </a:pPr>
            <a:endParaRPr lang="en-US" dirty="0"/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2436" y="5377142"/>
            <a:ext cx="448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/* not code */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07232" y="4866506"/>
            <a:ext cx="4746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*  Still not code</a:t>
            </a:r>
          </a:p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</p:txBody>
      </p:sp>
    </p:spTree>
    <p:extLst>
      <p:ext uri="{BB962C8B-B14F-4D97-AF65-F5344CB8AC3E}">
        <p14:creationId xmlns:p14="http://schemas.microsoft.com/office/powerpoint/2010/main" val="123771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Fundamentals – Symbolic 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Symbolic constants are ALSO not code, in a sense.</a:t>
            </a:r>
          </a:p>
          <a:p>
            <a:r>
              <a:rPr lang="en-US" dirty="0"/>
              <a:t>Symbolic constants describe text to be replaced, and with what. </a:t>
            </a:r>
          </a:p>
          <a:p>
            <a:r>
              <a:rPr lang="en-US" dirty="0"/>
              <a:t>Symbolic constants consist of three parts: </a:t>
            </a:r>
            <a:r>
              <a:rPr lang="en-US" b="1" dirty="0">
                <a:solidFill>
                  <a:srgbClr val="C00000"/>
                </a:solidFill>
              </a:rPr>
              <a:t>#define</a:t>
            </a:r>
            <a:r>
              <a:rPr lang="en-US" dirty="0"/>
              <a:t>, a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name</a:t>
            </a:r>
            <a:r>
              <a:rPr lang="en-US" dirty="0"/>
              <a:t>, and a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replacement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The replacement is done in the source code before any code has been compiled, in the pre-compile stage.</a:t>
            </a:r>
          </a:p>
          <a:p>
            <a:r>
              <a:rPr lang="en-US" dirty="0"/>
              <a:t>Conventionally done in header files or at the top of C source files.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49533" y="3728162"/>
            <a:ext cx="448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repl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51666" y="3728162"/>
            <a:ext cx="448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ZERO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742120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Fundamentals –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Variables are an important part of any program.</a:t>
            </a:r>
          </a:p>
          <a:p>
            <a:pPr lvl="1"/>
            <a:r>
              <a:rPr lang="en-US" dirty="0"/>
              <a:t>Without them, a program operates exactly the same every time it is run.</a:t>
            </a:r>
          </a:p>
          <a:p>
            <a:r>
              <a:rPr lang="en-US" dirty="0"/>
              <a:t>There are four basic datatypes that we will start our discussion with.</a:t>
            </a:r>
          </a:p>
          <a:p>
            <a:pPr lvl="1"/>
            <a:r>
              <a:rPr lang="en-US" dirty="0"/>
              <a:t>Integer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Characters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Floating Point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Double-precision Floating Point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)</a:t>
            </a:r>
          </a:p>
          <a:p>
            <a:r>
              <a:rPr lang="en-US" dirty="0"/>
              <a:t>Each of these act like numeric values in memory, but they are to be interpreted differently in practical use.</a:t>
            </a:r>
          </a:p>
          <a:p>
            <a:r>
              <a:rPr lang="en-US" dirty="0"/>
              <a:t>Integral numeric types can be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signed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dirty="0"/>
              <a:t>, whether or not they hold negative values.</a:t>
            </a:r>
          </a:p>
        </p:txBody>
      </p:sp>
    </p:spTree>
    <p:extLst>
      <p:ext uri="{BB962C8B-B14F-4D97-AF65-F5344CB8AC3E}">
        <p14:creationId xmlns:p14="http://schemas.microsoft.com/office/powerpoint/2010/main" val="914199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Fundamentals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type is used to store character information.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Examples: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'@'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 '</a:t>
            </a:r>
            <a:r>
              <a:rPr lang="en-US" dirty="0"/>
              <a:t>,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'\0'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'\r'</a:t>
            </a:r>
            <a:r>
              <a:rPr lang="en-US" dirty="0"/>
              <a:t>, etc.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variables take 1 byte in memory on 32-bit and 64-bit systems.</a:t>
            </a:r>
          </a:p>
          <a:p>
            <a:pPr lvl="1"/>
            <a:r>
              <a:rPr lang="en-US" dirty="0"/>
              <a:t>Reminder: A byte is 8 bits, and bits can be 0 or 1.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signed char</a:t>
            </a:r>
            <a:r>
              <a:rPr lang="en-US" dirty="0"/>
              <a:t> variables hold values between -128 and 127.</a:t>
            </a:r>
          </a:p>
          <a:p>
            <a:pPr lvl="1"/>
            <a:r>
              <a:rPr lang="en-US" dirty="0"/>
              <a:t>Each positive numeric value corresponds to a specific character in the ASCII encoding.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unsigned char</a:t>
            </a:r>
            <a:r>
              <a:rPr lang="en-US" dirty="0"/>
              <a:t> variables hold values between 0 and 255.</a:t>
            </a:r>
          </a:p>
          <a:p>
            <a:pPr lvl="1"/>
            <a:r>
              <a:rPr lang="en-US" dirty="0"/>
              <a:t>Between 0 and 2</a:t>
            </a:r>
            <a:r>
              <a:rPr lang="en-US" baseline="30000" dirty="0"/>
              <a:t>8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is signed by default.</a:t>
            </a:r>
          </a:p>
        </p:txBody>
      </p:sp>
    </p:spTree>
    <p:extLst>
      <p:ext uri="{BB962C8B-B14F-4D97-AF65-F5344CB8AC3E}">
        <p14:creationId xmlns:p14="http://schemas.microsoft.com/office/powerpoint/2010/main" val="2681729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49CFA-BE52-4D5B-9FDD-1838C12C6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Fundamentals – ASCII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E9F29-0F7A-4B63-8DDF-AD0E41B1E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ASCII stands for the American Standard Code for Information Interchange.</a:t>
            </a:r>
          </a:p>
          <a:p>
            <a:r>
              <a:rPr lang="en-US" dirty="0"/>
              <a:t>It is the standard numeric mapping of numbers to characters.</a:t>
            </a:r>
          </a:p>
          <a:p>
            <a:r>
              <a:rPr lang="en-US" dirty="0"/>
              <a:t>It's needed since data in memory is inherently numeric</a:t>
            </a:r>
          </a:p>
          <a:p>
            <a:pPr lvl="1"/>
            <a:r>
              <a:rPr lang="en-US" dirty="0"/>
              <a:t>ones and zeros, all of which correspond to binary digits of a number</a:t>
            </a:r>
          </a:p>
          <a:p>
            <a:r>
              <a:rPr lang="en-US" dirty="0"/>
              <a:t>The valid ASCII range is the same as the positive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range.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http://www.asciitable.com/</a:t>
            </a:r>
            <a:r>
              <a:rPr lang="en-US" dirty="0"/>
              <a:t> for specifics on the mapping to see which numbers correspond to which letter.</a:t>
            </a:r>
          </a:p>
        </p:txBody>
      </p:sp>
    </p:spTree>
    <p:extLst>
      <p:ext uri="{BB962C8B-B14F-4D97-AF65-F5344CB8AC3E}">
        <p14:creationId xmlns:p14="http://schemas.microsoft.com/office/powerpoint/2010/main" val="1180206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Fundamentals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type is used to store general numeric information.</a:t>
            </a:r>
          </a:p>
          <a:p>
            <a:pPr lvl="1"/>
            <a:r>
              <a:rPr lang="en-US" dirty="0"/>
              <a:t>Examples: 1, 10, 42, 57, 9001, 2000000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variables take 4 bytes on modern 32-bit and 64-bit systems.</a:t>
            </a:r>
          </a:p>
          <a:p>
            <a:pPr lvl="1"/>
            <a:r>
              <a:rPr lang="en-US" dirty="0"/>
              <a:t>This varies most on older machines and is heavily architecture dependent.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signed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variables can hold values between -2,147,483,648 and 2,147,483,647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31</a:t>
            </a:r>
            <a:r>
              <a:rPr lang="en-US" dirty="0" smtClean="0"/>
              <a:t> </a:t>
            </a:r>
            <a:r>
              <a:rPr lang="en-US" dirty="0"/>
              <a:t>- 1 = 2,147,483,647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unsigned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variables hold values between 0 and 4,294,967,295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variables are signed by default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712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1557</Words>
  <Application>Microsoft Office PowerPoint</Application>
  <PresentationFormat>Widescreen</PresentationFormat>
  <Paragraphs>190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Courier New</vt:lpstr>
      <vt:lpstr>Times New Roman</vt:lpstr>
      <vt:lpstr>Office Theme</vt:lpstr>
      <vt:lpstr>CS 240 – Lecture 2</vt:lpstr>
      <vt:lpstr>Program Breakdown – The Essentials</vt:lpstr>
      <vt:lpstr>Program Breakdown – The Essentials</vt:lpstr>
      <vt:lpstr>Fundamentals – Comments</vt:lpstr>
      <vt:lpstr>Fundamentals – Symbolic Constants</vt:lpstr>
      <vt:lpstr>Fundamentals – Variables</vt:lpstr>
      <vt:lpstr>Fundamentals – char Type</vt:lpstr>
      <vt:lpstr>Fundamentals – ASCII</vt:lpstr>
      <vt:lpstr>Fundamentals – int Type</vt:lpstr>
      <vt:lpstr>Fundamentals – float and double Type</vt:lpstr>
      <vt:lpstr>Code – Declaration Statements</vt:lpstr>
      <vt:lpstr>Code – Assignment Statement</vt:lpstr>
      <vt:lpstr>Code – Function Calls</vt:lpstr>
      <vt:lpstr>Code – Expressions</vt:lpstr>
      <vt:lpstr>Code – Boolean Operators</vt:lpstr>
      <vt:lpstr>Control Flow – if statements</vt:lpstr>
      <vt:lpstr>Control Flow – while statements</vt:lpstr>
      <vt:lpstr>Output – printf for printing values</vt:lpstr>
      <vt:lpstr>Input – The Importance of Input</vt:lpstr>
      <vt:lpstr>Input – Single Character Input</vt:lpstr>
      <vt:lpstr>Input – Single Character Input getchar()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240 – Lecture 2</dc:title>
  <dc:creator>Kevin Amaral</dc:creator>
  <cp:lastModifiedBy>Kevin Amaral</cp:lastModifiedBy>
  <cp:revision>25</cp:revision>
  <dcterms:created xsi:type="dcterms:W3CDTF">2018-01-30T15:32:55Z</dcterms:created>
  <dcterms:modified xsi:type="dcterms:W3CDTF">2018-01-30T22:26:56Z</dcterms:modified>
</cp:coreProperties>
</file>