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5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6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6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6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4AB-09C6-424C-A633-7D1EF448824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Bases and Representations, Memory, Pointers, Arrays, For-Loops</a:t>
            </a:r>
          </a:p>
        </p:txBody>
      </p:sp>
    </p:spTree>
    <p:extLst>
      <p:ext uri="{BB962C8B-B14F-4D97-AF65-F5344CB8AC3E}">
        <p14:creationId xmlns:p14="http://schemas.microsoft.com/office/powerpoint/2010/main" val="1593291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EB65-E4F6-4F91-AA00-30E00392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A Realistic View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98121AA-E466-429E-A866-F52EE3C0737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3051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0x00;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E6AEEFB-7BC8-432E-9C15-206A876830E6}"/>
              </a:ext>
            </a:extLst>
          </p:cNvPr>
          <p:cNvSpPr/>
          <p:nvPr/>
        </p:nvSpPr>
        <p:spPr>
          <a:xfrm>
            <a:off x="561474" y="3429000"/>
            <a:ext cx="898358" cy="469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5C6C5B-7A8B-4AEA-8738-88C0C6CEB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7964"/>
              </p:ext>
            </p:extLst>
          </p:nvPr>
        </p:nvGraphicFramePr>
        <p:xfrm>
          <a:off x="6296526" y="1825624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BDDB3D-5DBF-4C88-8B0D-CC2585DC9F03}"/>
              </a:ext>
            </a:extLst>
          </p:cNvPr>
          <p:cNvSpPr txBox="1"/>
          <p:nvPr/>
        </p:nvSpPr>
        <p:spPr>
          <a:xfrm>
            <a:off x="838200" y="4027256"/>
            <a:ext cx="50572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 locations are ever-present and are reused constantly.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Newly-declared variables in a function will contain junk data until assigned a value.</a:t>
            </a:r>
          </a:p>
        </p:txBody>
      </p:sp>
    </p:spTree>
    <p:extLst>
      <p:ext uri="{BB962C8B-B14F-4D97-AF65-F5344CB8AC3E}">
        <p14:creationId xmlns:p14="http://schemas.microsoft.com/office/powerpoint/2010/main" val="179390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C0A1-8494-4B24-95A4-04C5B939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Addresses as Values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7B9B1E-AD9B-410E-A04E-23346CF24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times, it's useful to use the address of a variable programmatically.</a:t>
            </a:r>
          </a:p>
          <a:p>
            <a:pPr lvl="1"/>
            <a:r>
              <a:rPr lang="en-US" dirty="0"/>
              <a:t>This is something that isn't easy or even possible in many other programming languages.</a:t>
            </a:r>
          </a:p>
          <a:p>
            <a:r>
              <a:rPr lang="en-US" dirty="0"/>
              <a:t>Computer hardware generally communicate with programs through addresses, indicating where data should be written to memory and where it should be read from.</a:t>
            </a:r>
          </a:p>
          <a:p>
            <a:r>
              <a:rPr lang="en-US" dirty="0"/>
              <a:t>This bypasses the use of variable names entirely.</a:t>
            </a:r>
          </a:p>
          <a:p>
            <a:pPr lvl="1"/>
            <a:r>
              <a:rPr lang="en-US" dirty="0"/>
              <a:t>In theory, you could write an entire program without variables and still have it make use of memory.</a:t>
            </a:r>
          </a:p>
        </p:txBody>
      </p:sp>
    </p:spTree>
    <p:extLst>
      <p:ext uri="{BB962C8B-B14F-4D97-AF65-F5344CB8AC3E}">
        <p14:creationId xmlns:p14="http://schemas.microsoft.com/office/powerpoint/2010/main" val="3884650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5B07-8A20-4431-8EA0-5B51EFC02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Addresses as Values – Pointers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1363-285E-454C-97D6-5B6BE65E7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Pointers are a type of variable which are specifically designed to hold memory addresses.</a:t>
            </a:r>
          </a:p>
          <a:p>
            <a:pPr lvl="1"/>
            <a:r>
              <a:rPr lang="en-US" dirty="0"/>
              <a:t>Addresses on 32-bit systems are 4 bytes, while on 64-bit systems they're 8 bytes!</a:t>
            </a:r>
          </a:p>
          <a:p>
            <a:r>
              <a:rPr lang="en-US" dirty="0"/>
              <a:t>Declaring a pointer variable requires three things: a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, 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asterisk</a:t>
            </a:r>
            <a:r>
              <a:rPr lang="en-US" dirty="0"/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), and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US" dirty="0"/>
              <a:t>;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	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/>
          </a:p>
          <a:p>
            <a:r>
              <a:rPr lang="en-US" dirty="0"/>
              <a:t>You can consider it to be a usual declaration statement by taking the type and asterisk together to be its own type.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		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cs typeface="Courier New" panose="02070309020205020404" pitchFamily="49" charset="0"/>
              </a:rPr>
              <a:t>The asterisk can be to either side of the space, but convention favors the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7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0DB7-24AB-4956-8E4A-A8A459F2C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– Accessing Variable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E6D79-F798-4718-97EA-E66BE7CE7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the address of a variable in C, we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operator.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sum;			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&amp;sum;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operator can be read as "address of".</a:t>
            </a:r>
          </a:p>
          <a:p>
            <a:pPr lvl="1"/>
            <a:r>
              <a:rPr lang="en-US" dirty="0"/>
              <a:t>So, the above example the value to the right would be the "address of"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dirty="0"/>
              <a:t>.</a:t>
            </a:r>
          </a:p>
          <a:p>
            <a:r>
              <a:rPr lang="en-US" dirty="0"/>
              <a:t>The expression will produce an address of the specific type corresponding to the variable.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variables give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type addresses,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variables give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,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99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DE36-3DBA-408A-8934-6ECC4811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– Accessing Values at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A33F6-8F93-48C7-8812-EBE509CF6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get the value at an address in C, we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operator.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sum;			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0x82ff6f81;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sum =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Don't get confused!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/>
              <a:t> in line 2 has different meaning from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/>
              <a:t> in line 3.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operator can be read as "value at"</a:t>
            </a:r>
          </a:p>
          <a:p>
            <a:pPr lvl="1"/>
            <a:r>
              <a:rPr lang="en-US" dirty="0"/>
              <a:t>The "value at"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iaddr</a:t>
            </a:r>
            <a:r>
              <a:rPr lang="en-US" dirty="0"/>
              <a:t>.</a:t>
            </a:r>
          </a:p>
          <a:p>
            <a:r>
              <a:rPr lang="en-US" dirty="0"/>
              <a:t>The type of the pointer indicates what type of value to return.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 gives 1 byte starting from the address.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gives 4 bytes starting from the address.</a:t>
            </a:r>
          </a:p>
        </p:txBody>
      </p:sp>
    </p:spTree>
    <p:extLst>
      <p:ext uri="{BB962C8B-B14F-4D97-AF65-F5344CB8AC3E}">
        <p14:creationId xmlns:p14="http://schemas.microsoft.com/office/powerpoint/2010/main" val="1249271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DE51-8D88-4501-827B-BB53A247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– One variable, Many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12BED-7D49-436B-8EE6-8D689F3B7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Arrays are a primitive collection structure in C which houses multiple variables under one name.</a:t>
            </a:r>
          </a:p>
          <a:p>
            <a:pPr lvl="1"/>
            <a:r>
              <a:rPr lang="en-US" dirty="0"/>
              <a:t>Each sub-variable is called an element of the array.</a:t>
            </a:r>
          </a:p>
          <a:p>
            <a:r>
              <a:rPr lang="en-US" dirty="0"/>
              <a:t>An array is declared like a variable, and so it's declaration has three specific parts: a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,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US" dirty="0"/>
              <a:t>, and a number of </a:t>
            </a:r>
            <a:r>
              <a:rPr lang="en-US" b="1" dirty="0">
                <a:solidFill>
                  <a:srgbClr val="0070C0"/>
                </a:solidFill>
              </a:rPr>
              <a:t>elements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	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/>
              <a:t>In the above example,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/>
              <a:t> is an array of 1000 characters.</a:t>
            </a:r>
          </a:p>
          <a:p>
            <a:r>
              <a:rPr lang="en-US" dirty="0"/>
              <a:t>In the C99 standard, the number of elements is allowed to be variable.</a:t>
            </a:r>
          </a:p>
          <a:p>
            <a:pPr lvl="1"/>
            <a:r>
              <a:rPr lang="en-US" dirty="0"/>
              <a:t>In older standards, the number of elements must be constant or a literal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4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2B710-F879-4D63-AF12-26AC0A608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– In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91478-EDE7-4188-B106-A8EC23A21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69042" cy="220094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buffer[6];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buffer[0] = 'b';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buffer[1] = 'u';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888A40-CFDB-4ADC-801A-215FF8FAB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503962"/>
              </p:ext>
            </p:extLst>
          </p:nvPr>
        </p:nvGraphicFramePr>
        <p:xfrm>
          <a:off x="6296526" y="1825624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'b'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'u'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buffer[1]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'f'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buffer[2]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'f'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'e'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buffer[4]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'r'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buffer[5]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64F9E3-A602-4D6B-90F6-2877F344F548}"/>
              </a:ext>
            </a:extLst>
          </p:cNvPr>
          <p:cNvSpPr txBox="1"/>
          <p:nvPr/>
        </p:nvSpPr>
        <p:spPr>
          <a:xfrm>
            <a:off x="838200" y="4027256"/>
            <a:ext cx="50572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Accessing elements of the array is done with the bracket operator 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800" dirty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index of the element you want accessed goes inside.</a:t>
            </a:r>
          </a:p>
        </p:txBody>
      </p:sp>
    </p:spTree>
    <p:extLst>
      <p:ext uri="{BB962C8B-B14F-4D97-AF65-F5344CB8AC3E}">
        <p14:creationId xmlns:p14="http://schemas.microsoft.com/office/powerpoint/2010/main" val="247709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61BE-19D8-47EE-BCBE-36BA1C61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– Essentially a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6767D-169A-4C42-B568-BD181D520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Array variables are essentially a pointer variable with one difference: the memory allocation of elements.</a:t>
            </a:r>
          </a:p>
          <a:p>
            <a:pPr lvl="1"/>
            <a:r>
              <a:rPr lang="en-US" dirty="0"/>
              <a:t>Pointers allocate space for an address.</a:t>
            </a:r>
          </a:p>
          <a:p>
            <a:pPr lvl="1"/>
            <a:r>
              <a:rPr lang="en-US" dirty="0"/>
              <a:t>Arrays allocate space for elements.</a:t>
            </a:r>
          </a:p>
          <a:p>
            <a:r>
              <a:rPr lang="en-US" dirty="0"/>
              <a:t>Array variables when used without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operator will instead be treated as the address of the first element of the array.</a:t>
            </a:r>
          </a:p>
          <a:p>
            <a:r>
              <a:rPr lang="en-US" dirty="0"/>
              <a:t>Pointer variables can be used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operator to treat an address as the 0</a:t>
            </a:r>
            <a:r>
              <a:rPr lang="en-US" baseline="30000" dirty="0"/>
              <a:t>th</a:t>
            </a:r>
            <a:r>
              <a:rPr lang="en-US" dirty="0"/>
              <a:t> element of an array.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0x1248feed;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chadder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 = '\n';</a:t>
            </a:r>
          </a:p>
          <a:p>
            <a:r>
              <a:rPr lang="en-US" dirty="0">
                <a:cs typeface="Courier New" panose="02070309020205020404" pitchFamily="49" charset="0"/>
              </a:rPr>
              <a:t>The above example modifies the address that is 4 character-widths away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0x1234feed</a:t>
            </a:r>
            <a:r>
              <a:rPr lang="en-US" dirty="0">
                <a:cs typeface="Courier New" panose="02070309020205020404" pitchFamily="49" charset="0"/>
              </a:rPr>
              <a:t> (which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0x1234fef1</a:t>
            </a:r>
            <a:r>
              <a:rPr lang="en-US" dirty="0">
                <a:cs typeface="Courier New" panose="020703090202050204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70316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6CC2-3F68-477F-BE89-74B6ED17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operator on Pointers – Same as Array!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FB234-DCB4-42B0-8FB9-391BA99ED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7274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0x82ff6f80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 = 'c';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This allows us to reference other locations in memory based on addresses without variable names.</a:t>
            </a:r>
          </a:p>
          <a:p>
            <a:r>
              <a:rPr lang="en-US" dirty="0">
                <a:cs typeface="Courier New" panose="02070309020205020404" pitchFamily="49" charset="0"/>
              </a:rPr>
              <a:t>Note that attempting to access memory that your program did not allocate is likely to result in error.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422D69-40A2-48AC-AA43-F6176DB2D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73267"/>
              </p:ext>
            </p:extLst>
          </p:nvPr>
        </p:nvGraphicFramePr>
        <p:xfrm>
          <a:off x="6296526" y="1825624"/>
          <a:ext cx="5056171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4655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'c'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A8D94660-E05D-466D-A523-D027CFE6DE32}"/>
              </a:ext>
            </a:extLst>
          </p:cNvPr>
          <p:cNvSpPr/>
          <p:nvPr/>
        </p:nvSpPr>
        <p:spPr>
          <a:xfrm>
            <a:off x="5715000" y="2967790"/>
            <a:ext cx="697833" cy="4291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03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38E7D-1D03-44B4-9000-D81C53CF5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-statement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D1CE6-F6FD-4AF6-8C10-704D314F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Going back to a topic we skipped over, now is a good time to introduce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-statement.</a:t>
            </a:r>
          </a:p>
          <a:p>
            <a:r>
              <a:rPr lang="en-US" dirty="0"/>
              <a:t>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-statements,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-statements are looping control flow compound statements used for repeated execution of statements.</a:t>
            </a:r>
          </a:p>
          <a:p>
            <a:r>
              <a:rPr lang="en-US" dirty="0"/>
              <a:t>However, they include additional parts which make them a more powerful looping statement.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		for(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/>
              <a:t>Within the for-statement's parentheses, there are three parts: the </a:t>
            </a:r>
            <a:r>
              <a:rPr lang="en-US" b="1" dirty="0">
                <a:solidFill>
                  <a:srgbClr val="C00000"/>
                </a:solidFill>
              </a:rPr>
              <a:t>initialization</a:t>
            </a:r>
            <a:r>
              <a:rPr lang="en-US" dirty="0"/>
              <a:t>, the </a:t>
            </a:r>
            <a:r>
              <a:rPr lang="en-US" b="1" dirty="0">
                <a:solidFill>
                  <a:srgbClr val="0070C0"/>
                </a:solidFill>
              </a:rPr>
              <a:t>condition</a:t>
            </a:r>
            <a:r>
              <a:rPr lang="en-US" dirty="0"/>
              <a:t>, and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"increment" doesn't always increment.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7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E3AA-D069-4E31-A2FA-09D74442C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Systems – Decimal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E7F90-50D8-420F-81BB-11DA750D0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Decimal system is the one we've grown up with, where every number is a sequence of digits of which there are only 10 values.</a:t>
            </a:r>
          </a:p>
          <a:p>
            <a:pPr lvl="1"/>
            <a:r>
              <a:rPr lang="en-US" dirty="0"/>
              <a:t>0, 1, 2, 3, 4, 5, 6, 7, 8, 9</a:t>
            </a:r>
          </a:p>
          <a:p>
            <a:r>
              <a:rPr lang="en-US" dirty="0"/>
              <a:t>Any number can be decomposed as a weighted sum of powers of 10.</a:t>
            </a:r>
          </a:p>
          <a:p>
            <a:pPr lvl="1"/>
            <a:r>
              <a:rPr lang="en-US" dirty="0"/>
              <a:t>2(10)</a:t>
            </a:r>
            <a:r>
              <a:rPr lang="en-US" baseline="30000" dirty="0"/>
              <a:t>3</a:t>
            </a:r>
            <a:r>
              <a:rPr lang="en-US" dirty="0"/>
              <a:t> + 0(10)</a:t>
            </a:r>
            <a:r>
              <a:rPr lang="en-US" baseline="30000" dirty="0"/>
              <a:t>2</a:t>
            </a:r>
            <a:r>
              <a:rPr lang="en-US" dirty="0"/>
              <a:t> + 1(10)</a:t>
            </a:r>
            <a:r>
              <a:rPr lang="en-US" baseline="30000" dirty="0"/>
              <a:t>1</a:t>
            </a:r>
            <a:r>
              <a:rPr lang="en-US" dirty="0"/>
              <a:t> + 8(10)</a:t>
            </a:r>
            <a:r>
              <a:rPr lang="en-US" baseline="30000" dirty="0"/>
              <a:t>0</a:t>
            </a:r>
            <a:r>
              <a:rPr lang="en-US" dirty="0"/>
              <a:t> = 2018</a:t>
            </a:r>
          </a:p>
          <a:p>
            <a:pPr lvl="1"/>
            <a:r>
              <a:rPr lang="en-US" dirty="0"/>
              <a:t>This is a unique representation when only digits 0 through 9 are allowed.</a:t>
            </a:r>
          </a:p>
          <a:p>
            <a:r>
              <a:rPr lang="en-US" dirty="0"/>
              <a:t>We can switch to another number system simply by changing the digits and the base we're working with.</a:t>
            </a:r>
          </a:p>
          <a:p>
            <a:r>
              <a:rPr lang="en-US" dirty="0"/>
              <a:t>All of the arithmetic we already know for the decimal system will apply to the new bases as well.</a:t>
            </a:r>
          </a:p>
        </p:txBody>
      </p:sp>
    </p:spTree>
    <p:extLst>
      <p:ext uri="{BB962C8B-B14F-4D97-AF65-F5344CB8AC3E}">
        <p14:creationId xmlns:p14="http://schemas.microsoft.com/office/powerpoint/2010/main" val="387762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7AFEAF-C07A-497C-A92F-3316AD6CB413}"/>
              </a:ext>
            </a:extLst>
          </p:cNvPr>
          <p:cNvSpPr/>
          <p:nvPr/>
        </p:nvSpPr>
        <p:spPr>
          <a:xfrm>
            <a:off x="838200" y="1828800"/>
            <a:ext cx="5514474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FCD6F5-3FE0-4BD5-B5B9-FAC57BE53BD3}"/>
              </a:ext>
            </a:extLst>
          </p:cNvPr>
          <p:cNvSpPr/>
          <p:nvPr/>
        </p:nvSpPr>
        <p:spPr>
          <a:xfrm>
            <a:off x="7106653" y="1828800"/>
            <a:ext cx="4247147" cy="27271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C856D-35BC-4E43-AD91-08BFDD5B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-statement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0227-BF64-40F4-9B37-CA88AC6C9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271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			while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					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	}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3B24A-20A7-45E5-978A-4B416EBC8084}"/>
              </a:ext>
            </a:extLst>
          </p:cNvPr>
          <p:cNvSpPr txBox="1"/>
          <p:nvPr/>
        </p:nvSpPr>
        <p:spPr>
          <a:xfrm>
            <a:off x="838200" y="3818021"/>
            <a:ext cx="55144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dirty="0"/>
              <a:t>-statement isn't really all that different.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Above are two equivalent snippets of code.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Any time you can use a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dirty="0"/>
              <a:t>-loop, you can use a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800" dirty="0"/>
              <a:t>-loop instead.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C6150A-306D-4A3C-807E-50E44CD8CF13}"/>
              </a:ext>
            </a:extLst>
          </p:cNvPr>
          <p:cNvSpPr txBox="1"/>
          <p:nvPr/>
        </p:nvSpPr>
        <p:spPr>
          <a:xfrm>
            <a:off x="7106652" y="4687720"/>
            <a:ext cx="4247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Exercise: </a:t>
            </a:r>
            <a:r>
              <a:rPr lang="en-US" sz="2400" i="1" dirty="0"/>
              <a:t>Write an equivalent for-loop for the while-loop on Slide 17 of lecture 2.</a:t>
            </a:r>
          </a:p>
        </p:txBody>
      </p:sp>
    </p:spTree>
    <p:extLst>
      <p:ext uri="{BB962C8B-B14F-4D97-AF65-F5344CB8AC3E}">
        <p14:creationId xmlns:p14="http://schemas.microsoft.com/office/powerpoint/2010/main" val="63471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CED3-A6C6-4B60-A554-09DA2429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Systems – Octal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AF279-D913-45BB-B9D1-406D3F1DC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Octal is the base 8 number system.</a:t>
            </a:r>
          </a:p>
          <a:p>
            <a:pPr lvl="1"/>
            <a:r>
              <a:rPr lang="en-US" dirty="0"/>
              <a:t>0, 1, 2, 3, 4, 5, 6, 7</a:t>
            </a:r>
          </a:p>
          <a:p>
            <a:pPr lvl="1"/>
            <a:r>
              <a:rPr lang="en-US" dirty="0"/>
              <a:t>1(8)</a:t>
            </a:r>
            <a:r>
              <a:rPr lang="en-US" baseline="30000" dirty="0"/>
              <a:t>2</a:t>
            </a:r>
            <a:r>
              <a:rPr lang="en-US" dirty="0"/>
              <a:t> + 2(8)</a:t>
            </a:r>
            <a:r>
              <a:rPr lang="en-US" baseline="30000" dirty="0"/>
              <a:t>1</a:t>
            </a:r>
            <a:r>
              <a:rPr lang="en-US" dirty="0"/>
              <a:t> + 3(8)</a:t>
            </a:r>
            <a:r>
              <a:rPr lang="en-US" baseline="30000" dirty="0"/>
              <a:t>0</a:t>
            </a:r>
            <a:r>
              <a:rPr lang="en-US" dirty="0"/>
              <a:t> = 123</a:t>
            </a:r>
            <a:r>
              <a:rPr lang="en-US" baseline="-25000" dirty="0"/>
              <a:t>8</a:t>
            </a:r>
            <a:r>
              <a:rPr lang="en-US" dirty="0"/>
              <a:t> = 83</a:t>
            </a:r>
          </a:p>
          <a:p>
            <a:r>
              <a:rPr lang="en-US" dirty="0"/>
              <a:t>For systems other than base 10, a subscript next to the number indicates the base of the number system.</a:t>
            </a:r>
          </a:p>
          <a:p>
            <a:r>
              <a:rPr lang="en-US" dirty="0"/>
              <a:t>The benefits of the octal number system come from it's closeness with the binary number system as seen below.</a:t>
            </a:r>
          </a:p>
          <a:p>
            <a:pPr lvl="1"/>
            <a:r>
              <a:rPr lang="en-US" dirty="0"/>
              <a:t>000</a:t>
            </a:r>
            <a:r>
              <a:rPr lang="en-US" baseline="-25000" dirty="0"/>
              <a:t>2</a:t>
            </a:r>
            <a:r>
              <a:rPr lang="en-US" dirty="0"/>
              <a:t> = 0</a:t>
            </a:r>
            <a:r>
              <a:rPr lang="en-US" baseline="-25000" dirty="0"/>
              <a:t>8</a:t>
            </a:r>
            <a:r>
              <a:rPr lang="en-US" dirty="0"/>
              <a:t>, 001</a:t>
            </a:r>
            <a:r>
              <a:rPr lang="en-US" baseline="-25000" dirty="0"/>
              <a:t>2</a:t>
            </a:r>
            <a:r>
              <a:rPr lang="en-US" dirty="0"/>
              <a:t> = 1</a:t>
            </a:r>
            <a:r>
              <a:rPr lang="en-US" baseline="-25000" dirty="0"/>
              <a:t>8</a:t>
            </a:r>
            <a:r>
              <a:rPr lang="en-US" dirty="0"/>
              <a:t>, 010</a:t>
            </a:r>
            <a:r>
              <a:rPr lang="en-US" baseline="-25000" dirty="0"/>
              <a:t>2</a:t>
            </a:r>
            <a:r>
              <a:rPr lang="en-US" dirty="0"/>
              <a:t> = 2</a:t>
            </a:r>
            <a:r>
              <a:rPr lang="en-US" baseline="-25000" dirty="0"/>
              <a:t>8</a:t>
            </a:r>
            <a:r>
              <a:rPr lang="en-US" dirty="0"/>
              <a:t>, 011</a:t>
            </a:r>
            <a:r>
              <a:rPr lang="en-US" baseline="-25000" dirty="0"/>
              <a:t>2</a:t>
            </a:r>
            <a:r>
              <a:rPr lang="en-US" dirty="0"/>
              <a:t> = 3</a:t>
            </a:r>
            <a:r>
              <a:rPr lang="en-US" baseline="-25000" dirty="0"/>
              <a:t>8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100</a:t>
            </a:r>
            <a:r>
              <a:rPr lang="en-US" baseline="-25000" dirty="0"/>
              <a:t>2</a:t>
            </a:r>
            <a:r>
              <a:rPr lang="en-US" dirty="0"/>
              <a:t> = 4</a:t>
            </a:r>
            <a:r>
              <a:rPr lang="en-US" baseline="-25000" dirty="0"/>
              <a:t>8</a:t>
            </a:r>
            <a:r>
              <a:rPr lang="en-US" dirty="0"/>
              <a:t>, 101</a:t>
            </a:r>
            <a:r>
              <a:rPr lang="en-US" baseline="-25000" dirty="0"/>
              <a:t>2</a:t>
            </a:r>
            <a:r>
              <a:rPr lang="en-US" dirty="0"/>
              <a:t> = 5</a:t>
            </a:r>
            <a:r>
              <a:rPr lang="en-US" baseline="-25000" dirty="0"/>
              <a:t>8</a:t>
            </a:r>
            <a:r>
              <a:rPr lang="en-US" dirty="0"/>
              <a:t>, 110</a:t>
            </a:r>
            <a:r>
              <a:rPr lang="en-US" baseline="-25000" dirty="0"/>
              <a:t>2</a:t>
            </a:r>
            <a:r>
              <a:rPr lang="en-US" dirty="0"/>
              <a:t> = 6</a:t>
            </a:r>
            <a:r>
              <a:rPr lang="en-US" baseline="-25000" dirty="0"/>
              <a:t>8</a:t>
            </a:r>
            <a:r>
              <a:rPr lang="en-US" dirty="0"/>
              <a:t>, 111</a:t>
            </a:r>
            <a:r>
              <a:rPr lang="en-US" baseline="-25000" dirty="0"/>
              <a:t>2</a:t>
            </a:r>
            <a:r>
              <a:rPr lang="en-US" dirty="0"/>
              <a:t> = 7</a:t>
            </a:r>
            <a:r>
              <a:rPr lang="en-US" baseline="-25000" dirty="0"/>
              <a:t>8</a:t>
            </a:r>
            <a:r>
              <a:rPr lang="en-US" dirty="0"/>
              <a:t>.</a:t>
            </a:r>
          </a:p>
          <a:p>
            <a:r>
              <a:rPr lang="en-US" dirty="0"/>
              <a:t>To provide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in octal in C, precede the digits with 0.</a:t>
            </a:r>
          </a:p>
          <a:p>
            <a:pPr lvl="1"/>
            <a:r>
              <a:rPr lang="en-US" dirty="0"/>
              <a:t>Example: 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</a:p>
        </p:txBody>
      </p:sp>
    </p:spTree>
    <p:extLst>
      <p:ext uri="{BB962C8B-B14F-4D97-AF65-F5344CB8AC3E}">
        <p14:creationId xmlns:p14="http://schemas.microsoft.com/office/powerpoint/2010/main" val="99686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BA7B2-8954-4275-810C-B6E82F68D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Systems – Hexadecimal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0D55A-E33E-4C9A-9AEC-874607AF6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Octal is the base 16 number system.</a:t>
            </a:r>
          </a:p>
          <a:p>
            <a:pPr lvl="1"/>
            <a:r>
              <a:rPr lang="en-US" dirty="0"/>
              <a:t>0, 1, 2, 3, 4, 5, 6, 7, 8, 9, a, b, c, d, e, f</a:t>
            </a:r>
          </a:p>
          <a:p>
            <a:pPr lvl="1"/>
            <a:r>
              <a:rPr lang="en-US" dirty="0"/>
              <a:t>7(16)</a:t>
            </a:r>
            <a:r>
              <a:rPr lang="en-US" baseline="30000" dirty="0"/>
              <a:t>1</a:t>
            </a:r>
            <a:r>
              <a:rPr lang="en-US" dirty="0"/>
              <a:t> + f(16)</a:t>
            </a:r>
            <a:r>
              <a:rPr lang="en-US" baseline="30000" dirty="0"/>
              <a:t>0</a:t>
            </a:r>
            <a:r>
              <a:rPr lang="en-US" dirty="0"/>
              <a:t> = 7f</a:t>
            </a:r>
            <a:r>
              <a:rPr lang="en-US" baseline="-25000" dirty="0"/>
              <a:t>16</a:t>
            </a:r>
            <a:r>
              <a:rPr lang="en-US" dirty="0"/>
              <a:t> = 247</a:t>
            </a:r>
          </a:p>
          <a:p>
            <a:r>
              <a:rPr lang="en-US" dirty="0"/>
              <a:t>For systems with a base greater than 10, the letters of the alphabet are used for higher digits.</a:t>
            </a:r>
          </a:p>
          <a:p>
            <a:pPr lvl="1"/>
            <a:r>
              <a:rPr lang="en-US" dirty="0"/>
              <a:t>In arithmetic using the letters, treat those digits as their position in the ordering.</a:t>
            </a:r>
          </a:p>
          <a:p>
            <a:pPr lvl="1"/>
            <a:r>
              <a:rPr lang="en-US" dirty="0"/>
              <a:t>a = 10, b = 11, c = 12, d = 13, e = 14, f = 15</a:t>
            </a:r>
          </a:p>
          <a:p>
            <a:r>
              <a:rPr lang="en-US" dirty="0"/>
              <a:t>This system is generally preferred over octal as it takes exactly 2 hex digits to represent a single byte of data.</a:t>
            </a:r>
          </a:p>
          <a:p>
            <a:r>
              <a:rPr lang="en-US" dirty="0"/>
              <a:t>To provide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in hex in C, precede the digits with 0x.</a:t>
            </a:r>
          </a:p>
          <a:p>
            <a:pPr lvl="1"/>
            <a:r>
              <a:rPr lang="en-US" dirty="0"/>
              <a:t>Example: 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12ab007f</a:t>
            </a:r>
          </a:p>
        </p:txBody>
      </p:sp>
    </p:spTree>
    <p:extLst>
      <p:ext uri="{BB962C8B-B14F-4D97-AF65-F5344CB8AC3E}">
        <p14:creationId xmlns:p14="http://schemas.microsoft.com/office/powerpoint/2010/main" val="227429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C0875-A50B-4C0A-8B46-C581278A0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Systems – Binary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F7E96-7090-47FB-BA7C-6DD495C4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is the base 2 number system.</a:t>
            </a:r>
          </a:p>
          <a:p>
            <a:pPr lvl="1"/>
            <a:r>
              <a:rPr lang="en-US" dirty="0"/>
              <a:t>0, 1</a:t>
            </a:r>
          </a:p>
          <a:p>
            <a:pPr lvl="1"/>
            <a:r>
              <a:rPr lang="en-US" dirty="0"/>
              <a:t>1(2)</a:t>
            </a:r>
            <a:r>
              <a:rPr lang="en-US" baseline="30000" dirty="0"/>
              <a:t>7</a:t>
            </a:r>
            <a:r>
              <a:rPr lang="en-US" dirty="0"/>
              <a:t> + 0(2)</a:t>
            </a:r>
            <a:r>
              <a:rPr lang="en-US" baseline="30000" dirty="0"/>
              <a:t>6</a:t>
            </a:r>
            <a:r>
              <a:rPr lang="en-US" dirty="0"/>
              <a:t> + 1(2)</a:t>
            </a:r>
            <a:r>
              <a:rPr lang="en-US" baseline="30000" dirty="0"/>
              <a:t>5</a:t>
            </a:r>
            <a:r>
              <a:rPr lang="en-US" dirty="0"/>
              <a:t> + 0(2)</a:t>
            </a:r>
            <a:r>
              <a:rPr lang="en-US" baseline="30000" dirty="0"/>
              <a:t>4</a:t>
            </a:r>
            <a:r>
              <a:rPr lang="en-US" dirty="0"/>
              <a:t> + 1(2)</a:t>
            </a:r>
            <a:r>
              <a:rPr lang="en-US" baseline="30000" dirty="0"/>
              <a:t>3</a:t>
            </a:r>
            <a:r>
              <a:rPr lang="en-US" dirty="0"/>
              <a:t> + 1(2)</a:t>
            </a:r>
            <a:r>
              <a:rPr lang="en-US" baseline="30000" dirty="0"/>
              <a:t>2</a:t>
            </a:r>
            <a:r>
              <a:rPr lang="en-US" dirty="0"/>
              <a:t> + 0(2)</a:t>
            </a:r>
            <a:r>
              <a:rPr lang="en-US" baseline="30000" dirty="0"/>
              <a:t>1</a:t>
            </a:r>
            <a:r>
              <a:rPr lang="en-US" dirty="0"/>
              <a:t> + 0(2)</a:t>
            </a:r>
            <a:r>
              <a:rPr lang="en-US" baseline="30000" dirty="0"/>
              <a:t>0</a:t>
            </a:r>
            <a:r>
              <a:rPr lang="en-US" dirty="0"/>
              <a:t> = 10101100</a:t>
            </a:r>
            <a:r>
              <a:rPr lang="en-US" baseline="-25000" dirty="0"/>
              <a:t>2</a:t>
            </a:r>
            <a:r>
              <a:rPr lang="en-US" dirty="0"/>
              <a:t> = 172</a:t>
            </a:r>
          </a:p>
          <a:p>
            <a:r>
              <a:rPr lang="en-US" dirty="0"/>
              <a:t>It's often better to operate in other number systems for arithmetic purposes.</a:t>
            </a:r>
          </a:p>
          <a:p>
            <a:r>
              <a:rPr lang="en-US" dirty="0"/>
              <a:t>The binary number system lends itself better to logical operations on numbers which we will discuss later on in the course.</a:t>
            </a:r>
          </a:p>
          <a:p>
            <a:r>
              <a:rPr lang="en-US" dirty="0"/>
              <a:t>To provide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in binary in C, precede the digits with 0b.</a:t>
            </a:r>
          </a:p>
          <a:p>
            <a:pPr lvl="1"/>
            <a:r>
              <a:rPr lang="en-US" dirty="0"/>
              <a:t>Example: 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00110011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6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ECC5-8F93-4844-8116-62A148040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Systems – Intrinsic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8BAB5-14D2-4A5D-8BD8-34A287E22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important to note that base number systems are just representations of the intrinsic value of a number.</a:t>
            </a:r>
          </a:p>
          <a:p>
            <a:pPr lvl="1"/>
            <a:r>
              <a:rPr lang="en-US" dirty="0"/>
              <a:t>15</a:t>
            </a:r>
            <a:r>
              <a:rPr lang="en-US" baseline="-25000" dirty="0"/>
              <a:t>10</a:t>
            </a:r>
            <a:r>
              <a:rPr lang="en-US" dirty="0"/>
              <a:t> = f</a:t>
            </a:r>
            <a:r>
              <a:rPr lang="en-US" baseline="-25000" dirty="0"/>
              <a:t>16</a:t>
            </a:r>
            <a:r>
              <a:rPr lang="en-US" dirty="0"/>
              <a:t>		They are the </a:t>
            </a:r>
            <a:r>
              <a:rPr lang="en-US" i="1" dirty="0"/>
              <a:t>same</a:t>
            </a:r>
            <a:r>
              <a:rPr lang="en-US" dirty="0"/>
              <a:t> number!</a:t>
            </a:r>
          </a:p>
          <a:p>
            <a:r>
              <a:rPr lang="en-US" dirty="0"/>
              <a:t>When considering which representation to use, there is no operational different.</a:t>
            </a:r>
          </a:p>
          <a:p>
            <a:r>
              <a:rPr lang="en-US" dirty="0"/>
              <a:t>You decide on a representation based on practicality of interpretation.</a:t>
            </a:r>
          </a:p>
          <a:p>
            <a:pPr lvl="1"/>
            <a:r>
              <a:rPr lang="en-US" dirty="0"/>
              <a:t>Hex is a good representation for memory addresses and arbitrary byte data</a:t>
            </a:r>
          </a:p>
          <a:p>
            <a:pPr lvl="1"/>
            <a:r>
              <a:rPr lang="en-US" dirty="0"/>
              <a:t>Octal is a great for logical bit groups of three, like file permissions.</a:t>
            </a:r>
          </a:p>
          <a:p>
            <a:pPr lvl="1"/>
            <a:r>
              <a:rPr lang="en-US" dirty="0"/>
              <a:t>Binary is useful for bit fields and in-depth bit manipulation required by some applications.</a:t>
            </a:r>
          </a:p>
        </p:txBody>
      </p:sp>
    </p:spTree>
    <p:extLst>
      <p:ext uri="{BB962C8B-B14F-4D97-AF65-F5344CB8AC3E}">
        <p14:creationId xmlns:p14="http://schemas.microsoft.com/office/powerpoint/2010/main" val="297649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D49D-2931-4815-BD1B-2CB54F31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An Abstract 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F27FC-A911-4358-84B3-90A3768B8F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5;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5E1FBF-229E-4A8E-9E26-D7BC651234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Here, we simply consider variables to be labeled boxes which contain values.</a:t>
            </a:r>
          </a:p>
          <a:p>
            <a:r>
              <a:rPr lang="en-US" dirty="0"/>
              <a:t>At a certain point in the execution, a variable that has been declared will have a value.</a:t>
            </a:r>
          </a:p>
          <a:p>
            <a:r>
              <a:rPr lang="en-US" dirty="0"/>
              <a:t>Fails to take into account numeric addresses of memory locations.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9209B6A-E0F1-436F-AA88-8BEF7B4C11AC}"/>
              </a:ext>
            </a:extLst>
          </p:cNvPr>
          <p:cNvSpPr/>
          <p:nvPr/>
        </p:nvSpPr>
        <p:spPr>
          <a:xfrm>
            <a:off x="561474" y="3429000"/>
            <a:ext cx="898358" cy="469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560C8-D08D-4F95-91AB-273D403D147B}"/>
              </a:ext>
            </a:extLst>
          </p:cNvPr>
          <p:cNvSpPr/>
          <p:nvPr/>
        </p:nvSpPr>
        <p:spPr>
          <a:xfrm>
            <a:off x="6737685" y="1985211"/>
            <a:ext cx="1299411" cy="962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5558B7-1CFF-4BF7-A8E0-52B089E98772}"/>
              </a:ext>
            </a:extLst>
          </p:cNvPr>
          <p:cNvSpPr/>
          <p:nvPr/>
        </p:nvSpPr>
        <p:spPr>
          <a:xfrm>
            <a:off x="9645315" y="1985211"/>
            <a:ext cx="1299411" cy="962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EA2A28F-F2FA-4924-9F3A-270CC574C7A4}"/>
              </a:ext>
            </a:extLst>
          </p:cNvPr>
          <p:cNvSpPr txBox="1">
            <a:spLocks/>
          </p:cNvSpPr>
          <p:nvPr/>
        </p:nvSpPr>
        <p:spPr>
          <a:xfrm>
            <a:off x="838200" y="5259178"/>
            <a:ext cx="5181600" cy="883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Useful for solving problems in your head or on paper.</a:t>
            </a:r>
          </a:p>
        </p:txBody>
      </p:sp>
    </p:spTree>
    <p:extLst>
      <p:ext uri="{BB962C8B-B14F-4D97-AF65-F5344CB8AC3E}">
        <p14:creationId xmlns:p14="http://schemas.microsoft.com/office/powerpoint/2010/main" val="895641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EB65-E4F6-4F91-AA00-30E00392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A Realistic View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98121AA-E466-429E-A866-F52EE3C0737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3051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0x00;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0x12345678;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E6AEEFB-7BC8-432E-9C15-206A876830E6}"/>
              </a:ext>
            </a:extLst>
          </p:cNvPr>
          <p:cNvSpPr/>
          <p:nvPr/>
        </p:nvSpPr>
        <p:spPr>
          <a:xfrm>
            <a:off x="561474" y="3429000"/>
            <a:ext cx="898358" cy="469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5C6C5B-7A8B-4AEA-8738-88C0C6CEB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68539"/>
              </p:ext>
            </p:extLst>
          </p:nvPr>
        </p:nvGraphicFramePr>
        <p:xfrm>
          <a:off x="6296526" y="1825624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0x78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0x56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0x34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0x12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BDDB3D-5DBF-4C88-8B0D-CC2585DC9F03}"/>
              </a:ext>
            </a:extLst>
          </p:cNvPr>
          <p:cNvSpPr txBox="1"/>
          <p:nvPr/>
        </p:nvSpPr>
        <p:spPr>
          <a:xfrm>
            <a:off x="838200" y="4246106"/>
            <a:ext cx="4712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 is organized byte-by-byte in a long line.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Variables are associated with one address, even if they span more than one.</a:t>
            </a:r>
          </a:p>
        </p:txBody>
      </p:sp>
    </p:spTree>
    <p:extLst>
      <p:ext uri="{BB962C8B-B14F-4D97-AF65-F5344CB8AC3E}">
        <p14:creationId xmlns:p14="http://schemas.microsoft.com/office/powerpoint/2010/main" val="15564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EB65-E4F6-4F91-AA00-30E00392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A Realistic View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98121AA-E466-429E-A866-F52EE3C0737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3051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0x00;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0x12345678;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E6AEEFB-7BC8-432E-9C15-206A876830E6}"/>
              </a:ext>
            </a:extLst>
          </p:cNvPr>
          <p:cNvSpPr/>
          <p:nvPr/>
        </p:nvSpPr>
        <p:spPr>
          <a:xfrm>
            <a:off x="561474" y="3429000"/>
            <a:ext cx="898358" cy="469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5C6C5B-7A8B-4AEA-8738-88C0C6CEBF0C}"/>
              </a:ext>
            </a:extLst>
          </p:cNvPr>
          <p:cNvGraphicFramePr>
            <a:graphicFrameLocks noGrp="1"/>
          </p:cNvGraphicFramePr>
          <p:nvPr/>
        </p:nvGraphicFramePr>
        <p:xfrm>
          <a:off x="6296526" y="1825624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0x78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0x56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0x34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0x12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BDDB3D-5DBF-4C88-8B0D-CC2585DC9F03}"/>
              </a:ext>
            </a:extLst>
          </p:cNvPr>
          <p:cNvSpPr txBox="1"/>
          <p:nvPr/>
        </p:nvSpPr>
        <p:spPr>
          <a:xfrm>
            <a:off x="838200" y="4246106"/>
            <a:ext cx="50572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Also, note that the bytes of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800" dirty="0"/>
              <a:t> are in reverse order.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This is called Little Endian and is characteristic of Intel x86 and AMD64 Processors.</a:t>
            </a:r>
          </a:p>
        </p:txBody>
      </p:sp>
    </p:spTree>
    <p:extLst>
      <p:ext uri="{BB962C8B-B14F-4D97-AF65-F5344CB8AC3E}">
        <p14:creationId xmlns:p14="http://schemas.microsoft.com/office/powerpoint/2010/main" val="77665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1431</Words>
  <Application>Microsoft Office PowerPoint</Application>
  <PresentationFormat>Widescreen</PresentationFormat>
  <Paragraphs>257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Courier New</vt:lpstr>
      <vt:lpstr>Times New Roman</vt:lpstr>
      <vt:lpstr>Office Theme</vt:lpstr>
      <vt:lpstr>CS 240 – Lecture 3</vt:lpstr>
      <vt:lpstr>Number Systems – Decimal</vt:lpstr>
      <vt:lpstr>Number Systems – Octal</vt:lpstr>
      <vt:lpstr>Number Systems – Hexadecimal </vt:lpstr>
      <vt:lpstr>Number Systems – Binary </vt:lpstr>
      <vt:lpstr>Number Systems – Intrinsic Value</vt:lpstr>
      <vt:lpstr>Memory – An Abstract View</vt:lpstr>
      <vt:lpstr>Memory – A Realistic View</vt:lpstr>
      <vt:lpstr>Memory – A Realistic View</vt:lpstr>
      <vt:lpstr>Memory – A Realistic View</vt:lpstr>
      <vt:lpstr>Memory Addresses as Values</vt:lpstr>
      <vt:lpstr>Memory Addresses as Values – Pointers </vt:lpstr>
      <vt:lpstr>Pointers – Accessing Variable Addresses</vt:lpstr>
      <vt:lpstr>Pointers – Accessing Values at Addresses</vt:lpstr>
      <vt:lpstr>Arrays – One variable, Many values</vt:lpstr>
      <vt:lpstr>Arrays – In Memory</vt:lpstr>
      <vt:lpstr>Arrays – Essentially a Pointer</vt:lpstr>
      <vt:lpstr>[] operator on Pointers – Same as Array!</vt:lpstr>
      <vt:lpstr>Control Flow – for-statement</vt:lpstr>
      <vt:lpstr>Control Flow – for-statement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2</dc:title>
  <dc:creator>Kevin Amaral</dc:creator>
  <cp:lastModifiedBy>Kevin Amaral</cp:lastModifiedBy>
  <cp:revision>45</cp:revision>
  <dcterms:created xsi:type="dcterms:W3CDTF">2018-01-30T15:32:55Z</dcterms:created>
  <dcterms:modified xsi:type="dcterms:W3CDTF">2018-02-01T20:38:32Z</dcterms:modified>
</cp:coreProperties>
</file>