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en-US" sz="6000">
                <a:solidFill>
                  <a:srgbClr val="000000"/>
                </a:solidFill>
                <a:latin typeface="Times New Roman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Times New Roman"/>
              </a:rPr>
              <a:t>2/8/18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E89A469-E5DC-47AB-A43F-DF0318A5917D}" type="slidenum">
              <a:rPr lang="en-US" sz="1200">
                <a:solidFill>
                  <a:srgbClr val="8b8b8b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Seventh Outline LevelEdit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Times New Roman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Times New Roman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Times New Roman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Times New Roman"/>
              </a:rPr>
              <a:t>2/8/18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33C8566-B8E2-4E2B-83AA-95548AF9D6B1}" type="slidenum">
              <a:rPr lang="en-US" sz="1200">
                <a:solidFill>
                  <a:srgbClr val="8b8b8b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en-US" sz="6000">
                <a:solidFill>
                  <a:srgbClr val="000000"/>
                </a:solidFill>
                <a:latin typeface="Times New Roman"/>
              </a:rPr>
              <a:t>CS 240 – Lecture 5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Scope of Variables, The Stack, Automatic Variables, Global Variables, Constant Type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Variables – </a:t>
            </a:r>
            <a:r>
              <a:rPr lang="en-US" sz="4400">
                <a:solidFill>
                  <a:srgbClr val="000000"/>
                </a:solidFill>
                <a:latin typeface="Courier New"/>
              </a:rPr>
              <a:t>extern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 variables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Extern variables are ways to declaring that you are going to use a global variable from another file.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
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extern int x;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This will allow you to write compilable code that uses a variable that a variable will be available later.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However, before compiling into a finished executable, some source file of the program must have a non-extern global declaration of this variable.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 same can be done for function definitions with the same caveat.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
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extern int func(int a, int b);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Variable Scope – Lexical Scoping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 scope of a variable is the context in code execution for which its name refers to it.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For example, if you have a cousin named Kevin and are at a family gathering with him, you're probably not talking about me.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Lexical Scoping is the term used to describe languages whose variable name resolution uses the position in code to determine variable scope.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At a certain line of code, you will ALWAYS see the same variables.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If multiple variables at different levels of depth have the same name, the deepest variable is the one referenced by that name.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Block statements are one layer deeper than the position they were written in.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Examples of Scopes of Variables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These examples are from p.342: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i="1" lang="en-US" sz="2800">
                <a:solidFill>
                  <a:srgbClr val="000000"/>
                </a:solidFill>
                <a:latin typeface="Times New Roman"/>
              </a:rPr>
              <a:t>“</a:t>
            </a:r>
            <a:r>
              <a:rPr i="1" lang="en-US" sz="2800">
                <a:solidFill>
                  <a:srgbClr val="000000"/>
                </a:solidFill>
                <a:latin typeface="Times New Roman"/>
              </a:rPr>
              <a:t>C Programming for Scientists and Engineers with Applications”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 by Rama Reddy and Carol Ziegler, Jones and Bartlett 2010.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en-US" sz="2800">
                <a:solidFill>
                  <a:srgbClr val="000000"/>
                </a:solidFill>
                <a:latin typeface="Times New Roman"/>
              </a:rPr>
              <a:t>Slides on scope courtesy of Professor Cheung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2209680" y="0"/>
            <a:ext cx="7772040" cy="83772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Scope of Variables – Example #1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3589560" y="1676520"/>
            <a:ext cx="5396040" cy="411444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#include &lt;stdio.h&gt;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int main(){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int a=10;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printf(“a=%d\n”, a);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{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int b=5;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printf(“b=%d\n”, b);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{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int c=40;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printf(“c=%d\n”,c);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>
                <a:solidFill>
                  <a:srgbClr val="000000"/>
                </a:solidFill>
                <a:latin typeface="Courier New"/>
              </a:rPr>
              <a:t>return 0;</a:t>
            </a:r>
            <a:endParaRPr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06" name="CustomShape 3"/>
          <p:cNvSpPr/>
          <p:nvPr/>
        </p:nvSpPr>
        <p:spPr>
          <a:xfrm rot="10800000">
            <a:off x="3619080" y="4060080"/>
            <a:ext cx="223200" cy="55908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07" name="CustomShape 4"/>
          <p:cNvSpPr/>
          <p:nvPr/>
        </p:nvSpPr>
        <p:spPr>
          <a:xfrm>
            <a:off x="3170880" y="4033800"/>
            <a:ext cx="49824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c</a:t>
            </a:r>
            <a:endParaRPr/>
          </a:p>
        </p:txBody>
      </p:sp>
      <p:sp>
        <p:nvSpPr>
          <p:cNvPr id="108" name="CustomShape 5"/>
          <p:cNvSpPr/>
          <p:nvPr/>
        </p:nvSpPr>
        <p:spPr>
          <a:xfrm rot="10800000">
            <a:off x="2858400" y="3224520"/>
            <a:ext cx="229320" cy="1704960"/>
          </a:xfrm>
          <a:prstGeom prst="rightBrace">
            <a:avLst>
              <a:gd fmla="val 29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09" name="CustomShape 6"/>
          <p:cNvSpPr/>
          <p:nvPr/>
        </p:nvSpPr>
        <p:spPr>
          <a:xfrm>
            <a:off x="2342520" y="3808440"/>
            <a:ext cx="49824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b</a:t>
            </a:r>
            <a:endParaRPr/>
          </a:p>
        </p:txBody>
      </p:sp>
      <p:sp>
        <p:nvSpPr>
          <p:cNvPr id="110" name="CustomShape 7"/>
          <p:cNvSpPr/>
          <p:nvPr/>
        </p:nvSpPr>
        <p:spPr>
          <a:xfrm rot="10800000">
            <a:off x="1963800" y="2492640"/>
            <a:ext cx="251280" cy="2968920"/>
          </a:xfrm>
          <a:prstGeom prst="rightBrace">
            <a:avLst>
              <a:gd fmla="val 450000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11" name="CustomShape 8"/>
          <p:cNvSpPr/>
          <p:nvPr/>
        </p:nvSpPr>
        <p:spPr>
          <a:xfrm>
            <a:off x="1392480" y="3801960"/>
            <a:ext cx="49824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a</a:t>
            </a:r>
            <a:endParaRPr/>
          </a:p>
        </p:txBody>
      </p:sp>
      <p:sp>
        <p:nvSpPr>
          <p:cNvPr id="112" name="CustomShape 9"/>
          <p:cNvSpPr/>
          <p:nvPr/>
        </p:nvSpPr>
        <p:spPr>
          <a:xfrm>
            <a:off x="5372640" y="2085480"/>
            <a:ext cx="361440" cy="303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Times New Roman"/>
              </a:rPr>
              <a:t>10</a:t>
            </a:r>
            <a:endParaRPr/>
          </a:p>
        </p:txBody>
      </p:sp>
      <p:sp>
        <p:nvSpPr>
          <p:cNvPr id="113" name="CustomShape 10"/>
          <p:cNvSpPr/>
          <p:nvPr/>
        </p:nvSpPr>
        <p:spPr>
          <a:xfrm>
            <a:off x="5623920" y="2885040"/>
            <a:ext cx="361440" cy="303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Times New Roman"/>
              </a:rPr>
              <a:t>5</a:t>
            </a:r>
            <a:endParaRPr/>
          </a:p>
        </p:txBody>
      </p:sp>
      <p:sp>
        <p:nvSpPr>
          <p:cNvPr id="114" name="CustomShape 11"/>
          <p:cNvSpPr/>
          <p:nvPr/>
        </p:nvSpPr>
        <p:spPr>
          <a:xfrm>
            <a:off x="6363720" y="3632760"/>
            <a:ext cx="361440" cy="303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Times New Roman"/>
              </a:rPr>
              <a:t>40</a:t>
            </a:r>
            <a:endParaRPr/>
          </a:p>
        </p:txBody>
      </p:sp>
      <p:sp>
        <p:nvSpPr>
          <p:cNvPr id="115" name="Line 12"/>
          <p:cNvSpPr/>
          <p:nvPr/>
        </p:nvSpPr>
        <p:spPr>
          <a:xfrm flipH="1">
            <a:off x="5232600" y="2263680"/>
            <a:ext cx="252360" cy="304920"/>
          </a:xfrm>
          <a:prstGeom prst="line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16" name="Line 13"/>
          <p:cNvSpPr/>
          <p:nvPr/>
        </p:nvSpPr>
        <p:spPr>
          <a:xfrm flipH="1">
            <a:off x="5484960" y="3101760"/>
            <a:ext cx="200160" cy="225000"/>
          </a:xfrm>
          <a:prstGeom prst="line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17" name="Line 14"/>
          <p:cNvSpPr/>
          <p:nvPr/>
        </p:nvSpPr>
        <p:spPr>
          <a:xfrm flipH="1">
            <a:off x="5790240" y="3881880"/>
            <a:ext cx="610920" cy="288720"/>
          </a:xfrm>
          <a:prstGeom prst="line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18" name="Line 15"/>
          <p:cNvSpPr/>
          <p:nvPr/>
        </p:nvSpPr>
        <p:spPr>
          <a:xfrm>
            <a:off x="2209680" y="249228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19" name="Line 16"/>
          <p:cNvSpPr/>
          <p:nvPr/>
        </p:nvSpPr>
        <p:spPr>
          <a:xfrm>
            <a:off x="2209680" y="5457240"/>
            <a:ext cx="4473720" cy="79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20" name="Line 17"/>
          <p:cNvSpPr/>
          <p:nvPr/>
        </p:nvSpPr>
        <p:spPr>
          <a:xfrm>
            <a:off x="3065400" y="322524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21" name="Line 18"/>
          <p:cNvSpPr/>
          <p:nvPr/>
        </p:nvSpPr>
        <p:spPr>
          <a:xfrm>
            <a:off x="3087360" y="494028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22" name="Line 19"/>
          <p:cNvSpPr/>
          <p:nvPr/>
        </p:nvSpPr>
        <p:spPr>
          <a:xfrm>
            <a:off x="3847320" y="405972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23" name="Line 20"/>
          <p:cNvSpPr/>
          <p:nvPr/>
        </p:nvSpPr>
        <p:spPr>
          <a:xfrm>
            <a:off x="3847320" y="461448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2209680" y="0"/>
            <a:ext cx="7772040" cy="7617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Scope of Variables – Example #2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3182400" y="777960"/>
            <a:ext cx="7772040" cy="579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#include &lt;stdio.h&gt;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int main(){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int x=10;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{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int x=5;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{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int x=40;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x=x+4;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x=x+15;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400">
                <a:solidFill>
                  <a:srgbClr val="000000"/>
                </a:solidFill>
                <a:latin typeface="Courier New"/>
              </a:rPr>
              <a:t>return 0;</a:t>
            </a:r>
            <a:endParaRPr/>
          </a:p>
          <a:p>
            <a:pPr>
              <a:lnSpc>
                <a:spcPct val="9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26" name="CustomShape 3"/>
          <p:cNvSpPr/>
          <p:nvPr/>
        </p:nvSpPr>
        <p:spPr>
          <a:xfrm>
            <a:off x="8315640" y="1295280"/>
            <a:ext cx="1621440" cy="13071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If the same variable is defined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inside and outside the block,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the name inside the block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will be referenced if the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block is being executed.</a:t>
            </a:r>
            <a:endParaRPr/>
          </a:p>
        </p:txBody>
      </p:sp>
      <p:sp>
        <p:nvSpPr>
          <p:cNvPr id="127" name="CustomShape 4"/>
          <p:cNvSpPr/>
          <p:nvPr/>
        </p:nvSpPr>
        <p:spPr>
          <a:xfrm rot="10800000">
            <a:off x="1963800" y="1679400"/>
            <a:ext cx="251280" cy="4756680"/>
          </a:xfrm>
          <a:prstGeom prst="rightBrace">
            <a:avLst>
              <a:gd fmla="val 450000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28" name="Line 5"/>
          <p:cNvSpPr/>
          <p:nvPr/>
        </p:nvSpPr>
        <p:spPr>
          <a:xfrm>
            <a:off x="2209680" y="167904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29" name="Line 6"/>
          <p:cNvSpPr/>
          <p:nvPr/>
        </p:nvSpPr>
        <p:spPr>
          <a:xfrm>
            <a:off x="2209680" y="6429600"/>
            <a:ext cx="4473720" cy="1260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30" name="CustomShape 7"/>
          <p:cNvSpPr/>
          <p:nvPr/>
        </p:nvSpPr>
        <p:spPr>
          <a:xfrm rot="10800000">
            <a:off x="2858400" y="2669400"/>
            <a:ext cx="229320" cy="2493000"/>
          </a:xfrm>
          <a:prstGeom prst="rightBrace">
            <a:avLst>
              <a:gd fmla="val 29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31" name="Line 8"/>
          <p:cNvSpPr/>
          <p:nvPr/>
        </p:nvSpPr>
        <p:spPr>
          <a:xfrm>
            <a:off x="3065400" y="267084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32" name="Line 9"/>
          <p:cNvSpPr/>
          <p:nvPr/>
        </p:nvSpPr>
        <p:spPr>
          <a:xfrm>
            <a:off x="3087360" y="517860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33" name="CustomShape 10"/>
          <p:cNvSpPr/>
          <p:nvPr/>
        </p:nvSpPr>
        <p:spPr>
          <a:xfrm rot="10800000">
            <a:off x="3619080" y="3611880"/>
            <a:ext cx="223200" cy="62676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34" name="Line 11"/>
          <p:cNvSpPr/>
          <p:nvPr/>
        </p:nvSpPr>
        <p:spPr>
          <a:xfrm>
            <a:off x="3847320" y="361116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35" name="Line 12"/>
          <p:cNvSpPr/>
          <p:nvPr/>
        </p:nvSpPr>
        <p:spPr>
          <a:xfrm>
            <a:off x="3847320" y="4233240"/>
            <a:ext cx="449712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36" name="CustomShape 13"/>
          <p:cNvSpPr/>
          <p:nvPr/>
        </p:nvSpPr>
        <p:spPr>
          <a:xfrm>
            <a:off x="6683400" y="3690720"/>
            <a:ext cx="1088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ourier New"/>
              </a:rPr>
              <a:t>x = 40</a:t>
            </a:r>
            <a:endParaRPr/>
          </a:p>
        </p:txBody>
      </p:sp>
      <p:sp>
        <p:nvSpPr>
          <p:cNvPr id="137" name="CustomShape 14"/>
          <p:cNvSpPr/>
          <p:nvPr/>
        </p:nvSpPr>
        <p:spPr>
          <a:xfrm>
            <a:off x="6337080" y="2880360"/>
            <a:ext cx="1088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ourier New"/>
              </a:rPr>
              <a:t>x = 5</a:t>
            </a:r>
            <a:endParaRPr/>
          </a:p>
        </p:txBody>
      </p:sp>
      <p:sp>
        <p:nvSpPr>
          <p:cNvPr id="138" name="CustomShape 15"/>
          <p:cNvSpPr/>
          <p:nvPr/>
        </p:nvSpPr>
        <p:spPr>
          <a:xfrm>
            <a:off x="6411960" y="4486320"/>
            <a:ext cx="13600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ourier New"/>
              </a:rPr>
              <a:t>x = 5+4</a:t>
            </a:r>
            <a:endParaRPr/>
          </a:p>
        </p:txBody>
      </p:sp>
      <p:sp>
        <p:nvSpPr>
          <p:cNvPr id="139" name="CustomShape 16"/>
          <p:cNvSpPr/>
          <p:nvPr/>
        </p:nvSpPr>
        <p:spPr>
          <a:xfrm>
            <a:off x="6262200" y="5572800"/>
            <a:ext cx="15764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ourier New"/>
              </a:rPr>
              <a:t>x = 10+15</a:t>
            </a:r>
            <a:endParaRPr/>
          </a:p>
        </p:txBody>
      </p:sp>
      <p:sp>
        <p:nvSpPr>
          <p:cNvPr id="140" name="CustomShape 17"/>
          <p:cNvSpPr/>
          <p:nvPr/>
        </p:nvSpPr>
        <p:spPr>
          <a:xfrm>
            <a:off x="5623560" y="2026080"/>
            <a:ext cx="15764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ourier New"/>
              </a:rPr>
              <a:t>x = 10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2209680" y="0"/>
            <a:ext cx="7772040" cy="91404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Scope of Variables – Example #3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1752480" y="1066680"/>
            <a:ext cx="4647960" cy="411444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#include &lt;stdio.h&gt;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main(){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int x = 20;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func1();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 = x + 10;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func2();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 = x + 40;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func3();      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 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43" name="CustomShape 3"/>
          <p:cNvSpPr/>
          <p:nvPr/>
        </p:nvSpPr>
        <p:spPr>
          <a:xfrm>
            <a:off x="6908040" y="990720"/>
            <a:ext cx="4647960" cy="41144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x;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func1(void){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 = 5;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func1 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func2(void){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int x = 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func2 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func3(void){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func3 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 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44" name="CustomShape 4"/>
          <p:cNvSpPr/>
          <p:nvPr/>
        </p:nvSpPr>
        <p:spPr>
          <a:xfrm>
            <a:off x="491400" y="3332880"/>
            <a:ext cx="81684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of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from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main</a:t>
            </a:r>
            <a:endParaRPr/>
          </a:p>
        </p:txBody>
      </p:sp>
      <p:sp>
        <p:nvSpPr>
          <p:cNvPr id="145" name="Line 5"/>
          <p:cNvSpPr/>
          <p:nvPr/>
        </p:nvSpPr>
        <p:spPr>
          <a:xfrm flipH="1">
            <a:off x="2057400" y="5790960"/>
            <a:ext cx="3522960" cy="0"/>
          </a:xfrm>
          <a:prstGeom prst="line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46" name="Line 6"/>
          <p:cNvSpPr/>
          <p:nvPr/>
        </p:nvSpPr>
        <p:spPr>
          <a:xfrm flipV="1">
            <a:off x="5580360" y="1218960"/>
            <a:ext cx="0" cy="45720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147" name="Line 7"/>
          <p:cNvSpPr/>
          <p:nvPr/>
        </p:nvSpPr>
        <p:spPr>
          <a:xfrm>
            <a:off x="5580360" y="1218960"/>
            <a:ext cx="966600" cy="0"/>
          </a:xfrm>
          <a:prstGeom prst="line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48" name="CustomShape 8"/>
          <p:cNvSpPr/>
          <p:nvPr/>
        </p:nvSpPr>
        <p:spPr>
          <a:xfrm rot="10800000">
            <a:off x="1485000" y="2221920"/>
            <a:ext cx="165600" cy="280728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49" name="Line 9"/>
          <p:cNvSpPr/>
          <p:nvPr/>
        </p:nvSpPr>
        <p:spPr>
          <a:xfrm>
            <a:off x="1654200" y="2221200"/>
            <a:ext cx="333684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50" name="Line 10"/>
          <p:cNvSpPr/>
          <p:nvPr/>
        </p:nvSpPr>
        <p:spPr>
          <a:xfrm>
            <a:off x="1654200" y="5006160"/>
            <a:ext cx="333684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51" name="CustomShape 11"/>
          <p:cNvSpPr/>
          <p:nvPr/>
        </p:nvSpPr>
        <p:spPr>
          <a:xfrm rot="10800000">
            <a:off x="6761880" y="179208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52" name="Line 12"/>
          <p:cNvSpPr/>
          <p:nvPr/>
        </p:nvSpPr>
        <p:spPr>
          <a:xfrm>
            <a:off x="6956640" y="179136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53" name="Line 13"/>
          <p:cNvSpPr/>
          <p:nvPr/>
        </p:nvSpPr>
        <p:spPr>
          <a:xfrm>
            <a:off x="6956640" y="264420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54" name="CustomShape 14"/>
          <p:cNvSpPr/>
          <p:nvPr/>
        </p:nvSpPr>
        <p:spPr>
          <a:xfrm rot="10800000">
            <a:off x="6761880" y="342936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55" name="Line 15"/>
          <p:cNvSpPr/>
          <p:nvPr/>
        </p:nvSpPr>
        <p:spPr>
          <a:xfrm>
            <a:off x="6956640" y="342900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56" name="Line 16"/>
          <p:cNvSpPr/>
          <p:nvPr/>
        </p:nvSpPr>
        <p:spPr>
          <a:xfrm>
            <a:off x="6956640" y="428148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57" name="CustomShape 17"/>
          <p:cNvSpPr/>
          <p:nvPr/>
        </p:nvSpPr>
        <p:spPr>
          <a:xfrm rot="10800000">
            <a:off x="6761880" y="473040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8" name="Line 18"/>
          <p:cNvSpPr/>
          <p:nvPr/>
        </p:nvSpPr>
        <p:spPr>
          <a:xfrm>
            <a:off x="6956640" y="4730040"/>
            <a:ext cx="3833280" cy="0"/>
          </a:xfrm>
          <a:prstGeom prst="line">
            <a:avLst/>
          </a:prstGeom>
          <a:ln w="6480">
            <a:solidFill>
              <a:srgbClr val="ff0000"/>
            </a:solidFill>
            <a:miter/>
          </a:ln>
        </p:spPr>
      </p:sp>
      <p:sp>
        <p:nvSpPr>
          <p:cNvPr id="159" name="Line 19"/>
          <p:cNvSpPr/>
          <p:nvPr/>
        </p:nvSpPr>
        <p:spPr>
          <a:xfrm>
            <a:off x="6956640" y="5582520"/>
            <a:ext cx="3833280" cy="0"/>
          </a:xfrm>
          <a:prstGeom prst="line">
            <a:avLst/>
          </a:prstGeom>
          <a:ln w="6480">
            <a:solidFill>
              <a:srgbClr val="ff0000"/>
            </a:solidFill>
            <a:miter/>
          </a:ln>
        </p:spPr>
      </p:sp>
      <p:sp>
        <p:nvSpPr>
          <p:cNvPr id="160" name="CustomShape 20"/>
          <p:cNvSpPr/>
          <p:nvPr/>
        </p:nvSpPr>
        <p:spPr>
          <a:xfrm>
            <a:off x="5942160" y="1935360"/>
            <a:ext cx="62604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of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endParaRPr/>
          </a:p>
        </p:txBody>
      </p:sp>
      <p:sp>
        <p:nvSpPr>
          <p:cNvPr id="161" name="CustomShape 21"/>
          <p:cNvSpPr/>
          <p:nvPr/>
        </p:nvSpPr>
        <p:spPr>
          <a:xfrm>
            <a:off x="5814000" y="3619080"/>
            <a:ext cx="78768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of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
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from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func2</a:t>
            </a:r>
            <a:endParaRPr/>
          </a:p>
        </p:txBody>
      </p:sp>
      <p:sp>
        <p:nvSpPr>
          <p:cNvPr id="162" name="CustomShape 22"/>
          <p:cNvSpPr/>
          <p:nvPr/>
        </p:nvSpPr>
        <p:spPr>
          <a:xfrm>
            <a:off x="5932080" y="4879440"/>
            <a:ext cx="60156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2133720" y="0"/>
            <a:ext cx="7772040" cy="533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Scope of Variables – Example #4</a:t>
            </a:r>
            <a:endParaRPr/>
          </a:p>
        </p:txBody>
      </p:sp>
      <p:sp>
        <p:nvSpPr>
          <p:cNvPr id="164" name="TextShape 2"/>
          <p:cNvSpPr txBox="1"/>
          <p:nvPr/>
        </p:nvSpPr>
        <p:spPr>
          <a:xfrm>
            <a:off x="2133720" y="609480"/>
            <a:ext cx="7772040" cy="411444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#include &lt;stdio.h&gt;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main(){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int x=5;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func1();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x=x+5;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func2();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x=x+5;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 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65" name="CustomShape 3"/>
          <p:cNvSpPr/>
          <p:nvPr/>
        </p:nvSpPr>
        <p:spPr>
          <a:xfrm>
            <a:off x="6896880" y="1696680"/>
            <a:ext cx="4647960" cy="25142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x;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func1(void){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x=6;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func1 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func2(void){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x=x+10;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func2 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66" name="CustomShape 4"/>
          <p:cNvSpPr/>
          <p:nvPr/>
        </p:nvSpPr>
        <p:spPr>
          <a:xfrm rot="10800000">
            <a:off x="1807560" y="2013840"/>
            <a:ext cx="190440" cy="309024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167" name="Line 5"/>
          <p:cNvSpPr/>
          <p:nvPr/>
        </p:nvSpPr>
        <p:spPr>
          <a:xfrm>
            <a:off x="2001960" y="201312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68" name="Line 6"/>
          <p:cNvSpPr/>
          <p:nvPr/>
        </p:nvSpPr>
        <p:spPr>
          <a:xfrm>
            <a:off x="2001960" y="507852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169" name="CustomShape 7"/>
          <p:cNvSpPr/>
          <p:nvPr/>
        </p:nvSpPr>
        <p:spPr>
          <a:xfrm rot="10800000">
            <a:off x="6697440" y="361224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0" name="Line 8"/>
          <p:cNvSpPr/>
          <p:nvPr/>
        </p:nvSpPr>
        <p:spPr>
          <a:xfrm>
            <a:off x="6891840" y="3611520"/>
            <a:ext cx="3833640" cy="0"/>
          </a:xfrm>
          <a:prstGeom prst="line">
            <a:avLst/>
          </a:prstGeom>
          <a:ln w="6480">
            <a:solidFill>
              <a:srgbClr val="ff0000"/>
            </a:solidFill>
            <a:miter/>
          </a:ln>
        </p:spPr>
      </p:sp>
      <p:sp>
        <p:nvSpPr>
          <p:cNvPr id="171" name="Line 9"/>
          <p:cNvSpPr/>
          <p:nvPr/>
        </p:nvSpPr>
        <p:spPr>
          <a:xfrm>
            <a:off x="6891840" y="4464360"/>
            <a:ext cx="3833640" cy="0"/>
          </a:xfrm>
          <a:prstGeom prst="line">
            <a:avLst/>
          </a:prstGeom>
          <a:ln w="6480">
            <a:solidFill>
              <a:srgbClr val="ff0000"/>
            </a:solidFill>
            <a:miter/>
          </a:ln>
        </p:spPr>
      </p:sp>
      <p:sp>
        <p:nvSpPr>
          <p:cNvPr id="172" name="CustomShape 10"/>
          <p:cNvSpPr/>
          <p:nvPr/>
        </p:nvSpPr>
        <p:spPr>
          <a:xfrm rot="10800000">
            <a:off x="6697440" y="223776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3" name="Line 11"/>
          <p:cNvSpPr/>
          <p:nvPr/>
        </p:nvSpPr>
        <p:spPr>
          <a:xfrm>
            <a:off x="6891840" y="2237040"/>
            <a:ext cx="3833640" cy="0"/>
          </a:xfrm>
          <a:prstGeom prst="line">
            <a:avLst/>
          </a:prstGeom>
          <a:ln w="6480">
            <a:solidFill>
              <a:srgbClr val="ff0000"/>
            </a:solidFill>
            <a:miter/>
          </a:ln>
        </p:spPr>
      </p:sp>
      <p:sp>
        <p:nvSpPr>
          <p:cNvPr id="174" name="Line 12"/>
          <p:cNvSpPr/>
          <p:nvPr/>
        </p:nvSpPr>
        <p:spPr>
          <a:xfrm>
            <a:off x="6891840" y="3089880"/>
            <a:ext cx="3833640" cy="0"/>
          </a:xfrm>
          <a:prstGeom prst="line">
            <a:avLst/>
          </a:prstGeom>
          <a:ln w="6480">
            <a:solidFill>
              <a:srgbClr val="ff0000"/>
            </a:solidFill>
            <a:miter/>
          </a:ln>
        </p:spPr>
      </p:sp>
      <p:sp>
        <p:nvSpPr>
          <p:cNvPr id="175" name="CustomShape 13"/>
          <p:cNvSpPr/>
          <p:nvPr/>
        </p:nvSpPr>
        <p:spPr>
          <a:xfrm>
            <a:off x="6014880" y="3720960"/>
            <a:ext cx="60156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176" name="CustomShape 14"/>
          <p:cNvSpPr/>
          <p:nvPr/>
        </p:nvSpPr>
        <p:spPr>
          <a:xfrm>
            <a:off x="6065280" y="2430360"/>
            <a:ext cx="60156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177" name="CustomShape 15"/>
          <p:cNvSpPr/>
          <p:nvPr/>
        </p:nvSpPr>
        <p:spPr>
          <a:xfrm>
            <a:off x="641520" y="3319560"/>
            <a:ext cx="81684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of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from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main</a:t>
            </a:r>
            <a:endParaRPr/>
          </a:p>
        </p:txBody>
      </p:sp>
      <p:sp>
        <p:nvSpPr>
          <p:cNvPr id="178" name="Line 16"/>
          <p:cNvSpPr/>
          <p:nvPr/>
        </p:nvSpPr>
        <p:spPr>
          <a:xfrm flipH="1">
            <a:off x="2385720" y="5378040"/>
            <a:ext cx="3194640" cy="0"/>
          </a:xfrm>
          <a:prstGeom prst="line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79" name="Line 17"/>
          <p:cNvSpPr/>
          <p:nvPr/>
        </p:nvSpPr>
        <p:spPr>
          <a:xfrm flipV="1">
            <a:off x="5580360" y="1696320"/>
            <a:ext cx="0" cy="36817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180" name="Line 18"/>
          <p:cNvSpPr/>
          <p:nvPr/>
        </p:nvSpPr>
        <p:spPr>
          <a:xfrm>
            <a:off x="5580360" y="1696320"/>
            <a:ext cx="966600" cy="0"/>
          </a:xfrm>
          <a:prstGeom prst="line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2286000" y="0"/>
            <a:ext cx="7772040" cy="38052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600">
                <a:solidFill>
                  <a:srgbClr val="000000"/>
                </a:solidFill>
                <a:latin typeface="Times New Roman"/>
              </a:rPr>
              <a:t>Scope of Variables – Example #5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1047600" y="1219320"/>
            <a:ext cx="3856320" cy="489024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#include &lt;stdio.h&gt;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main(){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extern int x;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x=1;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func1();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x=x+6;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func2();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x=x+7;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 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83" name="CustomShape 3"/>
          <p:cNvSpPr/>
          <p:nvPr/>
        </p:nvSpPr>
        <p:spPr>
          <a:xfrm>
            <a:off x="7412760" y="1219320"/>
            <a:ext cx="4647960" cy="25142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x;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func1(void){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func1 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x=5;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func2(void){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x=x+10;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func2 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184" name="CustomShape 4"/>
          <p:cNvSpPr/>
          <p:nvPr/>
        </p:nvSpPr>
        <p:spPr>
          <a:xfrm>
            <a:off x="7515000" y="882720"/>
            <a:ext cx="449280" cy="333720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2</a:t>
            </a:r>
            <a:endParaRPr/>
          </a:p>
        </p:txBody>
      </p:sp>
      <p:sp>
        <p:nvSpPr>
          <p:cNvPr id="185" name="CustomShape 5"/>
          <p:cNvSpPr/>
          <p:nvPr/>
        </p:nvSpPr>
        <p:spPr>
          <a:xfrm>
            <a:off x="1149840" y="882720"/>
            <a:ext cx="449280" cy="333720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1</a:t>
            </a:r>
            <a:endParaRPr/>
          </a:p>
        </p:txBody>
      </p:sp>
      <p:sp>
        <p:nvSpPr>
          <p:cNvPr id="186" name="CustomShape 6"/>
          <p:cNvSpPr/>
          <p:nvPr/>
        </p:nvSpPr>
        <p:spPr>
          <a:xfrm rot="10800000">
            <a:off x="876240" y="2548440"/>
            <a:ext cx="190440" cy="342684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70ad47"/>
          </a:solidFill>
          <a:ln w="9360">
            <a:solidFill>
              <a:srgbClr val="000000"/>
            </a:solidFill>
            <a:round/>
          </a:ln>
        </p:spPr>
      </p:sp>
      <p:sp>
        <p:nvSpPr>
          <p:cNvPr id="187" name="Line 7"/>
          <p:cNvSpPr/>
          <p:nvPr/>
        </p:nvSpPr>
        <p:spPr>
          <a:xfrm>
            <a:off x="1071000" y="2548080"/>
            <a:ext cx="38332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88" name="Line 8"/>
          <p:cNvSpPr/>
          <p:nvPr/>
        </p:nvSpPr>
        <p:spPr>
          <a:xfrm>
            <a:off x="1071000" y="5947200"/>
            <a:ext cx="38332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89" name="CustomShape 9"/>
          <p:cNvSpPr/>
          <p:nvPr/>
        </p:nvSpPr>
        <p:spPr>
          <a:xfrm>
            <a:off x="238320" y="3723120"/>
            <a:ext cx="572760" cy="1063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from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2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190" name="CustomShape 10"/>
          <p:cNvSpPr/>
          <p:nvPr/>
        </p:nvSpPr>
        <p:spPr>
          <a:xfrm>
            <a:off x="6472440" y="1612080"/>
            <a:ext cx="572760" cy="1063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from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2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191" name="CustomShape 11"/>
          <p:cNvSpPr/>
          <p:nvPr/>
        </p:nvSpPr>
        <p:spPr>
          <a:xfrm rot="10800000">
            <a:off x="7287840" y="172152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70ad47"/>
          </a:solidFill>
          <a:ln w="9360">
            <a:solidFill>
              <a:srgbClr val="000000"/>
            </a:solidFill>
            <a:round/>
          </a:ln>
        </p:spPr>
      </p:sp>
      <p:sp>
        <p:nvSpPr>
          <p:cNvPr id="192" name="Line 12"/>
          <p:cNvSpPr/>
          <p:nvPr/>
        </p:nvSpPr>
        <p:spPr>
          <a:xfrm>
            <a:off x="7482240" y="1720800"/>
            <a:ext cx="383364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93" name="Line 13"/>
          <p:cNvSpPr/>
          <p:nvPr/>
        </p:nvSpPr>
        <p:spPr>
          <a:xfrm>
            <a:off x="7482240" y="2573640"/>
            <a:ext cx="383364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94" name="CustomShape 14"/>
          <p:cNvSpPr/>
          <p:nvPr/>
        </p:nvSpPr>
        <p:spPr>
          <a:xfrm rot="10800000">
            <a:off x="7287840" y="2805120"/>
            <a:ext cx="190440" cy="8593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70ad47"/>
          </a:solidFill>
          <a:ln w="9360">
            <a:solidFill>
              <a:srgbClr val="000000"/>
            </a:solidFill>
            <a:round/>
          </a:ln>
        </p:spPr>
      </p:sp>
      <p:sp>
        <p:nvSpPr>
          <p:cNvPr id="195" name="Line 15"/>
          <p:cNvSpPr/>
          <p:nvPr/>
        </p:nvSpPr>
        <p:spPr>
          <a:xfrm>
            <a:off x="7482240" y="2804400"/>
            <a:ext cx="383364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96" name="Line 16"/>
          <p:cNvSpPr/>
          <p:nvPr/>
        </p:nvSpPr>
        <p:spPr>
          <a:xfrm>
            <a:off x="7482240" y="3657240"/>
            <a:ext cx="383364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97" name="CustomShape 17"/>
          <p:cNvSpPr/>
          <p:nvPr/>
        </p:nvSpPr>
        <p:spPr>
          <a:xfrm>
            <a:off x="6518160" y="2656440"/>
            <a:ext cx="572760" cy="1063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from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2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2209680" y="152280"/>
            <a:ext cx="7772040" cy="68544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Scope of Variables – Example #6</a:t>
            </a:r>
            <a:endParaRPr/>
          </a:p>
        </p:txBody>
      </p:sp>
      <p:sp>
        <p:nvSpPr>
          <p:cNvPr id="199" name="TextShape 2"/>
          <p:cNvSpPr txBox="1"/>
          <p:nvPr/>
        </p:nvSpPr>
        <p:spPr>
          <a:xfrm>
            <a:off x="1447920" y="1378800"/>
            <a:ext cx="3173760" cy="411444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#include &lt;stdio.h&gt;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func1(void); 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func2(void); 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main(){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extern int x;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x=1;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func1();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x=x+6;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func2();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x=x+7;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return 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200" name="CustomShape 3"/>
          <p:cNvSpPr/>
          <p:nvPr/>
        </p:nvSpPr>
        <p:spPr>
          <a:xfrm>
            <a:off x="6891120" y="1378800"/>
            <a:ext cx="4647960" cy="25142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int x;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func1(void){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x=5;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func1 x=%d\n”,x);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void func2(void){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int x=10;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printf(“In func2 x=%d\n”, x);</a:t>
            </a:r>
            <a:endParaRPr/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</p:txBody>
      </p:sp>
      <p:sp>
        <p:nvSpPr>
          <p:cNvPr id="201" name="CustomShape 4"/>
          <p:cNvSpPr/>
          <p:nvPr/>
        </p:nvSpPr>
        <p:spPr>
          <a:xfrm>
            <a:off x="1447920" y="1011960"/>
            <a:ext cx="761760" cy="364680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/>
              </a:rPr>
              <a:t>File 1</a:t>
            </a:r>
            <a:endParaRPr/>
          </a:p>
        </p:txBody>
      </p:sp>
      <p:sp>
        <p:nvSpPr>
          <p:cNvPr id="202" name="CustomShape 5"/>
          <p:cNvSpPr/>
          <p:nvPr/>
        </p:nvSpPr>
        <p:spPr>
          <a:xfrm>
            <a:off x="6891120" y="1011960"/>
            <a:ext cx="761760" cy="364680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/>
              </a:rPr>
              <a:t>File 2</a:t>
            </a:r>
            <a:endParaRPr/>
          </a:p>
        </p:txBody>
      </p:sp>
      <p:sp>
        <p:nvSpPr>
          <p:cNvPr id="203" name="CustomShape 6"/>
          <p:cNvSpPr/>
          <p:nvPr/>
        </p:nvSpPr>
        <p:spPr>
          <a:xfrm rot="10800000">
            <a:off x="1200600" y="3088800"/>
            <a:ext cx="190440" cy="342684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70ad47"/>
          </a:solidFill>
          <a:ln w="9360">
            <a:solidFill>
              <a:srgbClr val="000000"/>
            </a:solidFill>
            <a:round/>
          </a:ln>
        </p:spPr>
      </p:sp>
      <p:sp>
        <p:nvSpPr>
          <p:cNvPr id="204" name="Line 7"/>
          <p:cNvSpPr/>
          <p:nvPr/>
        </p:nvSpPr>
        <p:spPr>
          <a:xfrm>
            <a:off x="1395360" y="3088440"/>
            <a:ext cx="38332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205" name="Line 8"/>
          <p:cNvSpPr/>
          <p:nvPr/>
        </p:nvSpPr>
        <p:spPr>
          <a:xfrm>
            <a:off x="1395360" y="6487560"/>
            <a:ext cx="38332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206" name="CustomShape 9"/>
          <p:cNvSpPr/>
          <p:nvPr/>
        </p:nvSpPr>
        <p:spPr>
          <a:xfrm>
            <a:off x="420120" y="4263480"/>
            <a:ext cx="572760" cy="1063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from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2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207" name="CustomShape 10"/>
          <p:cNvSpPr/>
          <p:nvPr/>
        </p:nvSpPr>
        <p:spPr>
          <a:xfrm rot="10800000">
            <a:off x="6652440" y="1919520"/>
            <a:ext cx="190440" cy="84024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70ad47"/>
          </a:solidFill>
          <a:ln w="9360">
            <a:solidFill>
              <a:srgbClr val="000000"/>
            </a:solidFill>
            <a:round/>
          </a:ln>
        </p:spPr>
      </p:sp>
      <p:sp>
        <p:nvSpPr>
          <p:cNvPr id="208" name="Line 11"/>
          <p:cNvSpPr/>
          <p:nvPr/>
        </p:nvSpPr>
        <p:spPr>
          <a:xfrm>
            <a:off x="6846840" y="1919160"/>
            <a:ext cx="38332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209" name="Line 12"/>
          <p:cNvSpPr/>
          <p:nvPr/>
        </p:nvSpPr>
        <p:spPr>
          <a:xfrm>
            <a:off x="6846840" y="2752920"/>
            <a:ext cx="38332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210" name="CustomShape 13"/>
          <p:cNvSpPr/>
          <p:nvPr/>
        </p:nvSpPr>
        <p:spPr>
          <a:xfrm>
            <a:off x="5934240" y="1801080"/>
            <a:ext cx="572760" cy="1063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Uses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global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from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File 2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211" name="CustomShape 14"/>
          <p:cNvSpPr/>
          <p:nvPr/>
        </p:nvSpPr>
        <p:spPr>
          <a:xfrm rot="10800000">
            <a:off x="6652440" y="3256920"/>
            <a:ext cx="190440" cy="583920"/>
          </a:xfrm>
          <a:prstGeom prst="rightBrace">
            <a:avLst>
              <a:gd fmla="val 141667" name="adj1"/>
              <a:gd fmla="val 50000" name="adj2"/>
            </a:avLst>
          </a:prstGeom>
          <a:solidFill>
            <a:srgbClr val="5b9bd5"/>
          </a:solidFill>
          <a:ln w="9360">
            <a:solidFill>
              <a:srgbClr val="000000"/>
            </a:solidFill>
            <a:round/>
          </a:ln>
        </p:spPr>
      </p:sp>
      <p:sp>
        <p:nvSpPr>
          <p:cNvPr id="212" name="Line 15"/>
          <p:cNvSpPr/>
          <p:nvPr/>
        </p:nvSpPr>
        <p:spPr>
          <a:xfrm>
            <a:off x="6846840" y="325656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213" name="Line 16"/>
          <p:cNvSpPr/>
          <p:nvPr/>
        </p:nvSpPr>
        <p:spPr>
          <a:xfrm>
            <a:off x="6846840" y="3835800"/>
            <a:ext cx="38332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</p:sp>
      <p:sp>
        <p:nvSpPr>
          <p:cNvPr id="214" name="CustomShape 17"/>
          <p:cNvSpPr/>
          <p:nvPr/>
        </p:nvSpPr>
        <p:spPr>
          <a:xfrm>
            <a:off x="5702040" y="3251520"/>
            <a:ext cx="78768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imes New Roman"/>
              </a:rPr>
              <a:t>Scope of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
</a:t>
            </a:r>
            <a:r>
              <a:rPr lang="en-US" sz="1600">
                <a:solidFill>
                  <a:srgbClr val="000000"/>
                </a:solidFill>
                <a:latin typeface="Times New Roman"/>
              </a:rPr>
              <a:t>from </a:t>
            </a:r>
            <a:r>
              <a:rPr lang="en-US" sz="1600">
                <a:solidFill>
                  <a:srgbClr val="000000"/>
                </a:solidFill>
                <a:latin typeface="Courier New"/>
              </a:rPr>
              <a:t>func2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Correction to Last Lecture – </a:t>
            </a:r>
            <a:r>
              <a:rPr lang="en-US" sz="4400">
                <a:solidFill>
                  <a:srgbClr val="000000"/>
                </a:solidFill>
                <a:latin typeface="Courier New"/>
              </a:rPr>
              <a:t>fgets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One thing that was left out of last lecture was the return value for 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fgets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When 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fgets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 attempts to read while at the end of input, it will return a zero pointer, 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NULL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Otherwise, it will return the buffer itself on a successful read.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This allows us to test whether or not the function received any input at all using control flow.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Corrected example usage:</a:t>
            </a:r>
            <a:endParaRPr/>
          </a:p>
          <a:p>
            <a:r>
              <a:rPr lang="en-US" sz="2400">
                <a:solidFill>
                  <a:srgbClr val="000000"/>
                </a:solidFill>
                <a:latin typeface="Courier New"/>
              </a:rPr>
              <a:t>char buff[100];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
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if (fgets(</a:t>
            </a:r>
            <a:r>
              <a:rPr b="1" lang="en-US" sz="2400">
                <a:solidFill>
                  <a:srgbClr val="c00000"/>
                </a:solidFill>
                <a:latin typeface="Courier New"/>
              </a:rPr>
              <a:t>buff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, </a:t>
            </a:r>
            <a:r>
              <a:rPr b="1" lang="en-US" sz="2400">
                <a:solidFill>
                  <a:srgbClr val="2e75b6"/>
                </a:solidFill>
                <a:latin typeface="Courier New"/>
              </a:rPr>
              <a:t>100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, </a:t>
            </a:r>
            <a:r>
              <a:rPr b="1" lang="en-US" sz="2400">
                <a:solidFill>
                  <a:srgbClr val="548235"/>
                </a:solidFill>
                <a:latin typeface="Courier New"/>
              </a:rPr>
              <a:t>stdin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))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
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printf("%s", buff);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Memory – The Stack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In the computer's memory architecture, there's a portion of memory dedicated to keeping track of the order of function calls as well as the parameters for them.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 stack begins at the higher addresses and is aggregated in the descending direction.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Each function call will have a what's called a "stack frame" pushed onto the stack for keeping track of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The parameters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The future return value (if any)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The part of the code the program needs to return to when it's done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Memory – Stack Frame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58028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Here, we have an example of a stack frame for the function 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f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.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
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int f(int a, int b, int c);</a:t>
            </a:r>
            <a:r>
              <a:rPr lang="en-US" sz="2800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Function arguments are pushed onto the stack in reverse order.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 blue address indicates where local variables will begin being allocated.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Local variables are pushed onto the stack because they will disappear when the function call ends.</a:t>
            </a:r>
            <a:endParaRPr/>
          </a:p>
        </p:txBody>
      </p:sp>
      <p:graphicFrame>
        <p:nvGraphicFramePr>
          <p:cNvPr id="86" name="Table 3"/>
          <p:cNvGraphicFramePr/>
          <p:nvPr/>
        </p:nvGraphicFramePr>
        <p:xfrm>
          <a:off x="6641280" y="1356120"/>
          <a:ext cx="4712040" cy="4820400"/>
        </p:xfrm>
        <a:graphic>
          <a:graphicData uri="http://schemas.openxmlformats.org/drawingml/2006/table">
            <a:tbl>
              <a:tblPr/>
              <a:tblGrid>
                <a:gridCol w="1827720"/>
                <a:gridCol w="2884320"/>
              </a:tblGrid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Times New Roman"/>
                        </a:rPr>
                        <a:t>Address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Times New Roman"/>
                        </a:rPr>
                        <a:t>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0x69832efc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*unused*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0x69832f00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*unused*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ourier New"/>
                        </a:rPr>
                        <a:t>0x69832f04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ourier New"/>
                        </a:rPr>
                        <a:t>*unused*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0x69832f08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0x69832f0c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Return Address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Argument #1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Argument #2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Argument #3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0x69832f20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0x69832f24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0x69832f28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Memory – Stack Frame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58028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ourier New"/>
              </a:rPr>
              <a:t>int f(int a, int b, int c) {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int d;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int e;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When the function ends, the return value is stored in a CPU register.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 program then resets the stack and uses the return address to resume running from that last point in the code after the function call.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This is not a complete discussion on the stack frame, however this topic will be covered more in depth in CS341.</a:t>
            </a:r>
            <a:endParaRPr/>
          </a:p>
        </p:txBody>
      </p:sp>
      <p:graphicFrame>
        <p:nvGraphicFramePr>
          <p:cNvPr id="89" name="Table 3"/>
          <p:cNvGraphicFramePr/>
          <p:nvPr/>
        </p:nvGraphicFramePr>
        <p:xfrm>
          <a:off x="6641280" y="1356120"/>
          <a:ext cx="4712040" cy="4820400"/>
        </p:xfrm>
        <a:graphic>
          <a:graphicData uri="http://schemas.openxmlformats.org/drawingml/2006/table">
            <a:tbl>
              <a:tblPr/>
              <a:tblGrid>
                <a:gridCol w="1827720"/>
                <a:gridCol w="2884320"/>
              </a:tblGrid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Times New Roman"/>
                        </a:rPr>
                        <a:t>Address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Times New Roman"/>
                        </a:rPr>
                        <a:t>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0x69832efc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*unused*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ourier New"/>
                        </a:rPr>
                        <a:t>0x69832f00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ourier New"/>
                        </a:rPr>
                        <a:t>int e;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ourier New"/>
                        </a:rPr>
                        <a:t>0x69832f04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ourier New"/>
                        </a:rPr>
                        <a:t>int d;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0x69832f08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0x69832f0c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Return Address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int a;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int b;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int c;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0x69832f1c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0x69832f20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0x69832f24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0x69832f28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ourier New"/>
                        </a:rPr>
                        <a:t>Stack Data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Variables – Local Automatic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Local variables are the usual variables declared inside of functions.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We should already know these very well.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As we discussed in the previous slides, these variables vanish along with the function's stack frame when the function completes.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Local variables will be considered to hold junk data unless assigned a value during declaration.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We call these variables automatic because they are only there when we can use them.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Every time the same function is called, these variables are pushed onto the stack with the stack frame.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Even if the same function already has a stack frame on the stack!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Variables – Local Static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A local static variable declared in a function is given it's own static, unchanging place in memory.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Static variables, unlike automatic, are not put onto the stack.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static int var;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Static variables are guaranteed to be initialized to their zero value.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ourier New"/>
              </a:rPr>
              <a:t>char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 gets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'\0'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 gets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0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float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double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 get </a:t>
            </a:r>
            <a:r>
              <a:rPr lang="en-US" sz="2400">
                <a:solidFill>
                  <a:srgbClr val="000000"/>
                </a:solidFill>
                <a:latin typeface="Courier New"/>
              </a:rPr>
              <a:t>0.0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If the static variable is given a value during declaration, it is done exactly once before any other code has been run.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You should only use static local variables if you want to share information with future calls to the same function.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"This function ran X times." or "The last time this function ran, it took 3 minutes."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Variables – Global / External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Global or external variables are variables declared outside of any function inside of a source file.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int var;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>
                <a:solidFill>
                  <a:srgbClr val="000000"/>
                </a:solidFill>
                <a:latin typeface="Courier New"/>
              </a:rPr>
              <a:t> /* won't look any different */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These variables are visible to every block statement in the program.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Not just the source file they're declared in, but every other source file used to build the program.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This kind of variable is useful for passing information between functions or between source files.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Global variables are always initialized to their 0 value.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</a:rPr>
              <a:t>Variables – Global / External Static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Global static or external static variables are global variables which are only visible within the source file they are defined in.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As a result of being visible only to their source file, they are considered to be a safer option than normal global variables where intra-module communication is needed.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We have not yet discussed in-depth programs with multiple source files, that will be for another class.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Like normal global variables, they are initialized to 0 instead of junk.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Like static local variables, they are initialized once before any other code is executed/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