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Files I/O, Streams, I/O Redirection, Reading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E5960-4D58-443E-99D3-5352CD88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– Pipes, Program to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E801E-E930-4188-B276-3873C717F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Often, you'll find yourself wanting to connect the output of one program to the input of another.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For example, in </a:t>
            </a:r>
            <a:r>
              <a:rPr lang="en-US" dirty="0" err="1">
                <a:cs typeface="Courier New" panose="02070309020205020404" pitchFamily="49" charset="0"/>
              </a:rPr>
              <a:t>PuTTY</a:t>
            </a:r>
            <a:r>
              <a:rPr lang="en-US" dirty="0">
                <a:cs typeface="Courier New" panose="02070309020205020404" pitchFamily="49" charset="0"/>
              </a:rPr>
              <a:t>, you can only scroll back 200 lines of console.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dirty="0">
                <a:cs typeface="Courier New" panose="02070309020205020404" pitchFamily="49" charset="0"/>
              </a:rPr>
              <a:t>If you're in a folder with over 200 files,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-l</a:t>
            </a:r>
            <a:r>
              <a:rPr lang="en-US" dirty="0">
                <a:cs typeface="Courier New" panose="02070309020205020404" pitchFamily="49" charset="0"/>
              </a:rPr>
              <a:t> redirected into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less</a:t>
            </a:r>
            <a:r>
              <a:rPr lang="en-US" dirty="0">
                <a:cs typeface="Courier New" panose="02070309020205020404" pitchFamily="49" charset="0"/>
              </a:rPr>
              <a:t> will allow you to view all of them without cutoff. </a:t>
            </a:r>
            <a:r>
              <a:rPr lang="en-US" i="1" dirty="0">
                <a:cs typeface="Courier New" panose="02070309020205020404" pitchFamily="49" charset="0"/>
              </a:rPr>
              <a:t>Try it.</a:t>
            </a:r>
          </a:p>
          <a:p>
            <a:r>
              <a:rPr lang="en-US" dirty="0"/>
              <a:t>This is called piping and uses the pipe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/>
              <a:t>) operator.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prog1 arg1 arg2 | prog2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programs will actually run concurrently, stopping only if waiting for input from the previous.</a:t>
            </a:r>
          </a:p>
          <a:p>
            <a:r>
              <a:rPr lang="en-US" dirty="0"/>
              <a:t>You can actually continue to stack pipe connections between programs indefinitely.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prog1 | prog2 | prog3 | …</a:t>
            </a:r>
          </a:p>
        </p:txBody>
      </p:sp>
    </p:spTree>
    <p:extLst>
      <p:ext uri="{BB962C8B-B14F-4D97-AF65-F5344CB8AC3E}">
        <p14:creationId xmlns:p14="http://schemas.microsoft.com/office/powerpoint/2010/main" val="32659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06EB7-4CB7-4AD8-AAA5-40AC82008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– Reading Numeric Values w/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D6DEE-62B7-48BA-AB6F-C0F02C0BE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One thing to note when dealing with input is that content from file and console streams will be in raw text.</a:t>
            </a:r>
          </a:p>
          <a:p>
            <a:pPr lvl="1"/>
            <a:r>
              <a:rPr lang="en-US" dirty="0"/>
              <a:t>Reading in a number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 will not grant you a numeric value!</a:t>
            </a:r>
          </a:p>
          <a:p>
            <a:r>
              <a:rPr lang="en-US" dirty="0"/>
              <a:t>If you want to read the text representation of a number as a numeric value, you need to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.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works like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/>
              <a:t> in reverse, it takes content from the stream and puts the values at the specified addresses.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(stream, format, arguments);</a:t>
            </a:r>
          </a:p>
          <a:p>
            <a:r>
              <a:rPr lang="en-US" dirty="0"/>
              <a:t>The arguments after the format string must be addresses.</a:t>
            </a:r>
          </a:p>
          <a:p>
            <a:pPr lvl="1"/>
            <a:r>
              <a:rPr lang="en-US" dirty="0"/>
              <a:t>This is similar to passing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char[]</a:t>
            </a:r>
            <a:r>
              <a:rPr lang="en-US" dirty="0"/>
              <a:t> as a buffer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Remember: for numeric variables, get their addresses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92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AFABD-8E79-4A0B-A927-4B8A69E41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3D8EB-B62C-4E47-AAC2-1448D7031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will read one character at a time from input, matching each character against the format string.</a:t>
            </a:r>
          </a:p>
          <a:p>
            <a:r>
              <a:rPr lang="en-US" dirty="0"/>
              <a:t>Once it reaches a placeholder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dirty="0"/>
              <a:t> for example), it tries to parse the next characters in input as part of that value.</a:t>
            </a:r>
          </a:p>
          <a:p>
            <a:pPr lvl="1"/>
            <a:r>
              <a:rPr lang="en-US" dirty="0"/>
              <a:t>If it cannot, we have a match error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stops reading input.</a:t>
            </a:r>
          </a:p>
          <a:p>
            <a:r>
              <a:rPr lang="en-US" dirty="0"/>
              <a:t>Whitespace characters are placeholders for any number of whitespace characters. </a:t>
            </a:r>
          </a:p>
          <a:p>
            <a:r>
              <a:rPr lang="en-US" dirty="0"/>
              <a:t>Non-whitespace characters must match up exactly or there will be a match error.</a:t>
            </a:r>
          </a:p>
          <a:p>
            <a:r>
              <a:rPr lang="en-US" dirty="0"/>
              <a:t>The return value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-type and indicates the number of arguments successfully read from the stream.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if it reads no items and fails to match the format string.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if it encounters a end-of-file or a read error.</a:t>
            </a:r>
          </a:p>
        </p:txBody>
      </p:sp>
    </p:spTree>
    <p:extLst>
      <p:ext uri="{BB962C8B-B14F-4D97-AF65-F5344CB8AC3E}">
        <p14:creationId xmlns:p14="http://schemas.microsoft.com/office/powerpoint/2010/main" val="32528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E4A67-6A28-4720-B6B3-7D92E42A0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F1B-58A6-42B6-8EEE-CB6F910F9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383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a; char b;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(stdin, "%d %c", &amp;a, &amp;b);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53C8-211D-4422-B564-823C21D43B39}"/>
              </a:ext>
            </a:extLst>
          </p:cNvPr>
          <p:cNvSpPr txBox="1"/>
          <p:nvPr/>
        </p:nvSpPr>
        <p:spPr>
          <a:xfrm>
            <a:off x="838200" y="4173607"/>
            <a:ext cx="94765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B8604C-CE3A-4496-B2D6-3776C3F1DBAF}"/>
              </a:ext>
            </a:extLst>
          </p:cNvPr>
          <p:cNvSpPr txBox="1"/>
          <p:nvPr/>
        </p:nvSpPr>
        <p:spPr>
          <a:xfrm>
            <a:off x="1913313" y="4173606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b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B38465-1907-4D2A-88B1-664B50D8A8A9}"/>
              </a:ext>
            </a:extLst>
          </p:cNvPr>
          <p:cNvSpPr txBox="1"/>
          <p:nvPr/>
        </p:nvSpPr>
        <p:spPr>
          <a:xfrm>
            <a:off x="838200" y="3250276"/>
            <a:ext cx="17276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 x</a:t>
            </a:r>
            <a:r>
              <a:rPr lang="en-US" dirty="0"/>
              <a:t>"</a:t>
            </a:r>
          </a:p>
          <a:p>
            <a:r>
              <a:rPr lang="en-US" dirty="0"/>
              <a:t>Return Value: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""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013130-C5A7-4670-AF52-8B97DD89889C}"/>
              </a:ext>
            </a:extLst>
          </p:cNvPr>
          <p:cNvSpPr txBox="1"/>
          <p:nvPr/>
        </p:nvSpPr>
        <p:spPr>
          <a:xfrm>
            <a:off x="4082934" y="4173607"/>
            <a:ext cx="94765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00FA2F-2FC0-495B-8116-020999A000AC}"/>
              </a:ext>
            </a:extLst>
          </p:cNvPr>
          <p:cNvSpPr txBox="1"/>
          <p:nvPr/>
        </p:nvSpPr>
        <p:spPr>
          <a:xfrm>
            <a:off x="5158047" y="4173606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b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'1'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5585E3-36D9-430C-B7C1-5ACF4228BD49}"/>
              </a:ext>
            </a:extLst>
          </p:cNvPr>
          <p:cNvSpPr txBox="1"/>
          <p:nvPr/>
        </p:nvSpPr>
        <p:spPr>
          <a:xfrm>
            <a:off x="4082934" y="3250276"/>
            <a:ext cx="17276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10 10</a:t>
            </a:r>
            <a:r>
              <a:rPr lang="en-US" dirty="0"/>
              <a:t>"</a:t>
            </a:r>
          </a:p>
          <a:p>
            <a:r>
              <a:rPr lang="en-US" dirty="0"/>
              <a:t>Return Value: 2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cs typeface="Courier New" panose="02070309020205020404" pitchFamily="49" charset="0"/>
              </a:rPr>
              <a:t>"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7C6D4F-3572-46F7-B36B-6DF21BD612D9}"/>
              </a:ext>
            </a:extLst>
          </p:cNvPr>
          <p:cNvSpPr txBox="1"/>
          <p:nvPr/>
        </p:nvSpPr>
        <p:spPr>
          <a:xfrm>
            <a:off x="7327668" y="4173607"/>
            <a:ext cx="94765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BFA0ED-3074-4D88-8F6C-0B8A2970F082}"/>
              </a:ext>
            </a:extLst>
          </p:cNvPr>
          <p:cNvSpPr txBox="1"/>
          <p:nvPr/>
        </p:nvSpPr>
        <p:spPr>
          <a:xfrm>
            <a:off x="8402781" y="4173606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b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*junk*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838AF5-A83C-4BD9-95D1-D3C5E5DB866C}"/>
              </a:ext>
            </a:extLst>
          </p:cNvPr>
          <p:cNvSpPr txBox="1"/>
          <p:nvPr/>
        </p:nvSpPr>
        <p:spPr>
          <a:xfrm>
            <a:off x="7327668" y="3250276"/>
            <a:ext cx="17276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/>
              <a:t>"</a:t>
            </a:r>
          </a:p>
          <a:p>
            <a:r>
              <a:rPr lang="en-US" dirty="0"/>
              <a:t>Return Value: 1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27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EB38465-1907-4D2A-88B1-664B50D8A8A9}"/>
              </a:ext>
            </a:extLst>
          </p:cNvPr>
          <p:cNvSpPr txBox="1"/>
          <p:nvPr/>
        </p:nvSpPr>
        <p:spPr>
          <a:xfrm>
            <a:off x="838199" y="3250276"/>
            <a:ext cx="21696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 "(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5,6)</a:t>
            </a:r>
            <a:r>
              <a:rPr lang="en-US" dirty="0"/>
              <a:t>"</a:t>
            </a:r>
          </a:p>
          <a:p>
            <a:r>
              <a:rPr lang="en-US" dirty="0"/>
              <a:t>Return Value: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""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FE4A67-6A28-4720-B6B3-7D92E42A0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F1B-58A6-42B6-8EEE-CB6F910F9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383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(stdin, "(%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d,%d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)", &amp;a, &amp;b);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53C8-211D-4422-B564-823C21D43B39}"/>
              </a:ext>
            </a:extLst>
          </p:cNvPr>
          <p:cNvSpPr txBox="1"/>
          <p:nvPr/>
        </p:nvSpPr>
        <p:spPr>
          <a:xfrm>
            <a:off x="838200" y="4173607"/>
            <a:ext cx="94765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B8604C-CE3A-4496-B2D6-3776C3F1DBAF}"/>
              </a:ext>
            </a:extLst>
          </p:cNvPr>
          <p:cNvSpPr txBox="1"/>
          <p:nvPr/>
        </p:nvSpPr>
        <p:spPr>
          <a:xfrm>
            <a:off x="1913313" y="4173606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63BDAE-9ADE-477F-939E-9231B6E99FBD}"/>
              </a:ext>
            </a:extLst>
          </p:cNvPr>
          <p:cNvSpPr txBox="1"/>
          <p:nvPr/>
        </p:nvSpPr>
        <p:spPr>
          <a:xfrm>
            <a:off x="3617421" y="3254432"/>
            <a:ext cx="21696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 "(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5,X6)</a:t>
            </a:r>
            <a:r>
              <a:rPr lang="en-US" dirty="0"/>
              <a:t>"</a:t>
            </a:r>
          </a:p>
          <a:p>
            <a:r>
              <a:rPr lang="en-US" dirty="0"/>
              <a:t>Return Value: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X6)</a:t>
            </a:r>
            <a:r>
              <a:rPr lang="en-US" dirty="0">
                <a:cs typeface="Courier New" panose="02070309020205020404" pitchFamily="49" charset="0"/>
              </a:rPr>
              <a:t>"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7B5120A-4B0D-4F9D-AC27-3778D96DED72}"/>
              </a:ext>
            </a:extLst>
          </p:cNvPr>
          <p:cNvSpPr txBox="1"/>
          <p:nvPr/>
        </p:nvSpPr>
        <p:spPr>
          <a:xfrm>
            <a:off x="3617422" y="4177763"/>
            <a:ext cx="94765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2CE8E6-4BF3-482C-87BF-25542C734915}"/>
              </a:ext>
            </a:extLst>
          </p:cNvPr>
          <p:cNvSpPr txBox="1"/>
          <p:nvPr/>
        </p:nvSpPr>
        <p:spPr>
          <a:xfrm>
            <a:off x="4692535" y="4177762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*junk*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051D73-F42C-4518-B383-5F68BFDC012F}"/>
              </a:ext>
            </a:extLst>
          </p:cNvPr>
          <p:cNvSpPr txBox="1"/>
          <p:nvPr/>
        </p:nvSpPr>
        <p:spPr>
          <a:xfrm>
            <a:off x="6396642" y="3250276"/>
            <a:ext cx="21696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5,6)</a:t>
            </a:r>
            <a:r>
              <a:rPr lang="en-US" dirty="0"/>
              <a:t>"</a:t>
            </a:r>
          </a:p>
          <a:p>
            <a:r>
              <a:rPr lang="en-US" dirty="0"/>
              <a:t>Return Value: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5,6)</a:t>
            </a:r>
            <a:r>
              <a:rPr lang="en-US" dirty="0">
                <a:cs typeface="Courier New" panose="02070309020205020404" pitchFamily="49" charset="0"/>
              </a:rPr>
              <a:t>"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5C1BE5-6985-4C47-B7DC-93F44C3B7D24}"/>
              </a:ext>
            </a:extLst>
          </p:cNvPr>
          <p:cNvSpPr txBox="1"/>
          <p:nvPr/>
        </p:nvSpPr>
        <p:spPr>
          <a:xfrm>
            <a:off x="6396643" y="4173607"/>
            <a:ext cx="10751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*junk*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FE38DD-11D0-4DD4-8C5D-43885907D978}"/>
              </a:ext>
            </a:extLst>
          </p:cNvPr>
          <p:cNvSpPr txBox="1"/>
          <p:nvPr/>
        </p:nvSpPr>
        <p:spPr>
          <a:xfrm>
            <a:off x="7604760" y="4173606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*junk*</a:t>
            </a:r>
          </a:p>
        </p:txBody>
      </p:sp>
    </p:spTree>
    <p:extLst>
      <p:ext uri="{BB962C8B-B14F-4D97-AF65-F5344CB8AC3E}">
        <p14:creationId xmlns:p14="http://schemas.microsoft.com/office/powerpoint/2010/main" val="336286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EB38465-1907-4D2A-88B1-664B50D8A8A9}"/>
              </a:ext>
            </a:extLst>
          </p:cNvPr>
          <p:cNvSpPr txBox="1"/>
          <p:nvPr/>
        </p:nvSpPr>
        <p:spPr>
          <a:xfrm>
            <a:off x="838199" y="3250276"/>
            <a:ext cx="24785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x,10\ny,20</a:t>
            </a:r>
            <a:r>
              <a:rPr lang="en-US" dirty="0"/>
              <a:t>"</a:t>
            </a:r>
          </a:p>
          <a:p>
            <a:r>
              <a:rPr lang="en-US" dirty="0"/>
              <a:t>First Return Value: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First 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\ny,20</a:t>
            </a:r>
            <a:r>
              <a:rPr lang="en-US" dirty="0">
                <a:cs typeface="Courier New" panose="02070309020205020404" pitchFamily="49" charset="0"/>
              </a:rPr>
              <a:t>"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FE4A67-6A28-4720-B6B3-7D92E42A0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F1B-58A6-42B6-8EEE-CB6F910F9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38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a;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b; char c;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(stdin, "%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c,%d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&amp;a, &amp;b); /* first */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(stdin, "%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c,%d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&amp;c, &amp;d); /* second */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53C8-211D-4422-B564-823C21D43B39}"/>
              </a:ext>
            </a:extLst>
          </p:cNvPr>
          <p:cNvSpPr txBox="1"/>
          <p:nvPr/>
        </p:nvSpPr>
        <p:spPr>
          <a:xfrm>
            <a:off x="838200" y="4173607"/>
            <a:ext cx="10945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a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B8604C-CE3A-4496-B2D6-3776C3F1DBAF}"/>
              </a:ext>
            </a:extLst>
          </p:cNvPr>
          <p:cNvSpPr txBox="1"/>
          <p:nvPr/>
        </p:nvSpPr>
        <p:spPr>
          <a:xfrm>
            <a:off x="2077488" y="4173607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28C930-2E5A-4CB6-BD65-CC6779ED97F0}"/>
              </a:ext>
            </a:extLst>
          </p:cNvPr>
          <p:cNvSpPr txBox="1"/>
          <p:nvPr/>
        </p:nvSpPr>
        <p:spPr>
          <a:xfrm>
            <a:off x="3316778" y="3250276"/>
            <a:ext cx="24785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Second Return Value: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Second 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""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B02CDE-EF35-47E3-9CF2-DC96CA4EF69C}"/>
              </a:ext>
            </a:extLst>
          </p:cNvPr>
          <p:cNvSpPr txBox="1"/>
          <p:nvPr/>
        </p:nvSpPr>
        <p:spPr>
          <a:xfrm>
            <a:off x="3316779" y="4173607"/>
            <a:ext cx="10945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c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D9E1F6-5F89-461A-87C8-6C6E7BFDD060}"/>
              </a:ext>
            </a:extLst>
          </p:cNvPr>
          <p:cNvSpPr txBox="1"/>
          <p:nvPr/>
        </p:nvSpPr>
        <p:spPr>
          <a:xfrm>
            <a:off x="4556067" y="4173607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3C1F92-ED66-463E-9ED6-F98F1D2E99C5}"/>
              </a:ext>
            </a:extLst>
          </p:cNvPr>
          <p:cNvSpPr txBox="1"/>
          <p:nvPr/>
        </p:nvSpPr>
        <p:spPr>
          <a:xfrm>
            <a:off x="6396645" y="3279371"/>
            <a:ext cx="24785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Input: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10\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dirty="0"/>
              <a:t>"</a:t>
            </a:r>
          </a:p>
          <a:p>
            <a:r>
              <a:rPr lang="en-US" dirty="0"/>
              <a:t>First Return Value: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First 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10\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dirty="0">
                <a:cs typeface="Courier New" panose="02070309020205020404" pitchFamily="49" charset="0"/>
              </a:rPr>
              <a:t>"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FEBBF2-D22C-429D-AE1C-9C11C5D87AA3}"/>
              </a:ext>
            </a:extLst>
          </p:cNvPr>
          <p:cNvSpPr txBox="1"/>
          <p:nvPr/>
        </p:nvSpPr>
        <p:spPr>
          <a:xfrm>
            <a:off x="6396646" y="4202702"/>
            <a:ext cx="10945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a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D249C4-90E6-48E5-A4AF-AEC594B8607C}"/>
              </a:ext>
            </a:extLst>
          </p:cNvPr>
          <p:cNvSpPr txBox="1"/>
          <p:nvPr/>
        </p:nvSpPr>
        <p:spPr>
          <a:xfrm>
            <a:off x="7635934" y="4202702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*junk*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5F940E0-1D81-40F6-B78D-36AECFF745E9}"/>
              </a:ext>
            </a:extLst>
          </p:cNvPr>
          <p:cNvSpPr txBox="1"/>
          <p:nvPr/>
        </p:nvSpPr>
        <p:spPr>
          <a:xfrm>
            <a:off x="8875224" y="3279371"/>
            <a:ext cx="24785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Second Return Value: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dirty="0">
                <a:cs typeface="Courier New" panose="02070309020205020404" pitchFamily="49" charset="0"/>
              </a:rPr>
              <a:t>Variables: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Second Input remaining:</a:t>
            </a:r>
          </a:p>
          <a:p>
            <a:r>
              <a:rPr lang="en-US" dirty="0">
                <a:cs typeface="Courier New" panose="02070309020205020404" pitchFamily="49" charset="0"/>
              </a:rPr>
              <a:t>"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0\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dirty="0">
                <a:cs typeface="Courier New" panose="02070309020205020404" pitchFamily="49" charset="0"/>
              </a:rPr>
              <a:t>"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71B1E0-8209-43C3-AD05-9DF0BD76BD67}"/>
              </a:ext>
            </a:extLst>
          </p:cNvPr>
          <p:cNvSpPr txBox="1"/>
          <p:nvPr/>
        </p:nvSpPr>
        <p:spPr>
          <a:xfrm>
            <a:off x="8875225" y="4202702"/>
            <a:ext cx="10945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c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3B382D-8A4F-4A5C-AA21-C275A12C9FAE}"/>
              </a:ext>
            </a:extLst>
          </p:cNvPr>
          <p:cNvSpPr txBox="1"/>
          <p:nvPr/>
        </p:nvSpPr>
        <p:spPr>
          <a:xfrm>
            <a:off x="10114513" y="4202702"/>
            <a:ext cx="1094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</a:t>
            </a:r>
          </a:p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*junk*</a:t>
            </a:r>
          </a:p>
        </p:txBody>
      </p:sp>
    </p:spTree>
    <p:extLst>
      <p:ext uri="{BB962C8B-B14F-4D97-AF65-F5344CB8AC3E}">
        <p14:creationId xmlns:p14="http://schemas.microsoft.com/office/powerpoint/2010/main" val="77719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84EF9-139F-4DC3-A96C-84E666080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dirty="0"/>
              <a:t> type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6B40E-9F5B-4213-8858-C3E3D53A4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Often times, it's important to read stored content off of the file system.</a:t>
            </a:r>
          </a:p>
          <a:p>
            <a:r>
              <a:rPr lang="en-US" dirty="0" err="1"/>
              <a:t>stdio.h</a:t>
            </a:r>
            <a:r>
              <a:rPr lang="en-US" dirty="0"/>
              <a:t> includes a suite of functions for the access and modification of files.</a:t>
            </a:r>
          </a:p>
          <a:p>
            <a:r>
              <a:rPr lang="en-US" dirty="0"/>
              <a:t>To handle a file in C, one must declare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dirty="0"/>
              <a:t> pointer-type variable.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FILE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Then, you need to assign to that variable an opened file.</a:t>
            </a:r>
          </a:p>
          <a:p>
            <a:pPr lvl="1"/>
            <a:r>
              <a:rPr lang="en-US" dirty="0"/>
              <a:t>Opening a file can be done in a number of modes: r (for read), w (for write), a (for append).</a:t>
            </a:r>
          </a:p>
          <a:p>
            <a:pPr lvl="1"/>
            <a:r>
              <a:rPr lang="en-US" dirty="0"/>
              <a:t>There are more modes but they aren't important right now.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filename.ext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"r");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7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16736-7869-4F6B-91C5-4E90F76FB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CA36E-B645-4DA6-B0EC-FFF2B8CAC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The </a:t>
            </a:r>
            <a:r>
              <a:rPr lang="fr-FR" dirty="0" err="1"/>
              <a:t>fopen</a:t>
            </a:r>
            <a:r>
              <a:rPr lang="fr-FR" dirty="0"/>
              <a:t>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takes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arguments, a file </a:t>
            </a:r>
            <a:r>
              <a:rPr lang="fr-FR" dirty="0" err="1"/>
              <a:t>name</a:t>
            </a:r>
            <a:r>
              <a:rPr lang="fr-FR" dirty="0"/>
              <a:t> and a mode.</a:t>
            </a:r>
          </a:p>
          <a:p>
            <a:pPr marL="0" indent="0">
              <a:buNone/>
            </a:pP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, mode)</a:t>
            </a:r>
          </a:p>
          <a:p>
            <a:r>
              <a:rPr lang="en-US" dirty="0"/>
              <a:t>Modes are string values: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dirty="0"/>
              <a:t> for reading; the file can be read from using </a:t>
            </a:r>
            <a:r>
              <a:rPr lang="en-US" dirty="0" err="1"/>
              <a:t>fgets</a:t>
            </a:r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dirty="0"/>
              <a:t> for writing; this will delete the files contents if it already exists.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n-US" dirty="0"/>
              <a:t> for appending; this will add new content to the end of a file if it already exists.</a:t>
            </a:r>
            <a:endParaRPr lang="fr-FR" dirty="0"/>
          </a:p>
          <a:p>
            <a:r>
              <a:rPr lang="fr-FR" dirty="0"/>
              <a:t>If the program has permission in </a:t>
            </a:r>
            <a:r>
              <a:rPr lang="fr-FR" dirty="0" err="1"/>
              <a:t>that</a:t>
            </a:r>
            <a:r>
              <a:rPr lang="fr-FR" dirty="0"/>
              <a:t> folder to </a:t>
            </a:r>
            <a:r>
              <a:rPr lang="fr-FR" dirty="0" err="1"/>
              <a:t>read</a:t>
            </a:r>
            <a:r>
              <a:rPr lang="fr-FR" dirty="0"/>
              <a:t>/</a:t>
            </a:r>
            <a:r>
              <a:rPr lang="fr-FR" dirty="0" err="1"/>
              <a:t>write</a:t>
            </a:r>
            <a:r>
              <a:rPr lang="fr-FR" dirty="0"/>
              <a:t> files, the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return a non-</a:t>
            </a:r>
            <a:r>
              <a:rPr lang="fr-FR" dirty="0" err="1"/>
              <a:t>zero</a:t>
            </a:r>
            <a:r>
              <a:rPr lang="fr-FR" dirty="0"/>
              <a:t>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FILE*</a:t>
            </a:r>
            <a:r>
              <a:rPr lang="fr-FR" dirty="0"/>
              <a:t> value.</a:t>
            </a:r>
          </a:p>
          <a:p>
            <a:r>
              <a:rPr lang="en-US" dirty="0"/>
              <a:t>If the program does not have permission or there is some other error, it will return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, a zero value.</a:t>
            </a:r>
          </a:p>
        </p:txBody>
      </p:sp>
    </p:spTree>
    <p:extLst>
      <p:ext uri="{BB962C8B-B14F-4D97-AF65-F5344CB8AC3E}">
        <p14:creationId xmlns:p14="http://schemas.microsoft.com/office/powerpoint/2010/main" val="285818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D930A-D0C2-4A45-B38D-7434F747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– Reading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313DA-5ACD-467C-A92E-8BF97780D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Reading files is nearly identical to the way we read input.</a:t>
            </a:r>
          </a:p>
          <a:p>
            <a:r>
              <a:rPr lang="en-US" dirty="0"/>
              <a:t>Using </a:t>
            </a:r>
            <a:r>
              <a:rPr lang="en-US" dirty="0" err="1"/>
              <a:t>fgets</a:t>
            </a:r>
            <a:r>
              <a:rPr lang="en-US" dirty="0"/>
              <a:t>, instead of specifying stdin, we can simple specify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FILE*</a:t>
            </a:r>
            <a:r>
              <a:rPr lang="en-US" dirty="0"/>
              <a:t> for the file that we want to read from.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FILE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("input.txt", "r");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(buffer, 1000,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/* successfully read line from file */</a:t>
            </a:r>
          </a:p>
          <a:p>
            <a:r>
              <a:rPr lang="en-US" dirty="0"/>
              <a:t>Effectively, reading from a file and reading from the console are treated exactly the same by the operating system.</a:t>
            </a:r>
          </a:p>
          <a:p>
            <a:r>
              <a:rPr lang="en-US" dirty="0"/>
              <a:t>This will give us some interesting leverage later on for combining existing programs together.</a:t>
            </a:r>
          </a:p>
        </p:txBody>
      </p:sp>
    </p:spTree>
    <p:extLst>
      <p:ext uri="{BB962C8B-B14F-4D97-AF65-F5344CB8AC3E}">
        <p14:creationId xmlns:p14="http://schemas.microsoft.com/office/powerpoint/2010/main" val="197928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4ACEA-5B5C-4588-8405-E0F9912D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– Writing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BFDC4-81E8-4463-B1CE-2EE2012BC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We're familiar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 for our outputting needs, but it's actually a wrapper over a more versatile function.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arguments…)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/>
              <a:t> functions just like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 except that it will output to any stream (either a file or screen).</a:t>
            </a:r>
          </a:p>
          <a:p>
            <a:pPr lvl="1"/>
            <a:r>
              <a:rPr lang="en-US" dirty="0"/>
              <a:t>Not discussed before, but both functions return a </a:t>
            </a:r>
            <a:r>
              <a:rPr lang="en-US" dirty="0">
                <a:cs typeface="Courier New" panose="02070309020205020404" pitchFamily="49" charset="0"/>
              </a:rPr>
              <a:t>negative</a:t>
            </a:r>
            <a:r>
              <a:rPr lang="en-US" dirty="0"/>
              <a:t> on failure to output.</a:t>
            </a:r>
          </a:p>
          <a:p>
            <a:r>
              <a:rPr lang="en-US" dirty="0"/>
              <a:t>The first argument is a stream, and the rest are the arguments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.</a:t>
            </a:r>
          </a:p>
          <a:p>
            <a:r>
              <a:rPr lang="en-US" dirty="0"/>
              <a:t>Similar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 allowing us to specify a file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, we can specify a file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FILE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("outputfile.txt", "w");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"Hi!");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"Hey, %s", name);</a:t>
            </a:r>
          </a:p>
        </p:txBody>
      </p:sp>
    </p:spTree>
    <p:extLst>
      <p:ext uri="{BB962C8B-B14F-4D97-AF65-F5344CB8AC3E}">
        <p14:creationId xmlns:p14="http://schemas.microsoft.com/office/powerpoint/2010/main" val="110693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E5688-50D7-4D79-92FA-59A66B2B7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B235C-F4E7-41B6-ACED-BC0A33961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important thing to note about output is that your content will not be immediately sent to it's destination as you print it.</a:t>
            </a:r>
          </a:p>
          <a:p>
            <a:r>
              <a:rPr lang="en-US" dirty="0"/>
              <a:t>This is to avoid slowdown in the operating system by programs which output one byte at a time.</a:t>
            </a:r>
          </a:p>
          <a:p>
            <a:r>
              <a:rPr lang="en-US" dirty="0"/>
              <a:t>It's more efficient to store output temporarily in a buffer and commit output to a destination when the buffer gets full or some signal character is sent.</a:t>
            </a:r>
          </a:p>
          <a:p>
            <a:pPr lvl="1"/>
            <a:r>
              <a:rPr lang="en-US" dirty="0"/>
              <a:t>For example, you may notice that your programs usually wait for you to hit Enter before doing anything with your input.</a:t>
            </a:r>
          </a:p>
          <a:p>
            <a:r>
              <a:rPr lang="en-US" dirty="0"/>
              <a:t>To force the operating system to commit the output on a stream, we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754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EB82B-E860-42F3-B175-FF31EC2DE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5C549-A806-46A6-A803-6B2FC8A6A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When opening files, you need to be aware of the resources of the machine.</a:t>
            </a:r>
          </a:p>
          <a:p>
            <a:r>
              <a:rPr lang="en-US" dirty="0"/>
              <a:t>Whenever you open a file for reading or writing, the OS has to mediate communication between your program and the filesystem.</a:t>
            </a:r>
          </a:p>
          <a:p>
            <a:r>
              <a:rPr lang="en-US" dirty="0"/>
              <a:t>This is done through file descriptors, and there are a limited amount of them at any one time.</a:t>
            </a:r>
          </a:p>
          <a:p>
            <a:pPr lvl="1"/>
            <a:r>
              <a:rPr lang="en-US" dirty="0"/>
              <a:t>When the system runs out of file descriptors, opening files will fail.</a:t>
            </a:r>
          </a:p>
          <a:p>
            <a:r>
              <a:rPr lang="en-US" dirty="0"/>
              <a:t>When you are done with a file, you should run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(stream)</a:t>
            </a:r>
            <a:r>
              <a:rPr lang="en-US" dirty="0"/>
              <a:t> to release the resource.</a:t>
            </a:r>
          </a:p>
          <a:p>
            <a:r>
              <a:rPr lang="en-US" dirty="0"/>
              <a:t>On Windows, failing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/>
              <a:t> a file may result in the file being inaccessible by other programs until your program terminates.</a:t>
            </a:r>
          </a:p>
        </p:txBody>
      </p:sp>
    </p:spTree>
    <p:extLst>
      <p:ext uri="{BB962C8B-B14F-4D97-AF65-F5344CB8AC3E}">
        <p14:creationId xmlns:p14="http://schemas.microsoft.com/office/powerpoint/2010/main" val="16390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EB831-C41E-4ED4-849B-DDB00613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– File to Standard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B45EE-0126-4E99-BD81-9885624B9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Again, since files and console output are treated identically by the machine, we should be able to use files whenever we're expected to use written input.</a:t>
            </a:r>
          </a:p>
          <a:p>
            <a:r>
              <a:rPr lang="en-US" dirty="0"/>
              <a:t>Without having to recompile a program to change which stream it's reading from, we can use what's called Redirection.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prog arg1 arg2 &lt;input.txt</a:t>
            </a:r>
          </a:p>
          <a:p>
            <a:r>
              <a:rPr lang="en-US" dirty="0"/>
              <a:t>Input redirection uses the less-than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) operator next to the file.</a:t>
            </a:r>
          </a:p>
          <a:p>
            <a:r>
              <a:rPr lang="en-US" dirty="0"/>
              <a:t>This is done in the Linux command-line when writing a command.</a:t>
            </a:r>
          </a:p>
          <a:p>
            <a:r>
              <a:rPr lang="en-US" dirty="0"/>
              <a:t>This is incredibly useful going forward for testing your code.</a:t>
            </a:r>
          </a:p>
          <a:p>
            <a:pPr lvl="1"/>
            <a:r>
              <a:rPr lang="en-US" dirty="0"/>
              <a:t>Simply type out the input you expect to give manually and save it to a file.</a:t>
            </a:r>
          </a:p>
        </p:txBody>
      </p:sp>
    </p:spTree>
    <p:extLst>
      <p:ext uri="{BB962C8B-B14F-4D97-AF65-F5344CB8AC3E}">
        <p14:creationId xmlns:p14="http://schemas.microsoft.com/office/powerpoint/2010/main" val="230702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6218B-4B29-4225-BE51-8E9F3B59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– Standard Output to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41213-70F8-403A-9097-FA7DACEB1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stands to reason that if you want to save the output of a program to a file, you should be able to redirect output, as well.</a:t>
            </a:r>
          </a:p>
          <a:p>
            <a:r>
              <a:rPr lang="en-US" dirty="0"/>
              <a:t>Well, you can: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prog arg1 arg2 &gt;output.txt</a:t>
            </a:r>
          </a:p>
          <a:p>
            <a:r>
              <a:rPr lang="en-US" dirty="0"/>
              <a:t>This will delete all the original content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output.txt</a:t>
            </a:r>
            <a:r>
              <a:rPr lang="en-US" dirty="0"/>
              <a:t> if it existed.</a:t>
            </a:r>
          </a:p>
          <a:p>
            <a:r>
              <a:rPr lang="en-US" dirty="0"/>
              <a:t>If you want to append output to the file, keeping the original content: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prog arg1 arg2 &gt;&gt;output.txt</a:t>
            </a:r>
          </a:p>
          <a:p>
            <a:pPr lvl="1"/>
            <a:r>
              <a:rPr lang="en-US" dirty="0"/>
              <a:t>Writing to the file uses the greater-than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) operator</a:t>
            </a:r>
          </a:p>
          <a:p>
            <a:pPr lvl="1"/>
            <a:r>
              <a:rPr lang="en-US" dirty="0"/>
              <a:t>Appending to the file uses the double greater-than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dirty="0"/>
              <a:t>) operator.</a:t>
            </a:r>
          </a:p>
        </p:txBody>
      </p:sp>
    </p:spTree>
    <p:extLst>
      <p:ext uri="{BB962C8B-B14F-4D97-AF65-F5344CB8AC3E}">
        <p14:creationId xmlns:p14="http://schemas.microsoft.com/office/powerpoint/2010/main" val="34385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1054</Words>
  <Application>Microsoft Office PowerPoint</Application>
  <PresentationFormat>Widescreen</PresentationFormat>
  <Paragraphs>221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Courier New</vt:lpstr>
      <vt:lpstr>Times New Roman</vt:lpstr>
      <vt:lpstr>Office Theme</vt:lpstr>
      <vt:lpstr>CS 240 – Lecture 6</vt:lpstr>
      <vt:lpstr>Files – FILE type and fopen</vt:lpstr>
      <vt:lpstr>Files – fopen </vt:lpstr>
      <vt:lpstr>Files – Reading with fgets</vt:lpstr>
      <vt:lpstr>Files – Writing with fprintf</vt:lpstr>
      <vt:lpstr>Files – fflush</vt:lpstr>
      <vt:lpstr>Files – fclose </vt:lpstr>
      <vt:lpstr>I/O Redirection – File to Standard Input</vt:lpstr>
      <vt:lpstr>I/O Redirection – Standard Output to File</vt:lpstr>
      <vt:lpstr>I/O Redirection – Pipes, Program to Program</vt:lpstr>
      <vt:lpstr>Input – Reading Numeric Values w/ fscanf</vt:lpstr>
      <vt:lpstr>Input – fscanf (continued)</vt:lpstr>
      <vt:lpstr>Input – fscanf Examples</vt:lpstr>
      <vt:lpstr>Input – fscanf Examples</vt:lpstr>
      <vt:lpstr>Input – fscanf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M-2-116</cp:lastModifiedBy>
  <cp:revision>15</cp:revision>
  <dcterms:created xsi:type="dcterms:W3CDTF">2018-02-13T17:54:08Z</dcterms:created>
  <dcterms:modified xsi:type="dcterms:W3CDTF">2018-02-13T22:08:14Z</dcterms:modified>
</cp:coreProperties>
</file>