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4E96B-9919-415C-9F75-D34A05C6A593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BE771A-3DC3-4E94-B61A-E7FD8E44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715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EE86B6C7-D773-4E8E-BE4E-465E5BF9AF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E91A081-3D77-4BE6-A013-944B1C532EC8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3AA284DF-7999-4737-BED8-71D73D2BC44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FBFCCAF1-D49B-4F49-AB11-F610AB3F47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586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329DFB09-1E70-4848-9D24-97B2887258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4F6E3EF-1D48-499F-8E26-DE73D215789B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6556D567-904D-4FA0-BB77-D51222DF155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CF850253-2789-4926-ABED-B0E68262E0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4301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8FB2B-196F-4217-9F2D-78766F8F81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A5DAEF-48E1-40D9-B625-2495BBD30D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3DB8F-7BB2-4D48-9537-6EC82FCF6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490CF-6703-4D3C-AF58-1233E139D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032D8-4DDD-433B-AC5A-EE763981D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538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ACD3F-808A-4AE8-B9E6-CC154A54C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86BE6A-0AE7-4FEC-8A64-3038B4917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748D3-BE83-40AC-89D9-18347CA40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9192E-2CB6-432E-9F86-55A86D481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5ADFC-FD27-4986-8482-A7DFF3D90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9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6BDC03-89FB-4A58-98CB-C15E85339C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D23766-7E00-432F-8A72-9C15C9C1C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F5BC7-4E2D-421F-A51C-9FB23A48A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43636-7167-42F1-8F23-3BD395B77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9A0DD-8804-430F-B782-FC9627C29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24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BC31A4-8414-4C21-9BF6-EDA5172BC1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1DFF64-D1C1-4CB0-A295-929611B166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973BFB-3EC3-4864-B6CA-A519FDAAF5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CBE8B-FD76-4627-8929-3B12198C1C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433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C4ED8-DF31-4388-AFC4-331390242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C8597-C33B-4A05-A553-475AE9682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EB9BA-F605-4970-BBCC-0665F8C50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C93A9-5F40-43F2-BC38-BDCCF0CCF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2F793-32D0-48F1-81DD-0E421125B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14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32FB8-E216-4427-B972-2489FDAAC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7DD94C-D220-4793-A330-8C9E0867D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7A0C6-1683-4046-9284-63923A3D4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0BAD3-C145-4CBB-B1F9-B257AFF7D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1CE79-F3DA-480F-A20F-B8367CFC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95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03A2C-6BA7-4FBF-BD37-1A77A868A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DF81E-93B4-48C4-B7B9-67393781A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D4FD47-8863-4BE2-904E-13C74C3786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57C7C1-8D99-4AFE-9474-D4FE432E9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62F7CA-827A-4205-A39A-FA6EC2B70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C2E7D9-BC64-43D3-B222-20EA5DEE8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57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C24BE-A911-4251-B863-F38B70356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ACFECD-70D8-480C-A0D9-19B177B97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F7BF30-43D9-4351-9DF6-50D25A91A4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B1046B-E6EB-4880-B890-43C49D3E3E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5E9268-4E9A-4B38-AE66-19A0287F9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CB67D6-A3B9-4765-9C30-7B25FDFCB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F71B7D-D643-45AC-8C42-0600C59D9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0BA59A-3F36-4FC8-AF94-48E797252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5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28D6-CB21-4636-B86C-08E5633DA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806D21-C3F3-4FC8-8AD0-66C75BF63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49D5A3-80A4-4892-99A4-4B32C432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677B00-F29B-4958-AC6E-6AC3288A2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3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BE2919-ADE1-4004-92B0-A21725ABC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DE3333-10AA-45D1-92C9-C73C84CBD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82A02C-A8F1-4560-B3FF-E1371E46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69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E5A21-32FF-432D-837D-11C066296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2A8D7-D963-424B-B4A2-C8D6A6956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873E7-BDA1-43CB-9F83-A05125D0A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7B82E4-E344-4923-8125-EA29404DC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B354C0-9CBE-4FC0-B707-DAE170A98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CCCD2-2264-4C64-866F-B0F45D2C9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00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88D5E-E4C8-43EE-A289-494244B98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034B32-57B2-44D0-8012-0783610F9E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4F462D-0D3C-41F7-95DB-E1F0C0F8A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1DC08A-C710-4597-A8F0-7E0F1A824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1A9AB-DDBA-4478-81F6-CF7EBBEAE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40193-6741-4A3A-9311-752BFBEAF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421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DCCD6F-F548-4F15-9CAF-E0B20D58F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BDFA7C-2074-47ED-BEF2-8A5B159C0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8AE139-61FB-4286-B49E-25779FD752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D0797-4211-4EAC-87BB-30E526ADCD08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5DC04-1413-4FEF-A0E4-B23C4564CC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ED220-553F-4762-B020-8DA6F873C8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4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34711-4849-44FD-B947-EF6539837F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 240 – Lecture 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8D8373-D991-4A14-A951-156CE136C6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cs typeface="Courier New" panose="02070309020205020404" pitchFamily="49" charset="0"/>
              </a:rPr>
              <a:t>Boolean Operations, Increment and Decrement Operators, Constant Types,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>
                <a:cs typeface="Courier New" panose="02070309020205020404" pitchFamily="49" charset="0"/>
              </a:rPr>
              <a:t> Types, Precedence</a:t>
            </a:r>
          </a:p>
        </p:txBody>
      </p:sp>
    </p:spTree>
    <p:extLst>
      <p:ext uri="{BB962C8B-B14F-4D97-AF65-F5344CB8AC3E}">
        <p14:creationId xmlns:p14="http://schemas.microsoft.com/office/powerpoint/2010/main" val="2189846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EA6AA-8358-4748-B6FE-96D7BC16E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/>
              <a:t>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B204D-9601-4E36-AD90-44B581688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Often times, you want to allocate memory for a value that will not change once it's calculated the first time.</a:t>
            </a:r>
          </a:p>
          <a:p>
            <a:r>
              <a:rPr lang="en-US" dirty="0"/>
              <a:t>Symbolic constants are not ideal because they are simply in-text replacements.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7;</a:t>
            </a:r>
          </a:p>
          <a:p>
            <a:r>
              <a:rPr lang="en-US" dirty="0"/>
              <a:t>By using the keyword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/>
              <a:t>, we can indicate that the variable should be stored in read-only memory by the compiler.</a:t>
            </a:r>
          </a:p>
          <a:p>
            <a:pPr lvl="1"/>
            <a:r>
              <a:rPr lang="en-US" dirty="0"/>
              <a:t>Where and how exactly is implementation specific on a per-compiler basis.</a:t>
            </a:r>
          </a:p>
          <a:p>
            <a:r>
              <a:rPr lang="en-US" dirty="0"/>
              <a:t>Constant variables can only be assigned a value once and it must be during declaration.</a:t>
            </a:r>
          </a:p>
          <a:p>
            <a:pPr lvl="1"/>
            <a:r>
              <a:rPr lang="en-US" dirty="0"/>
              <a:t>Otherwise, it will only ever contain junk.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707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EEA85-2011-43FF-AC33-726ADF73E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/>
              <a:t>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86D93-B737-43ED-96D0-B7B986CDF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Enumerations are ordered listings of things of the same kind.</a:t>
            </a:r>
          </a:p>
          <a:p>
            <a:pPr lvl="1"/>
            <a:r>
              <a:rPr lang="en-US" dirty="0"/>
              <a:t>Sunday, Monday, Tuesday, Wednesday, Thursday, Friday, Saturday</a:t>
            </a:r>
          </a:p>
          <a:p>
            <a:pPr lvl="1"/>
            <a:r>
              <a:rPr lang="en-US" dirty="0"/>
              <a:t>January, February, March, April, May, … You get the idea.</a:t>
            </a:r>
          </a:p>
          <a:p>
            <a:r>
              <a:rPr lang="en-US" dirty="0"/>
              <a:t>Since the elements of those lists are ordered, we can treat them as numeric values instead.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name {value1, value2, …};</a:t>
            </a:r>
          </a:p>
          <a:p>
            <a:r>
              <a:rPr lang="en-US" dirty="0"/>
              <a:t>Declaring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/>
              <a:t> type does not take up any memory.</a:t>
            </a:r>
          </a:p>
          <a:p>
            <a:r>
              <a:rPr lang="en-US" dirty="0"/>
              <a:t>Each value in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/>
              <a:t> declaration corresponds to its position as an integer.</a:t>
            </a:r>
          </a:p>
          <a:p>
            <a:r>
              <a:rPr lang="en-US" dirty="0"/>
              <a:t>The value names can be used elsewhere in the code as if they were proper values.</a:t>
            </a:r>
          </a:p>
        </p:txBody>
      </p:sp>
    </p:spTree>
    <p:extLst>
      <p:ext uri="{BB962C8B-B14F-4D97-AF65-F5344CB8AC3E}">
        <p14:creationId xmlns:p14="http://schemas.microsoft.com/office/powerpoint/2010/main" val="2335315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EEA85-2011-43FF-AC33-726ADF73E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/>
              <a:t>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86D93-B737-43ED-96D0-B7B986CDF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Months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month {JAN, FEB, MAR,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APR, MAY, JUN,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JUL, AUG, SEP,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OCT, NOV, DEC};</a:t>
            </a:r>
          </a:p>
          <a:p>
            <a:r>
              <a:rPr lang="en-US" dirty="0"/>
              <a:t>Days of the Week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{SUN, MON, TUE, WED, THU, FRI, SAT};</a:t>
            </a:r>
          </a:p>
          <a:p>
            <a:r>
              <a:rPr lang="en-US" dirty="0"/>
              <a:t>Boolean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{FALSE, TRUE};</a:t>
            </a:r>
          </a:p>
        </p:txBody>
      </p:sp>
    </p:spTree>
    <p:extLst>
      <p:ext uri="{BB962C8B-B14F-4D97-AF65-F5344CB8AC3E}">
        <p14:creationId xmlns:p14="http://schemas.microsoft.com/office/powerpoint/2010/main" val="3543232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EEA85-2011-43FF-AC33-726ADF73E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/>
              <a:t>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86D93-B737-43ED-96D0-B7B986CDF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using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/>
              <a:t> types, we create multiple integer constants which can be used as values.</a:t>
            </a:r>
          </a:p>
          <a:p>
            <a:r>
              <a:rPr lang="en-US" dirty="0"/>
              <a:t>We can also store those values in variables of the specific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/>
              <a:t> type.</a:t>
            </a:r>
          </a:p>
          <a:p>
            <a:r>
              <a:rPr lang="en-US" dirty="0"/>
              <a:t>For example, with days of the week: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{SUN,MON,TUE,WED,THU,FRI,SAT};</a:t>
            </a:r>
          </a:p>
          <a:p>
            <a:r>
              <a:rPr lang="en-US" dirty="0"/>
              <a:t>To declare a variable of type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name;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today = THU;</a:t>
            </a:r>
          </a:p>
          <a:p>
            <a:r>
              <a:rPr lang="en-US" dirty="0"/>
              <a:t>This takes up the same space in memory as an integer.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/>
              <a:t> variables always default to the first value when declared.</a:t>
            </a:r>
          </a:p>
        </p:txBody>
      </p:sp>
    </p:spTree>
    <p:extLst>
      <p:ext uri="{BB962C8B-B14F-4D97-AF65-F5344CB8AC3E}">
        <p14:creationId xmlns:p14="http://schemas.microsoft.com/office/powerpoint/2010/main" val="3464037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E97DF75E-768E-45AB-B99E-314D3E5B35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sz="3200"/>
              <a:t>Precedence and Associativity of Operators</a:t>
            </a:r>
          </a:p>
        </p:txBody>
      </p:sp>
      <p:sp>
        <p:nvSpPr>
          <p:cNvPr id="28675" name="Text Box 67">
            <a:extLst>
              <a:ext uri="{FF2B5EF4-FFF2-40B4-BE49-F238E27FC236}">
                <a16:creationId xmlns:a16="http://schemas.microsoft.com/office/drawing/2014/main" id="{800895C9-E2C6-4FA0-82CC-2E07FA9EC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1" y="1289051"/>
            <a:ext cx="7209025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( )    [ ]    -&gt;    .					Left to right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!   ~   ++    - -    +   -   *   &amp;   (type)  </a:t>
            </a:r>
            <a:r>
              <a:rPr lang="en-US" altLang="en-US" sz="2400" dirty="0" err="1"/>
              <a:t>sizeof</a:t>
            </a:r>
            <a:r>
              <a:rPr lang="en-US" altLang="en-US" sz="2400" dirty="0"/>
              <a:t>	right to left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*    /     %					left to right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+     -						left to right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&lt;&lt;        &gt;&gt; 					left to right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&lt;     &lt;=      &gt;       &gt;=				left to right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= =          !=					left to right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&amp;						left to right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^						left to right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|						left to right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&amp;&amp;						left to right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||						left to right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?:						right to left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=  +=  -=  *=  /=  %=  &amp;=  ^=  |=  &lt;&lt;=  &gt;&gt;=	right to left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,						left to right</a:t>
            </a:r>
          </a:p>
        </p:txBody>
      </p:sp>
      <p:sp>
        <p:nvSpPr>
          <p:cNvPr id="28676" name="Line 68">
            <a:extLst>
              <a:ext uri="{FF2B5EF4-FFF2-40B4-BE49-F238E27FC236}">
                <a16:creationId xmlns:a16="http://schemas.microsoft.com/office/drawing/2014/main" id="{05790B1A-296F-4A7E-AF93-6FCFF4B5E34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1447800"/>
            <a:ext cx="76200" cy="510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Rectangle 69">
            <a:extLst>
              <a:ext uri="{FF2B5EF4-FFF2-40B4-BE49-F238E27FC236}">
                <a16:creationId xmlns:a16="http://schemas.microsoft.com/office/drawing/2014/main" id="{94600A3C-DA76-4D3F-A4A0-00C301912930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1272381" y="3452019"/>
            <a:ext cx="1570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Precedence</a:t>
            </a:r>
          </a:p>
        </p:txBody>
      </p:sp>
      <p:sp>
        <p:nvSpPr>
          <p:cNvPr id="28678" name="Text Box 70">
            <a:extLst>
              <a:ext uri="{FF2B5EF4-FFF2-40B4-BE49-F238E27FC236}">
                <a16:creationId xmlns:a16="http://schemas.microsoft.com/office/drawing/2014/main" id="{ECA5F9AC-C667-4C11-83D1-3F368D26B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7775" y="735013"/>
            <a:ext cx="61595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sign</a:t>
            </a:r>
          </a:p>
        </p:txBody>
      </p:sp>
      <p:sp>
        <p:nvSpPr>
          <p:cNvPr id="28679" name="Line 71">
            <a:extLst>
              <a:ext uri="{FF2B5EF4-FFF2-40B4-BE49-F238E27FC236}">
                <a16:creationId xmlns:a16="http://schemas.microsoft.com/office/drawing/2014/main" id="{0D886069-6956-431F-BA8E-7B76ABF41EF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5750" y="1143000"/>
            <a:ext cx="100965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Text Box 72">
            <a:extLst>
              <a:ext uri="{FF2B5EF4-FFF2-40B4-BE49-F238E27FC236}">
                <a16:creationId xmlns:a16="http://schemas.microsoft.com/office/drawing/2014/main" id="{CF919451-E8B4-4A83-8989-2864CF0EA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1" y="735013"/>
            <a:ext cx="137636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dereference</a:t>
            </a:r>
          </a:p>
        </p:txBody>
      </p:sp>
      <p:sp>
        <p:nvSpPr>
          <p:cNvPr id="28681" name="Line 73">
            <a:extLst>
              <a:ext uri="{FF2B5EF4-FFF2-40B4-BE49-F238E27FC236}">
                <a16:creationId xmlns:a16="http://schemas.microsoft.com/office/drawing/2014/main" id="{58BCA0D1-B03C-41FB-966F-0B12F0BB1FE0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1788" y="1160464"/>
            <a:ext cx="190500" cy="592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Text Box 74">
            <a:extLst>
              <a:ext uri="{FF2B5EF4-FFF2-40B4-BE49-F238E27FC236}">
                <a16:creationId xmlns:a16="http://schemas.microsoft.com/office/drawing/2014/main" id="{9E867C4A-C267-4B21-8AFD-9165258C1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5864" y="754063"/>
            <a:ext cx="95567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address</a:t>
            </a:r>
          </a:p>
        </p:txBody>
      </p:sp>
      <p:sp>
        <p:nvSpPr>
          <p:cNvPr id="28683" name="Line 75">
            <a:extLst>
              <a:ext uri="{FF2B5EF4-FFF2-40B4-BE49-F238E27FC236}">
                <a16:creationId xmlns:a16="http://schemas.microsoft.com/office/drawing/2014/main" id="{73FD88AC-7E06-46B7-A323-05DD201E5E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72200" y="1160464"/>
            <a:ext cx="571500" cy="592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Text Box 76">
            <a:extLst>
              <a:ext uri="{FF2B5EF4-FFF2-40B4-BE49-F238E27FC236}">
                <a16:creationId xmlns:a16="http://schemas.microsoft.com/office/drawing/2014/main" id="{17DEC68B-5230-497B-AEBA-5A463D3A2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4576" y="754063"/>
            <a:ext cx="9112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casting</a:t>
            </a:r>
          </a:p>
        </p:txBody>
      </p:sp>
      <p:sp>
        <p:nvSpPr>
          <p:cNvPr id="28685" name="Line 77">
            <a:extLst>
              <a:ext uri="{FF2B5EF4-FFF2-40B4-BE49-F238E27FC236}">
                <a16:creationId xmlns:a16="http://schemas.microsoft.com/office/drawing/2014/main" id="{79B08403-F21D-4C71-8BD9-294F8E88993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81800" y="1160464"/>
            <a:ext cx="1068388" cy="592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Text Box 76">
            <a:extLst>
              <a:ext uri="{FF2B5EF4-FFF2-40B4-BE49-F238E27FC236}">
                <a16:creationId xmlns:a16="http://schemas.microsoft.com/office/drawing/2014/main" id="{EA535686-AE06-46D6-9B7F-239C6E86C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48663" y="831851"/>
            <a:ext cx="18081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Associativity</a:t>
            </a:r>
          </a:p>
        </p:txBody>
      </p:sp>
    </p:spTree>
    <p:extLst>
      <p:ext uri="{BB962C8B-B14F-4D97-AF65-F5344CB8AC3E}">
        <p14:creationId xmlns:p14="http://schemas.microsoft.com/office/powerpoint/2010/main" val="1530037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F4F70701-2EDF-44A5-AA8F-0F1E50AD8A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Precedence and Associativity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97BBCEBB-033D-42F9-90B6-C555F0FC5F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3600" y="1752600"/>
            <a:ext cx="7772400" cy="4876800"/>
          </a:xfrm>
        </p:spPr>
        <p:txBody>
          <a:bodyPr/>
          <a:lstStyle/>
          <a:p>
            <a:pPr eaLnBrk="1" hangingPunct="1"/>
            <a:r>
              <a:rPr lang="en-US" altLang="en-US" dirty="0"/>
              <a:t>Precedence</a:t>
            </a:r>
          </a:p>
          <a:p>
            <a:pPr lvl="1" eaLnBrk="1" hangingPunct="1"/>
            <a:r>
              <a:rPr lang="en-US" altLang="en-US" dirty="0"/>
              <a:t>Operators in the same row have the same precedence</a:t>
            </a:r>
          </a:p>
          <a:p>
            <a:pPr lvl="1" eaLnBrk="1" hangingPunct="1"/>
            <a:r>
              <a:rPr lang="en-US" altLang="en-US" dirty="0"/>
              <a:t>Operators are in order of decreasing precedence</a:t>
            </a:r>
            <a:br>
              <a:rPr lang="en-US" altLang="en-US" dirty="0"/>
            </a:br>
            <a:endParaRPr lang="en-US" altLang="en-US" dirty="0"/>
          </a:p>
          <a:p>
            <a:pPr eaLnBrk="1" hangingPunct="1"/>
            <a:r>
              <a:rPr lang="en-US" altLang="en-US" dirty="0"/>
              <a:t>Associativity</a:t>
            </a:r>
          </a:p>
          <a:p>
            <a:pPr lvl="1" eaLnBrk="1" hangingPunct="1"/>
            <a:r>
              <a:rPr lang="en-US" altLang="en-US" dirty="0"/>
              <a:t>Determine the order if the operators have the same precedence</a:t>
            </a:r>
          </a:p>
        </p:txBody>
      </p:sp>
    </p:spTree>
    <p:extLst>
      <p:ext uri="{BB962C8B-B14F-4D97-AF65-F5344CB8AC3E}">
        <p14:creationId xmlns:p14="http://schemas.microsoft.com/office/powerpoint/2010/main" val="149652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16ACD-8078-42E6-A608-1961F8E2B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Booleans –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CE98C-36A4-4D11-A4FA-8BA14CD88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Booleans are values corresponding to the truth of a logical statement.</a:t>
            </a:r>
          </a:p>
          <a:p>
            <a:pPr lvl="1"/>
            <a:r>
              <a:rPr lang="en-US" dirty="0"/>
              <a:t>True and False</a:t>
            </a:r>
          </a:p>
          <a:p>
            <a:r>
              <a:rPr lang="en-US" dirty="0"/>
              <a:t>In many programming languages, they're treated explicitly as unique values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/>
              <a:t> or similarly but written differently.</a:t>
            </a:r>
          </a:p>
          <a:p>
            <a:r>
              <a:rPr lang="en-US" dirty="0"/>
              <a:t>However, in C, Booleans are treated numerically.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 is false</a:t>
            </a:r>
          </a:p>
          <a:p>
            <a:pPr lvl="1"/>
            <a:r>
              <a:rPr lang="en-US" dirty="0"/>
              <a:t>Everything else is true</a:t>
            </a:r>
          </a:p>
          <a:p>
            <a:r>
              <a:rPr lang="en-US" dirty="0"/>
              <a:t>Any numeric-typed value can be treated as a Boolean value.</a:t>
            </a:r>
          </a:p>
        </p:txBody>
      </p:sp>
    </p:spTree>
    <p:extLst>
      <p:ext uri="{BB962C8B-B14F-4D97-AF65-F5344CB8AC3E}">
        <p14:creationId xmlns:p14="http://schemas.microsoft.com/office/powerpoint/2010/main" val="4102851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A3271-FA6C-4245-834C-A96FC2AD5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Booleans – Review Comparison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118E8-512B-48CA-AF08-CC50CF6A5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These should be covered from previous classes in other languages.</a:t>
            </a:r>
          </a:p>
          <a:p>
            <a:pPr lvl="1"/>
            <a:r>
              <a:rPr lang="en-US" dirty="0"/>
              <a:t>The only thing that is different should be the way they're written.</a:t>
            </a:r>
          </a:p>
          <a:p>
            <a:r>
              <a:rPr lang="en-US" dirty="0"/>
              <a:t>The comparison operators are as follows: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&gt;  y	</a:t>
            </a:r>
            <a:r>
              <a:rPr lang="en-US" dirty="0">
                <a:cs typeface="Courier New" panose="02070309020205020404" pitchFamily="49" charset="0"/>
              </a:rPr>
              <a:t>	x greater than y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&gt;= y	</a:t>
            </a:r>
            <a:r>
              <a:rPr lang="en-US" dirty="0">
                <a:cs typeface="Courier New" panose="02070309020205020404" pitchFamily="49" charset="0"/>
              </a:rPr>
              <a:t>	x greater than or equal to 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== y	</a:t>
            </a:r>
            <a:r>
              <a:rPr lang="en-US" dirty="0">
                <a:cs typeface="Courier New" panose="02070309020205020404" pitchFamily="49" charset="0"/>
              </a:rPr>
              <a:t>	x equal to 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&lt;= y	</a:t>
            </a:r>
            <a:r>
              <a:rPr lang="en-US" dirty="0">
                <a:cs typeface="Courier New" panose="02070309020205020404" pitchFamily="49" charset="0"/>
              </a:rPr>
              <a:t>	x less than or equal 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&lt;  y	</a:t>
            </a:r>
            <a:r>
              <a:rPr lang="en-US" dirty="0">
                <a:cs typeface="Courier New" panose="02070309020205020404" pitchFamily="49" charset="0"/>
              </a:rPr>
              <a:t>	x less than 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!= y	</a:t>
            </a:r>
            <a:r>
              <a:rPr lang="en-US" dirty="0">
                <a:cs typeface="Courier New" panose="02070309020205020404" pitchFamily="49" charset="0"/>
              </a:rPr>
              <a:t>	x not equal to y</a:t>
            </a:r>
          </a:p>
        </p:txBody>
      </p:sp>
    </p:spTree>
    <p:extLst>
      <p:ext uri="{BB962C8B-B14F-4D97-AF65-F5344CB8AC3E}">
        <p14:creationId xmlns:p14="http://schemas.microsoft.com/office/powerpoint/2010/main" val="4009874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76DBA-ABB6-49F2-A8AE-570F4C19C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Boolean – Disjunction and Conjunction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A2989-6597-492A-80EA-1A7C9B823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 to this point in the course, no assignment you've needed to do required more than one Boolean statement.</a:t>
            </a:r>
          </a:p>
          <a:p>
            <a:pPr lvl="1"/>
            <a:r>
              <a:rPr lang="en-US" dirty="0"/>
              <a:t>You could always nest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-statements if needed.</a:t>
            </a:r>
          </a:p>
          <a:p>
            <a:r>
              <a:rPr lang="en-US" dirty="0"/>
              <a:t>However, it's often the case that you can not fully determine a condition with just one Boolean statement.</a:t>
            </a:r>
          </a:p>
          <a:p>
            <a:pPr lvl="1"/>
            <a:r>
              <a:rPr lang="en-US" dirty="0"/>
              <a:t>What if a condition involves more than two values that need to be compared?</a:t>
            </a:r>
          </a:p>
          <a:p>
            <a:r>
              <a:rPr lang="en-US" dirty="0"/>
              <a:t>A disjunction is a combination of two or more logical statements which is true only if at least one of it's logical statements are true.</a:t>
            </a:r>
          </a:p>
          <a:p>
            <a:r>
              <a:rPr lang="en-US" dirty="0"/>
              <a:t>A conjunction is a combination of two or more logical statements which is true only if all of it's logical statement are true.</a:t>
            </a:r>
          </a:p>
        </p:txBody>
      </p:sp>
    </p:spTree>
    <p:extLst>
      <p:ext uri="{BB962C8B-B14F-4D97-AF65-F5344CB8AC3E}">
        <p14:creationId xmlns:p14="http://schemas.microsoft.com/office/powerpoint/2010/main" val="3216939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2CB3D-3E5C-4C7E-8DEA-5A08AB629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Booleans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&amp;&amp;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||</a:t>
            </a:r>
            <a:r>
              <a:rPr lang="en-US" dirty="0"/>
              <a:t>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AD6CD-BCE9-47A6-956F-2B7D02BCB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C, there are Boolean operators for combining other Boolean statements together.</a:t>
            </a:r>
          </a:p>
          <a:p>
            <a:r>
              <a:rPr lang="en-US" dirty="0"/>
              <a:t>The "logical and"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&amp;&amp;</a:t>
            </a:r>
            <a:r>
              <a:rPr lang="en-US" dirty="0"/>
              <a:t>) operator indicates a conjunction.</a:t>
            </a:r>
          </a:p>
          <a:p>
            <a:r>
              <a:rPr lang="en-US" dirty="0"/>
              <a:t>The "logical or"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||</a:t>
            </a:r>
            <a:r>
              <a:rPr lang="en-US" dirty="0"/>
              <a:t>) operator indicates a disjunction.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&amp;&amp; y		x || y		x &amp;&amp; y &gt; z</a:t>
            </a:r>
          </a:p>
          <a:p>
            <a:r>
              <a:rPr lang="en-US" dirty="0"/>
              <a:t>Again, in C, Booleans are numeric in their value, so these operations return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/>
              <a:t> respectively.</a:t>
            </a:r>
          </a:p>
          <a:p>
            <a:r>
              <a:rPr lang="en-US" dirty="0"/>
              <a:t>You can make longer conjunctions or disjunctions with these operators, as well.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 &amp;&amp; x &amp;&amp; y &amp;&amp; z			w || x || y || z	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607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E5B41-0807-4A26-98C1-A3765BCCF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Booleans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lang="en-US" dirty="0"/>
              <a:t>, the "not"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318D6-066D-47A0-A5AF-EA620992E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Sometimes, an existing logical statement is the exact opposite of what we want for a Boolean condition.</a:t>
            </a:r>
          </a:p>
          <a:p>
            <a:r>
              <a:rPr lang="en-US" dirty="0"/>
              <a:t>Instead of rewriting it, we can invert it's value to the opposite truth value.</a:t>
            </a:r>
          </a:p>
          <a:p>
            <a:pPr lvl="1"/>
            <a:r>
              <a:rPr lang="en-US" dirty="0"/>
              <a:t>This is called the "negation" of the statement.</a:t>
            </a:r>
          </a:p>
          <a:p>
            <a:r>
              <a:rPr lang="en-US" dirty="0"/>
              <a:t>The unary not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lang="en-US" dirty="0"/>
              <a:t>) operator, inverts the Booleans value of its operand.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!1</a:t>
            </a:r>
            <a:r>
              <a:rPr lang="en-US" dirty="0"/>
              <a:t> evaluates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!0</a:t>
            </a:r>
            <a:r>
              <a:rPr lang="en-US" dirty="0"/>
              <a:t> evaluates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dirty="0">
                <a:cs typeface="Courier New" panose="02070309020205020404" pitchFamily="49" charset="0"/>
              </a:rPr>
              <a:t>However, since non-zero numbers are considered true,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!x</a:t>
            </a:r>
            <a:r>
              <a:rPr lang="en-US" dirty="0">
                <a:cs typeface="Courier New" panose="02070309020205020404" pitchFamily="49" charset="0"/>
              </a:rPr>
              <a:t> evaluates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>
                <a:cs typeface="Courier New" panose="02070309020205020404" pitchFamily="49" charset="0"/>
              </a:rPr>
              <a:t>, for non-zero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685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B2302-1A4E-4CAD-AD12-87D6F01BD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Booleans – De Morgan's Laws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F03FD-899A-47FF-8934-3CA2382EC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 Morgan's Laws are a relationship between conjunctions and disjunctions which allows you to switch from one to the other.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!(x || y)</a:t>
            </a:r>
            <a:r>
              <a:rPr lang="en-US" dirty="0"/>
              <a:t> is equal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(!x &amp;&amp; !y)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!(x &amp;&amp; y)</a:t>
            </a:r>
            <a:r>
              <a:rPr lang="en-US" dirty="0"/>
              <a:t> is equal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(!x || !y)</a:t>
            </a:r>
          </a:p>
          <a:p>
            <a:r>
              <a:rPr lang="en-US" dirty="0"/>
              <a:t>The laws in English:</a:t>
            </a:r>
          </a:p>
          <a:p>
            <a:pPr lvl="1"/>
            <a:r>
              <a:rPr lang="en-US" dirty="0"/>
              <a:t>the negation of a disjunction is the conjunction of the negations;</a:t>
            </a:r>
          </a:p>
          <a:p>
            <a:pPr lvl="1"/>
            <a:r>
              <a:rPr lang="en-US" dirty="0"/>
              <a:t>the negation of a conjunction is the disjunction of the negations;</a:t>
            </a:r>
          </a:p>
          <a:p>
            <a:r>
              <a:rPr lang="en-US" dirty="0"/>
              <a:t>Oftentimes, this produces better-readable code.</a:t>
            </a:r>
          </a:p>
          <a:p>
            <a:r>
              <a:rPr lang="en-US" dirty="0"/>
              <a:t>This also works for longer conjunctions.</a:t>
            </a:r>
          </a:p>
        </p:txBody>
      </p:sp>
    </p:spTree>
    <p:extLst>
      <p:ext uri="{BB962C8B-B14F-4D97-AF65-F5344CB8AC3E}">
        <p14:creationId xmlns:p14="http://schemas.microsoft.com/office/powerpoint/2010/main" val="1318576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56AD1-5B57-4D9C-B803-4C3E104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Booleans – Short-circuiting Property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CD3ED-5ACF-4916-A641-C82C5669C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"logical and" and "logical or" operators have an interesting property call short-circuiting.</a:t>
            </a:r>
          </a:p>
          <a:p>
            <a:r>
              <a:rPr lang="en-US" dirty="0"/>
              <a:t>When the final result of the computation is obvious from the first operand, the second operand is not evaluated.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x &amp;&amp; y			x || y</a:t>
            </a:r>
          </a:p>
          <a:p>
            <a:pPr lvl="1"/>
            <a:r>
              <a:rPr lang="en-US" dirty="0"/>
              <a:t>For the "logical and", if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is false, we don't need to evaluate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For the "logical or", if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is true, we don't need to evaluate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dirty="0"/>
              <a:t>.</a:t>
            </a:r>
          </a:p>
          <a:p>
            <a:r>
              <a:rPr lang="en-US" dirty="0"/>
              <a:t>For example, the calls below to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doSomething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never happen.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0 &amp;&amp;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doSomething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		1 ||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doSomething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035425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CD8A1-CA98-42F7-83FC-CFC699530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5AF51-E511-4D5C-B725-EA01CABAD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very briefly discussed the ++ operator when we introduced for-loops.</a:t>
            </a:r>
          </a:p>
          <a:p>
            <a:r>
              <a:rPr lang="en-US" dirty="0"/>
              <a:t>These operators are designed to make changes to memory before or after the evaluation of an expression.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++x</a:t>
            </a:r>
            <a:r>
              <a:rPr lang="en-US" dirty="0">
                <a:cs typeface="Courier New" panose="02070309020205020404" pitchFamily="49" charset="0"/>
              </a:rPr>
              <a:t>	pre-increment operator; adds 1 to x before expression is </a:t>
            </a:r>
            <a:r>
              <a:rPr lang="en-US" dirty="0" err="1">
                <a:cs typeface="Courier New" panose="02070309020205020404" pitchFamily="49" charset="0"/>
              </a:rPr>
              <a:t>eval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x++</a:t>
            </a:r>
            <a:r>
              <a:rPr lang="en-US" dirty="0">
                <a:cs typeface="Courier New" panose="02070309020205020404" pitchFamily="49" charset="0"/>
              </a:rPr>
              <a:t>	post-increment operator; adds 1 to x after expression is </a:t>
            </a:r>
            <a:r>
              <a:rPr lang="en-US" dirty="0" err="1">
                <a:cs typeface="Courier New" panose="02070309020205020404" pitchFamily="49" charset="0"/>
              </a:rPr>
              <a:t>eval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--x</a:t>
            </a:r>
            <a:r>
              <a:rPr lang="en-US" dirty="0">
                <a:cs typeface="Courier New" panose="02070309020205020404" pitchFamily="49" charset="0"/>
              </a:rPr>
              <a:t>	pre-decrement operator; minus 1 from x before expression is </a:t>
            </a:r>
            <a:r>
              <a:rPr lang="en-US" dirty="0" err="1">
                <a:cs typeface="Courier New" panose="02070309020205020404" pitchFamily="49" charset="0"/>
              </a:rPr>
              <a:t>eval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x--</a:t>
            </a:r>
            <a:r>
              <a:rPr lang="en-US" dirty="0">
                <a:cs typeface="Courier New" panose="02070309020205020404" pitchFamily="49" charset="0"/>
              </a:rPr>
              <a:t>	post-decrement operator; minus 1 from x after expression is </a:t>
            </a:r>
            <a:r>
              <a:rPr lang="en-US" dirty="0" err="1">
                <a:cs typeface="Courier New" panose="02070309020205020404" pitchFamily="49" charset="0"/>
              </a:rPr>
              <a:t>eval</a:t>
            </a:r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These only work on expressions which describe a location in memory!</a:t>
            </a:r>
          </a:p>
          <a:p>
            <a:pPr lvl="1"/>
            <a:r>
              <a:rPr lang="en-US" dirty="0"/>
              <a:t>Variable names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), array elements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dirty="0"/>
              <a:t>), value-at addresses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44815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685</Words>
  <Application>Microsoft Office PowerPoint</Application>
  <PresentationFormat>Widescreen</PresentationFormat>
  <Paragraphs>133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Courier New</vt:lpstr>
      <vt:lpstr>Times New Roman</vt:lpstr>
      <vt:lpstr>Office Theme</vt:lpstr>
      <vt:lpstr>CS 240 – Lecture 7</vt:lpstr>
      <vt:lpstr>Booleans – Review</vt:lpstr>
      <vt:lpstr>Booleans – Review Comparison Operators</vt:lpstr>
      <vt:lpstr>Boolean – Disjunction and Conjunction</vt:lpstr>
      <vt:lpstr>Booleans – &amp;&amp; and || operators</vt:lpstr>
      <vt:lpstr>Booleans – !, the "not" operator</vt:lpstr>
      <vt:lpstr>Booleans – De Morgan's Laws</vt:lpstr>
      <vt:lpstr>Booleans – Short-circuiting Property</vt:lpstr>
      <vt:lpstr>Operators – ++ and --</vt:lpstr>
      <vt:lpstr>Variables – const type</vt:lpstr>
      <vt:lpstr>Types – enum types</vt:lpstr>
      <vt:lpstr>Types – enum examples</vt:lpstr>
      <vt:lpstr>Variables – enum variables</vt:lpstr>
      <vt:lpstr>Precedence and Associativity of Operators</vt:lpstr>
      <vt:lpstr>Precedence and Associativity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240 – Lecture 6</dc:title>
  <dc:creator>Kevin Amaral</dc:creator>
  <cp:lastModifiedBy>Kevin Amaral</cp:lastModifiedBy>
  <cp:revision>32</cp:revision>
  <dcterms:created xsi:type="dcterms:W3CDTF">2018-02-13T17:54:08Z</dcterms:created>
  <dcterms:modified xsi:type="dcterms:W3CDTF">2018-02-15T20:31:06Z</dcterms:modified>
</cp:coreProperties>
</file>