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0" r:id="rId5"/>
    <p:sldId id="259" r:id="rId6"/>
    <p:sldId id="262" r:id="rId7"/>
    <p:sldId id="264" r:id="rId8"/>
    <p:sldId id="265" r:id="rId9"/>
    <p:sldId id="266" r:id="rId10"/>
    <p:sldId id="261" r:id="rId11"/>
    <p:sldId id="263" r:id="rId12"/>
    <p:sldId id="267" r:id="rId13"/>
    <p:sldId id="268" r:id="rId14"/>
    <p:sldId id="270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4E96B-9919-415C-9F75-D34A05C6A593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BE771A-3DC3-4E94-B61A-E7FD8E44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715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8FB2B-196F-4217-9F2D-78766F8F81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A5DAEF-48E1-40D9-B625-2495BBD30D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D3DB8F-7BB2-4D48-9537-6EC82FCF6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490CF-6703-4D3C-AF58-1233E139D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032D8-4DDD-433B-AC5A-EE763981D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538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ACD3F-808A-4AE8-B9E6-CC154A54C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86BE6A-0AE7-4FEC-8A64-3038B49179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748D3-BE83-40AC-89D9-18347CA40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9192E-2CB6-432E-9F86-55A86D481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5ADFC-FD27-4986-8482-A7DFF3D90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197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6BDC03-89FB-4A58-98CB-C15E85339C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D23766-7E00-432F-8A72-9C15C9C1C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F5BC7-4E2D-421F-A51C-9FB23A48A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43636-7167-42F1-8F23-3BD395B77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9A0DD-8804-430F-B782-FC9627C29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924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C4ED8-DF31-4388-AFC4-331390242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C8597-C33B-4A05-A553-475AE9682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EB9BA-F605-4970-BBCC-0665F8C50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C93A9-5F40-43F2-BC38-BDCCF0CCF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2F793-32D0-48F1-81DD-0E421125B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14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32FB8-E216-4427-B972-2489FDAAC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7DD94C-D220-4793-A330-8C9E0867D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7A0C6-1683-4046-9284-63923A3D4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0BAD3-C145-4CBB-B1F9-B257AFF7D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1CE79-F3DA-480F-A20F-B8367CFC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95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03A2C-6BA7-4FBF-BD37-1A77A868A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DF81E-93B4-48C4-B7B9-67393781A7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D4FD47-8863-4BE2-904E-13C74C3786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57C7C1-8D99-4AFE-9474-D4FE432E9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62F7CA-827A-4205-A39A-FA6EC2B70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C2E7D9-BC64-43D3-B222-20EA5DEE8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57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C24BE-A911-4251-B863-F38B70356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ACFECD-70D8-480C-A0D9-19B177B97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F7BF30-43D9-4351-9DF6-50D25A91A4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B1046B-E6EB-4880-B890-43C49D3E3E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5E9268-4E9A-4B38-AE66-19A0287F9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CB67D6-A3B9-4765-9C30-7B25FDFCB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F71B7D-D643-45AC-8C42-0600C59D9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0BA59A-3F36-4FC8-AF94-48E797252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253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28D6-CB21-4636-B86C-08E5633DA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806D21-C3F3-4FC8-8AD0-66C75BF63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49D5A3-80A4-4892-99A4-4B32C432E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677B00-F29B-4958-AC6E-6AC3288A2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13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BE2919-ADE1-4004-92B0-A21725ABC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DE3333-10AA-45D1-92C9-C73C84CBD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82A02C-A8F1-4560-B3FF-E1371E46B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699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E5A21-32FF-432D-837D-11C066296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2A8D7-D963-424B-B4A2-C8D6A6956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873E7-BDA1-43CB-9F83-A05125D0AC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7B82E4-E344-4923-8125-EA29404DC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B354C0-9CBE-4FC0-B707-DAE170A98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4CCCD2-2264-4C64-866F-B0F45D2C9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007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88D5E-E4C8-43EE-A289-494244B98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034B32-57B2-44D0-8012-0783610F9E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4F462D-0D3C-41F7-95DB-E1F0C0F8A7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1DC08A-C710-4597-A8F0-7E0F1A824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41A9AB-DDBA-4478-81F6-CF7EBBEAE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B40193-6741-4A3A-9311-752BFBEAF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421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DCCD6F-F548-4F15-9CAF-E0B20D58F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BDFA7C-2074-47ED-BEF2-8A5B159C0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8AE139-61FB-4286-B49E-25779FD752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D0797-4211-4EAC-87BB-30E526ADCD08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5DC04-1413-4FEF-A0E4-B23C4564CC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ED220-553F-4762-B020-8DA6F873C8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4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34711-4849-44FD-B947-EF6539837F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 240 – Lecture 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8D8373-D991-4A14-A951-156CE136C6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>
                <a:cs typeface="Courier New" panose="02070309020205020404" pitchFamily="49" charset="0"/>
              </a:rPr>
              <a:t>Bitwise Operations, Bit Manipulation, Type Conversion, Conditional Expression</a:t>
            </a:r>
          </a:p>
        </p:txBody>
      </p:sp>
    </p:spTree>
    <p:extLst>
      <p:ext uri="{BB962C8B-B14F-4D97-AF65-F5344CB8AC3E}">
        <p14:creationId xmlns:p14="http://schemas.microsoft.com/office/powerpoint/2010/main" val="218984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5B1AF-5A9F-4739-BACF-B8ACDBB30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- Bitwise Operations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5BEDC99-00F1-49DC-A700-5ACA4C18F796}"/>
              </a:ext>
            </a:extLst>
          </p:cNvPr>
          <p:cNvSpPr/>
          <p:nvPr/>
        </p:nvSpPr>
        <p:spPr>
          <a:xfrm>
            <a:off x="1155031" y="1690688"/>
            <a:ext cx="1876927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1010 1100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3FD07E5-D86E-4E4C-8D81-4906023CF849}"/>
              </a:ext>
            </a:extLst>
          </p:cNvPr>
          <p:cNvSpPr/>
          <p:nvPr/>
        </p:nvSpPr>
        <p:spPr>
          <a:xfrm>
            <a:off x="838200" y="2201195"/>
            <a:ext cx="2193758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&amp; 0000 0000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5A2C41-1F3D-47A0-8539-03DFC59FC9DD}"/>
              </a:ext>
            </a:extLst>
          </p:cNvPr>
          <p:cNvSpPr/>
          <p:nvPr/>
        </p:nvSpPr>
        <p:spPr>
          <a:xfrm>
            <a:off x="838200" y="2711702"/>
            <a:ext cx="2193757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0000 0000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90C9BE8-3A94-4161-95B6-770763679C85}"/>
              </a:ext>
            </a:extLst>
          </p:cNvPr>
          <p:cNvSpPr/>
          <p:nvPr/>
        </p:nvSpPr>
        <p:spPr>
          <a:xfrm>
            <a:off x="4094749" y="1690688"/>
            <a:ext cx="1876927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1010 1100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BB63B6A-81A1-44AC-90A8-8E385EBC8B3D}"/>
              </a:ext>
            </a:extLst>
          </p:cNvPr>
          <p:cNvSpPr/>
          <p:nvPr/>
        </p:nvSpPr>
        <p:spPr>
          <a:xfrm>
            <a:off x="3777918" y="2201195"/>
            <a:ext cx="2193758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&amp; 1111 1111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F28EC9C-56E3-4943-8090-971D13AA0647}"/>
              </a:ext>
            </a:extLst>
          </p:cNvPr>
          <p:cNvSpPr/>
          <p:nvPr/>
        </p:nvSpPr>
        <p:spPr>
          <a:xfrm>
            <a:off x="3777918" y="2711702"/>
            <a:ext cx="2193757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1010 1100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CE7E013-F3D2-4F98-A779-ED0B25A7F7A3}"/>
              </a:ext>
            </a:extLst>
          </p:cNvPr>
          <p:cNvSpPr/>
          <p:nvPr/>
        </p:nvSpPr>
        <p:spPr>
          <a:xfrm>
            <a:off x="7010402" y="1690688"/>
            <a:ext cx="1876927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1101 1101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8269689-8C14-41BE-B32D-E5EB2FDA62D9}"/>
              </a:ext>
            </a:extLst>
          </p:cNvPr>
          <p:cNvSpPr/>
          <p:nvPr/>
        </p:nvSpPr>
        <p:spPr>
          <a:xfrm>
            <a:off x="6693571" y="2201195"/>
            <a:ext cx="2193758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&amp; 0000 1111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9524BA-6F31-44B9-91C5-42E3D8D9F723}"/>
              </a:ext>
            </a:extLst>
          </p:cNvPr>
          <p:cNvSpPr/>
          <p:nvPr/>
        </p:nvSpPr>
        <p:spPr>
          <a:xfrm>
            <a:off x="6693571" y="2711702"/>
            <a:ext cx="2193757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0000 1101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4D036B7-FB8F-4597-8B90-702D2487C56F}"/>
              </a:ext>
            </a:extLst>
          </p:cNvPr>
          <p:cNvSpPr/>
          <p:nvPr/>
        </p:nvSpPr>
        <p:spPr>
          <a:xfrm>
            <a:off x="9633289" y="1690688"/>
            <a:ext cx="2193758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0x11111111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2342F41-AA3D-4D1D-AF70-E0596A715F32}"/>
              </a:ext>
            </a:extLst>
          </p:cNvPr>
          <p:cNvSpPr/>
          <p:nvPr/>
        </p:nvSpPr>
        <p:spPr>
          <a:xfrm>
            <a:off x="9240253" y="2201195"/>
            <a:ext cx="2586793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&amp; 0x99999999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E424BA6-F3F8-4800-8CF0-B05303E1F425}"/>
              </a:ext>
            </a:extLst>
          </p:cNvPr>
          <p:cNvSpPr/>
          <p:nvPr/>
        </p:nvSpPr>
        <p:spPr>
          <a:xfrm>
            <a:off x="9240254" y="2711702"/>
            <a:ext cx="2586792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0x11111111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6E9809C-8318-4418-AAC7-AD51092E7106}"/>
              </a:ext>
            </a:extLst>
          </p:cNvPr>
          <p:cNvSpPr/>
          <p:nvPr/>
        </p:nvSpPr>
        <p:spPr>
          <a:xfrm>
            <a:off x="1155030" y="3665033"/>
            <a:ext cx="1876927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1010 1100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447FE5A-6517-4188-988C-386256479202}"/>
              </a:ext>
            </a:extLst>
          </p:cNvPr>
          <p:cNvSpPr/>
          <p:nvPr/>
        </p:nvSpPr>
        <p:spPr>
          <a:xfrm>
            <a:off x="838199" y="4175540"/>
            <a:ext cx="2193758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| 0000 0000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2308748-DB39-468B-BC34-B8BE6AA5439A}"/>
              </a:ext>
            </a:extLst>
          </p:cNvPr>
          <p:cNvSpPr/>
          <p:nvPr/>
        </p:nvSpPr>
        <p:spPr>
          <a:xfrm>
            <a:off x="838199" y="4686047"/>
            <a:ext cx="2193757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1010 1100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8F62FAD-6776-416A-BFE1-A0192E67C414}"/>
              </a:ext>
            </a:extLst>
          </p:cNvPr>
          <p:cNvSpPr/>
          <p:nvPr/>
        </p:nvSpPr>
        <p:spPr>
          <a:xfrm>
            <a:off x="4094748" y="3665033"/>
            <a:ext cx="1876927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1010 1100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61A7A9D-1DC3-4BA9-A7B7-0BC07853194D}"/>
              </a:ext>
            </a:extLst>
          </p:cNvPr>
          <p:cNvSpPr/>
          <p:nvPr/>
        </p:nvSpPr>
        <p:spPr>
          <a:xfrm>
            <a:off x="3777917" y="4175540"/>
            <a:ext cx="2193758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| 1111 1111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8AC0F48-33B8-4545-8641-4463A32003B9}"/>
              </a:ext>
            </a:extLst>
          </p:cNvPr>
          <p:cNvSpPr/>
          <p:nvPr/>
        </p:nvSpPr>
        <p:spPr>
          <a:xfrm>
            <a:off x="3777917" y="4686047"/>
            <a:ext cx="2193757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1111 1111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B954E5E-D0C4-470D-83EB-009054CA6DF6}"/>
              </a:ext>
            </a:extLst>
          </p:cNvPr>
          <p:cNvSpPr/>
          <p:nvPr/>
        </p:nvSpPr>
        <p:spPr>
          <a:xfrm>
            <a:off x="7010401" y="3665033"/>
            <a:ext cx="1876927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1101 0010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DB93220-808B-47DD-B14F-C6929BAF33FB}"/>
              </a:ext>
            </a:extLst>
          </p:cNvPr>
          <p:cNvSpPr/>
          <p:nvPr/>
        </p:nvSpPr>
        <p:spPr>
          <a:xfrm>
            <a:off x="6693570" y="4175540"/>
            <a:ext cx="2193758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| 0000 1111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CEDB766-CCA0-4B12-BBC0-8255E64F69B1}"/>
              </a:ext>
            </a:extLst>
          </p:cNvPr>
          <p:cNvSpPr/>
          <p:nvPr/>
        </p:nvSpPr>
        <p:spPr>
          <a:xfrm>
            <a:off x="6693570" y="4686047"/>
            <a:ext cx="2193757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1101 1111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CB64C4F-77FF-4597-BEAE-18179BB43B87}"/>
              </a:ext>
            </a:extLst>
          </p:cNvPr>
          <p:cNvSpPr/>
          <p:nvPr/>
        </p:nvSpPr>
        <p:spPr>
          <a:xfrm>
            <a:off x="9633288" y="3665033"/>
            <a:ext cx="2193758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0x11111111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0115F9C-E1E5-4F0B-8BFD-4E686EB1B4D9}"/>
              </a:ext>
            </a:extLst>
          </p:cNvPr>
          <p:cNvSpPr/>
          <p:nvPr/>
        </p:nvSpPr>
        <p:spPr>
          <a:xfrm>
            <a:off x="9240252" y="4175540"/>
            <a:ext cx="2586793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| 0x88888888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FCB7E04-A983-47EB-BC8C-6D6752D70684}"/>
              </a:ext>
            </a:extLst>
          </p:cNvPr>
          <p:cNvSpPr/>
          <p:nvPr/>
        </p:nvSpPr>
        <p:spPr>
          <a:xfrm>
            <a:off x="9240253" y="4686047"/>
            <a:ext cx="2586792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0x99999999</a:t>
            </a:r>
          </a:p>
        </p:txBody>
      </p:sp>
    </p:spTree>
    <p:extLst>
      <p:ext uri="{BB962C8B-B14F-4D97-AF65-F5344CB8AC3E}">
        <p14:creationId xmlns:p14="http://schemas.microsoft.com/office/powerpoint/2010/main" val="245406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48448-2BCA-416C-9728-9C0FCC1E7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- Bitwise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0A893-2235-4D88-BEA3-1DAFE1BEE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XOR operator requires a little more care in discussion.</a:t>
            </a:r>
          </a:p>
          <a:p>
            <a:r>
              <a:rPr lang="en-US" dirty="0"/>
              <a:t>Note that the last example of it can turn one message into another.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B0E23DD-97D7-4FC9-8963-04BC90692126}"/>
              </a:ext>
            </a:extLst>
          </p:cNvPr>
          <p:cNvSpPr/>
          <p:nvPr/>
        </p:nvSpPr>
        <p:spPr>
          <a:xfrm>
            <a:off x="1155031" y="3429000"/>
            <a:ext cx="1876927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1010 1100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3D84865-60F3-4253-97F6-2CE7F928E265}"/>
              </a:ext>
            </a:extLst>
          </p:cNvPr>
          <p:cNvSpPr/>
          <p:nvPr/>
        </p:nvSpPr>
        <p:spPr>
          <a:xfrm>
            <a:off x="838200" y="3939507"/>
            <a:ext cx="2193758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^ 0000 0000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ED8121D-2D69-4AE6-AB7E-0271C27C485A}"/>
              </a:ext>
            </a:extLst>
          </p:cNvPr>
          <p:cNvSpPr/>
          <p:nvPr/>
        </p:nvSpPr>
        <p:spPr>
          <a:xfrm>
            <a:off x="838200" y="4450014"/>
            <a:ext cx="2193757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1010 1100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0340E5B-BA3F-4E78-97BC-006F12C5B568}"/>
              </a:ext>
            </a:extLst>
          </p:cNvPr>
          <p:cNvSpPr/>
          <p:nvPr/>
        </p:nvSpPr>
        <p:spPr>
          <a:xfrm>
            <a:off x="4094749" y="3429000"/>
            <a:ext cx="1876927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1010 1100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4A7EA7C-5F95-46CF-BC80-EB1AC74D6E76}"/>
              </a:ext>
            </a:extLst>
          </p:cNvPr>
          <p:cNvSpPr/>
          <p:nvPr/>
        </p:nvSpPr>
        <p:spPr>
          <a:xfrm>
            <a:off x="3777918" y="3939507"/>
            <a:ext cx="2193758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^ 1111 1111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F82FC5A-1F11-433F-A2F2-176CAD0CC5DE}"/>
              </a:ext>
            </a:extLst>
          </p:cNvPr>
          <p:cNvSpPr/>
          <p:nvPr/>
        </p:nvSpPr>
        <p:spPr>
          <a:xfrm>
            <a:off x="3777918" y="4450014"/>
            <a:ext cx="2193757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0101 0011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59DE69F-D7D0-4047-A29A-7C55C9C5A203}"/>
              </a:ext>
            </a:extLst>
          </p:cNvPr>
          <p:cNvSpPr/>
          <p:nvPr/>
        </p:nvSpPr>
        <p:spPr>
          <a:xfrm>
            <a:off x="7010402" y="3429000"/>
            <a:ext cx="1876927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1101 0010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D46ED2A-2B27-4409-80CD-3837D97700E4}"/>
              </a:ext>
            </a:extLst>
          </p:cNvPr>
          <p:cNvSpPr/>
          <p:nvPr/>
        </p:nvSpPr>
        <p:spPr>
          <a:xfrm>
            <a:off x="6693571" y="3939507"/>
            <a:ext cx="2193758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^ 0000 1111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4BE1A84-6AB4-46FF-9CA3-543DC478F602}"/>
              </a:ext>
            </a:extLst>
          </p:cNvPr>
          <p:cNvSpPr/>
          <p:nvPr/>
        </p:nvSpPr>
        <p:spPr>
          <a:xfrm>
            <a:off x="6693571" y="4450014"/>
            <a:ext cx="2193757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1101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1101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9FDE0D0-25E1-494D-AD84-3218EB0F4D61}"/>
              </a:ext>
            </a:extLst>
          </p:cNvPr>
          <p:cNvSpPr/>
          <p:nvPr/>
        </p:nvSpPr>
        <p:spPr>
          <a:xfrm>
            <a:off x="9633289" y="3429000"/>
            <a:ext cx="2193758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0xCAFEBABE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936A797-48E8-45F7-AD58-ADCE5E7CAE79}"/>
              </a:ext>
            </a:extLst>
          </p:cNvPr>
          <p:cNvSpPr/>
          <p:nvPr/>
        </p:nvSpPr>
        <p:spPr>
          <a:xfrm>
            <a:off x="9240253" y="3939507"/>
            <a:ext cx="2586793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^ 0x74117070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BAC7F71-CA09-4136-BD63-60C1349D1571}"/>
              </a:ext>
            </a:extLst>
          </p:cNvPr>
          <p:cNvSpPr/>
          <p:nvPr/>
        </p:nvSpPr>
        <p:spPr>
          <a:xfrm>
            <a:off x="9240254" y="4450014"/>
            <a:ext cx="2586792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0xBEEFCACE</a:t>
            </a:r>
          </a:p>
        </p:txBody>
      </p:sp>
    </p:spTree>
    <p:extLst>
      <p:ext uri="{BB962C8B-B14F-4D97-AF65-F5344CB8AC3E}">
        <p14:creationId xmlns:p14="http://schemas.microsoft.com/office/powerpoint/2010/main" val="116950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ABFD0-002D-4E9E-BEAF-B2540A2AD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Encryption with XOR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A7B24-23F9-463A-9F15-EB774F4E0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One very powerful property of XOR that the other bitwise operations don't have is the recoverability of past operands.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   x ^ key;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oldx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^ key; </a:t>
            </a:r>
          </a:p>
          <a:p>
            <a:r>
              <a:rPr lang="en-US" dirty="0"/>
              <a:t>This is possible because taking the XOR with respect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en-US" dirty="0"/>
              <a:t> gives us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with all of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en-US" dirty="0"/>
              <a:t> bits flipped. </a:t>
            </a:r>
          </a:p>
          <a:p>
            <a:r>
              <a:rPr lang="en-US" dirty="0"/>
              <a:t>If we do this twice, every bit in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is either never flipped or flipped twice (which brings it back to it's starting point).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x ^ n ^ n = x ^ 0 = x			</a:t>
            </a:r>
            <a:r>
              <a:rPr lang="en-US" dirty="0">
                <a:cs typeface="Courier New" panose="02070309020205020404" pitchFamily="49" charset="0"/>
              </a:rPr>
              <a:t>for all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>
                <a:cs typeface="Courier New" panose="02070309020205020404" pitchFamily="49" charset="0"/>
              </a:rPr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66727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FC0AB-96C6-4E3A-A7F7-BC6249621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Conversion – String to Numeric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atoi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9926E-936D-40FB-BFD0-157C65ED2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We learned last week how to work with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fscanf</a:t>
            </a:r>
            <a:r>
              <a:rPr lang="en-US" dirty="0"/>
              <a:t> to read numeric values from input.</a:t>
            </a:r>
          </a:p>
          <a:p>
            <a:r>
              <a:rPr lang="en-US" dirty="0"/>
              <a:t>However, once values are already in memory as strings,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fscanf</a:t>
            </a:r>
            <a:r>
              <a:rPr lang="en-US" dirty="0"/>
              <a:t> won't help us work with them as numeric values.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atoi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/>
              <a:t>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dirty="0"/>
              <a:t>, there is a function called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atoi</a:t>
            </a:r>
            <a:r>
              <a:rPr lang="en-US" dirty="0"/>
              <a:t> which converts a number in a string to a numeric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value.</a:t>
            </a:r>
          </a:p>
          <a:p>
            <a:r>
              <a:rPr lang="en-US" dirty="0"/>
              <a:t>The function ignores any whitespace characters before the representation in the buffer given and it can be followed by any non-numeric characters.</a:t>
            </a:r>
          </a:p>
          <a:p>
            <a:r>
              <a:rPr lang="en-US" dirty="0"/>
              <a:t>Will return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/>
              <a:t> on failure to find a numeric string at the beginning of the buffer.</a:t>
            </a:r>
          </a:p>
        </p:txBody>
      </p:sp>
    </p:spTree>
    <p:extLst>
      <p:ext uri="{BB962C8B-B14F-4D97-AF65-F5344CB8AC3E}">
        <p14:creationId xmlns:p14="http://schemas.microsoft.com/office/powerpoint/2010/main" val="16258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A49D1-A214-4313-9DD7-B78D14952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Conversion – How to implement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atoi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9EDFA-ACFF-4179-856B-A3227FE19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Remember from previous lectures that every digit in decimal representation is the coefficient of a power of 10.</a:t>
            </a:r>
          </a:p>
          <a:p>
            <a:r>
              <a:rPr lang="pt-BR" dirty="0">
                <a:cs typeface="Courier New" panose="02070309020205020404" pitchFamily="49" charset="0"/>
              </a:rPr>
              <a:t>To implement atoi, we simply need to take each ASCII digit to it's numeric counterpart (</a:t>
            </a: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'0'</a:t>
            </a:r>
            <a:r>
              <a:rPr lang="pt-BR" dirty="0">
                <a:cs typeface="Courier New" panose="02070309020205020404" pitchFamily="49" charset="0"/>
              </a:rPr>
              <a:t> </a:t>
            </a:r>
            <a:r>
              <a:rPr lang="pt-BR" dirty="0">
                <a:cs typeface="Courier New" panose="02070309020205020404" pitchFamily="49" charset="0"/>
                <a:sym typeface="Wingdings" panose="05000000000000000000" pitchFamily="2" charset="2"/>
              </a:rPr>
              <a:t> </a:t>
            </a: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pt-BR" dirty="0">
                <a:cs typeface="Courier New" panose="02070309020205020404" pitchFamily="49" charset="0"/>
              </a:rPr>
              <a:t>) </a:t>
            </a:r>
          </a:p>
          <a:p>
            <a:r>
              <a:rPr lang="pt-BR" dirty="0">
                <a:cs typeface="Courier New" panose="02070309020205020404" pitchFamily="49" charset="0"/>
              </a:rPr>
              <a:t>Then multiply it by the power of 10 corresponding to that column.</a:t>
            </a:r>
          </a:p>
          <a:p>
            <a:r>
              <a:rPr lang="pt-BR" dirty="0">
                <a:cs typeface="Courier New" panose="02070309020205020404" pitchFamily="49" charset="0"/>
              </a:rPr>
              <a:t>Finally, total everything up and that's the numeric value of that string.</a:t>
            </a:r>
          </a:p>
          <a:p>
            <a:pPr marL="0" indent="0">
              <a:buNone/>
            </a:pPr>
            <a:endParaRPr lang="pt-B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int atoi(char s[ ]) {</a:t>
            </a:r>
          </a:p>
          <a:p>
            <a:pPr marL="0" indent="0">
              <a:buNone/>
            </a:pP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	int i, n = 0;</a:t>
            </a:r>
          </a:p>
          <a:p>
            <a:pPr marL="0" indent="0">
              <a:buNone/>
            </a:pP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	for (i=0; s[i] &gt;= '0' &amp;&amp; s[i] &lt;= '9'; ++i)</a:t>
            </a:r>
          </a:p>
          <a:p>
            <a:pPr marL="0" indent="0">
              <a:buNone/>
            </a:pP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		n = 10 * n + (s[i] - '0');</a:t>
            </a:r>
          </a:p>
          <a:p>
            <a:pPr marL="0" indent="0">
              <a:buNone/>
            </a:pP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	return n;					</a:t>
            </a:r>
          </a:p>
          <a:p>
            <a:pPr marL="0" indent="0">
              <a:buNone/>
            </a:pP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416316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782F4-CE6D-43A9-B522-D61C4FB7A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Fundamentals – Conditional Expression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?: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8D079-9F4F-4415-9A8A-28AD03470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one of the only ternary operations you’re likely to find in most programming languages.</a:t>
            </a:r>
          </a:p>
          <a:p>
            <a:pPr lvl="1"/>
            <a:r>
              <a:rPr lang="en-US" dirty="0"/>
              <a:t>An operation that takes 3 operands.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max = (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&gt; 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?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/>
              <a:t>The conditional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?:</a:t>
            </a:r>
            <a:r>
              <a:rPr lang="en-US" dirty="0"/>
              <a:t>) operator is an in-place if-expression which has three parts: the </a:t>
            </a:r>
            <a:r>
              <a:rPr lang="en-US" b="1" dirty="0">
                <a:solidFill>
                  <a:srgbClr val="C00000"/>
                </a:solidFill>
              </a:rPr>
              <a:t>condition</a:t>
            </a:r>
            <a:r>
              <a:rPr lang="en-US" dirty="0"/>
              <a:t>, the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then-value</a:t>
            </a:r>
            <a:r>
              <a:rPr lang="en-US" dirty="0"/>
              <a:t>, and the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else-value</a:t>
            </a:r>
            <a:r>
              <a:rPr lang="en-US" dirty="0"/>
              <a:t>.</a:t>
            </a:r>
          </a:p>
          <a:p>
            <a:r>
              <a:rPr lang="en-US" dirty="0"/>
              <a:t>If the </a:t>
            </a:r>
            <a:r>
              <a:rPr lang="en-US" b="1" dirty="0">
                <a:solidFill>
                  <a:srgbClr val="C00000"/>
                </a:solidFill>
              </a:rPr>
              <a:t>condition</a:t>
            </a:r>
            <a:r>
              <a:rPr lang="en-US" dirty="0"/>
              <a:t> is non-zero (true), the entire expression evaluates to the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then-value</a:t>
            </a:r>
            <a:r>
              <a:rPr lang="en-US" dirty="0"/>
              <a:t>.</a:t>
            </a:r>
          </a:p>
          <a:p>
            <a:r>
              <a:rPr lang="en-US" dirty="0"/>
              <a:t>Otherwise, the entire expression evaluates to the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else-value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33500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08F10-13E9-4BD5-9237-7FE570BC7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 – Bitwise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5F021-1DCA-4939-895C-8F390F01C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Bitwise operations are operations that are performed at the binary bit level on a value.</a:t>
            </a:r>
          </a:p>
          <a:p>
            <a:r>
              <a:rPr lang="en-US" dirty="0"/>
              <a:t>The logic for these operations comes from the function of their corresponding logic gate in electronics and circuitry.</a:t>
            </a:r>
          </a:p>
          <a:p>
            <a:pPr lvl="1"/>
            <a:r>
              <a:rPr lang="en-US" dirty="0"/>
              <a:t>You'll be working with these more in CS341.</a:t>
            </a:r>
          </a:p>
          <a:p>
            <a:r>
              <a:rPr lang="en-US" dirty="0"/>
              <a:t>In programming, these elementary operations are often helpful for solving problems at the higher level, so they're included into the language.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0D26011-2669-43BC-BF2E-33C89EAD2E15}"/>
              </a:ext>
            </a:extLst>
          </p:cNvPr>
          <p:cNvSpPr/>
          <p:nvPr/>
        </p:nvSpPr>
        <p:spPr>
          <a:xfrm>
            <a:off x="9332494" y="3429000"/>
            <a:ext cx="1876927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1010 1100</a:t>
            </a:r>
          </a:p>
        </p:txBody>
      </p:sp>
    </p:spTree>
    <p:extLst>
      <p:ext uri="{BB962C8B-B14F-4D97-AF65-F5344CB8AC3E}">
        <p14:creationId xmlns:p14="http://schemas.microsoft.com/office/powerpoint/2010/main" val="38775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8061C-9BD9-4D11-9070-B6D895ED9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 – Bitwise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4D74E4-32D7-4ABE-9664-F5A43D56BD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Bitwise AND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dirty="0"/>
              <a:t>) operator takes two numeric operands and gives a single numeric in response.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 flags = flags &amp; 0x0F;</a:t>
            </a:r>
          </a:p>
          <a:p>
            <a:r>
              <a:rPr lang="en-US" dirty="0"/>
              <a:t>For each column of bits across both numbers, </a:t>
            </a:r>
            <a:br>
              <a:rPr lang="en-US" dirty="0"/>
            </a:br>
            <a:r>
              <a:rPr lang="en-US" dirty="0"/>
              <a:t>the resultant value will have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dirty="0"/>
              <a:t> bit only if both </a:t>
            </a:r>
            <a:br>
              <a:rPr lang="en-US" dirty="0"/>
            </a:br>
            <a:r>
              <a:rPr lang="en-US" dirty="0"/>
              <a:t>bits from the operands are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dirty="0"/>
              <a:t>.</a:t>
            </a:r>
          </a:p>
          <a:p>
            <a:r>
              <a:rPr lang="en-US" dirty="0"/>
              <a:t>Otherwise, the bit for that column in the result is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/>
              <a:t>.</a:t>
            </a:r>
          </a:p>
          <a:p>
            <a:r>
              <a:rPr lang="en-US" dirty="0"/>
              <a:t>It doesn't matter which order the operands are in (commutativity).</a:t>
            </a:r>
          </a:p>
          <a:p>
            <a:pPr lvl="1"/>
            <a:r>
              <a:rPr lang="en-US" dirty="0"/>
              <a:t>However, generally, it's said that the second operand is "turning off flags" in the first operand.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369417B-E90F-47BA-99D9-003F95C3B8E4}"/>
              </a:ext>
            </a:extLst>
          </p:cNvPr>
          <p:cNvSpPr/>
          <p:nvPr/>
        </p:nvSpPr>
        <p:spPr>
          <a:xfrm>
            <a:off x="9252283" y="2668420"/>
            <a:ext cx="1876927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0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00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495EF2-E2DA-40F5-AC5E-617C30D229B5}"/>
              </a:ext>
            </a:extLst>
          </p:cNvPr>
          <p:cNvSpPr/>
          <p:nvPr/>
        </p:nvSpPr>
        <p:spPr>
          <a:xfrm>
            <a:off x="8935452" y="3178927"/>
            <a:ext cx="2193758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&amp; </a:t>
            </a:r>
            <a:r>
              <a:rPr lang="en-US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0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74531C-7261-4E0C-A84C-7B4FC9B1727E}"/>
              </a:ext>
            </a:extLst>
          </p:cNvPr>
          <p:cNvSpPr/>
          <p:nvPr/>
        </p:nvSpPr>
        <p:spPr>
          <a:xfrm>
            <a:off x="8935452" y="3689434"/>
            <a:ext cx="2193757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0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174638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8061C-9BD9-4D11-9070-B6D895ED9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 – Bitwise 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4D74E4-32D7-4ABE-9664-F5A43D56BD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Bitwise OR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dirty="0"/>
              <a:t>) operator takes two numeric operands and gives a single numeric in response.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 flags = flags | 0x0F;</a:t>
            </a:r>
          </a:p>
          <a:p>
            <a:r>
              <a:rPr lang="en-US" dirty="0"/>
              <a:t>For each column of bits across both numbers, </a:t>
            </a:r>
            <a:br>
              <a:rPr lang="en-US" dirty="0"/>
            </a:br>
            <a:r>
              <a:rPr lang="en-US" dirty="0"/>
              <a:t>the resultant value will have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dirty="0"/>
              <a:t> bit only if at least</a:t>
            </a:r>
            <a:br>
              <a:rPr lang="en-US" dirty="0"/>
            </a:br>
            <a:r>
              <a:rPr lang="en-US" dirty="0"/>
              <a:t>one bit from the operands are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dirty="0"/>
              <a:t>.</a:t>
            </a:r>
          </a:p>
          <a:p>
            <a:r>
              <a:rPr lang="en-US" dirty="0"/>
              <a:t>Otherwise, the bit for that column in the result is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/>
              <a:t>.</a:t>
            </a:r>
          </a:p>
          <a:p>
            <a:r>
              <a:rPr lang="en-US" dirty="0"/>
              <a:t>The Bitwise OR is also commutative.</a:t>
            </a:r>
          </a:p>
          <a:p>
            <a:pPr lvl="1"/>
            <a:r>
              <a:rPr lang="en-US" dirty="0"/>
              <a:t>It's said that the second operand is "turning on flags" in the first operand.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369417B-E90F-47BA-99D9-003F95C3B8E4}"/>
              </a:ext>
            </a:extLst>
          </p:cNvPr>
          <p:cNvSpPr/>
          <p:nvPr/>
        </p:nvSpPr>
        <p:spPr>
          <a:xfrm>
            <a:off x="9252283" y="2668420"/>
            <a:ext cx="1876927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11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00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495EF2-E2DA-40F5-AC5E-617C30D229B5}"/>
              </a:ext>
            </a:extLst>
          </p:cNvPr>
          <p:cNvSpPr/>
          <p:nvPr/>
        </p:nvSpPr>
        <p:spPr>
          <a:xfrm>
            <a:off x="8935452" y="3178927"/>
            <a:ext cx="2193758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| 0</a:t>
            </a:r>
            <a:r>
              <a:rPr lang="en-US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11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74531C-7261-4E0C-A84C-7B4FC9B1727E}"/>
              </a:ext>
            </a:extLst>
          </p:cNvPr>
          <p:cNvSpPr/>
          <p:nvPr/>
        </p:nvSpPr>
        <p:spPr>
          <a:xfrm>
            <a:off x="8935452" y="3689434"/>
            <a:ext cx="2193757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1</a:t>
            </a:r>
            <a:r>
              <a:rPr lang="en-US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11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352080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6F9F5-0CE0-4592-A326-1C38E3AE8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 – Bitwise XOR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^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7B00A-235F-4644-9871-5F552C674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Bitwise XOR or Exclusive OR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^</a:t>
            </a:r>
            <a:r>
              <a:rPr lang="en-US" dirty="0"/>
              <a:t>) operator takes two numeric operands and gives a single numeric in response.</a:t>
            </a:r>
          </a:p>
          <a:p>
            <a:pPr lvl="1"/>
            <a:r>
              <a:rPr lang="en-US" dirty="0"/>
              <a:t>This is NOT the Exponent Operator and NOT how you take bases to powers!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 flags = flags ^ 0x0F;</a:t>
            </a:r>
          </a:p>
          <a:p>
            <a:r>
              <a:rPr lang="en-US" dirty="0"/>
              <a:t>For each column of bits across both numbers, </a:t>
            </a:r>
            <a:br>
              <a:rPr lang="en-US" dirty="0"/>
            </a:br>
            <a:r>
              <a:rPr lang="en-US" dirty="0"/>
              <a:t>the resultant value will have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dirty="0"/>
              <a:t> bit only if exactly </a:t>
            </a:r>
            <a:br>
              <a:rPr lang="en-US" dirty="0"/>
            </a:br>
            <a:r>
              <a:rPr lang="en-US" dirty="0"/>
              <a:t>one bit from the operands are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dirty="0"/>
              <a:t>.</a:t>
            </a:r>
          </a:p>
          <a:p>
            <a:r>
              <a:rPr lang="en-US" dirty="0"/>
              <a:t>You can also think of it as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dirty="0"/>
              <a:t> bits from the second operand "flipping" the bits of the first operand. (Note: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/>
              <a:t> does not flip anything)</a:t>
            </a:r>
          </a:p>
          <a:p>
            <a:r>
              <a:rPr lang="en-US" dirty="0"/>
              <a:t>This operation is also commutative.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A77B260-0A49-4863-B973-A66AF327A0D8}"/>
              </a:ext>
            </a:extLst>
          </p:cNvPr>
          <p:cNvSpPr/>
          <p:nvPr/>
        </p:nvSpPr>
        <p:spPr>
          <a:xfrm>
            <a:off x="9476873" y="3043989"/>
            <a:ext cx="1876927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1010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286038-D296-414B-BB02-5B6DE6968E39}"/>
              </a:ext>
            </a:extLst>
          </p:cNvPr>
          <p:cNvSpPr/>
          <p:nvPr/>
        </p:nvSpPr>
        <p:spPr>
          <a:xfrm>
            <a:off x="9160042" y="3554496"/>
            <a:ext cx="2193758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^ </a:t>
            </a:r>
            <a:r>
              <a:rPr lang="en-US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0000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ECCE5F-FDC8-4948-A1E4-F4032EFC95F6}"/>
              </a:ext>
            </a:extLst>
          </p:cNvPr>
          <p:cNvSpPr/>
          <p:nvPr/>
        </p:nvSpPr>
        <p:spPr>
          <a:xfrm>
            <a:off x="9160042" y="4065003"/>
            <a:ext cx="2193757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1010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00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125651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4286E-41E4-45E7-82A4-1F5D195E0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 – Bitwise NOT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~</a:t>
            </a:r>
            <a:r>
              <a:rPr lang="en-US" dirty="0"/>
              <a:t> / One's  Comp.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B41C1-CE06-4F55-A434-34C6E40E4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We've actually already covered Bitwise NOT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~)</a:t>
            </a:r>
            <a:r>
              <a:rPr lang="en-US" dirty="0"/>
              <a:t> before as a concept, rather than an operator. </a:t>
            </a:r>
          </a:p>
          <a:p>
            <a:pPr lvl="1"/>
            <a:r>
              <a:rPr lang="en-US" dirty="0"/>
              <a:t>It's the One's Complement!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char flags = ~flags;</a:t>
            </a:r>
            <a:endParaRPr lang="en-US" dirty="0"/>
          </a:p>
          <a:p>
            <a:r>
              <a:rPr lang="en-US" dirty="0"/>
              <a:t>It's a unary operator which operates on numeric</a:t>
            </a:r>
            <a:br>
              <a:rPr lang="en-US" dirty="0"/>
            </a:br>
            <a:r>
              <a:rPr lang="en-US" dirty="0"/>
              <a:t>values.</a:t>
            </a:r>
          </a:p>
          <a:p>
            <a:r>
              <a:rPr lang="en-US" dirty="0"/>
              <a:t>For each bit in the operand, the resultant value has that bit flipped.</a:t>
            </a:r>
          </a:p>
          <a:p>
            <a:r>
              <a:rPr lang="en-US" dirty="0"/>
              <a:t>This is mathematically equivalent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(–x – 1)</a:t>
            </a: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8930373-1B26-41D3-B4FF-252DF5058ECF}"/>
              </a:ext>
            </a:extLst>
          </p:cNvPr>
          <p:cNvSpPr/>
          <p:nvPr/>
        </p:nvSpPr>
        <p:spPr>
          <a:xfrm>
            <a:off x="8775032" y="2367382"/>
            <a:ext cx="2193758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~ 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0101 1100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C002C8-8CE0-4562-83DD-9A959178EADC}"/>
              </a:ext>
            </a:extLst>
          </p:cNvPr>
          <p:cNvSpPr/>
          <p:nvPr/>
        </p:nvSpPr>
        <p:spPr>
          <a:xfrm>
            <a:off x="8775032" y="2883321"/>
            <a:ext cx="2193758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1010 0011</a:t>
            </a:r>
          </a:p>
        </p:txBody>
      </p:sp>
    </p:spTree>
    <p:extLst>
      <p:ext uri="{BB962C8B-B14F-4D97-AF65-F5344CB8AC3E}">
        <p14:creationId xmlns:p14="http://schemas.microsoft.com/office/powerpoint/2010/main" val="269947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F799D-781E-4573-A1BF-1062D24A9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Bitwise – Truth Tables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6A669-255F-44C5-9AEF-543AD5263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7495" y="1690687"/>
            <a:ext cx="3926305" cy="4802187"/>
          </a:xfrm>
        </p:spPr>
        <p:txBody>
          <a:bodyPr>
            <a:normAutofit/>
          </a:bodyPr>
          <a:lstStyle/>
          <a:p>
            <a:r>
              <a:rPr lang="en-US" dirty="0"/>
              <a:t>Truth Tables can be used to describe a bitwise operation column-by-column.</a:t>
            </a:r>
          </a:p>
          <a:p>
            <a:r>
              <a:rPr lang="en-US" dirty="0"/>
              <a:t>Go column-by-column through both operands' binary representations and use the table to determine the bit value for that column in the result.</a:t>
            </a:r>
          </a:p>
        </p:txBody>
      </p:sp>
      <p:grpSp>
        <p:nvGrpSpPr>
          <p:cNvPr id="189" name="Group 13">
            <a:extLst>
              <a:ext uri="{FF2B5EF4-FFF2-40B4-BE49-F238E27FC236}">
                <a16:creationId xmlns:a16="http://schemas.microsoft.com/office/drawing/2014/main" id="{8F5BF777-F817-4F5A-B6AF-933AC64331A5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1690688"/>
            <a:ext cx="2057400" cy="1828800"/>
            <a:chOff x="960" y="1488"/>
            <a:chExt cx="1296" cy="1152"/>
          </a:xfrm>
        </p:grpSpPr>
        <p:sp>
          <p:nvSpPr>
            <p:cNvPr id="190" name="Rectangle 4">
              <a:extLst>
                <a:ext uri="{FF2B5EF4-FFF2-40B4-BE49-F238E27FC236}">
                  <a16:creationId xmlns:a16="http://schemas.microsoft.com/office/drawing/2014/main" id="{7935F6E7-8745-48C0-8C07-BB7D938007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1488"/>
              <a:ext cx="432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1" name="Rectangle 5">
              <a:extLst>
                <a:ext uri="{FF2B5EF4-FFF2-40B4-BE49-F238E27FC236}">
                  <a16:creationId xmlns:a16="http://schemas.microsoft.com/office/drawing/2014/main" id="{35B81A37-96DD-46E7-AC5C-151ED0D069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1488"/>
              <a:ext cx="432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2" name="Rectangle 6">
              <a:extLst>
                <a:ext uri="{FF2B5EF4-FFF2-40B4-BE49-F238E27FC236}">
                  <a16:creationId xmlns:a16="http://schemas.microsoft.com/office/drawing/2014/main" id="{D1FE478E-D815-4F8F-BFE3-228E066410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1488"/>
              <a:ext cx="432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3" name="Rectangle 7">
              <a:extLst>
                <a:ext uri="{FF2B5EF4-FFF2-40B4-BE49-F238E27FC236}">
                  <a16:creationId xmlns:a16="http://schemas.microsoft.com/office/drawing/2014/main" id="{A7C8DB48-92C1-4437-84F9-EDAC57FBDD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1872"/>
              <a:ext cx="432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" name="Rectangle 8">
              <a:extLst>
                <a:ext uri="{FF2B5EF4-FFF2-40B4-BE49-F238E27FC236}">
                  <a16:creationId xmlns:a16="http://schemas.microsoft.com/office/drawing/2014/main" id="{1E4A7B3B-AC2D-4491-9A4F-C31AEDFA1B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1872"/>
              <a:ext cx="432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" name="Rectangle 9">
              <a:extLst>
                <a:ext uri="{FF2B5EF4-FFF2-40B4-BE49-F238E27FC236}">
                  <a16:creationId xmlns:a16="http://schemas.microsoft.com/office/drawing/2014/main" id="{5491F699-8954-4A98-87C7-F649CE18DB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1872"/>
              <a:ext cx="432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6" name="Rectangle 10">
              <a:extLst>
                <a:ext uri="{FF2B5EF4-FFF2-40B4-BE49-F238E27FC236}">
                  <a16:creationId xmlns:a16="http://schemas.microsoft.com/office/drawing/2014/main" id="{8AEEA325-F873-4341-A412-8C7F194258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256"/>
              <a:ext cx="432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7" name="Rectangle 11">
              <a:extLst>
                <a:ext uri="{FF2B5EF4-FFF2-40B4-BE49-F238E27FC236}">
                  <a16:creationId xmlns:a16="http://schemas.microsoft.com/office/drawing/2014/main" id="{3BC1D3A1-8910-4DC4-B656-7E39371909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2256"/>
              <a:ext cx="432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8" name="Rectangle 12">
              <a:extLst>
                <a:ext uri="{FF2B5EF4-FFF2-40B4-BE49-F238E27FC236}">
                  <a16:creationId xmlns:a16="http://schemas.microsoft.com/office/drawing/2014/main" id="{8B794D2F-24F6-43CC-8596-EDD68C04D9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256"/>
              <a:ext cx="432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99" name="Text Box 14">
            <a:extLst>
              <a:ext uri="{FF2B5EF4-FFF2-40B4-BE49-F238E27FC236}">
                <a16:creationId xmlns:a16="http://schemas.microsoft.com/office/drawing/2014/main" id="{232EA39A-C058-4902-98EA-140ECF8E1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766888"/>
            <a:ext cx="846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b="1"/>
              <a:t>AND</a:t>
            </a:r>
          </a:p>
        </p:txBody>
      </p:sp>
      <p:sp>
        <p:nvSpPr>
          <p:cNvPr id="200" name="Text Box 15">
            <a:extLst>
              <a:ext uri="{FF2B5EF4-FFF2-40B4-BE49-F238E27FC236}">
                <a16:creationId xmlns:a16="http://schemas.microsoft.com/office/drawing/2014/main" id="{797A77F3-DFA7-4344-962A-71CBFE884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766888"/>
            <a:ext cx="336550" cy="457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0</a:t>
            </a:r>
          </a:p>
        </p:txBody>
      </p:sp>
      <p:sp>
        <p:nvSpPr>
          <p:cNvPr id="201" name="Text Box 16">
            <a:extLst>
              <a:ext uri="{FF2B5EF4-FFF2-40B4-BE49-F238E27FC236}">
                <a16:creationId xmlns:a16="http://schemas.microsoft.com/office/drawing/2014/main" id="{9F909015-DDA3-414B-A56B-3FB3254BA4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766888"/>
            <a:ext cx="336550" cy="457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1</a:t>
            </a:r>
          </a:p>
        </p:txBody>
      </p:sp>
      <p:sp>
        <p:nvSpPr>
          <p:cNvPr id="202" name="Text Box 17">
            <a:extLst>
              <a:ext uri="{FF2B5EF4-FFF2-40B4-BE49-F238E27FC236}">
                <a16:creationId xmlns:a16="http://schemas.microsoft.com/office/drawing/2014/main" id="{709FFB15-6066-4D78-9341-FD47B23AB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376488"/>
            <a:ext cx="336550" cy="457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0</a:t>
            </a:r>
          </a:p>
        </p:txBody>
      </p:sp>
      <p:sp>
        <p:nvSpPr>
          <p:cNvPr id="203" name="Text Box 18">
            <a:extLst>
              <a:ext uri="{FF2B5EF4-FFF2-40B4-BE49-F238E27FC236}">
                <a16:creationId xmlns:a16="http://schemas.microsoft.com/office/drawing/2014/main" id="{6693FE0A-361B-4AC1-A0D2-1575CCFA0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986088"/>
            <a:ext cx="336550" cy="457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1</a:t>
            </a:r>
          </a:p>
        </p:txBody>
      </p:sp>
      <p:sp>
        <p:nvSpPr>
          <p:cNvPr id="204" name="Text Box 19">
            <a:extLst>
              <a:ext uri="{FF2B5EF4-FFF2-40B4-BE49-F238E27FC236}">
                <a16:creationId xmlns:a16="http://schemas.microsoft.com/office/drawing/2014/main" id="{AF241E48-7902-403B-A38F-C1D60B6DC2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98608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1</a:t>
            </a:r>
          </a:p>
        </p:txBody>
      </p:sp>
      <p:sp>
        <p:nvSpPr>
          <p:cNvPr id="205" name="Text Box 20">
            <a:extLst>
              <a:ext uri="{FF2B5EF4-FFF2-40B4-BE49-F238E27FC236}">
                <a16:creationId xmlns:a16="http://schemas.microsoft.com/office/drawing/2014/main" id="{012173C5-B850-47E2-A393-E2E4F60886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37648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0</a:t>
            </a:r>
          </a:p>
        </p:txBody>
      </p:sp>
      <p:sp>
        <p:nvSpPr>
          <p:cNvPr id="206" name="Text Box 21">
            <a:extLst>
              <a:ext uri="{FF2B5EF4-FFF2-40B4-BE49-F238E27FC236}">
                <a16:creationId xmlns:a16="http://schemas.microsoft.com/office/drawing/2014/main" id="{16ED19A0-DA97-4A64-9784-6DCF0BC3D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98608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0</a:t>
            </a:r>
          </a:p>
        </p:txBody>
      </p:sp>
      <p:sp>
        <p:nvSpPr>
          <p:cNvPr id="207" name="Text Box 22">
            <a:extLst>
              <a:ext uri="{FF2B5EF4-FFF2-40B4-BE49-F238E27FC236}">
                <a16:creationId xmlns:a16="http://schemas.microsoft.com/office/drawing/2014/main" id="{373FE6C4-93D9-470B-9386-85B8AFD15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37648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0</a:t>
            </a:r>
          </a:p>
        </p:txBody>
      </p:sp>
      <p:grpSp>
        <p:nvGrpSpPr>
          <p:cNvPr id="208" name="Group 29">
            <a:extLst>
              <a:ext uri="{FF2B5EF4-FFF2-40B4-BE49-F238E27FC236}">
                <a16:creationId xmlns:a16="http://schemas.microsoft.com/office/drawing/2014/main" id="{978C366F-37A1-4E80-BC02-DB6AC892E041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3900488"/>
            <a:ext cx="1371600" cy="1828800"/>
            <a:chOff x="1056" y="1296"/>
            <a:chExt cx="864" cy="1152"/>
          </a:xfrm>
        </p:grpSpPr>
        <p:sp>
          <p:nvSpPr>
            <p:cNvPr id="209" name="Rectangle 23">
              <a:extLst>
                <a:ext uri="{FF2B5EF4-FFF2-40B4-BE49-F238E27FC236}">
                  <a16:creationId xmlns:a16="http://schemas.microsoft.com/office/drawing/2014/main" id="{72211D18-5402-4B27-B5AD-758DB56D70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296"/>
              <a:ext cx="432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0" name="Rectangle 24">
              <a:extLst>
                <a:ext uri="{FF2B5EF4-FFF2-40B4-BE49-F238E27FC236}">
                  <a16:creationId xmlns:a16="http://schemas.microsoft.com/office/drawing/2014/main" id="{7C743316-B1CE-4355-BD88-9CC05B739F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680"/>
              <a:ext cx="432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1" name="Rectangle 25">
              <a:extLst>
                <a:ext uri="{FF2B5EF4-FFF2-40B4-BE49-F238E27FC236}">
                  <a16:creationId xmlns:a16="http://schemas.microsoft.com/office/drawing/2014/main" id="{F9B3C400-EF0C-4FDF-8E20-86496171F1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2064"/>
              <a:ext cx="432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2" name="Rectangle 26">
              <a:extLst>
                <a:ext uri="{FF2B5EF4-FFF2-40B4-BE49-F238E27FC236}">
                  <a16:creationId xmlns:a16="http://schemas.microsoft.com/office/drawing/2014/main" id="{B05C0381-646D-4C3D-9F49-E7A959DAA6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296"/>
              <a:ext cx="432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3" name="Rectangle 27">
              <a:extLst>
                <a:ext uri="{FF2B5EF4-FFF2-40B4-BE49-F238E27FC236}">
                  <a16:creationId xmlns:a16="http://schemas.microsoft.com/office/drawing/2014/main" id="{BC112C25-D2B6-4004-B3BB-CE0B6874AE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680"/>
              <a:ext cx="432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4" name="Rectangle 28">
              <a:extLst>
                <a:ext uri="{FF2B5EF4-FFF2-40B4-BE49-F238E27FC236}">
                  <a16:creationId xmlns:a16="http://schemas.microsoft.com/office/drawing/2014/main" id="{4F3D31E4-6F04-4F97-AD9C-24C8CD5ACC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064"/>
              <a:ext cx="432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15" name="Text Box 30">
            <a:extLst>
              <a:ext uri="{FF2B5EF4-FFF2-40B4-BE49-F238E27FC236}">
                <a16:creationId xmlns:a16="http://schemas.microsoft.com/office/drawing/2014/main" id="{71EC7AEA-D3FC-4C83-BC8D-62C932967B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3976688"/>
            <a:ext cx="844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b="1"/>
              <a:t>NOT</a:t>
            </a:r>
          </a:p>
        </p:txBody>
      </p:sp>
      <p:sp>
        <p:nvSpPr>
          <p:cNvPr id="216" name="Text Box 31">
            <a:extLst>
              <a:ext uri="{FF2B5EF4-FFF2-40B4-BE49-F238E27FC236}">
                <a16:creationId xmlns:a16="http://schemas.microsoft.com/office/drawing/2014/main" id="{7F66E0AA-1BD4-4C01-B484-42E90CCD56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586288"/>
            <a:ext cx="336550" cy="457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0</a:t>
            </a:r>
          </a:p>
        </p:txBody>
      </p:sp>
      <p:sp>
        <p:nvSpPr>
          <p:cNvPr id="217" name="Text Box 32">
            <a:extLst>
              <a:ext uri="{FF2B5EF4-FFF2-40B4-BE49-F238E27FC236}">
                <a16:creationId xmlns:a16="http://schemas.microsoft.com/office/drawing/2014/main" id="{B658FA81-FA67-4211-B1E1-12B62315ED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519588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0</a:t>
            </a:r>
          </a:p>
        </p:txBody>
      </p:sp>
      <p:sp>
        <p:nvSpPr>
          <p:cNvPr id="218" name="Text Box 33">
            <a:extLst>
              <a:ext uri="{FF2B5EF4-FFF2-40B4-BE49-F238E27FC236}">
                <a16:creationId xmlns:a16="http://schemas.microsoft.com/office/drawing/2014/main" id="{0701AF69-0A89-4E89-B446-19E8D1150E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458628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1</a:t>
            </a:r>
          </a:p>
        </p:txBody>
      </p:sp>
      <p:sp>
        <p:nvSpPr>
          <p:cNvPr id="219" name="Text Box 34">
            <a:extLst>
              <a:ext uri="{FF2B5EF4-FFF2-40B4-BE49-F238E27FC236}">
                <a16:creationId xmlns:a16="http://schemas.microsoft.com/office/drawing/2014/main" id="{B1793AFF-C120-41CB-987C-178B6C50E5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5195888"/>
            <a:ext cx="336550" cy="457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1</a:t>
            </a:r>
          </a:p>
        </p:txBody>
      </p:sp>
      <p:grpSp>
        <p:nvGrpSpPr>
          <p:cNvPr id="220" name="Group 35">
            <a:extLst>
              <a:ext uri="{FF2B5EF4-FFF2-40B4-BE49-F238E27FC236}">
                <a16:creationId xmlns:a16="http://schemas.microsoft.com/office/drawing/2014/main" id="{C6179E0A-E92D-4759-A809-9B546E0FA0CC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1690688"/>
            <a:ext cx="2057400" cy="1828800"/>
            <a:chOff x="960" y="1488"/>
            <a:chExt cx="1296" cy="1152"/>
          </a:xfrm>
        </p:grpSpPr>
        <p:sp>
          <p:nvSpPr>
            <p:cNvPr id="221" name="Rectangle 36">
              <a:extLst>
                <a:ext uri="{FF2B5EF4-FFF2-40B4-BE49-F238E27FC236}">
                  <a16:creationId xmlns:a16="http://schemas.microsoft.com/office/drawing/2014/main" id="{DEA7DFFC-F0BB-4803-B94B-F6C7E233B1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1488"/>
              <a:ext cx="432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22" name="Rectangle 37">
              <a:extLst>
                <a:ext uri="{FF2B5EF4-FFF2-40B4-BE49-F238E27FC236}">
                  <a16:creationId xmlns:a16="http://schemas.microsoft.com/office/drawing/2014/main" id="{A5947DD3-D561-44A6-A0D6-1835570A3C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1488"/>
              <a:ext cx="432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23" name="Rectangle 38">
              <a:extLst>
                <a:ext uri="{FF2B5EF4-FFF2-40B4-BE49-F238E27FC236}">
                  <a16:creationId xmlns:a16="http://schemas.microsoft.com/office/drawing/2014/main" id="{E66B8535-56F4-44B4-BEDA-F566CEF010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1488"/>
              <a:ext cx="432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24" name="Rectangle 39">
              <a:extLst>
                <a:ext uri="{FF2B5EF4-FFF2-40B4-BE49-F238E27FC236}">
                  <a16:creationId xmlns:a16="http://schemas.microsoft.com/office/drawing/2014/main" id="{7B85DE58-B28E-4790-B778-794CD96E84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1872"/>
              <a:ext cx="432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25" name="Rectangle 40">
              <a:extLst>
                <a:ext uri="{FF2B5EF4-FFF2-40B4-BE49-F238E27FC236}">
                  <a16:creationId xmlns:a16="http://schemas.microsoft.com/office/drawing/2014/main" id="{5891325A-ECAB-465E-AB51-8D250F9BC2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1872"/>
              <a:ext cx="432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26" name="Rectangle 41">
              <a:extLst>
                <a:ext uri="{FF2B5EF4-FFF2-40B4-BE49-F238E27FC236}">
                  <a16:creationId xmlns:a16="http://schemas.microsoft.com/office/drawing/2014/main" id="{A4670175-5DDD-4EC4-B568-1B0A2E4B91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1872"/>
              <a:ext cx="432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27" name="Rectangle 42">
              <a:extLst>
                <a:ext uri="{FF2B5EF4-FFF2-40B4-BE49-F238E27FC236}">
                  <a16:creationId xmlns:a16="http://schemas.microsoft.com/office/drawing/2014/main" id="{D9DAF158-96A0-44E0-82F7-607FF99EF1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256"/>
              <a:ext cx="432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28" name="Rectangle 43">
              <a:extLst>
                <a:ext uri="{FF2B5EF4-FFF2-40B4-BE49-F238E27FC236}">
                  <a16:creationId xmlns:a16="http://schemas.microsoft.com/office/drawing/2014/main" id="{4E30F014-D1DE-4155-B3FD-0090D03C4E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2256"/>
              <a:ext cx="432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29" name="Rectangle 44">
              <a:extLst>
                <a:ext uri="{FF2B5EF4-FFF2-40B4-BE49-F238E27FC236}">
                  <a16:creationId xmlns:a16="http://schemas.microsoft.com/office/drawing/2014/main" id="{D9F8EF9A-FF2D-4278-8F09-4E2D0EE227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256"/>
              <a:ext cx="432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30" name="Text Box 45">
            <a:extLst>
              <a:ext uri="{FF2B5EF4-FFF2-40B4-BE49-F238E27FC236}">
                <a16:creationId xmlns:a16="http://schemas.microsoft.com/office/drawing/2014/main" id="{F28D213C-D9E9-4C38-B334-2E68AC0A4A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1766888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b="1"/>
              <a:t>OR</a:t>
            </a:r>
          </a:p>
        </p:txBody>
      </p:sp>
      <p:sp>
        <p:nvSpPr>
          <p:cNvPr id="231" name="Text Box 46">
            <a:extLst>
              <a:ext uri="{FF2B5EF4-FFF2-40B4-BE49-F238E27FC236}">
                <a16:creationId xmlns:a16="http://schemas.microsoft.com/office/drawing/2014/main" id="{6D0B1C3E-3AD6-4ACE-80B4-586D037C14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766888"/>
            <a:ext cx="336550" cy="457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0</a:t>
            </a:r>
          </a:p>
        </p:txBody>
      </p:sp>
      <p:sp>
        <p:nvSpPr>
          <p:cNvPr id="232" name="Text Box 47">
            <a:extLst>
              <a:ext uri="{FF2B5EF4-FFF2-40B4-BE49-F238E27FC236}">
                <a16:creationId xmlns:a16="http://schemas.microsoft.com/office/drawing/2014/main" id="{FD053C54-0356-4E32-8AE4-B4235D352C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1766888"/>
            <a:ext cx="336550" cy="457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1</a:t>
            </a:r>
          </a:p>
        </p:txBody>
      </p:sp>
      <p:sp>
        <p:nvSpPr>
          <p:cNvPr id="233" name="Text Box 48">
            <a:extLst>
              <a:ext uri="{FF2B5EF4-FFF2-40B4-BE49-F238E27FC236}">
                <a16:creationId xmlns:a16="http://schemas.microsoft.com/office/drawing/2014/main" id="{65330EC3-8708-406C-B07F-E877F81CCE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2376488"/>
            <a:ext cx="336550" cy="457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0</a:t>
            </a:r>
          </a:p>
        </p:txBody>
      </p:sp>
      <p:sp>
        <p:nvSpPr>
          <p:cNvPr id="234" name="Text Box 49">
            <a:extLst>
              <a:ext uri="{FF2B5EF4-FFF2-40B4-BE49-F238E27FC236}">
                <a16:creationId xmlns:a16="http://schemas.microsoft.com/office/drawing/2014/main" id="{96FE1AFC-F0E2-416F-8EB9-9AE592B534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2986088"/>
            <a:ext cx="336550" cy="457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1</a:t>
            </a:r>
          </a:p>
        </p:txBody>
      </p:sp>
      <p:sp>
        <p:nvSpPr>
          <p:cNvPr id="235" name="Text Box 50">
            <a:extLst>
              <a:ext uri="{FF2B5EF4-FFF2-40B4-BE49-F238E27FC236}">
                <a16:creationId xmlns:a16="http://schemas.microsoft.com/office/drawing/2014/main" id="{9953588D-6550-44FC-BB7C-3F416BFF47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298608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1</a:t>
            </a:r>
          </a:p>
        </p:txBody>
      </p:sp>
      <p:sp>
        <p:nvSpPr>
          <p:cNvPr id="236" name="Text Box 51">
            <a:extLst>
              <a:ext uri="{FF2B5EF4-FFF2-40B4-BE49-F238E27FC236}">
                <a16:creationId xmlns:a16="http://schemas.microsoft.com/office/drawing/2014/main" id="{F52C6791-97C9-437D-855A-71D7F655A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37648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0</a:t>
            </a:r>
          </a:p>
        </p:txBody>
      </p:sp>
      <p:sp>
        <p:nvSpPr>
          <p:cNvPr id="237" name="Text Box 52">
            <a:extLst>
              <a:ext uri="{FF2B5EF4-FFF2-40B4-BE49-F238E27FC236}">
                <a16:creationId xmlns:a16="http://schemas.microsoft.com/office/drawing/2014/main" id="{F90844D7-0B6C-4510-A791-01F0463C62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98608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1</a:t>
            </a:r>
          </a:p>
        </p:txBody>
      </p:sp>
      <p:sp>
        <p:nvSpPr>
          <p:cNvPr id="238" name="Text Box 53">
            <a:extLst>
              <a:ext uri="{FF2B5EF4-FFF2-40B4-BE49-F238E27FC236}">
                <a16:creationId xmlns:a16="http://schemas.microsoft.com/office/drawing/2014/main" id="{CB3B8852-7D72-48FD-BAD0-77F1CC7BA6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237648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1</a:t>
            </a:r>
          </a:p>
        </p:txBody>
      </p:sp>
      <p:grpSp>
        <p:nvGrpSpPr>
          <p:cNvPr id="239" name="Group 73">
            <a:extLst>
              <a:ext uri="{FF2B5EF4-FFF2-40B4-BE49-F238E27FC236}">
                <a16:creationId xmlns:a16="http://schemas.microsoft.com/office/drawing/2014/main" id="{ADDAEB0F-5084-4E9B-A1E9-D832E71354B4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3900488"/>
            <a:ext cx="2057400" cy="1828800"/>
            <a:chOff x="960" y="1488"/>
            <a:chExt cx="1296" cy="1152"/>
          </a:xfrm>
        </p:grpSpPr>
        <p:sp>
          <p:nvSpPr>
            <p:cNvPr id="240" name="Rectangle 74">
              <a:extLst>
                <a:ext uri="{FF2B5EF4-FFF2-40B4-BE49-F238E27FC236}">
                  <a16:creationId xmlns:a16="http://schemas.microsoft.com/office/drawing/2014/main" id="{A98BB38B-7D64-4424-AEEA-E09968DD51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1488"/>
              <a:ext cx="432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1" name="Rectangle 75">
              <a:extLst>
                <a:ext uri="{FF2B5EF4-FFF2-40B4-BE49-F238E27FC236}">
                  <a16:creationId xmlns:a16="http://schemas.microsoft.com/office/drawing/2014/main" id="{44D963BD-9D96-459F-BEEE-318033D873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1488"/>
              <a:ext cx="432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2" name="Rectangle 76">
              <a:extLst>
                <a:ext uri="{FF2B5EF4-FFF2-40B4-BE49-F238E27FC236}">
                  <a16:creationId xmlns:a16="http://schemas.microsoft.com/office/drawing/2014/main" id="{95B1F165-7AF6-4144-8C2B-D56CCAB8CE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1488"/>
              <a:ext cx="432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3" name="Rectangle 77">
              <a:extLst>
                <a:ext uri="{FF2B5EF4-FFF2-40B4-BE49-F238E27FC236}">
                  <a16:creationId xmlns:a16="http://schemas.microsoft.com/office/drawing/2014/main" id="{69B48F41-FF21-48BD-A7CA-00694010BD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1872"/>
              <a:ext cx="432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4" name="Rectangle 78">
              <a:extLst>
                <a:ext uri="{FF2B5EF4-FFF2-40B4-BE49-F238E27FC236}">
                  <a16:creationId xmlns:a16="http://schemas.microsoft.com/office/drawing/2014/main" id="{6FEEDB5B-3663-4AB1-B674-87B48B3B04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1872"/>
              <a:ext cx="432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5" name="Rectangle 79">
              <a:extLst>
                <a:ext uri="{FF2B5EF4-FFF2-40B4-BE49-F238E27FC236}">
                  <a16:creationId xmlns:a16="http://schemas.microsoft.com/office/drawing/2014/main" id="{67645BF3-C6C4-4BAD-B296-C6626B817D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1872"/>
              <a:ext cx="432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6" name="Rectangle 80">
              <a:extLst>
                <a:ext uri="{FF2B5EF4-FFF2-40B4-BE49-F238E27FC236}">
                  <a16:creationId xmlns:a16="http://schemas.microsoft.com/office/drawing/2014/main" id="{08A85F8C-050B-4026-A53D-91277D9D91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256"/>
              <a:ext cx="432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7" name="Rectangle 81">
              <a:extLst>
                <a:ext uri="{FF2B5EF4-FFF2-40B4-BE49-F238E27FC236}">
                  <a16:creationId xmlns:a16="http://schemas.microsoft.com/office/drawing/2014/main" id="{4C299E3E-B2A6-491D-ABA4-4C533AFFF2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2256"/>
              <a:ext cx="432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8" name="Rectangle 82">
              <a:extLst>
                <a:ext uri="{FF2B5EF4-FFF2-40B4-BE49-F238E27FC236}">
                  <a16:creationId xmlns:a16="http://schemas.microsoft.com/office/drawing/2014/main" id="{C90A29BB-ABB2-48B4-AB08-051293C361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256"/>
              <a:ext cx="432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49" name="Text Box 83">
            <a:extLst>
              <a:ext uri="{FF2B5EF4-FFF2-40B4-BE49-F238E27FC236}">
                <a16:creationId xmlns:a16="http://schemas.microsoft.com/office/drawing/2014/main" id="{6F64C8BB-EF0F-4174-9FAF-BAF129461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976688"/>
            <a:ext cx="862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b="1"/>
              <a:t>XOR</a:t>
            </a:r>
          </a:p>
        </p:txBody>
      </p:sp>
      <p:sp>
        <p:nvSpPr>
          <p:cNvPr id="250" name="Text Box 84">
            <a:extLst>
              <a:ext uri="{FF2B5EF4-FFF2-40B4-BE49-F238E27FC236}">
                <a16:creationId xmlns:a16="http://schemas.microsoft.com/office/drawing/2014/main" id="{B70C4BBF-197C-4638-8970-8A17B57692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976688"/>
            <a:ext cx="336550" cy="457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0</a:t>
            </a:r>
          </a:p>
        </p:txBody>
      </p:sp>
      <p:sp>
        <p:nvSpPr>
          <p:cNvPr id="251" name="Text Box 85">
            <a:extLst>
              <a:ext uri="{FF2B5EF4-FFF2-40B4-BE49-F238E27FC236}">
                <a16:creationId xmlns:a16="http://schemas.microsoft.com/office/drawing/2014/main" id="{1195CC32-C58A-4636-9D7C-D89C6D347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976688"/>
            <a:ext cx="336550" cy="457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1</a:t>
            </a:r>
          </a:p>
        </p:txBody>
      </p:sp>
      <p:sp>
        <p:nvSpPr>
          <p:cNvPr id="252" name="Text Box 86">
            <a:extLst>
              <a:ext uri="{FF2B5EF4-FFF2-40B4-BE49-F238E27FC236}">
                <a16:creationId xmlns:a16="http://schemas.microsoft.com/office/drawing/2014/main" id="{FA174641-3DFC-4AA1-B619-048ABFE68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586288"/>
            <a:ext cx="336550" cy="457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0</a:t>
            </a:r>
          </a:p>
        </p:txBody>
      </p:sp>
      <p:sp>
        <p:nvSpPr>
          <p:cNvPr id="253" name="Text Box 87">
            <a:extLst>
              <a:ext uri="{FF2B5EF4-FFF2-40B4-BE49-F238E27FC236}">
                <a16:creationId xmlns:a16="http://schemas.microsoft.com/office/drawing/2014/main" id="{511B992D-D7D6-42C0-9F3F-B06A7F610D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195888"/>
            <a:ext cx="336550" cy="457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1</a:t>
            </a:r>
          </a:p>
        </p:txBody>
      </p:sp>
      <p:sp>
        <p:nvSpPr>
          <p:cNvPr id="254" name="Text Box 88">
            <a:extLst>
              <a:ext uri="{FF2B5EF4-FFF2-40B4-BE49-F238E27FC236}">
                <a16:creationId xmlns:a16="http://schemas.microsoft.com/office/drawing/2014/main" id="{A8E20757-85CD-4321-BE28-24383E21A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458628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1</a:t>
            </a:r>
          </a:p>
        </p:txBody>
      </p:sp>
      <p:sp>
        <p:nvSpPr>
          <p:cNvPr id="255" name="Text Box 89">
            <a:extLst>
              <a:ext uri="{FF2B5EF4-FFF2-40B4-BE49-F238E27FC236}">
                <a16:creationId xmlns:a16="http://schemas.microsoft.com/office/drawing/2014/main" id="{2825C3BC-E96A-40BE-AF6F-DBE6D50586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58628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0</a:t>
            </a:r>
          </a:p>
        </p:txBody>
      </p:sp>
      <p:sp>
        <p:nvSpPr>
          <p:cNvPr id="256" name="Text Box 91">
            <a:extLst>
              <a:ext uri="{FF2B5EF4-FFF2-40B4-BE49-F238E27FC236}">
                <a16:creationId xmlns:a16="http://schemas.microsoft.com/office/drawing/2014/main" id="{0899FF22-20CA-48E1-821E-A0F3C47893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519588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0</a:t>
            </a:r>
          </a:p>
        </p:txBody>
      </p:sp>
      <p:sp>
        <p:nvSpPr>
          <p:cNvPr id="257" name="Text Box 92">
            <a:extLst>
              <a:ext uri="{FF2B5EF4-FFF2-40B4-BE49-F238E27FC236}">
                <a16:creationId xmlns:a16="http://schemas.microsoft.com/office/drawing/2014/main" id="{CDF1E1A9-3328-4D33-8C98-C5AF143442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519588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1</a:t>
            </a:r>
          </a:p>
        </p:txBody>
      </p:sp>
      <p:sp>
        <p:nvSpPr>
          <p:cNvPr id="258" name="Rectangle 93">
            <a:extLst>
              <a:ext uri="{FF2B5EF4-FFF2-40B4-BE49-F238E27FC236}">
                <a16:creationId xmlns:a16="http://schemas.microsoft.com/office/drawing/2014/main" id="{C5F6E752-D15A-4E53-9BB2-418E297180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6649" y="3907631"/>
            <a:ext cx="304800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9" name="Text Box 94">
            <a:extLst>
              <a:ext uri="{FF2B5EF4-FFF2-40B4-BE49-F238E27FC236}">
                <a16:creationId xmlns:a16="http://schemas.microsoft.com/office/drawing/2014/main" id="{47C174DB-5976-46F1-A55E-F7A26B43C3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0049" y="3907631"/>
            <a:ext cx="1060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800"/>
              <a:t>Operands</a:t>
            </a:r>
          </a:p>
        </p:txBody>
      </p:sp>
      <p:sp>
        <p:nvSpPr>
          <p:cNvPr id="260" name="Rectangle 95">
            <a:extLst>
              <a:ext uri="{FF2B5EF4-FFF2-40B4-BE49-F238E27FC236}">
                <a16:creationId xmlns:a16="http://schemas.microsoft.com/office/drawing/2014/main" id="{22C33A65-F45E-4531-8DD6-6BB245EC2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6649" y="4364831"/>
            <a:ext cx="304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1" name="Text Box 96">
            <a:extLst>
              <a:ext uri="{FF2B5EF4-FFF2-40B4-BE49-F238E27FC236}">
                <a16:creationId xmlns:a16="http://schemas.microsoft.com/office/drawing/2014/main" id="{28B28585-724C-4A18-AB22-89AD87A7B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0049" y="4364831"/>
            <a:ext cx="857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800"/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104729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9C086-FC2A-404A-BCC2-A32B10081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Bitwise – </a:t>
            </a:r>
            <a:r>
              <a:rPr lang="en-US" dirty="0" err="1"/>
              <a:t>Hexwise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E19117-8ABE-44BC-AE8C-181332176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Any bitwise operation can be done equivalently on other power-of-two representations of the numbers.</a:t>
            </a:r>
          </a:p>
          <a:p>
            <a:r>
              <a:rPr lang="en-US" dirty="0"/>
              <a:t>We can do this for hexadecimal by grouping</a:t>
            </a:r>
            <a:br>
              <a:rPr lang="en-US" dirty="0"/>
            </a:br>
            <a:r>
              <a:rPr lang="en-US" dirty="0"/>
              <a:t>the binary digits into fours and replacing </a:t>
            </a:r>
            <a:br>
              <a:rPr lang="en-US" dirty="0"/>
            </a:br>
            <a:r>
              <a:rPr lang="en-US" dirty="0"/>
              <a:t>them with their hexadecimal digits.</a:t>
            </a:r>
          </a:p>
          <a:p>
            <a:pPr lvl="1"/>
            <a:r>
              <a:rPr lang="en-US" dirty="0"/>
              <a:t>Note, since the bitwise operations are always the</a:t>
            </a:r>
            <a:br>
              <a:rPr lang="en-US" dirty="0"/>
            </a:br>
            <a:r>
              <a:rPr lang="en-US" dirty="0"/>
              <a:t>same for the groups of four bits, they'll be the </a:t>
            </a:r>
            <a:br>
              <a:rPr lang="en-US" dirty="0"/>
            </a:br>
            <a:r>
              <a:rPr lang="en-US" dirty="0"/>
              <a:t>same for the hex digits.</a:t>
            </a:r>
          </a:p>
          <a:p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18FED07-E1D3-4A4C-9303-8E64A29A5E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991498"/>
              </p:ext>
            </p:extLst>
          </p:nvPr>
        </p:nvGraphicFramePr>
        <p:xfrm>
          <a:off x="7764378" y="2443244"/>
          <a:ext cx="1519990" cy="29667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59995">
                  <a:extLst>
                    <a:ext uri="{9D8B030D-6E8A-4147-A177-3AD203B41FA5}">
                      <a16:colId xmlns:a16="http://schemas.microsoft.com/office/drawing/2014/main" val="1996070763"/>
                    </a:ext>
                  </a:extLst>
                </a:gridCol>
                <a:gridCol w="759995">
                  <a:extLst>
                    <a:ext uri="{9D8B030D-6E8A-4147-A177-3AD203B41FA5}">
                      <a16:colId xmlns:a16="http://schemas.microsoft.com/office/drawing/2014/main" val="27682051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4091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4283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0010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4201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0011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6343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83630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0101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9721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0110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9206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144955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71F01CFF-0CFC-4AF1-90FB-9A913AAD7B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5937314"/>
              </p:ext>
            </p:extLst>
          </p:nvPr>
        </p:nvGraphicFramePr>
        <p:xfrm>
          <a:off x="9569116" y="2443244"/>
          <a:ext cx="1784684" cy="29667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92342">
                  <a:extLst>
                    <a:ext uri="{9D8B030D-6E8A-4147-A177-3AD203B41FA5}">
                      <a16:colId xmlns:a16="http://schemas.microsoft.com/office/drawing/2014/main" val="1996070763"/>
                    </a:ext>
                  </a:extLst>
                </a:gridCol>
                <a:gridCol w="892342">
                  <a:extLst>
                    <a:ext uri="{9D8B030D-6E8A-4147-A177-3AD203B41FA5}">
                      <a16:colId xmlns:a16="http://schemas.microsoft.com/office/drawing/2014/main" val="27682051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4091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4283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1010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4201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1011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6343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83630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1101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9721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1110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9206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144955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85AA2453-FB28-4704-9498-7E078030539A}"/>
              </a:ext>
            </a:extLst>
          </p:cNvPr>
          <p:cNvSpPr/>
          <p:nvPr/>
        </p:nvSpPr>
        <p:spPr>
          <a:xfrm>
            <a:off x="2265947" y="5169331"/>
            <a:ext cx="1876927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7F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7BDBB7D-B9D7-4D5D-B5C8-85D11FB85507}"/>
              </a:ext>
            </a:extLst>
          </p:cNvPr>
          <p:cNvSpPr/>
          <p:nvPr/>
        </p:nvSpPr>
        <p:spPr>
          <a:xfrm>
            <a:off x="1949116" y="5679838"/>
            <a:ext cx="2193758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&amp; A0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14C2777-6FF7-4BEF-AC4D-BFAC07B101A1}"/>
              </a:ext>
            </a:extLst>
          </p:cNvPr>
          <p:cNvSpPr/>
          <p:nvPr/>
        </p:nvSpPr>
        <p:spPr>
          <a:xfrm>
            <a:off x="1949116" y="6190345"/>
            <a:ext cx="2193757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20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CFE4358-B137-42D9-9D7F-AD57DBB3B50E}"/>
              </a:ext>
            </a:extLst>
          </p:cNvPr>
          <p:cNvSpPr/>
          <p:nvPr/>
        </p:nvSpPr>
        <p:spPr>
          <a:xfrm>
            <a:off x="4776535" y="5157063"/>
            <a:ext cx="1876927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0111 1111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7516A56-A57F-47AF-925A-DE3CEE0D6003}"/>
              </a:ext>
            </a:extLst>
          </p:cNvPr>
          <p:cNvSpPr/>
          <p:nvPr/>
        </p:nvSpPr>
        <p:spPr>
          <a:xfrm>
            <a:off x="4459704" y="5667570"/>
            <a:ext cx="2193758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&amp; 1010 0000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BEDD77E-09E3-44C7-9650-4E511C5EAEDC}"/>
              </a:ext>
            </a:extLst>
          </p:cNvPr>
          <p:cNvSpPr/>
          <p:nvPr/>
        </p:nvSpPr>
        <p:spPr>
          <a:xfrm>
            <a:off x="4459704" y="6178077"/>
            <a:ext cx="2193757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0010 0000</a:t>
            </a:r>
          </a:p>
        </p:txBody>
      </p:sp>
    </p:spTree>
    <p:extLst>
      <p:ext uri="{BB962C8B-B14F-4D97-AF65-F5344CB8AC3E}">
        <p14:creationId xmlns:p14="http://schemas.microsoft.com/office/powerpoint/2010/main" val="90787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97032-445B-41D2-B6E4-8C59E3180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Bitwise – Table for Hexadecimal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A608E53-0AA3-40BE-AB1C-989716B907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9317937"/>
              </p:ext>
            </p:extLst>
          </p:nvPr>
        </p:nvGraphicFramePr>
        <p:xfrm>
          <a:off x="566654" y="1690686"/>
          <a:ext cx="3653590" cy="2769015"/>
        </p:xfrm>
        <a:graphic>
          <a:graphicData uri="http://schemas.openxmlformats.org/drawingml/2006/table">
            <a:tbl>
              <a:tblPr>
                <a:tableStyleId>{FABFCF23-3B69-468F-B69F-88F6DE6A72F2}</a:tableStyleId>
              </a:tblPr>
              <a:tblGrid>
                <a:gridCol w="846222">
                  <a:extLst>
                    <a:ext uri="{9D8B030D-6E8A-4147-A177-3AD203B41FA5}">
                      <a16:colId xmlns:a16="http://schemas.microsoft.com/office/drawing/2014/main" val="731739437"/>
                    </a:ext>
                  </a:extLst>
                </a:gridCol>
                <a:gridCol w="615214">
                  <a:extLst>
                    <a:ext uri="{9D8B030D-6E8A-4147-A177-3AD203B41FA5}">
                      <a16:colId xmlns:a16="http://schemas.microsoft.com/office/drawing/2014/main" val="1753609166"/>
                    </a:ext>
                  </a:extLst>
                </a:gridCol>
                <a:gridCol w="730718">
                  <a:extLst>
                    <a:ext uri="{9D8B030D-6E8A-4147-A177-3AD203B41FA5}">
                      <a16:colId xmlns:a16="http://schemas.microsoft.com/office/drawing/2014/main" val="2563637548"/>
                    </a:ext>
                  </a:extLst>
                </a:gridCol>
                <a:gridCol w="730718">
                  <a:extLst>
                    <a:ext uri="{9D8B030D-6E8A-4147-A177-3AD203B41FA5}">
                      <a16:colId xmlns:a16="http://schemas.microsoft.com/office/drawing/2014/main" val="1296267159"/>
                    </a:ext>
                  </a:extLst>
                </a:gridCol>
                <a:gridCol w="730718">
                  <a:extLst>
                    <a:ext uri="{9D8B030D-6E8A-4147-A177-3AD203B41FA5}">
                      <a16:colId xmlns:a16="http://schemas.microsoft.com/office/drawing/2014/main" val="398385235"/>
                    </a:ext>
                  </a:extLst>
                </a:gridCol>
              </a:tblGrid>
              <a:tr h="55380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478905"/>
                  </a:ext>
                </a:extLst>
              </a:tr>
              <a:tr h="55380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1812885"/>
                  </a:ext>
                </a:extLst>
              </a:tr>
              <a:tr h="55380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7236835"/>
                  </a:ext>
                </a:extLst>
              </a:tr>
              <a:tr h="55380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6455487"/>
                  </a:ext>
                </a:extLst>
              </a:tr>
              <a:tr h="55380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6002289"/>
                  </a:ext>
                </a:extLst>
              </a:tr>
            </a:tbl>
          </a:graphicData>
        </a:graphic>
      </p:graphicFrame>
      <p:sp>
        <p:nvSpPr>
          <p:cNvPr id="5" name="Rectangle 93">
            <a:extLst>
              <a:ext uri="{FF2B5EF4-FFF2-40B4-BE49-F238E27FC236}">
                <a16:creationId xmlns:a16="http://schemas.microsoft.com/office/drawing/2014/main" id="{4E522444-01A2-44F2-898A-B6908E70DD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3449" y="4800599"/>
            <a:ext cx="304800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Text Box 94">
            <a:extLst>
              <a:ext uri="{FF2B5EF4-FFF2-40B4-BE49-F238E27FC236}">
                <a16:creationId xmlns:a16="http://schemas.microsoft.com/office/drawing/2014/main" id="{252F816C-D635-4D69-A0CD-9B03F958E9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6849" y="4800599"/>
            <a:ext cx="1060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800"/>
              <a:t>Operands</a:t>
            </a:r>
          </a:p>
        </p:txBody>
      </p:sp>
      <p:sp>
        <p:nvSpPr>
          <p:cNvPr id="7" name="Rectangle 95">
            <a:extLst>
              <a:ext uri="{FF2B5EF4-FFF2-40B4-BE49-F238E27FC236}">
                <a16:creationId xmlns:a16="http://schemas.microsoft.com/office/drawing/2014/main" id="{263EE4F7-9FDB-4994-B8BF-13B1B48A49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3449" y="5257799"/>
            <a:ext cx="304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Text Box 96">
            <a:extLst>
              <a:ext uri="{FF2B5EF4-FFF2-40B4-BE49-F238E27FC236}">
                <a16:creationId xmlns:a16="http://schemas.microsoft.com/office/drawing/2014/main" id="{0E4EB580-F7CE-40C1-B312-AD9B553F62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6849" y="5257799"/>
            <a:ext cx="857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800"/>
              <a:t>Results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012535F-ED16-4B20-9569-D43642B0A86F}"/>
              </a:ext>
            </a:extLst>
          </p:cNvPr>
          <p:cNvSpPr txBox="1">
            <a:spLocks/>
          </p:cNvSpPr>
          <p:nvPr/>
        </p:nvSpPr>
        <p:spPr>
          <a:xfrm>
            <a:off x="8407903" y="1690686"/>
            <a:ext cx="3450390" cy="4802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These tables would get really huge, just get familiar with doing these operations in groups of 4 bits at a time.</a:t>
            </a:r>
          </a:p>
          <a:p>
            <a:r>
              <a:rPr lang="en-US" dirty="0"/>
              <a:t>As an exercise on your own time, try making the full tables for AND </a:t>
            </a:r>
            <a:r>
              <a:rPr lang="en-US" dirty="0" err="1"/>
              <a:t>and</a:t>
            </a:r>
            <a:r>
              <a:rPr lang="en-US" dirty="0"/>
              <a:t> OR.</a:t>
            </a:r>
          </a:p>
        </p:txBody>
      </p:sp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CFA43AAE-A53A-4532-8043-B72DA4F796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9810911"/>
              </p:ext>
            </p:extLst>
          </p:nvPr>
        </p:nvGraphicFramePr>
        <p:xfrm>
          <a:off x="4621296" y="1704974"/>
          <a:ext cx="3653590" cy="2769015"/>
        </p:xfrm>
        <a:graphic>
          <a:graphicData uri="http://schemas.openxmlformats.org/drawingml/2006/table">
            <a:tbl>
              <a:tblPr>
                <a:tableStyleId>{FABFCF23-3B69-468F-B69F-88F6DE6A72F2}</a:tableStyleId>
              </a:tblPr>
              <a:tblGrid>
                <a:gridCol w="846222">
                  <a:extLst>
                    <a:ext uri="{9D8B030D-6E8A-4147-A177-3AD203B41FA5}">
                      <a16:colId xmlns:a16="http://schemas.microsoft.com/office/drawing/2014/main" val="731739437"/>
                    </a:ext>
                  </a:extLst>
                </a:gridCol>
                <a:gridCol w="615214">
                  <a:extLst>
                    <a:ext uri="{9D8B030D-6E8A-4147-A177-3AD203B41FA5}">
                      <a16:colId xmlns:a16="http://schemas.microsoft.com/office/drawing/2014/main" val="1753609166"/>
                    </a:ext>
                  </a:extLst>
                </a:gridCol>
                <a:gridCol w="730718">
                  <a:extLst>
                    <a:ext uri="{9D8B030D-6E8A-4147-A177-3AD203B41FA5}">
                      <a16:colId xmlns:a16="http://schemas.microsoft.com/office/drawing/2014/main" val="2563637548"/>
                    </a:ext>
                  </a:extLst>
                </a:gridCol>
                <a:gridCol w="730718">
                  <a:extLst>
                    <a:ext uri="{9D8B030D-6E8A-4147-A177-3AD203B41FA5}">
                      <a16:colId xmlns:a16="http://schemas.microsoft.com/office/drawing/2014/main" val="1296267159"/>
                    </a:ext>
                  </a:extLst>
                </a:gridCol>
                <a:gridCol w="730718">
                  <a:extLst>
                    <a:ext uri="{9D8B030D-6E8A-4147-A177-3AD203B41FA5}">
                      <a16:colId xmlns:a16="http://schemas.microsoft.com/office/drawing/2014/main" val="398385235"/>
                    </a:ext>
                  </a:extLst>
                </a:gridCol>
              </a:tblGrid>
              <a:tr h="55380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478905"/>
                  </a:ext>
                </a:extLst>
              </a:tr>
              <a:tr h="55380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1812885"/>
                  </a:ext>
                </a:extLst>
              </a:tr>
              <a:tr h="55380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7236835"/>
                  </a:ext>
                </a:extLst>
              </a:tr>
              <a:tr h="55380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6455487"/>
                  </a:ext>
                </a:extLst>
              </a:tr>
              <a:tr h="55380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60022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341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779</Words>
  <Application>Microsoft Office PowerPoint</Application>
  <PresentationFormat>Widescreen</PresentationFormat>
  <Paragraphs>254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Courier New</vt:lpstr>
      <vt:lpstr>Times New Roman</vt:lpstr>
      <vt:lpstr>Wingdings</vt:lpstr>
      <vt:lpstr>Office Theme</vt:lpstr>
      <vt:lpstr>CS 240 – Lecture 8</vt:lpstr>
      <vt:lpstr>Operators – Bitwise Operations</vt:lpstr>
      <vt:lpstr>Operators – Bitwise AND &amp;</vt:lpstr>
      <vt:lpstr>Operators – Bitwise OR |</vt:lpstr>
      <vt:lpstr>Operators – Bitwise XOR ^</vt:lpstr>
      <vt:lpstr>Operators – Bitwise NOT ~ / One's  Comp. </vt:lpstr>
      <vt:lpstr>Bitwise – Truth Tables </vt:lpstr>
      <vt:lpstr>Bitwise – Hexwise</vt:lpstr>
      <vt:lpstr>Bitwise – Table for Hexadecimal</vt:lpstr>
      <vt:lpstr>Examples - Bitwise Operations &amp; and |</vt:lpstr>
      <vt:lpstr>Examples - Bitwise Operations</vt:lpstr>
      <vt:lpstr>Encryption with XOR </vt:lpstr>
      <vt:lpstr>Type Conversion – String to Numeric atoi </vt:lpstr>
      <vt:lpstr>Type Conversion – How to implement atoi</vt:lpstr>
      <vt:lpstr>Fundamentals – Conditional Expression ?: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240 – Lecture 6</dc:title>
  <dc:creator>Kevin Amaral</dc:creator>
  <cp:lastModifiedBy>M-2-116</cp:lastModifiedBy>
  <cp:revision>50</cp:revision>
  <dcterms:created xsi:type="dcterms:W3CDTF">2018-02-13T17:54:08Z</dcterms:created>
  <dcterms:modified xsi:type="dcterms:W3CDTF">2018-02-20T21:39:01Z</dcterms:modified>
</cp:coreProperties>
</file>