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4E96B-9919-415C-9F75-D34A05C6A59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E771A-3DC3-4E94-B61A-E7FD8E44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15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FB2B-196F-4217-9F2D-78766F8F8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A5DAEF-48E1-40D9-B625-2495BBD30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3DB8F-7BB2-4D48-9537-6EC82FCF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490CF-6703-4D3C-AF58-1233E139D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032D8-4DDD-433B-AC5A-EE763981D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3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ACD3F-808A-4AE8-B9E6-CC154A54C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6BE6A-0AE7-4FEC-8A64-3038B4917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748D3-BE83-40AC-89D9-18347CA4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9192E-2CB6-432E-9F86-55A86D48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5ADFC-FD27-4986-8482-A7DFF3D90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9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6BDC03-89FB-4A58-98CB-C15E85339C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D23766-7E00-432F-8A72-9C15C9C1C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F5BC7-4E2D-421F-A51C-9FB23A48A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43636-7167-42F1-8F23-3BD395B77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0DD-8804-430F-B782-FC9627C2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2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C4ED8-DF31-4388-AFC4-331390242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C8597-C33B-4A05-A553-475AE9682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EB9BA-F605-4970-BBCC-0665F8C50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C93A9-5F40-43F2-BC38-BDCCF0CCF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2F793-32D0-48F1-81DD-0E421125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4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32FB8-E216-4427-B972-2489FDAA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DD94C-D220-4793-A330-8C9E0867D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7A0C6-1683-4046-9284-63923A3D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0BAD3-C145-4CBB-B1F9-B257AFF7D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1CE79-F3DA-480F-A20F-B8367CFC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5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03A2C-6BA7-4FBF-BD37-1A77A868A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DF81E-93B4-48C4-B7B9-67393781A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4FD47-8863-4BE2-904E-13C74C378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57C7C1-8D99-4AFE-9474-D4FE432E9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2F7CA-827A-4205-A39A-FA6EC2B70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2E7D9-BC64-43D3-B222-20EA5DEE8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5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C24BE-A911-4251-B863-F38B70356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CFECD-70D8-480C-A0D9-19B177B97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7BF30-43D9-4351-9DF6-50D25A91A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B1046B-E6EB-4880-B890-43C49D3E3E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5E9268-4E9A-4B38-AE66-19A0287F9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CB67D6-A3B9-4765-9C30-7B25FDFCB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F71B7D-D643-45AC-8C42-0600C59D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0BA59A-3F36-4FC8-AF94-48E79725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5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28D6-CB21-4636-B86C-08E5633DA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806D21-C3F3-4FC8-8AD0-66C75BF63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49D5A3-80A4-4892-99A4-4B32C432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677B00-F29B-4958-AC6E-6AC3288A2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BE2919-ADE1-4004-92B0-A21725ABC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DE3333-10AA-45D1-92C9-C73C84CBD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2A02C-A8F1-4560-B3FF-E1371E46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9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E5A21-32FF-432D-837D-11C066296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2A8D7-D963-424B-B4A2-C8D6A6956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873E7-BDA1-43CB-9F83-A05125D0A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7B82E4-E344-4923-8125-EA29404D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354C0-9CBE-4FC0-B707-DAE170A98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CCCD2-2264-4C64-866F-B0F45D2C9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0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8D5E-E4C8-43EE-A289-494244B9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34B32-57B2-44D0-8012-0783610F9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4F462D-0D3C-41F7-95DB-E1F0C0F8A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1DC08A-C710-4597-A8F0-7E0F1A82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1A9AB-DDBA-4478-81F6-CF7EBBEAE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40193-6741-4A3A-9311-752BFBEAF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2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DCCD6F-F548-4F15-9CAF-E0B20D58F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BDFA7C-2074-47ED-BEF2-8A5B159C0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AE139-61FB-4286-B49E-25779FD752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D0797-4211-4EAC-87BB-30E526ADCD0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5DC04-1413-4FEF-A0E4-B23C4564C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ED220-553F-4762-B020-8DA6F873C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4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34711-4849-44FD-B947-EF6539837F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240 – Lecture 11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8D8373-D991-4A14-A951-156CE136C6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cs typeface="Courier New" panose="02070309020205020404" pitchFamily="49" charset="0"/>
              </a:rPr>
              <a:t>Pseudocode</a:t>
            </a:r>
          </a:p>
        </p:txBody>
      </p:sp>
    </p:spTree>
    <p:extLst>
      <p:ext uri="{BB962C8B-B14F-4D97-AF65-F5344CB8AC3E}">
        <p14:creationId xmlns:p14="http://schemas.microsoft.com/office/powerpoint/2010/main" val="2189846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8164F-B1BB-4F76-92B4-BD530DF10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 Examples – Homework 2 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10645-06A9-4717-B05D-AC40A950D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 a character from input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 counter to 0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 current to that character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that character wasn't End of File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If that character is the same as current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increment the counter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print the counter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set current to that character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set counter to 1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Read a new character from input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End Program</a:t>
            </a:r>
          </a:p>
        </p:txBody>
      </p:sp>
    </p:spTree>
    <p:extLst>
      <p:ext uri="{BB962C8B-B14F-4D97-AF65-F5344CB8AC3E}">
        <p14:creationId xmlns:p14="http://schemas.microsoft.com/office/powerpoint/2010/main" val="4151583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460E4-CA92-4982-8F56-49FFB1699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 Examples – Homework 3 Mid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F3249-4BE8-44B9-A576-74EDAFB01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26768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For pseudocode for functions, it's fine to include a generic function header.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function mid(</a:t>
            </a:r>
            <a:r>
              <a:rPr lang="en-US" dirty="0">
                <a:solidFill>
                  <a:srgbClr val="C00000"/>
                </a:solidFill>
              </a:rPr>
              <a:t>first</a:t>
            </a:r>
            <a:r>
              <a:rPr lang="en-US" dirty="0"/>
              <a:t>,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second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third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if </a:t>
            </a:r>
            <a:r>
              <a:rPr lang="en-US" dirty="0">
                <a:solidFill>
                  <a:srgbClr val="C00000"/>
                </a:solidFill>
              </a:rPr>
              <a:t>first</a:t>
            </a:r>
            <a:r>
              <a:rPr lang="en-US" dirty="0"/>
              <a:t> is greater than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second</a:t>
            </a:r>
            <a:r>
              <a:rPr lang="en-US" dirty="0"/>
              <a:t> and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third</a:t>
            </a:r>
          </a:p>
          <a:p>
            <a:pPr marL="0" indent="0">
              <a:buNone/>
            </a:pPr>
            <a:r>
              <a:rPr lang="en-US" dirty="0"/>
              <a:t>	and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second</a:t>
            </a:r>
            <a:r>
              <a:rPr lang="en-US" dirty="0"/>
              <a:t> is greater than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third</a:t>
            </a:r>
          </a:p>
          <a:p>
            <a:pPr marL="0" indent="0">
              <a:buNone/>
            </a:pPr>
            <a:r>
              <a:rPr lang="en-US" dirty="0"/>
              <a:t>		return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second</a:t>
            </a:r>
          </a:p>
          <a:p>
            <a:pPr marL="0" indent="0">
              <a:buNone/>
            </a:pPr>
            <a:r>
              <a:rPr lang="en-US" dirty="0"/>
              <a:t>	otherwise return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third</a:t>
            </a:r>
          </a:p>
          <a:p>
            <a:pPr marL="0" indent="0">
              <a:buNone/>
            </a:pPr>
            <a:r>
              <a:rPr lang="en-US" dirty="0"/>
              <a:t>if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second</a:t>
            </a:r>
            <a:r>
              <a:rPr lang="en-US" dirty="0"/>
              <a:t> is greater than </a:t>
            </a:r>
            <a:r>
              <a:rPr lang="en-US" dirty="0">
                <a:solidFill>
                  <a:srgbClr val="C00000"/>
                </a:solidFill>
              </a:rPr>
              <a:t>first</a:t>
            </a:r>
            <a:r>
              <a:rPr lang="en-US" dirty="0"/>
              <a:t> and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third</a:t>
            </a:r>
          </a:p>
          <a:p>
            <a:pPr marL="0" indent="0">
              <a:buNone/>
            </a:pPr>
            <a:r>
              <a:rPr lang="en-US" dirty="0"/>
              <a:t>	and </a:t>
            </a:r>
            <a:r>
              <a:rPr lang="en-US" dirty="0">
                <a:solidFill>
                  <a:srgbClr val="C00000"/>
                </a:solidFill>
              </a:rPr>
              <a:t>first</a:t>
            </a:r>
            <a:r>
              <a:rPr lang="en-US" dirty="0"/>
              <a:t> is greater than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third</a:t>
            </a:r>
          </a:p>
          <a:p>
            <a:pPr marL="0" indent="0">
              <a:buNone/>
            </a:pPr>
            <a:r>
              <a:rPr lang="en-US" dirty="0"/>
              <a:t>		return </a:t>
            </a:r>
            <a:r>
              <a:rPr lang="en-US" dirty="0">
                <a:solidFill>
                  <a:srgbClr val="C00000"/>
                </a:solidFill>
              </a:rPr>
              <a:t>first</a:t>
            </a:r>
          </a:p>
          <a:p>
            <a:pPr marL="0" indent="0">
              <a:buNone/>
            </a:pPr>
            <a:r>
              <a:rPr lang="en-US" dirty="0"/>
              <a:t>	otherwise return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third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64AF34A-3714-427A-B905-98FE004F088C}"/>
              </a:ext>
            </a:extLst>
          </p:cNvPr>
          <p:cNvSpPr txBox="1">
            <a:spLocks/>
          </p:cNvSpPr>
          <p:nvPr/>
        </p:nvSpPr>
        <p:spPr>
          <a:xfrm>
            <a:off x="6464968" y="1825625"/>
            <a:ext cx="562676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/>
              <a:t>if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third</a:t>
            </a:r>
            <a:r>
              <a:rPr lang="en-US" sz="2200" dirty="0"/>
              <a:t> is greater than </a:t>
            </a:r>
            <a:r>
              <a:rPr lang="en-US" sz="2200" dirty="0">
                <a:solidFill>
                  <a:srgbClr val="C00000"/>
                </a:solidFill>
              </a:rPr>
              <a:t>first</a:t>
            </a:r>
            <a:r>
              <a:rPr lang="en-US" sz="2200" dirty="0"/>
              <a:t> and 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</a:rPr>
              <a:t>second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/>
              <a:t>	and </a:t>
            </a:r>
            <a:r>
              <a:rPr lang="en-US" sz="2200" dirty="0">
                <a:solidFill>
                  <a:srgbClr val="C00000"/>
                </a:solidFill>
              </a:rPr>
              <a:t>first</a:t>
            </a:r>
            <a:r>
              <a:rPr lang="en-US" sz="2200" dirty="0"/>
              <a:t> is greater than 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</a:rPr>
              <a:t>second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/>
              <a:t>		return </a:t>
            </a:r>
            <a:r>
              <a:rPr lang="en-US" sz="2200" dirty="0">
                <a:solidFill>
                  <a:srgbClr val="C00000"/>
                </a:solidFill>
              </a:rPr>
              <a:t>first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/>
              <a:t>	otherwise return 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</a:rPr>
              <a:t>second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/>
              <a:t>End function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200" dirty="0"/>
          </a:p>
          <a:p>
            <a:endParaRPr lang="en-US" sz="2400" dirty="0"/>
          </a:p>
          <a:p>
            <a:r>
              <a:rPr lang="en-US" sz="2400" dirty="0"/>
              <a:t>It's obvious from the way the function is described that it has a return type and that it should be some numeric.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578A06-8BBC-4654-8AF9-2D16659065F1}"/>
              </a:ext>
            </a:extLst>
          </p:cNvPr>
          <p:cNvCxnSpPr>
            <a:cxnSpLocks/>
          </p:cNvCxnSpPr>
          <p:nvPr/>
        </p:nvCxnSpPr>
        <p:spPr>
          <a:xfrm flipV="1">
            <a:off x="5362757" y="2052178"/>
            <a:ext cx="882315" cy="3898231"/>
          </a:xfrm>
          <a:prstGeom prst="straightConnector1">
            <a:avLst/>
          </a:prstGeom>
          <a:ln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82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6F18E-029A-42A5-84CF-B440D5765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 Examples – Homework 3 Snag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178E9-4E7A-4D00-8BFF-D741ADB76C0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function contains(line, </a:t>
            </a:r>
            <a:r>
              <a:rPr lang="en-US" sz="2400" dirty="0" err="1"/>
              <a:t>ch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sz="2400" dirty="0"/>
              <a:t>for every character in line</a:t>
            </a:r>
          </a:p>
          <a:p>
            <a:pPr marL="0" indent="0">
              <a:buNone/>
            </a:pPr>
            <a:r>
              <a:rPr lang="en-US" sz="2400" dirty="0"/>
              <a:t>	if that character equals </a:t>
            </a:r>
            <a:r>
              <a:rPr lang="en-US" sz="2400" dirty="0" err="1"/>
              <a:t>ch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	Return true</a:t>
            </a:r>
          </a:p>
          <a:p>
            <a:pPr marL="0" indent="0">
              <a:buNone/>
            </a:pPr>
            <a:r>
              <a:rPr lang="en-US" sz="2400" dirty="0"/>
              <a:t>Return false</a:t>
            </a:r>
          </a:p>
          <a:p>
            <a:pPr marL="0" indent="0">
              <a:buNone/>
            </a:pPr>
            <a:r>
              <a:rPr lang="en-US" sz="2400" dirty="0"/>
              <a:t>End function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C33774-F27C-443B-9F0E-32602F3A3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870275" cy="454067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Main</a:t>
            </a:r>
          </a:p>
          <a:p>
            <a:pPr marL="0" indent="0">
              <a:buNone/>
            </a:pPr>
            <a:r>
              <a:rPr lang="en-US" sz="2400" dirty="0"/>
              <a:t>Read in a character as </a:t>
            </a:r>
            <a:r>
              <a:rPr lang="en-US" sz="2400" dirty="0" err="1"/>
              <a:t>ch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Clear the newline after that character</a:t>
            </a:r>
          </a:p>
          <a:p>
            <a:pPr marL="0" indent="0">
              <a:buNone/>
            </a:pPr>
            <a:r>
              <a:rPr lang="en-US" sz="2400" dirty="0"/>
              <a:t>For every line of input</a:t>
            </a:r>
          </a:p>
          <a:p>
            <a:pPr marL="0" indent="0">
              <a:buNone/>
            </a:pPr>
            <a:r>
              <a:rPr lang="en-US" sz="2400" dirty="0"/>
              <a:t>	if line contains </a:t>
            </a:r>
            <a:r>
              <a:rPr lang="en-US" sz="2400" dirty="0" err="1"/>
              <a:t>ch</a:t>
            </a:r>
            <a:r>
              <a:rPr lang="en-US" sz="2400" dirty="0"/>
              <a:t>	</a:t>
            </a:r>
            <a:r>
              <a:rPr lang="en-US" sz="1700" i="1" dirty="0">
                <a:solidFill>
                  <a:schemeClr val="bg1">
                    <a:lumMod val="50000"/>
                  </a:schemeClr>
                </a:solidFill>
              </a:rPr>
              <a:t>it's clear how to check!</a:t>
            </a:r>
          </a:p>
          <a:p>
            <a:pPr marL="0" indent="0">
              <a:buNone/>
            </a:pPr>
            <a:r>
              <a:rPr lang="en-US" sz="2400" dirty="0"/>
              <a:t>		print "FOUND: "</a:t>
            </a:r>
          </a:p>
          <a:p>
            <a:pPr marL="0" indent="0">
              <a:buNone/>
            </a:pPr>
            <a:r>
              <a:rPr lang="en-US" sz="2400" dirty="0"/>
              <a:t>		then print the line after that</a:t>
            </a:r>
          </a:p>
          <a:p>
            <a:pPr marL="0" indent="0">
              <a:buNone/>
            </a:pPr>
            <a:r>
              <a:rPr lang="en-US" sz="2400" dirty="0"/>
              <a:t>	else</a:t>
            </a:r>
          </a:p>
          <a:p>
            <a:pPr marL="0" indent="0">
              <a:buNone/>
            </a:pPr>
            <a:r>
              <a:rPr lang="en-US" sz="2400" dirty="0"/>
              <a:t>		print "NOT FOUND: "</a:t>
            </a:r>
          </a:p>
          <a:p>
            <a:pPr marL="0" indent="0">
              <a:buNone/>
            </a:pPr>
            <a:r>
              <a:rPr lang="en-US" sz="2400" dirty="0"/>
              <a:t>		then print the line after that</a:t>
            </a:r>
          </a:p>
          <a:p>
            <a:pPr marL="0" indent="0">
              <a:buNone/>
            </a:pPr>
            <a:r>
              <a:rPr lang="en-US" sz="2400" dirty="0"/>
              <a:t>End program</a:t>
            </a:r>
          </a:p>
        </p:txBody>
      </p:sp>
    </p:spTree>
    <p:extLst>
      <p:ext uri="{BB962C8B-B14F-4D97-AF65-F5344CB8AC3E}">
        <p14:creationId xmlns:p14="http://schemas.microsoft.com/office/powerpoint/2010/main" val="745609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C26A5-3247-4FB2-81B9-2A1AD744E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 Examples – Homework 4 Direct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C7BFB-7EE2-4FBF-A68C-56A591D8735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Direct1</a:t>
            </a:r>
          </a:p>
          <a:p>
            <a:pPr marL="0" indent="0">
              <a:buNone/>
            </a:pPr>
            <a:r>
              <a:rPr lang="en-US" dirty="0"/>
              <a:t>Read a line from input</a:t>
            </a:r>
          </a:p>
          <a:p>
            <a:pPr marL="0" indent="0">
              <a:buNone/>
            </a:pPr>
            <a:r>
              <a:rPr lang="en-US" dirty="0"/>
              <a:t>Print that line to output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B0CA7B-C90E-4B61-A799-4FFE83A3BF5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Direct2</a:t>
            </a:r>
          </a:p>
          <a:p>
            <a:pPr marL="0" indent="0">
              <a:buNone/>
            </a:pPr>
            <a:r>
              <a:rPr lang="en-US" dirty="0"/>
              <a:t>For every line in input</a:t>
            </a:r>
          </a:p>
          <a:p>
            <a:pPr marL="0" indent="0">
              <a:buNone/>
            </a:pPr>
            <a:r>
              <a:rPr lang="en-US" dirty="0"/>
              <a:t>	Print that line to output</a:t>
            </a:r>
          </a:p>
        </p:txBody>
      </p:sp>
    </p:spTree>
    <p:extLst>
      <p:ext uri="{BB962C8B-B14F-4D97-AF65-F5344CB8AC3E}">
        <p14:creationId xmlns:p14="http://schemas.microsoft.com/office/powerpoint/2010/main" val="3321931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0193A-D933-4F57-9CC9-6595DA71C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 Examples – Homework 4 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5A770-41B0-46D3-8C46-CC84F459A4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Open the file "sum.txt" for reading</a:t>
            </a:r>
          </a:p>
          <a:p>
            <a:pPr marL="0" indent="0">
              <a:buNone/>
            </a:pPr>
            <a:r>
              <a:rPr lang="en-US" dirty="0"/>
              <a:t>Set sum to 0</a:t>
            </a:r>
          </a:p>
          <a:p>
            <a:pPr marL="0" indent="0">
              <a:buNone/>
            </a:pPr>
            <a:r>
              <a:rPr lang="en-US" dirty="0"/>
              <a:t>	Read a number from sum.txt		</a:t>
            </a:r>
            <a:r>
              <a:rPr lang="en-US" sz="2400" i="1" dirty="0">
                <a:solidFill>
                  <a:schemeClr val="bg1">
                    <a:lumMod val="50000"/>
                  </a:schemeClr>
                </a:solidFill>
              </a:rPr>
              <a:t>this can be done with </a:t>
            </a:r>
            <a:r>
              <a:rPr lang="en-US" sz="2400" i="1" dirty="0" err="1">
                <a:solidFill>
                  <a:schemeClr val="bg1">
                    <a:lumMod val="50000"/>
                  </a:schemeClr>
                </a:solidFill>
              </a:rPr>
              <a:t>fscanf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	Add that number to sum</a:t>
            </a:r>
          </a:p>
          <a:p>
            <a:pPr marL="0" indent="0">
              <a:buNone/>
            </a:pPr>
            <a:r>
              <a:rPr lang="en-US" dirty="0"/>
              <a:t>	Repeat until sum.txt runs out of numbers</a:t>
            </a:r>
          </a:p>
          <a:p>
            <a:pPr marL="0" indent="0">
              <a:buNone/>
            </a:pPr>
            <a:r>
              <a:rPr lang="en-US" dirty="0"/>
              <a:t>Open the file "result.txt" for writing</a:t>
            </a:r>
          </a:p>
          <a:p>
            <a:pPr marL="0" indent="0">
              <a:buNone/>
            </a:pPr>
            <a:r>
              <a:rPr lang="en-US" dirty="0"/>
              <a:t>Print sum to result.txt</a:t>
            </a:r>
          </a:p>
          <a:p>
            <a:pPr marL="0" indent="0">
              <a:buNone/>
            </a:pPr>
            <a:r>
              <a:rPr lang="en-US" dirty="0"/>
              <a:t>End program</a:t>
            </a:r>
          </a:p>
        </p:txBody>
      </p:sp>
    </p:spTree>
    <p:extLst>
      <p:ext uri="{BB962C8B-B14F-4D97-AF65-F5344CB8AC3E}">
        <p14:creationId xmlns:p14="http://schemas.microsoft.com/office/powerpoint/2010/main" val="3609282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01057-156A-4F83-9C0B-B62B5B188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 Exercises – Groceries Shopping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BE3F9-41CF-42D6-8E2D-6031CA9619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You're given a list of things that you need to buy at the grocery store.</a:t>
            </a:r>
          </a:p>
          <a:p>
            <a:r>
              <a:rPr lang="en-US" dirty="0"/>
              <a:t>The objective of the algorithm is get everything on your list and go to the cashier to pay for it.</a:t>
            </a:r>
          </a:p>
          <a:p>
            <a:r>
              <a:rPr lang="en-US" dirty="0"/>
              <a:t>Common concepts available to you:</a:t>
            </a:r>
          </a:p>
          <a:p>
            <a:pPr lvl="1"/>
            <a:r>
              <a:rPr lang="en-US" dirty="0"/>
              <a:t>For any one item on the list, it's clear where it is in the store</a:t>
            </a:r>
          </a:p>
          <a:p>
            <a:pPr lvl="1"/>
            <a:r>
              <a:rPr lang="en-US" dirty="0"/>
              <a:t>Between any two points in the store, you know how to get from one to the other.</a:t>
            </a:r>
          </a:p>
          <a:p>
            <a:pPr lvl="1"/>
            <a:r>
              <a:rPr lang="en-US" dirty="0"/>
              <a:t>You have access to a shopping cart which can hold more than you need.</a:t>
            </a:r>
          </a:p>
          <a:p>
            <a:pPr lvl="1"/>
            <a:r>
              <a:rPr lang="en-US" dirty="0"/>
              <a:t>You cannot carry everything in just your hands, but it may be tempting to try.</a:t>
            </a:r>
          </a:p>
        </p:txBody>
      </p:sp>
    </p:spTree>
    <p:extLst>
      <p:ext uri="{BB962C8B-B14F-4D97-AF65-F5344CB8AC3E}">
        <p14:creationId xmlns:p14="http://schemas.microsoft.com/office/powerpoint/2010/main" val="1482880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F2388-54E7-4BF0-B5A2-942209703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for Next Week's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7EA4C-D7BF-4288-8356-575374C31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Program Execution Questions</a:t>
            </a:r>
          </a:p>
          <a:p>
            <a:pPr lvl="1"/>
            <a:r>
              <a:rPr lang="en-US" dirty="0"/>
              <a:t>You'll be expected to look at C code and determine the state of the machine.</a:t>
            </a:r>
          </a:p>
          <a:p>
            <a:pPr lvl="2"/>
            <a:r>
              <a:rPr lang="en-US" dirty="0"/>
              <a:t>Variable values</a:t>
            </a:r>
          </a:p>
          <a:p>
            <a:pPr lvl="2"/>
            <a:r>
              <a:rPr lang="en-US" dirty="0"/>
              <a:t>Input read</a:t>
            </a:r>
          </a:p>
          <a:p>
            <a:pPr lvl="2"/>
            <a:r>
              <a:rPr lang="en-US" dirty="0"/>
              <a:t>Output written</a:t>
            </a:r>
          </a:p>
          <a:p>
            <a:pPr lvl="2"/>
            <a:r>
              <a:rPr lang="en-US" dirty="0"/>
              <a:t>Amount of memory allocated</a:t>
            </a:r>
          </a:p>
          <a:p>
            <a:r>
              <a:rPr lang="en-US" dirty="0"/>
              <a:t>You'll be tested on your understanding of Numeric Representations</a:t>
            </a:r>
          </a:p>
          <a:p>
            <a:pPr lvl="1"/>
            <a:r>
              <a:rPr lang="en-US" dirty="0"/>
              <a:t>Converting from Hex to Binary</a:t>
            </a:r>
          </a:p>
          <a:p>
            <a:pPr lvl="1"/>
            <a:r>
              <a:rPr lang="en-US" dirty="0"/>
              <a:t>One's and Two's complements</a:t>
            </a:r>
          </a:p>
          <a:p>
            <a:pPr lvl="1"/>
            <a:r>
              <a:rPr lang="en-US" dirty="0"/>
              <a:t>Comparing Numeric values of two different bases</a:t>
            </a:r>
          </a:p>
          <a:p>
            <a:r>
              <a:rPr lang="en-US" dirty="0"/>
              <a:t>You'll be expected to know how lexical scoping works with functions.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540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125F6-ACB6-4E99-A6D9-37A9F6768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for Next Week's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6AE7D-B1E4-43F0-B97F-9D324F61E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should be familiar with writing Pseudocode.</a:t>
            </a:r>
          </a:p>
          <a:p>
            <a:r>
              <a:rPr lang="en-US" dirty="0"/>
              <a:t>You should have a base understanding of </a:t>
            </a:r>
            <a:r>
              <a:rPr lang="en-US" dirty="0" err="1"/>
              <a:t>gdb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Any of the following may be tested:</a:t>
            </a:r>
          </a:p>
          <a:p>
            <a:pPr lvl="2"/>
            <a:r>
              <a:rPr lang="en-US" dirty="0"/>
              <a:t>Compiling a program for debugging.</a:t>
            </a:r>
          </a:p>
          <a:p>
            <a:pPr lvl="2"/>
            <a:r>
              <a:rPr lang="en-US" dirty="0"/>
              <a:t>Attaching the debugger.</a:t>
            </a:r>
          </a:p>
          <a:p>
            <a:pPr lvl="2"/>
            <a:r>
              <a:rPr lang="en-US" dirty="0"/>
              <a:t>Setting breakpoints.</a:t>
            </a:r>
          </a:p>
          <a:p>
            <a:pPr lvl="2"/>
            <a:r>
              <a:rPr lang="en-US" dirty="0"/>
              <a:t>Running the program.</a:t>
            </a:r>
          </a:p>
          <a:p>
            <a:pPr lvl="2"/>
            <a:r>
              <a:rPr lang="en-US" dirty="0"/>
              <a:t>Stepping during the program.</a:t>
            </a:r>
          </a:p>
          <a:p>
            <a:r>
              <a:rPr lang="en-US" dirty="0"/>
              <a:t>Finding Errors in C programs.</a:t>
            </a:r>
          </a:p>
          <a:p>
            <a:pPr lvl="1"/>
            <a:r>
              <a:rPr lang="en-US" dirty="0"/>
              <a:t>Logical and Syntactic.</a:t>
            </a:r>
          </a:p>
          <a:p>
            <a:r>
              <a:rPr lang="en-US" dirty="0"/>
              <a:t>Most importantly, you should be very familiar with basic C syntax, definitions, and semantics.</a:t>
            </a:r>
          </a:p>
        </p:txBody>
      </p:sp>
    </p:spTree>
    <p:extLst>
      <p:ext uri="{BB962C8B-B14F-4D97-AF65-F5344CB8AC3E}">
        <p14:creationId xmlns:p14="http://schemas.microsoft.com/office/powerpoint/2010/main" val="3658473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ABDC6-1BEA-41A5-AC52-4E2780EEB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for Next Week's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125CB-07C6-4371-B645-BBFEF1E48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last part of the program will be a Program on Paper.</a:t>
            </a:r>
          </a:p>
          <a:p>
            <a:pPr lvl="1"/>
            <a:r>
              <a:rPr lang="en-US" dirty="0"/>
              <a:t>You will be given a program to write from scratch.</a:t>
            </a:r>
          </a:p>
          <a:p>
            <a:pPr lvl="1"/>
            <a:r>
              <a:rPr lang="en-US" dirty="0"/>
              <a:t>It should have proper C syntax and should be as compiler-ready as if you had typed it in an editor.</a:t>
            </a:r>
          </a:p>
          <a:p>
            <a:pPr lvl="1"/>
            <a:r>
              <a:rPr lang="en-US" dirty="0"/>
              <a:t>You will be expected to use your understanding of Pseudocode design the algorithm before you start writing the function.</a:t>
            </a:r>
          </a:p>
          <a:p>
            <a:pPr lvl="1"/>
            <a:r>
              <a:rPr lang="en-US" dirty="0"/>
              <a:t>Partial credit will be awarded based on the quality of the Pseudocode and correctness of the program.</a:t>
            </a:r>
          </a:p>
        </p:txBody>
      </p:sp>
    </p:spTree>
    <p:extLst>
      <p:ext uri="{BB962C8B-B14F-4D97-AF65-F5344CB8AC3E}">
        <p14:creationId xmlns:p14="http://schemas.microsoft.com/office/powerpoint/2010/main" val="1810583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3A54C-162F-4D48-B7CF-8B2E6BE4C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 – Ideas on Paper before Coding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EE7C9-47C2-46CF-A425-E8883F315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going to be review of what should hopefully have been discussed in previous course work.</a:t>
            </a:r>
          </a:p>
          <a:p>
            <a:r>
              <a:rPr lang="en-US" dirty="0"/>
              <a:t>Pseudocode is a structured in-English description of an algorithm.</a:t>
            </a:r>
          </a:p>
          <a:p>
            <a:r>
              <a:rPr lang="en-US" dirty="0"/>
              <a:t>The lines of pseudocode act as instructions that should be good enough for a person familiar with the problem domain to follow and solve the problem.</a:t>
            </a:r>
          </a:p>
          <a:p>
            <a:r>
              <a:rPr lang="en-US" dirty="0"/>
              <a:t>These instructions should be high-level but not ambiguous.</a:t>
            </a:r>
          </a:p>
          <a:p>
            <a:pPr lvl="1"/>
            <a:r>
              <a:rPr lang="en-US" dirty="0"/>
              <a:t>You don't need to go into the mechanics of how a simple task should be accomplished.</a:t>
            </a:r>
          </a:p>
          <a:p>
            <a:pPr lvl="2"/>
            <a:r>
              <a:rPr lang="en-US" dirty="0"/>
              <a:t>Example: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Read a line from input.</a:t>
            </a:r>
            <a:r>
              <a:rPr lang="en-US" dirty="0"/>
              <a:t>		vs. 	</a:t>
            </a:r>
            <a:r>
              <a:rPr lang="en-US" dirty="0">
                <a:solidFill>
                  <a:srgbClr val="C00000"/>
                </a:solidFill>
              </a:rPr>
              <a:t>Call </a:t>
            </a:r>
            <a:r>
              <a:rPr lang="en-US" dirty="0" err="1">
                <a:solidFill>
                  <a:srgbClr val="C00000"/>
                </a:solidFill>
              </a:rPr>
              <a:t>fgets</a:t>
            </a:r>
            <a:r>
              <a:rPr lang="en-US" dirty="0">
                <a:solidFill>
                  <a:srgbClr val="C00000"/>
                </a:solidFill>
              </a:rPr>
              <a:t> on buffer, 100, and stdin.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560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78451-4F34-482B-97C0-62A7460F0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 – Basic Instruction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0A7B4-FFF3-4AC9-B3DD-35F20E646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Pseudocode is intended to be a code, but it's not intended to be compiled for a computer.</a:t>
            </a:r>
          </a:p>
          <a:p>
            <a:r>
              <a:rPr lang="en-US" dirty="0"/>
              <a:t>This means that it otherwise is intended to share the same structure as actual program code.</a:t>
            </a:r>
          </a:p>
          <a:p>
            <a:r>
              <a:rPr lang="en-US" dirty="0"/>
              <a:t>At the very least, pseudocode consists of a sequence of instructions.</a:t>
            </a:r>
          </a:p>
          <a:p>
            <a:r>
              <a:rPr lang="en-US" dirty="0"/>
              <a:t>Here's an example of pseudocode for a general morning: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Wake up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Shower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Get dressed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Eat breakfast</a:t>
            </a:r>
          </a:p>
        </p:txBody>
      </p:sp>
    </p:spTree>
    <p:extLst>
      <p:ext uri="{BB962C8B-B14F-4D97-AF65-F5344CB8AC3E}">
        <p14:creationId xmlns:p14="http://schemas.microsoft.com/office/powerpoint/2010/main" val="2285306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1A2EE-ED2E-46CA-A920-14D321033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 – Referring to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6BCC0-BA89-4CB4-AC02-7FA9F8119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When writing out instructions, it's very likely that you will encounter variables, things you'll need to reference that were involved with other instructions.</a:t>
            </a:r>
          </a:p>
          <a:p>
            <a:r>
              <a:rPr lang="en-US" dirty="0"/>
              <a:t>There are two ways to refer to them: indirectly and directly.</a:t>
            </a:r>
          </a:p>
          <a:p>
            <a:pPr lvl="1"/>
            <a:r>
              <a:rPr lang="en-US" dirty="0"/>
              <a:t>Directly: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Pick up a ball, call it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ball1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Throw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ball1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into the basket	</a:t>
            </a:r>
          </a:p>
          <a:p>
            <a:pPr lvl="1"/>
            <a:r>
              <a:rPr lang="en-US" dirty="0"/>
              <a:t>Indirectly: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Pick up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ball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Throw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that ball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into the basket</a:t>
            </a:r>
          </a:p>
          <a:p>
            <a:r>
              <a:rPr lang="en-US" dirty="0">
                <a:cs typeface="Courier New" panose="02070309020205020404" pitchFamily="49" charset="0"/>
              </a:rPr>
              <a:t>You should only really use direct reference if something has already been named or not naming it would lead to ambiguity.</a:t>
            </a:r>
          </a:p>
        </p:txBody>
      </p:sp>
    </p:spTree>
    <p:extLst>
      <p:ext uri="{BB962C8B-B14F-4D97-AF65-F5344CB8AC3E}">
        <p14:creationId xmlns:p14="http://schemas.microsoft.com/office/powerpoint/2010/main" val="1196392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B8D29-1248-40DD-8956-302382D9D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 – Control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7A35F-5B4B-452A-B2C2-E2EB0C953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Like any algorithm, even one written in English needs control flow.</a:t>
            </a:r>
          </a:p>
          <a:p>
            <a:r>
              <a:rPr lang="en-US" dirty="0"/>
              <a:t>There are states that need to be accounted for when solving a problem, so there must be things like If- and While-statements.</a:t>
            </a:r>
          </a:p>
          <a:p>
            <a:r>
              <a:rPr lang="en-US" dirty="0"/>
              <a:t>For when these are needed, they naturally flow into the way you describe solving the problem.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while my room is still dirty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look for something to clean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clean it</a:t>
            </a:r>
          </a:p>
          <a:p>
            <a:r>
              <a:rPr lang="en-US" dirty="0"/>
              <a:t>You can also use if in the same natural way: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if I find dirty clothes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put them in the hamper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then go back to cleaning</a:t>
            </a:r>
          </a:p>
        </p:txBody>
      </p:sp>
    </p:spTree>
    <p:extLst>
      <p:ext uri="{BB962C8B-B14F-4D97-AF65-F5344CB8AC3E}">
        <p14:creationId xmlns:p14="http://schemas.microsoft.com/office/powerpoint/2010/main" val="844747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CFD0B-8DBF-4C83-9D96-F661B47EE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 – Control Flow with For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820CC-4D82-4563-9DBA-A1699C55B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now, you should be realizing that a lot of the keywords that we use in our programming languages come directly from their meaning in English.</a:t>
            </a:r>
          </a:p>
          <a:p>
            <a:r>
              <a:rPr lang="en-US" dirty="0"/>
              <a:t>The for-loop is no different and we can use a similar statement in Pseudocode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for every pair of pants in the hamper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check if they have a big hole in them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if they do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throw them out</a:t>
            </a:r>
          </a:p>
        </p:txBody>
      </p:sp>
    </p:spTree>
    <p:extLst>
      <p:ext uri="{BB962C8B-B14F-4D97-AF65-F5344CB8AC3E}">
        <p14:creationId xmlns:p14="http://schemas.microsoft.com/office/powerpoint/2010/main" val="3933106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C288F-7C56-4557-B33A-D4452A61D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 – Formal 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52DEA-5025-4FF0-B6D0-561FF9870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academia and industry, when pseudocode is expected, there are some general expectations about clarity and consistency.</a:t>
            </a:r>
          </a:p>
          <a:p>
            <a:pPr lvl="1"/>
            <a:r>
              <a:rPr lang="en-US" dirty="0"/>
              <a:t>There is no "standard" syntax for pseudocode but there's a general "I know it when I see it" for good and bad pseudocode.</a:t>
            </a:r>
          </a:p>
          <a:p>
            <a:r>
              <a:rPr lang="en-US" dirty="0"/>
              <a:t>It's often good to establish conventions that you and your group are going to use so that there is no confusion about anything you've written.</a:t>
            </a:r>
          </a:p>
          <a:p>
            <a:r>
              <a:rPr lang="en-US" dirty="0"/>
              <a:t>Common conventions include</a:t>
            </a:r>
          </a:p>
          <a:p>
            <a:pPr lvl="1"/>
            <a:r>
              <a:rPr lang="en-US" dirty="0"/>
              <a:t>Using indentation to indicate block structure (as seen on previous slides)</a:t>
            </a:r>
          </a:p>
          <a:p>
            <a:pPr lvl="1"/>
            <a:r>
              <a:rPr lang="en-US" dirty="0"/>
              <a:t>Starting control-flow lines with familiar terms like while, for, if, etc.</a:t>
            </a:r>
          </a:p>
          <a:p>
            <a:pPr lvl="1"/>
            <a:r>
              <a:rPr lang="en-US" dirty="0"/>
              <a:t>Explicitly naming and assigning direct variables with words like "set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to ___"</a:t>
            </a:r>
          </a:p>
        </p:txBody>
      </p:sp>
    </p:spTree>
    <p:extLst>
      <p:ext uri="{BB962C8B-B14F-4D97-AF65-F5344CB8AC3E}">
        <p14:creationId xmlns:p14="http://schemas.microsoft.com/office/powerpoint/2010/main" val="252872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8D140-5B0B-43BE-9FC6-79D8873E3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 – From Code to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D34FC-5C8D-4EFE-96D3-9261BBE7D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36706" cy="4351338"/>
          </a:xfrm>
        </p:spPr>
        <p:txBody>
          <a:bodyPr>
            <a:normAutofit/>
          </a:bodyPr>
          <a:lstStyle/>
          <a:p>
            <a:r>
              <a:rPr lang="en-US" dirty="0"/>
              <a:t>The secondary purpose for Pseudocode is to be turned into program code.</a:t>
            </a:r>
          </a:p>
          <a:p>
            <a:r>
              <a:rPr lang="en-US" dirty="0"/>
              <a:t>Generally, Pseudocode is written for a programmer or by a programmer for structuring the idea behind an algorithm.</a:t>
            </a:r>
          </a:p>
          <a:p>
            <a:r>
              <a:rPr lang="en-US" dirty="0"/>
              <a:t>When it's time to actually automate solving that problem, pseudocode should be translatable, line-by-line, to actual source code.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 a line from input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(str,10,stdin);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 that line to output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("%s",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/>
          </a:p>
          <a:p>
            <a:r>
              <a:rPr lang="en-US" dirty="0">
                <a:cs typeface="Courier New" panose="02070309020205020404" pitchFamily="49" charset="0"/>
              </a:rPr>
              <a:t>Some lines of pseudocode may turn into more than one line of actual source code.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01AED09C-D122-4572-B5AE-10C84105A03E}"/>
              </a:ext>
            </a:extLst>
          </p:cNvPr>
          <p:cNvSpPr/>
          <p:nvPr/>
        </p:nvSpPr>
        <p:spPr>
          <a:xfrm>
            <a:off x="6555203" y="4322011"/>
            <a:ext cx="529389" cy="6029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03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1E289-5704-4D53-883D-074D5242B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 Examples – Homework 2 Echo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5D574-0E81-427E-A1D9-4A50B6323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 one character from input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reading from input failed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Print an error message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Otherwise 		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  <a:cs typeface="Courier New" panose="02070309020205020404" pitchFamily="49" charset="0"/>
              </a:rPr>
              <a:t>or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Print that character to output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End program		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  <a:cs typeface="Courier New" panose="02070309020205020404" pitchFamily="49" charset="0"/>
              </a:rPr>
              <a:t>optional but sometimes it looks good</a:t>
            </a:r>
            <a:endParaRPr lang="en-US" i="1" dirty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531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</TotalTime>
  <Words>1029</Words>
  <Application>Microsoft Office PowerPoint</Application>
  <PresentationFormat>Widescreen</PresentationFormat>
  <Paragraphs>173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Courier New</vt:lpstr>
      <vt:lpstr>Times New Roman</vt:lpstr>
      <vt:lpstr>Office Theme</vt:lpstr>
      <vt:lpstr>CS 240 – Lecture 11</vt:lpstr>
      <vt:lpstr>Pseudocode – Ideas on Paper before Coding</vt:lpstr>
      <vt:lpstr>Pseudocode – Basic Instruction Sequences</vt:lpstr>
      <vt:lpstr>Pseudocode – Referring to Variables</vt:lpstr>
      <vt:lpstr>Pseudocode – Control Flow</vt:lpstr>
      <vt:lpstr>Pseudocode – Control Flow with For</vt:lpstr>
      <vt:lpstr>Pseudocode – Formal Treatment</vt:lpstr>
      <vt:lpstr>Pseudocode – From Code to Code</vt:lpstr>
      <vt:lpstr>Pseudocode Examples – Homework 2 Echo</vt:lpstr>
      <vt:lpstr>Pseudocode Examples – Homework 2 Count</vt:lpstr>
      <vt:lpstr>Pseudocode Examples – Homework 3 Mid</vt:lpstr>
      <vt:lpstr>Pseudocode Examples – Homework 3 Snag</vt:lpstr>
      <vt:lpstr>Pseudocode Examples – Homework 4 Direct</vt:lpstr>
      <vt:lpstr>Pseudocode Examples – Homework 4 Sum</vt:lpstr>
      <vt:lpstr>Pseudocode Exercises – Groceries Shopping</vt:lpstr>
      <vt:lpstr>Topics for Next Week's Exam</vt:lpstr>
      <vt:lpstr>Topics for Next Week's Exam</vt:lpstr>
      <vt:lpstr>Topics for Next Week's Exam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240 – Lecture 6</dc:title>
  <dc:creator>Kevin Amaral</dc:creator>
  <cp:lastModifiedBy>Kevin Amaral</cp:lastModifiedBy>
  <cp:revision>102</cp:revision>
  <dcterms:created xsi:type="dcterms:W3CDTF">2018-02-13T17:54:08Z</dcterms:created>
  <dcterms:modified xsi:type="dcterms:W3CDTF">2018-03-01T20:53:24Z</dcterms:modified>
</cp:coreProperties>
</file>