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Recursion, </a:t>
            </a:r>
            <a:r>
              <a:rPr lang="en-US">
                <a:cs typeface="Courier New" panose="02070309020205020404" pitchFamily="49" charset="0"/>
              </a:rPr>
              <a:t>Tail Recursion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Tail Recursion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98818" cy="4351338"/>
          </a:xfrm>
        </p:spPr>
        <p:txBody>
          <a:bodyPr/>
          <a:lstStyle/>
          <a:p>
            <a:r>
              <a:rPr lang="en-US" dirty="0"/>
              <a:t>Here, we calculate factorial(3) just like we did before, but we show the stack as we go through the iterations with tail recursion instead.</a:t>
            </a:r>
          </a:p>
          <a:p>
            <a:r>
              <a:rPr lang="en-US" dirty="0"/>
              <a:t>This is an optimization that most modern compilers do.</a:t>
            </a:r>
          </a:p>
          <a:p>
            <a:pPr lvl="1"/>
            <a:r>
              <a:rPr lang="en-US" dirty="0"/>
              <a:t>It can be turned off, so be careful.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134600" y="35194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134600" y="26050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8915400" y="35194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9829800" y="354409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3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10134600" y="22240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8915400" y="31384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9753600" y="1690688"/>
            <a:ext cx="773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Pointer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8534400" y="2605088"/>
            <a:ext cx="773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Pointer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9829800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096000" y="1876529"/>
            <a:ext cx="2083130" cy="681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n w="0"/>
                <a:solidFill>
                  <a:schemeClr val="tx1"/>
                </a:solidFill>
              </a:rPr>
              <a:t>factorialHelper</a:t>
            </a:r>
            <a:r>
              <a:rPr lang="en-US" dirty="0">
                <a:ln w="0"/>
                <a:solidFill>
                  <a:schemeClr val="tx1"/>
                </a:solidFill>
              </a:rPr>
              <a:t>(3, 1)</a:t>
            </a:r>
          </a:p>
        </p:txBody>
      </p:sp>
      <p:sp>
        <p:nvSpPr>
          <p:cNvPr id="35" name="Line 28"/>
          <p:cNvSpPr>
            <a:spLocks noChangeShapeType="1"/>
          </p:cNvSpPr>
          <p:nvPr/>
        </p:nvSpPr>
        <p:spPr bwMode="auto">
          <a:xfrm>
            <a:off x="9525000" y="353221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9511092" y="3544094"/>
            <a:ext cx="332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</a:t>
            </a: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10134600" y="4461781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8915400" y="4461781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9829800" y="4486387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2</a:t>
            </a:r>
          </a:p>
        </p:txBody>
      </p:sp>
      <p:sp>
        <p:nvSpPr>
          <p:cNvPr id="40" name="Line 21"/>
          <p:cNvSpPr>
            <a:spLocks noChangeShapeType="1"/>
          </p:cNvSpPr>
          <p:nvPr/>
        </p:nvSpPr>
        <p:spPr bwMode="auto">
          <a:xfrm>
            <a:off x="8915400" y="4080781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8"/>
          <p:cNvSpPr>
            <a:spLocks noChangeShapeType="1"/>
          </p:cNvSpPr>
          <p:nvPr/>
        </p:nvSpPr>
        <p:spPr bwMode="auto">
          <a:xfrm>
            <a:off x="9829800" y="446178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>
            <a:off x="9525000" y="447451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9511092" y="4486387"/>
            <a:ext cx="332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3</a:t>
            </a: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10134600" y="5407660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8915400" y="5407660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9829800" y="543226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</a:t>
            </a:r>
          </a:p>
        </p:txBody>
      </p:sp>
      <p:sp>
        <p:nvSpPr>
          <p:cNvPr id="48" name="Line 21"/>
          <p:cNvSpPr>
            <a:spLocks noChangeShapeType="1"/>
          </p:cNvSpPr>
          <p:nvPr/>
        </p:nvSpPr>
        <p:spPr bwMode="auto">
          <a:xfrm>
            <a:off x="8915400" y="502666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8"/>
          <p:cNvSpPr>
            <a:spLocks noChangeShapeType="1"/>
          </p:cNvSpPr>
          <p:nvPr/>
        </p:nvSpPr>
        <p:spPr bwMode="auto">
          <a:xfrm>
            <a:off x="9829800" y="540766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28"/>
          <p:cNvSpPr>
            <a:spLocks noChangeShapeType="1"/>
          </p:cNvSpPr>
          <p:nvPr/>
        </p:nvSpPr>
        <p:spPr bwMode="auto">
          <a:xfrm>
            <a:off x="9525000" y="542039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9511092" y="5432266"/>
            <a:ext cx="332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6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9649691" y="31384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9495642" y="2886138"/>
            <a:ext cx="3080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>
            <a:off x="9980550" y="31384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9826501" y="2886138"/>
            <a:ext cx="3080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8174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Recursive Calls to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review a topic you should have covered, recursion in programming is the act of a function or procedure calling itself or otherwise making use of itself in its definition.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return (n &gt; 1) ? n * factorial(n-1) :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dirty="0"/>
              <a:t>Above we have an example, the canonical example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factorial</a:t>
            </a:r>
            <a:r>
              <a:rPr lang="en-US" dirty="0"/>
              <a:t> function.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factorial</a:t>
            </a:r>
            <a:r>
              <a:rPr lang="en-US" dirty="0"/>
              <a:t> makes calls to itself as part of its function body, which is recursion.</a:t>
            </a:r>
          </a:p>
        </p:txBody>
      </p:sp>
    </p:spTree>
    <p:extLst>
      <p:ext uri="{BB962C8B-B14F-4D97-AF65-F5344CB8AC3E}">
        <p14:creationId xmlns:p14="http://schemas.microsoft.com/office/powerpoint/2010/main" val="175142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Anatomy of Recursive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programming, single recursion is the act of a function directly calling itself.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factorial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factorial</a:t>
            </a:r>
            <a:r>
              <a:rPr lang="en-US" dirty="0"/>
              <a:t>.</a:t>
            </a:r>
          </a:p>
          <a:p>
            <a:r>
              <a:rPr lang="en-US" dirty="0"/>
              <a:t>There is also multiple recursion in which a 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 calls some other function which, before terminating, eventually leads to another call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 good practical examples of this to talk about just yet, but it’s very common in parsing programs and compilers.</a:t>
            </a:r>
          </a:p>
          <a:p>
            <a:r>
              <a:rPr lang="en-US" dirty="0"/>
              <a:t>In the end, a recursive function must have a stopping condition or it will infinitely loop.</a:t>
            </a:r>
          </a:p>
        </p:txBody>
      </p:sp>
    </p:spTree>
    <p:extLst>
      <p:ext uri="{BB962C8B-B14F-4D97-AF65-F5344CB8AC3E}">
        <p14:creationId xmlns:p14="http://schemas.microsoft.com/office/powerpoint/2010/main" val="425687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Anatomy of Recursive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short, a single recursive function has the following.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solidFill>
                  <a:srgbClr val="C00000"/>
                </a:solidFill>
              </a:rPr>
              <a:t>stopping condition</a:t>
            </a:r>
            <a:r>
              <a:rPr lang="en-US" dirty="0"/>
              <a:t> with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base case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Without this, the call is infinite.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call to the same function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Without this, the call is not recursive.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if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&lt;= 1)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    return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return n *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factorial(n-1)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2185556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How it affects the Call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65073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During a recursive call, we create a stack frame just as we would for any other function call.</a:t>
            </a:r>
          </a:p>
          <a:p>
            <a:r>
              <a:rPr lang="en-US" dirty="0"/>
              <a:t>However, since we are calling the same function, every stack frame is associated with the same function.</a:t>
            </a:r>
          </a:p>
          <a:p>
            <a:r>
              <a:rPr lang="en-US" dirty="0"/>
              <a:t>Depending on how many iterations occur, the stack can get pretty full.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134600" y="35194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134600" y="26050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134600" y="44338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0134600" y="53482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8915400" y="35194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915400" y="44338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8915400" y="53482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696200" y="44338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7696200" y="53482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477000" y="53482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9829800" y="35194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9829800" y="44338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9829800" y="53482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610600" y="44338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8610600" y="53482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 flipH="1">
            <a:off x="7391400" y="5348288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10134600" y="22240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8915400" y="31384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7696200" y="40528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6477000" y="49672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9753600" y="1690688"/>
            <a:ext cx="773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Pointer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8534400" y="2605088"/>
            <a:ext cx="773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Pointer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315200" y="3519488"/>
            <a:ext cx="773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Pointer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6096000" y="4433888"/>
            <a:ext cx="773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Pointer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9829800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9829800" y="44338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9829800" y="53482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8610600" y="44338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8610600" y="53482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7391400" y="53482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55328" y="1876529"/>
            <a:ext cx="1923802" cy="681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</a:rPr>
              <a:t>factorial(3)</a:t>
            </a:r>
          </a:p>
        </p:txBody>
      </p:sp>
    </p:spTree>
    <p:extLst>
      <p:ext uri="{BB962C8B-B14F-4D97-AF65-F5344CB8AC3E}">
        <p14:creationId xmlns:p14="http://schemas.microsoft.com/office/powerpoint/2010/main" val="130495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Impact on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Impact on Time</a:t>
            </a:r>
          </a:p>
          <a:p>
            <a:pPr lvl="1"/>
            <a:r>
              <a:rPr lang="en-US" dirty="0"/>
              <a:t>Creating and clearing stack frames takes time.</a:t>
            </a:r>
          </a:p>
          <a:p>
            <a:pPr lvl="2"/>
            <a:r>
              <a:rPr lang="en-US" dirty="0"/>
              <a:t>When you call a function, there are operations to push variables onto the stack.</a:t>
            </a:r>
          </a:p>
          <a:p>
            <a:pPr lvl="2"/>
            <a:r>
              <a:rPr lang="en-US" dirty="0"/>
              <a:t>You also need to push on return information and instruction addresses.</a:t>
            </a:r>
          </a:p>
          <a:p>
            <a:pPr lvl="2"/>
            <a:r>
              <a:rPr lang="en-US" dirty="0"/>
              <a:t>Also, when the function terminates, the stack frame needs to be removed.</a:t>
            </a:r>
          </a:p>
          <a:p>
            <a:r>
              <a:rPr lang="en-US" dirty="0"/>
              <a:t>Impact on Memory</a:t>
            </a:r>
          </a:p>
          <a:p>
            <a:pPr lvl="1"/>
            <a:r>
              <a:rPr lang="en-US" dirty="0"/>
              <a:t>As we saw before, the deeper the recursion, the more stack frames are created.</a:t>
            </a:r>
          </a:p>
          <a:p>
            <a:pPr lvl="1"/>
            <a:r>
              <a:rPr lang="en-US" dirty="0"/>
              <a:t>Also, infinite loops WILL result in a stack overflow unless there is some OS protection.</a:t>
            </a:r>
          </a:p>
          <a:p>
            <a:r>
              <a:rPr lang="en-US" dirty="0"/>
              <a:t>For these reasons, recursion should not be used in serious applications UNLESS certain optimizations are done.</a:t>
            </a:r>
          </a:p>
        </p:txBody>
      </p:sp>
    </p:spTree>
    <p:extLst>
      <p:ext uri="{BB962C8B-B14F-4D97-AF65-F5344CB8AC3E}">
        <p14:creationId xmlns:p14="http://schemas.microsoft.com/office/powerpoint/2010/main" val="2396042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Optimizing with Tail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Tail recursion is a type of recursion where the last thing that happens in a recursive function call is either the return of the base case or the recursive call.</a:t>
            </a:r>
          </a:p>
          <a:p>
            <a:r>
              <a:rPr lang="en-US" dirty="0"/>
              <a:t>The definition we had for factorial is NOT tail recursion.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if (n &lt;= 1)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return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return n * factorial(n-1);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dirty="0"/>
          </a:p>
          <a:p>
            <a:r>
              <a:rPr lang="en-US" dirty="0"/>
              <a:t>The 3</a:t>
            </a:r>
            <a:r>
              <a:rPr lang="en-US" baseline="30000" dirty="0"/>
              <a:t>rd</a:t>
            </a:r>
            <a:r>
              <a:rPr lang="en-US" dirty="0"/>
              <a:t> line of the function, the last thing that the call would do is multiplication.</a:t>
            </a:r>
          </a:p>
        </p:txBody>
      </p:sp>
    </p:spTree>
    <p:extLst>
      <p:ext uri="{BB962C8B-B14F-4D97-AF65-F5344CB8AC3E}">
        <p14:creationId xmlns:p14="http://schemas.microsoft.com/office/powerpoint/2010/main" val="350209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Optimizing with Tail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 first, this will look like some black magic, but the way to rewrite the factorial function in tail recursion makes use of another argument.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factorialHelper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if (n &lt;= 1)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return factorial(n - 1, n * a);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variable above acts as an accumulator.</a:t>
            </a:r>
          </a:p>
          <a:p>
            <a:pPr lvl="1"/>
            <a:r>
              <a:rPr lang="en-US" dirty="0"/>
              <a:t>You’ll need to start every call to factorial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  <a:r>
              <a:rPr lang="en-US" dirty="0"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factorialHelper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(n, 1);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88931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– Optimizing with Tail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this better?</a:t>
            </a:r>
          </a:p>
          <a:p>
            <a:pPr lvl="1"/>
            <a:r>
              <a:rPr lang="en-US" dirty="0"/>
              <a:t>The tail recursive function has already pretty much completed by the time it makes the recursive call to itself.</a:t>
            </a:r>
          </a:p>
          <a:p>
            <a:pPr lvl="1"/>
            <a:r>
              <a:rPr lang="en-US" dirty="0"/>
              <a:t>Because of this, the content of it’s stack frame is useless?</a:t>
            </a:r>
          </a:p>
          <a:p>
            <a:r>
              <a:rPr lang="en-US" dirty="0"/>
              <a:t>Why is </a:t>
            </a:r>
            <a:r>
              <a:rPr lang="en-US" i="1" dirty="0"/>
              <a:t>that</a:t>
            </a:r>
            <a:r>
              <a:rPr lang="en-US" dirty="0"/>
              <a:t> better?</a:t>
            </a:r>
          </a:p>
          <a:p>
            <a:pPr lvl="1"/>
            <a:r>
              <a:rPr lang="en-US" dirty="0"/>
              <a:t>Because the stack frame is useless, compilers can identify tail recursion and decide that they can </a:t>
            </a:r>
            <a:r>
              <a:rPr lang="en-US" i="1" dirty="0"/>
              <a:t>REUSE</a:t>
            </a:r>
            <a:r>
              <a:rPr lang="en-US" dirty="0"/>
              <a:t> the useless stack frame instead of creating a new one.</a:t>
            </a:r>
          </a:p>
          <a:p>
            <a:pPr lvl="1"/>
            <a:r>
              <a:rPr lang="en-US" dirty="0"/>
              <a:t>This solves the memory impact of recursive functions!</a:t>
            </a:r>
          </a:p>
        </p:txBody>
      </p:sp>
    </p:spTree>
    <p:extLst>
      <p:ext uri="{BB962C8B-B14F-4D97-AF65-F5344CB8AC3E}">
        <p14:creationId xmlns:p14="http://schemas.microsoft.com/office/powerpoint/2010/main" val="187736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626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Office Theme</vt:lpstr>
      <vt:lpstr>CS 240 – Lecture 13</vt:lpstr>
      <vt:lpstr>Recursion – Recursive Calls to a Function</vt:lpstr>
      <vt:lpstr>Recursion – Anatomy of Recursive Functions</vt:lpstr>
      <vt:lpstr>Recursion – Anatomy of Recursive Functions</vt:lpstr>
      <vt:lpstr>Recursion – How it affects the Call Stack</vt:lpstr>
      <vt:lpstr>Recursion – Impact on Performance</vt:lpstr>
      <vt:lpstr>Recursion – Optimizing with Tail Recursion</vt:lpstr>
      <vt:lpstr>Recursion – Optimizing with Tail Recursion</vt:lpstr>
      <vt:lpstr>Recursion – Optimizing with Tail Recursion</vt:lpstr>
      <vt:lpstr>Recursion – Tail Recursion in Memory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135</cp:revision>
  <dcterms:created xsi:type="dcterms:W3CDTF">2018-02-13T17:54:08Z</dcterms:created>
  <dcterms:modified xsi:type="dcterms:W3CDTF">2018-03-29T19:52:06Z</dcterms:modified>
</cp:coreProperties>
</file>