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Larger Projects, Object Files, Prototyping, Header Files, Make Files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258E-55D9-4D85-BBFB-50DF625F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– Declaring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1F1E-CA40-4034-8C17-EA5B900C5C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resolve this, we can prototype the function before it's used in the code.</a:t>
            </a:r>
          </a:p>
          <a:p>
            <a:r>
              <a:rPr lang="en-US" dirty="0"/>
              <a:t>Prototyping is the act of declaring the function's type, name, and argument types.</a:t>
            </a:r>
          </a:p>
          <a:p>
            <a:r>
              <a:rPr lang="en-US" dirty="0"/>
              <a:t>When the compile sees the function, it knows if it's being used correctly and can give compiler errors if it's not.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802A1-CE6F-499E-AB39-91690D918E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0803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B3B34-6AD5-4307-9472-83156526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– Declaring 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5075E-D083-42CF-90B0-0B8530D02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prototype a function, you need 3 things: its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, its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US" dirty="0"/>
              <a:t>, and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 list of types </a:t>
            </a:r>
            <a:r>
              <a:rPr lang="en-US" dirty="0"/>
              <a:t>for it's arguments.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arg1type, arg2type, ...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/>
              <a:t>This is different from the header of a function definition in that you do not need to decide the names of the arguments ahead of time.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doMath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/>
          </a:p>
          <a:p>
            <a:r>
              <a:rPr lang="en-US" dirty="0"/>
              <a:t>In the case of a function which should not take arguments, the type of it's argument list should be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58490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0381F-64CB-4E9D-ACA5-C939789E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Files – What should go in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16E52-63EE-45E8-91EE-8A35F3C19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We've been using header files since the beginning of this class, mainly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someone had to write those header files in the first place.</a:t>
            </a:r>
          </a:p>
          <a:p>
            <a:r>
              <a:rPr lang="en-US" dirty="0"/>
              <a:t>Header files are source files which include information to be shared across the multiple files of a program.</a:t>
            </a:r>
          </a:p>
          <a:p>
            <a:r>
              <a:rPr lang="en-US" dirty="0"/>
              <a:t>A header file should include the bare minimum that it needs to.</a:t>
            </a:r>
          </a:p>
          <a:p>
            <a:pPr lvl="1"/>
            <a:r>
              <a:rPr lang="en-US" dirty="0"/>
              <a:t>Only the #includes that it needs to be valid</a:t>
            </a:r>
          </a:p>
          <a:p>
            <a:pPr lvl="1"/>
            <a:r>
              <a:rPr lang="en-US" dirty="0"/>
              <a:t>Type definitions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 err="1"/>
              <a:t>s</a:t>
            </a:r>
            <a:r>
              <a:rPr lang="en-US" dirty="0"/>
              <a:t> and later other types we'll learn about)</a:t>
            </a:r>
          </a:p>
          <a:p>
            <a:pPr lvl="1"/>
            <a:r>
              <a:rPr lang="en-US" dirty="0"/>
              <a:t>Symbolic Constants and Macros</a:t>
            </a:r>
          </a:p>
          <a:p>
            <a:pPr lvl="1"/>
            <a:r>
              <a:rPr lang="en-US" dirty="0"/>
              <a:t>Function Prototypes (to be defined in other source files)</a:t>
            </a:r>
          </a:p>
        </p:txBody>
      </p:sp>
    </p:spTree>
    <p:extLst>
      <p:ext uri="{BB962C8B-B14F-4D97-AF65-F5344CB8AC3E}">
        <p14:creationId xmlns:p14="http://schemas.microsoft.com/office/powerpoint/2010/main" val="75429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F4B46-6B81-4002-B115-AE61B854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Files – Using them in your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38DB-9805-4359-9DB1-A682EC56E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we learned how to include header files in C, we learned to do it with the following syntax: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It's time to expand on this: This is how you include headers that are provided </a:t>
            </a:r>
            <a:r>
              <a:rPr lang="en-US" i="1" dirty="0"/>
              <a:t>by the system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There is some location on the system where libraries and header files are stored and the angle brackets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) indicate that the compiler should look there.</a:t>
            </a:r>
          </a:p>
          <a:p>
            <a:r>
              <a:rPr lang="en-US" dirty="0"/>
              <a:t>To indicate that you want the compiler to look for the header file in your source folder directory, you need to use quotations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#include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myheader.h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69522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5013-1019-4490-BBBC-C526EFF7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Trees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98C86-903D-4729-B350-426186148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14011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It's often useful to model a program as a dependency tree of libraries, source files, and other dependencies.</a:t>
            </a:r>
          </a:p>
          <a:p>
            <a:r>
              <a:rPr lang="en-US" dirty="0"/>
              <a:t>This allows at-a-glance determination of which parts of the program change whenever any changes happen.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206829E-8912-4DD9-B9D8-BD30BA695A48}"/>
              </a:ext>
            </a:extLst>
          </p:cNvPr>
          <p:cNvGrpSpPr/>
          <p:nvPr/>
        </p:nvGrpSpPr>
        <p:grpSpPr>
          <a:xfrm>
            <a:off x="9669379" y="1825625"/>
            <a:ext cx="2133600" cy="3516397"/>
            <a:chOff x="7523747" y="1825624"/>
            <a:chExt cx="2133600" cy="351639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087245-3D4B-4574-8F11-5C91CE7146B6}"/>
                </a:ext>
              </a:extLst>
            </p:cNvPr>
            <p:cNvSpPr/>
            <p:nvPr/>
          </p:nvSpPr>
          <p:spPr>
            <a:xfrm>
              <a:off x="7523747" y="1825624"/>
              <a:ext cx="2133600" cy="351639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EF3F7D-8895-4C90-A248-D598AB9DC1CD}"/>
                </a:ext>
              </a:extLst>
            </p:cNvPr>
            <p:cNvSpPr/>
            <p:nvPr/>
          </p:nvSpPr>
          <p:spPr>
            <a:xfrm>
              <a:off x="7988968" y="1957137"/>
              <a:ext cx="1203158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9B223-2BB8-4CA5-B8F3-39121794113E}"/>
                </a:ext>
              </a:extLst>
            </p:cNvPr>
            <p:cNvSpPr/>
            <p:nvPr/>
          </p:nvSpPr>
          <p:spPr>
            <a:xfrm>
              <a:off x="7884694" y="2822577"/>
              <a:ext cx="141170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UI Handler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FFAFED-53C1-4E3F-B7C2-537568C665C5}"/>
                </a:ext>
              </a:extLst>
            </p:cNvPr>
            <p:cNvSpPr/>
            <p:nvPr/>
          </p:nvSpPr>
          <p:spPr>
            <a:xfrm>
              <a:off x="7884694" y="3455406"/>
              <a:ext cx="141170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IO Handler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44A9069-71D7-4FFC-8F6E-379C82BBCA83}"/>
                </a:ext>
              </a:extLst>
            </p:cNvPr>
            <p:cNvSpPr/>
            <p:nvPr/>
          </p:nvSpPr>
          <p:spPr>
            <a:xfrm>
              <a:off x="7776410" y="4088235"/>
              <a:ext cx="1628274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Business Logic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D90803-EA62-4507-9AE5-56A755A99BFF}"/>
                </a:ext>
              </a:extLst>
            </p:cNvPr>
            <p:cNvSpPr/>
            <p:nvPr/>
          </p:nvSpPr>
          <p:spPr>
            <a:xfrm>
              <a:off x="7884694" y="4721064"/>
              <a:ext cx="141571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Math Code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788B594-CC0B-444E-A6CE-08130C2E379E}"/>
              </a:ext>
            </a:extLst>
          </p:cNvPr>
          <p:cNvGrpSpPr/>
          <p:nvPr/>
        </p:nvGrpSpPr>
        <p:grpSpPr>
          <a:xfrm>
            <a:off x="5005137" y="1656359"/>
            <a:ext cx="4322847" cy="2728547"/>
            <a:chOff x="5005137" y="1656359"/>
            <a:chExt cx="4322847" cy="272854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F9C9CE-2D35-4602-8418-CEC892B43F05}"/>
                </a:ext>
              </a:extLst>
            </p:cNvPr>
            <p:cNvSpPr txBox="1"/>
            <p:nvPr/>
          </p:nvSpPr>
          <p:spPr>
            <a:xfrm>
              <a:off x="6481011" y="1656359"/>
              <a:ext cx="9685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prog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B23032-3CEE-42DC-9A17-EAEECB6251A4}"/>
                </a:ext>
              </a:extLst>
            </p:cNvPr>
            <p:cNvSpPr txBox="1"/>
            <p:nvPr/>
          </p:nvSpPr>
          <p:spPr>
            <a:xfrm>
              <a:off x="5005137" y="2422468"/>
              <a:ext cx="82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ui.o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8970176-81F0-4BB6-9440-B53B941ACDC2}"/>
                </a:ext>
              </a:extLst>
            </p:cNvPr>
            <p:cNvSpPr txBox="1"/>
            <p:nvPr/>
          </p:nvSpPr>
          <p:spPr>
            <a:xfrm>
              <a:off x="6079959" y="2422468"/>
              <a:ext cx="802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io.o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370E403-F610-4140-9644-5494EE5BF16D}"/>
                </a:ext>
              </a:extLst>
            </p:cNvPr>
            <p:cNvSpPr txBox="1"/>
            <p:nvPr/>
          </p:nvSpPr>
          <p:spPr>
            <a:xfrm>
              <a:off x="7064544" y="2422359"/>
              <a:ext cx="9685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bus.o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4EDB005-141B-4A97-9BAB-1CD58B80595E}"/>
                </a:ext>
              </a:extLst>
            </p:cNvPr>
            <p:cNvSpPr txBox="1"/>
            <p:nvPr/>
          </p:nvSpPr>
          <p:spPr>
            <a:xfrm>
              <a:off x="8083226" y="2422359"/>
              <a:ext cx="1219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math.o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CE62AD4-AD73-42E6-B51A-17AA5CE9B336}"/>
                </a:ext>
              </a:extLst>
            </p:cNvPr>
            <p:cNvCxnSpPr>
              <a:stCxn id="15" idx="2"/>
              <a:endCxn id="16" idx="0"/>
            </p:cNvCxnSpPr>
            <p:nvPr/>
          </p:nvCxnSpPr>
          <p:spPr>
            <a:xfrm flipH="1">
              <a:off x="5419224" y="2056469"/>
              <a:ext cx="1546059" cy="365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21820EA-5C0D-4DE8-AFFB-E9B736B1F8E4}"/>
                </a:ext>
              </a:extLst>
            </p:cNvPr>
            <p:cNvCxnSpPr>
              <a:cxnSpLocks/>
              <a:stCxn id="15" idx="2"/>
              <a:endCxn id="17" idx="0"/>
            </p:cNvCxnSpPr>
            <p:nvPr/>
          </p:nvCxnSpPr>
          <p:spPr>
            <a:xfrm flipH="1">
              <a:off x="6481011" y="2056469"/>
              <a:ext cx="484272" cy="365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D5A8D5D-892B-477C-83A1-8983C401F34A}"/>
                </a:ext>
              </a:extLst>
            </p:cNvPr>
            <p:cNvCxnSpPr>
              <a:stCxn id="15" idx="2"/>
              <a:endCxn id="18" idx="0"/>
            </p:cNvCxnSpPr>
            <p:nvPr/>
          </p:nvCxnSpPr>
          <p:spPr>
            <a:xfrm>
              <a:off x="6965283" y="2056469"/>
              <a:ext cx="583533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B18E4D2-68E8-409F-8604-B226D95EDD70}"/>
                </a:ext>
              </a:extLst>
            </p:cNvPr>
            <p:cNvCxnSpPr>
              <a:stCxn id="15" idx="2"/>
              <a:endCxn id="19" idx="0"/>
            </p:cNvCxnSpPr>
            <p:nvPr/>
          </p:nvCxnSpPr>
          <p:spPr>
            <a:xfrm>
              <a:off x="6965283" y="2056469"/>
              <a:ext cx="1727541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0B2884-C8EE-41DF-9570-0A4D2EF6D1C6}"/>
                </a:ext>
              </a:extLst>
            </p:cNvPr>
            <p:cNvSpPr txBox="1"/>
            <p:nvPr/>
          </p:nvSpPr>
          <p:spPr>
            <a:xfrm>
              <a:off x="5005137" y="3188468"/>
              <a:ext cx="82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ui.c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712C2CE-BC98-4803-A95A-C3514CA01315}"/>
                </a:ext>
              </a:extLst>
            </p:cNvPr>
            <p:cNvSpPr txBox="1"/>
            <p:nvPr/>
          </p:nvSpPr>
          <p:spPr>
            <a:xfrm>
              <a:off x="6079959" y="3188468"/>
              <a:ext cx="802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io.c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8069812-38ED-49E5-BFA3-3B4660A746BC}"/>
                </a:ext>
              </a:extLst>
            </p:cNvPr>
            <p:cNvSpPr txBox="1"/>
            <p:nvPr/>
          </p:nvSpPr>
          <p:spPr>
            <a:xfrm>
              <a:off x="7064544" y="3188359"/>
              <a:ext cx="9685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bus.c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9A07A33-DB79-4F23-8D14-A223C996D121}"/>
                </a:ext>
              </a:extLst>
            </p:cNvPr>
            <p:cNvSpPr txBox="1"/>
            <p:nvPr/>
          </p:nvSpPr>
          <p:spPr>
            <a:xfrm>
              <a:off x="8083226" y="3188359"/>
              <a:ext cx="1219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math.c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782F247-C1D4-4A2A-961E-CC32277DC9C0}"/>
                </a:ext>
              </a:extLst>
            </p:cNvPr>
            <p:cNvCxnSpPr>
              <a:stCxn id="16" idx="2"/>
              <a:endCxn id="33" idx="0"/>
            </p:cNvCxnSpPr>
            <p:nvPr/>
          </p:nvCxnSpPr>
          <p:spPr>
            <a:xfrm>
              <a:off x="5419224" y="2822578"/>
              <a:ext cx="0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50BC26A-BD5C-4147-BC5C-8B1EF096055D}"/>
                </a:ext>
              </a:extLst>
            </p:cNvPr>
            <p:cNvCxnSpPr>
              <a:stCxn id="17" idx="2"/>
              <a:endCxn id="34" idx="0"/>
            </p:cNvCxnSpPr>
            <p:nvPr/>
          </p:nvCxnSpPr>
          <p:spPr>
            <a:xfrm>
              <a:off x="6481011" y="2822578"/>
              <a:ext cx="0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4DDDBFE-D179-411D-A406-00E2A0F559B8}"/>
                </a:ext>
              </a:extLst>
            </p:cNvPr>
            <p:cNvCxnSpPr>
              <a:stCxn id="18" idx="2"/>
              <a:endCxn id="35" idx="0"/>
            </p:cNvCxnSpPr>
            <p:nvPr/>
          </p:nvCxnSpPr>
          <p:spPr>
            <a:xfrm>
              <a:off x="7548816" y="2822469"/>
              <a:ext cx="0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0E17440-50C8-4BDD-8F8A-6CD7839DB491}"/>
                </a:ext>
              </a:extLst>
            </p:cNvPr>
            <p:cNvCxnSpPr>
              <a:stCxn id="19" idx="2"/>
              <a:endCxn id="36" idx="0"/>
            </p:cNvCxnSpPr>
            <p:nvPr/>
          </p:nvCxnSpPr>
          <p:spPr>
            <a:xfrm>
              <a:off x="8692824" y="2822469"/>
              <a:ext cx="0" cy="3658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A19EE31-B0F1-4FAB-B345-E516C3DB4122}"/>
                </a:ext>
              </a:extLst>
            </p:cNvPr>
            <p:cNvSpPr txBox="1"/>
            <p:nvPr/>
          </p:nvSpPr>
          <p:spPr>
            <a:xfrm>
              <a:off x="6509084" y="3984796"/>
              <a:ext cx="82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io.h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42700F8-3B6C-4497-A9C2-BBF4C1AFCB56}"/>
                </a:ext>
              </a:extLst>
            </p:cNvPr>
            <p:cNvSpPr txBox="1"/>
            <p:nvPr/>
          </p:nvSpPr>
          <p:spPr>
            <a:xfrm>
              <a:off x="5460328" y="3984796"/>
              <a:ext cx="828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ui.h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3AB5B25F-F392-4D2C-AE11-862C9BCF21D3}"/>
                </a:ext>
              </a:extLst>
            </p:cNvPr>
            <p:cNvCxnSpPr>
              <a:cxnSpLocks/>
              <a:stCxn id="46" idx="0"/>
            </p:cNvCxnSpPr>
            <p:nvPr/>
          </p:nvCxnSpPr>
          <p:spPr>
            <a:xfrm flipV="1">
              <a:off x="5874415" y="3031958"/>
              <a:ext cx="18547" cy="9528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3FD2681-2C57-416C-88DE-95B64E99F5B2}"/>
                </a:ext>
              </a:extLst>
            </p:cNvPr>
            <p:cNvCxnSpPr>
              <a:endCxn id="16" idx="2"/>
            </p:cNvCxnSpPr>
            <p:nvPr/>
          </p:nvCxnSpPr>
          <p:spPr>
            <a:xfrm flipH="1" flipV="1">
              <a:off x="5419224" y="2822578"/>
              <a:ext cx="452190" cy="209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1E1896FB-E4A2-4CA7-AA85-C7828BAE3128}"/>
                </a:ext>
              </a:extLst>
            </p:cNvPr>
            <p:cNvCxnSpPr>
              <a:stCxn id="45" idx="0"/>
            </p:cNvCxnSpPr>
            <p:nvPr/>
          </p:nvCxnSpPr>
          <p:spPr>
            <a:xfrm flipH="1" flipV="1">
              <a:off x="6914147" y="3031958"/>
              <a:ext cx="9024" cy="9528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8831404-FB02-436B-884C-B9BB4B6622F1}"/>
                </a:ext>
              </a:extLst>
            </p:cNvPr>
            <p:cNvCxnSpPr>
              <a:endCxn id="17" idx="2"/>
            </p:cNvCxnSpPr>
            <p:nvPr/>
          </p:nvCxnSpPr>
          <p:spPr>
            <a:xfrm flipH="1" flipV="1">
              <a:off x="6481011" y="2822578"/>
              <a:ext cx="403560" cy="2093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E777E683-D0C2-453A-AF74-A556C7A72A1E}"/>
                </a:ext>
              </a:extLst>
            </p:cNvPr>
            <p:cNvCxnSpPr/>
            <p:nvPr/>
          </p:nvCxnSpPr>
          <p:spPr>
            <a:xfrm flipV="1">
              <a:off x="7064544" y="3031958"/>
              <a:ext cx="0" cy="9528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0E09C3F-18C3-4B30-839F-463F1500785E}"/>
                </a:ext>
              </a:extLst>
            </p:cNvPr>
            <p:cNvCxnSpPr>
              <a:endCxn id="18" idx="2"/>
            </p:cNvCxnSpPr>
            <p:nvPr/>
          </p:nvCxnSpPr>
          <p:spPr>
            <a:xfrm flipV="1">
              <a:off x="7064544" y="2822469"/>
              <a:ext cx="484272" cy="2094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BF5B24D-E0D0-4A37-88BD-FE94A1E2F325}"/>
                </a:ext>
              </a:extLst>
            </p:cNvPr>
            <p:cNvCxnSpPr/>
            <p:nvPr/>
          </p:nvCxnSpPr>
          <p:spPr>
            <a:xfrm flipV="1">
              <a:off x="6079959" y="3721768"/>
              <a:ext cx="1953129" cy="263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73CA3EB-FB63-49C6-A9B0-137373B1B8FE}"/>
                </a:ext>
              </a:extLst>
            </p:cNvPr>
            <p:cNvCxnSpPr/>
            <p:nvPr/>
          </p:nvCxnSpPr>
          <p:spPr>
            <a:xfrm flipH="1" flipV="1">
              <a:off x="8024064" y="3031958"/>
              <a:ext cx="9023" cy="7433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613AC8D-80C9-40B1-ACA4-413222AB0910}"/>
                </a:ext>
              </a:extLst>
            </p:cNvPr>
            <p:cNvCxnSpPr>
              <a:endCxn id="18" idx="2"/>
            </p:cNvCxnSpPr>
            <p:nvPr/>
          </p:nvCxnSpPr>
          <p:spPr>
            <a:xfrm flipH="1" flipV="1">
              <a:off x="7548816" y="2822469"/>
              <a:ext cx="513848" cy="2094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E8ABBC2-76FA-4964-AF85-9084A757E990}"/>
                </a:ext>
              </a:extLst>
            </p:cNvPr>
            <p:cNvSpPr txBox="1"/>
            <p:nvPr/>
          </p:nvSpPr>
          <p:spPr>
            <a:xfrm>
              <a:off x="7979952" y="3953728"/>
              <a:ext cx="1219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endParaRPr lang="en-US" sz="2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7773E66-3FC6-4CB1-89ED-8F639CE17A6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23639" y="2901245"/>
              <a:ext cx="58154" cy="11342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B3EC235-D811-44D9-9035-7EEFB0AE93B3}"/>
                </a:ext>
              </a:extLst>
            </p:cNvPr>
            <p:cNvCxnSpPr>
              <a:endCxn id="18" idx="2"/>
            </p:cNvCxnSpPr>
            <p:nvPr/>
          </p:nvCxnSpPr>
          <p:spPr>
            <a:xfrm flipH="1" flipV="1">
              <a:off x="7548816" y="2822469"/>
              <a:ext cx="606590" cy="1047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1D586A5-930E-4619-A287-F55CB06A6CC6}"/>
                </a:ext>
              </a:extLst>
            </p:cNvPr>
            <p:cNvCxnSpPr/>
            <p:nvPr/>
          </p:nvCxnSpPr>
          <p:spPr>
            <a:xfrm flipV="1">
              <a:off x="9199148" y="3055188"/>
              <a:ext cx="103274" cy="946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E41B5CA-89A6-4126-ADAC-ACDEB401E93F}"/>
                </a:ext>
              </a:extLst>
            </p:cNvPr>
            <p:cNvCxnSpPr>
              <a:endCxn id="19" idx="2"/>
            </p:cNvCxnSpPr>
            <p:nvPr/>
          </p:nvCxnSpPr>
          <p:spPr>
            <a:xfrm flipH="1" flipV="1">
              <a:off x="8692824" y="2822469"/>
              <a:ext cx="635160" cy="2319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63A6ED6F-9B63-457B-A797-DEB7B2C5BAE1}"/>
              </a:ext>
            </a:extLst>
          </p:cNvPr>
          <p:cNvSpPr txBox="1"/>
          <p:nvPr/>
        </p:nvSpPr>
        <p:spPr>
          <a:xfrm>
            <a:off x="5909511" y="4712855"/>
            <a:ext cx="2855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Here, </a:t>
            </a:r>
            <a:r>
              <a:rPr lang="en-US" dirty="0" err="1"/>
              <a:t>bus.o</a:t>
            </a:r>
            <a:r>
              <a:rPr lang="en-US" dirty="0"/>
              <a:t> depends on all 3 header files because it interacts with each other internal module</a:t>
            </a:r>
          </a:p>
        </p:txBody>
      </p:sp>
    </p:spTree>
    <p:extLst>
      <p:ext uri="{BB962C8B-B14F-4D97-AF65-F5344CB8AC3E}">
        <p14:creationId xmlns:p14="http://schemas.microsoft.com/office/powerpoint/2010/main" val="202045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E5C53-B17D-4F99-8566-148213B7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Files – Outlining Your 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6F8EC-0DFB-41A1-A716-6EA705C4C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1283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is a set of instructions on how to build each piece of your program.</a:t>
            </a:r>
          </a:p>
          <a:p>
            <a:r>
              <a:rPr lang="en-US" dirty="0"/>
              <a:t>It consists of a list of rules of the following format: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target: depend1 depend2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    build-command1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    build-command2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 is generally the name of the file.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26EE4-0A87-407E-8B4E-45C93CFEB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91662" y="1825625"/>
            <a:ext cx="4138864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depend</a:t>
            </a:r>
            <a:r>
              <a:rPr lang="en-US" dirty="0"/>
              <a:t>encies is are files that must be available or they are rules that must be at their final state.</a:t>
            </a:r>
          </a:p>
          <a:p>
            <a:pPr lvl="1"/>
            <a:r>
              <a:rPr lang="en-US" dirty="0"/>
              <a:t>A rule is at it's final state if it doesn't need to be run anymore.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build-commands</a:t>
            </a:r>
            <a:r>
              <a:rPr lang="en-US" dirty="0"/>
              <a:t> are the command line instructions to build the associated piece.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08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28AA4-A0BE-4FA7-88B1-9A5AEC28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Make Files –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3B26B-AF79-4159-ADF2-9E43DC7F7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27371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–o prog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bus.c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bus.c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5F8F67C-084F-41C8-85F5-247212B5E0B7}"/>
              </a:ext>
            </a:extLst>
          </p:cNvPr>
          <p:cNvGrpSpPr/>
          <p:nvPr/>
        </p:nvGrpSpPr>
        <p:grpSpPr>
          <a:xfrm>
            <a:off x="7170822" y="2824949"/>
            <a:ext cx="4620126" cy="3062503"/>
            <a:chOff x="7042485" y="2712654"/>
            <a:chExt cx="4620126" cy="306250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F12508C-C107-4F9D-AC69-89D0082DAEAC}"/>
                </a:ext>
              </a:extLst>
            </p:cNvPr>
            <p:cNvSpPr/>
            <p:nvPr/>
          </p:nvSpPr>
          <p:spPr>
            <a:xfrm>
              <a:off x="7042485" y="2712654"/>
              <a:ext cx="4620126" cy="30625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97E7241-D2E1-4F29-8DD9-CCC418BC659B}"/>
                </a:ext>
              </a:extLst>
            </p:cNvPr>
            <p:cNvGrpSpPr/>
            <p:nvPr/>
          </p:nvGrpSpPr>
          <p:grpSpPr>
            <a:xfrm>
              <a:off x="7218947" y="2843475"/>
              <a:ext cx="4322847" cy="2728547"/>
              <a:chOff x="5005137" y="1656359"/>
              <a:chExt cx="4322847" cy="2728547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F25CB3-1542-4A1D-9F9A-19ACDD49ECD6}"/>
                  </a:ext>
                </a:extLst>
              </p:cNvPr>
              <p:cNvSpPr txBox="1"/>
              <p:nvPr/>
            </p:nvSpPr>
            <p:spPr>
              <a:xfrm>
                <a:off x="6481011" y="1656359"/>
                <a:ext cx="9685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prog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0377D1-A87F-49F5-AB7F-25EB2099ED8C}"/>
                  </a:ext>
                </a:extLst>
              </p:cNvPr>
              <p:cNvSpPr txBox="1"/>
              <p:nvPr/>
            </p:nvSpPr>
            <p:spPr>
              <a:xfrm>
                <a:off x="5005137" y="2422468"/>
                <a:ext cx="828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ui.o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C12E2F-6337-46BD-BF4E-3E9C2098DB85}"/>
                  </a:ext>
                </a:extLst>
              </p:cNvPr>
              <p:cNvSpPr txBox="1"/>
              <p:nvPr/>
            </p:nvSpPr>
            <p:spPr>
              <a:xfrm>
                <a:off x="6079959" y="2422468"/>
                <a:ext cx="802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io.o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D33560-0BA8-414D-847F-1ECFFA6EA12B}"/>
                  </a:ext>
                </a:extLst>
              </p:cNvPr>
              <p:cNvSpPr txBox="1"/>
              <p:nvPr/>
            </p:nvSpPr>
            <p:spPr>
              <a:xfrm>
                <a:off x="7064544" y="2422359"/>
                <a:ext cx="9685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bus.o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9CE141-4368-42BE-A058-3B1133A8F1C3}"/>
                  </a:ext>
                </a:extLst>
              </p:cNvPr>
              <p:cNvSpPr txBox="1"/>
              <p:nvPr/>
            </p:nvSpPr>
            <p:spPr>
              <a:xfrm>
                <a:off x="8083226" y="2422359"/>
                <a:ext cx="1219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math.o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AB42C64-512B-489E-8FCE-447BE1CDEF4B}"/>
                  </a:ext>
                </a:extLst>
              </p:cNvPr>
              <p:cNvCxnSpPr>
                <a:stCxn id="6" idx="2"/>
                <a:endCxn id="7" idx="0"/>
              </p:cNvCxnSpPr>
              <p:nvPr/>
            </p:nvCxnSpPr>
            <p:spPr>
              <a:xfrm flipH="1">
                <a:off x="5419224" y="2056469"/>
                <a:ext cx="1546059" cy="365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22DF5521-C318-4DFD-A485-F7124A6B3D94}"/>
                  </a:ext>
                </a:extLst>
              </p:cNvPr>
              <p:cNvCxnSpPr>
                <a:cxnSpLocks/>
                <a:stCxn id="6" idx="2"/>
                <a:endCxn id="8" idx="0"/>
              </p:cNvCxnSpPr>
              <p:nvPr/>
            </p:nvCxnSpPr>
            <p:spPr>
              <a:xfrm flipH="1">
                <a:off x="6481011" y="2056469"/>
                <a:ext cx="484272" cy="365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E07AFD07-AE39-4B9F-B148-D5D24B01FCD8}"/>
                  </a:ext>
                </a:extLst>
              </p:cNvPr>
              <p:cNvCxnSpPr>
                <a:stCxn id="6" idx="2"/>
                <a:endCxn id="9" idx="0"/>
              </p:cNvCxnSpPr>
              <p:nvPr/>
            </p:nvCxnSpPr>
            <p:spPr>
              <a:xfrm>
                <a:off x="6965283" y="2056469"/>
                <a:ext cx="583533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4E7C2D4A-2E7B-4529-AF3C-8F7F5B1423A0}"/>
                  </a:ext>
                </a:extLst>
              </p:cNvPr>
              <p:cNvCxnSpPr>
                <a:stCxn id="6" idx="2"/>
                <a:endCxn id="10" idx="0"/>
              </p:cNvCxnSpPr>
              <p:nvPr/>
            </p:nvCxnSpPr>
            <p:spPr>
              <a:xfrm>
                <a:off x="6965283" y="2056469"/>
                <a:ext cx="1727541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EEC74AD-25D9-42CA-9500-47C03B2FC81B}"/>
                  </a:ext>
                </a:extLst>
              </p:cNvPr>
              <p:cNvSpPr txBox="1"/>
              <p:nvPr/>
            </p:nvSpPr>
            <p:spPr>
              <a:xfrm>
                <a:off x="5005137" y="3188468"/>
                <a:ext cx="828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ui.c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DB947DA-8813-4101-B393-FD3B10DE73A8}"/>
                  </a:ext>
                </a:extLst>
              </p:cNvPr>
              <p:cNvSpPr txBox="1"/>
              <p:nvPr/>
            </p:nvSpPr>
            <p:spPr>
              <a:xfrm>
                <a:off x="6079959" y="3188468"/>
                <a:ext cx="8021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io.c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73340B-D4DA-4131-9478-148EB8C36143}"/>
                  </a:ext>
                </a:extLst>
              </p:cNvPr>
              <p:cNvSpPr txBox="1"/>
              <p:nvPr/>
            </p:nvSpPr>
            <p:spPr>
              <a:xfrm>
                <a:off x="7064544" y="3188359"/>
                <a:ext cx="9685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bus.c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AF6A98B-A3ED-45D2-9CA2-5FD3AB3BAB6D}"/>
                  </a:ext>
                </a:extLst>
              </p:cNvPr>
              <p:cNvSpPr txBox="1"/>
              <p:nvPr/>
            </p:nvSpPr>
            <p:spPr>
              <a:xfrm>
                <a:off x="8083226" y="3188359"/>
                <a:ext cx="1219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math.c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4519D6A-9D28-411C-862B-E37AB1E3CDCD}"/>
                  </a:ext>
                </a:extLst>
              </p:cNvPr>
              <p:cNvCxnSpPr>
                <a:stCxn id="7" idx="2"/>
                <a:endCxn id="15" idx="0"/>
              </p:cNvCxnSpPr>
              <p:nvPr/>
            </p:nvCxnSpPr>
            <p:spPr>
              <a:xfrm>
                <a:off x="5419224" y="2822578"/>
                <a:ext cx="0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C0CDB5EE-81F9-4610-BD35-72CC152297E4}"/>
                  </a:ext>
                </a:extLst>
              </p:cNvPr>
              <p:cNvCxnSpPr>
                <a:stCxn id="8" idx="2"/>
                <a:endCxn id="16" idx="0"/>
              </p:cNvCxnSpPr>
              <p:nvPr/>
            </p:nvCxnSpPr>
            <p:spPr>
              <a:xfrm>
                <a:off x="6481011" y="2822578"/>
                <a:ext cx="0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061B86A-1149-428B-8E0A-0C52F54DB346}"/>
                  </a:ext>
                </a:extLst>
              </p:cNvPr>
              <p:cNvCxnSpPr>
                <a:stCxn id="9" idx="2"/>
                <a:endCxn id="17" idx="0"/>
              </p:cNvCxnSpPr>
              <p:nvPr/>
            </p:nvCxnSpPr>
            <p:spPr>
              <a:xfrm>
                <a:off x="7548816" y="2822469"/>
                <a:ext cx="0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C7D3BB84-F5BE-443C-AEF4-44E1C9A90237}"/>
                  </a:ext>
                </a:extLst>
              </p:cNvPr>
              <p:cNvCxnSpPr>
                <a:stCxn id="10" idx="2"/>
                <a:endCxn id="18" idx="0"/>
              </p:cNvCxnSpPr>
              <p:nvPr/>
            </p:nvCxnSpPr>
            <p:spPr>
              <a:xfrm>
                <a:off x="8692824" y="2822469"/>
                <a:ext cx="0" cy="3658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16C5D63-46F5-4B4F-B271-5638465E3529}"/>
                  </a:ext>
                </a:extLst>
              </p:cNvPr>
              <p:cNvSpPr txBox="1"/>
              <p:nvPr/>
            </p:nvSpPr>
            <p:spPr>
              <a:xfrm>
                <a:off x="6509084" y="3984796"/>
                <a:ext cx="828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io.h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245860A-07B8-4D35-8473-CB0FA1762C91}"/>
                  </a:ext>
                </a:extLst>
              </p:cNvPr>
              <p:cNvSpPr txBox="1"/>
              <p:nvPr/>
            </p:nvSpPr>
            <p:spPr>
              <a:xfrm>
                <a:off x="5460328" y="3984796"/>
                <a:ext cx="828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ui.h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E755FDD-04A3-4DBA-8D5A-BC6D47206941}"/>
                  </a:ext>
                </a:extLst>
              </p:cNvPr>
              <p:cNvCxnSpPr>
                <a:cxnSpLocks/>
                <a:stCxn id="24" idx="0"/>
              </p:cNvCxnSpPr>
              <p:nvPr/>
            </p:nvCxnSpPr>
            <p:spPr>
              <a:xfrm flipV="1">
                <a:off x="5874415" y="3031958"/>
                <a:ext cx="18547" cy="9528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9CD36C4-07BA-4670-BD1B-449266221833}"/>
                  </a:ext>
                </a:extLst>
              </p:cNvPr>
              <p:cNvCxnSpPr>
                <a:endCxn id="7" idx="2"/>
              </p:cNvCxnSpPr>
              <p:nvPr/>
            </p:nvCxnSpPr>
            <p:spPr>
              <a:xfrm flipH="1" flipV="1">
                <a:off x="5419224" y="2822578"/>
                <a:ext cx="452190" cy="2093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EE83EC6-6FF4-4FB0-B639-DB633BDFF6E6}"/>
                  </a:ext>
                </a:extLst>
              </p:cNvPr>
              <p:cNvCxnSpPr>
                <a:stCxn id="23" idx="0"/>
              </p:cNvCxnSpPr>
              <p:nvPr/>
            </p:nvCxnSpPr>
            <p:spPr>
              <a:xfrm flipH="1" flipV="1">
                <a:off x="6914147" y="3031958"/>
                <a:ext cx="9024" cy="9528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D64BAAF6-473C-4C9C-A6AC-03E20E9D9D06}"/>
                  </a:ext>
                </a:extLst>
              </p:cNvPr>
              <p:cNvCxnSpPr>
                <a:endCxn id="8" idx="2"/>
              </p:cNvCxnSpPr>
              <p:nvPr/>
            </p:nvCxnSpPr>
            <p:spPr>
              <a:xfrm flipH="1" flipV="1">
                <a:off x="6481011" y="2822578"/>
                <a:ext cx="403560" cy="2093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3B30C88-0941-4EF4-B39E-961FBC0E73D2}"/>
                  </a:ext>
                </a:extLst>
              </p:cNvPr>
              <p:cNvCxnSpPr/>
              <p:nvPr/>
            </p:nvCxnSpPr>
            <p:spPr>
              <a:xfrm flipV="1">
                <a:off x="7064544" y="3031958"/>
                <a:ext cx="0" cy="9528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9A17AAB-BE6A-43FC-A4E9-78875E754AFD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7064544" y="2822469"/>
                <a:ext cx="484272" cy="2094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8E27E28-F225-4C40-8C9B-C2A8446B47FC}"/>
                  </a:ext>
                </a:extLst>
              </p:cNvPr>
              <p:cNvCxnSpPr/>
              <p:nvPr/>
            </p:nvCxnSpPr>
            <p:spPr>
              <a:xfrm flipV="1">
                <a:off x="6079959" y="3721768"/>
                <a:ext cx="1953129" cy="2630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22290758-FA89-4E37-8087-77964F776DF9}"/>
                  </a:ext>
                </a:extLst>
              </p:cNvPr>
              <p:cNvCxnSpPr/>
              <p:nvPr/>
            </p:nvCxnSpPr>
            <p:spPr>
              <a:xfrm flipH="1" flipV="1">
                <a:off x="8024064" y="3031958"/>
                <a:ext cx="9023" cy="74334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BE437C8-A8CC-4063-850A-B376A15B8B43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H="1" flipV="1">
                <a:off x="7548816" y="2822469"/>
                <a:ext cx="513848" cy="2094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0780D0F-FACC-462F-A6D1-45396F17327C}"/>
                  </a:ext>
                </a:extLst>
              </p:cNvPr>
              <p:cNvSpPr txBox="1"/>
              <p:nvPr/>
            </p:nvSpPr>
            <p:spPr>
              <a:xfrm>
                <a:off x="7979952" y="3953728"/>
                <a:ext cx="1219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math.h</a:t>
                </a:r>
                <a:endParaRPr lang="en-US" sz="2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99C4EF0A-879B-4D16-A81E-FC6C3D1557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23639" y="2901245"/>
                <a:ext cx="58154" cy="11342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49426FF-D62E-4B56-A789-CAA814AEDD0B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H="1" flipV="1">
                <a:off x="7548816" y="2822469"/>
                <a:ext cx="606590" cy="1047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A65D4A33-00D8-4F5D-9B29-FFC604BF5E74}"/>
                  </a:ext>
                </a:extLst>
              </p:cNvPr>
              <p:cNvCxnSpPr/>
              <p:nvPr/>
            </p:nvCxnSpPr>
            <p:spPr>
              <a:xfrm flipV="1">
                <a:off x="9199148" y="3055188"/>
                <a:ext cx="103274" cy="9461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917A590D-4131-456F-9D4B-40401A3A521F}"/>
                  </a:ext>
                </a:extLst>
              </p:cNvPr>
              <p:cNvCxnSpPr>
                <a:endCxn id="10" idx="2"/>
              </p:cNvCxnSpPr>
              <p:nvPr/>
            </p:nvCxnSpPr>
            <p:spPr>
              <a:xfrm flipH="1" flipV="1">
                <a:off x="8692824" y="2822469"/>
                <a:ext cx="635160" cy="2319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29110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ED80-BD67-4E36-873A-E4055BBB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Make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D86D4-65D9-49AF-A8F5-1A24091B5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r>
              <a:rPr lang="en-US" dirty="0"/>
              <a:t>When you write a </a:t>
            </a:r>
            <a:r>
              <a:rPr lang="en-US" dirty="0" err="1"/>
              <a:t>makefile</a:t>
            </a:r>
            <a:r>
              <a:rPr lang="en-US" dirty="0"/>
              <a:t> for a larger program, the common name you should use for the file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dirty="0"/>
              <a:t>.</a:t>
            </a:r>
          </a:p>
          <a:p>
            <a:r>
              <a:rPr lang="en-US" dirty="0"/>
              <a:t>To use the </a:t>
            </a:r>
            <a:r>
              <a:rPr lang="en-US" dirty="0" err="1"/>
              <a:t>makefile</a:t>
            </a:r>
            <a:r>
              <a:rPr lang="en-US" dirty="0"/>
              <a:t> to compile your program, you can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command.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make –f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othermakefilename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By default,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will run the </a:t>
            </a:r>
            <a:r>
              <a:rPr lang="en-US" dirty="0" err="1"/>
              <a:t>makefile</a:t>
            </a:r>
            <a:r>
              <a:rPr lang="en-US" dirty="0"/>
              <a:t>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command will start with the first </a:t>
            </a:r>
            <a:r>
              <a:rPr lang="en-US" dirty="0" err="1"/>
              <a:t>makefile</a:t>
            </a:r>
            <a:r>
              <a:rPr lang="en-US" dirty="0"/>
              <a:t> rule in the file and it will run each dependent rule before running its build command.</a:t>
            </a:r>
          </a:p>
        </p:txBody>
      </p:sp>
    </p:spTree>
    <p:extLst>
      <p:ext uri="{BB962C8B-B14F-4D97-AF65-F5344CB8AC3E}">
        <p14:creationId xmlns:p14="http://schemas.microsoft.com/office/powerpoint/2010/main" val="82119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B9CB-FC9C-41A8-A16E-A70151D9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Larger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87464-02A0-434F-B79C-7A06B6D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programming in general, most projects and software packages you'll ever write will be multi-file programs.</a:t>
            </a:r>
          </a:p>
          <a:p>
            <a:pPr lvl="1"/>
            <a:r>
              <a:rPr lang="en-US" dirty="0"/>
              <a:t>In many cases, they may even be multi-program packages.</a:t>
            </a:r>
          </a:p>
          <a:p>
            <a:r>
              <a:rPr lang="en-US" dirty="0"/>
              <a:t>Today, we will go over a single type of larger project: the monolithic application.</a:t>
            </a:r>
          </a:p>
          <a:p>
            <a:r>
              <a:rPr lang="en-US" dirty="0"/>
              <a:t>A monolithic application is one in which a single large program executable is constructed and it is fully responsible for all functionality of the application.</a:t>
            </a:r>
          </a:p>
          <a:p>
            <a:r>
              <a:rPr lang="en-US" dirty="0"/>
              <a:t>An example of this would be an installer file for a program.</a:t>
            </a:r>
          </a:p>
          <a:p>
            <a:r>
              <a:rPr lang="en-US" dirty="0"/>
              <a:t>An example of non-monolithic application would be the Microsoft Office.</a:t>
            </a:r>
          </a:p>
        </p:txBody>
      </p:sp>
    </p:spTree>
    <p:extLst>
      <p:ext uri="{BB962C8B-B14F-4D97-AF65-F5344CB8AC3E}">
        <p14:creationId xmlns:p14="http://schemas.microsoft.com/office/powerpoint/2010/main" val="50580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C9D74-C1BF-4667-BCC4-7C2511C6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Larger Projects – Monolithic Application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52A6A-50A5-48AE-AE83-0D46840D0B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Monolithic Application pattern, a program may have multiple internal modules for handling multiple types of functionality.</a:t>
            </a:r>
          </a:p>
          <a:p>
            <a:r>
              <a:rPr lang="en-US" dirty="0"/>
              <a:t>However, there is no exposed modularity.</a:t>
            </a:r>
          </a:p>
          <a:p>
            <a:pPr lvl="1"/>
            <a:r>
              <a:rPr lang="en-US" dirty="0"/>
              <a:t>We can't swap out any pieces after compilation.</a:t>
            </a:r>
          </a:p>
          <a:p>
            <a:r>
              <a:rPr lang="en-US" dirty="0"/>
              <a:t>User interface interacts with the application as a whole rather than it's individual modules.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FA8744-35D7-4D7C-8AB6-2BC9AA2784BC}"/>
              </a:ext>
            </a:extLst>
          </p:cNvPr>
          <p:cNvGrpSpPr/>
          <p:nvPr/>
        </p:nvGrpSpPr>
        <p:grpSpPr>
          <a:xfrm>
            <a:off x="8005010" y="2243095"/>
            <a:ext cx="2133600" cy="3516397"/>
            <a:chOff x="7523747" y="1825624"/>
            <a:chExt cx="2133600" cy="351639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8ADBADC-4884-440B-BD32-CA82F59EEACD}"/>
                </a:ext>
              </a:extLst>
            </p:cNvPr>
            <p:cNvSpPr/>
            <p:nvPr/>
          </p:nvSpPr>
          <p:spPr>
            <a:xfrm>
              <a:off x="7523747" y="1825624"/>
              <a:ext cx="2133600" cy="351639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6451BA6-3DD9-4FCA-A319-61A6C807339B}"/>
                </a:ext>
              </a:extLst>
            </p:cNvPr>
            <p:cNvSpPr/>
            <p:nvPr/>
          </p:nvSpPr>
          <p:spPr>
            <a:xfrm>
              <a:off x="7988968" y="1957137"/>
              <a:ext cx="1203158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Monolith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FC7C4B4-D6B3-465E-B1CA-114D7054B762}"/>
                </a:ext>
              </a:extLst>
            </p:cNvPr>
            <p:cNvSpPr/>
            <p:nvPr/>
          </p:nvSpPr>
          <p:spPr>
            <a:xfrm>
              <a:off x="7884694" y="2822577"/>
              <a:ext cx="141170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UI Handler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B6759D-F2F4-4FBF-A5EF-B230F0228557}"/>
                </a:ext>
              </a:extLst>
            </p:cNvPr>
            <p:cNvSpPr/>
            <p:nvPr/>
          </p:nvSpPr>
          <p:spPr>
            <a:xfrm>
              <a:off x="7884694" y="3455406"/>
              <a:ext cx="141170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IO Handler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A027875-5C6D-4050-B020-05C8E24D35A9}"/>
                </a:ext>
              </a:extLst>
            </p:cNvPr>
            <p:cNvSpPr/>
            <p:nvPr/>
          </p:nvSpPr>
          <p:spPr>
            <a:xfrm>
              <a:off x="7776410" y="4088235"/>
              <a:ext cx="1628274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Business Logic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810F8D-6E9D-4DB3-8E1A-04038EEE489B}"/>
                </a:ext>
              </a:extLst>
            </p:cNvPr>
            <p:cNvSpPr/>
            <p:nvPr/>
          </p:nvSpPr>
          <p:spPr>
            <a:xfrm>
              <a:off x="7884694" y="4721064"/>
              <a:ext cx="1415716" cy="465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Math Code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98A1586-E096-491E-AC21-D6D6F0F176D0}"/>
              </a:ext>
            </a:extLst>
          </p:cNvPr>
          <p:cNvCxnSpPr>
            <a:endCxn id="6" idx="1"/>
          </p:cNvCxnSpPr>
          <p:nvPr/>
        </p:nvCxnSpPr>
        <p:spPr>
          <a:xfrm>
            <a:off x="6737684" y="4001294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F514DB9-7BB9-47CA-AA9B-7A39AACD4B9E}"/>
              </a:ext>
            </a:extLst>
          </p:cNvPr>
          <p:cNvCxnSpPr/>
          <p:nvPr/>
        </p:nvCxnSpPr>
        <p:spPr>
          <a:xfrm>
            <a:off x="6737684" y="3240048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80795A-7F61-4677-8352-58F5E714CF74}"/>
              </a:ext>
            </a:extLst>
          </p:cNvPr>
          <p:cNvCxnSpPr/>
          <p:nvPr/>
        </p:nvCxnSpPr>
        <p:spPr>
          <a:xfrm>
            <a:off x="6737684" y="4738316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DF6959B-246D-40B2-8750-989BE9B938E7}"/>
              </a:ext>
            </a:extLst>
          </p:cNvPr>
          <p:cNvCxnSpPr/>
          <p:nvPr/>
        </p:nvCxnSpPr>
        <p:spPr>
          <a:xfrm>
            <a:off x="10138610" y="3967998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0C893E8-0D6E-480F-9AF1-B8DCE5ACA864}"/>
              </a:ext>
            </a:extLst>
          </p:cNvPr>
          <p:cNvCxnSpPr/>
          <p:nvPr/>
        </p:nvCxnSpPr>
        <p:spPr>
          <a:xfrm>
            <a:off x="10138610" y="3240048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385E00-9A57-4576-9FB5-8C86F73E2519}"/>
              </a:ext>
            </a:extLst>
          </p:cNvPr>
          <p:cNvCxnSpPr/>
          <p:nvPr/>
        </p:nvCxnSpPr>
        <p:spPr>
          <a:xfrm>
            <a:off x="10138610" y="4738316"/>
            <a:ext cx="12673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3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F37B34-12D9-48CC-8ACC-F67AE2FB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Larger Projects – Compiling Multiple Files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936305-1E80-4EEC-86D2-78302B6F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compile multiple source files into a single executable, you can 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command as we have been in the past, but include all source files.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prog source1.c source2.c ...</a:t>
            </a:r>
          </a:p>
          <a:p>
            <a:r>
              <a:rPr lang="en-US" dirty="0"/>
              <a:t>However, while in development of the larger project, this method poses an issue.</a:t>
            </a:r>
          </a:p>
          <a:p>
            <a:r>
              <a:rPr lang="en-US" dirty="0"/>
              <a:t>If we make a modification to one file in the project, we need to recompile all other files.</a:t>
            </a:r>
          </a:p>
          <a:p>
            <a:pPr lvl="1"/>
            <a:r>
              <a:rPr lang="en-US" dirty="0"/>
              <a:t>This can end up taking a few hours to compile in larger codebases.</a:t>
            </a:r>
          </a:p>
        </p:txBody>
      </p:sp>
    </p:spTree>
    <p:extLst>
      <p:ext uri="{BB962C8B-B14F-4D97-AF65-F5344CB8AC3E}">
        <p14:creationId xmlns:p14="http://schemas.microsoft.com/office/powerpoint/2010/main" val="34390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0AA2-BE91-4340-979C-A24C6B88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Files – Compilation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8B19A-A8EF-41D8-80BC-FDFB09990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Lecture 10, we talked about the multiple stages of producing an executable. </a:t>
            </a:r>
          </a:p>
          <a:p>
            <a:pPr lvl="1"/>
            <a:r>
              <a:rPr lang="en-US" dirty="0"/>
              <a:t>Source Code</a:t>
            </a:r>
          </a:p>
          <a:p>
            <a:pPr lvl="1"/>
            <a:r>
              <a:rPr lang="en-US" dirty="0"/>
              <a:t>Preprocessor/</a:t>
            </a:r>
            <a:r>
              <a:rPr lang="en-US" dirty="0" err="1"/>
              <a:t>Precompiler</a:t>
            </a:r>
            <a:endParaRPr lang="en-US" dirty="0"/>
          </a:p>
          <a:p>
            <a:pPr lvl="1"/>
            <a:r>
              <a:rPr lang="en-US" dirty="0"/>
              <a:t>Compilation</a:t>
            </a:r>
          </a:p>
          <a:p>
            <a:pPr lvl="1"/>
            <a:r>
              <a:rPr lang="en-US" dirty="0"/>
              <a:t>Linking</a:t>
            </a:r>
          </a:p>
          <a:p>
            <a:r>
              <a:rPr lang="en-US" dirty="0"/>
              <a:t>Object files are the result of the compilation stage, when the compiler has turned all the code inside of the source file into byte code (0s and 1s).</a:t>
            </a:r>
          </a:p>
          <a:p>
            <a:r>
              <a:rPr lang="en-US" dirty="0"/>
              <a:t>By creating an object file, you've done the work up to the last stage of the process.</a:t>
            </a:r>
          </a:p>
        </p:txBody>
      </p:sp>
    </p:spTree>
    <p:extLst>
      <p:ext uri="{BB962C8B-B14F-4D97-AF65-F5344CB8AC3E}">
        <p14:creationId xmlns:p14="http://schemas.microsoft.com/office/powerpoint/2010/main" val="374886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69EA-D04D-47A6-BB7F-8797E61C4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Files – Linking Stage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D4B7B-BBDB-477C-8CD0-198CE97A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11779" cy="4351338"/>
          </a:xfrm>
        </p:spPr>
        <p:txBody>
          <a:bodyPr/>
          <a:lstStyle/>
          <a:p>
            <a:r>
              <a:rPr lang="en-US" dirty="0"/>
              <a:t>The linking stage of program creation is taking all of the object files that should combine to make the program and forming an ELF file.</a:t>
            </a:r>
          </a:p>
          <a:p>
            <a:r>
              <a:rPr lang="en-US" dirty="0"/>
              <a:t>ELF stands for Executable and Linkable Format and is the format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outputs object files and executables in.</a:t>
            </a:r>
          </a:p>
          <a:p>
            <a:r>
              <a:rPr lang="en-US" dirty="0"/>
              <a:t>To indicate if a file is an ELF file, check the first four bytes of the file:</a:t>
            </a:r>
            <a:br>
              <a:rPr lang="en-US" dirty="0"/>
            </a:br>
            <a:r>
              <a:rPr lang="en-US" dirty="0"/>
              <a:t>'\x7f' 'E' 'L' 'F'</a:t>
            </a:r>
          </a:p>
        </p:txBody>
      </p:sp>
      <p:pic>
        <p:nvPicPr>
          <p:cNvPr id="1026" name="Picture 2" descr="https://upload.wikimedia.org/wikipedia/commons/thumb/7/77/Elf-layout--en.svg/260px-Elf-layout--en.svg.png">
            <a:extLst>
              <a:ext uri="{FF2B5EF4-FFF2-40B4-BE49-F238E27FC236}">
                <a16:creationId xmlns:a16="http://schemas.microsoft.com/office/drawing/2014/main" id="{E967DF46-20D1-44D0-B61D-0122462A0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047" y="1825624"/>
            <a:ext cx="3811753" cy="422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14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03EC2-93AE-4E13-8819-E9A2B9621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Files – Compiling them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4F90-44A8-407C-85E1-275754654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compile object files for multiple source code files: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–c source1.c source2.c ...</a:t>
            </a:r>
          </a:p>
          <a:p>
            <a:r>
              <a:rPr lang="en-US" dirty="0"/>
              <a:t>The object files will be created with the same names followed by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extension instead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This will overwrite existing files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source1.o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source2.o</a:t>
            </a:r>
            <a:r>
              <a:rPr lang="en-US" dirty="0"/>
              <a:t>, etc.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/>
              <a:t>Try it out,</a:t>
            </a:r>
            <a:r>
              <a:rPr lang="en-US" dirty="0"/>
              <a:t> You can check the bytes at the beginning of the object file to find the ELF magic number at the beginning.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od -x --endian=big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objectfile.o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head</a:t>
            </a:r>
          </a:p>
        </p:txBody>
      </p:sp>
    </p:spTree>
    <p:extLst>
      <p:ext uri="{BB962C8B-B14F-4D97-AF65-F5344CB8AC3E}">
        <p14:creationId xmlns:p14="http://schemas.microsoft.com/office/powerpoint/2010/main" val="66707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C65C-DB77-4876-AD14-9C7837B2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Files – Linking them with </a:t>
            </a:r>
            <a:r>
              <a:rPr lang="en-US" dirty="0" err="1"/>
              <a:t>gcc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EB90-73E3-42AE-9F51-1445DEB3E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link the object files together as a single program: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prog source1.o source2.o ...</a:t>
            </a:r>
          </a:p>
          <a:p>
            <a:r>
              <a:rPr lang="en-US" dirty="0"/>
              <a:t>You simply use the object files in place of the source files you would have used originally.</a:t>
            </a:r>
          </a:p>
          <a:p>
            <a:r>
              <a:rPr lang="en-US" dirty="0"/>
              <a:t>Since the object files are already compiled,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only needs to link them together as the program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US" dirty="0"/>
              <a:t>.</a:t>
            </a:r>
          </a:p>
          <a:p>
            <a:r>
              <a:rPr lang="en-US" dirty="0"/>
              <a:t>One of the object files MUST have a define main function to make an executable.</a:t>
            </a:r>
          </a:p>
          <a:p>
            <a:r>
              <a:rPr lang="en-US" i="1" dirty="0"/>
              <a:t>Try it out,</a:t>
            </a:r>
            <a:r>
              <a:rPr lang="en-US" dirty="0"/>
              <a:t> Again, you should be able to find the ELF magic number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od -x --endian=big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1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28CBB-E010-49EE-88E2-0AE22ECA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– Declaring Functions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BC8B9-AFAC-4604-A568-D9E6B84666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compiling a program that makes use of multiple functions, often times you'll have to use a function before it is defined in the code.</a:t>
            </a:r>
          </a:p>
          <a:p>
            <a:r>
              <a:rPr lang="en-US" dirty="0"/>
              <a:t>To the right, you see a function call to </a:t>
            </a:r>
            <a:r>
              <a:rPr lang="en-US" dirty="0" err="1"/>
              <a:t>geti</a:t>
            </a:r>
            <a:r>
              <a:rPr lang="en-US" dirty="0"/>
              <a:t> before it is defined.</a:t>
            </a:r>
          </a:p>
          <a:p>
            <a:r>
              <a:rPr lang="en-US" dirty="0"/>
              <a:t>If we try to compile this, we will get a warning/error on that line.</a:t>
            </a:r>
          </a:p>
          <a:p>
            <a:r>
              <a:rPr lang="en-US" dirty="0"/>
              <a:t>This is because at the point, the compiler does no know what the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dirty="0"/>
              <a:t> returns or its </a:t>
            </a:r>
            <a:r>
              <a:rPr lang="en-US" dirty="0" err="1"/>
              <a:t>args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56F5A5-B216-49C2-99C9-BD020CD46E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360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1159</Words>
  <Application>Microsoft Office PowerPoint</Application>
  <PresentationFormat>Widescreen</PresentationFormat>
  <Paragraphs>163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Office Theme</vt:lpstr>
      <vt:lpstr>CS 240 – Lecture 14</vt:lpstr>
      <vt:lpstr>Larger Projects</vt:lpstr>
      <vt:lpstr>Larger Projects – Monolithic Application</vt:lpstr>
      <vt:lpstr>Larger Projects – Compiling Multiple Files</vt:lpstr>
      <vt:lpstr>Object Files – Compilation Stage</vt:lpstr>
      <vt:lpstr>Object Files – Linking Stage</vt:lpstr>
      <vt:lpstr>Object Files – Compiling them with gcc</vt:lpstr>
      <vt:lpstr>Object Files – Linking them with gcc</vt:lpstr>
      <vt:lpstr>Prototyping – Declaring Functions</vt:lpstr>
      <vt:lpstr>Prototyping – Declaring Functions</vt:lpstr>
      <vt:lpstr>Prototyping – Declaring Functions</vt:lpstr>
      <vt:lpstr>Header Files – What should go in them?</vt:lpstr>
      <vt:lpstr>Header Files – Using them in your program</vt:lpstr>
      <vt:lpstr>Dependency Trees</vt:lpstr>
      <vt:lpstr>Make Files – Outlining Your Compilation</vt:lpstr>
      <vt:lpstr>Make Files – Example</vt:lpstr>
      <vt:lpstr>Using a Make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152</cp:revision>
  <dcterms:created xsi:type="dcterms:W3CDTF">2018-02-13T17:54:08Z</dcterms:created>
  <dcterms:modified xsi:type="dcterms:W3CDTF">2018-04-03T19:59:15Z</dcterms:modified>
</cp:coreProperties>
</file>