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6" r:id="rId14"/>
    <p:sldId id="268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71" autoAdjust="0"/>
    <p:restoredTop sz="94660"/>
  </p:normalViewPr>
  <p:slideViewPr>
    <p:cSldViewPr snapToGrid="0">
      <p:cViewPr varScale="1">
        <p:scale>
          <a:sx n="77" d="100"/>
          <a:sy n="77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78A08ADD-F65D-420D-9864-A9DD20B265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F010651D-890F-475A-955C-34A0D38045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C0D25996-7598-4586-9C19-A16C0A398B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806341-240C-4BEE-B4E9-3E94E3F4B382}" type="slidenum">
              <a:rPr lang="en-US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32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Stack Data Structure, Reverse Polish Notation, Homework 7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ADB24-CBD3-46A3-AB31-D2577D6C1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Polish Notation – Postfix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0485-22FA-426B-AF19-0787FB963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Reverse Polish Notation or more commonly </a:t>
            </a:r>
            <a:r>
              <a:rPr lang="en-US" i="1" dirty="0"/>
              <a:t>postfix</a:t>
            </a:r>
            <a:r>
              <a:rPr lang="en-US" dirty="0"/>
              <a:t> notation is a way of ordering arithmetic expressions.</a:t>
            </a:r>
          </a:p>
          <a:p>
            <a:r>
              <a:rPr lang="en-US" dirty="0"/>
              <a:t>In C, we use what are called </a:t>
            </a:r>
            <a:r>
              <a:rPr lang="en-US" i="1" dirty="0"/>
              <a:t>infix</a:t>
            </a:r>
            <a:r>
              <a:rPr lang="en-US" dirty="0"/>
              <a:t> notation, which is when the operator comes between the operands.</a:t>
            </a:r>
          </a:p>
          <a:p>
            <a:pPr lvl="1"/>
            <a:r>
              <a:rPr lang="en-US" dirty="0"/>
              <a:t>We worked with this briefly in Homework 6.</a:t>
            </a:r>
          </a:p>
          <a:p>
            <a:r>
              <a:rPr lang="en-US" dirty="0"/>
              <a:t>Postfix notation presents operands before the operator, and as a result uniquely determines the order of operations by the expression alone.</a:t>
            </a:r>
          </a:p>
          <a:p>
            <a:pPr marL="0" indent="0">
              <a:buNone/>
            </a:pPr>
            <a:r>
              <a:rPr lang="en-US" dirty="0"/>
              <a:t>	2 x * 3 y * +</a:t>
            </a:r>
          </a:p>
          <a:p>
            <a:r>
              <a:rPr lang="en-US" dirty="0"/>
              <a:t>Infix notation requires either parenthesis or a well understood order of operations (PEMDAS).</a:t>
            </a:r>
          </a:p>
          <a:p>
            <a:pPr marL="0" indent="0">
              <a:buNone/>
            </a:pPr>
            <a:r>
              <a:rPr lang="en-US" dirty="0"/>
              <a:t>	(2 * x) + (3 * y) + 2 + 3 + 4 * 5 / 4 + 4</a:t>
            </a:r>
          </a:p>
        </p:txBody>
      </p:sp>
    </p:spTree>
    <p:extLst>
      <p:ext uri="{BB962C8B-B14F-4D97-AF65-F5344CB8AC3E}">
        <p14:creationId xmlns:p14="http://schemas.microsoft.com/office/powerpoint/2010/main" val="2526670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61B67-8B26-417C-879F-389A9843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Polish Evaluation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A37FF-5C72-4311-BBDE-5EE2171D6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Here is the pseudocode for evaluating a Reverse Polish expression:</a:t>
            </a:r>
          </a:p>
          <a:p>
            <a:pPr marL="0" indent="0">
              <a:buNone/>
            </a:pPr>
            <a:r>
              <a:rPr lang="en-US" dirty="0"/>
              <a:t>	for each token in the expression</a:t>
            </a:r>
          </a:p>
          <a:p>
            <a:pPr marL="0" indent="0">
              <a:buNone/>
            </a:pPr>
            <a:r>
              <a:rPr lang="en-US" dirty="0"/>
              <a:t>		if it's an operand</a:t>
            </a:r>
          </a:p>
          <a:p>
            <a:pPr marL="0" indent="0">
              <a:buNone/>
            </a:pPr>
            <a:r>
              <a:rPr lang="en-US" dirty="0"/>
              <a:t>			store it</a:t>
            </a:r>
          </a:p>
          <a:p>
            <a:pPr marL="0" indent="0">
              <a:buNone/>
            </a:pPr>
            <a:r>
              <a:rPr lang="en-US" dirty="0"/>
              <a:t>		if it's an operator</a:t>
            </a:r>
          </a:p>
          <a:p>
            <a:pPr marL="0" indent="0">
              <a:buNone/>
            </a:pPr>
            <a:r>
              <a:rPr lang="en-US" dirty="0"/>
              <a:t>			if there aren’t two operands, error</a:t>
            </a:r>
          </a:p>
          <a:p>
            <a:pPr marL="0" indent="0">
              <a:buNone/>
            </a:pPr>
            <a:r>
              <a:rPr lang="en-US" dirty="0"/>
              <a:t>			remove the last two operands you stored</a:t>
            </a:r>
          </a:p>
          <a:p>
            <a:pPr marL="0" indent="0">
              <a:buNone/>
            </a:pPr>
            <a:r>
              <a:rPr lang="en-US" dirty="0"/>
              <a:t>			apply the operator to them</a:t>
            </a:r>
          </a:p>
          <a:p>
            <a:pPr marL="0" indent="0">
              <a:buNone/>
            </a:pPr>
            <a:r>
              <a:rPr lang="en-US" dirty="0"/>
              <a:t>			store the result</a:t>
            </a:r>
          </a:p>
          <a:p>
            <a:pPr marL="0" indent="0">
              <a:buNone/>
            </a:pPr>
            <a:r>
              <a:rPr lang="en-US" dirty="0"/>
              <a:t>		if it's neither, it's an error.</a:t>
            </a:r>
          </a:p>
          <a:p>
            <a:pPr marL="0" indent="0">
              <a:buNone/>
            </a:pPr>
            <a:r>
              <a:rPr lang="en-US" dirty="0"/>
              <a:t>	if there's more or less than one value left in the stack, it's an error</a:t>
            </a:r>
          </a:p>
          <a:p>
            <a:pPr marL="0" indent="0">
              <a:buNone/>
            </a:pPr>
            <a:r>
              <a:rPr lang="en-US" dirty="0"/>
              <a:t>	otherwise, the remaining value is the result for the entire expression</a:t>
            </a:r>
          </a:p>
        </p:txBody>
      </p:sp>
    </p:spTree>
    <p:extLst>
      <p:ext uri="{BB962C8B-B14F-4D97-AF65-F5344CB8AC3E}">
        <p14:creationId xmlns:p14="http://schemas.microsoft.com/office/powerpoint/2010/main" val="3033566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8BB50-EAB4-4989-8559-10F956C00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Polish Evaluation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77EA5-8C44-403C-B122-2A199CBC7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 the algorithm, we only ever use the most recently stored values when doing the operator evaluations.</a:t>
            </a:r>
          </a:p>
          <a:p>
            <a:r>
              <a:rPr lang="en-US" dirty="0"/>
              <a:t>This means that a stack data structure looks like our top choice for storing operands as we go.</a:t>
            </a:r>
          </a:p>
          <a:p>
            <a:r>
              <a:rPr lang="en-US" dirty="0"/>
              <a:t>Storing operands will be done with push.</a:t>
            </a:r>
          </a:p>
          <a:p>
            <a:r>
              <a:rPr lang="en-US" dirty="0"/>
              <a:t>Extracting operands to use with the operators will be done with a pull.</a:t>
            </a:r>
          </a:p>
          <a:p>
            <a:r>
              <a:rPr lang="en-US" dirty="0"/>
              <a:t>Operators don't go onto the stack.</a:t>
            </a:r>
          </a:p>
          <a:p>
            <a:r>
              <a:rPr lang="en-US" dirty="0"/>
              <a:t>Checking if there's only one element on the stack is a little more difficult.</a:t>
            </a:r>
          </a:p>
          <a:p>
            <a:pPr lvl="1"/>
            <a:r>
              <a:rPr lang="en-US" dirty="0"/>
              <a:t>Either you can implement the stack with an additional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function.</a:t>
            </a:r>
          </a:p>
          <a:p>
            <a:pPr lvl="1"/>
            <a:r>
              <a:rPr lang="en-US" dirty="0"/>
              <a:t>Or you can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and element and then check if the stack is empty.</a:t>
            </a:r>
          </a:p>
        </p:txBody>
      </p:sp>
    </p:spTree>
    <p:extLst>
      <p:ext uri="{BB962C8B-B14F-4D97-AF65-F5344CB8AC3E}">
        <p14:creationId xmlns:p14="http://schemas.microsoft.com/office/powerpoint/2010/main" val="362489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9F99E67-7947-438B-B064-E3DB54502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Reverse Polish Notation Example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17106EC-A11E-4FE3-89CC-C208B389E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905000"/>
            <a:ext cx="8610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Input: 123      21       +       567    432       -        *</a:t>
            </a:r>
          </a:p>
          <a:p>
            <a:pPr>
              <a:buNone/>
            </a:pPr>
            <a:r>
              <a:rPr lang="en-US" alt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 Algebraic: (123 + 21) * (567 - 432)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Stack States: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3E4827C2-B8A8-48F1-A17C-B612F7C63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29" name="Rectangle 6">
            <a:extLst>
              <a:ext uri="{FF2B5EF4-FFF2-40B4-BE49-F238E27FC236}">
                <a16:creationId xmlns:a16="http://schemas.microsoft.com/office/drawing/2014/main" id="{EEDC9AEC-6ABD-4134-B06A-8B381F16F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0" name="Rectangle 7">
            <a:extLst>
              <a:ext uri="{FF2B5EF4-FFF2-40B4-BE49-F238E27FC236}">
                <a16:creationId xmlns:a16="http://schemas.microsoft.com/office/drawing/2014/main" id="{446A78C0-38B5-4216-BDC2-03921FFB9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1" name="Rectangle 8">
            <a:extLst>
              <a:ext uri="{FF2B5EF4-FFF2-40B4-BE49-F238E27FC236}">
                <a16:creationId xmlns:a16="http://schemas.microsoft.com/office/drawing/2014/main" id="{1B8AD7DC-BA52-43AE-B637-0F95D6297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2" name="Rectangle 9">
            <a:extLst>
              <a:ext uri="{FF2B5EF4-FFF2-40B4-BE49-F238E27FC236}">
                <a16:creationId xmlns:a16="http://schemas.microsoft.com/office/drawing/2014/main" id="{8552B4F2-D500-45E0-9600-6CD26AC4F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3" name="Rectangle 10">
            <a:extLst>
              <a:ext uri="{FF2B5EF4-FFF2-40B4-BE49-F238E27FC236}">
                <a16:creationId xmlns:a16="http://schemas.microsoft.com/office/drawing/2014/main" id="{4DD64197-100E-4FCE-A2E9-2B920FD01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4" name="Rectangle 11">
            <a:extLst>
              <a:ext uri="{FF2B5EF4-FFF2-40B4-BE49-F238E27FC236}">
                <a16:creationId xmlns:a16="http://schemas.microsoft.com/office/drawing/2014/main" id="{FA191C89-81CA-425B-A8BD-F1220AFE5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5" name="Rectangle 12">
            <a:extLst>
              <a:ext uri="{FF2B5EF4-FFF2-40B4-BE49-F238E27FC236}">
                <a16:creationId xmlns:a16="http://schemas.microsoft.com/office/drawing/2014/main" id="{36A1A69F-5733-4ED6-9182-4AB2C0933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0083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6" name="Text Box 13">
            <a:extLst>
              <a:ext uri="{FF2B5EF4-FFF2-40B4-BE49-F238E27FC236}">
                <a16:creationId xmlns:a16="http://schemas.microsoft.com/office/drawing/2014/main" id="{D869BD31-54CC-43F9-9481-1F9623B8E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0083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123</a:t>
            </a:r>
          </a:p>
        </p:txBody>
      </p:sp>
      <p:sp>
        <p:nvSpPr>
          <p:cNvPr id="26637" name="Rectangle 14">
            <a:extLst>
              <a:ext uri="{FF2B5EF4-FFF2-40B4-BE49-F238E27FC236}">
                <a16:creationId xmlns:a16="http://schemas.microsoft.com/office/drawing/2014/main" id="{4E08414D-41F7-4A4C-A4CD-EF6C5DAD3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0083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8" name="Rectangle 15">
            <a:extLst>
              <a:ext uri="{FF2B5EF4-FFF2-40B4-BE49-F238E27FC236}">
                <a16:creationId xmlns:a16="http://schemas.microsoft.com/office/drawing/2014/main" id="{BA99D923-4E49-4AFB-BFC2-576E2A982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0083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9" name="Rectangle 16">
            <a:extLst>
              <a:ext uri="{FF2B5EF4-FFF2-40B4-BE49-F238E27FC236}">
                <a16:creationId xmlns:a16="http://schemas.microsoft.com/office/drawing/2014/main" id="{7426A357-C809-43E5-A8B1-A046C4F36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0083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40" name="Rectangle 17">
            <a:extLst>
              <a:ext uri="{FF2B5EF4-FFF2-40B4-BE49-F238E27FC236}">
                <a16:creationId xmlns:a16="http://schemas.microsoft.com/office/drawing/2014/main" id="{83030894-47E7-4CAE-82C9-E2B71EC16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0083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41" name="Rectangle 18">
            <a:extLst>
              <a:ext uri="{FF2B5EF4-FFF2-40B4-BE49-F238E27FC236}">
                <a16:creationId xmlns:a16="http://schemas.microsoft.com/office/drawing/2014/main" id="{E99E9384-BFE4-433F-B7B7-F0795B705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0083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42" name="Rectangle 19">
            <a:extLst>
              <a:ext uri="{FF2B5EF4-FFF2-40B4-BE49-F238E27FC236}">
                <a16:creationId xmlns:a16="http://schemas.microsoft.com/office/drawing/2014/main" id="{9A181A24-2B20-442F-9EE2-632B14EB6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4655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43" name="Text Box 20">
            <a:extLst>
              <a:ext uri="{FF2B5EF4-FFF2-40B4-BE49-F238E27FC236}">
                <a16:creationId xmlns:a16="http://schemas.microsoft.com/office/drawing/2014/main" id="{3C2343D7-5712-4169-ABE9-44998A8EB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4655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123</a:t>
            </a:r>
          </a:p>
        </p:txBody>
      </p:sp>
      <p:sp>
        <p:nvSpPr>
          <p:cNvPr id="26644" name="Rectangle 21">
            <a:extLst>
              <a:ext uri="{FF2B5EF4-FFF2-40B4-BE49-F238E27FC236}">
                <a16:creationId xmlns:a16="http://schemas.microsoft.com/office/drawing/2014/main" id="{6885C17E-CD92-4BCC-9B27-321E707D0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4008328"/>
            <a:ext cx="8382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45" name="Text Box 22">
            <a:extLst>
              <a:ext uri="{FF2B5EF4-FFF2-40B4-BE49-F238E27FC236}">
                <a16:creationId xmlns:a16="http://schemas.microsoft.com/office/drawing/2014/main" id="{31B818BC-80BF-4777-850E-05CFD991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00832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21</a:t>
            </a:r>
          </a:p>
        </p:txBody>
      </p:sp>
      <p:sp>
        <p:nvSpPr>
          <p:cNvPr id="26646" name="Text Box 23">
            <a:extLst>
              <a:ext uri="{FF2B5EF4-FFF2-40B4-BE49-F238E27FC236}">
                <a16:creationId xmlns:a16="http://schemas.microsoft.com/office/drawing/2014/main" id="{4EB9B2C7-EC81-470B-A2E1-D6C59B74C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0083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144</a:t>
            </a:r>
          </a:p>
        </p:txBody>
      </p:sp>
      <p:sp>
        <p:nvSpPr>
          <p:cNvPr id="26647" name="Rectangle 24">
            <a:extLst>
              <a:ext uri="{FF2B5EF4-FFF2-40B4-BE49-F238E27FC236}">
                <a16:creationId xmlns:a16="http://schemas.microsoft.com/office/drawing/2014/main" id="{8266308E-3320-4B2F-8613-94C667B8B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4655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48" name="Text Box 25">
            <a:extLst>
              <a:ext uri="{FF2B5EF4-FFF2-40B4-BE49-F238E27FC236}">
                <a16:creationId xmlns:a16="http://schemas.microsoft.com/office/drawing/2014/main" id="{408406FC-E643-43B0-A044-E008544A8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4655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144</a:t>
            </a:r>
          </a:p>
        </p:txBody>
      </p:sp>
      <p:sp>
        <p:nvSpPr>
          <p:cNvPr id="26649" name="Text Box 26">
            <a:extLst>
              <a:ext uri="{FF2B5EF4-FFF2-40B4-BE49-F238E27FC236}">
                <a16:creationId xmlns:a16="http://schemas.microsoft.com/office/drawing/2014/main" id="{8B90A22E-95DB-49CB-A1D0-1640DF1A7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0083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567</a:t>
            </a:r>
          </a:p>
        </p:txBody>
      </p:sp>
      <p:sp>
        <p:nvSpPr>
          <p:cNvPr id="26650" name="Rectangle 27">
            <a:extLst>
              <a:ext uri="{FF2B5EF4-FFF2-40B4-BE49-F238E27FC236}">
                <a16:creationId xmlns:a16="http://schemas.microsoft.com/office/drawing/2014/main" id="{2349C5B1-960E-49CD-A465-1A31CC4D8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4655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51" name="Rectangle 28">
            <a:extLst>
              <a:ext uri="{FF2B5EF4-FFF2-40B4-BE49-F238E27FC236}">
                <a16:creationId xmlns:a16="http://schemas.microsoft.com/office/drawing/2014/main" id="{5916B42B-D1C2-489E-A191-876947794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9227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52" name="Rectangle 29">
            <a:extLst>
              <a:ext uri="{FF2B5EF4-FFF2-40B4-BE49-F238E27FC236}">
                <a16:creationId xmlns:a16="http://schemas.microsoft.com/office/drawing/2014/main" id="{C6C4DBC7-E96C-4F2E-BEB2-29B56546A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4655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53" name="Rectangle 30">
            <a:extLst>
              <a:ext uri="{FF2B5EF4-FFF2-40B4-BE49-F238E27FC236}">
                <a16:creationId xmlns:a16="http://schemas.microsoft.com/office/drawing/2014/main" id="{365964BF-CD5F-4EBF-B09A-85B750C6E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4008328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54" name="Text Box 31">
            <a:extLst>
              <a:ext uri="{FF2B5EF4-FFF2-40B4-BE49-F238E27FC236}">
                <a16:creationId xmlns:a16="http://schemas.microsoft.com/office/drawing/2014/main" id="{A2EC1D14-B819-4F56-8794-8D9807DCF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9227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144</a:t>
            </a:r>
          </a:p>
        </p:txBody>
      </p:sp>
      <p:sp>
        <p:nvSpPr>
          <p:cNvPr id="26655" name="Text Box 32">
            <a:extLst>
              <a:ext uri="{FF2B5EF4-FFF2-40B4-BE49-F238E27FC236}">
                <a16:creationId xmlns:a16="http://schemas.microsoft.com/office/drawing/2014/main" id="{E6B88702-A761-40EF-9403-BF4A52CA5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4655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567</a:t>
            </a:r>
          </a:p>
        </p:txBody>
      </p:sp>
      <p:sp>
        <p:nvSpPr>
          <p:cNvPr id="26656" name="Text Box 33">
            <a:extLst>
              <a:ext uri="{FF2B5EF4-FFF2-40B4-BE49-F238E27FC236}">
                <a16:creationId xmlns:a16="http://schemas.microsoft.com/office/drawing/2014/main" id="{A044E3EC-54BF-4681-B226-56C6D42CC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0083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432</a:t>
            </a:r>
          </a:p>
        </p:txBody>
      </p:sp>
      <p:sp>
        <p:nvSpPr>
          <p:cNvPr id="26657" name="Text Box 34">
            <a:extLst>
              <a:ext uri="{FF2B5EF4-FFF2-40B4-BE49-F238E27FC236}">
                <a16:creationId xmlns:a16="http://schemas.microsoft.com/office/drawing/2014/main" id="{F212487B-A213-4D6B-86BB-C99FA39F3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655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144</a:t>
            </a:r>
          </a:p>
        </p:txBody>
      </p:sp>
      <p:sp>
        <p:nvSpPr>
          <p:cNvPr id="26658" name="Text Box 35">
            <a:extLst>
              <a:ext uri="{FF2B5EF4-FFF2-40B4-BE49-F238E27FC236}">
                <a16:creationId xmlns:a16="http://schemas.microsoft.com/office/drawing/2014/main" id="{236DFA72-A0AB-46AF-8574-B4BAC77A5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00832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135</a:t>
            </a:r>
          </a:p>
        </p:txBody>
      </p:sp>
      <p:sp>
        <p:nvSpPr>
          <p:cNvPr id="26659" name="Text Box 36">
            <a:extLst>
              <a:ext uri="{FF2B5EF4-FFF2-40B4-BE49-F238E27FC236}">
                <a16:creationId xmlns:a16="http://schemas.microsoft.com/office/drawing/2014/main" id="{9F1EDE8F-3F91-482C-BC55-5E002030D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400832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19440</a:t>
            </a:r>
          </a:p>
        </p:txBody>
      </p:sp>
      <p:sp>
        <p:nvSpPr>
          <p:cNvPr id="26660" name="Text Box 37">
            <a:extLst>
              <a:ext uri="{FF2B5EF4-FFF2-40B4-BE49-F238E27FC236}">
                <a16:creationId xmlns:a16="http://schemas.microsoft.com/office/drawing/2014/main" id="{8B5E3C5D-29F9-44AC-86E1-450D12522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4084528"/>
            <a:ext cx="995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2115459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96F01-3D43-4A28-AB31-E032C84C8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7 – Building a Postfix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19E9D-4EA8-4DCC-8231-791764384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While the pseudocode for the Postfix calculator all fits on one slide, for Homework 7, we're going to implement it as a large project.</a:t>
            </a:r>
          </a:p>
          <a:p>
            <a:r>
              <a:rPr lang="en-US" dirty="0"/>
              <a:t>There's going to be a few separate modules where you're going to implement the functionality of the calculator:</a:t>
            </a:r>
          </a:p>
          <a:p>
            <a:pPr lvl="1"/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en-US" dirty="0"/>
              <a:t> module</a:t>
            </a:r>
          </a:p>
          <a:p>
            <a:pPr lvl="2"/>
            <a:r>
              <a:rPr lang="en-US" dirty="0"/>
              <a:t>This will be responsible for taking elements from the stack and applying an operator to them. Similar to what we did in Homework 6.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dirty="0"/>
              <a:t> module</a:t>
            </a:r>
          </a:p>
          <a:p>
            <a:pPr lvl="2"/>
            <a:r>
              <a:rPr lang="en-US" dirty="0"/>
              <a:t>This will be responsible for storing the stack functionality that will hold our operands.</a:t>
            </a:r>
          </a:p>
          <a:p>
            <a:pPr lvl="1"/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/>
              <a:t> module</a:t>
            </a:r>
          </a:p>
          <a:p>
            <a:pPr lvl="2"/>
            <a:r>
              <a:rPr lang="en-US" dirty="0"/>
              <a:t>This will be responsible for pulling operands and operators from standard input.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module</a:t>
            </a:r>
          </a:p>
          <a:p>
            <a:pPr lvl="2"/>
            <a:r>
              <a:rPr lang="en-US" dirty="0"/>
              <a:t>This is the code that facilitates running the overall program.</a:t>
            </a:r>
          </a:p>
        </p:txBody>
      </p:sp>
    </p:spTree>
    <p:extLst>
      <p:ext uri="{BB962C8B-B14F-4D97-AF65-F5344CB8AC3E}">
        <p14:creationId xmlns:p14="http://schemas.microsoft.com/office/powerpoint/2010/main" val="315908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C839C-DA00-4DEB-BDE5-5E984A2F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7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en-US" dirty="0"/>
              <a:t>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B1582-CFDC-461F-9D2D-FFC65DC7E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en-US" dirty="0"/>
              <a:t> module will have one main function: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(char);</a:t>
            </a:r>
          </a:p>
          <a:p>
            <a:r>
              <a:rPr lang="en-US" dirty="0"/>
              <a:t>This function should take as an argument an operator and calculates the result of that operator on the last two elements of the stack.</a:t>
            </a:r>
          </a:p>
          <a:p>
            <a:pPr lvl="1"/>
            <a:r>
              <a:rPr lang="en-US" dirty="0"/>
              <a:t>Then puts the result back on the stack.</a:t>
            </a:r>
          </a:p>
          <a:p>
            <a:r>
              <a:rPr lang="en-US" dirty="0"/>
              <a:t>To use of the stacks functions, make sure to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extern</a:t>
            </a:r>
            <a:r>
              <a:rPr lang="en-US" dirty="0"/>
              <a:t> keywork in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en-US" dirty="0"/>
              <a:t> module to declare the needed external functions.</a:t>
            </a:r>
          </a:p>
          <a:p>
            <a:r>
              <a:rPr lang="en-US" dirty="0"/>
              <a:t>Since this function should work for any of our supported operators.</a:t>
            </a:r>
          </a:p>
          <a:p>
            <a:pPr lvl="1"/>
            <a:r>
              <a:rPr lang="en-US" dirty="0"/>
              <a:t>Make use of a switch like in Homework 6.</a:t>
            </a:r>
          </a:p>
          <a:p>
            <a:r>
              <a:rPr lang="en-US" dirty="0"/>
              <a:t>In addition to the operators included in Homework 6, also include the unary not operator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~)</a:t>
            </a:r>
            <a:r>
              <a:rPr lang="en-US" dirty="0"/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18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C3E52-56B3-492D-839B-E571AF65C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7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dirty="0"/>
              <a:t>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F555C-2AD0-4E7B-81FA-6DA8ACF5C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dirty="0"/>
              <a:t> module should include the necessary parts of the stack data structure.</a:t>
            </a:r>
          </a:p>
          <a:p>
            <a:r>
              <a:rPr lang="en-US" dirty="0"/>
              <a:t>It should have at least the basic functionality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US" dirty="0"/>
              <a:t>) implemented.</a:t>
            </a:r>
          </a:p>
          <a:p>
            <a:r>
              <a:rPr lang="en-US" dirty="0"/>
              <a:t>Since those functions depend on a global pile array and global stack top index, those should also be declared and initialized.</a:t>
            </a:r>
          </a:p>
          <a:p>
            <a:r>
              <a:rPr lang="en-US" dirty="0"/>
              <a:t>However, it's important to protect these global variables from other modules.</a:t>
            </a:r>
          </a:p>
          <a:p>
            <a:r>
              <a:rPr lang="en-US" dirty="0"/>
              <a:t>Use the static keyword to make the pile array and the stack top index invisible to other modules.</a:t>
            </a:r>
          </a:p>
        </p:txBody>
      </p:sp>
    </p:spTree>
    <p:extLst>
      <p:ext uri="{BB962C8B-B14F-4D97-AF65-F5344CB8AC3E}">
        <p14:creationId xmlns:p14="http://schemas.microsoft.com/office/powerpoint/2010/main" val="3330199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0EEEE-15DE-43A8-B8D8-9C0610B7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7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/>
              <a:t>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53C6F-55ED-46BB-8E7D-DBBC4FDEE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/>
              <a:t> module is responsible for handling IO.</a:t>
            </a:r>
          </a:p>
          <a:p>
            <a:r>
              <a:rPr lang="en-US" dirty="0"/>
              <a:t>This module is written for you, for the most part.</a:t>
            </a:r>
          </a:p>
          <a:p>
            <a:r>
              <a:rPr lang="en-US" dirty="0"/>
              <a:t>It contains three functions:</a:t>
            </a:r>
          </a:p>
          <a:p>
            <a:pPr lvl="1"/>
            <a:r>
              <a:rPr lang="en-US" dirty="0" err="1"/>
              <a:t>parseoperator</a:t>
            </a:r>
            <a:endParaRPr lang="en-US" dirty="0"/>
          </a:p>
          <a:p>
            <a:pPr lvl="2"/>
            <a:r>
              <a:rPr lang="en-US" dirty="0"/>
              <a:t>Extracts an operator from input through call-by-reference.</a:t>
            </a:r>
          </a:p>
          <a:p>
            <a:pPr lvl="2"/>
            <a:r>
              <a:rPr lang="en-US" dirty="0"/>
              <a:t>If it fails, returns false. Otherwise returns true.</a:t>
            </a:r>
          </a:p>
          <a:p>
            <a:pPr lvl="1"/>
            <a:r>
              <a:rPr lang="en-US" dirty="0" err="1"/>
              <a:t>parseoperand</a:t>
            </a:r>
            <a:endParaRPr lang="en-US" dirty="0"/>
          </a:p>
          <a:p>
            <a:pPr lvl="2"/>
            <a:r>
              <a:rPr lang="en-US" dirty="0"/>
              <a:t>Extracts an operand from input through call-by-reference.</a:t>
            </a:r>
          </a:p>
          <a:p>
            <a:pPr lvl="2"/>
            <a:r>
              <a:rPr lang="en-US" dirty="0"/>
              <a:t>If it fails, returns false. Otherwise returns true.</a:t>
            </a:r>
          </a:p>
          <a:p>
            <a:pPr lvl="1"/>
            <a:r>
              <a:rPr lang="en-US" dirty="0" err="1"/>
              <a:t>endofstream</a:t>
            </a:r>
            <a:endParaRPr lang="en-US" dirty="0"/>
          </a:p>
          <a:p>
            <a:pPr lvl="2"/>
            <a:r>
              <a:rPr lang="en-US" dirty="0"/>
              <a:t>Checks if the end of input has been reached.</a:t>
            </a:r>
          </a:p>
          <a:p>
            <a:r>
              <a:rPr lang="en-US" dirty="0"/>
              <a:t>If you feel the need to add anymore functions related to output, add it here.</a:t>
            </a:r>
          </a:p>
        </p:txBody>
      </p:sp>
    </p:spTree>
    <p:extLst>
      <p:ext uri="{BB962C8B-B14F-4D97-AF65-F5344CB8AC3E}">
        <p14:creationId xmlns:p14="http://schemas.microsoft.com/office/powerpoint/2010/main" val="318002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24583-F141-4CFF-9C2B-C83492807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7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B9347-E95B-49FD-9E59-B6EA0C61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module is the primary driver of the whole application.</a:t>
            </a:r>
          </a:p>
          <a:p>
            <a:r>
              <a:rPr lang="en-US" dirty="0"/>
              <a:t>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function is where you'll be implementing the general algorithm.</a:t>
            </a:r>
          </a:p>
          <a:p>
            <a:pPr marL="0" indent="0">
              <a:buNone/>
            </a:pPr>
            <a:r>
              <a:rPr lang="en-US" dirty="0"/>
              <a:t>	while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/>
              <a:t> module says we're not at end of stream</a:t>
            </a:r>
          </a:p>
          <a:p>
            <a:pPr marL="0" indent="0">
              <a:buNone/>
            </a:pPr>
            <a:r>
              <a:rPr lang="en-US" dirty="0"/>
              <a:t>		if trying to read an operand from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/>
              <a:t> module works</a:t>
            </a:r>
          </a:p>
          <a:p>
            <a:pPr marL="0" indent="0">
              <a:buNone/>
            </a:pPr>
            <a:r>
              <a:rPr lang="en-US" dirty="0"/>
              <a:t>			push it 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dirty="0"/>
              <a:t> module</a:t>
            </a:r>
          </a:p>
          <a:p>
            <a:pPr marL="0" indent="0">
              <a:buNone/>
            </a:pPr>
            <a:r>
              <a:rPr lang="en-US" dirty="0"/>
              <a:t>		if trying to read an operator from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</a:t>
            </a:r>
            <a:r>
              <a:rPr lang="en-US" dirty="0"/>
              <a:t> module works</a:t>
            </a:r>
          </a:p>
          <a:p>
            <a:pPr marL="0" indent="0">
              <a:buNone/>
            </a:pPr>
            <a:r>
              <a:rPr lang="en-US" dirty="0"/>
              <a:t>			evaluate it with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</a:t>
            </a:r>
            <a:r>
              <a:rPr lang="en-US" dirty="0"/>
              <a:t> module</a:t>
            </a:r>
          </a:p>
          <a:p>
            <a:pPr marL="0" indent="0">
              <a:buNone/>
            </a:pPr>
            <a:r>
              <a:rPr lang="en-US" dirty="0"/>
              <a:t>		if it's neither worked but it’s </a:t>
            </a:r>
            <a:r>
              <a:rPr lang="en-US"/>
              <a:t>not end of file, </a:t>
            </a:r>
            <a:r>
              <a:rPr lang="en-US" dirty="0"/>
              <a:t>it's an error.</a:t>
            </a:r>
          </a:p>
          <a:p>
            <a:pPr marL="0" indent="0">
              <a:buNone/>
            </a:pPr>
            <a:r>
              <a:rPr lang="en-US" dirty="0"/>
              <a:t>	if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dirty="0"/>
              <a:t> module only has one element in it, </a:t>
            </a:r>
          </a:p>
          <a:p>
            <a:pPr marL="0" indent="0">
              <a:buNone/>
            </a:pPr>
            <a:r>
              <a:rPr lang="en-US" dirty="0"/>
              <a:t>		print the result</a:t>
            </a:r>
          </a:p>
          <a:p>
            <a:pPr marL="0" indent="0">
              <a:buNone/>
            </a:pPr>
            <a:r>
              <a:rPr lang="en-US" dirty="0"/>
              <a:t>	otherwise, print an error.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63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E228-782B-49A9-9A7E-84640457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 – Stack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BC554-2206-4C7F-BE7A-56BF0BE8B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already have somewhat of an </a:t>
            </a:r>
            <a:br>
              <a:rPr lang="en-US" dirty="0"/>
            </a:br>
            <a:r>
              <a:rPr lang="en-US" dirty="0"/>
              <a:t>idea of what a stack is from CS 210 and our</a:t>
            </a:r>
            <a:br>
              <a:rPr lang="en-US" dirty="0"/>
            </a:br>
            <a:r>
              <a:rPr lang="en-US" dirty="0"/>
              <a:t>discussion of the memory stack.</a:t>
            </a:r>
          </a:p>
          <a:p>
            <a:r>
              <a:rPr lang="en-US" dirty="0"/>
              <a:t>Formally, a stack is a data structure in which </a:t>
            </a:r>
            <a:br>
              <a:rPr lang="en-US" dirty="0"/>
            </a:br>
            <a:r>
              <a:rPr lang="en-US" dirty="0"/>
              <a:t>elements are stored in a logical pile where the </a:t>
            </a:r>
            <a:br>
              <a:rPr lang="en-US" dirty="0"/>
            </a:br>
            <a:r>
              <a:rPr lang="en-US" dirty="0"/>
              <a:t>only accessible member is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  <a:r>
              <a:rPr lang="en-US" dirty="0"/>
              <a:t> element.</a:t>
            </a:r>
          </a:p>
          <a:p>
            <a:r>
              <a:rPr lang="en-US" dirty="0"/>
              <a:t>The basic implementation of a stack exposes three functions: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, remove and receive the top element of the stack.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, place a new element on top of the stack.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US" dirty="0"/>
              <a:t>, checks whether or not the underlying pile has no elements remaining.</a:t>
            </a:r>
          </a:p>
        </p:txBody>
      </p:sp>
      <p:pic>
        <p:nvPicPr>
          <p:cNvPr id="1026" name="Picture 2" descr="Image result for bicycle cards">
            <a:extLst>
              <a:ext uri="{FF2B5EF4-FFF2-40B4-BE49-F238E27FC236}">
                <a16:creationId xmlns:a16="http://schemas.microsoft.com/office/drawing/2014/main" id="{F274B49C-2965-4860-B45A-989673D24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8547" y="1825625"/>
            <a:ext cx="4134853" cy="232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42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31AEE-44D1-4AD6-8AFA-B4026276F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 – Stack Implementation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71F6C-9C51-4910-8073-6CDE0BCBB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implement the stack, we need to reserve some memory for where we're going to put elements. </a:t>
            </a:r>
          </a:p>
          <a:p>
            <a:pPr lvl="1"/>
            <a:r>
              <a:rPr lang="en-US" dirty="0"/>
              <a:t>We're going to assume a stack of integers, but the concepts going forward will apply to all types.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pile[STACK_LIMIT];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An array is the most natural way to allocate memory for multiple objects.</a:t>
            </a:r>
          </a:p>
          <a:p>
            <a:r>
              <a:rPr lang="en-US" dirty="0"/>
              <a:t>We'll also need to keep track of where the top of the stack is, so we'll need an index for it.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E97FB-E2CB-4178-898C-4BEEFC61CB93}"/>
              </a:ext>
            </a:extLst>
          </p:cNvPr>
          <p:cNvSpPr txBox="1"/>
          <p:nvPr/>
        </p:nvSpPr>
        <p:spPr>
          <a:xfrm>
            <a:off x="7854124" y="3147350"/>
            <a:ext cx="3499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this stack has a maximum capacity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8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77776-5032-43F2-A0F6-E679B8C3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 Implementation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E3663-C7DB-4799-95AD-73253EE65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Now that we have an underlying pile, we can start implementing the basic functionality of the stack.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 function needs to take a element as an argument so that it can add it to the stack.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 also needs to indicate whether or not it succeeds as a Boolean.</a:t>
            </a:r>
          </a:p>
          <a:p>
            <a:pPr lvl="1"/>
            <a:r>
              <a:rPr lang="en-US" i="1" dirty="0"/>
              <a:t>Why?</a:t>
            </a:r>
            <a:r>
              <a:rPr lang="en-US" dirty="0"/>
              <a:t> If the stack is at maximum capacity, the code needs to know that the function failed to do what it was supposed to.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push(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element)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STACK_LIMIT)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pile[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++] = element;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return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123767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DF50F-EF1E-4DEC-BBDE-9A8F3EA80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DA7B2-6D8A-497A-96FF-3E886EDD1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Now that we can store elements in the stack, we need a way for retrieving them.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function doesn't need an argument since we're taking from the data structure, rather than giving it.</a:t>
            </a:r>
          </a:p>
          <a:p>
            <a:r>
              <a:rPr lang="en-US" dirty="0"/>
              <a:t>Also, we somehow need to receive a value from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function to indicate the element we've taken from it.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pop()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return pile[--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i="1" dirty="0"/>
              <a:t>What's wrong with this?</a:t>
            </a:r>
          </a:p>
        </p:txBody>
      </p:sp>
    </p:spTree>
    <p:extLst>
      <p:ext uri="{BB962C8B-B14F-4D97-AF65-F5344CB8AC3E}">
        <p14:creationId xmlns:p14="http://schemas.microsoft.com/office/powerpoint/2010/main" val="200426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73EAB-612E-4E0E-93FA-FBB20CBCB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Alternate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B9080-1CB4-4AD5-9106-010355816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Since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can also fail if the stack is empty, we need to implement it in a way that it can return a Boolean indicating success or failure.</a:t>
            </a:r>
          </a:p>
          <a:p>
            <a:r>
              <a:rPr lang="en-US" dirty="0"/>
              <a:t>But since we need to receive a value from it, we'll need to pass a variable by reference so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can set the value for us.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pop(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element)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if (empty())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*element = pile[--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return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dirty="0"/>
              <a:t>This implementation allows us to determine when pop has failed and prevent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/>
              <a:t> from indexing memory that it shouldn't.</a:t>
            </a:r>
          </a:p>
        </p:txBody>
      </p:sp>
    </p:spTree>
    <p:extLst>
      <p:ext uri="{BB962C8B-B14F-4D97-AF65-F5344CB8AC3E}">
        <p14:creationId xmlns:p14="http://schemas.microsoft.com/office/powerpoint/2010/main" val="1228693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2690-63D5-4ACB-90F1-0601D3466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01814-CA3D-4C46-9F5F-A5355A555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actually used the implementation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US" dirty="0"/>
              <a:t> in the better definition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.</a:t>
            </a:r>
          </a:p>
          <a:p>
            <a:r>
              <a:rPr lang="en-US" dirty="0"/>
              <a:t>The role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empty</a:t>
            </a:r>
            <a:r>
              <a:rPr lang="en-US" dirty="0"/>
              <a:t> is simply to check the state of the stack: is it empty?</a:t>
            </a:r>
          </a:p>
          <a:p>
            <a:r>
              <a:rPr lang="en-US" dirty="0"/>
              <a:t>Since there's no way this function can fail, its return value is all we need.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empty()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return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124760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6252-3085-4BD6-8681-69C9298A6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peek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3FC6C-FB37-4A00-9638-DFBE0434B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Many implementations of the stack include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peek</a:t>
            </a:r>
            <a:r>
              <a:rPr lang="en-US" dirty="0"/>
              <a:t> functionality.</a:t>
            </a:r>
          </a:p>
          <a:p>
            <a:r>
              <a:rPr lang="en-US" dirty="0"/>
              <a:t>Peeking a stack is the act of looking at the top element but not removing it.</a:t>
            </a:r>
          </a:p>
          <a:p>
            <a:r>
              <a:rPr lang="en-US" dirty="0"/>
              <a:t>We can implement this using similar code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just by not changing the top position of the stack.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peek(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 element)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if (empty())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*element = pile[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  return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dirty="0"/>
              <a:t>Alternatively, you can implement this function using calls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691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71548-C562-4653-89FB-75FC1E4FA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– Other 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56DF-FF73-4AB7-95A6-E18D13C3A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now have a fully-coded implementation of a stack in C.</a:t>
            </a:r>
          </a:p>
          <a:p>
            <a:r>
              <a:rPr lang="en-US" dirty="0"/>
              <a:t>However, the way we've implemented the stack in the slides so far has a few downsides.</a:t>
            </a:r>
          </a:p>
          <a:p>
            <a:pPr lvl="1"/>
            <a:r>
              <a:rPr lang="en-US" dirty="0"/>
              <a:t>The stack is always the same size.</a:t>
            </a:r>
          </a:p>
          <a:p>
            <a:pPr lvl="2"/>
            <a:r>
              <a:rPr lang="en-US" dirty="0"/>
              <a:t>This takes up constant, large (relatively) amounts of memory.</a:t>
            </a:r>
          </a:p>
          <a:p>
            <a:pPr lvl="1"/>
            <a:r>
              <a:rPr lang="en-US" dirty="0"/>
              <a:t>The stack is finite in size.</a:t>
            </a:r>
          </a:p>
          <a:p>
            <a:pPr lvl="2"/>
            <a:r>
              <a:rPr lang="en-US" dirty="0"/>
              <a:t>Even though you have more memory on your machine, the stack cannot store more data than your implementation-specified limit.</a:t>
            </a:r>
          </a:p>
          <a:p>
            <a:r>
              <a:rPr lang="en-US" dirty="0"/>
              <a:t>There are other ways to implement the stack that make use of dynamic memory allocation techniques. We'll discuss those next class.</a:t>
            </a:r>
          </a:p>
        </p:txBody>
      </p:sp>
    </p:spTree>
    <p:extLst>
      <p:ext uri="{BB962C8B-B14F-4D97-AF65-F5344CB8AC3E}">
        <p14:creationId xmlns:p14="http://schemas.microsoft.com/office/powerpoint/2010/main" val="2048856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</TotalTime>
  <Words>1112</Words>
  <Application>Microsoft Office PowerPoint</Application>
  <PresentationFormat>Widescreen</PresentationFormat>
  <Paragraphs>168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Office Theme</vt:lpstr>
      <vt:lpstr>CS 240 – Lecture 15</vt:lpstr>
      <vt:lpstr>Data Structure – Stack </vt:lpstr>
      <vt:lpstr>Data Structure – Stack Implementation </vt:lpstr>
      <vt:lpstr>Stack – push Implementation</vt:lpstr>
      <vt:lpstr>Stack – pop Implementation</vt:lpstr>
      <vt:lpstr>Stack – pop Alternate Implementation</vt:lpstr>
      <vt:lpstr>Stack – empty Implementation</vt:lpstr>
      <vt:lpstr>Stack – peek Implementation</vt:lpstr>
      <vt:lpstr>Stack – Other Implementations</vt:lpstr>
      <vt:lpstr>Reverse Polish Notation – Postfix Notation</vt:lpstr>
      <vt:lpstr>Reverse Polish Evaluation Algorithm</vt:lpstr>
      <vt:lpstr>Reverse Polish Evaluation Algorithm</vt:lpstr>
      <vt:lpstr>Reverse Polish Notation Example</vt:lpstr>
      <vt:lpstr>Homework 7 – Building a Postfix Calculator</vt:lpstr>
      <vt:lpstr>Homework 7 – calc Module</vt:lpstr>
      <vt:lpstr>Homework 7 – stack Module</vt:lpstr>
      <vt:lpstr>Homework 7 – io Module</vt:lpstr>
      <vt:lpstr>Homework 7 – main Module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173</cp:revision>
  <dcterms:created xsi:type="dcterms:W3CDTF">2018-02-13T17:54:08Z</dcterms:created>
  <dcterms:modified xsi:type="dcterms:W3CDTF">2018-04-08T09:13:57Z</dcterms:modified>
</cp:coreProperties>
</file>