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68" r:id="rId15"/>
    <p:sldId id="280" r:id="rId16"/>
    <p:sldId id="281" r:id="rId17"/>
    <p:sldId id="282" r:id="rId18"/>
    <p:sldId id="283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Structs, Struct Arrays, Struct Pointers,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cs typeface="Courier New" panose="02070309020205020404" pitchFamily="49" charset="0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7F5-2DDA-49CF-96F8-520B940B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Nested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C6FA-BB82-4854-BA30-9DBF18C9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8694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Let's say that we wanted to use the point struct we defined earlier to describe a rectangle.</a:t>
            </a:r>
          </a:p>
          <a:p>
            <a:r>
              <a:rPr lang="en-US" dirty="0"/>
              <a:t>In general, a rectangle can be uniquely determined by the following properties:</a:t>
            </a:r>
          </a:p>
          <a:p>
            <a:pPr lvl="1"/>
            <a:r>
              <a:rPr lang="en-US" dirty="0"/>
              <a:t>Top-left vertex point.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Width</a:t>
            </a:r>
          </a:p>
          <a:p>
            <a:pPr lvl="1"/>
            <a:r>
              <a:rPr lang="en-US" dirty="0"/>
              <a:t>Rotation about top-left point</a:t>
            </a:r>
            <a:br>
              <a:rPr lang="en-US" dirty="0"/>
            </a:br>
            <a:r>
              <a:rPr lang="en-US" dirty="0"/>
              <a:t>(let's pretend all rectangles sit flat to ignore this)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4A3370-8DCD-4531-A68D-C39E7FB27B8D}"/>
              </a:ext>
            </a:extLst>
          </p:cNvPr>
          <p:cNvSpPr txBox="1">
            <a:spLocks/>
          </p:cNvSpPr>
          <p:nvPr/>
        </p:nvSpPr>
        <p:spPr>
          <a:xfrm>
            <a:off x="5829300" y="1825625"/>
            <a:ext cx="5829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rectangle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point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height;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width;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/>
              <a:t>As you can see, structs can be members of other struct types without any issue.</a:t>
            </a:r>
          </a:p>
          <a:p>
            <a:r>
              <a:rPr lang="en-US" i="1" dirty="0"/>
              <a:t>Can a struct be a member of it's own definition?</a:t>
            </a:r>
          </a:p>
        </p:txBody>
      </p:sp>
    </p:spTree>
    <p:extLst>
      <p:ext uri="{BB962C8B-B14F-4D97-AF65-F5344CB8AC3E}">
        <p14:creationId xmlns:p14="http://schemas.microsoft.com/office/powerpoint/2010/main" val="294570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7F5-2DDA-49CF-96F8-520B940B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Self-referential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C6FA-BB82-4854-BA30-9DBF18C9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1443" cy="4351338"/>
          </a:xfrm>
        </p:spPr>
        <p:txBody>
          <a:bodyPr>
            <a:normAutofit/>
          </a:bodyPr>
          <a:lstStyle/>
          <a:p>
            <a:r>
              <a:rPr lang="en-US" dirty="0"/>
              <a:t>Let's consider mapping out a family tree with structs.</a:t>
            </a:r>
          </a:p>
          <a:p>
            <a:pPr lvl="1"/>
            <a:r>
              <a:rPr lang="en-US" dirty="0"/>
              <a:t>Every person has a biological mother and father (generally)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person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person mom;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person dad;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i="1" dirty="0"/>
              <a:t>What's wrong with this?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AD5A6A-16A7-47B3-A631-471F4E1D7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094133"/>
              </p:ext>
            </p:extLst>
          </p:nvPr>
        </p:nvGraphicFramePr>
        <p:xfrm>
          <a:off x="6939643" y="1825625"/>
          <a:ext cx="4898571" cy="4351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2857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79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74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7F5-2DDA-49CF-96F8-520B940B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Self-referential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C6FA-BB82-4854-BA30-9DBF18C9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14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struct can't have an explicit reference to itself because of what's called </a:t>
            </a:r>
            <a:r>
              <a:rPr lang="en-US" i="1" dirty="0"/>
              <a:t>infinite descent</a:t>
            </a:r>
            <a:r>
              <a:rPr lang="en-US" dirty="0"/>
              <a:t>.</a:t>
            </a:r>
          </a:p>
          <a:p>
            <a:r>
              <a:rPr lang="en-US" dirty="0"/>
              <a:t>You can't define a person until you know what a person is.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person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person *mom;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person *dad;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/>
              <a:t>Instead, a struct can make indirect references to another person through pointers.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AD5A6A-16A7-47B3-A631-471F4E1D7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35726"/>
              </p:ext>
            </p:extLst>
          </p:nvPr>
        </p:nvGraphicFramePr>
        <p:xfrm>
          <a:off x="6939643" y="1825625"/>
          <a:ext cx="4898571" cy="4351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2857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0x8c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mom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0x6f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0xff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0x88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dad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0x6f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0xff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9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63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B6CEE-8B50-4B2B-AD55-70220B34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Built-in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"function"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5E51-5F0E-4A85-BE47-46DBF6273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function is actually an operator that works on types and expressions.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expression</a:t>
            </a:r>
          </a:p>
          <a:p>
            <a:r>
              <a:rPr lang="en-US" dirty="0"/>
              <a:t>In the first case,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</a:t>
            </a:r>
            <a:r>
              <a:rPr lang="en-US" dirty="0"/>
              <a:t> will tell you how many bytes a variable of that type takes up in memory.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 the case of array types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[10]</a:t>
            </a:r>
            <a:r>
              <a:rPr lang="en-US" dirty="0"/>
              <a:t>) it will tell you the full allocation size for an array of that size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  <a:r>
              <a:rPr lang="en-US" dirty="0"/>
              <a:t>);</a:t>
            </a:r>
          </a:p>
          <a:p>
            <a:r>
              <a:rPr lang="en-US" dirty="0"/>
              <a:t>In the second case,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expression</a:t>
            </a:r>
            <a:r>
              <a:rPr lang="en-US" dirty="0"/>
              <a:t> will give you the size of the type of the expressions value but will not evaluate the expression.</a:t>
            </a:r>
          </a:p>
          <a:p>
            <a:pPr lvl="1"/>
            <a:r>
              <a:rPr lang="en-US" dirty="0"/>
              <a:t>Since C is statically-typed, an expression will only ever result in the same type.</a:t>
            </a:r>
          </a:p>
        </p:txBody>
      </p:sp>
    </p:spTree>
    <p:extLst>
      <p:ext uri="{BB962C8B-B14F-4D97-AF65-F5344CB8AC3E}">
        <p14:creationId xmlns:p14="http://schemas.microsoft.com/office/powerpoint/2010/main" val="206181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8FBA-9E9A-4CDB-B1C1-D6EBD061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43998-F956-4359-B4F9-C75DA13F0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 all the things we learned about pointers, an interesting thing about them is that we can declare pointers to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nothingptr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A pointer is a variable that houses an address which is just a location in memory, regardless of the type of value that resides there.</a:t>
            </a:r>
          </a:p>
          <a:p>
            <a:r>
              <a:rPr lang="en-US" i="1" dirty="0"/>
              <a:t>Why is this useful?</a:t>
            </a:r>
          </a:p>
          <a:p>
            <a:r>
              <a:rPr lang="en-US" dirty="0"/>
              <a:t>In many cases, a function may need to return a generic location in memory, where the surrounding memory layout may be a mosaic of varying types.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55DFB9-8239-4A1C-B591-805590833B5D}"/>
              </a:ext>
            </a:extLst>
          </p:cNvPr>
          <p:cNvSpPr/>
          <p:nvPr/>
        </p:nvSpPr>
        <p:spPr>
          <a:xfrm>
            <a:off x="1159329" y="5535386"/>
            <a:ext cx="9797142" cy="538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8FFEA8-F112-450D-94F1-382C3971960F}"/>
              </a:ext>
            </a:extLst>
          </p:cNvPr>
          <p:cNvSpPr/>
          <p:nvPr/>
        </p:nvSpPr>
        <p:spPr>
          <a:xfrm>
            <a:off x="1159329" y="5543325"/>
            <a:ext cx="1730828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4DC6C-1513-45CA-B0B7-129C8D218A94}"/>
              </a:ext>
            </a:extLst>
          </p:cNvPr>
          <p:cNvSpPr/>
          <p:nvPr/>
        </p:nvSpPr>
        <p:spPr>
          <a:xfrm>
            <a:off x="4340681" y="5543325"/>
            <a:ext cx="1730828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AABFD7-4709-4445-9D55-74673FF9D27F}"/>
              </a:ext>
            </a:extLst>
          </p:cNvPr>
          <p:cNvSpPr/>
          <p:nvPr/>
        </p:nvSpPr>
        <p:spPr>
          <a:xfrm>
            <a:off x="6825340" y="5543325"/>
            <a:ext cx="1730828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B99F75-E55D-4E8D-8968-C88F9D0651D1}"/>
              </a:ext>
            </a:extLst>
          </p:cNvPr>
          <p:cNvSpPr/>
          <p:nvPr/>
        </p:nvSpPr>
        <p:spPr>
          <a:xfrm>
            <a:off x="8556159" y="5537765"/>
            <a:ext cx="1730828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128778-EFEC-44CC-96B7-9F62FED90AF3}"/>
              </a:ext>
            </a:extLst>
          </p:cNvPr>
          <p:cNvSpPr/>
          <p:nvPr/>
        </p:nvSpPr>
        <p:spPr>
          <a:xfrm>
            <a:off x="2890157" y="5527446"/>
            <a:ext cx="751114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80873-AB16-4751-B3E8-C014771FA3FD}"/>
              </a:ext>
            </a:extLst>
          </p:cNvPr>
          <p:cNvSpPr/>
          <p:nvPr/>
        </p:nvSpPr>
        <p:spPr>
          <a:xfrm>
            <a:off x="3646715" y="5534935"/>
            <a:ext cx="751114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3F904E-ABDC-48B0-9F4F-4B21EA38F954}"/>
              </a:ext>
            </a:extLst>
          </p:cNvPr>
          <p:cNvSpPr/>
          <p:nvPr/>
        </p:nvSpPr>
        <p:spPr>
          <a:xfrm>
            <a:off x="6079671" y="5535160"/>
            <a:ext cx="751114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282B50-4F6C-4123-9A69-57EE85B69651}"/>
              </a:ext>
            </a:extLst>
          </p:cNvPr>
          <p:cNvSpPr/>
          <p:nvPr/>
        </p:nvSpPr>
        <p:spPr>
          <a:xfrm>
            <a:off x="10281561" y="5537765"/>
            <a:ext cx="751114" cy="5388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</p:spTree>
    <p:extLst>
      <p:ext uri="{BB962C8B-B14F-4D97-AF65-F5344CB8AC3E}">
        <p14:creationId xmlns:p14="http://schemas.microsoft.com/office/powerpoint/2010/main" val="342496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6349-0781-483D-9921-B5413923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Dynamic Allocation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4760-60F4-4EB2-8AFA-8527C59F9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the only way we know of to allocate memory is through declaration statements.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type name;	type array[100];	struct type;</a:t>
            </a:r>
          </a:p>
          <a:p>
            <a:r>
              <a:rPr lang="en-US" dirty="0"/>
              <a:t>However, the big flaw with declaration statements is that they only exist within their scope.</a:t>
            </a:r>
          </a:p>
          <a:p>
            <a:pPr lvl="1"/>
            <a:r>
              <a:rPr lang="en-US" dirty="0"/>
              <a:t>Once you leave, that memory is deallocated.</a:t>
            </a:r>
          </a:p>
          <a:p>
            <a:r>
              <a:rPr lang="en-US" dirty="0"/>
              <a:t>One alternative to this is static and global variables, but the allocation size of those variables must be decided before runtime.</a:t>
            </a:r>
          </a:p>
          <a:p>
            <a:r>
              <a:rPr lang="en-US" dirty="0"/>
              <a:t>To dynamically allocate persistent blocks of memory for us to use, we need something else.</a:t>
            </a:r>
          </a:p>
        </p:txBody>
      </p:sp>
    </p:spTree>
    <p:extLst>
      <p:ext uri="{BB962C8B-B14F-4D97-AF65-F5344CB8AC3E}">
        <p14:creationId xmlns:p14="http://schemas.microsoft.com/office/powerpoint/2010/main" val="328539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6349-0781-483D-9921-B5413923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Dynamic Allocation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4760-60F4-4EB2-8AFA-8527C59F9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/>
          </a:bodyPr>
          <a:lstStyle/>
          <a:p>
            <a:r>
              <a:rPr lang="en-US" dirty="0"/>
              <a:t>In C, part of the built-in library includes a function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which will reserve memory for the caller elsewhere.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*malloc(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size); 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// from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argument is an unsigned integer specifying how many bytes malloc should allocate.</a:t>
            </a:r>
          </a:p>
          <a:p>
            <a:r>
              <a:rPr lang="en-US" dirty="0"/>
              <a:t>The function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pointer to the first byte in a block of exactly that many bytes.</a:t>
            </a:r>
          </a:p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fails to reserve such a block from its allocation buffer, it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05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144E-721E-480E-84CD-FA469F6E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Memory Model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D20B-97FB-489E-BFB7-0B04409E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makes use of an allocation buffer somewhere in memory.</a:t>
            </a:r>
          </a:p>
          <a:p>
            <a:r>
              <a:rPr lang="en-US" dirty="0"/>
              <a:t>This is implementation specific how it actually manages the memory of the allocation buffer, but it has to, at some level have storage.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allocation buffer</a:t>
            </a:r>
          </a:p>
          <a:p>
            <a:r>
              <a:rPr lang="en-US" dirty="0"/>
              <a:t>Every call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reserves some chunk of memory in this buffer.</a:t>
            </a:r>
          </a:p>
          <a:p>
            <a:r>
              <a:rPr lang="en-US" dirty="0"/>
              <a:t>This memory is persistently reserved and will stay allocated after the scope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call is left.</a:t>
            </a:r>
          </a:p>
          <a:p>
            <a:r>
              <a:rPr lang="en-US" i="1" dirty="0"/>
              <a:t>What do we do when we're done with that memory?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A18E8B-830C-405D-B711-589D69FC504A}"/>
              </a:ext>
            </a:extLst>
          </p:cNvPr>
          <p:cNvGrpSpPr/>
          <p:nvPr/>
        </p:nvGrpSpPr>
        <p:grpSpPr>
          <a:xfrm>
            <a:off x="4702626" y="3200400"/>
            <a:ext cx="5562600" cy="457200"/>
            <a:chOff x="4267200" y="3581400"/>
            <a:chExt cx="5562600" cy="4572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0D72881F-475E-4963-8A11-F214B249A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581400"/>
              <a:ext cx="914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D37AFA75-935E-4090-90B5-EBC383C99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600" y="35814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B0B894B-757A-466C-B347-F6225A1FF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581400"/>
              <a:ext cx="1219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0A810535-F764-4C8C-A138-9A812A0AD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200" y="3581400"/>
              <a:ext cx="2895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 Box 19">
              <a:extLst>
                <a:ext uri="{FF2B5EF4-FFF2-40B4-BE49-F238E27FC236}">
                  <a16:creationId xmlns:a16="http://schemas.microsoft.com/office/drawing/2014/main" id="{329BA8C9-6192-438B-BB23-C537F954A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3657601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In use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D4A68607-4C9A-4DE1-AB0F-314C4BFC1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3657601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Free</a:t>
              </a:r>
            </a:p>
          </p:txBody>
        </p:sp>
        <p:sp>
          <p:nvSpPr>
            <p:cNvPr id="11" name="Text Box 31">
              <a:extLst>
                <a:ext uri="{FF2B5EF4-FFF2-40B4-BE49-F238E27FC236}">
                  <a16:creationId xmlns:a16="http://schemas.microsoft.com/office/drawing/2014/main" id="{99C090B1-4BF3-4419-8E3F-8DF8B1AF6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657601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In use</a:t>
              </a:r>
            </a:p>
          </p:txBody>
        </p:sp>
        <p:sp>
          <p:nvSpPr>
            <p:cNvPr id="12" name="Text Box 32">
              <a:extLst>
                <a:ext uri="{FF2B5EF4-FFF2-40B4-BE49-F238E27FC236}">
                  <a16:creationId xmlns:a16="http://schemas.microsoft.com/office/drawing/2014/main" id="{805F4071-959E-4E2B-9AE8-84CF7438A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7200" y="3657601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Free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4046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521A-9D7D-454B-99C3-793D45D5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Deallocating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B069B-CC8B-416B-A0C6-7CFCB9B3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release memory that has been allocated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, we need to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function.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takes an arbitrary address as input and </a:t>
            </a:r>
            <a:r>
              <a:rPr lang="en-US" dirty="0" err="1"/>
              <a:t>unreserves</a:t>
            </a:r>
            <a:r>
              <a:rPr lang="en-US" dirty="0"/>
              <a:t> memory allocated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After this is done, access to that memory is NOT sanctioned and CAN cause serious problems.</a:t>
            </a:r>
          </a:p>
          <a:p>
            <a:r>
              <a:rPr lang="en-US" dirty="0"/>
              <a:t>Attempting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memory that was not allocated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will result in undefined behavior.</a:t>
            </a:r>
          </a:p>
          <a:p>
            <a:r>
              <a:rPr lang="en-US" dirty="0"/>
              <a:t>Failing to call free for when you're done malloc allocated memory can cause a </a:t>
            </a:r>
            <a:r>
              <a:rPr lang="en-US" i="1" dirty="0"/>
              <a:t>memory leak</a:t>
            </a:r>
            <a:r>
              <a:rPr lang="en-US" dirty="0"/>
              <a:t>, when memory overtime is wastefully occupied.</a:t>
            </a:r>
          </a:p>
        </p:txBody>
      </p:sp>
    </p:spTree>
    <p:extLst>
      <p:ext uri="{BB962C8B-B14F-4D97-AF65-F5344CB8AC3E}">
        <p14:creationId xmlns:p14="http://schemas.microsoft.com/office/powerpoint/2010/main" val="104418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1EE0-0A7D-482A-B70C-819FF27F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Fragmentation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5E05F-8262-465A-8D24-52569D22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stagger calls to malloc and free in random ways, there's an interesting and difficult problem that arises.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alloc</a:t>
            </a:r>
            <a:r>
              <a:rPr lang="en-US" dirty="0"/>
              <a:t> buffer</a:t>
            </a:r>
          </a:p>
          <a:p>
            <a:r>
              <a:rPr lang="en-US" dirty="0"/>
              <a:t>These allocation buffer will eventually have numerous gaps.</a:t>
            </a:r>
          </a:p>
          <a:p>
            <a:r>
              <a:rPr lang="en-US" dirty="0"/>
              <a:t>Although there is probably enough net total memory available for another allocation, there is no contiguous block of memory with enough for a larger allocation.</a:t>
            </a:r>
          </a:p>
          <a:p>
            <a:pPr lvl="1"/>
            <a:r>
              <a:rPr lang="en-US" dirty="0"/>
              <a:t>This is called fragmentation.</a:t>
            </a:r>
          </a:p>
          <a:p>
            <a:r>
              <a:rPr lang="en-US" i="1" dirty="0"/>
              <a:t>Why can't we defrag the allocation buffer like we could with a hard drive?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EB622C-E881-4CFA-BB05-908CEEF3923C}"/>
              </a:ext>
            </a:extLst>
          </p:cNvPr>
          <p:cNvGrpSpPr/>
          <p:nvPr/>
        </p:nvGrpSpPr>
        <p:grpSpPr>
          <a:xfrm>
            <a:off x="4065814" y="2686957"/>
            <a:ext cx="5562600" cy="457200"/>
            <a:chOff x="2743200" y="3581400"/>
            <a:chExt cx="5562600" cy="457200"/>
          </a:xfrm>
        </p:grpSpPr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6788DBB5-1179-4707-A02D-E8EED2DD7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581400"/>
              <a:ext cx="914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C74D7233-2CF4-45C8-9EC6-FC0E2950D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5814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A6892E0E-94C5-4AFB-A4AB-7C9694030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3581400"/>
              <a:ext cx="1219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2C53827B-0F68-43FD-8D3C-8FCC460BA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3581400"/>
              <a:ext cx="2895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3086CE23-5BD1-4368-8B8B-7CCF97623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3657600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In use</a:t>
              </a:r>
            </a:p>
          </p:txBody>
        </p:sp>
        <p:sp>
          <p:nvSpPr>
            <p:cNvPr id="24" name="Text Box 15">
              <a:extLst>
                <a:ext uri="{FF2B5EF4-FFF2-40B4-BE49-F238E27FC236}">
                  <a16:creationId xmlns:a16="http://schemas.microsoft.com/office/drawing/2014/main" id="{21F5C889-8CB3-4E71-92BE-F1291A6C4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3657600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Free</a:t>
              </a: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57C26FF0-9D8F-4540-92C6-01728F1D0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3657600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In use</a:t>
              </a: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8569DF63-6D74-4930-B514-19D48F44F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3657600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Free</a:t>
              </a:r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82F806AA-5495-44F6-A83E-F1E87DB19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9800" y="3581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id="{6D8EFB97-505C-49BF-A59A-FF6012FF8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581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4">
              <a:extLst>
                <a:ext uri="{FF2B5EF4-FFF2-40B4-BE49-F238E27FC236}">
                  <a16:creationId xmlns:a16="http://schemas.microsoft.com/office/drawing/2014/main" id="{13B1F032-5BBB-401B-8A8A-7C71C4CA5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800" y="3657600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In use</a:t>
              </a:r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670A3107-F9A0-48D6-9456-8AEAB449D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3581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26">
              <a:extLst>
                <a:ext uri="{FF2B5EF4-FFF2-40B4-BE49-F238E27FC236}">
                  <a16:creationId xmlns:a16="http://schemas.microsoft.com/office/drawing/2014/main" id="{C01BE591-A0E7-49CB-9575-1E6756CF8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3657600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Free</a:t>
              </a:r>
            </a:p>
          </p:txBody>
        </p:sp>
        <p:sp>
          <p:nvSpPr>
            <p:cNvPr id="32" name="Text Box 27">
              <a:extLst>
                <a:ext uri="{FF2B5EF4-FFF2-40B4-BE49-F238E27FC236}">
                  <a16:creationId xmlns:a16="http://schemas.microsoft.com/office/drawing/2014/main" id="{C3F2796F-518C-47D7-803F-2E22132E6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3657600"/>
              <a:ext cx="736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dirty="0"/>
                <a:t>In 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23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6A38-D51D-42B5-8D52-F43F3AE2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B89DF-3EF1-4495-A7B9-505A2BDD5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language predates widespread object orientation.</a:t>
            </a:r>
          </a:p>
          <a:p>
            <a:r>
              <a:rPr lang="en-US" dirty="0"/>
              <a:t>Hence, C doesn't have built-in Object functionality.</a:t>
            </a:r>
          </a:p>
          <a:p>
            <a:pPr lvl="1"/>
            <a:r>
              <a:rPr lang="en-US" dirty="0"/>
              <a:t>Though it's something that can and has been added to the language; see C++ </a:t>
            </a:r>
          </a:p>
          <a:p>
            <a:r>
              <a:rPr lang="en-US" dirty="0"/>
              <a:t>You should already be familiar from previous classes that it's useful to group multiple related data values together as a first-class citizen.</a:t>
            </a:r>
          </a:p>
          <a:p>
            <a:pPr lvl="1"/>
            <a:r>
              <a:rPr lang="en-US" dirty="0"/>
              <a:t>A first-class citizens are any part of a language which can be passed in as an argument to functions, returned from a function, assigned to a variable, etc.</a:t>
            </a:r>
          </a:p>
          <a:p>
            <a:r>
              <a:rPr lang="en-US" dirty="0"/>
              <a:t>So far, we only know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s, addresses,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.</a:t>
            </a:r>
          </a:p>
          <a:p>
            <a:r>
              <a:rPr lang="en-US" dirty="0"/>
              <a:t>C facilitates this for multiple values with what are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4003705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F69A-C1AD-4E9E-88DA-30C54D82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Allocating Multiple Typed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99A5D-31B5-43A2-B68B-AACE7E779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10" y="1825625"/>
            <a:ext cx="1113563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you're able to ask for a certain number of bytes with malloc, it's often useful to ask for "enough room for X values of Y type."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*name = (Y *) malloc(X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(Y));</a:t>
            </a:r>
          </a:p>
          <a:p>
            <a:r>
              <a:rPr lang="en-US" dirty="0"/>
              <a:t>This is architecture independent!</a:t>
            </a:r>
          </a:p>
          <a:p>
            <a:r>
              <a:rPr lang="en-US" dirty="0"/>
              <a:t>Whereas we often hope that we're on a modern system with 4-byte integers, this works even for architectures where integers are 2-byte, 8-byte, or other!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*name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*) malloc(100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/>
              <a:t>The above gives us 400 bytes on our Unix system or enough space for 100 integers on any </a:t>
            </a:r>
            <a:r>
              <a:rPr lang="en-US" dirty="0" err="1"/>
              <a:t>archtecture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180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B0E9-DFAE-425B-BC6D-7A399C49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type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B608-D6E7-44A3-B8A9-FB1F2852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structs, you can define a new datatype within the C programming language for use with your program.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type1 member1;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…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A struct has three pieces to it: the </a:t>
            </a:r>
            <a:r>
              <a:rPr lang="en-US" b="1" dirty="0">
                <a:solidFill>
                  <a:srgbClr val="C00000"/>
                </a:solidFill>
              </a:rPr>
              <a:t>struct keyword</a:t>
            </a:r>
            <a:r>
              <a:rPr lang="en-US" dirty="0"/>
              <a:t>,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en-US" dirty="0"/>
              <a:t> of the new struct type, and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 block</a:t>
            </a:r>
            <a:r>
              <a:rPr lang="en-US" dirty="0"/>
              <a:t> of variable declarations called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members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block must have at least one member but can have any number of them.</a:t>
            </a:r>
          </a:p>
        </p:txBody>
      </p:sp>
    </p:spTree>
    <p:extLst>
      <p:ext uri="{BB962C8B-B14F-4D97-AF65-F5344CB8AC3E}">
        <p14:creationId xmlns:p14="http://schemas.microsoft.com/office/powerpoint/2010/main" val="419272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5F6A-B606-4982-8B45-D4BD227C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8D71A-29EF-41B4-95EA-5B3CFB18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Below is an example of a struct type definition;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r>
              <a:rPr lang="en-US" dirty="0"/>
              <a:t>To make use of the type, we need to declare a variable of that type.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origin;</a:t>
            </a:r>
            <a:r>
              <a:rPr lang="en-US" dirty="0"/>
              <a:t> </a:t>
            </a:r>
          </a:p>
          <a:p>
            <a:r>
              <a:rPr lang="en-US" dirty="0"/>
              <a:t>The type is not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but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</a:t>
            </a:r>
            <a:r>
              <a:rPr lang="en-US" dirty="0"/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B8D5C4-F95E-47B6-8A46-38FFE1CE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2991"/>
              </p:ext>
            </p:extLst>
          </p:nvPr>
        </p:nvGraphicFramePr>
        <p:xfrm>
          <a:off x="7447004" y="1825628"/>
          <a:ext cx="3906795" cy="4351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2265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302265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302265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origin.x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origin.y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9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14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5F6A-B606-4982-8B45-D4BD227C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8D71A-29EF-41B4-95EA-5B3CFB18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1168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you can saw, the rules for variables apply normally.</a:t>
            </a:r>
          </a:p>
          <a:p>
            <a:pPr lvl="1"/>
            <a:r>
              <a:rPr lang="en-US" dirty="0"/>
              <a:t>Values in automatic variables that are not explicitly set are junk.</a:t>
            </a:r>
          </a:p>
          <a:p>
            <a:r>
              <a:rPr lang="en-US" dirty="0"/>
              <a:t>Also, make a note that the order of members in memory match the order of declaration.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point origin;</a:t>
            </a:r>
          </a:p>
          <a:p>
            <a:r>
              <a:rPr lang="en-US" dirty="0"/>
              <a:t>To access a member variable of a struct, use the dot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) operator.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B8D5C4-F95E-47B6-8A46-38FFE1CE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16224"/>
              </p:ext>
            </p:extLst>
          </p:nvPr>
        </p:nvGraphicFramePr>
        <p:xfrm>
          <a:off x="7447004" y="1825628"/>
          <a:ext cx="3906795" cy="4351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2265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302265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302265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origin.x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origin.y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9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2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C3AB-70F8-491C-9F88-8B5F4893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initialize and assign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B850-B206-486B-A260-E61912B84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It's also possible to initialize a struct during declaration of a struct variable.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point origin = {0, 0};</a:t>
            </a:r>
          </a:p>
          <a:p>
            <a:r>
              <a:rPr lang="en-US" dirty="0"/>
              <a:t>The block in this case is called a compound literal, and will be implicitly interpreted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point</a:t>
            </a:r>
            <a:r>
              <a:rPr lang="en-US" dirty="0"/>
              <a:t> value.</a:t>
            </a:r>
          </a:p>
          <a:p>
            <a:pPr lvl="1"/>
            <a:r>
              <a:rPr lang="en-US" dirty="0"/>
              <a:t>The block must have the right amount of values for the struct for this assignment to be meaningful, but you can set fewer or more (dangerous!)</a:t>
            </a:r>
          </a:p>
          <a:p>
            <a:r>
              <a:rPr lang="en-US" dirty="0"/>
              <a:t>After declaration, assignment with compound literals must be done with explicit casting.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origin = (struct point) {0, 0};</a:t>
            </a:r>
          </a:p>
        </p:txBody>
      </p:sp>
    </p:spTree>
    <p:extLst>
      <p:ext uri="{BB962C8B-B14F-4D97-AF65-F5344CB8AC3E}">
        <p14:creationId xmlns:p14="http://schemas.microsoft.com/office/powerpoint/2010/main" val="229736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9AA0-4B7A-48E4-B0F1-1D84260A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Arrays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D9B61-642D-463E-8B72-15ABE37E6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recall, arrays are defined as follows: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/>
          </a:p>
          <a:p>
            <a:r>
              <a:rPr lang="en-US" dirty="0"/>
              <a:t>Now that we have struct types, you can declare arrays of struct types in the same way you would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s.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/>
          </a:p>
          <a:p>
            <a:r>
              <a:rPr lang="en-US" dirty="0"/>
              <a:t>You can also declare the contents of a struct array literally like so: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point points[] =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{0, 0}, {1, 0}, {0, 1}, {1, 1}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  <a:endParaRPr lang="en-US" dirty="0"/>
          </a:p>
          <a:p>
            <a:r>
              <a:rPr lang="en-US" dirty="0"/>
              <a:t>If the number of elements of the array isn't specified, it will allocate enough space for the literal elements.</a:t>
            </a:r>
          </a:p>
        </p:txBody>
      </p:sp>
    </p:spTree>
    <p:extLst>
      <p:ext uri="{BB962C8B-B14F-4D97-AF65-F5344CB8AC3E}">
        <p14:creationId xmlns:p14="http://schemas.microsoft.com/office/powerpoint/2010/main" val="423306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9AA0-4B7A-48E4-B0F1-1D84260A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Pointers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D9B61-642D-463E-8B72-15ABE37E6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1341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memory, a struct is stored together with it's members.</a:t>
            </a:r>
          </a:p>
          <a:p>
            <a:r>
              <a:rPr lang="en-US" dirty="0"/>
              <a:t>The address of the struct variable itself is the same address as its first member.</a:t>
            </a:r>
          </a:p>
          <a:p>
            <a:r>
              <a:rPr lang="en-US" dirty="0"/>
              <a:t>Again, structs work like other types for pointers: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point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 As do the address-of and value-at operators.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(struct point) {0, 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&amp;origin;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2A927E-A136-4F24-A161-2F1977FF4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52054"/>
              </p:ext>
            </p:extLst>
          </p:nvPr>
        </p:nvGraphicFramePr>
        <p:xfrm>
          <a:off x="6972299" y="1825625"/>
          <a:ext cx="4898571" cy="4446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2857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origin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origin.y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0x00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9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69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7F5-2DDA-49CF-96F8-520B940B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– Pointers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C6FA-BB82-4854-BA30-9DBF18C92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pointer to a struct, it can be rather tedious to access members of the struct through it's address.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).x += dx;</a:t>
            </a:r>
          </a:p>
          <a:p>
            <a:r>
              <a:rPr lang="en-US" dirty="0"/>
              <a:t>In general, the fewer parenthesis that an expression has, the better.</a:t>
            </a:r>
          </a:p>
          <a:p>
            <a:r>
              <a:rPr lang="en-US" dirty="0"/>
              <a:t>There is a syntactic sugar for this operation of accessing the members of a struct at an address.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-&gt;x += dx;</a:t>
            </a:r>
          </a:p>
          <a:p>
            <a:r>
              <a:rPr lang="en-US" dirty="0"/>
              <a:t>The arrow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) simplifies indirectly referencing members.</a:t>
            </a:r>
          </a:p>
          <a:p>
            <a:pPr lvl="1"/>
            <a:r>
              <a:rPr lang="en-US" dirty="0"/>
              <a:t>Fewer characters, cleaner, less holding the shift key.</a:t>
            </a:r>
          </a:p>
        </p:txBody>
      </p:sp>
    </p:spTree>
    <p:extLst>
      <p:ext uri="{BB962C8B-B14F-4D97-AF65-F5344CB8AC3E}">
        <p14:creationId xmlns:p14="http://schemas.microsoft.com/office/powerpoint/2010/main" val="247808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849</Words>
  <Application>Microsoft Office PowerPoint</Application>
  <PresentationFormat>Widescreen</PresentationFormat>
  <Paragraphs>284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Office Theme</vt:lpstr>
      <vt:lpstr>CS 240 – Lecture 16</vt:lpstr>
      <vt:lpstr>Types – struct types</vt:lpstr>
      <vt:lpstr>Types – structs type definition</vt:lpstr>
      <vt:lpstr>Types – struct types</vt:lpstr>
      <vt:lpstr>Types – struct members</vt:lpstr>
      <vt:lpstr>Types – struct initialize and assign</vt:lpstr>
      <vt:lpstr>structs – Arrays of struct types</vt:lpstr>
      <vt:lpstr>structs – Pointers to structs</vt:lpstr>
      <vt:lpstr>structs – Pointers to structs</vt:lpstr>
      <vt:lpstr>structs – Nested structs</vt:lpstr>
      <vt:lpstr>structs – Self-referential structs</vt:lpstr>
      <vt:lpstr>structs – Self-referential structs</vt:lpstr>
      <vt:lpstr>Language Built-in – sizeof "function"</vt:lpstr>
      <vt:lpstr>Memory – void pointer</vt:lpstr>
      <vt:lpstr>Memory – Dynamic Allocation with malloc</vt:lpstr>
      <vt:lpstr>Memory – Dynamic Allocation with malloc</vt:lpstr>
      <vt:lpstr>Memory – Memory Model of malloc</vt:lpstr>
      <vt:lpstr>Memory – Deallocating malloc Memory</vt:lpstr>
      <vt:lpstr>Memory – Fragmentation </vt:lpstr>
      <vt:lpstr>Memory – Allocating Multiple Typed Units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188</cp:revision>
  <dcterms:created xsi:type="dcterms:W3CDTF">2018-02-13T17:54:08Z</dcterms:created>
  <dcterms:modified xsi:type="dcterms:W3CDTF">2018-04-11T15:54:47Z</dcterms:modified>
</cp:coreProperties>
</file>