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9" r:id="rId13"/>
    <p:sldId id="270" r:id="rId14"/>
    <p:sldId id="268" r:id="rId15"/>
    <p:sldId id="280" r:id="rId16"/>
    <p:sldId id="281" r:id="rId17"/>
    <p:sldId id="282" r:id="rId18"/>
    <p:sldId id="283" r:id="rId19"/>
    <p:sldId id="284" r:id="rId20"/>
    <p:sldId id="28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71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4E96B-9919-415C-9F75-D34A05C6A593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BE771A-3DC3-4E94-B61A-E7FD8E44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715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8FB2B-196F-4217-9F2D-78766F8F81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A5DAEF-48E1-40D9-B625-2495BBD30D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D3DB8F-7BB2-4D48-9537-6EC82FCF6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490CF-6703-4D3C-AF58-1233E139D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032D8-4DDD-433B-AC5A-EE763981D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538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ACD3F-808A-4AE8-B9E6-CC154A54C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86BE6A-0AE7-4FEC-8A64-3038B49179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748D3-BE83-40AC-89D9-18347CA40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9192E-2CB6-432E-9F86-55A86D481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5ADFC-FD27-4986-8482-A7DFF3D90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197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6BDC03-89FB-4A58-98CB-C15E85339C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D23766-7E00-432F-8A72-9C15C9C1C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F5BC7-4E2D-421F-A51C-9FB23A48A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43636-7167-42F1-8F23-3BD395B77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9A0DD-8804-430F-B782-FC9627C29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924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C4ED8-DF31-4388-AFC4-331390242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C8597-C33B-4A05-A553-475AE9682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EB9BA-F605-4970-BBCC-0665F8C50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C93A9-5F40-43F2-BC38-BDCCF0CCF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2F793-32D0-48F1-81DD-0E421125B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14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32FB8-E216-4427-B972-2489FDAAC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7DD94C-D220-4793-A330-8C9E0867D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7A0C6-1683-4046-9284-63923A3D4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0BAD3-C145-4CBB-B1F9-B257AFF7D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1CE79-F3DA-480F-A20F-B8367CFC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95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03A2C-6BA7-4FBF-BD37-1A77A868A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DF81E-93B4-48C4-B7B9-67393781A7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D4FD47-8863-4BE2-904E-13C74C3786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57C7C1-8D99-4AFE-9474-D4FE432E9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62F7CA-827A-4205-A39A-FA6EC2B70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C2E7D9-BC64-43D3-B222-20EA5DEE8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57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C24BE-A911-4251-B863-F38B70356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ACFECD-70D8-480C-A0D9-19B177B97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F7BF30-43D9-4351-9DF6-50D25A91A4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B1046B-E6EB-4880-B890-43C49D3E3E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5E9268-4E9A-4B38-AE66-19A0287F9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CB67D6-A3B9-4765-9C30-7B25FDFCB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F71B7D-D643-45AC-8C42-0600C59D9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0BA59A-3F36-4FC8-AF94-48E797252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253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28D6-CB21-4636-B86C-08E5633DA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806D21-C3F3-4FC8-8AD0-66C75BF63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49D5A3-80A4-4892-99A4-4B32C432E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677B00-F29B-4958-AC6E-6AC3288A2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13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BE2919-ADE1-4004-92B0-A21725ABC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DE3333-10AA-45D1-92C9-C73C84CBD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82A02C-A8F1-4560-B3FF-E1371E46B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699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E5A21-32FF-432D-837D-11C066296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2A8D7-D963-424B-B4A2-C8D6A6956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873E7-BDA1-43CB-9F83-A05125D0AC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7B82E4-E344-4923-8125-EA29404DC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B354C0-9CBE-4FC0-B707-DAE170A98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4CCCD2-2264-4C64-866F-B0F45D2C9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007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88D5E-E4C8-43EE-A289-494244B98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034B32-57B2-44D0-8012-0783610F9E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4F462D-0D3C-41F7-95DB-E1F0C0F8A7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1DC08A-C710-4597-A8F0-7E0F1A824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41A9AB-DDBA-4478-81F6-CF7EBBEAE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B40193-6741-4A3A-9311-752BFBEAF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421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DCCD6F-F548-4F15-9CAF-E0B20D58F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BDFA7C-2074-47ED-BEF2-8A5B159C0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8AE139-61FB-4286-B49E-25779FD752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D0797-4211-4EAC-87BB-30E526ADCD08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5DC04-1413-4FEF-A0E4-B23C4564CC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ED220-553F-4762-B020-8DA6F873C8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4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34711-4849-44FD-B947-EF6539837F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 240 – Lecture 16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8D8373-D991-4A14-A951-156CE136C6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>
                <a:cs typeface="Courier New" panose="02070309020205020404" pitchFamily="49" charset="0"/>
              </a:rPr>
              <a:t>Structs, Struct Arrays, Struct Pointers,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cs typeface="Courier New" panose="02070309020205020404" pitchFamily="49" charset="0"/>
              </a:rPr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dirty="0">
                <a:cs typeface="Courier New" panose="02070309020205020404" pitchFamily="49" charset="0"/>
              </a:rPr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dirty="0">
                <a:cs typeface="Courier New" panose="02070309020205020404" pitchFamily="49" charset="0"/>
              </a:rPr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cs typeface="Courier New" panose="02070309020205020404" pitchFamily="49" charset="0"/>
              </a:rPr>
              <a:t> pointer</a:t>
            </a:r>
          </a:p>
        </p:txBody>
      </p:sp>
    </p:spTree>
    <p:extLst>
      <p:ext uri="{BB962C8B-B14F-4D97-AF65-F5344CB8AC3E}">
        <p14:creationId xmlns:p14="http://schemas.microsoft.com/office/powerpoint/2010/main" val="2189846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407F5-2DDA-49CF-96F8-520B940B9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/>
              <a:t>s – Nested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/>
              <a:t>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5C6FA-BB82-4854-BA30-9DBF18C92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386943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Let's say that we wanted to use the point struct we defined earlier to describe a rectangle.</a:t>
            </a:r>
          </a:p>
          <a:p>
            <a:r>
              <a:rPr lang="en-US" dirty="0"/>
              <a:t>In general, a rectangle can be uniquely determined by the following properties:</a:t>
            </a:r>
          </a:p>
          <a:p>
            <a:pPr lvl="1"/>
            <a:r>
              <a:rPr lang="en-US" dirty="0"/>
              <a:t>Top-left vertex point.</a:t>
            </a:r>
          </a:p>
          <a:p>
            <a:pPr lvl="1"/>
            <a:r>
              <a:rPr lang="en-US" dirty="0"/>
              <a:t>Height</a:t>
            </a:r>
          </a:p>
          <a:p>
            <a:pPr lvl="1"/>
            <a:r>
              <a:rPr lang="en-US" dirty="0"/>
              <a:t>Width</a:t>
            </a:r>
          </a:p>
          <a:p>
            <a:pPr lvl="1"/>
            <a:r>
              <a:rPr lang="en-US" dirty="0"/>
              <a:t>Rotation about top-left point</a:t>
            </a:r>
            <a:br>
              <a:rPr lang="en-US" dirty="0"/>
            </a:br>
            <a:r>
              <a:rPr lang="en-US" dirty="0"/>
              <a:t>(let's pretend all rectangles sit flat to ignore this)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54A3370-8DCD-4531-A68D-C39E7FB27B8D}"/>
              </a:ext>
            </a:extLst>
          </p:cNvPr>
          <p:cNvSpPr txBox="1">
            <a:spLocks/>
          </p:cNvSpPr>
          <p:nvPr/>
        </p:nvSpPr>
        <p:spPr>
          <a:xfrm>
            <a:off x="5829300" y="1825625"/>
            <a:ext cx="5829299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 rectangle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struct point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topleft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height;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width;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dirty="0"/>
              <a:t>As you can see, structs can be members of other struct types without any issue.</a:t>
            </a:r>
          </a:p>
          <a:p>
            <a:r>
              <a:rPr lang="en-US" i="1" dirty="0"/>
              <a:t>Can a struct be a member of it's own definition?</a:t>
            </a:r>
          </a:p>
        </p:txBody>
      </p:sp>
    </p:spTree>
    <p:extLst>
      <p:ext uri="{BB962C8B-B14F-4D97-AF65-F5344CB8AC3E}">
        <p14:creationId xmlns:p14="http://schemas.microsoft.com/office/powerpoint/2010/main" val="2945707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407F5-2DDA-49CF-96F8-520B940B9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/>
              <a:t>s – Self-referential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/>
              <a:t>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5C6FA-BB82-4854-BA30-9DBF18C92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101443" cy="4351338"/>
          </a:xfrm>
        </p:spPr>
        <p:txBody>
          <a:bodyPr>
            <a:normAutofit/>
          </a:bodyPr>
          <a:lstStyle/>
          <a:p>
            <a:r>
              <a:rPr lang="en-US" dirty="0"/>
              <a:t>Let's consider mapping out a family tree with structs.</a:t>
            </a:r>
          </a:p>
          <a:p>
            <a:pPr lvl="1"/>
            <a:r>
              <a:rPr lang="en-US" dirty="0"/>
              <a:t>Every person has a biological mother and father (generally)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struct person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  struct person mom;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  struct person dad;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i="1" dirty="0"/>
              <a:t>What's wrong with this?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EAD5A6A-16A7-47B3-A631-471F4E1D78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094133"/>
              </p:ext>
            </p:extLst>
          </p:nvPr>
        </p:nvGraphicFramePr>
        <p:xfrm>
          <a:off x="6939643" y="1825625"/>
          <a:ext cx="4898571" cy="435133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32857">
                  <a:extLst>
                    <a:ext uri="{9D8B030D-6E8A-4147-A177-3AD203B41FA5}">
                      <a16:colId xmlns:a16="http://schemas.microsoft.com/office/drawing/2014/main" val="2479240257"/>
                    </a:ext>
                  </a:extLst>
                </a:gridCol>
                <a:gridCol w="1632857">
                  <a:extLst>
                    <a:ext uri="{9D8B030D-6E8A-4147-A177-3AD203B41FA5}">
                      <a16:colId xmlns:a16="http://schemas.microsoft.com/office/drawing/2014/main" val="67358780"/>
                    </a:ext>
                  </a:extLst>
                </a:gridCol>
                <a:gridCol w="1632857">
                  <a:extLst>
                    <a:ext uri="{9D8B030D-6E8A-4147-A177-3AD203B41FA5}">
                      <a16:colId xmlns:a16="http://schemas.microsoft.com/office/drawing/2014/main" val="3010030573"/>
                    </a:ext>
                  </a:extLst>
                </a:gridCol>
              </a:tblGrid>
              <a:tr h="48348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Variable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8991817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*junk*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???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4605664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*junk*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???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0552902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*junk*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???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7385561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*junk*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???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8244414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*junk*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???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032340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*junk*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???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7826512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*junk*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???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7052114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*junk*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???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97907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2740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407F5-2DDA-49CF-96F8-520B940B9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/>
              <a:t>s – Self-referential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/>
              <a:t>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5C6FA-BB82-4854-BA30-9DBF18C92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101443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 struct can't have an explicit reference to itself because of what's called </a:t>
            </a:r>
            <a:r>
              <a:rPr lang="en-US" i="1" dirty="0"/>
              <a:t>infinite descent</a:t>
            </a:r>
            <a:r>
              <a:rPr lang="en-US" dirty="0"/>
              <a:t>.</a:t>
            </a:r>
          </a:p>
          <a:p>
            <a:r>
              <a:rPr lang="en-US" dirty="0"/>
              <a:t>You can't define a person until you know what a person is.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struct person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  struct person *mom;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  struct person *dad;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dirty="0"/>
              <a:t>Instead, a struct can make indirect references to another person through pointers.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EAD5A6A-16A7-47B3-A631-471F4E1D78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235726"/>
              </p:ext>
            </p:extLst>
          </p:nvPr>
        </p:nvGraphicFramePr>
        <p:xfrm>
          <a:off x="6939643" y="1825625"/>
          <a:ext cx="4898571" cy="435133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32857">
                  <a:extLst>
                    <a:ext uri="{9D8B030D-6E8A-4147-A177-3AD203B41FA5}">
                      <a16:colId xmlns:a16="http://schemas.microsoft.com/office/drawing/2014/main" val="2479240257"/>
                    </a:ext>
                  </a:extLst>
                </a:gridCol>
                <a:gridCol w="1632857">
                  <a:extLst>
                    <a:ext uri="{9D8B030D-6E8A-4147-A177-3AD203B41FA5}">
                      <a16:colId xmlns:a16="http://schemas.microsoft.com/office/drawing/2014/main" val="67358780"/>
                    </a:ext>
                  </a:extLst>
                </a:gridCol>
                <a:gridCol w="1632857">
                  <a:extLst>
                    <a:ext uri="{9D8B030D-6E8A-4147-A177-3AD203B41FA5}">
                      <a16:colId xmlns:a16="http://schemas.microsoft.com/office/drawing/2014/main" val="3010030573"/>
                    </a:ext>
                  </a:extLst>
                </a:gridCol>
              </a:tblGrid>
              <a:tr h="48348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Variable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8991817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0x82ff6f80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0x8c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mom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605664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0x82ff6f81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0x6f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552902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0x82ff6f82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0xff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385561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0x82ff6f83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244414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0x82ff6f84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0x88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dad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32340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0x82ff6f85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0x6f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826512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0x82ff6f86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0xff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052114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0x82ff6f87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7907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2632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B6CEE-8B50-4B2B-AD55-70220B348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Built-in –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/>
              <a:t> "function"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75E51-5F0E-4A85-BE47-46DBF6273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/>
              <a:t> function is actually an operator that works on types and expressions.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(type)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expression</a:t>
            </a:r>
          </a:p>
          <a:p>
            <a:r>
              <a:rPr lang="en-US" dirty="0"/>
              <a:t>In the first case,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(type)</a:t>
            </a:r>
            <a:r>
              <a:rPr lang="en-US" dirty="0"/>
              <a:t> will tell you how many bytes a variable of that type takes up in memory.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In the case of array types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[10]</a:t>
            </a:r>
            <a:r>
              <a:rPr lang="en-US" dirty="0"/>
              <a:t>) it will tell you the full allocation size for an array of that size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40</a:t>
            </a:r>
            <a:r>
              <a:rPr lang="en-US" dirty="0"/>
              <a:t>);</a:t>
            </a:r>
          </a:p>
          <a:p>
            <a:r>
              <a:rPr lang="en-US" dirty="0"/>
              <a:t>In the second case,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expression</a:t>
            </a:r>
            <a:r>
              <a:rPr lang="en-US" dirty="0"/>
              <a:t> will give you the size of the type of the expressions value but will not evaluate the expression.</a:t>
            </a:r>
          </a:p>
          <a:p>
            <a:pPr lvl="1"/>
            <a:r>
              <a:rPr lang="en-US" dirty="0"/>
              <a:t>Since C is statically-typed, an expression will only ever result in the same type.</a:t>
            </a:r>
          </a:p>
        </p:txBody>
      </p:sp>
    </p:spTree>
    <p:extLst>
      <p:ext uri="{BB962C8B-B14F-4D97-AF65-F5344CB8AC3E}">
        <p14:creationId xmlns:p14="http://schemas.microsoft.com/office/powerpoint/2010/main" val="2061811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78FBA-9E9A-4CDB-B1C1-D6EBD0612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–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/>
              <a:t> pointer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43998-F956-4359-B4F9-C75DA13F0D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Of all the things we learned about pointers, an interesting thing about them is that we can declare pointers to be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void 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nothingptr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/>
              <a:t>A pointer is a variable that houses an address which is just a location in memory, regardless of the type of value that resides there.</a:t>
            </a:r>
          </a:p>
          <a:p>
            <a:r>
              <a:rPr lang="en-US" i="1" dirty="0"/>
              <a:t>Why is this useful?</a:t>
            </a:r>
          </a:p>
          <a:p>
            <a:r>
              <a:rPr lang="en-US" dirty="0"/>
              <a:t>In many cases, a function may need to return a generic location in memory, where the surrounding memory layout may be a mosaic of varying types.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B55DFB9-8239-4A1C-B591-805590833B5D}"/>
              </a:ext>
            </a:extLst>
          </p:cNvPr>
          <p:cNvSpPr/>
          <p:nvPr/>
        </p:nvSpPr>
        <p:spPr>
          <a:xfrm>
            <a:off x="1159329" y="5535386"/>
            <a:ext cx="9797142" cy="5388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8FFEA8-F112-450D-94F1-382C3971960F}"/>
              </a:ext>
            </a:extLst>
          </p:cNvPr>
          <p:cNvSpPr/>
          <p:nvPr/>
        </p:nvSpPr>
        <p:spPr>
          <a:xfrm>
            <a:off x="1159329" y="5543325"/>
            <a:ext cx="1730828" cy="53884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54DC6C-1513-45CA-B0B7-129C8D218A94}"/>
              </a:ext>
            </a:extLst>
          </p:cNvPr>
          <p:cNvSpPr/>
          <p:nvPr/>
        </p:nvSpPr>
        <p:spPr>
          <a:xfrm>
            <a:off x="4340681" y="5543325"/>
            <a:ext cx="1730828" cy="53884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AABFD7-4709-4445-9D55-74673FF9D27F}"/>
              </a:ext>
            </a:extLst>
          </p:cNvPr>
          <p:cNvSpPr/>
          <p:nvPr/>
        </p:nvSpPr>
        <p:spPr>
          <a:xfrm>
            <a:off x="6825340" y="5543325"/>
            <a:ext cx="1730828" cy="53884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9B99F75-E55D-4E8D-8968-C88F9D0651D1}"/>
              </a:ext>
            </a:extLst>
          </p:cNvPr>
          <p:cNvSpPr/>
          <p:nvPr/>
        </p:nvSpPr>
        <p:spPr>
          <a:xfrm>
            <a:off x="8556159" y="5537765"/>
            <a:ext cx="1730828" cy="53884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4128778-EFEC-44CC-96B7-9F62FED90AF3}"/>
              </a:ext>
            </a:extLst>
          </p:cNvPr>
          <p:cNvSpPr/>
          <p:nvPr/>
        </p:nvSpPr>
        <p:spPr>
          <a:xfrm>
            <a:off x="2890157" y="5527446"/>
            <a:ext cx="751114" cy="53884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780873-AB16-4751-B3E8-C014771FA3FD}"/>
              </a:ext>
            </a:extLst>
          </p:cNvPr>
          <p:cNvSpPr/>
          <p:nvPr/>
        </p:nvSpPr>
        <p:spPr>
          <a:xfrm>
            <a:off x="3646715" y="5534935"/>
            <a:ext cx="751114" cy="53884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13F904E-ABDC-48B0-9F4F-4B21EA38F954}"/>
              </a:ext>
            </a:extLst>
          </p:cNvPr>
          <p:cNvSpPr/>
          <p:nvPr/>
        </p:nvSpPr>
        <p:spPr>
          <a:xfrm>
            <a:off x="6079671" y="5535160"/>
            <a:ext cx="751114" cy="53884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F282B50-4F6C-4123-9A69-57EE85B69651}"/>
              </a:ext>
            </a:extLst>
          </p:cNvPr>
          <p:cNvSpPr/>
          <p:nvPr/>
        </p:nvSpPr>
        <p:spPr>
          <a:xfrm>
            <a:off x="10281561" y="5537765"/>
            <a:ext cx="751114" cy="53884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</a:p>
        </p:txBody>
      </p:sp>
    </p:spTree>
    <p:extLst>
      <p:ext uri="{BB962C8B-B14F-4D97-AF65-F5344CB8AC3E}">
        <p14:creationId xmlns:p14="http://schemas.microsoft.com/office/powerpoint/2010/main" val="34249674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36349-0781-483D-9921-B5413923D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– Dynamic Allocation with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04760-60F4-4EB2-8AFA-8527C59F9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 far, the only way we know of to allocate memory is through declaration statements.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type name;	type array[100];	struct type;</a:t>
            </a:r>
          </a:p>
          <a:p>
            <a:r>
              <a:rPr lang="en-US" dirty="0"/>
              <a:t>However, the big flaw with declaration statements is that they only exist within their scope.</a:t>
            </a:r>
          </a:p>
          <a:p>
            <a:pPr lvl="1"/>
            <a:r>
              <a:rPr lang="en-US" dirty="0"/>
              <a:t>Once you leave, that memory is deallocated.</a:t>
            </a:r>
          </a:p>
          <a:p>
            <a:r>
              <a:rPr lang="en-US" dirty="0"/>
              <a:t>One alternative to this is static and global variables, but the allocation size of those variables must be decided before runtime.</a:t>
            </a:r>
          </a:p>
          <a:p>
            <a:r>
              <a:rPr lang="en-US" dirty="0"/>
              <a:t>To dynamically allocate persistent blocks of memory for us to use, we need something else.</a:t>
            </a:r>
          </a:p>
        </p:txBody>
      </p:sp>
    </p:spTree>
    <p:extLst>
      <p:ext uri="{BB962C8B-B14F-4D97-AF65-F5344CB8AC3E}">
        <p14:creationId xmlns:p14="http://schemas.microsoft.com/office/powerpoint/2010/main" val="32853972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36349-0781-483D-9921-B5413923D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– Dynamic Allocation with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04760-60F4-4EB2-8AFA-8527C59F9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53057" cy="4351338"/>
          </a:xfrm>
        </p:spPr>
        <p:txBody>
          <a:bodyPr>
            <a:normAutofit/>
          </a:bodyPr>
          <a:lstStyle/>
          <a:p>
            <a:r>
              <a:rPr lang="en-US" dirty="0"/>
              <a:t>In C, part of the built-in library includes a function called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dirty="0"/>
              <a:t> which will reserve memory for the caller elsewhere.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void *malloc(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size); 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// from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endParaRPr lang="en-US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dirty="0"/>
              <a:t> argument is an unsigned integer specifying how many bytes malloc should allocate.</a:t>
            </a:r>
          </a:p>
          <a:p>
            <a:r>
              <a:rPr lang="en-US" dirty="0"/>
              <a:t>The function returns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/>
              <a:t> pointer to the first byte in a block of exactly that many bytes.</a:t>
            </a:r>
          </a:p>
          <a:p>
            <a:r>
              <a:rPr lang="en-US" dirty="0"/>
              <a:t>If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dirty="0"/>
              <a:t> fails to reserve such a block from its allocation buffer, it returns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20598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C144E-721E-480E-84CD-FA469F6ED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– Memory Model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DD20B-97FB-489E-BFB7-0B04409E0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dirty="0"/>
              <a:t> makes use of an allocation buffer somewhere in memory.</a:t>
            </a:r>
          </a:p>
          <a:p>
            <a:r>
              <a:rPr lang="en-US" dirty="0"/>
              <a:t>This is implementation specific how it actually manages the memory of the allocation buffer, but it has to, at some level have storage.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/>
              <a:t>allocation buffer</a:t>
            </a:r>
          </a:p>
          <a:p>
            <a:r>
              <a:rPr lang="en-US" dirty="0"/>
              <a:t>Every call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dirty="0"/>
              <a:t> reserves some chunk of memory in this buffer.</a:t>
            </a:r>
          </a:p>
          <a:p>
            <a:r>
              <a:rPr lang="en-US" dirty="0"/>
              <a:t>This memory is persistently reserved and will stay allocated after the scope of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dirty="0"/>
              <a:t> call is left.</a:t>
            </a:r>
          </a:p>
          <a:p>
            <a:r>
              <a:rPr lang="en-US" i="1" dirty="0"/>
              <a:t>What do we do when we're done with that memory?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5A18E8B-830C-405D-B711-589D69FC504A}"/>
              </a:ext>
            </a:extLst>
          </p:cNvPr>
          <p:cNvGrpSpPr/>
          <p:nvPr/>
        </p:nvGrpSpPr>
        <p:grpSpPr>
          <a:xfrm>
            <a:off x="4702626" y="3200400"/>
            <a:ext cx="5562600" cy="457200"/>
            <a:chOff x="4267200" y="3581400"/>
            <a:chExt cx="5562600" cy="457200"/>
          </a:xfrm>
        </p:grpSpPr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0D72881F-475E-4963-8A11-F214B249A7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7200" y="3581400"/>
              <a:ext cx="9144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" name="Rectangle 6">
              <a:extLst>
                <a:ext uri="{FF2B5EF4-FFF2-40B4-BE49-F238E27FC236}">
                  <a16:creationId xmlns:a16="http://schemas.microsoft.com/office/drawing/2014/main" id="{D37AFA75-935E-4090-90B5-EBC383C995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1600" y="3581400"/>
              <a:ext cx="5334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9B0B894B-757A-466C-B347-F6225A1FFE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15000" y="3581400"/>
              <a:ext cx="1219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" name="Rectangle 8">
              <a:extLst>
                <a:ext uri="{FF2B5EF4-FFF2-40B4-BE49-F238E27FC236}">
                  <a16:creationId xmlns:a16="http://schemas.microsoft.com/office/drawing/2014/main" id="{0A810535-F764-4C8C-A138-9A812A0AD1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34200" y="3581400"/>
              <a:ext cx="28956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" name="Text Box 19">
              <a:extLst>
                <a:ext uri="{FF2B5EF4-FFF2-40B4-BE49-F238E27FC236}">
                  <a16:creationId xmlns:a16="http://schemas.microsoft.com/office/drawing/2014/main" id="{329BA8C9-6192-438B-BB23-C537F954AD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3400" y="3657601"/>
              <a:ext cx="7366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800"/>
                <a:t>In use</a:t>
              </a:r>
            </a:p>
          </p:txBody>
        </p:sp>
        <p:sp>
          <p:nvSpPr>
            <p:cNvPr id="10" name="Text Box 21">
              <a:extLst>
                <a:ext uri="{FF2B5EF4-FFF2-40B4-BE49-F238E27FC236}">
                  <a16:creationId xmlns:a16="http://schemas.microsoft.com/office/drawing/2014/main" id="{D4A68607-4C9A-4DE1-AB0F-314C4BFC1B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1600" y="3657601"/>
              <a:ext cx="5905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800"/>
                <a:t>Free</a:t>
              </a:r>
            </a:p>
          </p:txBody>
        </p:sp>
        <p:sp>
          <p:nvSpPr>
            <p:cNvPr id="11" name="Text Box 31">
              <a:extLst>
                <a:ext uri="{FF2B5EF4-FFF2-40B4-BE49-F238E27FC236}">
                  <a16:creationId xmlns:a16="http://schemas.microsoft.com/office/drawing/2014/main" id="{99C090B1-4BF3-4419-8E3F-8DF8B1AF66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43600" y="3657601"/>
              <a:ext cx="7366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800" dirty="0"/>
                <a:t>In use</a:t>
              </a:r>
            </a:p>
          </p:txBody>
        </p:sp>
        <p:sp>
          <p:nvSpPr>
            <p:cNvPr id="12" name="Text Box 32">
              <a:extLst>
                <a:ext uri="{FF2B5EF4-FFF2-40B4-BE49-F238E27FC236}">
                  <a16:creationId xmlns:a16="http://schemas.microsoft.com/office/drawing/2014/main" id="{805F4071-959E-4E2B-9AE8-84CF7438AB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77200" y="3657601"/>
              <a:ext cx="5905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800" dirty="0"/>
                <a:t>Free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240466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2521A-9D7D-454B-99C3-793D45D51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– Deallocating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dirty="0"/>
              <a:t>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B069B-CC8B-416B-A0C6-7CFCB9B38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 release memory that has been allocated through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dirty="0"/>
              <a:t>, we need to use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dirty="0"/>
              <a:t> function.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void free(void*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dirty="0"/>
              <a:t> takes an arbitrary address as input and </a:t>
            </a:r>
            <a:r>
              <a:rPr lang="en-US" dirty="0" err="1"/>
              <a:t>unreserves</a:t>
            </a:r>
            <a:r>
              <a:rPr lang="en-US" dirty="0"/>
              <a:t> memory allocated by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After this is done, access to that memory is NOT sanctioned and CAN cause serious problems.</a:t>
            </a:r>
          </a:p>
          <a:p>
            <a:r>
              <a:rPr lang="en-US" dirty="0"/>
              <a:t>Attempting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dirty="0"/>
              <a:t> memory that was not allocated by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dirty="0"/>
              <a:t> will result in undefined behavior.</a:t>
            </a:r>
          </a:p>
          <a:p>
            <a:r>
              <a:rPr lang="en-US" dirty="0"/>
              <a:t>Failing to call free for when you're done malloc allocated memory can cause a </a:t>
            </a:r>
            <a:r>
              <a:rPr lang="en-US" i="1" dirty="0"/>
              <a:t>memory leak</a:t>
            </a:r>
            <a:r>
              <a:rPr lang="en-US" dirty="0"/>
              <a:t>, when memory overtime is wastefully occupied.</a:t>
            </a:r>
          </a:p>
        </p:txBody>
      </p:sp>
    </p:spTree>
    <p:extLst>
      <p:ext uri="{BB962C8B-B14F-4D97-AF65-F5344CB8AC3E}">
        <p14:creationId xmlns:p14="http://schemas.microsoft.com/office/powerpoint/2010/main" val="10441874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81EE0-0A7D-482A-B70C-819FF27F0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– Fragmentation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C5E05F-8262-465A-8D24-52569D22C4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you stagger calls to malloc and free in random ways, there's an interesting and difficult problem that arises.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alloc</a:t>
            </a:r>
            <a:r>
              <a:rPr lang="en-US" dirty="0"/>
              <a:t> buffer</a:t>
            </a:r>
          </a:p>
          <a:p>
            <a:r>
              <a:rPr lang="en-US" dirty="0"/>
              <a:t>These allocation buffer will eventually have numerous gaps.</a:t>
            </a:r>
          </a:p>
          <a:p>
            <a:r>
              <a:rPr lang="en-US" dirty="0"/>
              <a:t>Although there is probably enough net total memory available for another allocation, there is no contiguous block of memory with enough for a larger allocation.</a:t>
            </a:r>
          </a:p>
          <a:p>
            <a:pPr lvl="1"/>
            <a:r>
              <a:rPr lang="en-US" dirty="0"/>
              <a:t>This is called fragmentation.</a:t>
            </a:r>
          </a:p>
          <a:p>
            <a:r>
              <a:rPr lang="en-US" i="1" dirty="0"/>
              <a:t>Why can't we defrag the allocation buffer like we could with a hard drive?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8BEB622C-E881-4CFA-BB05-908CEEF3923C}"/>
              </a:ext>
            </a:extLst>
          </p:cNvPr>
          <p:cNvGrpSpPr/>
          <p:nvPr/>
        </p:nvGrpSpPr>
        <p:grpSpPr>
          <a:xfrm>
            <a:off x="4065814" y="2686957"/>
            <a:ext cx="5562600" cy="457200"/>
            <a:chOff x="2743200" y="3581400"/>
            <a:chExt cx="5562600" cy="457200"/>
          </a:xfrm>
        </p:grpSpPr>
        <p:sp>
          <p:nvSpPr>
            <p:cNvPr id="19" name="Rectangle 4">
              <a:extLst>
                <a:ext uri="{FF2B5EF4-FFF2-40B4-BE49-F238E27FC236}">
                  <a16:creationId xmlns:a16="http://schemas.microsoft.com/office/drawing/2014/main" id="{6788DBB5-1179-4707-A02D-E8EED2DD7F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3581400"/>
              <a:ext cx="9144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" name="Rectangle 5">
              <a:extLst>
                <a:ext uri="{FF2B5EF4-FFF2-40B4-BE49-F238E27FC236}">
                  <a16:creationId xmlns:a16="http://schemas.microsoft.com/office/drawing/2014/main" id="{C74D7233-2CF4-45C8-9EC6-FC0E2950D8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7600" y="3581400"/>
              <a:ext cx="5334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" name="Rectangle 6">
              <a:extLst>
                <a:ext uri="{FF2B5EF4-FFF2-40B4-BE49-F238E27FC236}">
                  <a16:creationId xmlns:a16="http://schemas.microsoft.com/office/drawing/2014/main" id="{A6892E0E-94C5-4AFB-A4AB-7C9694030C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1000" y="3581400"/>
              <a:ext cx="1219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2" name="Rectangle 7">
              <a:extLst>
                <a:ext uri="{FF2B5EF4-FFF2-40B4-BE49-F238E27FC236}">
                  <a16:creationId xmlns:a16="http://schemas.microsoft.com/office/drawing/2014/main" id="{2C53827B-0F68-43FD-8D3C-8FCC460BAF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0200" y="3581400"/>
              <a:ext cx="28956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" name="Text Box 13">
              <a:extLst>
                <a:ext uri="{FF2B5EF4-FFF2-40B4-BE49-F238E27FC236}">
                  <a16:creationId xmlns:a16="http://schemas.microsoft.com/office/drawing/2014/main" id="{3086CE23-5BD1-4368-8B8B-7CCF976238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19400" y="3657600"/>
              <a:ext cx="7366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800"/>
                <a:t>In use</a:t>
              </a:r>
            </a:p>
          </p:txBody>
        </p:sp>
        <p:sp>
          <p:nvSpPr>
            <p:cNvPr id="24" name="Text Box 15">
              <a:extLst>
                <a:ext uri="{FF2B5EF4-FFF2-40B4-BE49-F238E27FC236}">
                  <a16:creationId xmlns:a16="http://schemas.microsoft.com/office/drawing/2014/main" id="{21F5C889-8CB3-4E71-92BE-F1291A6C46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7600" y="3657600"/>
              <a:ext cx="5905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800"/>
                <a:t>Free</a:t>
              </a:r>
            </a:p>
          </p:txBody>
        </p:sp>
        <p:sp>
          <p:nvSpPr>
            <p:cNvPr id="25" name="Text Box 17">
              <a:extLst>
                <a:ext uri="{FF2B5EF4-FFF2-40B4-BE49-F238E27FC236}">
                  <a16:creationId xmlns:a16="http://schemas.microsoft.com/office/drawing/2014/main" id="{57C26FF0-9D8F-4540-92C6-01728F1D0A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19600" y="3657600"/>
              <a:ext cx="7366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800"/>
                <a:t>In use</a:t>
              </a:r>
            </a:p>
          </p:txBody>
        </p:sp>
        <p:sp>
          <p:nvSpPr>
            <p:cNvPr id="26" name="Text Box 18">
              <a:extLst>
                <a:ext uri="{FF2B5EF4-FFF2-40B4-BE49-F238E27FC236}">
                  <a16:creationId xmlns:a16="http://schemas.microsoft.com/office/drawing/2014/main" id="{8569DF63-6D74-4930-B514-19D48F44FD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10200" y="3657600"/>
              <a:ext cx="5905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800"/>
                <a:t>Free</a:t>
              </a:r>
            </a:p>
          </p:txBody>
        </p:sp>
        <p:sp>
          <p:nvSpPr>
            <p:cNvPr id="27" name="Line 22">
              <a:extLst>
                <a:ext uri="{FF2B5EF4-FFF2-40B4-BE49-F238E27FC236}">
                  <a16:creationId xmlns:a16="http://schemas.microsoft.com/office/drawing/2014/main" id="{82F806AA-5495-44F6-A83E-F1E87DB19F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19800" y="35814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23">
              <a:extLst>
                <a:ext uri="{FF2B5EF4-FFF2-40B4-BE49-F238E27FC236}">
                  <a16:creationId xmlns:a16="http://schemas.microsoft.com/office/drawing/2014/main" id="{6D8EFB97-505C-49BF-A59A-FF6012FF88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81800" y="35814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Text Box 24">
              <a:extLst>
                <a:ext uri="{FF2B5EF4-FFF2-40B4-BE49-F238E27FC236}">
                  <a16:creationId xmlns:a16="http://schemas.microsoft.com/office/drawing/2014/main" id="{13B1F032-5BBB-401B-8A8A-7C71C4CA55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19800" y="3657600"/>
              <a:ext cx="7366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800"/>
                <a:t>In use</a:t>
              </a:r>
            </a:p>
          </p:txBody>
        </p:sp>
        <p:sp>
          <p:nvSpPr>
            <p:cNvPr id="30" name="Line 25">
              <a:extLst>
                <a:ext uri="{FF2B5EF4-FFF2-40B4-BE49-F238E27FC236}">
                  <a16:creationId xmlns:a16="http://schemas.microsoft.com/office/drawing/2014/main" id="{670A3107-F9A0-48D6-9456-8AEAB449D7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91400" y="35814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Text Box 26">
              <a:extLst>
                <a:ext uri="{FF2B5EF4-FFF2-40B4-BE49-F238E27FC236}">
                  <a16:creationId xmlns:a16="http://schemas.microsoft.com/office/drawing/2014/main" id="{C01BE591-A0E7-49CB-9575-1E6756CF8A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8000" y="3657600"/>
              <a:ext cx="5905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800"/>
                <a:t>Free</a:t>
              </a:r>
            </a:p>
          </p:txBody>
        </p:sp>
        <p:sp>
          <p:nvSpPr>
            <p:cNvPr id="32" name="Text Box 27">
              <a:extLst>
                <a:ext uri="{FF2B5EF4-FFF2-40B4-BE49-F238E27FC236}">
                  <a16:creationId xmlns:a16="http://schemas.microsoft.com/office/drawing/2014/main" id="{C3F2796F-518C-47D7-803F-2E22132E65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67600" y="3657600"/>
              <a:ext cx="7366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800" dirty="0"/>
                <a:t>In use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76239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66A38-D51D-42B5-8D52-F43F3AE26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–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/>
              <a:t>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B89DF-3EF1-4495-A7B9-505A2BDD51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 language predates widespread object orientation.</a:t>
            </a:r>
          </a:p>
          <a:p>
            <a:r>
              <a:rPr lang="en-US" dirty="0"/>
              <a:t>Hence, C doesn't have built-in Object functionality.</a:t>
            </a:r>
          </a:p>
          <a:p>
            <a:pPr lvl="1"/>
            <a:r>
              <a:rPr lang="en-US" dirty="0"/>
              <a:t>Though it's something that can and has been added to the language; see C++ </a:t>
            </a:r>
          </a:p>
          <a:p>
            <a:r>
              <a:rPr lang="en-US" dirty="0"/>
              <a:t>You should already be familiar from previous classes that it's useful to group multiple related data values together as a first-class citizen.</a:t>
            </a:r>
          </a:p>
          <a:p>
            <a:pPr lvl="1"/>
            <a:r>
              <a:rPr lang="en-US" dirty="0"/>
              <a:t>A first-class citizens are any part of a language which can be passed in as an argument to functions, returned from a function, assigned to a variable, etc.</a:t>
            </a:r>
          </a:p>
          <a:p>
            <a:r>
              <a:rPr lang="en-US" dirty="0"/>
              <a:t>So far, we only know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US" dirty="0"/>
              <a:t>s,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/>
              <a:t>s, addresses, 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dirty="0" err="1"/>
              <a:t>s</a:t>
            </a:r>
            <a:r>
              <a:rPr lang="en-US" dirty="0"/>
              <a:t>.</a:t>
            </a:r>
          </a:p>
          <a:p>
            <a:r>
              <a:rPr lang="en-US" dirty="0"/>
              <a:t>C facilitates this for multiple values with what are called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/>
              <a:t>s.</a:t>
            </a:r>
          </a:p>
        </p:txBody>
      </p:sp>
    </p:spTree>
    <p:extLst>
      <p:ext uri="{BB962C8B-B14F-4D97-AF65-F5344CB8AC3E}">
        <p14:creationId xmlns:p14="http://schemas.microsoft.com/office/powerpoint/2010/main" val="40037052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4F69A-C1AD-4E9E-88DA-30C54D82C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– Allocating Multiple Typed Units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99A5D-31B5-43A2-B68B-AACE7E779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510" y="1825625"/>
            <a:ext cx="11135638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Since you're able to ask for a certain number of bytes with malloc, it's often useful to ask for "enough room for X values of Y type."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Y *name = (Y *) malloc(X 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(Y));</a:t>
            </a:r>
          </a:p>
          <a:p>
            <a:r>
              <a:rPr lang="en-US" dirty="0"/>
              <a:t>This is architecture independent!</a:t>
            </a:r>
          </a:p>
          <a:p>
            <a:r>
              <a:rPr lang="en-US" dirty="0"/>
              <a:t>Whereas we often hope that we're on a modern system with 4-byte integers, this works even for architectures where integers are 2-byte, 8-byte, or other!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*name =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*) malloc(100 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dirty="0"/>
              <a:t>The above gives us 400 bytes on our Unix system or enough space for 100 integers on any </a:t>
            </a:r>
            <a:r>
              <a:rPr lang="en-US" dirty="0" err="1"/>
              <a:t>archtecture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71804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8B0E9-DFAE-425B-BC6D-7A399C490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–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/>
              <a:t>s type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7B608-D6E7-44A3-B8A9-FB1F28529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structs, you can define a new datatype within the C programming language for use with your program.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  type1 member1;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  …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/>
              <a:t>A struct has three pieces to it: the </a:t>
            </a:r>
            <a:r>
              <a:rPr lang="en-US" b="1" dirty="0">
                <a:solidFill>
                  <a:srgbClr val="C00000"/>
                </a:solidFill>
              </a:rPr>
              <a:t>struct keyword</a:t>
            </a:r>
            <a:r>
              <a:rPr lang="en-US" dirty="0"/>
              <a:t>, the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name</a:t>
            </a:r>
            <a:r>
              <a:rPr lang="en-US" dirty="0"/>
              <a:t> of the new struct type, and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a block</a:t>
            </a:r>
            <a:r>
              <a:rPr lang="en-US" dirty="0"/>
              <a:t> of variable declarations called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members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block must have at least one member but can have any number of them.</a:t>
            </a:r>
          </a:p>
        </p:txBody>
      </p:sp>
    </p:spTree>
    <p:extLst>
      <p:ext uri="{BB962C8B-B14F-4D97-AF65-F5344CB8AC3E}">
        <p14:creationId xmlns:p14="http://schemas.microsoft.com/office/powerpoint/2010/main" val="4192721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95F6A-B606-4982-8B45-D4BD227C1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–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/>
              <a:t>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8D71A-29EF-41B4-95EA-5B3CFB18F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Below is an example of a struct type definition;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 point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y;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};</a:t>
            </a:r>
          </a:p>
          <a:p>
            <a:r>
              <a:rPr lang="en-US" dirty="0"/>
              <a:t>To make use of the type, we need to declare a variable of that type.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 point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origin;</a:t>
            </a:r>
            <a:r>
              <a:rPr lang="en-US" dirty="0"/>
              <a:t> </a:t>
            </a:r>
          </a:p>
          <a:p>
            <a:r>
              <a:rPr lang="en-US" dirty="0"/>
              <a:t>The type is not just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dirty="0"/>
              <a:t> but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 point</a:t>
            </a:r>
            <a:r>
              <a:rPr lang="en-US" dirty="0"/>
              <a:t>.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BB8D5C4-F95E-47B6-8A46-38FFE1CE46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82991"/>
              </p:ext>
            </p:extLst>
          </p:nvPr>
        </p:nvGraphicFramePr>
        <p:xfrm>
          <a:off x="7447004" y="1825628"/>
          <a:ext cx="3906795" cy="435133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02265">
                  <a:extLst>
                    <a:ext uri="{9D8B030D-6E8A-4147-A177-3AD203B41FA5}">
                      <a16:colId xmlns:a16="http://schemas.microsoft.com/office/drawing/2014/main" val="2479240257"/>
                    </a:ext>
                  </a:extLst>
                </a:gridCol>
                <a:gridCol w="1302265">
                  <a:extLst>
                    <a:ext uri="{9D8B030D-6E8A-4147-A177-3AD203B41FA5}">
                      <a16:colId xmlns:a16="http://schemas.microsoft.com/office/drawing/2014/main" val="67358780"/>
                    </a:ext>
                  </a:extLst>
                </a:gridCol>
                <a:gridCol w="1302265">
                  <a:extLst>
                    <a:ext uri="{9D8B030D-6E8A-4147-A177-3AD203B41FA5}">
                      <a16:colId xmlns:a16="http://schemas.microsoft.com/office/drawing/2014/main" val="3010030573"/>
                    </a:ext>
                  </a:extLst>
                </a:gridCol>
              </a:tblGrid>
              <a:tr h="48348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Address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Value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Variable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8991817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0x82ff6f80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*junk*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origin.x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605664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0x82ff6f81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*junk*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552902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0x82ff6f82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*junk*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385561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0x82ff6f83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*junk*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244414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0x82ff6f84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*junk*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origin.y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32340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0x82ff6f85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*junk*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826512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0x82ff6f86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*junk*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052114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0x82ff6f87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*junk*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7907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3147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95F6A-B606-4982-8B45-D4BD227C1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–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/>
              <a:t>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8D71A-29EF-41B4-95EA-5B3CFB18F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11686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As you can saw, the rules for variables apply normally.</a:t>
            </a:r>
          </a:p>
          <a:p>
            <a:pPr lvl="1"/>
            <a:r>
              <a:rPr lang="en-US" dirty="0"/>
              <a:t>Values in automatic variables that are not explicitly set are junk.</a:t>
            </a:r>
          </a:p>
          <a:p>
            <a:r>
              <a:rPr lang="en-US" dirty="0"/>
              <a:t>Also, make a note that the order of members in memory match the order of declaration.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struct point origin;</a:t>
            </a:r>
          </a:p>
          <a:p>
            <a:r>
              <a:rPr lang="en-US" dirty="0"/>
              <a:t>To access a member variable of a struct, use the dot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dirty="0"/>
              <a:t>) operator.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origin.x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origin.y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BB8D5C4-F95E-47B6-8A46-38FFE1CE46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216224"/>
              </p:ext>
            </p:extLst>
          </p:nvPr>
        </p:nvGraphicFramePr>
        <p:xfrm>
          <a:off x="7447004" y="1825628"/>
          <a:ext cx="3906795" cy="435133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02265">
                  <a:extLst>
                    <a:ext uri="{9D8B030D-6E8A-4147-A177-3AD203B41FA5}">
                      <a16:colId xmlns:a16="http://schemas.microsoft.com/office/drawing/2014/main" val="2479240257"/>
                    </a:ext>
                  </a:extLst>
                </a:gridCol>
                <a:gridCol w="1302265">
                  <a:extLst>
                    <a:ext uri="{9D8B030D-6E8A-4147-A177-3AD203B41FA5}">
                      <a16:colId xmlns:a16="http://schemas.microsoft.com/office/drawing/2014/main" val="67358780"/>
                    </a:ext>
                  </a:extLst>
                </a:gridCol>
                <a:gridCol w="1302265">
                  <a:extLst>
                    <a:ext uri="{9D8B030D-6E8A-4147-A177-3AD203B41FA5}">
                      <a16:colId xmlns:a16="http://schemas.microsoft.com/office/drawing/2014/main" val="3010030573"/>
                    </a:ext>
                  </a:extLst>
                </a:gridCol>
              </a:tblGrid>
              <a:tr h="48348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Address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Value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Variable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8991817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0x82ff6f80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0x00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origin.x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605664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0x82ff6f81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0x00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552902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0x82ff6f82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0x00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385561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0x82ff6f83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0x00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244414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0x82ff6f84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0x00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origin.y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32340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0x82ff6f85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0x00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826512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0x82ff6f86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0x00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052114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0x82ff6f87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0x00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7907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5829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EC3AB-70F8-491C-9F88-8B5F48938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–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/>
              <a:t> initialize and assign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BB850-B206-486B-A260-E61912B848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It's also possible to initialize a struct during declaration of a struct variable.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struct point origin = {0, 0};</a:t>
            </a:r>
          </a:p>
          <a:p>
            <a:r>
              <a:rPr lang="en-US" dirty="0"/>
              <a:t>The block in this case is called a compound literal, and will be implicitly interpreted as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 point</a:t>
            </a:r>
            <a:r>
              <a:rPr lang="en-US" dirty="0"/>
              <a:t> value.</a:t>
            </a:r>
          </a:p>
          <a:p>
            <a:pPr lvl="1"/>
            <a:r>
              <a:rPr lang="en-US" dirty="0"/>
              <a:t>The block must have the right amount of values for the struct for this assignment to be meaningful, but you can set fewer or more (dangerous!)</a:t>
            </a:r>
          </a:p>
          <a:p>
            <a:r>
              <a:rPr lang="en-US" dirty="0"/>
              <a:t>After declaration, assignment with compound literals must be done with explicit casting.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origin = (struct point) {0, 0};</a:t>
            </a:r>
          </a:p>
        </p:txBody>
      </p:sp>
    </p:spTree>
    <p:extLst>
      <p:ext uri="{BB962C8B-B14F-4D97-AF65-F5344CB8AC3E}">
        <p14:creationId xmlns:p14="http://schemas.microsoft.com/office/powerpoint/2010/main" val="2297362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09AA0-4B7A-48E4-B0F1-1D84260A7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/>
              <a:t>s – Arrays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/>
              <a:t>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D9B61-642D-463E-8B72-15ABE37E67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If you recall, arrays are defined as follows: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US" dirty="0"/>
          </a:p>
          <a:p>
            <a:r>
              <a:rPr lang="en-US" dirty="0"/>
              <a:t>Now that we have struct types, you can declare arrays of struct types in the same way you would with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err="1"/>
              <a:t>s</a:t>
            </a:r>
            <a:r>
              <a:rPr lang="en-US" dirty="0"/>
              <a:t> 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/>
              <a:t>s.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 point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US" dirty="0"/>
          </a:p>
          <a:p>
            <a:r>
              <a:rPr lang="en-US" dirty="0"/>
              <a:t>You can also declare the contents of a struct array literally like so: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struct point points[] =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  {0, 0}, {1, 0}, {0, 1}, {1, 1}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};</a:t>
            </a:r>
            <a:endParaRPr lang="en-US" dirty="0"/>
          </a:p>
          <a:p>
            <a:r>
              <a:rPr lang="en-US" dirty="0"/>
              <a:t>If the number of elements of the array isn't specified, it will allocate enough space for the literal elements.</a:t>
            </a:r>
          </a:p>
        </p:txBody>
      </p:sp>
    </p:spTree>
    <p:extLst>
      <p:ext uri="{BB962C8B-B14F-4D97-AF65-F5344CB8AC3E}">
        <p14:creationId xmlns:p14="http://schemas.microsoft.com/office/powerpoint/2010/main" val="4233061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09AA0-4B7A-48E4-B0F1-1D84260A7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/>
              <a:t>s – Pointers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/>
              <a:t>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D9B61-642D-463E-8B72-15ABE37E6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61341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In memory, a struct is stored together with it's members.</a:t>
            </a:r>
          </a:p>
          <a:p>
            <a:r>
              <a:rPr lang="en-US" dirty="0"/>
              <a:t>The address of the struct variable itself is the same address as its first member.</a:t>
            </a:r>
          </a:p>
          <a:p>
            <a:r>
              <a:rPr lang="en-US" dirty="0"/>
              <a:t>Again, structs work like other types for pointers: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struct point 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pointptr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/>
              <a:t> As do the address-of and value-at operators.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pointptr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(struct point) {0, 0};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pointptr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&amp;origin;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42A927E-A136-4F24-A161-2F1977FF42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752054"/>
              </p:ext>
            </p:extLst>
          </p:nvPr>
        </p:nvGraphicFramePr>
        <p:xfrm>
          <a:off x="6972299" y="1825625"/>
          <a:ext cx="4898571" cy="444697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32857">
                  <a:extLst>
                    <a:ext uri="{9D8B030D-6E8A-4147-A177-3AD203B41FA5}">
                      <a16:colId xmlns:a16="http://schemas.microsoft.com/office/drawing/2014/main" val="2479240257"/>
                    </a:ext>
                  </a:extLst>
                </a:gridCol>
                <a:gridCol w="1632857">
                  <a:extLst>
                    <a:ext uri="{9D8B030D-6E8A-4147-A177-3AD203B41FA5}">
                      <a16:colId xmlns:a16="http://schemas.microsoft.com/office/drawing/2014/main" val="67358780"/>
                    </a:ext>
                  </a:extLst>
                </a:gridCol>
                <a:gridCol w="1632857">
                  <a:extLst>
                    <a:ext uri="{9D8B030D-6E8A-4147-A177-3AD203B41FA5}">
                      <a16:colId xmlns:a16="http://schemas.microsoft.com/office/drawing/2014/main" val="3010030573"/>
                    </a:ext>
                  </a:extLst>
                </a:gridCol>
              </a:tblGrid>
              <a:tr h="48348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Address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Value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Variable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8991817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0x82ff6f80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0x00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origin.x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origin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605664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0x82ff6f81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0x00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552902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0x82ff6f82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0x00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385561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0x82ff6f83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0x00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244414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0x82ff6f84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0x00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origin.y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32340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0x82ff6f85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0x00</a:t>
                      </a:r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826512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0x82ff6f86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0x00</a:t>
                      </a:r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052114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0x82ff6f87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0x00</a:t>
                      </a:r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7907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691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407F5-2DDA-49CF-96F8-520B940B9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/>
              <a:t>s – Pointers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/>
              <a:t>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5C6FA-BB82-4854-BA30-9DBF18C923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have a pointer to a struct, it can be rather tedious to access members of the struct through it's address.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(*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pointptr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).x += dx;</a:t>
            </a:r>
          </a:p>
          <a:p>
            <a:r>
              <a:rPr lang="en-US" dirty="0"/>
              <a:t>In general, the fewer parenthesis that an expression has, the better.</a:t>
            </a:r>
          </a:p>
          <a:p>
            <a:r>
              <a:rPr lang="en-US" dirty="0"/>
              <a:t>There is a syntactic sugar for this operation of accessing the members of a struct at an address.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pointptr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-&gt;x += dx;</a:t>
            </a:r>
          </a:p>
          <a:p>
            <a:r>
              <a:rPr lang="en-US" dirty="0"/>
              <a:t>The arrow operator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dirty="0"/>
              <a:t>) simplifies indirectly referencing members.</a:t>
            </a:r>
          </a:p>
          <a:p>
            <a:pPr lvl="1"/>
            <a:r>
              <a:rPr lang="en-US" dirty="0"/>
              <a:t>Fewer characters, cleaner, less holding the shift key.</a:t>
            </a:r>
          </a:p>
        </p:txBody>
      </p:sp>
    </p:spTree>
    <p:extLst>
      <p:ext uri="{BB962C8B-B14F-4D97-AF65-F5344CB8AC3E}">
        <p14:creationId xmlns:p14="http://schemas.microsoft.com/office/powerpoint/2010/main" val="2478080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2784</TotalTime>
  <Words>849</Words>
  <Application>Microsoft Office PowerPoint</Application>
  <PresentationFormat>Widescreen</PresentationFormat>
  <Paragraphs>284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Courier New</vt:lpstr>
      <vt:lpstr>Times New Roman</vt:lpstr>
      <vt:lpstr>Office Theme</vt:lpstr>
      <vt:lpstr>CS 240 – Lecture 16</vt:lpstr>
      <vt:lpstr>Types – struct types</vt:lpstr>
      <vt:lpstr>Types – structs type definition</vt:lpstr>
      <vt:lpstr>Types – struct types</vt:lpstr>
      <vt:lpstr>Types – struct members</vt:lpstr>
      <vt:lpstr>Types – struct initialize and assign</vt:lpstr>
      <vt:lpstr>structs – Arrays of struct types</vt:lpstr>
      <vt:lpstr>structs – Pointers to structs</vt:lpstr>
      <vt:lpstr>structs – Pointers to structs</vt:lpstr>
      <vt:lpstr>structs – Nested structs</vt:lpstr>
      <vt:lpstr>structs – Self-referential structs</vt:lpstr>
      <vt:lpstr>structs – Self-referential structs</vt:lpstr>
      <vt:lpstr>Language Built-in – sizeof "function"</vt:lpstr>
      <vt:lpstr>Memory – void pointer</vt:lpstr>
      <vt:lpstr>Memory – Dynamic Allocation with malloc</vt:lpstr>
      <vt:lpstr>Memory – Dynamic Allocation with malloc</vt:lpstr>
      <vt:lpstr>Memory – Memory Model of malloc</vt:lpstr>
      <vt:lpstr>Memory – Deallocating malloc Memory</vt:lpstr>
      <vt:lpstr>Memory – Fragmentation </vt:lpstr>
      <vt:lpstr>Memory – Allocating Multiple Typed Units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240 – Lecture 6</dc:title>
  <dc:creator>Kevin Amaral</dc:creator>
  <cp:lastModifiedBy>Kevin Amaral</cp:lastModifiedBy>
  <cp:revision>188</cp:revision>
  <dcterms:created xsi:type="dcterms:W3CDTF">2018-02-13T17:54:08Z</dcterms:created>
  <dcterms:modified xsi:type="dcterms:W3CDTF">2018-04-11T15:54:47Z</dcterms:modified>
</cp:coreProperties>
</file>