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3" r:id="rId3"/>
    <p:sldId id="265" r:id="rId4"/>
    <p:sldId id="271" r:id="rId5"/>
    <p:sldId id="272" r:id="rId6"/>
    <p:sldId id="273" r:id="rId7"/>
    <p:sldId id="274" r:id="rId8"/>
    <p:sldId id="275" r:id="rId9"/>
    <p:sldId id="257" r:id="rId10"/>
    <p:sldId id="260" r:id="rId11"/>
    <p:sldId id="266" r:id="rId12"/>
    <p:sldId id="258" r:id="rId13"/>
    <p:sldId id="262" r:id="rId14"/>
    <p:sldId id="276" r:id="rId15"/>
    <p:sldId id="264" r:id="rId16"/>
    <p:sldId id="277" r:id="rId17"/>
    <p:sldId id="259" r:id="rId18"/>
    <p:sldId id="278" r:id="rId19"/>
    <p:sldId id="279" r:id="rId20"/>
    <p:sldId id="2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00" d="100"/>
          <a:sy n="100" d="100"/>
        </p:scale>
        <p:origin x="-1128" y="-2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A5F64-90D3-4409-923E-E91F96F1062D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315F6-0D53-4FE1-8538-5E4A570F1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9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DC51479-757E-4ED8-9242-EEF1AD35C0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888D71-8862-4236-90D1-8C7E0F00C7FC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3926908-56E2-4B94-98EE-9D0937DD7B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61BD410E-924B-4595-BFFC-A5A60ABF22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609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C77DB67-7DE2-4489-A26A-415E023C2E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8CEC5E-F32D-4960-8665-09F271A6862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E7349EB-7F1C-4B70-8689-631C00078C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45534839-4A4E-49A6-ADDC-FED6AA040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138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0FBB28E-8227-4FF5-BA63-1A42F0162E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5B9CB26-C43D-405F-A263-6BBE7B3E3E8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EB42AC4-C286-42D6-A3E8-5F5F25D9A6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EAE1B602-4607-46D4-A543-2083194EB3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34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24A56B2B-DC93-4251-980F-7BB0C3E57C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134374B-39CA-405A-8F82-D71F4956172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8526145A-A6AE-4B78-A7BE-79A23CD510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FEC0507D-DCF3-4FC7-B843-5EF24BE02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0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B2CD3E38-93E0-4AF0-8ABA-A042A3ACDD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E725A3-6238-4A75-8E64-14BDBD3680C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4225387A-28C4-4066-8B89-E655AB679D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7F3BFBD4-E323-4883-833A-D048B6C69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04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51718F17-5685-4A05-B935-5766D9AECB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865D44-C47C-43DC-89E0-EE75E3BF1C20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2D842DA8-49F8-4D45-A9B2-1E75E62AC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511EB82B-D359-406E-9F75-036F89FAC2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714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7F4FEB8-1505-46A9-9058-80C62B4921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A487E91-48D3-4E51-94C7-480A3F67577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BCC69D97-8244-47DE-AE12-ABC9995B5C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1CAB008E-DCFB-44A8-81A2-1DCE656ED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430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4F221-CE2B-4292-A7DD-53F66832B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340A3-28D8-4196-9BBE-4524DA266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22428-EFF6-4440-AE1D-4A754BE5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8AE9A-516D-437C-A0A0-133BA0D5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375C0-A69D-4D0B-BFF0-5ABD547C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7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967E-8B94-4A80-9DE3-BBFE542A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BF197-EE6A-43A7-84FE-DF7CEA3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AB36B-3BAF-40D3-BD98-3E695867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2A20-63F2-41E2-975C-C6F4D03C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A21D-FA6F-4FB4-8F79-29C3C925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0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B52D72-956C-486E-A149-2ABD39CC1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94CC5-E6BA-4D90-9E40-9805EFF88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72794-794F-40A6-8D96-A51C8624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ECF04-96A1-45C7-954A-33FF2E74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583EC-300E-4D2E-8935-9ABF9F0F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6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D0CC-C43B-49D2-8B03-026B2B8F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9E05-6E2E-487C-AC1D-69B40446B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84000-B1E5-4410-AFD0-9C0BB5D39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63800-BC02-4225-9012-BC08DA3C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7B9B3-EE3D-40E4-9FF2-FE309B26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293CD-0655-4BF2-9D40-1DF29E723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7D275-5BC6-472D-817E-03BB227C2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077A6-F4D3-4F57-B2A7-7807E8BC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59D59-6C02-434B-84E2-ECF9473F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9B7D2-C3E3-4A42-B11F-2000C9DB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4CDD3-20AA-45E2-BB30-9E9C2F76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A32-27BF-42CE-BABD-F6B0945EF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04FC7-D84F-49D5-8F29-83BB5CC9D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64222-F1B8-49D3-B9AB-21E5D1FD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EE4CA-5509-4540-8029-9A974255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F5A63-BB41-4BFF-B1DC-010F35A7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3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5A02B-E6AD-4BE2-8A91-9EF9C0ECC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EB774-AE1E-4761-92C2-C762B91F5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481BB-B364-451A-8F00-7682F3453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E931C-3AD7-4AC8-B8AB-7CD9199A8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CFF5C4-A405-4240-B0DD-572A70D46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9E387-9AA7-4B39-832E-53CCD9D9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B652C-4895-41D0-BB5E-1D1CE4D9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35A39E-ABA3-43A5-985F-7AFBC5C47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5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9E89-4B10-42D8-A319-6B826F91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34DDB-A8B0-4A0A-A0CD-FE619FF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B72A2-9560-48E1-86E3-A551B595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A1741-026D-464A-B9C7-CAC27D4F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C94D7-EAC3-410B-B88A-E637B943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9E1E5-7C98-43A0-B3D6-02E1898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1D46D-C24A-40DD-8D0E-41B1B661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7B83E-C037-415A-8760-F9582968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897AA-6010-43A2-85DF-10B2412FD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7AACF-7388-4997-85AB-29A8AA76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DDFCC-F65F-4CE8-B977-38E33DCD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8F31F-97F3-44D5-B0A2-4AF8A47D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F184C-630A-4DB4-A5FF-027D632F4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4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876D-EEC4-4D01-B801-5DF1D6500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85C5F8-6DA5-4F6A-8F12-BE122E657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023A6-8798-4AB9-9546-8AE54A4DA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77417-C632-4CF8-9C89-F933C86E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AF9D4-5CC6-4D10-B73F-5EBFA25A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F9B52-49C4-4B48-A500-AD7F9CF8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5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916E4-44D9-4179-9BA7-D40AB0EA0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D41AA-1CE7-4CA2-B8B8-332D18F06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6FE81-B568-498B-9174-155DE3C86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DBD70-8D62-4EAE-96D1-9C7D51606C8F}" type="datetimeFigureOut">
              <a:rPr lang="en-US" smtClean="0"/>
              <a:t>4/17/2018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9A080-8662-418B-B6D1-2A768C4BC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B9B57-B971-43CD-9B75-59E41891F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5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E93A-24F8-45CC-B215-6B140E1886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CE14C8-AA41-4271-8B8D-A45461C41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Command-line Arguments, Typedef, Union, Bit Fields, Pointers to Functions</a:t>
            </a:r>
          </a:p>
        </p:txBody>
      </p:sp>
    </p:spTree>
    <p:extLst>
      <p:ext uri="{BB962C8B-B14F-4D97-AF65-F5344CB8AC3E}">
        <p14:creationId xmlns:p14="http://schemas.microsoft.com/office/powerpoint/2010/main" val="2616157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DB05D14-A617-4E1D-A3AF-7E79A8BCE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typedef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B47134A-C795-4CD5-B7C1-FD7E635E8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typedef struct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tnode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char *word;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treeptr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left;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treeptr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right;</a:t>
            </a:r>
          </a:p>
          <a:p>
            <a:pPr eaLnBrk="1" hangingPunct="1"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treenode</a:t>
            </a:r>
            <a:r>
              <a:rPr lang="en-US" alt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tnode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treeptr</a:t>
            </a:r>
            <a:r>
              <a:rPr lang="en-US" alt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6664DA-E9D7-4D27-8C1F-61C0FC2B0907}"/>
              </a:ext>
            </a:extLst>
          </p:cNvPr>
          <p:cNvSpPr txBox="1">
            <a:spLocks noChangeArrowheads="1"/>
          </p:cNvSpPr>
          <p:nvPr/>
        </p:nvSpPr>
        <p:spPr>
          <a:xfrm>
            <a:off x="5552302" y="1825625"/>
            <a:ext cx="6483179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Similar to how we allocated space for a LinkedList node: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treeptr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talloc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  return (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treeptr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malloc(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treenode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altLang="en-US" sz="2400" dirty="0"/>
              <a:t>We can use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treeptr</a:t>
            </a:r>
            <a:r>
              <a:rPr lang="en-US" altLang="en-US" sz="2400" dirty="0"/>
              <a:t> instead of the pointer-to-the-struct type</a:t>
            </a:r>
            <a:r>
              <a:rPr lang="en-US" altLang="en-US" sz="2400" dirty="0" smtClean="0"/>
              <a:t>.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tnode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talloc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(void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  return 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tnode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tnode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642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4B7A86B-DEEF-4D7B-816E-6D7E78B352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typedef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B4B63CE-0B70-48A8-8740-AA7C8498A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799" y="1981200"/>
            <a:ext cx="10649465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Used to provide clearer documentation: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treeptr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root;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versus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struct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tnode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*root;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  <a:p>
            <a:pPr eaLnBrk="1" hangingPunct="1"/>
            <a:r>
              <a:rPr lang="en-US" altLang="en-US" dirty="0"/>
              <a:t>Used to create machine independent variable types: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typedef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		/* size of types */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 typedef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ptrdiff_t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	/* difference of pointers */</a:t>
            </a:r>
          </a:p>
        </p:txBody>
      </p:sp>
    </p:spTree>
    <p:extLst>
      <p:ext uri="{BB962C8B-B14F-4D97-AF65-F5344CB8AC3E}">
        <p14:creationId xmlns:p14="http://schemas.microsoft.com/office/powerpoint/2010/main" val="2336854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F07996B-FBD2-48F7-90E1-67CFE0B12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Unions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4AD3B2D-F2AF-4C12-8FFC-69934DAB64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 Union is a variable that may hold objects of different types (at different times or for different instances of use)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union </a:t>
            </a:r>
            <a:r>
              <a:rPr lang="en-US" altLang="en-US" dirty="0" err="1"/>
              <a:t>u_tag</a:t>
            </a:r>
            <a:r>
              <a:rPr lang="en-US" altLang="en-US" dirty="0"/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int</a:t>
            </a:r>
            <a:r>
              <a:rPr lang="en-US" altLang="en-US" dirty="0"/>
              <a:t> </a:t>
            </a:r>
            <a:r>
              <a:rPr lang="en-US" altLang="en-US" dirty="0" err="1"/>
              <a:t>ival</a:t>
            </a:r>
            <a:r>
              <a:rPr lang="en-US" altLang="en-US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float </a:t>
            </a:r>
            <a:r>
              <a:rPr lang="en-US" altLang="en-US" dirty="0" err="1"/>
              <a:t>fval</a:t>
            </a:r>
            <a:r>
              <a:rPr lang="en-US" altLang="en-US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char *</a:t>
            </a:r>
            <a:r>
              <a:rPr lang="en-US" altLang="en-US" dirty="0" err="1"/>
              <a:t>sval</a:t>
            </a:r>
            <a:r>
              <a:rPr lang="en-US" altLang="en-US" dirty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} u;</a:t>
            </a:r>
          </a:p>
        </p:txBody>
      </p:sp>
    </p:spTree>
    <p:extLst>
      <p:ext uri="{BB962C8B-B14F-4D97-AF65-F5344CB8AC3E}">
        <p14:creationId xmlns:p14="http://schemas.microsoft.com/office/powerpoint/2010/main" val="1814618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1E87B02-A96B-4F5B-AD1F-C67B4BDE8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CB540C0-DACD-40DF-95BC-4D2F789A78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90688"/>
            <a:ext cx="5941541" cy="4800600"/>
          </a:xfrm>
        </p:spPr>
        <p:txBody>
          <a:bodyPr/>
          <a:lstStyle/>
          <a:p>
            <a:pPr eaLnBrk="1" hangingPunct="1"/>
            <a:r>
              <a:rPr lang="en-US" altLang="en-US" dirty="0"/>
              <a:t>A union will be allocated enough space for the largest type in the list of possible types</a:t>
            </a:r>
            <a:br>
              <a:rPr lang="en-US" altLang="en-US" dirty="0"/>
            </a:br>
            <a:endParaRPr lang="en-US" altLang="en-US" dirty="0"/>
          </a:p>
          <a:p>
            <a:pPr eaLnBrk="1" hangingPunct="1"/>
            <a:r>
              <a:rPr lang="en-US" altLang="en-US" dirty="0"/>
              <a:t>Same as a struct except all members have a zero offset from the base address of union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5651014D-3FB9-4BF5-910A-070B69EF5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84" y="4973469"/>
            <a:ext cx="48768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46F2F0AB-574F-4376-AEF1-7373BCB26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01" y="4561448"/>
            <a:ext cx="3994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1349DE1C-8F2A-4E28-AA7D-55BEBC672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784" y="5354469"/>
            <a:ext cx="1219200" cy="1066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D3AAD4A3-8302-4199-A2F0-3119E9FCE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585" y="4897270"/>
            <a:ext cx="1043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ival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33C9D3D8-0E7D-4A35-8470-6F6212D4E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584" y="5354469"/>
            <a:ext cx="1219200" cy="1066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8CAD6F9C-CC3D-4D20-8349-78C1FAE1A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384" y="4897270"/>
            <a:ext cx="1043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fval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8A1BF0CA-2C58-403C-AC81-F356AF35F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784" y="5354468"/>
            <a:ext cx="1219200" cy="21817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82E453FE-B789-486A-9AF7-88BE66AE0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584" y="4897270"/>
            <a:ext cx="12586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sval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90B0F867-8686-4F44-A446-AEB77C29A2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9984" y="5651157"/>
            <a:ext cx="492210" cy="599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Rectangle 13">
            <a:extLst>
              <a:ext uri="{FF2B5EF4-FFF2-40B4-BE49-F238E27FC236}">
                <a16:creationId xmlns:a16="http://schemas.microsoft.com/office/drawing/2014/main" id="{E4E4AA2B-7155-455D-A769-3AC533EFD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394" y="6097934"/>
            <a:ext cx="1371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8078826-4EBE-4AE0-95D5-B9223C81F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921087"/>
              </p:ext>
            </p:extLst>
          </p:nvPr>
        </p:nvGraphicFramePr>
        <p:xfrm>
          <a:off x="7331482" y="607964"/>
          <a:ext cx="4285734" cy="527990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22855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025614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37265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ival, fval, sval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ival, fval, sval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ival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fval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sval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ival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fval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sval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996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sval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sval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sval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0x82ff6f87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sval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176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545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F9D12DB-06E0-44E9-B50E-2C6B23133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F3D29E3-962D-42BC-9960-9B16CAD48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operations allowed on unions are the same as operations allowed on structs:</a:t>
            </a:r>
            <a:br>
              <a:rPr lang="en-US" altLang="en-US" dirty="0"/>
            </a:b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Access a member of a union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union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u_tag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x.ival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… 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Assign to union of the same type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union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u_tag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x = y;</a:t>
            </a:r>
          </a:p>
        </p:txBody>
      </p:sp>
    </p:spTree>
    <p:extLst>
      <p:ext uri="{BB962C8B-B14F-4D97-AF65-F5344CB8AC3E}">
        <p14:creationId xmlns:p14="http://schemas.microsoft.com/office/powerpoint/2010/main" val="575358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01B5E9F-551C-46B0-88BA-E9F6226D5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Unions(cont’d)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1A129E6-0F0E-4FF1-8245-F73DC35A4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n-US" dirty="0"/>
              <a:t>Create a pointer to / take the address of a union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union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u_tag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union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u_tag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&amp;x;</a:t>
            </a:r>
          </a:p>
          <a:p>
            <a:pPr lvl="1" eaLnBrk="1" hangingPunct="1"/>
            <a:r>
              <a:rPr lang="en-US" altLang="en-US" dirty="0"/>
              <a:t>Access a member of a union via a pointer</a:t>
            </a:r>
          </a:p>
          <a:p>
            <a:pPr lvl="1"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ival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… ;</a:t>
            </a:r>
          </a:p>
        </p:txBody>
      </p:sp>
    </p:spTree>
    <p:extLst>
      <p:ext uri="{BB962C8B-B14F-4D97-AF65-F5344CB8AC3E}">
        <p14:creationId xmlns:p14="http://schemas.microsoft.com/office/powerpoint/2010/main" val="134691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E397352-AA6B-4D02-9FDC-7192EDB49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Unions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26CD423-D5E6-49F7-9A83-977C1FD38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Program code must know which type of value has been stored in a union variable and process using correct member type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DON’T store data in a union using one type and read it back via another type in attempt to get the value converted between types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x.ival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12;	/* put an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 union 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float z =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x.fval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/* don’t read as float! */</a:t>
            </a:r>
          </a:p>
        </p:txBody>
      </p:sp>
    </p:spTree>
    <p:extLst>
      <p:ext uri="{BB962C8B-B14F-4D97-AF65-F5344CB8AC3E}">
        <p14:creationId xmlns:p14="http://schemas.microsoft.com/office/powerpoint/2010/main" val="4114859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088E233-DFA4-4D61-B5A4-9555763F3B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Bit-Fields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4288A89-D260-49FE-8109-110B013F4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8077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Bit fields are used to get a field size other than 8 bits (char), 16 bits (short on some machines) or 32 bits (long on most machines)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Allows us to “pack” data one or more bits at a time into a larger data item in memory to save space, e.g. 32 single bit fields to an 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/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Can use bit fields instead of using masks, shifts, and </a:t>
            </a:r>
            <a:r>
              <a:rPr lang="en-US" altLang="en-US" dirty="0" err="1">
                <a:cs typeface="Times New Roman" panose="02020603050405020304" pitchFamily="18" charset="0"/>
              </a:rPr>
              <a:t>or’s</a:t>
            </a:r>
            <a:r>
              <a:rPr lang="en-US" altLang="en-US" dirty="0">
                <a:cs typeface="Times New Roman" panose="02020603050405020304" pitchFamily="18" charset="0"/>
              </a:rPr>
              <a:t> to manipulate groups of bits</a:t>
            </a:r>
          </a:p>
        </p:txBody>
      </p:sp>
    </p:spTree>
    <p:extLst>
      <p:ext uri="{BB962C8B-B14F-4D97-AF65-F5344CB8AC3E}">
        <p14:creationId xmlns:p14="http://schemas.microsoft.com/office/powerpoint/2010/main" val="139673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9B336E8-FC1F-49D9-80DA-7548C03426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Bit-Fields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EEA07AD-2A9E-4A20-95DB-13A5458CB9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Uses </a:t>
            </a:r>
            <a:r>
              <a:rPr lang="en-US" altLang="en-US" dirty="0" err="1">
                <a:cs typeface="Times New Roman" panose="02020603050405020304" pitchFamily="18" charset="0"/>
              </a:rPr>
              <a:t>struct</a:t>
            </a:r>
            <a:r>
              <a:rPr lang="en-US" altLang="en-US" dirty="0">
                <a:cs typeface="Times New Roman" panose="02020603050405020304" pitchFamily="18" charset="0"/>
              </a:rPr>
              <a:t> form:</a:t>
            </a:r>
          </a:p>
          <a:p>
            <a:pPr eaLnBrk="1" hangingPunct="1">
              <a:buFontTx/>
              <a:buNone/>
            </a:pPr>
            <a:r>
              <a:rPr lang="en-US" altLang="en-US" dirty="0" err="1">
                <a:cs typeface="Times New Roman" panose="02020603050405020304" pitchFamily="18" charset="0"/>
              </a:rPr>
              <a:t>struct</a:t>
            </a:r>
            <a:r>
              <a:rPr lang="en-US" altLang="en-US" dirty="0">
                <a:cs typeface="Times New Roman" panose="02020603050405020304" pitchFamily="18" charset="0"/>
              </a:rPr>
              <a:t>  {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unsigned 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> flg1 : 1; /* called a “bit field“          */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unsigned 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> flg2 : 1; /* ": 1" 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dirty="0">
                <a:cs typeface="Times New Roman" panose="02020603050405020304" pitchFamily="18" charset="0"/>
              </a:rPr>
              <a:t>"1 bit in length " */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unsigned 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> flg3 : 2; /* ": 2" </a:t>
            </a:r>
            <a:r>
              <a:rPr lang="en-US" altLang="en-US" dirty="0"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 dirty="0">
                <a:cs typeface="Times New Roman" panose="02020603050405020304" pitchFamily="18" charset="0"/>
              </a:rPr>
              <a:t>"2 bits in length" */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} flag;    /* variable */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Field lengths must be an integral number of bits</a:t>
            </a:r>
          </a:p>
        </p:txBody>
      </p:sp>
    </p:spTree>
    <p:extLst>
      <p:ext uri="{BB962C8B-B14F-4D97-AF65-F5344CB8AC3E}">
        <p14:creationId xmlns:p14="http://schemas.microsoft.com/office/powerpoint/2010/main" val="2925654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9B2961F-58E1-41B9-AC42-DCE213A2B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Bit-Fields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008947F-7DAE-45C0-BF41-66FED8DD0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Access bit fields by member name same as any struct – just limited number of values</a:t>
            </a:r>
          </a:p>
          <a:p>
            <a:pPr eaLnBrk="1" hangingPunct="1">
              <a:buFontTx/>
              <a:buNone/>
            </a:pPr>
            <a:r>
              <a:rPr lang="en-US" altLang="en-US">
                <a:cs typeface="Times New Roman" panose="02020603050405020304" pitchFamily="18" charset="0"/>
              </a:rPr>
              <a:t>		flag.flg1 = 0;  /* or = 1;  */</a:t>
            </a:r>
          </a:p>
          <a:p>
            <a:pPr eaLnBrk="1" hangingPunct="1">
              <a:buFontTx/>
              <a:buNone/>
            </a:pPr>
            <a:r>
              <a:rPr lang="en-US" altLang="en-US">
                <a:cs typeface="Times New Roman" panose="02020603050405020304" pitchFamily="18" charset="0"/>
              </a:rPr>
              <a:t>		flag.flg3 = 0;  /* or = 1; = 2; =3;  */</a:t>
            </a:r>
          </a:p>
        </p:txBody>
      </p:sp>
    </p:spTree>
    <p:extLst>
      <p:ext uri="{BB962C8B-B14F-4D97-AF65-F5344CB8AC3E}">
        <p14:creationId xmlns:p14="http://schemas.microsoft.com/office/powerpoint/2010/main" val="249542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B357F6AE-3B90-4C53-A18C-2B4C65B956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Command-line Arguments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CF4925E-13B6-4069-90D5-09985E9F7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066800"/>
            <a:ext cx="7924800" cy="5562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The main( ) function can be called with arguments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Must declare them to use them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main (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, char *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 ])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The value of 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 is the number of char strings in the array 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 ] which is an array of </a:t>
            </a:r>
            <a:r>
              <a:rPr lang="en-US" altLang="en-US" dirty="0" err="1">
                <a:cs typeface="Times New Roman" panose="02020603050405020304" pitchFamily="18" charset="0"/>
              </a:rPr>
              <a:t>ptrs</a:t>
            </a:r>
            <a:r>
              <a:rPr lang="en-US" altLang="en-US" dirty="0">
                <a:cs typeface="Times New Roman" panose="02020603050405020304" pitchFamily="18" charset="0"/>
              </a:rPr>
              <a:t> to the command line tokens separated by white space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Element 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[0] always points to the command name typed in by the user to invoke main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If there are no other arguments, 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 = 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2882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D1B87B2-DAEB-423F-9606-843C0819E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Bit-Fields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598B34F-A911-4B9C-A030-FC57EF54B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914400"/>
            <a:ext cx="7848600" cy="411480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Minimum size data item is implementation dependent, as is order of fields in memory</a:t>
            </a:r>
            <a:br>
              <a:rPr lang="en-US" altLang="en-US">
                <a:cs typeface="Times New Roman" panose="02020603050405020304" pitchFamily="18" charset="0"/>
              </a:rPr>
            </a:br>
            <a:r>
              <a:rPr lang="en-US" altLang="en-US"/>
              <a:t> </a:t>
            </a:r>
          </a:p>
          <a:p>
            <a:pPr eaLnBrk="1" hangingPunct="1"/>
            <a:r>
              <a:rPr lang="en-US" altLang="en-US"/>
              <a:t>Don’t make any assumptions about order!!</a:t>
            </a:r>
            <a:br>
              <a:rPr lang="en-US" altLang="en-US"/>
            </a:br>
            <a:endParaRPr lang="en-US" altLang="en-US"/>
          </a:p>
          <a:p>
            <a:pPr eaLnBrk="1" hangingPunct="1"/>
            <a:r>
              <a:rPr lang="en-US" altLang="en-US"/>
              <a:t>Sample memory allocation: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6CD1D7FE-CFEB-4AB0-9EB6-497CFF4EA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6482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D8E05F81-C836-46B9-AAE5-20781730D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6482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681CAB75-73B1-406C-B33B-84076F33D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6482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E186D68E-14B6-4EDC-87C8-71ADB4339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648200"/>
            <a:ext cx="1752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20ABCD25-01EA-4C52-A26F-9161C93F9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0" y="4648200"/>
            <a:ext cx="228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E230CA6C-4DA8-4D83-9931-F4FB9F532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0200" y="4648200"/>
            <a:ext cx="228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BF897D56-2154-4323-82AB-13B70BFD4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0" y="4648200"/>
            <a:ext cx="457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88FEFA3A-ACB5-4E84-9F8C-515B4A45F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191000"/>
            <a:ext cx="79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flags</a:t>
            </a: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20D4A472-E86A-4517-8101-5C8B97BFE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1" y="5867400"/>
            <a:ext cx="134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flags.flg1</a:t>
            </a:r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73615D91-55C5-4961-8799-65273746B0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448800" y="51816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4">
            <a:extLst>
              <a:ext uri="{FF2B5EF4-FFF2-40B4-BE49-F238E27FC236}">
                <a16:creationId xmlns:a16="http://schemas.microsoft.com/office/drawing/2014/main" id="{48AF3259-E09C-4343-971E-8CFE9760A6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63000" y="51816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Text Box 15">
            <a:extLst>
              <a:ext uri="{FF2B5EF4-FFF2-40B4-BE49-F238E27FC236}">
                <a16:creationId xmlns:a16="http://schemas.microsoft.com/office/drawing/2014/main" id="{126D4594-6371-425D-B282-1171035BD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1" y="5791200"/>
            <a:ext cx="134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flags.flg2</a:t>
            </a:r>
          </a:p>
        </p:txBody>
      </p:sp>
      <p:sp>
        <p:nvSpPr>
          <p:cNvPr id="15376" name="Line 16">
            <a:extLst>
              <a:ext uri="{FF2B5EF4-FFF2-40B4-BE49-F238E27FC236}">
                <a16:creationId xmlns:a16="http://schemas.microsoft.com/office/drawing/2014/main" id="{35E8FD8C-740F-481E-8094-40C2DF7FE2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86800" y="51816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Text Box 17">
            <a:extLst>
              <a:ext uri="{FF2B5EF4-FFF2-40B4-BE49-F238E27FC236}">
                <a16:creationId xmlns:a16="http://schemas.microsoft.com/office/drawing/2014/main" id="{BDDC8DA2-B50B-410F-BBFB-47DE1ADD7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1" y="5334000"/>
            <a:ext cx="134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flags.flg3</a:t>
            </a:r>
          </a:p>
        </p:txBody>
      </p:sp>
      <p:sp>
        <p:nvSpPr>
          <p:cNvPr id="15378" name="Text Box 18">
            <a:extLst>
              <a:ext uri="{FF2B5EF4-FFF2-40B4-BE49-F238E27FC236}">
                <a16:creationId xmlns:a16="http://schemas.microsoft.com/office/drawing/2014/main" id="{5C688E49-BD29-4789-B015-47DD646C2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4724401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15379" name="Text Box 19">
            <a:extLst>
              <a:ext uri="{FF2B5EF4-FFF2-40B4-BE49-F238E27FC236}">
                <a16:creationId xmlns:a16="http://schemas.microsoft.com/office/drawing/2014/main" id="{DD3A4022-92E9-4191-90B5-79C5EE0D3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724401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</p:txBody>
      </p:sp>
      <p:sp>
        <p:nvSpPr>
          <p:cNvPr id="15380" name="Text Box 20">
            <a:extLst>
              <a:ext uri="{FF2B5EF4-FFF2-40B4-BE49-F238E27FC236}">
                <a16:creationId xmlns:a16="http://schemas.microsoft.com/office/drawing/2014/main" id="{C9AB185E-340D-4A3C-A3ED-98BDFA748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4724401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25693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D0CBDF4-CC8A-438B-B5AF-E052ECDDD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Command-line Arguments</a:t>
            </a:r>
            <a:endParaRPr lang="en-US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8828DE8-49AA-4DAE-9CDF-AD48B16B1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If there are other arguments: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For example, if the program was compiled as echo, and the user typed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echo  hello, world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argc</a:t>
            </a:r>
            <a:r>
              <a:rPr lang="en-US" altLang="en-US" sz="2400" dirty="0">
                <a:cs typeface="Times New Roman" panose="02020603050405020304" pitchFamily="18" charset="0"/>
              </a:rPr>
              <a:t> will be 3 (the number of strings in </a:t>
            </a:r>
            <a:r>
              <a:rPr lang="en-US" altLang="en-US" sz="2400" dirty="0" err="1">
                <a:cs typeface="Times New Roman" panose="02020603050405020304" pitchFamily="18" charset="0"/>
              </a:rPr>
              <a:t>argv</a:t>
            </a:r>
            <a:r>
              <a:rPr lang="en-US" altLang="en-US" sz="2400" dirty="0">
                <a:cs typeface="Times New Roman" panose="02020603050405020304" pitchFamily="18" charset="0"/>
              </a:rPr>
              <a:t>[]) 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argv</a:t>
            </a:r>
            <a:r>
              <a:rPr lang="en-US" altLang="en-US" sz="2400" dirty="0">
                <a:cs typeface="Times New Roman" panose="02020603050405020304" pitchFamily="18" charset="0"/>
              </a:rPr>
              <a:t>[0] points to the beginning address of “echo”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argv</a:t>
            </a:r>
            <a:r>
              <a:rPr lang="en-US" altLang="en-US" sz="2400" dirty="0">
                <a:cs typeface="Times New Roman" panose="02020603050405020304" pitchFamily="18" charset="0"/>
              </a:rPr>
              <a:t>[1] points to the beginning address of “hello,” 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argv</a:t>
            </a:r>
            <a:r>
              <a:rPr lang="en-US" altLang="en-US" sz="2400" dirty="0">
                <a:cs typeface="Times New Roman" panose="02020603050405020304" pitchFamily="18" charset="0"/>
              </a:rPr>
              <a:t>[2] points to the beginning address of “world”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8808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81DD52E-E6EB-472E-B7D3-E4FEA8CA4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cs typeface="Times New Roman" panose="02020603050405020304" pitchFamily="18" charset="0"/>
              </a:rPr>
              <a:t>Command-line Arguments</a:t>
            </a:r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27D6519-905B-4E30-A839-FF7CAACED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676400"/>
            <a:ext cx="83058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The program can print back the arguments typed in by the user following the echo command: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> main (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, char *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 ])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{	     /* envision 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 = 3, *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[0]=“echo”, …*/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while (--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 &gt; 0)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	     </a:t>
            </a:r>
            <a:r>
              <a:rPr lang="en-US" altLang="en-US" dirty="0" err="1">
                <a:cs typeface="Times New Roman" panose="02020603050405020304" pitchFamily="18" charset="0"/>
              </a:rPr>
              <a:t>printf</a:t>
            </a:r>
            <a:r>
              <a:rPr lang="en-US" altLang="en-US" dirty="0">
                <a:cs typeface="Times New Roman" panose="02020603050405020304" pitchFamily="18" charset="0"/>
              </a:rPr>
              <a:t>("%</a:t>
            </a:r>
            <a:r>
              <a:rPr lang="en-US" altLang="en-US" dirty="0" err="1">
                <a:cs typeface="Times New Roman" panose="02020603050405020304" pitchFamily="18" charset="0"/>
              </a:rPr>
              <a:t>s%s</a:t>
            </a:r>
            <a:r>
              <a:rPr lang="en-US" altLang="en-US" dirty="0">
                <a:cs typeface="Times New Roman" panose="02020603050405020304" pitchFamily="18" charset="0"/>
              </a:rPr>
              <a:t>", *++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, (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 &gt; </a:t>
            </a:r>
            <a:r>
              <a:rPr lang="en-US" altLang="en-US" dirty="0" smtClean="0">
                <a:cs typeface="Times New Roman" panose="02020603050405020304" pitchFamily="18" charset="0"/>
              </a:rPr>
              <a:t>0) </a:t>
            </a:r>
            <a:r>
              <a:rPr lang="en-US" altLang="en-US" dirty="0">
                <a:cs typeface="Times New Roman" panose="02020603050405020304" pitchFamily="18" charset="0"/>
              </a:rPr>
              <a:t>? "  " : "");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cs typeface="Times New Roman" panose="02020603050405020304" pitchFamily="18" charset="0"/>
              </a:rPr>
              <a:t>printf</a:t>
            </a:r>
            <a:r>
              <a:rPr lang="en-US" altLang="en-US" dirty="0">
                <a:cs typeface="Times New Roman" panose="02020603050405020304" pitchFamily="18" charset="0"/>
              </a:rPr>
              <a:t>("\n");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return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03352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8C8551B-66B5-467A-B6C7-AE5C75DDB4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Parsing Arguments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BC34C16-452C-46D4-9A2C-F4ACD3173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8001000" cy="5105400"/>
          </a:xfrm>
        </p:spPr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Nice example given in Section 5.10.  The program compiled with the run file name “find” looks for a pattern in standard input and prints out lines found.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Want options -x and -n for invocation: 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find [-x] [-n]</a:t>
            </a:r>
            <a:r>
              <a:rPr lang="en-US" altLang="en-US" i="1" dirty="0">
                <a:cs typeface="Times New Roman" panose="02020603050405020304" pitchFamily="18" charset="0"/>
              </a:rPr>
              <a:t>  pattern</a:t>
            </a:r>
            <a:r>
              <a:rPr lang="en-US" altLang="en-US" dirty="0">
                <a:cs typeface="Times New Roman" panose="02020603050405020304" pitchFamily="18" charset="0"/>
              </a:rPr>
              <a:t>  OR find [-</a:t>
            </a:r>
            <a:r>
              <a:rPr lang="en-US" altLang="en-US" dirty="0" err="1">
                <a:cs typeface="Times New Roman" panose="02020603050405020304" pitchFamily="18" charset="0"/>
              </a:rPr>
              <a:t>xn</a:t>
            </a:r>
            <a:r>
              <a:rPr lang="en-US" altLang="en-US" dirty="0">
                <a:cs typeface="Times New Roman" panose="02020603050405020304" pitchFamily="18" charset="0"/>
              </a:rPr>
              <a:t>]</a:t>
            </a:r>
            <a:r>
              <a:rPr lang="en-US" altLang="en-US" i="1" dirty="0">
                <a:cs typeface="Times New Roman" panose="02020603050405020304" pitchFamily="18" charset="0"/>
              </a:rPr>
              <a:t> pattern</a:t>
            </a:r>
            <a:br>
              <a:rPr lang="en-US" altLang="en-US" i="1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Program will parse option flags: except and number.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dirty="0">
                <a:cs typeface="Times New Roman" panose="02020603050405020304" pitchFamily="18" charset="0"/>
              </a:rPr>
              <a:t> 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Loop to parse options and set up flags is: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1117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EA9F5BE-DFD9-42F6-968D-5CCC20009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Parsing Arguments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467E4A9-60EE-4FA6-8BE2-7E3232B61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Loop through 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 entries with first char == '-' (maybe find -x -n pattern)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while (--</a:t>
            </a:r>
            <a:r>
              <a:rPr lang="en-US" altLang="en-US" dirty="0" err="1">
                <a:cs typeface="Times New Roman" panose="02020603050405020304" pitchFamily="18" charset="0"/>
              </a:rPr>
              <a:t>argc</a:t>
            </a:r>
            <a:r>
              <a:rPr lang="en-US" altLang="en-US" dirty="0">
                <a:cs typeface="Times New Roman" panose="02020603050405020304" pitchFamily="18" charset="0"/>
              </a:rPr>
              <a:t> &gt; 0 &amp;&amp; (*++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)[0] == '-')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while (c = *++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[0])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 switch (c)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 case </a:t>
            </a:r>
            <a:r>
              <a:rPr lang="en-US" altLang="en-US" dirty="0" smtClean="0">
                <a:cs typeface="Times New Roman" panose="02020603050405020304" pitchFamily="18" charset="0"/>
              </a:rPr>
              <a:t>'x' : except = 1;  </a:t>
            </a:r>
            <a:r>
              <a:rPr lang="en-US" altLang="en-US" dirty="0">
                <a:cs typeface="Times New Roman" panose="02020603050405020304" pitchFamily="18" charset="0"/>
              </a:rPr>
              <a:t>break;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 case 'n' : number = 1;  break;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 default : </a:t>
            </a:r>
            <a:r>
              <a:rPr lang="en-US" altLang="en-US" dirty="0" err="1">
                <a:cs typeface="Times New Roman" panose="02020603050405020304" pitchFamily="18" charset="0"/>
              </a:rPr>
              <a:t>printf</a:t>
            </a:r>
            <a:r>
              <a:rPr lang="en-US" altLang="en-US" dirty="0">
                <a:cs typeface="Times New Roman" panose="02020603050405020304" pitchFamily="18" charset="0"/>
              </a:rPr>
              <a:t>("illegal option %c\n", c);break;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    }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9680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E5234DB-9F7E-4AF5-8297-ED1EA5F5C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Parsing Arguments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99E8294-F411-4EB7-802F-2178A54C5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1143000"/>
            <a:ext cx="8534400" cy="4114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How does (*++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)[0] and *++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[0] differ?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(*++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)[0]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Increments pointer to 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[] array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De-reference the pointer and get the resulting pointer to the string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De-reference the pointer to the string and obtain the </a:t>
            </a:r>
            <a:r>
              <a:rPr lang="en-US" altLang="en-US" dirty="0" err="1">
                <a:cs typeface="Times New Roman" panose="02020603050405020304" pitchFamily="18" charset="0"/>
              </a:rPr>
              <a:t>ascii</a:t>
            </a:r>
            <a:r>
              <a:rPr lang="en-US" altLang="en-US" dirty="0">
                <a:cs typeface="Times New Roman" panose="02020603050405020304" pitchFamily="18" charset="0"/>
              </a:rPr>
              <a:t> value (‘h’) of the first character in the string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*++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[0]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De-reference </a:t>
            </a:r>
            <a:r>
              <a:rPr lang="en-US" altLang="en-US" dirty="0" err="1">
                <a:cs typeface="Times New Roman" panose="02020603050405020304" pitchFamily="18" charset="0"/>
              </a:rPr>
              <a:t>argv</a:t>
            </a:r>
            <a:r>
              <a:rPr lang="en-US" altLang="en-US" dirty="0">
                <a:cs typeface="Times New Roman" panose="02020603050405020304" pitchFamily="18" charset="0"/>
              </a:rPr>
              <a:t> and obtain the pointer to the string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Increment the resulting pointer and it points to the second position of the string</a:t>
            </a:r>
          </a:p>
          <a:p>
            <a:pPr lvl="1" eaLnBrk="1" hangingPunct="1"/>
            <a:r>
              <a:rPr lang="en-US" altLang="en-US" dirty="0">
                <a:cs typeface="Times New Roman" panose="02020603050405020304" pitchFamily="18" charset="0"/>
              </a:rPr>
              <a:t>De-reference the pointer to get the </a:t>
            </a:r>
            <a:r>
              <a:rPr lang="en-US" altLang="en-US" dirty="0" err="1">
                <a:cs typeface="Times New Roman" panose="02020603050405020304" pitchFamily="18" charset="0"/>
              </a:rPr>
              <a:t>ascii</a:t>
            </a:r>
            <a:r>
              <a:rPr lang="en-US" altLang="en-US" dirty="0">
                <a:cs typeface="Times New Roman" panose="02020603050405020304" pitchFamily="18" charset="0"/>
              </a:rPr>
              <a:t> value ‘c’</a:t>
            </a:r>
          </a:p>
        </p:txBody>
      </p:sp>
    </p:spTree>
    <p:extLst>
      <p:ext uri="{BB962C8B-B14F-4D97-AF65-F5344CB8AC3E}">
        <p14:creationId xmlns:p14="http://schemas.microsoft.com/office/powerpoint/2010/main" val="979789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B9C873F-F81C-4622-A938-532C815B3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6868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/>
              <a:t>Difference Between </a:t>
            </a:r>
            <a:r>
              <a:rPr lang="en-US" altLang="en-US" sz="3600">
                <a:cs typeface="Times New Roman" panose="02020603050405020304" pitchFamily="18" charset="0"/>
              </a:rPr>
              <a:t>(*++argv)[0] and *++argv[0] </a:t>
            </a:r>
          </a:p>
        </p:txBody>
      </p:sp>
      <p:sp>
        <p:nvSpPr>
          <p:cNvPr id="23555" name="Text Box 5">
            <a:extLst>
              <a:ext uri="{FF2B5EF4-FFF2-40B4-BE49-F238E27FC236}">
                <a16:creationId xmlns:a16="http://schemas.microsoft.com/office/drawing/2014/main" id="{AA73CDF1-857B-49E0-8682-5BD5FE1E4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276601"/>
            <a:ext cx="1219200" cy="466725"/>
          </a:xfrm>
          <a:prstGeom prst="rect">
            <a:avLst/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argv[0]</a:t>
            </a:r>
          </a:p>
        </p:txBody>
      </p:sp>
      <p:sp>
        <p:nvSpPr>
          <p:cNvPr id="23556" name="Text Box 6">
            <a:extLst>
              <a:ext uri="{FF2B5EF4-FFF2-40B4-BE49-F238E27FC236}">
                <a16:creationId xmlns:a16="http://schemas.microsoft.com/office/drawing/2014/main" id="{36F89ED3-B34A-4542-B531-530996A2B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33801"/>
            <a:ext cx="1219200" cy="466725"/>
          </a:xfrm>
          <a:prstGeom prst="rect">
            <a:avLst/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argv[1]</a:t>
            </a:r>
          </a:p>
        </p:txBody>
      </p:sp>
      <p:sp>
        <p:nvSpPr>
          <p:cNvPr id="23557" name="Text Box 7">
            <a:extLst>
              <a:ext uri="{FF2B5EF4-FFF2-40B4-BE49-F238E27FC236}">
                <a16:creationId xmlns:a16="http://schemas.microsoft.com/office/drawing/2014/main" id="{7A71B11F-49E6-43F9-A1B4-EC3D82573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91001"/>
            <a:ext cx="1219200" cy="466725"/>
          </a:xfrm>
          <a:prstGeom prst="rect">
            <a:avLst/>
          </a:prstGeom>
          <a:solidFill>
            <a:schemeClr val="fol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argv[2]</a:t>
            </a:r>
          </a:p>
        </p:txBody>
      </p:sp>
      <p:grpSp>
        <p:nvGrpSpPr>
          <p:cNvPr id="23558" name="Group 14">
            <a:extLst>
              <a:ext uri="{FF2B5EF4-FFF2-40B4-BE49-F238E27FC236}">
                <a16:creationId xmlns:a16="http://schemas.microsoft.com/office/drawing/2014/main" id="{3E344A16-DF9B-4055-AFD2-076121DFCC81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3733801"/>
            <a:ext cx="3733800" cy="466725"/>
            <a:chOff x="2256" y="1344"/>
            <a:chExt cx="2352" cy="294"/>
          </a:xfrm>
        </p:grpSpPr>
        <p:sp>
          <p:nvSpPr>
            <p:cNvPr id="23583" name="Text Box 8">
              <a:extLst>
                <a:ext uri="{FF2B5EF4-FFF2-40B4-BE49-F238E27FC236}">
                  <a16:creationId xmlns:a16="http://schemas.microsoft.com/office/drawing/2014/main" id="{4C79F024-9D95-4D7A-BAA7-575845F5B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‘h’</a:t>
              </a:r>
            </a:p>
          </p:txBody>
        </p:sp>
        <p:sp>
          <p:nvSpPr>
            <p:cNvPr id="23584" name="Text Box 9">
              <a:extLst>
                <a:ext uri="{FF2B5EF4-FFF2-40B4-BE49-F238E27FC236}">
                  <a16:creationId xmlns:a16="http://schemas.microsoft.com/office/drawing/2014/main" id="{A5073745-56B2-48F6-BF29-78339889B3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‘e’</a:t>
              </a:r>
            </a:p>
          </p:txBody>
        </p:sp>
        <p:sp>
          <p:nvSpPr>
            <p:cNvPr id="23585" name="Text Box 10">
              <a:extLst>
                <a:ext uri="{FF2B5EF4-FFF2-40B4-BE49-F238E27FC236}">
                  <a16:creationId xmlns:a16="http://schemas.microsoft.com/office/drawing/2014/main" id="{C1F1A5BF-F04B-4913-96B1-FF9D38AE8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‘l’</a:t>
              </a:r>
            </a:p>
          </p:txBody>
        </p:sp>
        <p:sp>
          <p:nvSpPr>
            <p:cNvPr id="23586" name="Text Box 11">
              <a:extLst>
                <a:ext uri="{FF2B5EF4-FFF2-40B4-BE49-F238E27FC236}">
                  <a16:creationId xmlns:a16="http://schemas.microsoft.com/office/drawing/2014/main" id="{79EE1A3F-4E51-4C24-A9EC-3EB5E8A718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‘l’</a:t>
              </a:r>
            </a:p>
          </p:txBody>
        </p:sp>
        <p:sp>
          <p:nvSpPr>
            <p:cNvPr id="23587" name="Text Box 12">
              <a:extLst>
                <a:ext uri="{FF2B5EF4-FFF2-40B4-BE49-F238E27FC236}">
                  <a16:creationId xmlns:a16="http://schemas.microsoft.com/office/drawing/2014/main" id="{EFC13DFB-869E-4F57-8A72-D1544ADBE5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‘o’</a:t>
              </a:r>
            </a:p>
          </p:txBody>
        </p:sp>
        <p:sp>
          <p:nvSpPr>
            <p:cNvPr id="23588" name="Text Box 13">
              <a:extLst>
                <a:ext uri="{FF2B5EF4-FFF2-40B4-BE49-F238E27FC236}">
                  <a16:creationId xmlns:a16="http://schemas.microsoft.com/office/drawing/2014/main" id="{48E313E8-2831-4D1A-9D9B-761C4DCE16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1344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‘\0’</a:t>
              </a:r>
            </a:p>
          </p:txBody>
        </p:sp>
      </p:grpSp>
      <p:grpSp>
        <p:nvGrpSpPr>
          <p:cNvPr id="23559" name="Group 20">
            <a:extLst>
              <a:ext uri="{FF2B5EF4-FFF2-40B4-BE49-F238E27FC236}">
                <a16:creationId xmlns:a16="http://schemas.microsoft.com/office/drawing/2014/main" id="{94051B3E-368E-4D5A-9160-F03BCF855287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2362201"/>
            <a:ext cx="3276600" cy="466725"/>
            <a:chOff x="2256" y="1344"/>
            <a:chExt cx="2064" cy="294"/>
          </a:xfrm>
        </p:grpSpPr>
        <p:sp>
          <p:nvSpPr>
            <p:cNvPr id="23578" name="Text Box 15">
              <a:extLst>
                <a:ext uri="{FF2B5EF4-FFF2-40B4-BE49-F238E27FC236}">
                  <a16:creationId xmlns:a16="http://schemas.microsoft.com/office/drawing/2014/main" id="{7545213D-3AF7-4529-B420-F59682BEA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‘e’</a:t>
              </a:r>
            </a:p>
          </p:txBody>
        </p:sp>
        <p:sp>
          <p:nvSpPr>
            <p:cNvPr id="23579" name="Text Box 16">
              <a:extLst>
                <a:ext uri="{FF2B5EF4-FFF2-40B4-BE49-F238E27FC236}">
                  <a16:creationId xmlns:a16="http://schemas.microsoft.com/office/drawing/2014/main" id="{6987F60D-343A-4220-9956-6502990B4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‘c’</a:t>
              </a:r>
            </a:p>
          </p:txBody>
        </p:sp>
        <p:sp>
          <p:nvSpPr>
            <p:cNvPr id="23580" name="Text Box 17">
              <a:extLst>
                <a:ext uri="{FF2B5EF4-FFF2-40B4-BE49-F238E27FC236}">
                  <a16:creationId xmlns:a16="http://schemas.microsoft.com/office/drawing/2014/main" id="{BBCE7C85-AE6A-40F9-BB7F-0F0ACAF65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‘h’</a:t>
              </a:r>
            </a:p>
          </p:txBody>
        </p:sp>
        <p:sp>
          <p:nvSpPr>
            <p:cNvPr id="23581" name="Text Box 18">
              <a:extLst>
                <a:ext uri="{FF2B5EF4-FFF2-40B4-BE49-F238E27FC236}">
                  <a16:creationId xmlns:a16="http://schemas.microsoft.com/office/drawing/2014/main" id="{C2FB6436-A874-44C8-8CDF-E0EA5D053F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1344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‘o’</a:t>
              </a:r>
            </a:p>
          </p:txBody>
        </p:sp>
        <p:sp>
          <p:nvSpPr>
            <p:cNvPr id="23582" name="Text Box 19">
              <a:extLst>
                <a:ext uri="{FF2B5EF4-FFF2-40B4-BE49-F238E27FC236}">
                  <a16:creationId xmlns:a16="http://schemas.microsoft.com/office/drawing/2014/main" id="{DF180236-C3C7-46CC-9A88-E830E2DD22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1344"/>
              <a:ext cx="528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‘’\0’’</a:t>
              </a:r>
            </a:p>
          </p:txBody>
        </p:sp>
      </p:grpSp>
      <p:grpSp>
        <p:nvGrpSpPr>
          <p:cNvPr id="23560" name="Group 28">
            <a:extLst>
              <a:ext uri="{FF2B5EF4-FFF2-40B4-BE49-F238E27FC236}">
                <a16:creationId xmlns:a16="http://schemas.microsoft.com/office/drawing/2014/main" id="{8B6A40F1-816E-41C3-AAC6-B759E684F51E}"/>
              </a:ext>
            </a:extLst>
          </p:cNvPr>
          <p:cNvGrpSpPr>
            <a:grpSpLocks/>
          </p:cNvGrpSpPr>
          <p:nvPr/>
        </p:nvGrpSpPr>
        <p:grpSpPr bwMode="auto">
          <a:xfrm>
            <a:off x="5562600" y="5105401"/>
            <a:ext cx="3886200" cy="466725"/>
            <a:chOff x="2112" y="2400"/>
            <a:chExt cx="2448" cy="294"/>
          </a:xfrm>
        </p:grpSpPr>
        <p:sp>
          <p:nvSpPr>
            <p:cNvPr id="23572" name="Text Box 22">
              <a:extLst>
                <a:ext uri="{FF2B5EF4-FFF2-40B4-BE49-F238E27FC236}">
                  <a16:creationId xmlns:a16="http://schemas.microsoft.com/office/drawing/2014/main" id="{29EDF4A7-011E-48B6-ACF7-EC0D634142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400"/>
              <a:ext cx="48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‘w’</a:t>
              </a:r>
            </a:p>
          </p:txBody>
        </p:sp>
        <p:sp>
          <p:nvSpPr>
            <p:cNvPr id="23573" name="Text Box 23">
              <a:extLst>
                <a:ext uri="{FF2B5EF4-FFF2-40B4-BE49-F238E27FC236}">
                  <a16:creationId xmlns:a16="http://schemas.microsoft.com/office/drawing/2014/main" id="{88E6568F-DB03-4F3E-916F-D81D41EDEC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400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‘o’</a:t>
              </a:r>
            </a:p>
          </p:txBody>
        </p:sp>
        <p:sp>
          <p:nvSpPr>
            <p:cNvPr id="23574" name="Text Box 24">
              <a:extLst>
                <a:ext uri="{FF2B5EF4-FFF2-40B4-BE49-F238E27FC236}">
                  <a16:creationId xmlns:a16="http://schemas.microsoft.com/office/drawing/2014/main" id="{425A1676-355A-495F-BEA5-B58B848AED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400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‘r’</a:t>
              </a:r>
            </a:p>
          </p:txBody>
        </p:sp>
        <p:sp>
          <p:nvSpPr>
            <p:cNvPr id="23575" name="Text Box 25">
              <a:extLst>
                <a:ext uri="{FF2B5EF4-FFF2-40B4-BE49-F238E27FC236}">
                  <a16:creationId xmlns:a16="http://schemas.microsoft.com/office/drawing/2014/main" id="{28587C55-2BFF-4F66-94DC-9ECF854433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2400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‘l’</a:t>
              </a:r>
            </a:p>
          </p:txBody>
        </p:sp>
        <p:sp>
          <p:nvSpPr>
            <p:cNvPr id="23576" name="Text Box 26">
              <a:extLst>
                <a:ext uri="{FF2B5EF4-FFF2-40B4-BE49-F238E27FC236}">
                  <a16:creationId xmlns:a16="http://schemas.microsoft.com/office/drawing/2014/main" id="{484F27E8-6E1F-4793-B028-2C331F4B3B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400"/>
              <a:ext cx="384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‘d’</a:t>
              </a:r>
            </a:p>
          </p:txBody>
        </p:sp>
        <p:sp>
          <p:nvSpPr>
            <p:cNvPr id="23577" name="Text Box 27">
              <a:extLst>
                <a:ext uri="{FF2B5EF4-FFF2-40B4-BE49-F238E27FC236}">
                  <a16:creationId xmlns:a16="http://schemas.microsoft.com/office/drawing/2014/main" id="{41354F33-7B01-4007-9D8F-C525149CAA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2400"/>
              <a:ext cx="43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‘\0’</a:t>
              </a:r>
            </a:p>
          </p:txBody>
        </p:sp>
      </p:grpSp>
      <p:sp>
        <p:nvSpPr>
          <p:cNvPr id="23561" name="Text Box 30">
            <a:extLst>
              <a:ext uri="{FF2B5EF4-FFF2-40B4-BE49-F238E27FC236}">
                <a16:creationId xmlns:a16="http://schemas.microsoft.com/office/drawing/2014/main" id="{D1F5B1DA-36B5-4381-BD9B-4FB8ED46A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200400"/>
            <a:ext cx="725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argv</a:t>
            </a:r>
          </a:p>
        </p:txBody>
      </p:sp>
      <p:sp>
        <p:nvSpPr>
          <p:cNvPr id="23562" name="Line 31">
            <a:extLst>
              <a:ext uri="{FF2B5EF4-FFF2-40B4-BE49-F238E27FC236}">
                <a16:creationId xmlns:a16="http://schemas.microsoft.com/office/drawing/2014/main" id="{8C2B1A1D-C179-453B-A603-34C2CE351F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505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32">
            <a:extLst>
              <a:ext uri="{FF2B5EF4-FFF2-40B4-BE49-F238E27FC236}">
                <a16:creationId xmlns:a16="http://schemas.microsoft.com/office/drawing/2014/main" id="{9D4DF4C0-0632-4CA2-B11F-9315178868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25908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33">
            <a:extLst>
              <a:ext uri="{FF2B5EF4-FFF2-40B4-BE49-F238E27FC236}">
                <a16:creationId xmlns:a16="http://schemas.microsoft.com/office/drawing/2014/main" id="{8FDA2E83-0578-431E-A809-68275B0D4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962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34">
            <a:extLst>
              <a:ext uri="{FF2B5EF4-FFF2-40B4-BE49-F238E27FC236}">
                <a16:creationId xmlns:a16="http://schemas.microsoft.com/office/drawing/2014/main" id="{E3D5C865-4C7E-47EB-A044-D6B3BE88E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4196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36">
            <a:extLst>
              <a:ext uri="{FF2B5EF4-FFF2-40B4-BE49-F238E27FC236}">
                <a16:creationId xmlns:a16="http://schemas.microsoft.com/office/drawing/2014/main" id="{0F329115-B5B8-44B4-9836-88842E568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1" y="3657601"/>
            <a:ext cx="1114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cs typeface="Times New Roman" panose="02020603050405020304" pitchFamily="18" charset="0"/>
              </a:rPr>
              <a:t>(*++argv)</a:t>
            </a:r>
          </a:p>
        </p:txBody>
      </p:sp>
      <p:sp>
        <p:nvSpPr>
          <p:cNvPr id="23567" name="Rectangle 37">
            <a:extLst>
              <a:ext uri="{FF2B5EF4-FFF2-40B4-BE49-F238E27FC236}">
                <a16:creationId xmlns:a16="http://schemas.microsoft.com/office/drawing/2014/main" id="{23F20634-05F5-421E-BA16-B84F28DDF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1" y="4495801"/>
            <a:ext cx="1833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cs typeface="Times New Roman" panose="02020603050405020304" pitchFamily="18" charset="0"/>
              </a:rPr>
              <a:t>(*++argv)[0]= ‘h’</a:t>
            </a:r>
          </a:p>
        </p:txBody>
      </p:sp>
      <p:sp>
        <p:nvSpPr>
          <p:cNvPr id="23568" name="Line 38">
            <a:extLst>
              <a:ext uri="{FF2B5EF4-FFF2-40B4-BE49-F238E27FC236}">
                <a16:creationId xmlns:a16="http://schemas.microsoft.com/office/drawing/2014/main" id="{2258ABDE-8D27-4515-AF7D-F7AE50B683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21350" y="4086226"/>
            <a:ext cx="304800" cy="33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39">
            <a:extLst>
              <a:ext uri="{FF2B5EF4-FFF2-40B4-BE49-F238E27FC236}">
                <a16:creationId xmlns:a16="http://schemas.microsoft.com/office/drawing/2014/main" id="{C71D9F74-8733-41DE-9663-DDD4FB76C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590801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cs typeface="Times New Roman" panose="02020603050405020304" pitchFamily="18" charset="0"/>
              </a:rPr>
              <a:t>argv[0]</a:t>
            </a:r>
          </a:p>
        </p:txBody>
      </p:sp>
      <p:sp>
        <p:nvSpPr>
          <p:cNvPr id="23570" name="Rectangle 40">
            <a:extLst>
              <a:ext uri="{FF2B5EF4-FFF2-40B4-BE49-F238E27FC236}">
                <a16:creationId xmlns:a16="http://schemas.microsoft.com/office/drawing/2014/main" id="{2934B7D1-CDCA-49D5-84AA-8F265D01E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3062288"/>
            <a:ext cx="16113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800">
                <a:cs typeface="Times New Roman" panose="02020603050405020304" pitchFamily="18" charset="0"/>
              </a:rPr>
              <a:t>*++argv[0]=‘c’</a:t>
            </a:r>
          </a:p>
        </p:txBody>
      </p:sp>
      <p:sp>
        <p:nvSpPr>
          <p:cNvPr id="23571" name="Line 41">
            <a:extLst>
              <a:ext uri="{FF2B5EF4-FFF2-40B4-BE49-F238E27FC236}">
                <a16:creationId xmlns:a16="http://schemas.microsoft.com/office/drawing/2014/main" id="{4135CF44-FDEB-4687-8BCF-0A4F5E1665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77000" y="2676525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34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4E92388-9566-4E72-ABEB-83FE8703E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typedef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1FDB664-D70A-40EA-AB2B-025BAFC0F8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143000"/>
            <a:ext cx="8001000" cy="54864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typedef</a:t>
            </a:r>
            <a:r>
              <a:rPr lang="en-US" altLang="en-US" dirty="0">
                <a:cs typeface="Times New Roman" panose="02020603050405020304" pitchFamily="18" charset="0"/>
              </a:rPr>
              <a:t> creates a new name for existing type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cs typeface="Times New Roman" panose="02020603050405020304" pitchFamily="18" charset="0"/>
              </a:rPr>
              <a:t>typedef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int</a:t>
            </a:r>
            <a:r>
              <a:rPr lang="en-US" altLang="en-US" dirty="0">
                <a:cs typeface="Times New Roman" panose="02020603050405020304" pitchFamily="18" charset="0"/>
              </a:rPr>
              <a:t> Boolean;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cs typeface="Times New Roman" panose="02020603050405020304" pitchFamily="18" charset="0"/>
              </a:rPr>
              <a:t>typedef</a:t>
            </a:r>
            <a:r>
              <a:rPr lang="en-US" altLang="en-US" dirty="0">
                <a:cs typeface="Times New Roman" panose="02020603050405020304" pitchFamily="18" charset="0"/>
              </a:rPr>
              <a:t> char *String;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dirty="0" smtClean="0">
                <a:cs typeface="Times New Roman" panose="02020603050405020304" pitchFamily="18" charset="0"/>
              </a:rPr>
              <a:t>	String </a:t>
            </a:r>
            <a:r>
              <a:rPr lang="en-US" altLang="en-US" dirty="0" err="1" smtClean="0">
                <a:cs typeface="Times New Roman" panose="02020603050405020304" pitchFamily="18" charset="0"/>
              </a:rPr>
              <a:t>ptr</a:t>
            </a:r>
            <a:r>
              <a:rPr lang="en-US" altLang="en-US" dirty="0" smtClean="0">
                <a:cs typeface="Times New Roman" panose="02020603050405020304" pitchFamily="18" charset="0"/>
              </a:rPr>
              <a:t>;</a:t>
            </a: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Does not create a new type in any real sense</a:t>
            </a:r>
            <a:br>
              <a:rPr lang="en-US" altLang="en-US" dirty="0" smtClean="0">
                <a:cs typeface="Times New Roman" panose="02020603050405020304" pitchFamily="18" charset="0"/>
              </a:rPr>
            </a:br>
            <a:endParaRPr lang="en-US" altLang="en-US" dirty="0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smtClean="0">
                <a:cs typeface="Times New Roman" panose="02020603050405020304" pitchFamily="18" charset="0"/>
              </a:rPr>
              <a:t>No </a:t>
            </a:r>
            <a:r>
              <a:rPr lang="en-US" altLang="en-US" dirty="0">
                <a:cs typeface="Times New Roman" panose="02020603050405020304" pitchFamily="18" charset="0"/>
              </a:rPr>
              <a:t>new semantics for the new type name!</a:t>
            </a:r>
            <a:br>
              <a:rPr lang="en-US" altLang="en-US" dirty="0">
                <a:cs typeface="Times New Roman" panose="02020603050405020304" pitchFamily="18" charset="0"/>
              </a:rPr>
            </a:b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Variables declared using new type name have same properties as variables of original type</a:t>
            </a:r>
          </a:p>
        </p:txBody>
      </p:sp>
    </p:spTree>
    <p:extLst>
      <p:ext uri="{BB962C8B-B14F-4D97-AF65-F5344CB8AC3E}">
        <p14:creationId xmlns:p14="http://schemas.microsoft.com/office/powerpoint/2010/main" val="1249162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583</Words>
  <Application>Microsoft Office PowerPoint</Application>
  <PresentationFormat>Widescreen</PresentationFormat>
  <Paragraphs>203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Office Theme</vt:lpstr>
      <vt:lpstr>CS 240 – Lecture 18</vt:lpstr>
      <vt:lpstr>Command-line Arguments</vt:lpstr>
      <vt:lpstr>Command-line Arguments</vt:lpstr>
      <vt:lpstr>Command-line Arguments</vt:lpstr>
      <vt:lpstr>Parsing Arguments</vt:lpstr>
      <vt:lpstr>Parsing Arguments</vt:lpstr>
      <vt:lpstr>Parsing Arguments</vt:lpstr>
      <vt:lpstr>Difference Between (*++argv)[0] and *++argv[0] </vt:lpstr>
      <vt:lpstr>typedef</vt:lpstr>
      <vt:lpstr>typedef</vt:lpstr>
      <vt:lpstr>typedef</vt:lpstr>
      <vt:lpstr>Unions</vt:lpstr>
      <vt:lpstr>Unions</vt:lpstr>
      <vt:lpstr>Unions</vt:lpstr>
      <vt:lpstr>Unions(cont’d)</vt:lpstr>
      <vt:lpstr>Unions</vt:lpstr>
      <vt:lpstr>Bit-Fields</vt:lpstr>
      <vt:lpstr>Bit-Fields</vt:lpstr>
      <vt:lpstr>Bit-Fields</vt:lpstr>
      <vt:lpstr>Bit-Fields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Buffers</dc:title>
  <dc:creator>Kevin Amaral</dc:creator>
  <cp:lastModifiedBy>M-2-116</cp:lastModifiedBy>
  <cp:revision>36</cp:revision>
  <dcterms:created xsi:type="dcterms:W3CDTF">2017-11-15T18:20:09Z</dcterms:created>
  <dcterms:modified xsi:type="dcterms:W3CDTF">2018-04-17T21:22:36Z</dcterms:modified>
</cp:coreProperties>
</file>