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67" r:id="rId14"/>
    <p:sldId id="268" r:id="rId15"/>
    <p:sldId id="269" r:id="rId16"/>
    <p:sldId id="277" r:id="rId17"/>
    <p:sldId id="271" r:id="rId18"/>
    <p:sldId id="276" r:id="rId19"/>
    <p:sldId id="278" r:id="rId20"/>
    <p:sldId id="290" r:id="rId21"/>
    <p:sldId id="292" r:id="rId22"/>
    <p:sldId id="2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A5F64-90D3-4409-923E-E91F96F1062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315F6-0D53-4FE1-8538-5E4A570F1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9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4F221-CE2B-4292-A7DD-53F66832B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340A3-28D8-4196-9BBE-4524DA266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22428-EFF6-4440-AE1D-4A754BE5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8AE9A-516D-437C-A0A0-133BA0D5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375C0-A69D-4D0B-BFF0-5ABD547C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7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967E-8B94-4A80-9DE3-BBFE542A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BF197-EE6A-43A7-84FE-DF7CEA3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AB36B-3BAF-40D3-BD98-3E695867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2A20-63F2-41E2-975C-C6F4D03C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A21D-FA6F-4FB4-8F79-29C3C925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0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52D72-956C-486E-A149-2ABD39CC1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4CC5-E6BA-4D90-9E40-9805EFF88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72794-794F-40A6-8D96-A51C8624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ECF04-96A1-45C7-954A-33FF2E74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583EC-300E-4D2E-8935-9ABF9F0F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6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D0CC-C43B-49D2-8B03-026B2B8F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9E05-6E2E-487C-AC1D-69B40446B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4000-B1E5-4410-AFD0-9C0BB5D39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63800-BC02-4225-9012-BC08DA3C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7B9B3-EE3D-40E4-9FF2-FE309B26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293CD-0655-4BF2-9D40-1DF29E72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7D275-5BC6-472D-817E-03BB227C2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077A6-F4D3-4F57-B2A7-7807E8BC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59D59-6C02-434B-84E2-ECF9473F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9B7D2-C3E3-4A42-B11F-2000C9DB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4CDD3-20AA-45E2-BB30-9E9C2F76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A32-27BF-42CE-BABD-F6B0945EF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04FC7-D84F-49D5-8F29-83BB5CC9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64222-F1B8-49D3-B9AB-21E5D1FD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EE4CA-5509-4540-8029-9A974255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F5A63-BB41-4BFF-B1DC-010F35A7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A02B-E6AD-4BE2-8A91-9EF9C0ECC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EB774-AE1E-4761-92C2-C762B91F5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481BB-B364-451A-8F00-7682F3453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E931C-3AD7-4AC8-B8AB-7CD9199A8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CFF5C4-A405-4240-B0DD-572A70D46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9E387-9AA7-4B39-832E-53CCD9D9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B652C-4895-41D0-BB5E-1D1CE4D9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35A39E-ABA3-43A5-985F-7AFBC5C4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5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9E89-4B10-42D8-A319-6B826F91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34DDB-A8B0-4A0A-A0CD-FE619FF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B72A2-9560-48E1-86E3-A551B595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A1741-026D-464A-B9C7-CAC27D4F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C94D7-EAC3-410B-B88A-E637B943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9E1E5-7C98-43A0-B3D6-02E1898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1D46D-C24A-40DD-8D0E-41B1B661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7B83E-C037-415A-8760-F9582968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897AA-6010-43A2-85DF-10B2412FD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7AACF-7388-4997-85AB-29A8AA76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DDFCC-F65F-4CE8-B977-38E33DCD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8F31F-97F3-44D5-B0A2-4AF8A47D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F184C-630A-4DB4-A5FF-027D632F4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4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876D-EEC4-4D01-B801-5DF1D6500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5C5F8-6DA5-4F6A-8F12-BE122E657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023A6-8798-4AB9-9546-8AE54A4DA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77417-C632-4CF8-9C89-F933C86E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AF9D4-5CC6-4D10-B73F-5EBFA25A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F9B52-49C4-4B48-A500-AD7F9CF8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5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916E4-44D9-4179-9BA7-D40AB0EA0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D41AA-1CE7-4CA2-B8B8-332D18F06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6FE81-B568-498B-9174-155DE3C86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DBD70-8D62-4EAE-96D1-9C7D51606C8F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9A080-8662-418B-B6D1-2A768C4BC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B9B57-B971-43CD-9B75-59E41891F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5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-schmidt.net/FloatConverter/IEEE754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E93A-24F8-45CC-B215-6B140E1886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CE14C8-AA41-4271-8B8D-A45461C41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Serialization, Pointers to Arrays, Arrays of Arrays</a:t>
            </a:r>
            <a:r>
              <a:rPr lang="en-US"/>
              <a:t>, Floating Point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57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A132-5E6E-4846-9706-C43EEA61B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 – Storing a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B00F2-F4F0-4ADC-8001-2E25151A6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Serializing more complicated data structures, like the Linked List require multiple stages.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struct link *next;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type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dirty="0"/>
          </a:p>
          <a:p>
            <a:r>
              <a:rPr lang="en-US" dirty="0"/>
              <a:t>As you can see, the link struct has a transient member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dirty="0"/>
              <a:t>.</a:t>
            </a:r>
          </a:p>
          <a:p>
            <a:r>
              <a:rPr lang="en-US" dirty="0"/>
              <a:t>We </a:t>
            </a:r>
            <a:r>
              <a:rPr lang="en-US" b="1" i="1" dirty="0"/>
              <a:t>cannot</a:t>
            </a:r>
            <a:r>
              <a:rPr lang="en-US" dirty="0"/>
              <a:t> retain the connections between nodes in the serialized format.</a:t>
            </a:r>
          </a:p>
        </p:txBody>
      </p:sp>
      <p:pic>
        <p:nvPicPr>
          <p:cNvPr id="5" name="Picture 4" descr="Singly-linked-list.svg">
            <a:extLst>
              <a:ext uri="{FF2B5EF4-FFF2-40B4-BE49-F238E27FC236}">
                <a16:creationId xmlns:a16="http://schemas.microsoft.com/office/drawing/2014/main" id="{6623FCDE-F49B-4B08-9BB4-9383EAF16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131" y="3233737"/>
            <a:ext cx="38862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707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2378-CD0D-4BA7-B7D8-953D12B7B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 – Storing a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6701A-7A33-48A1-9A69-2B845F662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9538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store a linked list, we need to store it's elements alone, without the addresses to the next element.</a:t>
            </a:r>
          </a:p>
          <a:p>
            <a:r>
              <a:rPr lang="en-US" dirty="0"/>
              <a:t>We can output the list in order like so: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*c = root;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while (c != NULL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(&amp;c-&gt;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(type), 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c = c-&gt;next;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While this works, this method leads to some problems later on.</a:t>
            </a:r>
          </a:p>
        </p:txBody>
      </p:sp>
    </p:spTree>
    <p:extLst>
      <p:ext uri="{BB962C8B-B14F-4D97-AF65-F5344CB8AC3E}">
        <p14:creationId xmlns:p14="http://schemas.microsoft.com/office/powerpoint/2010/main" val="184841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E978-D9B4-4C00-AB1F-96388E381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 – Reading a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21FE9-3F3A-49FA-B336-7FBF35237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Recall that the Linked List is stored as a sequence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variables where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is just a placeholder type for whatever the list holds.</a:t>
            </a:r>
          </a:p>
          <a:p>
            <a:r>
              <a:rPr lang="en-US" dirty="0"/>
              <a:t>To read in the linked list, we need to have an empty linked list to which we can add the elements.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*root;</a:t>
            </a:r>
          </a:p>
          <a:p>
            <a:r>
              <a:rPr lang="en-US" dirty="0"/>
              <a:t>Next, we need to allocate space for each new link as we read.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(struct link*) malloc(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 link));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(type), 1,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/>
          </a:p>
          <a:p>
            <a:r>
              <a:rPr lang="en-US" dirty="0"/>
              <a:t>While we can set the value at that link, we can't set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dirty="0"/>
              <a:t> link because we haven't read it yet.</a:t>
            </a:r>
          </a:p>
          <a:p>
            <a:pPr lvl="1"/>
            <a:r>
              <a:rPr lang="en-US" dirty="0"/>
              <a:t>In tonight's Homework, we will solve this problem.</a:t>
            </a:r>
          </a:p>
        </p:txBody>
      </p:sp>
    </p:spTree>
    <p:extLst>
      <p:ext uri="{BB962C8B-B14F-4D97-AF65-F5344CB8AC3E}">
        <p14:creationId xmlns:p14="http://schemas.microsoft.com/office/powerpoint/2010/main" val="493049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A5BE015-2D3E-45DC-80C6-C6E69992A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Multi-Dimensional Arrays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2E76A61-D848-4938-8D71-3780CA1CDA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990600"/>
            <a:ext cx="8229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Declare rectangular multi-dimensional array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char array [2] [3];      /* array [row] [column] */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It is the same as a one dimensional array with each element being an array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NOTE THAT array [2, 3] IS </a:t>
            </a:r>
            <a:r>
              <a:rPr lang="en-US" altLang="en-US" u="sng" dirty="0">
                <a:cs typeface="Times New Roman" panose="02020603050405020304" pitchFamily="18" charset="0"/>
              </a:rPr>
              <a:t>INCORRECT</a:t>
            </a:r>
            <a:r>
              <a:rPr lang="en-US" altLang="en-US" dirty="0">
                <a:cs typeface="Times New Roman" panose="02020603050405020304" pitchFamily="18" charset="0"/>
              </a:rPr>
              <a:t>!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The rightmost subscript varies fastest as one looks at how data lies in memory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array [0] [0], array [0] [1], array [0] [2], array [1] [0],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array [1] [1], array [1] [2]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4378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99392C0-9519-40AC-8F1C-3F2FF94DE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Multi-Dimensional Arrays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AE95DB1-04B6-489D-A292-F1C86F04BA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7848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Example of converting a month &amp; day into a day of the year for either normal or leap years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static char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[2] [13] =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{0, 31, 28, 31, 30, 31, 30, 31, 31, 30, 31, 30, 31},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{0, 31, 29, 31, 30, 31, 30, 31, 31, 30, 31, 30, 31}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};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Use a second row of day counts for leap year rather than perform a calculation for days in February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[1] [1] is 31 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dirty="0">
                <a:cs typeface="Times New Roman" panose="02020603050405020304" pitchFamily="18" charset="0"/>
              </a:rPr>
              <a:t>same as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[0] [1]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[1] [2] is 29 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 not same as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[0] [2]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616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314F22B-D633-46D0-A6FD-704CF08000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Multi-Dimensional Arrays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ADB99A0-B651-4D76-8EC3-8A5AF8080C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066800"/>
            <a:ext cx="7848600" cy="533400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The array declared as char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 [2] [13] can be thought of as: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char (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 [2]) [13];   	/* see pg. 53 */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Each one dimensional array element (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[0],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[1]) is like array name - as if we declared: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char xx [13]; char </a:t>
            </a:r>
            <a:r>
              <a:rPr lang="en-US" altLang="en-US" dirty="0" err="1">
                <a:cs typeface="Times New Roman" panose="02020603050405020304" pitchFamily="18" charset="0"/>
              </a:rPr>
              <a:t>yy</a:t>
            </a:r>
            <a:r>
              <a:rPr lang="en-US" altLang="en-US" dirty="0">
                <a:cs typeface="Times New Roman" panose="02020603050405020304" pitchFamily="18" charset="0"/>
              </a:rPr>
              <a:t> [13]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Where xx is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[0] and </a:t>
            </a:r>
            <a:r>
              <a:rPr lang="en-US" altLang="en-US" dirty="0" err="1">
                <a:cs typeface="Times New Roman" panose="02020603050405020304" pitchFamily="18" charset="0"/>
              </a:rPr>
              <a:t>yy</a:t>
            </a:r>
            <a:r>
              <a:rPr lang="en-US" altLang="en-US" dirty="0">
                <a:cs typeface="Times New Roman" panose="02020603050405020304" pitchFamily="18" charset="0"/>
              </a:rPr>
              <a:t> is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[1]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 [0] is in memory first, and then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 [1] </a:t>
            </a:r>
          </a:p>
        </p:txBody>
      </p:sp>
    </p:spTree>
    <p:extLst>
      <p:ext uri="{BB962C8B-B14F-4D97-AF65-F5344CB8AC3E}">
        <p14:creationId xmlns:p14="http://schemas.microsoft.com/office/powerpoint/2010/main" val="162522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876E48C-0325-4A34-9CA0-509B24345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Multi-Dimensional Arrays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C687F08-3A9E-4301-ACE8-1C94C8D3DD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[0] and 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[1] are arrays of 13 chars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Now recall duality of pointers and arrays: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 [0]) [13]  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dirty="0">
                <a:cs typeface="Times New Roman" panose="02020603050405020304" pitchFamily="18" charset="0"/>
              </a:rPr>
              <a:t>(*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) [13]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</a:t>
            </a:r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 [1]) [13]  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 (*(daytab+1)) [13]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daytab</a:t>
            </a:r>
            <a:r>
              <a:rPr lang="en-US" altLang="en-US" dirty="0">
                <a:cs typeface="Times New Roman" panose="02020603050405020304" pitchFamily="18" charset="0"/>
              </a:rPr>
              <a:t> is a pointer to an array of elements each of size=13 chars</a:t>
            </a:r>
          </a:p>
        </p:txBody>
      </p:sp>
    </p:spTree>
    <p:extLst>
      <p:ext uri="{BB962C8B-B14F-4D97-AF65-F5344CB8AC3E}">
        <p14:creationId xmlns:p14="http://schemas.microsoft.com/office/powerpoint/2010/main" val="4058260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3C8AB37-6403-456E-82B8-8205AF705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Multi-Dimensional Arrays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CF94758-A81F-46F7-B8F9-F119138EEC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838200"/>
            <a:ext cx="8839200" cy="5791200"/>
          </a:xfrm>
        </p:spPr>
        <p:txBody>
          <a:bodyPr/>
          <a:lstStyle/>
          <a:p>
            <a:pPr eaLnBrk="1" hangingPunct="1"/>
            <a:r>
              <a:rPr lang="en-US" altLang="en-US" dirty="0"/>
              <a:t>But, these two declarations are not allocated in memory the same way: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char a [10] [20] </a:t>
            </a:r>
            <a:r>
              <a:rPr lang="en-US" altLang="en-US" dirty="0">
                <a:sym typeface="Wingdings" panose="05000000000000000000" pitchFamily="2" charset="2"/>
              </a:rPr>
              <a:t></a:t>
            </a:r>
            <a:r>
              <a:rPr lang="en-US" altLang="en-US" dirty="0"/>
              <a:t> 200 char-sized locations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char (*b) [20] 	</a:t>
            </a:r>
            <a:r>
              <a:rPr lang="en-US" altLang="en-US" dirty="0">
                <a:sym typeface="Wingdings" panose="05000000000000000000" pitchFamily="2" charset="2"/>
              </a:rPr>
              <a:t></a:t>
            </a:r>
            <a:r>
              <a:rPr lang="en-US" altLang="en-US" dirty="0"/>
              <a:t> 1 pointer to an array of elements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			     each is 20 chars</a:t>
            </a: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dirty="0"/>
              <a:t>For the second declaration, code must set the pointer equal to an already defined array or use </a:t>
            </a:r>
            <a:r>
              <a:rPr lang="en-US" altLang="en-US" dirty="0" err="1"/>
              <a:t>malloc</a:t>
            </a:r>
            <a:r>
              <a:rPr lang="en-US" altLang="en-US" dirty="0"/>
              <a:t> to allocate new memory for an array. e.g.</a:t>
            </a:r>
            <a:br>
              <a:rPr lang="en-US" altLang="en-US" dirty="0"/>
            </a:br>
            <a:r>
              <a:rPr lang="en-US" altLang="en-US" dirty="0"/>
              <a:t>	char (*b) [20] = a; or</a:t>
            </a:r>
            <a:br>
              <a:rPr lang="en-US" altLang="en-US" dirty="0"/>
            </a:br>
            <a:r>
              <a:rPr lang="en-US" altLang="en-US" dirty="0"/>
              <a:t>	char (*b) [20] = (char (*) [ ]) </a:t>
            </a:r>
            <a:r>
              <a:rPr lang="en-US" altLang="en-US" dirty="0" err="1"/>
              <a:t>malloc</a:t>
            </a:r>
            <a:r>
              <a:rPr lang="en-US" altLang="en-US" dirty="0"/>
              <a:t>(200);</a:t>
            </a:r>
          </a:p>
        </p:txBody>
      </p:sp>
    </p:spTree>
    <p:extLst>
      <p:ext uri="{BB962C8B-B14F-4D97-AF65-F5344CB8AC3E}">
        <p14:creationId xmlns:p14="http://schemas.microsoft.com/office/powerpoint/2010/main" val="174541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DFDD596-7BD4-4388-A6B7-F12051292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2885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Multi-Dimensional Arrays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90802E60-3086-46C4-B616-FF5BFF5F9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14" y="1066800"/>
            <a:ext cx="2835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char a [10] [20];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658663C-7521-4D54-A279-B1A84A8A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4214" y="2743200"/>
            <a:ext cx="3165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char (*b) [20] = a;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3B323E45-701A-4BED-9756-D9151EA93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A80AD27C-6BB3-4143-B796-3ADBCCD18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20D9DD83-B959-4FE4-AEBF-B6E96A691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09FF8B73-002F-4236-AE00-54A1B76FE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1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A159DDA0-BD0F-48F3-A486-C58569E80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6A39C10B-D127-4D7D-A524-E14FC7AFD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5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32E0F91D-93C2-459D-A56B-093F28B96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47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2F320D1F-6AE5-4A93-B6F6-C7C8AE55A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3E5E92FF-987B-481E-9AE4-57A857345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1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8" name="Rectangle 14">
            <a:extLst>
              <a:ext uri="{FF2B5EF4-FFF2-40B4-BE49-F238E27FC236}">
                <a16:creationId xmlns:a16="http://schemas.microsoft.com/office/drawing/2014/main" id="{0EC08A18-40B7-475D-99D2-CDC8728C2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9313" y="21336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206CEBCF-8BE9-4A20-A085-91375C0BB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a[0]</a:t>
            </a:r>
          </a:p>
        </p:txBody>
      </p:sp>
      <p:sp>
        <p:nvSpPr>
          <p:cNvPr id="21520" name="Text Box 16">
            <a:extLst>
              <a:ext uri="{FF2B5EF4-FFF2-40B4-BE49-F238E27FC236}">
                <a16:creationId xmlns:a16="http://schemas.microsoft.com/office/drawing/2014/main" id="{2B98DBB6-CC68-4E44-9AF5-438D42342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7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a[1]</a:t>
            </a:r>
          </a:p>
        </p:txBody>
      </p:sp>
      <p:sp>
        <p:nvSpPr>
          <p:cNvPr id="21521" name="Text Box 17">
            <a:extLst>
              <a:ext uri="{FF2B5EF4-FFF2-40B4-BE49-F238E27FC236}">
                <a16:creationId xmlns:a16="http://schemas.microsoft.com/office/drawing/2014/main" id="{15933A1F-8A89-432A-9AB7-1F3F27A9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19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a[2]</a:t>
            </a:r>
          </a:p>
        </p:txBody>
      </p:sp>
      <p:sp>
        <p:nvSpPr>
          <p:cNvPr id="21522" name="Text Box 18">
            <a:extLst>
              <a:ext uri="{FF2B5EF4-FFF2-40B4-BE49-F238E27FC236}">
                <a16:creationId xmlns:a16="http://schemas.microsoft.com/office/drawing/2014/main" id="{876444D6-2698-468A-AF44-FB11FE47E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a[3]</a:t>
            </a:r>
          </a:p>
        </p:txBody>
      </p:sp>
      <p:sp>
        <p:nvSpPr>
          <p:cNvPr id="21523" name="Text Box 19">
            <a:extLst>
              <a:ext uri="{FF2B5EF4-FFF2-40B4-BE49-F238E27FC236}">
                <a16:creationId xmlns:a16="http://schemas.microsoft.com/office/drawing/2014/main" id="{C9B7615F-EBBA-40B4-8E26-82E8EBBE8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a[4]</a:t>
            </a:r>
          </a:p>
        </p:txBody>
      </p:sp>
      <p:sp>
        <p:nvSpPr>
          <p:cNvPr id="21524" name="Text Box 20">
            <a:extLst>
              <a:ext uri="{FF2B5EF4-FFF2-40B4-BE49-F238E27FC236}">
                <a16:creationId xmlns:a16="http://schemas.microsoft.com/office/drawing/2014/main" id="{DF51ABB3-B97C-45AC-A68C-912F36F13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03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a[5]</a:t>
            </a:r>
          </a:p>
        </p:txBody>
      </p:sp>
      <p:sp>
        <p:nvSpPr>
          <p:cNvPr id="21525" name="Text Box 21">
            <a:extLst>
              <a:ext uri="{FF2B5EF4-FFF2-40B4-BE49-F238E27FC236}">
                <a16:creationId xmlns:a16="http://schemas.microsoft.com/office/drawing/2014/main" id="{B02D115C-07B1-4E8A-A409-4ABD22D57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7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a[6]</a:t>
            </a:r>
          </a:p>
        </p:txBody>
      </p:sp>
      <p:sp>
        <p:nvSpPr>
          <p:cNvPr id="21526" name="Text Box 22">
            <a:extLst>
              <a:ext uri="{FF2B5EF4-FFF2-40B4-BE49-F238E27FC236}">
                <a16:creationId xmlns:a16="http://schemas.microsoft.com/office/drawing/2014/main" id="{D449BBFE-8EC4-4FCA-A24A-1DE276987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9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a[7]</a:t>
            </a:r>
          </a:p>
        </p:txBody>
      </p:sp>
      <p:sp>
        <p:nvSpPr>
          <p:cNvPr id="21527" name="Text Box 23">
            <a:extLst>
              <a:ext uri="{FF2B5EF4-FFF2-40B4-BE49-F238E27FC236}">
                <a16:creationId xmlns:a16="http://schemas.microsoft.com/office/drawing/2014/main" id="{90DC73AA-1D13-4133-9DCD-33F7A4E0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49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a[8]</a:t>
            </a:r>
          </a:p>
        </p:txBody>
      </p:sp>
      <p:sp>
        <p:nvSpPr>
          <p:cNvPr id="21528" name="Text Box 24">
            <a:extLst>
              <a:ext uri="{FF2B5EF4-FFF2-40B4-BE49-F238E27FC236}">
                <a16:creationId xmlns:a16="http://schemas.microsoft.com/office/drawing/2014/main" id="{C5D057F6-6589-4812-821B-D0FDD0C0F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9314" y="1676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a[9]</a:t>
            </a:r>
          </a:p>
        </p:txBody>
      </p:sp>
      <p:sp>
        <p:nvSpPr>
          <p:cNvPr id="21529" name="Rectangle 25">
            <a:extLst>
              <a:ext uri="{FF2B5EF4-FFF2-40B4-BE49-F238E27FC236}">
                <a16:creationId xmlns:a16="http://schemas.microsoft.com/office/drawing/2014/main" id="{BA9CD9DC-7850-4A4C-A3BD-46EABC49F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813" y="3505200"/>
            <a:ext cx="1371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30" name="Text Box 27">
            <a:extLst>
              <a:ext uri="{FF2B5EF4-FFF2-40B4-BE49-F238E27FC236}">
                <a16:creationId xmlns:a16="http://schemas.microsoft.com/office/drawing/2014/main" id="{440B725B-6395-407D-B834-F0FA1707F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1" name="Text Box 28">
            <a:extLst>
              <a:ext uri="{FF2B5EF4-FFF2-40B4-BE49-F238E27FC236}">
                <a16:creationId xmlns:a16="http://schemas.microsoft.com/office/drawing/2014/main" id="{CB76396A-512D-4FC5-B181-44BB0A97B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7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2" name="Text Box 29">
            <a:extLst>
              <a:ext uri="{FF2B5EF4-FFF2-40B4-BE49-F238E27FC236}">
                <a16:creationId xmlns:a16="http://schemas.microsoft.com/office/drawing/2014/main" id="{40513364-9E9B-4FE6-B6C4-528BA14DB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19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3" name="Text Box 30">
            <a:extLst>
              <a:ext uri="{FF2B5EF4-FFF2-40B4-BE49-F238E27FC236}">
                <a16:creationId xmlns:a16="http://schemas.microsoft.com/office/drawing/2014/main" id="{EA0A5466-13FF-452B-898B-E7252F59E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4" name="Text Box 31">
            <a:extLst>
              <a:ext uri="{FF2B5EF4-FFF2-40B4-BE49-F238E27FC236}">
                <a16:creationId xmlns:a16="http://schemas.microsoft.com/office/drawing/2014/main" id="{24248CBC-2F95-40B7-A0C4-472ADE352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5" name="Text Box 32">
            <a:extLst>
              <a:ext uri="{FF2B5EF4-FFF2-40B4-BE49-F238E27FC236}">
                <a16:creationId xmlns:a16="http://schemas.microsoft.com/office/drawing/2014/main" id="{BF408ADF-A2C7-438B-B71F-17F1F8DB5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6" name="Text Box 33">
            <a:extLst>
              <a:ext uri="{FF2B5EF4-FFF2-40B4-BE49-F238E27FC236}">
                <a16:creationId xmlns:a16="http://schemas.microsoft.com/office/drawing/2014/main" id="{7F4AA836-8AD7-437E-8287-BA5AEE171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7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7" name="Text Box 34">
            <a:extLst>
              <a:ext uri="{FF2B5EF4-FFF2-40B4-BE49-F238E27FC236}">
                <a16:creationId xmlns:a16="http://schemas.microsoft.com/office/drawing/2014/main" id="{584E42BC-3FC2-4EE2-9C7C-31A6CE2EA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9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8" name="Text Box 35">
            <a:extLst>
              <a:ext uri="{FF2B5EF4-FFF2-40B4-BE49-F238E27FC236}">
                <a16:creationId xmlns:a16="http://schemas.microsoft.com/office/drawing/2014/main" id="{70D8DC0D-92F8-46FF-A77C-B4B1C4756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11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39" name="Text Box 36">
            <a:extLst>
              <a:ext uri="{FF2B5EF4-FFF2-40B4-BE49-F238E27FC236}">
                <a16:creationId xmlns:a16="http://schemas.microsoft.com/office/drawing/2014/main" id="{C5C05813-5F4E-4EC2-AA00-F8E3B5B2C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9313" y="22098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40" name="Text Box 37">
            <a:extLst>
              <a:ext uri="{FF2B5EF4-FFF2-40B4-BE49-F238E27FC236}">
                <a16:creationId xmlns:a16="http://schemas.microsoft.com/office/drawing/2014/main" id="{6DE7C7D3-AEC4-494C-803D-95F2719F3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3" y="3581401"/>
            <a:ext cx="1511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char (*b) [20]</a:t>
            </a:r>
          </a:p>
        </p:txBody>
      </p:sp>
      <p:sp>
        <p:nvSpPr>
          <p:cNvPr id="21541" name="Line 38">
            <a:extLst>
              <a:ext uri="{FF2B5EF4-FFF2-40B4-BE49-F238E27FC236}">
                <a16:creationId xmlns:a16="http://schemas.microsoft.com/office/drawing/2014/main" id="{6E817CA3-9FF9-432F-B9B8-0BF8F6323F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3613" y="27432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Text Box 39">
            <a:extLst>
              <a:ext uri="{FF2B5EF4-FFF2-40B4-BE49-F238E27FC236}">
                <a16:creationId xmlns:a16="http://schemas.microsoft.com/office/drawing/2014/main" id="{266082CF-1151-4420-859F-8B74F8052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013" y="3505200"/>
            <a:ext cx="635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 pointer to unspecified number of 20 char arrays </a:t>
            </a:r>
          </a:p>
        </p:txBody>
      </p:sp>
      <p:sp>
        <p:nvSpPr>
          <p:cNvPr id="21543" name="Rectangle 40">
            <a:extLst>
              <a:ext uri="{FF2B5EF4-FFF2-40B4-BE49-F238E27FC236}">
                <a16:creationId xmlns:a16="http://schemas.microsoft.com/office/drawing/2014/main" id="{907426B3-3848-4B7E-84D5-888B3AE9A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44" name="Rectangle 41">
            <a:extLst>
              <a:ext uri="{FF2B5EF4-FFF2-40B4-BE49-F238E27FC236}">
                <a16:creationId xmlns:a16="http://schemas.microsoft.com/office/drawing/2014/main" id="{93035322-74B3-4320-A8B3-0B4B4BF92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45" name="Rectangle 42">
            <a:extLst>
              <a:ext uri="{FF2B5EF4-FFF2-40B4-BE49-F238E27FC236}">
                <a16:creationId xmlns:a16="http://schemas.microsoft.com/office/drawing/2014/main" id="{66DCC641-22B4-487B-81CB-B6B5B2A95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46" name="Rectangle 43">
            <a:extLst>
              <a:ext uri="{FF2B5EF4-FFF2-40B4-BE49-F238E27FC236}">
                <a16:creationId xmlns:a16="http://schemas.microsoft.com/office/drawing/2014/main" id="{7F2C9D4A-FD6C-4771-81C1-949B8473D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47" name="Rectangle 44">
            <a:extLst>
              <a:ext uri="{FF2B5EF4-FFF2-40B4-BE49-F238E27FC236}">
                <a16:creationId xmlns:a16="http://schemas.microsoft.com/office/drawing/2014/main" id="{143CB2D9-98EF-49D4-BEB9-BABC92D77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48" name="Rectangle 45">
            <a:extLst>
              <a:ext uri="{FF2B5EF4-FFF2-40B4-BE49-F238E27FC236}">
                <a16:creationId xmlns:a16="http://schemas.microsoft.com/office/drawing/2014/main" id="{D44ED05D-EAEF-4062-8C51-4D28AC025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7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49" name="Rectangle 46">
            <a:extLst>
              <a:ext uri="{FF2B5EF4-FFF2-40B4-BE49-F238E27FC236}">
                <a16:creationId xmlns:a16="http://schemas.microsoft.com/office/drawing/2014/main" id="{419178A5-BD5F-4323-BCC5-B6DF95AB0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9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50" name="Rectangle 47">
            <a:extLst>
              <a:ext uri="{FF2B5EF4-FFF2-40B4-BE49-F238E27FC236}">
                <a16:creationId xmlns:a16="http://schemas.microsoft.com/office/drawing/2014/main" id="{E405918D-D1ED-49E4-9B21-ABB644E9F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1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51" name="Rectangle 48">
            <a:extLst>
              <a:ext uri="{FF2B5EF4-FFF2-40B4-BE49-F238E27FC236}">
                <a16:creationId xmlns:a16="http://schemas.microsoft.com/office/drawing/2014/main" id="{9071F5F5-91ED-4E7F-8B79-BB2BE0D5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73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52" name="Rectangle 49">
            <a:extLst>
              <a:ext uri="{FF2B5EF4-FFF2-40B4-BE49-F238E27FC236}">
                <a16:creationId xmlns:a16="http://schemas.microsoft.com/office/drawing/2014/main" id="{894FA9D1-9450-48EC-A076-1CD70CF6F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0" y="52578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53" name="Text Box 50">
            <a:extLst>
              <a:ext uri="{FF2B5EF4-FFF2-40B4-BE49-F238E27FC236}">
                <a16:creationId xmlns:a16="http://schemas.microsoft.com/office/drawing/2014/main" id="{EA176D5F-44A7-41C7-9F76-B44E12FE9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54" name="Text Box 51">
            <a:extLst>
              <a:ext uri="{FF2B5EF4-FFF2-40B4-BE49-F238E27FC236}">
                <a16:creationId xmlns:a16="http://schemas.microsoft.com/office/drawing/2014/main" id="{537797E2-656E-4263-9D3F-5ED6AF685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55" name="Text Box 52">
            <a:extLst>
              <a:ext uri="{FF2B5EF4-FFF2-40B4-BE49-F238E27FC236}">
                <a16:creationId xmlns:a16="http://schemas.microsoft.com/office/drawing/2014/main" id="{18178CC5-EE09-4D96-BB52-3A970DDB1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56" name="Text Box 53">
            <a:extLst>
              <a:ext uri="{FF2B5EF4-FFF2-40B4-BE49-F238E27FC236}">
                <a16:creationId xmlns:a16="http://schemas.microsoft.com/office/drawing/2014/main" id="{50E0200A-8190-4B40-8680-63D91F8BA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57" name="Text Box 54">
            <a:extLst>
              <a:ext uri="{FF2B5EF4-FFF2-40B4-BE49-F238E27FC236}">
                <a16:creationId xmlns:a16="http://schemas.microsoft.com/office/drawing/2014/main" id="{29524BA3-CCA2-4F70-A00E-B74E2A575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58" name="Text Box 55">
            <a:extLst>
              <a:ext uri="{FF2B5EF4-FFF2-40B4-BE49-F238E27FC236}">
                <a16:creationId xmlns:a16="http://schemas.microsoft.com/office/drawing/2014/main" id="{FD081DFC-0E2D-4C9D-948F-75424F4DA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59" name="Text Box 56">
            <a:extLst>
              <a:ext uri="{FF2B5EF4-FFF2-40B4-BE49-F238E27FC236}">
                <a16:creationId xmlns:a16="http://schemas.microsoft.com/office/drawing/2014/main" id="{0744E5CB-C01B-4F57-99CA-53D29EF54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60" name="Text Box 57">
            <a:extLst>
              <a:ext uri="{FF2B5EF4-FFF2-40B4-BE49-F238E27FC236}">
                <a16:creationId xmlns:a16="http://schemas.microsoft.com/office/drawing/2014/main" id="{AFA8013F-24C1-4E7D-AB95-7BF7483C0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91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61" name="Text Box 58">
            <a:extLst>
              <a:ext uri="{FF2B5EF4-FFF2-40B4-BE49-F238E27FC236}">
                <a16:creationId xmlns:a16="http://schemas.microsoft.com/office/drawing/2014/main" id="{C6FE9E94-4A60-43D2-8D5E-5AC5D3A45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62" name="Text Box 59">
            <a:extLst>
              <a:ext uri="{FF2B5EF4-FFF2-40B4-BE49-F238E27FC236}">
                <a16:creationId xmlns:a16="http://schemas.microsoft.com/office/drawing/2014/main" id="{2091CB86-2AE6-4FBB-97D4-6BD932883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0" y="5334001"/>
            <a:ext cx="952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20 chars</a:t>
            </a:r>
          </a:p>
        </p:txBody>
      </p:sp>
      <p:sp>
        <p:nvSpPr>
          <p:cNvPr id="21563" name="Text Box 61">
            <a:extLst>
              <a:ext uri="{FF2B5EF4-FFF2-40B4-BE49-F238E27FC236}">
                <a16:creationId xmlns:a16="http://schemas.microsoft.com/office/drawing/2014/main" id="{5C67B32A-7494-4893-A06E-03A2A8F59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1" y="4572000"/>
            <a:ext cx="7089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char (*b) [20] = (char (*) [ ]) malloc(200);</a:t>
            </a:r>
          </a:p>
        </p:txBody>
      </p:sp>
      <p:sp>
        <p:nvSpPr>
          <p:cNvPr id="21564" name="Line 62">
            <a:extLst>
              <a:ext uri="{FF2B5EF4-FFF2-40B4-BE49-F238E27FC236}">
                <a16:creationId xmlns:a16="http://schemas.microsoft.com/office/drawing/2014/main" id="{634B1261-59D8-4DEB-AF56-C2ED161071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76613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423B431-14EC-40D2-BF16-163BF962C209}"/>
              </a:ext>
            </a:extLst>
          </p:cNvPr>
          <p:cNvCxnSpPr>
            <a:stCxn id="21563" idx="1"/>
          </p:cNvCxnSpPr>
          <p:nvPr/>
        </p:nvCxnSpPr>
        <p:spPr>
          <a:xfrm flipH="1">
            <a:off x="2195514" y="4862514"/>
            <a:ext cx="1004887" cy="395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955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0519B4A-E30A-4524-9525-667E0EE2C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1524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 of Pointer to a </a:t>
            </a:r>
            <a:br>
              <a:rPr lang="en-US" altLang="en-US"/>
            </a:br>
            <a:r>
              <a:rPr lang="en-US" altLang="en-US"/>
              <a:t>Multi-Dimensional Array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9A06BA1-CF13-47C1-B78F-8BAEC86A7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981200"/>
            <a:ext cx="7467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int</a:t>
            </a:r>
            <a:r>
              <a:rPr lang="en-US" altLang="en-US" sz="2800" dirty="0"/>
              <a:t> grid[320][240];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int</a:t>
            </a:r>
            <a:r>
              <a:rPr lang="en-US" altLang="en-US" sz="2800" dirty="0"/>
              <a:t> (*</a:t>
            </a:r>
            <a:r>
              <a:rPr lang="en-US" altLang="en-US" sz="2800" dirty="0" err="1"/>
              <a:t>grid_ptr</a:t>
            </a:r>
            <a:r>
              <a:rPr lang="en-US" altLang="en-US" sz="2800" dirty="0"/>
              <a:t>)[240];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int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doSomethingWithGrid</a:t>
            </a:r>
            <a:r>
              <a:rPr lang="en-US" altLang="en-US" sz="2800" dirty="0"/>
              <a:t>(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(*array)[240]);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int</a:t>
            </a:r>
            <a:r>
              <a:rPr lang="en-US" altLang="en-US" sz="2800" dirty="0"/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   </a:t>
            </a:r>
            <a:r>
              <a:rPr lang="en-US" altLang="en-US" sz="2800" dirty="0" err="1"/>
              <a:t>grid_ptr</a:t>
            </a:r>
            <a:r>
              <a:rPr lang="en-US" altLang="en-US" sz="2800" dirty="0"/>
              <a:t> = grid; /* set </a:t>
            </a:r>
            <a:r>
              <a:rPr lang="en-US" altLang="en-US" sz="2800" dirty="0" err="1"/>
              <a:t>grid_ptr</a:t>
            </a:r>
            <a:r>
              <a:rPr lang="en-US" altLang="en-US" sz="2800" dirty="0"/>
              <a:t> to point at grid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   </a:t>
            </a:r>
            <a:r>
              <a:rPr lang="en-US" altLang="en-US" sz="2800" dirty="0" err="1"/>
              <a:t>doSomethingWithGrid</a:t>
            </a:r>
            <a:r>
              <a:rPr lang="en-US" altLang="en-US" sz="2800" dirty="0"/>
              <a:t>(</a:t>
            </a:r>
            <a:r>
              <a:rPr lang="en-US" altLang="en-US" sz="2800" dirty="0" err="1"/>
              <a:t>grid_ptr</a:t>
            </a:r>
            <a:r>
              <a:rPr lang="en-US" altLang="en-US" sz="2800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008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74DB1-787C-4116-AAF0-76EF40E8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8F5D9-05B3-4B0D-91D4-5D6C86BAA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Serialization is the concept of turning any data structure or objects into a stream of bytes.</a:t>
            </a:r>
          </a:p>
          <a:p>
            <a:r>
              <a:rPr lang="en-US" dirty="0"/>
              <a:t>In C, we lack proper objects so most of our data structures are already bytes in memory.</a:t>
            </a:r>
          </a:p>
          <a:p>
            <a:r>
              <a:rPr lang="en-US" dirty="0"/>
              <a:t>The idea behind this is that if we can store the exact sequence of bytes that compose the data structure in a file, we can load the exact data structure back into memory as it was.</a:t>
            </a:r>
          </a:p>
          <a:p>
            <a:pPr lvl="1"/>
            <a:r>
              <a:rPr lang="en-US" dirty="0"/>
              <a:t>Save files in video games, PowerPoint Files, etc.</a:t>
            </a:r>
          </a:p>
          <a:p>
            <a:r>
              <a:rPr lang="en-US" dirty="0"/>
              <a:t>However, this process isn’t always that simple.</a:t>
            </a:r>
          </a:p>
        </p:txBody>
      </p:sp>
    </p:spTree>
    <p:extLst>
      <p:ext uri="{BB962C8B-B14F-4D97-AF65-F5344CB8AC3E}">
        <p14:creationId xmlns:p14="http://schemas.microsoft.com/office/powerpoint/2010/main" val="1286146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E978-D9B4-4C00-AB1F-96388E381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 – Storing Multi-D Array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21FE9-3F3A-49FA-B336-7FBF35237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the definition of multidimensional array, it's easy: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grid[320][240];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(grid,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 320*240,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/>
              <a:t>The nature of the array is that each of the 320 arrays of 240 integers are contiguous.</a:t>
            </a:r>
          </a:p>
          <a:p>
            <a:r>
              <a:rPr lang="en-US" dirty="0"/>
              <a:t>Not only that, but within each of the arrays of 240 integers, the integers are all contiguous in memory.</a:t>
            </a:r>
          </a:p>
          <a:p>
            <a:r>
              <a:rPr lang="en-US" dirty="0"/>
              <a:t>As a result, the entire multidimensional array is a contiguous block of </a:t>
            </a:r>
            <a:r>
              <a:rPr lang="en-US" dirty="0" err="1"/>
              <a:t>ints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7477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E978-D9B4-4C00-AB1F-96388E381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A21FE9-3F3A-49FA-B336-7FBF35237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If you recall,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</a:t>
                </a:r>
                <a:r>
                  <a:rPr lang="en-US" dirty="0"/>
                  <a:t> is the type associated with rational numbers (numbers with non-zero after their decimal point).</a:t>
                </a:r>
              </a:p>
              <a:p>
                <a:r>
                  <a:rPr lang="en-US" dirty="0"/>
                  <a:t>Since there are an infinite number of real numbers between 0 and 1, we cannot represent all decimal point numbers with full precision.</a:t>
                </a:r>
              </a:p>
              <a:p>
                <a:pPr lvl="1"/>
                <a:r>
                  <a:rPr lang="en-US" dirty="0"/>
                  <a:t>Proof of 1</a:t>
                </a:r>
                <a:r>
                  <a:rPr lang="en-US" baseline="30000" dirty="0"/>
                  <a:t>st</a:t>
                </a:r>
                <a:r>
                  <a:rPr lang="en-US" dirty="0"/>
                  <a:t> claim: Take any number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add a random digit to the end of it.</a:t>
                </a:r>
              </a:p>
              <a:p>
                <a:r>
                  <a:rPr lang="en-US" dirty="0"/>
                  <a:t>Instead, we are content with being very precise with small numbers and less precise with larger numbers.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0 00000000 00000000000000000000000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Sign   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Exp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Mantissa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1 bit  8 bits      23 bits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A21FE9-3F3A-49FA-B336-7FBF35237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619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699C9FF-833D-4FC6-B8B2-44C154A902BE}"/>
              </a:ext>
            </a:extLst>
          </p:cNvPr>
          <p:cNvSpPr/>
          <p:nvPr/>
        </p:nvSpPr>
        <p:spPr>
          <a:xfrm>
            <a:off x="7328078" y="1012575"/>
            <a:ext cx="2228045" cy="3654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5BD458-E470-4050-9653-3508FC4C2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384" y="788828"/>
            <a:ext cx="6305416" cy="10367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D38C01-1CA9-4D9B-9B68-70B3CB81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82EF59-0BAF-45D8-BE97-FC519C1113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US" b="1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b="1" dirty="0">
                    <a:solidFill>
                      <a:schemeClr val="accent6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10000001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00100000000000000000000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b="1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Sign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en-US" b="1" dirty="0" err="1">
                    <a:solidFill>
                      <a:schemeClr val="accent6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Exp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Mantissa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b="1" dirty="0">
                    <a:solidFill>
                      <a:srgbClr val="C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 bit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b="1" dirty="0">
                    <a:solidFill>
                      <a:schemeClr val="accent6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8 bits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23 bits</a:t>
                </a:r>
              </a:p>
              <a:p>
                <a:r>
                  <a:rPr lang="en-US" dirty="0" smtClean="0"/>
                  <a:t>Floating </a:t>
                </a:r>
                <a:r>
                  <a:rPr lang="en-US" dirty="0"/>
                  <a:t>point numbers have the following format:</a:t>
                </a:r>
              </a:p>
              <a:p>
                <a:pPr marL="0" indent="0">
                  <a:buNone/>
                </a:pPr>
                <a:r>
                  <a:rPr lang="en-US" dirty="0"/>
                  <a:t>	number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p>
                    </m:sSup>
                    <m:r>
                      <a:rPr lang="en-US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𝒎</m:t>
                    </m:r>
                    <m:sSup>
                      <m:sSup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𝟏𝟐𝟕</m:t>
                        </m:r>
                      </m:sup>
                    </m:sSup>
                  </m:oMath>
                </a14:m>
                <a:r>
                  <a:rPr lang="en-US" dirty="0"/>
                  <a:t>			</a:t>
                </a:r>
                <a:r>
                  <a:rPr lang="en-US" i="1" dirty="0">
                    <a:solidFill>
                      <a:schemeClr val="bg1">
                        <a:lumMod val="50000"/>
                      </a:schemeClr>
                    </a:solidFill>
                  </a:rPr>
                  <a:t>power is between -127 and 128</a:t>
                </a:r>
                <a:endParaRPr lang="en-US" b="1" i="1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US" dirty="0"/>
                  <a:t>The </a:t>
                </a:r>
                <a:r>
                  <a:rPr lang="en-US" b="1" dirty="0">
                    <a:solidFill>
                      <a:srgbClr val="C00000"/>
                    </a:solidFill>
                  </a:rPr>
                  <a:t>sign</a:t>
                </a:r>
                <a:r>
                  <a:rPr lang="en-US" dirty="0"/>
                  <a:t> bit determines if the number is negative or positive.</a:t>
                </a:r>
              </a:p>
              <a:p>
                <a:r>
                  <a:rPr lang="en-US" dirty="0"/>
                  <a:t>The </a:t>
                </a:r>
                <a:r>
                  <a:rPr lang="en-US" b="1" dirty="0">
                    <a:solidFill>
                      <a:schemeClr val="accent5">
                        <a:lumMod val="75000"/>
                      </a:schemeClr>
                    </a:solidFill>
                  </a:rPr>
                  <a:t>mantissa</a:t>
                </a:r>
                <a:r>
                  <a:rPr lang="en-US" dirty="0"/>
                  <a:t> is a ratio between 1 (inclusive) and 2 (exclusive).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sub>
                    </m:sSub>
                  </m:oMath>
                </a14:m>
                <a:r>
                  <a:rPr lang="en-US" dirty="0"/>
                  <a:t> (powers of 2 to right of decimal point are negative powers).</a:t>
                </a:r>
              </a:p>
              <a:p>
                <a:r>
                  <a:rPr lang="en-US" dirty="0"/>
                  <a:t>The </a:t>
                </a:r>
                <a:r>
                  <a:rPr lang="en-US" b="1" dirty="0">
                    <a:solidFill>
                      <a:schemeClr val="accent6">
                        <a:lumMod val="75000"/>
                      </a:schemeClr>
                    </a:solidFill>
                  </a:rPr>
                  <a:t>exponent</a:t>
                </a:r>
                <a:r>
                  <a:rPr lang="en-US" dirty="0"/>
                  <a:t> determines the region (between which powers of 2 the target is).</a:t>
                </a:r>
              </a:p>
              <a:p>
                <a:r>
                  <a:rPr lang="en-US" dirty="0"/>
                  <a:t>Handy tool to visualize </a:t>
                </a:r>
                <a:r>
                  <a:rPr lang="en-US" dirty="0">
                    <a:hlinkClick r:id="rId3"/>
                  </a:rPr>
                  <a:t>https://www.h-schmidt.net/FloatConverter/IEEE754.html</a:t>
                </a:r>
                <a:r>
                  <a:rPr lang="en-US" dirty="0"/>
                  <a:t> </a:t>
                </a:r>
              </a:p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/>
                  <a:t> function the same, but have twice the bits (1 sign, 11 exponent, 52 mantissa)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82EF59-0BAF-45D8-BE97-FC519C1113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812" t="-2941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87FD3CC0-C59C-4665-B197-56049EC835A9}"/>
              </a:ext>
            </a:extLst>
          </p:cNvPr>
          <p:cNvSpPr/>
          <p:nvPr/>
        </p:nvSpPr>
        <p:spPr>
          <a:xfrm>
            <a:off x="5155842" y="788828"/>
            <a:ext cx="1180563" cy="22374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46F043F8-0460-4385-B36D-B1209FC38850}"/>
              </a:ext>
            </a:extLst>
          </p:cNvPr>
          <p:cNvSpPr/>
          <p:nvPr/>
        </p:nvSpPr>
        <p:spPr>
          <a:xfrm rot="10800000">
            <a:off x="7572777" y="1236370"/>
            <a:ext cx="128789" cy="447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AD321C-3173-4BF4-A061-C8CF0AF502C4}"/>
              </a:ext>
            </a:extLst>
          </p:cNvPr>
          <p:cNvSpPr txBox="1"/>
          <p:nvPr/>
        </p:nvSpPr>
        <p:spPr>
          <a:xfrm>
            <a:off x="7405352" y="643243"/>
            <a:ext cx="496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4.5</a:t>
            </a:r>
          </a:p>
        </p:txBody>
      </p:sp>
    </p:spTree>
    <p:extLst>
      <p:ext uri="{BB962C8B-B14F-4D97-AF65-F5344CB8AC3E}">
        <p14:creationId xmlns:p14="http://schemas.microsoft.com/office/powerpoint/2010/main" val="179321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156E9-3AEC-4E22-90D3-31EB9196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71CA9-F63D-4A6D-8AD2-A7B86F804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5825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C, we are privy to the binary format of data.</a:t>
            </a:r>
          </a:p>
          <a:p>
            <a:r>
              <a:rPr lang="en-US" dirty="0"/>
              <a:t>To the right, you'll see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rectangle</a:t>
            </a:r>
            <a:r>
              <a:rPr lang="en-US" dirty="0"/>
              <a:t> in memory.</a:t>
            </a:r>
          </a:p>
          <a:p>
            <a:r>
              <a:rPr lang="en-US" dirty="0"/>
              <a:t>The act of serializing that value is the same as taking each of it's bytes and outputting them to a stream or file.</a:t>
            </a:r>
          </a:p>
          <a:p>
            <a:pPr lvl="1"/>
            <a:r>
              <a:rPr lang="en-US" dirty="0"/>
              <a:t>This is </a:t>
            </a:r>
            <a:r>
              <a:rPr lang="en-US" b="1" i="1" dirty="0"/>
              <a:t>not</a:t>
            </a:r>
            <a:r>
              <a:rPr lang="en-US" dirty="0"/>
              <a:t> the same as printing each member as a number to a file!</a:t>
            </a:r>
          </a:p>
          <a:p>
            <a:r>
              <a:rPr lang="en-US" dirty="0"/>
              <a:t>In this case, it would serialize as</a:t>
            </a:r>
            <a:br>
              <a:rPr lang="en-US" dirty="0"/>
            </a:br>
            <a:r>
              <a:rPr lang="en-US" dirty="0"/>
              <a:t>(Hex)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0078 5634</a:t>
            </a:r>
          </a:p>
          <a:p>
            <a:pPr lvl="1"/>
            <a:r>
              <a:rPr lang="en-US" i="1" dirty="0"/>
              <a:t>This is Big-Endian byte order.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46A514-2ABA-4459-B306-996F6B0CD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803658"/>
              </p:ext>
            </p:extLst>
          </p:nvPr>
        </p:nvGraphicFramePr>
        <p:xfrm>
          <a:off x="7005827" y="1825627"/>
          <a:ext cx="5057274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5758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rect.p1.x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rect.p1.y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rect.p2.x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rect.p2.y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26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2349D-E3DC-474D-8C20-6D0D0955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 – new options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64658-CF2E-44E9-80F1-49C9B115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serializing data to a file in binary format, we should use the binary I/O mode when opening the file descriptor.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("filename.dat",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/>
              <a:t>Including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'b'</a:t>
            </a:r>
            <a:r>
              <a:rPr lang="en-US" dirty="0"/>
              <a:t> indicates that the file should be treated as a binary stream, instead of a text stream.</a:t>
            </a:r>
          </a:p>
          <a:p>
            <a:pPr lvl="1"/>
            <a:r>
              <a:rPr lang="en-US" dirty="0"/>
              <a:t>Do so for both reading and writing of binary files.</a:t>
            </a:r>
          </a:p>
          <a:p>
            <a:r>
              <a:rPr lang="en-US" dirty="0"/>
              <a:t>Most Linux implementations ignore this option, however there is a distinct difference on operating systems which process text differently from binary data.</a:t>
            </a:r>
          </a:p>
          <a:p>
            <a:pPr lvl="1"/>
            <a:r>
              <a:rPr lang="en-US" dirty="0"/>
              <a:t>Windows, for example, will curate text streams to make sure the carriage return character is present and absent at different times.</a:t>
            </a:r>
          </a:p>
        </p:txBody>
      </p:sp>
    </p:spTree>
    <p:extLst>
      <p:ext uri="{BB962C8B-B14F-4D97-AF65-F5344CB8AC3E}">
        <p14:creationId xmlns:p14="http://schemas.microsoft.com/office/powerpoint/2010/main" val="137822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7175-D8E2-4CA2-8030-EBD71CD28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E969D-282B-4D9A-8356-8966B24AA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/>
              <a:t> function is defined as follows: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count, 	 FILE *stream);</a:t>
            </a:r>
            <a:endParaRPr lang="en-US" dirty="0"/>
          </a:p>
          <a:p>
            <a:r>
              <a:rPr lang="en-US" dirty="0"/>
              <a:t>It's designed for writing a number of similarly sized objects to a stream.</a:t>
            </a:r>
          </a:p>
          <a:p>
            <a:r>
              <a:rPr lang="en-US" dirty="0"/>
              <a:t>The first argument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is the location in memory where it starts writing from.</a:t>
            </a:r>
          </a:p>
          <a:p>
            <a:r>
              <a:rPr lang="en-US" dirty="0"/>
              <a:t>It will then write the next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size*count</a:t>
            </a:r>
            <a:r>
              <a:rPr lang="en-US" dirty="0"/>
              <a:t> bytes to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stream</a:t>
            </a:r>
            <a:r>
              <a:rPr lang="en-US" dirty="0"/>
              <a:t>.</a:t>
            </a:r>
          </a:p>
          <a:p>
            <a:r>
              <a:rPr lang="en-US" dirty="0"/>
              <a:t>Its return value is how many blocks of size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it successfully output, returning 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908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D4CDE-8476-4528-A8BD-8074D526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BB06B-5307-4A23-A16E-0F51FAC148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char buffer[100];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FILE 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("o.dat", 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	// filling buffer with stuff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(buffer, 1, 100,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459B1-AB87-4C41-94A0-289FC25B2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8681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struct rectangle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{{0,0}, {1,2}};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FILE 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("o.dat", 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 rectangle),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1,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772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F082-698E-417A-A2A7-444D61407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2AA690-CEDC-4669-AD14-92BFD6B46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 smtClean="0"/>
              <a:t> </a:t>
            </a:r>
            <a:r>
              <a:rPr lang="en-US" dirty="0"/>
              <a:t>function is defined as follows: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count, 	FILE *stream);</a:t>
            </a:r>
            <a:endParaRPr lang="en-US" dirty="0"/>
          </a:p>
          <a:p>
            <a:r>
              <a:rPr lang="en-US" dirty="0"/>
              <a:t>It's designed for reading a number of similarly sized objects from a stream.</a:t>
            </a:r>
          </a:p>
          <a:p>
            <a:r>
              <a:rPr lang="en-US" dirty="0"/>
              <a:t>The first argument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is the location in memory where it will store the data it reads from the stream.</a:t>
            </a:r>
          </a:p>
          <a:p>
            <a:r>
              <a:rPr lang="en-US" dirty="0"/>
              <a:t>It will then read the next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size*count</a:t>
            </a:r>
            <a:r>
              <a:rPr lang="en-US" dirty="0"/>
              <a:t> bytes from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stream</a:t>
            </a:r>
            <a:r>
              <a:rPr lang="en-US" dirty="0"/>
              <a:t> and store them in memory starting 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.</a:t>
            </a:r>
          </a:p>
          <a:p>
            <a:r>
              <a:rPr lang="en-US" dirty="0"/>
              <a:t>Its return value is how many blocks of size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it successfully input, returning 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5806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D4CDE-8476-4528-A8BD-8074D526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BB06B-5307-4A23-A16E-0F51FAC148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char buffer[100];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FILE 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("i.dat", 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(buffer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1, 100,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459B1-AB87-4C41-94A0-289FC25B23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struct rectangle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FILE 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("o.dat", 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 rectangle),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1,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031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6E386-C082-44E3-9EBA-4B53BF89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 – Transient 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462304-8749-4B24-811A-BD546F80E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Transient or </a:t>
            </a:r>
            <a:r>
              <a:rPr lang="en-US" dirty="0" err="1"/>
              <a:t>nonserializable</a:t>
            </a:r>
            <a:r>
              <a:rPr lang="en-US" dirty="0"/>
              <a:t> data is any data that is only relevant in the current context.</a:t>
            </a:r>
          </a:p>
          <a:p>
            <a:r>
              <a:rPr lang="en-US" dirty="0"/>
              <a:t>Should the context change, that data loses semantic meaning.</a:t>
            </a:r>
          </a:p>
          <a:p>
            <a:r>
              <a:rPr lang="en-US" dirty="0"/>
              <a:t>For example,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c;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&amp;c;</a:t>
            </a:r>
          </a:p>
          <a:p>
            <a:r>
              <a:rPr lang="en-US" dirty="0"/>
              <a:t>The 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is not transient data, as it retains it's meaning if stored in a file, printed to the screen, or sent over the network.</a:t>
            </a:r>
          </a:p>
          <a:p>
            <a:r>
              <a:rPr lang="en-US" dirty="0"/>
              <a:t>The variable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US" dirty="0"/>
              <a:t> references a memory address in the current context and is meaningless to other contexts including subsequent runs of the same program.</a:t>
            </a:r>
          </a:p>
          <a:p>
            <a:pPr lvl="1"/>
            <a:r>
              <a:rPr lang="en-US" dirty="0"/>
              <a:t>There is no guarantee that the address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will be the same in every run of the program and there's no guarantee that another program loading that address will associate it with 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323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942</Words>
  <Application>Microsoft Office PowerPoint</Application>
  <PresentationFormat>Widescreen</PresentationFormat>
  <Paragraphs>230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Courier New</vt:lpstr>
      <vt:lpstr>Times New Roman</vt:lpstr>
      <vt:lpstr>Wingdings</vt:lpstr>
      <vt:lpstr>Office Theme</vt:lpstr>
      <vt:lpstr>CS 240 – Lecture 19</vt:lpstr>
      <vt:lpstr>Serialization</vt:lpstr>
      <vt:lpstr>Binary Formats</vt:lpstr>
      <vt:lpstr>Binary I/O – new options for fopen</vt:lpstr>
      <vt:lpstr>Binary I/O – fwrite</vt:lpstr>
      <vt:lpstr>Binary I/O – fwrite Example</vt:lpstr>
      <vt:lpstr>Binary I/O – fread</vt:lpstr>
      <vt:lpstr>Binary I/O – fread Example</vt:lpstr>
      <vt:lpstr>Serialization – Transient Data</vt:lpstr>
      <vt:lpstr>Serialization – Storing a Linked List</vt:lpstr>
      <vt:lpstr>Serialization – Storing a Linked List</vt:lpstr>
      <vt:lpstr>Serialization – Reading a Linked List</vt:lpstr>
      <vt:lpstr>Multi-Dimensional Arrays</vt:lpstr>
      <vt:lpstr>Multi-Dimensional Arrays</vt:lpstr>
      <vt:lpstr>Multi-Dimensional Arrays</vt:lpstr>
      <vt:lpstr>Multi-Dimensional Arrays</vt:lpstr>
      <vt:lpstr>Multi-Dimensional Arrays</vt:lpstr>
      <vt:lpstr>Multi-Dimensional Arrays</vt:lpstr>
      <vt:lpstr>Example of Pointer to a  Multi-Dimensional Array</vt:lpstr>
      <vt:lpstr>Serialization – Storing Multi-D Array</vt:lpstr>
      <vt:lpstr>Types – float</vt:lpstr>
      <vt:lpstr>Types – float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Buffers</dc:title>
  <dc:creator>Kevin Amaral</dc:creator>
  <cp:lastModifiedBy>M-2-116</cp:lastModifiedBy>
  <cp:revision>64</cp:revision>
  <dcterms:created xsi:type="dcterms:W3CDTF">2017-11-15T18:20:09Z</dcterms:created>
  <dcterms:modified xsi:type="dcterms:W3CDTF">2018-05-01T21:00:22Z</dcterms:modified>
</cp:coreProperties>
</file>