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6" r:id="rId3"/>
    <p:sldId id="270" r:id="rId4"/>
    <p:sldId id="271" r:id="rId5"/>
    <p:sldId id="262" r:id="rId6"/>
    <p:sldId id="282" r:id="rId7"/>
    <p:sldId id="272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57D9ECC-F02A-4B9B-8DF6-F4E06AD706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F05C61D-AA9C-471E-81E4-630D4EEC3B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B19F06C-9900-4DC2-AF62-1E71C5DFA58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D03D75D5-435B-4261-B6E0-A16C9F8D4CD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74EF9BD9-1B50-45ED-85B9-7D4E088317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CD9F4964-DFC6-4263-8D00-79CFFDCE6B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6228CA5-AD56-41AD-92E4-8292947EC5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ECBEB62-EDE1-4A80-AE27-C7096DDE02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B5545A3-0262-4D39-849C-CEB915CE5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49EBAE1-54DA-4FD8-B195-7D721DBB6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777A34-7FA4-49CA-85F8-8F65762914E7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F6D2F182-1E10-4E78-944A-957781A097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A3FC956D-DDAB-466D-B749-D9AA3FBBC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156B54F2-7CE7-4DEF-8EDA-CDA1A6DC56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B96880-07A3-4873-921A-E2E06C0BCF53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841BA2EE-CD22-46A6-AEEF-3407C96F75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49246766-1783-4446-A0E3-619E5A120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488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93765F03-786B-4F76-AA56-9584114473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9C59745-D7DB-457C-AB9C-19B9061FAF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4956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F51993E-3343-40E7-BC93-21941323C92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5043E4F5-091B-4BE8-90FE-F57149427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364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180A810-0E1A-48F4-9F75-4F603BC6DB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547B04F-F5A2-4DC2-A118-2010D38974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12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F1065BC-1A11-493C-9839-C0B5E5756A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675B7F1-7CEA-4195-BEC5-58ED6A6D2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0A9AFA63-C681-460D-9EBB-C95EAC8AFE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2FE9EC-E595-41EA-BE45-D820F3D4C101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976B3DE-1F29-4225-8273-60FD62D28D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94DC92F2-A533-4BF2-B1E9-84FBCB662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234DCDD6-7E98-4721-91CA-D6DCD0A1EB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F5E8ED7-D5B3-4AF5-895E-A59F2FAF193E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2844EA36-C4DD-498A-9818-0A018B85E3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51FFC13B-30FE-4AF6-9E33-EC192F788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BAA11AA6-8914-47BF-B1DE-9189C5A5D4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5955F2-D240-4454-A500-5D69DB72ACCC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4F115867-395C-48F3-A338-6E6AB61BB6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CC38E45C-88D8-42CB-93EE-3DFA463A6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0A0B7A5B-16EB-4736-BF50-434675B9BB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D8BD5E-6097-4B05-A1DE-8640148CBD9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B9EE2C72-1ECA-4229-BB56-EC0147F53F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94BA82C2-62E0-4E29-90D8-DADDA1A19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4A360EA9-D295-423C-9BE4-00A8A8735C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19219FF-FB2C-41DA-9F1D-363745716CB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57E7754-F423-4920-9F59-C458716739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EA1BFABE-E938-4F45-BB58-E5FE6B40D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E6CA71C6-4A25-4D07-B0B9-422A40208F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7792795-5C22-4B12-9C06-B0E4DAB5986C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1F4F6B7D-077E-48DF-A915-89B580270A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8ABC939C-4606-4D83-9B12-5E70C7419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7F43838F-07BD-48A0-B69B-27FF9F5749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56F59C8-AA5C-49B6-B1FD-ABDD0FD645F6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259A7B74-1A64-4CFB-AA47-B8271518A6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359D1433-68F9-4FE9-B86B-30A22DD39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8E454EA2-52A8-452C-A4BA-9CF011E872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993C29-1DCD-4A9E-BD57-8AF5D22DB24D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6D5CB3-A842-46A9-9DCB-F9F27D2938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6990A1-D303-453F-894B-638335B0EB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53B900-4D06-4F0A-9089-BD92DBA5E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9DE1D-926F-4824-9311-8B885D292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15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83E04F-7220-4789-BB37-14F1AA1B87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F975BB-7A61-4281-A338-0D9A03429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C02961-5D21-4866-9B33-CA65857D0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E4EA-247A-49A5-B498-AEF55488F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596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44151B-CD16-4D6D-A2B1-3D9754FA9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1CCAC8-3625-4162-A901-B70E84C9A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E0B6EE-6607-4EC3-950F-835853C18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AF25F-067A-4A80-A4CC-DE8A53588E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06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8552B0-5F20-4F0F-B9AD-B4531512C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5F983E-EECD-441E-A487-0547CE97C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79D11E-9D99-4A82-BBCB-B7F8EDF307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91228-9FB7-4C3F-BFC9-6539680F2E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7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CDE03F-CC76-450A-8D6C-21BE89ABD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731238-1B41-4A69-B986-93D96C8C9E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646070-942E-4085-BFF5-2FBC77513B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CD99C-8F5D-4A9A-889A-F887FB3D0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78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A1D17A-E5C1-42CA-BE06-5FE87773E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8F3CCF-734E-4132-A2E7-09091E661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A9E280-D0E3-4381-BCBB-B1F59C1933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0C71E-9429-4610-A07D-D024D9AABE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24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6FF552-CAE9-4E4D-A228-D0A703DCD2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70A3D9-CFB7-4E70-A0F1-4535513D8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9859250-8AF6-450A-A0F1-185612E39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2CFD1-443F-4644-B577-0EF3FA2D9C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4FB1BB-2025-40CF-B3D7-892559115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FCE123-61F3-4F4B-9783-11D99C6792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E6A953-C2A3-410F-BB21-175F4A6E32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7F7FA-EC76-4AA7-90BC-C18A37BEB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1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1982A84-5819-402A-8150-2D98CC043B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B558BDA-7174-4BDD-848F-C757C4E3A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D25BE3C-2280-4084-B5EC-EB69D20C76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428DE-1ACB-414D-9A5A-884732D8AD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76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FD49B6-9BF6-409A-9AE1-C5B9434213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67C27-4D35-4F3E-9BA3-CE0C934993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F1D567-E314-43AF-B53C-D8CA54755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38703-EC1E-48B8-8DB4-25AFA2702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95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DC717F-785F-4DD6-B4EE-0080864A8A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64155-0861-4CBD-BF22-752EB1B0D7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E1EABE-CE80-4D0A-8D48-A646F53AD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3D800-60CE-4686-BAC5-A3F83DF30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02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1E8631-401F-4087-8C61-0A8AB00F2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8A8E8A-34D1-4D99-B6F9-FF1606508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5C07D8F-1FE7-40DA-A831-EEE0546E9A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A120BB-1BA6-4ACF-BB42-D55A6ED737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8BB183-D410-4132-BBB8-CB79237025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FA444BF-1525-4E26-8E7C-EF67F909F9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3D27CBE-0D51-44CE-B840-EF784CD17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Miscellaneous functions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60256D3-90CA-48B8-92D5-727B945BA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Command Execution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function system() 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system(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char *s);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string s contains a system command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system(“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system(“ls &gt;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system(“prog”);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Return value depends on system command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Learn that from man page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ADE7C50-6254-48BA-9D1F-721E579FB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qsort Example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20265E7-AE2E-4270-AB0C-C980903D4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/* a compare function for integers, we will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pass a pointer to this function to </a:t>
            </a:r>
            <a:r>
              <a:rPr lang="en-US" altLang="en-US" dirty="0" err="1"/>
              <a:t>qsort</a:t>
            </a:r>
            <a:r>
              <a:rPr lang="en-US" altLang="en-US" dirty="0"/>
              <a:t> */</a:t>
            </a:r>
          </a:p>
          <a:p>
            <a:pPr eaLnBrk="1" hangingPunct="1">
              <a:buFontTx/>
              <a:buNone/>
            </a:pP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intcompare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*j){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(*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*j);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F5DD256-51DF-4A0A-9B25-49DA80854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qsort Example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5656205-CC66-487E-B247-31E01B82E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main (){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a[10] = {8, 2, 9, 6, 5, 1, 3, 7, 4, 0};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(a, 10,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 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(*) (void *, void *))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intcompare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(“%d, ”, a[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	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/* prints “0, 1, 2, 3, 4, 5, 6, 7, 8, 9,  ”  */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436AA39-58B7-4BCD-B942-CB23444503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bsearch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2E49035-BA11-42BC-89DE-FB757AF6C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915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Library function </a:t>
            </a:r>
            <a:r>
              <a:rPr lang="en-US" altLang="en-US" sz="2800" dirty="0" err="1"/>
              <a:t>bsearch</a:t>
            </a:r>
            <a:r>
              <a:rPr lang="en-US" altLang="en-US" sz="2800" dirty="0"/>
              <a:t> prototype: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void *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bsearch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void *key,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void *base,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size,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void *,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void *));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It searches for element containing key in an array of data that is already sorted in ascending order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Returns: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pointer to element (if found) or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NULL (if not found)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Last argument is a pointer to compare function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AF7DF91-558A-4279-804A-826E1C9F6D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Length Argument Lists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7295253-B3FF-4D5B-BB46-152A8D0B6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Both printf and scanf have an argument (the format string) that defines the number and type of the remaining arguments in the list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 does not support multiple declarations of the same function each with different lists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 is it supported in C?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Look at stack frame after a function call!</a:t>
            </a:r>
          </a:p>
        </p:txBody>
      </p:sp>
    </p:spTree>
    <p:extLst>
      <p:ext uri="{BB962C8B-B14F-4D97-AF65-F5344CB8AC3E}">
        <p14:creationId xmlns:p14="http://schemas.microsoft.com/office/powerpoint/2010/main" val="2814785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1C165D25-E0FD-497D-8EA0-4CAE479D2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Typical Stack frame</a:t>
            </a:r>
          </a:p>
        </p:txBody>
      </p:sp>
      <p:sp>
        <p:nvSpPr>
          <p:cNvPr id="21507" name="Text Box 1027">
            <a:extLst>
              <a:ext uri="{FF2B5EF4-FFF2-40B4-BE49-F238E27FC236}">
                <a16:creationId xmlns:a16="http://schemas.microsoft.com/office/drawing/2014/main" id="{2566F2BA-7A00-4B3C-8A73-2F13C1DAD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2192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Decreasing Addresses</a:t>
            </a:r>
          </a:p>
        </p:txBody>
      </p:sp>
      <p:sp>
        <p:nvSpPr>
          <p:cNvPr id="21508" name="Text Box 1028">
            <a:extLst>
              <a:ext uri="{FF2B5EF4-FFF2-40B4-BE49-F238E27FC236}">
                <a16:creationId xmlns:a16="http://schemas.microsoft.com/office/drawing/2014/main" id="{B6BCA81C-2F26-48F7-A633-89CA83D04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1219200"/>
            <a:ext cx="1816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Stack Pointer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Before Call</a:t>
            </a:r>
          </a:p>
        </p:txBody>
      </p:sp>
      <p:sp>
        <p:nvSpPr>
          <p:cNvPr id="21509" name="Text Box 1029">
            <a:extLst>
              <a:ext uri="{FF2B5EF4-FFF2-40B4-BE49-F238E27FC236}">
                <a16:creationId xmlns:a16="http://schemas.microsoft.com/office/drawing/2014/main" id="{5DC900C1-028D-48E1-83FB-96E539AA9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057400"/>
            <a:ext cx="4048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</a:t>
            </a:r>
          </a:p>
        </p:txBody>
      </p:sp>
      <p:sp>
        <p:nvSpPr>
          <p:cNvPr id="21510" name="Text Box 1030">
            <a:extLst>
              <a:ext uri="{FF2B5EF4-FFF2-40B4-BE49-F238E27FC236}">
                <a16:creationId xmlns:a16="http://schemas.microsoft.com/office/drawing/2014/main" id="{85526EBA-5FCA-4FA0-8966-6D1FD8591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09800"/>
            <a:ext cx="1824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Return 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e.g.PC, other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Registers, etc</a:t>
            </a:r>
          </a:p>
        </p:txBody>
      </p:sp>
      <p:sp>
        <p:nvSpPr>
          <p:cNvPr id="21511" name="Text Box 1031">
            <a:extLst>
              <a:ext uri="{FF2B5EF4-FFF2-40B4-BE49-F238E27FC236}">
                <a16:creationId xmlns:a16="http://schemas.microsoft.com/office/drawing/2014/main" id="{67FFF668-F3FB-4108-A9B9-61AAFB487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09800"/>
            <a:ext cx="14874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Function’s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Automatic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Variables</a:t>
            </a:r>
          </a:p>
        </p:txBody>
      </p:sp>
      <p:sp>
        <p:nvSpPr>
          <p:cNvPr id="21512" name="Text Box 1032">
            <a:extLst>
              <a:ext uri="{FF2B5EF4-FFF2-40B4-BE49-F238E27FC236}">
                <a16:creationId xmlns:a16="http://schemas.microsoft.com/office/drawing/2014/main" id="{C51F4141-FD9D-4DDD-9615-01D4BE469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19200"/>
            <a:ext cx="1816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Stack Pointer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After Call</a:t>
            </a:r>
          </a:p>
        </p:txBody>
      </p:sp>
      <p:sp>
        <p:nvSpPr>
          <p:cNvPr id="21513" name="Text Box 1033">
            <a:extLst>
              <a:ext uri="{FF2B5EF4-FFF2-40B4-BE49-F238E27FC236}">
                <a16:creationId xmlns:a16="http://schemas.microsoft.com/office/drawing/2014/main" id="{31F732B5-340F-4FC3-BB5C-7DED88A54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962400"/>
            <a:ext cx="3657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Code provides the location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the last fixed argument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call sequence to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va_start</a:t>
            </a: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514" name="Text Box 1034">
            <a:extLst>
              <a:ext uri="{FF2B5EF4-FFF2-40B4-BE49-F238E27FC236}">
                <a16:creationId xmlns:a16="http://schemas.microsoft.com/office/drawing/2014/main" id="{AB948EC5-581A-487E-BF83-4BA1CA307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153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From fixed arguments, the code must determine the number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additional arguments to access via offsets from stack pointer and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sz="2400" dirty="0"/>
              <a:t> can work its way back up the stack to get each argument</a:t>
            </a:r>
          </a:p>
        </p:txBody>
      </p:sp>
      <p:sp>
        <p:nvSpPr>
          <p:cNvPr id="21515" name="Rectangle 1035">
            <a:extLst>
              <a:ext uri="{FF2B5EF4-FFF2-40B4-BE49-F238E27FC236}">
                <a16:creationId xmlns:a16="http://schemas.microsoft.com/office/drawing/2014/main" id="{F3EEAF12-6A11-4149-BFBB-BA29517B3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81200"/>
            <a:ext cx="1600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6" name="Rectangle 1036">
            <a:extLst>
              <a:ext uri="{FF2B5EF4-FFF2-40B4-BE49-F238E27FC236}">
                <a16:creationId xmlns:a16="http://schemas.microsoft.com/office/drawing/2014/main" id="{71B68FB3-4079-405E-946E-297F72DC0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981200"/>
            <a:ext cx="533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7" name="Rectangle 1037">
            <a:extLst>
              <a:ext uri="{FF2B5EF4-FFF2-40B4-BE49-F238E27FC236}">
                <a16:creationId xmlns:a16="http://schemas.microsoft.com/office/drawing/2014/main" id="{DBEE8A10-2B8A-4EE5-9C95-8C1B693D0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981200"/>
            <a:ext cx="533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8" name="Rectangle 1038">
            <a:extLst>
              <a:ext uri="{FF2B5EF4-FFF2-40B4-BE49-F238E27FC236}">
                <a16:creationId xmlns:a16="http://schemas.microsoft.com/office/drawing/2014/main" id="{EA550A69-4F68-4FB3-8872-B9F3F7E87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533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9" name="Text Box 1039">
            <a:extLst>
              <a:ext uri="{FF2B5EF4-FFF2-40B4-BE49-F238E27FC236}">
                <a16:creationId xmlns:a16="http://schemas.microsoft.com/office/drawing/2014/main" id="{262F395F-5E99-4463-A5BD-FABAE876A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2057400"/>
            <a:ext cx="4048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21520" name="Text Box 1040">
            <a:extLst>
              <a:ext uri="{FF2B5EF4-FFF2-40B4-BE49-F238E27FC236}">
                <a16:creationId xmlns:a16="http://schemas.microsoft.com/office/drawing/2014/main" id="{DEABA8E0-B92E-426B-B107-65D974BF1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057400"/>
            <a:ext cx="4048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21521" name="Rectangle 1041">
            <a:extLst>
              <a:ext uri="{FF2B5EF4-FFF2-40B4-BE49-F238E27FC236}">
                <a16:creationId xmlns:a16="http://schemas.microsoft.com/office/drawing/2014/main" id="{7961891A-94A3-46CD-B269-5D84B0362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981200"/>
            <a:ext cx="1981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2" name="Rectangle 1042">
            <a:extLst>
              <a:ext uri="{FF2B5EF4-FFF2-40B4-BE49-F238E27FC236}">
                <a16:creationId xmlns:a16="http://schemas.microsoft.com/office/drawing/2014/main" id="{2CAD8573-1D00-4CE1-A460-C76996B01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981200"/>
            <a:ext cx="2438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3" name="Line 1043">
            <a:extLst>
              <a:ext uri="{FF2B5EF4-FFF2-40B4-BE49-F238E27FC236}">
                <a16:creationId xmlns:a16="http://schemas.microsoft.com/office/drawing/2014/main" id="{07BD3904-2AFE-4FD8-846C-04134228DD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160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1044">
            <a:extLst>
              <a:ext uri="{FF2B5EF4-FFF2-40B4-BE49-F238E27FC236}">
                <a16:creationId xmlns:a16="http://schemas.microsoft.com/office/drawing/2014/main" id="{9B261305-4360-4DFC-9EBB-6A524ACF4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160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1045">
            <a:extLst>
              <a:ext uri="{FF2B5EF4-FFF2-40B4-BE49-F238E27FC236}">
                <a16:creationId xmlns:a16="http://schemas.microsoft.com/office/drawing/2014/main" id="{90885DCB-4A73-4891-B4A1-A586EF18B39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17526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1046">
            <a:extLst>
              <a:ext uri="{FF2B5EF4-FFF2-40B4-BE49-F238E27FC236}">
                <a16:creationId xmlns:a16="http://schemas.microsoft.com/office/drawing/2014/main" id="{87CB167D-3B63-4ABE-9CE4-B62FEB204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800600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1047">
            <a:extLst>
              <a:ext uri="{FF2B5EF4-FFF2-40B4-BE49-F238E27FC236}">
                <a16:creationId xmlns:a16="http://schemas.microsoft.com/office/drawing/2014/main" id="{15CE7E7B-692A-473A-8C1B-C97CEF6658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1048">
            <a:extLst>
              <a:ext uri="{FF2B5EF4-FFF2-40B4-BE49-F238E27FC236}">
                <a16:creationId xmlns:a16="http://schemas.microsoft.com/office/drawing/2014/main" id="{81399B3E-5812-4310-B30F-C3A5A0998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029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1049">
            <a:extLst>
              <a:ext uri="{FF2B5EF4-FFF2-40B4-BE49-F238E27FC236}">
                <a16:creationId xmlns:a16="http://schemas.microsoft.com/office/drawing/2014/main" id="{B3CEDB3A-E8FF-46E1-BBBD-80568B884A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3810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1050">
            <a:extLst>
              <a:ext uri="{FF2B5EF4-FFF2-40B4-BE49-F238E27FC236}">
                <a16:creationId xmlns:a16="http://schemas.microsoft.com/office/drawing/2014/main" id="{246FF91E-CBBE-414A-8101-1A338009C9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0800" y="3810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1051">
            <a:extLst>
              <a:ext uri="{FF2B5EF4-FFF2-40B4-BE49-F238E27FC236}">
                <a16:creationId xmlns:a16="http://schemas.microsoft.com/office/drawing/2014/main" id="{EAE61D94-ADEC-4C0B-8582-AA56E60EE18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257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Text Box 1052">
            <a:extLst>
              <a:ext uri="{FF2B5EF4-FFF2-40B4-BE49-F238E27FC236}">
                <a16:creationId xmlns:a16="http://schemas.microsoft.com/office/drawing/2014/main" id="{F39D45CF-92DE-4CDB-B7D3-687144EDA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038600"/>
            <a:ext cx="137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0xffffffff</a:t>
            </a:r>
          </a:p>
        </p:txBody>
      </p:sp>
      <p:sp>
        <p:nvSpPr>
          <p:cNvPr id="21533" name="Line 1053">
            <a:extLst>
              <a:ext uri="{FF2B5EF4-FFF2-40B4-BE49-F238E27FC236}">
                <a16:creationId xmlns:a16="http://schemas.microsoft.com/office/drawing/2014/main" id="{65801E0C-AB8E-4370-8FDB-41EE5303E3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34400" y="3810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220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16CCB9-4E4E-465E-A3A5-795DA5C57C48}"/>
              </a:ext>
            </a:extLst>
          </p:cNvPr>
          <p:cNvSpPr/>
          <p:nvPr/>
        </p:nvSpPr>
        <p:spPr>
          <a:xfrm>
            <a:off x="3505200" y="3733800"/>
            <a:ext cx="533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FB5A1F35-FFFA-477F-BDCE-0B1E83B7F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Variable Length Argument Lists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44373FB9-6401-464E-AD1A-17E04B0C3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82000" cy="5715000"/>
          </a:xfrm>
        </p:spPr>
        <p:txBody>
          <a:bodyPr/>
          <a:lstStyle/>
          <a:p>
            <a:pPr eaLnBrk="1" hangingPunct="1"/>
            <a:r>
              <a:rPr lang="en-US" altLang="en-US" dirty="0"/>
              <a:t>Use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va_list</a:t>
            </a:r>
            <a:r>
              <a:rPr lang="en-US" altLang="en-US" dirty="0"/>
              <a:t> data type and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 macro </a:t>
            </a:r>
            <a:r>
              <a:rPr lang="en-US" altLang="en-US" dirty="0"/>
              <a:t>package inside function with a variable length argument list to get </a:t>
            </a:r>
            <a:r>
              <a:rPr lang="en-US" altLang="en-US" dirty="0" err="1"/>
              <a:t>args</a:t>
            </a:r>
            <a:endParaRPr lang="en-US" altLang="en-US" dirty="0"/>
          </a:p>
          <a:p>
            <a:pPr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va_start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va_end</a:t>
            </a:r>
            <a:r>
              <a:rPr lang="en-US" altLang="en-US" dirty="0"/>
              <a:t> macros are defined in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/include/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stdarg.h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void foo 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){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Ellipsis is actual code!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va_list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		/* variable name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*/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va_start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n);	/* n is last named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</a:p>
          <a:p>
            <a:pPr eaLnBrk="1" hangingPunct="1"/>
            <a:r>
              <a:rPr lang="en-US" altLang="en-US" dirty="0"/>
              <a:t>Now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/>
              <a:t> points just before first unnamed </a:t>
            </a:r>
            <a:r>
              <a:rPr lang="en-US" altLang="en-US" dirty="0" err="1"/>
              <a:t>arg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578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F24A396-BAEF-49EA-A627-AA34FF11A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Length Argument Lists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C19A086-D033-47D2-9EE2-B58166A8C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Each call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  <a:r>
              <a:rPr lang="en-US" altLang="en-US" dirty="0">
                <a:cs typeface="Courier New" panose="02070309020205020404" pitchFamily="49" charset="0"/>
              </a:rPr>
              <a:t> moves</a:t>
            </a:r>
            <a:r>
              <a:rPr lang="en-US" altLang="en-US" dirty="0"/>
              <a:t> pointer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/>
              <a:t> by one argument and returns value by type: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float);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va_arg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 *);</a:t>
            </a:r>
          </a:p>
          <a:p>
            <a:pPr eaLnBrk="1" hangingPunct="1"/>
            <a:r>
              <a:rPr lang="en-US" altLang="en-US" dirty="0"/>
              <a:t>Function must clean up before returning:	    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va_end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163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5A8A5D87-096D-4D0A-9CA1-B89B8A6AE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Miscellaneous functions</a:t>
            </a:r>
          </a:p>
        </p:txBody>
      </p:sp>
      <p:sp>
        <p:nvSpPr>
          <p:cNvPr id="21507" name="Rectangle 1027">
            <a:extLst>
              <a:ext uri="{FF2B5EF4-FFF2-40B4-BE49-F238E27FC236}">
                <a16:creationId xmlns:a16="http://schemas.microsoft.com/office/drawing/2014/main" id="{95FB814D-FDD7-496A-B5B5-2E889D527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648200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Command Execution Example: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a, b; char command[MAXCMD];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sprintf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(command, "prog %d %d &gt;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prog.out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a, b);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system(command);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In program compiled as prog, get a and b values through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and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 ].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System call doesn't return data from the command, but by writing &gt; </a:t>
            </a:r>
            <a:r>
              <a:rPr lang="en-US" altLang="en-US" dirty="0" err="1">
                <a:cs typeface="Times New Roman" panose="02020603050405020304" pitchFamily="18" charset="0"/>
              </a:rPr>
              <a:t>prog.out</a:t>
            </a:r>
            <a:r>
              <a:rPr lang="en-US" altLang="en-US" dirty="0">
                <a:cs typeface="Times New Roman" panose="02020603050405020304" pitchFamily="18" charset="0"/>
              </a:rPr>
              <a:t> creates an output file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The calling program can then input this file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55D04D7-2CCD-4A8F-BA20-46CC14FD5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Miscellaneous Functions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AC63220-25AA-442A-912F-DC8868064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82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Storage Management - malloc()/free()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Review: Why is this incorrect?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(p=head; p!=NULL; p=p-&gt;next)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free(p);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Review: Why must it be written like this?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(p = head; p != NULL; p = q){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q = p-&gt;next;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2D60710-BA84-414F-9E15-063CC4CA3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Miscellaneous Functions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3513567-6889-48F4-B2AC-827D0E43F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Math functions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Need to use #include &lt;</a:t>
            </a:r>
            <a:r>
              <a:rPr lang="en-US" altLang="en-US" dirty="0" err="1">
                <a:cs typeface="Times New Roman" panose="02020603050405020304" pitchFamily="18" charset="0"/>
              </a:rPr>
              <a:t>math.h</a:t>
            </a:r>
            <a:r>
              <a:rPr lang="en-US" altLang="en-US" dirty="0">
                <a:cs typeface="Times New Roman" panose="02020603050405020304" pitchFamily="18" charset="0"/>
              </a:rPr>
              <a:t>&gt; in source code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And include the math library flag for </a:t>
            </a:r>
            <a:r>
              <a:rPr lang="en-US" altLang="en-US" dirty="0" err="1">
                <a:cs typeface="Times New Roman" panose="02020603050405020304" pitchFamily="18" charset="0"/>
              </a:rPr>
              <a:t>gcc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lvl="2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source.c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*Note: the –</a:t>
            </a:r>
            <a:r>
              <a:rPr lang="en-US" altLang="en-US" dirty="0" err="1">
                <a:cs typeface="Times New Roman" panose="02020603050405020304" pitchFamily="18" charset="0"/>
              </a:rPr>
              <a:t>lm</a:t>
            </a:r>
            <a:r>
              <a:rPr lang="en-US" altLang="en-US" dirty="0">
                <a:cs typeface="Times New Roman" panose="02020603050405020304" pitchFamily="18" charset="0"/>
              </a:rPr>
              <a:t> has to be at the end of the line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48FDCC3-CF10-4E77-9837-3E27F85D34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Pointers to Functions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D21AA90-949E-49DA-96EF-AF0E05F06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Function prototype with pointer to function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 …	, 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(*comp) (void *, void *));</a:t>
            </a:r>
          </a:p>
          <a:p>
            <a:pPr eaLnBrk="1" hangingPunct="1"/>
            <a:r>
              <a:rPr lang="en-US" altLang="en-US" dirty="0"/>
              <a:t>Function call passing a pointer to function</a:t>
            </a:r>
          </a:p>
          <a:p>
            <a:pPr lvl="1" eaLnBrk="1" hangingPunct="1">
              <a:buFontTx/>
              <a:buNone/>
            </a:pP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…, 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(*) (void *, void *))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This is a cast to function pointer of </a:t>
            </a:r>
            <a:r>
              <a:rPr lang="en-US" altLang="en-US" dirty="0" err="1">
                <a:cs typeface="Times New Roman" panose="02020603050405020304" pitchFamily="18" charset="0"/>
              </a:rPr>
              <a:t>strcmp</a:t>
            </a:r>
            <a:endParaRPr lang="en-US" altLang="en-US" dirty="0"/>
          </a:p>
          <a:p>
            <a:pPr eaLnBrk="1" hangingPunct="1"/>
            <a:r>
              <a:rPr lang="en-US" altLang="en-US" dirty="0"/>
              <a:t>Within </a:t>
            </a:r>
            <a:r>
              <a:rPr lang="en-US" altLang="en-US" dirty="0" err="1"/>
              <a:t>qsort</a:t>
            </a:r>
            <a:r>
              <a:rPr lang="en-US" altLang="en-US" dirty="0"/>
              <a:t>(), function is called via a pointer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((*comp) (v[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], v[left]) &lt; 0) …</a:t>
            </a:r>
          </a:p>
        </p:txBody>
      </p:sp>
    </p:spTree>
    <p:extLst>
      <p:ext uri="{BB962C8B-B14F-4D97-AF65-F5344CB8AC3E}">
        <p14:creationId xmlns:p14="http://schemas.microsoft.com/office/powerpoint/2010/main" val="111957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79A90B8-E6C9-4E76-86B0-A90723C07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 to Functions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60587AE-FA02-4FC9-A6A5-71CFD1F5E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Initialize a pointer to a function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sz="2800" dirty="0">
                <a:cs typeface="Times New Roman" panose="02020603050405020304" pitchFamily="18" charset="0"/>
              </a:rPr>
              <a:t>/* function pointer *</a:t>
            </a:r>
            <a:r>
              <a:rPr lang="en-US" altLang="en-US" sz="2800" dirty="0" err="1">
                <a:cs typeface="Times New Roman" panose="02020603050405020304" pitchFamily="18" charset="0"/>
              </a:rPr>
              <a:t>fooptr</a:t>
            </a:r>
            <a:r>
              <a:rPr lang="en-US" altLang="en-US" sz="2800" dirty="0">
                <a:cs typeface="Times New Roman" panose="02020603050405020304" pitchFamily="18" charset="0"/>
              </a:rPr>
              <a:t> = cast of foo to </a:t>
            </a:r>
            <a:r>
              <a:rPr lang="en-US" altLang="en-US" sz="2800" dirty="0" err="1">
                <a:cs typeface="Times New Roman" panose="02020603050405020304" pitchFamily="18" charset="0"/>
              </a:rPr>
              <a:t>func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ptr</a:t>
            </a:r>
            <a:r>
              <a:rPr lang="en-US" altLang="en-US" sz="2800" dirty="0">
                <a:cs typeface="Times New Roman" panose="02020603050405020304" pitchFamily="18" charset="0"/>
              </a:rPr>
              <a:t> */</a:t>
            </a:r>
            <a:endParaRPr lang="en-US" altLang="en-US" sz="2800" dirty="0"/>
          </a:p>
          <a:p>
            <a:pPr eaLnBrk="1" hangingPunct="1">
              <a:buFontTx/>
              <a:buNone/>
            </a:pP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fooptr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*) =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	(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(*) (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*)) foo;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dirty="0"/>
              <a:t>Call the function foo via the pointer to it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fooptr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(to, from);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935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00D34FD-8D25-46C3-88B8-7A1D14174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Miscellaneous Functions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1CBD32E-5500-44D2-83D6-DC40B893C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4196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Random number generator functions:&lt;</a:t>
            </a:r>
            <a:r>
              <a:rPr lang="en-US" altLang="en-US" dirty="0" err="1">
                <a:cs typeface="Times New Roman" panose="02020603050405020304" pitchFamily="18" charset="0"/>
              </a:rPr>
              <a:t>stdlib.h</a:t>
            </a:r>
            <a:r>
              <a:rPr lang="en-US" altLang="en-US" dirty="0">
                <a:cs typeface="Times New Roman" panose="02020603050405020304" pitchFamily="18" charset="0"/>
              </a:rPr>
              <a:t>&gt;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rand(void)</a:t>
            </a:r>
          </a:p>
          <a:p>
            <a:pPr lvl="2" eaLnBrk="1" hangingPunct="1"/>
            <a:r>
              <a:rPr lang="en-US" altLang="en-US" dirty="0">
                <a:cs typeface="Times New Roman" panose="02020603050405020304" pitchFamily="18" charset="0"/>
              </a:rPr>
              <a:t>Produces a random number between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RAND_MAX</a:t>
            </a:r>
            <a:r>
              <a:rPr lang="en-US" altLang="en-US" dirty="0">
                <a:cs typeface="Times New Roman" panose="02020603050405020304" pitchFamily="18" charset="0"/>
              </a:rPr>
              <a:t> (at least 32767 on any implementation)</a:t>
            </a:r>
          </a:p>
          <a:p>
            <a:pPr lvl="1" eaLnBrk="1" hangingPunct="1"/>
            <a:r>
              <a:rPr lang="en-US" altLang="en-US" dirty="0" err="1">
                <a:cs typeface="Times New Roman" panose="02020603050405020304" pitchFamily="18" charset="0"/>
              </a:rPr>
              <a:t>srand</a:t>
            </a:r>
            <a:r>
              <a:rPr lang="en-US" altLang="en-US" dirty="0">
                <a:cs typeface="Times New Roman" panose="02020603050405020304" pitchFamily="18" charset="0"/>
              </a:rPr>
              <a:t>(unsigned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seed)</a:t>
            </a:r>
          </a:p>
          <a:p>
            <a:pPr lvl="2" eaLnBrk="1" hangingPunct="1"/>
            <a:r>
              <a:rPr lang="en-US" altLang="en-US" dirty="0">
                <a:cs typeface="Times New Roman" panose="02020603050405020304" pitchFamily="18" charset="0"/>
              </a:rPr>
              <a:t>Sets the state or "seed" of the random number generator.</a:t>
            </a:r>
          </a:p>
          <a:p>
            <a:pPr lvl="2" eaLnBrk="1" hangingPunct="1"/>
            <a:r>
              <a:rPr lang="en-US" altLang="en-US" dirty="0">
                <a:cs typeface="Times New Roman" panose="02020603050405020304" pitchFamily="18" charset="0"/>
              </a:rPr>
              <a:t>When two random number generators are initialized with the same seed, they produce the same sequence of random numbers.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B21F58B-751E-49AC-9F2E-9A3313D5F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qsort and binsearch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7DAC5E4-1BE6-479F-AA6A-09683743D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en-US" sz="2800" dirty="0"/>
              <a:t>Library function </a:t>
            </a:r>
            <a:r>
              <a:rPr lang="en-US" altLang="en-US" sz="2800" dirty="0" err="1"/>
              <a:t>qsort</a:t>
            </a:r>
            <a:r>
              <a:rPr lang="en-US" altLang="en-US" sz="2800" dirty="0"/>
              <a:t> prototype: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qsort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(void *base,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size,	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void *,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void *));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It sorts an array of data using quick sort algorithm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base	a pointer to the table (an array of ??)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n		 	the number of elements in the table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size	the size of each element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What’s the last argument?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/>
              <a:t>A pointer to a compare function for specific data type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91013942-0311-4D99-88C8-A667E90DF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qsort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A20CF8C-BFA9-424B-916E-F0A56CF1A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Notice:  qsort doesn’t understand the data type for the elements of the table it sorts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 can we tell that?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base (the pointer to the table) is a type void *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size (the size of each element) is provided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(if qsort knew the data type, code could use “sizeof”)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Last arg is a pointer to correct compare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It doesn’t know anything about what it sorts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654</Words>
  <Application>Microsoft Office PowerPoint</Application>
  <PresentationFormat>On-screen Show (4:3)</PresentationFormat>
  <Paragraphs>158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Arial</vt:lpstr>
      <vt:lpstr>Default Design</vt:lpstr>
      <vt:lpstr>Miscellaneous functions</vt:lpstr>
      <vt:lpstr>Miscellaneous functions</vt:lpstr>
      <vt:lpstr>Miscellaneous Functions</vt:lpstr>
      <vt:lpstr>Miscellaneous Functions</vt:lpstr>
      <vt:lpstr>Pointers to Functions</vt:lpstr>
      <vt:lpstr>Pointers to Functions</vt:lpstr>
      <vt:lpstr>Miscellaneous Functions</vt:lpstr>
      <vt:lpstr>qsort and binsearch </vt:lpstr>
      <vt:lpstr>qsort</vt:lpstr>
      <vt:lpstr>qsort Example</vt:lpstr>
      <vt:lpstr>qsort Example</vt:lpstr>
      <vt:lpstr>bsearch</vt:lpstr>
      <vt:lpstr>Variable Length Argument Lists</vt:lpstr>
      <vt:lpstr>Typical Stack frame</vt:lpstr>
      <vt:lpstr>Variable Length Argument Lists</vt:lpstr>
      <vt:lpstr>Variable Length Argument Lists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/ Quiz</dc:title>
  <dc:creator>Kevin Amaral</dc:creator>
  <cp:lastModifiedBy>Kevin Amaral</cp:lastModifiedBy>
  <cp:revision>55</cp:revision>
  <dcterms:created xsi:type="dcterms:W3CDTF">2002-11-18T01:25:33Z</dcterms:created>
  <dcterms:modified xsi:type="dcterms:W3CDTF">2018-05-03T18:34:56Z</dcterms:modified>
</cp:coreProperties>
</file>