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256" r:id="rId2"/>
    <p:sldId id="331" r:id="rId3"/>
    <p:sldId id="258" r:id="rId4"/>
    <p:sldId id="263" r:id="rId5"/>
    <p:sldId id="348" r:id="rId6"/>
    <p:sldId id="350" r:id="rId7"/>
    <p:sldId id="262" r:id="rId8"/>
    <p:sldId id="349" r:id="rId9"/>
    <p:sldId id="298" r:id="rId10"/>
    <p:sldId id="296" r:id="rId11"/>
    <p:sldId id="421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87" r:id="rId28"/>
    <p:sldId id="386" r:id="rId29"/>
    <p:sldId id="388" r:id="rId30"/>
    <p:sldId id="366" r:id="rId31"/>
    <p:sldId id="367" r:id="rId32"/>
    <p:sldId id="368" r:id="rId33"/>
    <p:sldId id="369" r:id="rId34"/>
    <p:sldId id="389" r:id="rId35"/>
    <p:sldId id="370" r:id="rId36"/>
    <p:sldId id="371" r:id="rId37"/>
    <p:sldId id="390" r:id="rId38"/>
    <p:sldId id="391" r:id="rId39"/>
    <p:sldId id="392" r:id="rId40"/>
    <p:sldId id="405" r:id="rId41"/>
    <p:sldId id="393" r:id="rId42"/>
    <p:sldId id="394" r:id="rId43"/>
    <p:sldId id="395" r:id="rId44"/>
    <p:sldId id="396" r:id="rId45"/>
    <p:sldId id="398" r:id="rId46"/>
    <p:sldId id="399" r:id="rId47"/>
    <p:sldId id="400" r:id="rId48"/>
    <p:sldId id="401" r:id="rId49"/>
  </p:sldIdLst>
  <p:sldSz cx="9144000" cy="6858000" type="screen4x3"/>
  <p:notesSz cx="7315200" cy="96012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7FFFF"/>
    <a:srgbClr val="005A8B"/>
    <a:srgbClr val="FFFF00"/>
    <a:srgbClr val="00FFFF"/>
    <a:srgbClr val="00CC00"/>
    <a:srgbClr val="FF3300"/>
    <a:srgbClr val="66FF33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5000" autoAdjust="0"/>
  </p:normalViewPr>
  <p:slideViewPr>
    <p:cSldViewPr>
      <p:cViewPr varScale="1">
        <p:scale>
          <a:sx n="74" d="100"/>
          <a:sy n="74" d="100"/>
        </p:scale>
        <p:origin x="169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8D77A112-BAB3-48E2-8C6B-03945F003C99}" type="datetimeFigureOut">
              <a:rPr lang="en-US"/>
              <a:pPr>
                <a:defRPr/>
              </a:pPr>
              <a:t>6/6/2020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0594B48B-80CC-465B-8DA4-AF72EA287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72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424761D2-6B99-4A5F-A82A-3BACA6AE0B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631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89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38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0815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532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5405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9500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1087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1192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8526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6035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761D2-6B99-4A5F-A82A-3BACA6AE0B5D}" type="slidenum">
              <a:rPr lang="en-CA" smtClean="0"/>
              <a:pPr>
                <a:defRPr/>
              </a:pPr>
              <a:t>37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772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057400"/>
            <a:ext cx="7848600" cy="1143000"/>
          </a:xfrm>
        </p:spPr>
        <p:txBody>
          <a:bodyPr anchor="b"/>
          <a:lstStyle>
            <a:lvl1pPr>
              <a:defRPr sz="4000">
                <a:solidFill>
                  <a:srgbClr val="005A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3528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5A8B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58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3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83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3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97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914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658422A-CD8B-47F9-B450-C5468E22A1A8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535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1491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white screen for 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0"/>
            <a:ext cx="9237663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716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16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572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9pPr>
          </a:lstStyle>
          <a:p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174745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 sz="2000">
          <a:solidFill>
            <a:srgbClr val="005A8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SzPct val="75000"/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b.edu/~marc/cs220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b.edu/~ramin/cs22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b.edu/~ramin/cs220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azza.com/" TargetMode="External"/><Relationship Id="rId2" Type="http://schemas.openxmlformats.org/officeDocument/2006/relationships/hyperlink" Target="https://www.gradescop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iazza.com/umb/summer2020/cs220math32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8229600" cy="4114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b="1" dirty="0" smtClean="0"/>
              <a:t>Welcome to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CA" dirty="0" smtClean="0"/>
              <a:t>CS220/MATH 320 – </a:t>
            </a:r>
            <a:br>
              <a:rPr lang="en-CA" dirty="0" smtClean="0"/>
            </a:br>
            <a:r>
              <a:rPr lang="en-CA" dirty="0" smtClean="0"/>
              <a:t>Applied Discrete Mathematics</a:t>
            </a:r>
            <a:br>
              <a:rPr lang="en-CA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Summer 2020</a:t>
            </a:r>
            <a:endParaRPr lang="en-CA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45E30726-2CC6-4DAA-B006-59224F278DF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09600" y="4876800"/>
            <a:ext cx="7543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Instructor: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Ramin Dehghanpoor</a:t>
            </a:r>
          </a:p>
          <a:p>
            <a:pPr algn="ctr">
              <a:spcBef>
                <a:spcPct val="50000"/>
              </a:spcBef>
              <a:defRPr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 got help from and used Dr. </a:t>
            </a: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Pomplun’s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and Dr. </a:t>
            </a:r>
            <a:r>
              <a:rPr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Haspel’s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slides</a:t>
            </a:r>
            <a:endParaRPr lang="en-CA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Syllabus </a:t>
            </a:r>
            <a:endParaRPr lang="en-CA" sz="4000" smtClean="0"/>
          </a:p>
        </p:txBody>
      </p:sp>
      <p:sp>
        <p:nvSpPr>
          <p:cNvPr id="50287" name="Rectangle 111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A discrete mathematics course has more than one </a:t>
            </a:r>
            <a:r>
              <a:rPr lang="en-US" sz="2800" dirty="0" smtClean="0"/>
              <a:t>purpose.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We will learn about five important themes: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800" dirty="0" smtClean="0"/>
              <a:t>Mathematical reasoning, Combinatorial analysis, Discrete structures, Algorithmic thinking, And Applications and Modeling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800" dirty="0" smtClean="0"/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Let us just take a look at the syllabus on the course homepage…</a:t>
            </a:r>
            <a:endParaRPr lang="en-US" sz="2800" dirty="0"/>
          </a:p>
          <a:p>
            <a:pPr marL="0" indent="0" eaLnBrk="1" hangingPunct="1">
              <a:defRPr/>
            </a:pPr>
            <a:r>
              <a:rPr lang="en-US" sz="2400" i="1" dirty="0">
                <a:solidFill>
                  <a:srgbClr val="00FFFF"/>
                </a:solidFill>
                <a:hlinkClick r:id="rId2"/>
              </a:rPr>
              <a:t>http://www.cs.umb.edu</a:t>
            </a:r>
            <a:r>
              <a:rPr lang="en-US" sz="2400" i="1" dirty="0" smtClean="0">
                <a:solidFill>
                  <a:srgbClr val="00FFFF"/>
                </a:solidFill>
                <a:hlinkClick r:id="rId2"/>
              </a:rPr>
              <a:t>/~ramin/cs220/sillabus.pdf</a:t>
            </a:r>
            <a:endParaRPr lang="en-US" sz="2400" dirty="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BB60599F-B2F9-4F48-BC8B-CEF36A6E54B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-2419350" y="-909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We will cover these parts of the book (8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edition):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latin typeface="+mn-lt"/>
              </a:rPr>
              <a:t>1.1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1.3.1-1.3.4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1.4.1-1.4.10</a:t>
            </a:r>
            <a:endParaRPr lang="en-CA" sz="2400" dirty="0" smtClean="0">
              <a:latin typeface="+mn-lt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554B5E6-D35F-4581-8637-8FF7370EB20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2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Logic</a:t>
            </a:r>
            <a:endParaRPr lang="en-CA" sz="32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153400" cy="53340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2800" dirty="0" smtClean="0"/>
              <a:t>Crucial for mathematical reasoning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 smtClean="0"/>
              <a:t>Used for designing electronic circuitry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 smtClean="0"/>
              <a:t>Logic is a system based on </a:t>
            </a:r>
            <a:r>
              <a:rPr lang="en-US" sz="2800" dirty="0" smtClean="0">
                <a:solidFill>
                  <a:srgbClr val="00FFFF"/>
                </a:solidFill>
              </a:rPr>
              <a:t>propositions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FFFF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800" dirty="0" smtClean="0"/>
              <a:t>A proposition is a statement (that declares a fact) that is either </a:t>
            </a:r>
            <a:r>
              <a:rPr lang="en-US" sz="2800" dirty="0" smtClean="0">
                <a:solidFill>
                  <a:srgbClr val="00FFFF"/>
                </a:solidFill>
              </a:rPr>
              <a:t>true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FFFF"/>
                </a:solidFill>
              </a:rPr>
              <a:t>false</a:t>
            </a:r>
            <a:r>
              <a:rPr lang="en-US" sz="2800" dirty="0" smtClean="0"/>
              <a:t> (not both).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 smtClean="0"/>
              <a:t>We say that the </a:t>
            </a:r>
            <a:r>
              <a:rPr lang="en-US" sz="2800" dirty="0" smtClean="0">
                <a:solidFill>
                  <a:srgbClr val="00FFFF"/>
                </a:solidFill>
              </a:rPr>
              <a:t>truth value</a:t>
            </a:r>
            <a:r>
              <a:rPr lang="en-US" sz="2800" dirty="0" smtClean="0"/>
              <a:t> of a proposition is either true (T) or false (F).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 smtClean="0"/>
              <a:t>Corresponds to </a:t>
            </a:r>
            <a:r>
              <a:rPr lang="en-US" sz="2800" dirty="0" smtClean="0">
                <a:solidFill>
                  <a:srgbClr val="00FFFF"/>
                </a:solidFill>
              </a:rPr>
              <a:t>1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FFFF"/>
                </a:solidFill>
              </a:rPr>
              <a:t>0</a:t>
            </a:r>
            <a:r>
              <a:rPr lang="en-US" sz="2800" dirty="0" smtClean="0"/>
              <a:t> in digital circuits</a:t>
            </a:r>
          </a:p>
          <a:p>
            <a:pPr eaLnBrk="1" hangingPunct="1">
              <a:spcAft>
                <a:spcPct val="80000"/>
              </a:spcAft>
              <a:buFontTx/>
              <a:buChar char="•"/>
              <a:defRPr/>
            </a:pPr>
            <a:r>
              <a:rPr lang="en-US" sz="2800" dirty="0" smtClean="0"/>
              <a:t>We </a:t>
            </a:r>
            <a:r>
              <a:rPr lang="en-US" sz="2800" dirty="0"/>
              <a:t>use letters (</a:t>
            </a:r>
            <a:r>
              <a:rPr lang="en-US" sz="2800" dirty="0" err="1"/>
              <a:t>p,q,r</a:t>
            </a:r>
            <a:r>
              <a:rPr lang="en-US" sz="2800" dirty="0"/>
              <a:t>,…) to </a:t>
            </a:r>
            <a:r>
              <a:rPr lang="en-US" sz="2800" dirty="0" smtClean="0"/>
              <a:t>denote   </a:t>
            </a:r>
            <a:r>
              <a:rPr lang="en-US" sz="2800" dirty="0">
                <a:solidFill>
                  <a:srgbClr val="47FFFF"/>
                </a:solidFill>
              </a:rPr>
              <a:t>propositional </a:t>
            </a:r>
            <a:r>
              <a:rPr lang="en-US" sz="2800" dirty="0" smtClean="0">
                <a:solidFill>
                  <a:srgbClr val="47FFFF"/>
                </a:solidFill>
              </a:rPr>
              <a:t>variables</a:t>
            </a:r>
            <a:endParaRPr lang="en-US" sz="2800" dirty="0">
              <a:solidFill>
                <a:srgbClr val="47FFFF"/>
              </a:solidFill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ACC9D0B2-C2A3-49C8-B2A1-7690AD7D35D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9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Statement/Proposition Game</a:t>
            </a:r>
            <a:endParaRPr lang="en-CA" sz="36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2296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solidFill>
                  <a:srgbClr val="00FFFF"/>
                </a:solidFill>
              </a:rPr>
              <a:t>“Elephants are bigger than mice.”</a:t>
            </a:r>
            <a:endParaRPr lang="en-US" sz="280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7FC5A135-3FF0-4A86-B185-00098F6E3B6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57200" y="25146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statement?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5715000" y="2514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457200" y="34290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proposition?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5715000" y="3429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457200" y="4419600"/>
            <a:ext cx="480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truth value 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proposition?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5715000" y="4953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2220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2" autoUpdateAnimBg="0"/>
      <p:bldP spid="55300" grpId="0" build="p" bldLvl="2" autoUpdateAnimBg="0"/>
      <p:bldP spid="55301" grpId="0" build="p" bldLvl="2" autoUpdateAnimBg="0"/>
      <p:bldP spid="55302" grpId="0" build="p" bldLvl="2" autoUpdateAnimBg="0"/>
      <p:bldP spid="55303" grpId="0" build="p" bldLvl="2" autoUpdateAnimBg="0"/>
      <p:bldP spid="55304" grpId="0" autoUpdateAnimBg="0"/>
      <p:bldP spid="55305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Statement/Proposition Game</a:t>
            </a:r>
            <a:endParaRPr lang="en-CA" sz="36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2296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solidFill>
                  <a:srgbClr val="00FFFF"/>
                </a:solidFill>
              </a:rPr>
              <a:t>“520 &lt; 111”</a:t>
            </a:r>
            <a:endParaRPr lang="en-US" sz="28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801D34E5-0038-428E-8496-E442E995727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457200" y="25146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statement?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5715000" y="2514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457200" y="34290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proposition?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5715000" y="3429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457200" y="4419600"/>
            <a:ext cx="480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truth value 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proposition?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5715000" y="4953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8976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  <p:bldP spid="56324" grpId="0" build="p" bldLvl="2" autoUpdateAnimBg="0"/>
      <p:bldP spid="56325" grpId="0" build="p" bldLvl="2" autoUpdateAnimBg="0"/>
      <p:bldP spid="56326" grpId="0" build="p" bldLvl="2" autoUpdateAnimBg="0"/>
      <p:bldP spid="56327" grpId="0" build="p" bldLvl="2" autoUpdateAnimBg="0"/>
      <p:bldP spid="56328" grpId="0" autoUpdateAnimBg="0"/>
      <p:bldP spid="5632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Statement/Proposition Game</a:t>
            </a:r>
            <a:endParaRPr lang="en-CA" sz="36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2296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solidFill>
                  <a:srgbClr val="00FFFF"/>
                </a:solidFill>
              </a:rPr>
              <a:t>“y &gt; 5”</a:t>
            </a:r>
            <a:endParaRPr lang="en-US" sz="28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A28F1707-C564-4235-A076-D78F2B70A64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457200" y="22098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statement?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5715000" y="22098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457200" y="29718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proposition?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5715000" y="29718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457200" y="3810000"/>
            <a:ext cx="8382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Its truth value depends on the value of y, but this value is not specified.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 call this type of statement a </a:t>
            </a:r>
            <a:r>
              <a:rPr lang="en-US" sz="32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propositional function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or </a:t>
            </a:r>
            <a:r>
              <a:rPr lang="en-US" sz="32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open sentence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2" autoUpdateAnimBg="0"/>
      <p:bldP spid="57348" grpId="0" build="p" bldLvl="2" autoUpdateAnimBg="0"/>
      <p:bldP spid="57349" grpId="0" build="p" bldLvl="2" autoUpdateAnimBg="0"/>
      <p:bldP spid="57350" grpId="0" build="p" bldLvl="2" autoUpdateAnimBg="0"/>
      <p:bldP spid="57351" grpId="0" build="p" bldLvl="2" autoUpdateAnimBg="0"/>
      <p:bldP spid="5735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Statement/Proposition Game</a:t>
            </a:r>
            <a:endParaRPr lang="en-CA" sz="36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2296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rgbClr val="00FFFF"/>
                </a:solidFill>
              </a:rPr>
              <a:t>“Today is January 23 and  99 &lt; 5.”</a:t>
            </a:r>
            <a:endParaRPr lang="en-US" sz="2800" dirty="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5E5A6815-2EBE-41DA-8EE9-88320FDB1CE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457200" y="22098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statement?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5715000" y="22098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457200" y="32766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proposition?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715000" y="3276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457200" y="4419600"/>
            <a:ext cx="480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truth value 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proposition?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5715000" y="4953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02220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 autoUpdateAnimBg="0"/>
      <p:bldP spid="58372" grpId="0" build="p" bldLvl="2" autoUpdateAnimBg="0"/>
      <p:bldP spid="58373" grpId="0" build="p" bldLvl="2" autoUpdateAnimBg="0"/>
      <p:bldP spid="58374" grpId="0" build="p" bldLvl="2" autoUpdateAnimBg="0"/>
      <p:bldP spid="58375" grpId="0" build="p" bldLvl="2" autoUpdateAnimBg="0"/>
      <p:bldP spid="58377" grpId="0" autoUpdateAnimBg="0"/>
      <p:bldP spid="58378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Statement/Proposition Game</a:t>
            </a:r>
            <a:endParaRPr lang="en-CA" sz="36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2296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solidFill>
                  <a:srgbClr val="00FFFF"/>
                </a:solidFill>
              </a:rPr>
              <a:t>“Please do not fall asleep.”</a:t>
            </a:r>
            <a:endParaRPr lang="en-US" sz="28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F5E21BD-99CA-4331-8E04-066CEDBCFF6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57200" y="22098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statement?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5715000" y="22098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457200" y="40386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proposition?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5715000" y="4038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457200" y="4876800"/>
            <a:ext cx="784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Only statements can be 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propositions.</a:t>
            </a: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457200" y="2971800"/>
            <a:ext cx="419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It’s a request.</a:t>
            </a:r>
          </a:p>
        </p:txBody>
      </p:sp>
    </p:spTree>
    <p:extLst>
      <p:ext uri="{BB962C8B-B14F-4D97-AF65-F5344CB8AC3E}">
        <p14:creationId xmlns:p14="http://schemas.microsoft.com/office/powerpoint/2010/main" val="190861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2" autoUpdateAnimBg="0"/>
      <p:bldP spid="59396" grpId="0" build="p" bldLvl="2" autoUpdateAnimBg="0"/>
      <p:bldP spid="59397" grpId="0" build="p" bldLvl="2" autoUpdateAnimBg="0"/>
      <p:bldP spid="59398" grpId="0" build="p" bldLvl="2" autoUpdateAnimBg="0"/>
      <p:bldP spid="59399" grpId="0" build="p" bldLvl="2" autoUpdateAnimBg="0"/>
      <p:bldP spid="59400" grpId="0" autoUpdateAnimBg="0"/>
      <p:bldP spid="5940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Statement/Proposition Game</a:t>
            </a:r>
            <a:endParaRPr lang="en-CA" sz="36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1534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solidFill>
                  <a:srgbClr val="00FFFF"/>
                </a:solidFill>
              </a:rPr>
              <a:t>“If elephants were red,</a:t>
            </a:r>
          </a:p>
          <a:p>
            <a:pPr algn="ctr" eaLnBrk="1" hangingPunct="1">
              <a:defRPr/>
            </a:pPr>
            <a:r>
              <a:rPr lang="en-US" sz="3200" smtClean="0">
                <a:solidFill>
                  <a:srgbClr val="00FFFF"/>
                </a:solidFill>
              </a:rPr>
              <a:t>they could hide in cherry trees.”</a:t>
            </a:r>
            <a:endParaRPr lang="en-US" sz="28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E12EDEDA-20DA-4B25-84FC-C0BA09E8B1A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457200" y="27432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statement?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5715000" y="27432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457200" y="35814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proposition?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5715000" y="35814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457200" y="4572000"/>
            <a:ext cx="480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truth value 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proposition?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5715000" y="51054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probably false</a:t>
            </a:r>
          </a:p>
        </p:txBody>
      </p:sp>
    </p:spTree>
    <p:extLst>
      <p:ext uri="{BB962C8B-B14F-4D97-AF65-F5344CB8AC3E}">
        <p14:creationId xmlns:p14="http://schemas.microsoft.com/office/powerpoint/2010/main" val="193147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2" autoUpdateAnimBg="0"/>
      <p:bldP spid="60420" grpId="0" build="p" bldLvl="2" autoUpdateAnimBg="0"/>
      <p:bldP spid="60421" grpId="0" build="p" bldLvl="2" autoUpdateAnimBg="0"/>
      <p:bldP spid="60422" grpId="0" build="p" bldLvl="2" autoUpdateAnimBg="0"/>
      <p:bldP spid="60423" grpId="0" build="p" bldLvl="2" autoUpdateAnimBg="0"/>
      <p:bldP spid="60424" grpId="0" autoUpdateAnimBg="0"/>
      <p:bldP spid="60425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Statement/Proposition Game</a:t>
            </a:r>
            <a:endParaRPr lang="en-CA" sz="36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2296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smtClean="0">
                <a:solidFill>
                  <a:srgbClr val="00FFFF"/>
                </a:solidFill>
              </a:rPr>
              <a:t>“x &lt; y if and only if y &gt; x.”</a:t>
            </a:r>
            <a:endParaRPr lang="en-US" sz="28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A686E1BA-6F17-42DE-853E-737126DCDCA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57200" y="19050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statement?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715000" y="1905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457200" y="2514600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this a proposition?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5715000" y="25146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yes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457200" y="4876800"/>
            <a:ext cx="480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truth value 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proposition?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5715000" y="54102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true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457200" y="3124200"/>
            <a:ext cx="556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… because its truth value  does not depend on specific values of x and y.</a:t>
            </a:r>
          </a:p>
        </p:txBody>
      </p:sp>
    </p:spTree>
    <p:extLst>
      <p:ext uri="{BB962C8B-B14F-4D97-AF65-F5344CB8AC3E}">
        <p14:creationId xmlns:p14="http://schemas.microsoft.com/office/powerpoint/2010/main" val="177280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2" autoUpdateAnimBg="0"/>
      <p:bldP spid="61444" grpId="0" build="p" bldLvl="2" autoUpdateAnimBg="0"/>
      <p:bldP spid="61445" grpId="0" build="p" bldLvl="2" autoUpdateAnimBg="0"/>
      <p:bldP spid="61446" grpId="0" build="p" bldLvl="2" autoUpdateAnimBg="0"/>
      <p:bldP spid="61447" grpId="0" build="p" bldLvl="2" autoUpdateAnimBg="0"/>
      <p:bldP spid="61448" grpId="0" autoUpdateAnimBg="0"/>
      <p:bldP spid="61449" grpId="0" build="p" bldLvl="2" autoUpdateAnimBg="0"/>
      <p:bldP spid="61450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Instructor – Ramin Dehghanpoor</a:t>
            </a:r>
            <a:endParaRPr lang="en-CA" dirty="0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915400" cy="4724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Aft>
                <a:spcPct val="40000"/>
              </a:spcAft>
              <a:defRPr/>
            </a:pPr>
            <a:r>
              <a:rPr lang="en-US" sz="2800" dirty="0" smtClean="0">
                <a:solidFill>
                  <a:srgbClr val="00FFFF"/>
                </a:solidFill>
              </a:rPr>
              <a:t>Office:</a:t>
            </a:r>
            <a:r>
              <a:rPr lang="en-US" sz="2800" dirty="0" smtClean="0"/>
              <a:t>	M-201-35</a:t>
            </a:r>
          </a:p>
          <a:p>
            <a:pPr eaLnBrk="1" hangingPunct="1">
              <a:lnSpc>
                <a:spcPct val="150000"/>
              </a:lnSpc>
              <a:spcAft>
                <a:spcPct val="40000"/>
              </a:spcAft>
              <a:defRPr/>
            </a:pPr>
            <a:r>
              <a:rPr lang="en-US" sz="2800" dirty="0" smtClean="0">
                <a:solidFill>
                  <a:srgbClr val="00FFFF"/>
                </a:solidFill>
              </a:rPr>
              <a:t>Office Hours:</a:t>
            </a:r>
            <a:r>
              <a:rPr lang="en-US" sz="2800" dirty="0" smtClean="0"/>
              <a:t>    Mondays 3:00-5:00 PM</a:t>
            </a:r>
          </a:p>
          <a:p>
            <a:pPr eaLnBrk="1" hangingPunct="1">
              <a:lnSpc>
                <a:spcPct val="150000"/>
              </a:lnSpc>
              <a:spcAft>
                <a:spcPts val="3000"/>
              </a:spcAft>
              <a:defRPr/>
            </a:pPr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/>
              <a:t> </a:t>
            </a:r>
            <a:r>
              <a:rPr lang="en-US" sz="2800" dirty="0" smtClean="0"/>
              <a:t>Wednesdays 3:00-5:00 PM	</a:t>
            </a:r>
          </a:p>
          <a:p>
            <a:pPr eaLnBrk="1" hangingPunct="1">
              <a:lnSpc>
                <a:spcPct val="150000"/>
              </a:lnSpc>
              <a:spcAft>
                <a:spcPct val="40000"/>
              </a:spcAft>
              <a:defRPr/>
            </a:pPr>
            <a:r>
              <a:rPr lang="en-US" sz="2800" dirty="0" smtClean="0">
                <a:solidFill>
                  <a:srgbClr val="00FFFF"/>
                </a:solidFill>
              </a:rPr>
              <a:t>E-Mail:</a:t>
            </a:r>
            <a:r>
              <a:rPr lang="en-US" sz="2800" dirty="0" smtClean="0"/>
              <a:t>	ramin.dehghanpoor001@umb.edu</a:t>
            </a:r>
          </a:p>
          <a:p>
            <a:pPr eaLnBrk="1" hangingPunct="1">
              <a:lnSpc>
                <a:spcPct val="150000"/>
              </a:lnSpc>
              <a:spcAft>
                <a:spcPct val="40000"/>
              </a:spcAft>
              <a:defRPr/>
            </a:pPr>
            <a:r>
              <a:rPr lang="en-US" sz="2800" dirty="0" smtClean="0">
                <a:solidFill>
                  <a:srgbClr val="00FFFF"/>
                </a:solidFill>
              </a:rPr>
              <a:t>Website:	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2"/>
              </a:rPr>
              <a:t>http://www.cs.umb.edu/~ramin/cs220/</a:t>
            </a:r>
            <a:endParaRPr lang="en-US" sz="2800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63050559-5B13-4F2E-A996-4DDD2E9E6EA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Combining Propositions</a:t>
            </a:r>
            <a:endParaRPr lang="en-CA" sz="4000" smtClean="0"/>
          </a:p>
        </p:txBody>
      </p:sp>
      <p:sp>
        <p:nvSpPr>
          <p:cNvPr id="41987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458200" cy="53340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/>
              <a:t>As we have seen in the previous examples, one or more propositions can be combined to form a single </a:t>
            </a:r>
            <a:r>
              <a:rPr lang="en-US" sz="2800" dirty="0" smtClean="0">
                <a:solidFill>
                  <a:srgbClr val="00FFFF"/>
                </a:solidFill>
              </a:rPr>
              <a:t>compound proposition</a:t>
            </a:r>
            <a:r>
              <a:rPr lang="en-US" sz="2800" dirty="0" smtClean="0"/>
              <a:t>.</a:t>
            </a:r>
          </a:p>
          <a:p>
            <a:pPr marL="0" indent="0" eaLnBrk="1" hangingPunct="1">
              <a:defRPr/>
            </a:pPr>
            <a:r>
              <a:rPr lang="en-US" sz="2800" dirty="0" smtClean="0"/>
              <a:t>Propositions that cannot be expressed in terms of simpler propositions, are </a:t>
            </a:r>
            <a:r>
              <a:rPr lang="en-US" sz="2800" dirty="0" smtClean="0">
                <a:solidFill>
                  <a:srgbClr val="47FFFF"/>
                </a:solidFill>
              </a:rPr>
              <a:t>atomic</a:t>
            </a:r>
            <a:r>
              <a:rPr lang="en-US" sz="2800" dirty="0" smtClean="0"/>
              <a:t>.</a:t>
            </a:r>
          </a:p>
          <a:p>
            <a:pPr marL="0" indent="0" eaLnBrk="1" hangingPunct="1">
              <a:defRPr/>
            </a:pPr>
            <a:r>
              <a:rPr lang="en-US" sz="2800" dirty="0" smtClean="0"/>
              <a:t>When </a:t>
            </a:r>
            <a:r>
              <a:rPr lang="en-US" sz="2800" dirty="0"/>
              <a:t>two compound propositions always have the same truth values, regardless of the </a:t>
            </a:r>
            <a:r>
              <a:rPr lang="en-US" sz="2800" dirty="0" smtClean="0"/>
              <a:t>truth values </a:t>
            </a:r>
            <a:r>
              <a:rPr lang="en-US" sz="2800" dirty="0"/>
              <a:t>of its propositional variables, we call them </a:t>
            </a:r>
            <a:r>
              <a:rPr lang="en-US" sz="2800" dirty="0">
                <a:solidFill>
                  <a:srgbClr val="47FFFF"/>
                </a:solidFill>
              </a:rPr>
              <a:t>equivalent</a:t>
            </a:r>
            <a:endParaRPr lang="en-US" sz="2800" dirty="0" smtClean="0">
              <a:solidFill>
                <a:srgbClr val="47FFFF"/>
              </a:solidFill>
            </a:endParaRPr>
          </a:p>
          <a:p>
            <a:pPr marL="0" indent="0" eaLnBrk="1" hangingPunct="1">
              <a:defRPr/>
            </a:pPr>
            <a:r>
              <a:rPr lang="en-US" sz="2800" dirty="0" smtClean="0"/>
              <a:t>We formalize this by denoting propositions with letters such as </a:t>
            </a:r>
            <a:r>
              <a:rPr lang="en-US" sz="2800" dirty="0" smtClean="0">
                <a:solidFill>
                  <a:srgbClr val="00FFFF"/>
                </a:solidFill>
              </a:rPr>
              <a:t>p, q, r, s,</a:t>
            </a:r>
            <a:r>
              <a:rPr lang="en-US" sz="2800" dirty="0" smtClean="0"/>
              <a:t> and introducing several </a:t>
            </a:r>
            <a:r>
              <a:rPr lang="en-US" sz="2800" dirty="0" smtClean="0">
                <a:solidFill>
                  <a:srgbClr val="00FFFF"/>
                </a:solidFill>
              </a:rPr>
              <a:t>logical operators</a:t>
            </a:r>
            <a:r>
              <a:rPr lang="en-US" sz="2800" dirty="0" smtClean="0"/>
              <a:t>.  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B0FB6CB9-5BFF-4A6F-945E-449A9908C27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1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77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Logical Operators (Connectives)</a:t>
            </a:r>
            <a:endParaRPr lang="en-CA" sz="4000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1534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spcAft>
                <a:spcPct val="40000"/>
              </a:spcAft>
              <a:defRPr/>
            </a:pPr>
            <a:r>
              <a:rPr lang="en-US" sz="2800" dirty="0" smtClean="0"/>
              <a:t>We will examine the following logical operators:</a:t>
            </a:r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en-US" sz="2800" dirty="0" smtClean="0"/>
              <a:t> Negation 	         </a:t>
            </a:r>
            <a:r>
              <a:rPr lang="en-US" sz="2800" dirty="0" smtClean="0">
                <a:solidFill>
                  <a:srgbClr val="00FFFF"/>
                </a:solidFill>
              </a:rPr>
              <a:t>(NOT)</a:t>
            </a:r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en-US" sz="2800" dirty="0" smtClean="0"/>
              <a:t> Conjunction 	</a:t>
            </a:r>
            <a:r>
              <a:rPr lang="en-US" sz="2800" dirty="0" smtClean="0">
                <a:solidFill>
                  <a:srgbClr val="00FFFF"/>
                </a:solidFill>
              </a:rPr>
              <a:t>(AND)</a:t>
            </a:r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en-US" sz="2800" dirty="0" smtClean="0"/>
              <a:t> Disjunction 	</a:t>
            </a:r>
            <a:r>
              <a:rPr lang="en-US" sz="2800" dirty="0" smtClean="0">
                <a:solidFill>
                  <a:srgbClr val="00FFFF"/>
                </a:solidFill>
              </a:rPr>
              <a:t>(OR)</a:t>
            </a:r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en-US" sz="2800" dirty="0" smtClean="0"/>
              <a:t> Exclusive or 	</a:t>
            </a:r>
            <a:r>
              <a:rPr lang="en-US" sz="2800" dirty="0" smtClean="0">
                <a:solidFill>
                  <a:srgbClr val="00FFFF"/>
                </a:solidFill>
              </a:rPr>
              <a:t>(XOR)</a:t>
            </a:r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en-US" sz="2800" dirty="0" smtClean="0"/>
              <a:t> Implication        </a:t>
            </a:r>
            <a:r>
              <a:rPr lang="en-US" sz="2800" dirty="0" smtClean="0">
                <a:solidFill>
                  <a:srgbClr val="00FFFF"/>
                </a:solidFill>
              </a:rPr>
              <a:t>(if – then)</a:t>
            </a: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spcAft>
                <a:spcPct val="40000"/>
              </a:spcAft>
              <a:buFontTx/>
              <a:buChar char="•"/>
              <a:defRPr/>
            </a:pPr>
            <a:r>
              <a:rPr lang="en-US" sz="2800" dirty="0" smtClean="0"/>
              <a:t> </a:t>
            </a:r>
            <a:r>
              <a:rPr lang="en-US" sz="2800" dirty="0" err="1" smtClean="0"/>
              <a:t>Biconditional</a:t>
            </a:r>
            <a:r>
              <a:rPr lang="en-US" sz="2800" dirty="0" smtClean="0"/>
              <a:t>  	</a:t>
            </a:r>
            <a:r>
              <a:rPr lang="en-US" sz="2800" dirty="0" smtClean="0">
                <a:solidFill>
                  <a:srgbClr val="00FFFF"/>
                </a:solidFill>
              </a:rPr>
              <a:t>(if and only if)</a:t>
            </a: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defRPr/>
            </a:pPr>
            <a:r>
              <a:rPr lang="en-US" sz="2800" dirty="0" smtClean="0"/>
              <a:t>Truth tables can be used to show how these operators can combine propositions to compound propositions.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6F5506BF-B126-4F6A-AE03-D1A552A1BF5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92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Negation (NOT)</a:t>
            </a:r>
            <a:endParaRPr lang="en-CA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077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 smtClean="0"/>
              <a:t>Unary Operator, Symbol:  </a:t>
            </a:r>
            <a:r>
              <a:rPr lang="en-US" sz="4000" b="1" dirty="0" smtClean="0">
                <a:sym typeface="Symbol" pitchFamily="18" charset="2"/>
              </a:rPr>
              <a:t></a:t>
            </a:r>
            <a:endParaRPr lang="en-US" sz="4000" b="1" dirty="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4838C5D-CEB2-4986-9FD5-7432799C8C1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13492" name="Group 180"/>
          <p:cNvGraphicFramePr>
            <a:graphicFrameLocks noGrp="1"/>
          </p:cNvGraphicFramePr>
          <p:nvPr/>
        </p:nvGraphicFramePr>
        <p:xfrm>
          <a:off x="1905000" y="2667000"/>
          <a:ext cx="5334000" cy="274320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P</a:t>
                      </a:r>
                      <a:endParaRPr kumimoji="0" lang="en-CA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5562600"/>
            <a:ext cx="8077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 sz="2000">
                <a:solidFill>
                  <a:srgbClr val="005A8B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+mj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SzPct val="75000"/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389"/>
              </a:buClr>
              <a:buFont typeface="Lucida Grande" pitchFamily="36" charset="0"/>
              <a:buChar char="▸"/>
              <a:defRPr>
                <a:solidFill>
                  <a:srgbClr val="005A8B"/>
                </a:solidFill>
                <a:latin typeface="+mj-lt"/>
                <a:ea typeface="+mn-ea"/>
                <a:cs typeface="+mn-cs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rgbClr val="005389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n-US" sz="3600" kern="0" dirty="0" smtClean="0"/>
              <a:t>“It is not the case that P”</a:t>
            </a:r>
          </a:p>
        </p:txBody>
      </p:sp>
    </p:spTree>
    <p:extLst>
      <p:ext uri="{BB962C8B-B14F-4D97-AF65-F5344CB8AC3E}">
        <p14:creationId xmlns:p14="http://schemas.microsoft.com/office/powerpoint/2010/main" val="97778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Conjunction (AND)</a:t>
            </a:r>
            <a:endParaRPr lang="en-CA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smtClean="0"/>
              <a:t>Binary Operator, Symbol:  </a:t>
            </a:r>
            <a:r>
              <a:rPr lang="en-US" sz="4000" b="1" smtClean="0">
                <a:sym typeface="Symbol" pitchFamily="18" charset="2"/>
              </a:rPr>
              <a:t></a:t>
            </a:r>
            <a:endParaRPr lang="en-US" sz="4000" b="1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479209F-D3BB-48A3-9CCF-52F4C717377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19703" name="Group 247"/>
          <p:cNvGraphicFramePr>
            <a:graphicFrameLocks noGrp="1"/>
          </p:cNvGraphicFramePr>
          <p:nvPr/>
        </p:nvGraphicFramePr>
        <p:xfrm>
          <a:off x="2209800" y="2457450"/>
          <a:ext cx="4724400" cy="3257551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Q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89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Disjunction (OR)</a:t>
            </a:r>
            <a:endParaRPr lang="en-CA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smtClean="0"/>
              <a:t>Binary Operator, Symbol:  </a:t>
            </a:r>
            <a:r>
              <a:rPr lang="en-US" sz="4000" b="1" smtClean="0">
                <a:sym typeface="Symbol" pitchFamily="18" charset="2"/>
              </a:rPr>
              <a:t></a:t>
            </a:r>
            <a:endParaRPr lang="en-US" sz="4000" b="1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514D8820-64CD-4FDE-BC64-F4885C683A6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24607" name="Group 31"/>
          <p:cNvGraphicFramePr>
            <a:graphicFrameLocks noGrp="1"/>
          </p:cNvGraphicFramePr>
          <p:nvPr/>
        </p:nvGraphicFramePr>
        <p:xfrm>
          <a:off x="2209800" y="2457450"/>
          <a:ext cx="4724400" cy="3257551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78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Exclusive Or (XOR)</a:t>
            </a:r>
            <a:endParaRPr lang="en-CA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smtClean="0"/>
              <a:t>Binary Operator, Symbol:  </a:t>
            </a:r>
            <a:r>
              <a:rPr lang="en-US" sz="4000" b="1" smtClean="0">
                <a:sym typeface="Symbol" pitchFamily="18" charset="2"/>
              </a:rPr>
              <a:t></a:t>
            </a:r>
            <a:endParaRPr lang="en-US" sz="4000" b="1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B22860F-62F9-4C48-8861-AC38C68D1F5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25634" name="Group 34"/>
          <p:cNvGraphicFramePr>
            <a:graphicFrameLocks noGrp="1"/>
          </p:cNvGraphicFramePr>
          <p:nvPr/>
        </p:nvGraphicFramePr>
        <p:xfrm>
          <a:off x="2209800" y="2457450"/>
          <a:ext cx="4724400" cy="3257551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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08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Implication (if - then)</a:t>
            </a:r>
            <a:endParaRPr lang="en-CA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smtClean="0"/>
              <a:t>Binary Operator, Symbol:  </a:t>
            </a:r>
            <a:r>
              <a:rPr lang="en-US" sz="4000" b="1" smtClean="0">
                <a:sym typeface="Symbol" pitchFamily="18" charset="2"/>
              </a:rPr>
              <a:t></a:t>
            </a:r>
            <a:endParaRPr lang="en-US" sz="4000" b="1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3EBD1C3-30F6-4682-9320-7CF9DA854A4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27679" name="Group 31"/>
          <p:cNvGraphicFramePr>
            <a:graphicFrameLocks noGrp="1"/>
          </p:cNvGraphicFramePr>
          <p:nvPr/>
        </p:nvGraphicFramePr>
        <p:xfrm>
          <a:off x="2209800" y="2457450"/>
          <a:ext cx="4724400" cy="3257551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21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Implication (if - then)</a:t>
            </a:r>
            <a:endParaRPr lang="en-CA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990600"/>
                <a:ext cx="8077200" cy="5562600"/>
              </a:xfrm>
            </p:spPr>
            <p:txBody>
              <a:bodyPr/>
              <a:lstStyle/>
              <a:p>
                <a:r>
                  <a:rPr lang="en-US" sz="2400" dirty="0" smtClean="0"/>
                  <a:t>An implication is only false if the left side (called </a:t>
                </a:r>
                <a:r>
                  <a:rPr lang="en-US" sz="2400" dirty="0" smtClean="0">
                    <a:solidFill>
                      <a:srgbClr val="47FFFF"/>
                    </a:solidFill>
                  </a:rPr>
                  <a:t>hypothesis</a:t>
                </a:r>
                <a:r>
                  <a:rPr lang="en-US" sz="2400" dirty="0" smtClean="0"/>
                  <a:t>) is </a:t>
                </a:r>
                <a:r>
                  <a:rPr lang="en-US" sz="2400" dirty="0"/>
                  <a:t>True and the right side (called </a:t>
                </a:r>
                <a:r>
                  <a:rPr lang="en-US" sz="2400" dirty="0">
                    <a:solidFill>
                      <a:srgbClr val="47FFFF"/>
                    </a:solidFill>
                  </a:rPr>
                  <a:t>conclusion</a:t>
                </a:r>
                <a:r>
                  <a:rPr lang="en-US" sz="2400" dirty="0"/>
                  <a:t>) is false.</a:t>
                </a:r>
              </a:p>
              <a:p>
                <a:r>
                  <a:rPr lang="en-US" sz="2400" dirty="0"/>
                  <a:t>It is therefore equivalent to </a:t>
                </a:r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∨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Example from class: If today is </a:t>
                </a:r>
                <a:r>
                  <a:rPr lang="en-US" sz="2400" dirty="0" smtClean="0"/>
                  <a:t>Monday, </a:t>
                </a:r>
                <a:r>
                  <a:rPr lang="en-US" sz="2400" dirty="0"/>
                  <a:t>you have a class.</a:t>
                </a:r>
              </a:p>
              <a:p>
                <a:r>
                  <a:rPr lang="en-US" sz="2400" dirty="0"/>
                  <a:t>The only way the entire statement can be false is if today </a:t>
                </a:r>
                <a:r>
                  <a:rPr lang="en-US" sz="2400" dirty="0" smtClean="0"/>
                  <a:t>is Monday </a:t>
                </a:r>
                <a:r>
                  <a:rPr lang="en-US" sz="2400" dirty="0"/>
                  <a:t>and you don't have a class </a:t>
                </a:r>
                <a:r>
                  <a:rPr lang="en-US" sz="2400" dirty="0" smtClean="0"/>
                  <a:t>(P </a:t>
                </a:r>
                <a:r>
                  <a:rPr lang="en-US" sz="2400" dirty="0"/>
                  <a:t>is true, </a:t>
                </a:r>
                <a:r>
                  <a:rPr lang="en-US" sz="2400" dirty="0" smtClean="0"/>
                  <a:t>Q </a:t>
                </a:r>
                <a:r>
                  <a:rPr lang="en-US" sz="2400" dirty="0"/>
                  <a:t>is false).</a:t>
                </a:r>
              </a:p>
              <a:p>
                <a:r>
                  <a:rPr lang="en-US" sz="2400" dirty="0"/>
                  <a:t>Notice that if </a:t>
                </a:r>
                <a:r>
                  <a:rPr lang="en-US" sz="2400" dirty="0" smtClean="0"/>
                  <a:t>P </a:t>
                </a:r>
                <a:r>
                  <a:rPr lang="en-US" sz="2400" dirty="0"/>
                  <a:t>is false, the entire statement is true </a:t>
                </a:r>
                <a:r>
                  <a:rPr lang="en-US" sz="2400" dirty="0" smtClean="0"/>
                  <a:t>regardless of </a:t>
                </a:r>
                <a:r>
                  <a:rPr lang="en-US" sz="2400" dirty="0"/>
                  <a:t>the value of </a:t>
                </a:r>
                <a:r>
                  <a:rPr lang="en-US" sz="2400" dirty="0" smtClean="0"/>
                  <a:t>Q: </a:t>
                </a:r>
                <a:r>
                  <a:rPr lang="en-US" sz="2400" dirty="0"/>
                  <a:t>If today is not </a:t>
                </a:r>
                <a:r>
                  <a:rPr lang="en-US" sz="2400" dirty="0" smtClean="0"/>
                  <a:t>Monday then </a:t>
                </a:r>
                <a:r>
                  <a:rPr lang="en-US" sz="2400" dirty="0"/>
                  <a:t>you either </a:t>
                </a:r>
                <a:r>
                  <a:rPr lang="en-US" sz="2400" dirty="0" smtClean="0"/>
                  <a:t>have a </a:t>
                </a:r>
                <a:r>
                  <a:rPr lang="en-US" sz="2400" dirty="0"/>
                  <a:t>class or not</a:t>
                </a:r>
                <a:r>
                  <a:rPr lang="en-US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27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990600"/>
                <a:ext cx="8077200" cy="5562600"/>
              </a:xfrm>
              <a:blipFill>
                <a:blip r:embed="rId3"/>
                <a:stretch>
                  <a:fillRect l="-1132" t="-7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3EBD1C3-30F6-4682-9320-7CF9DA854A4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36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 smtClean="0"/>
              <a:t> Q terminologies</a:t>
            </a:r>
            <a:endParaRPr lang="en-CA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If P, then Q</a:t>
            </a:r>
          </a:p>
          <a:p>
            <a:pPr eaLnBrk="1" hangingPunct="1">
              <a:defRPr/>
            </a:pPr>
            <a:r>
              <a:rPr lang="en-US" sz="2800" dirty="0" smtClean="0"/>
              <a:t>If P, Q</a:t>
            </a:r>
          </a:p>
          <a:p>
            <a:pPr eaLnBrk="1" hangingPunct="1">
              <a:defRPr/>
            </a:pPr>
            <a:r>
              <a:rPr lang="en-US" sz="2800" dirty="0" smtClean="0"/>
              <a:t>P is sufficient for Q</a:t>
            </a:r>
          </a:p>
          <a:p>
            <a:pPr eaLnBrk="1" hangingPunct="1">
              <a:defRPr/>
            </a:pPr>
            <a:r>
              <a:rPr lang="en-US" sz="2800" dirty="0" smtClean="0"/>
              <a:t>Q if P</a:t>
            </a:r>
          </a:p>
          <a:p>
            <a:pPr eaLnBrk="1" hangingPunct="1">
              <a:defRPr/>
            </a:pPr>
            <a:r>
              <a:rPr lang="en-US" sz="2800" dirty="0" smtClean="0"/>
              <a:t>P implies Q</a:t>
            </a:r>
          </a:p>
          <a:p>
            <a:pPr eaLnBrk="1" hangingPunct="1">
              <a:defRPr/>
            </a:pPr>
            <a:r>
              <a:rPr lang="en-US" sz="2800" dirty="0" smtClean="0"/>
              <a:t>Q whenever P</a:t>
            </a:r>
          </a:p>
          <a:p>
            <a:pPr eaLnBrk="1" hangingPunct="1">
              <a:defRPr/>
            </a:pPr>
            <a:r>
              <a:rPr lang="en-US" sz="2800" dirty="0" smtClean="0"/>
              <a:t>Q follows from P</a:t>
            </a:r>
          </a:p>
          <a:p>
            <a:pPr eaLnBrk="1" hangingPunct="1">
              <a:defRPr/>
            </a:pPr>
            <a:r>
              <a:rPr lang="en-US" sz="2800" dirty="0" smtClean="0"/>
              <a:t>P only if Q</a:t>
            </a:r>
          </a:p>
          <a:p>
            <a:pPr>
              <a:defRPr/>
            </a:pPr>
            <a:r>
              <a:rPr lang="en-US" sz="2800" dirty="0" smtClean="0"/>
              <a:t>Q unless </a:t>
            </a:r>
            <a:r>
              <a:rPr lang="en-US" sz="2800" b="1" dirty="0" smtClean="0">
                <a:sym typeface="Symbol" pitchFamily="18" charset="2"/>
              </a:rPr>
              <a:t></a:t>
            </a:r>
            <a:r>
              <a:rPr lang="en-US" sz="2800" dirty="0" smtClean="0">
                <a:sym typeface="Symbol" pitchFamily="18" charset="2"/>
              </a:rPr>
              <a:t>P</a:t>
            </a:r>
            <a:endParaRPr lang="en-US" sz="2800" dirty="0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3EBD1C3-30F6-4682-9320-7CF9DA854A4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3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Converse, Contrapositive, and Inverse of P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 smtClean="0"/>
              <a:t> Q</a:t>
            </a:r>
            <a:endParaRPr lang="en-CA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371600"/>
                <a:ext cx="8077200" cy="4800600"/>
              </a:xfrm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sz="3200" dirty="0" smtClean="0"/>
                  <a:t>Converse: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sz="3200" dirty="0" smtClean="0"/>
              </a:p>
              <a:p>
                <a:pPr eaLnBrk="1" hangingPunct="1">
                  <a:defRPr/>
                </a:pPr>
                <a:endParaRPr lang="en-US" sz="3200" dirty="0" smtClean="0"/>
              </a:p>
              <a:p>
                <a:pPr eaLnBrk="1" hangingPunct="1">
                  <a:defRPr/>
                </a:pPr>
                <a:r>
                  <a:rPr lang="en-US" sz="3200" dirty="0" smtClean="0"/>
                  <a:t>Contrapositive: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¬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→¬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sz="3200" dirty="0" smtClean="0"/>
              </a:p>
              <a:p>
                <a:pPr lvl="1">
                  <a:defRPr/>
                </a:pPr>
                <a:r>
                  <a:rPr lang="en-US" sz="3200" dirty="0" smtClean="0">
                    <a:latin typeface="+mn-lt"/>
                  </a:rPr>
                  <a:t>Always has the same truth value as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3200" dirty="0" smtClean="0">
                  <a:latin typeface="+mn-lt"/>
                </a:endParaRPr>
              </a:p>
              <a:p>
                <a:pPr lvl="1">
                  <a:defRPr/>
                </a:pPr>
                <a:endParaRPr lang="en-US" sz="3200" dirty="0" smtClean="0">
                  <a:latin typeface="+mn-lt"/>
                </a:endParaRPr>
              </a:p>
              <a:p>
                <a:pPr eaLnBrk="1" hangingPunct="1">
                  <a:defRPr/>
                </a:pPr>
                <a:r>
                  <a:rPr lang="en-US" sz="3200" dirty="0" smtClean="0"/>
                  <a:t>Inverse: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¬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→¬</m:t>
                    </m:r>
                    <m:r>
                      <a:rPr lang="en-US" sz="3200" b="0" i="1" smtClean="0">
                        <a:solidFill>
                          <a:srgbClr val="47FFFF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27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371600"/>
                <a:ext cx="8077200" cy="4800600"/>
              </a:xfrm>
              <a:blipFill>
                <a:blip r:embed="rId3"/>
                <a:stretch>
                  <a:fillRect l="-1887" t="-1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3EBD1C3-30F6-4682-9320-7CF9DA854A4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1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Textbook and Course Website</a:t>
            </a:r>
            <a:endParaRPr lang="en-CA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848600" cy="4724400"/>
          </a:xfrm>
        </p:spPr>
        <p:txBody>
          <a:bodyPr/>
          <a:lstStyle/>
          <a:p>
            <a:pPr marL="0" indent="0">
              <a:lnSpc>
                <a:spcPct val="150000"/>
              </a:lnSpc>
              <a:defRPr/>
            </a:pPr>
            <a:r>
              <a:rPr lang="en-US" sz="2800" dirty="0" smtClean="0"/>
              <a:t>Discrete Mathematics </a:t>
            </a:r>
            <a:r>
              <a:rPr lang="en-US" sz="2800" dirty="0"/>
              <a:t>and </a:t>
            </a:r>
            <a:r>
              <a:rPr lang="en-US" sz="2800" dirty="0" smtClean="0"/>
              <a:t>Its Applications Kenneth H. Rosen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2800" dirty="0" smtClean="0"/>
              <a:t>We will study </a:t>
            </a:r>
            <a:r>
              <a:rPr lang="en-US" sz="2800" smtClean="0"/>
              <a:t>around 400 </a:t>
            </a:r>
            <a:r>
              <a:rPr lang="en-US" sz="2800" dirty="0" smtClean="0"/>
              <a:t>pages of this book.</a:t>
            </a:r>
            <a:endParaRPr lang="en-US" sz="1600" dirty="0" smtClean="0"/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sz="2800" dirty="0" smtClean="0"/>
              <a:t>Important! Course homepage: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en-US" sz="2800" i="1" dirty="0" smtClean="0">
                <a:solidFill>
                  <a:srgbClr val="00FFFF"/>
                </a:solidFill>
                <a:hlinkClick r:id="rId2"/>
              </a:rPr>
              <a:t>http://www.cs.umb.edu/~ramin/cs220/</a:t>
            </a:r>
            <a:endParaRPr lang="en-US" sz="2800" dirty="0"/>
          </a:p>
          <a:p>
            <a:pPr marL="457200" indent="-4572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Contains all kinds of course information and also my slides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A25FC029-1206-48FD-A40E-92E1EB70D92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839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700" dirty="0" err="1" smtClean="0"/>
              <a:t>Biconditional</a:t>
            </a:r>
            <a:r>
              <a:rPr lang="en-US" sz="2700" dirty="0" smtClean="0"/>
              <a:t> (if and only if sometimes written as </a:t>
            </a:r>
            <a:r>
              <a:rPr lang="en-US" sz="2700" dirty="0" err="1" smtClean="0"/>
              <a:t>iff</a:t>
            </a:r>
            <a:r>
              <a:rPr lang="en-US" sz="2700" dirty="0" smtClean="0"/>
              <a:t>)</a:t>
            </a:r>
            <a:endParaRPr lang="en-CA" sz="27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077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dirty="0" smtClean="0"/>
              <a:t>Binary Operator, Symbol:  </a:t>
            </a:r>
            <a:r>
              <a:rPr lang="en-US" sz="4000" b="1" dirty="0" smtClean="0">
                <a:sym typeface="Symbol" pitchFamily="18" charset="2"/>
              </a:rPr>
              <a:t></a:t>
            </a:r>
            <a:endParaRPr lang="en-US" sz="4000" b="1" dirty="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8B4D4091-2359-4ECB-8F86-552B7F7453D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2665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026197"/>
              </p:ext>
            </p:extLst>
          </p:nvPr>
        </p:nvGraphicFramePr>
        <p:xfrm>
          <a:off x="2712117" y="2209800"/>
          <a:ext cx="3719766" cy="2895600"/>
        </p:xfrm>
        <a:graphic>
          <a:graphicData uri="http://schemas.openxmlformats.org/drawingml/2006/table">
            <a:tbl>
              <a:tblPr/>
              <a:tblGrid>
                <a:gridCol w="1239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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 bwMode="auto">
              <a:xfrm>
                <a:off x="228600" y="5334000"/>
                <a:ext cx="8077200" cy="1371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 sz="2000">
                    <a:solidFill>
                      <a:srgbClr val="005A8B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j-lt"/>
                    <a:ea typeface="+mn-ea"/>
                    <a:cs typeface="+mn-cs"/>
                  </a:defRPr>
                </a:lvl2pPr>
                <a:lvl3pPr marL="10858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SzPct val="75000"/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n-lt"/>
                    <a:ea typeface="+mn-ea"/>
                    <a:cs typeface="+mn-cs"/>
                  </a:defRPr>
                </a:lvl3pPr>
                <a:lvl4pPr marL="14287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n-lt"/>
                    <a:ea typeface="+mn-ea"/>
                    <a:cs typeface="+mn-cs"/>
                  </a:defRPr>
                </a:lvl4pPr>
                <a:lvl5pPr marL="17716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j-lt"/>
                    <a:ea typeface="+mn-ea"/>
                    <a:cs typeface="+mn-cs"/>
                  </a:defRPr>
                </a:lvl5pPr>
                <a:lvl6pPr marL="22288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6pPr>
                <a:lvl7pPr marL="26860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7pPr>
                <a:lvl8pPr marL="31432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8pPr>
                <a:lvl9pPr marL="36004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2800" kern="0" dirty="0" smtClean="0"/>
                  <a:t>True if both P and Q have the same truth value</a:t>
                </a:r>
              </a:p>
              <a:p>
                <a:pPr>
                  <a:defRPr/>
                </a:pPr>
                <a:r>
                  <a:rPr lang="en-US" sz="2800" kern="0" dirty="0" smtClean="0"/>
                  <a:t>It is equivalent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kern="0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800" b="0" i="1" kern="0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sz="2800" b="0" i="1" kern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sz="2800" b="0" i="1" kern="0" smtClean="0">
                        <a:latin typeface="Cambria Math" panose="02040503050406030204" pitchFamily="18" charset="0"/>
                      </a:rPr>
                      <m:t>∧(</m:t>
                    </m:r>
                    <m:r>
                      <a:rPr lang="en-US" sz="2800" b="0" i="1" kern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800" b="0" i="1" kern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800" b="0" i="1" kern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b="0" i="1" kern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kern="0" dirty="0" smtClean="0"/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5334000"/>
                <a:ext cx="8077200" cy="1371600"/>
              </a:xfrm>
              <a:prstGeom prst="rect">
                <a:avLst/>
              </a:prstGeom>
              <a:blipFill>
                <a:blip r:embed="rId2"/>
                <a:stretch>
                  <a:fillRect l="-1509" t="-44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93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  <p:bldP spid="8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Statements and Operators</a:t>
            </a:r>
            <a:endParaRPr lang="en-CA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74676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smtClean="0"/>
              <a:t>Statements and operators can be combined in any way to form new statements.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6208F05-C7FB-4F2C-9E77-91F0ED6565D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29756" name="Group 60"/>
          <p:cNvGraphicFramePr>
            <a:graphicFrameLocks noGrp="1"/>
          </p:cNvGraphicFramePr>
          <p:nvPr/>
        </p:nvGraphicFramePr>
        <p:xfrm>
          <a:off x="1143000" y="2438400"/>
          <a:ext cx="6715125" cy="3257551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3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C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P)(</a:t>
                      </a:r>
                      <a:r>
                        <a:rPr kumimoji="0" lang="en-C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Q)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29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Statements and Operations</a:t>
            </a:r>
            <a:endParaRPr lang="en-CA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696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smtClean="0"/>
              <a:t>Statements and operators can be combined in any way to form new statements.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01E6C7E-D75D-4842-AF97-3C0C9EDA463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766" name="Group 46"/>
          <p:cNvGraphicFramePr>
            <a:graphicFrameLocks noGrp="1"/>
          </p:cNvGraphicFramePr>
          <p:nvPr/>
        </p:nvGraphicFramePr>
        <p:xfrm>
          <a:off x="914400" y="2438400"/>
          <a:ext cx="7291388" cy="3257551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3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Q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Q)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C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P)(</a:t>
                      </a:r>
                      <a:r>
                        <a:rPr kumimoji="0" lang="en-C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Q)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45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Equivalent Statements</a:t>
            </a:r>
            <a:endParaRPr lang="en-CA" smtClean="0"/>
          </a:p>
        </p:txBody>
      </p:sp>
      <p:sp>
        <p:nvSpPr>
          <p:cNvPr id="31797" name="Rectangle 53"/>
          <p:cNvSpPr>
            <a:spLocks noGrp="1" noChangeArrowheads="1"/>
          </p:cNvSpPr>
          <p:nvPr>
            <p:ph idx="1"/>
          </p:nvPr>
        </p:nvSpPr>
        <p:spPr>
          <a:xfrm>
            <a:off x="228600" y="4876800"/>
            <a:ext cx="8610600" cy="990600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sz="2400" smtClean="0">
                <a:sym typeface="Symbol" pitchFamily="18" charset="2"/>
              </a:rPr>
              <a:t>The statements </a:t>
            </a:r>
            <a:r>
              <a:rPr lang="en-CA" sz="2400" smtClean="0">
                <a:sym typeface="Symbol" pitchFamily="18" charset="2"/>
              </a:rPr>
              <a:t></a:t>
            </a:r>
            <a:r>
              <a:rPr lang="en-US" sz="2400" smtClean="0">
                <a:sym typeface="Symbol" pitchFamily="18" charset="2"/>
              </a:rPr>
              <a:t>(</a:t>
            </a:r>
            <a:r>
              <a:rPr lang="en-US" sz="2400" smtClean="0"/>
              <a:t>P</a:t>
            </a:r>
            <a:r>
              <a:rPr lang="en-US" sz="2400" smtClean="0">
                <a:sym typeface="Symbol" pitchFamily="18" charset="2"/>
              </a:rPr>
              <a:t>Q) and (</a:t>
            </a:r>
            <a:r>
              <a:rPr lang="en-CA" sz="2400" smtClean="0">
                <a:sym typeface="Symbol" pitchFamily="18" charset="2"/>
              </a:rPr>
              <a:t></a:t>
            </a:r>
            <a:r>
              <a:rPr lang="en-US" sz="2400" smtClean="0">
                <a:sym typeface="Symbol" pitchFamily="18" charset="2"/>
              </a:rPr>
              <a:t>P)(</a:t>
            </a:r>
            <a:r>
              <a:rPr lang="en-CA" sz="2400" smtClean="0">
                <a:sym typeface="Symbol" pitchFamily="18" charset="2"/>
              </a:rPr>
              <a:t></a:t>
            </a:r>
            <a:r>
              <a:rPr lang="en-US" sz="2400" smtClean="0">
                <a:sym typeface="Symbol" pitchFamily="18" charset="2"/>
              </a:rPr>
              <a:t>Q) are </a:t>
            </a:r>
            <a:r>
              <a:rPr lang="en-US" sz="2400" smtClean="0">
                <a:solidFill>
                  <a:srgbClr val="00FFFF"/>
                </a:solidFill>
                <a:sym typeface="Symbol" pitchFamily="18" charset="2"/>
              </a:rPr>
              <a:t>logically equivalent</a:t>
            </a:r>
            <a:r>
              <a:rPr lang="en-US" sz="2400" smtClean="0">
                <a:sym typeface="Symbol" pitchFamily="18" charset="2"/>
              </a:rPr>
              <a:t>, because </a:t>
            </a:r>
            <a:r>
              <a:rPr lang="en-CA" sz="2400" smtClean="0">
                <a:sym typeface="Symbol" pitchFamily="18" charset="2"/>
              </a:rPr>
              <a:t></a:t>
            </a:r>
            <a:r>
              <a:rPr lang="en-US" sz="2400" smtClean="0">
                <a:sym typeface="Symbol" pitchFamily="18" charset="2"/>
              </a:rPr>
              <a:t>(</a:t>
            </a:r>
            <a:r>
              <a:rPr lang="en-US" sz="2400" smtClean="0"/>
              <a:t>P</a:t>
            </a:r>
            <a:r>
              <a:rPr lang="en-US" sz="2400" smtClean="0">
                <a:sym typeface="Symbol" pitchFamily="18" charset="2"/>
              </a:rPr>
              <a:t>Q)</a:t>
            </a:r>
            <a:r>
              <a:rPr lang="en-US" sz="2400" b="1" smtClean="0">
                <a:sym typeface="Symbol" pitchFamily="18" charset="2"/>
              </a:rPr>
              <a:t></a:t>
            </a:r>
            <a:r>
              <a:rPr lang="en-US" sz="2400" smtClean="0">
                <a:sym typeface="Symbol" pitchFamily="18" charset="2"/>
              </a:rPr>
              <a:t>(</a:t>
            </a:r>
            <a:r>
              <a:rPr lang="en-CA" sz="2400" smtClean="0">
                <a:sym typeface="Symbol" pitchFamily="18" charset="2"/>
              </a:rPr>
              <a:t></a:t>
            </a:r>
            <a:r>
              <a:rPr lang="en-US" sz="2400" smtClean="0">
                <a:sym typeface="Symbol" pitchFamily="18" charset="2"/>
              </a:rPr>
              <a:t>P)(</a:t>
            </a:r>
            <a:r>
              <a:rPr lang="en-CA" sz="2400" smtClean="0">
                <a:sym typeface="Symbol" pitchFamily="18" charset="2"/>
              </a:rPr>
              <a:t></a:t>
            </a:r>
            <a:r>
              <a:rPr lang="en-US" sz="2400" smtClean="0">
                <a:sym typeface="Symbol" pitchFamily="18" charset="2"/>
              </a:rPr>
              <a:t>Q) is always true.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F499D10-7E4A-4B8B-B945-7A6CEC7531E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1795" name="Group 51"/>
          <p:cNvGraphicFramePr>
            <a:graphicFrameLocks noGrp="1"/>
          </p:cNvGraphicFramePr>
          <p:nvPr/>
        </p:nvGraphicFramePr>
        <p:xfrm>
          <a:off x="457200" y="1371600"/>
          <a:ext cx="8207375" cy="3257551"/>
        </p:xfrm>
        <a:graphic>
          <a:graphicData uri="http://schemas.openxmlformats.org/drawingml/2006/table">
            <a:tbl>
              <a:tblPr/>
              <a:tblGrid>
                <a:gridCol w="113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0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Q)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P)(</a:t>
                      </a: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Q)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Q)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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(</a:t>
                      </a: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P)(</a:t>
                      </a: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Q)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false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true</a:t>
                      </a: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94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9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/>
              <a:t>Logic and Bit operations</a:t>
            </a:r>
            <a:endParaRPr lang="en-CA" sz="3600" dirty="0" smtClean="0"/>
          </a:p>
        </p:txBody>
      </p:sp>
      <p:sp>
        <p:nvSpPr>
          <p:cNvPr id="31797" name="Rectangle 5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10600" cy="5257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sz="2400" dirty="0" smtClean="0">
                <a:sym typeface="Symbol" pitchFamily="18" charset="2"/>
              </a:rPr>
              <a:t>Computers use bits. A </a:t>
            </a:r>
            <a:r>
              <a:rPr lang="en-US" sz="2400" dirty="0" smtClean="0">
                <a:solidFill>
                  <a:srgbClr val="47FFFF"/>
                </a:solidFill>
                <a:sym typeface="Symbol" pitchFamily="18" charset="2"/>
              </a:rPr>
              <a:t>bit</a:t>
            </a:r>
            <a:r>
              <a:rPr lang="en-US" sz="2400" dirty="0" smtClean="0">
                <a:sym typeface="Symbol" pitchFamily="18" charset="2"/>
              </a:rPr>
              <a:t> is a symbol with two values 0 (F) and 1 (T)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sz="2400" dirty="0" smtClean="0">
                <a:sym typeface="Symbol" pitchFamily="18" charset="2"/>
              </a:rPr>
              <a:t>Computer </a:t>
            </a:r>
            <a:r>
              <a:rPr lang="en-US" sz="2400" dirty="0" smtClean="0">
                <a:solidFill>
                  <a:srgbClr val="47FFFF"/>
                </a:solidFill>
                <a:sym typeface="Symbol" pitchFamily="18" charset="2"/>
              </a:rPr>
              <a:t>bit operations</a:t>
            </a:r>
            <a:r>
              <a:rPr lang="en-US" sz="2400" dirty="0" smtClean="0">
                <a:sym typeface="Symbol" pitchFamily="18" charset="2"/>
              </a:rPr>
              <a:t> correspond to the logical connectives.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sz="2400" dirty="0" smtClean="0">
                <a:sym typeface="Symbol" pitchFamily="18" charset="2"/>
              </a:rPr>
              <a:t>We have bitwise </a:t>
            </a:r>
            <a:r>
              <a:rPr lang="en-US" sz="2400" dirty="0" smtClean="0">
                <a:solidFill>
                  <a:srgbClr val="47FFFF"/>
                </a:solidFill>
                <a:sym typeface="Symbol" pitchFamily="18" charset="2"/>
              </a:rPr>
              <a:t>OR</a:t>
            </a:r>
            <a:r>
              <a:rPr lang="en-US" sz="2400" dirty="0" smtClean="0">
                <a:sym typeface="Symbol" pitchFamily="18" charset="2"/>
              </a:rPr>
              <a:t>, bitwise </a:t>
            </a:r>
            <a:r>
              <a:rPr lang="en-US" sz="2400" dirty="0" smtClean="0">
                <a:solidFill>
                  <a:srgbClr val="47FFFF"/>
                </a:solidFill>
                <a:sym typeface="Symbol" pitchFamily="18" charset="2"/>
              </a:rPr>
              <a:t>AND</a:t>
            </a:r>
            <a:r>
              <a:rPr lang="en-US" sz="2400" dirty="0" smtClean="0">
                <a:sym typeface="Symbol" pitchFamily="18" charset="2"/>
              </a:rPr>
              <a:t>, and bitwise </a:t>
            </a:r>
            <a:r>
              <a:rPr lang="en-US" sz="2400" dirty="0" smtClean="0">
                <a:solidFill>
                  <a:srgbClr val="47FFFF"/>
                </a:solidFill>
                <a:sym typeface="Symbol" pitchFamily="18" charset="2"/>
              </a:rPr>
              <a:t>XOR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defRPr/>
            </a:pPr>
            <a:r>
              <a:rPr lang="en-US" sz="2400" dirty="0" smtClean="0">
                <a:sym typeface="Symbol" pitchFamily="18" charset="2"/>
              </a:rPr>
              <a:t>Example for two bit strings 0110110110 and 1100011101</a:t>
            </a:r>
            <a:endParaRPr lang="en-US" sz="2200" dirty="0" smtClean="0">
              <a:sym typeface="Symbol" pitchFamily="18" charset="2"/>
            </a:endParaRPr>
          </a:p>
          <a:p>
            <a:pPr marL="0" indent="0" algn="ctr" eaLnBrk="1" hangingPunct="1">
              <a:lnSpc>
                <a:spcPct val="120000"/>
              </a:lnSpc>
              <a:spcBef>
                <a:spcPct val="25000"/>
              </a:spcBef>
              <a:buNone/>
              <a:defRPr/>
            </a:pPr>
            <a:r>
              <a:rPr lang="en-US" dirty="0" smtClean="0">
                <a:sym typeface="Symbol" pitchFamily="18" charset="2"/>
              </a:rPr>
              <a:t>01 1011 0110</a:t>
            </a:r>
          </a:p>
          <a:p>
            <a:pPr marL="0" indent="0" algn="ctr" eaLnBrk="1" hangingPunct="1">
              <a:spcBef>
                <a:spcPct val="25000"/>
              </a:spcBef>
              <a:buNone/>
              <a:defRPr/>
            </a:pPr>
            <a:r>
              <a:rPr lang="en-US" dirty="0" smtClean="0">
                <a:sym typeface="Symbol" pitchFamily="18" charset="2"/>
              </a:rPr>
              <a:t>11 0001 1101</a:t>
            </a:r>
          </a:p>
          <a:p>
            <a:pPr marL="0" indent="0" algn="ctr" eaLnBrk="1" hangingPunct="1">
              <a:spcBef>
                <a:spcPct val="25000"/>
              </a:spcBef>
              <a:buNone/>
              <a:defRPr/>
            </a:pPr>
            <a:r>
              <a:rPr lang="en-US" dirty="0" smtClean="0">
                <a:sym typeface="Symbol" pitchFamily="18" charset="2"/>
              </a:rPr>
              <a:t>11 1011 1111</a:t>
            </a:r>
          </a:p>
          <a:p>
            <a:pPr marL="0" indent="0" algn="ctr" eaLnBrk="1" hangingPunct="1">
              <a:spcBef>
                <a:spcPct val="25000"/>
              </a:spcBef>
              <a:buNone/>
              <a:defRPr/>
            </a:pPr>
            <a:r>
              <a:rPr lang="en-US" dirty="0" smtClean="0">
                <a:sym typeface="Symbol" pitchFamily="18" charset="2"/>
              </a:rPr>
              <a:t>01 0001 0100</a:t>
            </a:r>
          </a:p>
          <a:p>
            <a:pPr marL="0" indent="0" algn="ctr" eaLnBrk="1" hangingPunct="1">
              <a:spcBef>
                <a:spcPct val="25000"/>
              </a:spcBef>
              <a:buNone/>
              <a:defRPr/>
            </a:pPr>
            <a:r>
              <a:rPr lang="en-US" dirty="0" smtClean="0">
                <a:sym typeface="Symbol" pitchFamily="18" charset="2"/>
              </a:rPr>
              <a:t>10 1010 1011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F499D10-7E4A-4B8B-B945-7A6CEC7531E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505200" y="52578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5791200" y="5246125"/>
            <a:ext cx="1828800" cy="115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Bitwise OR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Bitwise AND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Bitwise XOR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825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9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Tautologies and Contradictions</a:t>
            </a:r>
            <a:endParaRPr lang="en-CA" sz="40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1534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 tautology is a statement that is always true.</a:t>
            </a:r>
          </a:p>
          <a:p>
            <a:pPr eaLnBrk="1" hangingPunct="1">
              <a:defRPr/>
            </a:pPr>
            <a:endParaRPr lang="en-US" sz="1000" dirty="0" smtClean="0"/>
          </a:p>
          <a:p>
            <a:pPr eaLnBrk="1" hangingPunct="1">
              <a:defRPr/>
            </a:pPr>
            <a:r>
              <a:rPr lang="en-US" sz="2800" dirty="0" smtClean="0"/>
              <a:t>Examples:</a:t>
            </a:r>
            <a:r>
              <a:rPr lang="en-US" sz="2800" dirty="0" smtClean="0">
                <a:solidFill>
                  <a:srgbClr val="00FFFF"/>
                </a:solidFill>
              </a:rPr>
              <a:t> 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R(</a:t>
            </a:r>
            <a:r>
              <a:rPr lang="en-CA" sz="2800" dirty="0" smtClean="0">
                <a:solidFill>
                  <a:srgbClr val="00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R)</a:t>
            </a:r>
            <a:endParaRPr lang="en-US" sz="2800" dirty="0" smtClean="0">
              <a:solidFill>
                <a:srgbClr val="00FFFF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CA" sz="2800" dirty="0" smtClean="0">
                <a:solidFill>
                  <a:srgbClr val="00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</a:t>
            </a:r>
            <a:r>
              <a:rPr lang="en-US" sz="2800" dirty="0" smtClean="0">
                <a:solidFill>
                  <a:srgbClr val="00FFFF"/>
                </a:solidFill>
              </a:rPr>
              <a:t>P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Q)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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</a:t>
            </a:r>
            <a:r>
              <a:rPr lang="en-CA" sz="2800" dirty="0" smtClean="0">
                <a:solidFill>
                  <a:srgbClr val="00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P)(</a:t>
            </a:r>
            <a:r>
              <a:rPr lang="en-CA" sz="2800" dirty="0" smtClean="0">
                <a:solidFill>
                  <a:srgbClr val="00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Q)</a:t>
            </a:r>
          </a:p>
          <a:p>
            <a:pPr eaLnBrk="1" hangingPunct="1">
              <a:defRPr/>
            </a:pP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2800" dirty="0" smtClean="0">
                <a:sym typeface="Symbol" pitchFamily="18" charset="2"/>
              </a:rPr>
              <a:t>If S</a:t>
            </a:r>
            <a:r>
              <a:rPr lang="en-US" sz="2800" b="1" dirty="0" smtClean="0">
                <a:sym typeface="Symbol" pitchFamily="18" charset="2"/>
              </a:rPr>
              <a:t></a:t>
            </a:r>
            <a:r>
              <a:rPr lang="en-US" sz="2800" dirty="0" smtClean="0">
                <a:sym typeface="Symbol" pitchFamily="18" charset="2"/>
              </a:rPr>
              <a:t>T is a tautology, we write ST.</a:t>
            </a:r>
          </a:p>
          <a:p>
            <a:pPr eaLnBrk="1" hangingPunct="1">
              <a:defRPr/>
            </a:pPr>
            <a:r>
              <a:rPr lang="en-US" sz="2800" dirty="0" smtClean="0">
                <a:sym typeface="Symbol" pitchFamily="18" charset="2"/>
              </a:rPr>
              <a:t>If S</a:t>
            </a:r>
            <a:r>
              <a:rPr lang="en-US" sz="2800" b="1" dirty="0" smtClean="0">
                <a:sym typeface="Symbol" pitchFamily="18" charset="2"/>
              </a:rPr>
              <a:t></a:t>
            </a:r>
            <a:r>
              <a:rPr lang="en-US" sz="2800" dirty="0" smtClean="0">
                <a:sym typeface="Symbol" pitchFamily="18" charset="2"/>
              </a:rPr>
              <a:t>T is a tautology, we write ST.</a:t>
            </a:r>
            <a:endParaRPr lang="en-US" sz="2400" dirty="0" smtClean="0">
              <a:solidFill>
                <a:srgbClr val="00FFFF"/>
              </a:solidFill>
              <a:sym typeface="Symbol" pitchFamily="18" charset="2"/>
            </a:endParaRP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2D8BBC8E-0E53-4E74-977B-16F60599449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00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Tautologies and Contradictions</a:t>
            </a:r>
            <a:endParaRPr lang="en-CA" sz="40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 contradiction is a statement that is always false.</a:t>
            </a:r>
          </a:p>
          <a:p>
            <a:pPr eaLnBrk="1" hangingPunct="1">
              <a:defRPr/>
            </a:pPr>
            <a:endParaRPr lang="en-US" sz="1000" dirty="0" smtClean="0"/>
          </a:p>
          <a:p>
            <a:pPr eaLnBrk="1" hangingPunct="1">
              <a:defRPr/>
            </a:pPr>
            <a:r>
              <a:rPr lang="en-US" sz="2800" dirty="0" smtClean="0"/>
              <a:t>Examples: 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R(</a:t>
            </a:r>
            <a:r>
              <a:rPr lang="en-CA" sz="2800" dirty="0" smtClean="0">
                <a:solidFill>
                  <a:srgbClr val="47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R)</a:t>
            </a:r>
            <a:endParaRPr lang="en-US" sz="2800" dirty="0" smtClean="0">
              <a:solidFill>
                <a:srgbClr val="47FFFF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CA" sz="2800" dirty="0" smtClean="0">
                <a:solidFill>
                  <a:srgbClr val="47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(</a:t>
            </a:r>
            <a:r>
              <a:rPr lang="en-CA" sz="2800" dirty="0" smtClean="0">
                <a:solidFill>
                  <a:srgbClr val="47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(</a:t>
            </a:r>
            <a:r>
              <a:rPr lang="en-US" sz="2800" dirty="0" smtClean="0">
                <a:solidFill>
                  <a:srgbClr val="47FFFF"/>
                </a:solidFill>
              </a:rPr>
              <a:t>P</a:t>
            </a: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Q)</a:t>
            </a:r>
            <a:r>
              <a:rPr lang="en-US" sz="2800" b="1" dirty="0" smtClean="0">
                <a:solidFill>
                  <a:srgbClr val="47FFFF"/>
                </a:solidFill>
                <a:sym typeface="Symbol" pitchFamily="18" charset="2"/>
              </a:rPr>
              <a:t></a:t>
            </a: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(</a:t>
            </a:r>
            <a:r>
              <a:rPr lang="en-CA" sz="2800" dirty="0" smtClean="0">
                <a:solidFill>
                  <a:srgbClr val="47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P)(</a:t>
            </a:r>
            <a:r>
              <a:rPr lang="en-CA" sz="2800" dirty="0" smtClean="0">
                <a:solidFill>
                  <a:srgbClr val="47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47FFFF"/>
                </a:solidFill>
                <a:sym typeface="Symbol" pitchFamily="18" charset="2"/>
              </a:rPr>
              <a:t>Q))</a:t>
            </a:r>
          </a:p>
          <a:p>
            <a:pPr eaLnBrk="1" hangingPunct="1">
              <a:defRPr/>
            </a:pPr>
            <a:endParaRPr lang="en-US" sz="1000" dirty="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2800" dirty="0" smtClean="0">
                <a:sym typeface="Symbol" pitchFamily="18" charset="2"/>
              </a:rPr>
              <a:t>The negation of any tautology is a contradiction, and the negation of any contradiction is a tautology.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3BE5EFCF-F4AA-4301-B099-B79E42B4CE7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1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Some Logical Equivalences</a:t>
            </a:r>
            <a:endParaRPr lang="en-CA" sz="4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Content Placeholder 1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58700138"/>
                  </p:ext>
                </p:extLst>
              </p:nvPr>
            </p:nvGraphicFramePr>
            <p:xfrm>
              <a:off x="876300" y="1398580"/>
              <a:ext cx="7543800" cy="50327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771900">
                      <a:extLst>
                        <a:ext uri="{9D8B030D-6E8A-4147-A177-3AD203B41FA5}">
                          <a16:colId xmlns:a16="http://schemas.microsoft.com/office/drawing/2014/main" val="2007241702"/>
                        </a:ext>
                      </a:extLst>
                    </a:gridCol>
                    <a:gridCol w="3771900">
                      <a:extLst>
                        <a:ext uri="{9D8B030D-6E8A-4147-A177-3AD203B41FA5}">
                          <a16:colId xmlns:a16="http://schemas.microsoft.com/office/drawing/2014/main" val="869806713"/>
                        </a:ext>
                      </a:extLst>
                    </a:gridCol>
                  </a:tblGrid>
                  <a:tr h="7350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olidFill>
                                <a:srgbClr val="47FFFF"/>
                              </a:solidFill>
                            </a:rPr>
                            <a:t>Equivalence</a:t>
                          </a:r>
                          <a:endParaRPr lang="en-US" sz="2800" dirty="0">
                            <a:solidFill>
                              <a:srgbClr val="47FFFF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olidFill>
                                <a:srgbClr val="47FFFF"/>
                              </a:solidFill>
                            </a:rPr>
                            <a:t>Name</a:t>
                          </a:r>
                          <a:endParaRPr lang="en-US" sz="2800" dirty="0">
                            <a:solidFill>
                              <a:srgbClr val="47FFFF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56362087"/>
                      </a:ext>
                    </a:extLst>
                  </a:tr>
                  <a:tr h="8626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Identity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42623943"/>
                      </a:ext>
                    </a:extLst>
                  </a:tr>
                  <a:tr h="8626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Domination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87825404"/>
                      </a:ext>
                    </a:extLst>
                  </a:tr>
                  <a:tr h="8626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Idempotent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82338799"/>
                      </a:ext>
                    </a:extLst>
                  </a:tr>
                  <a:tr h="49295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¬(¬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))≡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Double negation law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11365839"/>
                      </a:ext>
                    </a:extLst>
                  </a:tr>
                  <a:tr h="8626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Commutative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92722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Content Placeholder 1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58700138"/>
                  </p:ext>
                </p:extLst>
              </p:nvPr>
            </p:nvGraphicFramePr>
            <p:xfrm>
              <a:off x="876300" y="1398580"/>
              <a:ext cx="7543800" cy="50327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771900">
                      <a:extLst>
                        <a:ext uri="{9D8B030D-6E8A-4147-A177-3AD203B41FA5}">
                          <a16:colId xmlns:a16="http://schemas.microsoft.com/office/drawing/2014/main" val="2007241702"/>
                        </a:ext>
                      </a:extLst>
                    </a:gridCol>
                    <a:gridCol w="3771900">
                      <a:extLst>
                        <a:ext uri="{9D8B030D-6E8A-4147-A177-3AD203B41FA5}">
                          <a16:colId xmlns:a16="http://schemas.microsoft.com/office/drawing/2014/main" val="869806713"/>
                        </a:ext>
                      </a:extLst>
                    </a:gridCol>
                  </a:tblGrid>
                  <a:tr h="7350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olidFill>
                                <a:srgbClr val="47FFFF"/>
                              </a:solidFill>
                            </a:rPr>
                            <a:t>Equivalence</a:t>
                          </a:r>
                          <a:endParaRPr lang="en-US" sz="2800" dirty="0">
                            <a:solidFill>
                              <a:srgbClr val="47FFFF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olidFill>
                                <a:srgbClr val="47FFFF"/>
                              </a:solidFill>
                            </a:rPr>
                            <a:t>Name</a:t>
                          </a:r>
                          <a:endParaRPr lang="en-US" sz="2800" dirty="0">
                            <a:solidFill>
                              <a:srgbClr val="47FFFF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56362087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78710" r="-100161" b="-35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Identity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42623943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178710" r="-100161" b="-25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Domination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87825404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278710" r="-100161" b="-15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Idempotent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82338799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690588" r="-100161" b="-18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Double negation law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11365839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433548" r="-100161" b="-19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Commutative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92722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50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229600" y="6425045"/>
            <a:ext cx="4572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3BE5EFCF-F4AA-4301-B099-B79E42B4CE7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37</a:t>
            </a:fld>
            <a:endParaRPr lang="en-CA" sz="1400" dirty="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Some Logical Equivalences</a:t>
            </a:r>
            <a:endParaRPr lang="en-CA" sz="4400" dirty="0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229600" y="6425045"/>
            <a:ext cx="4572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3BE5EFCF-F4AA-4301-B099-B79E42B4CE7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38</a:t>
            </a:fld>
            <a:endParaRPr lang="en-CA" sz="1400" dirty="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74593727"/>
                  </p:ext>
                </p:extLst>
              </p:nvPr>
            </p:nvGraphicFramePr>
            <p:xfrm>
              <a:off x="876300" y="1257299"/>
              <a:ext cx="7543800" cy="505776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771900">
                      <a:extLst>
                        <a:ext uri="{9D8B030D-6E8A-4147-A177-3AD203B41FA5}">
                          <a16:colId xmlns:a16="http://schemas.microsoft.com/office/drawing/2014/main" val="482365910"/>
                        </a:ext>
                      </a:extLst>
                    </a:gridCol>
                    <a:gridCol w="3771900">
                      <a:extLst>
                        <a:ext uri="{9D8B030D-6E8A-4147-A177-3AD203B41FA5}">
                          <a16:colId xmlns:a16="http://schemas.microsoft.com/office/drawing/2014/main" val="2476393135"/>
                        </a:ext>
                      </a:extLst>
                    </a:gridCol>
                  </a:tblGrid>
                  <a:tr h="1215513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∧(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)≡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Absorption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90277037"/>
                      </a:ext>
                    </a:extLst>
                  </a:tr>
                  <a:tr h="121551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∨¬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∧¬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Negation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3227858"/>
                      </a:ext>
                    </a:extLst>
                  </a:tr>
                  <a:tr h="7979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6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∧(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Associative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23743057"/>
                      </a:ext>
                    </a:extLst>
                  </a:tr>
                  <a:tr h="7979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d>
                                  <m:d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d>
                                  <m:d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d>
                                  <m:d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2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d>
                                  <m:d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≡</m:t>
                                </m:r>
                                <m:d>
                                  <m:d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∨(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Distributive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49504929"/>
                      </a:ext>
                    </a:extLst>
                  </a:tr>
                  <a:tr h="7979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∧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≡¬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∨¬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≡¬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∧¬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De Morgan’s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39806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74593727"/>
                  </p:ext>
                </p:extLst>
              </p:nvPr>
            </p:nvGraphicFramePr>
            <p:xfrm>
              <a:off x="876300" y="1257299"/>
              <a:ext cx="7543800" cy="505776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771900">
                      <a:extLst>
                        <a:ext uri="{9D8B030D-6E8A-4147-A177-3AD203B41FA5}">
                          <a16:colId xmlns:a16="http://schemas.microsoft.com/office/drawing/2014/main" val="482365910"/>
                        </a:ext>
                      </a:extLst>
                    </a:gridCol>
                    <a:gridCol w="3771900">
                      <a:extLst>
                        <a:ext uri="{9D8B030D-6E8A-4147-A177-3AD203B41FA5}">
                          <a16:colId xmlns:a16="http://schemas.microsoft.com/office/drawing/2014/main" val="2476393135"/>
                        </a:ext>
                      </a:extLst>
                    </a:gridCol>
                  </a:tblGrid>
                  <a:tr h="12155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503" r="-100161" b="-318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Absorption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90277037"/>
                      </a:ext>
                    </a:extLst>
                  </a:tr>
                  <a:tr h="12155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100000" r="-100161" b="-21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Negation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3227858"/>
                      </a:ext>
                    </a:extLst>
                  </a:tr>
                  <a:tr h="8839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275862" r="-100161" b="-1993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Associative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23743057"/>
                      </a:ext>
                    </a:extLst>
                  </a:tr>
                  <a:tr h="7979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416031" r="-100161" b="-1206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Distributive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49504929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61" t="-436129" r="-100161" b="-19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De Morgan’s laws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1398066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034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Predicates and Quantifiers</a:t>
            </a:r>
            <a:endParaRPr lang="en-CA" sz="4000" dirty="0" smtClean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4495800"/>
          </a:xfrm>
        </p:spPr>
        <p:txBody>
          <a:bodyPr/>
          <a:lstStyle/>
          <a:p>
            <a:r>
              <a:rPr lang="en-US" sz="2400" dirty="0" smtClean="0">
                <a:sym typeface="Symbol" pitchFamily="18" charset="2"/>
              </a:rPr>
              <a:t>The </a:t>
            </a:r>
            <a:r>
              <a:rPr lang="en-US" sz="2400" dirty="0"/>
              <a:t>statement </a:t>
            </a:r>
            <a:r>
              <a:rPr lang="en-US" sz="2400" dirty="0" smtClean="0"/>
              <a:t>P(x): “</a:t>
            </a:r>
            <a:r>
              <a:rPr lang="en-US" sz="2400" i="1" dirty="0" smtClean="0"/>
              <a:t>x </a:t>
            </a:r>
            <a:r>
              <a:rPr lang="en-US" sz="2400" dirty="0"/>
              <a:t>is greater than 3” has two parts. The first part, the variable </a:t>
            </a:r>
            <a:r>
              <a:rPr lang="en-US" sz="2400" i="1" dirty="0"/>
              <a:t>x</a:t>
            </a:r>
            <a:r>
              <a:rPr lang="en-US" sz="2400" dirty="0"/>
              <a:t>, is the </a:t>
            </a:r>
            <a:r>
              <a:rPr lang="en-US" sz="2400" dirty="0" smtClean="0"/>
              <a:t>subject of </a:t>
            </a:r>
            <a:r>
              <a:rPr lang="en-US" sz="2400" dirty="0"/>
              <a:t>the statement. The second </a:t>
            </a:r>
            <a:r>
              <a:rPr lang="en-US" sz="2400" dirty="0" smtClean="0"/>
              <a:t>part, (P) the </a:t>
            </a:r>
            <a:r>
              <a:rPr lang="en-US" sz="2400" dirty="0">
                <a:solidFill>
                  <a:srgbClr val="47FFFF"/>
                </a:solidFill>
              </a:rPr>
              <a:t>predicate</a:t>
            </a:r>
            <a:r>
              <a:rPr lang="en-US" sz="2400" dirty="0"/>
              <a:t>, “is greater than </a:t>
            </a:r>
            <a:r>
              <a:rPr lang="en-US" sz="2400" dirty="0" smtClean="0"/>
              <a:t>3” refers </a:t>
            </a:r>
            <a:r>
              <a:rPr lang="en-US" sz="2400" dirty="0"/>
              <a:t>to a property </a:t>
            </a:r>
            <a:r>
              <a:rPr lang="en-US" sz="2400" dirty="0" smtClean="0"/>
              <a:t>that the </a:t>
            </a:r>
            <a:r>
              <a:rPr lang="en-US" sz="2400" dirty="0"/>
              <a:t>subject of the statement can </a:t>
            </a:r>
            <a:r>
              <a:rPr lang="en-US" sz="2400" dirty="0" smtClean="0"/>
              <a:t>have.</a:t>
            </a:r>
          </a:p>
          <a:p>
            <a:r>
              <a:rPr lang="en-US" sz="2400" dirty="0" smtClean="0">
                <a:sym typeface="Symbol" pitchFamily="18" charset="2"/>
              </a:rPr>
              <a:t>P(x) is the value of the </a:t>
            </a:r>
            <a:r>
              <a:rPr lang="en-US" sz="2400" dirty="0" smtClean="0">
                <a:solidFill>
                  <a:srgbClr val="47FFFF"/>
                </a:solidFill>
                <a:sym typeface="Symbol" pitchFamily="18" charset="2"/>
              </a:rPr>
              <a:t>propositional function</a:t>
            </a:r>
            <a:r>
              <a:rPr lang="en-US" sz="2400" dirty="0" smtClean="0">
                <a:sym typeface="Symbol" pitchFamily="18" charset="2"/>
              </a:rPr>
              <a:t> P at x. </a:t>
            </a:r>
            <a:r>
              <a:rPr lang="en-US" sz="2400" dirty="0"/>
              <a:t>Once a value has been assigned to </a:t>
            </a:r>
            <a:r>
              <a:rPr lang="en-US" sz="2400" dirty="0" smtClean="0"/>
              <a:t>the variable </a:t>
            </a:r>
            <a:r>
              <a:rPr lang="en-US" sz="2400" i="1" dirty="0"/>
              <a:t>x</a:t>
            </a:r>
            <a:r>
              <a:rPr lang="en-US" sz="2400" dirty="0"/>
              <a:t>, the statement </a:t>
            </a:r>
            <a:r>
              <a:rPr lang="en-US" sz="2400" dirty="0" smtClean="0"/>
              <a:t>P(x) </a:t>
            </a:r>
            <a:r>
              <a:rPr lang="en-US" sz="2400" dirty="0"/>
              <a:t>becomes a proposition and has a truth </a:t>
            </a:r>
            <a:r>
              <a:rPr lang="en-US" sz="2400" dirty="0" smtClean="0"/>
              <a:t>value.</a:t>
            </a:r>
            <a:endParaRPr lang="en-US" sz="2400" dirty="0" smtClean="0">
              <a:sym typeface="Symbol" pitchFamily="18" charset="2"/>
            </a:endParaRPr>
          </a:p>
          <a:p>
            <a:r>
              <a:rPr lang="en-US" sz="2400" dirty="0" smtClean="0">
                <a:solidFill>
                  <a:srgbClr val="47FFFF"/>
                </a:solidFill>
                <a:sym typeface="Symbol" pitchFamily="18" charset="2"/>
              </a:rPr>
              <a:t>Quantification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/>
              <a:t>expresses the </a:t>
            </a:r>
            <a:r>
              <a:rPr lang="en-US" sz="2400" dirty="0"/>
              <a:t>extent to which a predicate is true over a range of elements</a:t>
            </a:r>
            <a:endParaRPr lang="en-US" sz="2400" dirty="0" smtClean="0">
              <a:sym typeface="Symbol" pitchFamily="18" charset="2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F69563A-D1D1-4508-B151-475A86CF31F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Your Evaluation</a:t>
            </a:r>
            <a:endParaRPr lang="en-CA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6629400" cy="3657600"/>
          </a:xfrm>
        </p:spPr>
        <p:txBody>
          <a:bodyPr/>
          <a:lstStyle/>
          <a:p>
            <a:pPr eaLnBrk="1" hangingPunct="1">
              <a:lnSpc>
                <a:spcPct val="250000"/>
              </a:lnSpc>
              <a:buFontTx/>
              <a:buChar char="•"/>
              <a:defRPr/>
            </a:pPr>
            <a:r>
              <a:rPr lang="en-US" sz="2800" dirty="0" smtClean="0"/>
              <a:t>Homework assignments(4-5)</a:t>
            </a:r>
            <a:endParaRPr lang="en-US" sz="2800" dirty="0" smtClean="0">
              <a:solidFill>
                <a:srgbClr val="00FFFF"/>
              </a:solidFill>
            </a:endParaRPr>
          </a:p>
          <a:p>
            <a:pPr eaLnBrk="1" hangingPunct="1">
              <a:lnSpc>
                <a:spcPct val="250000"/>
              </a:lnSpc>
              <a:buFontTx/>
              <a:buChar char="•"/>
              <a:defRPr/>
            </a:pPr>
            <a:r>
              <a:rPr lang="en-CA" sz="2800" dirty="0" smtClean="0"/>
              <a:t>Midterm exam</a:t>
            </a:r>
            <a:r>
              <a:rPr lang="en-US" sz="2800" dirty="0" smtClean="0"/>
              <a:t>		       </a:t>
            </a:r>
            <a:endParaRPr lang="en-US" sz="2800" dirty="0" smtClean="0">
              <a:solidFill>
                <a:srgbClr val="00FFFF"/>
              </a:solidFill>
            </a:endParaRPr>
          </a:p>
          <a:p>
            <a:pPr eaLnBrk="1" hangingPunct="1">
              <a:lnSpc>
                <a:spcPct val="250000"/>
              </a:lnSpc>
              <a:buFontTx/>
              <a:buChar char="•"/>
              <a:defRPr/>
            </a:pPr>
            <a:r>
              <a:rPr lang="en-CA" sz="2800" dirty="0" smtClean="0"/>
              <a:t>Final </a:t>
            </a:r>
            <a:r>
              <a:rPr lang="en-US" sz="2800" dirty="0" smtClean="0"/>
              <a:t>exam                         </a:t>
            </a:r>
            <a:endParaRPr lang="en-CA" sz="2800" dirty="0" smtClean="0"/>
          </a:p>
          <a:p>
            <a:pPr eaLnBrk="1" hangingPunct="1">
              <a:lnSpc>
                <a:spcPct val="115000"/>
              </a:lnSpc>
              <a:defRPr/>
            </a:pPr>
            <a:endParaRPr lang="en-US" sz="1800" dirty="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398668B-3481-4DA5-8641-C5EA248463E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248400" y="1447800"/>
            <a:ext cx="1371600" cy="319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eaLnBrk="1" hangingPunct="1">
              <a:lnSpc>
                <a:spcPct val="229000"/>
              </a:lnSpc>
              <a:defRPr/>
            </a:pPr>
            <a:r>
              <a:rPr lang="en-US" sz="2800" kern="0" dirty="0" smtClean="0">
                <a:solidFill>
                  <a:srgbClr val="00FFFF"/>
                </a:solidFill>
              </a:rPr>
              <a:t>30%</a:t>
            </a:r>
          </a:p>
          <a:p>
            <a:pPr marL="0" indent="0" eaLnBrk="1" hangingPunct="1">
              <a:lnSpc>
                <a:spcPct val="229000"/>
              </a:lnSpc>
              <a:spcAft>
                <a:spcPts val="1200"/>
              </a:spcAft>
              <a:defRPr/>
            </a:pPr>
            <a:r>
              <a:rPr lang="en-US" sz="2800" kern="0" dirty="0" smtClean="0">
                <a:solidFill>
                  <a:srgbClr val="00FFFF"/>
                </a:solidFill>
              </a:rPr>
              <a:t>30%</a:t>
            </a:r>
          </a:p>
          <a:p>
            <a:pPr marL="0" indent="0" eaLnBrk="1" hangingPunct="1">
              <a:lnSpc>
                <a:spcPct val="229000"/>
              </a:lnSpc>
              <a:defRPr/>
            </a:pPr>
            <a:r>
              <a:rPr lang="en-US" sz="2800" kern="0" dirty="0" smtClean="0">
                <a:solidFill>
                  <a:srgbClr val="00FFFF"/>
                </a:solidFill>
              </a:rPr>
              <a:t>40%</a:t>
            </a:r>
            <a:endParaRPr lang="en-CA" sz="2800" kern="0" dirty="0" smtClean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Universal Quantification</a:t>
            </a:r>
            <a:endParaRPr lang="en-CA" sz="4000" smtClean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44958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Let P(x) be a propositional function.</a:t>
            </a:r>
          </a:p>
          <a:p>
            <a:pPr marL="0" indent="0" eaLnBrk="1" hangingPunct="1"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b="1" dirty="0" smtClean="0">
                <a:sym typeface="Symbol" pitchFamily="18" charset="2"/>
              </a:rPr>
              <a:t>Universally quantified sentence</a:t>
            </a:r>
            <a:r>
              <a:rPr lang="en-US" sz="2800" dirty="0" smtClean="0">
                <a:sym typeface="Symbol" pitchFamily="18" charset="2"/>
              </a:rPr>
              <a:t>: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For all x in the universe of discourse (domain) P(x) is true.</a:t>
            </a:r>
          </a:p>
          <a:p>
            <a:pPr marL="0" indent="0" eaLnBrk="1" hangingPunct="1"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Using the universal quantifier :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x P(x)   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“for all x, P(x)” or “for every x, P(x)”</a:t>
            </a:r>
          </a:p>
          <a:p>
            <a:pPr marL="0" indent="0" eaLnBrk="1" hangingPunct="1">
              <a:defRPr/>
            </a:pPr>
            <a:endParaRPr lang="en-US" sz="1600" dirty="0" smtClean="0">
              <a:solidFill>
                <a:srgbClr val="66FF33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(Note: x P(x) is either true or false, so it is a proposition, not a propositional function.)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F69563A-D1D1-4508-B151-475A86CF31F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1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Universal Quantification</a:t>
            </a:r>
            <a:endParaRPr lang="en-CA" sz="400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44958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Example: 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S(x): x is a UMB student.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G(x): x is a genius.</a:t>
            </a:r>
          </a:p>
          <a:p>
            <a:pPr marL="0" indent="0" eaLnBrk="1" hangingPunct="1">
              <a:defRPr/>
            </a:pPr>
            <a:endParaRPr lang="en-US" sz="16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What does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x (S(x)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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G(x))</a:t>
            </a:r>
            <a:r>
              <a:rPr lang="en-US" sz="2800" dirty="0" smtClean="0">
                <a:sym typeface="Symbol" pitchFamily="18" charset="2"/>
              </a:rPr>
              <a:t> mean ?</a:t>
            </a:r>
          </a:p>
          <a:p>
            <a:pPr marL="0" indent="0" eaLnBrk="1" hangingPunct="1"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“If x is a UMB student, then x is a genius.”</a:t>
            </a:r>
          </a:p>
          <a:p>
            <a:pPr marL="0" indent="0" eaLnBrk="1" hangingPunct="1">
              <a:buNone/>
              <a:defRPr/>
            </a:pPr>
            <a:r>
              <a:rPr lang="en-US" sz="2800" dirty="0" smtClean="0">
                <a:sym typeface="Symbol" pitchFamily="18" charset="2"/>
              </a:rPr>
              <a:t>or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“All UMB students are geniuses.”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0BF5BD7-2D90-4D90-B623-F0CDEA9205F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27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Existential Quantification</a:t>
            </a:r>
            <a:endParaRPr lang="en-CA" sz="40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5395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95400"/>
                <a:ext cx="8305800" cy="5410200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90000"/>
                  </a:lnSpc>
                  <a:defRPr/>
                </a:pPr>
                <a:r>
                  <a:rPr lang="en-US" sz="2800" b="1" dirty="0" smtClean="0">
                    <a:sym typeface="Symbol" pitchFamily="18" charset="2"/>
                  </a:rPr>
                  <a:t>Existentially quantified sentence</a:t>
                </a:r>
                <a:r>
                  <a:rPr lang="en-US" sz="2800" dirty="0" smtClean="0">
                    <a:sym typeface="Symbol" pitchFamily="18" charset="2"/>
                  </a:rPr>
                  <a:t>:</a:t>
                </a:r>
              </a:p>
              <a:p>
                <a:pPr marL="0" indent="0" eaLnBrk="1" hangingPunct="1">
                  <a:lnSpc>
                    <a:spcPct val="90000"/>
                  </a:lnSpc>
                  <a:defRPr/>
                </a:pPr>
                <a:r>
                  <a:rPr lang="en-US" sz="2800" dirty="0" smtClean="0">
                    <a:sym typeface="Symbol" pitchFamily="18" charset="2"/>
                  </a:rPr>
                  <a:t>There exists an x in the universe of discourse (domain) for which P(x) is true.</a:t>
                </a:r>
              </a:p>
              <a:p>
                <a:pPr marL="0" indent="0" eaLnBrk="1" hangingPunct="1">
                  <a:lnSpc>
                    <a:spcPct val="90000"/>
                  </a:lnSpc>
                  <a:defRPr/>
                </a:pPr>
                <a:endParaRPr lang="en-US" sz="1600" dirty="0" smtClean="0">
                  <a:sym typeface="Symbol" pitchFamily="18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defRPr/>
                </a:pPr>
                <a:r>
                  <a:rPr lang="en-US" sz="2800" dirty="0" smtClean="0">
                    <a:sym typeface="Symbol" pitchFamily="18" charset="2"/>
                  </a:rPr>
                  <a:t>Using the existential quantifier :</a:t>
                </a:r>
              </a:p>
              <a:p>
                <a:pPr marL="0" indent="0" eaLnBrk="1" hangingPunct="1">
                  <a:lnSpc>
                    <a:spcPct val="90000"/>
                  </a:lnSpc>
                  <a:defRPr/>
                </a:pPr>
                <a:r>
                  <a:rPr lang="en-US" sz="2800" dirty="0" smtClean="0">
                    <a:sym typeface="Symbol" pitchFamily="18" charset="2"/>
                  </a:rPr>
                  <a:t>x P(x)    </a:t>
                </a: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“There is an x such that P(x).”</a:t>
                </a:r>
              </a:p>
              <a:p>
                <a:pPr marL="0" indent="0" eaLnBrk="1" hangingPunct="1">
                  <a:lnSpc>
                    <a:spcPct val="90000"/>
                  </a:lnSpc>
                  <a:defRPr/>
                </a:pP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	      “There is at least one x such that P(x).”</a:t>
                </a:r>
                <a:endParaRPr lang="en-US" sz="1600" dirty="0" smtClean="0">
                  <a:sym typeface="Symbol" pitchFamily="18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defRPr/>
                </a:pP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(Note: x P(x) is either true or false, so it is a proposition, but no propositional function.)</a:t>
                </a:r>
              </a:p>
              <a:p>
                <a:pPr marL="0" indent="0">
                  <a:lnSpc>
                    <a:spcPct val="90000"/>
                  </a:lnSpc>
                  <a:defRPr/>
                </a:pPr>
                <a:r>
                  <a:rPr lang="en-US" sz="2400" dirty="0" smtClean="0">
                    <a:sym typeface="Symbol" pitchFamily="18" charset="2"/>
                  </a:rPr>
                  <a:t>Uniqueness quantifier: </a:t>
                </a:r>
                <a:r>
                  <a:rPr lang="en-US" sz="2400" dirty="0"/>
                  <a:t>The notation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∃!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/>
                  <a:t>[or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∃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] states “There exists a unique x</a:t>
                </a:r>
                <a:r>
                  <a:rPr lang="en-US" sz="2400" i="1" dirty="0" smtClean="0"/>
                  <a:t> </a:t>
                </a:r>
                <a:r>
                  <a:rPr lang="en-US" sz="2400" dirty="0"/>
                  <a:t>such that P(x) is true.”</a:t>
                </a:r>
                <a:endParaRPr lang="en-US" sz="2400" dirty="0" smtClean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3153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305800" cy="5410200"/>
              </a:xfrm>
              <a:blipFill>
                <a:blip r:embed="rId2"/>
                <a:stretch>
                  <a:fillRect l="-1467" t="-2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2E9F922-3F40-4020-8885-37103371136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3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Existential Quantification</a:t>
            </a:r>
            <a:endParaRPr lang="en-CA" sz="4000" smtClean="0"/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058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Example: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P(x): x is a UMB professor.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G(x): x is a genius.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6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What does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x (P(x)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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G(x))</a:t>
            </a:r>
            <a:r>
              <a:rPr lang="en-US" sz="2800" dirty="0" smtClean="0">
                <a:sym typeface="Symbol" pitchFamily="18" charset="2"/>
              </a:rPr>
              <a:t> mean ?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“There is an x such that x is a UMB professor and x is a genius.”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800" dirty="0" smtClean="0">
                <a:sym typeface="Symbol" pitchFamily="18" charset="2"/>
              </a:rPr>
              <a:t>or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“At least one UMB professor is a genius.”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3200" dirty="0" smtClean="0">
              <a:solidFill>
                <a:srgbClr val="00FFFF"/>
              </a:solidFill>
              <a:sym typeface="Symbol" pitchFamily="18" charset="2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63F0DF05-7C69-4517-9499-52A47E11696F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4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Quantification</a:t>
            </a:r>
            <a:endParaRPr lang="en-CA" sz="4000" smtClean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28956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Another example: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Let the universe of discourse be the real numbers.</a:t>
            </a:r>
          </a:p>
          <a:p>
            <a:pPr marL="0" indent="0" eaLnBrk="1" hangingPunct="1"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What does 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xy (x + y = 320)</a:t>
            </a:r>
            <a:r>
              <a:rPr lang="en-US" sz="2800" smtClean="0">
                <a:sym typeface="Symbol" pitchFamily="18" charset="2"/>
              </a:rPr>
              <a:t> mean ?</a:t>
            </a:r>
          </a:p>
          <a:p>
            <a:pPr marL="0" indent="0" eaLnBrk="1" hangingPunct="1">
              <a:defRPr/>
            </a:pPr>
            <a:endParaRPr lang="en-US" sz="180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“For every x there exists a y so that x + y = 320.”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2938B92-2129-49C4-B11B-D3EF6F93FC5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317444" name="Rectangle 4"/>
          <p:cNvSpPr>
            <a:spLocks noChangeArrowheads="1"/>
          </p:cNvSpPr>
          <p:nvPr/>
        </p:nvSpPr>
        <p:spPr bwMode="auto">
          <a:xfrm>
            <a:off x="304800" y="4343400"/>
            <a:ext cx="312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it true?</a:t>
            </a:r>
          </a:p>
        </p:txBody>
      </p:sp>
      <p:sp>
        <p:nvSpPr>
          <p:cNvPr id="317445" name="Rectangle 5"/>
          <p:cNvSpPr>
            <a:spLocks noChangeArrowheads="1"/>
          </p:cNvSpPr>
          <p:nvPr/>
        </p:nvSpPr>
        <p:spPr bwMode="auto">
          <a:xfrm>
            <a:off x="304800" y="5105400"/>
            <a:ext cx="609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it true for the natural numbers?</a:t>
            </a:r>
          </a:p>
        </p:txBody>
      </p:sp>
      <p:sp>
        <p:nvSpPr>
          <p:cNvPr id="317446" name="Rectangle 6"/>
          <p:cNvSpPr>
            <a:spLocks noChangeArrowheads="1"/>
          </p:cNvSpPr>
          <p:nvPr/>
        </p:nvSpPr>
        <p:spPr bwMode="auto">
          <a:xfrm>
            <a:off x="6781800" y="43434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317447" name="Rectangle 7"/>
          <p:cNvSpPr>
            <a:spLocks noChangeArrowheads="1"/>
          </p:cNvSpPr>
          <p:nvPr/>
        </p:nvSpPr>
        <p:spPr bwMode="auto">
          <a:xfrm>
            <a:off x="6781800" y="51054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97893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7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build="p" autoUpdateAnimBg="0"/>
      <p:bldP spid="317444" grpId="0" build="p" autoUpdateAnimBg="0"/>
      <p:bldP spid="317445" grpId="0" build="p" autoUpdateAnimBg="0"/>
      <p:bldP spid="317446" grpId="0" build="p" autoUpdateAnimBg="0"/>
      <p:bldP spid="31744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Negation</a:t>
            </a:r>
            <a:endParaRPr lang="en-CA" sz="4000" smtClean="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CA" sz="2800" smtClean="0">
                <a:sym typeface="Symbol" pitchFamily="18" charset="2"/>
              </a:rPr>
              <a:t></a:t>
            </a:r>
            <a:r>
              <a:rPr lang="en-US" sz="2800" smtClean="0">
                <a:sym typeface="Symbol" pitchFamily="18" charset="2"/>
              </a:rPr>
              <a:t>(x P(x)) is logically equivalent to x (</a:t>
            </a:r>
            <a:r>
              <a:rPr lang="en-CA" sz="2800" smtClean="0">
                <a:sym typeface="Symbol" pitchFamily="18" charset="2"/>
              </a:rPr>
              <a:t></a:t>
            </a:r>
            <a:r>
              <a:rPr lang="en-US" sz="2800" smtClean="0">
                <a:sym typeface="Symbol" pitchFamily="18" charset="2"/>
              </a:rPr>
              <a:t>P(x)).</a:t>
            </a:r>
          </a:p>
          <a:p>
            <a:pPr eaLnBrk="1" hangingPunct="1">
              <a:defRPr/>
            </a:pPr>
            <a:endParaRPr lang="en-US" sz="280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CA" sz="2800" smtClean="0">
                <a:sym typeface="Symbol" pitchFamily="18" charset="2"/>
              </a:rPr>
              <a:t></a:t>
            </a:r>
            <a:r>
              <a:rPr lang="en-US" sz="2800" smtClean="0">
                <a:sym typeface="Symbol" pitchFamily="18" charset="2"/>
              </a:rPr>
              <a:t>(x P(x)) is logically equivalent to x (</a:t>
            </a:r>
            <a:r>
              <a:rPr lang="en-CA" sz="2800" smtClean="0">
                <a:sym typeface="Symbol" pitchFamily="18" charset="2"/>
              </a:rPr>
              <a:t></a:t>
            </a:r>
            <a:r>
              <a:rPr lang="en-US" sz="2800" smtClean="0">
                <a:sym typeface="Symbol" pitchFamily="18" charset="2"/>
              </a:rPr>
              <a:t>P(x)).</a:t>
            </a:r>
          </a:p>
          <a:p>
            <a:pPr eaLnBrk="1" hangingPunct="1">
              <a:defRPr/>
            </a:pPr>
            <a:endParaRPr lang="en-US" sz="2800" smtClean="0">
              <a:solidFill>
                <a:srgbClr val="66FF33"/>
              </a:solidFill>
              <a:sym typeface="Symbol" pitchFamily="18" charset="2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925F274-1492-4E5C-BA4C-C93ED5B4353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5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Quantification</a:t>
            </a:r>
            <a:endParaRPr lang="en-CA" smtClean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5626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800" dirty="0" smtClean="0">
                <a:sym typeface="Symbol" pitchFamily="18" charset="2"/>
              </a:rPr>
              <a:t>Introducing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universal quantifier </a:t>
            </a:r>
            <a:r>
              <a:rPr lang="en-US" sz="2800" dirty="0" smtClean="0">
                <a:sym typeface="Symbol" pitchFamily="18" charset="2"/>
              </a:rPr>
              <a:t> and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existential quantifier </a:t>
            </a:r>
            <a:r>
              <a:rPr lang="en-US" sz="2800" dirty="0" smtClean="0">
                <a:sym typeface="Symbol" pitchFamily="18" charset="2"/>
              </a:rPr>
              <a:t> facilitates the translation of world knowledge into predicate calculus.</a:t>
            </a: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Examples:</a:t>
            </a: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endParaRPr lang="en-US" sz="900" b="1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dirty="0" smtClean="0">
                <a:sym typeface="Symbol" pitchFamily="18" charset="2"/>
              </a:rPr>
              <a:t>Paul beats up all professors who fail him.</a:t>
            </a: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     x([Professor(x)  Fails(x, Paul)] </a:t>
            </a:r>
            <a:r>
              <a:rPr lang="en-US" sz="2400" dirty="0" smtClean="0">
                <a:solidFill>
                  <a:srgbClr val="00FFFF"/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00FFFF"/>
                </a:solidFill>
                <a:sym typeface="Symbol" pitchFamily="18" charset="2"/>
              </a:rPr>
              <a:t>BeatsUp</a:t>
            </a: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(Paul, x))</a:t>
            </a: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endParaRPr lang="en-US" sz="14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400" dirty="0" smtClean="0">
                <a:sym typeface="Symbol" pitchFamily="18" charset="2"/>
              </a:rPr>
              <a:t>All computer scientists are either rich or crazy, but not both.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 x (CS(x) </a:t>
            </a:r>
            <a:r>
              <a:rPr lang="en-US" sz="2400" dirty="0" smtClean="0">
                <a:solidFill>
                  <a:srgbClr val="00FFFF"/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 [Rich(x)  Crazy(x)]  [Rich(x)  Crazy(x)] )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4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400" dirty="0" smtClean="0">
                <a:sym typeface="Symbol" pitchFamily="18" charset="2"/>
              </a:rPr>
              <a:t>Or, using XOR: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     x (CS(x) </a:t>
            </a:r>
            <a:r>
              <a:rPr lang="en-US" sz="2400" dirty="0" smtClean="0">
                <a:solidFill>
                  <a:srgbClr val="00FFFF"/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 [Rich(x) </a:t>
            </a:r>
            <a:r>
              <a:rPr lang="en-US" sz="2400" dirty="0" smtClean="0">
                <a:solidFill>
                  <a:srgbClr val="00FFFF"/>
                </a:solidFill>
                <a:sym typeface="Symbol"/>
              </a:rPr>
              <a:t></a:t>
            </a:r>
            <a:r>
              <a:rPr lang="en-US" sz="2400" dirty="0" smtClean="0">
                <a:solidFill>
                  <a:srgbClr val="00FFFF"/>
                </a:solidFill>
                <a:sym typeface="Symbol" pitchFamily="18" charset="2"/>
              </a:rPr>
              <a:t> Crazy(x)])</a:t>
            </a:r>
            <a:endParaRPr lang="en-US" sz="2400" dirty="0">
              <a:solidFill>
                <a:srgbClr val="00FFFF"/>
              </a:solidFill>
              <a:sym typeface="Symbol" pitchFamily="18" charset="2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285FE45-C472-4A84-A820-E354FC4875D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8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More Practice for Predicate Logic</a:t>
            </a:r>
            <a:endParaRPr lang="en-CA" sz="3600" dirty="0" smtClean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53340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Important points:</a:t>
            </a:r>
          </a:p>
          <a:p>
            <a:pPr marL="457200" indent="-45720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800" b="1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457200" indent="-45720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800" b="1" dirty="0">
              <a:solidFill>
                <a:srgbClr val="00FFFF"/>
              </a:solidFill>
              <a:sym typeface="Symbol" pitchFamily="18" charset="2"/>
            </a:endParaRPr>
          </a:p>
          <a:p>
            <a:pPr marL="457200" indent="-45720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800" b="1" dirty="0">
              <a:solidFill>
                <a:srgbClr val="00FFFF"/>
              </a:solidFill>
              <a:sym typeface="Symbol" pitchFamily="18" charset="2"/>
            </a:endParaRPr>
          </a:p>
          <a:p>
            <a:pPr marL="457200" indent="-45720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Define propositional functions in a useful and reusable manner, just like functions in a computer program.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457200" indent="-457200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Make sure your formalized statement evaluates to “true” in the context of the original statement and evaluates to “false” whenever the original statement is violated.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529A83A-2AF9-41DE-858C-D3E3D4D25C7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9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More Practice for Predicate Logic</a:t>
            </a:r>
            <a:endParaRPr lang="en-CA" sz="3600" dirty="0" smtClean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763000" cy="5486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More Examples: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b="1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>
                <a:sym typeface="Symbol" pitchFamily="18" charset="2"/>
              </a:rPr>
              <a:t>Jenny likes all movies that Peter likes (and possibly more).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x [Movie(x)  Likes(Peter, x) </a:t>
            </a:r>
            <a:r>
              <a:rPr lang="en-US" sz="2800" dirty="0">
                <a:solidFill>
                  <a:srgbClr val="00FFFF"/>
                </a:solidFill>
                <a:sym typeface="Symbol"/>
              </a:rPr>
              <a:t>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 Likes(Jenny, x)]</a:t>
            </a:r>
            <a:endParaRPr lang="en-US" sz="2800" dirty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There is exactly one UMass professor who won a Nobel prize</a:t>
            </a: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/>
              </a:rPr>
              <a:t>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x[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UMBProf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(x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) 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Wins(x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,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NobelPrize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)]  </a:t>
            </a:r>
            <a:b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</a:b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</a:t>
            </a:r>
            <a:r>
              <a:rPr lang="en-US" sz="2800" dirty="0" smtClean="0">
                <a:solidFill>
                  <a:srgbClr val="00FFFF"/>
                </a:solidFill>
                <a:sym typeface="Symbol"/>
              </a:rPr>
              <a:t>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y,z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[y </a:t>
            </a:r>
            <a:r>
              <a:rPr lang="en-US" sz="2800" dirty="0" smtClean="0">
                <a:solidFill>
                  <a:srgbClr val="00FFFF"/>
                </a:solidFill>
                <a:sym typeface="Symbol"/>
              </a:rPr>
              <a:t> z 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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UMBProf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(y) 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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UMBProf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(z) 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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/>
            </a:r>
            <a:b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</a:b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         Wins(y, </a:t>
            </a:r>
            <a:r>
              <a:rPr lang="en-US" sz="2800" dirty="0" err="1">
                <a:solidFill>
                  <a:srgbClr val="00FFFF"/>
                </a:solidFill>
                <a:sym typeface="Symbol" pitchFamily="18" charset="2"/>
              </a:rPr>
              <a:t>NobelPrize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)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 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Wins(z, </a:t>
            </a:r>
            <a:r>
              <a:rPr lang="en-US" sz="2800" dirty="0" err="1">
                <a:solidFill>
                  <a:srgbClr val="00FFFF"/>
                </a:solidFill>
                <a:sym typeface="Symbol" pitchFamily="18" charset="2"/>
              </a:rPr>
              <a:t>NobelPrize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)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]</a:t>
            </a:r>
            <a:endParaRPr lang="en-US" sz="2800" dirty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10000"/>
              </a:spcBef>
              <a:spcAft>
                <a:spcPct val="10000"/>
              </a:spcAft>
              <a:defRPr/>
            </a:pPr>
            <a:endParaRPr lang="en-US" sz="1600" dirty="0">
              <a:sym typeface="Symbol" pitchFamily="18" charset="2"/>
            </a:endParaRP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97A27D2-8C30-46F9-B9CE-028398AA1AF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93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Grading</a:t>
            </a:r>
            <a:endParaRPr lang="en-CA" sz="3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73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04800" y="2895600"/>
                <a:ext cx="3810000" cy="3962400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dirty="0" smtClean="0">
                    <a:sym typeface="Symbol" pitchFamily="18" charset="2"/>
                  </a:rPr>
                  <a:t>90% &lt; P: A</a:t>
                </a:r>
              </a:p>
              <a:p>
                <a:pPr marL="0" indent="0" eaLnBrk="1" hangingPunct="1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dirty="0" smtClean="0">
                    <a:sym typeface="Symbol" pitchFamily="18" charset="2"/>
                  </a:rPr>
                  <a:t>85% &lt; P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dirty="0" smtClean="0">
                    <a:sym typeface="Symbol" pitchFamily="18" charset="2"/>
                  </a:rPr>
                  <a:t> 90%: A-</a:t>
                </a: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dirty="0" smtClean="0">
                    <a:sym typeface="Symbol" pitchFamily="18" charset="2"/>
                  </a:rPr>
                  <a:t>80% </a:t>
                </a:r>
                <a:r>
                  <a:rPr lang="en-US" dirty="0">
                    <a:sym typeface="Symbol" pitchFamily="18" charset="2"/>
                  </a:rPr>
                  <a:t>&lt; 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smtClean="0">
                    <a:sym typeface="Symbol" pitchFamily="18" charset="2"/>
                  </a:rPr>
                  <a:t>85%: B+</a:t>
                </a:r>
                <a:endParaRPr lang="en-US" dirty="0">
                  <a:sym typeface="Symbol" pitchFamily="18" charset="2"/>
                </a:endParaRP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dirty="0" smtClean="0">
                    <a:sym typeface="Symbol" pitchFamily="18" charset="2"/>
                  </a:rPr>
                  <a:t>75% </a:t>
                </a:r>
                <a:r>
                  <a:rPr lang="en-US" dirty="0">
                    <a:sym typeface="Symbol" pitchFamily="18" charset="2"/>
                  </a:rPr>
                  <a:t>&lt; 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smtClean="0">
                    <a:sym typeface="Symbol" pitchFamily="18" charset="2"/>
                  </a:rPr>
                  <a:t>80</a:t>
                </a:r>
                <a:r>
                  <a:rPr lang="en-US" dirty="0">
                    <a:sym typeface="Symbol" pitchFamily="18" charset="2"/>
                  </a:rPr>
                  <a:t>%: </a:t>
                </a:r>
                <a:r>
                  <a:rPr lang="en-US" dirty="0" smtClean="0">
                    <a:sym typeface="Symbol" pitchFamily="18" charset="2"/>
                  </a:rPr>
                  <a:t>B</a:t>
                </a:r>
                <a:endParaRPr lang="en-US" dirty="0">
                  <a:sym typeface="Symbol" pitchFamily="18" charset="2"/>
                </a:endParaRP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dirty="0" smtClean="0">
                    <a:sym typeface="Symbol" pitchFamily="18" charset="2"/>
                  </a:rPr>
                  <a:t>70% </a:t>
                </a:r>
                <a:r>
                  <a:rPr lang="en-US" dirty="0">
                    <a:sym typeface="Symbol" pitchFamily="18" charset="2"/>
                  </a:rPr>
                  <a:t>&lt; 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smtClean="0">
                    <a:sym typeface="Symbol" pitchFamily="18" charset="2"/>
                  </a:rPr>
                  <a:t>75%: B-</a:t>
                </a:r>
                <a:endParaRPr lang="en-US" dirty="0">
                  <a:sym typeface="Symbol" pitchFamily="18" charset="2"/>
                </a:endParaRP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dirty="0" smtClean="0">
                    <a:sym typeface="Symbol" pitchFamily="18" charset="2"/>
                  </a:rPr>
                  <a:t>65</a:t>
                </a:r>
                <a:r>
                  <a:rPr lang="en-US" dirty="0">
                    <a:sym typeface="Symbol" pitchFamily="18" charset="2"/>
                  </a:rPr>
                  <a:t>% &lt; 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smtClean="0">
                    <a:sym typeface="Symbol" pitchFamily="18" charset="2"/>
                  </a:rPr>
                  <a:t>70%: C+</a:t>
                </a:r>
                <a:endParaRPr lang="en-US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737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2895600"/>
                <a:ext cx="3810000" cy="3962400"/>
              </a:xfrm>
              <a:blipFill>
                <a:blip r:embed="rId2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A66FAB2-F694-4CE5-9D25-DB4CA96BCAF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228600" y="1295400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the assignments, exams and your course grade, the following scheme will be used to convert percentages into letter grades: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 bwMode="auto">
              <a:xfrm>
                <a:off x="4114800" y="2895600"/>
                <a:ext cx="3810000" cy="396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 sz="2000">
                    <a:solidFill>
                      <a:srgbClr val="005A8B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j-lt"/>
                    <a:ea typeface="+mn-ea"/>
                    <a:cs typeface="+mn-cs"/>
                  </a:defRPr>
                </a:lvl2pPr>
                <a:lvl3pPr marL="10858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SzPct val="75000"/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n-lt"/>
                    <a:ea typeface="+mn-ea"/>
                    <a:cs typeface="+mn-cs"/>
                  </a:defRPr>
                </a:lvl3pPr>
                <a:lvl4pPr marL="14287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n-lt"/>
                    <a:ea typeface="+mn-ea"/>
                    <a:cs typeface="+mn-cs"/>
                  </a:defRPr>
                </a:lvl4pPr>
                <a:lvl5pPr marL="17716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005389"/>
                  </a:buClr>
                  <a:buFont typeface="Lucida Grande" pitchFamily="36" charset="0"/>
                  <a:buChar char="▸"/>
                  <a:defRPr>
                    <a:solidFill>
                      <a:srgbClr val="005A8B"/>
                    </a:solidFill>
                    <a:latin typeface="+mj-lt"/>
                    <a:ea typeface="+mn-ea"/>
                    <a:cs typeface="+mn-cs"/>
                  </a:defRPr>
                </a:lvl5pPr>
                <a:lvl6pPr marL="22288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6pPr>
                <a:lvl7pPr marL="26860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7pPr>
                <a:lvl8pPr marL="31432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8pPr>
                <a:lvl9pPr marL="36004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rgbClr val="005389"/>
                    </a:solidFill>
                    <a:latin typeface="+mj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kern="0" dirty="0" smtClean="0">
                    <a:sym typeface="Symbol" pitchFamily="18" charset="2"/>
                  </a:rPr>
                  <a:t>60% </a:t>
                </a:r>
                <a:r>
                  <a:rPr lang="en-US" kern="0" dirty="0">
                    <a:sym typeface="Symbol" pitchFamily="18" charset="2"/>
                  </a:rPr>
                  <a:t>&lt; P </a:t>
                </a:r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kern="0" dirty="0">
                    <a:sym typeface="Symbol" pitchFamily="18" charset="2"/>
                  </a:rPr>
                  <a:t> </a:t>
                </a:r>
                <a:r>
                  <a:rPr lang="en-US" kern="0" dirty="0" smtClean="0">
                    <a:sym typeface="Symbol" pitchFamily="18" charset="2"/>
                  </a:rPr>
                  <a:t>65%: C</a:t>
                </a:r>
                <a:endParaRPr lang="en-US" kern="0" dirty="0">
                  <a:sym typeface="Symbol" pitchFamily="18" charset="2"/>
                </a:endParaRP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kern="0" dirty="0" smtClean="0">
                    <a:sym typeface="Symbol" pitchFamily="18" charset="2"/>
                  </a:rPr>
                  <a:t>55</a:t>
                </a:r>
                <a:r>
                  <a:rPr lang="en-US" kern="0" dirty="0">
                    <a:sym typeface="Symbol" pitchFamily="18" charset="2"/>
                  </a:rPr>
                  <a:t>% &lt; P </a:t>
                </a:r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kern="0" dirty="0">
                    <a:sym typeface="Symbol" pitchFamily="18" charset="2"/>
                  </a:rPr>
                  <a:t> </a:t>
                </a:r>
                <a:r>
                  <a:rPr lang="en-US" kern="0" dirty="0" smtClean="0">
                    <a:sym typeface="Symbol" pitchFamily="18" charset="2"/>
                  </a:rPr>
                  <a:t>60</a:t>
                </a:r>
                <a:r>
                  <a:rPr lang="en-US" kern="0" dirty="0">
                    <a:sym typeface="Symbol" pitchFamily="18" charset="2"/>
                  </a:rPr>
                  <a:t>%: </a:t>
                </a:r>
                <a:r>
                  <a:rPr lang="en-US" kern="0" dirty="0" smtClean="0">
                    <a:sym typeface="Symbol" pitchFamily="18" charset="2"/>
                  </a:rPr>
                  <a:t>C-</a:t>
                </a:r>
                <a:endParaRPr lang="en-US" kern="0" dirty="0">
                  <a:sym typeface="Symbol" pitchFamily="18" charset="2"/>
                </a:endParaRP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kern="0" dirty="0" smtClean="0">
                    <a:sym typeface="Symbol" pitchFamily="18" charset="2"/>
                  </a:rPr>
                  <a:t>50% </a:t>
                </a:r>
                <a:r>
                  <a:rPr lang="en-US" kern="0" dirty="0">
                    <a:sym typeface="Symbol" pitchFamily="18" charset="2"/>
                  </a:rPr>
                  <a:t>&lt; P </a:t>
                </a:r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kern="0" dirty="0">
                    <a:sym typeface="Symbol" pitchFamily="18" charset="2"/>
                  </a:rPr>
                  <a:t> </a:t>
                </a:r>
                <a:r>
                  <a:rPr lang="en-US" kern="0" dirty="0" smtClean="0">
                    <a:sym typeface="Symbol" pitchFamily="18" charset="2"/>
                  </a:rPr>
                  <a:t>55%: D+</a:t>
                </a: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kern="0" dirty="0" smtClean="0">
                    <a:sym typeface="Symbol" pitchFamily="18" charset="2"/>
                  </a:rPr>
                  <a:t>45</a:t>
                </a:r>
                <a:r>
                  <a:rPr lang="en-US" kern="0" dirty="0">
                    <a:sym typeface="Symbol" pitchFamily="18" charset="2"/>
                  </a:rPr>
                  <a:t>% &lt; P </a:t>
                </a:r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kern="0" dirty="0">
                    <a:sym typeface="Symbol" pitchFamily="18" charset="2"/>
                  </a:rPr>
                  <a:t> </a:t>
                </a:r>
                <a:r>
                  <a:rPr lang="en-US" kern="0" dirty="0" smtClean="0">
                    <a:sym typeface="Symbol" pitchFamily="18" charset="2"/>
                  </a:rPr>
                  <a:t>50</a:t>
                </a:r>
                <a:r>
                  <a:rPr lang="en-US" kern="0" dirty="0">
                    <a:sym typeface="Symbol" pitchFamily="18" charset="2"/>
                  </a:rPr>
                  <a:t>%: </a:t>
                </a:r>
                <a:r>
                  <a:rPr lang="en-US" kern="0" dirty="0" smtClean="0">
                    <a:sym typeface="Symbol" pitchFamily="18" charset="2"/>
                  </a:rPr>
                  <a:t>D</a:t>
                </a:r>
                <a:endParaRPr lang="en-US" kern="0" dirty="0">
                  <a:sym typeface="Symbol" pitchFamily="18" charset="2"/>
                </a:endParaRP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kern="0" dirty="0" smtClean="0">
                    <a:sym typeface="Symbol" pitchFamily="18" charset="2"/>
                  </a:rPr>
                  <a:t>40% </a:t>
                </a:r>
                <a:r>
                  <a:rPr lang="en-US" kern="0" dirty="0">
                    <a:sym typeface="Symbol" pitchFamily="18" charset="2"/>
                  </a:rPr>
                  <a:t>&lt; P </a:t>
                </a:r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kern="0" dirty="0">
                    <a:sym typeface="Symbol" pitchFamily="18" charset="2"/>
                  </a:rPr>
                  <a:t> </a:t>
                </a:r>
                <a:r>
                  <a:rPr lang="en-US" kern="0" dirty="0" smtClean="0">
                    <a:sym typeface="Symbol" pitchFamily="18" charset="2"/>
                  </a:rPr>
                  <a:t>45%: D-</a:t>
                </a:r>
              </a:p>
              <a:p>
                <a:pPr marL="0" indent="0">
                  <a:lnSpc>
                    <a:spcPct val="150000"/>
                  </a:lnSpc>
                  <a:spcBef>
                    <a:spcPct val="0"/>
                  </a:spcBef>
                  <a:defRPr/>
                </a:pPr>
                <a:r>
                  <a:rPr lang="en-US" kern="0" dirty="0" smtClean="0">
                    <a:sym typeface="Symbol" pitchFamily="18" charset="2"/>
                  </a:rPr>
                  <a:t>P </a:t>
                </a:r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18" charset="2"/>
                      </a:rPr>
                      <m:t>≤</m:t>
                    </m:r>
                  </m:oMath>
                </a14:m>
                <a:r>
                  <a:rPr lang="en-US" kern="0" dirty="0">
                    <a:sym typeface="Symbol" pitchFamily="18" charset="2"/>
                  </a:rPr>
                  <a:t> </a:t>
                </a:r>
                <a:r>
                  <a:rPr lang="en-US" kern="0" dirty="0" smtClean="0">
                    <a:sym typeface="Symbol" pitchFamily="18" charset="2"/>
                  </a:rPr>
                  <a:t>40</a:t>
                </a:r>
                <a:r>
                  <a:rPr lang="en-US" kern="0" dirty="0">
                    <a:sym typeface="Symbol" pitchFamily="18" charset="2"/>
                  </a:rPr>
                  <a:t>%: </a:t>
                </a:r>
                <a:r>
                  <a:rPr lang="en-US" kern="0" dirty="0" smtClean="0">
                    <a:sym typeface="Symbol" pitchFamily="18" charset="2"/>
                  </a:rPr>
                  <a:t>F</a:t>
                </a:r>
                <a:endParaRPr lang="en-US" kern="0" dirty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800" y="2895600"/>
                <a:ext cx="3810000" cy="3962400"/>
              </a:xfrm>
              <a:prstGeom prst="rect">
                <a:avLst/>
              </a:prstGeom>
              <a:blipFill>
                <a:blip r:embed="rId3"/>
                <a:stretch>
                  <a:fillRect l="-16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Course Requirements</a:t>
            </a:r>
            <a:endParaRPr lang="en-CA" sz="3600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pPr marL="0" indent="0">
              <a:lnSpc>
                <a:spcPct val="200000"/>
              </a:lnSpc>
              <a:spcBef>
                <a:spcPct val="0"/>
              </a:spcBef>
              <a:defRPr/>
            </a:pPr>
            <a:r>
              <a:rPr lang="en-US" dirty="0" smtClean="0">
                <a:sym typeface="Symbol" pitchFamily="18" charset="2"/>
              </a:rPr>
              <a:t>Enroll in the course on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Symbol" pitchFamily="18" charset="2"/>
                <a:hlinkClick r:id="rId2"/>
              </a:rPr>
              <a:t>Gradescope</a:t>
            </a:r>
            <a:r>
              <a:rPr lang="en-US" dirty="0" smtClean="0">
                <a:sym typeface="Symbol" pitchFamily="18" charset="2"/>
              </a:rPr>
              <a:t> with Entry </a:t>
            </a:r>
            <a:r>
              <a:rPr lang="en-US" dirty="0">
                <a:sym typeface="Symbol" pitchFamily="18" charset="2"/>
              </a:rPr>
              <a:t>code </a:t>
            </a:r>
            <a:r>
              <a:rPr lang="en-US" b="1" dirty="0" smtClean="0">
                <a:sym typeface="Symbol" pitchFamily="18" charset="2"/>
              </a:rPr>
              <a:t>9GBK2Z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defRPr/>
            </a:pPr>
            <a:r>
              <a:rPr lang="en-US" dirty="0" smtClean="0">
                <a:sym typeface="Symbol" pitchFamily="18" charset="2"/>
              </a:rPr>
              <a:t>Enroll in the course on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Symbol" pitchFamily="18" charset="2"/>
                <a:hlinkClick r:id="rId3"/>
              </a:rPr>
              <a:t>Piazza</a:t>
            </a:r>
            <a:r>
              <a:rPr lang="en-US" dirty="0" smtClean="0">
                <a:sym typeface="Symbol" pitchFamily="18" charset="2"/>
              </a:rPr>
              <a:t> with </a:t>
            </a:r>
            <a:r>
              <a:rPr lang="en-US" dirty="0">
                <a:sym typeface="Symbol" pitchFamily="18" charset="2"/>
              </a:rPr>
              <a:t>Access code </a:t>
            </a:r>
            <a:r>
              <a:rPr lang="en-US" b="1" dirty="0" smtClean="0">
                <a:sym typeface="Symbol" pitchFamily="18" charset="2"/>
              </a:rPr>
              <a:t>9GBK2Z</a:t>
            </a:r>
            <a:r>
              <a:rPr lang="en-US" dirty="0" smtClean="0">
                <a:sym typeface="Symbol" pitchFamily="18" charset="2"/>
              </a:rPr>
              <a:t> or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None/>
              <a:defRPr/>
            </a:pPr>
            <a:r>
              <a:rPr lang="en-US" dirty="0" smtClean="0">
                <a:sym typeface="Symbol" pitchFamily="18" charset="2"/>
              </a:rPr>
              <a:t>      the link: </a:t>
            </a:r>
            <a:r>
              <a:rPr lang="en-US" dirty="0">
                <a:hlinkClick r:id="rId4" action="ppaction://hlinkfile"/>
              </a:rPr>
              <a:t>piazza.com/</a:t>
            </a:r>
            <a:r>
              <a:rPr lang="en-US" dirty="0" err="1">
                <a:hlinkClick r:id="rId4" action="ppaction://hlinkfile"/>
              </a:rPr>
              <a:t>umb</a:t>
            </a:r>
            <a:r>
              <a:rPr lang="en-US" dirty="0">
                <a:hlinkClick r:id="rId4" action="ppaction://hlinkfile"/>
              </a:rPr>
              <a:t>/summer2020/cs220math320</a:t>
            </a:r>
            <a:r>
              <a:rPr lang="en-US" dirty="0" smtClean="0">
                <a:sym typeface="Symbol" pitchFamily="18" charset="2"/>
              </a:rPr>
              <a:t> </a:t>
            </a:r>
          </a:p>
          <a:p>
            <a:pPr>
              <a:lnSpc>
                <a:spcPct val="200000"/>
              </a:lnSpc>
              <a:spcBef>
                <a:spcPct val="0"/>
              </a:spcBef>
              <a:defRPr/>
            </a:pPr>
            <a:r>
              <a:rPr lang="en-US" dirty="0" smtClean="0">
                <a:sym typeface="Symbol" pitchFamily="18" charset="2"/>
              </a:rPr>
              <a:t>Your final grade should be at least 40% to pass.</a:t>
            </a:r>
          </a:p>
          <a:p>
            <a:pPr>
              <a:lnSpc>
                <a:spcPct val="200000"/>
              </a:lnSpc>
              <a:spcBef>
                <a:spcPct val="0"/>
              </a:spcBef>
              <a:defRPr/>
            </a:pPr>
            <a:r>
              <a:rPr lang="en-US" dirty="0" smtClean="0">
                <a:sym typeface="Symbol" pitchFamily="18" charset="2"/>
              </a:rPr>
              <a:t>You also have to pass the final exam.</a:t>
            </a:r>
          </a:p>
          <a:p>
            <a:pPr>
              <a:lnSpc>
                <a:spcPct val="200000"/>
              </a:lnSpc>
              <a:spcBef>
                <a:spcPct val="0"/>
              </a:spcBef>
              <a:defRPr/>
            </a:pPr>
            <a:r>
              <a:rPr lang="en-US" dirty="0" smtClean="0">
                <a:sym typeface="Symbol" pitchFamily="18" charset="2"/>
              </a:rPr>
              <a:t>Your TA will grade homework assignments</a:t>
            </a:r>
          </a:p>
          <a:p>
            <a:pPr>
              <a:lnSpc>
                <a:spcPct val="200000"/>
              </a:lnSpc>
              <a:spcBef>
                <a:spcPct val="0"/>
              </a:spcBef>
              <a:defRPr/>
            </a:pPr>
            <a:r>
              <a:rPr lang="en-US" dirty="0" smtClean="0">
                <a:sym typeface="Symbol" pitchFamily="18" charset="2"/>
              </a:rPr>
              <a:t>Your SI will work with you on a regular basis to answer your questions and do some practice.</a:t>
            </a:r>
          </a:p>
          <a:p>
            <a:pPr>
              <a:lnSpc>
                <a:spcPct val="200000"/>
              </a:lnSpc>
              <a:spcBef>
                <a:spcPct val="0"/>
              </a:spcBef>
              <a:defRPr/>
            </a:pPr>
            <a:r>
              <a:rPr lang="en-US" dirty="0" smtClean="0">
                <a:sym typeface="Symbol" pitchFamily="18" charset="2"/>
              </a:rPr>
              <a:t>Always ask your questions on Piazza please.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0A66FAB2-F694-4CE5-9D25-DB4CA96BCAF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9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Academic Dishonesty</a:t>
            </a:r>
            <a:endParaRPr lang="en-CA" sz="36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609600"/>
            <a:ext cx="8305800" cy="48768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 smtClean="0"/>
              <a:t>You are allowed to discuss problems regarding your homework with other students in the class.</a:t>
            </a:r>
          </a:p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 smtClean="0"/>
              <a:t>However, you have to do the actual work (computing values, writing algorithms, drawing graphs, etc.) by yourself. </a:t>
            </a:r>
          </a:p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 smtClean="0"/>
              <a:t>You cannot copy anything from other sources (Wikipedia, other students’ work, etc.)</a:t>
            </a:r>
          </a:p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 smtClean="0"/>
              <a:t>The first violation will result in zero points for the entire homework or exam (and official notification).</a:t>
            </a:r>
          </a:p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 smtClean="0"/>
              <a:t>The second violation will result in failing the course.</a:t>
            </a:r>
          </a:p>
          <a:p>
            <a:pPr marL="0" indent="0" eaLnBrk="1" hangingPunct="1">
              <a:spcAft>
                <a:spcPct val="50000"/>
              </a:spcAft>
              <a:defRPr/>
            </a:pPr>
            <a:endParaRPr lang="en-US" sz="28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7E6A590-33E8-4E58-9E03-AD8A6BBD49B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Complaints about Grading</a:t>
            </a:r>
            <a:endParaRPr lang="en-CA" sz="36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05800" cy="4267200"/>
          </a:xfrm>
        </p:spPr>
        <p:txBody>
          <a:bodyPr/>
          <a:lstStyle/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 smtClean="0"/>
              <a:t>If you think that the grading of your </a:t>
            </a:r>
            <a:r>
              <a:rPr lang="en-US" sz="2800" b="1" dirty="0" smtClean="0">
                <a:solidFill>
                  <a:srgbClr val="00FFFF"/>
                </a:solidFill>
              </a:rPr>
              <a:t>homework</a:t>
            </a:r>
            <a:r>
              <a:rPr lang="en-US" sz="2800" dirty="0" smtClean="0"/>
              <a:t> was unfair, please talk to the TA</a:t>
            </a:r>
            <a:r>
              <a:rPr lang="en-US" sz="2800" dirty="0"/>
              <a:t> </a:t>
            </a:r>
            <a:r>
              <a:rPr lang="en-US" sz="2800" dirty="0" smtClean="0"/>
              <a:t>(to be announced).</a:t>
            </a:r>
          </a:p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 smtClean="0"/>
              <a:t>If you are still unhappy afterwards, please talk to me.</a:t>
            </a:r>
          </a:p>
          <a:p>
            <a:pPr marL="0" indent="0" eaLnBrk="1" hangingPunct="1">
              <a:spcAft>
                <a:spcPct val="50000"/>
              </a:spcAft>
              <a:defRPr/>
            </a:pPr>
            <a:r>
              <a:rPr lang="en-US" sz="2800" dirty="0"/>
              <a:t>If you think that the grading of your </a:t>
            </a:r>
            <a:r>
              <a:rPr lang="en-US" sz="2800" b="1" dirty="0" smtClean="0">
                <a:solidFill>
                  <a:srgbClr val="00FFFF"/>
                </a:solidFill>
              </a:rPr>
              <a:t>midterm exam</a:t>
            </a:r>
            <a:r>
              <a:rPr lang="en-US" sz="2800" dirty="0" smtClean="0"/>
              <a:t> </a:t>
            </a:r>
            <a:r>
              <a:rPr lang="en-US" sz="2800" dirty="0"/>
              <a:t>was unfair, please </a:t>
            </a:r>
            <a:r>
              <a:rPr lang="en-US" sz="2800" dirty="0" smtClean="0"/>
              <a:t>talk to me</a:t>
            </a:r>
            <a:endParaRPr lang="en-US" sz="2800" dirty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D7E6A590-33E8-4E58-9E03-AD8A6BBD49B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61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Why Care about Discrete Math?</a:t>
            </a:r>
            <a:endParaRPr lang="en-CA" sz="36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00100"/>
            <a:ext cx="8534400" cy="529590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Digital computers are based on discrete “atoms” (bits).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Therefore, both a computer’s 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00FFFF"/>
                </a:solidFill>
              </a:rPr>
              <a:t>structure (circuits)</a:t>
            </a:r>
            <a:r>
              <a:rPr lang="en-US" sz="2000" dirty="0" smtClean="0">
                <a:solidFill>
                  <a:srgbClr val="00FFFF"/>
                </a:solidFill>
              </a:rPr>
              <a:t>  </a:t>
            </a:r>
            <a:r>
              <a:rPr lang="en-US" dirty="0" smtClean="0"/>
              <a:t>and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00FFFF"/>
                </a:solidFill>
              </a:rPr>
              <a:t>operations (execution of algorithms)</a:t>
            </a:r>
            <a:endParaRPr lang="en-US" sz="2000" dirty="0">
              <a:solidFill>
                <a:srgbClr val="00FFFF"/>
              </a:solidFill>
            </a:endParaRPr>
          </a:p>
          <a:p>
            <a:pPr marL="457200" lvl="1" indent="0" eaLnBrk="1" hangingPunct="1">
              <a:buNone/>
              <a:defRPr/>
            </a:pPr>
            <a:r>
              <a:rPr lang="en-US" sz="2800" dirty="0" smtClean="0"/>
              <a:t>can be described by discrete math.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Most importantly, software engineers need to have a solid background in discrete mathematics in order to develop appropriate algorithms for given problems.</a:t>
            </a:r>
          </a:p>
          <a:p>
            <a:pPr marL="231775" indent="-231775" eaLnBrk="1" hangingPunct="1">
              <a:defRPr/>
            </a:pPr>
            <a:endParaRPr lang="en-US" sz="2800" dirty="0" smtClean="0"/>
          </a:p>
          <a:p>
            <a:pPr marL="231775" indent="-231775" eaLnBrk="1" hangingPunct="1">
              <a:defRPr/>
            </a:pPr>
            <a:endParaRPr lang="en-US" sz="2800" dirty="0"/>
          </a:p>
          <a:p>
            <a:pPr marL="231775" indent="-231775" eaLnBrk="1" hangingPunct="1">
              <a:defRPr/>
            </a:pPr>
            <a:endParaRPr lang="en-US" sz="2800" dirty="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defRPr>
            </a:lvl9pPr>
          </a:lstStyle>
          <a:p>
            <a:pPr eaLnBrk="1" hangingPunct="1"/>
            <a:fld id="{EFE82F18-C6A2-4FBE-ABAD-B9E7BF6AD98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">
  <a:themeElements>
    <a:clrScheme name="Custom 2">
      <a:dk1>
        <a:srgbClr val="005A8B"/>
      </a:dk1>
      <a:lt1>
        <a:srgbClr val="FFFFFF"/>
      </a:lt1>
      <a:dk2>
        <a:srgbClr val="A0CFEB"/>
      </a:dk2>
      <a:lt2>
        <a:srgbClr val="A79E70"/>
      </a:lt2>
      <a:accent1>
        <a:srgbClr val="D47600"/>
      </a:accent1>
      <a:accent2>
        <a:srgbClr val="988F86"/>
      </a:accent2>
      <a:accent3>
        <a:srgbClr val="C59217"/>
      </a:accent3>
      <a:accent4>
        <a:srgbClr val="A33F1F"/>
      </a:accent4>
      <a:accent5>
        <a:srgbClr val="CDE4F3"/>
      </a:accent5>
      <a:accent6>
        <a:srgbClr val="B28414"/>
      </a:accent6>
      <a:hlink>
        <a:srgbClr val="D47600"/>
      </a:hlink>
      <a:folHlink>
        <a:srgbClr val="A33F1F"/>
      </a:folHlink>
    </a:clrScheme>
    <a:fontScheme name="Blank Presentation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FFFFFF"/>
        </a:dk1>
        <a:lt1>
          <a:srgbClr val="FFFFFF"/>
        </a:lt1>
        <a:dk2>
          <a:srgbClr val="FFFFFF"/>
        </a:dk2>
        <a:lt2>
          <a:srgbClr val="005A8B"/>
        </a:lt2>
        <a:accent1>
          <a:srgbClr val="A0CFEB"/>
        </a:accent1>
        <a:accent2>
          <a:srgbClr val="C59217"/>
        </a:accent2>
        <a:accent3>
          <a:srgbClr val="FFFFFF"/>
        </a:accent3>
        <a:accent4>
          <a:srgbClr val="DADADA"/>
        </a:accent4>
        <a:accent5>
          <a:srgbClr val="CDE4F3"/>
        </a:accent5>
        <a:accent6>
          <a:srgbClr val="B28414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MB" id="{2ACCC333-872B-43E0-9A78-DB6CA1ED8258}" vid="{B144A003-F932-4EF7-8CF9-7FDB57AD8B2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UMB</Template>
  <TotalTime>12170</TotalTime>
  <Words>2615</Words>
  <Application>Microsoft Office PowerPoint</Application>
  <PresentationFormat>On-screen Show (4:3)</PresentationFormat>
  <Paragraphs>575</Paragraphs>
  <Slides>48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  <vt:variant>
        <vt:lpstr>Custom Shows</vt:lpstr>
      </vt:variant>
      <vt:variant>
        <vt:i4>1</vt:i4>
      </vt:variant>
    </vt:vector>
  </HeadingPairs>
  <TitlesOfParts>
    <vt:vector size="58" baseType="lpstr">
      <vt:lpstr>Arial</vt:lpstr>
      <vt:lpstr>Arial Bold</vt:lpstr>
      <vt:lpstr>Cambria Math</vt:lpstr>
      <vt:lpstr>Lucida Grande</vt:lpstr>
      <vt:lpstr>Symbol</vt:lpstr>
      <vt:lpstr>Times New Roman</vt:lpstr>
      <vt:lpstr>Wingdings</vt:lpstr>
      <vt:lpstr>ヒラギノ角ゴ Pro W3</vt:lpstr>
      <vt:lpstr>UMB</vt:lpstr>
      <vt:lpstr>Welcome to  CS220/MATH 320 –  Applied Discrete Mathematics  Summer 2020</vt:lpstr>
      <vt:lpstr>Instructor – Ramin Dehghanpoor</vt:lpstr>
      <vt:lpstr>Textbook and Course Website</vt:lpstr>
      <vt:lpstr>Your Evaluation</vt:lpstr>
      <vt:lpstr>Grading</vt:lpstr>
      <vt:lpstr>Course Requirements</vt:lpstr>
      <vt:lpstr>Academic Dishonesty</vt:lpstr>
      <vt:lpstr>Complaints about Grading</vt:lpstr>
      <vt:lpstr>Why Care about Discrete Math?</vt:lpstr>
      <vt:lpstr>Syllabus </vt:lpstr>
      <vt:lpstr>We will cover these parts of the book (8th edition):  1.1 1.3.1-1.3.4 1.4.1-1.4.10</vt:lpstr>
      <vt:lpstr>Logic</vt:lpstr>
      <vt:lpstr>The Statement/Proposition Game</vt:lpstr>
      <vt:lpstr>The Statement/Proposition Game</vt:lpstr>
      <vt:lpstr>The Statement/Proposition Game</vt:lpstr>
      <vt:lpstr>The Statement/Proposition Game</vt:lpstr>
      <vt:lpstr>The Statement/Proposition Game</vt:lpstr>
      <vt:lpstr>The Statement/Proposition Game</vt:lpstr>
      <vt:lpstr>The Statement/Proposition Game</vt:lpstr>
      <vt:lpstr>Combining Propositions</vt:lpstr>
      <vt:lpstr>Logical Operators (Connectives)</vt:lpstr>
      <vt:lpstr>Negation (NOT)</vt:lpstr>
      <vt:lpstr>Conjunction (AND)</vt:lpstr>
      <vt:lpstr>Disjunction (OR)</vt:lpstr>
      <vt:lpstr>Exclusive Or (XOR)</vt:lpstr>
      <vt:lpstr>Implication (if - then)</vt:lpstr>
      <vt:lpstr>Implication (if - then)</vt:lpstr>
      <vt:lpstr>P  Q terminologies</vt:lpstr>
      <vt:lpstr>Converse, Contrapositive, and Inverse of P  Q</vt:lpstr>
      <vt:lpstr>Biconditional (if and only if sometimes written as iff)</vt:lpstr>
      <vt:lpstr>Statements and Operators</vt:lpstr>
      <vt:lpstr>Statements and Operations</vt:lpstr>
      <vt:lpstr>Equivalent Statements</vt:lpstr>
      <vt:lpstr>Logic and Bit operations</vt:lpstr>
      <vt:lpstr>Tautologies and Contradictions</vt:lpstr>
      <vt:lpstr>Tautologies and Contradictions</vt:lpstr>
      <vt:lpstr>Some Logical Equivalences</vt:lpstr>
      <vt:lpstr>Some Logical Equivalences</vt:lpstr>
      <vt:lpstr>Predicates and Quantifiers</vt:lpstr>
      <vt:lpstr>Universal Quantification</vt:lpstr>
      <vt:lpstr>Universal Quantification</vt:lpstr>
      <vt:lpstr>Existential Quantification</vt:lpstr>
      <vt:lpstr>Existential Quantification</vt:lpstr>
      <vt:lpstr>Quantification</vt:lpstr>
      <vt:lpstr>Negation</vt:lpstr>
      <vt:lpstr>Quantification</vt:lpstr>
      <vt:lpstr>More Practice for Predicate Logic</vt:lpstr>
      <vt:lpstr>More Practice for Predicate Logic</vt:lpstr>
      <vt:lpstr>Custom Show 1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Pomplun</dc:creator>
  <cp:lastModifiedBy>Ramin Dehghanpoor</cp:lastModifiedBy>
  <cp:revision>168</cp:revision>
  <cp:lastPrinted>2015-01-30T03:28:54Z</cp:lastPrinted>
  <dcterms:created xsi:type="dcterms:W3CDTF">2001-02-24T00:16:35Z</dcterms:created>
  <dcterms:modified xsi:type="dcterms:W3CDTF">2020-06-07T03:26:08Z</dcterms:modified>
</cp:coreProperties>
</file>