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763" r:id="rId2"/>
    <p:sldId id="736" r:id="rId3"/>
    <p:sldId id="737" r:id="rId4"/>
    <p:sldId id="73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749" r:id="rId16"/>
    <p:sldId id="750" r:id="rId17"/>
    <p:sldId id="751" r:id="rId18"/>
    <p:sldId id="752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4" r:id="rId27"/>
    <p:sldId id="765" r:id="rId28"/>
    <p:sldId id="766" r:id="rId29"/>
    <p:sldId id="767" r:id="rId30"/>
    <p:sldId id="768" r:id="rId31"/>
    <p:sldId id="769" r:id="rId32"/>
    <p:sldId id="770" r:id="rId33"/>
    <p:sldId id="771" r:id="rId34"/>
    <p:sldId id="772" r:id="rId35"/>
    <p:sldId id="773" r:id="rId36"/>
    <p:sldId id="774" r:id="rId37"/>
    <p:sldId id="775" r:id="rId38"/>
    <p:sldId id="776" r:id="rId39"/>
    <p:sldId id="777" r:id="rId40"/>
    <p:sldId id="778" r:id="rId41"/>
    <p:sldId id="779" r:id="rId42"/>
    <p:sldId id="780" r:id="rId43"/>
    <p:sldId id="781" r:id="rId44"/>
    <p:sldId id="782" r:id="rId45"/>
    <p:sldId id="783" r:id="rId46"/>
    <p:sldId id="792" r:id="rId47"/>
    <p:sldId id="784" r:id="rId48"/>
    <p:sldId id="785" r:id="rId49"/>
    <p:sldId id="786" r:id="rId50"/>
    <p:sldId id="787" r:id="rId51"/>
    <p:sldId id="788" r:id="rId52"/>
    <p:sldId id="789" r:id="rId53"/>
    <p:sldId id="793" r:id="rId54"/>
    <p:sldId id="790" r:id="rId55"/>
    <p:sldId id="795" r:id="rId56"/>
    <p:sldId id="791" r:id="rId57"/>
    <p:sldId id="796" r:id="rId58"/>
    <p:sldId id="797" r:id="rId59"/>
    <p:sldId id="798" r:id="rId60"/>
    <p:sldId id="799" r:id="rId61"/>
    <p:sldId id="800" r:id="rId62"/>
    <p:sldId id="801" r:id="rId63"/>
    <p:sldId id="802" r:id="rId64"/>
    <p:sldId id="803" r:id="rId65"/>
    <p:sldId id="804" r:id="rId66"/>
    <p:sldId id="805" r:id="rId67"/>
    <p:sldId id="806" r:id="rId68"/>
    <p:sldId id="807" r:id="rId69"/>
    <p:sldId id="808" r:id="rId70"/>
    <p:sldId id="809" r:id="rId71"/>
    <p:sldId id="810" r:id="rId72"/>
    <p:sldId id="811" r:id="rId73"/>
    <p:sldId id="812" r:id="rId74"/>
    <p:sldId id="813" r:id="rId75"/>
    <p:sldId id="814" r:id="rId76"/>
    <p:sldId id="815" r:id="rId77"/>
  </p:sldIdLst>
  <p:sldSz cx="9144000" cy="6858000" type="screen4x3"/>
  <p:notesSz cx="7315200" cy="9601200"/>
  <p:embeddedFontLst>
    <p:embeddedFont>
      <p:font typeface="Arial Bold" panose="020B0704020202020204" pitchFamily="34" charset="0"/>
      <p:bold r:id="rId80"/>
    </p:embeddedFont>
    <p:embeddedFont>
      <p:font typeface="Comic Sans MS" panose="030F0702030302020204" pitchFamily="66" charset="0"/>
      <p:regular r:id="rId81"/>
      <p:bold r:id="rId82"/>
      <p:italic r:id="rId83"/>
      <p:boldItalic r:id="rId84"/>
    </p:embeddedFont>
    <p:embeddedFont>
      <p:font typeface="Cambria Math" panose="02040503050406030204" pitchFamily="18" charset="0"/>
      <p:regular r:id="rId85"/>
    </p:embeddedFont>
  </p:embeddedFontLst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00FFFF"/>
    <a:srgbClr val="FFFF00"/>
    <a:srgbClr val="00CC00"/>
    <a:srgbClr val="FF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2" autoAdjust="0"/>
  </p:normalViewPr>
  <p:slideViewPr>
    <p:cSldViewPr>
      <p:cViewPr varScale="1">
        <p:scale>
          <a:sx n="74" d="100"/>
          <a:sy n="74" d="100"/>
        </p:scale>
        <p:origin x="16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2.fntdata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8559C-8700-451E-B10D-3ACEEE93504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E5742-AFDB-4064-955F-3F8C1C589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715128EA-F394-4AFA-914C-43DBE0D155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16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7848600" cy="1143000"/>
          </a:xfrm>
        </p:spPr>
        <p:txBody>
          <a:bodyPr anchor="b"/>
          <a:lstStyle>
            <a:lvl1pPr>
              <a:defRPr sz="4000"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05A8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2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97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6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11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87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4609FF-03AC-4845-9FA5-005DA8F4EEF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78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635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white screen for ppt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2376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716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4572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6" charset="-128"/>
              </a:defRPr>
            </a:lvl9pPr>
          </a:lstStyle>
          <a:p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278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old" pitchFamily="1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5389"/>
          </a:solidFill>
          <a:latin typeface="Arial Bold" pitchFamily="1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 sz="2000">
          <a:solidFill>
            <a:srgbClr val="005A8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SzPct val="75000"/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n-lt"/>
          <a:ea typeface="+mn-ea"/>
          <a:cs typeface="+mn-cs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005389"/>
        </a:buClr>
        <a:buFont typeface="Lucida Grande" pitchFamily="36" charset="0"/>
        <a:buChar char="▸"/>
        <a:defRPr>
          <a:solidFill>
            <a:srgbClr val="005A8B"/>
          </a:solidFill>
          <a:latin typeface="+mj-lt"/>
          <a:ea typeface="+mn-ea"/>
          <a:cs typeface="+mn-cs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»"/>
        <a:defRPr sz="1100">
          <a:solidFill>
            <a:srgbClr val="005389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We will cover these parts of the book (8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edition):</a:t>
            </a:r>
            <a:br>
              <a:rPr lang="en-US" sz="3600" dirty="0" smtClean="0"/>
            </a:b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10.3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10.4.1-10.4.3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10.4.5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11.1.1-11.1.3 (up to page 788)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11.2.1, 11.2.2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11.4.1</a:t>
            </a:r>
            <a:r>
              <a:rPr lang="en-US" sz="2400" smtClean="0">
                <a:latin typeface="+mn-lt"/>
              </a:rPr>
              <a:t/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11.5</a:t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12.1</a:t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12.2.1</a:t>
            </a:r>
            <a:br>
              <a:rPr lang="en-US" sz="2400" smtClean="0">
                <a:latin typeface="+mn-lt"/>
              </a:rPr>
            </a:br>
            <a:r>
              <a:rPr lang="en-US" sz="2400" smtClean="0">
                <a:latin typeface="+mn-lt"/>
              </a:rPr>
              <a:t>12.3.1</a:t>
            </a:r>
            <a:endParaRPr lang="en-CA" sz="2400" dirty="0" smtClean="0">
              <a:latin typeface="+mn-lt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554B5E6-D35F-4581-8637-8FF7370EB20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5638800" cy="2438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What is the incidence matrix M for the following graph G based on the order of vertices a, b, c, d and edges 1, 2, 3, 4, 5, 6?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11A84ED-C101-4C5A-9A12-AC8BD13D00E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80964" name="Rectangle 4"/>
          <p:cNvSpPr>
            <a:spLocks noChangeArrowheads="1"/>
          </p:cNvSpPr>
          <p:nvPr/>
        </p:nvSpPr>
        <p:spPr bwMode="auto">
          <a:xfrm>
            <a:off x="228600" y="34290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endParaRPr lang="en-US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8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74799"/>
              </p:ext>
            </p:extLst>
          </p:nvPr>
        </p:nvGraphicFramePr>
        <p:xfrm>
          <a:off x="2133600" y="2819400"/>
          <a:ext cx="344805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3" imgW="1623042" imgH="899203" progId="Equation.3">
                  <p:embed/>
                </p:oleObj>
              </mc:Choice>
              <mc:Fallback>
                <p:oleObj name="Equation" r:id="rId3" imgW="1623042" imgH="899203" progId="Equation.3">
                  <p:embed/>
                  <p:pic>
                    <p:nvPicPr>
                      <p:cNvPr id="68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819400"/>
                        <a:ext cx="3448050" cy="1922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6" name="Rectangle 6"/>
          <p:cNvSpPr>
            <a:spLocks noChangeArrowheads="1"/>
          </p:cNvSpPr>
          <p:nvPr/>
        </p:nvSpPr>
        <p:spPr bwMode="auto">
          <a:xfrm>
            <a:off x="228600" y="50292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Incidence matrices of directed graphs contain two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1s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 column for edges connecting two vertices and one 1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per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column for loops.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48400" y="1066800"/>
            <a:ext cx="2514600" cy="2652713"/>
            <a:chOff x="3936" y="672"/>
            <a:chExt cx="1584" cy="1671"/>
          </a:xfrm>
        </p:grpSpPr>
        <p:sp>
          <p:nvSpPr>
            <p:cNvPr id="680968" name="Text Box 8"/>
            <p:cNvSpPr txBox="1">
              <a:spLocks noChangeArrowheads="1"/>
            </p:cNvSpPr>
            <p:nvPr/>
          </p:nvSpPr>
          <p:spPr bwMode="auto">
            <a:xfrm>
              <a:off x="4224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0969" name="AutoShape 9"/>
            <p:cNvSpPr>
              <a:spLocks noChangeArrowheads="1"/>
            </p:cNvSpPr>
            <p:nvPr/>
          </p:nvSpPr>
          <p:spPr bwMode="auto">
            <a:xfrm>
              <a:off x="5088" y="18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0970" name="AutoShape 10"/>
            <p:cNvSpPr>
              <a:spLocks noChangeArrowheads="1"/>
            </p:cNvSpPr>
            <p:nvPr/>
          </p:nvSpPr>
          <p:spPr bwMode="auto">
            <a:xfrm>
              <a:off x="4176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0971" name="AutoShape 11"/>
            <p:cNvSpPr>
              <a:spLocks noChangeArrowheads="1"/>
            </p:cNvSpPr>
            <p:nvPr/>
          </p:nvSpPr>
          <p:spPr bwMode="auto">
            <a:xfrm>
              <a:off x="4896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0972" name="AutoShape 12"/>
            <p:cNvSpPr>
              <a:spLocks noChangeArrowheads="1"/>
            </p:cNvSpPr>
            <p:nvPr/>
          </p:nvSpPr>
          <p:spPr bwMode="auto">
            <a:xfrm>
              <a:off x="4464" y="86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6640" name="AutoShape 13"/>
            <p:cNvCxnSpPr>
              <a:cxnSpLocks noChangeShapeType="1"/>
              <a:stCxn id="680971" idx="1"/>
              <a:endCxn id="680972" idx="5"/>
            </p:cNvCxnSpPr>
            <p:nvPr/>
          </p:nvCxnSpPr>
          <p:spPr bwMode="auto">
            <a:xfrm flipH="1" flipV="1">
              <a:off x="4546" y="946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AutoShape 14"/>
            <p:cNvCxnSpPr>
              <a:cxnSpLocks noChangeShapeType="1"/>
              <a:stCxn id="680970" idx="7"/>
              <a:endCxn id="680972" idx="3"/>
            </p:cNvCxnSpPr>
            <p:nvPr/>
          </p:nvCxnSpPr>
          <p:spPr bwMode="auto">
            <a:xfrm flipV="1">
              <a:off x="4258" y="946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AutoShape 15"/>
            <p:cNvCxnSpPr>
              <a:cxnSpLocks noChangeShapeType="1"/>
              <a:stCxn id="680972" idx="4"/>
              <a:endCxn id="680969" idx="1"/>
            </p:cNvCxnSpPr>
            <p:nvPr/>
          </p:nvCxnSpPr>
          <p:spPr bwMode="auto">
            <a:xfrm>
              <a:off x="4512" y="960"/>
              <a:ext cx="590" cy="92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16"/>
            <p:cNvCxnSpPr>
              <a:cxnSpLocks noChangeShapeType="1"/>
              <a:stCxn id="680970" idx="6"/>
              <a:endCxn id="680971" idx="2"/>
            </p:cNvCxnSpPr>
            <p:nvPr/>
          </p:nvCxnSpPr>
          <p:spPr bwMode="auto">
            <a:xfrm flipV="1">
              <a:off x="4272" y="1200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17"/>
            <p:cNvCxnSpPr>
              <a:cxnSpLocks noChangeShapeType="1"/>
              <a:stCxn id="680970" idx="5"/>
              <a:endCxn id="680969" idx="1"/>
            </p:cNvCxnSpPr>
            <p:nvPr/>
          </p:nvCxnSpPr>
          <p:spPr bwMode="auto">
            <a:xfrm>
              <a:off x="4258" y="1426"/>
              <a:ext cx="844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0978" name="Text Box 18"/>
            <p:cNvSpPr txBox="1">
              <a:spLocks noChangeArrowheads="1"/>
            </p:cNvSpPr>
            <p:nvPr/>
          </p:nvSpPr>
          <p:spPr bwMode="auto">
            <a:xfrm>
              <a:off x="5040" y="100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0979" name="Text Box 19"/>
            <p:cNvSpPr txBox="1">
              <a:spLocks noChangeArrowheads="1"/>
            </p:cNvSpPr>
            <p:nvPr/>
          </p:nvSpPr>
          <p:spPr bwMode="auto">
            <a:xfrm>
              <a:off x="5136" y="163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0980" name="Text Box 20"/>
            <p:cNvSpPr txBox="1">
              <a:spLocks noChangeArrowheads="1"/>
            </p:cNvSpPr>
            <p:nvPr/>
          </p:nvSpPr>
          <p:spPr bwMode="auto">
            <a:xfrm>
              <a:off x="3936" y="124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0981" name="Text Box 21"/>
            <p:cNvSpPr txBox="1">
              <a:spLocks noChangeArrowheads="1"/>
            </p:cNvSpPr>
            <p:nvPr/>
          </p:nvSpPr>
          <p:spPr bwMode="auto">
            <a:xfrm>
              <a:off x="4704" y="72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680982" name="Text Box 22"/>
            <p:cNvSpPr txBox="1">
              <a:spLocks noChangeArrowheads="1"/>
            </p:cNvSpPr>
            <p:nvPr/>
          </p:nvSpPr>
          <p:spPr bwMode="auto">
            <a:xfrm>
              <a:off x="4128" y="912"/>
              <a:ext cx="28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680983" name="Text Box 23"/>
            <p:cNvSpPr txBox="1">
              <a:spLocks noChangeArrowheads="1"/>
            </p:cNvSpPr>
            <p:nvPr/>
          </p:nvSpPr>
          <p:spPr bwMode="auto">
            <a:xfrm>
              <a:off x="4416" y="1584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4</a:t>
              </a:r>
            </a:p>
          </p:txBody>
        </p:sp>
        <p:sp>
          <p:nvSpPr>
            <p:cNvPr id="680984" name="Text Box 24"/>
            <p:cNvSpPr txBox="1">
              <a:spLocks noChangeArrowheads="1"/>
            </p:cNvSpPr>
            <p:nvPr/>
          </p:nvSpPr>
          <p:spPr bwMode="auto">
            <a:xfrm>
              <a:off x="4896" y="1344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5</a:t>
              </a:r>
            </a:p>
          </p:txBody>
        </p:sp>
        <p:sp>
          <p:nvSpPr>
            <p:cNvPr id="680985" name="Text Box 25"/>
            <p:cNvSpPr txBox="1">
              <a:spLocks noChangeArrowheads="1"/>
            </p:cNvSpPr>
            <p:nvPr/>
          </p:nvSpPr>
          <p:spPr bwMode="auto">
            <a:xfrm>
              <a:off x="4464" y="124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3</a:t>
              </a:r>
            </a:p>
          </p:txBody>
        </p:sp>
        <p:cxnSp>
          <p:nvCxnSpPr>
            <p:cNvPr id="26653" name="AutoShape 26"/>
            <p:cNvCxnSpPr>
              <a:cxnSpLocks noChangeShapeType="1"/>
              <a:stCxn id="680969" idx="2"/>
              <a:endCxn id="680969" idx="4"/>
            </p:cNvCxnSpPr>
            <p:nvPr/>
          </p:nvCxnSpPr>
          <p:spPr bwMode="auto">
            <a:xfrm rot="10800000" flipH="1" flipV="1">
              <a:off x="5088" y="1920"/>
              <a:ext cx="48" cy="48"/>
            </a:xfrm>
            <a:prstGeom prst="curvedConnector4">
              <a:avLst>
                <a:gd name="adj1" fmla="val -300000"/>
                <a:gd name="adj2" fmla="val 400000"/>
              </a:avLst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0987" name="Text Box 27"/>
            <p:cNvSpPr txBox="1">
              <a:spLocks noChangeArrowheads="1"/>
            </p:cNvSpPr>
            <p:nvPr/>
          </p:nvSpPr>
          <p:spPr bwMode="auto">
            <a:xfrm>
              <a:off x="4752" y="201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0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 autoUpdateAnimBg="0"/>
      <p:bldP spid="680964" grpId="0" autoUpdateAnimBg="0"/>
      <p:bldP spid="6809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Isomorphism of Graphs</a:t>
            </a:r>
            <a:endParaRPr lang="en-CA" sz="36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382000" cy="5410200"/>
          </a:xfrm>
        </p:spPr>
        <p:txBody>
          <a:bodyPr/>
          <a:lstStyle/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The simple graphs G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= (V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) and G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 = (V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) are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isomorphic</a:t>
            </a:r>
            <a:r>
              <a:rPr lang="en-US" sz="2800" dirty="0">
                <a:sym typeface="Symbol" pitchFamily="18" charset="2"/>
              </a:rPr>
              <a:t> if there is a bijection (an one-to-one and onto function) f from 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to V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 with the property that a and b are adjacent in G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if and only if f(a) and f(b) are adjacent in G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for all a and b in 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Such a function f is called an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isomorphism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In other words, G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and G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 are isomorphic if their vertices can be ordered in such a way that the adjacency matrices M</a:t>
            </a:r>
            <a:r>
              <a:rPr lang="en-US" sz="2800" baseline="-25000" dirty="0">
                <a:sym typeface="Symbol" pitchFamily="18" charset="2"/>
              </a:rPr>
              <a:t>G</a:t>
            </a:r>
            <a:r>
              <a:rPr lang="en-US" sz="2800" baseline="-46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 and M</a:t>
            </a:r>
            <a:r>
              <a:rPr lang="en-US" sz="2800" baseline="-25000" dirty="0">
                <a:sym typeface="Symbol" pitchFamily="18" charset="2"/>
              </a:rPr>
              <a:t>G</a:t>
            </a:r>
            <a:r>
              <a:rPr lang="en-US" sz="2800" baseline="-46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 are identical.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C1EED61-6B4C-4965-A618-4E165397182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Isomorphism of Graphs</a:t>
            </a:r>
            <a:endParaRPr lang="en-CA" sz="3600"/>
          </a:p>
        </p:txBody>
      </p:sp>
      <p:sp>
        <p:nvSpPr>
          <p:cNvPr id="68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From a visual standpoint, G</a:t>
            </a:r>
            <a:r>
              <a:rPr lang="en-US" sz="2800" baseline="-25000">
                <a:sym typeface="Symbol" pitchFamily="18" charset="2"/>
              </a:rPr>
              <a:t>1</a:t>
            </a:r>
            <a:r>
              <a:rPr lang="en-US" sz="2800">
                <a:sym typeface="Symbol" pitchFamily="18" charset="2"/>
              </a:rPr>
              <a:t> and G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are isomorphic if they can be arranged in such a way that their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displays are identical</a:t>
            </a:r>
            <a:r>
              <a:rPr lang="en-US" sz="2800">
                <a:sym typeface="Symbol" pitchFamily="18" charset="2"/>
              </a:rPr>
              <a:t> (of course without changing adjacency).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Unfortunately, for two simple graphs, each with n vertices, there are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n! possible isomorphisms</a:t>
            </a:r>
            <a:r>
              <a:rPr lang="en-US" sz="2800">
                <a:sym typeface="Symbol" pitchFamily="18" charset="2"/>
              </a:rPr>
              <a:t> that we have to check in order to show that these graphs are isomorphic.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However, showing that two graphs are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n-US" sz="2800">
                <a:sym typeface="Symbol" pitchFamily="18" charset="2"/>
              </a:rPr>
              <a:t> isomorphic can be easy.</a:t>
            </a:r>
            <a:endParaRPr lang="en-US" sz="3200">
              <a:sym typeface="Symbol" pitchFamily="18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9BA0EE-219A-4382-963A-B561C060364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31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Isomorphism of Graphs</a:t>
            </a:r>
            <a:endParaRPr lang="en-CA" sz="360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077200" cy="5257800"/>
          </a:xfrm>
        </p:spPr>
        <p:txBody>
          <a:bodyPr/>
          <a:lstStyle/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this purpose we can check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invariants</a:t>
            </a:r>
            <a:r>
              <a:rPr lang="en-US" sz="2800" dirty="0">
                <a:sym typeface="Symbol" pitchFamily="18" charset="2"/>
              </a:rPr>
              <a:t>, that is, properties that two isomorphic simple graphs must both have.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example, they must have</a:t>
            </a:r>
          </a:p>
          <a:p>
            <a:pPr marL="0" indent="0" algn="just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the same number of vertices,</a:t>
            </a:r>
          </a:p>
          <a:p>
            <a:pPr marL="0" indent="0" algn="just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the same number of edges, and</a:t>
            </a:r>
          </a:p>
          <a:p>
            <a:pPr marL="0" indent="0" algn="just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  the same degrees of vertices.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Note that two graphs that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differ</a:t>
            </a:r>
            <a:r>
              <a:rPr lang="en-US" sz="2800" dirty="0">
                <a:sym typeface="Symbol" pitchFamily="18" charset="2"/>
              </a:rPr>
              <a:t> in any of these invariants are not isomorphic, but two graphs that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match</a:t>
            </a:r>
            <a:r>
              <a:rPr lang="en-US" sz="2800" dirty="0">
                <a:sym typeface="Symbol" pitchFamily="18" charset="2"/>
              </a:rPr>
              <a:t> in all of them are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not necessarily</a:t>
            </a:r>
            <a:r>
              <a:rPr lang="en-US" sz="2800" dirty="0">
                <a:sym typeface="Symbol" pitchFamily="18" charset="2"/>
              </a:rPr>
              <a:t> isomorphic.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CF6EF99-0881-4550-86D9-1FE1FD5111A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4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Isomorphism of Graphs</a:t>
            </a:r>
            <a:endParaRPr lang="en-CA" sz="3600"/>
          </a:p>
        </p:txBody>
      </p:sp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685800"/>
            <a:ext cx="90678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 I:</a:t>
            </a:r>
            <a:r>
              <a:rPr lang="en-US" sz="2800">
                <a:sym typeface="Symbol" pitchFamily="18" charset="2"/>
              </a:rPr>
              <a:t> Are the following two graphs isomorphic?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EC13FFF-A64D-40BA-A9DF-004F7C63E289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14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1143000"/>
            <a:ext cx="2514600" cy="2271713"/>
            <a:chOff x="528" y="672"/>
            <a:chExt cx="1584" cy="1431"/>
          </a:xfrm>
        </p:grpSpPr>
        <p:sp>
          <p:nvSpPr>
            <p:cNvPr id="685061" name="AutoShape 5"/>
            <p:cNvSpPr>
              <a:spLocks noChangeArrowheads="1"/>
            </p:cNvSpPr>
            <p:nvPr/>
          </p:nvSpPr>
          <p:spPr bwMode="auto">
            <a:xfrm>
              <a:off x="1488" y="18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62" name="Text Box 6"/>
            <p:cNvSpPr txBox="1">
              <a:spLocks noChangeArrowheads="1"/>
            </p:cNvSpPr>
            <p:nvPr/>
          </p:nvSpPr>
          <p:spPr bwMode="auto">
            <a:xfrm>
              <a:off x="1728" y="177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63" name="AutoShape 7"/>
            <p:cNvSpPr>
              <a:spLocks noChangeArrowheads="1"/>
            </p:cNvSpPr>
            <p:nvPr/>
          </p:nvSpPr>
          <p:spPr bwMode="auto">
            <a:xfrm>
              <a:off x="720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64" name="AutoShape 8"/>
            <p:cNvSpPr>
              <a:spLocks noChangeArrowheads="1"/>
            </p:cNvSpPr>
            <p:nvPr/>
          </p:nvSpPr>
          <p:spPr bwMode="auto">
            <a:xfrm>
              <a:off x="1200" y="144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65" name="AutoShape 9"/>
            <p:cNvSpPr>
              <a:spLocks noChangeArrowheads="1"/>
            </p:cNvSpPr>
            <p:nvPr/>
          </p:nvSpPr>
          <p:spPr bwMode="auto">
            <a:xfrm>
              <a:off x="1728" y="148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66" name="AutoShape 10"/>
            <p:cNvSpPr>
              <a:spLocks noChangeArrowheads="1"/>
            </p:cNvSpPr>
            <p:nvPr/>
          </p:nvSpPr>
          <p:spPr bwMode="auto">
            <a:xfrm>
              <a:off x="1248" y="100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67" name="Text Box 11"/>
            <p:cNvSpPr txBox="1">
              <a:spLocks noChangeArrowheads="1"/>
            </p:cNvSpPr>
            <p:nvPr/>
          </p:nvSpPr>
          <p:spPr bwMode="auto">
            <a:xfrm>
              <a:off x="1152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68" name="Text Box 12"/>
            <p:cNvSpPr txBox="1">
              <a:spLocks noChangeArrowheads="1"/>
            </p:cNvSpPr>
            <p:nvPr/>
          </p:nvSpPr>
          <p:spPr bwMode="auto">
            <a:xfrm>
              <a:off x="960" y="1200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69" name="Text Box 13"/>
            <p:cNvSpPr txBox="1">
              <a:spLocks noChangeArrowheads="1"/>
            </p:cNvSpPr>
            <p:nvPr/>
          </p:nvSpPr>
          <p:spPr bwMode="auto">
            <a:xfrm>
              <a:off x="528" y="177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70" name="Text Box 14"/>
            <p:cNvSpPr txBox="1">
              <a:spLocks noChangeArrowheads="1"/>
            </p:cNvSpPr>
            <p:nvPr/>
          </p:nvSpPr>
          <p:spPr bwMode="auto">
            <a:xfrm>
              <a:off x="1728" y="120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4132" name="AutoShape 15"/>
            <p:cNvCxnSpPr>
              <a:cxnSpLocks noChangeShapeType="1"/>
              <a:stCxn id="685061" idx="0"/>
              <a:endCxn id="685065" idx="4"/>
            </p:cNvCxnSpPr>
            <p:nvPr/>
          </p:nvCxnSpPr>
          <p:spPr bwMode="auto">
            <a:xfrm flipV="1">
              <a:off x="1536" y="1584"/>
              <a:ext cx="240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3" name="AutoShape 16"/>
            <p:cNvCxnSpPr>
              <a:cxnSpLocks noChangeShapeType="1"/>
              <a:stCxn id="685061" idx="2"/>
              <a:endCxn id="685063" idx="6"/>
            </p:cNvCxnSpPr>
            <p:nvPr/>
          </p:nvCxnSpPr>
          <p:spPr bwMode="auto">
            <a:xfrm flipH="1" flipV="1">
              <a:off x="816" y="1776"/>
              <a:ext cx="672" cy="14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4" name="AutoShape 17"/>
            <p:cNvCxnSpPr>
              <a:cxnSpLocks noChangeShapeType="1"/>
              <a:stCxn id="685063" idx="0"/>
              <a:endCxn id="685064" idx="4"/>
            </p:cNvCxnSpPr>
            <p:nvPr/>
          </p:nvCxnSpPr>
          <p:spPr bwMode="auto">
            <a:xfrm flipV="1">
              <a:off x="768" y="1536"/>
              <a:ext cx="480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5" name="AutoShape 18"/>
            <p:cNvCxnSpPr>
              <a:cxnSpLocks noChangeShapeType="1"/>
              <a:stCxn id="685064" idx="7"/>
              <a:endCxn id="685066" idx="3"/>
            </p:cNvCxnSpPr>
            <p:nvPr/>
          </p:nvCxnSpPr>
          <p:spPr bwMode="auto">
            <a:xfrm flipH="1" flipV="1">
              <a:off x="1262" y="1090"/>
              <a:ext cx="20" cy="3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6" name="AutoShape 19"/>
            <p:cNvCxnSpPr>
              <a:cxnSpLocks noChangeShapeType="1"/>
              <a:stCxn id="685066" idx="5"/>
              <a:endCxn id="685065" idx="1"/>
            </p:cNvCxnSpPr>
            <p:nvPr/>
          </p:nvCxnSpPr>
          <p:spPr bwMode="auto">
            <a:xfrm>
              <a:off x="1330" y="1090"/>
              <a:ext cx="412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7" name="AutoShape 20"/>
            <p:cNvCxnSpPr>
              <a:cxnSpLocks noChangeShapeType="1"/>
              <a:stCxn id="685064" idx="5"/>
              <a:endCxn id="685061" idx="1"/>
            </p:cNvCxnSpPr>
            <p:nvPr/>
          </p:nvCxnSpPr>
          <p:spPr bwMode="auto">
            <a:xfrm>
              <a:off x="1282" y="1522"/>
              <a:ext cx="220" cy="3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00600" y="1295400"/>
            <a:ext cx="2667000" cy="2043113"/>
            <a:chOff x="3024" y="720"/>
            <a:chExt cx="1680" cy="1287"/>
          </a:xfrm>
        </p:grpSpPr>
        <p:sp>
          <p:nvSpPr>
            <p:cNvPr id="685078" name="AutoShape 22"/>
            <p:cNvSpPr>
              <a:spLocks noChangeArrowheads="1"/>
            </p:cNvSpPr>
            <p:nvPr/>
          </p:nvSpPr>
          <p:spPr bwMode="auto">
            <a:xfrm>
              <a:off x="3312" y="17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79" name="Text Box 23"/>
            <p:cNvSpPr txBox="1">
              <a:spLocks noChangeArrowheads="1"/>
            </p:cNvSpPr>
            <p:nvPr/>
          </p:nvSpPr>
          <p:spPr bwMode="auto">
            <a:xfrm>
              <a:off x="4320" y="168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80" name="AutoShape 24"/>
            <p:cNvSpPr>
              <a:spLocks noChangeArrowheads="1"/>
            </p:cNvSpPr>
            <p:nvPr/>
          </p:nvSpPr>
          <p:spPr bwMode="auto">
            <a:xfrm>
              <a:off x="3888" y="158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81" name="AutoShape 25"/>
            <p:cNvSpPr>
              <a:spLocks noChangeArrowheads="1"/>
            </p:cNvSpPr>
            <p:nvPr/>
          </p:nvSpPr>
          <p:spPr bwMode="auto">
            <a:xfrm>
              <a:off x="3744" y="105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82" name="AutoShape 26"/>
            <p:cNvSpPr>
              <a:spLocks noChangeArrowheads="1"/>
            </p:cNvSpPr>
            <p:nvPr/>
          </p:nvSpPr>
          <p:spPr bwMode="auto">
            <a:xfrm>
              <a:off x="4224" y="17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83" name="AutoShape 27"/>
            <p:cNvSpPr>
              <a:spLocks noChangeArrowheads="1"/>
            </p:cNvSpPr>
            <p:nvPr/>
          </p:nvSpPr>
          <p:spPr bwMode="auto">
            <a:xfrm>
              <a:off x="4128" y="129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5084" name="Text Box 28"/>
            <p:cNvSpPr txBox="1">
              <a:spLocks noChangeArrowheads="1"/>
            </p:cNvSpPr>
            <p:nvPr/>
          </p:nvSpPr>
          <p:spPr bwMode="auto">
            <a:xfrm>
              <a:off x="3648" y="72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85" name="Text Box 29"/>
            <p:cNvSpPr txBox="1">
              <a:spLocks noChangeArrowheads="1"/>
            </p:cNvSpPr>
            <p:nvPr/>
          </p:nvSpPr>
          <p:spPr bwMode="auto">
            <a:xfrm>
              <a:off x="3696" y="1392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86" name="Text Box 30"/>
            <p:cNvSpPr txBox="1">
              <a:spLocks noChangeArrowheads="1"/>
            </p:cNvSpPr>
            <p:nvPr/>
          </p:nvSpPr>
          <p:spPr bwMode="auto">
            <a:xfrm>
              <a:off x="3024" y="1632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5087" name="Text Box 31"/>
            <p:cNvSpPr txBox="1">
              <a:spLocks noChangeArrowheads="1"/>
            </p:cNvSpPr>
            <p:nvPr/>
          </p:nvSpPr>
          <p:spPr bwMode="auto">
            <a:xfrm>
              <a:off x="4224" y="115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4116" name="AutoShape 32"/>
            <p:cNvCxnSpPr>
              <a:cxnSpLocks noChangeShapeType="1"/>
              <a:stCxn id="685078" idx="6"/>
              <a:endCxn id="685082" idx="2"/>
            </p:cNvCxnSpPr>
            <p:nvPr/>
          </p:nvCxnSpPr>
          <p:spPr bwMode="auto">
            <a:xfrm>
              <a:off x="3408" y="1824"/>
              <a:ext cx="816" cy="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7" name="AutoShape 33"/>
            <p:cNvCxnSpPr>
              <a:cxnSpLocks noChangeShapeType="1"/>
              <a:stCxn id="685078" idx="7"/>
              <a:endCxn id="685080" idx="3"/>
            </p:cNvCxnSpPr>
            <p:nvPr/>
          </p:nvCxnSpPr>
          <p:spPr bwMode="auto">
            <a:xfrm flipV="1">
              <a:off x="3394" y="1666"/>
              <a:ext cx="508" cy="12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34"/>
            <p:cNvCxnSpPr>
              <a:cxnSpLocks noChangeShapeType="1"/>
              <a:stCxn id="685080" idx="0"/>
              <a:endCxn id="685081" idx="4"/>
            </p:cNvCxnSpPr>
            <p:nvPr/>
          </p:nvCxnSpPr>
          <p:spPr bwMode="auto">
            <a:xfrm flipH="1" flipV="1">
              <a:off x="3792" y="1152"/>
              <a:ext cx="144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35"/>
            <p:cNvCxnSpPr>
              <a:cxnSpLocks noChangeShapeType="1"/>
              <a:stCxn id="685081" idx="5"/>
              <a:endCxn id="685083" idx="2"/>
            </p:cNvCxnSpPr>
            <p:nvPr/>
          </p:nvCxnSpPr>
          <p:spPr bwMode="auto">
            <a:xfrm>
              <a:off x="3826" y="1138"/>
              <a:ext cx="302" cy="20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AutoShape 36"/>
            <p:cNvCxnSpPr>
              <a:cxnSpLocks noChangeShapeType="1"/>
              <a:stCxn id="685083" idx="5"/>
              <a:endCxn id="685082" idx="1"/>
            </p:cNvCxnSpPr>
            <p:nvPr/>
          </p:nvCxnSpPr>
          <p:spPr bwMode="auto">
            <a:xfrm>
              <a:off x="4210" y="1378"/>
              <a:ext cx="28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1" name="AutoShape 37"/>
            <p:cNvCxnSpPr>
              <a:cxnSpLocks noChangeShapeType="1"/>
              <a:stCxn id="685081" idx="3"/>
              <a:endCxn id="685078" idx="1"/>
            </p:cNvCxnSpPr>
            <p:nvPr/>
          </p:nvCxnSpPr>
          <p:spPr bwMode="auto">
            <a:xfrm flipH="1">
              <a:off x="3326" y="1138"/>
              <a:ext cx="432" cy="65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5094" name="Rectangle 38"/>
          <p:cNvSpPr>
            <a:spLocks noChangeArrowheads="1"/>
          </p:cNvSpPr>
          <p:nvPr/>
        </p:nvSpPr>
        <p:spPr bwMode="auto">
          <a:xfrm>
            <a:off x="228600" y="3657600"/>
            <a:ext cx="822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they are isomorphic, because they can be arranged to look identical. You can see this if in the right graph you move vertex b to the left of the edge {a, c}. Then the isomorphism f from the left to the right graph is: f(a) = e, f(b) = a, 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f(c) = b, f(d) = c, f(e) = d. </a:t>
            </a:r>
          </a:p>
        </p:txBody>
      </p:sp>
    </p:spTree>
    <p:extLst>
      <p:ext uri="{BB962C8B-B14F-4D97-AF65-F5344CB8AC3E}">
        <p14:creationId xmlns:p14="http://schemas.microsoft.com/office/powerpoint/2010/main" val="197698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 autoUpdateAnimBg="0"/>
      <p:bldP spid="6850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Isomorphism of Graphs</a:t>
            </a:r>
            <a:endParaRPr lang="en-CA" sz="360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 II:</a:t>
            </a:r>
            <a:r>
              <a:rPr lang="en-US" sz="2800">
                <a:sym typeface="Symbol" pitchFamily="18" charset="2"/>
              </a:rPr>
              <a:t> How about these two graphs?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823F1D9-4BC8-43D0-B94A-03FCF6F8B41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15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1447800"/>
            <a:ext cx="2667000" cy="2576513"/>
            <a:chOff x="480" y="912"/>
            <a:chExt cx="1680" cy="1623"/>
          </a:xfrm>
        </p:grpSpPr>
        <p:sp>
          <p:nvSpPr>
            <p:cNvPr id="686085" name="AutoShape 5"/>
            <p:cNvSpPr>
              <a:spLocks noChangeArrowheads="1"/>
            </p:cNvSpPr>
            <p:nvPr/>
          </p:nvSpPr>
          <p:spPr bwMode="auto">
            <a:xfrm>
              <a:off x="1632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086" name="Text Box 6"/>
            <p:cNvSpPr txBox="1">
              <a:spLocks noChangeArrowheads="1"/>
            </p:cNvSpPr>
            <p:nvPr/>
          </p:nvSpPr>
          <p:spPr bwMode="auto">
            <a:xfrm>
              <a:off x="1776" y="220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087" name="AutoShape 7"/>
            <p:cNvSpPr>
              <a:spLocks noChangeArrowheads="1"/>
            </p:cNvSpPr>
            <p:nvPr/>
          </p:nvSpPr>
          <p:spPr bwMode="auto">
            <a:xfrm>
              <a:off x="720" y="196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088" name="AutoShape 8"/>
            <p:cNvSpPr>
              <a:spLocks noChangeArrowheads="1"/>
            </p:cNvSpPr>
            <p:nvPr/>
          </p:nvSpPr>
          <p:spPr bwMode="auto">
            <a:xfrm>
              <a:off x="768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089" name="AutoShape 9"/>
            <p:cNvSpPr>
              <a:spLocks noChangeArrowheads="1"/>
            </p:cNvSpPr>
            <p:nvPr/>
          </p:nvSpPr>
          <p:spPr bwMode="auto">
            <a:xfrm>
              <a:off x="1728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090" name="AutoShape 10"/>
            <p:cNvSpPr>
              <a:spLocks noChangeArrowheads="1"/>
            </p:cNvSpPr>
            <p:nvPr/>
          </p:nvSpPr>
          <p:spPr bwMode="auto">
            <a:xfrm>
              <a:off x="1248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091" name="Text Box 11"/>
            <p:cNvSpPr txBox="1">
              <a:spLocks noChangeArrowheads="1"/>
            </p:cNvSpPr>
            <p:nvPr/>
          </p:nvSpPr>
          <p:spPr bwMode="auto">
            <a:xfrm>
              <a:off x="1152" y="91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092" name="Text Box 12"/>
            <p:cNvSpPr txBox="1">
              <a:spLocks noChangeArrowheads="1"/>
            </p:cNvSpPr>
            <p:nvPr/>
          </p:nvSpPr>
          <p:spPr bwMode="auto">
            <a:xfrm>
              <a:off x="480" y="1152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093" name="Text Box 13"/>
            <p:cNvSpPr txBox="1">
              <a:spLocks noChangeArrowheads="1"/>
            </p:cNvSpPr>
            <p:nvPr/>
          </p:nvSpPr>
          <p:spPr bwMode="auto">
            <a:xfrm>
              <a:off x="528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094" name="Text Box 14"/>
            <p:cNvSpPr txBox="1">
              <a:spLocks noChangeArrowheads="1"/>
            </p:cNvSpPr>
            <p:nvPr/>
          </p:nvSpPr>
          <p:spPr bwMode="auto">
            <a:xfrm>
              <a:off x="1728" y="14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5156" name="AutoShape 15"/>
            <p:cNvCxnSpPr>
              <a:cxnSpLocks noChangeShapeType="1"/>
              <a:stCxn id="686085" idx="0"/>
              <a:endCxn id="686089" idx="4"/>
            </p:cNvCxnSpPr>
            <p:nvPr/>
          </p:nvCxnSpPr>
          <p:spPr bwMode="auto">
            <a:xfrm flipV="1">
              <a:off x="1680" y="1824"/>
              <a:ext cx="96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AutoShape 16"/>
            <p:cNvCxnSpPr>
              <a:cxnSpLocks noChangeShapeType="1"/>
              <a:stCxn id="686085" idx="2"/>
              <a:endCxn id="686087" idx="6"/>
            </p:cNvCxnSpPr>
            <p:nvPr/>
          </p:nvCxnSpPr>
          <p:spPr bwMode="auto">
            <a:xfrm flipH="1" flipV="1">
              <a:off x="816" y="2016"/>
              <a:ext cx="816" cy="38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8" name="AutoShape 17"/>
            <p:cNvCxnSpPr>
              <a:cxnSpLocks noChangeShapeType="1"/>
              <a:stCxn id="686087" idx="0"/>
              <a:endCxn id="686088" idx="4"/>
            </p:cNvCxnSpPr>
            <p:nvPr/>
          </p:nvCxnSpPr>
          <p:spPr bwMode="auto">
            <a:xfrm flipV="1">
              <a:off x="768" y="1440"/>
              <a:ext cx="48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9" name="AutoShape 18"/>
            <p:cNvCxnSpPr>
              <a:cxnSpLocks noChangeShapeType="1"/>
              <a:stCxn id="686088" idx="7"/>
              <a:endCxn id="686090" idx="3"/>
            </p:cNvCxnSpPr>
            <p:nvPr/>
          </p:nvCxnSpPr>
          <p:spPr bwMode="auto">
            <a:xfrm flipV="1">
              <a:off x="850" y="1330"/>
              <a:ext cx="412" cy="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AutoShape 19"/>
            <p:cNvCxnSpPr>
              <a:cxnSpLocks noChangeShapeType="1"/>
              <a:stCxn id="686090" idx="5"/>
              <a:endCxn id="686089" idx="1"/>
            </p:cNvCxnSpPr>
            <p:nvPr/>
          </p:nvCxnSpPr>
          <p:spPr bwMode="auto">
            <a:xfrm>
              <a:off x="1330" y="1330"/>
              <a:ext cx="412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AutoShape 20"/>
            <p:cNvCxnSpPr>
              <a:cxnSpLocks noChangeShapeType="1"/>
              <a:stCxn id="686088" idx="5"/>
              <a:endCxn id="686085" idx="1"/>
            </p:cNvCxnSpPr>
            <p:nvPr/>
          </p:nvCxnSpPr>
          <p:spPr bwMode="auto">
            <a:xfrm>
              <a:off x="850" y="1426"/>
              <a:ext cx="796" cy="94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800600" y="1600200"/>
            <a:ext cx="2667000" cy="2347913"/>
            <a:chOff x="3024" y="1008"/>
            <a:chExt cx="1680" cy="1479"/>
          </a:xfrm>
        </p:grpSpPr>
        <p:sp>
          <p:nvSpPr>
            <p:cNvPr id="686102" name="AutoShape 22"/>
            <p:cNvSpPr>
              <a:spLocks noChangeArrowheads="1"/>
            </p:cNvSpPr>
            <p:nvPr/>
          </p:nvSpPr>
          <p:spPr bwMode="auto">
            <a:xfrm>
              <a:off x="3312" y="220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03" name="Text Box 23"/>
            <p:cNvSpPr txBox="1">
              <a:spLocks noChangeArrowheads="1"/>
            </p:cNvSpPr>
            <p:nvPr/>
          </p:nvSpPr>
          <p:spPr bwMode="auto">
            <a:xfrm>
              <a:off x="4272" y="216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104" name="AutoShape 24"/>
            <p:cNvSpPr>
              <a:spLocks noChangeArrowheads="1"/>
            </p:cNvSpPr>
            <p:nvPr/>
          </p:nvSpPr>
          <p:spPr bwMode="auto">
            <a:xfrm>
              <a:off x="3888" y="17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05" name="AutoShape 25"/>
            <p:cNvSpPr>
              <a:spLocks noChangeArrowheads="1"/>
            </p:cNvSpPr>
            <p:nvPr/>
          </p:nvSpPr>
          <p:spPr bwMode="auto">
            <a:xfrm>
              <a:off x="3312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06" name="AutoShape 26"/>
            <p:cNvSpPr>
              <a:spLocks noChangeArrowheads="1"/>
            </p:cNvSpPr>
            <p:nvPr/>
          </p:nvSpPr>
          <p:spPr bwMode="auto">
            <a:xfrm>
              <a:off x="4176" y="21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07" name="AutoShape 27"/>
            <p:cNvSpPr>
              <a:spLocks noChangeArrowheads="1"/>
            </p:cNvSpPr>
            <p:nvPr/>
          </p:nvSpPr>
          <p:spPr bwMode="auto">
            <a:xfrm>
              <a:off x="4128" y="148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6108" name="Text Box 28"/>
            <p:cNvSpPr txBox="1">
              <a:spLocks noChangeArrowheads="1"/>
            </p:cNvSpPr>
            <p:nvPr/>
          </p:nvSpPr>
          <p:spPr bwMode="auto">
            <a:xfrm>
              <a:off x="3072" y="100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109" name="Text Box 29"/>
            <p:cNvSpPr txBox="1">
              <a:spLocks noChangeArrowheads="1"/>
            </p:cNvSpPr>
            <p:nvPr/>
          </p:nvSpPr>
          <p:spPr bwMode="auto">
            <a:xfrm>
              <a:off x="4032" y="1680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110" name="Text Box 30"/>
            <p:cNvSpPr txBox="1">
              <a:spLocks noChangeArrowheads="1"/>
            </p:cNvSpPr>
            <p:nvPr/>
          </p:nvSpPr>
          <p:spPr bwMode="auto">
            <a:xfrm>
              <a:off x="3024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86111" name="Text Box 31"/>
            <p:cNvSpPr txBox="1">
              <a:spLocks noChangeArrowheads="1"/>
            </p:cNvSpPr>
            <p:nvPr/>
          </p:nvSpPr>
          <p:spPr bwMode="auto">
            <a:xfrm>
              <a:off x="4320" y="14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5140" name="AutoShape 32"/>
            <p:cNvCxnSpPr>
              <a:cxnSpLocks noChangeShapeType="1"/>
              <a:stCxn id="686102" idx="6"/>
              <a:endCxn id="686106" idx="2"/>
            </p:cNvCxnSpPr>
            <p:nvPr/>
          </p:nvCxnSpPr>
          <p:spPr bwMode="auto">
            <a:xfrm flipV="1">
              <a:off x="3408" y="2208"/>
              <a:ext cx="768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1" name="AutoShape 33"/>
            <p:cNvCxnSpPr>
              <a:cxnSpLocks noChangeShapeType="1"/>
              <a:stCxn id="686102" idx="7"/>
              <a:endCxn id="686104" idx="3"/>
            </p:cNvCxnSpPr>
            <p:nvPr/>
          </p:nvCxnSpPr>
          <p:spPr bwMode="auto">
            <a:xfrm flipV="1">
              <a:off x="3394" y="1858"/>
              <a:ext cx="508" cy="3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2" name="AutoShape 34"/>
            <p:cNvCxnSpPr>
              <a:cxnSpLocks noChangeShapeType="1"/>
              <a:stCxn id="686104" idx="0"/>
              <a:endCxn id="686105" idx="4"/>
            </p:cNvCxnSpPr>
            <p:nvPr/>
          </p:nvCxnSpPr>
          <p:spPr bwMode="auto">
            <a:xfrm flipH="1" flipV="1">
              <a:off x="3360" y="1248"/>
              <a:ext cx="576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3" name="AutoShape 35"/>
            <p:cNvCxnSpPr>
              <a:cxnSpLocks noChangeShapeType="1"/>
              <a:stCxn id="686105" idx="5"/>
              <a:endCxn id="686107" idx="2"/>
            </p:cNvCxnSpPr>
            <p:nvPr/>
          </p:nvCxnSpPr>
          <p:spPr bwMode="auto">
            <a:xfrm>
              <a:off x="3394" y="1234"/>
              <a:ext cx="734" cy="30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4" name="AutoShape 36"/>
            <p:cNvCxnSpPr>
              <a:cxnSpLocks noChangeShapeType="1"/>
              <a:stCxn id="686107" idx="3"/>
              <a:endCxn id="686104" idx="7"/>
            </p:cNvCxnSpPr>
            <p:nvPr/>
          </p:nvCxnSpPr>
          <p:spPr bwMode="auto">
            <a:xfrm flipH="1">
              <a:off x="3970" y="1570"/>
              <a:ext cx="172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5" name="AutoShape 37"/>
            <p:cNvCxnSpPr>
              <a:cxnSpLocks noChangeShapeType="1"/>
              <a:stCxn id="686105" idx="3"/>
              <a:endCxn id="686102" idx="1"/>
            </p:cNvCxnSpPr>
            <p:nvPr/>
          </p:nvCxnSpPr>
          <p:spPr bwMode="auto">
            <a:xfrm>
              <a:off x="3326" y="1234"/>
              <a:ext cx="0" cy="9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6118" name="Rectangle 38"/>
          <p:cNvSpPr>
            <a:spLocks noChangeArrowheads="1"/>
          </p:cNvSpPr>
          <p:nvPr/>
        </p:nvSpPr>
        <p:spPr bwMode="auto">
          <a:xfrm>
            <a:off x="228600" y="4267200"/>
            <a:ext cx="822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they are not isomorphic, because they differ in the degrees of their vertices.</a:t>
            </a:r>
          </a:p>
          <a:p>
            <a:pPr>
              <a:spcAft>
                <a:spcPct val="2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Vertex d in right graph is of degree one, but there is no such vertex in the left graph.</a:t>
            </a:r>
          </a:p>
        </p:txBody>
      </p:sp>
    </p:spTree>
    <p:extLst>
      <p:ext uri="{BB962C8B-B14F-4D97-AF65-F5344CB8AC3E}">
        <p14:creationId xmlns:p14="http://schemas.microsoft.com/office/powerpoint/2010/main" val="156687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  <p:bldP spid="6861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path</a:t>
            </a:r>
            <a:r>
              <a:rPr lang="en-US" sz="2800" dirty="0">
                <a:sym typeface="Symbol" pitchFamily="18" charset="2"/>
              </a:rPr>
              <a:t> of length n from u to v, where n is a positive integer, in an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undirected graph</a:t>
            </a:r>
            <a:r>
              <a:rPr lang="en-US" sz="2800" dirty="0">
                <a:sym typeface="Symbol" pitchFamily="18" charset="2"/>
              </a:rPr>
              <a:t> is a sequence of edges 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of the graph such that f(e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) = {x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}, f(e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) = {x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}, …, f(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=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{x</a:t>
            </a:r>
            <a:r>
              <a:rPr lang="en-US" sz="2800" baseline="-25000" dirty="0">
                <a:sym typeface="Symbol" pitchFamily="18" charset="2"/>
              </a:rPr>
              <a:t>n-1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}, where 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= u and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= v.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When the graph is simple, we denote this path by </a:t>
            </a:r>
            <a:r>
              <a:rPr lang="en-US" sz="2800" dirty="0" smtClean="0">
                <a:sym typeface="Symbol" pitchFamily="18" charset="2"/>
              </a:rPr>
              <a:t>  its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vertex sequence</a:t>
            </a:r>
            <a:r>
              <a:rPr lang="en-US" sz="2800" dirty="0">
                <a:sym typeface="Symbol" pitchFamily="18" charset="2"/>
              </a:rPr>
              <a:t> 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, since it uniquely determines the path.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path is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circuit</a:t>
            </a:r>
            <a:r>
              <a:rPr lang="en-US" sz="2800" dirty="0">
                <a:sym typeface="Symbol" pitchFamily="18" charset="2"/>
              </a:rPr>
              <a:t> if it begins and ends at the same vertex, that is, if u = v. 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FA10DED-C75A-4A2A-B776-96EC18E7420D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16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 (continued):</a:t>
            </a:r>
            <a:r>
              <a:rPr lang="en-US" sz="2800" dirty="0">
                <a:sym typeface="Symbol" pitchFamily="18" charset="2"/>
              </a:rPr>
              <a:t> The path or circuit is said to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pass through</a:t>
            </a:r>
            <a:r>
              <a:rPr lang="en-US" sz="2800" dirty="0">
                <a:sym typeface="Symbol" pitchFamily="18" charset="2"/>
              </a:rPr>
              <a:t> or traverse 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x</a:t>
            </a:r>
            <a:r>
              <a:rPr lang="en-US" sz="2800" baseline="-25000" dirty="0">
                <a:sym typeface="Symbol" pitchFamily="18" charset="2"/>
              </a:rPr>
              <a:t>n-1</a:t>
            </a:r>
            <a:r>
              <a:rPr lang="en-US" sz="2800" dirty="0">
                <a:sym typeface="Symbol" pitchFamily="18" charset="2"/>
              </a:rPr>
              <a:t>. </a:t>
            </a:r>
            <a:endParaRPr lang="en-US" sz="28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 path or circuit is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simple</a:t>
            </a:r>
            <a:r>
              <a:rPr lang="en-US" sz="2800" dirty="0">
                <a:sym typeface="Symbol" pitchFamily="18" charset="2"/>
              </a:rPr>
              <a:t> if it does not contain the same edge more than once.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CFEAA5F-CB95-46D5-A9B4-A5556186F8F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17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path</a:t>
            </a:r>
            <a:r>
              <a:rPr lang="en-US" sz="2800" dirty="0">
                <a:sym typeface="Symbol" pitchFamily="18" charset="2"/>
              </a:rPr>
              <a:t> of length n from u to v, where n is a positive integer, in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directed multigraph</a:t>
            </a:r>
            <a:r>
              <a:rPr lang="en-US" sz="2800" dirty="0">
                <a:sym typeface="Symbol" pitchFamily="18" charset="2"/>
              </a:rPr>
              <a:t> is a sequence of edges 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of the graph such that f(e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) = (x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), f(e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) = (x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), …, f(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=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(x</a:t>
            </a:r>
            <a:r>
              <a:rPr lang="en-US" sz="2800" baseline="-25000" dirty="0">
                <a:sym typeface="Symbol" pitchFamily="18" charset="2"/>
              </a:rPr>
              <a:t>n-1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), where 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 = u and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= v.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When there are no multiple edges in the path, we denote this path by its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vertex sequence</a:t>
            </a:r>
            <a:r>
              <a:rPr lang="en-US" sz="2800" dirty="0">
                <a:sym typeface="Symbol" pitchFamily="18" charset="2"/>
              </a:rPr>
              <a:t> x</a:t>
            </a:r>
            <a:r>
              <a:rPr lang="en-US" sz="2800" baseline="-25000" dirty="0">
                <a:sym typeface="Symbol" pitchFamily="18" charset="2"/>
              </a:rPr>
              <a:t>0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, since it uniquely determines the path.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path is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circuit</a:t>
            </a:r>
            <a:r>
              <a:rPr lang="en-US" sz="2800" dirty="0">
                <a:sym typeface="Symbol" pitchFamily="18" charset="2"/>
              </a:rPr>
              <a:t> if it begins and ends at the same vertex, that is, if u = v. 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 path or circuit is called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simple</a:t>
            </a:r>
            <a:r>
              <a:rPr lang="en-US" sz="2800" dirty="0">
                <a:sym typeface="Symbol" pitchFamily="18" charset="2"/>
              </a:rPr>
              <a:t> if it does </a:t>
            </a:r>
            <a:r>
              <a:rPr lang="en-US" sz="2800" dirty="0" smtClean="0">
                <a:sym typeface="Symbol" pitchFamily="18" charset="2"/>
              </a:rPr>
              <a:t>not  </a:t>
            </a:r>
            <a:r>
              <a:rPr lang="en-US" sz="2800" dirty="0">
                <a:sym typeface="Symbol" pitchFamily="18" charset="2"/>
              </a:rPr>
              <a:t>contain the same edge more than once.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3D93A2-D6A9-4C94-B248-C8B80024976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18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763000" cy="5181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Let us now look at something new: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An undirected graph is called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connected</a:t>
            </a:r>
            <a:r>
              <a:rPr lang="en-US" sz="2800" dirty="0">
                <a:sym typeface="Symbol" pitchFamily="18" charset="2"/>
              </a:rPr>
              <a:t> if there is a path between every pair of distinct vertices in the graph.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example, any two computers in a network can communicate if and only if the graph of this </a:t>
            </a:r>
            <a:r>
              <a:rPr lang="en-US" sz="2800" dirty="0" smtClean="0">
                <a:sym typeface="Symbol" pitchFamily="18" charset="2"/>
              </a:rPr>
              <a:t>network   </a:t>
            </a:r>
            <a:r>
              <a:rPr lang="en-US" sz="2800" dirty="0">
                <a:sym typeface="Symbol" pitchFamily="18" charset="2"/>
              </a:rPr>
              <a:t>is connected.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FF3300"/>
                </a:solidFill>
                <a:sym typeface="Symbol" pitchFamily="18" charset="2"/>
              </a:rPr>
              <a:t>Note:</a:t>
            </a:r>
            <a:r>
              <a:rPr lang="en-US" sz="2800" dirty="0">
                <a:sym typeface="Symbol" pitchFamily="18" charset="2"/>
              </a:rPr>
              <a:t> A graph consisting of only one vertex is always connected, because it does not contain </a:t>
            </a:r>
            <a:r>
              <a:rPr lang="en-US" sz="2800" dirty="0" smtClean="0">
                <a:sym typeface="Symbol" pitchFamily="18" charset="2"/>
              </a:rPr>
              <a:t>      any </a:t>
            </a:r>
            <a:r>
              <a:rPr lang="en-US" sz="2800" dirty="0">
                <a:sym typeface="Symbol" pitchFamily="18" charset="2"/>
              </a:rPr>
              <a:t>pair of distinct vertices.</a:t>
            </a:r>
            <a:endParaRPr lang="en-US" sz="3200" dirty="0"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F71885-152B-42AE-B388-A627B50E8DF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19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Representing </a:t>
            </a:r>
            <a:r>
              <a:rPr lang="en-US" sz="3600" dirty="0" smtClean="0"/>
              <a:t>Graphs (Adjacency list)</a:t>
            </a:r>
            <a:endParaRPr lang="en-CA" sz="3600" dirty="0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16C1666-B451-4186-9522-59B79DD5584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762000"/>
            <a:ext cx="2362200" cy="2043113"/>
            <a:chOff x="768" y="480"/>
            <a:chExt cx="1488" cy="1287"/>
          </a:xfrm>
        </p:grpSpPr>
        <p:sp>
          <p:nvSpPr>
            <p:cNvPr id="640004" name="Text Box 4"/>
            <p:cNvSpPr txBox="1">
              <a:spLocks noChangeArrowheads="1"/>
            </p:cNvSpPr>
            <p:nvPr/>
          </p:nvSpPr>
          <p:spPr bwMode="auto">
            <a:xfrm>
              <a:off x="1056" y="48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05" name="AutoShape 5"/>
            <p:cNvSpPr>
              <a:spLocks noChangeArrowheads="1"/>
            </p:cNvSpPr>
            <p:nvPr/>
          </p:nvSpPr>
          <p:spPr bwMode="auto">
            <a:xfrm>
              <a:off x="1728" y="15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06" name="AutoShape 6"/>
            <p:cNvSpPr>
              <a:spLocks noChangeArrowheads="1"/>
            </p:cNvSpPr>
            <p:nvPr/>
          </p:nvSpPr>
          <p:spPr bwMode="auto">
            <a:xfrm>
              <a:off x="1008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07" name="AutoShape 7"/>
            <p:cNvSpPr>
              <a:spLocks noChangeArrowheads="1"/>
            </p:cNvSpPr>
            <p:nvPr/>
          </p:nvSpPr>
          <p:spPr bwMode="auto">
            <a:xfrm>
              <a:off x="1728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08" name="AutoShape 8"/>
            <p:cNvSpPr>
              <a:spLocks noChangeArrowheads="1"/>
            </p:cNvSpPr>
            <p:nvPr/>
          </p:nvSpPr>
          <p:spPr bwMode="auto">
            <a:xfrm>
              <a:off x="1296" y="6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8498" name="AutoShape 9"/>
            <p:cNvCxnSpPr>
              <a:cxnSpLocks noChangeShapeType="1"/>
              <a:stCxn id="640007" idx="1"/>
              <a:endCxn id="640008" idx="5"/>
            </p:cNvCxnSpPr>
            <p:nvPr/>
          </p:nvCxnSpPr>
          <p:spPr bwMode="auto">
            <a:xfrm flipH="1" flipV="1">
              <a:off x="1378" y="754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99" name="AutoShape 10"/>
            <p:cNvCxnSpPr>
              <a:cxnSpLocks noChangeShapeType="1"/>
              <a:stCxn id="640006" idx="7"/>
              <a:endCxn id="640008" idx="3"/>
            </p:cNvCxnSpPr>
            <p:nvPr/>
          </p:nvCxnSpPr>
          <p:spPr bwMode="auto">
            <a:xfrm flipV="1">
              <a:off x="1090" y="754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0" name="AutoShape 11"/>
            <p:cNvCxnSpPr>
              <a:cxnSpLocks noChangeShapeType="1"/>
              <a:stCxn id="640008" idx="4"/>
              <a:endCxn id="640005" idx="1"/>
            </p:cNvCxnSpPr>
            <p:nvPr/>
          </p:nvCxnSpPr>
          <p:spPr bwMode="auto">
            <a:xfrm>
              <a:off x="1344" y="768"/>
              <a:ext cx="398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1" name="AutoShape 12"/>
            <p:cNvCxnSpPr>
              <a:cxnSpLocks noChangeShapeType="1"/>
              <a:stCxn id="640006" idx="6"/>
              <a:endCxn id="640007" idx="2"/>
            </p:cNvCxnSpPr>
            <p:nvPr/>
          </p:nvCxnSpPr>
          <p:spPr bwMode="auto">
            <a:xfrm flipV="1">
              <a:off x="1104" y="1008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02" name="AutoShape 13"/>
            <p:cNvCxnSpPr>
              <a:cxnSpLocks noChangeShapeType="1"/>
              <a:stCxn id="640006" idx="5"/>
              <a:endCxn id="640005" idx="1"/>
            </p:cNvCxnSpPr>
            <p:nvPr/>
          </p:nvCxnSpPr>
          <p:spPr bwMode="auto">
            <a:xfrm>
              <a:off x="1090" y="1234"/>
              <a:ext cx="652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0014" name="Text Box 14"/>
            <p:cNvSpPr txBox="1">
              <a:spLocks noChangeArrowheads="1"/>
            </p:cNvSpPr>
            <p:nvPr/>
          </p:nvSpPr>
          <p:spPr bwMode="auto">
            <a:xfrm>
              <a:off x="1872" y="81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15" name="Text Box 15"/>
            <p:cNvSpPr txBox="1">
              <a:spLocks noChangeArrowheads="1"/>
            </p:cNvSpPr>
            <p:nvPr/>
          </p:nvSpPr>
          <p:spPr bwMode="auto">
            <a:xfrm>
              <a:off x="1872" y="14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16" name="Text Box 16"/>
            <p:cNvSpPr txBox="1">
              <a:spLocks noChangeArrowheads="1"/>
            </p:cNvSpPr>
            <p:nvPr/>
          </p:nvSpPr>
          <p:spPr bwMode="auto">
            <a:xfrm>
              <a:off x="768" y="105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53000" y="762000"/>
            <a:ext cx="2895600" cy="2119313"/>
            <a:chOff x="3312" y="480"/>
            <a:chExt cx="1824" cy="1335"/>
          </a:xfrm>
        </p:grpSpPr>
        <p:sp>
          <p:nvSpPr>
            <p:cNvPr id="640018" name="Text Box 18"/>
            <p:cNvSpPr txBox="1">
              <a:spLocks noChangeArrowheads="1"/>
            </p:cNvSpPr>
            <p:nvPr/>
          </p:nvSpPr>
          <p:spPr bwMode="auto">
            <a:xfrm>
              <a:off x="3936" y="48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19" name="AutoShape 19"/>
            <p:cNvSpPr>
              <a:spLocks noChangeArrowheads="1"/>
            </p:cNvSpPr>
            <p:nvPr/>
          </p:nvSpPr>
          <p:spPr bwMode="auto">
            <a:xfrm>
              <a:off x="3984" y="158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20" name="AutoShape 20"/>
            <p:cNvSpPr>
              <a:spLocks noChangeArrowheads="1"/>
            </p:cNvSpPr>
            <p:nvPr/>
          </p:nvSpPr>
          <p:spPr bwMode="auto">
            <a:xfrm>
              <a:off x="3552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21" name="AutoShape 21"/>
            <p:cNvSpPr>
              <a:spLocks noChangeArrowheads="1"/>
            </p:cNvSpPr>
            <p:nvPr/>
          </p:nvSpPr>
          <p:spPr bwMode="auto">
            <a:xfrm>
              <a:off x="4608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0022" name="AutoShape 22"/>
            <p:cNvSpPr>
              <a:spLocks noChangeArrowheads="1"/>
            </p:cNvSpPr>
            <p:nvPr/>
          </p:nvSpPr>
          <p:spPr bwMode="auto">
            <a:xfrm>
              <a:off x="4176" y="6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8485" name="AutoShape 23"/>
            <p:cNvCxnSpPr>
              <a:cxnSpLocks noChangeShapeType="1"/>
              <a:stCxn id="640021" idx="1"/>
              <a:endCxn id="640022" idx="5"/>
            </p:cNvCxnSpPr>
            <p:nvPr/>
          </p:nvCxnSpPr>
          <p:spPr bwMode="auto">
            <a:xfrm flipH="1" flipV="1">
              <a:off x="4258" y="754"/>
              <a:ext cx="364" cy="220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86" name="AutoShape 24"/>
            <p:cNvCxnSpPr>
              <a:cxnSpLocks noChangeShapeType="1"/>
              <a:stCxn id="640020" idx="7"/>
              <a:endCxn id="640022" idx="3"/>
            </p:cNvCxnSpPr>
            <p:nvPr/>
          </p:nvCxnSpPr>
          <p:spPr bwMode="auto">
            <a:xfrm flipV="1">
              <a:off x="3634" y="754"/>
              <a:ext cx="556" cy="220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87" name="AutoShape 25"/>
            <p:cNvCxnSpPr>
              <a:cxnSpLocks noChangeShapeType="1"/>
              <a:stCxn id="640022" idx="4"/>
              <a:endCxn id="640019" idx="1"/>
            </p:cNvCxnSpPr>
            <p:nvPr/>
          </p:nvCxnSpPr>
          <p:spPr bwMode="auto">
            <a:xfrm flipH="1">
              <a:off x="3998" y="768"/>
              <a:ext cx="226" cy="830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88" name="AutoShape 26"/>
            <p:cNvCxnSpPr>
              <a:cxnSpLocks noChangeShapeType="1"/>
              <a:stCxn id="640020" idx="6"/>
              <a:endCxn id="640021" idx="2"/>
            </p:cNvCxnSpPr>
            <p:nvPr/>
          </p:nvCxnSpPr>
          <p:spPr bwMode="auto">
            <a:xfrm>
              <a:off x="3648" y="1008"/>
              <a:ext cx="960" cy="0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89" name="AutoShape 27"/>
            <p:cNvCxnSpPr>
              <a:cxnSpLocks noChangeShapeType="1"/>
              <a:stCxn id="640020" idx="5"/>
              <a:endCxn id="640019" idx="1"/>
            </p:cNvCxnSpPr>
            <p:nvPr/>
          </p:nvCxnSpPr>
          <p:spPr bwMode="auto">
            <a:xfrm>
              <a:off x="3634" y="1042"/>
              <a:ext cx="364" cy="556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0028" name="Text Box 28"/>
            <p:cNvSpPr txBox="1">
              <a:spLocks noChangeArrowheads="1"/>
            </p:cNvSpPr>
            <p:nvPr/>
          </p:nvSpPr>
          <p:spPr bwMode="auto">
            <a:xfrm>
              <a:off x="4752" y="81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29" name="Text Box 29"/>
            <p:cNvSpPr txBox="1">
              <a:spLocks noChangeArrowheads="1"/>
            </p:cNvSpPr>
            <p:nvPr/>
          </p:nvSpPr>
          <p:spPr bwMode="auto">
            <a:xfrm>
              <a:off x="4080" y="148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0030" name="Text Box 30"/>
            <p:cNvSpPr txBox="1">
              <a:spLocks noChangeArrowheads="1"/>
            </p:cNvSpPr>
            <p:nvPr/>
          </p:nvSpPr>
          <p:spPr bwMode="auto">
            <a:xfrm>
              <a:off x="3312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graphicFrame>
        <p:nvGraphicFramePr>
          <p:cNvPr id="6400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32534"/>
              </p:ext>
            </p:extLst>
          </p:nvPr>
        </p:nvGraphicFramePr>
        <p:xfrm>
          <a:off x="609600" y="3048000"/>
          <a:ext cx="3429000" cy="301783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Vertex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Adjacent Vertices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b, c, d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a, d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a, d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a, b, c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4005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622260"/>
              </p:ext>
            </p:extLst>
          </p:nvPr>
        </p:nvGraphicFramePr>
        <p:xfrm>
          <a:off x="4648200" y="3048000"/>
          <a:ext cx="3429000" cy="3017839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Initial Vertex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Terminal Vertices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a, b, c</a:t>
                      </a:r>
                      <a:endParaRPr kumimoji="0" lang="en-CA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5" marB="45725"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14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0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0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33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32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3200">
                <a:sym typeface="Symbol" pitchFamily="18" charset="2"/>
              </a:rPr>
              <a:t> Are the following graphs connected?</a:t>
            </a:r>
            <a:endParaRPr lang="en-US">
              <a:sym typeface="Symbol" pitchFamily="18" charset="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83E4E4D-9B94-4B60-B9F3-6349A8CE6F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20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447800"/>
            <a:ext cx="2514600" cy="2271713"/>
            <a:chOff x="432" y="912"/>
            <a:chExt cx="1584" cy="1431"/>
          </a:xfrm>
        </p:grpSpPr>
        <p:sp>
          <p:nvSpPr>
            <p:cNvPr id="691205" name="AutoShape 5"/>
            <p:cNvSpPr>
              <a:spLocks noChangeArrowheads="1"/>
            </p:cNvSpPr>
            <p:nvPr/>
          </p:nvSpPr>
          <p:spPr bwMode="auto">
            <a:xfrm>
              <a:off x="1200" y="17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06" name="Text Box 6"/>
            <p:cNvSpPr txBox="1">
              <a:spLocks noChangeArrowheads="1"/>
            </p:cNvSpPr>
            <p:nvPr/>
          </p:nvSpPr>
          <p:spPr bwMode="auto">
            <a:xfrm>
              <a:off x="1200" y="18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07" name="AutoShape 7"/>
            <p:cNvSpPr>
              <a:spLocks noChangeArrowheads="1"/>
            </p:cNvSpPr>
            <p:nvPr/>
          </p:nvSpPr>
          <p:spPr bwMode="auto">
            <a:xfrm>
              <a:off x="624" y="196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08" name="AutoShape 8"/>
            <p:cNvSpPr>
              <a:spLocks noChangeArrowheads="1"/>
            </p:cNvSpPr>
            <p:nvPr/>
          </p:nvSpPr>
          <p:spPr bwMode="auto">
            <a:xfrm>
              <a:off x="672" y="144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09" name="AutoShape 9"/>
            <p:cNvSpPr>
              <a:spLocks noChangeArrowheads="1"/>
            </p:cNvSpPr>
            <p:nvPr/>
          </p:nvSpPr>
          <p:spPr bwMode="auto">
            <a:xfrm>
              <a:off x="1632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0" name="AutoShape 10"/>
            <p:cNvSpPr>
              <a:spLocks noChangeArrowheads="1"/>
            </p:cNvSpPr>
            <p:nvPr/>
          </p:nvSpPr>
          <p:spPr bwMode="auto">
            <a:xfrm>
              <a:off x="1152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11" name="Text Box 11"/>
            <p:cNvSpPr txBox="1">
              <a:spLocks noChangeArrowheads="1"/>
            </p:cNvSpPr>
            <p:nvPr/>
          </p:nvSpPr>
          <p:spPr bwMode="auto">
            <a:xfrm>
              <a:off x="1056" y="91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12" name="Text Box 12"/>
            <p:cNvSpPr txBox="1">
              <a:spLocks noChangeArrowheads="1"/>
            </p:cNvSpPr>
            <p:nvPr/>
          </p:nvSpPr>
          <p:spPr bwMode="auto">
            <a:xfrm>
              <a:off x="480" y="1152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13" name="Text Box 13"/>
            <p:cNvSpPr txBox="1">
              <a:spLocks noChangeArrowheads="1"/>
            </p:cNvSpPr>
            <p:nvPr/>
          </p:nvSpPr>
          <p:spPr bwMode="auto">
            <a:xfrm>
              <a:off x="432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14" name="Text Box 14"/>
            <p:cNvSpPr txBox="1">
              <a:spLocks noChangeArrowheads="1"/>
            </p:cNvSpPr>
            <p:nvPr/>
          </p:nvSpPr>
          <p:spPr bwMode="auto">
            <a:xfrm>
              <a:off x="1632" y="14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0312" name="AutoShape 15"/>
            <p:cNvCxnSpPr>
              <a:cxnSpLocks noChangeShapeType="1"/>
              <a:stCxn id="691205" idx="6"/>
              <a:endCxn id="691209" idx="4"/>
            </p:cNvCxnSpPr>
            <p:nvPr/>
          </p:nvCxnSpPr>
          <p:spPr bwMode="auto">
            <a:xfrm>
              <a:off x="1296" y="1824"/>
              <a:ext cx="384" cy="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3" name="AutoShape 16"/>
            <p:cNvCxnSpPr>
              <a:cxnSpLocks noChangeShapeType="1"/>
              <a:stCxn id="691205" idx="2"/>
              <a:endCxn id="691207" idx="6"/>
            </p:cNvCxnSpPr>
            <p:nvPr/>
          </p:nvCxnSpPr>
          <p:spPr bwMode="auto">
            <a:xfrm flipH="1">
              <a:off x="720" y="1824"/>
              <a:ext cx="480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4" name="AutoShape 17"/>
            <p:cNvCxnSpPr>
              <a:cxnSpLocks noChangeShapeType="1"/>
              <a:stCxn id="691207" idx="0"/>
              <a:endCxn id="691208" idx="4"/>
            </p:cNvCxnSpPr>
            <p:nvPr/>
          </p:nvCxnSpPr>
          <p:spPr bwMode="auto">
            <a:xfrm flipV="1">
              <a:off x="672" y="1536"/>
              <a:ext cx="48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5" name="AutoShape 18"/>
            <p:cNvCxnSpPr>
              <a:cxnSpLocks noChangeShapeType="1"/>
              <a:stCxn id="691208" idx="7"/>
              <a:endCxn id="691210" idx="3"/>
            </p:cNvCxnSpPr>
            <p:nvPr/>
          </p:nvCxnSpPr>
          <p:spPr bwMode="auto">
            <a:xfrm flipV="1">
              <a:off x="754" y="1330"/>
              <a:ext cx="412" cy="12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6" name="AutoShape 19"/>
            <p:cNvCxnSpPr>
              <a:cxnSpLocks noChangeShapeType="1"/>
              <a:stCxn id="691210" idx="5"/>
              <a:endCxn id="691209" idx="1"/>
            </p:cNvCxnSpPr>
            <p:nvPr/>
          </p:nvCxnSpPr>
          <p:spPr bwMode="auto">
            <a:xfrm>
              <a:off x="1234" y="1330"/>
              <a:ext cx="412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7" name="AutoShape 20"/>
            <p:cNvCxnSpPr>
              <a:cxnSpLocks noChangeShapeType="1"/>
              <a:stCxn id="691208" idx="5"/>
              <a:endCxn id="691205" idx="1"/>
            </p:cNvCxnSpPr>
            <p:nvPr/>
          </p:nvCxnSpPr>
          <p:spPr bwMode="auto">
            <a:xfrm>
              <a:off x="754" y="1522"/>
              <a:ext cx="460" cy="26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1221" name="Rectangle 21"/>
          <p:cNvSpPr>
            <a:spLocks noChangeArrowheads="1"/>
          </p:cNvSpPr>
          <p:nvPr/>
        </p:nvSpPr>
        <p:spPr bwMode="auto">
          <a:xfrm>
            <a:off x="1905000" y="3276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00600" y="1600200"/>
            <a:ext cx="3048000" cy="1890713"/>
            <a:chOff x="2976" y="864"/>
            <a:chExt cx="1920" cy="1191"/>
          </a:xfrm>
        </p:grpSpPr>
        <p:sp>
          <p:nvSpPr>
            <p:cNvPr id="691223" name="AutoShape 23"/>
            <p:cNvSpPr>
              <a:spLocks noChangeArrowheads="1"/>
            </p:cNvSpPr>
            <p:nvPr/>
          </p:nvSpPr>
          <p:spPr bwMode="auto">
            <a:xfrm>
              <a:off x="3744" y="148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24" name="Text Box 24"/>
            <p:cNvSpPr txBox="1">
              <a:spLocks noChangeArrowheads="1"/>
            </p:cNvSpPr>
            <p:nvPr/>
          </p:nvSpPr>
          <p:spPr bwMode="auto">
            <a:xfrm>
              <a:off x="3744" y="1584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25" name="AutoShape 25"/>
            <p:cNvSpPr>
              <a:spLocks noChangeArrowheads="1"/>
            </p:cNvSpPr>
            <p:nvPr/>
          </p:nvSpPr>
          <p:spPr bwMode="auto">
            <a:xfrm>
              <a:off x="3168" y="16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26" name="AutoShape 26"/>
            <p:cNvSpPr>
              <a:spLocks noChangeArrowheads="1"/>
            </p:cNvSpPr>
            <p:nvPr/>
          </p:nvSpPr>
          <p:spPr bwMode="auto">
            <a:xfrm>
              <a:off x="3216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27" name="AutoShape 27"/>
            <p:cNvSpPr>
              <a:spLocks noChangeArrowheads="1"/>
            </p:cNvSpPr>
            <p:nvPr/>
          </p:nvSpPr>
          <p:spPr bwMode="auto">
            <a:xfrm>
              <a:off x="4512" y="16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28" name="AutoShape 28"/>
            <p:cNvSpPr>
              <a:spLocks noChangeArrowheads="1"/>
            </p:cNvSpPr>
            <p:nvPr/>
          </p:nvSpPr>
          <p:spPr bwMode="auto">
            <a:xfrm>
              <a:off x="4032" y="120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29" name="Text Box 29"/>
            <p:cNvSpPr txBox="1">
              <a:spLocks noChangeArrowheads="1"/>
            </p:cNvSpPr>
            <p:nvPr/>
          </p:nvSpPr>
          <p:spPr bwMode="auto">
            <a:xfrm>
              <a:off x="3936" y="864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30" name="Text Box 30"/>
            <p:cNvSpPr txBox="1">
              <a:spLocks noChangeArrowheads="1"/>
            </p:cNvSpPr>
            <p:nvPr/>
          </p:nvSpPr>
          <p:spPr bwMode="auto">
            <a:xfrm>
              <a:off x="3024" y="864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31" name="Text Box 31"/>
            <p:cNvSpPr txBox="1">
              <a:spLocks noChangeArrowheads="1"/>
            </p:cNvSpPr>
            <p:nvPr/>
          </p:nvSpPr>
          <p:spPr bwMode="auto">
            <a:xfrm>
              <a:off x="2976" y="172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32" name="Text Box 32"/>
            <p:cNvSpPr txBox="1">
              <a:spLocks noChangeArrowheads="1"/>
            </p:cNvSpPr>
            <p:nvPr/>
          </p:nvSpPr>
          <p:spPr bwMode="auto">
            <a:xfrm>
              <a:off x="4512" y="139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0298" name="AutoShape 33"/>
            <p:cNvCxnSpPr>
              <a:cxnSpLocks noChangeShapeType="1"/>
              <a:stCxn id="691223" idx="2"/>
              <a:endCxn id="691225" idx="6"/>
            </p:cNvCxnSpPr>
            <p:nvPr/>
          </p:nvCxnSpPr>
          <p:spPr bwMode="auto">
            <a:xfrm flipH="1">
              <a:off x="3264" y="1536"/>
              <a:ext cx="480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9" name="AutoShape 34"/>
            <p:cNvCxnSpPr>
              <a:cxnSpLocks noChangeShapeType="1"/>
              <a:stCxn id="691225" idx="0"/>
              <a:endCxn id="691226" idx="4"/>
            </p:cNvCxnSpPr>
            <p:nvPr/>
          </p:nvCxnSpPr>
          <p:spPr bwMode="auto">
            <a:xfrm flipV="1">
              <a:off x="3216" y="1248"/>
              <a:ext cx="48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0" name="AutoShape 35"/>
            <p:cNvCxnSpPr>
              <a:cxnSpLocks noChangeShapeType="1"/>
              <a:stCxn id="691228" idx="5"/>
              <a:endCxn id="691227" idx="1"/>
            </p:cNvCxnSpPr>
            <p:nvPr/>
          </p:nvCxnSpPr>
          <p:spPr bwMode="auto">
            <a:xfrm>
              <a:off x="4114" y="1282"/>
              <a:ext cx="412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1" name="AutoShape 36"/>
            <p:cNvCxnSpPr>
              <a:cxnSpLocks noChangeShapeType="1"/>
              <a:stCxn id="691226" idx="5"/>
              <a:endCxn id="691223" idx="1"/>
            </p:cNvCxnSpPr>
            <p:nvPr/>
          </p:nvCxnSpPr>
          <p:spPr bwMode="auto">
            <a:xfrm>
              <a:off x="3298" y="1234"/>
              <a:ext cx="460" cy="26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1237" name="Rectangle 37"/>
          <p:cNvSpPr>
            <a:spLocks noChangeArrowheads="1"/>
          </p:cNvSpPr>
          <p:nvPr/>
        </p:nvSpPr>
        <p:spPr bwMode="auto">
          <a:xfrm>
            <a:off x="5791200" y="32004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990600" y="4038600"/>
            <a:ext cx="2514600" cy="2271713"/>
            <a:chOff x="576" y="2400"/>
            <a:chExt cx="1584" cy="1431"/>
          </a:xfrm>
        </p:grpSpPr>
        <p:sp>
          <p:nvSpPr>
            <p:cNvPr id="691239" name="AutoShape 39"/>
            <p:cNvSpPr>
              <a:spLocks noChangeArrowheads="1"/>
            </p:cNvSpPr>
            <p:nvPr/>
          </p:nvSpPr>
          <p:spPr bwMode="auto">
            <a:xfrm>
              <a:off x="1344" y="326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40" name="Text Box 40"/>
            <p:cNvSpPr txBox="1">
              <a:spLocks noChangeArrowheads="1"/>
            </p:cNvSpPr>
            <p:nvPr/>
          </p:nvSpPr>
          <p:spPr bwMode="auto">
            <a:xfrm>
              <a:off x="1344" y="336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41" name="AutoShape 41"/>
            <p:cNvSpPr>
              <a:spLocks noChangeArrowheads="1"/>
            </p:cNvSpPr>
            <p:nvPr/>
          </p:nvSpPr>
          <p:spPr bwMode="auto">
            <a:xfrm>
              <a:off x="768" y="345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42" name="AutoShape 42"/>
            <p:cNvSpPr>
              <a:spLocks noChangeArrowheads="1"/>
            </p:cNvSpPr>
            <p:nvPr/>
          </p:nvSpPr>
          <p:spPr bwMode="auto">
            <a:xfrm>
              <a:off x="816" y="29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43" name="AutoShape 43"/>
            <p:cNvSpPr>
              <a:spLocks noChangeArrowheads="1"/>
            </p:cNvSpPr>
            <p:nvPr/>
          </p:nvSpPr>
          <p:spPr bwMode="auto">
            <a:xfrm>
              <a:off x="1776" y="321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44" name="AutoShape 44"/>
            <p:cNvSpPr>
              <a:spLocks noChangeArrowheads="1"/>
            </p:cNvSpPr>
            <p:nvPr/>
          </p:nvSpPr>
          <p:spPr bwMode="auto">
            <a:xfrm>
              <a:off x="1296" y="27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45" name="Text Box 45"/>
            <p:cNvSpPr txBox="1">
              <a:spLocks noChangeArrowheads="1"/>
            </p:cNvSpPr>
            <p:nvPr/>
          </p:nvSpPr>
          <p:spPr bwMode="auto">
            <a:xfrm>
              <a:off x="1200" y="240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46" name="Text Box 46"/>
            <p:cNvSpPr txBox="1">
              <a:spLocks noChangeArrowheads="1"/>
            </p:cNvSpPr>
            <p:nvPr/>
          </p:nvSpPr>
          <p:spPr bwMode="auto">
            <a:xfrm>
              <a:off x="624" y="2640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47" name="Text Box 47"/>
            <p:cNvSpPr txBox="1">
              <a:spLocks noChangeArrowheads="1"/>
            </p:cNvSpPr>
            <p:nvPr/>
          </p:nvSpPr>
          <p:spPr bwMode="auto">
            <a:xfrm>
              <a:off x="576" y="350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48" name="Text Box 48"/>
            <p:cNvSpPr txBox="1">
              <a:spLocks noChangeArrowheads="1"/>
            </p:cNvSpPr>
            <p:nvPr/>
          </p:nvSpPr>
          <p:spPr bwMode="auto">
            <a:xfrm>
              <a:off x="1776" y="292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0283" name="AutoShape 49"/>
            <p:cNvCxnSpPr>
              <a:cxnSpLocks noChangeShapeType="1"/>
              <a:stCxn id="691239" idx="2"/>
              <a:endCxn id="691241" idx="6"/>
            </p:cNvCxnSpPr>
            <p:nvPr/>
          </p:nvCxnSpPr>
          <p:spPr bwMode="auto">
            <a:xfrm flipH="1">
              <a:off x="864" y="3312"/>
              <a:ext cx="480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AutoShape 50"/>
            <p:cNvCxnSpPr>
              <a:cxnSpLocks noChangeShapeType="1"/>
              <a:stCxn id="691241" idx="0"/>
              <a:endCxn id="691242" idx="4"/>
            </p:cNvCxnSpPr>
            <p:nvPr/>
          </p:nvCxnSpPr>
          <p:spPr bwMode="auto">
            <a:xfrm flipV="1">
              <a:off x="816" y="3024"/>
              <a:ext cx="48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AutoShape 51"/>
            <p:cNvCxnSpPr>
              <a:cxnSpLocks noChangeShapeType="1"/>
              <a:stCxn id="691244" idx="5"/>
              <a:endCxn id="691243" idx="1"/>
            </p:cNvCxnSpPr>
            <p:nvPr/>
          </p:nvCxnSpPr>
          <p:spPr bwMode="auto">
            <a:xfrm>
              <a:off x="1378" y="2818"/>
              <a:ext cx="412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6" name="AutoShape 52"/>
            <p:cNvCxnSpPr>
              <a:cxnSpLocks noChangeShapeType="1"/>
              <a:stCxn id="691242" idx="5"/>
              <a:endCxn id="691239" idx="1"/>
            </p:cNvCxnSpPr>
            <p:nvPr/>
          </p:nvCxnSpPr>
          <p:spPr bwMode="auto">
            <a:xfrm>
              <a:off x="898" y="3010"/>
              <a:ext cx="460" cy="26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7" name="AutoShape 53"/>
            <p:cNvCxnSpPr>
              <a:cxnSpLocks noChangeShapeType="1"/>
              <a:stCxn id="691239" idx="0"/>
              <a:endCxn id="691244" idx="4"/>
            </p:cNvCxnSpPr>
            <p:nvPr/>
          </p:nvCxnSpPr>
          <p:spPr bwMode="auto">
            <a:xfrm flipH="1" flipV="1">
              <a:off x="1344" y="2832"/>
              <a:ext cx="48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91254" name="Rectangle 54"/>
          <p:cNvSpPr>
            <a:spLocks noChangeArrowheads="1"/>
          </p:cNvSpPr>
          <p:nvPr/>
        </p:nvSpPr>
        <p:spPr bwMode="auto">
          <a:xfrm>
            <a:off x="1676400" y="5943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</a:t>
            </a:r>
            <a:endParaRPr lang="en-US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4953000" y="3962400"/>
            <a:ext cx="3048000" cy="2119313"/>
            <a:chOff x="3072" y="2352"/>
            <a:chExt cx="1920" cy="1335"/>
          </a:xfrm>
        </p:grpSpPr>
        <p:sp>
          <p:nvSpPr>
            <p:cNvPr id="691256" name="AutoShape 56"/>
            <p:cNvSpPr>
              <a:spLocks noChangeArrowheads="1"/>
            </p:cNvSpPr>
            <p:nvPr/>
          </p:nvSpPr>
          <p:spPr bwMode="auto">
            <a:xfrm>
              <a:off x="4080" y="302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57" name="Text Box 57"/>
            <p:cNvSpPr txBox="1">
              <a:spLocks noChangeArrowheads="1"/>
            </p:cNvSpPr>
            <p:nvPr/>
          </p:nvSpPr>
          <p:spPr bwMode="auto">
            <a:xfrm>
              <a:off x="4176" y="297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58" name="AutoShape 58"/>
            <p:cNvSpPr>
              <a:spLocks noChangeArrowheads="1"/>
            </p:cNvSpPr>
            <p:nvPr/>
          </p:nvSpPr>
          <p:spPr bwMode="auto">
            <a:xfrm>
              <a:off x="3264" y="316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59" name="AutoShape 59"/>
            <p:cNvSpPr>
              <a:spLocks noChangeArrowheads="1"/>
            </p:cNvSpPr>
            <p:nvPr/>
          </p:nvSpPr>
          <p:spPr bwMode="auto">
            <a:xfrm>
              <a:off x="3312" y="264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60" name="AutoShape 60"/>
            <p:cNvSpPr>
              <a:spLocks noChangeArrowheads="1"/>
            </p:cNvSpPr>
            <p:nvPr/>
          </p:nvSpPr>
          <p:spPr bwMode="auto">
            <a:xfrm>
              <a:off x="4608" y="316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61" name="AutoShape 61"/>
            <p:cNvSpPr>
              <a:spLocks noChangeArrowheads="1"/>
            </p:cNvSpPr>
            <p:nvPr/>
          </p:nvSpPr>
          <p:spPr bwMode="auto">
            <a:xfrm>
              <a:off x="3840" y="25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1262" name="Text Box 62"/>
            <p:cNvSpPr txBox="1">
              <a:spLocks noChangeArrowheads="1"/>
            </p:cNvSpPr>
            <p:nvPr/>
          </p:nvSpPr>
          <p:spPr bwMode="auto">
            <a:xfrm>
              <a:off x="4032" y="235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63" name="Text Box 63"/>
            <p:cNvSpPr txBox="1">
              <a:spLocks noChangeArrowheads="1"/>
            </p:cNvSpPr>
            <p:nvPr/>
          </p:nvSpPr>
          <p:spPr bwMode="auto">
            <a:xfrm>
              <a:off x="3120" y="2352"/>
              <a:ext cx="19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64" name="Text Box 64"/>
            <p:cNvSpPr txBox="1">
              <a:spLocks noChangeArrowheads="1"/>
            </p:cNvSpPr>
            <p:nvPr/>
          </p:nvSpPr>
          <p:spPr bwMode="auto">
            <a:xfrm>
              <a:off x="3072" y="32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91265" name="Text Box 65"/>
            <p:cNvSpPr txBox="1">
              <a:spLocks noChangeArrowheads="1"/>
            </p:cNvSpPr>
            <p:nvPr/>
          </p:nvSpPr>
          <p:spPr bwMode="auto">
            <a:xfrm>
              <a:off x="4608" y="288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10265" name="AutoShape 66"/>
            <p:cNvCxnSpPr>
              <a:cxnSpLocks noChangeShapeType="1"/>
              <a:stCxn id="691256" idx="2"/>
              <a:endCxn id="691258" idx="6"/>
            </p:cNvCxnSpPr>
            <p:nvPr/>
          </p:nvCxnSpPr>
          <p:spPr bwMode="auto">
            <a:xfrm flipH="1">
              <a:off x="3360" y="3072"/>
              <a:ext cx="720" cy="14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6" name="AutoShape 67"/>
            <p:cNvCxnSpPr>
              <a:cxnSpLocks noChangeShapeType="1"/>
              <a:stCxn id="691258" idx="0"/>
              <a:endCxn id="691259" idx="4"/>
            </p:cNvCxnSpPr>
            <p:nvPr/>
          </p:nvCxnSpPr>
          <p:spPr bwMode="auto">
            <a:xfrm flipV="1">
              <a:off x="3312" y="2736"/>
              <a:ext cx="48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7" name="AutoShape 68"/>
            <p:cNvCxnSpPr>
              <a:cxnSpLocks noChangeShapeType="1"/>
              <a:stCxn id="691261" idx="5"/>
              <a:endCxn id="691260" idx="1"/>
            </p:cNvCxnSpPr>
            <p:nvPr/>
          </p:nvCxnSpPr>
          <p:spPr bwMode="auto">
            <a:xfrm>
              <a:off x="3922" y="2626"/>
              <a:ext cx="700" cy="55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AutoShape 69"/>
            <p:cNvCxnSpPr>
              <a:cxnSpLocks noChangeShapeType="1"/>
              <a:stCxn id="691259" idx="5"/>
              <a:endCxn id="691256" idx="1"/>
            </p:cNvCxnSpPr>
            <p:nvPr/>
          </p:nvCxnSpPr>
          <p:spPr bwMode="auto">
            <a:xfrm>
              <a:off x="3394" y="2722"/>
              <a:ext cx="700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1270" name="AutoShape 70"/>
            <p:cNvSpPr>
              <a:spLocks noChangeArrowheads="1"/>
            </p:cNvSpPr>
            <p:nvPr/>
          </p:nvSpPr>
          <p:spPr bwMode="auto">
            <a:xfrm>
              <a:off x="3696" y="33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0270" name="AutoShape 71"/>
            <p:cNvCxnSpPr>
              <a:cxnSpLocks noChangeShapeType="1"/>
              <a:stCxn id="691270" idx="0"/>
              <a:endCxn id="691261" idx="4"/>
            </p:cNvCxnSpPr>
            <p:nvPr/>
          </p:nvCxnSpPr>
          <p:spPr bwMode="auto">
            <a:xfrm flipV="1">
              <a:off x="3744" y="2640"/>
              <a:ext cx="144" cy="7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1" name="AutoShape 72"/>
            <p:cNvCxnSpPr>
              <a:cxnSpLocks noChangeShapeType="1"/>
              <a:stCxn id="691270" idx="6"/>
              <a:endCxn id="691260" idx="2"/>
            </p:cNvCxnSpPr>
            <p:nvPr/>
          </p:nvCxnSpPr>
          <p:spPr bwMode="auto">
            <a:xfrm flipV="1">
              <a:off x="3792" y="3216"/>
              <a:ext cx="816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1273" name="Text Box 73"/>
            <p:cNvSpPr txBox="1">
              <a:spLocks noChangeArrowheads="1"/>
            </p:cNvSpPr>
            <p:nvPr/>
          </p:nvSpPr>
          <p:spPr bwMode="auto">
            <a:xfrm>
              <a:off x="3504" y="3360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91274" name="Rectangle 74"/>
          <p:cNvSpPr>
            <a:spLocks noChangeArrowheads="1"/>
          </p:cNvSpPr>
          <p:nvPr/>
        </p:nvSpPr>
        <p:spPr bwMode="auto">
          <a:xfrm>
            <a:off x="6324600" y="57912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endParaRPr lang="en-US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5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1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1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 autoUpdateAnimBg="0"/>
      <p:bldP spid="691221" grpId="0" autoUpdateAnimBg="0"/>
      <p:bldP spid="691237" grpId="0" autoUpdateAnimBg="0"/>
      <p:bldP spid="691254" grpId="0" autoUpdateAnimBg="0"/>
      <p:bldP spid="69127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Connectivity</a:t>
            </a:r>
            <a:endParaRPr lang="en-CA" sz="3600" dirty="0"/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49530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>
                <a:sym typeface="Symbol" pitchFamily="18" charset="2"/>
              </a:rPr>
              <a:t> There is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simple</a:t>
            </a:r>
            <a:r>
              <a:rPr lang="en-US" sz="2800" dirty="0">
                <a:sym typeface="Symbol" pitchFamily="18" charset="2"/>
              </a:rPr>
              <a:t> path between every pair of distinct vertices of a connected undirected graph.</a:t>
            </a:r>
          </a:p>
          <a:p>
            <a:pPr marL="0" indent="0" eaLnBrk="1" hangingPunct="1">
              <a:lnSpc>
                <a:spcPct val="150000"/>
              </a:lnSpc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graph that is not connected is the union of two or more connected subgraphs, each </a:t>
            </a:r>
            <a:r>
              <a:rPr lang="en-US" sz="2800" dirty="0" smtClean="0">
                <a:sym typeface="Symbol" pitchFamily="18" charset="2"/>
              </a:rPr>
              <a:t>  pair </a:t>
            </a:r>
            <a:r>
              <a:rPr lang="en-US" sz="2800" dirty="0">
                <a:sym typeface="Symbol" pitchFamily="18" charset="2"/>
              </a:rPr>
              <a:t>of which has no vertex in common. These </a:t>
            </a:r>
            <a:r>
              <a:rPr lang="en-US" sz="2800" dirty="0" smtClean="0">
                <a:sym typeface="Symbol" pitchFamily="18" charset="2"/>
              </a:rPr>
              <a:t>   disjoint </a:t>
            </a:r>
            <a:r>
              <a:rPr lang="en-US" sz="2800" dirty="0">
                <a:sym typeface="Symbol" pitchFamily="18" charset="2"/>
              </a:rPr>
              <a:t>connected subgraphs are called the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connected components</a:t>
            </a:r>
            <a:r>
              <a:rPr lang="en-US" sz="2800" dirty="0">
                <a:sym typeface="Symbol" pitchFamily="18" charset="2"/>
              </a:rPr>
              <a:t> of the graph.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BA942F1-8044-4151-9275-869B6FE5378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21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990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What are the connected components in the following graph?</a:t>
            </a:r>
            <a:endParaRPr lang="en-US" sz="3200">
              <a:sym typeface="Symbol" pitchFamily="18" charset="2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6DC34CA-AA97-4A89-AA47-CCB9A36245D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22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286000"/>
            <a:ext cx="6248400" cy="2232025"/>
            <a:chOff x="528" y="1440"/>
            <a:chExt cx="3936" cy="1406"/>
          </a:xfrm>
        </p:grpSpPr>
        <p:sp>
          <p:nvSpPr>
            <p:cNvPr id="660485" name="AutoShape 5"/>
            <p:cNvSpPr>
              <a:spLocks noChangeArrowheads="1"/>
            </p:cNvSpPr>
            <p:nvPr/>
          </p:nvSpPr>
          <p:spPr bwMode="auto">
            <a:xfrm>
              <a:off x="3106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86" name="AutoShape 6"/>
            <p:cNvSpPr>
              <a:spLocks noChangeArrowheads="1"/>
            </p:cNvSpPr>
            <p:nvPr/>
          </p:nvSpPr>
          <p:spPr bwMode="auto">
            <a:xfrm>
              <a:off x="4258" y="182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87" name="AutoShape 7"/>
            <p:cNvSpPr>
              <a:spLocks noChangeArrowheads="1"/>
            </p:cNvSpPr>
            <p:nvPr/>
          </p:nvSpPr>
          <p:spPr bwMode="auto">
            <a:xfrm>
              <a:off x="3552" y="268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88" name="AutoShape 8"/>
            <p:cNvSpPr>
              <a:spLocks noChangeArrowheads="1"/>
            </p:cNvSpPr>
            <p:nvPr/>
          </p:nvSpPr>
          <p:spPr bwMode="auto">
            <a:xfrm>
              <a:off x="1166" y="217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89" name="AutoShape 9"/>
            <p:cNvSpPr>
              <a:spLocks noChangeArrowheads="1"/>
            </p:cNvSpPr>
            <p:nvPr/>
          </p:nvSpPr>
          <p:spPr bwMode="auto">
            <a:xfrm>
              <a:off x="3490" y="17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90" name="AutoShape 10"/>
            <p:cNvSpPr>
              <a:spLocks noChangeArrowheads="1"/>
            </p:cNvSpPr>
            <p:nvPr/>
          </p:nvSpPr>
          <p:spPr bwMode="auto">
            <a:xfrm>
              <a:off x="734" y="275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303" name="AutoShape 11"/>
            <p:cNvCxnSpPr>
              <a:cxnSpLocks noChangeShapeType="1"/>
              <a:stCxn id="660489" idx="4"/>
              <a:endCxn id="660485" idx="1"/>
            </p:cNvCxnSpPr>
            <p:nvPr/>
          </p:nvCxnSpPr>
          <p:spPr bwMode="auto">
            <a:xfrm flipH="1">
              <a:off x="3120" y="1872"/>
              <a:ext cx="418" cy="49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4" name="AutoShape 12"/>
            <p:cNvCxnSpPr>
              <a:cxnSpLocks noChangeShapeType="1"/>
              <a:stCxn id="660485" idx="7"/>
              <a:endCxn id="660486" idx="3"/>
            </p:cNvCxnSpPr>
            <p:nvPr/>
          </p:nvCxnSpPr>
          <p:spPr bwMode="auto">
            <a:xfrm flipV="1">
              <a:off x="3188" y="1906"/>
              <a:ext cx="1084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5" name="AutoShape 13"/>
            <p:cNvCxnSpPr>
              <a:cxnSpLocks noChangeShapeType="1"/>
              <a:stCxn id="660485" idx="4"/>
              <a:endCxn id="660487" idx="2"/>
            </p:cNvCxnSpPr>
            <p:nvPr/>
          </p:nvCxnSpPr>
          <p:spPr bwMode="auto">
            <a:xfrm>
              <a:off x="3154" y="2448"/>
              <a:ext cx="398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6" name="AutoShape 14"/>
            <p:cNvCxnSpPr>
              <a:cxnSpLocks noChangeShapeType="1"/>
              <a:stCxn id="660490" idx="7"/>
              <a:endCxn id="660488" idx="3"/>
            </p:cNvCxnSpPr>
            <p:nvPr/>
          </p:nvCxnSpPr>
          <p:spPr bwMode="auto">
            <a:xfrm flipV="1">
              <a:off x="816" y="2256"/>
              <a:ext cx="36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7" name="AutoShape 15"/>
            <p:cNvCxnSpPr>
              <a:cxnSpLocks noChangeShapeType="1"/>
              <a:stCxn id="660485" idx="1"/>
              <a:endCxn id="660485" idx="3"/>
            </p:cNvCxnSpPr>
            <p:nvPr/>
          </p:nvCxnSpPr>
          <p:spPr bwMode="auto">
            <a:xfrm rot="5400000" flipV="1">
              <a:off x="3087" y="2399"/>
              <a:ext cx="68" cy="1"/>
            </a:xfrm>
            <a:prstGeom prst="curvedConnector5">
              <a:avLst>
                <a:gd name="adj1" fmla="val -232352"/>
                <a:gd name="adj2" fmla="val -22600009"/>
                <a:gd name="adj3" fmla="val 332352"/>
              </a:avLst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8" name="AutoShape 16"/>
            <p:cNvCxnSpPr>
              <a:cxnSpLocks noChangeShapeType="1"/>
              <a:stCxn id="660489" idx="6"/>
              <a:endCxn id="660486" idx="2"/>
            </p:cNvCxnSpPr>
            <p:nvPr/>
          </p:nvCxnSpPr>
          <p:spPr bwMode="auto">
            <a:xfrm>
              <a:off x="3586" y="1824"/>
              <a:ext cx="672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0497" name="AutoShape 17"/>
            <p:cNvSpPr>
              <a:spLocks noChangeArrowheads="1"/>
            </p:cNvSpPr>
            <p:nvPr/>
          </p:nvSpPr>
          <p:spPr bwMode="auto">
            <a:xfrm>
              <a:off x="1934" y="198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498" name="AutoShape 18"/>
            <p:cNvSpPr>
              <a:spLocks noChangeArrowheads="1"/>
            </p:cNvSpPr>
            <p:nvPr/>
          </p:nvSpPr>
          <p:spPr bwMode="auto">
            <a:xfrm>
              <a:off x="1502" y="255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311" name="AutoShape 19"/>
            <p:cNvCxnSpPr>
              <a:cxnSpLocks noChangeShapeType="1"/>
              <a:stCxn id="660498" idx="7"/>
              <a:endCxn id="660497" idx="3"/>
            </p:cNvCxnSpPr>
            <p:nvPr/>
          </p:nvCxnSpPr>
          <p:spPr bwMode="auto">
            <a:xfrm flipV="1">
              <a:off x="1584" y="2064"/>
              <a:ext cx="36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12" name="AutoShape 20"/>
            <p:cNvCxnSpPr>
              <a:cxnSpLocks noChangeShapeType="1"/>
              <a:stCxn id="660490" idx="6"/>
              <a:endCxn id="660498" idx="2"/>
            </p:cNvCxnSpPr>
            <p:nvPr/>
          </p:nvCxnSpPr>
          <p:spPr bwMode="auto">
            <a:xfrm flipV="1">
              <a:off x="830" y="2606"/>
              <a:ext cx="672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0501" name="AutoShape 21"/>
            <p:cNvSpPr>
              <a:spLocks noChangeArrowheads="1"/>
            </p:cNvSpPr>
            <p:nvPr/>
          </p:nvSpPr>
          <p:spPr bwMode="auto">
            <a:xfrm>
              <a:off x="2160" y="259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0502" name="AutoShape 22"/>
            <p:cNvSpPr>
              <a:spLocks noChangeArrowheads="1"/>
            </p:cNvSpPr>
            <p:nvPr/>
          </p:nvSpPr>
          <p:spPr bwMode="auto">
            <a:xfrm>
              <a:off x="2544" y="192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2315" name="AutoShape 23"/>
            <p:cNvCxnSpPr>
              <a:cxnSpLocks noChangeShapeType="1"/>
              <a:stCxn id="660502" idx="2"/>
              <a:endCxn id="660502" idx="6"/>
            </p:cNvCxnSpPr>
            <p:nvPr/>
          </p:nvCxnSpPr>
          <p:spPr bwMode="auto">
            <a:xfrm rot="10800000" flipH="1" flipV="1">
              <a:off x="2544" y="1968"/>
              <a:ext cx="96" cy="1"/>
            </a:xfrm>
            <a:prstGeom prst="curvedConnector5">
              <a:avLst>
                <a:gd name="adj1" fmla="val -150000"/>
                <a:gd name="adj2" fmla="val -19200009"/>
                <a:gd name="adj3" fmla="val 250000"/>
              </a:avLst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0504" name="Text Box 24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</a:p>
          </p:txBody>
        </p:sp>
        <p:sp>
          <p:nvSpPr>
            <p:cNvPr id="660505" name="Text Box 25"/>
            <p:cNvSpPr txBox="1">
              <a:spLocks noChangeArrowheads="1"/>
            </p:cNvSpPr>
            <p:nvPr/>
          </p:nvSpPr>
          <p:spPr bwMode="auto">
            <a:xfrm>
              <a:off x="528" y="249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</a:p>
          </p:txBody>
        </p:sp>
        <p:sp>
          <p:nvSpPr>
            <p:cNvPr id="660506" name="Text Box 26"/>
            <p:cNvSpPr txBox="1">
              <a:spLocks noChangeArrowheads="1"/>
            </p:cNvSpPr>
            <p:nvPr/>
          </p:nvSpPr>
          <p:spPr bwMode="auto">
            <a:xfrm>
              <a:off x="1584" y="249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</a:p>
          </p:txBody>
        </p:sp>
        <p:sp>
          <p:nvSpPr>
            <p:cNvPr id="660507" name="Text Box 27"/>
            <p:cNvSpPr txBox="1">
              <a:spLocks noChangeArrowheads="1"/>
            </p:cNvSpPr>
            <p:nvPr/>
          </p:nvSpPr>
          <p:spPr bwMode="auto">
            <a:xfrm>
              <a:off x="2016" y="1680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</a:p>
          </p:txBody>
        </p:sp>
        <p:sp>
          <p:nvSpPr>
            <p:cNvPr id="660508" name="Text Box 28"/>
            <p:cNvSpPr txBox="1">
              <a:spLocks noChangeArrowheads="1"/>
            </p:cNvSpPr>
            <p:nvPr/>
          </p:nvSpPr>
          <p:spPr bwMode="auto">
            <a:xfrm>
              <a:off x="3456" y="1440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</a:t>
              </a:r>
            </a:p>
          </p:txBody>
        </p:sp>
        <p:sp>
          <p:nvSpPr>
            <p:cNvPr id="660509" name="Text Box 29"/>
            <p:cNvSpPr txBox="1">
              <a:spLocks noChangeArrowheads="1"/>
            </p:cNvSpPr>
            <p:nvPr/>
          </p:nvSpPr>
          <p:spPr bwMode="auto">
            <a:xfrm>
              <a:off x="4224" y="148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h</a:t>
              </a:r>
            </a:p>
          </p:txBody>
        </p:sp>
        <p:sp>
          <p:nvSpPr>
            <p:cNvPr id="660510" name="Text Box 30"/>
            <p:cNvSpPr txBox="1">
              <a:spLocks noChangeArrowheads="1"/>
            </p:cNvSpPr>
            <p:nvPr/>
          </p:nvSpPr>
          <p:spPr bwMode="auto">
            <a:xfrm>
              <a:off x="3264" y="220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</a:t>
              </a:r>
            </a:p>
          </p:txBody>
        </p:sp>
        <p:sp>
          <p:nvSpPr>
            <p:cNvPr id="660511" name="Text Box 31"/>
            <p:cNvSpPr txBox="1">
              <a:spLocks noChangeArrowheads="1"/>
            </p:cNvSpPr>
            <p:nvPr/>
          </p:nvSpPr>
          <p:spPr bwMode="auto">
            <a:xfrm>
              <a:off x="3648" y="249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j</a:t>
              </a:r>
            </a:p>
          </p:txBody>
        </p:sp>
        <p:sp>
          <p:nvSpPr>
            <p:cNvPr id="660512" name="Text Box 32"/>
            <p:cNvSpPr txBox="1">
              <a:spLocks noChangeArrowheads="1"/>
            </p:cNvSpPr>
            <p:nvPr/>
          </p:nvSpPr>
          <p:spPr bwMode="auto">
            <a:xfrm>
              <a:off x="2304" y="244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f</a:t>
              </a:r>
            </a:p>
          </p:txBody>
        </p:sp>
        <p:sp>
          <p:nvSpPr>
            <p:cNvPr id="660513" name="Text Box 33"/>
            <p:cNvSpPr txBox="1">
              <a:spLocks noChangeArrowheads="1"/>
            </p:cNvSpPr>
            <p:nvPr/>
          </p:nvSpPr>
          <p:spPr bwMode="auto">
            <a:xfrm>
              <a:off x="2496" y="1920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e</a:t>
              </a:r>
            </a:p>
          </p:txBody>
        </p:sp>
      </p:grpSp>
      <p:sp>
        <p:nvSpPr>
          <p:cNvPr id="660514" name="Rectangle 34"/>
          <p:cNvSpPr>
            <a:spLocks noChangeArrowheads="1"/>
          </p:cNvSpPr>
          <p:nvPr/>
        </p:nvSpPr>
        <p:spPr bwMode="auto">
          <a:xfrm>
            <a:off x="228600" y="495300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The connected components are the graphs with vertices {a, b, c, d}, {e}, {f}, {</a:t>
            </a:r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g, h, j}.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3" grpId="0" build="p" autoUpdateAnimBg="0"/>
      <p:bldP spid="66051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directed graph is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strongly connected</a:t>
            </a:r>
            <a:r>
              <a:rPr lang="en-US" sz="2800" dirty="0">
                <a:sym typeface="Symbol" pitchFamily="18" charset="2"/>
              </a:rPr>
              <a:t> if there is a path from a to b and from b to a whenever a and b are vertices in the graph.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A directed graph is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weakly connected</a:t>
            </a:r>
            <a:r>
              <a:rPr lang="en-US" sz="2800" dirty="0"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  if </a:t>
            </a:r>
            <a:r>
              <a:rPr lang="en-US" sz="2800" dirty="0">
                <a:sym typeface="Symbol" pitchFamily="18" charset="2"/>
              </a:rPr>
              <a:t>there is a path between any two vertices in the underlying undirected graph. 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CE71429-691D-401D-B03A-25834CD6501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1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990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Are the following directed graphs strongly or weakly connected?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FCC75C0-0FB4-44A4-99AB-FADFB700EDF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209800"/>
            <a:ext cx="2362200" cy="2043113"/>
            <a:chOff x="3984" y="672"/>
            <a:chExt cx="1488" cy="1287"/>
          </a:xfrm>
        </p:grpSpPr>
        <p:sp>
          <p:nvSpPr>
            <p:cNvPr id="662533" name="Text Box 5"/>
            <p:cNvSpPr txBox="1">
              <a:spLocks noChangeArrowheads="1"/>
            </p:cNvSpPr>
            <p:nvPr/>
          </p:nvSpPr>
          <p:spPr bwMode="auto">
            <a:xfrm>
              <a:off x="4272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34" name="AutoShape 6"/>
            <p:cNvSpPr>
              <a:spLocks noChangeArrowheads="1"/>
            </p:cNvSpPr>
            <p:nvPr/>
          </p:nvSpPr>
          <p:spPr bwMode="auto">
            <a:xfrm>
              <a:off x="4944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35" name="AutoShape 7"/>
            <p:cNvSpPr>
              <a:spLocks noChangeArrowheads="1"/>
            </p:cNvSpPr>
            <p:nvPr/>
          </p:nvSpPr>
          <p:spPr bwMode="auto">
            <a:xfrm>
              <a:off x="4224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36" name="AutoShape 8"/>
            <p:cNvSpPr>
              <a:spLocks noChangeArrowheads="1"/>
            </p:cNvSpPr>
            <p:nvPr/>
          </p:nvSpPr>
          <p:spPr bwMode="auto">
            <a:xfrm>
              <a:off x="4944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37" name="AutoShape 9"/>
            <p:cNvSpPr>
              <a:spLocks noChangeArrowheads="1"/>
            </p:cNvSpPr>
            <p:nvPr/>
          </p:nvSpPr>
          <p:spPr bwMode="auto">
            <a:xfrm>
              <a:off x="4512" y="86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365" name="AutoShape 10"/>
            <p:cNvCxnSpPr>
              <a:cxnSpLocks noChangeShapeType="1"/>
              <a:stCxn id="662536" idx="1"/>
              <a:endCxn id="662537" idx="5"/>
            </p:cNvCxnSpPr>
            <p:nvPr/>
          </p:nvCxnSpPr>
          <p:spPr bwMode="auto">
            <a:xfrm flipH="1" flipV="1">
              <a:off x="4594" y="946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6" name="AutoShape 11"/>
            <p:cNvCxnSpPr>
              <a:cxnSpLocks noChangeShapeType="1"/>
              <a:stCxn id="662535" idx="7"/>
              <a:endCxn id="662537" idx="3"/>
            </p:cNvCxnSpPr>
            <p:nvPr/>
          </p:nvCxnSpPr>
          <p:spPr bwMode="auto">
            <a:xfrm flipV="1">
              <a:off x="4306" y="946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7" name="AutoShape 12"/>
            <p:cNvCxnSpPr>
              <a:cxnSpLocks noChangeShapeType="1"/>
              <a:stCxn id="662537" idx="4"/>
              <a:endCxn id="662534" idx="1"/>
            </p:cNvCxnSpPr>
            <p:nvPr/>
          </p:nvCxnSpPr>
          <p:spPr bwMode="auto">
            <a:xfrm>
              <a:off x="4560" y="960"/>
              <a:ext cx="398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8" name="AutoShape 13"/>
            <p:cNvCxnSpPr>
              <a:cxnSpLocks noChangeShapeType="1"/>
              <a:stCxn id="662535" idx="6"/>
              <a:endCxn id="662536" idx="2"/>
            </p:cNvCxnSpPr>
            <p:nvPr/>
          </p:nvCxnSpPr>
          <p:spPr bwMode="auto">
            <a:xfrm flipV="1">
              <a:off x="4320" y="1200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69" name="AutoShape 14"/>
            <p:cNvCxnSpPr>
              <a:cxnSpLocks noChangeShapeType="1"/>
              <a:stCxn id="662535" idx="5"/>
              <a:endCxn id="662534" idx="1"/>
            </p:cNvCxnSpPr>
            <p:nvPr/>
          </p:nvCxnSpPr>
          <p:spPr bwMode="auto">
            <a:xfrm>
              <a:off x="4306" y="1426"/>
              <a:ext cx="652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2543" name="Text Box 15"/>
            <p:cNvSpPr txBox="1">
              <a:spLocks noChangeArrowheads="1"/>
            </p:cNvSpPr>
            <p:nvPr/>
          </p:nvSpPr>
          <p:spPr bwMode="auto">
            <a:xfrm>
              <a:off x="5088" y="100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44" name="Text Box 16"/>
            <p:cNvSpPr txBox="1">
              <a:spLocks noChangeArrowheads="1"/>
            </p:cNvSpPr>
            <p:nvPr/>
          </p:nvSpPr>
          <p:spPr bwMode="auto">
            <a:xfrm>
              <a:off x="5088" y="163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45" name="Text Box 17"/>
            <p:cNvSpPr txBox="1">
              <a:spLocks noChangeArrowheads="1"/>
            </p:cNvSpPr>
            <p:nvPr/>
          </p:nvSpPr>
          <p:spPr bwMode="auto">
            <a:xfrm>
              <a:off x="3984" y="124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62546" name="Rectangle 18"/>
          <p:cNvSpPr>
            <a:spLocks noChangeArrowheads="1"/>
          </p:cNvSpPr>
          <p:nvPr/>
        </p:nvSpPr>
        <p:spPr bwMode="auto">
          <a:xfrm>
            <a:off x="3429000" y="2438400"/>
            <a:ext cx="548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Weakly connected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, because, for example, there is no path from b to d.</a:t>
            </a: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9600" y="4191000"/>
            <a:ext cx="2362200" cy="2043113"/>
            <a:chOff x="384" y="2640"/>
            <a:chExt cx="1488" cy="1287"/>
          </a:xfrm>
        </p:grpSpPr>
        <p:sp>
          <p:nvSpPr>
            <p:cNvPr id="662548" name="Text Box 20"/>
            <p:cNvSpPr txBox="1">
              <a:spLocks noChangeArrowheads="1"/>
            </p:cNvSpPr>
            <p:nvPr/>
          </p:nvSpPr>
          <p:spPr bwMode="auto">
            <a:xfrm>
              <a:off x="672" y="26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49" name="AutoShape 21"/>
            <p:cNvSpPr>
              <a:spLocks noChangeArrowheads="1"/>
            </p:cNvSpPr>
            <p:nvPr/>
          </p:nvSpPr>
          <p:spPr bwMode="auto">
            <a:xfrm>
              <a:off x="1344" y="369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50" name="AutoShape 22"/>
            <p:cNvSpPr>
              <a:spLocks noChangeArrowheads="1"/>
            </p:cNvSpPr>
            <p:nvPr/>
          </p:nvSpPr>
          <p:spPr bwMode="auto">
            <a:xfrm>
              <a:off x="624" y="33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51" name="AutoShape 23"/>
            <p:cNvSpPr>
              <a:spLocks noChangeArrowheads="1"/>
            </p:cNvSpPr>
            <p:nvPr/>
          </p:nvSpPr>
          <p:spPr bwMode="auto">
            <a:xfrm>
              <a:off x="1344" y="312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2552" name="AutoShape 24"/>
            <p:cNvSpPr>
              <a:spLocks noChangeArrowheads="1"/>
            </p:cNvSpPr>
            <p:nvPr/>
          </p:nvSpPr>
          <p:spPr bwMode="auto">
            <a:xfrm>
              <a:off x="912" y="283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352" name="AutoShape 25"/>
            <p:cNvCxnSpPr>
              <a:cxnSpLocks noChangeShapeType="1"/>
              <a:stCxn id="662551" idx="1"/>
              <a:endCxn id="662552" idx="5"/>
            </p:cNvCxnSpPr>
            <p:nvPr/>
          </p:nvCxnSpPr>
          <p:spPr bwMode="auto">
            <a:xfrm flipH="1" flipV="1">
              <a:off x="994" y="2914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3" name="AutoShape 26"/>
            <p:cNvCxnSpPr>
              <a:cxnSpLocks noChangeShapeType="1"/>
              <a:stCxn id="662552" idx="3"/>
              <a:endCxn id="662550" idx="7"/>
            </p:cNvCxnSpPr>
            <p:nvPr/>
          </p:nvCxnSpPr>
          <p:spPr bwMode="auto">
            <a:xfrm flipH="1">
              <a:off x="706" y="2914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4" name="AutoShape 27"/>
            <p:cNvCxnSpPr>
              <a:cxnSpLocks noChangeShapeType="1"/>
              <a:stCxn id="662549" idx="7"/>
              <a:endCxn id="662551" idx="4"/>
            </p:cNvCxnSpPr>
            <p:nvPr/>
          </p:nvCxnSpPr>
          <p:spPr bwMode="auto">
            <a:xfrm flipH="1" flipV="1">
              <a:off x="1392" y="3216"/>
              <a:ext cx="34" cy="49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5" name="AutoShape 28"/>
            <p:cNvCxnSpPr>
              <a:cxnSpLocks noChangeShapeType="1"/>
              <a:stCxn id="662550" idx="6"/>
              <a:endCxn id="662551" idx="2"/>
            </p:cNvCxnSpPr>
            <p:nvPr/>
          </p:nvCxnSpPr>
          <p:spPr bwMode="auto">
            <a:xfrm flipV="1">
              <a:off x="720" y="3168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6" name="AutoShape 29"/>
            <p:cNvCxnSpPr>
              <a:cxnSpLocks noChangeShapeType="1"/>
              <a:stCxn id="662550" idx="5"/>
              <a:endCxn id="662549" idx="1"/>
            </p:cNvCxnSpPr>
            <p:nvPr/>
          </p:nvCxnSpPr>
          <p:spPr bwMode="auto">
            <a:xfrm>
              <a:off x="706" y="3394"/>
              <a:ext cx="652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2558" name="Text Box 30"/>
            <p:cNvSpPr txBox="1">
              <a:spLocks noChangeArrowheads="1"/>
            </p:cNvSpPr>
            <p:nvPr/>
          </p:nvSpPr>
          <p:spPr bwMode="auto">
            <a:xfrm>
              <a:off x="1488" y="297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59" name="Text Box 31"/>
            <p:cNvSpPr txBox="1">
              <a:spLocks noChangeArrowheads="1"/>
            </p:cNvSpPr>
            <p:nvPr/>
          </p:nvSpPr>
          <p:spPr bwMode="auto">
            <a:xfrm>
              <a:off x="1488" y="360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62560" name="Text Box 32"/>
            <p:cNvSpPr txBox="1">
              <a:spLocks noChangeArrowheads="1"/>
            </p:cNvSpPr>
            <p:nvPr/>
          </p:nvSpPr>
          <p:spPr bwMode="auto">
            <a:xfrm>
              <a:off x="384" y="32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3429000" y="4419600"/>
            <a:ext cx="548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Strongly connected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because there are paths between all possible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pairs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vertices.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15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1" grpId="0" build="p" autoUpdateAnimBg="0"/>
      <p:bldP spid="662546" grpId="0" autoUpdateAnimBg="0"/>
      <p:bldP spid="66256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Connectivity</a:t>
            </a:r>
            <a:endParaRPr lang="en-CA" sz="3600"/>
          </a:p>
        </p:txBody>
      </p:sp>
      <p:sp>
        <p:nvSpPr>
          <p:cNvPr id="66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763000" cy="2057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Idea:</a:t>
            </a:r>
            <a:r>
              <a:rPr lang="en-US" sz="2800">
                <a:sym typeface="Symbol" pitchFamily="18" charset="2"/>
              </a:rPr>
              <a:t> The number and size of connected components and circuits are further invariants with respect to isomorphism of simple graphs.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Are these two graphs isomorphic?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6D30145-4B15-460B-8F35-5DD9BFAD8A76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25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953000" y="3124200"/>
            <a:ext cx="1371600" cy="1524000"/>
            <a:chOff x="3168" y="2112"/>
            <a:chExt cx="864" cy="960"/>
          </a:xfrm>
        </p:grpSpPr>
        <p:sp>
          <p:nvSpPr>
            <p:cNvPr id="663557" name="AutoShape 5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3558" name="AutoShape 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86" name="AutoShape 7"/>
            <p:cNvCxnSpPr>
              <a:cxnSpLocks noChangeShapeType="1"/>
              <a:stCxn id="663558" idx="0"/>
              <a:endCxn id="663557" idx="4"/>
            </p:cNvCxnSpPr>
            <p:nvPr/>
          </p:nvCxnSpPr>
          <p:spPr bwMode="auto">
            <a:xfrm flipV="1">
              <a:off x="3216" y="2448"/>
              <a:ext cx="0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60" name="AutoShape 8"/>
            <p:cNvSpPr>
              <a:spLocks noChangeArrowheads="1"/>
            </p:cNvSpPr>
            <p:nvPr/>
          </p:nvSpPr>
          <p:spPr bwMode="auto">
            <a:xfrm>
              <a:off x="3936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3561" name="AutoShape 9"/>
            <p:cNvSpPr>
              <a:spLocks noChangeArrowheads="1"/>
            </p:cNvSpPr>
            <p:nvPr/>
          </p:nvSpPr>
          <p:spPr bwMode="auto">
            <a:xfrm>
              <a:off x="3936" y="27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89" name="AutoShape 10"/>
            <p:cNvCxnSpPr>
              <a:cxnSpLocks noChangeShapeType="1"/>
              <a:stCxn id="663561" idx="0"/>
              <a:endCxn id="663560" idx="4"/>
            </p:cNvCxnSpPr>
            <p:nvPr/>
          </p:nvCxnSpPr>
          <p:spPr bwMode="auto">
            <a:xfrm flipV="1">
              <a:off x="3984" y="2448"/>
              <a:ext cx="0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0" name="AutoShape 11"/>
            <p:cNvCxnSpPr>
              <a:cxnSpLocks noChangeShapeType="1"/>
              <a:stCxn id="663558" idx="6"/>
              <a:endCxn id="663561" idx="2"/>
            </p:cNvCxnSpPr>
            <p:nvPr/>
          </p:nvCxnSpPr>
          <p:spPr bwMode="auto">
            <a:xfrm>
              <a:off x="3264" y="2784"/>
              <a:ext cx="672" cy="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64" name="AutoShape 12"/>
            <p:cNvSpPr>
              <a:spLocks noChangeArrowheads="1"/>
            </p:cNvSpPr>
            <p:nvPr/>
          </p:nvSpPr>
          <p:spPr bwMode="auto">
            <a:xfrm>
              <a:off x="3552" y="21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92" name="AutoShape 13"/>
            <p:cNvCxnSpPr>
              <a:cxnSpLocks noChangeShapeType="1"/>
              <a:stCxn id="663557" idx="6"/>
              <a:endCxn id="663560" idx="2"/>
            </p:cNvCxnSpPr>
            <p:nvPr/>
          </p:nvCxnSpPr>
          <p:spPr bwMode="auto">
            <a:xfrm>
              <a:off x="3264" y="2400"/>
              <a:ext cx="672" cy="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3" name="AutoShape 14"/>
            <p:cNvCxnSpPr>
              <a:cxnSpLocks noChangeShapeType="1"/>
              <a:stCxn id="663557" idx="7"/>
              <a:endCxn id="663564" idx="3"/>
            </p:cNvCxnSpPr>
            <p:nvPr/>
          </p:nvCxnSpPr>
          <p:spPr bwMode="auto">
            <a:xfrm flipV="1">
              <a:off x="3250" y="2194"/>
              <a:ext cx="316" cy="17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4" name="AutoShape 15"/>
            <p:cNvCxnSpPr>
              <a:cxnSpLocks noChangeShapeType="1"/>
              <a:stCxn id="663560" idx="1"/>
              <a:endCxn id="663564" idx="5"/>
            </p:cNvCxnSpPr>
            <p:nvPr/>
          </p:nvCxnSpPr>
          <p:spPr bwMode="auto">
            <a:xfrm flipH="1" flipV="1">
              <a:off x="3634" y="2194"/>
              <a:ext cx="316" cy="17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68" name="AutoShape 16"/>
            <p:cNvSpPr>
              <a:spLocks noChangeArrowheads="1"/>
            </p:cNvSpPr>
            <p:nvPr/>
          </p:nvSpPr>
          <p:spPr bwMode="auto">
            <a:xfrm>
              <a:off x="3552" y="29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96" name="AutoShape 17"/>
            <p:cNvCxnSpPr>
              <a:cxnSpLocks noChangeShapeType="1"/>
              <a:stCxn id="663558" idx="5"/>
              <a:endCxn id="663568" idx="2"/>
            </p:cNvCxnSpPr>
            <p:nvPr/>
          </p:nvCxnSpPr>
          <p:spPr bwMode="auto">
            <a:xfrm>
              <a:off x="3250" y="2818"/>
              <a:ext cx="302" cy="20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7" name="AutoShape 18"/>
            <p:cNvCxnSpPr>
              <a:cxnSpLocks noChangeShapeType="1"/>
              <a:stCxn id="663568" idx="6"/>
              <a:endCxn id="663561" idx="3"/>
            </p:cNvCxnSpPr>
            <p:nvPr/>
          </p:nvCxnSpPr>
          <p:spPr bwMode="auto">
            <a:xfrm flipV="1">
              <a:off x="3648" y="2818"/>
              <a:ext cx="302" cy="20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981200" y="3124200"/>
            <a:ext cx="1371600" cy="1524000"/>
            <a:chOff x="1248" y="2112"/>
            <a:chExt cx="864" cy="960"/>
          </a:xfrm>
        </p:grpSpPr>
        <p:sp>
          <p:nvSpPr>
            <p:cNvPr id="663572" name="AutoShape 20"/>
            <p:cNvSpPr>
              <a:spLocks noChangeArrowheads="1"/>
            </p:cNvSpPr>
            <p:nvPr/>
          </p:nvSpPr>
          <p:spPr bwMode="auto">
            <a:xfrm>
              <a:off x="1248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3573" name="AutoShape 21"/>
            <p:cNvSpPr>
              <a:spLocks noChangeArrowheads="1"/>
            </p:cNvSpPr>
            <p:nvPr/>
          </p:nvSpPr>
          <p:spPr bwMode="auto">
            <a:xfrm>
              <a:off x="1248" y="27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72" name="AutoShape 22"/>
            <p:cNvCxnSpPr>
              <a:cxnSpLocks noChangeShapeType="1"/>
              <a:stCxn id="663573" idx="0"/>
              <a:endCxn id="663572" idx="4"/>
            </p:cNvCxnSpPr>
            <p:nvPr/>
          </p:nvCxnSpPr>
          <p:spPr bwMode="auto">
            <a:xfrm flipV="1">
              <a:off x="1296" y="2448"/>
              <a:ext cx="0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75" name="AutoShape 23"/>
            <p:cNvSpPr>
              <a:spLocks noChangeArrowheads="1"/>
            </p:cNvSpPr>
            <p:nvPr/>
          </p:nvSpPr>
          <p:spPr bwMode="auto">
            <a:xfrm>
              <a:off x="2016" y="23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3576" name="AutoShape 24"/>
            <p:cNvSpPr>
              <a:spLocks noChangeArrowheads="1"/>
            </p:cNvSpPr>
            <p:nvPr/>
          </p:nvSpPr>
          <p:spPr bwMode="auto">
            <a:xfrm>
              <a:off x="2016" y="27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75" name="AutoShape 25"/>
            <p:cNvCxnSpPr>
              <a:cxnSpLocks noChangeShapeType="1"/>
              <a:stCxn id="663576" idx="0"/>
              <a:endCxn id="663575" idx="4"/>
            </p:cNvCxnSpPr>
            <p:nvPr/>
          </p:nvCxnSpPr>
          <p:spPr bwMode="auto">
            <a:xfrm flipV="1">
              <a:off x="2064" y="2448"/>
              <a:ext cx="0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6" name="AutoShape 26"/>
            <p:cNvCxnSpPr>
              <a:cxnSpLocks noChangeShapeType="1"/>
              <a:stCxn id="663572" idx="5"/>
              <a:endCxn id="663576" idx="2"/>
            </p:cNvCxnSpPr>
            <p:nvPr/>
          </p:nvCxnSpPr>
          <p:spPr bwMode="auto">
            <a:xfrm>
              <a:off x="1330" y="2434"/>
              <a:ext cx="686" cy="35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79" name="AutoShape 27"/>
            <p:cNvSpPr>
              <a:spLocks noChangeArrowheads="1"/>
            </p:cNvSpPr>
            <p:nvPr/>
          </p:nvSpPr>
          <p:spPr bwMode="auto">
            <a:xfrm>
              <a:off x="1632" y="21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78" name="AutoShape 28"/>
            <p:cNvCxnSpPr>
              <a:cxnSpLocks noChangeShapeType="1"/>
              <a:stCxn id="663573" idx="6"/>
              <a:endCxn id="663575" idx="2"/>
            </p:cNvCxnSpPr>
            <p:nvPr/>
          </p:nvCxnSpPr>
          <p:spPr bwMode="auto">
            <a:xfrm flipV="1">
              <a:off x="1344" y="2400"/>
              <a:ext cx="672" cy="38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AutoShape 29"/>
            <p:cNvCxnSpPr>
              <a:cxnSpLocks noChangeShapeType="1"/>
              <a:stCxn id="663572" idx="7"/>
              <a:endCxn id="663579" idx="3"/>
            </p:cNvCxnSpPr>
            <p:nvPr/>
          </p:nvCxnSpPr>
          <p:spPr bwMode="auto">
            <a:xfrm flipV="1">
              <a:off x="1330" y="2194"/>
              <a:ext cx="316" cy="17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AutoShape 30"/>
            <p:cNvCxnSpPr>
              <a:cxnSpLocks noChangeShapeType="1"/>
              <a:stCxn id="663575" idx="1"/>
              <a:endCxn id="663579" idx="5"/>
            </p:cNvCxnSpPr>
            <p:nvPr/>
          </p:nvCxnSpPr>
          <p:spPr bwMode="auto">
            <a:xfrm flipH="1" flipV="1">
              <a:off x="1714" y="2194"/>
              <a:ext cx="316" cy="17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3583" name="AutoShape 31"/>
            <p:cNvSpPr>
              <a:spLocks noChangeArrowheads="1"/>
            </p:cNvSpPr>
            <p:nvPr/>
          </p:nvSpPr>
          <p:spPr bwMode="auto">
            <a:xfrm>
              <a:off x="1632" y="29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5382" name="AutoShape 32"/>
            <p:cNvCxnSpPr>
              <a:cxnSpLocks noChangeShapeType="1"/>
              <a:stCxn id="663573" idx="5"/>
              <a:endCxn id="663583" idx="2"/>
            </p:cNvCxnSpPr>
            <p:nvPr/>
          </p:nvCxnSpPr>
          <p:spPr bwMode="auto">
            <a:xfrm>
              <a:off x="1330" y="2818"/>
              <a:ext cx="302" cy="20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3" name="AutoShape 33"/>
            <p:cNvCxnSpPr>
              <a:cxnSpLocks noChangeShapeType="1"/>
              <a:stCxn id="663583" idx="6"/>
              <a:endCxn id="663576" idx="3"/>
            </p:cNvCxnSpPr>
            <p:nvPr/>
          </p:nvCxnSpPr>
          <p:spPr bwMode="auto">
            <a:xfrm flipV="1">
              <a:off x="1728" y="2818"/>
              <a:ext cx="302" cy="20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3586" name="Rectangle 34"/>
          <p:cNvSpPr>
            <a:spLocks noChangeArrowheads="1"/>
          </p:cNvSpPr>
          <p:nvPr/>
        </p:nvSpPr>
        <p:spPr bwMode="auto">
          <a:xfrm>
            <a:off x="228600" y="48768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No, because the right graph contains circuits of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length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3, while the left graph does not.</a:t>
            </a:r>
          </a:p>
        </p:txBody>
      </p:sp>
    </p:spTree>
    <p:extLst>
      <p:ext uri="{BB962C8B-B14F-4D97-AF65-F5344CB8AC3E}">
        <p14:creationId xmlns:p14="http://schemas.microsoft.com/office/powerpoint/2010/main" val="12719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55" grpId="0" build="p" autoUpdateAnimBg="0"/>
      <p:bldP spid="6635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9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819400"/>
            <a:ext cx="4419600" cy="1752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9600" smtClean="0">
                <a:solidFill>
                  <a:srgbClr val="00FFFF"/>
                </a:solidFill>
                <a:sym typeface="Symbol" pitchFamily="18" charset="2"/>
              </a:rPr>
              <a:t>Trees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0C19C74-F965-40B7-AAC6-627B71F7829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9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tree</a:t>
            </a:r>
            <a:r>
              <a:rPr lang="en-US" sz="2800" dirty="0" smtClean="0">
                <a:sym typeface="Symbol" pitchFamily="18" charset="2"/>
              </a:rPr>
              <a:t> is a connected undirected graph with no simple circuits.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Since a tree cannot have a simple circuit, a tree cannot contain multiple edges or loops.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Therefore, any tree must be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simple graph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6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An undirected graph is a tree if and only  if there is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unique simple path</a:t>
            </a:r>
            <a:r>
              <a:rPr lang="en-US" sz="2800" dirty="0" smtClean="0">
                <a:sym typeface="Symbol" pitchFamily="18" charset="2"/>
              </a:rPr>
              <a:t> between any of its vertices.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C235E74-A471-4E42-9BCB-678A2D73C70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871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smtClean="0">
                <a:sym typeface="Symbol" pitchFamily="18" charset="2"/>
              </a:rPr>
              <a:t> Are the following graphs trees?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86A26C2-AD24-4512-BAFC-A5444C033B1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0" y="1524000"/>
            <a:ext cx="2057400" cy="1600200"/>
            <a:chOff x="720" y="960"/>
            <a:chExt cx="1296" cy="1008"/>
          </a:xfrm>
        </p:grpSpPr>
        <p:sp>
          <p:nvSpPr>
            <p:cNvPr id="687109" name="AutoShape 5"/>
            <p:cNvSpPr>
              <a:spLocks noChangeArrowheads="1"/>
            </p:cNvSpPr>
            <p:nvPr/>
          </p:nvSpPr>
          <p:spPr bwMode="auto">
            <a:xfrm>
              <a:off x="720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10" name="AutoShape 6"/>
            <p:cNvSpPr>
              <a:spLocks noChangeArrowheads="1"/>
            </p:cNvSpPr>
            <p:nvPr/>
          </p:nvSpPr>
          <p:spPr bwMode="auto">
            <a:xfrm>
              <a:off x="1248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11" name="AutoShape 7"/>
            <p:cNvSpPr>
              <a:spLocks noChangeArrowheads="1"/>
            </p:cNvSpPr>
            <p:nvPr/>
          </p:nvSpPr>
          <p:spPr bwMode="auto">
            <a:xfrm>
              <a:off x="912" y="182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12" name="AutoShape 8"/>
            <p:cNvSpPr>
              <a:spLocks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13" name="AutoShape 9"/>
            <p:cNvSpPr>
              <a:spLocks noChangeArrowheads="1"/>
            </p:cNvSpPr>
            <p:nvPr/>
          </p:nvSpPr>
          <p:spPr bwMode="auto">
            <a:xfrm>
              <a:off x="1536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14" name="AutoShape 10"/>
            <p:cNvSpPr>
              <a:spLocks noChangeArrowheads="1"/>
            </p:cNvSpPr>
            <p:nvPr/>
          </p:nvSpPr>
          <p:spPr bwMode="auto">
            <a:xfrm>
              <a:off x="1584" y="18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149" name="AutoShape 11"/>
            <p:cNvCxnSpPr>
              <a:cxnSpLocks noChangeShapeType="1"/>
              <a:stCxn id="687109" idx="7"/>
              <a:endCxn id="687110" idx="3"/>
            </p:cNvCxnSpPr>
            <p:nvPr/>
          </p:nvCxnSpPr>
          <p:spPr bwMode="auto">
            <a:xfrm flipV="1">
              <a:off x="802" y="1042"/>
              <a:ext cx="460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0" name="AutoShape 12"/>
            <p:cNvCxnSpPr>
              <a:cxnSpLocks noChangeShapeType="1"/>
              <a:stCxn id="687110" idx="6"/>
              <a:endCxn id="687113" idx="2"/>
            </p:cNvCxnSpPr>
            <p:nvPr/>
          </p:nvCxnSpPr>
          <p:spPr bwMode="auto">
            <a:xfrm>
              <a:off x="1344" y="1008"/>
              <a:ext cx="192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1" name="AutoShape 13"/>
            <p:cNvCxnSpPr>
              <a:cxnSpLocks noChangeShapeType="1"/>
              <a:stCxn id="687113" idx="5"/>
              <a:endCxn id="687112" idx="1"/>
            </p:cNvCxnSpPr>
            <p:nvPr/>
          </p:nvCxnSpPr>
          <p:spPr bwMode="auto">
            <a:xfrm>
              <a:off x="1618" y="1330"/>
              <a:ext cx="316" cy="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2" name="AutoShape 14"/>
            <p:cNvCxnSpPr>
              <a:cxnSpLocks noChangeShapeType="1"/>
              <a:stCxn id="687112" idx="3"/>
              <a:endCxn id="687114" idx="7"/>
            </p:cNvCxnSpPr>
            <p:nvPr/>
          </p:nvCxnSpPr>
          <p:spPr bwMode="auto">
            <a:xfrm flipH="1">
              <a:off x="1666" y="1426"/>
              <a:ext cx="268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3" name="AutoShape 15"/>
            <p:cNvCxnSpPr>
              <a:cxnSpLocks noChangeShapeType="1"/>
              <a:stCxn id="687114" idx="2"/>
              <a:endCxn id="687111" idx="6"/>
            </p:cNvCxnSpPr>
            <p:nvPr/>
          </p:nvCxnSpPr>
          <p:spPr bwMode="auto">
            <a:xfrm flipH="1" flipV="1">
              <a:off x="1008" y="1872"/>
              <a:ext cx="576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4" name="AutoShape 16"/>
            <p:cNvCxnSpPr>
              <a:cxnSpLocks noChangeShapeType="1"/>
              <a:stCxn id="687111" idx="1"/>
              <a:endCxn id="687109" idx="5"/>
            </p:cNvCxnSpPr>
            <p:nvPr/>
          </p:nvCxnSpPr>
          <p:spPr bwMode="auto">
            <a:xfrm flipH="1" flipV="1">
              <a:off x="802" y="1330"/>
              <a:ext cx="12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5" name="AutoShape 17"/>
            <p:cNvCxnSpPr>
              <a:cxnSpLocks noChangeShapeType="1"/>
              <a:stCxn id="687111" idx="0"/>
              <a:endCxn id="687110" idx="4"/>
            </p:cNvCxnSpPr>
            <p:nvPr/>
          </p:nvCxnSpPr>
          <p:spPr bwMode="auto">
            <a:xfrm flipV="1">
              <a:off x="960" y="1056"/>
              <a:ext cx="336" cy="76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6" name="AutoShape 18"/>
            <p:cNvCxnSpPr>
              <a:cxnSpLocks noChangeShapeType="1"/>
              <a:stCxn id="687114" idx="0"/>
              <a:endCxn id="687113" idx="4"/>
            </p:cNvCxnSpPr>
            <p:nvPr/>
          </p:nvCxnSpPr>
          <p:spPr bwMode="auto">
            <a:xfrm flipH="1" flipV="1">
              <a:off x="1584" y="1344"/>
              <a:ext cx="48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57" name="AutoShape 19"/>
            <p:cNvCxnSpPr>
              <a:cxnSpLocks noChangeShapeType="1"/>
              <a:stCxn id="687111" idx="7"/>
              <a:endCxn id="687113" idx="3"/>
            </p:cNvCxnSpPr>
            <p:nvPr/>
          </p:nvCxnSpPr>
          <p:spPr bwMode="auto">
            <a:xfrm flipV="1">
              <a:off x="994" y="1330"/>
              <a:ext cx="556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7124" name="Text Box 20"/>
          <p:cNvSpPr txBox="1">
            <a:spLocks noChangeArrowheads="1"/>
          </p:cNvSpPr>
          <p:nvPr/>
        </p:nvSpPr>
        <p:spPr bwMode="auto">
          <a:xfrm>
            <a:off x="1752600" y="33528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0" y="1524000"/>
            <a:ext cx="2057400" cy="1600200"/>
            <a:chOff x="3360" y="960"/>
            <a:chExt cx="1296" cy="1008"/>
          </a:xfrm>
        </p:grpSpPr>
        <p:sp>
          <p:nvSpPr>
            <p:cNvPr id="687126" name="AutoShape 2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27" name="AutoShape 23"/>
            <p:cNvSpPr>
              <a:spLocks noChangeArrowheads="1"/>
            </p:cNvSpPr>
            <p:nvPr/>
          </p:nvSpPr>
          <p:spPr bwMode="auto">
            <a:xfrm>
              <a:off x="3888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28" name="AutoShape 24"/>
            <p:cNvSpPr>
              <a:spLocks noChangeArrowheads="1"/>
            </p:cNvSpPr>
            <p:nvPr/>
          </p:nvSpPr>
          <p:spPr bwMode="auto">
            <a:xfrm>
              <a:off x="3552" y="182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29" name="AutoShape 25"/>
            <p:cNvSpPr>
              <a:spLocks noChangeArrowheads="1"/>
            </p:cNvSpPr>
            <p:nvPr/>
          </p:nvSpPr>
          <p:spPr bwMode="auto">
            <a:xfrm>
              <a:off x="4560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30" name="AutoShape 26"/>
            <p:cNvSpPr>
              <a:spLocks noChangeArrowheads="1"/>
            </p:cNvSpPr>
            <p:nvPr/>
          </p:nvSpPr>
          <p:spPr bwMode="auto">
            <a:xfrm>
              <a:off x="4176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31" name="AutoShape 27"/>
            <p:cNvSpPr>
              <a:spLocks noChangeArrowheads="1"/>
            </p:cNvSpPr>
            <p:nvPr/>
          </p:nvSpPr>
          <p:spPr bwMode="auto">
            <a:xfrm>
              <a:off x="4224" y="18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138" name="AutoShape 28"/>
            <p:cNvCxnSpPr>
              <a:cxnSpLocks noChangeShapeType="1"/>
              <a:stCxn id="687127" idx="6"/>
              <a:endCxn id="687130" idx="2"/>
            </p:cNvCxnSpPr>
            <p:nvPr/>
          </p:nvCxnSpPr>
          <p:spPr bwMode="auto">
            <a:xfrm>
              <a:off x="3984" y="1008"/>
              <a:ext cx="192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9" name="AutoShape 29"/>
            <p:cNvCxnSpPr>
              <a:cxnSpLocks noChangeShapeType="1"/>
              <a:stCxn id="687129" idx="3"/>
              <a:endCxn id="687131" idx="7"/>
            </p:cNvCxnSpPr>
            <p:nvPr/>
          </p:nvCxnSpPr>
          <p:spPr bwMode="auto">
            <a:xfrm flipH="1">
              <a:off x="4306" y="1426"/>
              <a:ext cx="268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0" name="AutoShape 30"/>
            <p:cNvCxnSpPr>
              <a:cxnSpLocks noChangeShapeType="1"/>
              <a:stCxn id="687128" idx="1"/>
              <a:endCxn id="687126" idx="5"/>
            </p:cNvCxnSpPr>
            <p:nvPr/>
          </p:nvCxnSpPr>
          <p:spPr bwMode="auto">
            <a:xfrm flipH="1" flipV="1">
              <a:off x="3442" y="1330"/>
              <a:ext cx="12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1" name="AutoShape 31"/>
            <p:cNvCxnSpPr>
              <a:cxnSpLocks noChangeShapeType="1"/>
              <a:stCxn id="687131" idx="0"/>
              <a:endCxn id="687130" idx="4"/>
            </p:cNvCxnSpPr>
            <p:nvPr/>
          </p:nvCxnSpPr>
          <p:spPr bwMode="auto">
            <a:xfrm flipH="1" flipV="1">
              <a:off x="4224" y="1344"/>
              <a:ext cx="48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42" name="AutoShape 32"/>
            <p:cNvCxnSpPr>
              <a:cxnSpLocks noChangeShapeType="1"/>
              <a:stCxn id="687128" idx="7"/>
              <a:endCxn id="687130" idx="3"/>
            </p:cNvCxnSpPr>
            <p:nvPr/>
          </p:nvCxnSpPr>
          <p:spPr bwMode="auto">
            <a:xfrm flipV="1">
              <a:off x="3634" y="1330"/>
              <a:ext cx="556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7137" name="Text Box 33"/>
          <p:cNvSpPr txBox="1">
            <a:spLocks noChangeArrowheads="1"/>
          </p:cNvSpPr>
          <p:nvPr/>
        </p:nvSpPr>
        <p:spPr bwMode="auto">
          <a:xfrm>
            <a:off x="1676400" y="57912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219200" y="4114800"/>
            <a:ext cx="2057400" cy="1600200"/>
            <a:chOff x="768" y="2592"/>
            <a:chExt cx="1296" cy="1008"/>
          </a:xfrm>
        </p:grpSpPr>
        <p:sp>
          <p:nvSpPr>
            <p:cNvPr id="687139" name="AutoShape 35"/>
            <p:cNvSpPr>
              <a:spLocks noChangeArrowheads="1"/>
            </p:cNvSpPr>
            <p:nvPr/>
          </p:nvSpPr>
          <p:spPr bwMode="auto">
            <a:xfrm>
              <a:off x="768" y="28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40" name="AutoShape 36"/>
            <p:cNvSpPr>
              <a:spLocks noChangeArrowheads="1"/>
            </p:cNvSpPr>
            <p:nvPr/>
          </p:nvSpPr>
          <p:spPr bwMode="auto">
            <a:xfrm>
              <a:off x="1296" y="259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41" name="AutoShape 37"/>
            <p:cNvSpPr>
              <a:spLocks noChangeArrowheads="1"/>
            </p:cNvSpPr>
            <p:nvPr/>
          </p:nvSpPr>
          <p:spPr bwMode="auto">
            <a:xfrm>
              <a:off x="960" y="345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42" name="AutoShape 38"/>
            <p:cNvSpPr>
              <a:spLocks noChangeArrowheads="1"/>
            </p:cNvSpPr>
            <p:nvPr/>
          </p:nvSpPr>
          <p:spPr bwMode="auto">
            <a:xfrm>
              <a:off x="1968" y="297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43" name="AutoShape 39"/>
            <p:cNvSpPr>
              <a:spLocks noChangeArrowheads="1"/>
            </p:cNvSpPr>
            <p:nvPr/>
          </p:nvSpPr>
          <p:spPr bwMode="auto">
            <a:xfrm>
              <a:off x="1584" y="288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44" name="AutoShape 40"/>
            <p:cNvSpPr>
              <a:spLocks noChangeArrowheads="1"/>
            </p:cNvSpPr>
            <p:nvPr/>
          </p:nvSpPr>
          <p:spPr bwMode="auto">
            <a:xfrm>
              <a:off x="1632" y="350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127" name="AutoShape 41"/>
            <p:cNvCxnSpPr>
              <a:cxnSpLocks noChangeShapeType="1"/>
              <a:stCxn id="687140" idx="6"/>
              <a:endCxn id="687143" idx="2"/>
            </p:cNvCxnSpPr>
            <p:nvPr/>
          </p:nvCxnSpPr>
          <p:spPr bwMode="auto">
            <a:xfrm>
              <a:off x="1392" y="2640"/>
              <a:ext cx="192" cy="28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8" name="AutoShape 42"/>
            <p:cNvCxnSpPr>
              <a:cxnSpLocks noChangeShapeType="1"/>
              <a:stCxn id="687142" idx="3"/>
              <a:endCxn id="687144" idx="7"/>
            </p:cNvCxnSpPr>
            <p:nvPr/>
          </p:nvCxnSpPr>
          <p:spPr bwMode="auto">
            <a:xfrm flipH="1">
              <a:off x="1714" y="3058"/>
              <a:ext cx="268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9" name="AutoShape 43"/>
            <p:cNvCxnSpPr>
              <a:cxnSpLocks noChangeShapeType="1"/>
              <a:stCxn id="687141" idx="1"/>
              <a:endCxn id="687139" idx="5"/>
            </p:cNvCxnSpPr>
            <p:nvPr/>
          </p:nvCxnSpPr>
          <p:spPr bwMode="auto">
            <a:xfrm flipH="1" flipV="1">
              <a:off x="850" y="2962"/>
              <a:ext cx="12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0" name="AutoShape 44"/>
            <p:cNvCxnSpPr>
              <a:cxnSpLocks noChangeShapeType="1"/>
              <a:stCxn id="687144" idx="0"/>
              <a:endCxn id="687143" idx="4"/>
            </p:cNvCxnSpPr>
            <p:nvPr/>
          </p:nvCxnSpPr>
          <p:spPr bwMode="auto">
            <a:xfrm flipH="1" flipV="1">
              <a:off x="1632" y="2976"/>
              <a:ext cx="48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31" name="AutoShape 45"/>
            <p:cNvCxnSpPr>
              <a:cxnSpLocks noChangeShapeType="1"/>
              <a:stCxn id="687139" idx="7"/>
              <a:endCxn id="687140" idx="3"/>
            </p:cNvCxnSpPr>
            <p:nvPr/>
          </p:nvCxnSpPr>
          <p:spPr bwMode="auto">
            <a:xfrm flipV="1">
              <a:off x="850" y="2674"/>
              <a:ext cx="460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5562600" y="4038600"/>
            <a:ext cx="2057400" cy="1600200"/>
            <a:chOff x="3504" y="2544"/>
            <a:chExt cx="1296" cy="1008"/>
          </a:xfrm>
        </p:grpSpPr>
        <p:sp>
          <p:nvSpPr>
            <p:cNvPr id="687151" name="AutoShape 47"/>
            <p:cNvSpPr>
              <a:spLocks noChangeArrowheads="1"/>
            </p:cNvSpPr>
            <p:nvPr/>
          </p:nvSpPr>
          <p:spPr bwMode="auto">
            <a:xfrm>
              <a:off x="3504" y="283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52" name="AutoShape 48"/>
            <p:cNvSpPr>
              <a:spLocks noChangeArrowheads="1"/>
            </p:cNvSpPr>
            <p:nvPr/>
          </p:nvSpPr>
          <p:spPr bwMode="auto">
            <a:xfrm>
              <a:off x="4032" y="25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53" name="AutoShape 49"/>
            <p:cNvSpPr>
              <a:spLocks noChangeArrowheads="1"/>
            </p:cNvSpPr>
            <p:nvPr/>
          </p:nvSpPr>
          <p:spPr bwMode="auto">
            <a:xfrm>
              <a:off x="3696" y="340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54" name="AutoShape 50"/>
            <p:cNvSpPr>
              <a:spLocks noChangeArrowheads="1"/>
            </p:cNvSpPr>
            <p:nvPr/>
          </p:nvSpPr>
          <p:spPr bwMode="auto">
            <a:xfrm>
              <a:off x="4704" y="29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55" name="AutoShape 51"/>
            <p:cNvSpPr>
              <a:spLocks noChangeArrowheads="1"/>
            </p:cNvSpPr>
            <p:nvPr/>
          </p:nvSpPr>
          <p:spPr bwMode="auto">
            <a:xfrm>
              <a:off x="4320" y="283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7156" name="AutoShape 52"/>
            <p:cNvSpPr>
              <a:spLocks noChangeArrowheads="1"/>
            </p:cNvSpPr>
            <p:nvPr/>
          </p:nvSpPr>
          <p:spPr bwMode="auto">
            <a:xfrm>
              <a:off x="4368" y="345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117" name="AutoShape 53"/>
            <p:cNvCxnSpPr>
              <a:cxnSpLocks noChangeShapeType="1"/>
              <a:stCxn id="687154" idx="3"/>
              <a:endCxn id="687156" idx="7"/>
            </p:cNvCxnSpPr>
            <p:nvPr/>
          </p:nvCxnSpPr>
          <p:spPr bwMode="auto">
            <a:xfrm flipH="1">
              <a:off x="4450" y="3010"/>
              <a:ext cx="268" cy="46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AutoShape 54"/>
            <p:cNvCxnSpPr>
              <a:cxnSpLocks noChangeShapeType="1"/>
              <a:stCxn id="687153" idx="1"/>
              <a:endCxn id="687151" idx="5"/>
            </p:cNvCxnSpPr>
            <p:nvPr/>
          </p:nvCxnSpPr>
          <p:spPr bwMode="auto">
            <a:xfrm flipH="1" flipV="1">
              <a:off x="3586" y="2914"/>
              <a:ext cx="124" cy="5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9" name="AutoShape 55"/>
            <p:cNvCxnSpPr>
              <a:cxnSpLocks noChangeShapeType="1"/>
              <a:stCxn id="687156" idx="0"/>
              <a:endCxn id="687155" idx="4"/>
            </p:cNvCxnSpPr>
            <p:nvPr/>
          </p:nvCxnSpPr>
          <p:spPr bwMode="auto">
            <a:xfrm flipH="1" flipV="1">
              <a:off x="4368" y="2928"/>
              <a:ext cx="48" cy="5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AutoShape 56"/>
            <p:cNvCxnSpPr>
              <a:cxnSpLocks noChangeShapeType="1"/>
              <a:stCxn id="687151" idx="7"/>
              <a:endCxn id="687152" idx="3"/>
            </p:cNvCxnSpPr>
            <p:nvPr/>
          </p:nvCxnSpPr>
          <p:spPr bwMode="auto">
            <a:xfrm flipV="1">
              <a:off x="3586" y="2626"/>
              <a:ext cx="460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87161" name="Text Box 57"/>
          <p:cNvSpPr txBox="1">
            <a:spLocks noChangeArrowheads="1"/>
          </p:cNvSpPr>
          <p:nvPr/>
        </p:nvSpPr>
        <p:spPr bwMode="auto">
          <a:xfrm>
            <a:off x="6019800" y="32766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Yes.</a:t>
            </a:r>
          </a:p>
        </p:txBody>
      </p:sp>
      <p:sp>
        <p:nvSpPr>
          <p:cNvPr id="687162" name="Text Box 58"/>
          <p:cNvSpPr txBox="1">
            <a:spLocks noChangeArrowheads="1"/>
          </p:cNvSpPr>
          <p:nvPr/>
        </p:nvSpPr>
        <p:spPr bwMode="auto">
          <a:xfrm>
            <a:off x="6096000" y="57150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5080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87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7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7" grpId="0" build="p" autoUpdateAnimBg="0"/>
      <p:bldP spid="687124" grpId="0" autoUpdateAnimBg="0"/>
      <p:bldP spid="687137" grpId="0" autoUpdateAnimBg="0"/>
      <p:bldP spid="687161" grpId="0" autoUpdateAnimBg="0"/>
      <p:bldP spid="68716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10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An undirected graph that does not contain simple circuits and is not necessarily connected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forest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In general, we use trees to represent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hierarchical structures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We often designate a particular vertex of a tree as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root</a:t>
            </a:r>
            <a:r>
              <a:rPr lang="en-US" sz="2800" dirty="0" smtClean="0">
                <a:sym typeface="Symbol" pitchFamily="18" charset="2"/>
              </a:rPr>
              <a:t>. Since there is a unique path from the root   to each vertex of the graph, we direct each edge  away from the root.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Thus, a tree together with its root produces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directed graph</a:t>
            </a:r>
            <a:r>
              <a:rPr lang="en-US" sz="2800" dirty="0" smtClean="0">
                <a:sym typeface="Symbol" pitchFamily="18" charset="2"/>
              </a:rPr>
              <a:t>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rooted tree</a:t>
            </a:r>
            <a:r>
              <a:rPr lang="en-US" sz="2800" dirty="0" smtClean="0">
                <a:sym typeface="Symbol" pitchFamily="18" charset="2"/>
              </a:rPr>
              <a:t>.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CFACB38-EAEE-4A66-9E50-EB5E12F764A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29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G = (V, E) be a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simple graph</a:t>
            </a:r>
            <a:r>
              <a:rPr lang="en-US" sz="2800" dirty="0">
                <a:sym typeface="Symbol" pitchFamily="18" charset="2"/>
              </a:rPr>
              <a:t> with |V| = n. Suppose that the vertices of G are listed in arbitrary order as 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v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 err="1">
                <a:sym typeface="Symbol" pitchFamily="18" charset="2"/>
              </a:rPr>
              <a:t>.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adjacency matrix</a:t>
            </a:r>
            <a:r>
              <a:rPr lang="en-US" sz="2800" dirty="0">
                <a:sym typeface="Symbol" pitchFamily="18" charset="2"/>
              </a:rPr>
              <a:t> A (or A</a:t>
            </a:r>
            <a:r>
              <a:rPr lang="en-US" sz="2800" baseline="-25000" dirty="0">
                <a:sym typeface="Symbol" pitchFamily="18" charset="2"/>
              </a:rPr>
              <a:t>G</a:t>
            </a:r>
            <a:r>
              <a:rPr lang="en-US" sz="2800" dirty="0">
                <a:sym typeface="Symbol" pitchFamily="18" charset="2"/>
              </a:rPr>
              <a:t>) of G, with respect to this listing of the vertices, is the </a:t>
            </a:r>
            <a:r>
              <a:rPr lang="en-US" sz="2800" dirty="0" err="1">
                <a:sym typeface="Symbol" pitchFamily="18" charset="2"/>
              </a:rPr>
              <a:t>nn</a:t>
            </a:r>
            <a:r>
              <a:rPr lang="en-US" sz="2800" dirty="0">
                <a:sym typeface="Symbol" pitchFamily="18" charset="2"/>
              </a:rPr>
              <a:t> zero-one matrix with 1 as its (</a:t>
            </a:r>
            <a:r>
              <a:rPr lang="en-US" sz="28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j)</a:t>
            </a:r>
            <a:r>
              <a:rPr lang="en-US" sz="2800" dirty="0" err="1">
                <a:sym typeface="Symbol" pitchFamily="18" charset="2"/>
              </a:rPr>
              <a:t>th</a:t>
            </a:r>
            <a:r>
              <a:rPr lang="en-US" sz="2800" dirty="0">
                <a:sym typeface="Symbol" pitchFamily="18" charset="2"/>
              </a:rPr>
              <a:t> entry when 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and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 are adjacent, and 0 otherwise.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In other words, for an adjacency matrix A = [</a:t>
            </a: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],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1 	if {v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} is an edge of G,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0	         otherwise.</a:t>
            </a: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FE2F1E4-237B-403B-99C6-3D0C71393A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 Terminology</a:t>
            </a:r>
            <a:endParaRPr lang="en-CA" sz="3600" smtClean="0"/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If v is a vertex in a rooted tree other than the root,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parent</a:t>
            </a:r>
            <a:r>
              <a:rPr lang="en-US" sz="2800" dirty="0" smtClean="0">
                <a:sym typeface="Symbol" pitchFamily="18" charset="2"/>
              </a:rPr>
              <a:t> of v is the unique vertex u such that there is a directed edge from u to v.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When u is the parent of v, v is called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child</a:t>
            </a:r>
            <a:r>
              <a:rPr lang="en-US" sz="2800" dirty="0" smtClean="0">
                <a:sym typeface="Symbol" pitchFamily="18" charset="2"/>
              </a:rPr>
              <a:t> of u.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Vertices with the same parent are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siblings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ancestors</a:t>
            </a:r>
            <a:r>
              <a:rPr lang="en-US" sz="2800" dirty="0" smtClean="0">
                <a:sym typeface="Symbol" pitchFamily="18" charset="2"/>
              </a:rPr>
              <a:t> of a vertex other than the root are  the vertices in the path from the root to this vertex, excluding the vertex itself and including the root.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937CBA6-B47C-49AC-B536-C8B3157564F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 Terminology</a:t>
            </a:r>
            <a:endParaRPr lang="en-CA" sz="3600" smtClean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descendants</a:t>
            </a:r>
            <a:r>
              <a:rPr lang="en-US" sz="2800" dirty="0" smtClean="0">
                <a:sym typeface="Symbol" pitchFamily="18" charset="2"/>
              </a:rPr>
              <a:t> of a vertex v are those vertices that have v as an ancestor.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A vertex of a tree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leaf</a:t>
            </a:r>
            <a:r>
              <a:rPr lang="en-US" sz="2800" dirty="0" smtClean="0">
                <a:sym typeface="Symbol" pitchFamily="18" charset="2"/>
              </a:rPr>
              <a:t> if it has no children.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Vertices that have children are called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internal vertices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If a is a vertex in a tree, then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subtree</a:t>
            </a:r>
            <a:r>
              <a:rPr lang="en-US" sz="2800" dirty="0" smtClean="0">
                <a:sym typeface="Symbol" pitchFamily="18" charset="2"/>
              </a:rPr>
              <a:t> with a as its root is the subgraph of the tree consisting of a    and its descendants and all edges incident to       these descendants.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 smtClean="0">
              <a:sym typeface="Symbol" pitchFamily="18" charset="2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870449D-A346-4B7D-B588-8E27681F34D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 Terminology</a:t>
            </a:r>
            <a:endParaRPr lang="en-CA" sz="3600" smtClean="0"/>
          </a:p>
        </p:txBody>
      </p:sp>
      <p:sp>
        <p:nvSpPr>
          <p:cNvPr id="691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level</a:t>
            </a:r>
            <a:r>
              <a:rPr lang="en-US" sz="2800" smtClean="0">
                <a:sym typeface="Symbol" pitchFamily="18" charset="2"/>
              </a:rPr>
              <a:t> of a vertex v in a rooted tree is the length of the unique path from the root to this vertex.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 level of the root is defined to be zero.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60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smtClean="0">
                <a:sym typeface="Symbol" pitchFamily="18" charset="2"/>
              </a:rPr>
              <a:t>The </a:t>
            </a: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height</a:t>
            </a:r>
            <a:r>
              <a:rPr lang="en-US" sz="2800" smtClean="0">
                <a:sym typeface="Symbol" pitchFamily="18" charset="2"/>
              </a:rPr>
              <a:t> of a rooted tree is the maximum of the levels of vertices.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035C819-41DA-4258-96A9-05230659AB3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 I:</a:t>
            </a:r>
            <a:r>
              <a:rPr lang="en-US" sz="2800" smtClean="0">
                <a:sym typeface="Symbol" pitchFamily="18" charset="2"/>
              </a:rPr>
              <a:t> Family tree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DA84B36-AD83-4AEB-AAB1-7DEB3BF1965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92228" name="Text Box 4"/>
          <p:cNvSpPr txBox="1">
            <a:spLocks noChangeArrowheads="1"/>
          </p:cNvSpPr>
          <p:nvPr/>
        </p:nvSpPr>
        <p:spPr bwMode="auto">
          <a:xfrm>
            <a:off x="3429000" y="1752600"/>
            <a:ext cx="1752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James</a:t>
            </a:r>
          </a:p>
        </p:txBody>
      </p:sp>
      <p:sp>
        <p:nvSpPr>
          <p:cNvPr id="692229" name="Line 5"/>
          <p:cNvSpPr>
            <a:spLocks noChangeShapeType="1"/>
          </p:cNvSpPr>
          <p:nvPr/>
        </p:nvSpPr>
        <p:spPr bwMode="auto">
          <a:xfrm flipH="1">
            <a:off x="2438400" y="2362200"/>
            <a:ext cx="10668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2230" name="Text Box 6"/>
          <p:cNvSpPr txBox="1">
            <a:spLocks noChangeArrowheads="1"/>
          </p:cNvSpPr>
          <p:nvPr/>
        </p:nvSpPr>
        <p:spPr bwMode="auto">
          <a:xfrm>
            <a:off x="16002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Christine</a:t>
            </a:r>
          </a:p>
        </p:txBody>
      </p:sp>
      <p:sp>
        <p:nvSpPr>
          <p:cNvPr id="692231" name="Line 7"/>
          <p:cNvSpPr>
            <a:spLocks noChangeShapeType="1"/>
          </p:cNvSpPr>
          <p:nvPr/>
        </p:nvSpPr>
        <p:spPr bwMode="auto">
          <a:xfrm>
            <a:off x="4572000" y="2362200"/>
            <a:ext cx="12192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2232" name="Text Box 8"/>
          <p:cNvSpPr txBox="1">
            <a:spLocks noChangeArrowheads="1"/>
          </p:cNvSpPr>
          <p:nvPr/>
        </p:nvSpPr>
        <p:spPr bwMode="auto">
          <a:xfrm>
            <a:off x="5410200" y="3048000"/>
            <a:ext cx="1676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Bob</a:t>
            </a:r>
          </a:p>
        </p:txBody>
      </p:sp>
      <p:sp>
        <p:nvSpPr>
          <p:cNvPr id="692233" name="Line 9"/>
          <p:cNvSpPr>
            <a:spLocks noChangeShapeType="1"/>
          </p:cNvSpPr>
          <p:nvPr/>
        </p:nvSpPr>
        <p:spPr bwMode="auto">
          <a:xfrm flipH="1">
            <a:off x="1676400" y="3733800"/>
            <a:ext cx="381000" cy="7620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2234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1371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Frank</a:t>
            </a:r>
          </a:p>
        </p:txBody>
      </p:sp>
      <p:sp>
        <p:nvSpPr>
          <p:cNvPr id="692235" name="Line 11"/>
          <p:cNvSpPr>
            <a:spLocks noChangeShapeType="1"/>
          </p:cNvSpPr>
          <p:nvPr/>
        </p:nvSpPr>
        <p:spPr bwMode="auto">
          <a:xfrm>
            <a:off x="2971800" y="3657600"/>
            <a:ext cx="533400" cy="914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2236" name="Text Box 12"/>
          <p:cNvSpPr txBox="1">
            <a:spLocks noChangeArrowheads="1"/>
          </p:cNvSpPr>
          <p:nvPr/>
        </p:nvSpPr>
        <p:spPr bwMode="auto">
          <a:xfrm>
            <a:off x="2971800" y="45720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Joyce</a:t>
            </a:r>
          </a:p>
        </p:txBody>
      </p:sp>
      <p:sp>
        <p:nvSpPr>
          <p:cNvPr id="692237" name="Line 13"/>
          <p:cNvSpPr>
            <a:spLocks noChangeShapeType="1"/>
          </p:cNvSpPr>
          <p:nvPr/>
        </p:nvSpPr>
        <p:spPr bwMode="auto">
          <a:xfrm>
            <a:off x="5867400" y="3657600"/>
            <a:ext cx="0" cy="8382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2238" name="Text Box 14"/>
          <p:cNvSpPr txBox="1">
            <a:spLocks noChangeArrowheads="1"/>
          </p:cNvSpPr>
          <p:nvPr/>
        </p:nvSpPr>
        <p:spPr bwMode="auto">
          <a:xfrm>
            <a:off x="5334000" y="45720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Petra</a:t>
            </a:r>
          </a:p>
        </p:txBody>
      </p:sp>
    </p:spTree>
    <p:extLst>
      <p:ext uri="{BB962C8B-B14F-4D97-AF65-F5344CB8AC3E}">
        <p14:creationId xmlns:p14="http://schemas.microsoft.com/office/powerpoint/2010/main" val="29219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9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 autoUpdateAnimBg="0"/>
      <p:bldP spid="692228" grpId="0" autoUpdateAnimBg="0"/>
      <p:bldP spid="692230" grpId="0" autoUpdateAnimBg="0"/>
      <p:bldP spid="692232" grpId="0" autoUpdateAnimBg="0"/>
      <p:bldP spid="692234" grpId="0" autoUpdateAnimBg="0"/>
      <p:bldP spid="692236" grpId="0" autoUpdateAnimBg="0"/>
      <p:bldP spid="69223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 II:</a:t>
            </a:r>
            <a:r>
              <a:rPr lang="en-US" sz="2800" smtClean="0">
                <a:sym typeface="Symbol" pitchFamily="18" charset="2"/>
              </a:rPr>
              <a:t> File system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ED64398-F82B-462C-BE04-B06DA07D718F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93252" name="Text Box 4"/>
          <p:cNvSpPr txBox="1">
            <a:spLocks noChangeArrowheads="1"/>
          </p:cNvSpPr>
          <p:nvPr/>
        </p:nvSpPr>
        <p:spPr bwMode="auto">
          <a:xfrm>
            <a:off x="3810000" y="1752600"/>
            <a:ext cx="1752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</a:p>
        </p:txBody>
      </p:sp>
      <p:sp>
        <p:nvSpPr>
          <p:cNvPr id="693253" name="Line 5"/>
          <p:cNvSpPr>
            <a:spLocks noChangeShapeType="1"/>
          </p:cNvSpPr>
          <p:nvPr/>
        </p:nvSpPr>
        <p:spPr bwMode="auto">
          <a:xfrm flipH="1">
            <a:off x="2286000" y="2362200"/>
            <a:ext cx="10668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3254" name="Text Box 6"/>
          <p:cNvSpPr txBox="1">
            <a:spLocks noChangeArrowheads="1"/>
          </p:cNvSpPr>
          <p:nvPr/>
        </p:nvSpPr>
        <p:spPr bwMode="auto">
          <a:xfrm>
            <a:off x="19050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usr</a:t>
            </a:r>
          </a:p>
        </p:txBody>
      </p:sp>
      <p:sp>
        <p:nvSpPr>
          <p:cNvPr id="693255" name="Line 7"/>
          <p:cNvSpPr>
            <a:spLocks noChangeShapeType="1"/>
          </p:cNvSpPr>
          <p:nvPr/>
        </p:nvSpPr>
        <p:spPr bwMode="auto">
          <a:xfrm>
            <a:off x="4572000" y="2362200"/>
            <a:ext cx="12192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5410200" y="3048000"/>
            <a:ext cx="16764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temp</a:t>
            </a:r>
          </a:p>
        </p:txBody>
      </p:sp>
      <p:sp>
        <p:nvSpPr>
          <p:cNvPr id="693257" name="Line 9"/>
          <p:cNvSpPr>
            <a:spLocks noChangeShapeType="1"/>
          </p:cNvSpPr>
          <p:nvPr/>
        </p:nvSpPr>
        <p:spPr bwMode="auto">
          <a:xfrm flipH="1">
            <a:off x="1295400" y="3733800"/>
            <a:ext cx="6096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1371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bin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2590800" y="45720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spool</a:t>
            </a:r>
          </a:p>
        </p:txBody>
      </p:sp>
      <p:sp>
        <p:nvSpPr>
          <p:cNvPr id="693260" name="Line 12"/>
          <p:cNvSpPr>
            <a:spLocks noChangeShapeType="1"/>
          </p:cNvSpPr>
          <p:nvPr/>
        </p:nvSpPr>
        <p:spPr bwMode="auto">
          <a:xfrm>
            <a:off x="2362200" y="3733800"/>
            <a:ext cx="4572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3261" name="Text Box 13"/>
          <p:cNvSpPr txBox="1">
            <a:spLocks noChangeArrowheads="1"/>
          </p:cNvSpPr>
          <p:nvPr/>
        </p:nvSpPr>
        <p:spPr bwMode="auto">
          <a:xfrm>
            <a:off x="3810000" y="4572000"/>
            <a:ext cx="1524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ls</a:t>
            </a: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>
            <a:off x="3962400" y="2362200"/>
            <a:ext cx="0" cy="533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3263" name="Text Box 15"/>
          <p:cNvSpPr txBox="1">
            <a:spLocks noChangeArrowheads="1"/>
          </p:cNvSpPr>
          <p:nvPr/>
        </p:nvSpPr>
        <p:spPr bwMode="auto">
          <a:xfrm>
            <a:off x="35814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bin</a:t>
            </a:r>
          </a:p>
        </p:txBody>
      </p:sp>
      <p:sp>
        <p:nvSpPr>
          <p:cNvPr id="693264" name="Line 16"/>
          <p:cNvSpPr>
            <a:spLocks noChangeShapeType="1"/>
          </p:cNvSpPr>
          <p:nvPr/>
        </p:nvSpPr>
        <p:spPr bwMode="auto">
          <a:xfrm>
            <a:off x="3962400" y="3733800"/>
            <a:ext cx="0" cy="5334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1" grpId="0" build="p" autoUpdateAnimBg="0"/>
      <p:bldP spid="693252" grpId="0" autoUpdateAnimBg="0"/>
      <p:bldP spid="693254" grpId="0" autoUpdateAnimBg="0"/>
      <p:bldP spid="693256" grpId="0" autoUpdateAnimBg="0"/>
      <p:bldP spid="693258" grpId="0" autoUpdateAnimBg="0"/>
      <p:bldP spid="693259" grpId="0" autoUpdateAnimBg="0"/>
      <p:bldP spid="693261" grpId="0" autoUpdateAnimBg="0"/>
      <p:bldP spid="69326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smtClean="0">
                <a:solidFill>
                  <a:srgbClr val="00FFFF"/>
                </a:solidFill>
                <a:sym typeface="Symbol" pitchFamily="18" charset="2"/>
              </a:rPr>
              <a:t>Example III:</a:t>
            </a:r>
            <a:r>
              <a:rPr lang="en-US" sz="2800" smtClean="0">
                <a:sym typeface="Symbol" pitchFamily="18" charset="2"/>
              </a:rPr>
              <a:t> Arithmetic expressions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4053EF5-14DA-4790-A9C7-B184EECE11D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4276" name="Text Box 4"/>
              <p:cNvSpPr txBox="1">
                <a:spLocks noChangeArrowheads="1"/>
              </p:cNvSpPr>
              <p:nvPr/>
            </p:nvSpPr>
            <p:spPr bwMode="auto">
              <a:xfrm>
                <a:off x="3124200" y="1921749"/>
                <a:ext cx="1752600" cy="46166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942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921749"/>
                <a:ext cx="175260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4277" name="Line 5"/>
          <p:cNvSpPr>
            <a:spLocks noChangeShapeType="1"/>
          </p:cNvSpPr>
          <p:nvPr/>
        </p:nvSpPr>
        <p:spPr bwMode="auto">
          <a:xfrm flipH="1">
            <a:off x="2286000" y="2362200"/>
            <a:ext cx="10668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78" name="Text Box 6"/>
          <p:cNvSpPr txBox="1">
            <a:spLocks noChangeArrowheads="1"/>
          </p:cNvSpPr>
          <p:nvPr/>
        </p:nvSpPr>
        <p:spPr bwMode="auto">
          <a:xfrm>
            <a:off x="19050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</a:p>
        </p:txBody>
      </p:sp>
      <p:sp>
        <p:nvSpPr>
          <p:cNvPr id="694279" name="Line 7"/>
          <p:cNvSpPr>
            <a:spLocks noChangeShapeType="1"/>
          </p:cNvSpPr>
          <p:nvPr/>
        </p:nvSpPr>
        <p:spPr bwMode="auto">
          <a:xfrm>
            <a:off x="4572000" y="2362200"/>
            <a:ext cx="1219200" cy="6096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0" name="Text Box 8"/>
          <p:cNvSpPr txBox="1">
            <a:spLocks noChangeArrowheads="1"/>
          </p:cNvSpPr>
          <p:nvPr/>
        </p:nvSpPr>
        <p:spPr bwMode="auto">
          <a:xfrm>
            <a:off x="5638800" y="3048000"/>
            <a:ext cx="457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  <p:sp>
        <p:nvSpPr>
          <p:cNvPr id="694281" name="Line 9"/>
          <p:cNvSpPr>
            <a:spLocks noChangeShapeType="1"/>
          </p:cNvSpPr>
          <p:nvPr/>
        </p:nvSpPr>
        <p:spPr bwMode="auto">
          <a:xfrm flipH="1">
            <a:off x="1295400" y="3733800"/>
            <a:ext cx="6096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2" name="Text Box 10"/>
          <p:cNvSpPr txBox="1">
            <a:spLocks noChangeArrowheads="1"/>
          </p:cNvSpPr>
          <p:nvPr/>
        </p:nvSpPr>
        <p:spPr bwMode="auto">
          <a:xfrm>
            <a:off x="1066800" y="4572000"/>
            <a:ext cx="1371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694283" name="Text Box 11"/>
          <p:cNvSpPr txBox="1">
            <a:spLocks noChangeArrowheads="1"/>
          </p:cNvSpPr>
          <p:nvPr/>
        </p:nvSpPr>
        <p:spPr bwMode="auto">
          <a:xfrm>
            <a:off x="2667000" y="4572000"/>
            <a:ext cx="609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</a:p>
        </p:txBody>
      </p:sp>
      <p:sp>
        <p:nvSpPr>
          <p:cNvPr id="694284" name="Line 12"/>
          <p:cNvSpPr>
            <a:spLocks noChangeShapeType="1"/>
          </p:cNvSpPr>
          <p:nvPr/>
        </p:nvSpPr>
        <p:spPr bwMode="auto">
          <a:xfrm>
            <a:off x="2362200" y="3733800"/>
            <a:ext cx="4572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5" name="Line 13"/>
          <p:cNvSpPr>
            <a:spLocks noChangeShapeType="1"/>
          </p:cNvSpPr>
          <p:nvPr/>
        </p:nvSpPr>
        <p:spPr bwMode="auto">
          <a:xfrm flipH="1">
            <a:off x="5029200" y="3733800"/>
            <a:ext cx="6096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4286" name="Text Box 14"/>
          <p:cNvSpPr txBox="1">
            <a:spLocks noChangeArrowheads="1"/>
          </p:cNvSpPr>
          <p:nvPr/>
        </p:nvSpPr>
        <p:spPr bwMode="auto">
          <a:xfrm>
            <a:off x="4800600" y="4572000"/>
            <a:ext cx="1371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694287" name="Text Box 15"/>
          <p:cNvSpPr txBox="1">
            <a:spLocks noChangeArrowheads="1"/>
          </p:cNvSpPr>
          <p:nvPr/>
        </p:nvSpPr>
        <p:spPr bwMode="auto">
          <a:xfrm>
            <a:off x="6400800" y="4572000"/>
            <a:ext cx="6096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694288" name="Line 16"/>
          <p:cNvSpPr>
            <a:spLocks noChangeShapeType="1"/>
          </p:cNvSpPr>
          <p:nvPr/>
        </p:nvSpPr>
        <p:spPr bwMode="auto">
          <a:xfrm>
            <a:off x="6096000" y="3733800"/>
            <a:ext cx="457200" cy="685800"/>
          </a:xfrm>
          <a:prstGeom prst="line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4289" name="Rectangle 17"/>
              <p:cNvSpPr>
                <a:spLocks noChangeArrowheads="1"/>
              </p:cNvSpPr>
              <p:nvPr/>
            </p:nvSpPr>
            <p:spPr bwMode="auto">
              <a:xfrm>
                <a:off x="228600" y="5410200"/>
                <a:ext cx="8763000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This tree represents the expression (y + z)</a:t>
                </a:r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(x - y).</a:t>
                </a:r>
              </a:p>
            </p:txBody>
          </p:sp>
        </mc:Choice>
        <mc:Fallback xmlns="">
          <p:sp>
            <p:nvSpPr>
              <p:cNvPr id="694289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10200"/>
                <a:ext cx="8763000" cy="533400"/>
              </a:xfrm>
              <a:prstGeom prst="rect">
                <a:avLst/>
              </a:prstGeom>
              <a:blipFill>
                <a:blip r:embed="rId3"/>
                <a:stretch>
                  <a:fillRect l="-1183" t="-9195" b="-1954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90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9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9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94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75" grpId="0" build="p" autoUpdateAnimBg="0"/>
      <p:bldP spid="694276" grpId="0" autoUpdateAnimBg="0"/>
      <p:bldP spid="694278" grpId="0" autoUpdateAnimBg="0"/>
      <p:bldP spid="694280" grpId="0" autoUpdateAnimBg="0"/>
      <p:bldP spid="694282" grpId="0" autoUpdateAnimBg="0"/>
      <p:bldP spid="694283" grpId="0" autoUpdateAnimBg="0"/>
      <p:bldP spid="694286" grpId="0" autoUpdateAnimBg="0"/>
      <p:bldP spid="694287" grpId="0" autoUpdateAnimBg="0"/>
      <p:bldP spid="69428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Trees</a:t>
            </a:r>
            <a:endParaRPr lang="en-CA" sz="3600" smtClean="0"/>
          </a:p>
        </p:txBody>
      </p:sp>
      <p:sp>
        <p:nvSpPr>
          <p:cNvPr id="695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10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 smtClean="0">
                <a:sym typeface="Symbol" pitchFamily="18" charset="2"/>
              </a:rPr>
              <a:t> A rooted tree is called an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m-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ary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tree</a:t>
            </a:r>
            <a:r>
              <a:rPr lang="en-US" sz="2800" dirty="0" smtClean="0">
                <a:sym typeface="Symbol" pitchFamily="18" charset="2"/>
              </a:rPr>
              <a:t> if every internal vertex has no more than m children.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 tree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full m-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ary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tree</a:t>
            </a:r>
            <a:r>
              <a:rPr lang="en-US" sz="2800" dirty="0" smtClean="0">
                <a:sym typeface="Symbol" pitchFamily="18" charset="2"/>
              </a:rPr>
              <a:t> if every internal vertex has exactly m children.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An m-</a:t>
            </a:r>
            <a:r>
              <a:rPr lang="en-US" sz="2800" dirty="0" err="1" smtClean="0">
                <a:sym typeface="Symbol" pitchFamily="18" charset="2"/>
              </a:rPr>
              <a:t>ary</a:t>
            </a:r>
            <a:r>
              <a:rPr lang="en-US" sz="2800" dirty="0" smtClean="0">
                <a:sym typeface="Symbol" pitchFamily="18" charset="2"/>
              </a:rPr>
              <a:t> tree with m = 2 is called a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binary tree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A tree with n vertices has (n – 1) edges.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A full m-</a:t>
            </a:r>
            <a:r>
              <a:rPr lang="en-US" sz="2800" dirty="0" err="1" smtClean="0">
                <a:sym typeface="Symbol" pitchFamily="18" charset="2"/>
              </a:rPr>
              <a:t>ary</a:t>
            </a:r>
            <a:r>
              <a:rPr lang="en-US" sz="2800" dirty="0" smtClean="0">
                <a:sym typeface="Symbol" pitchFamily="18" charset="2"/>
              </a:rPr>
              <a:t> tree with </a:t>
            </a:r>
            <a:r>
              <a:rPr lang="en-US" sz="2800" dirty="0" err="1" smtClean="0">
                <a:sym typeface="Symbol" pitchFamily="18" charset="2"/>
              </a:rPr>
              <a:t>i</a:t>
            </a:r>
            <a:r>
              <a:rPr lang="en-US" sz="2800" dirty="0" smtClean="0">
                <a:sym typeface="Symbol" pitchFamily="18" charset="2"/>
              </a:rPr>
              <a:t> internal vertices contains n = mi + 1 vertices.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F6B8743-CF15-425E-B914-8B9AAEDB71B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6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5486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If we want to perform a large number of searches in a particular list of items, it can be worthwhile </a:t>
            </a:r>
            <a:r>
              <a:rPr lang="en-US" sz="2800" dirty="0" smtClean="0">
                <a:sym typeface="Symbol" pitchFamily="18" charset="2"/>
              </a:rPr>
              <a:t>to arrange </a:t>
            </a:r>
            <a:r>
              <a:rPr lang="en-US" sz="2800" dirty="0">
                <a:sym typeface="Symbol" pitchFamily="18" charset="2"/>
              </a:rPr>
              <a:t>these items in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binary search tree</a:t>
            </a:r>
            <a:r>
              <a:rPr lang="en-US" sz="2800" dirty="0">
                <a:sym typeface="Symbol" pitchFamily="18" charset="2"/>
              </a:rPr>
              <a:t> to facilitate the subsequent searches.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 binary search tree is a binary tree in which each child of a vertex is designated as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right or left child</a:t>
            </a:r>
            <a:r>
              <a:rPr lang="en-US" sz="2800" dirty="0">
                <a:sym typeface="Symbol" pitchFamily="18" charset="2"/>
              </a:rPr>
              <a:t>, and each vertex is labeled with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key</a:t>
            </a:r>
            <a:r>
              <a:rPr lang="en-US" sz="2800" dirty="0">
                <a:sym typeface="Symbol" pitchFamily="18" charset="2"/>
              </a:rPr>
              <a:t>, which is one </a:t>
            </a:r>
            <a:r>
              <a:rPr lang="en-US" sz="2800" dirty="0" smtClean="0">
                <a:sym typeface="Symbol" pitchFamily="18" charset="2"/>
              </a:rPr>
              <a:t>  of </a:t>
            </a:r>
            <a:r>
              <a:rPr lang="en-US" sz="2800" dirty="0">
                <a:sym typeface="Symbol" pitchFamily="18" charset="2"/>
              </a:rPr>
              <a:t>the items.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When we construct the tree, vertices are assigned keys so that the key of a vertex is both larger </a:t>
            </a:r>
            <a:r>
              <a:rPr lang="en-US" sz="2800" dirty="0" smtClean="0">
                <a:sym typeface="Symbol" pitchFamily="18" charset="2"/>
              </a:rPr>
              <a:t>than   </a:t>
            </a:r>
            <a:r>
              <a:rPr lang="en-US" sz="2800" dirty="0">
                <a:sym typeface="Symbol" pitchFamily="18" charset="2"/>
              </a:rPr>
              <a:t>the keys of all vertices in its left subtree and smaller than the keys of all vertices in its right subtree.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9122050-3834-40DC-8110-43814BC3CD4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0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2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69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851B46A-F904-4129-B4D3-92494F0BD25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97348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</p:spTree>
    <p:extLst>
      <p:ext uri="{BB962C8B-B14F-4D97-AF65-F5344CB8AC3E}">
        <p14:creationId xmlns:p14="http://schemas.microsoft.com/office/powerpoint/2010/main" val="121545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47" grpId="0" build="p" autoUpdateAnimBg="0"/>
      <p:bldP spid="697348" grpId="0" animBg="1"/>
      <p:bldP spid="69734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69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331E2B4-AC81-414F-9511-151D0C1579D0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39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98372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373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698374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8375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15371" name="AutoShape 8"/>
          <p:cNvCxnSpPr>
            <a:cxnSpLocks noChangeShapeType="1"/>
            <a:stCxn id="698374" idx="7"/>
            <a:endCxn id="698372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821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42065" name="Rectangle 17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638800" cy="2438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What is the adjacency matrix A</a:t>
            </a:r>
            <a:r>
              <a:rPr lang="en-US" sz="2800" baseline="-25000">
                <a:sym typeface="Symbol" pitchFamily="18" charset="2"/>
              </a:rPr>
              <a:t>G</a:t>
            </a:r>
            <a:r>
              <a:rPr lang="en-US" sz="2800">
                <a:sym typeface="Symbol" pitchFamily="18" charset="2"/>
              </a:rPr>
              <a:t> for the following graph G based on the order of vertices a, b, c, d ?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26D8179-7BBA-4DCE-AA64-AA674429C61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1066800"/>
            <a:ext cx="2362200" cy="2043113"/>
            <a:chOff x="768" y="480"/>
            <a:chExt cx="1488" cy="1287"/>
          </a:xfrm>
        </p:grpSpPr>
        <p:sp>
          <p:nvSpPr>
            <p:cNvPr id="642052" name="Text Box 4"/>
            <p:cNvSpPr txBox="1">
              <a:spLocks noChangeArrowheads="1"/>
            </p:cNvSpPr>
            <p:nvPr/>
          </p:nvSpPr>
          <p:spPr bwMode="auto">
            <a:xfrm>
              <a:off x="1056" y="48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2053" name="AutoShape 5"/>
            <p:cNvSpPr>
              <a:spLocks noChangeArrowheads="1"/>
            </p:cNvSpPr>
            <p:nvPr/>
          </p:nvSpPr>
          <p:spPr bwMode="auto">
            <a:xfrm>
              <a:off x="1728" y="153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2054" name="AutoShape 6"/>
            <p:cNvSpPr>
              <a:spLocks noChangeArrowheads="1"/>
            </p:cNvSpPr>
            <p:nvPr/>
          </p:nvSpPr>
          <p:spPr bwMode="auto">
            <a:xfrm>
              <a:off x="1008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2055" name="AutoShape 7"/>
            <p:cNvSpPr>
              <a:spLocks noChangeArrowheads="1"/>
            </p:cNvSpPr>
            <p:nvPr/>
          </p:nvSpPr>
          <p:spPr bwMode="auto">
            <a:xfrm>
              <a:off x="1728" y="9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2056" name="AutoShape 8"/>
            <p:cNvSpPr>
              <a:spLocks noChangeArrowheads="1"/>
            </p:cNvSpPr>
            <p:nvPr/>
          </p:nvSpPr>
          <p:spPr bwMode="auto">
            <a:xfrm>
              <a:off x="1296" y="6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0496" name="AutoShape 9"/>
            <p:cNvCxnSpPr>
              <a:cxnSpLocks noChangeShapeType="1"/>
              <a:stCxn id="642055" idx="1"/>
              <a:endCxn id="642056" idx="5"/>
            </p:cNvCxnSpPr>
            <p:nvPr/>
          </p:nvCxnSpPr>
          <p:spPr bwMode="auto">
            <a:xfrm flipH="1" flipV="1">
              <a:off x="1378" y="754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7" name="AutoShape 10"/>
            <p:cNvCxnSpPr>
              <a:cxnSpLocks noChangeShapeType="1"/>
              <a:stCxn id="642054" idx="7"/>
              <a:endCxn id="642056" idx="3"/>
            </p:cNvCxnSpPr>
            <p:nvPr/>
          </p:nvCxnSpPr>
          <p:spPr bwMode="auto">
            <a:xfrm flipV="1">
              <a:off x="1090" y="754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8" name="AutoShape 11"/>
            <p:cNvCxnSpPr>
              <a:cxnSpLocks noChangeShapeType="1"/>
              <a:stCxn id="642056" idx="4"/>
              <a:endCxn id="642053" idx="1"/>
            </p:cNvCxnSpPr>
            <p:nvPr/>
          </p:nvCxnSpPr>
          <p:spPr bwMode="auto">
            <a:xfrm>
              <a:off x="1344" y="768"/>
              <a:ext cx="398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9" name="AutoShape 12"/>
            <p:cNvCxnSpPr>
              <a:cxnSpLocks noChangeShapeType="1"/>
              <a:stCxn id="642054" idx="6"/>
              <a:endCxn id="642055" idx="2"/>
            </p:cNvCxnSpPr>
            <p:nvPr/>
          </p:nvCxnSpPr>
          <p:spPr bwMode="auto">
            <a:xfrm flipV="1">
              <a:off x="1104" y="1008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0" name="AutoShape 13"/>
            <p:cNvCxnSpPr>
              <a:cxnSpLocks noChangeShapeType="1"/>
              <a:stCxn id="642054" idx="5"/>
              <a:endCxn id="642053" idx="1"/>
            </p:cNvCxnSpPr>
            <p:nvPr/>
          </p:nvCxnSpPr>
          <p:spPr bwMode="auto">
            <a:xfrm>
              <a:off x="1090" y="1234"/>
              <a:ext cx="652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2062" name="Text Box 14"/>
            <p:cNvSpPr txBox="1">
              <a:spLocks noChangeArrowheads="1"/>
            </p:cNvSpPr>
            <p:nvPr/>
          </p:nvSpPr>
          <p:spPr bwMode="auto">
            <a:xfrm>
              <a:off x="1872" y="81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2063" name="Text Box 15"/>
            <p:cNvSpPr txBox="1">
              <a:spLocks noChangeArrowheads="1"/>
            </p:cNvSpPr>
            <p:nvPr/>
          </p:nvSpPr>
          <p:spPr bwMode="auto">
            <a:xfrm>
              <a:off x="1872" y="1440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2064" name="Text Box 16"/>
            <p:cNvSpPr txBox="1">
              <a:spLocks noChangeArrowheads="1"/>
            </p:cNvSpPr>
            <p:nvPr/>
          </p:nvSpPr>
          <p:spPr bwMode="auto">
            <a:xfrm>
              <a:off x="768" y="1056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42066" name="Rectangle 18"/>
          <p:cNvSpPr>
            <a:spLocks noChangeArrowheads="1"/>
          </p:cNvSpPr>
          <p:nvPr/>
        </p:nvSpPr>
        <p:spPr bwMode="auto">
          <a:xfrm>
            <a:off x="228600" y="37338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endParaRPr lang="en-US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4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98440"/>
              </p:ext>
            </p:extLst>
          </p:nvPr>
        </p:nvGraphicFramePr>
        <p:xfrm>
          <a:off x="2214563" y="3175000"/>
          <a:ext cx="242887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3" imgW="1143000" imgH="850680" progId="Equation.3">
                  <p:embed/>
                </p:oleObj>
              </mc:Choice>
              <mc:Fallback>
                <p:oleObj name="Equation" r:id="rId3" imgW="1143000" imgH="850680" progId="Equation.3">
                  <p:embed/>
                  <p:pic>
                    <p:nvPicPr>
                      <p:cNvPr id="64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175000"/>
                        <a:ext cx="2428875" cy="1820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68" name="Rectangle 20"/>
          <p:cNvSpPr>
            <a:spLocks noChangeArrowheads="1"/>
          </p:cNvSpPr>
          <p:nvPr/>
        </p:nvSpPr>
        <p:spPr bwMode="auto">
          <a:xfrm>
            <a:off x="228600" y="5257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Adjacency matrices of undirected graphs are always symmetric.</a:t>
            </a:r>
          </a:p>
        </p:txBody>
      </p:sp>
    </p:spTree>
    <p:extLst>
      <p:ext uri="{BB962C8B-B14F-4D97-AF65-F5344CB8AC3E}">
        <p14:creationId xmlns:p14="http://schemas.microsoft.com/office/powerpoint/2010/main" val="324664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65" grpId="0" build="p" autoUpdateAnimBg="0"/>
      <p:bldP spid="642066" grpId="0" autoUpdateAnimBg="0"/>
      <p:bldP spid="642068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85BEC40-7152-43F8-B642-7084ED8AE2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99396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699398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99399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16395" name="AutoShape 8"/>
          <p:cNvCxnSpPr>
            <a:cxnSpLocks noChangeShapeType="1"/>
            <a:stCxn id="699398" idx="7"/>
            <a:endCxn id="699396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9401" name="AutoShape 9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6397" name="AutoShape 10"/>
          <p:cNvCxnSpPr>
            <a:cxnSpLocks noChangeShapeType="1"/>
            <a:stCxn id="699396" idx="5"/>
            <a:endCxn id="699401" idx="1"/>
          </p:cNvCxnSpPr>
          <p:nvPr/>
        </p:nvCxnSpPr>
        <p:spPr bwMode="auto">
          <a:xfrm>
            <a:off x="4244975" y="2809875"/>
            <a:ext cx="8064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9403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34115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43E7E3BE-7934-4D56-954D-AEC9DB22FD9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00420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0421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700422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0423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17419" name="AutoShape 8"/>
          <p:cNvCxnSpPr>
            <a:cxnSpLocks noChangeShapeType="1"/>
            <a:stCxn id="700422" idx="7"/>
            <a:endCxn id="700420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0425" name="AutoShape 9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7421" name="AutoShape 10"/>
          <p:cNvCxnSpPr>
            <a:cxnSpLocks noChangeShapeType="1"/>
            <a:stCxn id="700420" idx="5"/>
            <a:endCxn id="700425" idx="1"/>
          </p:cNvCxnSpPr>
          <p:nvPr/>
        </p:nvCxnSpPr>
        <p:spPr bwMode="auto">
          <a:xfrm>
            <a:off x="4244975" y="2809875"/>
            <a:ext cx="8064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0427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  <p:sp>
        <p:nvSpPr>
          <p:cNvPr id="700428" name="AutoShape 12"/>
          <p:cNvSpPr>
            <a:spLocks noChangeArrowheads="1"/>
          </p:cNvSpPr>
          <p:nvPr/>
        </p:nvSpPr>
        <p:spPr bwMode="auto">
          <a:xfrm>
            <a:off x="4495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7424" name="AutoShape 13"/>
          <p:cNvCxnSpPr>
            <a:cxnSpLocks noChangeShapeType="1"/>
            <a:stCxn id="700425" idx="3"/>
            <a:endCxn id="700428" idx="7"/>
          </p:cNvCxnSpPr>
          <p:nvPr/>
        </p:nvCxnSpPr>
        <p:spPr bwMode="auto">
          <a:xfrm flipH="1">
            <a:off x="4625975" y="3648075"/>
            <a:ext cx="4254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0430" name="Text Box 14"/>
          <p:cNvSpPr txBox="1">
            <a:spLocks noChangeArrowheads="1"/>
          </p:cNvSpPr>
          <p:nvPr/>
        </p:nvSpPr>
        <p:spPr bwMode="auto">
          <a:xfrm>
            <a:off x="47244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4282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324670A-80C9-4F9A-A4E1-BF238CC6E7FC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01444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1445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701446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1447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18443" name="AutoShape 8"/>
          <p:cNvCxnSpPr>
            <a:cxnSpLocks noChangeShapeType="1"/>
            <a:stCxn id="701446" idx="7"/>
            <a:endCxn id="701444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1449" name="AutoShape 9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8445" name="AutoShape 10"/>
          <p:cNvCxnSpPr>
            <a:cxnSpLocks noChangeShapeType="1"/>
            <a:stCxn id="701444" idx="5"/>
            <a:endCxn id="701449" idx="1"/>
          </p:cNvCxnSpPr>
          <p:nvPr/>
        </p:nvCxnSpPr>
        <p:spPr bwMode="auto">
          <a:xfrm>
            <a:off x="4244975" y="2809875"/>
            <a:ext cx="8064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1451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  <p:sp>
        <p:nvSpPr>
          <p:cNvPr id="701452" name="AutoShape 12"/>
          <p:cNvSpPr>
            <a:spLocks noChangeArrowheads="1"/>
          </p:cNvSpPr>
          <p:nvPr/>
        </p:nvSpPr>
        <p:spPr bwMode="auto">
          <a:xfrm>
            <a:off x="4495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8448" name="AutoShape 13"/>
          <p:cNvCxnSpPr>
            <a:cxnSpLocks noChangeShapeType="1"/>
            <a:stCxn id="701449" idx="3"/>
            <a:endCxn id="701452" idx="7"/>
          </p:cNvCxnSpPr>
          <p:nvPr/>
        </p:nvCxnSpPr>
        <p:spPr bwMode="auto">
          <a:xfrm flipH="1">
            <a:off x="4625975" y="3648075"/>
            <a:ext cx="4254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1454" name="Text Box 14"/>
          <p:cNvSpPr txBox="1">
            <a:spLocks noChangeArrowheads="1"/>
          </p:cNvSpPr>
          <p:nvPr/>
        </p:nvSpPr>
        <p:spPr bwMode="auto">
          <a:xfrm>
            <a:off x="47244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north</a:t>
            </a:r>
          </a:p>
        </p:txBody>
      </p:sp>
      <p:sp>
        <p:nvSpPr>
          <p:cNvPr id="701455" name="AutoShape 15"/>
          <p:cNvSpPr>
            <a:spLocks noChangeArrowheads="1"/>
          </p:cNvSpPr>
          <p:nvPr/>
        </p:nvSpPr>
        <p:spPr bwMode="auto">
          <a:xfrm>
            <a:off x="65532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8451" name="AutoShape 16"/>
          <p:cNvCxnSpPr>
            <a:cxnSpLocks noChangeShapeType="1"/>
            <a:stCxn id="701449" idx="5"/>
            <a:endCxn id="701455" idx="1"/>
          </p:cNvCxnSpPr>
          <p:nvPr/>
        </p:nvCxnSpPr>
        <p:spPr bwMode="auto">
          <a:xfrm>
            <a:off x="5159375" y="3648075"/>
            <a:ext cx="14160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1457" name="Text Box 17"/>
          <p:cNvSpPr txBox="1">
            <a:spLocks noChangeArrowheads="1"/>
          </p:cNvSpPr>
          <p:nvPr/>
        </p:nvSpPr>
        <p:spPr bwMode="auto">
          <a:xfrm>
            <a:off x="68580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7774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D00F68A-E8C7-4EF3-ABBD-4B6AD7B93B73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02468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2469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702470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2471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19467" name="AutoShape 8"/>
          <p:cNvCxnSpPr>
            <a:cxnSpLocks noChangeShapeType="1"/>
            <a:stCxn id="702470" idx="7"/>
            <a:endCxn id="702468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2473" name="AutoShape 9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9469" name="AutoShape 10"/>
          <p:cNvCxnSpPr>
            <a:cxnSpLocks noChangeShapeType="1"/>
            <a:stCxn id="702468" idx="5"/>
            <a:endCxn id="702473" idx="1"/>
          </p:cNvCxnSpPr>
          <p:nvPr/>
        </p:nvCxnSpPr>
        <p:spPr bwMode="auto">
          <a:xfrm>
            <a:off x="4244975" y="2809875"/>
            <a:ext cx="8064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2475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  <p:sp>
        <p:nvSpPr>
          <p:cNvPr id="702476" name="AutoShape 12"/>
          <p:cNvSpPr>
            <a:spLocks noChangeArrowheads="1"/>
          </p:cNvSpPr>
          <p:nvPr/>
        </p:nvSpPr>
        <p:spPr bwMode="auto">
          <a:xfrm>
            <a:off x="4495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9472" name="AutoShape 13"/>
          <p:cNvCxnSpPr>
            <a:cxnSpLocks noChangeShapeType="1"/>
            <a:stCxn id="702473" idx="3"/>
            <a:endCxn id="702476" idx="7"/>
          </p:cNvCxnSpPr>
          <p:nvPr/>
        </p:nvCxnSpPr>
        <p:spPr bwMode="auto">
          <a:xfrm flipH="1">
            <a:off x="4625975" y="3648075"/>
            <a:ext cx="4254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2478" name="Text Box 14"/>
          <p:cNvSpPr txBox="1">
            <a:spLocks noChangeArrowheads="1"/>
          </p:cNvSpPr>
          <p:nvPr/>
        </p:nvSpPr>
        <p:spPr bwMode="auto">
          <a:xfrm>
            <a:off x="47244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north</a:t>
            </a:r>
          </a:p>
        </p:txBody>
      </p:sp>
      <p:sp>
        <p:nvSpPr>
          <p:cNvPr id="702479" name="AutoShape 15"/>
          <p:cNvSpPr>
            <a:spLocks noChangeArrowheads="1"/>
          </p:cNvSpPr>
          <p:nvPr/>
        </p:nvSpPr>
        <p:spPr bwMode="auto">
          <a:xfrm>
            <a:off x="65532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9475" name="AutoShape 16"/>
          <p:cNvCxnSpPr>
            <a:cxnSpLocks noChangeShapeType="1"/>
            <a:stCxn id="702473" idx="5"/>
            <a:endCxn id="702479" idx="1"/>
          </p:cNvCxnSpPr>
          <p:nvPr/>
        </p:nvCxnSpPr>
        <p:spPr bwMode="auto">
          <a:xfrm>
            <a:off x="5159375" y="3648075"/>
            <a:ext cx="14160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2481" name="Text Box 17"/>
          <p:cNvSpPr txBox="1">
            <a:spLocks noChangeArrowheads="1"/>
          </p:cNvSpPr>
          <p:nvPr/>
        </p:nvSpPr>
        <p:spPr bwMode="auto">
          <a:xfrm>
            <a:off x="68580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zoo</a:t>
            </a:r>
          </a:p>
        </p:txBody>
      </p:sp>
      <p:sp>
        <p:nvSpPr>
          <p:cNvPr id="702482" name="AutoShape 18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9478" name="AutoShape 19"/>
          <p:cNvCxnSpPr>
            <a:cxnSpLocks noChangeShapeType="1"/>
            <a:stCxn id="702470" idx="5"/>
            <a:endCxn id="702482" idx="0"/>
          </p:cNvCxnSpPr>
          <p:nvPr/>
        </p:nvCxnSpPr>
        <p:spPr bwMode="auto">
          <a:xfrm>
            <a:off x="3482975" y="3648075"/>
            <a:ext cx="327025" cy="835025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2484" name="Text Box 20"/>
          <p:cNvSpPr txBox="1">
            <a:spLocks noChangeArrowheads="1"/>
          </p:cNvSpPr>
          <p:nvPr/>
        </p:nvSpPr>
        <p:spPr bwMode="auto">
          <a:xfrm>
            <a:off x="22098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dentist</a:t>
            </a:r>
          </a:p>
        </p:txBody>
      </p:sp>
    </p:spTree>
    <p:extLst>
      <p:ext uri="{BB962C8B-B14F-4D97-AF65-F5344CB8AC3E}">
        <p14:creationId xmlns:p14="http://schemas.microsoft.com/office/powerpoint/2010/main" val="526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7034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8763000" cy="1524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Construct a binary search tree for the strings </a:t>
            </a:r>
            <a:r>
              <a:rPr lang="en-US" sz="2800" b="1">
                <a:solidFill>
                  <a:srgbClr val="66FF33"/>
                </a:solidFill>
                <a:sym typeface="Symbol" pitchFamily="18" charset="2"/>
              </a:rPr>
              <a:t>math, computer, power, north, zoo, dentist, book</a:t>
            </a:r>
            <a:r>
              <a:rPr lang="en-US" sz="2800">
                <a:sym typeface="Symbol" pitchFamily="18" charset="2"/>
              </a:rPr>
              <a:t>.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EEA4EF5-72DA-40CD-B285-B8FD0D23077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03492" name="AutoShape 4"/>
          <p:cNvSpPr>
            <a:spLocks noChangeArrowheads="1"/>
          </p:cNvSpPr>
          <p:nvPr/>
        </p:nvSpPr>
        <p:spPr bwMode="auto">
          <a:xfrm>
            <a:off x="4114800" y="26670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3493" name="Text Box 5"/>
          <p:cNvSpPr txBox="1">
            <a:spLocks noChangeArrowheads="1"/>
          </p:cNvSpPr>
          <p:nvPr/>
        </p:nvSpPr>
        <p:spPr bwMode="auto">
          <a:xfrm>
            <a:off x="4343400" y="2286000"/>
            <a:ext cx="1219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math</a:t>
            </a:r>
          </a:p>
        </p:txBody>
      </p:sp>
      <p:sp>
        <p:nvSpPr>
          <p:cNvPr id="703494" name="AutoShape 6"/>
          <p:cNvSpPr>
            <a:spLocks noChangeArrowheads="1"/>
          </p:cNvSpPr>
          <p:nvPr/>
        </p:nvSpPr>
        <p:spPr bwMode="auto">
          <a:xfrm>
            <a:off x="33528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03495" name="Text Box 7"/>
          <p:cNvSpPr txBox="1">
            <a:spLocks noChangeArrowheads="1"/>
          </p:cNvSpPr>
          <p:nvPr/>
        </p:nvSpPr>
        <p:spPr bwMode="auto">
          <a:xfrm>
            <a:off x="1371600" y="3124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computer</a:t>
            </a:r>
          </a:p>
        </p:txBody>
      </p:sp>
      <p:cxnSp>
        <p:nvCxnSpPr>
          <p:cNvPr id="20491" name="AutoShape 8"/>
          <p:cNvCxnSpPr>
            <a:cxnSpLocks noChangeShapeType="1"/>
            <a:stCxn id="703494" idx="7"/>
            <a:endCxn id="703492" idx="3"/>
          </p:cNvCxnSpPr>
          <p:nvPr/>
        </p:nvCxnSpPr>
        <p:spPr bwMode="auto">
          <a:xfrm flipV="1">
            <a:off x="3482975" y="2809875"/>
            <a:ext cx="6540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497" name="AutoShape 9"/>
          <p:cNvSpPr>
            <a:spLocks noChangeArrowheads="1"/>
          </p:cNvSpPr>
          <p:nvPr/>
        </p:nvSpPr>
        <p:spPr bwMode="auto">
          <a:xfrm>
            <a:off x="5029200" y="35052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0493" name="AutoShape 10"/>
          <p:cNvCxnSpPr>
            <a:cxnSpLocks noChangeShapeType="1"/>
            <a:stCxn id="703492" idx="5"/>
            <a:endCxn id="703497" idx="1"/>
          </p:cNvCxnSpPr>
          <p:nvPr/>
        </p:nvCxnSpPr>
        <p:spPr bwMode="auto">
          <a:xfrm>
            <a:off x="4244975" y="2809875"/>
            <a:ext cx="806450" cy="7048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499" name="Text Box 11"/>
          <p:cNvSpPr txBox="1">
            <a:spLocks noChangeArrowheads="1"/>
          </p:cNvSpPr>
          <p:nvPr/>
        </p:nvSpPr>
        <p:spPr bwMode="auto">
          <a:xfrm>
            <a:off x="5257800" y="30480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power</a:t>
            </a:r>
          </a:p>
        </p:txBody>
      </p:sp>
      <p:sp>
        <p:nvSpPr>
          <p:cNvPr id="703500" name="AutoShape 12"/>
          <p:cNvSpPr>
            <a:spLocks noChangeArrowheads="1"/>
          </p:cNvSpPr>
          <p:nvPr/>
        </p:nvSpPr>
        <p:spPr bwMode="auto">
          <a:xfrm>
            <a:off x="4495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0496" name="AutoShape 13"/>
          <p:cNvCxnSpPr>
            <a:cxnSpLocks noChangeShapeType="1"/>
            <a:stCxn id="703497" idx="3"/>
            <a:endCxn id="703500" idx="7"/>
          </p:cNvCxnSpPr>
          <p:nvPr/>
        </p:nvCxnSpPr>
        <p:spPr bwMode="auto">
          <a:xfrm flipH="1">
            <a:off x="4625975" y="3648075"/>
            <a:ext cx="4254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502" name="Text Box 14"/>
          <p:cNvSpPr txBox="1">
            <a:spLocks noChangeArrowheads="1"/>
          </p:cNvSpPr>
          <p:nvPr/>
        </p:nvSpPr>
        <p:spPr bwMode="auto">
          <a:xfrm>
            <a:off x="47244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north</a:t>
            </a:r>
          </a:p>
        </p:txBody>
      </p:sp>
      <p:sp>
        <p:nvSpPr>
          <p:cNvPr id="703503" name="AutoShape 15"/>
          <p:cNvSpPr>
            <a:spLocks noChangeArrowheads="1"/>
          </p:cNvSpPr>
          <p:nvPr/>
        </p:nvSpPr>
        <p:spPr bwMode="auto">
          <a:xfrm>
            <a:off x="65532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0499" name="AutoShape 16"/>
          <p:cNvCxnSpPr>
            <a:cxnSpLocks noChangeShapeType="1"/>
            <a:stCxn id="703497" idx="5"/>
            <a:endCxn id="703503" idx="1"/>
          </p:cNvCxnSpPr>
          <p:nvPr/>
        </p:nvCxnSpPr>
        <p:spPr bwMode="auto">
          <a:xfrm>
            <a:off x="5159375" y="3648075"/>
            <a:ext cx="14160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68580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zoo</a:t>
            </a:r>
          </a:p>
        </p:txBody>
      </p:sp>
      <p:sp>
        <p:nvSpPr>
          <p:cNvPr id="703506" name="AutoShape 18"/>
          <p:cNvSpPr>
            <a:spLocks noChangeArrowheads="1"/>
          </p:cNvSpPr>
          <p:nvPr/>
        </p:nvSpPr>
        <p:spPr bwMode="auto">
          <a:xfrm>
            <a:off x="3733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0502" name="AutoShape 19"/>
          <p:cNvCxnSpPr>
            <a:cxnSpLocks noChangeShapeType="1"/>
            <a:stCxn id="703494" idx="5"/>
            <a:endCxn id="703506" idx="0"/>
          </p:cNvCxnSpPr>
          <p:nvPr/>
        </p:nvCxnSpPr>
        <p:spPr bwMode="auto">
          <a:xfrm>
            <a:off x="3482975" y="3648075"/>
            <a:ext cx="327025" cy="835025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2209800" y="4267200"/>
            <a:ext cx="1828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dentist</a:t>
            </a:r>
          </a:p>
        </p:txBody>
      </p:sp>
      <p:sp>
        <p:nvSpPr>
          <p:cNvPr id="703509" name="AutoShape 21"/>
          <p:cNvSpPr>
            <a:spLocks noChangeArrowheads="1"/>
          </p:cNvSpPr>
          <p:nvPr/>
        </p:nvSpPr>
        <p:spPr bwMode="auto">
          <a:xfrm>
            <a:off x="1447800" y="4495800"/>
            <a:ext cx="152400" cy="152400"/>
          </a:xfrm>
          <a:prstGeom prst="flowChartConnector">
            <a:avLst/>
          </a:prstGeom>
          <a:solidFill>
            <a:srgbClr val="FF3300"/>
          </a:solidFill>
          <a:ln w="254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20505" name="AutoShape 22"/>
          <p:cNvCxnSpPr>
            <a:cxnSpLocks noChangeShapeType="1"/>
            <a:stCxn id="703509" idx="7"/>
            <a:endCxn id="703494" idx="3"/>
          </p:cNvCxnSpPr>
          <p:nvPr/>
        </p:nvCxnSpPr>
        <p:spPr bwMode="auto">
          <a:xfrm flipV="1">
            <a:off x="1577975" y="3648075"/>
            <a:ext cx="1797050" cy="857250"/>
          </a:xfrm>
          <a:prstGeom prst="straightConnector1">
            <a:avLst/>
          </a:prstGeom>
          <a:noFill/>
          <a:ln w="254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3511" name="Text Box 23"/>
          <p:cNvSpPr txBox="1">
            <a:spLocks noChangeArrowheads="1"/>
          </p:cNvSpPr>
          <p:nvPr/>
        </p:nvSpPr>
        <p:spPr bwMode="auto">
          <a:xfrm>
            <a:off x="381000" y="4267200"/>
            <a:ext cx="1066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book</a:t>
            </a:r>
          </a:p>
        </p:txBody>
      </p:sp>
    </p:spTree>
    <p:extLst>
      <p:ext uri="{BB962C8B-B14F-4D97-AF65-F5344CB8AC3E}">
        <p14:creationId xmlns:p14="http://schemas.microsoft.com/office/powerpoint/2010/main" val="20403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5410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To perform a search in such a tree for an item x, we can start at the root and compare its key to x. If x is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less</a:t>
            </a:r>
            <a:r>
              <a:rPr lang="en-US" sz="2800">
                <a:sym typeface="Symbol" pitchFamily="18" charset="2"/>
              </a:rPr>
              <a:t> than the key, we proceed to the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left </a:t>
            </a:r>
            <a:r>
              <a:rPr lang="en-US" sz="2800">
                <a:sym typeface="Symbol" pitchFamily="18" charset="2"/>
              </a:rPr>
              <a:t>child of the current vertex, and if x is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greater</a:t>
            </a:r>
            <a:r>
              <a:rPr lang="en-US" sz="2800">
                <a:sym typeface="Symbol" pitchFamily="18" charset="2"/>
              </a:rPr>
              <a:t> than the key, we proceed to the </a:t>
            </a: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right</a:t>
            </a:r>
            <a:r>
              <a:rPr lang="en-US" sz="2800">
                <a:sym typeface="Symbol" pitchFamily="18" charset="2"/>
              </a:rPr>
              <a:t> one.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This procedure is repeated until we either found the item we were looking for, or we cannot proceed any further.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In a balanced tree representing a list of n items, search can be performed with a maximum of </a:t>
            </a:r>
            <a:br>
              <a:rPr lang="en-US" sz="2800">
                <a:sym typeface="Symbol" pitchFamily="18" charset="2"/>
              </a:rPr>
            </a:br>
            <a:r>
              <a:rPr lang="en-US" sz="2800">
                <a:sym typeface="Symbol" pitchFamily="18" charset="2"/>
              </a:rPr>
              <a:t>log(n + 1) steps </a:t>
            </a:r>
            <a:r>
              <a:rPr lang="en-US" sz="2800">
                <a:solidFill>
                  <a:srgbClr val="66FF33"/>
                </a:solidFill>
                <a:sym typeface="Symbol" pitchFamily="18" charset="2"/>
              </a:rPr>
              <a:t>(compare with binary search)</a:t>
            </a:r>
            <a:r>
              <a:rPr lang="en-US" sz="2800">
                <a:sym typeface="Symbol" pitchFamily="18" charset="2"/>
              </a:rPr>
              <a:t>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5F7BCDA-4637-4AF9-8B7E-DA98BEE943B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85800"/>
            <a:ext cx="8305800" cy="4815425"/>
          </a:xfrm>
          <a:prstGeom prst="rect">
            <a:avLst/>
          </a:prstGeom>
        </p:spPr>
      </p:pic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Binary Search Trees</a:t>
            </a:r>
            <a:endParaRPr lang="en-CA" sz="3600"/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5F7BCDA-4637-4AF9-8B7E-DA98BEE943B4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G be a simple graph. A spanning tree of G is a subgraph of G that is a tree containing every vertex of G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Note: </a:t>
            </a:r>
            <a:r>
              <a:rPr lang="en-US" sz="2800" dirty="0">
                <a:sym typeface="Symbol" pitchFamily="18" charset="2"/>
              </a:rPr>
              <a:t>A spanning tree of G = (V, E) is a connected graph on V with a minimum number of edges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(|V| - 1</a:t>
            </a:r>
            <a:r>
              <a:rPr lang="en-US" sz="2800" dirty="0" smtClean="0">
                <a:sym typeface="Symbol" pitchFamily="18" charset="2"/>
              </a:rPr>
              <a:t>).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0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750" b="1" dirty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750" dirty="0">
                <a:sym typeface="Symbol" pitchFamily="18" charset="2"/>
              </a:rPr>
              <a:t> Since winters in Boston can be very cold, </a:t>
            </a:r>
            <a:r>
              <a:rPr lang="en-US" sz="2800" dirty="0">
                <a:sym typeface="Symbol" pitchFamily="18" charset="2"/>
              </a:rPr>
              <a:t>six universities in the Boston area decide to build a tunnel system that connects their libraries.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DE1385F-4389-4AFC-AC00-F8A890D7DB9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47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086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685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The complete graph including all possible tunnels:</a:t>
            </a:r>
            <a:endParaRPr lang="en-US" sz="2800" b="1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8BBD67D-44A1-4D67-AFA2-586EBF6BFEE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48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1447800"/>
            <a:ext cx="1981200" cy="762000"/>
            <a:chOff x="912" y="912"/>
            <a:chExt cx="1248" cy="480"/>
          </a:xfrm>
        </p:grpSpPr>
        <p:sp>
          <p:nvSpPr>
            <p:cNvPr id="708613" name="AutoShape 5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14" name="Text Box 6"/>
            <p:cNvSpPr txBox="1">
              <a:spLocks noChangeArrowheads="1"/>
            </p:cNvSpPr>
            <p:nvPr/>
          </p:nvSpPr>
          <p:spPr bwMode="auto">
            <a:xfrm>
              <a:off x="912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Brandeis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038600" y="1447800"/>
            <a:ext cx="1981200" cy="685800"/>
            <a:chOff x="2544" y="912"/>
            <a:chExt cx="1248" cy="432"/>
          </a:xfrm>
        </p:grpSpPr>
        <p:sp>
          <p:nvSpPr>
            <p:cNvPr id="708616" name="AutoShape 8"/>
            <p:cNvSpPr>
              <a:spLocks noChangeArrowheads="1"/>
            </p:cNvSpPr>
            <p:nvPr/>
          </p:nvSpPr>
          <p:spPr bwMode="auto">
            <a:xfrm>
              <a:off x="2976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17" name="Text Box 9"/>
            <p:cNvSpPr txBox="1">
              <a:spLocks noChangeArrowheads="1"/>
            </p:cNvSpPr>
            <p:nvPr/>
          </p:nvSpPr>
          <p:spPr bwMode="auto">
            <a:xfrm>
              <a:off x="2544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Harvard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57800" y="2209800"/>
            <a:ext cx="2057400" cy="685800"/>
            <a:chOff x="3312" y="1392"/>
            <a:chExt cx="1296" cy="432"/>
          </a:xfrm>
        </p:grpSpPr>
        <p:sp>
          <p:nvSpPr>
            <p:cNvPr id="708619" name="AutoShape 11"/>
            <p:cNvSpPr>
              <a:spLocks noChangeArrowheads="1"/>
            </p:cNvSpPr>
            <p:nvPr/>
          </p:nvSpPr>
          <p:spPr bwMode="auto">
            <a:xfrm>
              <a:off x="3312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20" name="Text Box 12"/>
            <p:cNvSpPr txBox="1">
              <a:spLocks noChangeArrowheads="1"/>
            </p:cNvSpPr>
            <p:nvPr/>
          </p:nvSpPr>
          <p:spPr bwMode="auto">
            <a:xfrm>
              <a:off x="3360" y="139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MIT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410200" y="3429000"/>
            <a:ext cx="1981200" cy="671513"/>
            <a:chOff x="3408" y="2160"/>
            <a:chExt cx="1248" cy="423"/>
          </a:xfrm>
        </p:grpSpPr>
        <p:sp>
          <p:nvSpPr>
            <p:cNvPr id="708622" name="AutoShape 14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23" name="Text Box 15"/>
            <p:cNvSpPr txBox="1">
              <a:spLocks noChangeArrowheads="1"/>
            </p:cNvSpPr>
            <p:nvPr/>
          </p:nvSpPr>
          <p:spPr bwMode="auto">
            <a:xfrm>
              <a:off x="3408" y="2256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Tufts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57600" y="3352800"/>
            <a:ext cx="685800" cy="671513"/>
            <a:chOff x="2304" y="2112"/>
            <a:chExt cx="432" cy="423"/>
          </a:xfrm>
        </p:grpSpPr>
        <p:sp>
          <p:nvSpPr>
            <p:cNvPr id="708625" name="AutoShape 17"/>
            <p:cNvSpPr>
              <a:spLocks noChangeArrowheads="1"/>
            </p:cNvSpPr>
            <p:nvPr/>
          </p:nvSpPr>
          <p:spPr bwMode="auto">
            <a:xfrm>
              <a:off x="2640" y="21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26" name="Text Box 18"/>
            <p:cNvSpPr txBox="1">
              <a:spLocks noChangeArrowheads="1"/>
            </p:cNvSpPr>
            <p:nvPr/>
          </p:nvSpPr>
          <p:spPr bwMode="auto">
            <a:xfrm>
              <a:off x="2304" y="2208"/>
              <a:ext cx="43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181600" y="4724400"/>
            <a:ext cx="2209800" cy="519113"/>
            <a:chOff x="3264" y="2976"/>
            <a:chExt cx="1392" cy="327"/>
          </a:xfrm>
        </p:grpSpPr>
        <p:sp>
          <p:nvSpPr>
            <p:cNvPr id="708628" name="AutoShape 20"/>
            <p:cNvSpPr>
              <a:spLocks noChangeArrowheads="1"/>
            </p:cNvSpPr>
            <p:nvPr/>
          </p:nvSpPr>
          <p:spPr bwMode="auto">
            <a:xfrm>
              <a:off x="3264" y="30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8629" name="Text Box 21"/>
            <p:cNvSpPr txBox="1">
              <a:spLocks noChangeArrowheads="1"/>
            </p:cNvSpPr>
            <p:nvPr/>
          </p:nvSpPr>
          <p:spPr bwMode="auto">
            <a:xfrm>
              <a:off x="3408" y="2976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UMass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1806575" y="2057400"/>
            <a:ext cx="4441825" cy="2841625"/>
            <a:chOff x="1138" y="1296"/>
            <a:chExt cx="2798" cy="1790"/>
          </a:xfrm>
        </p:grpSpPr>
        <p:cxnSp>
          <p:nvCxnSpPr>
            <p:cNvPr id="24591" name="AutoShape 23"/>
            <p:cNvCxnSpPr>
              <a:cxnSpLocks noChangeShapeType="1"/>
              <a:stCxn id="708613" idx="6"/>
              <a:endCxn id="708616" idx="2"/>
            </p:cNvCxnSpPr>
            <p:nvPr/>
          </p:nvCxnSpPr>
          <p:spPr bwMode="auto">
            <a:xfrm flipV="1">
              <a:off x="1152" y="1296"/>
              <a:ext cx="1824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AutoShape 24"/>
            <p:cNvCxnSpPr>
              <a:cxnSpLocks noChangeShapeType="1"/>
              <a:stCxn id="708613" idx="6"/>
              <a:endCxn id="708619" idx="2"/>
            </p:cNvCxnSpPr>
            <p:nvPr/>
          </p:nvCxnSpPr>
          <p:spPr bwMode="auto">
            <a:xfrm>
              <a:off x="1152" y="1344"/>
              <a:ext cx="2160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AutoShape 25"/>
            <p:cNvCxnSpPr>
              <a:cxnSpLocks noChangeShapeType="1"/>
              <a:stCxn id="708613" idx="6"/>
              <a:endCxn id="708622" idx="2"/>
            </p:cNvCxnSpPr>
            <p:nvPr/>
          </p:nvCxnSpPr>
          <p:spPr bwMode="auto">
            <a:xfrm>
              <a:off x="1152" y="1344"/>
              <a:ext cx="2736" cy="8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AutoShape 26"/>
            <p:cNvCxnSpPr>
              <a:cxnSpLocks noChangeShapeType="1"/>
              <a:stCxn id="708613" idx="5"/>
              <a:endCxn id="708625" idx="1"/>
            </p:cNvCxnSpPr>
            <p:nvPr/>
          </p:nvCxnSpPr>
          <p:spPr bwMode="auto">
            <a:xfrm>
              <a:off x="1138" y="1378"/>
              <a:ext cx="1516" cy="7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5" name="AutoShape 27"/>
            <p:cNvCxnSpPr>
              <a:cxnSpLocks noChangeShapeType="1"/>
              <a:stCxn id="708613" idx="5"/>
              <a:endCxn id="708628" idx="1"/>
            </p:cNvCxnSpPr>
            <p:nvPr/>
          </p:nvCxnSpPr>
          <p:spPr bwMode="auto">
            <a:xfrm>
              <a:off x="1138" y="1378"/>
              <a:ext cx="2140" cy="17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6" name="AutoShape 28"/>
            <p:cNvCxnSpPr>
              <a:cxnSpLocks noChangeShapeType="1"/>
              <a:stCxn id="708616" idx="5"/>
              <a:endCxn id="708619" idx="1"/>
            </p:cNvCxnSpPr>
            <p:nvPr/>
          </p:nvCxnSpPr>
          <p:spPr bwMode="auto">
            <a:xfrm>
              <a:off x="3058" y="1330"/>
              <a:ext cx="268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7" name="AutoShape 29"/>
            <p:cNvCxnSpPr>
              <a:cxnSpLocks noChangeShapeType="1"/>
              <a:stCxn id="708616" idx="6"/>
              <a:endCxn id="708622" idx="0"/>
            </p:cNvCxnSpPr>
            <p:nvPr/>
          </p:nvCxnSpPr>
          <p:spPr bwMode="auto">
            <a:xfrm>
              <a:off x="3072" y="1296"/>
              <a:ext cx="864" cy="8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8" name="AutoShape 30"/>
            <p:cNvCxnSpPr>
              <a:cxnSpLocks noChangeShapeType="1"/>
              <a:stCxn id="708616" idx="4"/>
              <a:endCxn id="708628" idx="0"/>
            </p:cNvCxnSpPr>
            <p:nvPr/>
          </p:nvCxnSpPr>
          <p:spPr bwMode="auto">
            <a:xfrm>
              <a:off x="3024" y="1344"/>
              <a:ext cx="288" cy="17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9" name="AutoShape 31"/>
            <p:cNvCxnSpPr>
              <a:cxnSpLocks noChangeShapeType="1"/>
              <a:stCxn id="708616" idx="3"/>
              <a:endCxn id="708625" idx="0"/>
            </p:cNvCxnSpPr>
            <p:nvPr/>
          </p:nvCxnSpPr>
          <p:spPr bwMode="auto">
            <a:xfrm flipH="1">
              <a:off x="2688" y="1330"/>
              <a:ext cx="302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0" name="AutoShape 32"/>
            <p:cNvCxnSpPr>
              <a:cxnSpLocks noChangeShapeType="1"/>
              <a:stCxn id="708619" idx="3"/>
              <a:endCxn id="708625" idx="7"/>
            </p:cNvCxnSpPr>
            <p:nvPr/>
          </p:nvCxnSpPr>
          <p:spPr bwMode="auto">
            <a:xfrm flipH="1">
              <a:off x="2722" y="1810"/>
              <a:ext cx="604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1" name="AutoShape 33"/>
            <p:cNvCxnSpPr>
              <a:cxnSpLocks noChangeShapeType="1"/>
              <a:stCxn id="708619" idx="4"/>
              <a:endCxn id="708628" idx="7"/>
            </p:cNvCxnSpPr>
            <p:nvPr/>
          </p:nvCxnSpPr>
          <p:spPr bwMode="auto">
            <a:xfrm flipH="1">
              <a:off x="3346" y="1824"/>
              <a:ext cx="14" cy="126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2" name="AutoShape 34"/>
            <p:cNvCxnSpPr>
              <a:cxnSpLocks noChangeShapeType="1"/>
              <a:stCxn id="708619" idx="6"/>
              <a:endCxn id="708622" idx="1"/>
            </p:cNvCxnSpPr>
            <p:nvPr/>
          </p:nvCxnSpPr>
          <p:spPr bwMode="auto">
            <a:xfrm>
              <a:off x="3408" y="1776"/>
              <a:ext cx="494" cy="39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3" name="AutoShape 35"/>
            <p:cNvCxnSpPr>
              <a:cxnSpLocks noChangeShapeType="1"/>
              <a:stCxn id="708625" idx="5"/>
              <a:endCxn id="708628" idx="0"/>
            </p:cNvCxnSpPr>
            <p:nvPr/>
          </p:nvCxnSpPr>
          <p:spPr bwMode="auto">
            <a:xfrm>
              <a:off x="2722" y="2194"/>
              <a:ext cx="590" cy="87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4" name="AutoShape 36"/>
            <p:cNvCxnSpPr>
              <a:cxnSpLocks noChangeShapeType="1"/>
              <a:stCxn id="708625" idx="6"/>
              <a:endCxn id="708622" idx="2"/>
            </p:cNvCxnSpPr>
            <p:nvPr/>
          </p:nvCxnSpPr>
          <p:spPr bwMode="auto">
            <a:xfrm>
              <a:off x="2736" y="2160"/>
              <a:ext cx="1152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605" name="AutoShape 37"/>
            <p:cNvCxnSpPr>
              <a:cxnSpLocks noChangeShapeType="1"/>
              <a:stCxn id="708628" idx="7"/>
              <a:endCxn id="708622" idx="3"/>
            </p:cNvCxnSpPr>
            <p:nvPr/>
          </p:nvCxnSpPr>
          <p:spPr bwMode="auto">
            <a:xfrm flipV="1">
              <a:off x="3346" y="2242"/>
              <a:ext cx="556" cy="84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8646" name="Rectangle 38"/>
          <p:cNvSpPr>
            <a:spLocks noChangeArrowheads="1"/>
          </p:cNvSpPr>
          <p:nvPr/>
        </p:nvSpPr>
        <p:spPr bwMode="auto">
          <a:xfrm>
            <a:off x="228600" y="52578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spanning trees of this graph connect all libraries with a minimum number of tunnels. </a:t>
            </a:r>
            <a:endParaRPr lang="en-US" b="1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40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0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1" grpId="0" build="p" autoUpdateAnimBg="0"/>
      <p:bldP spid="708646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685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Example for a spanning tree:</a:t>
            </a:r>
            <a:endParaRPr lang="en-US" sz="2800" b="1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796206E-A0C9-4451-9FD9-D58058B8D78B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49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47800" y="1447800"/>
            <a:ext cx="5943600" cy="3795713"/>
            <a:chOff x="912" y="912"/>
            <a:chExt cx="3744" cy="2391"/>
          </a:xfrm>
        </p:grpSpPr>
        <p:sp>
          <p:nvSpPr>
            <p:cNvPr id="709637" name="AutoShape 5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38" name="AutoShape 6"/>
            <p:cNvSpPr>
              <a:spLocks noChangeArrowheads="1"/>
            </p:cNvSpPr>
            <p:nvPr/>
          </p:nvSpPr>
          <p:spPr bwMode="auto">
            <a:xfrm>
              <a:off x="2976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39" name="AutoShape 7"/>
            <p:cNvSpPr>
              <a:spLocks noChangeArrowheads="1"/>
            </p:cNvSpPr>
            <p:nvPr/>
          </p:nvSpPr>
          <p:spPr bwMode="auto">
            <a:xfrm>
              <a:off x="3312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0" name="AutoShape 8"/>
            <p:cNvSpPr>
              <a:spLocks noChangeArrowheads="1"/>
            </p:cNvSpPr>
            <p:nvPr/>
          </p:nvSpPr>
          <p:spPr bwMode="auto">
            <a:xfrm>
              <a:off x="3264" y="30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1" name="AutoShape 9"/>
            <p:cNvSpPr>
              <a:spLocks noChangeArrowheads="1"/>
            </p:cNvSpPr>
            <p:nvPr/>
          </p:nvSpPr>
          <p:spPr bwMode="auto">
            <a:xfrm>
              <a:off x="2640" y="21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2" name="AutoShape 10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9643" name="Text Box 11"/>
            <p:cNvSpPr txBox="1">
              <a:spLocks noChangeArrowheads="1"/>
            </p:cNvSpPr>
            <p:nvPr/>
          </p:nvSpPr>
          <p:spPr bwMode="auto">
            <a:xfrm>
              <a:off x="912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Brandeis</a:t>
              </a:r>
            </a:p>
          </p:txBody>
        </p:sp>
        <p:sp>
          <p:nvSpPr>
            <p:cNvPr id="709644" name="Text Box 12"/>
            <p:cNvSpPr txBox="1">
              <a:spLocks noChangeArrowheads="1"/>
            </p:cNvSpPr>
            <p:nvPr/>
          </p:nvSpPr>
          <p:spPr bwMode="auto">
            <a:xfrm>
              <a:off x="2544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Harvard</a:t>
              </a:r>
            </a:p>
          </p:txBody>
        </p:sp>
        <p:sp>
          <p:nvSpPr>
            <p:cNvPr id="709645" name="Text Box 13"/>
            <p:cNvSpPr txBox="1">
              <a:spLocks noChangeArrowheads="1"/>
            </p:cNvSpPr>
            <p:nvPr/>
          </p:nvSpPr>
          <p:spPr bwMode="auto">
            <a:xfrm>
              <a:off x="3360" y="139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MIT</a:t>
              </a:r>
            </a:p>
          </p:txBody>
        </p:sp>
        <p:sp>
          <p:nvSpPr>
            <p:cNvPr id="709646" name="Text Box 14"/>
            <p:cNvSpPr txBox="1">
              <a:spLocks noChangeArrowheads="1"/>
            </p:cNvSpPr>
            <p:nvPr/>
          </p:nvSpPr>
          <p:spPr bwMode="auto">
            <a:xfrm>
              <a:off x="3408" y="2256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Tufts</a:t>
              </a:r>
            </a:p>
          </p:txBody>
        </p:sp>
        <p:sp>
          <p:nvSpPr>
            <p:cNvPr id="709647" name="Text Box 15"/>
            <p:cNvSpPr txBox="1">
              <a:spLocks noChangeArrowheads="1"/>
            </p:cNvSpPr>
            <p:nvPr/>
          </p:nvSpPr>
          <p:spPr bwMode="auto">
            <a:xfrm>
              <a:off x="2304" y="2208"/>
              <a:ext cx="43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</a:t>
              </a:r>
            </a:p>
          </p:txBody>
        </p:sp>
        <p:sp>
          <p:nvSpPr>
            <p:cNvPr id="709648" name="Text Box 16"/>
            <p:cNvSpPr txBox="1">
              <a:spLocks noChangeArrowheads="1"/>
            </p:cNvSpPr>
            <p:nvPr/>
          </p:nvSpPr>
          <p:spPr bwMode="auto">
            <a:xfrm>
              <a:off x="3408" y="2976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UMass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06575" y="2057400"/>
            <a:ext cx="4365625" cy="2841625"/>
            <a:chOff x="1138" y="1296"/>
            <a:chExt cx="2750" cy="1790"/>
          </a:xfrm>
        </p:grpSpPr>
        <p:cxnSp>
          <p:nvCxnSpPr>
            <p:cNvPr id="25610" name="AutoShape 18"/>
            <p:cNvCxnSpPr>
              <a:cxnSpLocks noChangeShapeType="1"/>
              <a:stCxn id="709637" idx="6"/>
              <a:endCxn id="709638" idx="2"/>
            </p:cNvCxnSpPr>
            <p:nvPr/>
          </p:nvCxnSpPr>
          <p:spPr bwMode="auto">
            <a:xfrm flipV="1">
              <a:off x="1152" y="1296"/>
              <a:ext cx="1824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AutoShape 19"/>
            <p:cNvCxnSpPr>
              <a:cxnSpLocks noChangeShapeType="1"/>
              <a:stCxn id="709637" idx="5"/>
              <a:endCxn id="709640" idx="1"/>
            </p:cNvCxnSpPr>
            <p:nvPr/>
          </p:nvCxnSpPr>
          <p:spPr bwMode="auto">
            <a:xfrm>
              <a:off x="1138" y="1378"/>
              <a:ext cx="2140" cy="17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AutoShape 20"/>
            <p:cNvCxnSpPr>
              <a:cxnSpLocks noChangeShapeType="1"/>
              <a:stCxn id="709638" idx="5"/>
              <a:endCxn id="709639" idx="1"/>
            </p:cNvCxnSpPr>
            <p:nvPr/>
          </p:nvCxnSpPr>
          <p:spPr bwMode="auto">
            <a:xfrm>
              <a:off x="3058" y="1330"/>
              <a:ext cx="268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AutoShape 21"/>
            <p:cNvCxnSpPr>
              <a:cxnSpLocks noChangeShapeType="1"/>
              <a:stCxn id="709638" idx="3"/>
              <a:endCxn id="709641" idx="0"/>
            </p:cNvCxnSpPr>
            <p:nvPr/>
          </p:nvCxnSpPr>
          <p:spPr bwMode="auto">
            <a:xfrm flipH="1">
              <a:off x="2688" y="1330"/>
              <a:ext cx="302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4" name="AutoShape 22"/>
            <p:cNvCxnSpPr>
              <a:cxnSpLocks noChangeShapeType="1"/>
              <a:stCxn id="709641" idx="6"/>
              <a:endCxn id="709642" idx="2"/>
            </p:cNvCxnSpPr>
            <p:nvPr/>
          </p:nvCxnSpPr>
          <p:spPr bwMode="auto">
            <a:xfrm>
              <a:off x="2736" y="2160"/>
              <a:ext cx="1152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9655" name="Rectangle 23"/>
          <p:cNvSpPr>
            <a:spLocks noChangeArrowheads="1"/>
          </p:cNvSpPr>
          <p:nvPr/>
        </p:nvSpPr>
        <p:spPr bwMode="auto">
          <a:xfrm>
            <a:off x="228600" y="5257799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Since there are 6 libraries, 5 tunnels are sufficient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connect all of them. 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66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35" grpId="0" build="p" autoUpdateAnimBg="0"/>
      <p:bldP spid="7096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229600" cy="4572000"/>
          </a:xfrm>
        </p:spPr>
        <p:txBody>
          <a:bodyPr/>
          <a:lstStyle/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the representation of graphs with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multiple edges</a:t>
            </a:r>
            <a:r>
              <a:rPr lang="en-US" sz="2800" dirty="0">
                <a:sym typeface="Symbol" pitchFamily="18" charset="2"/>
              </a:rPr>
              <a:t>, we can no longer use zero-one matrices.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endParaRPr lang="en-US" sz="1400" dirty="0">
              <a:sym typeface="Symbol" pitchFamily="18" charset="2"/>
            </a:endParaRP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Instead, we use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matrices of natural numbers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algn="just" eaLnBrk="1" hangingPunct="1">
              <a:spcAft>
                <a:spcPct val="20000"/>
              </a:spcAft>
              <a:defRPr/>
            </a:pPr>
            <a:endParaRPr lang="en-US" sz="1400" dirty="0">
              <a:sym typeface="Symbol" pitchFamily="18" charset="2"/>
            </a:endParaRPr>
          </a:p>
          <a:p>
            <a:pPr marL="0" indent="0" algn="just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(</a:t>
            </a:r>
            <a:r>
              <a:rPr lang="en-US" sz="28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j)</a:t>
            </a:r>
            <a:r>
              <a:rPr lang="en-US" sz="2800" dirty="0" err="1">
                <a:sym typeface="Symbol" pitchFamily="18" charset="2"/>
              </a:rPr>
              <a:t>th</a:t>
            </a:r>
            <a:r>
              <a:rPr lang="en-US" sz="2800" dirty="0">
                <a:sym typeface="Symbol" pitchFamily="18" charset="2"/>
              </a:rPr>
              <a:t> entry of such a matrix equals the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number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of edges</a:t>
            </a:r>
            <a:r>
              <a:rPr lang="en-US" sz="2800" dirty="0">
                <a:sym typeface="Symbol" pitchFamily="18" charset="2"/>
              </a:rPr>
              <a:t> that are associated with {v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 smtClean="0">
                <a:sym typeface="Symbol" pitchFamily="18" charset="2"/>
              </a:rPr>
              <a:t>}.</a:t>
            </a:r>
            <a:endParaRPr lang="en-US" sz="2800" dirty="0">
              <a:sym typeface="Symbol" pitchFamily="18" charset="2"/>
            </a:endParaRP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5E37FE4D-0B1E-4D57-9804-2D67860D6E31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1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06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5410200"/>
          </a:xfrm>
        </p:spPr>
        <p:txBody>
          <a:bodyPr/>
          <a:lstStyle/>
          <a:p>
            <a:pPr marL="0" indent="0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Theorem: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/>
              <a:t>A simple graph is connected if and only if it has a spanning tree</a:t>
            </a:r>
            <a:r>
              <a:rPr lang="en-US" sz="2800" dirty="0" smtClean="0"/>
              <a:t>.</a:t>
            </a:r>
          </a:p>
          <a:p>
            <a:pPr marL="0" indent="0">
              <a:spcAft>
                <a:spcPct val="20000"/>
              </a:spcAft>
              <a:defRPr/>
            </a:pPr>
            <a:endParaRPr lang="en-US" sz="12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Now </a:t>
            </a:r>
            <a:r>
              <a:rPr lang="en-US" sz="2800" dirty="0">
                <a:sym typeface="Symbol" pitchFamily="18" charset="2"/>
              </a:rPr>
              <a:t>imagine that you are in charge of the tunnel project. How can you determine a tunnel system of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minimal cost</a:t>
            </a:r>
            <a:r>
              <a:rPr lang="en-US" sz="2800" dirty="0">
                <a:sym typeface="Symbol" pitchFamily="18" charset="2"/>
              </a:rPr>
              <a:t> that connects all libraries?</a:t>
            </a:r>
            <a:r>
              <a:rPr lang="en-US" sz="3200" dirty="0">
                <a:sym typeface="Symbol" pitchFamily="18" charset="2"/>
              </a:rPr>
              <a:t> </a:t>
            </a:r>
            <a:endParaRPr lang="en-US" sz="32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2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 </a:t>
            </a:r>
            <a:r>
              <a:rPr lang="en-US" sz="2800" dirty="0">
                <a:sym typeface="Symbol" pitchFamily="18" charset="2"/>
              </a:rPr>
              <a:t>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minimum spanning tree</a:t>
            </a:r>
            <a:r>
              <a:rPr lang="en-US" sz="2800" dirty="0">
                <a:sym typeface="Symbol" pitchFamily="18" charset="2"/>
              </a:rPr>
              <a:t> in a </a:t>
            </a:r>
            <a:r>
              <a:rPr lang="en-US" sz="2750" dirty="0">
                <a:sym typeface="Symbol" pitchFamily="18" charset="2"/>
              </a:rPr>
              <a:t>connected weighted graph is a spanning tree that </a:t>
            </a:r>
            <a:r>
              <a:rPr lang="en-US" sz="2750" dirty="0" smtClean="0">
                <a:sym typeface="Symbol" pitchFamily="18" charset="2"/>
              </a:rPr>
              <a:t>has </a:t>
            </a:r>
            <a:r>
              <a:rPr lang="en-US" sz="2800" dirty="0">
                <a:sym typeface="Symbol" pitchFamily="18" charset="2"/>
              </a:rPr>
              <a:t>the smallest possible sum of weights of its edges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2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How can we find a minimum spanning tree?</a:t>
            </a: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6B0E933-6837-4F81-A6FE-86FC41EB0022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50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21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763000" cy="685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The complete graph with cost labels (in billion $):</a:t>
            </a:r>
            <a:endParaRPr lang="en-US" sz="2800" b="1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137E24D-464B-4E1C-9CF3-EDBD5B3200A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51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228600" y="5638800"/>
            <a:ext cx="891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least expensive tunnel system costs $20 billion. 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1600200"/>
            <a:ext cx="6858000" cy="3795713"/>
            <a:chOff x="912" y="912"/>
            <a:chExt cx="4320" cy="2391"/>
          </a:xfrm>
        </p:grpSpPr>
        <p:cxnSp>
          <p:nvCxnSpPr>
            <p:cNvPr id="27678" name="AutoShape 22"/>
            <p:cNvCxnSpPr>
              <a:cxnSpLocks noChangeShapeType="1"/>
              <a:stCxn id="711686" idx="5"/>
              <a:endCxn id="711689" idx="1"/>
            </p:cNvCxnSpPr>
            <p:nvPr/>
          </p:nvCxnSpPr>
          <p:spPr bwMode="auto">
            <a:xfrm>
              <a:off x="1138" y="1378"/>
              <a:ext cx="2140" cy="170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1686" name="AutoShape 6"/>
            <p:cNvSpPr>
              <a:spLocks noChangeArrowheads="1"/>
            </p:cNvSpPr>
            <p:nvPr/>
          </p:nvSpPr>
          <p:spPr bwMode="auto">
            <a:xfrm>
              <a:off x="1056" y="1296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7" name="AutoShape 7"/>
            <p:cNvSpPr>
              <a:spLocks noChangeArrowheads="1"/>
            </p:cNvSpPr>
            <p:nvPr/>
          </p:nvSpPr>
          <p:spPr bwMode="auto">
            <a:xfrm>
              <a:off x="2976" y="124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8" name="AutoShape 8"/>
            <p:cNvSpPr>
              <a:spLocks noChangeArrowheads="1"/>
            </p:cNvSpPr>
            <p:nvPr/>
          </p:nvSpPr>
          <p:spPr bwMode="auto">
            <a:xfrm>
              <a:off x="3312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89" name="AutoShape 9"/>
            <p:cNvSpPr>
              <a:spLocks noChangeArrowheads="1"/>
            </p:cNvSpPr>
            <p:nvPr/>
          </p:nvSpPr>
          <p:spPr bwMode="auto">
            <a:xfrm>
              <a:off x="3264" y="307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0" name="AutoShape 10"/>
            <p:cNvSpPr>
              <a:spLocks noChangeArrowheads="1"/>
            </p:cNvSpPr>
            <p:nvPr/>
          </p:nvSpPr>
          <p:spPr bwMode="auto">
            <a:xfrm>
              <a:off x="2640" y="211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1" name="AutoShape 11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1692" name="Text Box 12"/>
            <p:cNvSpPr txBox="1">
              <a:spLocks noChangeArrowheads="1"/>
            </p:cNvSpPr>
            <p:nvPr/>
          </p:nvSpPr>
          <p:spPr bwMode="auto">
            <a:xfrm>
              <a:off x="912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Brandeis</a:t>
              </a:r>
            </a:p>
          </p:txBody>
        </p:sp>
        <p:sp>
          <p:nvSpPr>
            <p:cNvPr id="711693" name="Text Box 13"/>
            <p:cNvSpPr txBox="1">
              <a:spLocks noChangeArrowheads="1"/>
            </p:cNvSpPr>
            <p:nvPr/>
          </p:nvSpPr>
          <p:spPr bwMode="auto">
            <a:xfrm>
              <a:off x="2544" y="91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Harvard</a:t>
              </a:r>
            </a:p>
          </p:txBody>
        </p:sp>
        <p:sp>
          <p:nvSpPr>
            <p:cNvPr id="711694" name="Text Box 14"/>
            <p:cNvSpPr txBox="1">
              <a:spLocks noChangeArrowheads="1"/>
            </p:cNvSpPr>
            <p:nvPr/>
          </p:nvSpPr>
          <p:spPr bwMode="auto">
            <a:xfrm>
              <a:off x="3360" y="1392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MIT</a:t>
              </a:r>
            </a:p>
          </p:txBody>
        </p:sp>
        <p:sp>
          <p:nvSpPr>
            <p:cNvPr id="711695" name="Text Box 15"/>
            <p:cNvSpPr txBox="1">
              <a:spLocks noChangeArrowheads="1"/>
            </p:cNvSpPr>
            <p:nvPr/>
          </p:nvSpPr>
          <p:spPr bwMode="auto">
            <a:xfrm>
              <a:off x="3984" y="2064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Tufts</a:t>
              </a:r>
            </a:p>
          </p:txBody>
        </p:sp>
        <p:sp>
          <p:nvSpPr>
            <p:cNvPr id="711696" name="Text Box 16"/>
            <p:cNvSpPr txBox="1">
              <a:spLocks noChangeArrowheads="1"/>
            </p:cNvSpPr>
            <p:nvPr/>
          </p:nvSpPr>
          <p:spPr bwMode="auto">
            <a:xfrm>
              <a:off x="2304" y="2208"/>
              <a:ext cx="432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</a:t>
              </a:r>
            </a:p>
          </p:txBody>
        </p:sp>
        <p:sp>
          <p:nvSpPr>
            <p:cNvPr id="711697" name="Text Box 17"/>
            <p:cNvSpPr txBox="1">
              <a:spLocks noChangeArrowheads="1"/>
            </p:cNvSpPr>
            <p:nvPr/>
          </p:nvSpPr>
          <p:spPr bwMode="auto">
            <a:xfrm>
              <a:off x="3408" y="2976"/>
              <a:ext cx="124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UMass</a:t>
              </a:r>
            </a:p>
          </p:txBody>
        </p:sp>
        <p:cxnSp>
          <p:nvCxnSpPr>
            <p:cNvPr id="27674" name="AutoShape 18"/>
            <p:cNvCxnSpPr>
              <a:cxnSpLocks noChangeShapeType="1"/>
              <a:stCxn id="711686" idx="6"/>
              <a:endCxn id="711687" idx="2"/>
            </p:cNvCxnSpPr>
            <p:nvPr/>
          </p:nvCxnSpPr>
          <p:spPr bwMode="auto">
            <a:xfrm flipV="1">
              <a:off x="1152" y="1296"/>
              <a:ext cx="1824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5" name="AutoShape 19"/>
            <p:cNvCxnSpPr>
              <a:cxnSpLocks noChangeShapeType="1"/>
              <a:stCxn id="711686" idx="6"/>
              <a:endCxn id="711688" idx="2"/>
            </p:cNvCxnSpPr>
            <p:nvPr/>
          </p:nvCxnSpPr>
          <p:spPr bwMode="auto">
            <a:xfrm>
              <a:off x="1152" y="1344"/>
              <a:ext cx="2160" cy="43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6" name="AutoShape 20"/>
            <p:cNvCxnSpPr>
              <a:cxnSpLocks noChangeShapeType="1"/>
              <a:stCxn id="711686" idx="6"/>
              <a:endCxn id="711691" idx="2"/>
            </p:cNvCxnSpPr>
            <p:nvPr/>
          </p:nvCxnSpPr>
          <p:spPr bwMode="auto">
            <a:xfrm>
              <a:off x="1152" y="1344"/>
              <a:ext cx="2736" cy="8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7" name="AutoShape 21"/>
            <p:cNvCxnSpPr>
              <a:cxnSpLocks noChangeShapeType="1"/>
              <a:stCxn id="711686" idx="5"/>
              <a:endCxn id="711690" idx="1"/>
            </p:cNvCxnSpPr>
            <p:nvPr/>
          </p:nvCxnSpPr>
          <p:spPr bwMode="auto">
            <a:xfrm>
              <a:off x="1138" y="1378"/>
              <a:ext cx="1516" cy="7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79" name="AutoShape 23"/>
            <p:cNvCxnSpPr>
              <a:cxnSpLocks noChangeShapeType="1"/>
              <a:stCxn id="711687" idx="5"/>
              <a:endCxn id="711688" idx="1"/>
            </p:cNvCxnSpPr>
            <p:nvPr/>
          </p:nvCxnSpPr>
          <p:spPr bwMode="auto">
            <a:xfrm>
              <a:off x="3058" y="1330"/>
              <a:ext cx="268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0" name="AutoShape 24"/>
            <p:cNvCxnSpPr>
              <a:cxnSpLocks noChangeShapeType="1"/>
              <a:stCxn id="711687" idx="6"/>
              <a:endCxn id="711691" idx="0"/>
            </p:cNvCxnSpPr>
            <p:nvPr/>
          </p:nvCxnSpPr>
          <p:spPr bwMode="auto">
            <a:xfrm>
              <a:off x="3072" y="1296"/>
              <a:ext cx="864" cy="86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1" name="AutoShape 25"/>
            <p:cNvCxnSpPr>
              <a:cxnSpLocks noChangeShapeType="1"/>
              <a:stCxn id="711687" idx="4"/>
              <a:endCxn id="711689" idx="0"/>
            </p:cNvCxnSpPr>
            <p:nvPr/>
          </p:nvCxnSpPr>
          <p:spPr bwMode="auto">
            <a:xfrm>
              <a:off x="3024" y="1344"/>
              <a:ext cx="288" cy="172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2" name="AutoShape 26"/>
            <p:cNvCxnSpPr>
              <a:cxnSpLocks noChangeShapeType="1"/>
              <a:stCxn id="711687" idx="3"/>
              <a:endCxn id="711690" idx="0"/>
            </p:cNvCxnSpPr>
            <p:nvPr/>
          </p:nvCxnSpPr>
          <p:spPr bwMode="auto">
            <a:xfrm flipH="1">
              <a:off x="2688" y="1330"/>
              <a:ext cx="302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3" name="AutoShape 27"/>
            <p:cNvCxnSpPr>
              <a:cxnSpLocks noChangeShapeType="1"/>
              <a:stCxn id="711688" idx="3"/>
              <a:endCxn id="711690" idx="7"/>
            </p:cNvCxnSpPr>
            <p:nvPr/>
          </p:nvCxnSpPr>
          <p:spPr bwMode="auto">
            <a:xfrm flipH="1">
              <a:off x="2722" y="1810"/>
              <a:ext cx="604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4" name="AutoShape 28"/>
            <p:cNvCxnSpPr>
              <a:cxnSpLocks noChangeShapeType="1"/>
              <a:stCxn id="711688" idx="4"/>
              <a:endCxn id="711689" idx="7"/>
            </p:cNvCxnSpPr>
            <p:nvPr/>
          </p:nvCxnSpPr>
          <p:spPr bwMode="auto">
            <a:xfrm flipH="1">
              <a:off x="3346" y="1824"/>
              <a:ext cx="14" cy="126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5" name="AutoShape 29"/>
            <p:cNvCxnSpPr>
              <a:cxnSpLocks noChangeShapeType="1"/>
              <a:stCxn id="711688" idx="6"/>
              <a:endCxn id="711691" idx="1"/>
            </p:cNvCxnSpPr>
            <p:nvPr/>
          </p:nvCxnSpPr>
          <p:spPr bwMode="auto">
            <a:xfrm>
              <a:off x="3408" y="1776"/>
              <a:ext cx="494" cy="39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6" name="AutoShape 30"/>
            <p:cNvCxnSpPr>
              <a:cxnSpLocks noChangeShapeType="1"/>
              <a:stCxn id="711690" idx="5"/>
              <a:endCxn id="711689" idx="0"/>
            </p:cNvCxnSpPr>
            <p:nvPr/>
          </p:nvCxnSpPr>
          <p:spPr bwMode="auto">
            <a:xfrm>
              <a:off x="2722" y="2194"/>
              <a:ext cx="590" cy="87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7" name="AutoShape 31"/>
            <p:cNvCxnSpPr>
              <a:cxnSpLocks noChangeShapeType="1"/>
              <a:stCxn id="711690" idx="6"/>
              <a:endCxn id="711691" idx="2"/>
            </p:cNvCxnSpPr>
            <p:nvPr/>
          </p:nvCxnSpPr>
          <p:spPr bwMode="auto">
            <a:xfrm>
              <a:off x="2736" y="2160"/>
              <a:ext cx="1152" cy="48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8" name="AutoShape 32"/>
            <p:cNvCxnSpPr>
              <a:cxnSpLocks noChangeShapeType="1"/>
              <a:stCxn id="711689" idx="7"/>
              <a:endCxn id="711691" idx="3"/>
            </p:cNvCxnSpPr>
            <p:nvPr/>
          </p:nvCxnSpPr>
          <p:spPr bwMode="auto">
            <a:xfrm flipV="1">
              <a:off x="3346" y="2242"/>
              <a:ext cx="556" cy="844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1713" name="Text Box 33"/>
            <p:cNvSpPr txBox="1">
              <a:spLocks noChangeArrowheads="1"/>
            </p:cNvSpPr>
            <p:nvPr/>
          </p:nvSpPr>
          <p:spPr bwMode="auto">
            <a:xfrm>
              <a:off x="2112" y="1056"/>
              <a:ext cx="192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711714" name="Text Box 34"/>
            <p:cNvSpPr txBox="1">
              <a:spLocks noChangeArrowheads="1"/>
            </p:cNvSpPr>
            <p:nvPr/>
          </p:nvSpPr>
          <p:spPr bwMode="auto">
            <a:xfrm>
              <a:off x="2352" y="1392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711715" name="Text Box 35"/>
            <p:cNvSpPr txBox="1">
              <a:spLocks noChangeArrowheads="1"/>
            </p:cNvSpPr>
            <p:nvPr/>
          </p:nvSpPr>
          <p:spPr bwMode="auto">
            <a:xfrm>
              <a:off x="2352" y="1728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11716" name="Text Box 36"/>
            <p:cNvSpPr txBox="1">
              <a:spLocks noChangeArrowheads="1"/>
            </p:cNvSpPr>
            <p:nvPr/>
          </p:nvSpPr>
          <p:spPr bwMode="auto">
            <a:xfrm>
              <a:off x="1824" y="2016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711717" name="Text Box 37"/>
            <p:cNvSpPr txBox="1">
              <a:spLocks noChangeArrowheads="1"/>
            </p:cNvSpPr>
            <p:nvPr/>
          </p:nvSpPr>
          <p:spPr bwMode="auto">
            <a:xfrm>
              <a:off x="2256" y="1968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11718" name="Text Box 38"/>
            <p:cNvSpPr txBox="1">
              <a:spLocks noChangeArrowheads="1"/>
            </p:cNvSpPr>
            <p:nvPr/>
          </p:nvSpPr>
          <p:spPr bwMode="auto">
            <a:xfrm>
              <a:off x="3024" y="2352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711719" name="Text Box 39"/>
            <p:cNvSpPr txBox="1">
              <a:spLocks noChangeArrowheads="1"/>
            </p:cNvSpPr>
            <p:nvPr/>
          </p:nvSpPr>
          <p:spPr bwMode="auto">
            <a:xfrm>
              <a:off x="2736" y="2400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711720" name="Text Box 40"/>
            <p:cNvSpPr txBox="1">
              <a:spLocks noChangeArrowheads="1"/>
            </p:cNvSpPr>
            <p:nvPr/>
          </p:nvSpPr>
          <p:spPr bwMode="auto">
            <a:xfrm>
              <a:off x="3360" y="2448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11721" name="Text Box 41"/>
            <p:cNvSpPr txBox="1">
              <a:spLocks noChangeArrowheads="1"/>
            </p:cNvSpPr>
            <p:nvPr/>
          </p:nvSpPr>
          <p:spPr bwMode="auto">
            <a:xfrm>
              <a:off x="3696" y="2448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  <p:sp>
          <p:nvSpPr>
            <p:cNvPr id="711722" name="Text Box 42"/>
            <p:cNvSpPr txBox="1">
              <a:spLocks noChangeArrowheads="1"/>
            </p:cNvSpPr>
            <p:nvPr/>
          </p:nvSpPr>
          <p:spPr bwMode="auto">
            <a:xfrm>
              <a:off x="3456" y="2160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711723" name="Text Box 43"/>
            <p:cNvSpPr txBox="1">
              <a:spLocks noChangeArrowheads="1"/>
            </p:cNvSpPr>
            <p:nvPr/>
          </p:nvSpPr>
          <p:spPr bwMode="auto">
            <a:xfrm>
              <a:off x="2892" y="1944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1724" name="Text Box 44"/>
            <p:cNvSpPr txBox="1">
              <a:spLocks noChangeArrowheads="1"/>
            </p:cNvSpPr>
            <p:nvPr/>
          </p:nvSpPr>
          <p:spPr bwMode="auto">
            <a:xfrm>
              <a:off x="3072" y="1488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</a:p>
          </p:txBody>
        </p:sp>
        <p:sp>
          <p:nvSpPr>
            <p:cNvPr id="711725" name="Text Box 45"/>
            <p:cNvSpPr txBox="1">
              <a:spLocks noChangeArrowheads="1"/>
            </p:cNvSpPr>
            <p:nvPr/>
          </p:nvSpPr>
          <p:spPr bwMode="auto">
            <a:xfrm>
              <a:off x="3408" y="1824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</a:p>
          </p:txBody>
        </p:sp>
        <p:sp>
          <p:nvSpPr>
            <p:cNvPr id="711726" name="Text Box 46"/>
            <p:cNvSpPr txBox="1">
              <a:spLocks noChangeArrowheads="1"/>
            </p:cNvSpPr>
            <p:nvPr/>
          </p:nvSpPr>
          <p:spPr bwMode="auto">
            <a:xfrm>
              <a:off x="3600" y="1680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711727" name="Text Box 47"/>
            <p:cNvSpPr txBox="1">
              <a:spLocks noChangeArrowheads="1"/>
            </p:cNvSpPr>
            <p:nvPr/>
          </p:nvSpPr>
          <p:spPr bwMode="auto">
            <a:xfrm>
              <a:off x="2736" y="1392"/>
              <a:ext cx="24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800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</p:grpSp>
      <p:cxnSp>
        <p:nvCxnSpPr>
          <p:cNvPr id="711728" name="AutoShape 48"/>
          <p:cNvCxnSpPr>
            <a:cxnSpLocks noChangeShapeType="1"/>
            <a:stCxn id="711687" idx="5"/>
            <a:endCxn id="711688" idx="1"/>
          </p:cNvCxnSpPr>
          <p:nvPr/>
        </p:nvCxnSpPr>
        <p:spPr bwMode="auto">
          <a:xfrm>
            <a:off x="4397375" y="2263775"/>
            <a:ext cx="425450" cy="6540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1729" name="AutoShape 49"/>
          <p:cNvCxnSpPr>
            <a:cxnSpLocks noChangeShapeType="1"/>
            <a:stCxn id="711688" idx="6"/>
            <a:endCxn id="711691" idx="1"/>
          </p:cNvCxnSpPr>
          <p:nvPr/>
        </p:nvCxnSpPr>
        <p:spPr bwMode="auto">
          <a:xfrm>
            <a:off x="4953000" y="2971800"/>
            <a:ext cx="784225" cy="631825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1730" name="AutoShape 50"/>
          <p:cNvCxnSpPr>
            <a:cxnSpLocks noChangeShapeType="1"/>
            <a:stCxn id="711690" idx="7"/>
            <a:endCxn id="711688" idx="3"/>
          </p:cNvCxnSpPr>
          <p:nvPr/>
        </p:nvCxnSpPr>
        <p:spPr bwMode="auto">
          <a:xfrm flipV="1">
            <a:off x="3863975" y="3025775"/>
            <a:ext cx="958850" cy="5016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1731" name="AutoShape 51"/>
          <p:cNvCxnSpPr>
            <a:cxnSpLocks noChangeShapeType="1"/>
            <a:stCxn id="711689" idx="7"/>
            <a:endCxn id="711691" idx="3"/>
          </p:cNvCxnSpPr>
          <p:nvPr/>
        </p:nvCxnSpPr>
        <p:spPr bwMode="auto">
          <a:xfrm flipV="1">
            <a:off x="4854575" y="3711575"/>
            <a:ext cx="882650" cy="13398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1732" name="AutoShape 52"/>
          <p:cNvCxnSpPr>
            <a:cxnSpLocks noChangeShapeType="1"/>
            <a:stCxn id="711690" idx="1"/>
            <a:endCxn id="711686" idx="5"/>
          </p:cNvCxnSpPr>
          <p:nvPr/>
        </p:nvCxnSpPr>
        <p:spPr bwMode="auto">
          <a:xfrm flipH="1" flipV="1">
            <a:off x="1349375" y="2339975"/>
            <a:ext cx="2406650" cy="11874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7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1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1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build="p" autoUpdateAnimBg="0"/>
      <p:bldP spid="711684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Prim’s Algorithm: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Begin by choosing any edge with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smallest weight</a:t>
            </a:r>
            <a:r>
              <a:rPr lang="en-US" sz="2800" dirty="0">
                <a:sym typeface="Symbol" pitchFamily="18" charset="2"/>
              </a:rPr>
              <a:t>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   and putting it into the spanning tree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endParaRPr lang="en-US" sz="12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successively add to the tree edges of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minimum </a:t>
            </a:r>
            <a:br>
              <a:rPr lang="en-US" sz="2800" b="1" dirty="0">
                <a:solidFill>
                  <a:srgbClr val="00FFFF"/>
                </a:solidFill>
                <a:sym typeface="Symbol" pitchFamily="18" charset="2"/>
              </a:rPr>
            </a:b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   weight</a:t>
            </a:r>
            <a:r>
              <a:rPr lang="en-US" sz="2800" dirty="0">
                <a:sym typeface="Symbol" pitchFamily="18" charset="2"/>
              </a:rPr>
              <a:t> that are incident to a vertex already in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   the tree and not forming a simple circuit with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   those edges already in the tree</a:t>
            </a:r>
            <a:r>
              <a:rPr lang="en-US" sz="2800" dirty="0" smtClean="0">
                <a:sym typeface="Symbol" pitchFamily="18" charset="2"/>
              </a:rPr>
              <a:t>,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endParaRPr lang="en-US" sz="12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stop when (n – 1) edges have been added.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3CA9762-6468-4DF7-B2DF-E63604AE152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52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93" y="2234143"/>
            <a:ext cx="3436938" cy="2233081"/>
          </a:xfrm>
          <a:prstGeom prst="rect">
            <a:avLst/>
          </a:prstGeom>
        </p:spPr>
      </p:pic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 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Use Prim’s algorithm to design a minimum spanning tree for the libraries’ graph.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3CA9762-6468-4DF7-B2DF-E63604AE152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53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609600" y="31384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3657600" y="30622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4191000" y="38242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4114800" y="59578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3124200" y="44338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5105400" y="45100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81000" y="2528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Brandeis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971800" y="2528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Harvard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4267200" y="3290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MIT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257800" y="4357687"/>
            <a:ext cx="93662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Tufts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2590800" y="4586287"/>
            <a:ext cx="685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BU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343400" y="5805487"/>
            <a:ext cx="12192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UMass</a:t>
            </a:r>
          </a:p>
        </p:txBody>
      </p:sp>
      <p:cxnSp>
        <p:nvCxnSpPr>
          <p:cNvPr id="104" name="AutoShape 48"/>
          <p:cNvCxnSpPr>
            <a:cxnSpLocks noChangeShapeType="1"/>
          </p:cNvCxnSpPr>
          <p:nvPr/>
        </p:nvCxnSpPr>
        <p:spPr bwMode="auto">
          <a:xfrm>
            <a:off x="3787775" y="3200400"/>
            <a:ext cx="425450" cy="6540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 Box 44"/>
          <p:cNvSpPr txBox="1">
            <a:spLocks noChangeArrowheads="1"/>
          </p:cNvSpPr>
          <p:nvPr/>
        </p:nvSpPr>
        <p:spPr bwMode="auto">
          <a:xfrm>
            <a:off x="3962400" y="32146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cxnSp>
        <p:nvCxnSpPr>
          <p:cNvPr id="106" name="AutoShape 49"/>
          <p:cNvCxnSpPr>
            <a:cxnSpLocks noChangeShapeType="1"/>
          </p:cNvCxnSpPr>
          <p:nvPr/>
        </p:nvCxnSpPr>
        <p:spPr bwMode="auto">
          <a:xfrm>
            <a:off x="4343400" y="3962400"/>
            <a:ext cx="784225" cy="631825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 Box 45"/>
          <p:cNvSpPr txBox="1">
            <a:spLocks noChangeArrowheads="1"/>
          </p:cNvSpPr>
          <p:nvPr/>
        </p:nvSpPr>
        <p:spPr bwMode="auto">
          <a:xfrm>
            <a:off x="4648200" y="39004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cxnSp>
        <p:nvCxnSpPr>
          <p:cNvPr id="108" name="AutoShape 50"/>
          <p:cNvCxnSpPr>
            <a:cxnSpLocks noChangeShapeType="1"/>
          </p:cNvCxnSpPr>
          <p:nvPr/>
        </p:nvCxnSpPr>
        <p:spPr bwMode="auto">
          <a:xfrm flipV="1">
            <a:off x="3254375" y="3994150"/>
            <a:ext cx="958850" cy="5016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 Box 45"/>
          <p:cNvSpPr txBox="1">
            <a:spLocks noChangeArrowheads="1"/>
          </p:cNvSpPr>
          <p:nvPr/>
        </p:nvSpPr>
        <p:spPr bwMode="auto">
          <a:xfrm>
            <a:off x="3543300" y="389602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1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10" name="AutoShape 51"/>
          <p:cNvCxnSpPr>
            <a:cxnSpLocks noChangeShapeType="1"/>
          </p:cNvCxnSpPr>
          <p:nvPr/>
        </p:nvCxnSpPr>
        <p:spPr bwMode="auto">
          <a:xfrm flipV="1">
            <a:off x="4244975" y="4679950"/>
            <a:ext cx="882650" cy="13398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4800600" y="51958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cxnSp>
        <p:nvCxnSpPr>
          <p:cNvPr id="112" name="AutoShape 52"/>
          <p:cNvCxnSpPr>
            <a:cxnSpLocks noChangeShapeType="1"/>
          </p:cNvCxnSpPr>
          <p:nvPr/>
        </p:nvCxnSpPr>
        <p:spPr bwMode="auto">
          <a:xfrm flipH="1" flipV="1">
            <a:off x="739775" y="3232150"/>
            <a:ext cx="2406650" cy="11874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 Box 45"/>
          <p:cNvSpPr txBox="1">
            <a:spLocks noChangeArrowheads="1"/>
          </p:cNvSpPr>
          <p:nvPr/>
        </p:nvSpPr>
        <p:spPr bwMode="auto">
          <a:xfrm>
            <a:off x="1752600" y="3886200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949" y="5558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cost: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1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 autoUpdateAnimBg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105" grpId="0"/>
      <p:bldP spid="107" grpId="0"/>
      <p:bldP spid="109" grpId="0"/>
      <p:bldP spid="111" grpId="0"/>
      <p:bldP spid="114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953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err="1">
                <a:solidFill>
                  <a:srgbClr val="00FFFF"/>
                </a:solidFill>
                <a:sym typeface="Symbol" pitchFamily="18" charset="2"/>
              </a:rPr>
              <a:t>Kruskal’s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 Algorithm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: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6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err="1">
                <a:sym typeface="Symbol" pitchFamily="18" charset="2"/>
              </a:rPr>
              <a:t>Kruskal’s</a:t>
            </a:r>
            <a:r>
              <a:rPr lang="en-US" sz="2800" dirty="0">
                <a:sym typeface="Symbol" pitchFamily="18" charset="2"/>
              </a:rPr>
              <a:t> algorithm is identical to Prim’s algorithm, except that it does not demand new edges to be incident to a vertex already in the tree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6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Both algorithms are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guaranteed</a:t>
            </a:r>
            <a:r>
              <a:rPr lang="en-US" sz="2800" dirty="0">
                <a:sym typeface="Symbol" pitchFamily="18" charset="2"/>
              </a:rPr>
              <a:t> to produce a minimum spanning tree of a connected weighted graph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A519F2F-ED23-49DA-AB18-CBA9B5D3A75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54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93" y="2234143"/>
            <a:ext cx="3436938" cy="2233081"/>
          </a:xfrm>
          <a:prstGeom prst="rect">
            <a:avLst/>
          </a:prstGeom>
        </p:spPr>
      </p:pic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Spanning Trees</a:t>
            </a:r>
            <a:endParaRPr lang="en-CA" sz="3600"/>
          </a:p>
        </p:txBody>
      </p:sp>
      <p:sp>
        <p:nvSpPr>
          <p:cNvPr id="71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Example: 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Use </a:t>
            </a:r>
            <a:r>
              <a:rPr lang="en-US" sz="2800" dirty="0" err="1" smtClean="0">
                <a:solidFill>
                  <a:schemeClr val="tx1"/>
                </a:solidFill>
                <a:sym typeface="Symbol" pitchFamily="18" charset="2"/>
              </a:rPr>
              <a:t>Kruskal’s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 algorithm to design a minimum spanning tree for the libraries’ graph.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3CA9762-6468-4DF7-B2DF-E63604AE152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55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48" name="AutoShape 6"/>
          <p:cNvSpPr>
            <a:spLocks noChangeArrowheads="1"/>
          </p:cNvSpPr>
          <p:nvPr/>
        </p:nvSpPr>
        <p:spPr bwMode="auto">
          <a:xfrm>
            <a:off x="609600" y="31384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3657600" y="30622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auto">
          <a:xfrm>
            <a:off x="4191000" y="38242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AutoShape 9"/>
          <p:cNvSpPr>
            <a:spLocks noChangeArrowheads="1"/>
          </p:cNvSpPr>
          <p:nvPr/>
        </p:nvSpPr>
        <p:spPr bwMode="auto">
          <a:xfrm>
            <a:off x="4114800" y="59578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AutoShape 10"/>
          <p:cNvSpPr>
            <a:spLocks noChangeArrowheads="1"/>
          </p:cNvSpPr>
          <p:nvPr/>
        </p:nvSpPr>
        <p:spPr bwMode="auto">
          <a:xfrm>
            <a:off x="3124200" y="44338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AutoShape 11"/>
          <p:cNvSpPr>
            <a:spLocks noChangeArrowheads="1"/>
          </p:cNvSpPr>
          <p:nvPr/>
        </p:nvSpPr>
        <p:spPr bwMode="auto">
          <a:xfrm>
            <a:off x="5105400" y="4510087"/>
            <a:ext cx="152400" cy="152400"/>
          </a:xfrm>
          <a:prstGeom prst="flowChartConnector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381000" y="2528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Brandeis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2971800" y="2528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Harvard</a:t>
            </a: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4267200" y="3290887"/>
            <a:ext cx="19812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MIT</a:t>
            </a: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5257800" y="4357687"/>
            <a:ext cx="93662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Tufts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2590800" y="4586287"/>
            <a:ext cx="6858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BU</a:t>
            </a:r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>
            <a:off x="4343400" y="5805487"/>
            <a:ext cx="12192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UMass</a:t>
            </a:r>
          </a:p>
        </p:txBody>
      </p:sp>
      <p:cxnSp>
        <p:nvCxnSpPr>
          <p:cNvPr id="104" name="AutoShape 48"/>
          <p:cNvCxnSpPr>
            <a:cxnSpLocks noChangeShapeType="1"/>
          </p:cNvCxnSpPr>
          <p:nvPr/>
        </p:nvCxnSpPr>
        <p:spPr bwMode="auto">
          <a:xfrm>
            <a:off x="3787775" y="3200400"/>
            <a:ext cx="425450" cy="6540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 Box 44"/>
          <p:cNvSpPr txBox="1">
            <a:spLocks noChangeArrowheads="1"/>
          </p:cNvSpPr>
          <p:nvPr/>
        </p:nvSpPr>
        <p:spPr bwMode="auto">
          <a:xfrm>
            <a:off x="3962400" y="32146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cxnSp>
        <p:nvCxnSpPr>
          <p:cNvPr id="106" name="AutoShape 49"/>
          <p:cNvCxnSpPr>
            <a:cxnSpLocks noChangeShapeType="1"/>
          </p:cNvCxnSpPr>
          <p:nvPr/>
        </p:nvCxnSpPr>
        <p:spPr bwMode="auto">
          <a:xfrm>
            <a:off x="4343400" y="3962400"/>
            <a:ext cx="784225" cy="631825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Text Box 45"/>
          <p:cNvSpPr txBox="1">
            <a:spLocks noChangeArrowheads="1"/>
          </p:cNvSpPr>
          <p:nvPr/>
        </p:nvSpPr>
        <p:spPr bwMode="auto">
          <a:xfrm>
            <a:off x="4648200" y="39004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cxnSp>
        <p:nvCxnSpPr>
          <p:cNvPr id="108" name="AutoShape 50"/>
          <p:cNvCxnSpPr>
            <a:cxnSpLocks noChangeShapeType="1"/>
          </p:cNvCxnSpPr>
          <p:nvPr/>
        </p:nvCxnSpPr>
        <p:spPr bwMode="auto">
          <a:xfrm flipV="1">
            <a:off x="3254375" y="3994150"/>
            <a:ext cx="958850" cy="5016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 Box 45"/>
          <p:cNvSpPr txBox="1">
            <a:spLocks noChangeArrowheads="1"/>
          </p:cNvSpPr>
          <p:nvPr/>
        </p:nvSpPr>
        <p:spPr bwMode="auto">
          <a:xfrm>
            <a:off x="3543300" y="389602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sz="18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10" name="AutoShape 51"/>
          <p:cNvCxnSpPr>
            <a:cxnSpLocks noChangeShapeType="1"/>
          </p:cNvCxnSpPr>
          <p:nvPr/>
        </p:nvCxnSpPr>
        <p:spPr bwMode="auto">
          <a:xfrm flipV="1">
            <a:off x="4244975" y="4679950"/>
            <a:ext cx="882650" cy="13398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4800600" y="5195887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cxnSp>
        <p:nvCxnSpPr>
          <p:cNvPr id="112" name="AutoShape 52"/>
          <p:cNvCxnSpPr>
            <a:cxnSpLocks noChangeShapeType="1"/>
          </p:cNvCxnSpPr>
          <p:nvPr/>
        </p:nvCxnSpPr>
        <p:spPr bwMode="auto">
          <a:xfrm flipH="1" flipV="1">
            <a:off x="739775" y="3232150"/>
            <a:ext cx="2406650" cy="1187450"/>
          </a:xfrm>
          <a:prstGeom prst="straightConnector1">
            <a:avLst/>
          </a:prstGeom>
          <a:ln>
            <a:solidFill>
              <a:srgbClr val="66FF33"/>
            </a:solidFill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Text Box 45"/>
          <p:cNvSpPr txBox="1">
            <a:spLocks noChangeArrowheads="1"/>
          </p:cNvSpPr>
          <p:nvPr/>
        </p:nvSpPr>
        <p:spPr bwMode="auto">
          <a:xfrm>
            <a:off x="1752600" y="3886200"/>
            <a:ext cx="381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949" y="55581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Minimum cost: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7" grpId="0" build="p" autoUpdateAnimBg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105" grpId="0"/>
      <p:bldP spid="107" grpId="0"/>
      <p:bldP spid="109" grpId="0"/>
      <p:bldP spid="111" grpId="0"/>
      <p:bldP spid="114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Spanning Trees</a:t>
            </a:r>
            <a:endParaRPr lang="en-CA" sz="3600" dirty="0"/>
          </a:p>
        </p:txBody>
      </p:sp>
      <p:sp>
        <p:nvSpPr>
          <p:cNvPr id="7137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4953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Prim vs. 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Kruskal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:</a:t>
            </a: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The two algorithms differ in the way they can be implemented and their efficiency under different conditions.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As a rule of thumb,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Prim’s algorithm </a:t>
            </a:r>
            <a:r>
              <a:rPr lang="en-US" sz="2800" dirty="0" smtClean="0">
                <a:sym typeface="Symbol" pitchFamily="18" charset="2"/>
              </a:rPr>
              <a:t>is more efficient when initially there are many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more edges </a:t>
            </a:r>
            <a:r>
              <a:rPr lang="en-US" sz="2800" dirty="0" smtClean="0">
                <a:sym typeface="Symbol" pitchFamily="18" charset="2"/>
              </a:rPr>
              <a:t>than vertices.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900" dirty="0" smtClean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smtClean="0">
                <a:sym typeface="Symbol" pitchFamily="18" charset="2"/>
              </a:rPr>
              <a:t>For graphs with initially only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few edges </a:t>
            </a:r>
            <a:r>
              <a:rPr lang="en-US" sz="2800" dirty="0" smtClean="0">
                <a:sym typeface="Symbol" pitchFamily="18" charset="2"/>
              </a:rPr>
              <a:t>in comparison to the number of vertices, </a:t>
            </a:r>
            <a:r>
              <a:rPr lang="en-US" sz="2800" b="1" dirty="0" err="1" smtClean="0">
                <a:solidFill>
                  <a:srgbClr val="00FFFF"/>
                </a:solidFill>
                <a:sym typeface="Symbol" pitchFamily="18" charset="2"/>
              </a:rPr>
              <a:t>Kruskal’s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 algorithm </a:t>
            </a:r>
            <a:r>
              <a:rPr lang="en-US" sz="2800" dirty="0" smtClean="0">
                <a:sym typeface="Symbol" pitchFamily="18" charset="2"/>
              </a:rPr>
              <a:t>typically performs more efficiently.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A519F2F-ED23-49DA-AB18-CBA9B5D3A75A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56</a:t>
            </a:fld>
            <a:endParaRPr lang="en-CA" sz="1400" smtClean="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86000"/>
            <a:ext cx="7543800" cy="30480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7200" dirty="0" smtClean="0">
                <a:solidFill>
                  <a:srgbClr val="00FFFF"/>
                </a:solidFill>
                <a:sym typeface="Symbol" pitchFamily="18" charset="2"/>
              </a:rPr>
              <a:t>Boolean Algebra</a:t>
            </a:r>
            <a:endParaRPr lang="en-US" sz="72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AE15044-4E7F-41EC-9FA3-EEE083231A33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57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Algebra</a:t>
            </a:r>
            <a:endParaRPr lang="en-CA" sz="360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5105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Boolean algebra provides the operations and the rules for working with the set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{0, 1}.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These are the rules that underlie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electronic circuits</a:t>
            </a:r>
            <a:r>
              <a:rPr lang="en-US" sz="2800" dirty="0">
                <a:sym typeface="Symbol" pitchFamily="18" charset="2"/>
              </a:rPr>
              <a:t>, and the methods we will discuss are fundamental to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VLSI design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We are going to focus on three operations: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Boolean complementation,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Boolean sum, and</a:t>
            </a:r>
          </a:p>
          <a:p>
            <a:pPr marL="0" indent="0" eaLnBrk="1" hangingPunct="1">
              <a:spcAft>
                <a:spcPct val="20000"/>
              </a:spcAft>
              <a:buFontTx/>
              <a:buChar char="•"/>
              <a:defRPr/>
            </a:pPr>
            <a:r>
              <a:rPr lang="en-US" sz="2800" dirty="0">
                <a:sym typeface="Symbol" pitchFamily="18" charset="2"/>
              </a:rPr>
              <a:t>  Boolean product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64B6CAC-2E47-400A-8010-2F83D912DE4A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58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3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Operations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85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839200" cy="51054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complement</a:t>
                </a:r>
                <a:r>
                  <a:rPr lang="en-US" sz="2800" dirty="0">
                    <a:sym typeface="Symbol" pitchFamily="18" charset="2"/>
                  </a:rPr>
                  <a:t> is denoted by a </a:t>
                </a:r>
                <a:r>
                  <a:rPr lang="en-US" sz="2800" dirty="0" smtClean="0">
                    <a:sym typeface="Symbol" pitchFamily="18" charset="2"/>
                  </a:rPr>
                  <a:t>bar. </a:t>
                </a:r>
                <a:r>
                  <a:rPr lang="en-US" sz="2800" dirty="0">
                    <a:sym typeface="Symbol" pitchFamily="18" charset="2"/>
                  </a:rPr>
                  <a:t>It is defined by</a:t>
                </a:r>
              </a:p>
              <a:p>
                <a:pPr marL="0" indent="0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>
                    <a:sym typeface="Symbol" pitchFamily="18" charset="2"/>
                  </a:rPr>
                  <a:t>= 1   and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 = 0.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endParaRPr lang="en-US" sz="800" dirty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Boolean sum</a:t>
                </a:r>
                <a:r>
                  <a:rPr lang="en-US" sz="2800" dirty="0">
                    <a:sym typeface="Symbol" pitchFamily="18" charset="2"/>
                  </a:rPr>
                  <a:t>, denoted by + or by OR, has the following values: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1 + 1 = 1,    1 + 0 = 1,    0 + 1 = 1,    0 + 0 = 0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endParaRPr lang="en-US" sz="800" dirty="0">
                  <a:sym typeface="Symbol" pitchFamily="18" charset="2"/>
                </a:endParaRP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Boolean product</a:t>
                </a:r>
                <a:r>
                  <a:rPr lang="en-US" sz="2800" dirty="0">
                    <a:sym typeface="Symbol" pitchFamily="18" charset="2"/>
                  </a:rPr>
                  <a:t>, denoted by  or by AND, </a:t>
                </a:r>
                <a:r>
                  <a:rPr lang="en-US" sz="2800" dirty="0" smtClean="0">
                    <a:sym typeface="Symbol" pitchFamily="18" charset="2"/>
                  </a:rPr>
                  <a:t>   has </a:t>
                </a:r>
                <a:r>
                  <a:rPr lang="en-US" sz="2800" dirty="0">
                    <a:sym typeface="Symbol" pitchFamily="18" charset="2"/>
                  </a:rPr>
                  <a:t>the following values: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1  1 = 1,    1  0 = 0,    0  1 = 0,    0  0 = 0</a:t>
                </a:r>
              </a:p>
            </p:txBody>
          </p:sp>
        </mc:Choice>
        <mc:Fallback xmlns="">
          <p:sp>
            <p:nvSpPr>
              <p:cNvPr id="748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839200" cy="5105400"/>
              </a:xfrm>
              <a:blipFill>
                <a:blip r:embed="rId2"/>
                <a:stretch>
                  <a:fillRect l="-1448" t="-2029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9B07335-99A2-47D5-8F90-973528C851F2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59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54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638800" cy="2438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What is the adjacency matrix A</a:t>
            </a:r>
            <a:r>
              <a:rPr lang="en-US" sz="2800" baseline="-25000">
                <a:sym typeface="Symbol" pitchFamily="18" charset="2"/>
              </a:rPr>
              <a:t>G</a:t>
            </a:r>
            <a:r>
              <a:rPr lang="en-US" sz="2800">
                <a:sym typeface="Symbol" pitchFamily="18" charset="2"/>
              </a:rPr>
              <a:t> for the following graph G based on the order of vertices a, b, c, d ?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360EDB0A-6488-470C-94D6-04704D3B3BCE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228600" y="37338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endParaRPr lang="en-US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4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71152"/>
              </p:ext>
            </p:extLst>
          </p:nvPr>
        </p:nvGraphicFramePr>
        <p:xfrm>
          <a:off x="2214563" y="3175000"/>
          <a:ext cx="2428875" cy="182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1143000" imgH="850680" progId="Equation.3">
                  <p:embed/>
                </p:oleObj>
              </mc:Choice>
              <mc:Fallback>
                <p:oleObj name="Equation" r:id="rId3" imgW="1143000" imgH="850680" progId="Equation.3">
                  <p:embed/>
                  <p:pic>
                    <p:nvPicPr>
                      <p:cNvPr id="64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175000"/>
                        <a:ext cx="2428875" cy="18208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228600" y="5257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For undirected graphs, adjacency matrices are symmetric.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24600" y="1066800"/>
            <a:ext cx="2438400" cy="2043113"/>
            <a:chOff x="3984" y="672"/>
            <a:chExt cx="1536" cy="1287"/>
          </a:xfrm>
        </p:grpSpPr>
        <p:sp>
          <p:nvSpPr>
            <p:cNvPr id="644104" name="Text Box 8"/>
            <p:cNvSpPr txBox="1">
              <a:spLocks noChangeArrowheads="1"/>
            </p:cNvSpPr>
            <p:nvPr/>
          </p:nvSpPr>
          <p:spPr bwMode="auto">
            <a:xfrm>
              <a:off x="4272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4105" name="AutoShape 9"/>
            <p:cNvSpPr>
              <a:spLocks noChangeArrowheads="1"/>
            </p:cNvSpPr>
            <p:nvPr/>
          </p:nvSpPr>
          <p:spPr bwMode="auto">
            <a:xfrm>
              <a:off x="4944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4106" name="AutoShape 10"/>
            <p:cNvSpPr>
              <a:spLocks noChangeArrowheads="1"/>
            </p:cNvSpPr>
            <p:nvPr/>
          </p:nvSpPr>
          <p:spPr bwMode="auto">
            <a:xfrm>
              <a:off x="4224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4107" name="AutoShape 11"/>
            <p:cNvSpPr>
              <a:spLocks noChangeArrowheads="1"/>
            </p:cNvSpPr>
            <p:nvPr/>
          </p:nvSpPr>
          <p:spPr bwMode="auto">
            <a:xfrm>
              <a:off x="4944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4108" name="AutoShape 12"/>
            <p:cNvSpPr>
              <a:spLocks noChangeArrowheads="1"/>
            </p:cNvSpPr>
            <p:nvPr/>
          </p:nvSpPr>
          <p:spPr bwMode="auto">
            <a:xfrm>
              <a:off x="4512" y="86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2544" name="AutoShape 13"/>
            <p:cNvCxnSpPr>
              <a:cxnSpLocks noChangeShapeType="1"/>
              <a:stCxn id="644107" idx="1"/>
              <a:endCxn id="644108" idx="5"/>
            </p:cNvCxnSpPr>
            <p:nvPr/>
          </p:nvCxnSpPr>
          <p:spPr bwMode="auto">
            <a:xfrm flipH="1" flipV="1">
              <a:off x="4594" y="946"/>
              <a:ext cx="364" cy="220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5" name="AutoShape 14"/>
            <p:cNvCxnSpPr>
              <a:cxnSpLocks noChangeShapeType="1"/>
              <a:stCxn id="644106" idx="7"/>
              <a:endCxn id="644108" idx="3"/>
            </p:cNvCxnSpPr>
            <p:nvPr/>
          </p:nvCxnSpPr>
          <p:spPr bwMode="auto">
            <a:xfrm flipV="1">
              <a:off x="4306" y="946"/>
              <a:ext cx="220" cy="41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6" name="AutoShape 15"/>
            <p:cNvCxnSpPr>
              <a:cxnSpLocks noChangeShapeType="1"/>
              <a:stCxn id="644108" idx="4"/>
              <a:endCxn id="644105" idx="1"/>
            </p:cNvCxnSpPr>
            <p:nvPr/>
          </p:nvCxnSpPr>
          <p:spPr bwMode="auto">
            <a:xfrm>
              <a:off x="4560" y="960"/>
              <a:ext cx="398" cy="78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7" name="AutoShape 16"/>
            <p:cNvCxnSpPr>
              <a:cxnSpLocks noChangeShapeType="1"/>
              <a:stCxn id="644106" idx="6"/>
              <a:endCxn id="644107" idx="2"/>
            </p:cNvCxnSpPr>
            <p:nvPr/>
          </p:nvCxnSpPr>
          <p:spPr bwMode="auto">
            <a:xfrm flipV="1">
              <a:off x="4320" y="1200"/>
              <a:ext cx="624" cy="192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48" name="AutoShape 17"/>
            <p:cNvCxnSpPr>
              <a:cxnSpLocks noChangeShapeType="1"/>
              <a:stCxn id="644106" idx="5"/>
              <a:endCxn id="644105" idx="1"/>
            </p:cNvCxnSpPr>
            <p:nvPr/>
          </p:nvCxnSpPr>
          <p:spPr bwMode="auto">
            <a:xfrm>
              <a:off x="4306" y="1426"/>
              <a:ext cx="652" cy="316"/>
            </a:xfrm>
            <a:prstGeom prst="straightConnector1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4114" name="Text Box 18"/>
            <p:cNvSpPr txBox="1">
              <a:spLocks noChangeArrowheads="1"/>
            </p:cNvSpPr>
            <p:nvPr/>
          </p:nvSpPr>
          <p:spPr bwMode="auto">
            <a:xfrm>
              <a:off x="5136" y="115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4115" name="Text Box 19"/>
            <p:cNvSpPr txBox="1">
              <a:spLocks noChangeArrowheads="1"/>
            </p:cNvSpPr>
            <p:nvPr/>
          </p:nvSpPr>
          <p:spPr bwMode="auto">
            <a:xfrm>
              <a:off x="5088" y="163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44116" name="Text Box 20"/>
            <p:cNvSpPr txBox="1">
              <a:spLocks noChangeArrowheads="1"/>
            </p:cNvSpPr>
            <p:nvPr/>
          </p:nvSpPr>
          <p:spPr bwMode="auto">
            <a:xfrm>
              <a:off x="3984" y="1248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cxnSp>
          <p:nvCxnSpPr>
            <p:cNvPr id="22552" name="AutoShape 21"/>
            <p:cNvCxnSpPr>
              <a:cxnSpLocks noChangeShapeType="1"/>
              <a:stCxn id="644106" idx="0"/>
              <a:endCxn id="644108" idx="2"/>
            </p:cNvCxnSpPr>
            <p:nvPr/>
          </p:nvCxnSpPr>
          <p:spPr bwMode="auto">
            <a:xfrm rot="-5400000">
              <a:off x="4176" y="1008"/>
              <a:ext cx="432" cy="240"/>
            </a:xfrm>
            <a:prstGeom prst="curvedConnector2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3" name="AutoShape 22"/>
            <p:cNvCxnSpPr>
              <a:cxnSpLocks noChangeShapeType="1"/>
              <a:stCxn id="644106" idx="4"/>
              <a:endCxn id="644105" idx="2"/>
            </p:cNvCxnSpPr>
            <p:nvPr/>
          </p:nvCxnSpPr>
          <p:spPr bwMode="auto">
            <a:xfrm rot="16200000" flipH="1">
              <a:off x="4440" y="1272"/>
              <a:ext cx="336" cy="672"/>
            </a:xfrm>
            <a:prstGeom prst="curvedConnector2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4" name="AutoShape 23"/>
            <p:cNvCxnSpPr>
              <a:cxnSpLocks noChangeShapeType="1"/>
              <a:stCxn id="644106" idx="6"/>
              <a:endCxn id="644105" idx="1"/>
            </p:cNvCxnSpPr>
            <p:nvPr/>
          </p:nvCxnSpPr>
          <p:spPr bwMode="auto">
            <a:xfrm>
              <a:off x="4320" y="1392"/>
              <a:ext cx="638" cy="350"/>
            </a:xfrm>
            <a:prstGeom prst="curvedConnector2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555" name="AutoShape 24"/>
            <p:cNvCxnSpPr>
              <a:cxnSpLocks noChangeShapeType="1"/>
              <a:stCxn id="644107" idx="6"/>
              <a:endCxn id="644107" idx="1"/>
            </p:cNvCxnSpPr>
            <p:nvPr/>
          </p:nvCxnSpPr>
          <p:spPr bwMode="auto">
            <a:xfrm flipH="1" flipV="1">
              <a:off x="4958" y="1166"/>
              <a:ext cx="82" cy="34"/>
            </a:xfrm>
            <a:prstGeom prst="curvedConnector4">
              <a:avLst>
                <a:gd name="adj1" fmla="val -175611"/>
                <a:gd name="adj2" fmla="val 564704"/>
              </a:avLst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4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build="p" autoUpdateAnimBg="0"/>
      <p:bldP spid="644100" grpId="0" autoUpdateAnimBg="0"/>
      <p:bldP spid="644102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495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105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B = {0, 1}. The variable x is called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Boolean variable</a:t>
            </a:r>
            <a:r>
              <a:rPr lang="en-US" sz="2800" dirty="0">
                <a:sym typeface="Symbol" pitchFamily="18" charset="2"/>
              </a:rPr>
              <a:t> if it assumes values only from B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1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 function from </a:t>
            </a:r>
            <a:r>
              <a:rPr lang="en-US" sz="2800" dirty="0" err="1">
                <a:sym typeface="Symbol" pitchFamily="18" charset="2"/>
              </a:rPr>
              <a:t>B</a:t>
            </a:r>
            <a:r>
              <a:rPr lang="en-US" sz="2800" baseline="30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, the set {(x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x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|</a:t>
            </a:r>
            <a:r>
              <a:rPr lang="en-US" sz="2800" dirty="0" err="1">
                <a:sym typeface="Symbol" pitchFamily="18" charset="2"/>
              </a:rPr>
              <a:t>x</a:t>
            </a:r>
            <a:r>
              <a:rPr lang="en-US" sz="2800" baseline="-25000" dirty="0" err="1">
                <a:sym typeface="Symbol" pitchFamily="18" charset="2"/>
              </a:rPr>
              <a:t>i</a:t>
            </a:r>
            <a:r>
              <a:rPr lang="en-US" sz="2800" dirty="0" err="1">
                <a:sym typeface="Symbol" pitchFamily="18" charset="2"/>
              </a:rPr>
              <a:t>B</a:t>
            </a:r>
            <a:r>
              <a:rPr lang="en-US" sz="2800" dirty="0">
                <a:sym typeface="Symbol" pitchFamily="18" charset="2"/>
              </a:rPr>
              <a:t>,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>
                <a:sym typeface="Symbol" pitchFamily="18" charset="2"/>
              </a:rPr>
              <a:t>1  </a:t>
            </a:r>
            <a:r>
              <a:rPr lang="en-US" sz="28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 n}, to B is called a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Boolean function of degree n</a:t>
            </a:r>
            <a:r>
              <a:rPr lang="en-US" sz="2800" dirty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1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Boolean functions can be represented using expressions made up from Boolean variables and Boolean operations.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AD0AA90-4BBD-45A7-9E30-2FA32A0D8082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60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587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1752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Question:</a:t>
            </a:r>
            <a:r>
              <a:rPr lang="en-US" sz="2800" dirty="0">
                <a:sym typeface="Symbol" pitchFamily="18" charset="2"/>
              </a:rPr>
              <a:t> How many different Boolean functions of degree 1 are there?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>
                <a:sym typeface="Symbol" pitchFamily="18" charset="2"/>
              </a:rPr>
              <a:t> There are four of them, F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F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F</a:t>
            </a:r>
            <a:r>
              <a:rPr lang="en-US" sz="2800" baseline="-25000" dirty="0">
                <a:sym typeface="Symbol" pitchFamily="18" charset="2"/>
              </a:rPr>
              <a:t>3</a:t>
            </a:r>
            <a:r>
              <a:rPr lang="en-US" sz="2800" dirty="0">
                <a:sym typeface="Symbol" pitchFamily="18" charset="2"/>
              </a:rPr>
              <a:t>, and F</a:t>
            </a:r>
            <a:r>
              <a:rPr lang="en-US" sz="2800" baseline="-25000" dirty="0">
                <a:sym typeface="Symbol" pitchFamily="18" charset="2"/>
              </a:rPr>
              <a:t>4</a:t>
            </a:r>
            <a:r>
              <a:rPr lang="en-US" sz="2800" dirty="0">
                <a:sym typeface="Symbol" pitchFamily="18" charset="2"/>
              </a:rPr>
              <a:t>: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3502108-EF3D-4211-BA0C-68F84B382419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61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p:graphicFrame>
        <p:nvGraphicFramePr>
          <p:cNvPr id="758788" name="Group 4"/>
          <p:cNvGraphicFramePr>
            <a:graphicFrameLocks noGrp="1"/>
          </p:cNvGraphicFramePr>
          <p:nvPr>
            <p:extLst/>
          </p:nvPr>
        </p:nvGraphicFramePr>
        <p:xfrm>
          <a:off x="1524000" y="3124200"/>
          <a:ext cx="5715000" cy="1944688"/>
        </p:xfrm>
        <a:graphic>
          <a:graphicData uri="http://schemas.openxmlformats.org/drawingml/2006/table">
            <a:tbl>
              <a:tblPr/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-2500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F</a:t>
                      </a:r>
                      <a:r>
                        <a:rPr kumimoji="0" lang="en-C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F</a:t>
                      </a:r>
                      <a:r>
                        <a:rPr kumimoji="0" lang="en-CA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3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F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4</a:t>
                      </a:r>
                      <a:endParaRPr kumimoji="0" lang="en-CA" sz="2400" b="0" i="0" u="none" strike="noStrike" cap="none" normalizeH="0" baseline="-25000">
                        <a:ln>
                          <a:noFill/>
                        </a:ln>
                        <a:solidFill>
                          <a:srgbClr val="66FF33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CA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3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1752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Question:</a:t>
            </a:r>
            <a:r>
              <a:rPr lang="en-US" sz="2800">
                <a:sym typeface="Symbol" pitchFamily="18" charset="2"/>
              </a:rPr>
              <a:t> How many different Boolean functions of degree 2 are there?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>
                <a:sym typeface="Symbol" pitchFamily="18" charset="2"/>
              </a:rPr>
              <a:t> There are 16 of them, F</a:t>
            </a:r>
            <a:r>
              <a:rPr lang="en-US" sz="2800" baseline="-25000">
                <a:sym typeface="Symbol" pitchFamily="18" charset="2"/>
              </a:rPr>
              <a:t>1</a:t>
            </a:r>
            <a:r>
              <a:rPr lang="en-US" sz="2800">
                <a:sym typeface="Symbol" pitchFamily="18" charset="2"/>
              </a:rPr>
              <a:t>, F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, …, F</a:t>
            </a:r>
            <a:r>
              <a:rPr lang="en-US" sz="2800" baseline="-25000">
                <a:sym typeface="Symbol" pitchFamily="18" charset="2"/>
              </a:rPr>
              <a:t>16</a:t>
            </a:r>
            <a:r>
              <a:rPr lang="en-US" sz="2800">
                <a:sym typeface="Symbol" pitchFamily="18" charset="2"/>
              </a:rPr>
              <a:t>: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F50DE63-4D5B-481C-8EA8-7B7D50936CF4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62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2895600"/>
            <a:ext cx="8762999" cy="2895600"/>
            <a:chOff x="96" y="1824"/>
            <a:chExt cx="5562" cy="1553"/>
          </a:xfrm>
          <a:solidFill>
            <a:schemeClr val="tx1"/>
          </a:solidFill>
        </p:grpSpPr>
        <p:sp>
          <p:nvSpPr>
            <p:cNvPr id="759813" name="Rectangle 5"/>
            <p:cNvSpPr>
              <a:spLocks noChangeArrowheads="1"/>
            </p:cNvSpPr>
            <p:nvPr/>
          </p:nvSpPr>
          <p:spPr bwMode="auto">
            <a:xfrm>
              <a:off x="906" y="3051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14" name="Rectangle 6"/>
            <p:cNvSpPr>
              <a:spLocks noChangeArrowheads="1"/>
            </p:cNvSpPr>
            <p:nvPr/>
          </p:nvSpPr>
          <p:spPr bwMode="auto">
            <a:xfrm>
              <a:off x="906" y="2725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15" name="Rectangle 7"/>
            <p:cNvSpPr>
              <a:spLocks noChangeArrowheads="1"/>
            </p:cNvSpPr>
            <p:nvPr/>
          </p:nvSpPr>
          <p:spPr bwMode="auto">
            <a:xfrm>
              <a:off x="906" y="2399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16" name="Rectangle 8"/>
            <p:cNvSpPr>
              <a:spLocks noChangeArrowheads="1"/>
            </p:cNvSpPr>
            <p:nvPr/>
          </p:nvSpPr>
          <p:spPr bwMode="auto">
            <a:xfrm>
              <a:off x="906" y="2073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17" name="Rectangle 9"/>
            <p:cNvSpPr>
              <a:spLocks noChangeArrowheads="1"/>
            </p:cNvSpPr>
            <p:nvPr/>
          </p:nvSpPr>
          <p:spPr bwMode="auto">
            <a:xfrm>
              <a:off x="906" y="1824"/>
              <a:ext cx="318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2</a:t>
              </a:r>
            </a:p>
          </p:txBody>
        </p:sp>
        <p:sp>
          <p:nvSpPr>
            <p:cNvPr id="759818" name="Rectangle 10"/>
            <p:cNvSpPr>
              <a:spLocks noChangeArrowheads="1"/>
            </p:cNvSpPr>
            <p:nvPr/>
          </p:nvSpPr>
          <p:spPr bwMode="auto">
            <a:xfrm>
              <a:off x="613" y="3051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19" name="Rectangle 11"/>
            <p:cNvSpPr>
              <a:spLocks noChangeArrowheads="1"/>
            </p:cNvSpPr>
            <p:nvPr/>
          </p:nvSpPr>
          <p:spPr bwMode="auto">
            <a:xfrm>
              <a:off x="613" y="2725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0" name="Rectangle 12"/>
            <p:cNvSpPr>
              <a:spLocks noChangeArrowheads="1"/>
            </p:cNvSpPr>
            <p:nvPr/>
          </p:nvSpPr>
          <p:spPr bwMode="auto">
            <a:xfrm>
              <a:off x="613" y="2399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1" name="Rectangle 13"/>
            <p:cNvSpPr>
              <a:spLocks noChangeArrowheads="1"/>
            </p:cNvSpPr>
            <p:nvPr/>
          </p:nvSpPr>
          <p:spPr bwMode="auto">
            <a:xfrm>
              <a:off x="613" y="2073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2" name="Rectangle 14"/>
            <p:cNvSpPr>
              <a:spLocks noChangeArrowheads="1"/>
            </p:cNvSpPr>
            <p:nvPr/>
          </p:nvSpPr>
          <p:spPr bwMode="auto">
            <a:xfrm>
              <a:off x="613" y="1824"/>
              <a:ext cx="293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9823" name="Rectangle 15"/>
            <p:cNvSpPr>
              <a:spLocks noChangeArrowheads="1"/>
            </p:cNvSpPr>
            <p:nvPr/>
          </p:nvSpPr>
          <p:spPr bwMode="auto">
            <a:xfrm>
              <a:off x="1224" y="2399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4" name="Rectangle 16"/>
            <p:cNvSpPr>
              <a:spLocks noChangeArrowheads="1"/>
            </p:cNvSpPr>
            <p:nvPr/>
          </p:nvSpPr>
          <p:spPr bwMode="auto">
            <a:xfrm>
              <a:off x="355" y="2399"/>
              <a:ext cx="25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5" name="Rectangle 17"/>
            <p:cNvSpPr>
              <a:spLocks noChangeArrowheads="1"/>
            </p:cNvSpPr>
            <p:nvPr/>
          </p:nvSpPr>
          <p:spPr bwMode="auto">
            <a:xfrm>
              <a:off x="96" y="2399"/>
              <a:ext cx="259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6" name="Rectangle 18"/>
            <p:cNvSpPr>
              <a:spLocks noChangeArrowheads="1"/>
            </p:cNvSpPr>
            <p:nvPr/>
          </p:nvSpPr>
          <p:spPr bwMode="auto">
            <a:xfrm>
              <a:off x="1224" y="2725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7" name="Rectangle 19"/>
            <p:cNvSpPr>
              <a:spLocks noChangeArrowheads="1"/>
            </p:cNvSpPr>
            <p:nvPr/>
          </p:nvSpPr>
          <p:spPr bwMode="auto">
            <a:xfrm>
              <a:off x="355" y="2725"/>
              <a:ext cx="25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8" name="Rectangle 20"/>
            <p:cNvSpPr>
              <a:spLocks noChangeArrowheads="1"/>
            </p:cNvSpPr>
            <p:nvPr/>
          </p:nvSpPr>
          <p:spPr bwMode="auto">
            <a:xfrm>
              <a:off x="96" y="2725"/>
              <a:ext cx="259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29" name="Rectangle 21"/>
            <p:cNvSpPr>
              <a:spLocks noChangeArrowheads="1"/>
            </p:cNvSpPr>
            <p:nvPr/>
          </p:nvSpPr>
          <p:spPr bwMode="auto">
            <a:xfrm>
              <a:off x="1224" y="3051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0" name="Rectangle 22"/>
            <p:cNvSpPr>
              <a:spLocks noChangeArrowheads="1"/>
            </p:cNvSpPr>
            <p:nvPr/>
          </p:nvSpPr>
          <p:spPr bwMode="auto">
            <a:xfrm>
              <a:off x="355" y="3051"/>
              <a:ext cx="25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1" name="Rectangle 23"/>
            <p:cNvSpPr>
              <a:spLocks noChangeArrowheads="1"/>
            </p:cNvSpPr>
            <p:nvPr/>
          </p:nvSpPr>
          <p:spPr bwMode="auto">
            <a:xfrm>
              <a:off x="96" y="3051"/>
              <a:ext cx="259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2" name="Rectangle 24"/>
            <p:cNvSpPr>
              <a:spLocks noChangeArrowheads="1"/>
            </p:cNvSpPr>
            <p:nvPr/>
          </p:nvSpPr>
          <p:spPr bwMode="auto">
            <a:xfrm>
              <a:off x="1224" y="2073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3" name="Rectangle 25"/>
            <p:cNvSpPr>
              <a:spLocks noChangeArrowheads="1"/>
            </p:cNvSpPr>
            <p:nvPr/>
          </p:nvSpPr>
          <p:spPr bwMode="auto">
            <a:xfrm>
              <a:off x="355" y="2073"/>
              <a:ext cx="25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4" name="Rectangle 26"/>
            <p:cNvSpPr>
              <a:spLocks noChangeArrowheads="1"/>
            </p:cNvSpPr>
            <p:nvPr/>
          </p:nvSpPr>
          <p:spPr bwMode="auto">
            <a:xfrm>
              <a:off x="96" y="2073"/>
              <a:ext cx="259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5" name="Rectangle 27"/>
            <p:cNvSpPr>
              <a:spLocks noChangeArrowheads="1"/>
            </p:cNvSpPr>
            <p:nvPr/>
          </p:nvSpPr>
          <p:spPr bwMode="auto">
            <a:xfrm>
              <a:off x="1224" y="1824"/>
              <a:ext cx="312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US" sz="1900" baseline="-25000">
                  <a:solidFill>
                    <a:srgbClr val="66FF33"/>
                  </a:solidFill>
                  <a:effectLst/>
                </a:rPr>
                <a:t>3</a:t>
              </a:r>
              <a:endParaRPr lang="en-CA" sz="1900" baseline="-250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6" name="Rectangle 28"/>
            <p:cNvSpPr>
              <a:spLocks noChangeArrowheads="1"/>
            </p:cNvSpPr>
            <p:nvPr/>
          </p:nvSpPr>
          <p:spPr bwMode="auto">
            <a:xfrm>
              <a:off x="355" y="1824"/>
              <a:ext cx="258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y</a:t>
              </a:r>
              <a:endParaRPr lang="en-CA" sz="19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7" name="Rectangle 29"/>
            <p:cNvSpPr>
              <a:spLocks noChangeArrowheads="1"/>
            </p:cNvSpPr>
            <p:nvPr/>
          </p:nvSpPr>
          <p:spPr bwMode="auto">
            <a:xfrm>
              <a:off x="96" y="1824"/>
              <a:ext cx="259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 dirty="0">
                  <a:solidFill>
                    <a:srgbClr val="66FF33"/>
                  </a:solidFill>
                  <a:effectLst/>
                </a:rPr>
                <a:t>x</a:t>
              </a:r>
              <a:endParaRPr lang="en-CA" sz="1900" dirty="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8" name="Line 30"/>
            <p:cNvSpPr>
              <a:spLocks noChangeShapeType="1"/>
            </p:cNvSpPr>
            <p:nvPr/>
          </p:nvSpPr>
          <p:spPr bwMode="auto">
            <a:xfrm>
              <a:off x="96" y="2073"/>
              <a:ext cx="144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39" name="Line 31"/>
            <p:cNvSpPr>
              <a:spLocks noChangeShapeType="1"/>
            </p:cNvSpPr>
            <p:nvPr/>
          </p:nvSpPr>
          <p:spPr bwMode="auto">
            <a:xfrm>
              <a:off x="96" y="2399"/>
              <a:ext cx="144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0" name="Line 32"/>
            <p:cNvSpPr>
              <a:spLocks noChangeShapeType="1"/>
            </p:cNvSpPr>
            <p:nvPr/>
          </p:nvSpPr>
          <p:spPr bwMode="auto">
            <a:xfrm>
              <a:off x="355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1" name="Line 33"/>
            <p:cNvSpPr>
              <a:spLocks noChangeShapeType="1"/>
            </p:cNvSpPr>
            <p:nvPr/>
          </p:nvSpPr>
          <p:spPr bwMode="auto">
            <a:xfrm>
              <a:off x="613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2" name="Line 34"/>
            <p:cNvSpPr>
              <a:spLocks noChangeShapeType="1"/>
            </p:cNvSpPr>
            <p:nvPr/>
          </p:nvSpPr>
          <p:spPr bwMode="auto">
            <a:xfrm>
              <a:off x="96" y="1824"/>
              <a:ext cx="1440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3" name="Line 35"/>
            <p:cNvSpPr>
              <a:spLocks noChangeShapeType="1"/>
            </p:cNvSpPr>
            <p:nvPr/>
          </p:nvSpPr>
          <p:spPr bwMode="auto">
            <a:xfrm>
              <a:off x="96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4" name="Line 36"/>
            <p:cNvSpPr>
              <a:spLocks noChangeShapeType="1"/>
            </p:cNvSpPr>
            <p:nvPr/>
          </p:nvSpPr>
          <p:spPr bwMode="auto">
            <a:xfrm>
              <a:off x="1536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5" name="Line 37"/>
            <p:cNvSpPr>
              <a:spLocks noChangeShapeType="1"/>
            </p:cNvSpPr>
            <p:nvPr/>
          </p:nvSpPr>
          <p:spPr bwMode="auto">
            <a:xfrm>
              <a:off x="96" y="3377"/>
              <a:ext cx="1440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6" name="Line 38"/>
            <p:cNvSpPr>
              <a:spLocks noChangeShapeType="1"/>
            </p:cNvSpPr>
            <p:nvPr/>
          </p:nvSpPr>
          <p:spPr bwMode="auto">
            <a:xfrm>
              <a:off x="96" y="3051"/>
              <a:ext cx="144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7" name="Line 39"/>
            <p:cNvSpPr>
              <a:spLocks noChangeShapeType="1"/>
            </p:cNvSpPr>
            <p:nvPr/>
          </p:nvSpPr>
          <p:spPr bwMode="auto">
            <a:xfrm>
              <a:off x="96" y="2725"/>
              <a:ext cx="144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8" name="Line 40"/>
            <p:cNvSpPr>
              <a:spLocks noChangeShapeType="1"/>
            </p:cNvSpPr>
            <p:nvPr/>
          </p:nvSpPr>
          <p:spPr bwMode="auto">
            <a:xfrm>
              <a:off x="906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49" name="Line 41"/>
            <p:cNvSpPr>
              <a:spLocks noChangeShapeType="1"/>
            </p:cNvSpPr>
            <p:nvPr/>
          </p:nvSpPr>
          <p:spPr bwMode="auto">
            <a:xfrm>
              <a:off x="1224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0" name="Rectangle 42"/>
            <p:cNvSpPr>
              <a:spLocks noChangeArrowheads="1"/>
            </p:cNvSpPr>
            <p:nvPr/>
          </p:nvSpPr>
          <p:spPr bwMode="auto">
            <a:xfrm>
              <a:off x="2741" y="3051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1" name="Rectangle 43"/>
            <p:cNvSpPr>
              <a:spLocks noChangeArrowheads="1"/>
            </p:cNvSpPr>
            <p:nvPr/>
          </p:nvSpPr>
          <p:spPr bwMode="auto">
            <a:xfrm>
              <a:off x="2741" y="2725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2" name="Rectangle 44"/>
            <p:cNvSpPr>
              <a:spLocks noChangeArrowheads="1"/>
            </p:cNvSpPr>
            <p:nvPr/>
          </p:nvSpPr>
          <p:spPr bwMode="auto">
            <a:xfrm>
              <a:off x="2741" y="2399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3" name="Rectangle 45"/>
            <p:cNvSpPr>
              <a:spLocks noChangeArrowheads="1"/>
            </p:cNvSpPr>
            <p:nvPr/>
          </p:nvSpPr>
          <p:spPr bwMode="auto">
            <a:xfrm>
              <a:off x="2741" y="2073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4" name="Rectangle 46"/>
            <p:cNvSpPr>
              <a:spLocks noChangeArrowheads="1"/>
            </p:cNvSpPr>
            <p:nvPr/>
          </p:nvSpPr>
          <p:spPr bwMode="auto">
            <a:xfrm>
              <a:off x="2741" y="1824"/>
              <a:ext cx="318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 dirty="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 dirty="0">
                  <a:solidFill>
                    <a:srgbClr val="66FF33"/>
                  </a:solidFill>
                  <a:effectLst/>
                </a:rPr>
                <a:t>8</a:t>
              </a:r>
            </a:p>
          </p:txBody>
        </p:sp>
        <p:sp>
          <p:nvSpPr>
            <p:cNvPr id="759855" name="Rectangle 47"/>
            <p:cNvSpPr>
              <a:spLocks noChangeArrowheads="1"/>
            </p:cNvSpPr>
            <p:nvPr/>
          </p:nvSpPr>
          <p:spPr bwMode="auto">
            <a:xfrm>
              <a:off x="2448" y="3051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6" name="Rectangle 48"/>
            <p:cNvSpPr>
              <a:spLocks noChangeArrowheads="1"/>
            </p:cNvSpPr>
            <p:nvPr/>
          </p:nvSpPr>
          <p:spPr bwMode="auto">
            <a:xfrm>
              <a:off x="2448" y="2725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7" name="Rectangle 49"/>
            <p:cNvSpPr>
              <a:spLocks noChangeArrowheads="1"/>
            </p:cNvSpPr>
            <p:nvPr/>
          </p:nvSpPr>
          <p:spPr bwMode="auto">
            <a:xfrm>
              <a:off x="2448" y="2399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8" name="Rectangle 50"/>
            <p:cNvSpPr>
              <a:spLocks noChangeArrowheads="1"/>
            </p:cNvSpPr>
            <p:nvPr/>
          </p:nvSpPr>
          <p:spPr bwMode="auto">
            <a:xfrm>
              <a:off x="2448" y="2073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59" name="Rectangle 51"/>
            <p:cNvSpPr>
              <a:spLocks noChangeArrowheads="1"/>
            </p:cNvSpPr>
            <p:nvPr/>
          </p:nvSpPr>
          <p:spPr bwMode="auto">
            <a:xfrm>
              <a:off x="2448" y="1824"/>
              <a:ext cx="293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 dirty="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 dirty="0">
                  <a:solidFill>
                    <a:srgbClr val="66FF33"/>
                  </a:solidFill>
                  <a:effectLst/>
                </a:rPr>
                <a:t>7</a:t>
              </a:r>
            </a:p>
          </p:txBody>
        </p:sp>
        <p:sp>
          <p:nvSpPr>
            <p:cNvPr id="759860" name="Rectangle 52"/>
            <p:cNvSpPr>
              <a:spLocks noChangeArrowheads="1"/>
            </p:cNvSpPr>
            <p:nvPr/>
          </p:nvSpPr>
          <p:spPr bwMode="auto">
            <a:xfrm>
              <a:off x="3059" y="2399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1" name="Rectangle 53"/>
            <p:cNvSpPr>
              <a:spLocks noChangeArrowheads="1"/>
            </p:cNvSpPr>
            <p:nvPr/>
          </p:nvSpPr>
          <p:spPr bwMode="auto">
            <a:xfrm>
              <a:off x="3059" y="2725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2" name="Rectangle 54"/>
            <p:cNvSpPr>
              <a:spLocks noChangeArrowheads="1"/>
            </p:cNvSpPr>
            <p:nvPr/>
          </p:nvSpPr>
          <p:spPr bwMode="auto">
            <a:xfrm>
              <a:off x="3059" y="3051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3" name="Rectangle 55"/>
            <p:cNvSpPr>
              <a:spLocks noChangeArrowheads="1"/>
            </p:cNvSpPr>
            <p:nvPr/>
          </p:nvSpPr>
          <p:spPr bwMode="auto">
            <a:xfrm>
              <a:off x="3059" y="2073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4" name="Rectangle 56"/>
            <p:cNvSpPr>
              <a:spLocks noChangeArrowheads="1"/>
            </p:cNvSpPr>
            <p:nvPr/>
          </p:nvSpPr>
          <p:spPr bwMode="auto">
            <a:xfrm>
              <a:off x="3059" y="1824"/>
              <a:ext cx="312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US" sz="1900" baseline="-25000">
                  <a:solidFill>
                    <a:srgbClr val="66FF33"/>
                  </a:solidFill>
                  <a:effectLst/>
                </a:rPr>
                <a:t>9</a:t>
              </a:r>
              <a:endParaRPr lang="en-CA" sz="1900" baseline="-250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5" name="Line 57"/>
            <p:cNvSpPr>
              <a:spLocks noChangeShapeType="1"/>
            </p:cNvSpPr>
            <p:nvPr/>
          </p:nvSpPr>
          <p:spPr bwMode="auto">
            <a:xfrm>
              <a:off x="2448" y="2073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6" name="Line 58"/>
            <p:cNvSpPr>
              <a:spLocks noChangeShapeType="1"/>
            </p:cNvSpPr>
            <p:nvPr/>
          </p:nvSpPr>
          <p:spPr bwMode="auto">
            <a:xfrm>
              <a:off x="2448" y="2399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7" name="Line 59"/>
            <p:cNvSpPr>
              <a:spLocks noChangeShapeType="1"/>
            </p:cNvSpPr>
            <p:nvPr/>
          </p:nvSpPr>
          <p:spPr bwMode="auto">
            <a:xfrm>
              <a:off x="2448" y="1824"/>
              <a:ext cx="923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8" name="Line 60"/>
            <p:cNvSpPr>
              <a:spLocks noChangeShapeType="1"/>
            </p:cNvSpPr>
            <p:nvPr/>
          </p:nvSpPr>
          <p:spPr bwMode="auto">
            <a:xfrm>
              <a:off x="2448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69" name="Line 61"/>
            <p:cNvSpPr>
              <a:spLocks noChangeShapeType="1"/>
            </p:cNvSpPr>
            <p:nvPr/>
          </p:nvSpPr>
          <p:spPr bwMode="auto">
            <a:xfrm>
              <a:off x="3371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0" name="Line 62"/>
            <p:cNvSpPr>
              <a:spLocks noChangeShapeType="1"/>
            </p:cNvSpPr>
            <p:nvPr/>
          </p:nvSpPr>
          <p:spPr bwMode="auto">
            <a:xfrm>
              <a:off x="2448" y="3377"/>
              <a:ext cx="923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1" name="Line 63"/>
            <p:cNvSpPr>
              <a:spLocks noChangeShapeType="1"/>
            </p:cNvSpPr>
            <p:nvPr/>
          </p:nvSpPr>
          <p:spPr bwMode="auto">
            <a:xfrm>
              <a:off x="2448" y="3051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2" name="Line 64"/>
            <p:cNvSpPr>
              <a:spLocks noChangeShapeType="1"/>
            </p:cNvSpPr>
            <p:nvPr/>
          </p:nvSpPr>
          <p:spPr bwMode="auto">
            <a:xfrm>
              <a:off x="2448" y="2725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3" name="Line 65"/>
            <p:cNvSpPr>
              <a:spLocks noChangeShapeType="1"/>
            </p:cNvSpPr>
            <p:nvPr/>
          </p:nvSpPr>
          <p:spPr bwMode="auto">
            <a:xfrm>
              <a:off x="2741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4" name="Line 66"/>
            <p:cNvSpPr>
              <a:spLocks noChangeShapeType="1"/>
            </p:cNvSpPr>
            <p:nvPr/>
          </p:nvSpPr>
          <p:spPr bwMode="auto">
            <a:xfrm>
              <a:off x="3059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5" name="Rectangle 67"/>
            <p:cNvSpPr>
              <a:spLocks noChangeArrowheads="1"/>
            </p:cNvSpPr>
            <p:nvPr/>
          </p:nvSpPr>
          <p:spPr bwMode="auto">
            <a:xfrm>
              <a:off x="1829" y="3051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6" name="Rectangle 68"/>
            <p:cNvSpPr>
              <a:spLocks noChangeArrowheads="1"/>
            </p:cNvSpPr>
            <p:nvPr/>
          </p:nvSpPr>
          <p:spPr bwMode="auto">
            <a:xfrm>
              <a:off x="1829" y="2725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7" name="Rectangle 69"/>
            <p:cNvSpPr>
              <a:spLocks noChangeArrowheads="1"/>
            </p:cNvSpPr>
            <p:nvPr/>
          </p:nvSpPr>
          <p:spPr bwMode="auto">
            <a:xfrm>
              <a:off x="1829" y="2399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8" name="Rectangle 70"/>
            <p:cNvSpPr>
              <a:spLocks noChangeArrowheads="1"/>
            </p:cNvSpPr>
            <p:nvPr/>
          </p:nvSpPr>
          <p:spPr bwMode="auto">
            <a:xfrm>
              <a:off x="1829" y="2073"/>
              <a:ext cx="31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79" name="Rectangle 71"/>
            <p:cNvSpPr>
              <a:spLocks noChangeArrowheads="1"/>
            </p:cNvSpPr>
            <p:nvPr/>
          </p:nvSpPr>
          <p:spPr bwMode="auto">
            <a:xfrm>
              <a:off x="1829" y="1824"/>
              <a:ext cx="318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5</a:t>
              </a:r>
            </a:p>
          </p:txBody>
        </p:sp>
        <p:sp>
          <p:nvSpPr>
            <p:cNvPr id="759880" name="Rectangle 72"/>
            <p:cNvSpPr>
              <a:spLocks noChangeArrowheads="1"/>
            </p:cNvSpPr>
            <p:nvPr/>
          </p:nvSpPr>
          <p:spPr bwMode="auto">
            <a:xfrm>
              <a:off x="1536" y="3051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1" name="Rectangle 73"/>
            <p:cNvSpPr>
              <a:spLocks noChangeArrowheads="1"/>
            </p:cNvSpPr>
            <p:nvPr/>
          </p:nvSpPr>
          <p:spPr bwMode="auto">
            <a:xfrm>
              <a:off x="1536" y="2725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2" name="Rectangle 74"/>
            <p:cNvSpPr>
              <a:spLocks noChangeArrowheads="1"/>
            </p:cNvSpPr>
            <p:nvPr/>
          </p:nvSpPr>
          <p:spPr bwMode="auto">
            <a:xfrm>
              <a:off x="1536" y="2399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3" name="Rectangle 75"/>
            <p:cNvSpPr>
              <a:spLocks noChangeArrowheads="1"/>
            </p:cNvSpPr>
            <p:nvPr/>
          </p:nvSpPr>
          <p:spPr bwMode="auto">
            <a:xfrm>
              <a:off x="1536" y="2073"/>
              <a:ext cx="293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4" name="Rectangle 76"/>
            <p:cNvSpPr>
              <a:spLocks noChangeArrowheads="1"/>
            </p:cNvSpPr>
            <p:nvPr/>
          </p:nvSpPr>
          <p:spPr bwMode="auto">
            <a:xfrm>
              <a:off x="1536" y="1824"/>
              <a:ext cx="293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4</a:t>
              </a:r>
            </a:p>
          </p:txBody>
        </p:sp>
        <p:sp>
          <p:nvSpPr>
            <p:cNvPr id="759885" name="Rectangle 77"/>
            <p:cNvSpPr>
              <a:spLocks noChangeArrowheads="1"/>
            </p:cNvSpPr>
            <p:nvPr/>
          </p:nvSpPr>
          <p:spPr bwMode="auto">
            <a:xfrm>
              <a:off x="2147" y="2399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6" name="Rectangle 78"/>
            <p:cNvSpPr>
              <a:spLocks noChangeArrowheads="1"/>
            </p:cNvSpPr>
            <p:nvPr/>
          </p:nvSpPr>
          <p:spPr bwMode="auto">
            <a:xfrm>
              <a:off x="2147" y="2725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7" name="Rectangle 79"/>
            <p:cNvSpPr>
              <a:spLocks noChangeArrowheads="1"/>
            </p:cNvSpPr>
            <p:nvPr/>
          </p:nvSpPr>
          <p:spPr bwMode="auto">
            <a:xfrm>
              <a:off x="2147" y="3051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8" name="Rectangle 80"/>
            <p:cNvSpPr>
              <a:spLocks noChangeArrowheads="1"/>
            </p:cNvSpPr>
            <p:nvPr/>
          </p:nvSpPr>
          <p:spPr bwMode="auto">
            <a:xfrm>
              <a:off x="2147" y="2073"/>
              <a:ext cx="3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89" name="Rectangle 81"/>
            <p:cNvSpPr>
              <a:spLocks noChangeArrowheads="1"/>
            </p:cNvSpPr>
            <p:nvPr/>
          </p:nvSpPr>
          <p:spPr bwMode="auto">
            <a:xfrm>
              <a:off x="2147" y="1824"/>
              <a:ext cx="312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US" sz="1900" baseline="-25000">
                  <a:solidFill>
                    <a:srgbClr val="66FF33"/>
                  </a:solidFill>
                  <a:effectLst/>
                </a:rPr>
                <a:t>6</a:t>
              </a:r>
              <a:endParaRPr lang="en-CA" sz="1900" baseline="-250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0" name="Line 82"/>
            <p:cNvSpPr>
              <a:spLocks noChangeShapeType="1"/>
            </p:cNvSpPr>
            <p:nvPr/>
          </p:nvSpPr>
          <p:spPr bwMode="auto">
            <a:xfrm>
              <a:off x="1536" y="2073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1" name="Line 83"/>
            <p:cNvSpPr>
              <a:spLocks noChangeShapeType="1"/>
            </p:cNvSpPr>
            <p:nvPr/>
          </p:nvSpPr>
          <p:spPr bwMode="auto">
            <a:xfrm>
              <a:off x="1536" y="2399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2" name="Line 84"/>
            <p:cNvSpPr>
              <a:spLocks noChangeShapeType="1"/>
            </p:cNvSpPr>
            <p:nvPr/>
          </p:nvSpPr>
          <p:spPr bwMode="auto">
            <a:xfrm>
              <a:off x="1536" y="1824"/>
              <a:ext cx="923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3" name="Line 85"/>
            <p:cNvSpPr>
              <a:spLocks noChangeShapeType="1"/>
            </p:cNvSpPr>
            <p:nvPr/>
          </p:nvSpPr>
          <p:spPr bwMode="auto">
            <a:xfrm>
              <a:off x="1536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4" name="Line 86"/>
            <p:cNvSpPr>
              <a:spLocks noChangeShapeType="1"/>
            </p:cNvSpPr>
            <p:nvPr/>
          </p:nvSpPr>
          <p:spPr bwMode="auto">
            <a:xfrm>
              <a:off x="2459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5" name="Line 87"/>
            <p:cNvSpPr>
              <a:spLocks noChangeShapeType="1"/>
            </p:cNvSpPr>
            <p:nvPr/>
          </p:nvSpPr>
          <p:spPr bwMode="auto">
            <a:xfrm>
              <a:off x="1536" y="3377"/>
              <a:ext cx="923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6" name="Line 88"/>
            <p:cNvSpPr>
              <a:spLocks noChangeShapeType="1"/>
            </p:cNvSpPr>
            <p:nvPr/>
          </p:nvSpPr>
          <p:spPr bwMode="auto">
            <a:xfrm>
              <a:off x="1536" y="3051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7" name="Line 89"/>
            <p:cNvSpPr>
              <a:spLocks noChangeShapeType="1"/>
            </p:cNvSpPr>
            <p:nvPr/>
          </p:nvSpPr>
          <p:spPr bwMode="auto">
            <a:xfrm>
              <a:off x="1536" y="2725"/>
              <a:ext cx="923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8" name="Line 90"/>
            <p:cNvSpPr>
              <a:spLocks noChangeShapeType="1"/>
            </p:cNvSpPr>
            <p:nvPr/>
          </p:nvSpPr>
          <p:spPr bwMode="auto">
            <a:xfrm>
              <a:off x="1829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899" name="Line 91"/>
            <p:cNvSpPr>
              <a:spLocks noChangeShapeType="1"/>
            </p:cNvSpPr>
            <p:nvPr/>
          </p:nvSpPr>
          <p:spPr bwMode="auto">
            <a:xfrm>
              <a:off x="2147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0" name="Rectangle 92"/>
            <p:cNvSpPr>
              <a:spLocks noChangeArrowheads="1"/>
            </p:cNvSpPr>
            <p:nvPr/>
          </p:nvSpPr>
          <p:spPr bwMode="auto">
            <a:xfrm>
              <a:off x="3686" y="3051"/>
              <a:ext cx="33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1" name="Rectangle 93"/>
            <p:cNvSpPr>
              <a:spLocks noChangeArrowheads="1"/>
            </p:cNvSpPr>
            <p:nvPr/>
          </p:nvSpPr>
          <p:spPr bwMode="auto">
            <a:xfrm>
              <a:off x="3686" y="2725"/>
              <a:ext cx="33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2" name="Rectangle 94"/>
            <p:cNvSpPr>
              <a:spLocks noChangeArrowheads="1"/>
            </p:cNvSpPr>
            <p:nvPr/>
          </p:nvSpPr>
          <p:spPr bwMode="auto">
            <a:xfrm>
              <a:off x="3686" y="2399"/>
              <a:ext cx="33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3" name="Rectangle 95"/>
            <p:cNvSpPr>
              <a:spLocks noChangeArrowheads="1"/>
            </p:cNvSpPr>
            <p:nvPr/>
          </p:nvSpPr>
          <p:spPr bwMode="auto">
            <a:xfrm>
              <a:off x="3686" y="2073"/>
              <a:ext cx="33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4" name="Rectangle 96"/>
            <p:cNvSpPr>
              <a:spLocks noChangeArrowheads="1"/>
            </p:cNvSpPr>
            <p:nvPr/>
          </p:nvSpPr>
          <p:spPr bwMode="auto">
            <a:xfrm>
              <a:off x="3686" y="1824"/>
              <a:ext cx="338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11</a:t>
              </a:r>
            </a:p>
          </p:txBody>
        </p:sp>
        <p:sp>
          <p:nvSpPr>
            <p:cNvPr id="759905" name="Rectangle 97"/>
            <p:cNvSpPr>
              <a:spLocks noChangeArrowheads="1"/>
            </p:cNvSpPr>
            <p:nvPr/>
          </p:nvSpPr>
          <p:spPr bwMode="auto">
            <a:xfrm>
              <a:off x="3360" y="3051"/>
              <a:ext cx="326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6" name="Rectangle 98"/>
            <p:cNvSpPr>
              <a:spLocks noChangeArrowheads="1"/>
            </p:cNvSpPr>
            <p:nvPr/>
          </p:nvSpPr>
          <p:spPr bwMode="auto">
            <a:xfrm>
              <a:off x="3360" y="2725"/>
              <a:ext cx="326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7" name="Rectangle 99"/>
            <p:cNvSpPr>
              <a:spLocks noChangeArrowheads="1"/>
            </p:cNvSpPr>
            <p:nvPr/>
          </p:nvSpPr>
          <p:spPr bwMode="auto">
            <a:xfrm>
              <a:off x="3360" y="2399"/>
              <a:ext cx="326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8" name="Rectangle 100"/>
            <p:cNvSpPr>
              <a:spLocks noChangeArrowheads="1"/>
            </p:cNvSpPr>
            <p:nvPr/>
          </p:nvSpPr>
          <p:spPr bwMode="auto">
            <a:xfrm>
              <a:off x="3360" y="2073"/>
              <a:ext cx="326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09" name="Rectangle 101"/>
            <p:cNvSpPr>
              <a:spLocks noChangeArrowheads="1"/>
            </p:cNvSpPr>
            <p:nvPr/>
          </p:nvSpPr>
          <p:spPr bwMode="auto">
            <a:xfrm>
              <a:off x="3360" y="1824"/>
              <a:ext cx="326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10</a:t>
              </a:r>
            </a:p>
          </p:txBody>
        </p:sp>
        <p:sp>
          <p:nvSpPr>
            <p:cNvPr id="759910" name="Rectangle 102"/>
            <p:cNvSpPr>
              <a:spLocks noChangeArrowheads="1"/>
            </p:cNvSpPr>
            <p:nvPr/>
          </p:nvSpPr>
          <p:spPr bwMode="auto">
            <a:xfrm>
              <a:off x="4024" y="2399"/>
              <a:ext cx="33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1" name="Rectangle 103"/>
            <p:cNvSpPr>
              <a:spLocks noChangeArrowheads="1"/>
            </p:cNvSpPr>
            <p:nvPr/>
          </p:nvSpPr>
          <p:spPr bwMode="auto">
            <a:xfrm>
              <a:off x="4024" y="2725"/>
              <a:ext cx="33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2" name="Rectangle 104"/>
            <p:cNvSpPr>
              <a:spLocks noChangeArrowheads="1"/>
            </p:cNvSpPr>
            <p:nvPr/>
          </p:nvSpPr>
          <p:spPr bwMode="auto">
            <a:xfrm>
              <a:off x="4024" y="3051"/>
              <a:ext cx="33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3" name="Rectangle 105"/>
            <p:cNvSpPr>
              <a:spLocks noChangeArrowheads="1"/>
            </p:cNvSpPr>
            <p:nvPr/>
          </p:nvSpPr>
          <p:spPr bwMode="auto">
            <a:xfrm>
              <a:off x="4024" y="2073"/>
              <a:ext cx="33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4" name="Rectangle 106"/>
            <p:cNvSpPr>
              <a:spLocks noChangeArrowheads="1"/>
            </p:cNvSpPr>
            <p:nvPr/>
          </p:nvSpPr>
          <p:spPr bwMode="auto">
            <a:xfrm>
              <a:off x="4024" y="1824"/>
              <a:ext cx="332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US" sz="1900" baseline="-25000">
                  <a:solidFill>
                    <a:srgbClr val="66FF33"/>
                  </a:solidFill>
                  <a:effectLst/>
                </a:rPr>
                <a:t>12</a:t>
              </a:r>
              <a:endParaRPr lang="en-CA" sz="1900" baseline="-250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5" name="Line 107"/>
            <p:cNvSpPr>
              <a:spLocks noChangeShapeType="1"/>
            </p:cNvSpPr>
            <p:nvPr/>
          </p:nvSpPr>
          <p:spPr bwMode="auto">
            <a:xfrm>
              <a:off x="3360" y="2073"/>
              <a:ext cx="996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6" name="Line 108"/>
            <p:cNvSpPr>
              <a:spLocks noChangeShapeType="1"/>
            </p:cNvSpPr>
            <p:nvPr/>
          </p:nvSpPr>
          <p:spPr bwMode="auto">
            <a:xfrm>
              <a:off x="3360" y="2399"/>
              <a:ext cx="996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7" name="Line 109"/>
            <p:cNvSpPr>
              <a:spLocks noChangeShapeType="1"/>
            </p:cNvSpPr>
            <p:nvPr/>
          </p:nvSpPr>
          <p:spPr bwMode="auto">
            <a:xfrm>
              <a:off x="3360" y="1824"/>
              <a:ext cx="996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8" name="Line 110"/>
            <p:cNvSpPr>
              <a:spLocks noChangeShapeType="1"/>
            </p:cNvSpPr>
            <p:nvPr/>
          </p:nvSpPr>
          <p:spPr bwMode="auto">
            <a:xfrm>
              <a:off x="3360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19" name="Line 111"/>
            <p:cNvSpPr>
              <a:spLocks noChangeShapeType="1"/>
            </p:cNvSpPr>
            <p:nvPr/>
          </p:nvSpPr>
          <p:spPr bwMode="auto">
            <a:xfrm>
              <a:off x="4356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0" name="Line 112"/>
            <p:cNvSpPr>
              <a:spLocks noChangeShapeType="1"/>
            </p:cNvSpPr>
            <p:nvPr/>
          </p:nvSpPr>
          <p:spPr bwMode="auto">
            <a:xfrm>
              <a:off x="3360" y="3377"/>
              <a:ext cx="996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1" name="Line 113"/>
            <p:cNvSpPr>
              <a:spLocks noChangeShapeType="1"/>
            </p:cNvSpPr>
            <p:nvPr/>
          </p:nvSpPr>
          <p:spPr bwMode="auto">
            <a:xfrm>
              <a:off x="3360" y="3051"/>
              <a:ext cx="996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2" name="Line 114"/>
            <p:cNvSpPr>
              <a:spLocks noChangeShapeType="1"/>
            </p:cNvSpPr>
            <p:nvPr/>
          </p:nvSpPr>
          <p:spPr bwMode="auto">
            <a:xfrm>
              <a:off x="3360" y="2725"/>
              <a:ext cx="996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3" name="Line 115"/>
            <p:cNvSpPr>
              <a:spLocks noChangeShapeType="1"/>
            </p:cNvSpPr>
            <p:nvPr/>
          </p:nvSpPr>
          <p:spPr bwMode="auto">
            <a:xfrm>
              <a:off x="3686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4" name="Line 116"/>
            <p:cNvSpPr>
              <a:spLocks noChangeShapeType="1"/>
            </p:cNvSpPr>
            <p:nvPr/>
          </p:nvSpPr>
          <p:spPr bwMode="auto">
            <a:xfrm>
              <a:off x="4024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5" name="Rectangle 117"/>
            <p:cNvSpPr>
              <a:spLocks noChangeArrowheads="1"/>
            </p:cNvSpPr>
            <p:nvPr/>
          </p:nvSpPr>
          <p:spPr bwMode="auto">
            <a:xfrm>
              <a:off x="4692" y="3051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6" name="Rectangle 118"/>
            <p:cNvSpPr>
              <a:spLocks noChangeArrowheads="1"/>
            </p:cNvSpPr>
            <p:nvPr/>
          </p:nvSpPr>
          <p:spPr bwMode="auto">
            <a:xfrm>
              <a:off x="4692" y="2725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7" name="Rectangle 119"/>
            <p:cNvSpPr>
              <a:spLocks noChangeArrowheads="1"/>
            </p:cNvSpPr>
            <p:nvPr/>
          </p:nvSpPr>
          <p:spPr bwMode="auto">
            <a:xfrm>
              <a:off x="4692" y="2399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8" name="Rectangle 120"/>
            <p:cNvSpPr>
              <a:spLocks noChangeArrowheads="1"/>
            </p:cNvSpPr>
            <p:nvPr/>
          </p:nvSpPr>
          <p:spPr bwMode="auto">
            <a:xfrm>
              <a:off x="4692" y="2073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29" name="Rectangle 121"/>
            <p:cNvSpPr>
              <a:spLocks noChangeArrowheads="1"/>
            </p:cNvSpPr>
            <p:nvPr/>
          </p:nvSpPr>
          <p:spPr bwMode="auto">
            <a:xfrm>
              <a:off x="4692" y="1824"/>
              <a:ext cx="324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14</a:t>
              </a:r>
            </a:p>
          </p:txBody>
        </p:sp>
        <p:sp>
          <p:nvSpPr>
            <p:cNvPr id="759930" name="Rectangle 122"/>
            <p:cNvSpPr>
              <a:spLocks noChangeArrowheads="1"/>
            </p:cNvSpPr>
            <p:nvPr/>
          </p:nvSpPr>
          <p:spPr bwMode="auto">
            <a:xfrm>
              <a:off x="4368" y="3051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1" name="Rectangle 123"/>
            <p:cNvSpPr>
              <a:spLocks noChangeArrowheads="1"/>
            </p:cNvSpPr>
            <p:nvPr/>
          </p:nvSpPr>
          <p:spPr bwMode="auto">
            <a:xfrm>
              <a:off x="4368" y="2725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2" name="Rectangle 124"/>
            <p:cNvSpPr>
              <a:spLocks noChangeArrowheads="1"/>
            </p:cNvSpPr>
            <p:nvPr/>
          </p:nvSpPr>
          <p:spPr bwMode="auto">
            <a:xfrm>
              <a:off x="4368" y="2399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3" name="Rectangle 125"/>
            <p:cNvSpPr>
              <a:spLocks noChangeArrowheads="1"/>
            </p:cNvSpPr>
            <p:nvPr/>
          </p:nvSpPr>
          <p:spPr bwMode="auto">
            <a:xfrm>
              <a:off x="4368" y="2073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4" name="Rectangle 126"/>
            <p:cNvSpPr>
              <a:spLocks noChangeArrowheads="1"/>
            </p:cNvSpPr>
            <p:nvPr/>
          </p:nvSpPr>
          <p:spPr bwMode="auto">
            <a:xfrm>
              <a:off x="4368" y="1824"/>
              <a:ext cx="324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 dirty="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 dirty="0">
                  <a:solidFill>
                    <a:srgbClr val="66FF33"/>
                  </a:solidFill>
                  <a:effectLst/>
                </a:rPr>
                <a:t>13</a:t>
              </a:r>
            </a:p>
          </p:txBody>
        </p:sp>
        <p:sp>
          <p:nvSpPr>
            <p:cNvPr id="759935" name="Rectangle 127"/>
            <p:cNvSpPr>
              <a:spLocks noChangeArrowheads="1"/>
            </p:cNvSpPr>
            <p:nvPr/>
          </p:nvSpPr>
          <p:spPr bwMode="auto">
            <a:xfrm>
              <a:off x="5016" y="2399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6" name="Rectangle 128"/>
            <p:cNvSpPr>
              <a:spLocks noChangeArrowheads="1"/>
            </p:cNvSpPr>
            <p:nvPr/>
          </p:nvSpPr>
          <p:spPr bwMode="auto">
            <a:xfrm>
              <a:off x="5016" y="2725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7" name="Rectangle 129"/>
            <p:cNvSpPr>
              <a:spLocks noChangeArrowheads="1"/>
            </p:cNvSpPr>
            <p:nvPr/>
          </p:nvSpPr>
          <p:spPr bwMode="auto">
            <a:xfrm>
              <a:off x="5016" y="3051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8" name="Rectangle 130"/>
            <p:cNvSpPr>
              <a:spLocks noChangeArrowheads="1"/>
            </p:cNvSpPr>
            <p:nvPr/>
          </p:nvSpPr>
          <p:spPr bwMode="auto">
            <a:xfrm>
              <a:off x="5016" y="2073"/>
              <a:ext cx="324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39" name="Rectangle 131"/>
            <p:cNvSpPr>
              <a:spLocks noChangeArrowheads="1"/>
            </p:cNvSpPr>
            <p:nvPr/>
          </p:nvSpPr>
          <p:spPr bwMode="auto">
            <a:xfrm>
              <a:off x="5016" y="1824"/>
              <a:ext cx="324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US" sz="1900" baseline="-25000">
                  <a:solidFill>
                    <a:srgbClr val="66FF33"/>
                  </a:solidFill>
                  <a:effectLst/>
                </a:rPr>
                <a:t>15</a:t>
              </a:r>
              <a:endParaRPr lang="en-CA" sz="1900" baseline="-25000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0" name="Line 132"/>
            <p:cNvSpPr>
              <a:spLocks noChangeShapeType="1"/>
            </p:cNvSpPr>
            <p:nvPr/>
          </p:nvSpPr>
          <p:spPr bwMode="auto">
            <a:xfrm>
              <a:off x="4368" y="2073"/>
              <a:ext cx="972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1" name="Line 133"/>
            <p:cNvSpPr>
              <a:spLocks noChangeShapeType="1"/>
            </p:cNvSpPr>
            <p:nvPr/>
          </p:nvSpPr>
          <p:spPr bwMode="auto">
            <a:xfrm>
              <a:off x="4368" y="2399"/>
              <a:ext cx="972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2" name="Line 134"/>
            <p:cNvSpPr>
              <a:spLocks noChangeShapeType="1"/>
            </p:cNvSpPr>
            <p:nvPr/>
          </p:nvSpPr>
          <p:spPr bwMode="auto">
            <a:xfrm>
              <a:off x="4368" y="1824"/>
              <a:ext cx="972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3" name="Line 135"/>
            <p:cNvSpPr>
              <a:spLocks noChangeShapeType="1"/>
            </p:cNvSpPr>
            <p:nvPr/>
          </p:nvSpPr>
          <p:spPr bwMode="auto">
            <a:xfrm>
              <a:off x="4368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4" name="Line 136"/>
            <p:cNvSpPr>
              <a:spLocks noChangeShapeType="1"/>
            </p:cNvSpPr>
            <p:nvPr/>
          </p:nvSpPr>
          <p:spPr bwMode="auto">
            <a:xfrm>
              <a:off x="5340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5" name="Line 137"/>
            <p:cNvSpPr>
              <a:spLocks noChangeShapeType="1"/>
            </p:cNvSpPr>
            <p:nvPr/>
          </p:nvSpPr>
          <p:spPr bwMode="auto">
            <a:xfrm>
              <a:off x="4368" y="3377"/>
              <a:ext cx="972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6" name="Line 138"/>
            <p:cNvSpPr>
              <a:spLocks noChangeShapeType="1"/>
            </p:cNvSpPr>
            <p:nvPr/>
          </p:nvSpPr>
          <p:spPr bwMode="auto">
            <a:xfrm>
              <a:off x="4368" y="3051"/>
              <a:ext cx="972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7" name="Line 139"/>
            <p:cNvSpPr>
              <a:spLocks noChangeShapeType="1"/>
            </p:cNvSpPr>
            <p:nvPr/>
          </p:nvSpPr>
          <p:spPr bwMode="auto">
            <a:xfrm>
              <a:off x="4368" y="2725"/>
              <a:ext cx="972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8" name="Line 140"/>
            <p:cNvSpPr>
              <a:spLocks noChangeShapeType="1"/>
            </p:cNvSpPr>
            <p:nvPr/>
          </p:nvSpPr>
          <p:spPr bwMode="auto">
            <a:xfrm>
              <a:off x="4692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49" name="Line 141"/>
            <p:cNvSpPr>
              <a:spLocks noChangeShapeType="1"/>
            </p:cNvSpPr>
            <p:nvPr/>
          </p:nvSpPr>
          <p:spPr bwMode="auto">
            <a:xfrm>
              <a:off x="5016" y="1824"/>
              <a:ext cx="0" cy="1553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0" name="Rectangle 142"/>
            <p:cNvSpPr>
              <a:spLocks noChangeArrowheads="1"/>
            </p:cNvSpPr>
            <p:nvPr/>
          </p:nvSpPr>
          <p:spPr bwMode="auto">
            <a:xfrm>
              <a:off x="5328" y="3051"/>
              <a:ext cx="330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1" name="Rectangle 143"/>
            <p:cNvSpPr>
              <a:spLocks noChangeArrowheads="1"/>
            </p:cNvSpPr>
            <p:nvPr/>
          </p:nvSpPr>
          <p:spPr bwMode="auto">
            <a:xfrm>
              <a:off x="5328" y="2725"/>
              <a:ext cx="330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2" name="Rectangle 144"/>
            <p:cNvSpPr>
              <a:spLocks noChangeArrowheads="1"/>
            </p:cNvSpPr>
            <p:nvPr/>
          </p:nvSpPr>
          <p:spPr bwMode="auto">
            <a:xfrm>
              <a:off x="5328" y="2399"/>
              <a:ext cx="330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3" name="Rectangle 145"/>
            <p:cNvSpPr>
              <a:spLocks noChangeArrowheads="1"/>
            </p:cNvSpPr>
            <p:nvPr/>
          </p:nvSpPr>
          <p:spPr bwMode="auto">
            <a:xfrm>
              <a:off x="5328" y="2073"/>
              <a:ext cx="330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4" name="Rectangle 146"/>
            <p:cNvSpPr>
              <a:spLocks noChangeArrowheads="1"/>
            </p:cNvSpPr>
            <p:nvPr/>
          </p:nvSpPr>
          <p:spPr bwMode="auto">
            <a:xfrm>
              <a:off x="5328" y="1824"/>
              <a:ext cx="330" cy="24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 sz="1900">
                  <a:solidFill>
                    <a:srgbClr val="66FF33"/>
                  </a:solidFill>
                  <a:effectLst/>
                </a:rPr>
                <a:t>F</a:t>
              </a:r>
              <a:r>
                <a:rPr lang="en-CA" sz="1900" baseline="-25000">
                  <a:solidFill>
                    <a:srgbClr val="66FF33"/>
                  </a:solidFill>
                  <a:effectLst/>
                </a:rPr>
                <a:t>16</a:t>
              </a:r>
            </a:p>
          </p:txBody>
        </p:sp>
        <p:sp>
          <p:nvSpPr>
            <p:cNvPr id="759955" name="Line 147"/>
            <p:cNvSpPr>
              <a:spLocks noChangeShapeType="1"/>
            </p:cNvSpPr>
            <p:nvPr/>
          </p:nvSpPr>
          <p:spPr bwMode="auto">
            <a:xfrm>
              <a:off x="5328" y="2073"/>
              <a:ext cx="33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6" name="Line 148"/>
            <p:cNvSpPr>
              <a:spLocks noChangeShapeType="1"/>
            </p:cNvSpPr>
            <p:nvPr/>
          </p:nvSpPr>
          <p:spPr bwMode="auto">
            <a:xfrm>
              <a:off x="5328" y="2399"/>
              <a:ext cx="33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7" name="Line 149"/>
            <p:cNvSpPr>
              <a:spLocks noChangeShapeType="1"/>
            </p:cNvSpPr>
            <p:nvPr/>
          </p:nvSpPr>
          <p:spPr bwMode="auto">
            <a:xfrm>
              <a:off x="5328" y="1824"/>
              <a:ext cx="330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8" name="Line 150"/>
            <p:cNvSpPr>
              <a:spLocks noChangeShapeType="1"/>
            </p:cNvSpPr>
            <p:nvPr/>
          </p:nvSpPr>
          <p:spPr bwMode="auto">
            <a:xfrm>
              <a:off x="5328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59" name="Line 151"/>
            <p:cNvSpPr>
              <a:spLocks noChangeShapeType="1"/>
            </p:cNvSpPr>
            <p:nvPr/>
          </p:nvSpPr>
          <p:spPr bwMode="auto">
            <a:xfrm>
              <a:off x="5658" y="1824"/>
              <a:ext cx="0" cy="1553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60" name="Line 152"/>
            <p:cNvSpPr>
              <a:spLocks noChangeShapeType="1"/>
            </p:cNvSpPr>
            <p:nvPr/>
          </p:nvSpPr>
          <p:spPr bwMode="auto">
            <a:xfrm>
              <a:off x="5328" y="3377"/>
              <a:ext cx="330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61" name="Line 153"/>
            <p:cNvSpPr>
              <a:spLocks noChangeShapeType="1"/>
            </p:cNvSpPr>
            <p:nvPr/>
          </p:nvSpPr>
          <p:spPr bwMode="auto">
            <a:xfrm>
              <a:off x="5328" y="3051"/>
              <a:ext cx="33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9962" name="Line 154"/>
            <p:cNvSpPr>
              <a:spLocks noChangeShapeType="1"/>
            </p:cNvSpPr>
            <p:nvPr/>
          </p:nvSpPr>
          <p:spPr bwMode="auto">
            <a:xfrm>
              <a:off x="5328" y="2725"/>
              <a:ext cx="330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5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1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Question:</a:t>
            </a:r>
            <a:r>
              <a:rPr lang="en-US" sz="2800" dirty="0">
                <a:sym typeface="Symbol" pitchFamily="18" charset="2"/>
              </a:rPr>
              <a:t> How many different Boolean functions of degree n are there</a:t>
            </a:r>
            <a:r>
              <a:rPr lang="en-US" sz="2800" dirty="0" smtClean="0">
                <a:sym typeface="Symbol" pitchFamily="18" charset="2"/>
              </a:rPr>
              <a:t>?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Solution: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There are 2</a:t>
            </a:r>
            <a:r>
              <a:rPr lang="en-US" sz="2800" baseline="30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different n-tuples of 0s and 1s.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 Boolean function is an assignment of 0 or 1 to each of these 2</a:t>
            </a:r>
            <a:r>
              <a:rPr lang="en-US" sz="2800" baseline="30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different n-tuples.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750" dirty="0">
                <a:sym typeface="Symbol" pitchFamily="18" charset="2"/>
              </a:rPr>
              <a:t>Therefore, there are </a:t>
            </a:r>
            <a:r>
              <a:rPr lang="en-US" sz="275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n-US" sz="2750" baseline="3000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n-US" sz="2750" baseline="60000" dirty="0">
                <a:solidFill>
                  <a:srgbClr val="00FFFF"/>
                </a:solidFill>
                <a:sym typeface="Symbol" pitchFamily="18" charset="2"/>
              </a:rPr>
              <a:t>n</a:t>
            </a:r>
            <a:r>
              <a:rPr lang="en-US" sz="2750" dirty="0">
                <a:sym typeface="Symbol" pitchFamily="18" charset="2"/>
              </a:rPr>
              <a:t> different Boolean </a:t>
            </a:r>
            <a:r>
              <a:rPr lang="en-US" sz="2750" dirty="0" smtClean="0">
                <a:sym typeface="Symbol" pitchFamily="18" charset="2"/>
              </a:rPr>
              <a:t>functions</a:t>
            </a:r>
            <a:endParaRPr lang="en-US" sz="2750" dirty="0">
              <a:sym typeface="Symbol" pitchFamily="18" charset="2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E826C32-70BE-4D1D-BE7D-4F7CD376C042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63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5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05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Boolean expressions</a:t>
                </a:r>
                <a:r>
                  <a:rPr lang="en-US" sz="2800" dirty="0">
                    <a:sym typeface="Symbol" pitchFamily="18" charset="2"/>
                  </a:rPr>
                  <a:t> in the variables x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, x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, …, </a:t>
                </a:r>
                <a:r>
                  <a:rPr lang="en-US" sz="2800" dirty="0" err="1">
                    <a:sym typeface="Symbol" pitchFamily="18" charset="2"/>
                  </a:rPr>
                  <a:t>x</a:t>
                </a:r>
                <a:r>
                  <a:rPr lang="en-US" sz="2800" baseline="-25000" dirty="0" err="1">
                    <a:sym typeface="Symbol" pitchFamily="18" charset="2"/>
                  </a:rPr>
                  <a:t>n</a:t>
                </a:r>
                <a:r>
                  <a:rPr lang="en-US" sz="2800" dirty="0">
                    <a:sym typeface="Symbol" pitchFamily="18" charset="2"/>
                  </a:rPr>
                  <a:t> are defined recursively as follows:</a:t>
                </a:r>
              </a:p>
              <a:p>
                <a:pPr marL="0" indent="0" eaLnBrk="1" hangingPunct="1">
                  <a:spcAft>
                    <a:spcPct val="20000"/>
                  </a:spcAft>
                  <a:buFontTx/>
                  <a:buChar char="•"/>
                  <a:defRPr/>
                </a:pPr>
                <a:r>
                  <a:rPr lang="en-US" sz="2800" dirty="0">
                    <a:sym typeface="Symbol" pitchFamily="18" charset="2"/>
                  </a:rPr>
                  <a:t>  0, 1, x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, x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, …, </a:t>
                </a:r>
                <a:r>
                  <a:rPr lang="en-US" sz="2800" dirty="0" err="1">
                    <a:sym typeface="Symbol" pitchFamily="18" charset="2"/>
                  </a:rPr>
                  <a:t>x</a:t>
                </a:r>
                <a:r>
                  <a:rPr lang="en-US" sz="2800" baseline="-25000" dirty="0" err="1">
                    <a:sym typeface="Symbol" pitchFamily="18" charset="2"/>
                  </a:rPr>
                  <a:t>n</a:t>
                </a:r>
                <a:r>
                  <a:rPr lang="en-US" sz="2800" dirty="0">
                    <a:sym typeface="Symbol" pitchFamily="18" charset="2"/>
                  </a:rPr>
                  <a:t> are Boolean expressions.</a:t>
                </a:r>
              </a:p>
              <a:p>
                <a:pPr marL="0" indent="0">
                  <a:spcAft>
                    <a:spcPct val="20000"/>
                  </a:spcAft>
                  <a:buFontTx/>
                  <a:buChar char="•"/>
                  <a:defRPr/>
                </a:pPr>
                <a:r>
                  <a:rPr lang="en-US" sz="2800" dirty="0">
                    <a:sym typeface="Symbol" pitchFamily="18" charset="2"/>
                  </a:rPr>
                  <a:t>  If E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 and E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 are Boolean expressions, then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), </a:t>
                </a:r>
                <a:br>
                  <a:rPr lang="en-US" sz="2800" dirty="0">
                    <a:sym typeface="Symbol" pitchFamily="18" charset="2"/>
                  </a:rPr>
                </a:br>
                <a:r>
                  <a:rPr lang="en-US" sz="2800" dirty="0">
                    <a:sym typeface="Symbol" pitchFamily="18" charset="2"/>
                  </a:rPr>
                  <a:t>   (E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E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), and (E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 + E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) are Boolean expressions.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16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Each Boolean expression represents a Boolean function. The values of this function are obtained by substituting 0 and 1 for the variables in the expression.</a:t>
                </a:r>
              </a:p>
            </p:txBody>
          </p:sp>
        </mc:Choice>
        <mc:Fallback xmlns="">
          <p:sp>
            <p:nvSpPr>
              <p:cNvPr id="750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  <a:blipFill>
                <a:blip r:embed="rId2"/>
                <a:stretch>
                  <a:fillRect l="-1461" t="-1193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0E5267FF-8F12-4A11-9C20-C37A6C250D30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64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595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16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For example, we can create Boolean expression in the variables x, y, and z using the “building blocks”</a:t>
                </a:r>
                <a:br>
                  <a:rPr lang="en-US" sz="2800" dirty="0" smtClean="0">
                    <a:sym typeface="Symbol" pitchFamily="18" charset="2"/>
                  </a:rPr>
                </a:br>
                <a:r>
                  <a:rPr lang="en-US" sz="2800" dirty="0" smtClean="0">
                    <a:sym typeface="Symbol" pitchFamily="18" charset="2"/>
                  </a:rPr>
                  <a:t>0, 1, x, y, and z, and the construction rules: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Since x and y are Boolean expressions, so is </a:t>
                </a:r>
                <a:r>
                  <a:rPr lang="en-US" sz="2800" dirty="0" err="1">
                    <a:sym typeface="Symbol" pitchFamily="18" charset="2"/>
                  </a:rPr>
                  <a:t>xy</a:t>
                </a:r>
                <a:r>
                  <a:rPr lang="en-US" sz="2800" dirty="0">
                    <a:sym typeface="Symbol" pitchFamily="18" charset="2"/>
                  </a:rPr>
                  <a:t>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Since z is a Boolean expression, so is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).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Since </a:t>
                </a:r>
                <a:r>
                  <a:rPr lang="en-US" sz="2800" dirty="0" err="1">
                    <a:sym typeface="Symbol" pitchFamily="18" charset="2"/>
                  </a:rPr>
                  <a:t>xy</a:t>
                </a:r>
                <a:r>
                  <a:rPr lang="en-US" sz="2800" dirty="0">
                    <a:sym typeface="Symbol" pitchFamily="18" charset="2"/>
                  </a:rPr>
                  <a:t> 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) are Boolean expressions, </a:t>
                </a:r>
                <a:br>
                  <a:rPr lang="en-US" sz="2800" dirty="0">
                    <a:sym typeface="Symbol" pitchFamily="18" charset="2"/>
                  </a:rPr>
                </a:br>
                <a:r>
                  <a:rPr lang="en-US" sz="2800" dirty="0">
                    <a:sym typeface="Symbol" pitchFamily="18" charset="2"/>
                  </a:rPr>
                  <a:t>so is </a:t>
                </a:r>
                <a:r>
                  <a:rPr lang="en-US" sz="2800" dirty="0" err="1">
                    <a:sym typeface="Symbol" pitchFamily="18" charset="2"/>
                  </a:rPr>
                  <a:t>xy</a:t>
                </a:r>
                <a:r>
                  <a:rPr lang="en-US" sz="2800" dirty="0">
                    <a:sym typeface="Symbol" pitchFamily="18" charset="2"/>
                  </a:rPr>
                  <a:t> 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).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… and so on…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51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6800"/>
                <a:ext cx="8763000" cy="5105400"/>
              </a:xfrm>
              <a:blipFill>
                <a:blip r:embed="rId2"/>
                <a:stretch>
                  <a:fillRect l="-1461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1A6BD0D7-4FEB-4957-B1F9-D411D4B2D89F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65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1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1600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 dirty="0">
                <a:sym typeface="Symbol" pitchFamily="18" charset="2"/>
              </a:rPr>
              <a:t> Give a Boolean expression for the Boolean function F(x, y) as defined by the following table: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FFE1193-3DD4-48F2-A83F-3B6A9B26864D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66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p:graphicFrame>
        <p:nvGraphicFramePr>
          <p:cNvPr id="752644" name="Group 4"/>
          <p:cNvGraphicFramePr>
            <a:graphicFrameLocks noGrp="1"/>
          </p:cNvGraphicFramePr>
          <p:nvPr>
            <p:extLst/>
          </p:nvPr>
        </p:nvGraphicFramePr>
        <p:xfrm>
          <a:off x="1981200" y="2438400"/>
          <a:ext cx="4876800" cy="2590800"/>
        </p:xfrm>
        <a:graphic>
          <a:graphicData uri="http://schemas.openxmlformats.org/drawingml/2006/table">
            <a:tbl>
              <a:tblPr/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x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y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F(x, y)</a:t>
                      </a:r>
                      <a:endParaRPr kumimoji="0" lang="en-CA" sz="2800" b="0" i="0" u="none" strike="noStrike" cap="none" normalizeH="0" baseline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sym typeface="Symbol" pitchFamily="18" charset="2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52670" name="Rectangle 30"/>
              <p:cNvSpPr>
                <a:spLocks noChangeArrowheads="1"/>
              </p:cNvSpPr>
              <p:nvPr/>
            </p:nvSpPr>
            <p:spPr bwMode="auto">
              <a:xfrm>
                <a:off x="228600" y="5410200"/>
                <a:ext cx="87630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20000"/>
                  </a:spcAft>
                  <a:defRPr/>
                </a:pP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Possible solution:</a:t>
                </a: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dirty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F(x, y)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66FF33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66FF33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66FF33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>
          <p:sp>
            <p:nvSpPr>
              <p:cNvPr id="75267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10200"/>
                <a:ext cx="8763000" cy="609600"/>
              </a:xfrm>
              <a:prstGeom prst="rect">
                <a:avLst/>
              </a:prstGeom>
              <a:blipFill>
                <a:blip r:embed="rId2"/>
                <a:stretch>
                  <a:fillRect l="-1183" t="-8000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3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643" grpId="0" build="p" autoUpdateAnimBg="0"/>
      <p:bldP spid="752670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35814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Another Example:</a:t>
            </a:r>
            <a:endParaRPr lang="en-US" sz="2800">
              <a:sym typeface="Symbol" pitchFamily="18" charset="2"/>
            </a:endParaRP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26CCC24E-F058-4110-BAC6-D62F48441403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67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3668" name="Rectangle 4"/>
              <p:cNvSpPr>
                <a:spLocks noChangeArrowheads="1"/>
              </p:cNvSpPr>
              <p:nvPr/>
            </p:nvSpPr>
            <p:spPr bwMode="auto">
              <a:xfrm>
                <a:off x="5257800" y="838200"/>
                <a:ext cx="35814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20000"/>
                  </a:spcAft>
                  <a:defRPr/>
                </a:pPr>
                <a:r>
                  <a:rPr lang="en-US" b="1" dirty="0" smtClean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Possible solution I: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F(x, y, z)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𝑥𝑧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366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838200"/>
                <a:ext cx="3581400" cy="1295400"/>
              </a:xfrm>
              <a:prstGeom prst="rect">
                <a:avLst/>
              </a:prstGeom>
              <a:blipFill>
                <a:blip r:embed="rId2"/>
                <a:stretch>
                  <a:fillRect l="-3748" t="-5660" r="-681" b="-28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371600"/>
            <a:ext cx="3657600" cy="4660900"/>
            <a:chOff x="240" y="864"/>
            <a:chExt cx="2304" cy="2936"/>
          </a:xfrm>
          <a:solidFill>
            <a:schemeClr val="tx1"/>
          </a:solidFill>
        </p:grpSpPr>
        <p:sp>
          <p:nvSpPr>
            <p:cNvPr id="753670" name="Rectangle 6"/>
            <p:cNvSpPr>
              <a:spLocks noChangeArrowheads="1"/>
            </p:cNvSpPr>
            <p:nvPr/>
          </p:nvSpPr>
          <p:spPr bwMode="auto">
            <a:xfrm>
              <a:off x="1432" y="2168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71" name="Rectangle 7"/>
            <p:cNvSpPr>
              <a:spLocks noChangeArrowheads="1"/>
            </p:cNvSpPr>
            <p:nvPr/>
          </p:nvSpPr>
          <p:spPr bwMode="auto">
            <a:xfrm>
              <a:off x="1432" y="1842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72" name="Rectangle 8"/>
            <p:cNvSpPr>
              <a:spLocks noChangeArrowheads="1"/>
            </p:cNvSpPr>
            <p:nvPr/>
          </p:nvSpPr>
          <p:spPr bwMode="auto">
            <a:xfrm>
              <a:off x="1432" y="1516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73" name="Rectangle 9"/>
            <p:cNvSpPr>
              <a:spLocks noChangeArrowheads="1"/>
            </p:cNvSpPr>
            <p:nvPr/>
          </p:nvSpPr>
          <p:spPr bwMode="auto">
            <a:xfrm>
              <a:off x="1432" y="1190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74" name="Rectangle 10"/>
            <p:cNvSpPr>
              <a:spLocks noChangeArrowheads="1"/>
            </p:cNvSpPr>
            <p:nvPr/>
          </p:nvSpPr>
          <p:spPr bwMode="auto">
            <a:xfrm>
              <a:off x="1432" y="864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F(x, y, z)</a:t>
              </a:r>
            </a:p>
          </p:txBody>
        </p:sp>
        <p:sp>
          <p:nvSpPr>
            <p:cNvPr id="753675" name="Rectangle 11"/>
            <p:cNvSpPr>
              <a:spLocks noChangeArrowheads="1"/>
            </p:cNvSpPr>
            <p:nvPr/>
          </p:nvSpPr>
          <p:spPr bwMode="auto">
            <a:xfrm>
              <a:off x="1035" y="216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76" name="Rectangle 12"/>
            <p:cNvSpPr>
              <a:spLocks noChangeArrowheads="1"/>
            </p:cNvSpPr>
            <p:nvPr/>
          </p:nvSpPr>
          <p:spPr bwMode="auto">
            <a:xfrm>
              <a:off x="1035" y="184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77" name="Rectangle 13"/>
            <p:cNvSpPr>
              <a:spLocks noChangeArrowheads="1"/>
            </p:cNvSpPr>
            <p:nvPr/>
          </p:nvSpPr>
          <p:spPr bwMode="auto">
            <a:xfrm>
              <a:off x="1035" y="151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78" name="Rectangle 14"/>
            <p:cNvSpPr>
              <a:spLocks noChangeArrowheads="1"/>
            </p:cNvSpPr>
            <p:nvPr/>
          </p:nvSpPr>
          <p:spPr bwMode="auto">
            <a:xfrm>
              <a:off x="1035" y="1190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79" name="Rectangle 15"/>
            <p:cNvSpPr>
              <a:spLocks noChangeArrowheads="1"/>
            </p:cNvSpPr>
            <p:nvPr/>
          </p:nvSpPr>
          <p:spPr bwMode="auto">
            <a:xfrm>
              <a:off x="1035" y="86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z</a:t>
              </a:r>
            </a:p>
          </p:txBody>
        </p:sp>
        <p:sp>
          <p:nvSpPr>
            <p:cNvPr id="753680" name="Rectangle 16"/>
            <p:cNvSpPr>
              <a:spLocks noChangeArrowheads="1"/>
            </p:cNvSpPr>
            <p:nvPr/>
          </p:nvSpPr>
          <p:spPr bwMode="auto">
            <a:xfrm>
              <a:off x="637" y="1516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1" name="Rectangle 17"/>
            <p:cNvSpPr>
              <a:spLocks noChangeArrowheads="1"/>
            </p:cNvSpPr>
            <p:nvPr/>
          </p:nvSpPr>
          <p:spPr bwMode="auto">
            <a:xfrm>
              <a:off x="240" y="151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2" name="Rectangle 18"/>
            <p:cNvSpPr>
              <a:spLocks noChangeArrowheads="1"/>
            </p:cNvSpPr>
            <p:nvPr/>
          </p:nvSpPr>
          <p:spPr bwMode="auto">
            <a:xfrm>
              <a:off x="637" y="1842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83" name="Rectangle 19"/>
            <p:cNvSpPr>
              <a:spLocks noChangeArrowheads="1"/>
            </p:cNvSpPr>
            <p:nvPr/>
          </p:nvSpPr>
          <p:spPr bwMode="auto">
            <a:xfrm>
              <a:off x="240" y="184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4" name="Rectangle 20"/>
            <p:cNvSpPr>
              <a:spLocks noChangeArrowheads="1"/>
            </p:cNvSpPr>
            <p:nvPr/>
          </p:nvSpPr>
          <p:spPr bwMode="auto">
            <a:xfrm>
              <a:off x="637" y="2168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685" name="Rectangle 21"/>
            <p:cNvSpPr>
              <a:spLocks noChangeArrowheads="1"/>
            </p:cNvSpPr>
            <p:nvPr/>
          </p:nvSpPr>
          <p:spPr bwMode="auto">
            <a:xfrm>
              <a:off x="240" y="216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6" name="Rectangle 22"/>
            <p:cNvSpPr>
              <a:spLocks noChangeArrowheads="1"/>
            </p:cNvSpPr>
            <p:nvPr/>
          </p:nvSpPr>
          <p:spPr bwMode="auto">
            <a:xfrm>
              <a:off x="637" y="1190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7" name="Rectangle 23"/>
            <p:cNvSpPr>
              <a:spLocks noChangeArrowheads="1"/>
            </p:cNvSpPr>
            <p:nvPr/>
          </p:nvSpPr>
          <p:spPr bwMode="auto">
            <a:xfrm>
              <a:off x="240" y="1190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688" name="Rectangle 24"/>
            <p:cNvSpPr>
              <a:spLocks noChangeArrowheads="1"/>
            </p:cNvSpPr>
            <p:nvPr/>
          </p:nvSpPr>
          <p:spPr bwMode="auto">
            <a:xfrm>
              <a:off x="637" y="864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y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89" name="Rectangle 25"/>
            <p:cNvSpPr>
              <a:spLocks noChangeArrowheads="1"/>
            </p:cNvSpPr>
            <p:nvPr/>
          </p:nvSpPr>
          <p:spPr bwMode="auto">
            <a:xfrm>
              <a:off x="240" y="86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x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0" name="Line 26"/>
            <p:cNvSpPr>
              <a:spLocks noChangeShapeType="1"/>
            </p:cNvSpPr>
            <p:nvPr/>
          </p:nvSpPr>
          <p:spPr bwMode="auto">
            <a:xfrm>
              <a:off x="240" y="1190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1" name="Line 27"/>
            <p:cNvSpPr>
              <a:spLocks noChangeShapeType="1"/>
            </p:cNvSpPr>
            <p:nvPr/>
          </p:nvSpPr>
          <p:spPr bwMode="auto">
            <a:xfrm>
              <a:off x="240" y="1516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2" name="Line 28"/>
            <p:cNvSpPr>
              <a:spLocks noChangeShapeType="1"/>
            </p:cNvSpPr>
            <p:nvPr/>
          </p:nvSpPr>
          <p:spPr bwMode="auto">
            <a:xfrm>
              <a:off x="637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3" name="Line 29"/>
            <p:cNvSpPr>
              <a:spLocks noChangeShapeType="1"/>
            </p:cNvSpPr>
            <p:nvPr/>
          </p:nvSpPr>
          <p:spPr bwMode="auto">
            <a:xfrm>
              <a:off x="1035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4" name="Line 30"/>
            <p:cNvSpPr>
              <a:spLocks noChangeShapeType="1"/>
            </p:cNvSpPr>
            <p:nvPr/>
          </p:nvSpPr>
          <p:spPr bwMode="auto">
            <a:xfrm>
              <a:off x="240" y="864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5" name="Line 31"/>
            <p:cNvSpPr>
              <a:spLocks noChangeShapeType="1"/>
            </p:cNvSpPr>
            <p:nvPr/>
          </p:nvSpPr>
          <p:spPr bwMode="auto">
            <a:xfrm>
              <a:off x="240" y="864"/>
              <a:ext cx="0" cy="163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6" name="Line 32"/>
            <p:cNvSpPr>
              <a:spLocks noChangeShapeType="1"/>
            </p:cNvSpPr>
            <p:nvPr/>
          </p:nvSpPr>
          <p:spPr bwMode="auto">
            <a:xfrm>
              <a:off x="2544" y="864"/>
              <a:ext cx="0" cy="163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7" name="Line 33"/>
            <p:cNvSpPr>
              <a:spLocks noChangeShapeType="1"/>
            </p:cNvSpPr>
            <p:nvPr/>
          </p:nvSpPr>
          <p:spPr bwMode="auto">
            <a:xfrm>
              <a:off x="240" y="2494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8" name="Line 34"/>
            <p:cNvSpPr>
              <a:spLocks noChangeShapeType="1"/>
            </p:cNvSpPr>
            <p:nvPr/>
          </p:nvSpPr>
          <p:spPr bwMode="auto">
            <a:xfrm>
              <a:off x="240" y="2168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699" name="Line 35"/>
            <p:cNvSpPr>
              <a:spLocks noChangeShapeType="1"/>
            </p:cNvSpPr>
            <p:nvPr/>
          </p:nvSpPr>
          <p:spPr bwMode="auto">
            <a:xfrm>
              <a:off x="240" y="1842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00" name="Line 36"/>
            <p:cNvSpPr>
              <a:spLocks noChangeShapeType="1"/>
            </p:cNvSpPr>
            <p:nvPr/>
          </p:nvSpPr>
          <p:spPr bwMode="auto">
            <a:xfrm>
              <a:off x="1432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01" name="Rectangle 37"/>
            <p:cNvSpPr>
              <a:spLocks noChangeArrowheads="1"/>
            </p:cNvSpPr>
            <p:nvPr/>
          </p:nvSpPr>
          <p:spPr bwMode="auto">
            <a:xfrm>
              <a:off x="1432" y="3474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02" name="Rectangle 38"/>
            <p:cNvSpPr>
              <a:spLocks noChangeArrowheads="1"/>
            </p:cNvSpPr>
            <p:nvPr/>
          </p:nvSpPr>
          <p:spPr bwMode="auto">
            <a:xfrm>
              <a:off x="1432" y="3148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03" name="Rectangle 39"/>
            <p:cNvSpPr>
              <a:spLocks noChangeArrowheads="1"/>
            </p:cNvSpPr>
            <p:nvPr/>
          </p:nvSpPr>
          <p:spPr bwMode="auto">
            <a:xfrm>
              <a:off x="1432" y="2822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04" name="Rectangle 40"/>
            <p:cNvSpPr>
              <a:spLocks noChangeArrowheads="1"/>
            </p:cNvSpPr>
            <p:nvPr/>
          </p:nvSpPr>
          <p:spPr bwMode="auto">
            <a:xfrm>
              <a:off x="1432" y="2496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05" name="Rectangle 41"/>
            <p:cNvSpPr>
              <a:spLocks noChangeArrowheads="1"/>
            </p:cNvSpPr>
            <p:nvPr/>
          </p:nvSpPr>
          <p:spPr bwMode="auto">
            <a:xfrm>
              <a:off x="1035" y="347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06" name="Rectangle 42"/>
            <p:cNvSpPr>
              <a:spLocks noChangeArrowheads="1"/>
            </p:cNvSpPr>
            <p:nvPr/>
          </p:nvSpPr>
          <p:spPr bwMode="auto">
            <a:xfrm>
              <a:off x="1035" y="314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07" name="Rectangle 43"/>
            <p:cNvSpPr>
              <a:spLocks noChangeArrowheads="1"/>
            </p:cNvSpPr>
            <p:nvPr/>
          </p:nvSpPr>
          <p:spPr bwMode="auto">
            <a:xfrm>
              <a:off x="1035" y="282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08" name="Rectangle 44"/>
            <p:cNvSpPr>
              <a:spLocks noChangeArrowheads="1"/>
            </p:cNvSpPr>
            <p:nvPr/>
          </p:nvSpPr>
          <p:spPr bwMode="auto">
            <a:xfrm>
              <a:off x="1035" y="249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09" name="Rectangle 45"/>
            <p:cNvSpPr>
              <a:spLocks noChangeArrowheads="1"/>
            </p:cNvSpPr>
            <p:nvPr/>
          </p:nvSpPr>
          <p:spPr bwMode="auto">
            <a:xfrm>
              <a:off x="637" y="3148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10" name="Rectangle 46"/>
            <p:cNvSpPr>
              <a:spLocks noChangeArrowheads="1"/>
            </p:cNvSpPr>
            <p:nvPr/>
          </p:nvSpPr>
          <p:spPr bwMode="auto">
            <a:xfrm>
              <a:off x="240" y="314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11" name="Rectangle 47"/>
            <p:cNvSpPr>
              <a:spLocks noChangeArrowheads="1"/>
            </p:cNvSpPr>
            <p:nvPr/>
          </p:nvSpPr>
          <p:spPr bwMode="auto">
            <a:xfrm>
              <a:off x="637" y="3474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12" name="Rectangle 48"/>
            <p:cNvSpPr>
              <a:spLocks noChangeArrowheads="1"/>
            </p:cNvSpPr>
            <p:nvPr/>
          </p:nvSpPr>
          <p:spPr bwMode="auto">
            <a:xfrm>
              <a:off x="240" y="347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13" name="Rectangle 49"/>
            <p:cNvSpPr>
              <a:spLocks noChangeArrowheads="1"/>
            </p:cNvSpPr>
            <p:nvPr/>
          </p:nvSpPr>
          <p:spPr bwMode="auto">
            <a:xfrm>
              <a:off x="637" y="2822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3714" name="Rectangle 50"/>
            <p:cNvSpPr>
              <a:spLocks noChangeArrowheads="1"/>
            </p:cNvSpPr>
            <p:nvPr/>
          </p:nvSpPr>
          <p:spPr bwMode="auto">
            <a:xfrm>
              <a:off x="240" y="282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3715" name="Rectangle 51"/>
            <p:cNvSpPr>
              <a:spLocks noChangeArrowheads="1"/>
            </p:cNvSpPr>
            <p:nvPr/>
          </p:nvSpPr>
          <p:spPr bwMode="auto">
            <a:xfrm>
              <a:off x="637" y="2496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16" name="Rectangle 52"/>
            <p:cNvSpPr>
              <a:spLocks noChangeArrowheads="1"/>
            </p:cNvSpPr>
            <p:nvPr/>
          </p:nvSpPr>
          <p:spPr bwMode="auto">
            <a:xfrm>
              <a:off x="240" y="249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17" name="Line 53"/>
            <p:cNvSpPr>
              <a:spLocks noChangeShapeType="1"/>
            </p:cNvSpPr>
            <p:nvPr/>
          </p:nvSpPr>
          <p:spPr bwMode="auto">
            <a:xfrm>
              <a:off x="240" y="2822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18" name="Line 54"/>
            <p:cNvSpPr>
              <a:spLocks noChangeShapeType="1"/>
            </p:cNvSpPr>
            <p:nvPr/>
          </p:nvSpPr>
          <p:spPr bwMode="auto">
            <a:xfrm>
              <a:off x="240" y="3148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19" name="Line 55"/>
            <p:cNvSpPr>
              <a:spLocks noChangeShapeType="1"/>
            </p:cNvSpPr>
            <p:nvPr/>
          </p:nvSpPr>
          <p:spPr bwMode="auto">
            <a:xfrm>
              <a:off x="637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0" name="Line 56"/>
            <p:cNvSpPr>
              <a:spLocks noChangeShapeType="1"/>
            </p:cNvSpPr>
            <p:nvPr/>
          </p:nvSpPr>
          <p:spPr bwMode="auto">
            <a:xfrm>
              <a:off x="1035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1" name="Line 57"/>
            <p:cNvSpPr>
              <a:spLocks noChangeShapeType="1"/>
            </p:cNvSpPr>
            <p:nvPr/>
          </p:nvSpPr>
          <p:spPr bwMode="auto">
            <a:xfrm>
              <a:off x="240" y="2496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2" name="Line 58"/>
            <p:cNvSpPr>
              <a:spLocks noChangeShapeType="1"/>
            </p:cNvSpPr>
            <p:nvPr/>
          </p:nvSpPr>
          <p:spPr bwMode="auto">
            <a:xfrm>
              <a:off x="240" y="2496"/>
              <a:ext cx="0" cy="1304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3" name="Line 59"/>
            <p:cNvSpPr>
              <a:spLocks noChangeShapeType="1"/>
            </p:cNvSpPr>
            <p:nvPr/>
          </p:nvSpPr>
          <p:spPr bwMode="auto">
            <a:xfrm>
              <a:off x="2544" y="2496"/>
              <a:ext cx="0" cy="1304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4" name="Line 60"/>
            <p:cNvSpPr>
              <a:spLocks noChangeShapeType="1"/>
            </p:cNvSpPr>
            <p:nvPr/>
          </p:nvSpPr>
          <p:spPr bwMode="auto">
            <a:xfrm>
              <a:off x="240" y="3800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5" name="Line 61"/>
            <p:cNvSpPr>
              <a:spLocks noChangeShapeType="1"/>
            </p:cNvSpPr>
            <p:nvPr/>
          </p:nvSpPr>
          <p:spPr bwMode="auto">
            <a:xfrm>
              <a:off x="240" y="3474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3726" name="Line 62"/>
            <p:cNvSpPr>
              <a:spLocks noChangeShapeType="1"/>
            </p:cNvSpPr>
            <p:nvPr/>
          </p:nvSpPr>
          <p:spPr bwMode="auto">
            <a:xfrm>
              <a:off x="1432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3727" name="Rectangle 63"/>
              <p:cNvSpPr>
                <a:spLocks noChangeArrowheads="1"/>
              </p:cNvSpPr>
              <p:nvPr/>
            </p:nvSpPr>
            <p:spPr bwMode="auto">
              <a:xfrm>
                <a:off x="5257800" y="2590800"/>
                <a:ext cx="37338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20000"/>
                  </a:spcAft>
                  <a:defRPr/>
                </a:pPr>
                <a:r>
                  <a:rPr lang="en-US" b="1" dirty="0">
                    <a:solidFill>
                      <a:srgbClr val="00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Possible solution II: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F(x, y, z)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𝑥𝑧</m:t>
                        </m:r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i="1" dirty="0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endParaRPr lang="en-US" dirty="0"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3727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57800" y="2590800"/>
                <a:ext cx="3733800" cy="1295400"/>
              </a:xfrm>
              <a:prstGeom prst="rect">
                <a:avLst/>
              </a:prstGeom>
              <a:blipFill>
                <a:blip r:embed="rId3"/>
                <a:stretch>
                  <a:fillRect l="-3595" t="-5164" b="-281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8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3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7" grpId="0" build="p" autoUpdateAnimBg="0"/>
      <p:bldP spid="753668" grpId="0" autoUpdateAnimBg="0"/>
      <p:bldP spid="753727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763000" cy="4876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The Boolean functions F and G of n variables are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equal</a:t>
            </a:r>
            <a:r>
              <a:rPr lang="en-US" sz="2800" dirty="0">
                <a:sym typeface="Symbol" pitchFamily="18" charset="2"/>
              </a:rPr>
              <a:t> if and only if F(b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b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b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= G(b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b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b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) whenever b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b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b</a:t>
            </a:r>
            <a:r>
              <a:rPr lang="en-US" sz="2800" baseline="-25000" dirty="0">
                <a:sym typeface="Symbol" pitchFamily="18" charset="2"/>
              </a:rPr>
              <a:t>n</a:t>
            </a:r>
            <a:r>
              <a:rPr lang="en-US" sz="2800" dirty="0">
                <a:sym typeface="Symbol" pitchFamily="18" charset="2"/>
              </a:rPr>
              <a:t> belong to B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4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Two different Boolean expressions that represent </a:t>
            </a:r>
            <a:r>
              <a:rPr lang="en-US" sz="2800" dirty="0" smtClean="0">
                <a:sym typeface="Symbol" pitchFamily="18" charset="2"/>
              </a:rPr>
              <a:t> the </a:t>
            </a:r>
            <a:r>
              <a:rPr lang="en-US" sz="2800" dirty="0">
                <a:sym typeface="Symbol" pitchFamily="18" charset="2"/>
              </a:rPr>
              <a:t>same function are called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equivalent</a:t>
            </a:r>
            <a:r>
              <a:rPr lang="en-US" sz="2800" dirty="0" smtClean="0">
                <a:sym typeface="Symbol" pitchFamily="18" charset="2"/>
              </a:rPr>
              <a:t>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1400" dirty="0">
              <a:sym typeface="Symbol" pitchFamily="18" charset="2"/>
            </a:endParaRP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example, the Boolean expressions </a:t>
            </a:r>
            <a:r>
              <a:rPr lang="en-US" sz="2800" dirty="0" err="1">
                <a:sym typeface="Symbol" pitchFamily="18" charset="2"/>
              </a:rPr>
              <a:t>xy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xy</a:t>
            </a:r>
            <a:r>
              <a:rPr lang="en-US" sz="2800" dirty="0">
                <a:sym typeface="Symbol" pitchFamily="18" charset="2"/>
              </a:rPr>
              <a:t> + 0, and xy1 are equivalent.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endParaRPr lang="en-US" sz="2800" dirty="0">
              <a:sym typeface="Symbol" pitchFamily="18" charset="2"/>
            </a:endParaRP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8F8AEAB5-DA22-42BE-A800-61C4EAB05300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68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3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Boolean Functions and Expressions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1143000"/>
                <a:ext cx="8610600" cy="5029200"/>
              </a:xfrm>
            </p:spPr>
            <p:txBody>
              <a:bodyPr/>
              <a:lstStyle/>
              <a:p>
                <a:pPr marL="0" indent="0"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complement </a:t>
                </a:r>
                <a:r>
                  <a:rPr lang="en-US" sz="2800" dirty="0">
                    <a:sym typeface="Symbol" pitchFamily="18" charset="2"/>
                  </a:rPr>
                  <a:t>of the Boolean function F is the </a:t>
                </a:r>
                <a:r>
                  <a:rPr lang="en-US" sz="2800" dirty="0" smtClean="0">
                    <a:sym typeface="Symbol" pitchFamily="18" charset="2"/>
                  </a:rPr>
                  <a:t>function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, </a:t>
                </a:r>
                <a:r>
                  <a:rPr lang="en-US" sz="2800" dirty="0"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(</a:t>
                </a:r>
                <a:r>
                  <a:rPr lang="en-US" sz="2800" dirty="0">
                    <a:sym typeface="Symbol" pitchFamily="18" charset="2"/>
                  </a:rPr>
                  <a:t>b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, b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, …, b</a:t>
                </a:r>
                <a:r>
                  <a:rPr lang="en-US" sz="2800" baseline="-25000" dirty="0">
                    <a:sym typeface="Symbol" pitchFamily="18" charset="2"/>
                  </a:rPr>
                  <a:t>n</a:t>
                </a:r>
                <a:r>
                  <a:rPr lang="en-US" sz="2800" dirty="0">
                    <a:sym typeface="Symbol" pitchFamily="18" charset="2"/>
                  </a:rPr>
                  <a:t>) </a:t>
                </a:r>
                <a:r>
                  <a:rPr lang="en-US" sz="2800" dirty="0" smtClean="0">
                    <a:sym typeface="Symbol" pitchFamily="18" charset="2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𝐹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ym typeface="Symbol" pitchFamily="18" charset="2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ym typeface="Symbol" pitchFamily="18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dirty="0">
                            <a:sym typeface="Symbol" pitchFamily="18" charset="2"/>
                          </a:rPr>
                          <m:t>bn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>
                  <a:spcAft>
                    <a:spcPct val="20000"/>
                  </a:spcAft>
                  <a:defRPr/>
                </a:pPr>
                <a:endParaRPr lang="en-US" sz="10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Let F and G be Boolean functions of degree n. The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Boolean sum F+G</a:t>
                </a:r>
                <a:r>
                  <a:rPr lang="en-US" sz="2800" dirty="0">
                    <a:sym typeface="Symbol" pitchFamily="18" charset="2"/>
                  </a:rPr>
                  <a:t> and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Boolean product FG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are  </a:t>
                </a:r>
                <a:r>
                  <a:rPr lang="en-US" sz="2800" dirty="0">
                    <a:sym typeface="Symbol" pitchFamily="18" charset="2"/>
                  </a:rPr>
                  <a:t>then defined </a:t>
                </a:r>
                <a:r>
                  <a:rPr lang="en-US" sz="2800" dirty="0" smtClean="0">
                    <a:sym typeface="Symbol" pitchFamily="18" charset="2"/>
                  </a:rPr>
                  <a:t>by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10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600" dirty="0">
                    <a:sym typeface="Symbol" pitchFamily="18" charset="2"/>
                  </a:rPr>
                  <a:t>(F + G)(b</a:t>
                </a:r>
                <a:r>
                  <a:rPr lang="en-US" sz="2600" baseline="-25000" dirty="0">
                    <a:sym typeface="Symbol" pitchFamily="18" charset="2"/>
                  </a:rPr>
                  <a:t>1</a:t>
                </a:r>
                <a:r>
                  <a:rPr lang="en-US" sz="2600" dirty="0">
                    <a:sym typeface="Symbol" pitchFamily="18" charset="2"/>
                  </a:rPr>
                  <a:t>, b</a:t>
                </a:r>
                <a:r>
                  <a:rPr lang="en-US" sz="2600" baseline="-25000" dirty="0">
                    <a:sym typeface="Symbol" pitchFamily="18" charset="2"/>
                  </a:rPr>
                  <a:t>2</a:t>
                </a:r>
                <a:r>
                  <a:rPr lang="en-US" sz="2600" dirty="0">
                    <a:sym typeface="Symbol" pitchFamily="18" charset="2"/>
                  </a:rPr>
                  <a:t>, …, </a:t>
                </a:r>
                <a:r>
                  <a:rPr lang="en-US" sz="2600" dirty="0" err="1">
                    <a:sym typeface="Symbol" pitchFamily="18" charset="2"/>
                  </a:rPr>
                  <a:t>b</a:t>
                </a:r>
                <a:r>
                  <a:rPr lang="en-US" sz="2600" baseline="-25000" dirty="0" err="1">
                    <a:sym typeface="Symbol" pitchFamily="18" charset="2"/>
                  </a:rPr>
                  <a:t>n</a:t>
                </a:r>
                <a:r>
                  <a:rPr lang="en-US" sz="2600" dirty="0" smtClean="0">
                    <a:sym typeface="Symbol" pitchFamily="18" charset="2"/>
                  </a:rPr>
                  <a:t>) = F(b</a:t>
                </a:r>
                <a:r>
                  <a:rPr lang="en-US" sz="2600" baseline="-25000" dirty="0" smtClean="0">
                    <a:sym typeface="Symbol" pitchFamily="18" charset="2"/>
                  </a:rPr>
                  <a:t>1</a:t>
                </a:r>
                <a:r>
                  <a:rPr lang="en-US" sz="2600" dirty="0">
                    <a:sym typeface="Symbol" pitchFamily="18" charset="2"/>
                  </a:rPr>
                  <a:t>, b</a:t>
                </a:r>
                <a:r>
                  <a:rPr lang="en-US" sz="2600" baseline="-25000" dirty="0">
                    <a:sym typeface="Symbol" pitchFamily="18" charset="2"/>
                  </a:rPr>
                  <a:t>2</a:t>
                </a:r>
                <a:r>
                  <a:rPr lang="en-US" sz="2600" dirty="0">
                    <a:sym typeface="Symbol" pitchFamily="18" charset="2"/>
                  </a:rPr>
                  <a:t>, …, </a:t>
                </a:r>
                <a:r>
                  <a:rPr lang="en-US" sz="2600" dirty="0" err="1">
                    <a:sym typeface="Symbol" pitchFamily="18" charset="2"/>
                  </a:rPr>
                  <a:t>b</a:t>
                </a:r>
                <a:r>
                  <a:rPr lang="en-US" sz="2600" baseline="-25000" dirty="0" err="1">
                    <a:sym typeface="Symbol" pitchFamily="18" charset="2"/>
                  </a:rPr>
                  <a:t>n</a:t>
                </a:r>
                <a:r>
                  <a:rPr lang="en-US" sz="2600" dirty="0" smtClean="0">
                    <a:sym typeface="Symbol" pitchFamily="18" charset="2"/>
                  </a:rPr>
                  <a:t>)+G(b</a:t>
                </a:r>
                <a:r>
                  <a:rPr lang="en-US" sz="2600" baseline="-25000" dirty="0" smtClean="0">
                    <a:sym typeface="Symbol" pitchFamily="18" charset="2"/>
                  </a:rPr>
                  <a:t>1</a:t>
                </a:r>
                <a:r>
                  <a:rPr lang="en-US" sz="2600" dirty="0">
                    <a:sym typeface="Symbol" pitchFamily="18" charset="2"/>
                  </a:rPr>
                  <a:t>, b</a:t>
                </a:r>
                <a:r>
                  <a:rPr lang="en-US" sz="2600" baseline="-25000" dirty="0">
                    <a:sym typeface="Symbol" pitchFamily="18" charset="2"/>
                  </a:rPr>
                  <a:t>2</a:t>
                </a:r>
                <a:r>
                  <a:rPr lang="en-US" sz="2600" dirty="0">
                    <a:sym typeface="Symbol" pitchFamily="18" charset="2"/>
                  </a:rPr>
                  <a:t>, …, </a:t>
                </a:r>
                <a:r>
                  <a:rPr lang="en-US" sz="2600" dirty="0" err="1">
                    <a:sym typeface="Symbol" pitchFamily="18" charset="2"/>
                  </a:rPr>
                  <a:t>b</a:t>
                </a:r>
                <a:r>
                  <a:rPr lang="en-US" sz="2600" baseline="-25000" dirty="0" err="1">
                    <a:sym typeface="Symbol" pitchFamily="18" charset="2"/>
                  </a:rPr>
                  <a:t>n</a:t>
                </a:r>
                <a:r>
                  <a:rPr lang="en-US" sz="2600" dirty="0" smtClean="0">
                    <a:sym typeface="Symbol" pitchFamily="18" charset="2"/>
                  </a:rPr>
                  <a:t>)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10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700" dirty="0">
                    <a:sym typeface="Symbol" pitchFamily="18" charset="2"/>
                  </a:rPr>
                  <a:t>(FG)(b</a:t>
                </a:r>
                <a:r>
                  <a:rPr lang="en-US" sz="2700" baseline="-25000" dirty="0">
                    <a:sym typeface="Symbol" pitchFamily="18" charset="2"/>
                  </a:rPr>
                  <a:t>1</a:t>
                </a:r>
                <a:r>
                  <a:rPr lang="en-US" sz="2700" dirty="0">
                    <a:sym typeface="Symbol" pitchFamily="18" charset="2"/>
                  </a:rPr>
                  <a:t>, b</a:t>
                </a:r>
                <a:r>
                  <a:rPr lang="en-US" sz="2700" baseline="-25000" dirty="0">
                    <a:sym typeface="Symbol" pitchFamily="18" charset="2"/>
                  </a:rPr>
                  <a:t>2</a:t>
                </a:r>
                <a:r>
                  <a:rPr lang="en-US" sz="2700" dirty="0">
                    <a:sym typeface="Symbol" pitchFamily="18" charset="2"/>
                  </a:rPr>
                  <a:t>, …, b</a:t>
                </a:r>
                <a:r>
                  <a:rPr lang="en-US" sz="2700" baseline="-25000" dirty="0">
                    <a:sym typeface="Symbol" pitchFamily="18" charset="2"/>
                  </a:rPr>
                  <a:t>n</a:t>
                </a:r>
                <a:r>
                  <a:rPr lang="en-US" sz="2700" dirty="0">
                    <a:sym typeface="Symbol" pitchFamily="18" charset="2"/>
                  </a:rPr>
                  <a:t>) = F(b</a:t>
                </a:r>
                <a:r>
                  <a:rPr lang="en-US" sz="2700" baseline="-25000" dirty="0">
                    <a:sym typeface="Symbol" pitchFamily="18" charset="2"/>
                  </a:rPr>
                  <a:t>1</a:t>
                </a:r>
                <a:r>
                  <a:rPr lang="en-US" sz="2700" dirty="0">
                    <a:sym typeface="Symbol" pitchFamily="18" charset="2"/>
                  </a:rPr>
                  <a:t>, b</a:t>
                </a:r>
                <a:r>
                  <a:rPr lang="en-US" sz="2700" baseline="-25000" dirty="0">
                    <a:sym typeface="Symbol" pitchFamily="18" charset="2"/>
                  </a:rPr>
                  <a:t>2</a:t>
                </a:r>
                <a:r>
                  <a:rPr lang="en-US" sz="2700" dirty="0">
                    <a:sym typeface="Symbol" pitchFamily="18" charset="2"/>
                  </a:rPr>
                  <a:t>, …, b</a:t>
                </a:r>
                <a:r>
                  <a:rPr lang="en-US" sz="2700" baseline="-25000" dirty="0">
                    <a:sym typeface="Symbol" pitchFamily="18" charset="2"/>
                  </a:rPr>
                  <a:t>n</a:t>
                </a:r>
                <a:r>
                  <a:rPr lang="en-US" sz="2700" dirty="0">
                    <a:sym typeface="Symbol" pitchFamily="18" charset="2"/>
                  </a:rPr>
                  <a:t>) G(b</a:t>
                </a:r>
                <a:r>
                  <a:rPr lang="en-US" sz="2700" baseline="-25000" dirty="0">
                    <a:sym typeface="Symbol" pitchFamily="18" charset="2"/>
                  </a:rPr>
                  <a:t>1</a:t>
                </a:r>
                <a:r>
                  <a:rPr lang="en-US" sz="2700" dirty="0">
                    <a:sym typeface="Symbol" pitchFamily="18" charset="2"/>
                  </a:rPr>
                  <a:t>, b</a:t>
                </a:r>
                <a:r>
                  <a:rPr lang="en-US" sz="2700" baseline="-25000" dirty="0">
                    <a:sym typeface="Symbol" pitchFamily="18" charset="2"/>
                  </a:rPr>
                  <a:t>2</a:t>
                </a:r>
                <a:r>
                  <a:rPr lang="en-US" sz="2700" dirty="0">
                    <a:sym typeface="Symbol" pitchFamily="18" charset="2"/>
                  </a:rPr>
                  <a:t>, …, b</a:t>
                </a:r>
                <a:r>
                  <a:rPr lang="en-US" sz="2700" baseline="-25000" dirty="0">
                    <a:sym typeface="Symbol" pitchFamily="18" charset="2"/>
                  </a:rPr>
                  <a:t>n</a:t>
                </a:r>
                <a:r>
                  <a:rPr lang="en-US" sz="2700" dirty="0">
                    <a:sym typeface="Symbol" pitchFamily="18" charset="2"/>
                  </a:rPr>
                  <a:t>)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28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577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610600" cy="5029200"/>
              </a:xfrm>
              <a:blipFill>
                <a:blip r:embed="rId2"/>
                <a:stretch>
                  <a:fillRect l="-1487" t="-1333" r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F0A4E260-486D-40C8-87D5-FE8A0084329B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69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6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G = (V, E) be a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directed graph</a:t>
            </a:r>
            <a:r>
              <a:rPr lang="en-US" sz="2800" dirty="0">
                <a:sym typeface="Symbol" pitchFamily="18" charset="2"/>
              </a:rPr>
              <a:t> with |V| = n. Suppose that the vertices of G are listed in arbitrary order as 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v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dirty="0" err="1">
                <a:sym typeface="Symbol" pitchFamily="18" charset="2"/>
              </a:rPr>
              <a:t>.</a:t>
            </a:r>
            <a:r>
              <a:rPr lang="en-US" sz="2800" dirty="0">
                <a:sym typeface="Symbol" pitchFamily="18" charset="2"/>
              </a:rPr>
              <a:t>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adjacency matrix</a:t>
            </a:r>
            <a:r>
              <a:rPr lang="en-US" sz="2800" dirty="0">
                <a:sym typeface="Symbol" pitchFamily="18" charset="2"/>
              </a:rPr>
              <a:t> A (or A</a:t>
            </a:r>
            <a:r>
              <a:rPr lang="en-US" sz="2800" baseline="-25000" dirty="0">
                <a:sym typeface="Symbol" pitchFamily="18" charset="2"/>
              </a:rPr>
              <a:t>G</a:t>
            </a:r>
            <a:r>
              <a:rPr lang="en-US" sz="2800" dirty="0">
                <a:sym typeface="Symbol" pitchFamily="18" charset="2"/>
              </a:rPr>
              <a:t>) of G, with respect to this listing of the vertices, is the </a:t>
            </a:r>
            <a:r>
              <a:rPr lang="en-US" sz="2800" dirty="0" err="1">
                <a:sym typeface="Symbol" pitchFamily="18" charset="2"/>
              </a:rPr>
              <a:t>nn</a:t>
            </a:r>
            <a:r>
              <a:rPr lang="en-US" sz="2800" dirty="0">
                <a:sym typeface="Symbol" pitchFamily="18" charset="2"/>
              </a:rPr>
              <a:t> zero-one matrix with 1 as its (</a:t>
            </a:r>
            <a:r>
              <a:rPr lang="en-US" sz="28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j)</a:t>
            </a:r>
            <a:r>
              <a:rPr lang="en-US" sz="2800" dirty="0" err="1">
                <a:sym typeface="Symbol" pitchFamily="18" charset="2"/>
              </a:rPr>
              <a:t>th</a:t>
            </a:r>
            <a:r>
              <a:rPr lang="en-US" sz="2800" dirty="0">
                <a:sym typeface="Symbol" pitchFamily="18" charset="2"/>
              </a:rPr>
              <a:t> entry when there is an edge from 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to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, and 0 otherwise.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In other words, for an adjacency matrix A = [</a:t>
            </a: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], 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1 	if (v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) is an edge of G,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 err="1">
                <a:sym typeface="Symbol" pitchFamily="18" charset="2"/>
              </a:rPr>
              <a:t>a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0	         otherwise.</a:t>
            </a:r>
            <a:endParaRPr lang="en-US" sz="2800" b="1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E54FBD5F-782C-4E07-B3FE-EA276CECB258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7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2590800"/>
            <a:ext cx="730167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Identities</a:t>
            </a:r>
            <a:endParaRPr lang="en-CA" sz="3600" dirty="0"/>
          </a:p>
        </p:txBody>
      </p:sp>
      <p:sp>
        <p:nvSpPr>
          <p:cNvPr id="7618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86800" cy="1447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There are useful identities of Boolean expressions that can help us to transform an expression A into an equivalent expression B, e.g.:</a:t>
            </a:r>
            <a:endParaRPr lang="en-US" sz="2800" dirty="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6278442-3778-415A-B051-66876C8A6535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70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Identities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18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85800"/>
                <a:ext cx="8839200" cy="5562600"/>
              </a:xfrm>
            </p:spPr>
            <p:txBody>
              <a:bodyPr/>
              <a:lstStyle/>
              <a:p>
                <a:pPr marL="0" indent="0"/>
                <a:r>
                  <a:rPr lang="en-US" sz="2300" dirty="0" smtClean="0"/>
                  <a:t>These </a:t>
                </a:r>
                <a:r>
                  <a:rPr lang="en-US" sz="2300" dirty="0"/>
                  <a:t>identities </a:t>
                </a:r>
                <a:r>
                  <a:rPr lang="en-US" sz="2300" dirty="0" smtClean="0"/>
                  <a:t>come </a:t>
                </a:r>
                <a:r>
                  <a:rPr lang="en-US" sz="2300" dirty="0"/>
                  <a:t>in </a:t>
                </a:r>
                <a:r>
                  <a:rPr lang="en-US" sz="2300" dirty="0" smtClean="0"/>
                  <a:t>pairs. To </a:t>
                </a:r>
                <a:r>
                  <a:rPr lang="en-US" sz="2300" dirty="0"/>
                  <a:t>explain the relationship between the two identities in each </a:t>
                </a:r>
                <a:r>
                  <a:rPr lang="en-US" sz="2300" dirty="0" smtClean="0"/>
                  <a:t>pair we </a:t>
                </a:r>
                <a:r>
                  <a:rPr lang="en-US" sz="2300" dirty="0"/>
                  <a:t>use the concept of a dual. </a:t>
                </a:r>
                <a:endParaRPr lang="en-US" sz="2300" dirty="0" smtClean="0"/>
              </a:p>
              <a:p>
                <a:pPr marL="0" indent="0"/>
                <a:r>
                  <a:rPr lang="en-US" sz="2300" dirty="0" smtClean="0"/>
                  <a:t>The </a:t>
                </a:r>
                <a:r>
                  <a:rPr lang="en-US" sz="2300" b="1" dirty="0">
                    <a:solidFill>
                      <a:srgbClr val="00FFFF"/>
                    </a:solidFill>
                  </a:rPr>
                  <a:t>dual</a:t>
                </a:r>
                <a:r>
                  <a:rPr lang="en-US" sz="2300" b="1" dirty="0"/>
                  <a:t> </a:t>
                </a:r>
                <a:r>
                  <a:rPr lang="en-US" sz="2300" dirty="0"/>
                  <a:t>of a Boolean expression is obtained by </a:t>
                </a:r>
                <a:r>
                  <a:rPr lang="en-US" sz="2300" dirty="0" smtClean="0"/>
                  <a:t>interchanging Boolean </a:t>
                </a:r>
                <a:r>
                  <a:rPr lang="en-US" sz="2300" dirty="0"/>
                  <a:t>sums and Boolean products and interchanging 0s and </a:t>
                </a:r>
                <a:r>
                  <a:rPr lang="en-US" sz="2300" dirty="0" smtClean="0"/>
                  <a:t>1s.</a:t>
                </a:r>
              </a:p>
              <a:p>
                <a:pPr marL="0" indent="0"/>
                <a:r>
                  <a:rPr lang="en-US" sz="2300" dirty="0" smtClean="0"/>
                  <a:t>The </a:t>
                </a:r>
                <a:r>
                  <a:rPr lang="en-US" sz="2300" dirty="0"/>
                  <a:t>dual of a Boolean function F represented by a Boolean expression is the function </a:t>
                </a:r>
                <a:r>
                  <a:rPr lang="en-US" sz="2300" dirty="0" smtClean="0"/>
                  <a:t>represented by </a:t>
                </a:r>
                <a:r>
                  <a:rPr lang="en-US" sz="2300" dirty="0"/>
                  <a:t>the dual of this expression. </a:t>
                </a:r>
                <a:endParaRPr lang="en-US" sz="2300" dirty="0" smtClean="0"/>
              </a:p>
              <a:p>
                <a:pPr marL="0" indent="0"/>
                <a:r>
                  <a:rPr lang="en-US" sz="2300" dirty="0" smtClean="0"/>
                  <a:t>This </a:t>
                </a:r>
                <a:r>
                  <a:rPr lang="en-US" sz="2300" dirty="0"/>
                  <a:t>dual function,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300" dirty="0"/>
                  <a:t>, does not depend on </a:t>
                </a:r>
                <a:r>
                  <a:rPr lang="en-US" sz="2300" dirty="0" smtClean="0"/>
                  <a:t>the particular </a:t>
                </a:r>
                <a:r>
                  <a:rPr lang="en-US" sz="2300" dirty="0"/>
                  <a:t>Boolean expression used to represent F. </a:t>
                </a:r>
                <a:endParaRPr lang="en-US" sz="2300" dirty="0" smtClean="0"/>
              </a:p>
              <a:p>
                <a:pPr marL="0" indent="0"/>
                <a:r>
                  <a:rPr lang="en-US" sz="2300" dirty="0" smtClean="0"/>
                  <a:t>An </a:t>
                </a:r>
                <a:r>
                  <a:rPr lang="en-US" sz="2300" dirty="0"/>
                  <a:t>identity between functions </a:t>
                </a:r>
                <a:r>
                  <a:rPr lang="en-US" sz="2300" dirty="0" smtClean="0"/>
                  <a:t>represented by </a:t>
                </a:r>
                <a:r>
                  <a:rPr lang="en-US" sz="2300" dirty="0"/>
                  <a:t>Boolean expressions remains valid when the duals of both sides of the identity are taken</a:t>
                </a:r>
                <a:r>
                  <a:rPr lang="en-US" sz="2300" dirty="0" smtClean="0"/>
                  <a:t>. </a:t>
                </a:r>
                <a:r>
                  <a:rPr lang="en-US" sz="2300" dirty="0"/>
                  <a:t>This result, called the </a:t>
                </a:r>
                <a:r>
                  <a:rPr lang="en-US" sz="2300" b="1" dirty="0">
                    <a:solidFill>
                      <a:srgbClr val="00FFFF"/>
                    </a:solidFill>
                  </a:rPr>
                  <a:t>duality principle</a:t>
                </a:r>
                <a:r>
                  <a:rPr lang="en-US" sz="2300" dirty="0"/>
                  <a:t>, </a:t>
                </a:r>
                <a:r>
                  <a:rPr lang="en-US" sz="2300" dirty="0" smtClean="0"/>
                  <a:t>is useful </a:t>
                </a:r>
                <a:r>
                  <a:rPr lang="en-US" sz="2300" dirty="0"/>
                  <a:t>for obtaining new identities.</a:t>
                </a:r>
                <a:endParaRPr lang="en-US" sz="2300" dirty="0">
                  <a:solidFill>
                    <a:srgbClr val="66FF33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6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85800"/>
                <a:ext cx="8839200" cy="5562600"/>
              </a:xfrm>
              <a:blipFill>
                <a:blip r:embed="rId2"/>
                <a:stretch>
                  <a:fillRect l="-1034" t="-877" r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96278442-3778-415A-B051-66876C8A6535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71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59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Definition of a Boolean Algebra</a:t>
            </a:r>
            <a:endParaRPr lang="en-CA" sz="360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All the properties of Boolean functions and expressions that we have discovered also apply to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other mathematical structures</a:t>
            </a:r>
            <a:r>
              <a:rPr lang="en-US" sz="2800" dirty="0">
                <a:sym typeface="Symbol" pitchFamily="18" charset="2"/>
              </a:rPr>
              <a:t> such as propositions and sets and the operations defined on them.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If we can show that a particular structure is a Boolean algebra, then we know that all results established about Boolean algebras apply to this structure.</a:t>
            </a:r>
          </a:p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For this purpose, we need an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abstract </a:t>
            </a:r>
            <a:r>
              <a:rPr lang="en-US" sz="2800" b="1" dirty="0" smtClean="0">
                <a:solidFill>
                  <a:srgbClr val="00FFFF"/>
                </a:solidFill>
                <a:sym typeface="Symbol" pitchFamily="18" charset="2"/>
              </a:rPr>
              <a:t>definition  </a:t>
            </a:r>
            <a:r>
              <a:rPr lang="en-US" sz="2800" dirty="0" smtClean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of a Boolean algebra.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CFADD6B2-D154-4AB5-BC46-8C74BE375C76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72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93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Definition of a Boolean Algebra</a:t>
            </a:r>
            <a:endParaRPr lang="en-CA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14400"/>
                <a:ext cx="8686800" cy="51816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b="1" dirty="0" smtClean="0">
                    <a:solidFill>
                      <a:srgbClr val="00FFFF"/>
                    </a:solidFill>
                    <a:sym typeface="Symbol" pitchFamily="18" charset="2"/>
                  </a:rPr>
                  <a:t>Definition:</a:t>
                </a:r>
                <a:r>
                  <a:rPr lang="en-US" sz="2800" dirty="0">
                    <a:sym typeface="Symbol" pitchFamily="18" charset="2"/>
                  </a:rPr>
                  <a:t> A Boolean algebra is a set B with two binary operations  and , elements 0 and 1, and a unary operation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 such </a:t>
                </a:r>
                <a:r>
                  <a:rPr lang="en-US" sz="2800" dirty="0">
                    <a:sym typeface="Symbol" pitchFamily="18" charset="2"/>
                  </a:rPr>
                  <a:t>that the following properties hold for all x, y, and z in B: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x  0 = x   and   x  1 = x    </a:t>
                </a:r>
                <a:r>
                  <a:rPr lang="en-US" sz="2800" dirty="0" smtClean="0">
                    <a:sym typeface="Symbol" pitchFamily="18" charset="2"/>
                  </a:rPr>
                  <a:t>       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(identity laws)</a:t>
                </a:r>
              </a:p>
              <a:p>
                <a:pPr marL="0" indent="0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x 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) </a:t>
                </a:r>
                <a:r>
                  <a:rPr lang="en-US" sz="2800" dirty="0">
                    <a:sym typeface="Symbol" pitchFamily="18" charset="2"/>
                  </a:rPr>
                  <a:t>= 1   and   x  </a:t>
                </a:r>
                <a:r>
                  <a:rPr lang="en-US" sz="2800" dirty="0" smtClean="0"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) </a:t>
                </a:r>
                <a:r>
                  <a:rPr lang="en-US" sz="2800" dirty="0">
                    <a:sym typeface="Symbol" pitchFamily="18" charset="2"/>
                  </a:rPr>
                  <a:t>= 0  </a:t>
                </a:r>
                <a:r>
                  <a:rPr lang="en-US" sz="2800" dirty="0" smtClean="0">
                    <a:sym typeface="Symbol" pitchFamily="18" charset="2"/>
                  </a:rPr>
                  <a:t>   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(domination laws)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(x  y)  z = x  (y  z)   and   </a:t>
                </a:r>
                <a:br>
                  <a:rPr lang="en-US" sz="2800" dirty="0">
                    <a:sym typeface="Symbol" pitchFamily="18" charset="2"/>
                  </a:rPr>
                </a:br>
                <a:r>
                  <a:rPr lang="en-US" sz="2800" dirty="0">
                    <a:sym typeface="Symbol" pitchFamily="18" charset="2"/>
                  </a:rPr>
                  <a:t>(x  y)  z = x  (y  z)    </a:t>
                </a:r>
                <a:r>
                  <a:rPr lang="en-US" sz="2800" dirty="0" smtClean="0">
                    <a:sym typeface="Symbol" pitchFamily="18" charset="2"/>
                  </a:rPr>
                  <a:t>            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(associative laws)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750" dirty="0">
                    <a:sym typeface="Symbol" pitchFamily="18" charset="2"/>
                  </a:rPr>
                  <a:t>x  y = y  x  </a:t>
                </a:r>
                <a:r>
                  <a:rPr lang="en-US" sz="2750" dirty="0" smtClean="0">
                    <a:sym typeface="Symbol" pitchFamily="18" charset="2"/>
                  </a:rPr>
                  <a:t>and </a:t>
                </a:r>
                <a:r>
                  <a:rPr lang="en-US" sz="2750" dirty="0">
                    <a:sym typeface="Symbol" pitchFamily="18" charset="2"/>
                  </a:rPr>
                  <a:t>x  y = y  x </a:t>
                </a:r>
                <a:r>
                  <a:rPr lang="en-US" sz="2750" dirty="0" smtClean="0">
                    <a:sym typeface="Symbol" pitchFamily="18" charset="2"/>
                  </a:rPr>
                  <a:t>  </a:t>
                </a:r>
                <a:r>
                  <a:rPr lang="en-US" sz="2750" dirty="0">
                    <a:solidFill>
                      <a:srgbClr val="66FF33"/>
                    </a:solidFill>
                    <a:sym typeface="Symbol" pitchFamily="18" charset="2"/>
                  </a:rPr>
                  <a:t>(commutative laws)</a:t>
                </a:r>
              </a:p>
              <a:p>
                <a:pPr marL="0" indent="0" eaLnBrk="1" hangingPunct="1">
                  <a:lnSpc>
                    <a:spcPct val="90000"/>
                  </a:lnSpc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x  (y  z) = (x  y)  (x  z) and</a:t>
                </a:r>
                <a:br>
                  <a:rPr lang="en-US" sz="2800" dirty="0">
                    <a:sym typeface="Symbol" pitchFamily="18" charset="2"/>
                  </a:rPr>
                </a:br>
                <a:r>
                  <a:rPr lang="en-US" sz="2800" dirty="0">
                    <a:sym typeface="Symbol" pitchFamily="18" charset="2"/>
                  </a:rPr>
                  <a:t>x  (y  z) = (x  y)  (x  z)      </a:t>
                </a:r>
                <a:r>
                  <a:rPr lang="en-US" sz="2800" dirty="0" smtClean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66FF33"/>
                    </a:solidFill>
                    <a:sym typeface="Symbol" pitchFamily="18" charset="2"/>
                  </a:rPr>
                  <a:t>(</a:t>
                </a:r>
                <a:r>
                  <a:rPr lang="en-US" sz="2800" dirty="0">
                    <a:solidFill>
                      <a:srgbClr val="66FF33"/>
                    </a:solidFill>
                    <a:sym typeface="Symbol" pitchFamily="18" charset="2"/>
                  </a:rPr>
                  <a:t>distributive laws)</a:t>
                </a:r>
              </a:p>
            </p:txBody>
          </p:sp>
        </mc:Choice>
        <mc:Fallback xmlns="">
          <p:sp>
            <p:nvSpPr>
              <p:cNvPr id="76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14400"/>
                <a:ext cx="8686800" cy="5181600"/>
              </a:xfrm>
              <a:blipFill>
                <a:blip r:embed="rId2"/>
                <a:stretch>
                  <a:fillRect l="-1474" t="-2000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A132889-3767-4101-9522-B7865BA0E8DB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73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32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95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Representing Boolean Functions</a:t>
            </a:r>
            <a:endParaRPr lang="en-CA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46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990600"/>
                <a:ext cx="8763000" cy="5181600"/>
              </a:xfrm>
            </p:spPr>
            <p:txBody>
              <a:bodyPr/>
              <a:lstStyle/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 smtClean="0">
                    <a:sym typeface="Symbol" pitchFamily="18" charset="2"/>
                  </a:rPr>
                  <a:t>There is a simple method for deriving a Boolean expression for a function that is defined by a table. This method is based on </a:t>
                </a:r>
                <a:r>
                  <a:rPr lang="en-US" sz="2800" b="1" dirty="0" err="1">
                    <a:solidFill>
                      <a:srgbClr val="00FFFF"/>
                    </a:solidFill>
                    <a:sym typeface="Symbol" pitchFamily="18" charset="2"/>
                  </a:rPr>
                  <a:t>minterms</a:t>
                </a:r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12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Definition:</a:t>
                </a:r>
                <a:r>
                  <a:rPr lang="en-US" sz="2800" dirty="0">
                    <a:sym typeface="Symbol" pitchFamily="18" charset="2"/>
                  </a:rPr>
                  <a:t> A </a:t>
                </a:r>
                <a:r>
                  <a:rPr lang="en-US" sz="2800" b="1" dirty="0">
                    <a:solidFill>
                      <a:srgbClr val="00FFFF"/>
                    </a:solidFill>
                    <a:sym typeface="Symbol" pitchFamily="18" charset="2"/>
                  </a:rPr>
                  <a:t>literal </a:t>
                </a:r>
                <a:r>
                  <a:rPr lang="en-US" sz="2800" dirty="0">
                    <a:sym typeface="Symbol" pitchFamily="18" charset="2"/>
                  </a:rPr>
                  <a:t>is a Boolean variable or its complement. A </a:t>
                </a:r>
                <a:r>
                  <a:rPr lang="en-US" sz="2800" b="1" dirty="0" err="1">
                    <a:solidFill>
                      <a:srgbClr val="00FFFF"/>
                    </a:solidFill>
                    <a:sym typeface="Symbol" pitchFamily="18" charset="2"/>
                  </a:rPr>
                  <a:t>minterm</a:t>
                </a:r>
                <a:r>
                  <a:rPr lang="en-US" sz="2800" dirty="0">
                    <a:sym typeface="Symbol" pitchFamily="18" charset="2"/>
                  </a:rPr>
                  <a:t> of the Boolean variables x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, x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, …, </a:t>
                </a:r>
                <a:r>
                  <a:rPr lang="en-US" sz="2800" dirty="0" err="1">
                    <a:sym typeface="Symbol" pitchFamily="18" charset="2"/>
                  </a:rPr>
                  <a:t>x</a:t>
                </a:r>
                <a:r>
                  <a:rPr lang="en-US" sz="2800" baseline="-25000" dirty="0" err="1">
                    <a:sym typeface="Symbol" pitchFamily="18" charset="2"/>
                  </a:rPr>
                  <a:t>n</a:t>
                </a:r>
                <a:r>
                  <a:rPr lang="en-US" sz="2800" dirty="0">
                    <a:sym typeface="Symbol" pitchFamily="18" charset="2"/>
                  </a:rPr>
                  <a:t> is a Boolean product y</a:t>
                </a:r>
                <a:r>
                  <a:rPr lang="en-US" sz="2800" baseline="-25000" dirty="0">
                    <a:sym typeface="Symbol" pitchFamily="18" charset="2"/>
                  </a:rPr>
                  <a:t>1</a:t>
                </a:r>
                <a:r>
                  <a:rPr lang="en-US" sz="2800" dirty="0">
                    <a:sym typeface="Symbol" pitchFamily="18" charset="2"/>
                  </a:rPr>
                  <a:t>y</a:t>
                </a:r>
                <a:r>
                  <a:rPr lang="en-US" sz="2800" baseline="-25000" dirty="0">
                    <a:sym typeface="Symbol" pitchFamily="18" charset="2"/>
                  </a:rPr>
                  <a:t>2</a:t>
                </a:r>
                <a:r>
                  <a:rPr lang="en-US" sz="2800" dirty="0">
                    <a:sym typeface="Symbol" pitchFamily="18" charset="2"/>
                  </a:rPr>
                  <a:t>…</a:t>
                </a:r>
                <a:r>
                  <a:rPr lang="en-US" sz="2800" dirty="0" err="1">
                    <a:sym typeface="Symbol" pitchFamily="18" charset="2"/>
                  </a:rPr>
                  <a:t>y</a:t>
                </a:r>
                <a:r>
                  <a:rPr lang="en-US" sz="2800" baseline="-25000" dirty="0" err="1">
                    <a:sym typeface="Symbol" pitchFamily="18" charset="2"/>
                  </a:rPr>
                  <a:t>n</a:t>
                </a:r>
                <a:r>
                  <a:rPr lang="en-US" sz="2800" dirty="0">
                    <a:sym typeface="Symbol" pitchFamily="18" charset="2"/>
                  </a:rPr>
                  <a:t>, where </a:t>
                </a:r>
                <a:r>
                  <a:rPr lang="en-US" sz="2800" dirty="0" err="1">
                    <a:sym typeface="Symbol" pitchFamily="18" charset="2"/>
                  </a:rPr>
                  <a:t>y</a:t>
                </a:r>
                <a:r>
                  <a:rPr lang="en-US" sz="2800" baseline="-25000" dirty="0" err="1">
                    <a:sym typeface="Symbol" pitchFamily="18" charset="2"/>
                  </a:rPr>
                  <a:t>i</a:t>
                </a:r>
                <a:r>
                  <a:rPr lang="en-US" sz="2800" dirty="0">
                    <a:sym typeface="Symbol" pitchFamily="18" charset="2"/>
                  </a:rPr>
                  <a:t> = x</a:t>
                </a:r>
                <a:r>
                  <a:rPr lang="en-US" sz="2800" baseline="-25000" dirty="0">
                    <a:sym typeface="Symbol" pitchFamily="18" charset="2"/>
                  </a:rPr>
                  <a:t>i</a:t>
                </a:r>
                <a:r>
                  <a:rPr lang="en-US" sz="2800" dirty="0">
                    <a:sym typeface="Symbol" pitchFamily="18" charset="2"/>
                  </a:rPr>
                  <a:t> or </a:t>
                </a:r>
                <a:r>
                  <a:rPr lang="en-US" sz="2800" dirty="0" err="1">
                    <a:sym typeface="Symbol" pitchFamily="18" charset="2"/>
                  </a:rPr>
                  <a:t>y</a:t>
                </a:r>
                <a:r>
                  <a:rPr lang="en-US" sz="2800" baseline="-25000" dirty="0" err="1">
                    <a:sym typeface="Symbol" pitchFamily="18" charset="2"/>
                  </a:rPr>
                  <a:t>i</a:t>
                </a:r>
                <a:r>
                  <a:rPr lang="en-US" sz="2800" dirty="0">
                    <a:sym typeface="Symbol" pitchFamily="18" charset="2"/>
                  </a:rPr>
                  <a:t> </a:t>
                </a:r>
                <a:r>
                  <a:rPr lang="en-US" sz="2800" dirty="0" smtClean="0">
                    <a:sym typeface="Symbol" pitchFamily="18" charset="2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sym typeface="Symbol" pitchFamily="18" charset="2"/>
                  </a:rPr>
                  <a:t>.</a:t>
                </a: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endParaRPr lang="en-US" sz="1200" dirty="0">
                  <a:sym typeface="Symbol" pitchFamily="18" charset="2"/>
                </a:endParaRPr>
              </a:p>
              <a:p>
                <a:pPr marL="0" indent="0" eaLnBrk="1" hangingPunct="1">
                  <a:spcAft>
                    <a:spcPct val="20000"/>
                  </a:spcAft>
                  <a:defRPr/>
                </a:pPr>
                <a:r>
                  <a:rPr lang="en-US" sz="2800" dirty="0">
                    <a:sym typeface="Symbol" pitchFamily="18" charset="2"/>
                  </a:rPr>
                  <a:t>Hence, a </a:t>
                </a:r>
                <a:r>
                  <a:rPr lang="en-US" sz="2800" dirty="0" err="1">
                    <a:sym typeface="Symbol" pitchFamily="18" charset="2"/>
                  </a:rPr>
                  <a:t>minterm</a:t>
                </a:r>
                <a:r>
                  <a:rPr lang="en-US" sz="2800" dirty="0">
                    <a:sym typeface="Symbol" pitchFamily="18" charset="2"/>
                  </a:rPr>
                  <a:t> is a product of n literals, with </a:t>
                </a:r>
                <a:r>
                  <a:rPr lang="en-US" sz="2800" dirty="0" smtClean="0">
                    <a:sym typeface="Symbol" pitchFamily="18" charset="2"/>
                  </a:rPr>
                  <a:t>   one </a:t>
                </a:r>
                <a:r>
                  <a:rPr lang="en-US" sz="2800" dirty="0">
                    <a:sym typeface="Symbol" pitchFamily="18" charset="2"/>
                  </a:rPr>
                  <a:t>literal for each variable.</a:t>
                </a:r>
              </a:p>
            </p:txBody>
          </p:sp>
        </mc:Choice>
        <mc:Fallback xmlns="">
          <p:sp>
            <p:nvSpPr>
              <p:cNvPr id="75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763000" cy="5181600"/>
              </a:xfrm>
              <a:blipFill>
                <a:blip r:embed="rId2"/>
                <a:stretch>
                  <a:fillRect l="-1461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6BEB89B7-CC81-4BFF-A10F-1289DEFC5A61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74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1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Representing Boolean Functions</a:t>
            </a:r>
            <a:endParaRPr lang="en-CA" sz="3600" dirty="0"/>
          </a:p>
        </p:txBody>
      </p:sp>
      <p:sp>
        <p:nvSpPr>
          <p:cNvPr id="7557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4191000" cy="533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>
                <a:sym typeface="Symbol" pitchFamily="18" charset="2"/>
              </a:rPr>
              <a:t>Consider F(x,y,z) again: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DCD0D76F-57A0-44A9-8D6E-A0B4530212AD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75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5716" name="Rectangle 4"/>
              <p:cNvSpPr>
                <a:spLocks noChangeArrowheads="1"/>
              </p:cNvSpPr>
              <p:nvPr/>
            </p:nvSpPr>
            <p:spPr bwMode="auto">
              <a:xfrm>
                <a:off x="4724400" y="1447800"/>
                <a:ext cx="4267200" cy="541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spcAft>
                    <a:spcPct val="20000"/>
                  </a:spcAft>
                  <a:defRPr/>
                </a:pPr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F(x, y, z) = 1 if and only if: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 = y = z = 0  or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 = y = 0, z = 1 or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 = 1, y = z = 0</a:t>
                </a:r>
              </a:p>
              <a:p>
                <a:pPr>
                  <a:spcAft>
                    <a:spcPct val="20000"/>
                  </a:spcAft>
                  <a:defRPr/>
                </a:pPr>
                <a:r>
                  <a:rPr lang="en-US" dirty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Therefore,</a:t>
                </a:r>
              </a:p>
              <a:p>
                <a:pPr>
                  <a:lnSpc>
                    <a:spcPct val="110000"/>
                  </a:lnSpc>
                  <a:spcAft>
                    <a:spcPct val="20000"/>
                  </a:spcAft>
                  <a:defRPr/>
                </a:pPr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F(x, y, z) =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   +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)z + x(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solidFill>
                              <a:srgbClr val="66FF33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66FF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  <a:endParaRPr lang="en-US" dirty="0">
                  <a:solidFill>
                    <a:srgbClr val="66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5571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1447800"/>
                <a:ext cx="4267200" cy="5410200"/>
              </a:xfrm>
              <a:prstGeom prst="rect">
                <a:avLst/>
              </a:prstGeom>
              <a:blipFill>
                <a:blip r:embed="rId2"/>
                <a:stretch>
                  <a:fillRect l="-3000" t="-1353" r="-3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371600"/>
            <a:ext cx="3657600" cy="4660900"/>
            <a:chOff x="240" y="864"/>
            <a:chExt cx="2304" cy="2936"/>
          </a:xfrm>
          <a:solidFill>
            <a:schemeClr val="tx1"/>
          </a:solidFill>
        </p:grpSpPr>
        <p:sp>
          <p:nvSpPr>
            <p:cNvPr id="755718" name="Rectangle 6"/>
            <p:cNvSpPr>
              <a:spLocks noChangeArrowheads="1"/>
            </p:cNvSpPr>
            <p:nvPr/>
          </p:nvSpPr>
          <p:spPr bwMode="auto">
            <a:xfrm>
              <a:off x="1432" y="2168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19" name="Rectangle 7"/>
            <p:cNvSpPr>
              <a:spLocks noChangeArrowheads="1"/>
            </p:cNvSpPr>
            <p:nvPr/>
          </p:nvSpPr>
          <p:spPr bwMode="auto">
            <a:xfrm>
              <a:off x="1432" y="1842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20" name="Rectangle 8"/>
            <p:cNvSpPr>
              <a:spLocks noChangeArrowheads="1"/>
            </p:cNvSpPr>
            <p:nvPr/>
          </p:nvSpPr>
          <p:spPr bwMode="auto">
            <a:xfrm>
              <a:off x="1432" y="1516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21" name="Rectangle 9"/>
            <p:cNvSpPr>
              <a:spLocks noChangeArrowheads="1"/>
            </p:cNvSpPr>
            <p:nvPr/>
          </p:nvSpPr>
          <p:spPr bwMode="auto">
            <a:xfrm>
              <a:off x="1432" y="1190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22" name="Rectangle 10"/>
            <p:cNvSpPr>
              <a:spLocks noChangeArrowheads="1"/>
            </p:cNvSpPr>
            <p:nvPr/>
          </p:nvSpPr>
          <p:spPr bwMode="auto">
            <a:xfrm>
              <a:off x="1432" y="864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F(x, y, z)</a:t>
              </a:r>
            </a:p>
          </p:txBody>
        </p:sp>
        <p:sp>
          <p:nvSpPr>
            <p:cNvPr id="755723" name="Rectangle 11"/>
            <p:cNvSpPr>
              <a:spLocks noChangeArrowheads="1"/>
            </p:cNvSpPr>
            <p:nvPr/>
          </p:nvSpPr>
          <p:spPr bwMode="auto">
            <a:xfrm>
              <a:off x="1035" y="216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24" name="Rectangle 12"/>
            <p:cNvSpPr>
              <a:spLocks noChangeArrowheads="1"/>
            </p:cNvSpPr>
            <p:nvPr/>
          </p:nvSpPr>
          <p:spPr bwMode="auto">
            <a:xfrm>
              <a:off x="1035" y="184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25" name="Rectangle 13"/>
            <p:cNvSpPr>
              <a:spLocks noChangeArrowheads="1"/>
            </p:cNvSpPr>
            <p:nvPr/>
          </p:nvSpPr>
          <p:spPr bwMode="auto">
            <a:xfrm>
              <a:off x="1035" y="151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26" name="Rectangle 14"/>
            <p:cNvSpPr>
              <a:spLocks noChangeArrowheads="1"/>
            </p:cNvSpPr>
            <p:nvPr/>
          </p:nvSpPr>
          <p:spPr bwMode="auto">
            <a:xfrm>
              <a:off x="1035" y="1190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27" name="Rectangle 15"/>
            <p:cNvSpPr>
              <a:spLocks noChangeArrowheads="1"/>
            </p:cNvSpPr>
            <p:nvPr/>
          </p:nvSpPr>
          <p:spPr bwMode="auto">
            <a:xfrm>
              <a:off x="1035" y="86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z</a:t>
              </a:r>
            </a:p>
          </p:txBody>
        </p:sp>
        <p:sp>
          <p:nvSpPr>
            <p:cNvPr id="755728" name="Rectangle 16"/>
            <p:cNvSpPr>
              <a:spLocks noChangeArrowheads="1"/>
            </p:cNvSpPr>
            <p:nvPr/>
          </p:nvSpPr>
          <p:spPr bwMode="auto">
            <a:xfrm>
              <a:off x="637" y="1516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29" name="Rectangle 17"/>
            <p:cNvSpPr>
              <a:spLocks noChangeArrowheads="1"/>
            </p:cNvSpPr>
            <p:nvPr/>
          </p:nvSpPr>
          <p:spPr bwMode="auto">
            <a:xfrm>
              <a:off x="240" y="151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30" name="Rectangle 18"/>
            <p:cNvSpPr>
              <a:spLocks noChangeArrowheads="1"/>
            </p:cNvSpPr>
            <p:nvPr/>
          </p:nvSpPr>
          <p:spPr bwMode="auto">
            <a:xfrm>
              <a:off x="637" y="1842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31" name="Rectangle 19"/>
            <p:cNvSpPr>
              <a:spLocks noChangeArrowheads="1"/>
            </p:cNvSpPr>
            <p:nvPr/>
          </p:nvSpPr>
          <p:spPr bwMode="auto">
            <a:xfrm>
              <a:off x="240" y="184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32" name="Rectangle 20"/>
            <p:cNvSpPr>
              <a:spLocks noChangeArrowheads="1"/>
            </p:cNvSpPr>
            <p:nvPr/>
          </p:nvSpPr>
          <p:spPr bwMode="auto">
            <a:xfrm>
              <a:off x="637" y="2168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33" name="Rectangle 21"/>
            <p:cNvSpPr>
              <a:spLocks noChangeArrowheads="1"/>
            </p:cNvSpPr>
            <p:nvPr/>
          </p:nvSpPr>
          <p:spPr bwMode="auto">
            <a:xfrm>
              <a:off x="240" y="216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34" name="Rectangle 22"/>
            <p:cNvSpPr>
              <a:spLocks noChangeArrowheads="1"/>
            </p:cNvSpPr>
            <p:nvPr/>
          </p:nvSpPr>
          <p:spPr bwMode="auto">
            <a:xfrm>
              <a:off x="637" y="1190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35" name="Rectangle 23"/>
            <p:cNvSpPr>
              <a:spLocks noChangeArrowheads="1"/>
            </p:cNvSpPr>
            <p:nvPr/>
          </p:nvSpPr>
          <p:spPr bwMode="auto">
            <a:xfrm>
              <a:off x="240" y="1190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36" name="Rectangle 24"/>
            <p:cNvSpPr>
              <a:spLocks noChangeArrowheads="1"/>
            </p:cNvSpPr>
            <p:nvPr/>
          </p:nvSpPr>
          <p:spPr bwMode="auto">
            <a:xfrm>
              <a:off x="637" y="864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y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37" name="Rectangle 25"/>
            <p:cNvSpPr>
              <a:spLocks noChangeArrowheads="1"/>
            </p:cNvSpPr>
            <p:nvPr/>
          </p:nvSpPr>
          <p:spPr bwMode="auto">
            <a:xfrm>
              <a:off x="240" y="86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x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38" name="Line 26"/>
            <p:cNvSpPr>
              <a:spLocks noChangeShapeType="1"/>
            </p:cNvSpPr>
            <p:nvPr/>
          </p:nvSpPr>
          <p:spPr bwMode="auto">
            <a:xfrm>
              <a:off x="240" y="1190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39" name="Line 27"/>
            <p:cNvSpPr>
              <a:spLocks noChangeShapeType="1"/>
            </p:cNvSpPr>
            <p:nvPr/>
          </p:nvSpPr>
          <p:spPr bwMode="auto">
            <a:xfrm>
              <a:off x="240" y="1516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0" name="Line 28"/>
            <p:cNvSpPr>
              <a:spLocks noChangeShapeType="1"/>
            </p:cNvSpPr>
            <p:nvPr/>
          </p:nvSpPr>
          <p:spPr bwMode="auto">
            <a:xfrm>
              <a:off x="637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1" name="Line 29"/>
            <p:cNvSpPr>
              <a:spLocks noChangeShapeType="1"/>
            </p:cNvSpPr>
            <p:nvPr/>
          </p:nvSpPr>
          <p:spPr bwMode="auto">
            <a:xfrm>
              <a:off x="1035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2" name="Line 30"/>
            <p:cNvSpPr>
              <a:spLocks noChangeShapeType="1"/>
            </p:cNvSpPr>
            <p:nvPr/>
          </p:nvSpPr>
          <p:spPr bwMode="auto">
            <a:xfrm>
              <a:off x="240" y="864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3" name="Line 31"/>
            <p:cNvSpPr>
              <a:spLocks noChangeShapeType="1"/>
            </p:cNvSpPr>
            <p:nvPr/>
          </p:nvSpPr>
          <p:spPr bwMode="auto">
            <a:xfrm>
              <a:off x="240" y="864"/>
              <a:ext cx="0" cy="163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4" name="Line 32"/>
            <p:cNvSpPr>
              <a:spLocks noChangeShapeType="1"/>
            </p:cNvSpPr>
            <p:nvPr/>
          </p:nvSpPr>
          <p:spPr bwMode="auto">
            <a:xfrm>
              <a:off x="2544" y="864"/>
              <a:ext cx="0" cy="163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5" name="Line 33"/>
            <p:cNvSpPr>
              <a:spLocks noChangeShapeType="1"/>
            </p:cNvSpPr>
            <p:nvPr/>
          </p:nvSpPr>
          <p:spPr bwMode="auto">
            <a:xfrm>
              <a:off x="240" y="2494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6" name="Line 34"/>
            <p:cNvSpPr>
              <a:spLocks noChangeShapeType="1"/>
            </p:cNvSpPr>
            <p:nvPr/>
          </p:nvSpPr>
          <p:spPr bwMode="auto">
            <a:xfrm>
              <a:off x="240" y="2168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7" name="Line 35"/>
            <p:cNvSpPr>
              <a:spLocks noChangeShapeType="1"/>
            </p:cNvSpPr>
            <p:nvPr/>
          </p:nvSpPr>
          <p:spPr bwMode="auto">
            <a:xfrm>
              <a:off x="240" y="1842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8" name="Line 36"/>
            <p:cNvSpPr>
              <a:spLocks noChangeShapeType="1"/>
            </p:cNvSpPr>
            <p:nvPr/>
          </p:nvSpPr>
          <p:spPr bwMode="auto">
            <a:xfrm>
              <a:off x="1432" y="864"/>
              <a:ext cx="0" cy="163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49" name="Rectangle 37"/>
            <p:cNvSpPr>
              <a:spLocks noChangeArrowheads="1"/>
            </p:cNvSpPr>
            <p:nvPr/>
          </p:nvSpPr>
          <p:spPr bwMode="auto">
            <a:xfrm>
              <a:off x="1432" y="3474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50" name="Rectangle 38"/>
            <p:cNvSpPr>
              <a:spLocks noChangeArrowheads="1"/>
            </p:cNvSpPr>
            <p:nvPr/>
          </p:nvSpPr>
          <p:spPr bwMode="auto">
            <a:xfrm>
              <a:off x="1432" y="3148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51" name="Rectangle 39"/>
            <p:cNvSpPr>
              <a:spLocks noChangeArrowheads="1"/>
            </p:cNvSpPr>
            <p:nvPr/>
          </p:nvSpPr>
          <p:spPr bwMode="auto">
            <a:xfrm>
              <a:off x="1432" y="2822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52" name="Rectangle 40"/>
            <p:cNvSpPr>
              <a:spLocks noChangeArrowheads="1"/>
            </p:cNvSpPr>
            <p:nvPr/>
          </p:nvSpPr>
          <p:spPr bwMode="auto">
            <a:xfrm>
              <a:off x="1432" y="2496"/>
              <a:ext cx="1112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53" name="Rectangle 41"/>
            <p:cNvSpPr>
              <a:spLocks noChangeArrowheads="1"/>
            </p:cNvSpPr>
            <p:nvPr/>
          </p:nvSpPr>
          <p:spPr bwMode="auto">
            <a:xfrm>
              <a:off x="1035" y="347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54" name="Rectangle 42"/>
            <p:cNvSpPr>
              <a:spLocks noChangeArrowheads="1"/>
            </p:cNvSpPr>
            <p:nvPr/>
          </p:nvSpPr>
          <p:spPr bwMode="auto">
            <a:xfrm>
              <a:off x="1035" y="314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55" name="Rectangle 43"/>
            <p:cNvSpPr>
              <a:spLocks noChangeArrowheads="1"/>
            </p:cNvSpPr>
            <p:nvPr/>
          </p:nvSpPr>
          <p:spPr bwMode="auto">
            <a:xfrm>
              <a:off x="1035" y="282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56" name="Rectangle 44"/>
            <p:cNvSpPr>
              <a:spLocks noChangeArrowheads="1"/>
            </p:cNvSpPr>
            <p:nvPr/>
          </p:nvSpPr>
          <p:spPr bwMode="auto">
            <a:xfrm>
              <a:off x="1035" y="249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57" name="Rectangle 45"/>
            <p:cNvSpPr>
              <a:spLocks noChangeArrowheads="1"/>
            </p:cNvSpPr>
            <p:nvPr/>
          </p:nvSpPr>
          <p:spPr bwMode="auto">
            <a:xfrm>
              <a:off x="637" y="3148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58" name="Rectangle 46"/>
            <p:cNvSpPr>
              <a:spLocks noChangeArrowheads="1"/>
            </p:cNvSpPr>
            <p:nvPr/>
          </p:nvSpPr>
          <p:spPr bwMode="auto">
            <a:xfrm>
              <a:off x="240" y="3148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59" name="Rectangle 47"/>
            <p:cNvSpPr>
              <a:spLocks noChangeArrowheads="1"/>
            </p:cNvSpPr>
            <p:nvPr/>
          </p:nvSpPr>
          <p:spPr bwMode="auto">
            <a:xfrm>
              <a:off x="637" y="3474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60" name="Rectangle 48"/>
            <p:cNvSpPr>
              <a:spLocks noChangeArrowheads="1"/>
            </p:cNvSpPr>
            <p:nvPr/>
          </p:nvSpPr>
          <p:spPr bwMode="auto">
            <a:xfrm>
              <a:off x="240" y="3474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61" name="Rectangle 49"/>
            <p:cNvSpPr>
              <a:spLocks noChangeArrowheads="1"/>
            </p:cNvSpPr>
            <p:nvPr/>
          </p:nvSpPr>
          <p:spPr bwMode="auto">
            <a:xfrm>
              <a:off x="637" y="2822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0</a:t>
              </a:r>
            </a:p>
          </p:txBody>
        </p:sp>
        <p:sp>
          <p:nvSpPr>
            <p:cNvPr id="755762" name="Rectangle 50"/>
            <p:cNvSpPr>
              <a:spLocks noChangeArrowheads="1"/>
            </p:cNvSpPr>
            <p:nvPr/>
          </p:nvSpPr>
          <p:spPr bwMode="auto">
            <a:xfrm>
              <a:off x="240" y="2822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CA">
                  <a:solidFill>
                    <a:srgbClr val="66FF33"/>
                  </a:solidFill>
                  <a:effectLst/>
                </a:rPr>
                <a:t>1</a:t>
              </a:r>
            </a:p>
          </p:txBody>
        </p:sp>
        <p:sp>
          <p:nvSpPr>
            <p:cNvPr id="755763" name="Rectangle 51"/>
            <p:cNvSpPr>
              <a:spLocks noChangeArrowheads="1"/>
            </p:cNvSpPr>
            <p:nvPr/>
          </p:nvSpPr>
          <p:spPr bwMode="auto">
            <a:xfrm>
              <a:off x="637" y="2496"/>
              <a:ext cx="398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0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4" name="Rectangle 52"/>
            <p:cNvSpPr>
              <a:spLocks noChangeArrowheads="1"/>
            </p:cNvSpPr>
            <p:nvPr/>
          </p:nvSpPr>
          <p:spPr bwMode="auto">
            <a:xfrm>
              <a:off x="240" y="2496"/>
              <a:ext cx="397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US">
                  <a:solidFill>
                    <a:srgbClr val="66FF33"/>
                  </a:solidFill>
                  <a:effectLst/>
                </a:rPr>
                <a:t>1</a:t>
              </a:r>
              <a:endParaRPr lang="en-CA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5" name="Line 53"/>
            <p:cNvSpPr>
              <a:spLocks noChangeShapeType="1"/>
            </p:cNvSpPr>
            <p:nvPr/>
          </p:nvSpPr>
          <p:spPr bwMode="auto">
            <a:xfrm>
              <a:off x="240" y="2822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6" name="Line 54"/>
            <p:cNvSpPr>
              <a:spLocks noChangeShapeType="1"/>
            </p:cNvSpPr>
            <p:nvPr/>
          </p:nvSpPr>
          <p:spPr bwMode="auto">
            <a:xfrm>
              <a:off x="240" y="3148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7" name="Line 55"/>
            <p:cNvSpPr>
              <a:spLocks noChangeShapeType="1"/>
            </p:cNvSpPr>
            <p:nvPr/>
          </p:nvSpPr>
          <p:spPr bwMode="auto">
            <a:xfrm>
              <a:off x="637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8" name="Line 56"/>
            <p:cNvSpPr>
              <a:spLocks noChangeShapeType="1"/>
            </p:cNvSpPr>
            <p:nvPr/>
          </p:nvSpPr>
          <p:spPr bwMode="auto">
            <a:xfrm>
              <a:off x="1035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69" name="Line 57"/>
            <p:cNvSpPr>
              <a:spLocks noChangeShapeType="1"/>
            </p:cNvSpPr>
            <p:nvPr/>
          </p:nvSpPr>
          <p:spPr bwMode="auto">
            <a:xfrm>
              <a:off x="240" y="2496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70" name="Line 58"/>
            <p:cNvSpPr>
              <a:spLocks noChangeShapeType="1"/>
            </p:cNvSpPr>
            <p:nvPr/>
          </p:nvSpPr>
          <p:spPr bwMode="auto">
            <a:xfrm>
              <a:off x="240" y="2496"/>
              <a:ext cx="0" cy="1304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71" name="Line 59"/>
            <p:cNvSpPr>
              <a:spLocks noChangeShapeType="1"/>
            </p:cNvSpPr>
            <p:nvPr/>
          </p:nvSpPr>
          <p:spPr bwMode="auto">
            <a:xfrm>
              <a:off x="2544" y="2496"/>
              <a:ext cx="0" cy="1304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72" name="Line 60"/>
            <p:cNvSpPr>
              <a:spLocks noChangeShapeType="1"/>
            </p:cNvSpPr>
            <p:nvPr/>
          </p:nvSpPr>
          <p:spPr bwMode="auto">
            <a:xfrm>
              <a:off x="240" y="3800"/>
              <a:ext cx="2304" cy="0"/>
            </a:xfrm>
            <a:prstGeom prst="line">
              <a:avLst/>
            </a:prstGeom>
            <a:grpFill/>
            <a:ln w="38100" cap="sq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73" name="Line 61"/>
            <p:cNvSpPr>
              <a:spLocks noChangeShapeType="1"/>
            </p:cNvSpPr>
            <p:nvPr/>
          </p:nvSpPr>
          <p:spPr bwMode="auto">
            <a:xfrm>
              <a:off x="240" y="3474"/>
              <a:ext cx="2304" cy="0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  <p:sp>
          <p:nvSpPr>
            <p:cNvPr id="755774" name="Line 62"/>
            <p:cNvSpPr>
              <a:spLocks noChangeShapeType="1"/>
            </p:cNvSpPr>
            <p:nvPr/>
          </p:nvSpPr>
          <p:spPr bwMode="auto">
            <a:xfrm>
              <a:off x="1432" y="2496"/>
              <a:ext cx="0" cy="1304"/>
            </a:xfrm>
            <a:prstGeom prst="line">
              <a:avLst/>
            </a:prstGeom>
            <a:grp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66FF33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1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5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5" grpId="0" build="p" autoUpdateAnimBg="0"/>
      <p:bldP spid="755716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Logic Gates</a:t>
            </a:r>
            <a:endParaRPr lang="en-CA" sz="360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686800" cy="99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3200" dirty="0">
                <a:sym typeface="Symbol" pitchFamily="18" charset="2"/>
              </a:rPr>
              <a:t>Electronic circuits consist of so-called gates.</a:t>
            </a:r>
            <a:br>
              <a:rPr lang="en-US" sz="3200" dirty="0">
                <a:sym typeface="Symbol" pitchFamily="18" charset="2"/>
              </a:rPr>
            </a:br>
            <a:r>
              <a:rPr lang="en-US" sz="3200" dirty="0">
                <a:sym typeface="Symbol" pitchFamily="18" charset="2"/>
              </a:rPr>
              <a:t>There are three basic types of gates: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BBD29C4B-FE7E-4E6D-BA21-9166CB9BE2DE}" type="slidenum">
              <a:rPr lang="en-CA" sz="1400" smtClean="0">
                <a:solidFill>
                  <a:srgbClr val="00CCFF"/>
                </a:solidFill>
                <a:latin typeface="Times New Roman" charset="0"/>
              </a:rPr>
              <a:pPr eaLnBrk="1" hangingPunct="1"/>
              <a:t>76</a:t>
            </a:fld>
            <a:endParaRPr lang="en-CA" sz="1400">
              <a:solidFill>
                <a:srgbClr val="00CCFF"/>
              </a:solidFill>
              <a:latin typeface="Times New Roman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200400"/>
            <a:ext cx="2590800" cy="1357313"/>
            <a:chOff x="960" y="2016"/>
            <a:chExt cx="1632" cy="855"/>
          </a:xfrm>
        </p:grpSpPr>
        <p:sp>
          <p:nvSpPr>
            <p:cNvPr id="766981" name="AutoShape 5"/>
            <p:cNvSpPr>
              <a:spLocks noChangeArrowheads="1"/>
            </p:cNvSpPr>
            <p:nvPr/>
          </p:nvSpPr>
          <p:spPr bwMode="auto">
            <a:xfrm rot="10800000">
              <a:off x="1536" y="2304"/>
              <a:ext cx="432" cy="288"/>
            </a:xfrm>
            <a:prstGeom prst="flowChartOnlineStorage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82" name="Line 6"/>
            <p:cNvSpPr>
              <a:spLocks noChangeShapeType="1"/>
            </p:cNvSpPr>
            <p:nvPr/>
          </p:nvSpPr>
          <p:spPr bwMode="auto">
            <a:xfrm>
              <a:off x="960" y="235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83" name="Line 7"/>
            <p:cNvSpPr>
              <a:spLocks noChangeShapeType="1"/>
            </p:cNvSpPr>
            <p:nvPr/>
          </p:nvSpPr>
          <p:spPr bwMode="auto">
            <a:xfrm>
              <a:off x="960" y="2544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84" name="Text Box 8"/>
            <p:cNvSpPr txBox="1">
              <a:spLocks noChangeArrowheads="1"/>
            </p:cNvSpPr>
            <p:nvPr/>
          </p:nvSpPr>
          <p:spPr bwMode="auto">
            <a:xfrm>
              <a:off x="1152" y="201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66985" name="Text Box 9"/>
            <p:cNvSpPr txBox="1">
              <a:spLocks noChangeArrowheads="1"/>
            </p:cNvSpPr>
            <p:nvPr/>
          </p:nvSpPr>
          <p:spPr bwMode="auto">
            <a:xfrm>
              <a:off x="1152" y="254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>
              <a:off x="1968" y="2448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87" name="Text Box 11"/>
            <p:cNvSpPr txBox="1">
              <a:spLocks noChangeArrowheads="1"/>
            </p:cNvSpPr>
            <p:nvPr/>
          </p:nvSpPr>
          <p:spPr bwMode="auto">
            <a:xfrm>
              <a:off x="2016" y="2112"/>
              <a:ext cx="52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x+y</a:t>
              </a:r>
            </a:p>
          </p:txBody>
        </p:sp>
      </p:grpSp>
      <p:sp>
        <p:nvSpPr>
          <p:cNvPr id="766988" name="Text Box 12"/>
          <p:cNvSpPr txBox="1">
            <a:spLocks noChangeArrowheads="1"/>
          </p:cNvSpPr>
          <p:nvPr/>
        </p:nvSpPr>
        <p:spPr bwMode="auto">
          <a:xfrm>
            <a:off x="4953000" y="3581400"/>
            <a:ext cx="2286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 gate</a:t>
            </a:r>
          </a:p>
        </p:txBody>
      </p:sp>
      <p:sp>
        <p:nvSpPr>
          <p:cNvPr id="766989" name="Text Box 13"/>
          <p:cNvSpPr txBox="1">
            <a:spLocks noChangeArrowheads="1"/>
          </p:cNvSpPr>
          <p:nvPr/>
        </p:nvSpPr>
        <p:spPr bwMode="auto">
          <a:xfrm>
            <a:off x="4876800" y="5257800"/>
            <a:ext cx="2286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gate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24000" y="4800600"/>
            <a:ext cx="2667000" cy="1357313"/>
            <a:chOff x="960" y="3024"/>
            <a:chExt cx="1680" cy="855"/>
          </a:xfrm>
        </p:grpSpPr>
        <p:sp>
          <p:nvSpPr>
            <p:cNvPr id="766991" name="Line 15"/>
            <p:cNvSpPr>
              <a:spLocks noChangeShapeType="1"/>
            </p:cNvSpPr>
            <p:nvPr/>
          </p:nvSpPr>
          <p:spPr bwMode="auto">
            <a:xfrm>
              <a:off x="960" y="3360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92" name="Line 16"/>
            <p:cNvSpPr>
              <a:spLocks noChangeShapeType="1"/>
            </p:cNvSpPr>
            <p:nvPr/>
          </p:nvSpPr>
          <p:spPr bwMode="auto">
            <a:xfrm>
              <a:off x="960" y="355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93" name="Text Box 17"/>
            <p:cNvSpPr txBox="1">
              <a:spLocks noChangeArrowheads="1"/>
            </p:cNvSpPr>
            <p:nvPr/>
          </p:nvSpPr>
          <p:spPr bwMode="auto">
            <a:xfrm>
              <a:off x="1152" y="3024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66994" name="Text Box 18"/>
            <p:cNvSpPr txBox="1">
              <a:spLocks noChangeArrowheads="1"/>
            </p:cNvSpPr>
            <p:nvPr/>
          </p:nvSpPr>
          <p:spPr bwMode="auto">
            <a:xfrm>
              <a:off x="1152" y="3552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</a:p>
          </p:txBody>
        </p:sp>
        <p:sp>
          <p:nvSpPr>
            <p:cNvPr id="766995" name="Line 19"/>
            <p:cNvSpPr>
              <a:spLocks noChangeShapeType="1"/>
            </p:cNvSpPr>
            <p:nvPr/>
          </p:nvSpPr>
          <p:spPr bwMode="auto">
            <a:xfrm>
              <a:off x="2016" y="3456"/>
              <a:ext cx="576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6996" name="Text Box 20"/>
            <p:cNvSpPr txBox="1">
              <a:spLocks noChangeArrowheads="1"/>
            </p:cNvSpPr>
            <p:nvPr/>
          </p:nvSpPr>
          <p:spPr bwMode="auto">
            <a:xfrm>
              <a:off x="2112" y="3120"/>
              <a:ext cx="528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xy</a:t>
              </a:r>
            </a:p>
          </p:txBody>
        </p:sp>
        <p:sp>
          <p:nvSpPr>
            <p:cNvPr id="766997" name="AutoShape 21"/>
            <p:cNvSpPr>
              <a:spLocks noChangeArrowheads="1"/>
            </p:cNvSpPr>
            <p:nvPr/>
          </p:nvSpPr>
          <p:spPr bwMode="auto">
            <a:xfrm>
              <a:off x="1584" y="3312"/>
              <a:ext cx="432" cy="288"/>
            </a:xfrm>
            <a:prstGeom prst="flowChartDelay">
              <a:avLst/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295400" y="2047875"/>
            <a:ext cx="2895600" cy="809625"/>
            <a:chOff x="816" y="1290"/>
            <a:chExt cx="1824" cy="510"/>
          </a:xfrm>
        </p:grpSpPr>
        <p:sp>
          <p:nvSpPr>
            <p:cNvPr id="766999" name="AutoShape 23"/>
            <p:cNvSpPr>
              <a:spLocks noChangeArrowheads="1"/>
            </p:cNvSpPr>
            <p:nvPr/>
          </p:nvSpPr>
          <p:spPr bwMode="auto">
            <a:xfrm rot="5400000">
              <a:off x="1440" y="1440"/>
              <a:ext cx="384" cy="33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66FF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7000" name="AutoShape 24"/>
            <p:cNvSpPr>
              <a:spLocks noChangeArrowheads="1"/>
            </p:cNvSpPr>
            <p:nvPr/>
          </p:nvSpPr>
          <p:spPr bwMode="auto">
            <a:xfrm>
              <a:off x="1824" y="1572"/>
              <a:ext cx="96" cy="96"/>
            </a:xfrm>
            <a:prstGeom prst="flowChartConnector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7001" name="Line 25"/>
            <p:cNvSpPr>
              <a:spLocks noChangeShapeType="1"/>
            </p:cNvSpPr>
            <p:nvPr/>
          </p:nvSpPr>
          <p:spPr bwMode="auto">
            <a:xfrm>
              <a:off x="816" y="1632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7002" name="Text Box 26"/>
            <p:cNvSpPr txBox="1">
              <a:spLocks noChangeArrowheads="1"/>
            </p:cNvSpPr>
            <p:nvPr/>
          </p:nvSpPr>
          <p:spPr bwMode="auto">
            <a:xfrm>
              <a:off x="1008" y="1296"/>
              <a:ext cx="240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</a:p>
          </p:txBody>
        </p:sp>
        <p:sp>
          <p:nvSpPr>
            <p:cNvPr id="767003" name="Line 27"/>
            <p:cNvSpPr>
              <a:spLocks noChangeShapeType="1"/>
            </p:cNvSpPr>
            <p:nvPr/>
          </p:nvSpPr>
          <p:spPr bwMode="auto">
            <a:xfrm>
              <a:off x="1932" y="1626"/>
              <a:ext cx="624" cy="0"/>
            </a:xfrm>
            <a:prstGeom prst="line">
              <a:avLst/>
            </a:prstGeom>
            <a:noFill/>
            <a:ln w="25400">
              <a:solidFill>
                <a:srgbClr val="66FF33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700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124" y="1290"/>
                  <a:ext cx="516" cy="33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6700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24" y="1290"/>
                  <a:ext cx="516" cy="3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7005" name="Text Box 29"/>
          <p:cNvSpPr txBox="1">
            <a:spLocks noChangeArrowheads="1"/>
          </p:cNvSpPr>
          <p:nvPr/>
        </p:nvSpPr>
        <p:spPr bwMode="auto">
          <a:xfrm>
            <a:off x="4953000" y="2286000"/>
            <a:ext cx="2286000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inverter</a:t>
            </a:r>
          </a:p>
        </p:txBody>
      </p:sp>
    </p:spTree>
    <p:extLst>
      <p:ext uri="{BB962C8B-B14F-4D97-AF65-F5344CB8AC3E}">
        <p14:creationId xmlns:p14="http://schemas.microsoft.com/office/powerpoint/2010/main" val="19423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7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7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 autoUpdateAnimBg="0"/>
      <p:bldP spid="766988" grpId="0" autoUpdateAnimBg="0"/>
      <p:bldP spid="766989" grpId="0" autoUpdateAnimBg="0"/>
      <p:bldP spid="76700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78929" name="Rectangle 17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5638800" cy="24384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defRPr/>
            </a:pPr>
            <a:r>
              <a:rPr lang="en-US" sz="2800" b="1">
                <a:solidFill>
                  <a:srgbClr val="00FFFF"/>
                </a:solidFill>
                <a:sym typeface="Symbol" pitchFamily="18" charset="2"/>
              </a:rPr>
              <a:t>Example:</a:t>
            </a:r>
            <a:r>
              <a:rPr lang="en-US" sz="2800">
                <a:sym typeface="Symbol" pitchFamily="18" charset="2"/>
              </a:rPr>
              <a:t> What is the adjacency matrix A</a:t>
            </a:r>
            <a:r>
              <a:rPr lang="en-US" sz="2800" baseline="-25000">
                <a:sym typeface="Symbol" pitchFamily="18" charset="2"/>
              </a:rPr>
              <a:t>G</a:t>
            </a:r>
            <a:r>
              <a:rPr lang="en-US" sz="2800">
                <a:sym typeface="Symbol" pitchFamily="18" charset="2"/>
              </a:rPr>
              <a:t> for the following graph G based on the order of vertices a, b, c, d ?</a:t>
            </a:r>
            <a:endParaRPr lang="en-US" sz="28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77B82CC2-7EE3-4D19-8DFD-C3E57FFCB8E7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8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24600" y="1066800"/>
            <a:ext cx="2362200" cy="2043113"/>
            <a:chOff x="3984" y="672"/>
            <a:chExt cx="1488" cy="1287"/>
          </a:xfrm>
        </p:grpSpPr>
        <p:sp>
          <p:nvSpPr>
            <p:cNvPr id="678916" name="Text Box 4"/>
            <p:cNvSpPr txBox="1">
              <a:spLocks noChangeArrowheads="1"/>
            </p:cNvSpPr>
            <p:nvPr/>
          </p:nvSpPr>
          <p:spPr bwMode="auto">
            <a:xfrm>
              <a:off x="4272" y="67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78917" name="AutoShape 5"/>
            <p:cNvSpPr>
              <a:spLocks noChangeArrowheads="1"/>
            </p:cNvSpPr>
            <p:nvPr/>
          </p:nvSpPr>
          <p:spPr bwMode="auto">
            <a:xfrm>
              <a:off x="4944" y="1728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8918" name="AutoShape 6"/>
            <p:cNvSpPr>
              <a:spLocks noChangeArrowheads="1"/>
            </p:cNvSpPr>
            <p:nvPr/>
          </p:nvSpPr>
          <p:spPr bwMode="auto">
            <a:xfrm>
              <a:off x="4224" y="134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8919" name="AutoShape 7"/>
            <p:cNvSpPr>
              <a:spLocks noChangeArrowheads="1"/>
            </p:cNvSpPr>
            <p:nvPr/>
          </p:nvSpPr>
          <p:spPr bwMode="auto">
            <a:xfrm>
              <a:off x="4944" y="1152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8920" name="AutoShape 8"/>
            <p:cNvSpPr>
              <a:spLocks noChangeArrowheads="1"/>
            </p:cNvSpPr>
            <p:nvPr/>
          </p:nvSpPr>
          <p:spPr bwMode="auto">
            <a:xfrm>
              <a:off x="4512" y="864"/>
              <a:ext cx="96" cy="96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4591" name="AutoShape 9"/>
            <p:cNvCxnSpPr>
              <a:cxnSpLocks noChangeShapeType="1"/>
              <a:stCxn id="678919" idx="1"/>
              <a:endCxn id="678920" idx="5"/>
            </p:cNvCxnSpPr>
            <p:nvPr/>
          </p:nvCxnSpPr>
          <p:spPr bwMode="auto">
            <a:xfrm flipH="1" flipV="1">
              <a:off x="4594" y="946"/>
              <a:ext cx="364" cy="220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2" name="AutoShape 10"/>
            <p:cNvCxnSpPr>
              <a:cxnSpLocks noChangeShapeType="1"/>
              <a:stCxn id="678918" idx="7"/>
              <a:endCxn id="678920" idx="3"/>
            </p:cNvCxnSpPr>
            <p:nvPr/>
          </p:nvCxnSpPr>
          <p:spPr bwMode="auto">
            <a:xfrm flipV="1">
              <a:off x="4306" y="946"/>
              <a:ext cx="220" cy="412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3" name="AutoShape 11"/>
            <p:cNvCxnSpPr>
              <a:cxnSpLocks noChangeShapeType="1"/>
              <a:stCxn id="678920" idx="4"/>
              <a:endCxn id="678917" idx="1"/>
            </p:cNvCxnSpPr>
            <p:nvPr/>
          </p:nvCxnSpPr>
          <p:spPr bwMode="auto">
            <a:xfrm>
              <a:off x="4560" y="960"/>
              <a:ext cx="398" cy="782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4" name="AutoShape 12"/>
            <p:cNvCxnSpPr>
              <a:cxnSpLocks noChangeShapeType="1"/>
              <a:stCxn id="678918" idx="6"/>
              <a:endCxn id="678919" idx="2"/>
            </p:cNvCxnSpPr>
            <p:nvPr/>
          </p:nvCxnSpPr>
          <p:spPr bwMode="auto">
            <a:xfrm flipV="1">
              <a:off x="4320" y="1200"/>
              <a:ext cx="624" cy="192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95" name="AutoShape 13"/>
            <p:cNvCxnSpPr>
              <a:cxnSpLocks noChangeShapeType="1"/>
              <a:stCxn id="678918" idx="5"/>
              <a:endCxn id="678917" idx="1"/>
            </p:cNvCxnSpPr>
            <p:nvPr/>
          </p:nvCxnSpPr>
          <p:spPr bwMode="auto">
            <a:xfrm>
              <a:off x="4306" y="1426"/>
              <a:ext cx="652" cy="316"/>
            </a:xfrm>
            <a:prstGeom prst="straightConnector1">
              <a:avLst/>
            </a:prstGeom>
            <a:ln>
              <a:solidFill>
                <a:srgbClr val="66FF33"/>
              </a:solidFill>
              <a:headEnd/>
              <a:tailEnd type="triangl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8926" name="Text Box 14"/>
            <p:cNvSpPr txBox="1">
              <a:spLocks noChangeArrowheads="1"/>
            </p:cNvSpPr>
            <p:nvPr/>
          </p:nvSpPr>
          <p:spPr bwMode="auto">
            <a:xfrm>
              <a:off x="5088" y="100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b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78927" name="Text Box 15"/>
            <p:cNvSpPr txBox="1">
              <a:spLocks noChangeArrowheads="1"/>
            </p:cNvSpPr>
            <p:nvPr/>
          </p:nvSpPr>
          <p:spPr bwMode="auto">
            <a:xfrm>
              <a:off x="5088" y="1632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678928" name="Text Box 16"/>
            <p:cNvSpPr txBox="1">
              <a:spLocks noChangeArrowheads="1"/>
            </p:cNvSpPr>
            <p:nvPr/>
          </p:nvSpPr>
          <p:spPr bwMode="auto">
            <a:xfrm>
              <a:off x="3984" y="1248"/>
              <a:ext cx="384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d</a:t>
              </a:r>
              <a:endParaRPr lang="en-US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678930" name="Rectangle 18"/>
          <p:cNvSpPr>
            <a:spLocks noChangeArrowheads="1"/>
          </p:cNvSpPr>
          <p:nvPr/>
        </p:nvSpPr>
        <p:spPr bwMode="auto">
          <a:xfrm>
            <a:off x="228600" y="373380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Aft>
                <a:spcPct val="20000"/>
              </a:spcAft>
              <a:defRPr/>
            </a:pPr>
            <a:r>
              <a:rPr lang="en-US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Solution:</a:t>
            </a:r>
            <a:endParaRPr lang="en-US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789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85938"/>
              </p:ext>
            </p:extLst>
          </p:nvPr>
        </p:nvGraphicFramePr>
        <p:xfrm>
          <a:off x="2133600" y="3124200"/>
          <a:ext cx="2590800" cy="192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1219281" imgH="899203" progId="Equation.3">
                  <p:embed/>
                </p:oleObj>
              </mc:Choice>
              <mc:Fallback>
                <p:oleObj name="Equation" r:id="rId3" imgW="1219281" imgH="899203" progId="Equation.3">
                  <p:embed/>
                  <p:pic>
                    <p:nvPicPr>
                      <p:cNvPr id="6789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124200"/>
                        <a:ext cx="2590800" cy="19224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4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8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8929" grpId="0" build="p" autoUpdateAnimBg="0"/>
      <p:bldP spid="6789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Representing Graphs</a:t>
            </a:r>
            <a:endParaRPr lang="en-CA" sz="360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Definition:</a:t>
            </a:r>
            <a:r>
              <a:rPr lang="en-US" sz="2800" dirty="0">
                <a:sym typeface="Symbol" pitchFamily="18" charset="2"/>
              </a:rPr>
              <a:t> Let G = (V, E) be an </a:t>
            </a:r>
            <a:r>
              <a:rPr lang="en-US" sz="2800" dirty="0">
                <a:solidFill>
                  <a:srgbClr val="00FFFF"/>
                </a:solidFill>
                <a:sym typeface="Symbol" pitchFamily="18" charset="2"/>
              </a:rPr>
              <a:t>undirected graph </a:t>
            </a:r>
            <a:r>
              <a:rPr lang="en-US" sz="2800" dirty="0">
                <a:sym typeface="Symbol" pitchFamily="18" charset="2"/>
              </a:rPr>
              <a:t>with |V| = n and |E| = m. Suppose that the vertices and edges of G are listed in arbitrary order as v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v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v</a:t>
            </a:r>
            <a:r>
              <a:rPr lang="en-US" sz="2800" baseline="-25000" dirty="0" err="1">
                <a:sym typeface="Symbol" pitchFamily="18" charset="2"/>
              </a:rPr>
              <a:t>n</a:t>
            </a:r>
            <a:r>
              <a:rPr lang="en-US" sz="2800" baseline="-25000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and e</a:t>
            </a:r>
            <a:r>
              <a:rPr lang="en-US" sz="2800" baseline="-25000" dirty="0">
                <a:sym typeface="Symbol" pitchFamily="18" charset="2"/>
              </a:rPr>
              <a:t>1</a:t>
            </a:r>
            <a:r>
              <a:rPr lang="en-US" sz="2800" dirty="0">
                <a:sym typeface="Symbol" pitchFamily="18" charset="2"/>
              </a:rPr>
              <a:t>, e</a:t>
            </a:r>
            <a:r>
              <a:rPr lang="en-US" sz="2800" baseline="-25000" dirty="0">
                <a:sym typeface="Symbol" pitchFamily="18" charset="2"/>
              </a:rPr>
              <a:t>2</a:t>
            </a:r>
            <a:r>
              <a:rPr lang="en-US" sz="2800" dirty="0">
                <a:sym typeface="Symbol" pitchFamily="18" charset="2"/>
              </a:rPr>
              <a:t>, …, 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m</a:t>
            </a:r>
            <a:r>
              <a:rPr lang="en-US" sz="2800" dirty="0">
                <a:sym typeface="Symbol" pitchFamily="18" charset="2"/>
              </a:rPr>
              <a:t>, respectively. 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00FFFF"/>
                </a:solidFill>
                <a:sym typeface="Symbol" pitchFamily="18" charset="2"/>
              </a:rPr>
              <a:t>incidence matrix</a:t>
            </a:r>
            <a:r>
              <a:rPr lang="en-US" sz="2800" dirty="0">
                <a:sym typeface="Symbol" pitchFamily="18" charset="2"/>
              </a:rPr>
              <a:t> of G with respect to this listing of the vertices and edges is the </a:t>
            </a:r>
            <a:r>
              <a:rPr lang="en-US" sz="2800" dirty="0" err="1">
                <a:sym typeface="Symbol" pitchFamily="18" charset="2"/>
              </a:rPr>
              <a:t>nm</a:t>
            </a:r>
            <a:r>
              <a:rPr lang="en-US" sz="2800" dirty="0">
                <a:sym typeface="Symbol" pitchFamily="18" charset="2"/>
              </a:rPr>
              <a:t> zero-one matrix with 1 as its (</a:t>
            </a:r>
            <a:r>
              <a:rPr lang="en-US" sz="2800" dirty="0" err="1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j)</a:t>
            </a:r>
            <a:r>
              <a:rPr lang="en-US" sz="2800" dirty="0" err="1">
                <a:sym typeface="Symbol" pitchFamily="18" charset="2"/>
              </a:rPr>
              <a:t>th</a:t>
            </a:r>
            <a:r>
              <a:rPr lang="en-US" sz="2800" dirty="0">
                <a:sym typeface="Symbol" pitchFamily="18" charset="2"/>
              </a:rPr>
              <a:t> entry when edge 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 is incident with vertex 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, and 0 otherwise.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>
                <a:sym typeface="Symbol" pitchFamily="18" charset="2"/>
              </a:rPr>
              <a:t>In other words, for an incidence matrix M = [</a:t>
            </a:r>
            <a:r>
              <a:rPr lang="en-US" sz="2800" dirty="0" err="1">
                <a:sym typeface="Symbol" pitchFamily="18" charset="2"/>
              </a:rPr>
              <a:t>m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], </a:t>
            </a:r>
          </a:p>
          <a:p>
            <a:pPr marL="0" indent="0" eaLnBrk="1" hangingPunct="1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800" dirty="0" err="1">
                <a:sym typeface="Symbol" pitchFamily="18" charset="2"/>
              </a:rPr>
              <a:t>m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1 	if edge </a:t>
            </a:r>
            <a:r>
              <a:rPr lang="en-US" sz="2800" dirty="0" err="1">
                <a:sym typeface="Symbol" pitchFamily="18" charset="2"/>
              </a:rPr>
              <a:t>e</a:t>
            </a:r>
            <a:r>
              <a:rPr lang="en-US" sz="2800" baseline="-25000" dirty="0" err="1">
                <a:sym typeface="Symbol" pitchFamily="18" charset="2"/>
              </a:rPr>
              <a:t>j</a:t>
            </a:r>
            <a:r>
              <a:rPr lang="en-US" sz="2800" dirty="0">
                <a:sym typeface="Symbol" pitchFamily="18" charset="2"/>
              </a:rPr>
              <a:t> is incident with v</a:t>
            </a:r>
            <a:r>
              <a:rPr lang="en-US" sz="2800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 </a:t>
            </a:r>
            <a:br>
              <a:rPr lang="en-US" sz="2800" dirty="0">
                <a:sym typeface="Symbol" pitchFamily="18" charset="2"/>
              </a:rPr>
            </a:br>
            <a:r>
              <a:rPr lang="en-US" sz="2800" dirty="0" err="1">
                <a:sym typeface="Symbol" pitchFamily="18" charset="2"/>
              </a:rPr>
              <a:t>m</a:t>
            </a:r>
            <a:r>
              <a:rPr lang="en-US" sz="2800" baseline="-25000" dirty="0" err="1">
                <a:sym typeface="Symbol" pitchFamily="18" charset="2"/>
              </a:rPr>
              <a:t>ij</a:t>
            </a:r>
            <a:r>
              <a:rPr lang="en-US" sz="2800" dirty="0">
                <a:sym typeface="Symbol" pitchFamily="18" charset="2"/>
              </a:rPr>
              <a:t> = 0	otherwise.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rgbClr val="FFFF00"/>
                </a:solidFill>
                <a:latin typeface="Arial" charset="0"/>
                <a:sym typeface="Symbol" pitchFamily="18" charset="2"/>
              </a:defRPr>
            </a:lvl9pPr>
          </a:lstStyle>
          <a:p>
            <a:pPr eaLnBrk="1" hangingPunct="1"/>
            <a:fld id="{AF02CDD2-22A3-41A5-8B7D-5078DD3AFBF5}" type="slidenum">
              <a:rPr lang="en-CA" sz="1400" smtClean="0">
                <a:solidFill>
                  <a:srgbClr val="00CCFF"/>
                </a:solidFill>
                <a:latin typeface="Times New Roman" pitchFamily="18" charset="0"/>
              </a:rPr>
              <a:pPr eaLnBrk="1" hangingPunct="1"/>
              <a:t>9</a:t>
            </a:fld>
            <a:endParaRPr lang="en-CA" sz="1400">
              <a:solidFill>
                <a:srgbClr val="00C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 autoUpdateAnimBg="0"/>
    </p:bldLst>
  </p:timing>
</p:sld>
</file>

<file path=ppt/theme/theme1.xml><?xml version="1.0" encoding="utf-8"?>
<a:theme xmlns:a="http://schemas.openxmlformats.org/drawingml/2006/main" name="UMB">
  <a:themeElements>
    <a:clrScheme name="Custom 2">
      <a:dk1>
        <a:srgbClr val="005A8B"/>
      </a:dk1>
      <a:lt1>
        <a:srgbClr val="FFFFFF"/>
      </a:lt1>
      <a:dk2>
        <a:srgbClr val="A0CFEB"/>
      </a:dk2>
      <a:lt2>
        <a:srgbClr val="A79E70"/>
      </a:lt2>
      <a:accent1>
        <a:srgbClr val="D47600"/>
      </a:accent1>
      <a:accent2>
        <a:srgbClr val="988F86"/>
      </a:accent2>
      <a:accent3>
        <a:srgbClr val="C59217"/>
      </a:accent3>
      <a:accent4>
        <a:srgbClr val="A33F1F"/>
      </a:accent4>
      <a:accent5>
        <a:srgbClr val="CDE4F3"/>
      </a:accent5>
      <a:accent6>
        <a:srgbClr val="B28414"/>
      </a:accent6>
      <a:hlink>
        <a:srgbClr val="D47600"/>
      </a:hlink>
      <a:folHlink>
        <a:srgbClr val="A33F1F"/>
      </a:folHlink>
    </a:clrScheme>
    <a:fontScheme name="Blank Presentation">
      <a:majorFont>
        <a:latin typeface="Arial Bold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FFFFFF"/>
        </a:dk1>
        <a:lt1>
          <a:srgbClr val="FFFFFF"/>
        </a:lt1>
        <a:dk2>
          <a:srgbClr val="FFFFFF"/>
        </a:dk2>
        <a:lt2>
          <a:srgbClr val="005A8B"/>
        </a:lt2>
        <a:accent1>
          <a:srgbClr val="A0CFEB"/>
        </a:accent1>
        <a:accent2>
          <a:srgbClr val="C59217"/>
        </a:accent2>
        <a:accent3>
          <a:srgbClr val="FFFFFF"/>
        </a:accent3>
        <a:accent4>
          <a:srgbClr val="DADADA"/>
        </a:accent4>
        <a:accent5>
          <a:srgbClr val="CDE4F3"/>
        </a:accent5>
        <a:accent6>
          <a:srgbClr val="B28414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MB" id="{2ACCC333-872B-43E0-9A78-DB6CA1ED8258}" vid="{B144A003-F932-4EF7-8CF9-7FDB57AD8B2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UMB</Template>
  <TotalTime>9347</TotalTime>
  <Words>4173</Words>
  <Application>Microsoft Office PowerPoint</Application>
  <PresentationFormat>On-screen Show (4:3)</PresentationFormat>
  <Paragraphs>827</Paragraphs>
  <Slides>76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  <vt:variant>
        <vt:lpstr>Custom Shows</vt:lpstr>
      </vt:variant>
      <vt:variant>
        <vt:i4>1</vt:i4>
      </vt:variant>
    </vt:vector>
  </HeadingPairs>
  <TitlesOfParts>
    <vt:vector size="87" baseType="lpstr">
      <vt:lpstr>Arial Bold</vt:lpstr>
      <vt:lpstr>ヒラギノ角ゴ Pro W3</vt:lpstr>
      <vt:lpstr>Lucida Grande</vt:lpstr>
      <vt:lpstr>Arial</vt:lpstr>
      <vt:lpstr>Symbol</vt:lpstr>
      <vt:lpstr>Comic Sans MS</vt:lpstr>
      <vt:lpstr>Times New Roman</vt:lpstr>
      <vt:lpstr>Cambria Math</vt:lpstr>
      <vt:lpstr>UMB</vt:lpstr>
      <vt:lpstr>Equation</vt:lpstr>
      <vt:lpstr>We will cover these parts of the book (8th edition):  10.3 10.4.1-10.4.3 10.4.5 11.1.1-11.1.3 (up to page 788) 11.2.1, 11.2.2 11.4.1 11.5 12.1 12.2.1 12.3.1</vt:lpstr>
      <vt:lpstr>Representing Graphs (Adjacency list)</vt:lpstr>
      <vt:lpstr>Representing Graphs</vt:lpstr>
      <vt:lpstr>Representing Graphs</vt:lpstr>
      <vt:lpstr>Representing Graphs</vt:lpstr>
      <vt:lpstr>Representing Graphs</vt:lpstr>
      <vt:lpstr>Representing Graphs</vt:lpstr>
      <vt:lpstr>Representing Graphs</vt:lpstr>
      <vt:lpstr>Representing Graphs</vt:lpstr>
      <vt:lpstr>Representing Graphs</vt:lpstr>
      <vt:lpstr>Isomorphism of Graphs</vt:lpstr>
      <vt:lpstr>Isomorphism of Graphs</vt:lpstr>
      <vt:lpstr>Isomorphism of Graphs</vt:lpstr>
      <vt:lpstr>Isomorphism of Graphs</vt:lpstr>
      <vt:lpstr>Isomorphism of Graphs</vt:lpstr>
      <vt:lpstr>Connectivity</vt:lpstr>
      <vt:lpstr>Connectivity</vt:lpstr>
      <vt:lpstr>Connectivity</vt:lpstr>
      <vt:lpstr>Connectivity</vt:lpstr>
      <vt:lpstr>Connectivity</vt:lpstr>
      <vt:lpstr>Connectivity</vt:lpstr>
      <vt:lpstr>Connectivity</vt:lpstr>
      <vt:lpstr>Connectivity</vt:lpstr>
      <vt:lpstr>Connectivity</vt:lpstr>
      <vt:lpstr>Connectivity</vt:lpstr>
      <vt:lpstr>PowerPoint Presentation</vt:lpstr>
      <vt:lpstr>Trees</vt:lpstr>
      <vt:lpstr>Trees</vt:lpstr>
      <vt:lpstr>Trees</vt:lpstr>
      <vt:lpstr>Tree Terminology</vt:lpstr>
      <vt:lpstr>Tree Terminology</vt:lpstr>
      <vt:lpstr>Tree Terminology</vt:lpstr>
      <vt:lpstr>Trees</vt:lpstr>
      <vt:lpstr>Trees</vt:lpstr>
      <vt:lpstr>Trees</vt:lpstr>
      <vt:lpstr>Trees</vt:lpstr>
      <vt:lpstr>Binary Search Trees</vt:lpstr>
      <vt:lpstr>Binary Search Trees</vt:lpstr>
      <vt:lpstr>Binary Search Trees</vt:lpstr>
      <vt:lpstr>Binary Search Trees</vt:lpstr>
      <vt:lpstr>Binary Search Trees</vt:lpstr>
      <vt:lpstr>Binary Search Trees</vt:lpstr>
      <vt:lpstr>Binary Search Trees</vt:lpstr>
      <vt:lpstr>Binary Search Trees</vt:lpstr>
      <vt:lpstr>Binary Search Trees</vt:lpstr>
      <vt:lpstr>Binary Search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Spanning Trees</vt:lpstr>
      <vt:lpstr>PowerPoint Presentation</vt:lpstr>
      <vt:lpstr>Boolean Algebra</vt:lpstr>
      <vt:lpstr>Boolean Operations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Boolean Functions and Expressions</vt:lpstr>
      <vt:lpstr>Identities</vt:lpstr>
      <vt:lpstr>Identities</vt:lpstr>
      <vt:lpstr>Definition of a Boolean Algebra</vt:lpstr>
      <vt:lpstr>Definition of a Boolean Algebra</vt:lpstr>
      <vt:lpstr>Representing Boolean Functions</vt:lpstr>
      <vt:lpstr>Representing Boolean Functions</vt:lpstr>
      <vt:lpstr>Logic Gates</vt:lpstr>
      <vt:lpstr>Custom Show 1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Pomplun</dc:creator>
  <cp:lastModifiedBy>Ramin Dehghanpoor</cp:lastModifiedBy>
  <cp:revision>150</cp:revision>
  <cp:lastPrinted>2017-04-23T15:48:36Z</cp:lastPrinted>
  <dcterms:created xsi:type="dcterms:W3CDTF">2001-02-24T00:16:35Z</dcterms:created>
  <dcterms:modified xsi:type="dcterms:W3CDTF">2020-08-17T03:02:26Z</dcterms:modified>
</cp:coreProperties>
</file>