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21" r:id="rId2"/>
    <p:sldId id="406" r:id="rId3"/>
    <p:sldId id="376" r:id="rId4"/>
    <p:sldId id="408" r:id="rId5"/>
    <p:sldId id="409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402" r:id="rId14"/>
    <p:sldId id="403" r:id="rId15"/>
    <p:sldId id="404" r:id="rId16"/>
    <p:sldId id="372" r:id="rId17"/>
    <p:sldId id="373" r:id="rId18"/>
    <p:sldId id="374" r:id="rId19"/>
    <p:sldId id="410" r:id="rId20"/>
    <p:sldId id="411" r:id="rId21"/>
    <p:sldId id="412" r:id="rId22"/>
    <p:sldId id="413" r:id="rId23"/>
    <p:sldId id="416" r:id="rId24"/>
    <p:sldId id="417" r:id="rId25"/>
    <p:sldId id="422" r:id="rId26"/>
    <p:sldId id="423" r:id="rId27"/>
    <p:sldId id="424" r:id="rId28"/>
    <p:sldId id="425" r:id="rId29"/>
    <p:sldId id="418" r:id="rId30"/>
    <p:sldId id="414" r:id="rId31"/>
    <p:sldId id="415" r:id="rId32"/>
    <p:sldId id="419" r:id="rId33"/>
    <p:sldId id="420" r:id="rId34"/>
  </p:sldIdLst>
  <p:sldSz cx="9144000" cy="6858000" type="screen4x3"/>
  <p:notesSz cx="7315200" cy="9601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FFFF"/>
    <a:srgbClr val="005A8B"/>
    <a:srgbClr val="FFFF00"/>
    <a:srgbClr val="00FFFF"/>
    <a:srgbClr val="00CC00"/>
    <a:srgbClr val="FF3300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000" autoAdjust="0"/>
  </p:normalViewPr>
  <p:slideViewPr>
    <p:cSldViewPr>
      <p:cViewPr varScale="1">
        <p:scale>
          <a:sx n="74" d="100"/>
          <a:sy n="74" d="100"/>
        </p:scale>
        <p:origin x="169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8D77A112-BAB3-48E2-8C6B-03945F003C99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0594B48B-80CC-465B-8DA4-AF72EA287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24761D2-6B99-4A5F-A82A-3BACA6AE0B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63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761D2-6B99-4A5F-A82A-3BACA6AE0B5D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9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761D2-6B99-4A5F-A82A-3BACA6AE0B5D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1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761D2-6B99-4A5F-A82A-3BACA6AE0B5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2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5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3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7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1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658422A-CD8B-47F9-B450-C5468E22A1A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35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491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7474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1.5-1.7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1.8.1-1.8.4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Arguments</a:t>
            </a:r>
            <a:endParaRPr lang="en-CA" sz="3600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93726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Another example: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Gary is either intelligent or a good actor.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If Gary is intelligent, then he can count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from 1 to 10.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Gary can only count from 1 to 2.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Therefore, Gary is a good actor.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i: “Gary is intelligent.”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a: “Gary is a good actor.”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c: “Gary can count from 1 to 10.”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D24361B-A047-40E3-877F-7D3DEA06AE7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Arguments</a:t>
            </a:r>
            <a:endParaRPr lang="en-CA" sz="3600" smtClean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6106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i: “Gary is intelligent.”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a: “Gary is a good actor.”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c: “Gary can count from 1 to 10.”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Step 1:</a:t>
            </a:r>
            <a:r>
              <a:rPr lang="en-US" sz="2800" dirty="0" smtClean="0">
                <a:sym typeface="Symbol" pitchFamily="18" charset="2"/>
              </a:rPr>
              <a:t>   c	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Hypothesis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Step 2:</a:t>
            </a:r>
            <a:r>
              <a:rPr lang="en-US" sz="2800" dirty="0" smtClean="0">
                <a:sym typeface="Symbol" pitchFamily="18" charset="2"/>
              </a:rPr>
              <a:t>  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 c            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Hypothesis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Step 3:</a:t>
            </a:r>
            <a:r>
              <a:rPr lang="en-US" sz="2800" dirty="0" smtClean="0">
                <a:sym typeface="Symbol" pitchFamily="18" charset="2"/>
              </a:rPr>
              <a:t>   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   	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Modus </a:t>
            </a:r>
            <a:r>
              <a:rPr lang="en-US" sz="2800" dirty="0" err="1" smtClean="0">
                <a:solidFill>
                  <a:srgbClr val="00FFFF"/>
                </a:solidFill>
                <a:sym typeface="Symbol" pitchFamily="18" charset="2"/>
              </a:rPr>
              <a:t>Tollens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Steps 1 &amp; 2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Step 4:</a:t>
            </a:r>
            <a:r>
              <a:rPr lang="en-US" sz="2800" dirty="0" smtClean="0">
                <a:sym typeface="Symbol" pitchFamily="18" charset="2"/>
              </a:rPr>
              <a:t>   a 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	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Hypothesis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Step 5:</a:t>
            </a:r>
            <a:r>
              <a:rPr lang="en-US" sz="2800" dirty="0" smtClean="0">
                <a:sym typeface="Symbol" pitchFamily="18" charset="2"/>
              </a:rPr>
              <a:t>   a		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Disjunctive Syllogism</a:t>
            </a:r>
            <a:r>
              <a:rPr lang="en-US" sz="2800" dirty="0" smtClean="0">
                <a:sym typeface="Symbol" pitchFamily="18" charset="2"/>
              </a:rPr>
              <a:t/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				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Steps 3 &amp; 4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Conclusion: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(“Gary is a good actor.”)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B94611D-E584-4479-9FE5-F5C6EFA4331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Arguments</a:t>
            </a:r>
            <a:endParaRPr lang="en-CA" sz="3600" smtClean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6106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Yet another example: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If you listen to me, you will pass CS 220.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You passed CS 220.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Therefore, you have listened to me.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Is this argument valid?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No</a:t>
            </a:r>
            <a:r>
              <a:rPr lang="en-US" sz="2800" dirty="0" smtClean="0">
                <a:sym typeface="Symbol" pitchFamily="18" charset="2"/>
              </a:rPr>
              <a:t>, it assumes ((</a:t>
            </a:r>
            <a:r>
              <a:rPr lang="en-US" sz="2800" dirty="0" err="1" smtClean="0">
                <a:sym typeface="Symbol" pitchFamily="18" charset="2"/>
              </a:rPr>
              <a:t>pq</a:t>
            </a:r>
            <a:r>
              <a:rPr lang="en-US" sz="2800" dirty="0" smtClean="0">
                <a:sym typeface="Symbol" pitchFamily="18" charset="2"/>
              </a:rPr>
              <a:t>) q)  p.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This statement is not a tautology. It is </a:t>
            </a: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false</a:t>
            </a:r>
            <a:r>
              <a:rPr lang="en-US" sz="2800" dirty="0" smtClean="0">
                <a:sym typeface="Symbol" pitchFamily="18" charset="2"/>
              </a:rPr>
              <a:t> if p is false and q is true. This type of incorrect reasoning  is called the fallacy of </a:t>
            </a:r>
            <a:r>
              <a:rPr lang="en-US" sz="2800" dirty="0" smtClean="0">
                <a:solidFill>
                  <a:srgbClr val="47FFFF"/>
                </a:solidFill>
                <a:sym typeface="Symbol" pitchFamily="18" charset="2"/>
              </a:rPr>
              <a:t>affirming the conclusion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E6D4D59-6DA4-4413-90EA-87581CB639E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Rules of Inference for Quantified Statements</a:t>
            </a:r>
            <a:r>
              <a:rPr lang="en-US" sz="3600" smtClean="0"/>
              <a:t> 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914400"/>
                <a:ext cx="2514600" cy="16002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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3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__________</m:t>
                    </m:r>
                  </m:oMath>
                </a14:m>
                <a:endParaRPr lang="en-US" sz="24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25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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𝑐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𝑖𝑓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𝑐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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𝑈</m:t>
                      </m:r>
                    </m:oMath>
                  </m:oMathPara>
                </a14:m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3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4400"/>
                <a:ext cx="2514600" cy="1600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3EAF5A1-4D44-49AD-B0A3-1AF51AC4886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6172200" y="9906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9" name="Rectangle 5"/>
              <p:cNvSpPr>
                <a:spLocks noChangeArrowheads="1"/>
              </p:cNvSpPr>
              <p:nvPr/>
            </p:nvSpPr>
            <p:spPr bwMode="auto">
              <a:xfrm>
                <a:off x="838200" y="2209800"/>
                <a:ext cx="52578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0" dirty="0" smtClean="0">
                    <a:latin typeface="+mn-lt"/>
                  </a:rPr>
                  <a:t>for an arbitrary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>
                  <a:lnSpc>
                    <a:spcPct val="30000"/>
                  </a:lnSpc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___________________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>
                  <a:spcBef>
                    <a:spcPct val="25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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235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09800"/>
                <a:ext cx="5257800" cy="1600200"/>
              </a:xfrm>
              <a:prstGeom prst="rect">
                <a:avLst/>
              </a:prstGeom>
              <a:blipFill>
                <a:blip r:embed="rId3"/>
                <a:stretch>
                  <a:fillRect t="-26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172200" y="22860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91" name="Rectangle 7"/>
              <p:cNvSpPr>
                <a:spLocks noChangeArrowheads="1"/>
              </p:cNvSpPr>
              <p:nvPr/>
            </p:nvSpPr>
            <p:spPr bwMode="auto">
              <a:xfrm>
                <a:off x="838200" y="3505200"/>
                <a:ext cx="5486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30000"/>
                  </a:lnSpc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______________________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ct val="25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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0" dirty="0" smtClean="0">
                    <a:latin typeface="+mn-lt"/>
                  </a:rPr>
                  <a:t>for some element </a:t>
                </a:r>
                <a14:m>
                  <m:oMath xmlns:m="http://schemas.openxmlformats.org/officeDocument/2006/math"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359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505200"/>
                <a:ext cx="5486400" cy="160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6172200" y="35814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Existential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93" name="Rectangle 9"/>
              <p:cNvSpPr>
                <a:spLocks noChangeArrowheads="1"/>
              </p:cNvSpPr>
              <p:nvPr/>
            </p:nvSpPr>
            <p:spPr bwMode="auto">
              <a:xfrm>
                <a:off x="838200" y="5029200"/>
                <a:ext cx="5486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0" dirty="0" smtClean="0">
                    <a:latin typeface="+mn-lt"/>
                  </a:rPr>
                  <a:t>for some element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>
                  <a:lnSpc>
                    <a:spcPct val="30000"/>
                  </a:lnSpc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____________________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ct val="25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359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029200"/>
                <a:ext cx="5486400" cy="1600200"/>
              </a:xfrm>
              <a:prstGeom prst="rect">
                <a:avLst/>
              </a:prstGeom>
              <a:blipFill>
                <a:blip r:embed="rId5"/>
                <a:stretch>
                  <a:fillRect t="-26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6248400" y="49530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Existential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7777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3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3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3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3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3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3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3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3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3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3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autoUpdateAnimBg="0"/>
      <p:bldP spid="323589" grpId="0" build="p" autoUpdateAnimBg="0"/>
      <p:bldP spid="323590" grpId="0" autoUpdateAnimBg="0"/>
      <p:bldP spid="323591" grpId="0" build="p" autoUpdateAnimBg="0"/>
      <p:bldP spid="323592" grpId="0" autoUpdateAnimBg="0"/>
      <p:bldP spid="323593" grpId="0" build="p" autoUpdateAnimBg="0"/>
      <p:bldP spid="3235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Rules of Inference for Quantified Statements</a:t>
            </a:r>
            <a:r>
              <a:rPr lang="en-US" sz="3600" smtClean="0"/>
              <a:t> </a:t>
            </a:r>
            <a:endParaRPr lang="en-CA" sz="3600" smtClean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4038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Every UMB student is a genius.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George is a UMB student.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Therefore, George is a genius.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U(x): “x is a UMB student.”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G(x): “x is a genius.”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E4DC721-08FE-4CDD-A90A-BB85901E29E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Rules of Inference for Quantified Statements</a:t>
            </a:r>
            <a:r>
              <a:rPr lang="en-US" sz="3600" smtClean="0"/>
              <a:t> </a:t>
            </a:r>
            <a:endParaRPr lang="en-CA" sz="3600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839200" cy="2133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following steps are used in the argument: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Step 1:</a:t>
            </a:r>
            <a:r>
              <a:rPr lang="en-US" sz="2800" smtClean="0">
                <a:sym typeface="Symbol" pitchFamily="18" charset="2"/>
              </a:rPr>
              <a:t> x (U(x)  G(x))		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Hypothesis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Step 2:</a:t>
            </a:r>
            <a:r>
              <a:rPr lang="en-US" sz="2800" smtClean="0">
                <a:sym typeface="Symbol" pitchFamily="18" charset="2"/>
              </a:rPr>
              <a:t> U(George)  G(George)	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Univ. instantiation 						using Step 1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96348E1-E4A8-47EC-8655-25CE01BB3A9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4648200" y="48768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instantiation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304800" y="31242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66FF33"/>
                </a:solidFill>
              </a:rPr>
              <a:t>Step 3:</a:t>
            </a:r>
            <a:r>
              <a:rPr lang="en-US" dirty="0"/>
              <a:t> U(George)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Hypothesis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66FF33"/>
                </a:solidFill>
              </a:rPr>
              <a:t>Step 4:</a:t>
            </a:r>
            <a:r>
              <a:rPr lang="en-US" dirty="0"/>
              <a:t> G(George)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Modus ponens</a:t>
            </a:r>
            <a:b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	using Steps 2 &amp;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2216727" y="4800600"/>
                <a:ext cx="2514600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389"/>
                  </a:buClr>
                  <a:buFont typeface="Lucida Grande" pitchFamily="36" charset="0"/>
                  <a:buChar char="▸"/>
                  <a:defRPr sz="2000">
                    <a:solidFill>
                      <a:srgbClr val="005A8B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389"/>
                  </a:buClr>
                  <a:buFont typeface="Lucida Grande" pitchFamily="36" charset="0"/>
                  <a:buChar char="▸"/>
                  <a:defRPr>
                    <a:solidFill>
                      <a:srgbClr val="005A8B"/>
                    </a:solidFill>
                    <a:latin typeface="+mj-lt"/>
                    <a:ea typeface="+mn-ea"/>
                    <a:cs typeface="+mn-cs"/>
                  </a:defRPr>
                </a:lvl2pPr>
                <a:lvl3pPr marL="10858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389"/>
                  </a:buClr>
                  <a:buSzPct val="75000"/>
                  <a:buFont typeface="Lucida Grande" pitchFamily="36" charset="0"/>
                  <a:buChar char="▸"/>
                  <a:defRPr>
                    <a:solidFill>
                      <a:srgbClr val="005A8B"/>
                    </a:solidFill>
                    <a:latin typeface="+mn-lt"/>
                    <a:ea typeface="+mn-ea"/>
                    <a:cs typeface="+mn-cs"/>
                  </a:defRPr>
                </a:lvl3pPr>
                <a:lvl4pPr marL="14287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389"/>
                  </a:buClr>
                  <a:buFont typeface="Lucida Grande" pitchFamily="36" charset="0"/>
                  <a:buChar char="▸"/>
                  <a:defRPr>
                    <a:solidFill>
                      <a:srgbClr val="005A8B"/>
                    </a:solidFill>
                    <a:latin typeface="+mn-lt"/>
                    <a:ea typeface="+mn-ea"/>
                    <a:cs typeface="+mn-cs"/>
                  </a:defRPr>
                </a:lvl4pPr>
                <a:lvl5pPr marL="17716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5389"/>
                  </a:buClr>
                  <a:buFont typeface="Lucida Grande" pitchFamily="36" charset="0"/>
                  <a:buChar char="▸"/>
                  <a:defRPr>
                    <a:solidFill>
                      <a:srgbClr val="005A8B"/>
                    </a:solidFill>
                    <a:latin typeface="+mj-lt"/>
                    <a:ea typeface="+mn-ea"/>
                    <a:cs typeface="+mn-cs"/>
                  </a:defRPr>
                </a:lvl5pPr>
                <a:lvl6pPr marL="22288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">
                    <a:solidFill>
                      <a:srgbClr val="005389"/>
                    </a:solidFill>
                    <a:latin typeface="+mj-lt"/>
                    <a:ea typeface="+mn-ea"/>
                    <a:cs typeface="+mn-cs"/>
                  </a:defRPr>
                </a:lvl6pPr>
                <a:lvl7pPr marL="26860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">
                    <a:solidFill>
                      <a:srgbClr val="005389"/>
                    </a:solidFill>
                    <a:latin typeface="+mj-lt"/>
                    <a:ea typeface="+mn-ea"/>
                    <a:cs typeface="+mn-cs"/>
                  </a:defRPr>
                </a:lvl7pPr>
                <a:lvl8pPr marL="31432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">
                    <a:solidFill>
                      <a:srgbClr val="005389"/>
                    </a:solidFill>
                    <a:latin typeface="+mj-lt"/>
                    <a:ea typeface="+mn-ea"/>
                    <a:cs typeface="+mn-cs"/>
                  </a:defRPr>
                </a:lvl8pPr>
                <a:lvl9pPr marL="36004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100">
                    <a:solidFill>
                      <a:srgbClr val="005389"/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Font typeface="Lucida Grande" pitchFamily="36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  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400" kern="0" dirty="0" smtClean="0">
                  <a:sym typeface="Symbol" pitchFamily="18" charset="2"/>
                </a:endParaRPr>
              </a:p>
              <a:p>
                <a:pPr marL="0" indent="0">
                  <a:lnSpc>
                    <a:spcPct val="30000"/>
                  </a:lnSpc>
                  <a:spcBef>
                    <a:spcPct val="0"/>
                  </a:spcBef>
                  <a:buFont typeface="Lucida Grande" pitchFamily="36" charset="0"/>
                  <a:buNone/>
                  <a:defRPr/>
                </a:pPr>
                <a:r>
                  <a:rPr lang="en-US" sz="2400" kern="0" dirty="0" smtClean="0"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__________</m:t>
                    </m:r>
                  </m:oMath>
                </a14:m>
                <a:endParaRPr lang="en-US" sz="2400" kern="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25000"/>
                  </a:spcBef>
                  <a:buFont typeface="Lucida Grande" pitchFamily="36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 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𝑐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𝑖𝑓</m:t>
                      </m:r>
                      <m:r>
                        <a:rPr lang="en-US" sz="2400" i="1" kern="0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2400" i="1" kern="0" dirty="0" err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𝑐</m:t>
                      </m:r>
                      <m:r>
                        <a:rPr lang="en-US" sz="2400" i="1" kern="0" dirty="0" err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</m:t>
                      </m:r>
                      <m:r>
                        <a:rPr lang="en-US" sz="2400" i="1" kern="0" dirty="0" err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𝑈</m:t>
                      </m:r>
                    </m:oMath>
                  </m:oMathPara>
                </a14:m>
                <a:endParaRPr lang="en-US" sz="2400" kern="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6727" y="4800600"/>
                <a:ext cx="2514600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0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5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  <p:bldP spid="325639" grpId="0" build="p" autoUpdateAnimBg="0"/>
      <p:bldP spid="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Mathematical Reasoning</a:t>
            </a:r>
            <a:endParaRPr lang="en-CA" sz="3600" dirty="0" smtClean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We need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mathematical reasoning</a:t>
            </a:r>
            <a:r>
              <a:rPr lang="en-US" sz="2800" smtClean="0">
                <a:sym typeface="Symbol" pitchFamily="18" charset="2"/>
              </a:rPr>
              <a:t> to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determine whether a mathematical argument is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correct or incorrect and</a:t>
            </a:r>
          </a:p>
          <a:p>
            <a:pPr marL="0" indent="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 smtClean="0">
                <a:sym typeface="Symbol" pitchFamily="18" charset="2"/>
              </a:rPr>
              <a:t> construct mathematical arguments.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Mathematical reasoning is not only important for conducting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proofs</a:t>
            </a:r>
            <a:r>
              <a:rPr lang="en-US" sz="2800" smtClean="0">
                <a:sym typeface="Symbol" pitchFamily="18" charset="2"/>
              </a:rPr>
              <a:t> and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program verification</a:t>
            </a:r>
            <a:r>
              <a:rPr lang="en-US" sz="2800" smtClean="0">
                <a:sym typeface="Symbol" pitchFamily="18" charset="2"/>
              </a:rPr>
              <a:t>, but also for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artificial intelligence</a:t>
            </a:r>
            <a:r>
              <a:rPr lang="en-US" sz="2800" smtClean="0">
                <a:sym typeface="Symbol" pitchFamily="18" charset="2"/>
              </a:rPr>
              <a:t> systems (drawing inferences).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8570CC9-9A6D-4B42-B682-C2C8614E4AD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Terminology</a:t>
            </a:r>
            <a:endParaRPr lang="en-CA" sz="3600" dirty="0" smtClean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5410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axiom</a:t>
            </a:r>
            <a:r>
              <a:rPr lang="en-US" sz="2800" dirty="0" smtClean="0">
                <a:sym typeface="Symbol" pitchFamily="18" charset="2"/>
              </a:rPr>
              <a:t> is a basic assumption about mathematical structures that needs no proof.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We can use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proof</a:t>
            </a:r>
            <a:r>
              <a:rPr lang="en-US" sz="2800" dirty="0" smtClean="0">
                <a:sym typeface="Symbol" pitchFamily="18" charset="2"/>
              </a:rPr>
              <a:t> to demonstrate that a particular statement is true. A proof consists of a sequence of statements that form an argument.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steps that connect the statements in such a sequence are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rules of inference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Cases of incorrect reasoning are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fallacies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</a:t>
            </a:r>
            <a:r>
              <a:rPr lang="en-US" sz="2800" dirty="0" smtClean="0">
                <a:sym typeface="Symbol" pitchFamily="18" charset="2"/>
              </a:rPr>
              <a:t> is a statement that can be shown to     be true. Less important theorems sometimes are    called </a:t>
            </a:r>
            <a:r>
              <a:rPr lang="en-US" sz="2800" dirty="0" smtClean="0">
                <a:solidFill>
                  <a:srgbClr val="47FFFF"/>
                </a:solidFill>
                <a:sym typeface="Symbol" pitchFamily="18" charset="2"/>
              </a:rPr>
              <a:t>propositions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F280EAB-CAD7-479B-93DD-7FE238C0B87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Terminology</a:t>
            </a:r>
            <a:endParaRPr lang="en-CA" sz="3600" dirty="0" smtClean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lemma</a:t>
            </a:r>
            <a:r>
              <a:rPr lang="en-US" sz="2800" dirty="0" smtClean="0">
                <a:sym typeface="Symbol" pitchFamily="18" charset="2"/>
              </a:rPr>
              <a:t> is a simple theorem used as an intermediate result in the proof of another theorem.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corollary</a:t>
            </a:r>
            <a:r>
              <a:rPr lang="en-US" sz="2800" dirty="0" smtClean="0">
                <a:sym typeface="Symbol" pitchFamily="18" charset="2"/>
              </a:rPr>
              <a:t> is a proposition that follows directly from a theorem that has been proved.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conjecture</a:t>
            </a:r>
            <a:r>
              <a:rPr lang="en-US" sz="2800" dirty="0" smtClean="0">
                <a:sym typeface="Symbol" pitchFamily="18" charset="2"/>
              </a:rPr>
              <a:t> is a statement whose truth value is unknown. It is a statement that is being proposed to be a true statement, usually on the basis of some partial evidence. Once it is proven, it becomes a theorem.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7138569-6EF3-415C-81CD-04B2393E3A1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Proving Theorems</a:t>
            </a:r>
            <a:endParaRPr lang="en-CA" sz="360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6106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Direct proof: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b="1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An implication pq can be proved by showing that if p is true, then q is also true.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Give a direct proof of the theorem </a:t>
            </a:r>
            <a:br>
              <a:rPr lang="en-US" sz="2800">
                <a:sym typeface="Symbol" pitchFamily="18" charset="2"/>
              </a:rPr>
            </a:br>
            <a:r>
              <a:rPr lang="en-US" sz="2800">
                <a:sym typeface="Symbol" pitchFamily="18" charset="2"/>
              </a:rPr>
              <a:t>“If n is odd, then n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is odd.”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Idea:</a:t>
            </a:r>
            <a:r>
              <a:rPr lang="en-US" sz="2800">
                <a:sym typeface="Symbol" pitchFamily="18" charset="2"/>
              </a:rPr>
              <a:t> Assume that the hypothesis of this implication is true (n is odd). Then use rules of inference and known theorems to show that q must also be true (n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is odd).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FEA6987-1FA5-4591-BB2E-0403E005F1E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Nested Quantifiers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6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14400"/>
                <a:ext cx="8763000" cy="53340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sz="2400" dirty="0" smtClean="0">
                    <a:sym typeface="Symbol" pitchFamily="18" charset="2"/>
                  </a:rPr>
                  <a:t>When one quantifier is within the scope of another. Such as</a:t>
                </a:r>
              </a:p>
              <a:p>
                <a:pPr marL="400050" lvl="1" indent="0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∃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</m:oMath>
                </a14:m>
                <a:endParaRPr lang="en-US" sz="2200" b="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40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763000" cy="5334000"/>
              </a:xfrm>
              <a:blipFill>
                <a:blip r:embed="rId2"/>
                <a:stretch>
                  <a:fillRect l="-104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97A27D2-8C30-46F9-B9CE-028398AA1AF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190215"/>
                  </p:ext>
                </p:extLst>
              </p:nvPr>
            </p:nvGraphicFramePr>
            <p:xfrm>
              <a:off x="609600" y="2057400"/>
              <a:ext cx="7772400" cy="426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0624262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493327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495743055"/>
                        </a:ext>
                      </a:extLst>
                    </a:gridCol>
                  </a:tblGrid>
                  <a:tr h="4785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47FFFF"/>
                              </a:solidFill>
                            </a:rPr>
                            <a:t>Statement</a:t>
                          </a:r>
                          <a:endParaRPr lang="en-US" dirty="0">
                            <a:solidFill>
                              <a:srgbClr val="47FF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47FFFF"/>
                              </a:solidFill>
                            </a:rPr>
                            <a:t>When True?</a:t>
                          </a:r>
                          <a:endParaRPr lang="en-US" dirty="0">
                            <a:solidFill>
                              <a:srgbClr val="47FF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47FFFF"/>
                              </a:solidFill>
                            </a:rPr>
                            <a:t>When False</a:t>
                          </a:r>
                          <a:endParaRPr lang="en-US" dirty="0">
                            <a:solidFill>
                              <a:srgbClr val="47FF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6361202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</a:t>
                          </a:r>
                          <a:r>
                            <a:rPr lang="en-US" baseline="0" dirty="0" smtClean="0"/>
                            <a:t> is true for every pair </a:t>
                          </a:r>
                          <a:r>
                            <a:rPr lang="en-US" baseline="0" dirty="0" err="1" smtClean="0"/>
                            <a:t>x,y</a:t>
                          </a:r>
                          <a:r>
                            <a:rPr lang="en-US" baseline="0" dirty="0" smtClean="0"/>
                            <a:t>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There is a pair 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false.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6065829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For every x there is a y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true.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There is an x such that p(</a:t>
                          </a:r>
                          <a:r>
                            <a:rPr lang="en-US" sz="1700" dirty="0" err="1" smtClean="0"/>
                            <a:t>x,y</a:t>
                          </a:r>
                          <a:r>
                            <a:rPr lang="en-US" sz="1700" dirty="0" smtClean="0"/>
                            <a:t>) is false for every y</a:t>
                          </a:r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9438943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There is an x for which</a:t>
                          </a:r>
                          <a:r>
                            <a:rPr lang="en-US" baseline="0" dirty="0" smtClean="0"/>
                            <a:t> p(</a:t>
                          </a:r>
                          <a:r>
                            <a:rPr lang="en-US" baseline="0" dirty="0" err="1" smtClean="0"/>
                            <a:t>x,y</a:t>
                          </a:r>
                          <a:r>
                            <a:rPr lang="en-US" baseline="0" dirty="0" smtClean="0"/>
                            <a:t>) is true for every 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For every x there is a y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false.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460783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There is a pair 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true.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</a:t>
                          </a:r>
                          <a:r>
                            <a:rPr lang="en-US" baseline="0" dirty="0" smtClean="0"/>
                            <a:t> is false for every pair </a:t>
                          </a:r>
                          <a:r>
                            <a:rPr lang="en-US" baseline="0" dirty="0" err="1" smtClean="0"/>
                            <a:t>x,y</a:t>
                          </a:r>
                          <a:r>
                            <a:rPr lang="en-US" baseline="0" dirty="0" smtClean="0"/>
                            <a:t>.</a:t>
                          </a:r>
                          <a:endParaRPr lang="en-US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2827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190215"/>
                  </p:ext>
                </p:extLst>
              </p:nvPr>
            </p:nvGraphicFramePr>
            <p:xfrm>
              <a:off x="609600" y="2057400"/>
              <a:ext cx="7772400" cy="426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10624262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37493327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495743055"/>
                        </a:ext>
                      </a:extLst>
                    </a:gridCol>
                  </a:tblGrid>
                  <a:tr h="4785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47FFFF"/>
                              </a:solidFill>
                            </a:rPr>
                            <a:t>Statement</a:t>
                          </a:r>
                          <a:endParaRPr lang="en-US" dirty="0">
                            <a:solidFill>
                              <a:srgbClr val="47FF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47FFFF"/>
                              </a:solidFill>
                            </a:rPr>
                            <a:t>When True?</a:t>
                          </a:r>
                          <a:endParaRPr lang="en-US" dirty="0">
                            <a:solidFill>
                              <a:srgbClr val="47FF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47FFFF"/>
                              </a:solidFill>
                            </a:rPr>
                            <a:t>When False</a:t>
                          </a:r>
                          <a:endParaRPr lang="en-US" dirty="0">
                            <a:solidFill>
                              <a:srgbClr val="47FF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6361202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9" t="-51613" r="-308307" b="-30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</a:t>
                          </a:r>
                          <a:r>
                            <a:rPr lang="en-US" baseline="0" dirty="0" smtClean="0"/>
                            <a:t> is true for every pair </a:t>
                          </a:r>
                          <a:r>
                            <a:rPr lang="en-US" baseline="0" dirty="0" err="1" smtClean="0"/>
                            <a:t>x,y</a:t>
                          </a:r>
                          <a:r>
                            <a:rPr lang="en-US" baseline="0" dirty="0" smtClean="0"/>
                            <a:t>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There is a pair 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false.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6065829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9" t="-150641" r="-308307" b="-200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For every x there is a y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true.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There is an x such that p(</a:t>
                          </a:r>
                          <a:r>
                            <a:rPr lang="en-US" sz="1700" dirty="0" err="1" smtClean="0"/>
                            <a:t>x,y</a:t>
                          </a:r>
                          <a:r>
                            <a:rPr lang="en-US" sz="1700" dirty="0" smtClean="0"/>
                            <a:t>) is false for every y</a:t>
                          </a:r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9438943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9" t="-252258" r="-308307" b="-10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There is an x for which</a:t>
                          </a:r>
                          <a:r>
                            <a:rPr lang="en-US" baseline="0" dirty="0" smtClean="0"/>
                            <a:t> p(</a:t>
                          </a:r>
                          <a:r>
                            <a:rPr lang="en-US" baseline="0" dirty="0" err="1" smtClean="0"/>
                            <a:t>x,y</a:t>
                          </a:r>
                          <a:r>
                            <a:rPr lang="en-US" baseline="0" dirty="0" smtClean="0"/>
                            <a:t>) is true for every 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For every x there is a y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false.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94460783"/>
                      </a:ext>
                    </a:extLst>
                  </a:tr>
                  <a:tr h="947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9" t="-350000" r="-308307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There is a pair 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 for which 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 is true.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p(</a:t>
                          </a:r>
                          <a:r>
                            <a:rPr lang="en-US" dirty="0" err="1" smtClean="0"/>
                            <a:t>x,y</a:t>
                          </a:r>
                          <a:r>
                            <a:rPr lang="en-US" dirty="0" smtClean="0"/>
                            <a:t>)</a:t>
                          </a:r>
                          <a:r>
                            <a:rPr lang="en-US" baseline="0" dirty="0" smtClean="0"/>
                            <a:t> is false for every pair </a:t>
                          </a:r>
                          <a:r>
                            <a:rPr lang="en-US" baseline="0" dirty="0" err="1" smtClean="0"/>
                            <a:t>x,y</a:t>
                          </a:r>
                          <a:r>
                            <a:rPr lang="en-US" baseline="0" dirty="0" smtClean="0"/>
                            <a:t>.</a:t>
                          </a:r>
                          <a:endParaRPr lang="en-US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2827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9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Proving Theorems</a:t>
            </a:r>
            <a:endParaRPr lang="en-CA" sz="360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n is odd.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Then n = 2k + 1, where k is an integer.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Consequently, n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= (2k + 1)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			 = 4k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+ 4k + 1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			 = 2(2k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+ 2k) + 1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>
                <a:sym typeface="Symbol" pitchFamily="18" charset="2"/>
              </a:rPr>
              <a:t>Since n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can be written in this form, it is odd.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EE222D7-FF0A-4501-B9C2-DBC9939F336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Proving Theorems</a:t>
            </a:r>
            <a:endParaRPr lang="en-CA" sz="360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106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Indirect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proof (Contrapositive):</a:t>
            </a: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An implication </a:t>
            </a:r>
            <a:r>
              <a:rPr lang="en-US" sz="2800" dirty="0" err="1">
                <a:sym typeface="Symbol" pitchFamily="18" charset="2"/>
              </a:rPr>
              <a:t>pq</a:t>
            </a:r>
            <a:r>
              <a:rPr lang="en-US" sz="2800" dirty="0">
                <a:sym typeface="Symbol" pitchFamily="18" charset="2"/>
              </a:rPr>
              <a:t> is equivalent to its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contra-positive</a:t>
            </a:r>
            <a:r>
              <a:rPr lang="en-US" sz="2800" dirty="0">
                <a:sym typeface="Symbol" pitchFamily="18" charset="2"/>
              </a:rPr>
              <a:t> q  p. Therefore, we can prove </a:t>
            </a:r>
            <a:r>
              <a:rPr lang="en-US" sz="2800" dirty="0" err="1">
                <a:sym typeface="Symbol" pitchFamily="18" charset="2"/>
              </a:rPr>
              <a:t>pq</a:t>
            </a:r>
            <a:r>
              <a:rPr lang="en-US" sz="2800" dirty="0">
                <a:sym typeface="Symbol" pitchFamily="18" charset="2"/>
              </a:rPr>
              <a:t> by showing that whenever q is false, then p is also false.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dirty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>
                <a:sym typeface="Symbol" pitchFamily="18" charset="2"/>
              </a:rPr>
              <a:t> Give an indirect proof of the theorem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“If 3n + 2 is odd, then n is odd.”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dirty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Idea:</a:t>
            </a:r>
            <a:r>
              <a:rPr lang="en-US" sz="2800" dirty="0">
                <a:sym typeface="Symbol" pitchFamily="18" charset="2"/>
              </a:rPr>
              <a:t> Assume that the conclusion of this implication is false (n is even). Then use rules of inference and known theorems to show that p must also be false (3n + 2 is even).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Proving Theorems</a:t>
            </a:r>
            <a:endParaRPr lang="en-CA" sz="360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n is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Then n = 2k, where k is an integer.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It follows that 3n + 2 = 3(2k) + 2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				= 6k + 2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				= 2(3k + 1)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Therefore, 3n + 2 is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We have shown that the contrapositive of the implication is true, so the implication itself is </a:t>
            </a:r>
            <a:r>
              <a:rPr lang="en-US" sz="2800" dirty="0" smtClean="0">
                <a:sym typeface="Symbol" pitchFamily="18" charset="2"/>
              </a:rPr>
              <a:t>also  </a:t>
            </a:r>
            <a:r>
              <a:rPr lang="en-US" sz="2800" dirty="0">
                <a:sym typeface="Symbol" pitchFamily="18" charset="2"/>
              </a:rPr>
              <a:t>true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(If 3n + 2 is odd, then n is odd).</a:t>
            </a:r>
            <a:r>
              <a:rPr lang="en-US" sz="2800" dirty="0">
                <a:sym typeface="Symbol" pitchFamily="18" charset="2"/>
              </a:rPr>
              <a:t> 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F11BE3-E691-4A53-A07C-FB2837E666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Proving Theorems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906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Indirect proof (contradiction):</a:t>
                </a:r>
                <a:endParaRPr lang="en-US" sz="2800" b="1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dirty="0" smtClean="0"/>
                  <a:t>Suppose </a:t>
                </a:r>
                <a:r>
                  <a:rPr lang="en-US" sz="2400" dirty="0"/>
                  <a:t>we want to prove that a statement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true. Furthermore, suppose that we can find </a:t>
                </a:r>
                <a:r>
                  <a:rPr lang="en-US" sz="2400" dirty="0" smtClean="0"/>
                  <a:t>a contradiction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true. Because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false, but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true, we can </a:t>
                </a:r>
                <a:r>
                  <a:rPr lang="en-US" sz="2400" dirty="0" smtClean="0"/>
                  <a:t>conclude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false, which means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true.</a:t>
                </a:r>
                <a:endParaRPr lang="en-US" sz="2400" dirty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b="1" dirty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  <a:r>
                  <a:rPr lang="en-US" sz="2400" dirty="0">
                    <a:sym typeface="Symbol" pitchFamily="18" charset="2"/>
                  </a:rPr>
                  <a:t> </a:t>
                </a:r>
                <a:r>
                  <a:rPr lang="en-US" sz="2400" dirty="0" smtClean="0">
                    <a:sym typeface="Symbol" pitchFamily="18" charset="2"/>
                  </a:rPr>
                  <a:t>Show that at least four of any 22 days must fall on the same day of the week.</a:t>
                </a:r>
                <a:endParaRPr lang="en-US" sz="2400" dirty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b="1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Idea</a:t>
                </a:r>
                <a:r>
                  <a:rPr lang="en-US" sz="2400" b="1" dirty="0">
                    <a:solidFill>
                      <a:srgbClr val="00FFFF"/>
                    </a:solidFill>
                    <a:sym typeface="Symbol" pitchFamily="18" charset="2"/>
                  </a:rPr>
                  <a:t>:</a:t>
                </a:r>
                <a:r>
                  <a:rPr lang="en-US" sz="2400" dirty="0">
                    <a:sym typeface="Symbol" pitchFamily="18" charset="2"/>
                  </a:rPr>
                  <a:t> </a:t>
                </a:r>
                <a:r>
                  <a:rPr lang="en-US" sz="2400" dirty="0" smtClean="0">
                    <a:sym typeface="Symbol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be “</a:t>
                </a:r>
                <a:r>
                  <a:rPr lang="en-US" sz="2400" dirty="0"/>
                  <a:t>At least four of 22 chosen days fall on the same day of </a:t>
                </a:r>
                <a:r>
                  <a:rPr lang="en-US" sz="2400" dirty="0" smtClean="0"/>
                  <a:t>the week</a:t>
                </a:r>
                <a:r>
                  <a:rPr lang="en-US" sz="2400" dirty="0" smtClean="0">
                    <a:sym typeface="Symbol" pitchFamily="18" charset="2"/>
                  </a:rPr>
                  <a:t>”.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is true. So at most    three of the 22 days fall on the same day. But each week    has 7 days. So it’s not possible.</a:t>
                </a:r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610600" cy="5105400"/>
              </a:xfrm>
              <a:blipFill>
                <a:blip r:embed="rId2"/>
                <a:stretch>
                  <a:fillRect l="-1416" t="-1314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Proving Theorems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906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Proofs of equivalence: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, we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are both true.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47FFFF"/>
                    </a:solidFill>
                    <a:sym typeface="Symbol" pitchFamily="18" charset="2"/>
                  </a:rPr>
                  <a:t>Counterexamples: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To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false, we need only find a counterexample, that is, an example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false.</a:t>
                </a:r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610600" cy="5105400"/>
              </a:xfrm>
              <a:blipFill>
                <a:blip r:embed="rId2"/>
                <a:stretch>
                  <a:fillRect l="-1487" t="-1314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8" y="3002175"/>
            <a:ext cx="7735352" cy="3322425"/>
          </a:xfrm>
          <a:prstGeom prst="rect">
            <a:avLst/>
          </a:prstGeom>
        </p:spPr>
      </p:pic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Mistakes in Proofs</a:t>
            </a:r>
            <a:endParaRPr lang="en-CA" sz="3600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10600" cy="5105400"/>
          </a:xfrm>
        </p:spPr>
        <p:txBody>
          <a:bodyPr/>
          <a:lstStyle/>
          <a:p>
            <a:pPr marL="0" indent="0"/>
            <a:r>
              <a:rPr lang="en-US" sz="2800" dirty="0" smtClean="0">
                <a:sym typeface="Symbol" pitchFamily="18" charset="2"/>
              </a:rPr>
              <a:t>1. Some mistakes </a:t>
            </a:r>
            <a:r>
              <a:rPr lang="en-US" sz="2800" dirty="0"/>
              <a:t>result from the introduction of steps </a:t>
            </a:r>
            <a:r>
              <a:rPr lang="en-US" sz="2800" dirty="0" smtClean="0"/>
              <a:t>that do </a:t>
            </a:r>
            <a:r>
              <a:rPr lang="en-US" sz="2800" dirty="0"/>
              <a:t>not logically follow from those that precede it</a:t>
            </a:r>
            <a:r>
              <a:rPr lang="en-US" sz="2800" dirty="0" smtClean="0"/>
              <a:t>.</a:t>
            </a:r>
          </a:p>
          <a:p>
            <a:pPr marL="0" indent="0"/>
            <a:endParaRPr lang="en-US" sz="11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47FFFF"/>
                </a:solidFill>
                <a:sym typeface="Symbol" pitchFamily="18" charset="2"/>
              </a:rPr>
              <a:t>Example: </a:t>
            </a:r>
            <a:r>
              <a:rPr lang="en-US" sz="2800" dirty="0" smtClean="0">
                <a:sym typeface="Symbol" pitchFamily="18" charset="2"/>
              </a:rPr>
              <a:t>Proof of 1=2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Mistakes in Proofs</a:t>
            </a:r>
            <a:endParaRPr lang="en-CA" sz="3600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077200" cy="5105400"/>
          </a:xfrm>
        </p:spPr>
        <p:txBody>
          <a:bodyPr/>
          <a:lstStyle/>
          <a:p>
            <a:pPr marL="0" indent="0" algn="just"/>
            <a:r>
              <a:rPr lang="en-US" sz="2800" b="1" dirty="0" smtClean="0">
                <a:solidFill>
                  <a:srgbClr val="47FFFF"/>
                </a:solidFill>
                <a:sym typeface="Symbol" pitchFamily="18" charset="2"/>
              </a:rPr>
              <a:t>Solution: </a:t>
            </a:r>
          </a:p>
          <a:p>
            <a:pPr marL="0" indent="0" algn="just"/>
            <a:r>
              <a:rPr lang="en-US" sz="2800" dirty="0" smtClean="0"/>
              <a:t>Every </a:t>
            </a:r>
            <a:r>
              <a:rPr lang="en-US" sz="2800" dirty="0"/>
              <a:t>step is valid except for step 5, where we divided both sides by a − b. The </a:t>
            </a:r>
            <a:r>
              <a:rPr lang="en-US" sz="2800" dirty="0" smtClean="0"/>
              <a:t>error is </a:t>
            </a:r>
            <a:r>
              <a:rPr lang="en-US" sz="2800" dirty="0"/>
              <a:t>that a − b</a:t>
            </a:r>
            <a:r>
              <a:rPr lang="en-US" sz="2800" i="1" dirty="0"/>
              <a:t> </a:t>
            </a:r>
            <a:r>
              <a:rPr lang="en-US" sz="2800" dirty="0"/>
              <a:t>equals zero; division of both sides of an equation by the same quantity is valid </a:t>
            </a:r>
            <a:r>
              <a:rPr lang="en-US" sz="2800" dirty="0" smtClean="0"/>
              <a:t>as long </a:t>
            </a:r>
            <a:r>
              <a:rPr lang="en-US" sz="2800" dirty="0"/>
              <a:t>as this quantity is not zero.</a:t>
            </a: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Mistakes in Proofs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90600"/>
                <a:ext cx="8610600" cy="5715000"/>
              </a:xfrm>
            </p:spPr>
            <p:txBody>
              <a:bodyPr/>
              <a:lstStyle/>
              <a:p>
                <a:pPr marL="0" indent="0"/>
                <a:r>
                  <a:rPr lang="en-US" sz="2800" dirty="0" smtClean="0">
                    <a:sym typeface="Symbol" pitchFamily="18" charset="2"/>
                  </a:rPr>
                  <a:t>2. Some </a:t>
                </a:r>
                <a:r>
                  <a:rPr lang="en-US" sz="2800" dirty="0"/>
                  <a:t>incorrect arguments </a:t>
                </a:r>
                <a:r>
                  <a:rPr lang="en-US" sz="2800" dirty="0" smtClean="0"/>
                  <a:t>are based </a:t>
                </a:r>
                <a:r>
                  <a:rPr lang="en-US" sz="2800" dirty="0"/>
                  <a:t>on a fallacy called </a:t>
                </a:r>
                <a:r>
                  <a:rPr lang="en-US" sz="2800" b="1" dirty="0">
                    <a:solidFill>
                      <a:srgbClr val="47FFFF"/>
                    </a:solidFill>
                  </a:rPr>
                  <a:t>begging the question</a:t>
                </a:r>
                <a:r>
                  <a:rPr lang="en-US" sz="2800" dirty="0"/>
                  <a:t>. This fallacy occurs when one or more steps </a:t>
                </a:r>
                <a:r>
                  <a:rPr lang="en-US" sz="2800" dirty="0" smtClean="0"/>
                  <a:t>of a </a:t>
                </a:r>
                <a:r>
                  <a:rPr lang="en-US" sz="2800" dirty="0"/>
                  <a:t>proof are based on the truth of the statement being proved. In other words, this fallacy </a:t>
                </a:r>
                <a:r>
                  <a:rPr lang="en-US" sz="2800" dirty="0" smtClean="0"/>
                  <a:t>arises when </a:t>
                </a:r>
                <a:r>
                  <a:rPr lang="en-US" sz="2800" dirty="0"/>
                  <a:t>a statement is proved using itself, or a statement equivalent to it. That is why this </a:t>
                </a:r>
                <a:r>
                  <a:rPr lang="en-US" sz="2800" dirty="0" smtClean="0"/>
                  <a:t>fallacy is </a:t>
                </a:r>
                <a:r>
                  <a:rPr lang="en-US" sz="2800" dirty="0"/>
                  <a:t>also called </a:t>
                </a:r>
                <a:r>
                  <a:rPr lang="en-US" sz="2800" b="1" dirty="0">
                    <a:solidFill>
                      <a:srgbClr val="47FFFF"/>
                    </a:solidFill>
                  </a:rPr>
                  <a:t>circular reasoning</a:t>
                </a:r>
                <a:r>
                  <a:rPr lang="en-US" sz="2800" dirty="0"/>
                  <a:t>.</a:t>
                </a:r>
                <a:endParaRPr lang="en-US" sz="2800" dirty="0" smtClean="0"/>
              </a:p>
              <a:p>
                <a:pPr marL="0" indent="0"/>
                <a:endParaRPr lang="en-US" sz="1100" dirty="0" smtClean="0">
                  <a:sym typeface="Symbol" pitchFamily="18" charset="2"/>
                </a:endParaRPr>
              </a:p>
              <a:p>
                <a:pPr marL="0" indent="0"/>
                <a:r>
                  <a:rPr lang="en-US" sz="2800" b="1" dirty="0" smtClean="0">
                    <a:solidFill>
                      <a:srgbClr val="47FFFF"/>
                    </a:solidFill>
                    <a:sym typeface="Symbol" pitchFamily="18" charset="2"/>
                  </a:rPr>
                  <a:t>Example: </a:t>
                </a:r>
                <a:r>
                  <a:rPr lang="en-US" sz="2800" dirty="0" smtClean="0">
                    <a:sym typeface="Symbol" pitchFamily="18" charset="2"/>
                  </a:rPr>
                  <a:t>Proof of </a:t>
                </a:r>
                <a:r>
                  <a:rPr lang="en-US" sz="2800" dirty="0"/>
                  <a:t>n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an even integer whenever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an </a:t>
                </a:r>
                <a:r>
                  <a:rPr lang="en-US" sz="2800" dirty="0"/>
                  <a:t>even </a:t>
                </a:r>
                <a:r>
                  <a:rPr lang="en-US" sz="2800" dirty="0" smtClean="0"/>
                  <a:t>integer.</a:t>
                </a:r>
              </a:p>
              <a:p>
                <a:pPr marL="0" indent="0"/>
                <a:r>
                  <a:rPr lang="en-US" sz="2800" dirty="0" smtClean="0">
                    <a:solidFill>
                      <a:srgbClr val="47FFFF"/>
                    </a:solidFill>
                    <a:sym typeface="Symbol" pitchFamily="18" charset="2"/>
                  </a:rPr>
                  <a:t>Proof</a:t>
                </a:r>
                <a:r>
                  <a:rPr lang="en-US" sz="2800" dirty="0" smtClean="0">
                    <a:sym typeface="Symbol" pitchFamily="18" charset="2"/>
                  </a:rPr>
                  <a:t>: </a:t>
                </a:r>
                <a:r>
                  <a:rPr lang="en-US" sz="2800" dirty="0"/>
                  <a:t>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is even.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for </a:t>
                </a:r>
                <a:r>
                  <a:rPr lang="en-US" sz="2750" dirty="0"/>
                  <a:t>some integer </a:t>
                </a:r>
                <a:r>
                  <a:rPr lang="en-US" sz="2750" dirty="0" smtClean="0"/>
                  <a:t>k. </a:t>
                </a:r>
                <a:r>
                  <a:rPr lang="en-US" sz="2750" dirty="0"/>
                  <a:t>Let </a:t>
                </a:r>
                <a14:m>
                  <m:oMath xmlns:m="http://schemas.openxmlformats.org/officeDocument/2006/math">
                    <m:r>
                      <a:rPr lang="en-US" sz="275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5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5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75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75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50" dirty="0"/>
                  <a:t>for some integer </a:t>
                </a:r>
                <a14:m>
                  <m:oMath xmlns:m="http://schemas.openxmlformats.org/officeDocument/2006/math">
                    <m:r>
                      <a:rPr lang="en-US" sz="275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750" dirty="0"/>
                  <a:t>. </a:t>
                </a:r>
                <a:r>
                  <a:rPr lang="en-US" sz="2750" dirty="0" smtClean="0"/>
                  <a:t>This </a:t>
                </a:r>
                <a:r>
                  <a:rPr lang="en-US" sz="2800" dirty="0" smtClean="0"/>
                  <a:t>shows </a:t>
                </a:r>
                <a:r>
                  <a:rPr lang="en-US" sz="2800" dirty="0"/>
                  <a:t>that n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even.</a:t>
                </a: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610600" cy="5715000"/>
              </a:xfrm>
              <a:blipFill>
                <a:blip r:embed="rId2"/>
                <a:stretch>
                  <a:fillRect l="-1487" t="-1174" r="-1700" b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Mistakes in Proofs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90600"/>
                <a:ext cx="8153400" cy="5105400"/>
              </a:xfrm>
            </p:spPr>
            <p:txBody>
              <a:bodyPr/>
              <a:lstStyle/>
              <a:p>
                <a:pPr marL="0" indent="0" algn="just"/>
                <a:r>
                  <a:rPr lang="en-US" sz="2800" b="1" dirty="0" smtClean="0">
                    <a:solidFill>
                      <a:srgbClr val="47FFFF"/>
                    </a:solidFill>
                    <a:sym typeface="Symbol" pitchFamily="18" charset="2"/>
                  </a:rPr>
                  <a:t>Solution: </a:t>
                </a:r>
              </a:p>
              <a:p>
                <a:pPr marL="0" indent="0" algn="just"/>
                <a:r>
                  <a:rPr lang="en-US" sz="2800" dirty="0" smtClean="0"/>
                  <a:t>This </a:t>
                </a:r>
                <a:r>
                  <a:rPr lang="en-US" sz="2800" dirty="0"/>
                  <a:t>argument is incorrect. The statement “let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for some integer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” occurs in </a:t>
                </a:r>
                <a:r>
                  <a:rPr lang="en-US" sz="2800" dirty="0" smtClean="0"/>
                  <a:t>the proof</a:t>
                </a:r>
                <a:r>
                  <a:rPr lang="en-US" sz="2800" dirty="0"/>
                  <a:t>. No argument has been given to show that n</a:t>
                </a:r>
                <a:r>
                  <a:rPr lang="en-US" sz="2800" i="1" dirty="0"/>
                  <a:t> </a:t>
                </a:r>
                <a:r>
                  <a:rPr lang="en-US" sz="2800" dirty="0"/>
                  <a:t>can be written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for some integer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. This </a:t>
                </a:r>
                <a:r>
                  <a:rPr lang="en-US" sz="2800" dirty="0" smtClean="0"/>
                  <a:t>is circular </a:t>
                </a:r>
                <a:r>
                  <a:rPr lang="en-US" sz="2800" dirty="0"/>
                  <a:t>reasoning because this statement is equivalent to </a:t>
                </a:r>
                <a:r>
                  <a:rPr lang="en-US" sz="2800" dirty="0" smtClean="0"/>
                  <a:t> the </a:t>
                </a:r>
                <a:r>
                  <a:rPr lang="en-US" sz="2800" dirty="0"/>
                  <a:t>statement being proved, namely</a:t>
                </a:r>
                <a:r>
                  <a:rPr lang="en-US" sz="2800" dirty="0" smtClean="0"/>
                  <a:t>, “</a:t>
                </a:r>
                <a:r>
                  <a:rPr lang="en-US" sz="2800" dirty="0"/>
                  <a:t>n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even</a:t>
                </a:r>
                <a:r>
                  <a:rPr lang="en-US" sz="2800" dirty="0" smtClean="0"/>
                  <a:t>.”  </a:t>
                </a:r>
                <a:r>
                  <a:rPr lang="en-US" sz="2800" dirty="0"/>
                  <a:t>The result itself is correct; only the method of </a:t>
                </a:r>
                <a:r>
                  <a:rPr lang="en-US" sz="2800" dirty="0" smtClean="0"/>
                  <a:t>proof  </a:t>
                </a:r>
                <a:r>
                  <a:rPr lang="en-US" sz="2800" dirty="0"/>
                  <a:t>is wrong.</a:t>
                </a: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153400" cy="5105400"/>
              </a:xfrm>
              <a:blipFill>
                <a:blip r:embed="rId2"/>
                <a:stretch>
                  <a:fillRect l="-1571" t="-1314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Exhaustive Proof and Proof by Cases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906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Exhaustive Proof: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Proving by examining all possibilities. For example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a positive integer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4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47FFFF"/>
                    </a:solidFill>
                    <a:sym typeface="Symbol" pitchFamily="18" charset="2"/>
                  </a:rPr>
                  <a:t>Proof by cases: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Must cover all the possible cases that </a:t>
                </a:r>
                <a:r>
                  <a:rPr lang="en-US" sz="2800" dirty="0" smtClean="0">
                    <a:solidFill>
                      <a:srgbClr val="47FFFF"/>
                    </a:solidFill>
                    <a:sym typeface="Symbol" pitchFamily="18" charset="2"/>
                  </a:rPr>
                  <a:t>arise</a:t>
                </a:r>
                <a:r>
                  <a:rPr lang="en-US" sz="2800" dirty="0" smtClean="0">
                    <a:sym typeface="Symbol" pitchFamily="18" charset="2"/>
                  </a:rPr>
                  <a:t> in a theorem. 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Example in next slide</a:t>
                </a:r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610600" cy="5105400"/>
              </a:xfrm>
              <a:blipFill>
                <a:blip r:embed="rId2"/>
                <a:stretch>
                  <a:fillRect l="-1487" t="-1314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A307C0A-A8AA-4F81-8092-5AEA430AEAC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Rules of Inference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95400"/>
                <a:ext cx="8610600" cy="5410200"/>
              </a:xfrm>
            </p:spPr>
            <p:txBody>
              <a:bodyPr/>
              <a:lstStyle/>
              <a:p>
                <a:r>
                  <a:rPr lang="en-US" dirty="0" smtClean="0"/>
                  <a:t>Proofs in mathematics are valid arguments that establish the </a:t>
                </a:r>
                <a:r>
                  <a:rPr lang="en-US" dirty="0"/>
                  <a:t>truth of mathematical statements. By an </a:t>
                </a:r>
                <a:r>
                  <a:rPr lang="en-US" b="1" dirty="0">
                    <a:solidFill>
                      <a:srgbClr val="47FFFF"/>
                    </a:solidFill>
                  </a:rPr>
                  <a:t>argument</a:t>
                </a:r>
                <a:r>
                  <a:rPr lang="en-US" dirty="0"/>
                  <a:t>, we mean a sequence of </a:t>
                </a:r>
                <a:r>
                  <a:rPr lang="en-US" dirty="0" smtClean="0"/>
                  <a:t>statements that </a:t>
                </a:r>
                <a:r>
                  <a:rPr lang="en-US" dirty="0"/>
                  <a:t>end with a conclusion. By </a:t>
                </a:r>
                <a:r>
                  <a:rPr lang="en-US" b="1" dirty="0">
                    <a:solidFill>
                      <a:srgbClr val="47FFFF"/>
                    </a:solidFill>
                  </a:rPr>
                  <a:t>valid</a:t>
                </a:r>
                <a:r>
                  <a:rPr lang="en-US" dirty="0"/>
                  <a:t>, we mean that the conclusion, or final statement of the </a:t>
                </a:r>
                <a:r>
                  <a:rPr lang="en-US" dirty="0" smtClean="0"/>
                  <a:t>argument, must </a:t>
                </a:r>
                <a:r>
                  <a:rPr lang="en-US" dirty="0"/>
                  <a:t>follow from the truth of the preceding statements, or </a:t>
                </a:r>
                <a:r>
                  <a:rPr lang="en-US" b="1" dirty="0">
                    <a:solidFill>
                      <a:srgbClr val="47FFFF"/>
                    </a:solidFill>
                  </a:rPr>
                  <a:t>premises</a:t>
                </a:r>
                <a:r>
                  <a:rPr lang="en-US" dirty="0"/>
                  <a:t>, of the argument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ym typeface="Symbol" pitchFamily="18" charset="2"/>
                  </a:rPr>
                  <a:t>Consider </a:t>
                </a:r>
                <a:r>
                  <a:rPr lang="en-US" dirty="0"/>
                  <a:t>“If you have a current password, then you can log onto the network</a:t>
                </a:r>
                <a:r>
                  <a:rPr lang="en-US" dirty="0" smtClean="0"/>
                  <a:t>.”. Use </a:t>
                </a:r>
                <a:r>
                  <a:rPr lang="en-US" dirty="0" smtClean="0">
                    <a:solidFill>
                      <a:srgbClr val="47FFFF"/>
                    </a:solidFill>
                  </a:rPr>
                  <a:t>p to represent “</a:t>
                </a:r>
                <a:r>
                  <a:rPr lang="en-US" dirty="0">
                    <a:solidFill>
                      <a:srgbClr val="47FFFF"/>
                    </a:solidFill>
                  </a:rPr>
                  <a:t>you have a current password</a:t>
                </a:r>
                <a:r>
                  <a:rPr lang="en-US" dirty="0" smtClean="0">
                    <a:solidFill>
                      <a:srgbClr val="47FFFF"/>
                    </a:solidFill>
                  </a:rPr>
                  <a:t>”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47FFFF"/>
                    </a:solidFill>
                  </a:rPr>
                  <a:t>q to represent “</a:t>
                </a:r>
                <a:r>
                  <a:rPr lang="en-US" dirty="0">
                    <a:solidFill>
                      <a:srgbClr val="47FFFF"/>
                    </a:solidFill>
                  </a:rPr>
                  <a:t>you can log onto the network</a:t>
                </a:r>
                <a:r>
                  <a:rPr lang="en-US" dirty="0" smtClean="0">
                    <a:solidFill>
                      <a:srgbClr val="47FFFF"/>
                    </a:solidFill>
                  </a:rPr>
                  <a:t>”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7FFFF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endParaRPr lang="en-US" b="0" dirty="0" smtClean="0">
                  <a:solidFill>
                    <a:srgbClr val="005A8B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47FFFF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47FF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7FFFF"/>
                    </a:solidFill>
                    <a:sym typeface="Symbol" pitchFamily="18" charset="2"/>
                  </a:rPr>
                  <a:t>  </a:t>
                </a:r>
                <a:r>
                  <a:rPr lang="en-US" dirty="0" smtClean="0">
                    <a:solidFill>
                      <a:srgbClr val="47FFFF"/>
                    </a:solidFill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∴</m:t>
                    </m:r>
                    <m:r>
                      <a:rPr lang="en-US" b="0" i="1" smtClean="0">
                        <a:solidFill>
                          <a:srgbClr val="005A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Where  </a:t>
                </a:r>
                <a:r>
                  <a:rPr lang="en-US" dirty="0" smtClean="0">
                    <a:sym typeface="Symbol" pitchFamily="18" charset="2"/>
                  </a:rPr>
                  <a:t>is </a:t>
                </a:r>
                <a:r>
                  <a:rPr lang="en-US" dirty="0">
                    <a:sym typeface="Symbol" pitchFamily="18" charset="2"/>
                  </a:rPr>
                  <a:t>the symbol that denotes “therefore</a:t>
                </a:r>
                <a:r>
                  <a:rPr lang="en-US" dirty="0" smtClean="0">
                    <a:sym typeface="Symbol" pitchFamily="18" charset="2"/>
                  </a:rPr>
                  <a:t>”. When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are true, we know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must also be true. </a:t>
                </a:r>
                <a:r>
                  <a:rPr lang="en-US" dirty="0"/>
                  <a:t>We say this form </a:t>
                </a:r>
                <a:r>
                  <a:rPr lang="en-US" dirty="0" smtClean="0"/>
                  <a:t>     of </a:t>
                </a:r>
                <a:r>
                  <a:rPr lang="en-US" dirty="0"/>
                  <a:t>argument is </a:t>
                </a:r>
                <a:r>
                  <a:rPr lang="en-US" b="1" dirty="0">
                    <a:solidFill>
                      <a:srgbClr val="47FFFF"/>
                    </a:solidFill>
                  </a:rPr>
                  <a:t>valid</a:t>
                </a:r>
                <a:r>
                  <a:rPr lang="en-US" b="1" dirty="0"/>
                  <a:t> </a:t>
                </a:r>
                <a:r>
                  <a:rPr lang="en-US" dirty="0"/>
                  <a:t>because whenever </a:t>
                </a:r>
                <a:r>
                  <a:rPr lang="en-US" dirty="0" smtClean="0"/>
                  <a:t>all its premises </a:t>
                </a:r>
                <a:r>
                  <a:rPr lang="en-US" dirty="0"/>
                  <a:t>are </a:t>
                </a:r>
                <a:r>
                  <a:rPr lang="en-US" dirty="0" smtClean="0"/>
                  <a:t>true,        the </a:t>
                </a:r>
                <a:r>
                  <a:rPr lang="en-US" dirty="0"/>
                  <a:t>conclusion must also be true.</a:t>
                </a:r>
                <a:endParaRPr lang="en-US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10600" cy="5410200"/>
              </a:xfrm>
              <a:blipFill>
                <a:blip r:embed="rId3"/>
                <a:stretch>
                  <a:fillRect l="-708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44AA6FA-8C73-4DC3-82BD-236BD3AB92F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43000" y="46482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40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Proving by Cases</a:t>
            </a:r>
            <a:endParaRPr lang="en-CA" sz="3600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/>
              <a:t>For every positive integer n, n(n + 1) is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Idea: </a:t>
            </a:r>
            <a:r>
              <a:rPr lang="en-US" sz="2800" dirty="0">
                <a:sym typeface="Symbol" pitchFamily="18" charset="2"/>
              </a:rPr>
              <a:t>Let us first show that the product of an even number m and an odd number n is always even: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m = 2k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n = 2p + 1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>
                <a:sym typeface="Symbol" pitchFamily="18" charset="2"/>
              </a:rPr>
              <a:t>mn</a:t>
            </a:r>
            <a:r>
              <a:rPr lang="en-US" sz="2800" dirty="0">
                <a:sym typeface="Symbol" pitchFamily="18" charset="2"/>
              </a:rPr>
              <a:t> = 2k (2p + 1) = 4kp + 2k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>
                <a:sym typeface="Symbol" pitchFamily="18" charset="2"/>
              </a:rPr>
              <a:t>mn</a:t>
            </a:r>
            <a:r>
              <a:rPr lang="en-US" sz="2800" dirty="0">
                <a:sym typeface="Symbol" pitchFamily="18" charset="2"/>
              </a:rPr>
              <a:t> = 2(2kp + k)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Since k and p are integers, (2kp + k) is an integer as well, and we have shown that </a:t>
            </a:r>
            <a:r>
              <a:rPr lang="en-US" sz="2800" dirty="0" err="1">
                <a:sym typeface="Symbol" pitchFamily="18" charset="2"/>
              </a:rPr>
              <a:t>mn</a:t>
            </a:r>
            <a:r>
              <a:rPr lang="en-US" sz="2800" dirty="0">
                <a:sym typeface="Symbol" pitchFamily="18" charset="2"/>
              </a:rPr>
              <a:t> is even. 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F11BE3-E691-4A53-A07C-FB2837E666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Proving by Cases</a:t>
            </a:r>
            <a:endParaRPr lang="en-CA" sz="3600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>
                <a:sym typeface="Symbol" pitchFamily="18" charset="2"/>
              </a:rPr>
              <a:t>The remainder of the proof becomes easy if we separately consider each of the two main situations that can occur: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Case I:</a:t>
            </a:r>
            <a:r>
              <a:rPr lang="en-US" sz="2800" dirty="0">
                <a:sym typeface="Symbol" pitchFamily="18" charset="2"/>
              </a:rPr>
              <a:t> n is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>
                <a:sym typeface="Symbol" pitchFamily="18" charset="2"/>
              </a:rPr>
              <a:t>Then n(n + 1) means that we multiply an even number with an odd one. As shown above, the result must be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Case II: </a:t>
            </a:r>
            <a:r>
              <a:rPr lang="en-US" sz="2800" dirty="0">
                <a:sym typeface="Symbol" pitchFamily="18" charset="2"/>
              </a:rPr>
              <a:t>n is odd.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>
                <a:sym typeface="Symbol" pitchFamily="18" charset="2"/>
              </a:rPr>
              <a:t>Then n(n + 1) means that we multiply an odd number with an even one. As shown above, the result must be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>
                <a:sym typeface="Symbol" pitchFamily="18" charset="2"/>
              </a:rPr>
              <a:t>Since there are no other cases, we have proven that n(n + 1) s always even.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800" dirty="0">
              <a:sym typeface="Symbol" pitchFamily="18" charset="2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F11BE3-E691-4A53-A07C-FB2837E666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Existence and Uniqueness Proofs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839200" cy="5943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2400" b="1" dirty="0" smtClean="0">
                    <a:solidFill>
                      <a:srgbClr val="47FFFF"/>
                    </a:solidFill>
                    <a:sym typeface="Symbol" pitchFamily="18" charset="2"/>
                  </a:rPr>
                  <a:t>Existence Proofs: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2400" dirty="0" smtClean="0">
                    <a:sym typeface="Symbol" pitchFamily="18" charset="2"/>
                  </a:rPr>
                  <a:t>A proof of a proposition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.</a:t>
                </a:r>
              </a:p>
              <a:p>
                <a:pPr marL="857250" lvl="1" indent="-457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smtClean="0">
                    <a:solidFill>
                      <a:srgbClr val="47FFFF"/>
                    </a:solidFill>
                    <a:latin typeface="+mn-lt"/>
                    <a:sym typeface="Symbol" pitchFamily="18" charset="2"/>
                  </a:rPr>
                  <a:t>Constructive</a:t>
                </a:r>
                <a:r>
                  <a:rPr lang="en-US" sz="2400" dirty="0" smtClean="0">
                    <a:latin typeface="+mn-lt"/>
                    <a:sym typeface="Symbol" pitchFamily="18" charset="2"/>
                  </a:rPr>
                  <a:t>: Finding a </a:t>
                </a:r>
                <a:r>
                  <a:rPr lang="en-US" sz="2400" dirty="0" smtClean="0">
                    <a:solidFill>
                      <a:srgbClr val="47FFFF"/>
                    </a:solidFill>
                    <a:latin typeface="+mn-lt"/>
                    <a:sym typeface="Symbol" pitchFamily="18" charset="2"/>
                  </a:rPr>
                  <a:t>witness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 </a:t>
                </a:r>
                <a:r>
                  <a:rPr lang="en-US" sz="2400" dirty="0" smtClean="0">
                    <a:latin typeface="+mn-lt"/>
                    <a:sym typeface="Symbol" pitchFamily="18" charset="2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”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true.</a:t>
                </a:r>
              </a:p>
              <a:p>
                <a:pPr marL="857250" lvl="1" indent="-457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smtClean="0">
                    <a:solidFill>
                      <a:srgbClr val="47FFFF"/>
                    </a:solidFill>
                    <a:latin typeface="+mn-lt"/>
                    <a:sym typeface="Symbol" pitchFamily="18" charset="2"/>
                  </a:rPr>
                  <a:t>Nonconstructive</a:t>
                </a:r>
                <a:r>
                  <a:rPr lang="en-US" sz="2400" dirty="0" smtClean="0">
                    <a:latin typeface="+mn-lt"/>
                    <a:sym typeface="Symbol" pitchFamily="18" charset="2"/>
                  </a:rPr>
                  <a:t>: Prove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∃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𝑥𝑃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is true in some other way. For example by contradiction.</a:t>
                </a:r>
              </a:p>
              <a:p>
                <a:r>
                  <a:rPr lang="en-US" sz="2400" dirty="0" smtClean="0">
                    <a:sym typeface="Symbol" pitchFamily="18" charset="2"/>
                  </a:rPr>
                  <a:t>Example for </a:t>
                </a:r>
                <a:r>
                  <a:rPr lang="en-US" sz="2400" dirty="0" smtClean="0">
                    <a:solidFill>
                      <a:srgbClr val="47FFFF"/>
                    </a:solidFill>
                    <a:sym typeface="Symbol" pitchFamily="18" charset="2"/>
                  </a:rPr>
                  <a:t>constructive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:r>
                  <a:rPr lang="en-US" sz="2400" dirty="0"/>
                  <a:t>Show that there is a positive integer that can be written </a:t>
                </a:r>
                <a:r>
                  <a:rPr lang="en-US" sz="2400" dirty="0" smtClean="0"/>
                  <a:t>as the </a:t>
                </a:r>
                <a:r>
                  <a:rPr lang="en-US" sz="2400" dirty="0"/>
                  <a:t>sum of cubes of positive integers in two different </a:t>
                </a:r>
                <a:r>
                  <a:rPr lang="en-US" sz="2400" dirty="0" smtClean="0"/>
                  <a:t>ways.</a:t>
                </a:r>
              </a:p>
              <a:p>
                <a:pPr lvl="1"/>
                <a:r>
                  <a:rPr lang="en-US" sz="2200" dirty="0" smtClean="0">
                    <a:sym typeface="Symbol" pitchFamily="18" charset="2"/>
                  </a:rPr>
                  <a:t>Solution: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1729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9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sup>
                    </m:sSup>
                  </m:oMath>
                </a14:m>
                <a:endParaRPr lang="en-US" sz="2200" b="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ym typeface="Symbol" pitchFamily="18" charset="2"/>
                  </a:rPr>
                  <a:t>Example for </a:t>
                </a:r>
                <a:r>
                  <a:rPr lang="en-US" sz="2400" dirty="0" smtClean="0">
                    <a:solidFill>
                      <a:srgbClr val="47FFFF"/>
                    </a:solidFill>
                    <a:sym typeface="Symbol" pitchFamily="18" charset="2"/>
                  </a:rPr>
                  <a:t>nonconstructive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:r>
                  <a:rPr lang="en-US" sz="2400" dirty="0"/>
                  <a:t>Show that there exist </a:t>
                </a:r>
                <a:r>
                  <a:rPr lang="en-US" sz="2400" dirty="0" smtClean="0"/>
                  <a:t>   irrational </a:t>
                </a:r>
                <a:r>
                  <a:rPr lang="en-US" sz="2400" dirty="0"/>
                  <a:t>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rational.</a:t>
                </a:r>
                <a:r>
                  <a:rPr lang="en-US" sz="2400" dirty="0" smtClean="0">
                    <a:sym typeface="Symbol" pitchFamily="18" charset="2"/>
                  </a:rPr>
                  <a:t> </a:t>
                </a:r>
              </a:p>
              <a:p>
                <a:pPr lvl="1"/>
                <a:r>
                  <a:rPr lang="en-US" sz="2200" dirty="0" smtClean="0">
                    <a:sym typeface="Symbol" pitchFamily="18" charset="2"/>
                  </a:rPr>
                  <a:t>Solution: </a:t>
                </a:r>
                <a:r>
                  <a:rPr lang="en-US" sz="2200" dirty="0" smtClean="0">
                    <a:latin typeface="+mn-lt"/>
                    <a:sym typeface="Symbol" pitchFamily="18" charset="2"/>
                  </a:rPr>
                  <a:t>Consider the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</m:rad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. </m:t>
                    </m:r>
                  </m:oMath>
                </a14:m>
                <a:r>
                  <a:rPr lang="en-US" sz="2200" dirty="0" smtClean="0">
                    <a:latin typeface="+mn-lt"/>
                    <a:sym typeface="Symbol" pitchFamily="18" charset="2"/>
                  </a:rPr>
                  <a:t>So</a:t>
                </a:r>
                <a:r>
                  <a:rPr lang="en-US" sz="220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rad>
                    <m:r>
                      <a:rPr lang="en-US" sz="22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y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 smtClean="0">
                    <a:sym typeface="Symbol" pitchFamily="18" charset="2"/>
                  </a:rPr>
                  <a:t>         </a:t>
                </a:r>
                <a:r>
                  <a:rPr lang="en-US" sz="2200" dirty="0" smtClean="0">
                    <a:latin typeface="+mn-lt"/>
                    <a:sym typeface="Symbol" pitchFamily="18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</m:ra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rad>
                    <m:r>
                      <a:rPr lang="en-US" sz="22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n-lt"/>
                    <a:sym typeface="Symbol" pitchFamily="18" charset="2"/>
                  </a:rPr>
                  <a:t> .</a:t>
                </a:r>
              </a:p>
            </p:txBody>
          </p:sp>
        </mc:Choice>
        <mc:Fallback xmlns="">
          <p:sp>
            <p:nvSpPr>
              <p:cNvPr id="342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839200" cy="5943600"/>
              </a:xfrm>
              <a:blipFill>
                <a:blip r:embed="rId2"/>
                <a:stretch>
                  <a:fillRect l="-1034" t="-1333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F11BE3-E691-4A53-A07C-FB2837E666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Existence and Uniqueness Proofs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839200" cy="5943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2400" b="1" dirty="0" smtClean="0">
                    <a:solidFill>
                      <a:srgbClr val="47FFFF"/>
                    </a:solidFill>
                    <a:sym typeface="Symbol" pitchFamily="18" charset="2"/>
                  </a:rPr>
                  <a:t>Uniqueness Proofs: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2400" dirty="0" smtClean="0">
                    <a:sym typeface="Symbol" pitchFamily="18" charset="2"/>
                  </a:rPr>
                  <a:t>A proof of a proposition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∃!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. So it has 2 parts:</a:t>
                </a:r>
              </a:p>
              <a:p>
                <a:pPr marL="857250" lvl="1" indent="-457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smtClean="0">
                    <a:solidFill>
                      <a:srgbClr val="47FFFF"/>
                    </a:solidFill>
                    <a:latin typeface="+mn-lt"/>
                    <a:sym typeface="Symbol" pitchFamily="18" charset="2"/>
                  </a:rPr>
                  <a:t>Existence</a:t>
                </a:r>
                <a:r>
                  <a:rPr lang="en-US" sz="2400" dirty="0" smtClean="0">
                    <a:latin typeface="+mn-lt"/>
                    <a:sym typeface="Symbol" pitchFamily="18" charset="2"/>
                  </a:rPr>
                  <a:t>: An element with this property exits.</a:t>
                </a:r>
              </a:p>
              <a:p>
                <a:pPr marL="857250" lvl="1" indent="-457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smtClean="0">
                    <a:solidFill>
                      <a:srgbClr val="47FFFF"/>
                    </a:solidFill>
                    <a:latin typeface="+mn-lt"/>
                    <a:sym typeface="Symbol" pitchFamily="18" charset="2"/>
                  </a:rPr>
                  <a:t>Uniqueness</a:t>
                </a:r>
                <a:r>
                  <a:rPr lang="en-US" sz="2400" dirty="0" smtClean="0">
                    <a:latin typeface="+mn-lt"/>
                    <a:sym typeface="Symbol" pitchFamily="18" charset="2"/>
                  </a:rPr>
                  <a:t>: If x and y both have this property, then x=y</a:t>
                </a:r>
              </a:p>
              <a:p>
                <a:r>
                  <a:rPr lang="en-US" sz="2400" dirty="0" smtClean="0">
                    <a:sym typeface="Symbol" pitchFamily="18" charset="2"/>
                  </a:rPr>
                  <a:t>Example: </a:t>
                </a:r>
                <a:r>
                  <a:rPr lang="en-US" sz="2400" dirty="0"/>
                  <a:t>Show that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are real numbers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then there is a unique real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such </a:t>
                </a:r>
                <a:r>
                  <a:rPr lang="en-US" sz="24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lvl="1"/>
                <a:r>
                  <a:rPr lang="en-US" sz="2200" dirty="0" smtClean="0">
                    <a:sym typeface="Symbol" pitchFamily="18" charset="2"/>
                  </a:rPr>
                  <a:t>Solution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: (Existence)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den>
                    </m:f>
                  </m:oMath>
                </a14:m>
                <a:endParaRPr lang="en-US" sz="2200" b="0" dirty="0" smtClean="0">
                  <a:sym typeface="Symbol" pitchFamily="18" charset="2"/>
                </a:endParaRPr>
              </a:p>
              <a:p>
                <a:pPr lvl="1"/>
                <a:r>
                  <a:rPr lang="en-US" sz="2200" dirty="0" smtClean="0">
                    <a:sym typeface="Symbol" pitchFamily="18" charset="2"/>
                  </a:rPr>
                  <a:t>(Uniqueness) </a:t>
                </a:r>
                <a:r>
                  <a:rPr lang="en-US" sz="2200" dirty="0" smtClean="0">
                    <a:latin typeface="+mn-lt"/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</m:oMath>
                </a14:m>
                <a:r>
                  <a:rPr lang="en-US" sz="2200" b="0" dirty="0" smtClean="0">
                    <a:latin typeface="+mn-lt"/>
                    <a:sym typeface="Symbol" pitchFamily="18" charset="2"/>
                  </a:rPr>
                  <a:t> is another real number with this property. So we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𝑎𝑟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𝑎𝑠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</m:oMath>
                </a14:m>
                <a:endParaRPr lang="en-US" sz="2200" b="0" dirty="0" smtClean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2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839200" cy="5943600"/>
              </a:xfrm>
              <a:blipFill>
                <a:blip r:embed="rId2"/>
                <a:stretch>
                  <a:fillRect l="-103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F11BE3-E691-4A53-A07C-FB2837E666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Rules of Inference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14400"/>
                <a:ext cx="8610600" cy="5791200"/>
              </a:xfrm>
            </p:spPr>
            <p:txBody>
              <a:bodyPr/>
              <a:lstStyle/>
              <a:p>
                <a:r>
                  <a:rPr lang="en-US" sz="2400" dirty="0" smtClean="0"/>
                  <a:t>How to show an argument is valid?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 smtClean="0">
                    <a:latin typeface="+mn-lt"/>
                  </a:rPr>
                  <a:t>Use a truth table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a boring approach!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 smtClean="0">
                    <a:latin typeface="+mn-lt"/>
                  </a:rPr>
                  <a:t>First stablish the validity of rules of inference. Then use them to construct more complicated valid argument forms.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400" dirty="0">
                    <a:solidFill>
                      <a:srgbClr val="00FFFF"/>
                    </a:solidFill>
                    <a:sym typeface="Symbol" pitchFamily="18" charset="2"/>
                  </a:rPr>
                  <a:t>Rules of inference</a:t>
                </a:r>
                <a:r>
                  <a:rPr lang="en-US" sz="2400" dirty="0">
                    <a:sym typeface="Symbol" pitchFamily="18" charset="2"/>
                  </a:rPr>
                  <a:t> provide the justification of the steps used in a proof</a:t>
                </a:r>
                <a:r>
                  <a:rPr lang="en-US" sz="2400" dirty="0" smtClean="0">
                    <a:sym typeface="Symbol" pitchFamily="18" charset="2"/>
                  </a:rPr>
                  <a:t>.</a:t>
                </a:r>
                <a:endParaRPr lang="en-US" sz="24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400" dirty="0">
                    <a:sym typeface="Symbol" pitchFamily="18" charset="2"/>
                  </a:rPr>
                  <a:t>One important rule is called </a:t>
                </a:r>
                <a:r>
                  <a:rPr lang="en-US" sz="2400" dirty="0">
                    <a:solidFill>
                      <a:srgbClr val="00FFFF"/>
                    </a:solidFill>
                    <a:sym typeface="Symbol" pitchFamily="18" charset="2"/>
                  </a:rPr>
                  <a:t>modus ponens</a:t>
                </a:r>
                <a:r>
                  <a:rPr lang="en-US" sz="2400" dirty="0">
                    <a:sym typeface="Symbol" pitchFamily="18" charset="2"/>
                  </a:rPr>
                  <a:t> or the </a:t>
                </a:r>
                <a:r>
                  <a:rPr lang="en-US" sz="2400" dirty="0">
                    <a:solidFill>
                      <a:srgbClr val="00FFFF"/>
                    </a:solidFill>
                    <a:sym typeface="Symbol" pitchFamily="18" charset="2"/>
                  </a:rPr>
                  <a:t>law </a:t>
                </a:r>
                <a:r>
                  <a:rPr lang="en-US" sz="2400" dirty="0" smtClean="0">
                    <a:solidFill>
                      <a:srgbClr val="00FFFF"/>
                    </a:solidFill>
                    <a:sym typeface="Symbol" pitchFamily="18" charset="2"/>
                  </a:rPr>
                  <a:t>of detachment</a:t>
                </a:r>
                <a:r>
                  <a:rPr lang="en-US" sz="2400" dirty="0" smtClean="0">
                    <a:sym typeface="Symbol" pitchFamily="18" charset="2"/>
                  </a:rPr>
                  <a:t>. </a:t>
                </a:r>
                <a:r>
                  <a:rPr lang="en-US" sz="2400" dirty="0">
                    <a:sym typeface="Symbol" pitchFamily="18" charset="2"/>
                  </a:rPr>
                  <a:t>It is based on the tautology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>
                    <a:sym typeface="Symbol" pitchFamily="18" charset="2"/>
                  </a:rPr>
                  <a:t>p(</a:t>
                </a:r>
                <a:r>
                  <a:rPr lang="en-US" sz="2400" dirty="0" err="1">
                    <a:sym typeface="Symbol" pitchFamily="18" charset="2"/>
                  </a:rPr>
                  <a:t>pq</a:t>
                </a:r>
                <a:r>
                  <a:rPr lang="en-US" sz="2400" dirty="0">
                    <a:sym typeface="Symbol" pitchFamily="18" charset="2"/>
                  </a:rPr>
                  <a:t>))  </a:t>
                </a:r>
                <a:r>
                  <a:rPr lang="en-US" sz="2400" dirty="0" smtClean="0">
                    <a:sym typeface="Symbol" pitchFamily="18" charset="2"/>
                  </a:rPr>
                  <a:t>q. </a:t>
                </a:r>
                <a:r>
                  <a:rPr lang="en-US" sz="2400" dirty="0">
                    <a:sym typeface="Symbol" pitchFamily="18" charset="2"/>
                  </a:rPr>
                  <a:t>We write it in the following way: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47FFFF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endParaRPr lang="en-US" sz="2400" dirty="0"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47FFFF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47FF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47FFFF"/>
                    </a:solidFill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</m:oMath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10600" cy="5791200"/>
              </a:xfrm>
              <a:blipFill>
                <a:blip r:embed="rId3"/>
                <a:stretch>
                  <a:fillRect l="-1062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44AA6FA-8C73-4DC3-82BD-236BD3AB92F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19200" y="57150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5105400"/>
                <a:ext cx="505138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The two </a:t>
                </a:r>
                <a:r>
                  <a:rPr lang="en-US" sz="2200" dirty="0">
                    <a:solidFill>
                      <a:srgbClr val="00FFFF"/>
                    </a:solidFill>
                    <a:latin typeface="+mn-lt"/>
                  </a:rPr>
                  <a:t>hypotheses</a:t>
                </a:r>
                <a:r>
                  <a:rPr lang="en-US" sz="2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  <a:r>
                  <a:rPr lang="en-US" sz="22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 pitchFamily="18" charset="2"/>
                      </a:rPr>
                      <m:t>𝑞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are </a:t>
                </a:r>
                <a:r>
                  <a:rPr lang="en-US" sz="2200" dirty="0">
                    <a:latin typeface="+mn-lt"/>
                  </a:rPr>
                  <a:t/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written in a column, and the </a:t>
                </a:r>
                <a:r>
                  <a:rPr lang="en-US" sz="2200" dirty="0">
                    <a:solidFill>
                      <a:srgbClr val="00FFFF"/>
                    </a:solidFill>
                    <a:latin typeface="+mn-lt"/>
                  </a:rPr>
                  <a:t>conclusion</a:t>
                </a:r>
                <a:r>
                  <a:rPr lang="en-US" sz="2200" dirty="0">
                    <a:latin typeface="+mn-lt"/>
                  </a:rPr>
                  <a:t/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below a </a:t>
                </a:r>
                <a:r>
                  <a:rPr lang="en-US" sz="2200" dirty="0" smtClean="0">
                    <a:latin typeface="+mn-lt"/>
                  </a:rPr>
                  <a:t>bar.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105400"/>
                <a:ext cx="5051383" cy="1107996"/>
              </a:xfrm>
              <a:prstGeom prst="rect">
                <a:avLst/>
              </a:prstGeom>
              <a:blipFill>
                <a:blip r:embed="rId4"/>
                <a:stretch>
                  <a:fillRect l="-1570" t="-3315" r="-845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8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Rules of Inference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6067331"/>
                  </p:ext>
                </p:extLst>
              </p:nvPr>
            </p:nvGraphicFramePr>
            <p:xfrm>
              <a:off x="304800" y="914400"/>
              <a:ext cx="3810000" cy="5013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393276068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199570983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Rule of Inference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732674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Modus ponens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465327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¬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∴¬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Modus </a:t>
                          </a:r>
                          <a:r>
                            <a:rPr lang="en-US" dirty="0" err="1" smtClean="0"/>
                            <a:t>tollens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5447964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Hypothetical syllogism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3047233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  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Disjunctive syllogism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49600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6067331"/>
                  </p:ext>
                </p:extLst>
              </p:nvPr>
            </p:nvGraphicFramePr>
            <p:xfrm>
              <a:off x="304800" y="914400"/>
              <a:ext cx="3810000" cy="5013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393276068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199570983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Rule of Inference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732674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" t="-35263" r="-93231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Modus ponens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465327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" t="-135263" r="-93231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Modus </a:t>
                          </a:r>
                          <a:r>
                            <a:rPr lang="en-US" dirty="0" err="1" smtClean="0"/>
                            <a:t>tollens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5447964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" t="-235263" r="-93231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Hypothetical syllogism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3047233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" t="-335263" r="-93231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Disjunctive syllogism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49600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44AA6FA-8C73-4DC3-82BD-236BD3AB92F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19812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90600" y="32004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90600" y="42672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0600" y="54864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8041671"/>
                  </p:ext>
                </p:extLst>
              </p:nvPr>
            </p:nvGraphicFramePr>
            <p:xfrm>
              <a:off x="4391891" y="914400"/>
              <a:ext cx="3810000" cy="5013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393276068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199570983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Rule of Inference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732674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baseline="0" dirty="0" smtClean="0"/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Addition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465327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2000" b="0" baseline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Simplification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5447964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2000" b="0" dirty="0" smtClean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Conjunction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3047233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000" b="0" dirty="0" smtClean="0"/>
                        </a:p>
                        <a:p>
                          <a:r>
                            <a:rPr lang="en-US" sz="2000" b="0" dirty="0" smtClean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   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Resolution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49600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8041671"/>
                  </p:ext>
                </p:extLst>
              </p:nvPr>
            </p:nvGraphicFramePr>
            <p:xfrm>
              <a:off x="4391891" y="914400"/>
              <a:ext cx="3810000" cy="5013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3932760682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199570983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Rule of Inference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732674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7" t="-35263" r="-92638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Addition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465327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7" t="-135263" r="-92638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Simplification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5447964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7" t="-235263" r="-92638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Conjunction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30472338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7" t="-335263" r="-92638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Resolution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49600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5029200" y="16764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105400" y="2895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029200" y="43434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5458691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09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Arguments</a:t>
            </a:r>
            <a:endParaRPr lang="en-CA" sz="3600" dirty="0" smtClean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6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“If 101 is divisible by 3, then 101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is divisible by 9. 101 is divisible by 3. Consequently, 101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is divisible by 9.”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Although the argument is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valid</a:t>
            </a:r>
            <a:r>
              <a:rPr lang="en-US" sz="2800" dirty="0" smtClean="0">
                <a:sym typeface="Symbol" pitchFamily="18" charset="2"/>
              </a:rPr>
              <a:t>, its conclusion is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incorrect</a:t>
            </a:r>
            <a:r>
              <a:rPr lang="en-US" sz="2800" dirty="0" smtClean="0">
                <a:sym typeface="Symbol" pitchFamily="18" charset="2"/>
              </a:rPr>
              <a:t>, because one of the hypotheses is false (“101 is divisible by 3.”).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If in the above argument we replace 101 with 102, we could correctly conclude that 102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is divisible by 9.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762853E-113F-4125-A0A3-8D35918401E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Arguments</a:t>
            </a:r>
            <a:endParaRPr lang="en-CA" sz="3600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2438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Which rule of inference was used in the last argument?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p: “101 is divisible by 3.”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q: “101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is divisible by 9.”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3E25729-2167-4531-A36A-8195E306BE6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636" name="Rectangle 4"/>
              <p:cNvSpPr>
                <a:spLocks noChangeArrowheads="1"/>
              </p:cNvSpPr>
              <p:nvPr/>
            </p:nvSpPr>
            <p:spPr bwMode="auto">
              <a:xfrm>
                <a:off x="685800" y="3200400"/>
                <a:ext cx="15240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latin typeface="+mn-lt"/>
                </a:endParaRPr>
              </a:p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 smtClean="0">
                  <a:latin typeface="+mn-lt"/>
                </a:endParaRPr>
              </a:p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2563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200400"/>
                <a:ext cx="1524000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2209800" y="3581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Modus ponens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381000" y="5029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latin typeface="+mn-lt"/>
              </a:rPr>
              <a:t>Unfortunately, one of the hypotheses (p) is </a:t>
            </a:r>
            <a:r>
              <a:rPr lang="en-US" dirty="0" smtClean="0">
                <a:latin typeface="+mn-lt"/>
              </a:rPr>
              <a:t>false. Therefore,  </a:t>
            </a:r>
            <a:r>
              <a:rPr lang="en-US" dirty="0">
                <a:latin typeface="+mn-lt"/>
              </a:rPr>
              <a:t>the conclusion q is incorrect.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90600" y="40386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01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  <p:bldP spid="325636" grpId="0" autoUpdateAnimBg="0"/>
      <p:bldP spid="325637" grpId="0" autoUpdateAnimBg="0"/>
      <p:bldP spid="3256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Arguments</a:t>
            </a:r>
            <a:endParaRPr lang="en-CA" sz="3600" smtClean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Another example: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“If it rains today, then we will not have a barbeque today. If we do not have a barbeque today, then we will have a barbeque tomorrow.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Therefore, if it rains today, then we will have a barbeque tomorrow.”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This is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valid</a:t>
            </a:r>
            <a:r>
              <a:rPr lang="en-US" sz="2800" smtClean="0">
                <a:sym typeface="Symbol" pitchFamily="18" charset="2"/>
              </a:rPr>
              <a:t> argument: If its hypotheses are true, then its conclusion is also true.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8FFC4BF-0EAD-4FCB-B6D6-C529F938834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Arguments</a:t>
            </a:r>
            <a:endParaRPr lang="en-CA" sz="3600" smtClean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610600" cy="304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Let us formalize the previous argument: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p: “It is raining today.”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q: “We will not have a barbecue today.”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r: “We will have a barbecue tomorrow.”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So the argument is of the following form: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44843FD-85DB-4080-A4CE-6A6FACE4C41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684" name="Rectangle 4"/>
              <p:cNvSpPr>
                <a:spLocks noChangeArrowheads="1"/>
              </p:cNvSpPr>
              <p:nvPr/>
            </p:nvSpPr>
            <p:spPr bwMode="auto">
              <a:xfrm>
                <a:off x="762000" y="4267200"/>
                <a:ext cx="14478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 smtClean="0">
                  <a:effectLst/>
                  <a:latin typeface="+mn-lt"/>
                </a:endParaRPr>
              </a:p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 smtClean="0">
                  <a:effectLst/>
                  <a:latin typeface="+mn-lt"/>
                </a:endParaRPr>
              </a:p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276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267200"/>
                <a:ext cx="1447800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2209800" y="46482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Hypothetical syllogism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066800" y="51054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61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autoUpdateAnimBg="0"/>
      <p:bldP spid="327684" grpId="0" autoUpdateAnimBg="0"/>
      <p:bldP spid="327685" grpId="0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12166</TotalTime>
  <Words>2180</Words>
  <Application>Microsoft Office PowerPoint</Application>
  <PresentationFormat>On-screen Show (4:3)</PresentationFormat>
  <Paragraphs>349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Arial</vt:lpstr>
      <vt:lpstr>Arial Bold</vt:lpstr>
      <vt:lpstr>Cambria Math</vt:lpstr>
      <vt:lpstr>Lucida Grande</vt:lpstr>
      <vt:lpstr>Symbol</vt:lpstr>
      <vt:lpstr>Times New Roman</vt:lpstr>
      <vt:lpstr>Wingdings</vt:lpstr>
      <vt:lpstr>ヒラギノ角ゴ Pro W3</vt:lpstr>
      <vt:lpstr>UMB</vt:lpstr>
      <vt:lpstr>We will cover these parts of the book (8th edition):  1.5-1.7 1.8.1-1.8.4</vt:lpstr>
      <vt:lpstr>Nested Quantifiers</vt:lpstr>
      <vt:lpstr>Rules of Inference</vt:lpstr>
      <vt:lpstr>Rules of Inference</vt:lpstr>
      <vt:lpstr>Rules of Inference</vt:lpstr>
      <vt:lpstr>Arguments</vt:lpstr>
      <vt:lpstr>Arguments</vt:lpstr>
      <vt:lpstr>Arguments</vt:lpstr>
      <vt:lpstr>Arguments</vt:lpstr>
      <vt:lpstr>Arguments</vt:lpstr>
      <vt:lpstr>Arguments</vt:lpstr>
      <vt:lpstr>Arguments</vt:lpstr>
      <vt:lpstr>Rules of Inference for Quantified Statements </vt:lpstr>
      <vt:lpstr>Rules of Inference for Quantified Statements </vt:lpstr>
      <vt:lpstr>Rules of Inference for Quantified Statements </vt:lpstr>
      <vt:lpstr>Mathematical Reasoning</vt:lpstr>
      <vt:lpstr>Terminology</vt:lpstr>
      <vt:lpstr>Terminology</vt:lpstr>
      <vt:lpstr>Proving Theorems</vt:lpstr>
      <vt:lpstr>Proving Theorems</vt:lpstr>
      <vt:lpstr>Proving Theorems</vt:lpstr>
      <vt:lpstr>Proving Theorems</vt:lpstr>
      <vt:lpstr>Proving Theorems</vt:lpstr>
      <vt:lpstr>Proving Theorems</vt:lpstr>
      <vt:lpstr>Mistakes in Proofs</vt:lpstr>
      <vt:lpstr>Mistakes in Proofs</vt:lpstr>
      <vt:lpstr>Mistakes in Proofs</vt:lpstr>
      <vt:lpstr>Mistakes in Proofs</vt:lpstr>
      <vt:lpstr>Exhaustive Proof and Proof by Cases</vt:lpstr>
      <vt:lpstr>Proving by Cases</vt:lpstr>
      <vt:lpstr>Proving by Cases</vt:lpstr>
      <vt:lpstr>Existence and Uniqueness Proofs</vt:lpstr>
      <vt:lpstr>Existence and Uniqueness Proofs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168</cp:revision>
  <cp:lastPrinted>2015-01-30T03:28:54Z</cp:lastPrinted>
  <dcterms:created xsi:type="dcterms:W3CDTF">2001-02-24T00:16:35Z</dcterms:created>
  <dcterms:modified xsi:type="dcterms:W3CDTF">2020-06-07T03:27:15Z</dcterms:modified>
</cp:coreProperties>
</file>