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handoutMasterIdLst>
    <p:handoutMasterId r:id="rId58"/>
  </p:handoutMasterIdLst>
  <p:sldIdLst>
    <p:sldId id="487" r:id="rId2"/>
    <p:sldId id="488" r:id="rId3"/>
    <p:sldId id="489" r:id="rId4"/>
    <p:sldId id="490" r:id="rId5"/>
    <p:sldId id="491" r:id="rId6"/>
    <p:sldId id="492" r:id="rId7"/>
    <p:sldId id="493" r:id="rId8"/>
    <p:sldId id="494" r:id="rId9"/>
    <p:sldId id="495" r:id="rId10"/>
    <p:sldId id="496" r:id="rId11"/>
    <p:sldId id="497" r:id="rId12"/>
    <p:sldId id="498" r:id="rId13"/>
    <p:sldId id="499" r:id="rId14"/>
    <p:sldId id="500" r:id="rId15"/>
    <p:sldId id="501" r:id="rId16"/>
    <p:sldId id="502" r:id="rId17"/>
    <p:sldId id="503" r:id="rId18"/>
    <p:sldId id="394" r:id="rId19"/>
    <p:sldId id="395" r:id="rId20"/>
    <p:sldId id="396" r:id="rId21"/>
    <p:sldId id="397" r:id="rId22"/>
    <p:sldId id="398" r:id="rId23"/>
    <p:sldId id="399" r:id="rId24"/>
    <p:sldId id="400" r:id="rId25"/>
    <p:sldId id="401" r:id="rId26"/>
    <p:sldId id="402" r:id="rId27"/>
    <p:sldId id="403" r:id="rId28"/>
    <p:sldId id="404" r:id="rId29"/>
    <p:sldId id="430" r:id="rId30"/>
    <p:sldId id="405" r:id="rId31"/>
    <p:sldId id="426" r:id="rId32"/>
    <p:sldId id="419" r:id="rId33"/>
    <p:sldId id="420" r:id="rId34"/>
    <p:sldId id="421" r:id="rId35"/>
    <p:sldId id="422" r:id="rId36"/>
    <p:sldId id="423" r:id="rId37"/>
    <p:sldId id="424" r:id="rId38"/>
    <p:sldId id="427" r:id="rId39"/>
    <p:sldId id="406" r:id="rId40"/>
    <p:sldId id="407" r:id="rId41"/>
    <p:sldId id="428" r:id="rId42"/>
    <p:sldId id="429" r:id="rId43"/>
    <p:sldId id="409" r:id="rId44"/>
    <p:sldId id="431" r:id="rId45"/>
    <p:sldId id="411" r:id="rId46"/>
    <p:sldId id="412" r:id="rId47"/>
    <p:sldId id="413" r:id="rId48"/>
    <p:sldId id="414" r:id="rId49"/>
    <p:sldId id="415" r:id="rId50"/>
    <p:sldId id="416" r:id="rId51"/>
    <p:sldId id="417" r:id="rId52"/>
    <p:sldId id="418" r:id="rId53"/>
    <p:sldId id="425" r:id="rId54"/>
    <p:sldId id="485" r:id="rId55"/>
    <p:sldId id="486" r:id="rId56"/>
  </p:sldIdLst>
  <p:sldSz cx="9144000" cy="6858000" type="screen4x3"/>
  <p:notesSz cx="6858000" cy="9144000"/>
  <p:custShowLst>
    <p:custShow name="Custom Show 1" id="0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3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FF"/>
    <a:srgbClr val="005A8B"/>
    <a:srgbClr val="FF3300"/>
    <a:srgbClr val="66FF33"/>
    <a:srgbClr val="00CC00"/>
    <a:srgbClr val="00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0" autoAdjust="0"/>
    <p:restoredTop sz="90929"/>
  </p:normalViewPr>
  <p:slideViewPr>
    <p:cSldViewPr>
      <p:cViewPr varScale="1">
        <p:scale>
          <a:sx n="78" d="100"/>
          <a:sy n="78" d="100"/>
        </p:scale>
        <p:origin x="149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4" Type="http://schemas.openxmlformats.org/officeDocument/2006/relationships/image" Target="../media/image17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Relationship Id="rId4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57740-3BD6-4856-967C-8FF5E9A70EA4}" type="datetimeFigureOut">
              <a:rPr lang="en-US" smtClean="0"/>
              <a:t>6/6/2020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A99D4-5E40-4FF3-A106-E9EAD2158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03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DA99C076-03FF-44A6-AF66-C6BC6678735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3106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2057400"/>
            <a:ext cx="7848600" cy="1143000"/>
          </a:xfrm>
        </p:spPr>
        <p:txBody>
          <a:bodyPr anchor="b"/>
          <a:lstStyle>
            <a:lvl1pPr>
              <a:defRPr sz="4000">
                <a:solidFill>
                  <a:srgbClr val="005A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352800"/>
            <a:ext cx="64008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05A8B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6483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9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7357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0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83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786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658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89470A6-4344-4377-8F42-A13160FDD3DC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583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42585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white screen for ppt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0"/>
            <a:ext cx="9237663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7162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162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45720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36" charset="-128"/>
              </a:defRPr>
            </a:lvl9pPr>
          </a:lstStyle>
          <a:p>
            <a:endParaRPr lang="en-US" altLang="en-US" sz="1100"/>
          </a:p>
        </p:txBody>
      </p:sp>
    </p:spTree>
    <p:extLst>
      <p:ext uri="{BB962C8B-B14F-4D97-AF65-F5344CB8AC3E}">
        <p14:creationId xmlns:p14="http://schemas.microsoft.com/office/powerpoint/2010/main" val="141472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 Bold" pitchFamily="1" charset="0"/>
          <a:ea typeface="ヒラギノ角ゴ Pro W3" charset="-128"/>
          <a:cs typeface="ヒラギノ角ゴ Pro W3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5389"/>
          </a:solidFill>
          <a:latin typeface="Arial Bold" pitchFamily="1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 sz="2000">
          <a:solidFill>
            <a:srgbClr val="005A8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>
          <a:solidFill>
            <a:srgbClr val="005A8B"/>
          </a:solidFill>
          <a:latin typeface="+mj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005389"/>
        </a:buClr>
        <a:buSzPct val="75000"/>
        <a:buFont typeface="Lucida Grande" pitchFamily="36" charset="0"/>
        <a:buChar char="▸"/>
        <a:defRPr>
          <a:solidFill>
            <a:srgbClr val="005A8B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>
          <a:solidFill>
            <a:srgbClr val="005A8B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005389"/>
        </a:buClr>
        <a:buFont typeface="Lucida Grande" pitchFamily="36" charset="0"/>
        <a:buChar char="▸"/>
        <a:defRPr>
          <a:solidFill>
            <a:srgbClr val="005A8B"/>
          </a:solidFill>
          <a:latin typeface="+mj-lt"/>
          <a:ea typeface="+mn-ea"/>
          <a:cs typeface="+mn-cs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»"/>
        <a:defRPr sz="1100">
          <a:solidFill>
            <a:srgbClr val="005389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7.emf"/><Relationship Id="rId4" Type="http://schemas.openxmlformats.org/officeDocument/2006/relationships/image" Target="../media/image14.emf"/><Relationship Id="rId9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1.emf"/><Relationship Id="rId4" Type="http://schemas.openxmlformats.org/officeDocument/2006/relationships/image" Target="../media/image18.emf"/><Relationship Id="rId9" Type="http://schemas.openxmlformats.org/officeDocument/2006/relationships/oleObject" Target="../embeddings/oleObject20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We will cover these parts of the book (8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edition):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>
                <a:latin typeface="+mn-lt"/>
              </a:rPr>
              <a:t>2.6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>
                <a:latin typeface="+mn-lt"/>
              </a:rPr>
              <a:t>3.1.1-3.1.3 </a:t>
            </a:r>
            <a:r>
              <a:rPr lang="en-US" sz="2400" dirty="0" smtClean="0">
                <a:latin typeface="+mn-lt"/>
              </a:rPr>
              <a:t>(up to page 207)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3.2.1-3.2.4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3.3.1</a:t>
            </a:r>
            <a:r>
              <a:rPr lang="en-US" sz="2400" smtClean="0">
                <a:latin typeface="+mn-lt"/>
              </a:rPr>
              <a:t>, </a:t>
            </a:r>
            <a:r>
              <a:rPr lang="en-US" sz="2400" smtClean="0">
                <a:latin typeface="+mn-lt"/>
              </a:rPr>
              <a:t>3.3.2</a:t>
            </a:r>
            <a:endParaRPr lang="en-CA" sz="2400" dirty="0" smtClean="0">
              <a:latin typeface="+mn-lt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9554B5E6-D35F-4581-8637-8FF7370EB208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61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0010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Powers and Transposes of Matrices</a:t>
            </a:r>
            <a:endParaRPr lang="en-CA" sz="3600" dirty="0" smtClean="0"/>
          </a:p>
        </p:txBody>
      </p:sp>
      <p:sp>
        <p:nvSpPr>
          <p:cNvPr id="30822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686800" cy="4953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power function</a:t>
            </a:r>
            <a:r>
              <a:rPr lang="en-US" sz="2800" dirty="0" smtClean="0">
                <a:sym typeface="Symbol" pitchFamily="18" charset="2"/>
              </a:rPr>
              <a:t> can be defined for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square</a:t>
            </a:r>
            <a:r>
              <a:rPr lang="en-US" sz="2800" dirty="0" smtClean="0">
                <a:sym typeface="Symbol" pitchFamily="18" charset="2"/>
              </a:rPr>
              <a:t> matrices. If A is an </a:t>
            </a:r>
            <a:r>
              <a:rPr lang="en-US" sz="2800" dirty="0" err="1" smtClean="0">
                <a:sym typeface="Symbol" pitchFamily="18" charset="2"/>
              </a:rPr>
              <a:t>nn</a:t>
            </a:r>
            <a:r>
              <a:rPr lang="en-US" sz="2800" dirty="0" smtClean="0">
                <a:sym typeface="Symbol" pitchFamily="18" charset="2"/>
              </a:rPr>
              <a:t> matrix, we have: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A</a:t>
            </a:r>
            <a:r>
              <a:rPr lang="en-US" sz="2800" baseline="30000" dirty="0" smtClean="0">
                <a:sym typeface="Symbol" pitchFamily="18" charset="2"/>
              </a:rPr>
              <a:t>0</a:t>
            </a:r>
            <a:r>
              <a:rPr lang="en-US" sz="2800" dirty="0" smtClean="0">
                <a:sym typeface="Symbol" pitchFamily="18" charset="2"/>
              </a:rPr>
              <a:t> = I</a:t>
            </a:r>
            <a:r>
              <a:rPr lang="en-US" sz="2800" baseline="-25000" dirty="0" smtClean="0">
                <a:sym typeface="Symbol" pitchFamily="18" charset="2"/>
              </a:rPr>
              <a:t>n</a:t>
            </a:r>
            <a:r>
              <a:rPr lang="en-US" sz="2800" dirty="0" smtClean="0">
                <a:sym typeface="Symbol" pitchFamily="18" charset="2"/>
              </a:rPr>
              <a:t>,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err="1" smtClean="0">
                <a:sym typeface="Symbol" pitchFamily="18" charset="2"/>
              </a:rPr>
              <a:t>A</a:t>
            </a:r>
            <a:r>
              <a:rPr lang="en-US" sz="2800" baseline="30000" dirty="0" err="1" smtClean="0">
                <a:sym typeface="Symbol" pitchFamily="18" charset="2"/>
              </a:rPr>
              <a:t>r</a:t>
            </a:r>
            <a:r>
              <a:rPr lang="en-US" sz="2800" dirty="0" smtClean="0">
                <a:sym typeface="Symbol" pitchFamily="18" charset="2"/>
              </a:rPr>
              <a:t> = AAA…A  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(r times the letter A)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en-US" sz="2800" dirty="0" smtClean="0">
              <a:solidFill>
                <a:srgbClr val="66FF33"/>
              </a:solidFill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en-US" sz="900" dirty="0" smtClean="0">
              <a:solidFill>
                <a:srgbClr val="66FF33"/>
              </a:solidFill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transpose </a:t>
            </a:r>
            <a:r>
              <a:rPr lang="en-US" sz="2800" dirty="0" smtClean="0">
                <a:sym typeface="Symbol" pitchFamily="18" charset="2"/>
              </a:rPr>
              <a:t>of an </a:t>
            </a:r>
            <a:r>
              <a:rPr lang="en-US" sz="2800" dirty="0" err="1" smtClean="0">
                <a:sym typeface="Symbol" pitchFamily="18" charset="2"/>
              </a:rPr>
              <a:t>mn</a:t>
            </a:r>
            <a:r>
              <a:rPr lang="en-US" sz="2800" dirty="0" smtClean="0">
                <a:sym typeface="Symbol" pitchFamily="18" charset="2"/>
              </a:rPr>
              <a:t> matrix A = [</a:t>
            </a:r>
            <a:r>
              <a:rPr lang="en-US" sz="2800" dirty="0" err="1" smtClean="0">
                <a:sym typeface="Symbol" pitchFamily="18" charset="2"/>
              </a:rPr>
              <a:t>a</a:t>
            </a:r>
            <a:r>
              <a:rPr lang="en-US" sz="2800" baseline="-25000" dirty="0" err="1" smtClean="0">
                <a:sym typeface="Symbol" pitchFamily="18" charset="2"/>
              </a:rPr>
              <a:t>ij</a:t>
            </a:r>
            <a:r>
              <a:rPr lang="en-US" sz="2800" dirty="0" smtClean="0">
                <a:sym typeface="Symbol" pitchFamily="18" charset="2"/>
              </a:rPr>
              <a:t>], denoted by A</a:t>
            </a:r>
            <a:r>
              <a:rPr lang="en-US" sz="2800" baseline="30000" dirty="0" smtClean="0">
                <a:sym typeface="Symbol" pitchFamily="18" charset="2"/>
              </a:rPr>
              <a:t>t</a:t>
            </a:r>
            <a:r>
              <a:rPr lang="en-US" sz="2800" dirty="0" smtClean="0">
                <a:sym typeface="Symbol" pitchFamily="18" charset="2"/>
              </a:rPr>
              <a:t>, is the </a:t>
            </a:r>
            <a:r>
              <a:rPr lang="en-US" sz="2800" dirty="0" err="1" smtClean="0">
                <a:sym typeface="Symbol" pitchFamily="18" charset="2"/>
              </a:rPr>
              <a:t>nm</a:t>
            </a:r>
            <a:r>
              <a:rPr lang="en-US" sz="2800" dirty="0" smtClean="0">
                <a:sym typeface="Symbol" pitchFamily="18" charset="2"/>
              </a:rPr>
              <a:t> matrix obtained by interchanging  the rows and columns of A.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In other words, if A</a:t>
            </a:r>
            <a:r>
              <a:rPr lang="en-US" sz="2800" baseline="30000" dirty="0" smtClean="0">
                <a:sym typeface="Symbol" pitchFamily="18" charset="2"/>
              </a:rPr>
              <a:t>t</a:t>
            </a:r>
            <a:r>
              <a:rPr lang="en-US" sz="2800" dirty="0" smtClean="0">
                <a:sym typeface="Symbol" pitchFamily="18" charset="2"/>
              </a:rPr>
              <a:t> = [</a:t>
            </a:r>
            <a:r>
              <a:rPr lang="en-US" sz="2800" dirty="0" err="1" smtClean="0">
                <a:sym typeface="Symbol" pitchFamily="18" charset="2"/>
              </a:rPr>
              <a:t>b</a:t>
            </a:r>
            <a:r>
              <a:rPr lang="en-US" sz="2800" baseline="-25000" dirty="0" err="1" smtClean="0">
                <a:sym typeface="Symbol" pitchFamily="18" charset="2"/>
              </a:rPr>
              <a:t>ij</a:t>
            </a:r>
            <a:r>
              <a:rPr lang="en-US" sz="2800" dirty="0" smtClean="0">
                <a:sym typeface="Symbol" pitchFamily="18" charset="2"/>
              </a:rPr>
              <a:t>], then </a:t>
            </a:r>
            <a:r>
              <a:rPr lang="en-US" sz="2800" dirty="0" err="1" smtClean="0">
                <a:sym typeface="Symbol" pitchFamily="18" charset="2"/>
              </a:rPr>
              <a:t>b</a:t>
            </a:r>
            <a:r>
              <a:rPr lang="en-US" sz="2800" baseline="-25000" dirty="0" err="1" smtClean="0">
                <a:sym typeface="Symbol" pitchFamily="18" charset="2"/>
              </a:rPr>
              <a:t>ij</a:t>
            </a:r>
            <a:r>
              <a:rPr lang="en-US" sz="2800" dirty="0" smtClean="0">
                <a:sym typeface="Symbol" pitchFamily="18" charset="2"/>
              </a:rPr>
              <a:t> = </a:t>
            </a:r>
            <a:r>
              <a:rPr lang="en-US" sz="2800" dirty="0" err="1" smtClean="0">
                <a:sym typeface="Symbol" pitchFamily="18" charset="2"/>
              </a:rPr>
              <a:t>a</a:t>
            </a:r>
            <a:r>
              <a:rPr lang="en-US" sz="2800" baseline="-25000" dirty="0" err="1" smtClean="0">
                <a:sym typeface="Symbol" pitchFamily="18" charset="2"/>
              </a:rPr>
              <a:t>ji</a:t>
            </a:r>
            <a:r>
              <a:rPr lang="en-US" sz="2800" dirty="0" smtClean="0">
                <a:sym typeface="Symbol" pitchFamily="18" charset="2"/>
              </a:rPr>
              <a:t> for 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err="1" smtClean="0">
                <a:sym typeface="Symbol" pitchFamily="18" charset="2"/>
              </a:rPr>
              <a:t>i</a:t>
            </a:r>
            <a:r>
              <a:rPr lang="en-US" sz="2800" dirty="0" smtClean="0">
                <a:sym typeface="Symbol" pitchFamily="18" charset="2"/>
              </a:rPr>
              <a:t> = 1, 2, …, n and j = 1, 2, …, m.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EF8FC1F8-DC54-4D53-9F6A-4B1D92D59A7A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10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84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8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0772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Powers and Transposes of Matrices</a:t>
            </a:r>
            <a:endParaRPr lang="en-CA" sz="3600" dirty="0" smtClean="0"/>
          </a:p>
        </p:txBody>
      </p:sp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1828800" cy="5334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Example: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CBB6269B-9283-4D4A-A8D5-43E9CACB7756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309252" name="Object 4"/>
          <p:cNvGraphicFramePr>
            <a:graphicFrameLocks noChangeAspect="1"/>
          </p:cNvGraphicFramePr>
          <p:nvPr/>
        </p:nvGraphicFramePr>
        <p:xfrm>
          <a:off x="5257800" y="1295400"/>
          <a:ext cx="289560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3" imgW="1074481" imgH="373464" progId="Equation.3">
                  <p:embed/>
                </p:oleObj>
              </mc:Choice>
              <mc:Fallback>
                <p:oleObj name="Equation" r:id="rId3" imgW="1074481" imgH="373464" progId="Equation.3">
                  <p:embed/>
                  <p:pic>
                    <p:nvPicPr>
                      <p:cNvPr id="3092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295400"/>
                        <a:ext cx="2895600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3" name="Object 5"/>
          <p:cNvGraphicFramePr>
            <a:graphicFrameLocks noChangeAspect="1"/>
          </p:cNvGraphicFramePr>
          <p:nvPr/>
        </p:nvGraphicFramePr>
        <p:xfrm>
          <a:off x="2667000" y="1066800"/>
          <a:ext cx="2133600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5" imgW="807806" imgH="548640" progId="Equation.3">
                  <p:embed/>
                </p:oleObj>
              </mc:Choice>
              <mc:Fallback>
                <p:oleObj name="Equation" r:id="rId5" imgW="807806" imgH="548640" progId="Equation.3">
                  <p:embed/>
                  <p:pic>
                    <p:nvPicPr>
                      <p:cNvPr id="3092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066800"/>
                        <a:ext cx="2133600" cy="146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254" name="Rectangle 6"/>
          <p:cNvSpPr>
            <a:spLocks noChangeArrowheads="1"/>
          </p:cNvSpPr>
          <p:nvPr/>
        </p:nvSpPr>
        <p:spPr bwMode="auto">
          <a:xfrm>
            <a:off x="304800" y="2667000"/>
            <a:ext cx="8534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 square matrix A is called </a:t>
            </a:r>
            <a:r>
              <a:rPr lang="en-US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symmetric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if A = A</a:t>
            </a:r>
            <a:r>
              <a:rPr lang="en-US" baseline="30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>
              <a:spcBef>
                <a:spcPct val="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Thus A = [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] is symmetric if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ij</a:t>
            </a:r>
            <a:r>
              <a:rPr lang="en-US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ji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for all</a:t>
            </a:r>
            <a:b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1, 2, …, n and j = 1, 2, …, n.</a:t>
            </a:r>
          </a:p>
        </p:txBody>
      </p:sp>
      <p:graphicFrame>
        <p:nvGraphicFramePr>
          <p:cNvPr id="309255" name="Object 7"/>
          <p:cNvGraphicFramePr>
            <a:graphicFrameLocks noChangeAspect="1"/>
          </p:cNvGraphicFramePr>
          <p:nvPr/>
        </p:nvGraphicFramePr>
        <p:xfrm>
          <a:off x="685800" y="4191000"/>
          <a:ext cx="3033713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7" imgW="1150550" imgH="548640" progId="Equation.3">
                  <p:embed/>
                </p:oleObj>
              </mc:Choice>
              <mc:Fallback>
                <p:oleObj name="Equation" r:id="rId7" imgW="1150550" imgH="548640" progId="Equation.3">
                  <p:embed/>
                  <p:pic>
                    <p:nvPicPr>
                      <p:cNvPr id="3092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91000"/>
                        <a:ext cx="3033713" cy="146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6" name="Object 8"/>
          <p:cNvGraphicFramePr>
            <a:graphicFrameLocks noChangeAspect="1"/>
          </p:cNvGraphicFramePr>
          <p:nvPr/>
        </p:nvGraphicFramePr>
        <p:xfrm>
          <a:off x="4800600" y="4191000"/>
          <a:ext cx="2300288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9" imgW="868748" imgH="548640" progId="Equation.3">
                  <p:embed/>
                </p:oleObj>
              </mc:Choice>
              <mc:Fallback>
                <p:oleObj name="Equation" r:id="rId9" imgW="868748" imgH="548640" progId="Equation.3">
                  <p:embed/>
                  <p:pic>
                    <p:nvPicPr>
                      <p:cNvPr id="3092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191000"/>
                        <a:ext cx="2300288" cy="146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257" name="Rectangle 9"/>
          <p:cNvSpPr>
            <a:spLocks noChangeArrowheads="1"/>
          </p:cNvSpPr>
          <p:nvPr/>
        </p:nvSpPr>
        <p:spPr bwMode="auto">
          <a:xfrm>
            <a:off x="457200" y="5638800"/>
            <a:ext cx="7315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A is symmetric, B is not.</a:t>
            </a:r>
          </a:p>
        </p:txBody>
      </p:sp>
    </p:spTree>
    <p:extLst>
      <p:ext uri="{BB962C8B-B14F-4D97-AF65-F5344CB8AC3E}">
        <p14:creationId xmlns:p14="http://schemas.microsoft.com/office/powerpoint/2010/main" val="113045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9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9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9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9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9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9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9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9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9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9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1" grpId="0" build="p" autoUpdateAnimBg="0"/>
      <p:bldP spid="309254" grpId="0" autoUpdateAnimBg="0"/>
      <p:bldP spid="30925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Zero-One Matrices</a:t>
            </a:r>
            <a:endParaRPr lang="en-CA" sz="3600" smtClean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762000"/>
            <a:ext cx="8686800" cy="28194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A matrix with entries that are either 0 or 1 is called a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zero-one matrix</a:t>
            </a:r>
            <a:r>
              <a:rPr lang="en-US" sz="2800" smtClean="0">
                <a:sym typeface="Symbol" pitchFamily="18" charset="2"/>
              </a:rPr>
              <a:t>. Zero-one matrices are often used like a “table” to represent discrete structures.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8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We can define Boolean operations on the entries in zero-one matrices: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FA38C18F-D00F-4CF1-AC55-565D411DCE6D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310276" name="Group 4"/>
          <p:cNvGraphicFramePr>
            <a:graphicFrameLocks noGrp="1"/>
          </p:cNvGraphicFramePr>
          <p:nvPr/>
        </p:nvGraphicFramePr>
        <p:xfrm>
          <a:off x="1295400" y="3657600"/>
          <a:ext cx="2971800" cy="2419351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b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10302" name="Group 30"/>
          <p:cNvGraphicFramePr>
            <a:graphicFrameLocks noGrp="1"/>
          </p:cNvGraphicFramePr>
          <p:nvPr/>
        </p:nvGraphicFramePr>
        <p:xfrm>
          <a:off x="5105400" y="3657600"/>
          <a:ext cx="2971800" cy="2419351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sym typeface="Symbol" pitchFamily="18" charset="2"/>
                        </a:rPr>
                        <a:t>b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3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0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0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Zero-One Matrices</a:t>
            </a:r>
            <a:endParaRPr lang="en-CA" sz="3600" smtClean="0"/>
          </a:p>
        </p:txBody>
      </p:sp>
      <p:sp>
        <p:nvSpPr>
          <p:cNvPr id="3112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610600" cy="51054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Let A = [a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] and B = [b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] be mn zero-one matrices.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Then the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join</a:t>
            </a:r>
            <a:r>
              <a:rPr lang="en-US" sz="2800" smtClean="0">
                <a:sym typeface="Symbol" pitchFamily="18" charset="2"/>
              </a:rPr>
              <a:t> of A and B is the zero-one matrix with (i, j)th entry a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  b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. The join of A and B is denoted by A  B.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The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meet</a:t>
            </a:r>
            <a:r>
              <a:rPr lang="en-US" sz="2800" smtClean="0">
                <a:sym typeface="Symbol" pitchFamily="18" charset="2"/>
              </a:rPr>
              <a:t> of A and B is the zero-one matrix with (i, j)th entry a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  b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. The meet of A and B is denoted by A  B.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36F3E273-8512-4B82-9CEC-DF4B096B100A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35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Zero-One Matrices</a:t>
            </a:r>
            <a:endParaRPr lang="en-CA" sz="3600" smtClean="0"/>
          </a:p>
        </p:txBody>
      </p:sp>
      <p:sp>
        <p:nvSpPr>
          <p:cNvPr id="3123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2209800" cy="5334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Example: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DF712773-7B8F-4111-A933-97DA35E48209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312324" name="Object 4"/>
          <p:cNvGraphicFramePr>
            <a:graphicFrameLocks noChangeAspect="1"/>
          </p:cNvGraphicFramePr>
          <p:nvPr/>
        </p:nvGraphicFramePr>
        <p:xfrm>
          <a:off x="2514600" y="1066800"/>
          <a:ext cx="1782763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3" imgW="716176" imgH="548640" progId="Equation.3">
                  <p:embed/>
                </p:oleObj>
              </mc:Choice>
              <mc:Fallback>
                <p:oleObj name="Equation" r:id="rId3" imgW="716176" imgH="548640" progId="Equation.3">
                  <p:embed/>
                  <p:pic>
                    <p:nvPicPr>
                      <p:cNvPr id="3123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066800"/>
                        <a:ext cx="1782763" cy="137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25" name="Object 5"/>
          <p:cNvGraphicFramePr>
            <a:graphicFrameLocks noChangeAspect="1"/>
          </p:cNvGraphicFramePr>
          <p:nvPr/>
        </p:nvGraphicFramePr>
        <p:xfrm>
          <a:off x="5029200" y="1066800"/>
          <a:ext cx="1782763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5" imgW="716176" imgH="548640" progId="Equation.3">
                  <p:embed/>
                </p:oleObj>
              </mc:Choice>
              <mc:Fallback>
                <p:oleObj name="Equation" r:id="rId5" imgW="716176" imgH="548640" progId="Equation.3">
                  <p:embed/>
                  <p:pic>
                    <p:nvPicPr>
                      <p:cNvPr id="3123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066800"/>
                        <a:ext cx="1782763" cy="137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326" name="Rectangle 6"/>
          <p:cNvSpPr>
            <a:spLocks noChangeArrowheads="1"/>
          </p:cNvSpPr>
          <p:nvPr/>
        </p:nvSpPr>
        <p:spPr bwMode="auto">
          <a:xfrm>
            <a:off x="381000" y="32004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Join:</a:t>
            </a:r>
          </a:p>
        </p:txBody>
      </p:sp>
      <p:graphicFrame>
        <p:nvGraphicFramePr>
          <p:cNvPr id="312327" name="Object 7"/>
          <p:cNvGraphicFramePr>
            <a:graphicFrameLocks noChangeAspect="1"/>
          </p:cNvGraphicFramePr>
          <p:nvPr/>
        </p:nvGraphicFramePr>
        <p:xfrm>
          <a:off x="2514600" y="2819400"/>
          <a:ext cx="4722813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7" imgW="1912541" imgH="548640" progId="Equation.3">
                  <p:embed/>
                </p:oleObj>
              </mc:Choice>
              <mc:Fallback>
                <p:oleObj name="Equation" r:id="rId7" imgW="1912541" imgH="548640" progId="Equation.3">
                  <p:embed/>
                  <p:pic>
                    <p:nvPicPr>
                      <p:cNvPr id="3123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819400"/>
                        <a:ext cx="4722813" cy="137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328" name="Rectangle 8"/>
          <p:cNvSpPr>
            <a:spLocks noChangeArrowheads="1"/>
          </p:cNvSpPr>
          <p:nvPr/>
        </p:nvSpPr>
        <p:spPr bwMode="auto">
          <a:xfrm>
            <a:off x="381000" y="49530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Meet:</a:t>
            </a:r>
          </a:p>
        </p:txBody>
      </p:sp>
      <p:graphicFrame>
        <p:nvGraphicFramePr>
          <p:cNvPr id="312329" name="Object 9"/>
          <p:cNvGraphicFramePr>
            <a:graphicFrameLocks noChangeAspect="1"/>
          </p:cNvGraphicFramePr>
          <p:nvPr/>
        </p:nvGraphicFramePr>
        <p:xfrm>
          <a:off x="2466975" y="4572000"/>
          <a:ext cx="4818063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9" imgW="1950792" imgH="548640" progId="Equation.3">
                  <p:embed/>
                </p:oleObj>
              </mc:Choice>
              <mc:Fallback>
                <p:oleObj name="Equation" r:id="rId9" imgW="1950792" imgH="548640" progId="Equation.3">
                  <p:embed/>
                  <p:pic>
                    <p:nvPicPr>
                      <p:cNvPr id="31232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6975" y="4572000"/>
                        <a:ext cx="4818063" cy="137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02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2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2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2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2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2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2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3" grpId="0" build="p" autoUpdateAnimBg="0"/>
      <p:bldP spid="312326" grpId="0" autoUpdateAnimBg="0"/>
      <p:bldP spid="31232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Zero-One Matrices</a:t>
            </a:r>
            <a:endParaRPr lang="en-CA" sz="3600" smtClean="0"/>
          </a:p>
        </p:txBody>
      </p:sp>
      <p:sp>
        <p:nvSpPr>
          <p:cNvPr id="31334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685800"/>
            <a:ext cx="8610600" cy="57150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Let A = [a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] be an mk zero-one matrix and 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B = [b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] be a kn zero-one matrix.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9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Then the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Boolean product</a:t>
            </a:r>
            <a:r>
              <a:rPr lang="en-US" sz="2800" smtClean="0">
                <a:sym typeface="Symbol" pitchFamily="18" charset="2"/>
              </a:rPr>
              <a:t> of A and B, denoted by AB, is the mn matrix with (i, j)th entry [c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], where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9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c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 = (a</a:t>
            </a:r>
            <a:r>
              <a:rPr lang="en-US" sz="2800" baseline="-25000" smtClean="0">
                <a:sym typeface="Symbol" pitchFamily="18" charset="2"/>
              </a:rPr>
              <a:t>i1</a:t>
            </a:r>
            <a:r>
              <a:rPr lang="en-US" sz="2800" smtClean="0">
                <a:sym typeface="Symbol" pitchFamily="18" charset="2"/>
              </a:rPr>
              <a:t>  b</a:t>
            </a:r>
            <a:r>
              <a:rPr lang="en-US" sz="2800" baseline="-25000" smtClean="0">
                <a:sym typeface="Symbol" pitchFamily="18" charset="2"/>
              </a:rPr>
              <a:t>1j</a:t>
            </a:r>
            <a:r>
              <a:rPr lang="en-US" sz="2800" smtClean="0">
                <a:sym typeface="Symbol" pitchFamily="18" charset="2"/>
              </a:rPr>
              <a:t>)  (a</a:t>
            </a:r>
            <a:r>
              <a:rPr lang="en-US" sz="2800" baseline="-25000" smtClean="0">
                <a:sym typeface="Symbol" pitchFamily="18" charset="2"/>
              </a:rPr>
              <a:t>i2</a:t>
            </a:r>
            <a:r>
              <a:rPr lang="en-US" sz="2800" smtClean="0">
                <a:sym typeface="Symbol" pitchFamily="18" charset="2"/>
              </a:rPr>
              <a:t>  b</a:t>
            </a:r>
            <a:r>
              <a:rPr lang="en-US" sz="2800" baseline="-25000" smtClean="0">
                <a:sym typeface="Symbol" pitchFamily="18" charset="2"/>
              </a:rPr>
              <a:t>2i</a:t>
            </a:r>
            <a:r>
              <a:rPr lang="en-US" sz="2800" smtClean="0">
                <a:sym typeface="Symbol" pitchFamily="18" charset="2"/>
              </a:rPr>
              <a:t>)  …  (a</a:t>
            </a:r>
            <a:r>
              <a:rPr lang="en-US" sz="2800" baseline="-25000" smtClean="0">
                <a:sym typeface="Symbol" pitchFamily="18" charset="2"/>
              </a:rPr>
              <a:t>ik</a:t>
            </a:r>
            <a:r>
              <a:rPr lang="en-US" sz="2800" smtClean="0">
                <a:sym typeface="Symbol" pitchFamily="18" charset="2"/>
              </a:rPr>
              <a:t>  b</a:t>
            </a:r>
            <a:r>
              <a:rPr lang="en-US" sz="2800" baseline="-25000" smtClean="0">
                <a:sym typeface="Symbol" pitchFamily="18" charset="2"/>
              </a:rPr>
              <a:t>kj</a:t>
            </a:r>
            <a:r>
              <a:rPr lang="en-US" sz="2800" smtClean="0">
                <a:sym typeface="Symbol" pitchFamily="18" charset="2"/>
              </a:rPr>
              <a:t>). 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16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olidFill>
                  <a:srgbClr val="FF3300"/>
                </a:solidFill>
                <a:sym typeface="Symbol" pitchFamily="18" charset="2"/>
              </a:rPr>
              <a:t>Note that the actual Boolean product symbol has a dot in its center.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1600" smtClean="0">
              <a:solidFill>
                <a:srgbClr val="FF3300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Basically, Boolean multiplication works like the multiplication of matrices, but with computing  instead of the product and  instead of the sum. 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C3E261C3-C9FA-455F-9CE2-F70DA64DF8C6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25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3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3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Zero-One Matrices</a:t>
            </a:r>
            <a:endParaRPr lang="en-CA" sz="3600" smtClean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2209800" cy="5334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Example: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A6F59919-658A-4FC3-83B0-D40BF7EECF92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16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685800" y="2362200"/>
          <a:ext cx="172085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3" imgW="693485" imgH="373464" progId="Equation.3">
                  <p:embed/>
                </p:oleObj>
              </mc:Choice>
              <mc:Fallback>
                <p:oleObj name="Equation" r:id="rId3" imgW="693485" imgH="373464" progId="Equation.3">
                  <p:embed/>
                  <p:pic>
                    <p:nvPicPr>
                      <p:cNvPr id="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362200"/>
                        <a:ext cx="172085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3048000" y="2362200"/>
          <a:ext cx="1719263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5" imgW="693485" imgH="373464" progId="Equation.3">
                  <p:embed/>
                </p:oleObj>
              </mc:Choice>
              <mc:Fallback>
                <p:oleObj name="Equation" r:id="rId5" imgW="693485" imgH="373464" progId="Equation.3">
                  <p:embed/>
                  <p:pic>
                    <p:nvPicPr>
                      <p:cNvPr id="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362200"/>
                        <a:ext cx="1719263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762000" y="4038600"/>
          <a:ext cx="7631113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7" imgW="3093779" imgH="396144" progId="Equation.3">
                  <p:embed/>
                </p:oleObj>
              </mc:Choice>
              <mc:Fallback>
                <p:oleObj name="Equation" r:id="rId7" imgW="3093779" imgH="396144" progId="Equation.3">
                  <p:embed/>
                  <p:pic>
                    <p:nvPicPr>
                      <p:cNvPr id="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038600"/>
                        <a:ext cx="7631113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36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Zero-One Matrices</a:t>
            </a:r>
            <a:endParaRPr lang="en-CA" sz="3600" smtClean="0"/>
          </a:p>
        </p:txBody>
      </p:sp>
      <p:sp>
        <p:nvSpPr>
          <p:cNvPr id="3153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610600" cy="52578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Let A be a square zero-one matrix and r be a positive integer.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r-</a:t>
            </a:r>
            <a:r>
              <a:rPr lang="en-US" sz="2800" b="1" dirty="0" err="1" smtClean="0">
                <a:solidFill>
                  <a:srgbClr val="00FFFF"/>
                </a:solidFill>
                <a:sym typeface="Symbol" pitchFamily="18" charset="2"/>
              </a:rPr>
              <a:t>th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 Boolean power</a:t>
            </a:r>
            <a:r>
              <a:rPr lang="en-US" sz="2800" dirty="0" smtClean="0">
                <a:sym typeface="Symbol" pitchFamily="18" charset="2"/>
              </a:rPr>
              <a:t> of A is the Boolean product of r factors of A. The r-</a:t>
            </a:r>
            <a:r>
              <a:rPr lang="en-US" sz="2800" dirty="0" err="1" smtClean="0">
                <a:sym typeface="Symbol" pitchFamily="18" charset="2"/>
              </a:rPr>
              <a:t>th</a:t>
            </a:r>
            <a:r>
              <a:rPr lang="en-US" sz="2800" dirty="0" smtClean="0">
                <a:sym typeface="Symbol" pitchFamily="18" charset="2"/>
              </a:rPr>
              <a:t> Boolean power of A is denoted by A</a:t>
            </a:r>
            <a:r>
              <a:rPr lang="en-US" sz="2800" baseline="30000" dirty="0" smtClean="0">
                <a:sym typeface="Symbol" pitchFamily="18" charset="2"/>
              </a:rPr>
              <a:t>[r]</a:t>
            </a:r>
            <a:r>
              <a:rPr lang="en-US" sz="2800" dirty="0" smtClean="0">
                <a:sym typeface="Symbol" pitchFamily="18" charset="2"/>
              </a:rPr>
              <a:t>.</a:t>
            </a:r>
            <a:br>
              <a:rPr lang="en-US" sz="2800" dirty="0" smtClean="0">
                <a:sym typeface="Symbol" pitchFamily="18" charset="2"/>
              </a:rPr>
            </a:b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A</a:t>
            </a:r>
            <a:r>
              <a:rPr lang="en-US" sz="2800" baseline="30000" dirty="0" smtClean="0">
                <a:sym typeface="Symbol" pitchFamily="18" charset="2"/>
              </a:rPr>
              <a:t>[0]</a:t>
            </a:r>
            <a:r>
              <a:rPr lang="en-US" sz="2800" dirty="0" smtClean="0">
                <a:sym typeface="Symbol" pitchFamily="18" charset="2"/>
              </a:rPr>
              <a:t> = I</a:t>
            </a:r>
            <a:r>
              <a:rPr lang="en-US" sz="2800" baseline="-25000" dirty="0" smtClean="0">
                <a:sym typeface="Symbol" pitchFamily="18" charset="2"/>
              </a:rPr>
              <a:t>n</a:t>
            </a:r>
            <a:r>
              <a:rPr lang="en-US" sz="2800" dirty="0" smtClean="0">
                <a:sym typeface="Symbol" pitchFamily="18" charset="2"/>
              </a:rPr>
              <a:t>,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A</a:t>
            </a:r>
            <a:r>
              <a:rPr lang="en-US" sz="2800" baseline="30000" dirty="0" smtClean="0">
                <a:sym typeface="Symbol" pitchFamily="18" charset="2"/>
              </a:rPr>
              <a:t>[r]</a:t>
            </a:r>
            <a:r>
              <a:rPr lang="en-US" sz="2800" dirty="0" smtClean="0">
                <a:sym typeface="Symbol" pitchFamily="18" charset="2"/>
              </a:rPr>
              <a:t> = AA…A     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(r times the letter A)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3E446618-AD43-4254-B9FA-5A3F63915124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17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41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>
          <a:xfrm>
            <a:off x="266700" y="1828800"/>
            <a:ext cx="8610600" cy="3200400"/>
          </a:xfrm>
        </p:spPr>
        <p:txBody>
          <a:bodyPr/>
          <a:lstStyle/>
          <a:p>
            <a:pPr marL="0" indent="0" algn="ctr" eaLnBrk="1" hangingPunct="1">
              <a:defRPr/>
            </a:pPr>
            <a:endParaRPr lang="en-US" sz="2800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algn="ctr" eaLnBrk="1" hangingPunct="1">
              <a:defRPr/>
            </a:pPr>
            <a:r>
              <a:rPr lang="en-US" sz="6600" dirty="0" smtClean="0">
                <a:solidFill>
                  <a:srgbClr val="00FFFF"/>
                </a:solidFill>
                <a:sym typeface="Symbol" pitchFamily="18" charset="2"/>
              </a:rPr>
              <a:t>Algorithms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754110BE-2688-4888-A83C-A1DC22FA13D9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18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Algorithms </a:t>
            </a:r>
            <a:endParaRPr lang="en-CA" sz="360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610600" cy="46482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What is an algorithm?</a:t>
            </a:r>
          </a:p>
          <a:p>
            <a:pPr marL="0" indent="0" eaLnBrk="1" hangingPunct="1">
              <a:defRPr/>
            </a:pPr>
            <a:endParaRPr lang="en-US" sz="160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An algorithm is a finite set of precise instructions for performing a computation or for solving a problem.</a:t>
            </a:r>
          </a:p>
          <a:p>
            <a:pPr marL="0" indent="0" eaLnBrk="1" hangingPunct="1">
              <a:defRPr/>
            </a:pPr>
            <a:endParaRPr lang="en-US" sz="160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This is a rather vague definition. You will get to know a more precise and mathematically useful definition when you attend CS420 or CS620. </a:t>
            </a:r>
          </a:p>
          <a:p>
            <a:pPr marL="0" indent="0" eaLnBrk="1" hangingPunct="1">
              <a:defRPr/>
            </a:pPr>
            <a:endParaRPr lang="en-US" sz="280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But this one is good enough for now…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700964BD-A958-430A-8580-E809DF8AFDB6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19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Matrices</a:t>
            </a:r>
            <a:endParaRPr lang="en-CA" sz="3600" smtClean="0"/>
          </a:p>
        </p:txBody>
      </p:sp>
      <p:sp>
        <p:nvSpPr>
          <p:cNvPr id="3000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686800" cy="28194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A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matrix</a:t>
            </a:r>
            <a:r>
              <a:rPr lang="en-US" sz="2800" dirty="0" smtClean="0">
                <a:sym typeface="Symbol" pitchFamily="18" charset="2"/>
              </a:rPr>
              <a:t> is a rectangular array of numbers.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A matrix with m rows and n columns is called an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b="1" dirty="0" err="1" smtClean="0">
                <a:solidFill>
                  <a:srgbClr val="00FFFF"/>
                </a:solidFill>
                <a:sym typeface="Symbol" pitchFamily="18" charset="2"/>
              </a:rPr>
              <a:t>mn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 matrix.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800" b="1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b="1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Example:</a:t>
            </a:r>
            <a:endParaRPr lang="en-US" sz="2800" baseline="-25000" dirty="0" smtClean="0">
              <a:sym typeface="Symbol" pitchFamily="18" charset="2"/>
            </a:endParaRP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0A6DDEFD-BE89-453D-97F1-B9B57FECE38C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300036" name="Object 4"/>
          <p:cNvGraphicFramePr>
            <a:graphicFrameLocks noChangeAspect="1"/>
          </p:cNvGraphicFramePr>
          <p:nvPr/>
        </p:nvGraphicFramePr>
        <p:xfrm>
          <a:off x="2209800" y="2057400"/>
          <a:ext cx="2895600" cy="153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1044010" imgH="548640" progId="Equation.3">
                  <p:embed/>
                </p:oleObj>
              </mc:Choice>
              <mc:Fallback>
                <p:oleObj name="Equation" r:id="rId3" imgW="1044010" imgH="548640" progId="Equation.3">
                  <p:embed/>
                  <p:pic>
                    <p:nvPicPr>
                      <p:cNvPr id="3000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057400"/>
                        <a:ext cx="2895600" cy="1535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0037" name="Text Box 5"/>
          <p:cNvSpPr txBox="1">
            <a:spLocks noChangeArrowheads="1"/>
          </p:cNvSpPr>
          <p:nvPr/>
        </p:nvSpPr>
        <p:spPr bwMode="auto">
          <a:xfrm>
            <a:off x="4953000" y="2514600"/>
            <a:ext cx="3733800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a </a:t>
            </a:r>
            <a:r>
              <a:rPr lang="en-US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3x2 matrix</a:t>
            </a:r>
            <a:endParaRPr lang="en-US" dirty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0038" name="Rectangle 6"/>
          <p:cNvSpPr>
            <a:spLocks noChangeArrowheads="1"/>
          </p:cNvSpPr>
          <p:nvPr/>
        </p:nvSpPr>
        <p:spPr bwMode="auto">
          <a:xfrm>
            <a:off x="228600" y="3733800"/>
            <a:ext cx="8686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 matrix with the same number of rows and columns is called </a:t>
            </a:r>
            <a:r>
              <a:rPr lang="en-US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square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eaLnBrk="0" hangingPunct="0">
              <a:spcBef>
                <a:spcPct val="0"/>
              </a:spcBef>
              <a:defRPr/>
            </a:pPr>
            <a:endParaRPr lang="en-US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hangingPunct="0">
              <a:spcBef>
                <a:spcPct val="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Two matrices are </a:t>
            </a:r>
            <a:r>
              <a:rPr lang="en-US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equal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if they have the same number of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rows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and columns and the corresponding entries in every position are equal. </a:t>
            </a:r>
          </a:p>
        </p:txBody>
      </p:sp>
    </p:spTree>
    <p:extLst>
      <p:ext uri="{BB962C8B-B14F-4D97-AF65-F5344CB8AC3E}">
        <p14:creationId xmlns:p14="http://schemas.microsoft.com/office/powerpoint/2010/main" val="365788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0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0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0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0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5" grpId="0" build="p" autoUpdateAnimBg="0"/>
      <p:bldP spid="300037" grpId="0" autoUpdateAnimBg="0"/>
      <p:bldP spid="30003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Algorithms </a:t>
            </a:r>
            <a:endParaRPr lang="en-CA" sz="3600" smtClean="0"/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6106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>
                <a:sym typeface="Symbol" pitchFamily="18" charset="2"/>
              </a:rPr>
              <a:t>Properties of algorithms:</a:t>
            </a:r>
          </a:p>
          <a:p>
            <a:pPr eaLnBrk="1" hangingPunct="1">
              <a:defRPr/>
            </a:pPr>
            <a:endParaRPr lang="en-US" sz="1600" smtClean="0">
              <a:sym typeface="Symbol" pitchFamily="18" charset="2"/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Input</a:t>
            </a:r>
            <a:r>
              <a:rPr lang="en-US" sz="2800" smtClean="0">
                <a:sym typeface="Symbol" pitchFamily="18" charset="2"/>
              </a:rPr>
              <a:t> from a specified set,</a:t>
            </a:r>
          </a:p>
          <a:p>
            <a:pPr eaLnBrk="1" hangingPunct="1">
              <a:buFontTx/>
              <a:buChar char="•"/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Output</a:t>
            </a:r>
            <a:r>
              <a:rPr lang="en-US" sz="2800" smtClean="0">
                <a:sym typeface="Symbol" pitchFamily="18" charset="2"/>
              </a:rPr>
              <a:t> from a specified set (solution),</a:t>
            </a:r>
          </a:p>
          <a:p>
            <a:pPr eaLnBrk="1" hangingPunct="1">
              <a:buFontTx/>
              <a:buChar char="•"/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Definiteness</a:t>
            </a:r>
            <a:r>
              <a:rPr lang="en-US" sz="2800" smtClean="0">
                <a:sym typeface="Symbol" pitchFamily="18" charset="2"/>
              </a:rPr>
              <a:t> of every step in the computation,</a:t>
            </a:r>
          </a:p>
          <a:p>
            <a:pPr eaLnBrk="1" hangingPunct="1">
              <a:buFontTx/>
              <a:buChar char="•"/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Correctness</a:t>
            </a:r>
            <a:r>
              <a:rPr lang="en-US" sz="2800" smtClean="0">
                <a:sym typeface="Symbol" pitchFamily="18" charset="2"/>
              </a:rPr>
              <a:t> of output for every possible input,</a:t>
            </a:r>
          </a:p>
          <a:p>
            <a:pPr eaLnBrk="1" hangingPunct="1">
              <a:buFontTx/>
              <a:buChar char="•"/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Finiteness</a:t>
            </a:r>
            <a:r>
              <a:rPr lang="en-US" sz="2800" smtClean="0">
                <a:sym typeface="Symbol" pitchFamily="18" charset="2"/>
              </a:rPr>
              <a:t> of the number of calculation steps,</a:t>
            </a:r>
          </a:p>
          <a:p>
            <a:pPr eaLnBrk="1" hangingPunct="1">
              <a:buFontTx/>
              <a:buChar char="•"/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Effectiveness</a:t>
            </a:r>
            <a:r>
              <a:rPr lang="en-US" sz="2800" smtClean="0">
                <a:sym typeface="Symbol" pitchFamily="18" charset="2"/>
              </a:rPr>
              <a:t> of each calculation step and</a:t>
            </a:r>
          </a:p>
          <a:p>
            <a:pPr eaLnBrk="1" hangingPunct="1">
              <a:buFontTx/>
              <a:buChar char="•"/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Generality</a:t>
            </a:r>
            <a:r>
              <a:rPr lang="en-US" sz="2800" smtClean="0">
                <a:sym typeface="Symbol" pitchFamily="18" charset="2"/>
              </a:rPr>
              <a:t> for a class of problems.</a:t>
            </a:r>
          </a:p>
          <a:p>
            <a:pPr eaLnBrk="1" hangingPunct="1">
              <a:defRPr/>
            </a:pPr>
            <a:endParaRPr lang="en-US" sz="2800" smtClean="0">
              <a:sym typeface="Symbol" pitchFamily="18" charset="2"/>
            </a:endParaRP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5A351720-B1E1-4821-A8AC-E35FC390111F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20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5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5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5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5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5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5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5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5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Algorithm Examples</a:t>
            </a:r>
            <a:endParaRPr lang="en-CA" sz="3600" smtClean="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610600" cy="48768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We will use a pseudocode to specify algorithms, which slightly reminds us of Basic and Pascal.</a:t>
            </a:r>
          </a:p>
          <a:p>
            <a:pPr marL="0" indent="0" eaLnBrk="1" hangingPunct="1">
              <a:defRPr/>
            </a:pPr>
            <a:endParaRPr lang="en-US" sz="9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Example:</a:t>
            </a:r>
            <a:r>
              <a:rPr lang="en-US" sz="2800" dirty="0" smtClean="0">
                <a:sym typeface="Symbol" pitchFamily="18" charset="2"/>
              </a:rPr>
              <a:t> an algorithm that finds the maximum element in a finite sequence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procedure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max(a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1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,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2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, …,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: integers)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max :=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1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for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:= 2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to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n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	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if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max &lt;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a</a:t>
            </a:r>
            <a:r>
              <a:rPr lang="en-US" sz="2800" baseline="-250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max :=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a</a:t>
            </a:r>
            <a:r>
              <a:rPr lang="en-US" sz="2800" baseline="-250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endParaRPr lang="en-US" sz="2800" baseline="-25000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>
              <a:spcBef>
                <a:spcPct val="0"/>
              </a:spcBef>
              <a:defRPr/>
            </a:pPr>
            <a:r>
              <a:rPr lang="en-US" sz="2800" b="1" dirty="0">
                <a:solidFill>
                  <a:srgbClr val="00FFFF"/>
                </a:solidFill>
                <a:sym typeface="Symbol" pitchFamily="18" charset="2"/>
              </a:rPr>
              <a:t>Return</a:t>
            </a:r>
            <a:r>
              <a:rPr lang="en-US" sz="2800" dirty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max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{max is the largest element}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83DF1BEF-FA52-4803-BEC0-61BF3FF1CC2D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Algorithm Examples</a:t>
            </a:r>
            <a:endParaRPr lang="en-CA" sz="3600" smtClean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6106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Another example:</a:t>
            </a:r>
            <a:r>
              <a:rPr lang="en-US" sz="2800" dirty="0" smtClean="0">
                <a:sym typeface="Symbol" pitchFamily="18" charset="2"/>
              </a:rPr>
              <a:t> a linear search algorithm, that is, an algorithm that linearly searches a sequence for a particular element.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sz="8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procedure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linear_search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(x: integer;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1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,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2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, …,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: 					     integers)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:= 1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while 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(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 n and x 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a</a:t>
            </a:r>
            <a:r>
              <a:rPr lang="en-US" sz="2800" baseline="-250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	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:=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+ 1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if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 n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location :=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endParaRPr lang="en-US" sz="2800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else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location := 0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>
                <a:solidFill>
                  <a:srgbClr val="00FFFF"/>
                </a:solidFill>
                <a:sym typeface="Symbol" pitchFamily="18" charset="2"/>
              </a:rPr>
              <a:t>Return</a:t>
            </a:r>
            <a:r>
              <a:rPr lang="en-US" sz="2800" dirty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location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{location is the subscript of the   term that equals x, or is zero if x is not found}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A066AA33-26A2-4385-8247-9D611BEDBD2B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7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7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Algorithm Examples</a:t>
            </a:r>
            <a:endParaRPr lang="en-CA" sz="3600" smtClean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610600" cy="45720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If the terms in a sequence are ordered, a binary search algorithm is more efficient than linear search.</a:t>
            </a:r>
          </a:p>
          <a:p>
            <a:pPr marL="0" indent="0" eaLnBrk="1" hangingPunct="1">
              <a:defRPr/>
            </a:pPr>
            <a:endParaRPr lang="en-US" sz="2800" smtClean="0">
              <a:solidFill>
                <a:srgbClr val="66FF33"/>
              </a:solidFill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smtClean="0">
                <a:solidFill>
                  <a:srgbClr val="66FF33"/>
                </a:solidFill>
                <a:sym typeface="Symbol" pitchFamily="18" charset="2"/>
              </a:rPr>
              <a:t>The binary search algorithm iteratively restricts the relevant search interval until it closes in on the position of the element to be located.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F47E5BD7-6F93-4776-B0C3-EEAFC1F91E23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Algorithm Examples</a:t>
            </a:r>
            <a:endParaRPr lang="en-CA" sz="3600" smtClean="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912BBAAA-83C0-4128-8F1F-0BB94C9F5AB8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179203" name="Text Box 3"/>
          <p:cNvSpPr txBox="1">
            <a:spLocks noChangeArrowheads="1"/>
          </p:cNvSpPr>
          <p:nvPr/>
        </p:nvSpPr>
        <p:spPr bwMode="auto">
          <a:xfrm>
            <a:off x="838200" y="3657600"/>
            <a:ext cx="7467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  c  d  f  g  h  j  l  m  o  p  r  s  u  v  x  z</a:t>
            </a:r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7467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binary search for the letter ‘j’</a:t>
            </a:r>
          </a:p>
        </p:txBody>
      </p:sp>
      <p:sp>
        <p:nvSpPr>
          <p:cNvPr id="179205" name="Line 5"/>
          <p:cNvSpPr>
            <a:spLocks noChangeShapeType="1"/>
          </p:cNvSpPr>
          <p:nvPr/>
        </p:nvSpPr>
        <p:spPr bwMode="auto">
          <a:xfrm>
            <a:off x="7772400" y="2971800"/>
            <a:ext cx="0" cy="685800"/>
          </a:xfrm>
          <a:prstGeom prst="line">
            <a:avLst/>
          </a:prstGeom>
          <a:noFill/>
          <a:ln w="19050">
            <a:solidFill>
              <a:srgbClr val="66FF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9206" name="Line 6"/>
          <p:cNvSpPr>
            <a:spLocks noChangeShapeType="1"/>
          </p:cNvSpPr>
          <p:nvPr/>
        </p:nvSpPr>
        <p:spPr bwMode="auto">
          <a:xfrm>
            <a:off x="1371600" y="2971800"/>
            <a:ext cx="0" cy="685800"/>
          </a:xfrm>
          <a:prstGeom prst="line">
            <a:avLst/>
          </a:prstGeom>
          <a:noFill/>
          <a:ln w="19050">
            <a:solidFill>
              <a:srgbClr val="66FF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200400" y="4267200"/>
            <a:ext cx="2819400" cy="1052513"/>
            <a:chOff x="2016" y="2640"/>
            <a:chExt cx="1776" cy="663"/>
          </a:xfrm>
        </p:grpSpPr>
        <p:sp>
          <p:nvSpPr>
            <p:cNvPr id="179208" name="Text Box 8"/>
            <p:cNvSpPr txBox="1">
              <a:spLocks noChangeArrowheads="1"/>
            </p:cNvSpPr>
            <p:nvPr/>
          </p:nvSpPr>
          <p:spPr bwMode="auto">
            <a:xfrm>
              <a:off x="2016" y="2976"/>
              <a:ext cx="1776" cy="32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solidFill>
                    <a:srgbClr val="00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center element</a:t>
              </a:r>
            </a:p>
          </p:txBody>
        </p:sp>
        <p:sp>
          <p:nvSpPr>
            <p:cNvPr id="179209" name="Line 9"/>
            <p:cNvSpPr>
              <a:spLocks noChangeShapeType="1"/>
            </p:cNvSpPr>
            <p:nvPr/>
          </p:nvSpPr>
          <p:spPr bwMode="auto">
            <a:xfrm flipV="1">
              <a:off x="2832" y="2640"/>
              <a:ext cx="0" cy="336"/>
            </a:xfrm>
            <a:prstGeom prst="line">
              <a:avLst/>
            </a:prstGeom>
            <a:noFill/>
            <a:ln w="19050">
              <a:solidFill>
                <a:srgbClr val="00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9210" name="Text Box 10"/>
          <p:cNvSpPr txBox="1">
            <a:spLocks noChangeArrowheads="1"/>
          </p:cNvSpPr>
          <p:nvPr/>
        </p:nvSpPr>
        <p:spPr bwMode="auto">
          <a:xfrm>
            <a:off x="3200400" y="2514600"/>
            <a:ext cx="27432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search interval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9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autoUpdateAnimBg="0"/>
      <p:bldP spid="179204" grpId="0" autoUpdateAnimBg="0"/>
      <p:bldP spid="17921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Algorithm Examples</a:t>
            </a:r>
            <a:endParaRPr lang="en-CA" sz="3600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BC76A811-926A-44EF-AD2D-1A9CD801D629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180227" name="Text Box 3"/>
          <p:cNvSpPr txBox="1">
            <a:spLocks noChangeArrowheads="1"/>
          </p:cNvSpPr>
          <p:nvPr/>
        </p:nvSpPr>
        <p:spPr bwMode="auto">
          <a:xfrm>
            <a:off x="838200" y="3657600"/>
            <a:ext cx="7467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  c  d  f  g  h  j  l  m  </a:t>
            </a: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  p  r  s  u  v  x  z</a:t>
            </a:r>
          </a:p>
        </p:txBody>
      </p:sp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7467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binary search for the letter ‘j’</a:t>
            </a:r>
          </a:p>
        </p:txBody>
      </p:sp>
      <p:sp>
        <p:nvSpPr>
          <p:cNvPr id="180229" name="Line 5"/>
          <p:cNvSpPr>
            <a:spLocks noChangeShapeType="1"/>
          </p:cNvSpPr>
          <p:nvPr/>
        </p:nvSpPr>
        <p:spPr bwMode="auto">
          <a:xfrm>
            <a:off x="4495800" y="2971800"/>
            <a:ext cx="0" cy="685800"/>
          </a:xfrm>
          <a:prstGeom prst="line">
            <a:avLst/>
          </a:prstGeom>
          <a:noFill/>
          <a:ln w="19050">
            <a:solidFill>
              <a:srgbClr val="66FF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0230" name="Line 6"/>
          <p:cNvSpPr>
            <a:spLocks noChangeShapeType="1"/>
          </p:cNvSpPr>
          <p:nvPr/>
        </p:nvSpPr>
        <p:spPr bwMode="auto">
          <a:xfrm>
            <a:off x="1371600" y="2971800"/>
            <a:ext cx="0" cy="685800"/>
          </a:xfrm>
          <a:prstGeom prst="line">
            <a:avLst/>
          </a:prstGeom>
          <a:noFill/>
          <a:ln w="19050">
            <a:solidFill>
              <a:srgbClr val="66FF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676400" y="4267200"/>
            <a:ext cx="2819400" cy="1052513"/>
            <a:chOff x="2016" y="2640"/>
            <a:chExt cx="1776" cy="663"/>
          </a:xfrm>
        </p:grpSpPr>
        <p:sp>
          <p:nvSpPr>
            <p:cNvPr id="180232" name="Text Box 8"/>
            <p:cNvSpPr txBox="1">
              <a:spLocks noChangeArrowheads="1"/>
            </p:cNvSpPr>
            <p:nvPr/>
          </p:nvSpPr>
          <p:spPr bwMode="auto">
            <a:xfrm>
              <a:off x="2016" y="2976"/>
              <a:ext cx="1776" cy="32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solidFill>
                    <a:srgbClr val="00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center element</a:t>
              </a:r>
            </a:p>
          </p:txBody>
        </p:sp>
        <p:sp>
          <p:nvSpPr>
            <p:cNvPr id="180233" name="Line 9"/>
            <p:cNvSpPr>
              <a:spLocks noChangeShapeType="1"/>
            </p:cNvSpPr>
            <p:nvPr/>
          </p:nvSpPr>
          <p:spPr bwMode="auto">
            <a:xfrm flipV="1">
              <a:off x="2832" y="2640"/>
              <a:ext cx="0" cy="336"/>
            </a:xfrm>
            <a:prstGeom prst="line">
              <a:avLst/>
            </a:prstGeom>
            <a:noFill/>
            <a:ln w="19050">
              <a:solidFill>
                <a:srgbClr val="00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80234" name="Text Box 10"/>
          <p:cNvSpPr txBox="1">
            <a:spLocks noChangeArrowheads="1"/>
          </p:cNvSpPr>
          <p:nvPr/>
        </p:nvSpPr>
        <p:spPr bwMode="auto">
          <a:xfrm>
            <a:off x="1524000" y="2514600"/>
            <a:ext cx="27432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search interval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Algorithm Examples</a:t>
            </a:r>
            <a:endParaRPr lang="en-CA" sz="3600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CB03B938-D436-4A8B-9C43-E6D782A88417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26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181251" name="Text Box 3"/>
          <p:cNvSpPr txBox="1">
            <a:spLocks noChangeArrowheads="1"/>
          </p:cNvSpPr>
          <p:nvPr/>
        </p:nvSpPr>
        <p:spPr bwMode="auto">
          <a:xfrm>
            <a:off x="838200" y="3657600"/>
            <a:ext cx="7467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  c  d  f  g</a:t>
            </a: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h  j  l  m  </a:t>
            </a: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  p  r  s  u  v  x  z</a:t>
            </a:r>
          </a:p>
        </p:txBody>
      </p:sp>
      <p:sp>
        <p:nvSpPr>
          <p:cNvPr id="181252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7467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binary search for the letter ‘j’</a:t>
            </a:r>
          </a:p>
        </p:txBody>
      </p:sp>
      <p:sp>
        <p:nvSpPr>
          <p:cNvPr id="181253" name="Line 5"/>
          <p:cNvSpPr>
            <a:spLocks noChangeShapeType="1"/>
          </p:cNvSpPr>
          <p:nvPr/>
        </p:nvSpPr>
        <p:spPr bwMode="auto">
          <a:xfrm>
            <a:off x="4495800" y="2971800"/>
            <a:ext cx="0" cy="685800"/>
          </a:xfrm>
          <a:prstGeom prst="line">
            <a:avLst/>
          </a:prstGeom>
          <a:noFill/>
          <a:ln w="19050">
            <a:solidFill>
              <a:srgbClr val="66FF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1254" name="Line 6"/>
          <p:cNvSpPr>
            <a:spLocks noChangeShapeType="1"/>
          </p:cNvSpPr>
          <p:nvPr/>
        </p:nvSpPr>
        <p:spPr bwMode="auto">
          <a:xfrm>
            <a:off x="3352800" y="2971800"/>
            <a:ext cx="0" cy="685800"/>
          </a:xfrm>
          <a:prstGeom prst="line">
            <a:avLst/>
          </a:prstGeom>
          <a:noFill/>
          <a:ln w="19050">
            <a:solidFill>
              <a:srgbClr val="66FF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514600" y="4267200"/>
            <a:ext cx="2819400" cy="1052513"/>
            <a:chOff x="2016" y="2640"/>
            <a:chExt cx="1776" cy="663"/>
          </a:xfrm>
        </p:grpSpPr>
        <p:sp>
          <p:nvSpPr>
            <p:cNvPr id="181256" name="Text Box 8"/>
            <p:cNvSpPr txBox="1">
              <a:spLocks noChangeArrowheads="1"/>
            </p:cNvSpPr>
            <p:nvPr/>
          </p:nvSpPr>
          <p:spPr bwMode="auto">
            <a:xfrm>
              <a:off x="2016" y="2976"/>
              <a:ext cx="1776" cy="32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solidFill>
                    <a:srgbClr val="00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center element</a:t>
              </a:r>
            </a:p>
          </p:txBody>
        </p:sp>
        <p:sp>
          <p:nvSpPr>
            <p:cNvPr id="181257" name="Line 9"/>
            <p:cNvSpPr>
              <a:spLocks noChangeShapeType="1"/>
            </p:cNvSpPr>
            <p:nvPr/>
          </p:nvSpPr>
          <p:spPr bwMode="auto">
            <a:xfrm flipV="1">
              <a:off x="2832" y="2640"/>
              <a:ext cx="0" cy="336"/>
            </a:xfrm>
            <a:prstGeom prst="line">
              <a:avLst/>
            </a:prstGeom>
            <a:noFill/>
            <a:ln w="19050">
              <a:solidFill>
                <a:srgbClr val="00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81258" name="Text Box 10"/>
          <p:cNvSpPr txBox="1">
            <a:spLocks noChangeArrowheads="1"/>
          </p:cNvSpPr>
          <p:nvPr/>
        </p:nvSpPr>
        <p:spPr bwMode="auto">
          <a:xfrm>
            <a:off x="2514600" y="2362200"/>
            <a:ext cx="27432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search interval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Algorithm Examples</a:t>
            </a:r>
            <a:endParaRPr lang="en-CA" sz="3600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F985589D-13C3-48C8-9B3E-CCE3E16819A7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27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182275" name="Text Box 3"/>
          <p:cNvSpPr txBox="1">
            <a:spLocks noChangeArrowheads="1"/>
          </p:cNvSpPr>
          <p:nvPr/>
        </p:nvSpPr>
        <p:spPr bwMode="auto">
          <a:xfrm>
            <a:off x="838200" y="3657600"/>
            <a:ext cx="7467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  c  d  f  g</a:t>
            </a: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h  j  </a:t>
            </a: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  m</a:t>
            </a: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  p  r  s  u  v  x  z</a:t>
            </a:r>
          </a:p>
        </p:txBody>
      </p:sp>
      <p:sp>
        <p:nvSpPr>
          <p:cNvPr id="182276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7467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binary search for the letter ‘j’</a:t>
            </a:r>
          </a:p>
        </p:txBody>
      </p:sp>
      <p:sp>
        <p:nvSpPr>
          <p:cNvPr id="182277" name="Line 5"/>
          <p:cNvSpPr>
            <a:spLocks noChangeShapeType="1"/>
          </p:cNvSpPr>
          <p:nvPr/>
        </p:nvSpPr>
        <p:spPr bwMode="auto">
          <a:xfrm>
            <a:off x="3810000" y="2971800"/>
            <a:ext cx="0" cy="685800"/>
          </a:xfrm>
          <a:prstGeom prst="line">
            <a:avLst/>
          </a:prstGeom>
          <a:noFill/>
          <a:ln w="19050">
            <a:solidFill>
              <a:srgbClr val="66FF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2278" name="Line 6"/>
          <p:cNvSpPr>
            <a:spLocks noChangeShapeType="1"/>
          </p:cNvSpPr>
          <p:nvPr/>
        </p:nvSpPr>
        <p:spPr bwMode="auto">
          <a:xfrm>
            <a:off x="3352800" y="2971800"/>
            <a:ext cx="0" cy="685800"/>
          </a:xfrm>
          <a:prstGeom prst="line">
            <a:avLst/>
          </a:prstGeom>
          <a:noFill/>
          <a:ln w="19050">
            <a:solidFill>
              <a:srgbClr val="66FF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133600" y="4267200"/>
            <a:ext cx="2819400" cy="1052513"/>
            <a:chOff x="2016" y="2640"/>
            <a:chExt cx="1776" cy="663"/>
          </a:xfrm>
        </p:grpSpPr>
        <p:sp>
          <p:nvSpPr>
            <p:cNvPr id="182280" name="Text Box 8"/>
            <p:cNvSpPr txBox="1">
              <a:spLocks noChangeArrowheads="1"/>
            </p:cNvSpPr>
            <p:nvPr/>
          </p:nvSpPr>
          <p:spPr bwMode="auto">
            <a:xfrm>
              <a:off x="2016" y="2976"/>
              <a:ext cx="1776" cy="32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solidFill>
                    <a:srgbClr val="00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center element</a:t>
              </a:r>
            </a:p>
          </p:txBody>
        </p:sp>
        <p:sp>
          <p:nvSpPr>
            <p:cNvPr id="182281" name="Line 9"/>
            <p:cNvSpPr>
              <a:spLocks noChangeShapeType="1"/>
            </p:cNvSpPr>
            <p:nvPr/>
          </p:nvSpPr>
          <p:spPr bwMode="auto">
            <a:xfrm flipV="1">
              <a:off x="2832" y="2640"/>
              <a:ext cx="0" cy="336"/>
            </a:xfrm>
            <a:prstGeom prst="line">
              <a:avLst/>
            </a:prstGeom>
            <a:noFill/>
            <a:ln w="19050">
              <a:solidFill>
                <a:srgbClr val="00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82282" name="Text Box 10"/>
          <p:cNvSpPr txBox="1">
            <a:spLocks noChangeArrowheads="1"/>
          </p:cNvSpPr>
          <p:nvPr/>
        </p:nvSpPr>
        <p:spPr bwMode="auto">
          <a:xfrm>
            <a:off x="2209800" y="2362200"/>
            <a:ext cx="27432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search interval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Algorithm Examples</a:t>
            </a:r>
            <a:endParaRPr lang="en-CA" sz="3600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23D68BC5-84F5-43F9-B836-7EFBCF242D85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28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183299" name="Text Box 3"/>
          <p:cNvSpPr txBox="1">
            <a:spLocks noChangeArrowheads="1"/>
          </p:cNvSpPr>
          <p:nvPr/>
        </p:nvSpPr>
        <p:spPr bwMode="auto">
          <a:xfrm>
            <a:off x="838200" y="3657600"/>
            <a:ext cx="7467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  c  d  f  g</a:t>
            </a: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h </a:t>
            </a: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j  </a:t>
            </a: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  m</a:t>
            </a: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  p  r  s  u  v  x  z</a:t>
            </a:r>
          </a:p>
        </p:txBody>
      </p:sp>
      <p:sp>
        <p:nvSpPr>
          <p:cNvPr id="183300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7467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binary search for the letter ‘j’</a:t>
            </a:r>
          </a:p>
        </p:txBody>
      </p:sp>
      <p:sp>
        <p:nvSpPr>
          <p:cNvPr id="183301" name="Line 5"/>
          <p:cNvSpPr>
            <a:spLocks noChangeShapeType="1"/>
          </p:cNvSpPr>
          <p:nvPr/>
        </p:nvSpPr>
        <p:spPr bwMode="auto">
          <a:xfrm>
            <a:off x="3810000" y="2971800"/>
            <a:ext cx="0" cy="685800"/>
          </a:xfrm>
          <a:prstGeom prst="line">
            <a:avLst/>
          </a:prstGeom>
          <a:noFill/>
          <a:ln w="19050">
            <a:solidFill>
              <a:srgbClr val="66FF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514600" y="4267200"/>
            <a:ext cx="2819400" cy="1052513"/>
            <a:chOff x="2016" y="2640"/>
            <a:chExt cx="1776" cy="663"/>
          </a:xfrm>
        </p:grpSpPr>
        <p:sp>
          <p:nvSpPr>
            <p:cNvPr id="183303" name="Text Box 7"/>
            <p:cNvSpPr txBox="1">
              <a:spLocks noChangeArrowheads="1"/>
            </p:cNvSpPr>
            <p:nvPr/>
          </p:nvSpPr>
          <p:spPr bwMode="auto">
            <a:xfrm>
              <a:off x="2016" y="2976"/>
              <a:ext cx="1776" cy="32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>
                  <a:solidFill>
                    <a:srgbClr val="00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center element</a:t>
              </a:r>
            </a:p>
          </p:txBody>
        </p:sp>
        <p:sp>
          <p:nvSpPr>
            <p:cNvPr id="183304" name="Line 8"/>
            <p:cNvSpPr>
              <a:spLocks noChangeShapeType="1"/>
            </p:cNvSpPr>
            <p:nvPr/>
          </p:nvSpPr>
          <p:spPr bwMode="auto">
            <a:xfrm flipV="1">
              <a:off x="2832" y="2640"/>
              <a:ext cx="0" cy="336"/>
            </a:xfrm>
            <a:prstGeom prst="line">
              <a:avLst/>
            </a:prstGeom>
            <a:noFill/>
            <a:ln w="19050">
              <a:solidFill>
                <a:srgbClr val="00FF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83305" name="Text Box 9"/>
          <p:cNvSpPr txBox="1">
            <a:spLocks noChangeArrowheads="1"/>
          </p:cNvSpPr>
          <p:nvPr/>
        </p:nvSpPr>
        <p:spPr bwMode="auto">
          <a:xfrm>
            <a:off x="2209800" y="2362200"/>
            <a:ext cx="27432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search interval</a:t>
            </a:r>
          </a:p>
        </p:txBody>
      </p:sp>
      <p:sp>
        <p:nvSpPr>
          <p:cNvPr id="183306" name="Text Box 10"/>
          <p:cNvSpPr txBox="1">
            <a:spLocks noChangeArrowheads="1"/>
          </p:cNvSpPr>
          <p:nvPr/>
        </p:nvSpPr>
        <p:spPr bwMode="auto">
          <a:xfrm>
            <a:off x="685800" y="5410200"/>
            <a:ext cx="74676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found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6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Algorithm Examples</a:t>
            </a:r>
            <a:endParaRPr lang="en-CA" sz="3600" smtClean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686800" cy="5867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procedure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binary_search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(x: integer;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1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,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2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, …,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: 					      integers)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:= 1   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{</a:t>
            </a:r>
            <a:r>
              <a:rPr lang="en-US" sz="2800" dirty="0" err="1" smtClean="0">
                <a:solidFill>
                  <a:srgbClr val="66FF33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 is left endpoint of search interval}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j := n  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{j is right endpoint of search interval}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while 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(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&lt; j)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begin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	m := (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+ j)/2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	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if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x &gt;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m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:= m + 1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	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else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j := m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end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if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x =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a</a:t>
            </a:r>
            <a:r>
              <a:rPr lang="en-US" sz="2800" baseline="-250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location :=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endParaRPr lang="en-US" sz="2800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else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location := 0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>
                <a:solidFill>
                  <a:srgbClr val="00FFFF"/>
                </a:solidFill>
                <a:sym typeface="Symbol" pitchFamily="18" charset="2"/>
              </a:rPr>
              <a:t>Return</a:t>
            </a:r>
            <a:r>
              <a:rPr lang="en-US" sz="2800" dirty="0">
                <a:solidFill>
                  <a:srgbClr val="00FFFF"/>
                </a:solidFill>
                <a:sym typeface="Symbol" pitchFamily="18" charset="2"/>
              </a:rPr>
              <a:t> location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{location is the subscript of the    term that equals x, or is zero if x is not found}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1DC83FA4-C5BD-48E6-B5A9-A232AEFCFCA8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29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5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4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4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4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4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4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4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Matrices</a:t>
            </a:r>
            <a:endParaRPr lang="en-CA" sz="3600" smtClean="0"/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915400" cy="6858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3200" dirty="0" smtClean="0">
                <a:sym typeface="Symbol" pitchFamily="18" charset="2"/>
              </a:rPr>
              <a:t>A general description of an </a:t>
            </a:r>
            <a:r>
              <a:rPr lang="en-US" sz="3200" dirty="0" err="1" smtClean="0">
                <a:sym typeface="Symbol" pitchFamily="18" charset="2"/>
              </a:rPr>
              <a:t>mn</a:t>
            </a:r>
            <a:r>
              <a:rPr lang="en-US" sz="3200" dirty="0" smtClean="0">
                <a:sym typeface="Symbol" pitchFamily="18" charset="2"/>
              </a:rPr>
              <a:t> matrix A = [</a:t>
            </a:r>
            <a:r>
              <a:rPr lang="en-US" sz="3200" dirty="0" err="1" smtClean="0">
                <a:sym typeface="Symbol" pitchFamily="18" charset="2"/>
              </a:rPr>
              <a:t>a</a:t>
            </a:r>
            <a:r>
              <a:rPr lang="en-US" sz="3200" baseline="-25000" dirty="0" err="1" smtClean="0">
                <a:sym typeface="Symbol" pitchFamily="18" charset="2"/>
              </a:rPr>
              <a:t>ij</a:t>
            </a:r>
            <a:r>
              <a:rPr lang="en-US" sz="3200" dirty="0" smtClean="0">
                <a:sym typeface="Symbol" pitchFamily="18" charset="2"/>
              </a:rPr>
              <a:t>]: </a:t>
            </a:r>
            <a:endParaRPr lang="en-US" sz="3200" b="1" dirty="0" smtClean="0">
              <a:solidFill>
                <a:srgbClr val="00FFFF"/>
              </a:solidFill>
              <a:sym typeface="Symbol" pitchFamily="18" charset="2"/>
            </a:endParaRP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52212F05-10EB-49A1-8F0D-4925D1A9AF47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301060" name="Object 4"/>
          <p:cNvGraphicFramePr>
            <a:graphicFrameLocks noChangeAspect="1"/>
          </p:cNvGraphicFramePr>
          <p:nvPr/>
        </p:nvGraphicFramePr>
        <p:xfrm>
          <a:off x="533400" y="1600200"/>
          <a:ext cx="4038600" cy="293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1569797" imgH="1135296" progId="Equation.3">
                  <p:embed/>
                </p:oleObj>
              </mc:Choice>
              <mc:Fallback>
                <p:oleObj name="Equation" r:id="rId3" imgW="1569797" imgH="1135296" progId="Equation.3">
                  <p:embed/>
                  <p:pic>
                    <p:nvPicPr>
                      <p:cNvPr id="3010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00200"/>
                        <a:ext cx="4038600" cy="293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1061" name="Object 5"/>
          <p:cNvGraphicFramePr>
            <a:graphicFrameLocks noChangeAspect="1"/>
          </p:cNvGraphicFramePr>
          <p:nvPr/>
        </p:nvGraphicFramePr>
        <p:xfrm>
          <a:off x="1219200" y="4953000"/>
          <a:ext cx="3276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5" imgW="1249743" imgH="220968" progId="Equation.3">
                  <p:embed/>
                </p:oleObj>
              </mc:Choice>
              <mc:Fallback>
                <p:oleObj name="Equation" r:id="rId5" imgW="1249743" imgH="220968" progId="Equation.3">
                  <p:embed/>
                  <p:pic>
                    <p:nvPicPr>
                      <p:cNvPr id="3010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953000"/>
                        <a:ext cx="32766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1062" name="Object 6"/>
          <p:cNvGraphicFramePr>
            <a:graphicFrameLocks noChangeAspect="1"/>
          </p:cNvGraphicFramePr>
          <p:nvPr/>
        </p:nvGraphicFramePr>
        <p:xfrm>
          <a:off x="5434013" y="1631950"/>
          <a:ext cx="942975" cy="286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7" imgW="358088" imgH="1112616" progId="Equation.3">
                  <p:embed/>
                </p:oleObj>
              </mc:Choice>
              <mc:Fallback>
                <p:oleObj name="Equation" r:id="rId7" imgW="358088" imgH="1112616" progId="Equation.3">
                  <p:embed/>
                  <p:pic>
                    <p:nvPicPr>
                      <p:cNvPr id="30106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4013" y="1631950"/>
                        <a:ext cx="942975" cy="286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1063" name="Text Box 7"/>
          <p:cNvSpPr txBox="1">
            <a:spLocks noChangeArrowheads="1"/>
          </p:cNvSpPr>
          <p:nvPr/>
        </p:nvSpPr>
        <p:spPr bwMode="auto">
          <a:xfrm>
            <a:off x="838200" y="5638800"/>
            <a:ext cx="39624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i-th row of A</a:t>
            </a:r>
          </a:p>
        </p:txBody>
      </p:sp>
      <p:sp>
        <p:nvSpPr>
          <p:cNvPr id="301064" name="Text Box 8"/>
          <p:cNvSpPr txBox="1">
            <a:spLocks noChangeArrowheads="1"/>
          </p:cNvSpPr>
          <p:nvPr/>
        </p:nvSpPr>
        <p:spPr bwMode="auto">
          <a:xfrm>
            <a:off x="6629400" y="2438400"/>
            <a:ext cx="2209800" cy="9461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j-th column </a:t>
            </a:r>
            <a:b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of A</a:t>
            </a:r>
          </a:p>
        </p:txBody>
      </p:sp>
    </p:spTree>
    <p:extLst>
      <p:ext uri="{BB962C8B-B14F-4D97-AF65-F5344CB8AC3E}">
        <p14:creationId xmlns:p14="http://schemas.microsoft.com/office/powerpoint/2010/main" val="26994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1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1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1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1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1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1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9" grpId="0" build="p" autoUpdateAnimBg="0"/>
      <p:bldP spid="301063" grpId="0" autoUpdateAnimBg="0"/>
      <p:bldP spid="301064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Algorithm Examples</a:t>
            </a:r>
            <a:endParaRPr lang="en-CA" sz="360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323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228600" y="1295400"/>
                <a:ext cx="8686800" cy="4876800"/>
              </a:xfrm>
            </p:spPr>
            <p:txBody>
              <a:bodyPr/>
              <a:lstStyle/>
              <a:p>
                <a:pPr marL="0" indent="0" eaLnBrk="1" hangingPunct="1">
                  <a:lnSpc>
                    <a:spcPct val="90000"/>
                  </a:lnSpc>
                  <a:defRPr/>
                </a:pPr>
                <a:r>
                  <a:rPr lang="en-US" sz="2800" b="1" dirty="0" smtClean="0">
                    <a:solidFill>
                      <a:srgbClr val="00FFFF"/>
                    </a:solidFill>
                    <a:sym typeface="Symbol" pitchFamily="18" charset="2"/>
                  </a:rPr>
                  <a:t>procedure</a:t>
                </a:r>
                <a:r>
                  <a:rPr lang="en-US" sz="2800" dirty="0" smtClean="0">
                    <a:solidFill>
                      <a:srgbClr val="00FFFF"/>
                    </a:solidFill>
                    <a:sym typeface="Symbol" pitchFamily="18" charset="2"/>
                  </a:rPr>
                  <a:t> </a:t>
                </a:r>
                <a:r>
                  <a:rPr lang="en-US" sz="2800" dirty="0" err="1" smtClean="0">
                    <a:solidFill>
                      <a:srgbClr val="00FFFF"/>
                    </a:solidFill>
                    <a:sym typeface="Symbol" pitchFamily="18" charset="2"/>
                  </a:rPr>
                  <a:t>bubblesort</a:t>
                </a:r>
                <a:r>
                  <a:rPr lang="en-US" sz="2800" dirty="0" smtClean="0">
                    <a:solidFill>
                      <a:srgbClr val="00FFFF"/>
                    </a:solidFill>
                    <a:sym typeface="Symbol" pitchFamily="18" charset="2"/>
                  </a:rPr>
                  <a:t>(a</a:t>
                </a:r>
                <a:r>
                  <a:rPr lang="en-US" sz="2800" baseline="-25000" dirty="0" smtClean="0">
                    <a:solidFill>
                      <a:srgbClr val="00FFFF"/>
                    </a:solidFill>
                    <a:sym typeface="Symbol" pitchFamily="18" charset="2"/>
                  </a:rPr>
                  <a:t>1</a:t>
                </a:r>
                <a:r>
                  <a:rPr lang="en-US" sz="2800" dirty="0" smtClean="0">
                    <a:solidFill>
                      <a:srgbClr val="00FFFF"/>
                    </a:solidFill>
                    <a:sym typeface="Symbol" pitchFamily="18" charset="2"/>
                  </a:rPr>
                  <a:t>, a</a:t>
                </a:r>
                <a:r>
                  <a:rPr lang="en-US" sz="2800" baseline="-25000" dirty="0" smtClean="0">
                    <a:solidFill>
                      <a:srgbClr val="00FFFF"/>
                    </a:solidFill>
                    <a:sym typeface="Symbol" pitchFamily="18" charset="2"/>
                  </a:rPr>
                  <a:t>2</a:t>
                </a:r>
                <a:r>
                  <a:rPr lang="en-US" sz="2800" dirty="0" smtClean="0">
                    <a:solidFill>
                      <a:srgbClr val="00FFFF"/>
                    </a:solidFill>
                    <a:sym typeface="Symbol" pitchFamily="18" charset="2"/>
                  </a:rPr>
                  <a:t>, …, a</a:t>
                </a:r>
                <a:r>
                  <a:rPr lang="en-US" sz="2800" baseline="-25000" dirty="0" smtClean="0">
                    <a:solidFill>
                      <a:srgbClr val="00FFFF"/>
                    </a:solidFill>
                    <a:sym typeface="Symbol" pitchFamily="18" charset="2"/>
                  </a:rPr>
                  <a:t>n</a:t>
                </a:r>
                <a:r>
                  <a:rPr lang="en-US" sz="2800" dirty="0" smtClean="0">
                    <a:solidFill>
                      <a:srgbClr val="00FFFF"/>
                    </a:solidFill>
                    <a:sym typeface="Symbol" pitchFamily="18" charset="2"/>
                  </a:rPr>
                  <a:t>: real numbers, n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≥ </m:t>
                    </m:r>
                  </m:oMath>
                </a14:m>
                <a:r>
                  <a:rPr lang="en-US" sz="2800" dirty="0" smtClean="0">
                    <a:solidFill>
                      <a:srgbClr val="00FFFF"/>
                    </a:solidFill>
                    <a:sym typeface="Symbol" pitchFamily="18" charset="2"/>
                  </a:rPr>
                  <a:t>2)</a:t>
                </a: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0"/>
                  </a:spcBef>
                  <a:defRPr/>
                </a:pPr>
                <a:r>
                  <a:rPr lang="en-US" sz="2800" b="1" dirty="0" smtClean="0">
                    <a:solidFill>
                      <a:srgbClr val="00FFFF"/>
                    </a:solidFill>
                    <a:sym typeface="Symbol" pitchFamily="18" charset="2"/>
                  </a:rPr>
                  <a:t>for</a:t>
                </a:r>
                <a:r>
                  <a:rPr lang="en-US" sz="2800" dirty="0" smtClean="0">
                    <a:solidFill>
                      <a:srgbClr val="00FFFF"/>
                    </a:solidFill>
                    <a:sym typeface="Symbol" pitchFamily="18" charset="2"/>
                  </a:rPr>
                  <a:t> </a:t>
                </a:r>
                <a:r>
                  <a:rPr lang="en-US" sz="2800" dirty="0" err="1" smtClean="0">
                    <a:solidFill>
                      <a:srgbClr val="00FFFF"/>
                    </a:solidFill>
                    <a:sym typeface="Symbol" pitchFamily="18" charset="2"/>
                  </a:rPr>
                  <a:t>i</a:t>
                </a:r>
                <a:r>
                  <a:rPr lang="en-US" sz="2800" dirty="0" smtClean="0">
                    <a:solidFill>
                      <a:srgbClr val="00FFFF"/>
                    </a:solidFill>
                    <a:sym typeface="Symbol" pitchFamily="18" charset="2"/>
                  </a:rPr>
                  <a:t> := 1 to n-1</a:t>
                </a:r>
              </a:p>
              <a:p>
                <a:pPr marL="400050" lvl="1" indent="0">
                  <a:lnSpc>
                    <a:spcPct val="90000"/>
                  </a:lnSpc>
                  <a:spcBef>
                    <a:spcPct val="0"/>
                  </a:spcBef>
                  <a:defRPr/>
                </a:pPr>
                <a:r>
                  <a:rPr lang="en-US" sz="2800" b="1" dirty="0">
                    <a:solidFill>
                      <a:srgbClr val="00FFFF"/>
                    </a:solidFill>
                    <a:latin typeface="+mn-lt"/>
                    <a:sym typeface="Symbol" pitchFamily="18" charset="2"/>
                  </a:rPr>
                  <a:t>for</a:t>
                </a:r>
                <a:r>
                  <a:rPr lang="en-US" sz="2800" dirty="0">
                    <a:solidFill>
                      <a:srgbClr val="00FFFF"/>
                    </a:solidFill>
                    <a:latin typeface="+mn-lt"/>
                    <a:sym typeface="Symbol" pitchFamily="18" charset="2"/>
                  </a:rPr>
                  <a:t> </a:t>
                </a:r>
                <a:r>
                  <a:rPr lang="en-US" sz="2800" dirty="0" smtClean="0">
                    <a:solidFill>
                      <a:srgbClr val="00FFFF"/>
                    </a:solidFill>
                    <a:latin typeface="+mn-lt"/>
                    <a:sym typeface="Symbol" pitchFamily="18" charset="2"/>
                  </a:rPr>
                  <a:t>j </a:t>
                </a:r>
                <a:r>
                  <a:rPr lang="en-US" sz="2800" dirty="0">
                    <a:solidFill>
                      <a:srgbClr val="00FFFF"/>
                    </a:solidFill>
                    <a:latin typeface="+mn-lt"/>
                    <a:sym typeface="Symbol" pitchFamily="18" charset="2"/>
                  </a:rPr>
                  <a:t>:= 1 to </a:t>
                </a:r>
                <a:r>
                  <a:rPr lang="en-US" sz="2800" dirty="0" smtClean="0">
                    <a:solidFill>
                      <a:srgbClr val="00FFFF"/>
                    </a:solidFill>
                    <a:latin typeface="+mn-lt"/>
                    <a:sym typeface="Symbol" pitchFamily="18" charset="2"/>
                  </a:rPr>
                  <a:t>n-1 </a:t>
                </a:r>
              </a:p>
              <a:p>
                <a:pPr marL="742950" lvl="2" indent="0">
                  <a:lnSpc>
                    <a:spcPct val="90000"/>
                  </a:lnSpc>
                  <a:spcBef>
                    <a:spcPct val="0"/>
                  </a:spcBef>
                  <a:defRPr/>
                </a:pPr>
                <a:r>
                  <a:rPr lang="en-US" sz="2800" b="1" dirty="0" smtClean="0">
                    <a:solidFill>
                      <a:srgbClr val="00FFFF"/>
                    </a:solidFill>
                    <a:sym typeface="Symbol" pitchFamily="18" charset="2"/>
                  </a:rPr>
                  <a:t>if</a:t>
                </a:r>
                <a:r>
                  <a:rPr lang="en-US" sz="2800" dirty="0" smtClean="0">
                    <a:solidFill>
                      <a:srgbClr val="00FFFF"/>
                    </a:solidFill>
                    <a:sym typeface="Symbol" pitchFamily="18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𝑗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&gt;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𝑗</m:t>
                        </m:r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+</m:t>
                        </m:r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 smtClean="0">
                    <a:solidFill>
                      <a:srgbClr val="00FFFF"/>
                    </a:solidFill>
                    <a:latin typeface="+mn-lt"/>
                    <a:sym typeface="Symbol" pitchFamily="18" charset="2"/>
                  </a:rPr>
                  <a:t> then interchange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800" dirty="0" smtClean="0">
                    <a:solidFill>
                      <a:srgbClr val="00FFFF"/>
                    </a:solidFill>
                    <a:latin typeface="+mn-lt"/>
                    <a:sym typeface="Symbol" pitchFamily="18" charset="2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𝑗</m:t>
                        </m:r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+</m:t>
                        </m:r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1</m:t>
                        </m:r>
                      </m:sub>
                    </m:sSub>
                  </m:oMath>
                </a14:m>
                <a:endParaRPr lang="en-US" sz="2800" dirty="0" smtClean="0">
                  <a:solidFill>
                    <a:srgbClr val="00FFFF"/>
                  </a:solidFill>
                  <a:latin typeface="+mn-lt"/>
                  <a:sym typeface="Symbol" pitchFamily="18" charset="2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0"/>
                  </a:spcBef>
                  <a:defRPr/>
                </a:pPr>
                <a:r>
                  <a:rPr lang="en-US" sz="2800" dirty="0" smtClean="0">
                    <a:solidFill>
                      <a:srgbClr val="66FF33"/>
                    </a:solidFill>
                    <a:sym typeface="Symbol" pitchFamily="18" charset="2"/>
                  </a:rPr>
                  <a:t>{</a:t>
                </a:r>
                <a:r>
                  <a:rPr lang="en-US" sz="2800" dirty="0">
                    <a:solidFill>
                      <a:srgbClr val="66FF33"/>
                    </a:solidFill>
                    <a:sym typeface="Symbol" pitchFamily="18" charset="2"/>
                  </a:rPr>
                  <a:t>a</a:t>
                </a:r>
                <a:r>
                  <a:rPr lang="en-US" sz="2800" baseline="-25000" dirty="0">
                    <a:solidFill>
                      <a:srgbClr val="66FF33"/>
                    </a:solidFill>
                    <a:sym typeface="Symbol" pitchFamily="18" charset="2"/>
                  </a:rPr>
                  <a:t>1</a:t>
                </a:r>
                <a:r>
                  <a:rPr lang="en-US" sz="2800" dirty="0">
                    <a:solidFill>
                      <a:srgbClr val="66FF33"/>
                    </a:solidFill>
                    <a:sym typeface="Symbol" pitchFamily="18" charset="2"/>
                  </a:rPr>
                  <a:t>, a</a:t>
                </a:r>
                <a:r>
                  <a:rPr lang="en-US" sz="2800" baseline="-25000" dirty="0">
                    <a:solidFill>
                      <a:srgbClr val="66FF33"/>
                    </a:solidFill>
                    <a:sym typeface="Symbol" pitchFamily="18" charset="2"/>
                  </a:rPr>
                  <a:t>2</a:t>
                </a:r>
                <a:r>
                  <a:rPr lang="en-US" sz="2800" dirty="0">
                    <a:solidFill>
                      <a:srgbClr val="66FF33"/>
                    </a:solidFill>
                    <a:sym typeface="Symbol" pitchFamily="18" charset="2"/>
                  </a:rPr>
                  <a:t>, …, </a:t>
                </a:r>
                <a:r>
                  <a:rPr lang="en-US" sz="2800" dirty="0" smtClean="0">
                    <a:solidFill>
                      <a:srgbClr val="66FF33"/>
                    </a:solidFill>
                    <a:sym typeface="Symbol" pitchFamily="18" charset="2"/>
                  </a:rPr>
                  <a:t>a</a:t>
                </a:r>
                <a:r>
                  <a:rPr lang="en-US" sz="2800" baseline="-25000" dirty="0" smtClean="0">
                    <a:solidFill>
                      <a:srgbClr val="66FF33"/>
                    </a:solidFill>
                    <a:sym typeface="Symbol" pitchFamily="18" charset="2"/>
                  </a:rPr>
                  <a:t>n</a:t>
                </a:r>
                <a:r>
                  <a:rPr lang="en-US" sz="2800" baseline="-25000" dirty="0" smtClean="0">
                    <a:solidFill>
                      <a:srgbClr val="00FFFF"/>
                    </a:solidFill>
                    <a:sym typeface="Symbol" pitchFamily="18" charset="2"/>
                  </a:rPr>
                  <a:t> </a:t>
                </a:r>
                <a:r>
                  <a:rPr lang="en-US" sz="2800" dirty="0" smtClean="0">
                    <a:solidFill>
                      <a:srgbClr val="66FF33"/>
                    </a:solidFill>
                    <a:sym typeface="Symbol" pitchFamily="18" charset="2"/>
                  </a:rPr>
                  <a:t>is in increasing order}</a:t>
                </a:r>
              </a:p>
            </p:txBody>
          </p:sp>
        </mc:Choice>
        <mc:Fallback xmlns="">
          <p:sp>
            <p:nvSpPr>
              <p:cNvPr id="1843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295400"/>
                <a:ext cx="8686800" cy="4876800"/>
              </a:xfrm>
              <a:blipFill>
                <a:blip r:embed="rId2"/>
                <a:stretch>
                  <a:fillRect l="-1474" t="-2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55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1DC83FA4-C5BD-48E6-B5A9-A232AEFCFCA8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30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400840"/>
            <a:ext cx="7280590" cy="2859850"/>
          </a:xfrm>
          <a:prstGeom prst="rect">
            <a:avLst/>
          </a:prstGeom>
        </p:spPr>
      </p:pic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Algorithm Examples</a:t>
            </a:r>
            <a:endParaRPr lang="en-CA" sz="3600" smtClean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Bubble sort:</a:t>
            </a:r>
          </a:p>
          <a:p>
            <a:pPr marL="0" indent="0" algn="just" eaLnBrk="1" hangingPunct="1">
              <a:lnSpc>
                <a:spcPct val="90000"/>
              </a:lnSpc>
              <a:defRPr/>
            </a:pPr>
            <a:r>
              <a:rPr lang="en-US" sz="2400" dirty="0" smtClean="0"/>
              <a:t>It </a:t>
            </a:r>
            <a:r>
              <a:rPr lang="en-US" sz="2400" dirty="0"/>
              <a:t>puts a list into increasing order by successively comparing </a:t>
            </a:r>
            <a:r>
              <a:rPr lang="en-US" sz="2400" dirty="0" smtClean="0"/>
              <a:t>adjacent </a:t>
            </a:r>
            <a:r>
              <a:rPr lang="en-US" sz="2400" dirty="0"/>
              <a:t>elements, interchanging them if they are in the wrong order. To carry out the bubble sort, </a:t>
            </a:r>
            <a:r>
              <a:rPr lang="en-US" sz="2400" dirty="0" smtClean="0"/>
              <a:t>we perform </a:t>
            </a:r>
            <a:r>
              <a:rPr lang="en-US" sz="2400" dirty="0"/>
              <a:t>the basic operation, that is, interchanging a larger element with a smaller one </a:t>
            </a:r>
            <a:r>
              <a:rPr lang="en-US" sz="2400" dirty="0" smtClean="0"/>
              <a:t>following it</a:t>
            </a:r>
            <a:r>
              <a:rPr lang="en-US" sz="2400" dirty="0"/>
              <a:t>, starting at the beginning of the list, for a full pass. We iterate this procedure until the sort </a:t>
            </a:r>
            <a:r>
              <a:rPr lang="en-US" sz="2400" dirty="0" smtClean="0"/>
              <a:t>is complete</a:t>
            </a:r>
            <a:r>
              <a:rPr lang="en-US" sz="2400" dirty="0"/>
              <a:t>.</a:t>
            </a:r>
            <a:endParaRPr lang="en-US" sz="3200" dirty="0" smtClean="0">
              <a:sym typeface="Symbol" pitchFamily="18" charset="2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1DC83FA4-C5BD-48E6-B5A9-A232AEFCFCA8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91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The Growth of Functions</a:t>
            </a:r>
            <a:endParaRPr lang="en-CA" sz="3600" smtClean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458200" cy="51816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The growth of functions is usually described using the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big-O notation</a:t>
            </a:r>
            <a:r>
              <a:rPr lang="en-US" sz="2800" dirty="0" smtClean="0">
                <a:sym typeface="Symbol" pitchFamily="18" charset="2"/>
              </a:rPr>
              <a:t>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Definition:</a:t>
            </a:r>
            <a:r>
              <a:rPr lang="en-US" sz="2800" dirty="0" smtClean="0">
                <a:sym typeface="Symbol" pitchFamily="18" charset="2"/>
              </a:rPr>
              <a:t> Let f and g be functions from the integers or the real numbers to the real numbers.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We say that f(x) is O(g(x)) if there are constants C and k such that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16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|f(x)|  </a:t>
            </a:r>
            <a:r>
              <a:rPr lang="en-US" sz="2800" dirty="0" err="1" smtClean="0">
                <a:sym typeface="Symbol" pitchFamily="18" charset="2"/>
              </a:rPr>
              <a:t>C|g</a:t>
            </a:r>
            <a:r>
              <a:rPr lang="en-US" sz="2800" dirty="0" smtClean="0">
                <a:sym typeface="Symbol" pitchFamily="18" charset="2"/>
              </a:rPr>
              <a:t>(x)|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16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whenever x &gt; k. 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This is read as “f(x) is big-oh of g(x)”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F0FDDA5D-EBB7-4C61-8C9F-52C45E231B07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3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6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6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6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6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6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6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6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6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The Growth of Functions</a:t>
            </a:r>
            <a:endParaRPr lang="en-CA" sz="3600" smtClean="0"/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45720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When we analyze the growth of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complexity functions</a:t>
            </a:r>
            <a:r>
              <a:rPr lang="en-US" sz="2800" dirty="0" smtClean="0">
                <a:sym typeface="Symbol" pitchFamily="18" charset="2"/>
              </a:rPr>
              <a:t>, f(x) and g(x) are always positive. 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16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Therefore, we can simplify the big-O requirement to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16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f(x)  </a:t>
            </a:r>
            <a:r>
              <a:rPr lang="en-US" sz="2800" dirty="0" err="1" smtClean="0">
                <a:sym typeface="Symbol" pitchFamily="18" charset="2"/>
              </a:rPr>
              <a:t>Cg</a:t>
            </a:r>
            <a:r>
              <a:rPr lang="en-US" sz="2800" dirty="0" smtClean="0">
                <a:sym typeface="Symbol" pitchFamily="18" charset="2"/>
              </a:rPr>
              <a:t>(x)  whenever x &gt; k.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If we want to show that f(x) is O(g(x)), we only need to find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one</a:t>
            </a:r>
            <a:r>
              <a:rPr lang="en-US" sz="2800" dirty="0" smtClean="0">
                <a:sym typeface="Symbol" pitchFamily="18" charset="2"/>
              </a:rPr>
              <a:t> pair (C, k) (which is never unique).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dirty="0" smtClean="0">
              <a:sym typeface="Symbol" pitchFamily="18" charset="2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F69AFC3F-1DA1-4BC0-8F89-5E978C13D0E0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3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The Growth of Functions</a:t>
            </a:r>
            <a:endParaRPr lang="en-CA" sz="3600" smtClean="0"/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838200"/>
            <a:ext cx="8610600" cy="5029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The idea behind the big-O notation is to establish an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upper boundary</a:t>
            </a:r>
            <a:r>
              <a:rPr lang="en-US" sz="2800" smtClean="0">
                <a:sym typeface="Symbol" pitchFamily="18" charset="2"/>
              </a:rPr>
              <a:t> for the growth of a function f(x) for large x.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8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This boundary is specified by a function g(x) that is usually much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simpler</a:t>
            </a:r>
            <a:r>
              <a:rPr lang="en-US" sz="2800" smtClean="0">
                <a:sym typeface="Symbol" pitchFamily="18" charset="2"/>
              </a:rPr>
              <a:t> than f(x).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8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We accept the constant C in the requirement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8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f(x)  Cg(x)  whenever x &gt; k,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8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because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C does not grow with x.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800" b="1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We are only interested in large x, so it is OK if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f(x) &gt; Cg(x)  for x  k.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D9222C27-BA47-4F5B-8693-75CBF1A7127C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81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8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8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8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8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8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8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The Growth of Functions</a:t>
            </a:r>
            <a:endParaRPr lang="en-CA" sz="3600" smtClean="0"/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610600" cy="4800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Example: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en-US" sz="1600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Show that f(x) = x</a:t>
            </a:r>
            <a:r>
              <a:rPr lang="en-US" sz="2800" baseline="30000" dirty="0" smtClean="0">
                <a:sym typeface="Symbol" pitchFamily="18" charset="2"/>
              </a:rPr>
              <a:t>2</a:t>
            </a:r>
            <a:r>
              <a:rPr lang="en-US" sz="2800" dirty="0" smtClean="0">
                <a:sym typeface="Symbol" pitchFamily="18" charset="2"/>
              </a:rPr>
              <a:t> + 2x + 1 is O(x</a:t>
            </a:r>
            <a:r>
              <a:rPr lang="en-US" sz="2800" baseline="30000" dirty="0" smtClean="0">
                <a:sym typeface="Symbol" pitchFamily="18" charset="2"/>
              </a:rPr>
              <a:t>2</a:t>
            </a:r>
            <a:r>
              <a:rPr lang="en-US" sz="2800" dirty="0" smtClean="0">
                <a:sym typeface="Symbol" pitchFamily="18" charset="2"/>
              </a:rPr>
              <a:t>).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For x &gt; 1 we have: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en-US" sz="9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x</a:t>
            </a:r>
            <a:r>
              <a:rPr lang="en-US" sz="2800" baseline="30000" dirty="0" smtClean="0">
                <a:sym typeface="Symbol" pitchFamily="18" charset="2"/>
              </a:rPr>
              <a:t>2</a:t>
            </a:r>
            <a:r>
              <a:rPr lang="en-US" sz="2800" dirty="0" smtClean="0">
                <a:sym typeface="Symbol" pitchFamily="18" charset="2"/>
              </a:rPr>
              <a:t> + 2x + 1  x</a:t>
            </a:r>
            <a:r>
              <a:rPr lang="en-US" sz="2800" baseline="30000" dirty="0" smtClean="0">
                <a:sym typeface="Symbol" pitchFamily="18" charset="2"/>
              </a:rPr>
              <a:t>2</a:t>
            </a:r>
            <a:r>
              <a:rPr lang="en-US" sz="2800" dirty="0" smtClean="0">
                <a:sym typeface="Symbol" pitchFamily="18" charset="2"/>
              </a:rPr>
              <a:t> + 2x</a:t>
            </a:r>
            <a:r>
              <a:rPr lang="en-US" sz="2800" baseline="30000" dirty="0" smtClean="0">
                <a:sym typeface="Symbol" pitchFamily="18" charset="2"/>
              </a:rPr>
              <a:t>2</a:t>
            </a:r>
            <a:r>
              <a:rPr lang="en-US" sz="2800" dirty="0" smtClean="0">
                <a:sym typeface="Symbol" pitchFamily="18" charset="2"/>
              </a:rPr>
              <a:t> + x</a:t>
            </a:r>
            <a:r>
              <a:rPr lang="en-US" sz="2800" baseline="30000" dirty="0" smtClean="0">
                <a:sym typeface="Symbol" pitchFamily="18" charset="2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 x</a:t>
            </a:r>
            <a:r>
              <a:rPr lang="en-US" sz="2800" baseline="30000" dirty="0" smtClean="0">
                <a:sym typeface="Symbol" pitchFamily="18" charset="2"/>
              </a:rPr>
              <a:t>2</a:t>
            </a:r>
            <a:r>
              <a:rPr lang="en-US" sz="2800" dirty="0" smtClean="0">
                <a:sym typeface="Symbol" pitchFamily="18" charset="2"/>
              </a:rPr>
              <a:t> + 2x + 1  4x</a:t>
            </a:r>
            <a:r>
              <a:rPr lang="en-US" sz="2800" baseline="30000" dirty="0" smtClean="0">
                <a:sym typeface="Symbol" pitchFamily="18" charset="2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en-US" sz="2800" baseline="300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Therefore, for C = 4 and k = 1: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en-US" sz="9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f(x)  Cx</a:t>
            </a:r>
            <a:r>
              <a:rPr lang="en-US" sz="2800" baseline="30000" dirty="0" smtClean="0">
                <a:sym typeface="Symbol" pitchFamily="18" charset="2"/>
              </a:rPr>
              <a:t>2</a:t>
            </a:r>
            <a:r>
              <a:rPr lang="en-US" sz="2800" dirty="0" smtClean="0">
                <a:sym typeface="Symbol" pitchFamily="18" charset="2"/>
              </a:rPr>
              <a:t> whenever x &gt; k.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 f(x) is O(x</a:t>
            </a:r>
            <a:r>
              <a:rPr lang="en-US" sz="2800" baseline="30000" dirty="0" smtClean="0">
                <a:solidFill>
                  <a:srgbClr val="00FFFF"/>
                </a:solidFill>
                <a:sym typeface="Symbol" pitchFamily="18" charset="2"/>
              </a:rPr>
              <a:t>2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).</a:t>
            </a:r>
            <a:endParaRPr lang="en-US" sz="2800" dirty="0" smtClean="0">
              <a:sym typeface="Symbol" pitchFamily="18" charset="2"/>
            </a:endParaRP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2CC5217C-EBB3-4933-9DBE-3D8F7A82EF19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89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9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9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9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9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9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9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94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94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The Growth of Functions</a:t>
            </a:r>
            <a:endParaRPr lang="en-CA" sz="360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0467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304800" y="1143000"/>
                <a:ext cx="8610600" cy="4495800"/>
              </a:xfrm>
            </p:spPr>
            <p:txBody>
              <a:bodyPr/>
              <a:lstStyle/>
              <a:p>
                <a:pPr marL="0" indent="0" eaLnBrk="1" hangingPunct="1">
                  <a:spcBef>
                    <a:spcPct val="0"/>
                  </a:spcBef>
                  <a:defRPr/>
                </a:pPr>
                <a:r>
                  <a:rPr lang="en-US" sz="2800" dirty="0" smtClean="0">
                    <a:solidFill>
                      <a:srgbClr val="00FFFF"/>
                    </a:solidFill>
                    <a:sym typeface="Symbol" pitchFamily="18" charset="2"/>
                  </a:rPr>
                  <a:t>Question: If f(x) is O(x</a:t>
                </a:r>
                <a:r>
                  <a:rPr lang="en-US" sz="2800" baseline="30000" dirty="0" smtClean="0">
                    <a:solidFill>
                      <a:srgbClr val="00FFFF"/>
                    </a:solidFill>
                    <a:sym typeface="Symbol" pitchFamily="18" charset="2"/>
                  </a:rPr>
                  <a:t>2</a:t>
                </a:r>
                <a:r>
                  <a:rPr lang="en-US" sz="2800" dirty="0" smtClean="0">
                    <a:solidFill>
                      <a:srgbClr val="00FFFF"/>
                    </a:solidFill>
                    <a:sym typeface="Symbol" pitchFamily="18" charset="2"/>
                  </a:rPr>
                  <a:t>), is it also O(x</a:t>
                </a:r>
                <a:r>
                  <a:rPr lang="en-US" sz="2800" baseline="30000" dirty="0" smtClean="0">
                    <a:solidFill>
                      <a:srgbClr val="00FFFF"/>
                    </a:solidFill>
                    <a:sym typeface="Symbol" pitchFamily="18" charset="2"/>
                  </a:rPr>
                  <a:t>3</a:t>
                </a:r>
                <a:r>
                  <a:rPr lang="en-US" sz="2800" dirty="0" smtClean="0">
                    <a:solidFill>
                      <a:srgbClr val="00FFFF"/>
                    </a:solidFill>
                    <a:sym typeface="Symbol" pitchFamily="18" charset="2"/>
                  </a:rPr>
                  <a:t>)?</a:t>
                </a:r>
              </a:p>
              <a:p>
                <a:pPr marL="0" indent="0" eaLnBrk="1" hangingPunct="1">
                  <a:spcBef>
                    <a:spcPct val="0"/>
                  </a:spcBef>
                  <a:defRPr/>
                </a:pPr>
                <a:endParaRPr lang="en-US" sz="2800" dirty="0" smtClean="0">
                  <a:solidFill>
                    <a:srgbClr val="00FFFF"/>
                  </a:solidFill>
                  <a:sym typeface="Symbol" pitchFamily="18" charset="2"/>
                </a:endParaRPr>
              </a:p>
              <a:p>
                <a:pPr marL="0" indent="0" eaLnBrk="1" hangingPunct="1">
                  <a:spcBef>
                    <a:spcPct val="0"/>
                  </a:spcBef>
                  <a:defRPr/>
                </a:pPr>
                <a:r>
                  <a:rPr lang="en-US" sz="2800" b="1" dirty="0" smtClean="0">
                    <a:solidFill>
                      <a:srgbClr val="66FF33"/>
                    </a:solidFill>
                    <a:sym typeface="Symbol" pitchFamily="18" charset="2"/>
                  </a:rPr>
                  <a:t>Yes.</a:t>
                </a:r>
                <a:r>
                  <a:rPr lang="en-US" sz="2800" dirty="0" smtClean="0">
                    <a:solidFill>
                      <a:srgbClr val="66FF33"/>
                    </a:solidFill>
                    <a:sym typeface="Symbol" pitchFamily="18" charset="2"/>
                  </a:rPr>
                  <a:t> x</a:t>
                </a:r>
                <a:r>
                  <a:rPr lang="en-US" sz="2800" baseline="30000" dirty="0" smtClean="0">
                    <a:solidFill>
                      <a:srgbClr val="66FF33"/>
                    </a:solidFill>
                    <a:sym typeface="Symbol" pitchFamily="18" charset="2"/>
                  </a:rPr>
                  <a:t>3</a:t>
                </a:r>
                <a:r>
                  <a:rPr lang="en-US" sz="2800" dirty="0" smtClean="0">
                    <a:solidFill>
                      <a:srgbClr val="66FF33"/>
                    </a:solidFill>
                    <a:sym typeface="Symbol" pitchFamily="18" charset="2"/>
                  </a:rPr>
                  <a:t> grows faster than x</a:t>
                </a:r>
                <a:r>
                  <a:rPr lang="en-US" sz="2800" baseline="30000" dirty="0" smtClean="0">
                    <a:solidFill>
                      <a:srgbClr val="66FF33"/>
                    </a:solidFill>
                    <a:sym typeface="Symbol" pitchFamily="18" charset="2"/>
                  </a:rPr>
                  <a:t>2</a:t>
                </a:r>
                <a:r>
                  <a:rPr lang="en-US" sz="2800" dirty="0" smtClean="0">
                    <a:solidFill>
                      <a:srgbClr val="66FF33"/>
                    </a:solidFill>
                    <a:sym typeface="Symbol" pitchFamily="18" charset="2"/>
                  </a:rPr>
                  <a:t>, so x</a:t>
                </a:r>
                <a:r>
                  <a:rPr lang="en-US" sz="2800" baseline="30000" dirty="0" smtClean="0">
                    <a:solidFill>
                      <a:srgbClr val="66FF33"/>
                    </a:solidFill>
                    <a:sym typeface="Symbol" pitchFamily="18" charset="2"/>
                  </a:rPr>
                  <a:t>3</a:t>
                </a:r>
                <a:r>
                  <a:rPr lang="en-US" sz="2800" dirty="0" smtClean="0">
                    <a:solidFill>
                      <a:srgbClr val="66FF33"/>
                    </a:solidFill>
                    <a:sym typeface="Symbol" pitchFamily="18" charset="2"/>
                  </a:rPr>
                  <a:t> grows also faster than f(x).</a:t>
                </a:r>
              </a:p>
              <a:p>
                <a:pPr marL="0" indent="0" eaLnBrk="1" hangingPunct="1">
                  <a:spcBef>
                    <a:spcPct val="0"/>
                  </a:spcBef>
                  <a:defRPr/>
                </a:pPr>
                <a:endParaRPr lang="en-US" sz="2800" dirty="0" smtClean="0">
                  <a:solidFill>
                    <a:srgbClr val="66FF33"/>
                  </a:solidFill>
                  <a:sym typeface="Symbol" pitchFamily="18" charset="2"/>
                </a:endParaRPr>
              </a:p>
              <a:p>
                <a:pPr marL="0" indent="0" eaLnBrk="1" hangingPunct="1">
                  <a:spcBef>
                    <a:spcPct val="0"/>
                  </a:spcBef>
                  <a:defRPr/>
                </a:pPr>
                <a:r>
                  <a:rPr lang="en-US" sz="2800" dirty="0" smtClean="0">
                    <a:sym typeface="Symbol" pitchFamily="18" charset="2"/>
                  </a:rPr>
                  <a:t>Therefore, we always have to find the </a:t>
                </a:r>
                <a:r>
                  <a:rPr lang="en-US" sz="2800" b="1" dirty="0" smtClean="0">
                    <a:solidFill>
                      <a:srgbClr val="00FFFF"/>
                    </a:solidFill>
                    <a:sym typeface="Symbol" pitchFamily="18" charset="2"/>
                  </a:rPr>
                  <a:t>smallest</a:t>
                </a:r>
                <a:r>
                  <a:rPr lang="en-US" sz="2800" dirty="0" smtClean="0">
                    <a:sym typeface="Symbol" pitchFamily="18" charset="2"/>
                  </a:rPr>
                  <a:t> simple function g(x) for which f(x) is O(g(x)). </a:t>
                </a:r>
              </a:p>
              <a:p>
                <a:pPr marL="0" indent="0" eaLnBrk="1" hangingPunct="1">
                  <a:spcBef>
                    <a:spcPct val="0"/>
                  </a:spcBef>
                  <a:defRPr/>
                </a:pPr>
                <a:endParaRPr lang="en-US" sz="2800" dirty="0" smtClean="0">
                  <a:sym typeface="Symbol" pitchFamily="18" charset="2"/>
                </a:endParaRPr>
              </a:p>
              <a:p>
                <a:pPr marL="0" indent="0" eaLnBrk="1" hangingPunct="1">
                  <a:spcBef>
                    <a:spcPct val="0"/>
                  </a:spcBef>
                  <a:defRPr/>
                </a:pPr>
                <a:r>
                  <a:rPr lang="en-US" sz="2800" dirty="0" smtClean="0">
                    <a:sym typeface="Symbol" pitchFamily="18" charset="2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𝑓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𝑛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+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𝑛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𝑛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1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+…+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+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800" dirty="0" smtClean="0">
                    <a:sym typeface="Symbol" pitchFamily="18" charset="2"/>
                  </a:rPr>
                  <a:t>,  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0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,…,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𝑛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dirty="0" smtClean="0">
                    <a:sym typeface="Symbol" pitchFamily="18" charset="2"/>
                  </a:rPr>
                  <a:t> are real numbers. Then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𝑓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800" dirty="0" smtClean="0">
                    <a:sym typeface="Symbol" pitchFamily="18" charset="2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𝑂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(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itchFamily="18" charset="2"/>
                          </a:rPr>
                          <m:t>𝑛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)</m:t>
                    </m:r>
                  </m:oMath>
                </a14:m>
                <a:endParaRPr lang="en-US" sz="2800" dirty="0" smtClean="0">
                  <a:sym typeface="Symbol" pitchFamily="18" charset="2"/>
                </a:endParaRPr>
              </a:p>
              <a:p>
                <a:pPr marL="0" indent="0" eaLnBrk="1" hangingPunct="1">
                  <a:spcBef>
                    <a:spcPct val="0"/>
                  </a:spcBef>
                  <a:defRPr/>
                </a:pPr>
                <a:endParaRPr lang="en-US" sz="2800" dirty="0" smtClean="0">
                  <a:sym typeface="Symbol" pitchFamily="18" charset="2"/>
                </a:endParaRPr>
              </a:p>
              <a:p>
                <a:pPr marL="0" indent="0" eaLnBrk="1" hangingPunct="1">
                  <a:spcBef>
                    <a:spcPct val="0"/>
                  </a:spcBef>
                  <a:defRPr/>
                </a:pPr>
                <a:endParaRPr lang="en-US" sz="2800" dirty="0" smtClean="0"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19046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143000"/>
                <a:ext cx="8610600" cy="4495800"/>
              </a:xfrm>
              <a:blipFill>
                <a:blip r:embed="rId2"/>
                <a:stretch>
                  <a:fillRect l="-1415" t="-1493" r="-1557" b="-10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7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39FE38D2-933E-4AB3-A361-4BDBE7B41A95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36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61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The Growth of Functions</a:t>
            </a:r>
            <a:endParaRPr lang="en-CA" sz="3600" smtClean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610600" cy="4953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“Popular” functions g(n) are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n log n, 1, 2</a:t>
            </a:r>
            <a:r>
              <a:rPr lang="en-US" sz="2800" baseline="30000" smtClean="0">
                <a:solidFill>
                  <a:srgbClr val="00FFFF"/>
                </a:solidFill>
                <a:sym typeface="Symbol" pitchFamily="18" charset="2"/>
              </a:rPr>
              <a:t>n</a:t>
            </a: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, n</a:t>
            </a:r>
            <a:r>
              <a:rPr lang="en-US" sz="2800" baseline="30000" smtClean="0">
                <a:solidFill>
                  <a:srgbClr val="00FFFF"/>
                </a:solidFill>
                <a:sym typeface="Symbol" pitchFamily="18" charset="2"/>
              </a:rPr>
              <a:t>2</a:t>
            </a: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, n!, n, n</a:t>
            </a:r>
            <a:r>
              <a:rPr lang="en-US" sz="2800" baseline="30000" smtClean="0">
                <a:solidFill>
                  <a:srgbClr val="00FFFF"/>
                </a:solidFill>
                <a:sym typeface="Symbol" pitchFamily="18" charset="2"/>
              </a:rPr>
              <a:t>3</a:t>
            </a: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, log n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en-US" sz="280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Listed from slowest to fastest growth: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en-US" sz="90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  <a:defRPr/>
            </a:pPr>
            <a:r>
              <a:rPr lang="en-US" sz="2800" smtClean="0">
                <a:sym typeface="Symbol" pitchFamily="18" charset="2"/>
              </a:rPr>
              <a:t>  1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  <a:defRPr/>
            </a:pPr>
            <a:r>
              <a:rPr lang="en-US" sz="2800" smtClean="0">
                <a:sym typeface="Symbol" pitchFamily="18" charset="2"/>
              </a:rPr>
              <a:t>  log n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  <a:defRPr/>
            </a:pPr>
            <a:r>
              <a:rPr lang="en-US" sz="2800" smtClean="0">
                <a:sym typeface="Symbol" pitchFamily="18" charset="2"/>
              </a:rPr>
              <a:t>  n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  <a:defRPr/>
            </a:pPr>
            <a:r>
              <a:rPr lang="en-US" sz="2800" smtClean="0">
                <a:sym typeface="Symbol" pitchFamily="18" charset="2"/>
              </a:rPr>
              <a:t>  n log n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  <a:defRPr/>
            </a:pPr>
            <a:r>
              <a:rPr lang="en-US" sz="2800" smtClean="0">
                <a:sym typeface="Symbol" pitchFamily="18" charset="2"/>
              </a:rPr>
              <a:t>  n</a:t>
            </a:r>
            <a:r>
              <a:rPr lang="en-US" sz="2800" baseline="30000" smtClean="0">
                <a:sym typeface="Symbol" pitchFamily="18" charset="2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  <a:defRPr/>
            </a:pPr>
            <a:r>
              <a:rPr lang="en-US" sz="2800" smtClean="0">
                <a:sym typeface="Symbol" pitchFamily="18" charset="2"/>
              </a:rPr>
              <a:t>  n</a:t>
            </a:r>
            <a:r>
              <a:rPr lang="en-US" sz="2800" baseline="30000" smtClean="0">
                <a:sym typeface="Symbol" pitchFamily="18" charset="2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  <a:defRPr/>
            </a:pPr>
            <a:r>
              <a:rPr lang="en-US" sz="2800" smtClean="0">
                <a:sym typeface="Symbol" pitchFamily="18" charset="2"/>
              </a:rPr>
              <a:t>  2</a:t>
            </a:r>
            <a:r>
              <a:rPr lang="en-US" sz="2800" baseline="30000" smtClean="0">
                <a:sym typeface="Symbol" pitchFamily="18" charset="2"/>
              </a:rPr>
              <a:t>n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  <a:defRPr/>
            </a:pPr>
            <a:r>
              <a:rPr lang="en-US" sz="2800" smtClean="0">
                <a:sym typeface="Symbol" pitchFamily="18" charset="2"/>
              </a:rPr>
              <a:t>  n!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86606CF2-C0B3-49E6-A4E6-8B27DD055DFA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37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2782389"/>
            <a:ext cx="3886200" cy="392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53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1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1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1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1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1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14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14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14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14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9248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dirty="0" smtClean="0"/>
              <a:t>The Growth of Combinations of Functions</a:t>
            </a:r>
            <a:endParaRPr lang="en-CA" sz="30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1491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304800" y="1219200"/>
                <a:ext cx="8610600" cy="4953000"/>
              </a:xfrm>
            </p:spPr>
            <p:txBody>
              <a:bodyPr/>
              <a:lstStyle/>
              <a:p>
                <a:pPr marL="0" indent="0">
                  <a:lnSpc>
                    <a:spcPct val="90000"/>
                  </a:lnSpc>
                  <a:spcBef>
                    <a:spcPct val="0"/>
                  </a:spcBef>
                  <a:defRPr/>
                </a:pPr>
                <a:r>
                  <a:rPr lang="en-US" sz="2800" dirty="0" smtClean="0">
                    <a:sym typeface="Symbol" pitchFamily="18" charset="2"/>
                  </a:rPr>
                  <a:t>Suppose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𝑓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(</m:t>
                    </m:r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𝑥</m:t>
                    </m:r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</m:t>
                    </m:r>
                  </m:oMath>
                </a14:m>
                <a:r>
                  <a:rPr lang="en-US" sz="2800" dirty="0" smtClean="0">
                    <a:sym typeface="Symbol" pitchFamily="18" charset="2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𝑂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𝑔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800" b="0" i="1" smtClean="0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800" dirty="0" smtClean="0">
                    <a:sym typeface="Symbol" pitchFamily="18" charset="2"/>
                  </a:rPr>
                  <a:t> and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𝑓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(</m:t>
                    </m:r>
                    <m:r>
                      <a:rPr lang="en-US" sz="2800" i="1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𝑥</m:t>
                    </m:r>
                    <m:r>
                      <a:rPr lang="en-US" sz="2800" i="1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</m:t>
                    </m:r>
                  </m:oMath>
                </a14:m>
                <a:r>
                  <a:rPr lang="en-US" sz="2800" dirty="0">
                    <a:sym typeface="Symbol" pitchFamily="18" charset="2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𝑂</m:t>
                    </m:r>
                    <m:d>
                      <m:dPr>
                        <m:ctrlP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𝑔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sz="2800" b="0" i="0" smtClean="0">
                        <a:latin typeface="Cambria Math" panose="02040503050406030204" pitchFamily="18" charset="0"/>
                        <a:sym typeface="Symbol" pitchFamily="18" charset="2"/>
                      </a:rPr>
                      <m:t>.</m:t>
                    </m:r>
                  </m:oMath>
                </a14:m>
                <a:r>
                  <a:rPr lang="en-US" sz="2800" dirty="0" smtClean="0">
                    <a:sym typeface="Symbol" pitchFamily="18" charset="2"/>
                  </a:rPr>
                  <a:t>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(</m:t>
                        </m:r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𝑓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+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𝑓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)(</m:t>
                    </m:r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𝑥</m:t>
                    </m:r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</m:t>
                    </m:r>
                  </m:oMath>
                </a14:m>
                <a:r>
                  <a:rPr lang="en-US" sz="2800" dirty="0" smtClean="0">
                    <a:sym typeface="Symbol" pitchFamily="18" charset="2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𝑂</m:t>
                    </m:r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(</m:t>
                    </m:r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𝑔</m:t>
                    </m:r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(</m:t>
                    </m:r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𝑥</m:t>
                    </m:r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))</m:t>
                    </m:r>
                  </m:oMath>
                </a14:m>
                <a:r>
                  <a:rPr lang="en-US" sz="2800" dirty="0" smtClean="0">
                    <a:sym typeface="Symbol" pitchFamily="18" charset="2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𝑔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=(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max</m:t>
                    </m:r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⁡(|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𝑔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(</m:t>
                    </m:r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𝑥</m:t>
                    </m:r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)|, |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𝑔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(</m:t>
                    </m:r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𝑥</m:t>
                    </m:r>
                    <m:r>
                      <a:rPr lang="en-US" sz="2800" b="0" i="1" smtClean="0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)|))</m:t>
                    </m:r>
                  </m:oMath>
                </a14:m>
                <a:r>
                  <a:rPr lang="en-US" sz="2800" dirty="0" smtClean="0">
                    <a:sym typeface="Symbol" pitchFamily="18" charset="2"/>
                  </a:rPr>
                  <a:t> for all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sym typeface="Symbol" pitchFamily="18" charset="2"/>
                      </a:rPr>
                      <m:t>𝑥</m:t>
                    </m:r>
                  </m:oMath>
                </a14:m>
                <a:r>
                  <a:rPr lang="en-US" sz="2800" dirty="0" smtClean="0">
                    <a:sym typeface="Symbol" pitchFamily="18" charset="2"/>
                  </a:rPr>
                  <a:t>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0"/>
                  </a:spcBef>
                  <a:defRPr/>
                </a:pPr>
                <a:endParaRPr lang="en-US" sz="2800" dirty="0" smtClean="0">
                  <a:sym typeface="Symbol" pitchFamily="18" charset="2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0"/>
                  </a:spcBef>
                  <a:defRPr/>
                </a:pPr>
                <a:endParaRPr lang="en-US" sz="2800" dirty="0" smtClean="0">
                  <a:sym typeface="Symbol" pitchFamily="18" charset="2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0"/>
                  </a:spcBef>
                  <a:defRPr/>
                </a:pPr>
                <a:r>
                  <a:rPr lang="en-US" sz="2800" dirty="0">
                    <a:sym typeface="Symbol" pitchFamily="18" charset="2"/>
                  </a:rPr>
                  <a:t>Suppose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𝑓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(</m:t>
                    </m:r>
                    <m:r>
                      <a:rPr lang="en-US" sz="2800" i="1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𝑥</m:t>
                    </m:r>
                    <m:r>
                      <a:rPr lang="en-US" sz="2800" i="1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</m:t>
                    </m:r>
                  </m:oMath>
                </a14:m>
                <a:r>
                  <a:rPr lang="en-US" sz="2800" dirty="0">
                    <a:sym typeface="Symbol" pitchFamily="18" charset="2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𝑂</m:t>
                    </m:r>
                    <m:d>
                      <m:dPr>
                        <m:ctrlP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𝑔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800" dirty="0">
                    <a:sym typeface="Symbol" pitchFamily="18" charset="2"/>
                  </a:rPr>
                  <a:t> and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𝑓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(</m:t>
                    </m:r>
                    <m:r>
                      <a:rPr lang="en-US" sz="2800" i="1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𝑥</m:t>
                    </m:r>
                    <m:r>
                      <a:rPr lang="en-US" sz="2800" i="1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</m:t>
                    </m:r>
                  </m:oMath>
                </a14:m>
                <a:r>
                  <a:rPr lang="en-US" sz="2800" dirty="0">
                    <a:sym typeface="Symbol" pitchFamily="18" charset="2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𝑂</m:t>
                    </m:r>
                    <m:d>
                      <m:dPr>
                        <m:ctrlP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𝑔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800" i="1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sz="2800">
                        <a:latin typeface="Cambria Math" panose="02040503050406030204" pitchFamily="18" charset="0"/>
                        <a:sym typeface="Symbol" pitchFamily="18" charset="2"/>
                      </a:rPr>
                      <m:t>.</m:t>
                    </m:r>
                  </m:oMath>
                </a14:m>
                <a:r>
                  <a:rPr lang="en-US" sz="2800" dirty="0">
                    <a:sym typeface="Symbol" pitchFamily="18" charset="2"/>
                  </a:rPr>
                  <a:t>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(</m:t>
                        </m:r>
                        <m: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𝑓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𝑓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)(</m:t>
                    </m:r>
                    <m:r>
                      <a:rPr lang="en-US" sz="2800" i="1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𝑥</m:t>
                    </m:r>
                    <m:r>
                      <a:rPr lang="en-US" sz="2800" i="1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)</m:t>
                    </m:r>
                  </m:oMath>
                </a14:m>
                <a:r>
                  <a:rPr lang="en-US" sz="2800" dirty="0">
                    <a:sym typeface="Symbol" pitchFamily="18" charset="2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FFFF"/>
                        </a:solidFill>
                        <a:latin typeface="Cambria Math" panose="02040503050406030204" pitchFamily="18" charset="0"/>
                        <a:sym typeface="Symbol" pitchFamily="18" charset="2"/>
                      </a:rPr>
                      <m:t>𝑂</m:t>
                    </m:r>
                    <m:d>
                      <m:dPr>
                        <m:ctrlPr>
                          <a:rPr lang="en-US" sz="2800" i="1">
                            <a:solidFill>
                              <a:srgbClr val="00FFFF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𝑔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2800" b="0" i="1" smtClean="0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𝑥</m:t>
                            </m:r>
                          </m:e>
                        </m:d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𝑔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800" b="0" i="1" smtClean="0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solidFill>
                                  <a:srgbClr val="00FFFF"/>
                                </a:solidFill>
                                <a:latin typeface="Cambria Math" panose="02040503050406030204" pitchFamily="18" charset="0"/>
                                <a:sym typeface="Symbol" pitchFamily="18" charset="2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800" dirty="0" smtClean="0">
                    <a:sym typeface="Symbol" pitchFamily="18" charset="2"/>
                  </a:rPr>
                  <a:t>.</a:t>
                </a:r>
              </a:p>
            </p:txBody>
          </p:sp>
        </mc:Choice>
        <mc:Fallback xmlns="">
          <p:sp>
            <p:nvSpPr>
              <p:cNvPr id="19149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219200"/>
                <a:ext cx="8610600" cy="4953000"/>
              </a:xfrm>
              <a:blipFill>
                <a:blip r:embed="rId2"/>
                <a:stretch>
                  <a:fillRect l="-1345" t="-1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86606CF2-C0B3-49E6-A4E6-8B27DD055DFA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38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73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Complexity of Algorithms</a:t>
            </a:r>
            <a:endParaRPr lang="en-CA" sz="3600" dirty="0" smtClean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86800" cy="54102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Obviously, on sorted sequences, binary search is more efficient than linear search.</a:t>
            </a:r>
          </a:p>
          <a:p>
            <a:pPr marL="0" indent="0" eaLnBrk="1" hangingPunct="1">
              <a:defRPr/>
            </a:pPr>
            <a:endParaRPr lang="en-US" sz="8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How can we analyze the efficiency of algorithms?</a:t>
            </a:r>
          </a:p>
          <a:p>
            <a:pPr marL="0" indent="0" eaLnBrk="1" hangingPunct="1">
              <a:defRPr/>
            </a:pPr>
            <a:endParaRPr lang="en-US" sz="1600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We can measure the </a:t>
            </a:r>
          </a:p>
          <a:p>
            <a:pPr marL="0" indent="0" eaLnBrk="1" hangingPunct="1">
              <a:buFontTx/>
              <a:buChar char="•"/>
              <a:defRPr/>
            </a:pPr>
            <a:r>
              <a:rPr lang="en-US" sz="2800" dirty="0" smtClean="0">
                <a:sym typeface="Symbol" pitchFamily="18" charset="2"/>
              </a:rPr>
              <a:t> 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time</a:t>
            </a:r>
            <a:r>
              <a:rPr lang="en-US" sz="2800" dirty="0" smtClean="0">
                <a:sym typeface="Symbol" pitchFamily="18" charset="2"/>
              </a:rPr>
              <a:t> (number of elementary computations) and</a:t>
            </a:r>
          </a:p>
          <a:p>
            <a:pPr marL="0" indent="0" eaLnBrk="1" hangingPunct="1">
              <a:buFontTx/>
              <a:buChar char="•"/>
              <a:defRPr/>
            </a:pPr>
            <a:r>
              <a:rPr lang="en-US" sz="2800" dirty="0" smtClean="0">
                <a:sym typeface="Symbol" pitchFamily="18" charset="2"/>
              </a:rPr>
              <a:t> 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space</a:t>
            </a:r>
            <a:r>
              <a:rPr lang="en-US" sz="2800" dirty="0" smtClean="0">
                <a:sym typeface="Symbol" pitchFamily="18" charset="2"/>
              </a:rPr>
              <a:t> (number of memory cells) that the algorithm </a:t>
            </a:r>
            <a:br>
              <a:rPr lang="en-US" sz="2800" dirty="0" smtClean="0">
                <a:sym typeface="Symbol" pitchFamily="18" charset="2"/>
              </a:rPr>
            </a:br>
            <a:r>
              <a:rPr lang="en-US" sz="2800" dirty="0" smtClean="0">
                <a:sym typeface="Symbol" pitchFamily="18" charset="2"/>
              </a:rPr>
              <a:t>   requires.</a:t>
            </a:r>
          </a:p>
          <a:p>
            <a:pPr marL="0" indent="0" eaLnBrk="1" hangingPunct="1">
              <a:defRPr/>
            </a:pPr>
            <a:endParaRPr lang="en-US" sz="16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These measures are called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time complexity</a:t>
            </a:r>
            <a:r>
              <a:rPr lang="en-US" sz="2800" dirty="0" smtClean="0">
                <a:sym typeface="Symbol" pitchFamily="18" charset="2"/>
              </a:rPr>
              <a:t> and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space complexity</a:t>
            </a:r>
            <a:r>
              <a:rPr lang="en-US" sz="2800" dirty="0" smtClean="0">
                <a:sym typeface="Symbol" pitchFamily="18" charset="2"/>
              </a:rPr>
              <a:t>, respectively.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68600B69-C3B0-47E3-90AF-EC82A2B0988A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39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Matrix Addition</a:t>
            </a:r>
            <a:endParaRPr lang="en-CA" sz="3600" smtClean="0"/>
          </a:p>
        </p:txBody>
      </p:sp>
      <p:sp>
        <p:nvSpPr>
          <p:cNvPr id="3020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686800" cy="28194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Let A = [a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] and B = [b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] be mn matrices.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The sum of A and B, denoted by A+B, is the mn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matrix that has a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 + b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 as its (i, j)th element.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In other words, A+B = [a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 + b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]. </a:t>
            </a:r>
            <a:endParaRPr lang="en-US" sz="2800" b="1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800" b="1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b="1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Example: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CF36E283-87C1-4EFC-B9C5-52CA6E7AC447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302084" name="Object 4"/>
          <p:cNvGraphicFramePr>
            <a:graphicFrameLocks noChangeAspect="1"/>
          </p:cNvGraphicFramePr>
          <p:nvPr/>
        </p:nvGraphicFramePr>
        <p:xfrm>
          <a:off x="304800" y="4114800"/>
          <a:ext cx="5476875" cy="153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1988827" imgH="548640" progId="Equation.3">
                  <p:embed/>
                </p:oleObj>
              </mc:Choice>
              <mc:Fallback>
                <p:oleObj name="Equation" r:id="rId3" imgW="1988827" imgH="548640" progId="Equation.3">
                  <p:embed/>
                  <p:pic>
                    <p:nvPicPr>
                      <p:cNvPr id="30208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114800"/>
                        <a:ext cx="5476875" cy="1535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624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2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3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Time Complexity</a:t>
            </a:r>
            <a:endParaRPr lang="en-CA" sz="3600" dirty="0" smtClean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305800" cy="5334000"/>
          </a:xfrm>
        </p:spPr>
        <p:txBody>
          <a:bodyPr/>
          <a:lstStyle/>
          <a:p>
            <a:pPr algn="just"/>
            <a:r>
              <a:rPr lang="en-US" sz="2800" dirty="0"/>
              <a:t>The time complexity of an algorithm can be expressed in terms of the </a:t>
            </a:r>
            <a:r>
              <a:rPr lang="en-US" sz="2800" dirty="0">
                <a:solidFill>
                  <a:srgbClr val="00FFFF"/>
                </a:solidFill>
              </a:rPr>
              <a:t>number of </a:t>
            </a:r>
            <a:r>
              <a:rPr lang="en-US" sz="2800" dirty="0" smtClean="0">
                <a:solidFill>
                  <a:srgbClr val="00FFFF"/>
                </a:solidFill>
              </a:rPr>
              <a:t>operations</a:t>
            </a:r>
            <a:r>
              <a:rPr lang="en-US" sz="2800" dirty="0" smtClean="0"/>
              <a:t> used </a:t>
            </a:r>
            <a:r>
              <a:rPr lang="en-US" sz="2800" dirty="0"/>
              <a:t>by the algorithm when the input has a particular </a:t>
            </a:r>
            <a:r>
              <a:rPr lang="en-US" sz="2800" dirty="0" smtClean="0"/>
              <a:t>size.</a:t>
            </a:r>
          </a:p>
          <a:p>
            <a:pPr algn="just"/>
            <a:endParaRPr lang="en-US" sz="2800" dirty="0">
              <a:sym typeface="Symbol" pitchFamily="18" charset="2"/>
            </a:endParaRPr>
          </a:p>
          <a:p>
            <a:pPr algn="just"/>
            <a:r>
              <a:rPr lang="en-US" sz="2800" dirty="0"/>
              <a:t>Time complexity is described in terms of the </a:t>
            </a:r>
            <a:r>
              <a:rPr lang="en-US" sz="2800" dirty="0">
                <a:solidFill>
                  <a:srgbClr val="00FFFF"/>
                </a:solidFill>
              </a:rPr>
              <a:t>number of operations</a:t>
            </a:r>
            <a:r>
              <a:rPr lang="en-US" sz="2800" dirty="0"/>
              <a:t> required instead of </a:t>
            </a:r>
            <a:r>
              <a:rPr lang="en-US" sz="2800" dirty="0" smtClean="0">
                <a:solidFill>
                  <a:srgbClr val="00FFFF"/>
                </a:solidFill>
              </a:rPr>
              <a:t>actual computer </a:t>
            </a:r>
            <a:r>
              <a:rPr lang="en-US" sz="2800" dirty="0">
                <a:solidFill>
                  <a:srgbClr val="00FFFF"/>
                </a:solidFill>
              </a:rPr>
              <a:t>time</a:t>
            </a:r>
            <a:r>
              <a:rPr lang="en-US" sz="2800" dirty="0"/>
              <a:t> because of the difference in time needed for different computers to </a:t>
            </a:r>
            <a:r>
              <a:rPr lang="en-US" sz="2800" dirty="0" smtClean="0"/>
              <a:t>perform basic </a:t>
            </a:r>
            <a:r>
              <a:rPr lang="en-US" sz="2800" dirty="0"/>
              <a:t>operations.</a:t>
            </a:r>
            <a:endParaRPr lang="en-US" sz="2800" dirty="0" smtClean="0">
              <a:sym typeface="Symbol" pitchFamily="18" charset="2"/>
            </a:endParaRP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A06021F9-F564-4D72-93A1-C24CA89562C7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40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Time Complexity</a:t>
            </a:r>
            <a:endParaRPr lang="en-CA" sz="3600" dirty="0" smtClean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686800" cy="5334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400" dirty="0" smtClean="0">
                <a:sym typeface="Symbol" pitchFamily="18" charset="2"/>
              </a:rPr>
              <a:t>What is the time complexity of the linear search algorithm?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sz="24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400" dirty="0" smtClean="0">
                <a:sym typeface="Symbol" pitchFamily="18" charset="2"/>
              </a:rPr>
              <a:t>We will determine the </a:t>
            </a:r>
            <a:r>
              <a:rPr lang="en-US" sz="2400" b="1" dirty="0" smtClean="0">
                <a:solidFill>
                  <a:srgbClr val="00FFFF"/>
                </a:solidFill>
                <a:sym typeface="Symbol" pitchFamily="18" charset="2"/>
              </a:rPr>
              <a:t>worst-case</a:t>
            </a:r>
            <a:r>
              <a:rPr lang="en-US" sz="2400" dirty="0" smtClean="0">
                <a:sym typeface="Symbol" pitchFamily="18" charset="2"/>
              </a:rPr>
              <a:t> number of comparisons as a function of the number n of terms in the sequence.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400" dirty="0" smtClean="0"/>
              <a:t>By </a:t>
            </a:r>
            <a:r>
              <a:rPr lang="en-US" sz="2400" dirty="0"/>
              <a:t>the worst-case performance of an algorithm, we mean the largest </a:t>
            </a:r>
            <a:r>
              <a:rPr lang="en-US" sz="2400" dirty="0" smtClean="0"/>
              <a:t>number of </a:t>
            </a:r>
            <a:r>
              <a:rPr lang="en-US" sz="2400" dirty="0"/>
              <a:t>operations needed to solve the given </a:t>
            </a:r>
            <a:r>
              <a:rPr lang="en-US" sz="2400" dirty="0" smtClean="0"/>
              <a:t>problem.</a:t>
            </a:r>
            <a:endParaRPr lang="en-US" sz="24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sz="24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400" dirty="0" smtClean="0">
                <a:sym typeface="Symbol" pitchFamily="18" charset="2"/>
              </a:rPr>
              <a:t>The worst case for the linear algorithm occurs when the element to be located is not included in the sequence.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sz="24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400" dirty="0" smtClean="0">
                <a:sym typeface="Symbol" pitchFamily="18" charset="2"/>
              </a:rPr>
              <a:t>In that case, every item in the sequence is compared to      the element to be located.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A06021F9-F564-4D72-93A1-C24CA89562C7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45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6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6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6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6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Algorithm Examples</a:t>
            </a:r>
            <a:endParaRPr lang="en-CA" sz="3600" smtClean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6106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Here is the linear search algorithm again: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procedure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linear_search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(x: integer;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1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,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2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, …,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: 					     integers)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:= 1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while 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(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 n and x 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a</a:t>
            </a:r>
            <a:r>
              <a:rPr lang="en-US" sz="2800" baseline="-250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	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:=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+ 1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if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 n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location :=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endParaRPr lang="en-US" sz="2800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else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location := 0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>
                <a:solidFill>
                  <a:srgbClr val="00FFFF"/>
                </a:solidFill>
                <a:sym typeface="Symbol" pitchFamily="18" charset="2"/>
              </a:rPr>
              <a:t>Return</a:t>
            </a:r>
            <a:r>
              <a:rPr lang="en-US" sz="2800" dirty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location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{location is the subscript of the   term that equals x, or is zero if x is not found}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A066AA33-26A2-4385-8247-9D611BEDBD2B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42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Complexity</a:t>
            </a:r>
            <a:endParaRPr lang="en-CA" sz="3600" smtClean="0"/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686800" cy="53340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For n elements, the loop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1600" b="1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while </a:t>
            </a: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(i  n and x  a</a:t>
            </a:r>
            <a:r>
              <a:rPr lang="en-US" sz="2800" baseline="-25000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)</a:t>
            </a:r>
            <a:br>
              <a:rPr lang="en-US" sz="2800" smtClean="0">
                <a:solidFill>
                  <a:srgbClr val="00FFFF"/>
                </a:solidFill>
                <a:sym typeface="Symbol" pitchFamily="18" charset="2"/>
              </a:rPr>
            </a:b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	i := i + 1</a:t>
            </a: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is processed n times, requiring 2n comparisons.</a:t>
            </a: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When it is entered for the (n+1)th time, only the comparison i  n is executed and terminates the loop.</a:t>
            </a: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Finally, the comparison 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if</a:t>
            </a: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 i  n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then</a:t>
            </a: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 location := i</a:t>
            </a:r>
            <a:br>
              <a:rPr lang="en-US" sz="2800" smtClean="0">
                <a:solidFill>
                  <a:srgbClr val="00FFFF"/>
                </a:solidFill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is executed, so all in all we have a worst-case time complexity of 2n + 2.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D6620083-88A9-4028-9588-D64F9E0733B6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5334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Reminder: Binary Search Algorithm</a:t>
            </a:r>
            <a:endParaRPr lang="en-CA" sz="3600" dirty="0" smtClean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686800" cy="5867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procedure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binary_search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(x: integer;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1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,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2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, …,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: 					      integers)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:= 1   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{</a:t>
            </a:r>
            <a:r>
              <a:rPr lang="en-US" sz="2800" dirty="0" err="1" smtClean="0">
                <a:solidFill>
                  <a:srgbClr val="66FF33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 is left endpoint of search interval}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j := n  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{j is right endpoint of search interval}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while 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(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&lt; j)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begin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	m := (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+ j)/2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	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if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x &gt;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m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:= m + 1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	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else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j := m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end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if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x =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a</a:t>
            </a:r>
            <a:r>
              <a:rPr lang="en-US" sz="2800" baseline="-250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location :=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endParaRPr lang="en-US" sz="2800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else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location := 0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>
                <a:solidFill>
                  <a:srgbClr val="00FFFF"/>
                </a:solidFill>
                <a:sym typeface="Symbol" pitchFamily="18" charset="2"/>
              </a:rPr>
              <a:t>Return</a:t>
            </a:r>
            <a:r>
              <a:rPr lang="en-US" sz="2800" dirty="0">
                <a:solidFill>
                  <a:srgbClr val="00FFFF"/>
                </a:solidFill>
                <a:sym typeface="Symbol" pitchFamily="18" charset="2"/>
              </a:rPr>
              <a:t> location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{location is the subscript of the    term that equals x, or is zero if x is not found}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1DC83FA4-C5BD-48E6-B5A9-A232AEFCFCA8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69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4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4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4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4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4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4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Complexity</a:t>
            </a:r>
            <a:endParaRPr lang="en-CA" sz="3600" smtClean="0"/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686800" cy="53340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What is the time complexity of the binary search algorithm?</a:t>
            </a:r>
          </a:p>
          <a:p>
            <a:pPr marL="0" indent="0" eaLnBrk="1" hangingPunct="1">
              <a:defRPr/>
            </a:pPr>
            <a:endParaRPr lang="en-US" sz="160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Again, we will determine the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worst-case</a:t>
            </a:r>
            <a:r>
              <a:rPr lang="en-US" sz="2800" smtClean="0">
                <a:sym typeface="Symbol" pitchFamily="18" charset="2"/>
              </a:rPr>
              <a:t> number of comparisons as a function of the number n of terms in the sequence.</a:t>
            </a:r>
          </a:p>
          <a:p>
            <a:pPr marL="0" indent="0" eaLnBrk="1" hangingPunct="1">
              <a:defRPr/>
            </a:pPr>
            <a:endParaRPr lang="en-US" sz="160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Let us assume there are n = 2</a:t>
            </a:r>
            <a:r>
              <a:rPr lang="en-US" sz="2800" baseline="30000" smtClean="0">
                <a:sym typeface="Symbol" pitchFamily="18" charset="2"/>
              </a:rPr>
              <a:t>k</a:t>
            </a:r>
            <a:r>
              <a:rPr lang="en-US" sz="2800" smtClean="0">
                <a:sym typeface="Symbol" pitchFamily="18" charset="2"/>
              </a:rPr>
              <a:t> elements in the list, which means that k = log n.</a:t>
            </a:r>
          </a:p>
          <a:p>
            <a:pPr marL="0" indent="0" eaLnBrk="1" hangingPunct="1">
              <a:defRPr/>
            </a:pPr>
            <a:endParaRPr lang="en-US" sz="160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If n is not a power of 2, it can be considered part of a larger list, where 2</a:t>
            </a:r>
            <a:r>
              <a:rPr lang="en-US" sz="2800" baseline="30000" smtClean="0">
                <a:sym typeface="Symbol" pitchFamily="18" charset="2"/>
              </a:rPr>
              <a:t>k</a:t>
            </a:r>
            <a:r>
              <a:rPr lang="en-US" sz="2800" smtClean="0">
                <a:sym typeface="Symbol" pitchFamily="18" charset="2"/>
              </a:rPr>
              <a:t> &lt; n &lt; 2</a:t>
            </a:r>
            <a:r>
              <a:rPr lang="en-US" sz="2800" baseline="30000" smtClean="0">
                <a:sym typeface="Symbol" pitchFamily="18" charset="2"/>
              </a:rPr>
              <a:t>k+1</a:t>
            </a:r>
            <a:r>
              <a:rPr lang="en-US" sz="2800" smtClean="0">
                <a:sym typeface="Symbol" pitchFamily="18" charset="2"/>
              </a:rPr>
              <a:t>.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4A83AC57-F75E-49A5-9D0F-C9F8CE20FF69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Complexity</a:t>
            </a:r>
            <a:endParaRPr lang="en-CA" sz="3600" smtClean="0"/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686800" cy="50292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In the first cycle of the loop</a:t>
            </a:r>
          </a:p>
          <a:p>
            <a:pPr marL="0" indent="0" eaLnBrk="1" hangingPunct="1">
              <a:defRPr/>
            </a:pPr>
            <a:endParaRPr lang="en-US" sz="8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while </a:t>
            </a: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(i &lt; j)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begin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	m := (i + j)/2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	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if</a:t>
            </a: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 x &gt; a</a:t>
            </a:r>
            <a:r>
              <a:rPr lang="en-US" sz="2800" baseline="-25000" smtClean="0">
                <a:solidFill>
                  <a:srgbClr val="00FFFF"/>
                </a:solidFill>
                <a:sym typeface="Symbol" pitchFamily="18" charset="2"/>
              </a:rPr>
              <a:t>m</a:t>
            </a: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then</a:t>
            </a: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 i := m + 1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	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else</a:t>
            </a:r>
            <a:r>
              <a:rPr lang="en-US" sz="2800" smtClean="0">
                <a:solidFill>
                  <a:srgbClr val="00FFFF"/>
                </a:solidFill>
                <a:sym typeface="Symbol" pitchFamily="18" charset="2"/>
              </a:rPr>
              <a:t> j := m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end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1600" b="1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the search interval is restricted to 2</a:t>
            </a:r>
            <a:r>
              <a:rPr lang="en-US" sz="2800" baseline="30000" smtClean="0">
                <a:sym typeface="Symbol" pitchFamily="18" charset="2"/>
              </a:rPr>
              <a:t>k-1</a:t>
            </a:r>
            <a:r>
              <a:rPr lang="en-US" sz="2800" smtClean="0">
                <a:sym typeface="Symbol" pitchFamily="18" charset="2"/>
              </a:rPr>
              <a:t> elements, using two comparisons.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22253386-9720-44A7-9A0F-4BF03B26720B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46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Complexity</a:t>
            </a:r>
            <a:endParaRPr lang="en-CA" sz="3600" smtClean="0"/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686800" cy="50292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In the second cycle, the search interval is restricted to 2</a:t>
            </a:r>
            <a:r>
              <a:rPr lang="en-US" sz="2800" baseline="30000" smtClean="0">
                <a:sym typeface="Symbol" pitchFamily="18" charset="2"/>
              </a:rPr>
              <a:t>k-2</a:t>
            </a:r>
            <a:r>
              <a:rPr lang="en-US" sz="2800" smtClean="0">
                <a:sym typeface="Symbol" pitchFamily="18" charset="2"/>
              </a:rPr>
              <a:t> elements, again using two comparisons.</a:t>
            </a:r>
          </a:p>
          <a:p>
            <a:pPr marL="0" indent="0" eaLnBrk="1" hangingPunct="1">
              <a:defRPr/>
            </a:pPr>
            <a:endParaRPr lang="en-US" sz="280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This is repeated until there is only one (2</a:t>
            </a:r>
            <a:r>
              <a:rPr lang="en-US" sz="2800" baseline="30000" smtClean="0">
                <a:sym typeface="Symbol" pitchFamily="18" charset="2"/>
              </a:rPr>
              <a:t>0</a:t>
            </a:r>
            <a:r>
              <a:rPr lang="en-US" sz="2800" smtClean="0">
                <a:sym typeface="Symbol" pitchFamily="18" charset="2"/>
              </a:rPr>
              <a:t>) element left in the search interval. </a:t>
            </a:r>
          </a:p>
          <a:p>
            <a:pPr marL="0" indent="0" eaLnBrk="1" hangingPunct="1">
              <a:defRPr/>
            </a:pPr>
            <a:endParaRPr lang="en-US" sz="280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smtClean="0">
                <a:sym typeface="Symbol" pitchFamily="18" charset="2"/>
              </a:rPr>
              <a:t>At this point 2k comparisons have been conducted.</a:t>
            </a:r>
          </a:p>
          <a:p>
            <a:pPr marL="0" indent="0" eaLnBrk="1" hangingPunct="1">
              <a:defRPr/>
            </a:pPr>
            <a:endParaRPr lang="en-US" sz="2800" smtClean="0">
              <a:sym typeface="Symbol" pitchFamily="18" charset="2"/>
            </a:endParaRP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145A9868-6435-4C8E-8AD4-D6343F1B5041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47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Complexity</a:t>
            </a:r>
            <a:endParaRPr lang="en-CA" sz="360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458200" cy="48006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Then, the comparison 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1600" b="1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while 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(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&lt; j)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1600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exits the loop, and a final comparison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1600" b="1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if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x =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a</a:t>
            </a:r>
            <a:r>
              <a:rPr lang="en-US" sz="2800" baseline="-250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location :=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endParaRPr lang="en-US" sz="2800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16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determines whether the element was found.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Therefore, the overall time complexity of the  binary search algorithm is 2k + 2 = 2 log n + 2.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FA627467-916C-48F4-ADE7-61F84AEC16E3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48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Complexity</a:t>
            </a:r>
            <a:endParaRPr lang="en-CA" sz="3600" smtClean="0"/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458200" cy="47244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In general, we are not so much interested in the time and space complexity for small inputs.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For example, while the difference in time complexity between linear and binary search is meaningless for a sequence with n = 10, it is gigantic for n = 2</a:t>
            </a:r>
            <a:r>
              <a:rPr lang="en-US" sz="2800" baseline="30000" smtClean="0">
                <a:sym typeface="Symbol" pitchFamily="18" charset="2"/>
              </a:rPr>
              <a:t>30</a:t>
            </a:r>
            <a:r>
              <a:rPr lang="en-US" sz="2800" smtClean="0">
                <a:sym typeface="Symbol" pitchFamily="18" charset="2"/>
              </a:rPr>
              <a:t>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smtClean="0">
              <a:sym typeface="Symbol" pitchFamily="18" charset="2"/>
            </a:endParaRP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FC6A5A04-B95F-4847-980D-3847779A3D7F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49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Matrix Multiplication</a:t>
            </a:r>
            <a:endParaRPr lang="en-CA" sz="3600" smtClean="0"/>
          </a:p>
        </p:txBody>
      </p:sp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686800" cy="3505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Let A be an mk matrix and B be a kn matrix.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The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product</a:t>
            </a:r>
            <a:r>
              <a:rPr lang="en-US" sz="2800" smtClean="0">
                <a:sym typeface="Symbol" pitchFamily="18" charset="2"/>
              </a:rPr>
              <a:t> of A and B, denoted by AB, is the mn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matrix with (i, j)th entry equal to the sum of the products of the corresponding elements from the i-th row of A and the j-th column of B.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In other words, if AB = [c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], then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311ED1F3-A0FE-4994-BBB2-96EE224B53FF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303108" name="Object 4"/>
          <p:cNvGraphicFramePr>
            <a:graphicFrameLocks noChangeAspect="1"/>
          </p:cNvGraphicFramePr>
          <p:nvPr/>
        </p:nvGraphicFramePr>
        <p:xfrm>
          <a:off x="762000" y="4267200"/>
          <a:ext cx="6557963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3" imgW="2377386" imgH="426816" progId="Equation.3">
                  <p:embed/>
                </p:oleObj>
              </mc:Choice>
              <mc:Fallback>
                <p:oleObj name="Equation" r:id="rId3" imgW="2377386" imgH="426816" progId="Equation.3">
                  <p:embed/>
                  <p:pic>
                    <p:nvPicPr>
                      <p:cNvPr id="3031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267200"/>
                        <a:ext cx="6557963" cy="1185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045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7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Complexity</a:t>
            </a:r>
            <a:endParaRPr lang="en-CA" sz="3600" smtClean="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458200" cy="2743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For example, let us assume two algorithms A and B that solve the same class of problems.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ym typeface="Symbol" pitchFamily="18" charset="2"/>
              </a:rPr>
              <a:t>The time complexity of A is 5,000n, the one for B is 1.1</a:t>
            </a:r>
            <a:r>
              <a:rPr lang="en-US" sz="2800" baseline="30000" dirty="0" smtClean="0">
                <a:sym typeface="Symbol" pitchFamily="18" charset="2"/>
              </a:rPr>
              <a:t>n</a:t>
            </a:r>
            <a:r>
              <a:rPr lang="en-US" sz="2800" dirty="0" smtClean="0">
                <a:sym typeface="Symbol" pitchFamily="18" charset="2"/>
              </a:rPr>
              <a:t> for an input with n elements.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FEA14661-5DB3-47D3-9639-91EF7DAA9A47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50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Complexity</a:t>
            </a:r>
            <a:endParaRPr lang="en-CA" sz="3600" smtClean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7630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>
                <a:solidFill>
                  <a:srgbClr val="00FFFF"/>
                </a:solidFill>
              </a:rPr>
              <a:t>Comparison:</a:t>
            </a:r>
            <a:r>
              <a:rPr lang="en-US" sz="2800" smtClean="0"/>
              <a:t> time complexity of algorithms A and B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BE7D0CE8-8161-49DF-87B0-44A5DB9460BE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51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sp>
        <p:nvSpPr>
          <p:cNvPr id="177156" name="Text Box 4"/>
          <p:cNvSpPr txBox="1">
            <a:spLocks noChangeArrowheads="1"/>
          </p:cNvSpPr>
          <p:nvPr/>
        </p:nvSpPr>
        <p:spPr bwMode="auto">
          <a:xfrm>
            <a:off x="3200400" y="2438400"/>
            <a:ext cx="2667000" cy="544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Algorithm A</a:t>
            </a:r>
          </a:p>
        </p:txBody>
      </p:sp>
      <p:sp>
        <p:nvSpPr>
          <p:cNvPr id="177157" name="Text Box 5"/>
          <p:cNvSpPr txBox="1">
            <a:spLocks noChangeArrowheads="1"/>
          </p:cNvSpPr>
          <p:nvPr/>
        </p:nvSpPr>
        <p:spPr bwMode="auto">
          <a:xfrm>
            <a:off x="5867400" y="2438400"/>
            <a:ext cx="2667000" cy="544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Algorithm B</a:t>
            </a:r>
          </a:p>
        </p:txBody>
      </p:sp>
      <p:sp>
        <p:nvSpPr>
          <p:cNvPr id="177158" name="Text Box 6"/>
          <p:cNvSpPr txBox="1">
            <a:spLocks noChangeArrowheads="1"/>
          </p:cNvSpPr>
          <p:nvPr/>
        </p:nvSpPr>
        <p:spPr bwMode="auto">
          <a:xfrm>
            <a:off x="533400" y="2438400"/>
            <a:ext cx="2667000" cy="544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Input Size</a:t>
            </a: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533400" y="2971800"/>
            <a:ext cx="2667000" cy="544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</a:p>
        </p:txBody>
      </p:sp>
      <p:sp>
        <p:nvSpPr>
          <p:cNvPr id="177160" name="Text Box 8"/>
          <p:cNvSpPr txBox="1">
            <a:spLocks noChangeArrowheads="1"/>
          </p:cNvSpPr>
          <p:nvPr/>
        </p:nvSpPr>
        <p:spPr bwMode="auto">
          <a:xfrm>
            <a:off x="533400" y="3505200"/>
            <a:ext cx="2667000" cy="544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177161" name="Text Box 9"/>
          <p:cNvSpPr txBox="1">
            <a:spLocks noChangeArrowheads="1"/>
          </p:cNvSpPr>
          <p:nvPr/>
        </p:nvSpPr>
        <p:spPr bwMode="auto">
          <a:xfrm>
            <a:off x="533400" y="4038600"/>
            <a:ext cx="2667000" cy="544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100</a:t>
            </a:r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533400" y="4572000"/>
            <a:ext cx="2667000" cy="544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1,000</a:t>
            </a: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533400" y="5105400"/>
            <a:ext cx="2667000" cy="544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1,000,000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3200400" y="2971800"/>
            <a:ext cx="2667000" cy="544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5,000n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3200400" y="3505200"/>
            <a:ext cx="2667000" cy="544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50,000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3200400" y="4038600"/>
            <a:ext cx="2667000" cy="544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500,000</a:t>
            </a:r>
          </a:p>
        </p:txBody>
      </p:sp>
      <p:sp>
        <p:nvSpPr>
          <p:cNvPr id="177167" name="Text Box 15"/>
          <p:cNvSpPr txBox="1">
            <a:spLocks noChangeArrowheads="1"/>
          </p:cNvSpPr>
          <p:nvPr/>
        </p:nvSpPr>
        <p:spPr bwMode="auto">
          <a:xfrm>
            <a:off x="3200400" y="4572000"/>
            <a:ext cx="2667000" cy="544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5,000,000</a:t>
            </a:r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3200400" y="5105400"/>
            <a:ext cx="2667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5x10</a:t>
            </a:r>
            <a:r>
              <a:rPr lang="en-US" baseline="30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  <a:endParaRPr lang="en-US" baseline="30000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7169" name="Text Box 17"/>
          <p:cNvSpPr txBox="1">
            <a:spLocks noChangeArrowheads="1"/>
          </p:cNvSpPr>
          <p:nvPr/>
        </p:nvSpPr>
        <p:spPr bwMode="auto">
          <a:xfrm>
            <a:off x="5867400" y="2971800"/>
            <a:ext cx="2667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</a:t>
            </a:r>
            <a:r>
              <a:rPr lang="en-US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1.1</a:t>
            </a:r>
            <a:r>
              <a:rPr lang="en-US" baseline="30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</a:t>
            </a:r>
            <a:endParaRPr lang="en-US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7170" name="Text Box 18"/>
          <p:cNvSpPr txBox="1">
            <a:spLocks noChangeArrowheads="1"/>
          </p:cNvSpPr>
          <p:nvPr/>
        </p:nvSpPr>
        <p:spPr bwMode="auto">
          <a:xfrm>
            <a:off x="5867400" y="3505200"/>
            <a:ext cx="2667000" cy="544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77171" name="Text Box 19"/>
          <p:cNvSpPr txBox="1">
            <a:spLocks noChangeArrowheads="1"/>
          </p:cNvSpPr>
          <p:nvPr/>
        </p:nvSpPr>
        <p:spPr bwMode="auto">
          <a:xfrm>
            <a:off x="5867400" y="4572000"/>
            <a:ext cx="2667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2.5x10</a:t>
            </a:r>
            <a:r>
              <a:rPr lang="en-US" baseline="30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41</a:t>
            </a:r>
            <a:endParaRPr lang="en-US" baseline="30000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7172" name="Text Box 20"/>
          <p:cNvSpPr txBox="1">
            <a:spLocks noChangeArrowheads="1"/>
          </p:cNvSpPr>
          <p:nvPr/>
        </p:nvSpPr>
        <p:spPr bwMode="auto">
          <a:xfrm>
            <a:off x="5867400" y="4038600"/>
            <a:ext cx="2667000" cy="544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13,781</a:t>
            </a:r>
          </a:p>
        </p:txBody>
      </p:sp>
      <p:sp>
        <p:nvSpPr>
          <p:cNvPr id="177173" name="Text Box 21"/>
          <p:cNvSpPr txBox="1">
            <a:spLocks noChangeArrowheads="1"/>
          </p:cNvSpPr>
          <p:nvPr/>
        </p:nvSpPr>
        <p:spPr bwMode="auto">
          <a:xfrm>
            <a:off x="5867400" y="5105400"/>
            <a:ext cx="2667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4.8x10</a:t>
            </a:r>
            <a:r>
              <a:rPr lang="en-US" baseline="30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41392</a:t>
            </a:r>
            <a:endParaRPr lang="en-US" baseline="30000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7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77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6" grpId="0"/>
      <p:bldP spid="177157" grpId="0"/>
      <p:bldP spid="177158" grpId="0"/>
      <p:bldP spid="177159" grpId="0"/>
      <p:bldP spid="177160" grpId="0"/>
      <p:bldP spid="177161" grpId="0"/>
      <p:bldP spid="177162" grpId="0"/>
      <p:bldP spid="177163" grpId="0"/>
      <p:bldP spid="177164" grpId="0"/>
      <p:bldP spid="177165" grpId="0"/>
      <p:bldP spid="177166" grpId="0"/>
      <p:bldP spid="177167" grpId="0"/>
      <p:bldP spid="177168" grpId="0"/>
      <p:bldP spid="177169" grpId="0"/>
      <p:bldP spid="177170" grpId="0"/>
      <p:bldP spid="177171" grpId="0"/>
      <p:bldP spid="177172" grpId="0"/>
      <p:bldP spid="17717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Complexity</a:t>
            </a:r>
            <a:endParaRPr lang="en-CA" sz="3600" smtClean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458200" cy="48006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This means that algorithm B cannot be used for large inputs, while running algorithm A is still feasible.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So what is important is the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growth</a:t>
            </a:r>
            <a:r>
              <a:rPr lang="en-US" sz="2800" smtClean="0">
                <a:sym typeface="Symbol" pitchFamily="18" charset="2"/>
              </a:rPr>
              <a:t> of the complexity functions.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The growth of time and space complexity with  increasing input size n is a suitable measure for the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comparison</a:t>
            </a:r>
            <a:r>
              <a:rPr lang="en-US" sz="2800" smtClean="0">
                <a:sym typeface="Symbol" pitchFamily="18" charset="2"/>
              </a:rPr>
              <a:t> of algorithms. 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261C0440-1E9A-4CD0-8EF4-511ACD117077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52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3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The Growth of Functions</a:t>
            </a:r>
            <a:endParaRPr lang="en-CA" sz="3600" smtClean="0"/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44958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A problem that can be solved with polynomial worst-case complexity is called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tractable</a:t>
            </a:r>
            <a:r>
              <a:rPr lang="en-US" sz="2800" smtClean="0">
                <a:sym typeface="Symbol" pitchFamily="18" charset="2"/>
              </a:rPr>
              <a:t>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Problems of higher complexity are called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intractable.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b="1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Problems that no algorithm can solve are called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unsolvable</a:t>
            </a:r>
            <a:r>
              <a:rPr lang="en-US" sz="2800" smtClean="0">
                <a:sym typeface="Symbol" pitchFamily="18" charset="2"/>
              </a:rPr>
              <a:t>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You will find out more about this in CS420.</a:t>
            </a:r>
          </a:p>
          <a:p>
            <a:pPr marL="0" indent="0" eaLnBrk="1" hangingPunct="1">
              <a:spcBef>
                <a:spcPct val="0"/>
              </a:spcBef>
              <a:defRPr/>
            </a:pPr>
            <a:endParaRPr lang="en-US" sz="2800" smtClean="0">
              <a:sym typeface="Symbol" pitchFamily="18" charset="2"/>
            </a:endParaRP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2A9D4304-6730-4CB1-8EEB-3172C11F7FA1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53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12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Complexity Examples</a:t>
            </a:r>
            <a:endParaRPr lang="en-CA" sz="3600" smtClean="0"/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9144000" cy="5181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What does the following algorithm compute?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sz="8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procedure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who_knows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(a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1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,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2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, …,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: integers)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who_knows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:= 0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for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:= 1 to n-1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  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for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j := i+1 to n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      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if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|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a</a:t>
            </a:r>
            <a:r>
              <a:rPr lang="en-US" sz="2800" baseline="-250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–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a</a:t>
            </a:r>
            <a:r>
              <a:rPr lang="en-US" sz="2800" baseline="-25000" dirty="0" err="1" smtClean="0">
                <a:solidFill>
                  <a:srgbClr val="00FFFF"/>
                </a:solidFill>
                <a:sym typeface="Symbol" pitchFamily="18" charset="2"/>
              </a:rPr>
              <a:t>j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| &gt;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who_knows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                  			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who_knows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:= |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a</a:t>
            </a:r>
            <a:r>
              <a:rPr lang="en-US" sz="2800" baseline="-250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–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a</a:t>
            </a:r>
            <a:r>
              <a:rPr lang="en-US" sz="2800" baseline="-25000" dirty="0" err="1" smtClean="0">
                <a:solidFill>
                  <a:srgbClr val="00FFFF"/>
                </a:solidFill>
                <a:sym typeface="Symbol" pitchFamily="18" charset="2"/>
              </a:rPr>
              <a:t>j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|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{</a:t>
            </a:r>
            <a:r>
              <a:rPr lang="en-US" sz="2800" dirty="0" err="1" smtClean="0">
                <a:solidFill>
                  <a:srgbClr val="66FF33"/>
                </a:solidFill>
                <a:sym typeface="Symbol" pitchFamily="18" charset="2"/>
              </a:rPr>
              <a:t>who_knows</a:t>
            </a:r>
            <a:r>
              <a:rPr lang="en-US" sz="2800" dirty="0" smtClean="0">
                <a:solidFill>
                  <a:srgbClr val="66FF33"/>
                </a:solidFill>
                <a:sym typeface="Symbol" pitchFamily="18" charset="2"/>
              </a:rPr>
              <a:t> is the maximum difference between any two numbers in the input sequence}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Comparisons: n-1 + n-2 + n-3 + … + 1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Symbol" pitchFamily="18" charset="2"/>
              </a:rPr>
              <a:t>                     = (n – 1)n/2 = 0.5n</a:t>
            </a:r>
            <a:r>
              <a:rPr lang="en-US" sz="2800" baseline="30000" dirty="0" smtClean="0">
                <a:sym typeface="Symbol" pitchFamily="18" charset="2"/>
              </a:rPr>
              <a:t>2</a:t>
            </a:r>
            <a:r>
              <a:rPr lang="en-US" sz="2800" dirty="0" smtClean="0">
                <a:sym typeface="Symbol" pitchFamily="18" charset="2"/>
              </a:rPr>
              <a:t> – 0.5n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sz="16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Time complexity is O(n</a:t>
            </a:r>
            <a:r>
              <a:rPr lang="en-US" sz="2800" baseline="30000" dirty="0" smtClean="0">
                <a:solidFill>
                  <a:srgbClr val="00FFFF"/>
                </a:solidFill>
                <a:sym typeface="Symbol" pitchFamily="18" charset="2"/>
              </a:rPr>
              <a:t>2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).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D2D2456F-3106-4317-A50E-DC12620FC711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54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03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4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4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4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4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45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45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Complexity Examples</a:t>
            </a:r>
            <a:endParaRPr lang="en-CA" sz="3600" smtClean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915400" cy="54102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Another algorithm solving the same problem:</a:t>
            </a:r>
          </a:p>
          <a:p>
            <a:pPr marL="0" indent="0" eaLnBrk="1" hangingPunct="1">
              <a:defRPr/>
            </a:pPr>
            <a:endParaRPr lang="en-US" sz="800" dirty="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procedure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max_diff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(a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1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,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2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, …,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: integers)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min :=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1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max := a</a:t>
            </a:r>
            <a:r>
              <a:rPr lang="en-US" sz="2800" baseline="-25000" dirty="0" smtClean="0">
                <a:solidFill>
                  <a:srgbClr val="00FFFF"/>
                </a:solidFill>
                <a:sym typeface="Symbol" pitchFamily="18" charset="2"/>
              </a:rPr>
              <a:t>1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for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:= 2 to n</a:t>
            </a: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	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if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a</a:t>
            </a:r>
            <a:r>
              <a:rPr lang="en-US" sz="2800" baseline="-250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&lt; min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min :=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a</a:t>
            </a:r>
            <a:r>
              <a:rPr lang="en-US" sz="2800" baseline="-250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endParaRPr lang="en-US" sz="2800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	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else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if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a</a:t>
            </a:r>
            <a:r>
              <a:rPr lang="en-US" sz="2800" baseline="-250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&gt; max </a:t>
            </a:r>
            <a:r>
              <a:rPr lang="en-US" sz="2800" b="1" dirty="0" smtClean="0">
                <a:solidFill>
                  <a:srgbClr val="00FFFF"/>
                </a:solidFill>
                <a:sym typeface="Symbol" pitchFamily="18" charset="2"/>
              </a:rPr>
              <a:t>then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max := </a:t>
            </a: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a</a:t>
            </a:r>
            <a:r>
              <a:rPr lang="en-US" sz="2800" baseline="-25000" dirty="0" err="1" smtClean="0">
                <a:solidFill>
                  <a:srgbClr val="00FFFF"/>
                </a:solidFill>
                <a:sym typeface="Symbol" pitchFamily="18" charset="2"/>
              </a:rPr>
              <a:t>i</a:t>
            </a:r>
            <a:endParaRPr lang="en-US" sz="2800" dirty="0" smtClean="0">
              <a:solidFill>
                <a:srgbClr val="00FFFF"/>
              </a:solidFill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srgbClr val="00FFFF"/>
                </a:solidFill>
                <a:sym typeface="Symbol" pitchFamily="18" charset="2"/>
              </a:rPr>
              <a:t>max_diff</a:t>
            </a: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 := max - min</a:t>
            </a:r>
          </a:p>
          <a:p>
            <a:pPr marL="0" indent="0" eaLnBrk="1" hangingPunct="1">
              <a:defRPr/>
            </a:pPr>
            <a:r>
              <a:rPr lang="en-US" sz="2800" dirty="0" smtClean="0">
                <a:sym typeface="Symbol" pitchFamily="18" charset="2"/>
              </a:rPr>
              <a:t>Comparisons (worst case): 2n - 2</a:t>
            </a:r>
          </a:p>
          <a:p>
            <a:pPr marL="0" indent="0" eaLnBrk="1" hangingPunct="1">
              <a:defRPr/>
            </a:pPr>
            <a:endParaRPr lang="en-US" sz="800" dirty="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olidFill>
                  <a:srgbClr val="00FFFF"/>
                </a:solidFill>
                <a:sym typeface="Symbol" pitchFamily="18" charset="2"/>
              </a:rPr>
              <a:t>Time complexity is O(n).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DF634381-51AF-49EE-8B1D-996CB36743A0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55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14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5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5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5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5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5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5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5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5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Matrix Multiplication</a:t>
            </a:r>
            <a:endParaRPr lang="en-CA" sz="3600" smtClean="0"/>
          </a:p>
        </p:txBody>
      </p:sp>
      <p:sp>
        <p:nvSpPr>
          <p:cNvPr id="30413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838200"/>
            <a:ext cx="8686800" cy="6096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A more intuitive description of calculating C = AB: </a:t>
            </a:r>
            <a:endParaRPr lang="en-US" sz="2800" b="1" smtClean="0">
              <a:solidFill>
                <a:srgbClr val="00FFFF"/>
              </a:solidFill>
              <a:sym typeface="Symbol" pitchFamily="18" charset="2"/>
            </a:endParaRP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439CE7EE-D608-49AF-BAAC-5B08443A3CC3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6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304132" name="Object 4"/>
          <p:cNvGraphicFramePr>
            <a:graphicFrameLocks noChangeAspect="1"/>
          </p:cNvGraphicFramePr>
          <p:nvPr/>
        </p:nvGraphicFramePr>
        <p:xfrm>
          <a:off x="609600" y="1447800"/>
          <a:ext cx="3140075" cy="188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1135423" imgH="678240" progId="Equation.3">
                  <p:embed/>
                </p:oleObj>
              </mc:Choice>
              <mc:Fallback>
                <p:oleObj name="Equation" r:id="rId3" imgW="1135423" imgH="678240" progId="Equation.3">
                  <p:embed/>
                  <p:pic>
                    <p:nvPicPr>
                      <p:cNvPr id="3041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447800"/>
                        <a:ext cx="3140075" cy="188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33" name="Object 5"/>
          <p:cNvGraphicFramePr>
            <a:graphicFrameLocks noChangeAspect="1"/>
          </p:cNvGraphicFramePr>
          <p:nvPr/>
        </p:nvGraphicFramePr>
        <p:xfrm>
          <a:off x="5029200" y="1600200"/>
          <a:ext cx="2233613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5" imgW="807806" imgH="548640" progId="Equation.3">
                  <p:embed/>
                </p:oleObj>
              </mc:Choice>
              <mc:Fallback>
                <p:oleObj name="Equation" r:id="rId5" imgW="807806" imgH="548640" progId="Equation.3">
                  <p:embed/>
                  <p:pic>
                    <p:nvPicPr>
                      <p:cNvPr id="3041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600200"/>
                        <a:ext cx="2233613" cy="153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34" name="Rectangle 6"/>
          <p:cNvSpPr>
            <a:spLocks noChangeArrowheads="1"/>
          </p:cNvSpPr>
          <p:nvPr/>
        </p:nvSpPr>
        <p:spPr bwMode="auto">
          <a:xfrm>
            <a:off x="304800" y="3352800"/>
            <a:ext cx="868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- Take the first column of B </a:t>
            </a:r>
            <a:endParaRPr lang="en-US" b="1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4135" name="Rectangle 7"/>
          <p:cNvSpPr>
            <a:spLocks noChangeArrowheads="1"/>
          </p:cNvSpPr>
          <p:nvPr/>
        </p:nvSpPr>
        <p:spPr bwMode="auto">
          <a:xfrm>
            <a:off x="1524000" y="1447800"/>
            <a:ext cx="2057400" cy="533400"/>
          </a:xfrm>
          <a:prstGeom prst="rect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4136" name="Rectangle 8"/>
          <p:cNvSpPr>
            <a:spLocks noChangeArrowheads="1"/>
          </p:cNvSpPr>
          <p:nvPr/>
        </p:nvSpPr>
        <p:spPr bwMode="auto">
          <a:xfrm>
            <a:off x="304800" y="3886200"/>
            <a:ext cx="868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Turn it counterclockwise by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90 degrees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and superimpose </a:t>
            </a:r>
            <a:b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it on the first row of A </a:t>
            </a:r>
            <a:endParaRPr lang="en-US" b="1" dirty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4137" name="Rectangle 9"/>
          <p:cNvSpPr>
            <a:spLocks noChangeArrowheads="1"/>
          </p:cNvSpPr>
          <p:nvPr/>
        </p:nvSpPr>
        <p:spPr bwMode="auto">
          <a:xfrm>
            <a:off x="5867400" y="1752600"/>
            <a:ext cx="457200" cy="1219200"/>
          </a:xfrm>
          <a:prstGeom prst="rect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4138" name="Rectangle 10"/>
          <p:cNvSpPr>
            <a:spLocks noChangeArrowheads="1"/>
          </p:cNvSpPr>
          <p:nvPr/>
        </p:nvSpPr>
        <p:spPr bwMode="auto">
          <a:xfrm>
            <a:off x="304800" y="4800600"/>
            <a:ext cx="868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Multiply corresponding entries in A and B and</a:t>
            </a:r>
            <a:b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add the products: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3x2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0x0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1x3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9 </a:t>
            </a:r>
          </a:p>
        </p:txBody>
      </p:sp>
      <p:sp>
        <p:nvSpPr>
          <p:cNvPr id="304139" name="Rectangle 11"/>
          <p:cNvSpPr>
            <a:spLocks noChangeArrowheads="1"/>
          </p:cNvSpPr>
          <p:nvPr/>
        </p:nvSpPr>
        <p:spPr bwMode="auto">
          <a:xfrm>
            <a:off x="304800" y="5715000"/>
            <a:ext cx="868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Enter the result in the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upper-left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corner of C </a:t>
            </a:r>
          </a:p>
        </p:txBody>
      </p:sp>
    </p:spTree>
    <p:extLst>
      <p:ext uri="{BB962C8B-B14F-4D97-AF65-F5344CB8AC3E}">
        <p14:creationId xmlns:p14="http://schemas.microsoft.com/office/powerpoint/2010/main" val="83485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4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4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4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4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4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4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4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4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4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4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4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1" grpId="0" build="p" autoUpdateAnimBg="0"/>
      <p:bldP spid="304134" grpId="0" autoUpdateAnimBg="0"/>
      <p:bldP spid="304135" grpId="0" animBg="1"/>
      <p:bldP spid="304136" grpId="0" autoUpdateAnimBg="0"/>
      <p:bldP spid="304137" grpId="0" animBg="1"/>
      <p:bldP spid="304138" grpId="0" autoUpdateAnimBg="0"/>
      <p:bldP spid="30413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Matrix Multiplication</a:t>
            </a:r>
            <a:endParaRPr lang="en-CA" sz="3600" smtClean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686800" cy="44958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Char char="-"/>
              <a:defRPr/>
            </a:pPr>
            <a:r>
              <a:rPr lang="en-US" sz="2800" smtClean="0">
                <a:sym typeface="Symbol" pitchFamily="18" charset="2"/>
              </a:rPr>
              <a:t> Now superimpose the first column of B on the 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  second, third, …, m-th row of A to obtain the 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  entries in the first column of C (same order).</a:t>
            </a:r>
            <a:br>
              <a:rPr lang="en-US" sz="2800" smtClean="0">
                <a:sym typeface="Symbol" pitchFamily="18" charset="2"/>
              </a:rPr>
            </a:br>
            <a:endParaRPr lang="en-US" sz="28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buFontTx/>
              <a:buChar char="-"/>
              <a:defRPr/>
            </a:pPr>
            <a:r>
              <a:rPr lang="en-US" sz="2800" smtClean="0">
                <a:sym typeface="Symbol" pitchFamily="18" charset="2"/>
              </a:rPr>
              <a:t> Then repeat this procedure with the second, 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   third, …, n-th column of B, to obtain to obtain 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   the remaining columns in C (same order).</a:t>
            </a:r>
            <a:br>
              <a:rPr lang="en-US" sz="2800" smtClean="0">
                <a:sym typeface="Symbol" pitchFamily="18" charset="2"/>
              </a:rPr>
            </a:br>
            <a:endParaRPr lang="en-US" sz="2800" smtClean="0">
              <a:sym typeface="Symbol" pitchFamily="18" charset="2"/>
            </a:endParaRPr>
          </a:p>
          <a:p>
            <a:pPr marL="0" indent="0" eaLnBrk="1" hangingPunct="1">
              <a:spcBef>
                <a:spcPct val="0"/>
              </a:spcBef>
              <a:buFontTx/>
              <a:buChar char="-"/>
              <a:defRPr/>
            </a:pPr>
            <a:r>
              <a:rPr lang="en-US" sz="2800" smtClean="0">
                <a:sym typeface="Symbol" pitchFamily="18" charset="2"/>
              </a:rPr>
              <a:t> After completing this algorithm, the new matrix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  C contains the product AB.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7A0D43FF-13D2-495E-BC57-859251FA1C53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7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07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Matrix Multiplication</a:t>
            </a:r>
            <a:endParaRPr lang="en-CA" sz="3600" smtClean="0"/>
          </a:p>
        </p:txBody>
      </p:sp>
      <p:sp>
        <p:nvSpPr>
          <p:cNvPr id="3061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686800" cy="6096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Let us calculate the complete matrix C: </a:t>
            </a:r>
            <a:endParaRPr lang="en-US" sz="2800" b="1" smtClean="0">
              <a:solidFill>
                <a:srgbClr val="00FFFF"/>
              </a:solidFill>
              <a:sym typeface="Symbol" pitchFamily="18" charset="2"/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DAE180B8-71B0-468F-A58A-C02CCB949D08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8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306180" name="Object 4"/>
          <p:cNvGraphicFramePr>
            <a:graphicFrameLocks noChangeAspect="1"/>
          </p:cNvGraphicFramePr>
          <p:nvPr/>
        </p:nvGraphicFramePr>
        <p:xfrm>
          <a:off x="685800" y="1828800"/>
          <a:ext cx="3140075" cy="188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3" imgW="1135423" imgH="678240" progId="Equation.3">
                  <p:embed/>
                </p:oleObj>
              </mc:Choice>
              <mc:Fallback>
                <p:oleObj name="Equation" r:id="rId3" imgW="1135423" imgH="678240" progId="Equation.3">
                  <p:embed/>
                  <p:pic>
                    <p:nvPicPr>
                      <p:cNvPr id="3061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828800"/>
                        <a:ext cx="3140075" cy="188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6181" name="Object 5"/>
          <p:cNvGraphicFramePr>
            <a:graphicFrameLocks noChangeAspect="1"/>
          </p:cNvGraphicFramePr>
          <p:nvPr/>
        </p:nvGraphicFramePr>
        <p:xfrm>
          <a:off x="5105400" y="1981200"/>
          <a:ext cx="2233613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5" imgW="807806" imgH="548640" progId="Equation.3">
                  <p:embed/>
                </p:oleObj>
              </mc:Choice>
              <mc:Fallback>
                <p:oleObj name="Equation" r:id="rId5" imgW="807806" imgH="548640" progId="Equation.3">
                  <p:embed/>
                  <p:pic>
                    <p:nvPicPr>
                      <p:cNvPr id="3061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981200"/>
                        <a:ext cx="2233613" cy="153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6182" name="Object 6"/>
          <p:cNvGraphicFramePr>
            <a:graphicFrameLocks noChangeAspect="1"/>
          </p:cNvGraphicFramePr>
          <p:nvPr/>
        </p:nvGraphicFramePr>
        <p:xfrm>
          <a:off x="2819400" y="3962400"/>
          <a:ext cx="2546350" cy="20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7" imgW="922126" imgH="754488" progId="Equation.3">
                  <p:embed/>
                </p:oleObj>
              </mc:Choice>
              <mc:Fallback>
                <p:oleObj name="Equation" r:id="rId7" imgW="922126" imgH="754488" progId="Equation.3">
                  <p:embed/>
                  <p:pic>
                    <p:nvPicPr>
                      <p:cNvPr id="30618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962400"/>
                        <a:ext cx="2546350" cy="209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6183" name="Text Box 7"/>
          <p:cNvSpPr txBox="1">
            <a:spLocks noChangeArrowheads="1"/>
          </p:cNvSpPr>
          <p:nvPr/>
        </p:nvSpPr>
        <p:spPr bwMode="auto">
          <a:xfrm>
            <a:off x="3810000" y="4114800"/>
            <a:ext cx="609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9</a:t>
            </a:r>
          </a:p>
        </p:txBody>
      </p:sp>
      <p:sp>
        <p:nvSpPr>
          <p:cNvPr id="306184" name="Text Box 8"/>
          <p:cNvSpPr txBox="1">
            <a:spLocks noChangeArrowheads="1"/>
          </p:cNvSpPr>
          <p:nvPr/>
        </p:nvSpPr>
        <p:spPr bwMode="auto">
          <a:xfrm>
            <a:off x="3810000" y="4572000"/>
            <a:ext cx="609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8</a:t>
            </a:r>
          </a:p>
        </p:txBody>
      </p:sp>
      <p:sp>
        <p:nvSpPr>
          <p:cNvPr id="306185" name="Text Box 9"/>
          <p:cNvSpPr txBox="1">
            <a:spLocks noChangeArrowheads="1"/>
          </p:cNvSpPr>
          <p:nvPr/>
        </p:nvSpPr>
        <p:spPr bwMode="auto">
          <a:xfrm>
            <a:off x="3810000" y="5029200"/>
            <a:ext cx="609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15</a:t>
            </a:r>
          </a:p>
        </p:txBody>
      </p:sp>
      <p:sp>
        <p:nvSpPr>
          <p:cNvPr id="306186" name="Text Box 10"/>
          <p:cNvSpPr txBox="1">
            <a:spLocks noChangeArrowheads="1"/>
          </p:cNvSpPr>
          <p:nvPr/>
        </p:nvSpPr>
        <p:spPr bwMode="auto">
          <a:xfrm>
            <a:off x="3810000" y="5486400"/>
            <a:ext cx="609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-2</a:t>
            </a:r>
          </a:p>
        </p:txBody>
      </p:sp>
      <p:sp>
        <p:nvSpPr>
          <p:cNvPr id="306187" name="Text Box 11"/>
          <p:cNvSpPr txBox="1">
            <a:spLocks noChangeArrowheads="1"/>
          </p:cNvSpPr>
          <p:nvPr/>
        </p:nvSpPr>
        <p:spPr bwMode="auto">
          <a:xfrm>
            <a:off x="4419600" y="4114800"/>
            <a:ext cx="609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7</a:t>
            </a:r>
          </a:p>
        </p:txBody>
      </p:sp>
      <p:sp>
        <p:nvSpPr>
          <p:cNvPr id="306188" name="Text Box 12"/>
          <p:cNvSpPr txBox="1">
            <a:spLocks noChangeArrowheads="1"/>
          </p:cNvSpPr>
          <p:nvPr/>
        </p:nvSpPr>
        <p:spPr bwMode="auto">
          <a:xfrm>
            <a:off x="4419600" y="4572000"/>
            <a:ext cx="609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15</a:t>
            </a:r>
          </a:p>
        </p:txBody>
      </p:sp>
      <p:sp>
        <p:nvSpPr>
          <p:cNvPr id="306189" name="Text Box 13"/>
          <p:cNvSpPr txBox="1">
            <a:spLocks noChangeArrowheads="1"/>
          </p:cNvSpPr>
          <p:nvPr/>
        </p:nvSpPr>
        <p:spPr bwMode="auto">
          <a:xfrm>
            <a:off x="4419600" y="5029200"/>
            <a:ext cx="609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20</a:t>
            </a:r>
          </a:p>
        </p:txBody>
      </p:sp>
      <p:sp>
        <p:nvSpPr>
          <p:cNvPr id="306190" name="Text Box 14"/>
          <p:cNvSpPr txBox="1">
            <a:spLocks noChangeArrowheads="1"/>
          </p:cNvSpPr>
          <p:nvPr/>
        </p:nvSpPr>
        <p:spPr bwMode="auto">
          <a:xfrm>
            <a:off x="4419600" y="5486400"/>
            <a:ext cx="609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-2</a:t>
            </a:r>
          </a:p>
        </p:txBody>
      </p:sp>
    </p:spTree>
    <p:extLst>
      <p:ext uri="{BB962C8B-B14F-4D97-AF65-F5344CB8AC3E}">
        <p14:creationId xmlns:p14="http://schemas.microsoft.com/office/powerpoint/2010/main" val="180036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6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6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6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6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6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6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6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6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6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6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6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6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6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6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6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6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6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6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0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06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06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9" grpId="0" build="p" autoUpdateAnimBg="0"/>
      <p:bldP spid="306183" grpId="0" autoUpdateAnimBg="0"/>
      <p:bldP spid="306184" grpId="0" autoUpdateAnimBg="0"/>
      <p:bldP spid="306185" grpId="0" autoUpdateAnimBg="0"/>
      <p:bldP spid="306186" grpId="0" autoUpdateAnimBg="0"/>
      <p:bldP spid="306187" grpId="0" autoUpdateAnimBg="0"/>
      <p:bldP spid="306188" grpId="0" autoUpdateAnimBg="0"/>
      <p:bldP spid="306189" grpId="0" autoUpdateAnimBg="0"/>
      <p:bldP spid="30619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Identity Matrices</a:t>
            </a:r>
            <a:endParaRPr lang="en-CA" sz="3600" smtClean="0"/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686800" cy="10668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defRPr/>
            </a:pPr>
            <a:r>
              <a:rPr lang="en-US" sz="2800" smtClean="0">
                <a:sym typeface="Symbol" pitchFamily="18" charset="2"/>
              </a:rPr>
              <a:t>The </a:t>
            </a:r>
            <a:r>
              <a:rPr lang="en-US" sz="2800" b="1" smtClean="0">
                <a:solidFill>
                  <a:srgbClr val="00FFFF"/>
                </a:solidFill>
                <a:sym typeface="Symbol" pitchFamily="18" charset="2"/>
              </a:rPr>
              <a:t>identity matrix of order n</a:t>
            </a:r>
            <a:r>
              <a:rPr lang="en-US" sz="2800" smtClean="0">
                <a:sym typeface="Symbol" pitchFamily="18" charset="2"/>
              </a:rPr>
              <a:t> is the nn matrix </a:t>
            </a:r>
            <a:br>
              <a:rPr lang="en-US" sz="2800" smtClean="0">
                <a:sym typeface="Symbol" pitchFamily="18" charset="2"/>
              </a:rPr>
            </a:br>
            <a:r>
              <a:rPr lang="en-US" sz="2800" smtClean="0">
                <a:sym typeface="Symbol" pitchFamily="18" charset="2"/>
              </a:rPr>
              <a:t>I</a:t>
            </a:r>
            <a:r>
              <a:rPr lang="en-US" sz="2800" baseline="-25000" smtClean="0">
                <a:sym typeface="Symbol" pitchFamily="18" charset="2"/>
              </a:rPr>
              <a:t>n</a:t>
            </a:r>
            <a:r>
              <a:rPr lang="en-US" sz="2800" smtClean="0">
                <a:sym typeface="Symbol" pitchFamily="18" charset="2"/>
              </a:rPr>
              <a:t> = [</a:t>
            </a:r>
            <a:r>
              <a:rPr lang="en-US" sz="2800" baseline="-25000" smtClean="0">
                <a:sym typeface="Symbol" pitchFamily="18" charset="2"/>
              </a:rPr>
              <a:t>ij</a:t>
            </a:r>
            <a:r>
              <a:rPr lang="en-US" sz="2800" smtClean="0">
                <a:sym typeface="Symbol" pitchFamily="18" charset="2"/>
              </a:rPr>
              <a:t>], where </a:t>
            </a:r>
            <a:r>
              <a:rPr lang="en-US" sz="2800" baseline="-25000" smtClean="0">
                <a:sym typeface="Symbol" pitchFamily="18" charset="2"/>
              </a:rPr>
              <a:t>ij </a:t>
            </a:r>
            <a:r>
              <a:rPr lang="en-US" sz="2800" smtClean="0">
                <a:sym typeface="Symbol" pitchFamily="18" charset="2"/>
              </a:rPr>
              <a:t>= 1 if i = j and </a:t>
            </a:r>
            <a:r>
              <a:rPr lang="en-US" sz="2800" baseline="-25000" smtClean="0">
                <a:sym typeface="Symbol" pitchFamily="18" charset="2"/>
              </a:rPr>
              <a:t>ij </a:t>
            </a:r>
            <a:r>
              <a:rPr lang="en-US" sz="2800" smtClean="0">
                <a:sym typeface="Symbol" pitchFamily="18" charset="2"/>
              </a:rPr>
              <a:t>= 0 if i  j: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1pPr>
            <a:lvl2pPr marL="742950" indent="-28575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2pPr>
            <a:lvl3pPr marL="11430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3pPr>
            <a:lvl4pPr marL="16002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4pPr>
            <a:lvl5pPr marL="2057400" indent="-228600" eaLnBrk="0" hangingPunct="0"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  <a:sym typeface="Symbol" pitchFamily="18" charset="2"/>
              </a:defRPr>
            </a:lvl9pPr>
          </a:lstStyle>
          <a:p>
            <a:pPr eaLnBrk="1" hangingPunct="1"/>
            <a:fld id="{8530E213-B569-4919-9534-0E2652E81172}" type="slidenum">
              <a:rPr lang="en-CA" sz="1400" smtClean="0">
                <a:solidFill>
                  <a:srgbClr val="00CCFF"/>
                </a:solidFill>
                <a:latin typeface="Times New Roman" pitchFamily="18" charset="0"/>
              </a:rPr>
              <a:pPr eaLnBrk="1" hangingPunct="1"/>
              <a:t>9</a:t>
            </a:fld>
            <a:endParaRPr lang="en-CA" sz="1400" smtClean="0">
              <a:solidFill>
                <a:srgbClr val="00CCFF"/>
              </a:solidFill>
              <a:latin typeface="Times New Roman" pitchFamily="18" charset="0"/>
            </a:endParaRPr>
          </a:p>
        </p:txBody>
      </p:sp>
      <p:graphicFrame>
        <p:nvGraphicFramePr>
          <p:cNvPr id="307204" name="Object 4"/>
          <p:cNvGraphicFramePr>
            <a:graphicFrameLocks noChangeAspect="1"/>
          </p:cNvGraphicFramePr>
          <p:nvPr/>
        </p:nvGraphicFramePr>
        <p:xfrm>
          <a:off x="2743200" y="1981200"/>
          <a:ext cx="2771775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3" imgW="1173457" imgH="1059264" progId="Equation.3">
                  <p:embed/>
                </p:oleObj>
              </mc:Choice>
              <mc:Fallback>
                <p:oleObj name="Equation" r:id="rId3" imgW="1173457" imgH="1059264" progId="Equation.3">
                  <p:embed/>
                  <p:pic>
                    <p:nvPicPr>
                      <p:cNvPr id="3072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981200"/>
                        <a:ext cx="2771775" cy="250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05" name="Rectangle 5"/>
          <p:cNvSpPr>
            <a:spLocks noChangeArrowheads="1"/>
          </p:cNvSpPr>
          <p:nvPr/>
        </p:nvSpPr>
        <p:spPr bwMode="auto">
          <a:xfrm>
            <a:off x="228600" y="4572000"/>
            <a:ext cx="8686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Multiplying an </a:t>
            </a:r>
            <a:r>
              <a:rPr lang="en-US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mxn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matrix A by an identity matrix of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appropriate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size does not change this matrix:</a:t>
            </a:r>
          </a:p>
          <a:p>
            <a:pPr>
              <a:spcBef>
                <a:spcPct val="0"/>
              </a:spcBef>
              <a:defRPr/>
            </a:pPr>
            <a:endParaRPr lang="en-US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0"/>
              </a:spcBef>
              <a:defRPr/>
            </a:pP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AI</a:t>
            </a:r>
            <a:r>
              <a:rPr lang="en-US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A</a:t>
            </a:r>
          </a:p>
        </p:txBody>
      </p:sp>
    </p:spTree>
    <p:extLst>
      <p:ext uri="{BB962C8B-B14F-4D97-AF65-F5344CB8AC3E}">
        <p14:creationId xmlns:p14="http://schemas.microsoft.com/office/powerpoint/2010/main" val="402340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3" grpId="0" build="p" autoUpdateAnimBg="0"/>
      <p:bldP spid="307205" grpId="0" autoUpdateAnimBg="0"/>
    </p:bldLst>
  </p:timing>
</p:sld>
</file>

<file path=ppt/theme/theme1.xml><?xml version="1.0" encoding="utf-8"?>
<a:theme xmlns:a="http://schemas.openxmlformats.org/drawingml/2006/main" name="UMB">
  <a:themeElements>
    <a:clrScheme name="Custom 2">
      <a:dk1>
        <a:srgbClr val="005A8B"/>
      </a:dk1>
      <a:lt1>
        <a:srgbClr val="FFFFFF"/>
      </a:lt1>
      <a:dk2>
        <a:srgbClr val="A0CFEB"/>
      </a:dk2>
      <a:lt2>
        <a:srgbClr val="A79E70"/>
      </a:lt2>
      <a:accent1>
        <a:srgbClr val="D47600"/>
      </a:accent1>
      <a:accent2>
        <a:srgbClr val="988F86"/>
      </a:accent2>
      <a:accent3>
        <a:srgbClr val="C59217"/>
      </a:accent3>
      <a:accent4>
        <a:srgbClr val="A33F1F"/>
      </a:accent4>
      <a:accent5>
        <a:srgbClr val="CDE4F3"/>
      </a:accent5>
      <a:accent6>
        <a:srgbClr val="B28414"/>
      </a:accent6>
      <a:hlink>
        <a:srgbClr val="D47600"/>
      </a:hlink>
      <a:folHlink>
        <a:srgbClr val="A33F1F"/>
      </a:folHlink>
    </a:clrScheme>
    <a:fontScheme name="Blank Presentation">
      <a:majorFont>
        <a:latin typeface="Arial Bold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FFFFFF"/>
        </a:dk1>
        <a:lt1>
          <a:srgbClr val="FFFFFF"/>
        </a:lt1>
        <a:dk2>
          <a:srgbClr val="FFFFFF"/>
        </a:dk2>
        <a:lt2>
          <a:srgbClr val="005A8B"/>
        </a:lt2>
        <a:accent1>
          <a:srgbClr val="A0CFEB"/>
        </a:accent1>
        <a:accent2>
          <a:srgbClr val="C59217"/>
        </a:accent2>
        <a:accent3>
          <a:srgbClr val="FFFFFF"/>
        </a:accent3>
        <a:accent4>
          <a:srgbClr val="DADADA"/>
        </a:accent4>
        <a:accent5>
          <a:srgbClr val="CDE4F3"/>
        </a:accent5>
        <a:accent6>
          <a:srgbClr val="B28414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MB" id="{2ACCC333-872B-43E0-9A78-DB6CA1ED8258}" vid="{B144A003-F932-4EF7-8CF9-7FDB57AD8B2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UMB</Template>
  <TotalTime>4906</TotalTime>
  <Words>2432</Words>
  <Application>Microsoft Office PowerPoint</Application>
  <PresentationFormat>On-screen Show (4:3)</PresentationFormat>
  <Paragraphs>507</Paragraphs>
  <Slides>55</Slides>
  <Notes>0</Notes>
  <HiddenSlides>0</HiddenSlides>
  <MMClips>0</MMClips>
  <ScaleCrop>false</ScaleCrop>
  <HeadingPairs>
    <vt:vector size="10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  <vt:variant>
        <vt:lpstr>Custom Shows</vt:lpstr>
      </vt:variant>
      <vt:variant>
        <vt:i4>1</vt:i4>
      </vt:variant>
    </vt:vector>
  </HeadingPairs>
  <TitlesOfParts>
    <vt:vector size="66" baseType="lpstr">
      <vt:lpstr>Arial</vt:lpstr>
      <vt:lpstr>Arial Bold</vt:lpstr>
      <vt:lpstr>Cambria Math</vt:lpstr>
      <vt:lpstr>Comic Sans MS</vt:lpstr>
      <vt:lpstr>Lucida Grande</vt:lpstr>
      <vt:lpstr>Symbol</vt:lpstr>
      <vt:lpstr>Times New Roman</vt:lpstr>
      <vt:lpstr>ヒラギノ角ゴ Pro W3</vt:lpstr>
      <vt:lpstr>UMB</vt:lpstr>
      <vt:lpstr>Equation</vt:lpstr>
      <vt:lpstr>We will cover these parts of the book (8th edition):  2.6 3.1.1-3.1.3 (up to page 207) 3.2.1-3.2.4 3.3.1, 3.3.2</vt:lpstr>
      <vt:lpstr>Matrices</vt:lpstr>
      <vt:lpstr>Matrices</vt:lpstr>
      <vt:lpstr>Matrix Addition</vt:lpstr>
      <vt:lpstr>Matrix Multiplication</vt:lpstr>
      <vt:lpstr>Matrix Multiplication</vt:lpstr>
      <vt:lpstr>Matrix Multiplication</vt:lpstr>
      <vt:lpstr>Matrix Multiplication</vt:lpstr>
      <vt:lpstr>Identity Matrices</vt:lpstr>
      <vt:lpstr>Powers and Transposes of Matrices</vt:lpstr>
      <vt:lpstr>Powers and Transposes of Matrices</vt:lpstr>
      <vt:lpstr>Zero-One Matrices</vt:lpstr>
      <vt:lpstr>Zero-One Matrices</vt:lpstr>
      <vt:lpstr>Zero-One Matrices</vt:lpstr>
      <vt:lpstr>Zero-One Matrices</vt:lpstr>
      <vt:lpstr>Zero-One Matrices</vt:lpstr>
      <vt:lpstr>Zero-One Matrices</vt:lpstr>
      <vt:lpstr>PowerPoint Presentation</vt:lpstr>
      <vt:lpstr>Algorithms </vt:lpstr>
      <vt:lpstr>Algorithms </vt:lpstr>
      <vt:lpstr>Algorithm Examples</vt:lpstr>
      <vt:lpstr>Algorithm Examples</vt:lpstr>
      <vt:lpstr>Algorithm Examples</vt:lpstr>
      <vt:lpstr>Algorithm Examples</vt:lpstr>
      <vt:lpstr>Algorithm Examples</vt:lpstr>
      <vt:lpstr>Algorithm Examples</vt:lpstr>
      <vt:lpstr>Algorithm Examples</vt:lpstr>
      <vt:lpstr>Algorithm Examples</vt:lpstr>
      <vt:lpstr>Algorithm Examples</vt:lpstr>
      <vt:lpstr>Algorithm Examples</vt:lpstr>
      <vt:lpstr>Algorithm Examples</vt:lpstr>
      <vt:lpstr>The Growth of Functions</vt:lpstr>
      <vt:lpstr>The Growth of Functions</vt:lpstr>
      <vt:lpstr>The Growth of Functions</vt:lpstr>
      <vt:lpstr>The Growth of Functions</vt:lpstr>
      <vt:lpstr>The Growth of Functions</vt:lpstr>
      <vt:lpstr>The Growth of Functions</vt:lpstr>
      <vt:lpstr>The Growth of Combinations of Functions</vt:lpstr>
      <vt:lpstr>Complexity of Algorithms</vt:lpstr>
      <vt:lpstr>Time Complexity</vt:lpstr>
      <vt:lpstr>Time Complexity</vt:lpstr>
      <vt:lpstr>Algorithm Examples</vt:lpstr>
      <vt:lpstr>Complexity</vt:lpstr>
      <vt:lpstr>Reminder: Binary Search Algorithm</vt:lpstr>
      <vt:lpstr>Complexity</vt:lpstr>
      <vt:lpstr>Complexity</vt:lpstr>
      <vt:lpstr>Complexity</vt:lpstr>
      <vt:lpstr>Complexity</vt:lpstr>
      <vt:lpstr>Complexity</vt:lpstr>
      <vt:lpstr>Complexity</vt:lpstr>
      <vt:lpstr>Complexity</vt:lpstr>
      <vt:lpstr>Complexity</vt:lpstr>
      <vt:lpstr>The Growth of Functions</vt:lpstr>
      <vt:lpstr>Complexity Examples</vt:lpstr>
      <vt:lpstr>Complexity Examples</vt:lpstr>
      <vt:lpstr>Custom Show 1</vt:lpstr>
    </vt:vector>
  </TitlesOfParts>
  <Company>York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Pomplun</dc:creator>
  <cp:lastModifiedBy>Ramin Dehghanpoor</cp:lastModifiedBy>
  <cp:revision>129</cp:revision>
  <cp:lastPrinted>2018-10-16T21:13:51Z</cp:lastPrinted>
  <dcterms:created xsi:type="dcterms:W3CDTF">2001-02-24T00:16:35Z</dcterms:created>
  <dcterms:modified xsi:type="dcterms:W3CDTF">2020-06-07T03:33:25Z</dcterms:modified>
</cp:coreProperties>
</file>