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499" r:id="rId2"/>
    <p:sldId id="502" r:id="rId3"/>
    <p:sldId id="503" r:id="rId4"/>
    <p:sldId id="504" r:id="rId5"/>
    <p:sldId id="505" r:id="rId6"/>
    <p:sldId id="506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0" r:id="rId31"/>
    <p:sldId id="531" r:id="rId32"/>
    <p:sldId id="532" r:id="rId33"/>
    <p:sldId id="533" r:id="rId34"/>
    <p:sldId id="534" r:id="rId35"/>
    <p:sldId id="435" r:id="rId36"/>
    <p:sldId id="436" r:id="rId37"/>
    <p:sldId id="437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59" r:id="rId53"/>
    <p:sldId id="460" r:id="rId54"/>
    <p:sldId id="461" r:id="rId55"/>
    <p:sldId id="462" r:id="rId56"/>
    <p:sldId id="463" r:id="rId57"/>
    <p:sldId id="464" r:id="rId58"/>
    <p:sldId id="465" r:id="rId59"/>
    <p:sldId id="478" r:id="rId60"/>
    <p:sldId id="479" r:id="rId61"/>
    <p:sldId id="480" r:id="rId62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5A8B"/>
    <a:srgbClr val="FF3300"/>
    <a:srgbClr val="66FF33"/>
    <a:srgbClr val="00CC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0929"/>
  </p:normalViewPr>
  <p:slideViewPr>
    <p:cSldViewPr>
      <p:cViewPr varScale="1">
        <p:scale>
          <a:sx n="78" d="100"/>
          <a:sy n="78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7740-3BD6-4856-967C-8FF5E9A70EA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99D4-5E40-4FF3-A106-E9EAD215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03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A99C076-03FF-44A6-AF66-C6BC667873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106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848600" cy="1143000"/>
          </a:xfrm>
        </p:spPr>
        <p:txBody>
          <a:bodyPr anchor="b"/>
          <a:lstStyle>
            <a:lvl1pPr>
              <a:defRPr sz="4000"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4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3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6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58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9470A6-4344-4377-8F42-A13160FDD3D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83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4258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 screen for pp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76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4147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 sz="2000">
          <a:solidFill>
            <a:srgbClr val="005A8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SzPct val="75000"/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We will cover these parts of the book (8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edition):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latin typeface="+mn-lt"/>
              </a:rPr>
              <a:t>4.1, 4.2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latin typeface="+mn-lt"/>
              </a:rPr>
              <a:t>4.3.1-4.3.3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4.3.6-4.3.8</a:t>
            </a:r>
            <a:r>
              <a:rPr lang="en-US" sz="2400" smtClean="0">
                <a:latin typeface="+mn-lt"/>
              </a:rPr>
              <a:t/>
            </a:r>
            <a:br>
              <a:rPr lang="en-US" sz="2400" smtClean="0">
                <a:latin typeface="+mn-lt"/>
              </a:rPr>
            </a:br>
            <a:r>
              <a:rPr lang="en-US" sz="2400" smtClean="0">
                <a:latin typeface="+mn-lt"/>
              </a:rPr>
              <a:t>5.1.1-5.1.7</a:t>
            </a:r>
            <a:endParaRPr lang="en-CA" sz="2400" dirty="0" smtClean="0">
              <a:latin typeface="+mn-lt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554B5E6-D35F-4581-8637-8FF7370EB20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Congruences</a:t>
            </a:r>
            <a:endParaRPr lang="en-CA" sz="3600" smtClean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Is it true that 46  68 (mod 11) 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Yes, because 11 | (46 – 68).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Is it true that 46  68 (mod 22)?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Yes, because 22 | (46 – 68).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For which integers z is it true that z  12 (mod 10)?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It is true for any z{…,-28, -18, -8, 2, 12, 22, 32, …}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800" smtClean="0">
                <a:sym typeface="Symbol" pitchFamily="18" charset="2"/>
              </a:rPr>
              <a:t> Let m be a positive integer. The integers a and b are congruent modulo m if and only if there is an integer k such that a = b + km.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7D3621A-F8C2-45B1-84B7-FF21E6E8D59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6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6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Congruences</a:t>
            </a:r>
            <a:endParaRPr lang="en-CA" sz="3600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800" smtClean="0">
                <a:sym typeface="Symbol" pitchFamily="18" charset="2"/>
              </a:rPr>
              <a:t> Let m be a positive integer.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If a  b (mod m) and c  d (mod m), then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a + c  b + d (mod m) and ac  bd (mod m).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Proof:</a:t>
            </a:r>
            <a:r>
              <a:rPr lang="en-US" sz="2800" smtClean="0">
                <a:sym typeface="Symbol" pitchFamily="18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We know that a  b (mod m) and c  d (mod m) implies that there are integers s and t with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b = a + sm and d = c + tm.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Therefore,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b + d = (a + sm) + (c + tm) = (a + c) + m(s + t) and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bd = (a + sm)(c + tm) = ac + m(at + cs + stm).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Hence, a + c  b + d (mod m) and ac  bd (mod m).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38BE2BF-D583-4FA3-B78A-99DD6DA254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Congruences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143000"/>
                <a:ext cx="8686800" cy="4953000"/>
              </a:xfrm>
            </p:spPr>
            <p:txBody>
              <a:bodyPr/>
              <a:lstStyle/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be a positive integer and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be integers. Then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err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dirty="0" err="1">
                                <a:latin typeface="Cambria Math" panose="02040503050406030204" pitchFamily="18" charset="0"/>
                              </a:rPr>
                              <m:t>𝒎𝒐𝒅</m:t>
                            </m:r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 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dirty="0" err="1">
                                <a:latin typeface="Cambria Math" panose="02040503050406030204" pitchFamily="18" charset="0"/>
                              </a:rPr>
                              <m:t>𝒎𝒐𝒅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err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i="1" dirty="0">
                  <a:latin typeface="+mn-lt"/>
                </a:endParaRPr>
              </a:p>
              <a:p>
                <a:r>
                  <a:rPr lang="en-US" sz="2800" dirty="0"/>
                  <a:t>and</a:t>
                </a:r>
              </a:p>
              <a:p>
                <a:pPr lvl="1"/>
                <a:r>
                  <a:rPr lang="en-US" sz="2800" i="1" dirty="0">
                    <a:latin typeface="+mn-lt"/>
                  </a:rPr>
                  <a:t>ab </a:t>
                </a:r>
                <a:r>
                  <a:rPr lang="en-US" sz="2800" b="1" dirty="0" smtClean="0">
                    <a:latin typeface="+mn-lt"/>
                  </a:rPr>
                  <a:t>mod </a:t>
                </a:r>
                <a:r>
                  <a:rPr lang="en-US" sz="2800" i="1" dirty="0" smtClean="0">
                    <a:latin typeface="+mn-lt"/>
                  </a:rPr>
                  <a:t>m </a:t>
                </a:r>
                <a:r>
                  <a:rPr lang="en-US" sz="2800" dirty="0">
                    <a:latin typeface="+mn-lt"/>
                  </a:rPr>
                  <a:t>= ((</a:t>
                </a:r>
                <a:r>
                  <a:rPr lang="en-US" sz="2800" i="1" dirty="0">
                    <a:latin typeface="+mn-lt"/>
                  </a:rPr>
                  <a:t>a </a:t>
                </a:r>
                <a:r>
                  <a:rPr lang="en-US" sz="2800" b="1" dirty="0" smtClean="0">
                    <a:latin typeface="+mn-lt"/>
                  </a:rPr>
                  <a:t>mod </a:t>
                </a:r>
                <a:r>
                  <a:rPr lang="en-US" sz="2800" i="1" dirty="0" smtClean="0">
                    <a:latin typeface="+mn-lt"/>
                  </a:rPr>
                  <a:t>m</a:t>
                </a:r>
                <a:r>
                  <a:rPr lang="en-US" sz="2800" dirty="0" smtClean="0">
                    <a:latin typeface="+mn-lt"/>
                  </a:rPr>
                  <a:t>)(</a:t>
                </a:r>
                <a:r>
                  <a:rPr lang="en-US" sz="2800" i="1" dirty="0">
                    <a:latin typeface="+mn-lt"/>
                  </a:rPr>
                  <a:t>b </a:t>
                </a:r>
                <a:r>
                  <a:rPr lang="en-US" sz="2800" b="1" dirty="0" smtClean="0">
                    <a:latin typeface="+mn-lt"/>
                  </a:rPr>
                  <a:t>mod </a:t>
                </a:r>
                <a:r>
                  <a:rPr lang="en-US" sz="2800" i="1" dirty="0" smtClean="0">
                    <a:latin typeface="+mn-lt"/>
                  </a:rPr>
                  <a:t>m</a:t>
                </a:r>
                <a:r>
                  <a:rPr lang="en-US" sz="2800" dirty="0">
                    <a:latin typeface="+mn-lt"/>
                  </a:rPr>
                  <a:t>)) </a:t>
                </a:r>
                <a:r>
                  <a:rPr lang="en-US" sz="2800" b="1" dirty="0" smtClean="0">
                    <a:latin typeface="+mn-lt"/>
                  </a:rPr>
                  <a:t>mod </a:t>
                </a:r>
                <a:r>
                  <a:rPr lang="en-US" sz="2800" i="1" dirty="0" smtClean="0">
                    <a:latin typeface="+mn-lt"/>
                  </a:rPr>
                  <a:t>m</a:t>
                </a:r>
                <a:r>
                  <a:rPr lang="en-US" sz="2800" i="1" dirty="0">
                    <a:latin typeface="+mn-lt"/>
                  </a:rPr>
                  <a:t>.</a:t>
                </a:r>
                <a:endParaRPr lang="en-US" sz="2800" dirty="0" smtClean="0"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39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4953000"/>
              </a:xfrm>
              <a:blipFill>
                <a:blip r:embed="rId2"/>
                <a:stretch>
                  <a:fillRect l="-1404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38BE2BF-D583-4FA3-B78A-99DD6DA254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961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152400"/>
                <a:ext cx="7772400" cy="7620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3600" b="1" dirty="0" smtClean="0">
                    <a:latin typeface="+mn-lt"/>
                  </a:rPr>
                  <a:t>Arithmetic Modulo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CA" sz="3600" b="1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396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7772400" cy="762000"/>
              </a:xfrm>
              <a:blipFill>
                <a:blip r:embed="rId2"/>
                <a:stretch>
                  <a:fillRect l="-2431" t="-12000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143000"/>
                <a:ext cx="8686800" cy="4953000"/>
              </a:xfrm>
            </p:spPr>
            <p:txBody>
              <a:bodyPr/>
              <a:lstStyle/>
              <a:p>
                <a:r>
                  <a:rPr lang="en-US" sz="2400" dirty="0" smtClean="0"/>
                  <a:t>We can define arithmetic operations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dirty="0"/>
                  <a:t>, the set of nonnegative integers less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, that </a:t>
                </a:r>
                <a:r>
                  <a:rPr lang="en-US" sz="2400" dirty="0" smtClean="0"/>
                  <a:t>is, the set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 smtClean="0"/>
              </a:p>
              <a:p>
                <a:endParaRPr lang="en-US" sz="2400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r>
                  <a:rPr lang="en-US" sz="2400" dirty="0" smtClean="0">
                    <a:solidFill>
                      <a:srgbClr val="00FFFF"/>
                    </a:solidFill>
                    <a:sym typeface="Symbol" pitchFamily="18" charset="2"/>
                  </a:rPr>
                  <a:t>Addition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1" i="1" dirty="0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dirty="0" smtClean="0">
                    <a:solidFill>
                      <a:srgbClr val="00FFFF"/>
                    </a:solidFill>
                    <a:sym typeface="Symbol" pitchFamily="18" charset="2"/>
                  </a:rPr>
                  <a:t>Multiplication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1" i="1" dirty="0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 smtClean="0">
                  <a:sym typeface="Symbol" pitchFamily="18" charset="2"/>
                </a:endParaRPr>
              </a:p>
              <a:p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dirty="0" smtClean="0">
                    <a:solidFill>
                      <a:srgbClr val="00FFFF"/>
                    </a:solidFill>
                    <a:sym typeface="Symbol" pitchFamily="18" charset="2"/>
                  </a:rPr>
                  <a:t>Example</a:t>
                </a:r>
                <a:r>
                  <a:rPr lang="en-US" sz="2400" dirty="0" smtClean="0">
                    <a:sym typeface="Symbol" pitchFamily="18" charset="2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7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5</m:t>
                    </m:r>
                  </m:oMath>
                </a14:m>
                <a:endParaRPr lang="en-US" sz="2400" b="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7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7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9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𝑚𝑜𝑑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11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63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𝑚𝑜𝑑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11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8</m:t>
                    </m:r>
                  </m:oMath>
                </a14:m>
                <a:endParaRPr lang="en-US" sz="2400" dirty="0"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24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39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4953000"/>
              </a:xfrm>
              <a:blipFill>
                <a:blip r:embed="rId3"/>
                <a:stretch>
                  <a:fillRect l="-1053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38BE2BF-D583-4FA3-B78A-99DD6DA254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2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961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152400"/>
                <a:ext cx="7772400" cy="7620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3600" b="1" dirty="0" smtClean="0">
                    <a:latin typeface="+mn-lt"/>
                  </a:rPr>
                  <a:t>Arithmetic Modulo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CA" sz="3600" b="1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396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7772400" cy="762000"/>
              </a:xfrm>
              <a:blipFill>
                <a:blip r:embed="rId2"/>
                <a:stretch>
                  <a:fillRect l="-2431" t="-12000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143000"/>
                <a:ext cx="8686800" cy="5334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>
                    <a:sym typeface="Symbol" pitchFamily="18" charset="2"/>
                  </a:rPr>
                  <a:t> satisfy these properties: (if </a:t>
                </a:r>
                <a:r>
                  <a:rPr lang="en-US" sz="2400" dirty="0" err="1" smtClean="0">
                    <a:sym typeface="Symbol" pitchFamily="18" charset="2"/>
                  </a:rPr>
                  <a:t>a,b,c</a:t>
                </a:r>
                <a:r>
                  <a:rPr lang="en-US" sz="2400" dirty="0" smtClean="0">
                    <a:sym typeface="Symbol" pitchFamily="18" charset="2"/>
                  </a:rPr>
                  <a:t>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>
                    <a:sym typeface="Symbol" pitchFamily="18" charset="2"/>
                  </a:rPr>
                  <a:t>)</a:t>
                </a:r>
              </a:p>
              <a:p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Closure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Associativity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b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b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Commutativity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Identity elements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:r>
                  <a:rPr lang="en-US" sz="2400" dirty="0"/>
                  <a:t>The elements 0 and 1 are identity elements for addition and </a:t>
                </a:r>
                <a:r>
                  <a:rPr lang="en-US" sz="2400" dirty="0" smtClean="0"/>
                  <a:t>multiplication modulo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respectively.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Additive inverses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is an additive inverse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modulo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smtClean="0"/>
                  <a:t>and 0 </a:t>
                </a:r>
                <a:r>
                  <a:rPr lang="en-US" sz="2400" dirty="0"/>
                  <a:t>is its own additive inverse. </a:t>
                </a:r>
                <a:r>
                  <a:rPr lang="en-US" sz="2400" dirty="0" smtClean="0"/>
                  <a:t>That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1" dirty="0" err="1" smtClean="0">
                    <a:solidFill>
                      <a:srgbClr val="00FFFF"/>
                    </a:solidFill>
                    <a:sym typeface="Symbol" pitchFamily="18" charset="2"/>
                  </a:rPr>
                  <a:t>Distributivity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39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5334000"/>
              </a:xfrm>
              <a:blipFill>
                <a:blip r:embed="rId3"/>
                <a:stretch>
                  <a:fillRect l="-1053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38BE2BF-D583-4FA3-B78A-99DD6DA254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Representations of Integers</a:t>
            </a:r>
            <a:endParaRPr lang="en-CA" sz="3600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Let b be a positive integer greater than 1.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Then if n is a positive integer, it can be expressed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uniquely</a:t>
            </a:r>
            <a:r>
              <a:rPr lang="en-US" sz="2800" smtClean="0">
                <a:sym typeface="Symbol" pitchFamily="18" charset="2"/>
              </a:rPr>
              <a:t> in the form: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n = a</a:t>
            </a:r>
            <a:r>
              <a:rPr lang="en-US" sz="2800" baseline="-25000" smtClean="0">
                <a:sym typeface="Symbol" pitchFamily="18" charset="2"/>
              </a:rPr>
              <a:t>k</a:t>
            </a:r>
            <a:r>
              <a:rPr lang="en-US" sz="2800" smtClean="0">
                <a:sym typeface="Symbol" pitchFamily="18" charset="2"/>
              </a:rPr>
              <a:t>b</a:t>
            </a:r>
            <a:r>
              <a:rPr lang="en-US" sz="2800" baseline="30000" smtClean="0">
                <a:sym typeface="Symbol" pitchFamily="18" charset="2"/>
              </a:rPr>
              <a:t>k</a:t>
            </a:r>
            <a:r>
              <a:rPr lang="en-US" sz="2800" smtClean="0">
                <a:sym typeface="Symbol" pitchFamily="18" charset="2"/>
              </a:rPr>
              <a:t> + a</a:t>
            </a:r>
            <a:r>
              <a:rPr lang="en-US" sz="2800" baseline="-25000" smtClean="0">
                <a:sym typeface="Symbol" pitchFamily="18" charset="2"/>
              </a:rPr>
              <a:t>k-1</a:t>
            </a:r>
            <a:r>
              <a:rPr lang="en-US" sz="2800" smtClean="0">
                <a:sym typeface="Symbol" pitchFamily="18" charset="2"/>
              </a:rPr>
              <a:t>b</a:t>
            </a:r>
            <a:r>
              <a:rPr lang="en-US" sz="2800" baseline="30000" smtClean="0">
                <a:sym typeface="Symbol" pitchFamily="18" charset="2"/>
              </a:rPr>
              <a:t>k-1</a:t>
            </a:r>
            <a:r>
              <a:rPr lang="en-US" sz="2800" smtClean="0">
                <a:sym typeface="Symbol" pitchFamily="18" charset="2"/>
              </a:rPr>
              <a:t> + … + 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b + 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where k is a nonnegative integer,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, 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, …, a</a:t>
            </a:r>
            <a:r>
              <a:rPr lang="en-US" sz="2800" baseline="-25000" smtClean="0">
                <a:sym typeface="Symbol" pitchFamily="18" charset="2"/>
              </a:rPr>
              <a:t>k</a:t>
            </a:r>
            <a:r>
              <a:rPr lang="en-US" sz="2800" smtClean="0">
                <a:sym typeface="Symbol" pitchFamily="18" charset="2"/>
              </a:rPr>
              <a:t> are nonnegative integers less than b,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and a</a:t>
            </a:r>
            <a:r>
              <a:rPr lang="en-US" sz="2800" baseline="-25000" smtClean="0">
                <a:sym typeface="Symbol" pitchFamily="18" charset="2"/>
              </a:rPr>
              <a:t>k</a:t>
            </a:r>
            <a:r>
              <a:rPr lang="en-US" sz="2800" smtClean="0">
                <a:sym typeface="Symbol" pitchFamily="18" charset="2"/>
              </a:rPr>
              <a:t>  0.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 for b=10: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859 = 810</a:t>
            </a:r>
            <a:r>
              <a:rPr lang="en-US" sz="2800" baseline="30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+ 510</a:t>
            </a:r>
            <a:r>
              <a:rPr lang="en-US" sz="2800" baseline="30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+ 910</a:t>
            </a:r>
            <a:r>
              <a:rPr lang="en-US" sz="2800" baseline="30000" smtClean="0">
                <a:sym typeface="Symbol" pitchFamily="18" charset="2"/>
              </a:rPr>
              <a:t>0</a:t>
            </a:r>
            <a:endParaRPr lang="en-US" sz="2800" smtClean="0">
              <a:sym typeface="Symbol" pitchFamily="18" charset="2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ABD4231-7D12-4417-885A-61C78CEBF1C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Representations of Integers</a:t>
            </a:r>
            <a:endParaRPr lang="en-CA" sz="3600" smtClean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 for b=2 (binary expansion):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(10110)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= 12</a:t>
            </a:r>
            <a:r>
              <a:rPr lang="en-US" sz="2800" baseline="30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 + 12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+ 12</a:t>
            </a:r>
            <a:r>
              <a:rPr lang="en-US" sz="2800" baseline="30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(22)</a:t>
            </a:r>
            <a:r>
              <a:rPr lang="en-US" sz="2800" baseline="-25000" dirty="0" smtClean="0">
                <a:sym typeface="Symbol" pitchFamily="18" charset="2"/>
              </a:rPr>
              <a:t>10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 for b=16 (hexadecimal expansion):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(we use letters A to F to indicate numbers 10 to 15)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(3A0F)</a:t>
            </a:r>
            <a:r>
              <a:rPr lang="en-US" sz="2800" baseline="-25000" dirty="0" smtClean="0">
                <a:sym typeface="Symbol" pitchFamily="18" charset="2"/>
              </a:rPr>
              <a:t>16</a:t>
            </a:r>
            <a:r>
              <a:rPr lang="en-US" sz="2800" dirty="0" smtClean="0">
                <a:sym typeface="Symbol" pitchFamily="18" charset="2"/>
              </a:rPr>
              <a:t> = 316</a:t>
            </a:r>
            <a:r>
              <a:rPr lang="en-US" sz="2800" baseline="30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+ 1016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+ 1516</a:t>
            </a:r>
            <a:r>
              <a:rPr lang="en-US" sz="2800" baseline="30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= (14863)</a:t>
            </a:r>
            <a:r>
              <a:rPr lang="en-US" sz="2800" baseline="-25000" dirty="0" smtClean="0">
                <a:sym typeface="Symbol" pitchFamily="18" charset="2"/>
              </a:rPr>
              <a:t>10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aseline="-250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 for b=8 (octal expansion)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b="1" baseline="-25000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(7016)</a:t>
            </a:r>
            <a:r>
              <a:rPr lang="en-US" sz="2800" baseline="-25000" dirty="0" smtClean="0">
                <a:sym typeface="Symbol" pitchFamily="18" charset="2"/>
              </a:rPr>
              <a:t>8</a:t>
            </a:r>
            <a:r>
              <a:rPr lang="en-US" sz="2800" dirty="0" smtClean="0">
                <a:sym typeface="Symbol" pitchFamily="18" charset="2"/>
              </a:rPr>
              <a:t>= 78</a:t>
            </a:r>
            <a:r>
              <a:rPr lang="en-US" sz="2800" baseline="30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+ </a:t>
            </a:r>
            <a:r>
              <a:rPr lang="en-US" sz="2800" dirty="0" smtClean="0">
                <a:sym typeface="Symbol" pitchFamily="18" charset="2"/>
              </a:rPr>
              <a:t>18</a:t>
            </a:r>
            <a:r>
              <a:rPr lang="en-US" sz="2800" baseline="30000" dirty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+ </a:t>
            </a:r>
            <a:r>
              <a:rPr lang="en-US" sz="2800" dirty="0" smtClean="0">
                <a:sym typeface="Symbol" pitchFamily="18" charset="2"/>
              </a:rPr>
              <a:t>68</a:t>
            </a:r>
            <a:r>
              <a:rPr lang="en-US" sz="2800" baseline="30000" dirty="0" smtClean="0">
                <a:sym typeface="Symbol" pitchFamily="18" charset="2"/>
              </a:rPr>
              <a:t>0 </a:t>
            </a:r>
            <a:r>
              <a:rPr lang="en-US" sz="2800" dirty="0" smtClean="0">
                <a:sym typeface="Symbol" pitchFamily="18" charset="2"/>
              </a:rPr>
              <a:t>= 3598</a:t>
            </a:r>
            <a:endParaRPr lang="en-US" sz="2800" baseline="-25000" dirty="0">
              <a:sym typeface="Symbol" pitchFamily="18" charset="2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946EB6B-6175-471B-AF60-E53EBB895B1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Representations of Integers</a:t>
            </a:r>
            <a:endParaRPr lang="en-CA" sz="3600" smtClean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915400" cy="556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How can we construct the base b expansion of an integer n?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First, divide n by b to obtain a quotient q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and remainder 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, that is,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n = bq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 + a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, where 0  a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 &lt; b.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9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 remainder 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is the rightmost digit in the base b expansion of n.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Next, divide q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by b to obtain: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q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 = bq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1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 + a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1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, where 0  a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1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 &lt; b.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9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is the second digit from the right in the base b expansion of n. Continue this process until you obtain a quotient equal to zero.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BB435DA-E611-481D-8ACB-9BA784702F6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Representations of Integers</a:t>
            </a:r>
            <a:endParaRPr lang="en-CA" sz="3600" smtClean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915400" cy="5257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What is the base 8 expansion of (12345)</a:t>
            </a:r>
            <a:r>
              <a:rPr lang="en-US" sz="2800" baseline="-25000" smtClean="0">
                <a:sym typeface="Symbol" pitchFamily="18" charset="2"/>
              </a:rPr>
              <a:t>10  </a:t>
            </a:r>
            <a:r>
              <a:rPr lang="en-US" sz="2800" smtClean="0">
                <a:sym typeface="Symbol" pitchFamily="18" charset="2"/>
              </a:rPr>
              <a:t>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First, divide 12345 by 8: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12345 = 81543 + 1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1543 = 8192 + 7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192 = 824 + 0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24 = 83 + 0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3 = 80 + 3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The result is: (12345)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10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 = (30071)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8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.</a:t>
            </a:r>
            <a:r>
              <a:rPr lang="en-US" sz="2800" smtClean="0">
                <a:sym typeface="Symbol" pitchFamily="18" charset="2"/>
              </a:rPr>
              <a:t> 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FFEDF49-BD6B-4647-8182-B00EEE82D59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Representations of Integers</a:t>
            </a:r>
            <a:endParaRPr lang="en-CA" sz="3600" smtClean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915400" cy="5257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procedure </a:t>
            </a:r>
            <a:r>
              <a:rPr lang="en-US" sz="2800" dirty="0" err="1" smtClean="0">
                <a:sym typeface="Symbol" pitchFamily="18" charset="2"/>
              </a:rPr>
              <a:t>base_b_expansion</a:t>
            </a:r>
            <a:r>
              <a:rPr lang="en-US" sz="2800" dirty="0" smtClean="0">
                <a:sym typeface="Symbol" pitchFamily="18" charset="2"/>
              </a:rPr>
              <a:t>(n, b: positive integers)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q := n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k := 0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while</a:t>
            </a:r>
            <a:r>
              <a:rPr lang="en-US" sz="2800" dirty="0" smtClean="0">
                <a:sym typeface="Symbol" pitchFamily="18" charset="2"/>
              </a:rPr>
              <a:t> q  0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begin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	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k</a:t>
            </a:r>
            <a:r>
              <a:rPr lang="en-US" sz="2800" dirty="0" smtClean="0">
                <a:sym typeface="Symbol" pitchFamily="18" charset="2"/>
              </a:rPr>
              <a:t> := q mod b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	q := q/b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	k := k + 1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end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return </a:t>
            </a:r>
            <a:r>
              <a:rPr lang="en-US" sz="2800" dirty="0">
                <a:sym typeface="Symbol" pitchFamily="18" charset="2"/>
              </a:rPr>
              <a:t>(a</a:t>
            </a:r>
            <a:r>
              <a:rPr lang="en-US" sz="2800" baseline="-25000" dirty="0">
                <a:sym typeface="Symbol" pitchFamily="18" charset="2"/>
              </a:rPr>
              <a:t>k-1</a:t>
            </a:r>
            <a:r>
              <a:rPr lang="en-US" sz="2800" dirty="0">
                <a:sym typeface="Symbol" pitchFamily="18" charset="2"/>
              </a:rPr>
              <a:t> … a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a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66FF33"/>
                </a:solidFill>
                <a:sym typeface="Symbol" pitchFamily="18" charset="2"/>
              </a:rPr>
              <a:t>{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the base b expansion of n is (a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k-1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 … a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1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0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)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b 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}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E2807C2-B5CD-497F-8D12-C6242F9EE1E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2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Now let us study some…</a:t>
            </a:r>
            <a:endParaRPr lang="en-CA" dirty="0" smtClean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0" y="2819400"/>
            <a:ext cx="9144000" cy="16764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defRPr/>
            </a:pPr>
            <a:r>
              <a:rPr lang="en-US" sz="8000" dirty="0" smtClean="0">
                <a:solidFill>
                  <a:srgbClr val="00FFFF"/>
                </a:solidFill>
                <a:sym typeface="Symbol" pitchFamily="18" charset="2"/>
              </a:rPr>
              <a:t>Number Theory</a:t>
            </a: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EB195BC-F02D-4C27-B233-89F94714E74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Conversion between Binary, Octal, and Hexadecimal expansion</a:t>
            </a:r>
            <a:endParaRPr lang="en-CA" sz="4000" dirty="0" smtClean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915400" cy="5257800"/>
          </a:xfrm>
        </p:spPr>
        <p:txBody>
          <a:bodyPr/>
          <a:lstStyle/>
          <a:p>
            <a:r>
              <a:rPr lang="en-US" sz="2400" dirty="0"/>
              <a:t>Conversion between binary and octal and between binary </a:t>
            </a:r>
            <a:r>
              <a:rPr lang="en-US" sz="2400" dirty="0" smtClean="0"/>
              <a:t> and </a:t>
            </a:r>
            <a:r>
              <a:rPr lang="en-US" sz="2400" dirty="0"/>
              <a:t>hexadecimal expansions is </a:t>
            </a:r>
            <a:r>
              <a:rPr lang="en-US" sz="2400" dirty="0" smtClean="0"/>
              <a:t>extremely easy </a:t>
            </a:r>
            <a:r>
              <a:rPr lang="en-US" sz="2400" dirty="0"/>
              <a:t>because </a:t>
            </a:r>
            <a:r>
              <a:rPr lang="en-US" sz="2400" dirty="0" smtClean="0"/>
              <a:t> each </a:t>
            </a:r>
            <a:r>
              <a:rPr lang="en-US" sz="2400" dirty="0"/>
              <a:t>octal digit corresponds to </a:t>
            </a:r>
            <a:r>
              <a:rPr lang="en-US" sz="2400" dirty="0" smtClean="0"/>
              <a:t>a  </a:t>
            </a:r>
            <a:r>
              <a:rPr lang="en-US" sz="2400" dirty="0"/>
              <a:t>block of three binary digits and each </a:t>
            </a:r>
            <a:r>
              <a:rPr lang="en-US" sz="2400" dirty="0" smtClean="0"/>
              <a:t>hexadecimal digit </a:t>
            </a:r>
            <a:r>
              <a:rPr lang="en-US" sz="2400" dirty="0"/>
              <a:t>corresponds to a block of four binary </a:t>
            </a:r>
            <a:r>
              <a:rPr lang="en-US" sz="2400" dirty="0" smtClean="0"/>
              <a:t>digits, </a:t>
            </a:r>
            <a:r>
              <a:rPr lang="en-US" sz="2400" dirty="0"/>
              <a:t>with these correspondences </a:t>
            </a:r>
            <a:r>
              <a:rPr lang="en-US" sz="2400" dirty="0" smtClean="0"/>
              <a:t>shown below </a:t>
            </a:r>
            <a:r>
              <a:rPr lang="en-US" sz="2400" dirty="0"/>
              <a:t>with these correspondences </a:t>
            </a:r>
            <a:r>
              <a:rPr lang="en-US" sz="2400" dirty="0" smtClean="0"/>
              <a:t>shown:</a:t>
            </a:r>
            <a:endParaRPr lang="en-US" sz="2400" dirty="0" smtClean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E2807C2-B5CD-497F-8D12-C6242F9EE1E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4" y="4173940"/>
            <a:ext cx="8741831" cy="13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Addition of Integers</a:t>
            </a:r>
            <a:endParaRPr lang="en-CA" sz="3600" smtClean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213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How do we (humans) add two integers?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Example:        	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7583</a:t>
            </a:r>
            <a:b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</a:b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		      +	4932</a:t>
            </a:r>
            <a:r>
              <a:rPr lang="en-US" sz="2800" dirty="0" smtClean="0">
                <a:sym typeface="Symbol" pitchFamily="18" charset="2"/>
              </a:rPr>
              <a:t>                            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4C79F65-FB8B-4D4A-8DC7-56011965E9C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94916" name="Line 4"/>
          <p:cNvSpPr>
            <a:spLocks noChangeShapeType="1"/>
          </p:cNvSpPr>
          <p:nvPr/>
        </p:nvSpPr>
        <p:spPr bwMode="auto">
          <a:xfrm>
            <a:off x="2590800" y="3124200"/>
            <a:ext cx="16002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3581400" y="32004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3352800" y="32004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3124200" y="32004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2895600" y="32004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2667000" y="32004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3124200" y="17907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94923" name="Text Box 11"/>
          <p:cNvSpPr txBox="1">
            <a:spLocks noChangeArrowheads="1"/>
          </p:cNvSpPr>
          <p:nvPr/>
        </p:nvSpPr>
        <p:spPr bwMode="auto">
          <a:xfrm>
            <a:off x="2908300" y="17907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2667000" y="17907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94925" name="Text Box 13"/>
          <p:cNvSpPr txBox="1">
            <a:spLocks noChangeArrowheads="1"/>
          </p:cNvSpPr>
          <p:nvPr/>
        </p:nvSpPr>
        <p:spPr bwMode="auto">
          <a:xfrm>
            <a:off x="3962400" y="1752600"/>
            <a:ext cx="1600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</a:t>
            </a:r>
          </a:p>
        </p:txBody>
      </p:sp>
      <p:sp>
        <p:nvSpPr>
          <p:cNvPr id="294926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655320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Binary expansions:       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(1011)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+</a:t>
            </a: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(1010)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94927" name="Line 15"/>
          <p:cNvSpPr>
            <a:spLocks noChangeShapeType="1"/>
          </p:cNvSpPr>
          <p:nvPr/>
        </p:nvSpPr>
        <p:spPr bwMode="auto">
          <a:xfrm>
            <a:off x="3505200" y="5257800"/>
            <a:ext cx="19050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4928" name="Text Box 16"/>
          <p:cNvSpPr txBox="1">
            <a:spLocks noChangeArrowheads="1"/>
          </p:cNvSpPr>
          <p:nvPr/>
        </p:nvSpPr>
        <p:spPr bwMode="auto">
          <a:xfrm>
            <a:off x="4533900" y="53340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94929" name="Text Box 17"/>
          <p:cNvSpPr txBox="1">
            <a:spLocks noChangeArrowheads="1"/>
          </p:cNvSpPr>
          <p:nvPr/>
        </p:nvSpPr>
        <p:spPr bwMode="auto">
          <a:xfrm>
            <a:off x="4343400" y="53340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294930" name="Text Box 18"/>
          <p:cNvSpPr txBox="1">
            <a:spLocks noChangeArrowheads="1"/>
          </p:cNvSpPr>
          <p:nvPr/>
        </p:nvSpPr>
        <p:spPr bwMode="auto">
          <a:xfrm>
            <a:off x="5260975" y="3733800"/>
            <a:ext cx="1600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</a:t>
            </a:r>
          </a:p>
        </p:txBody>
      </p:sp>
      <p:sp>
        <p:nvSpPr>
          <p:cNvPr id="294931" name="Text Box 19"/>
          <p:cNvSpPr txBox="1">
            <a:spLocks noChangeArrowheads="1"/>
          </p:cNvSpPr>
          <p:nvPr/>
        </p:nvSpPr>
        <p:spPr bwMode="auto">
          <a:xfrm>
            <a:off x="4159250" y="3756025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94932" name="Text Box 20"/>
          <p:cNvSpPr txBox="1">
            <a:spLocks noChangeArrowheads="1"/>
          </p:cNvSpPr>
          <p:nvPr/>
        </p:nvSpPr>
        <p:spPr bwMode="auto">
          <a:xfrm>
            <a:off x="4114800" y="53340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94933" name="Text Box 21"/>
          <p:cNvSpPr txBox="1">
            <a:spLocks noChangeArrowheads="1"/>
          </p:cNvSpPr>
          <p:nvPr/>
        </p:nvSpPr>
        <p:spPr bwMode="auto">
          <a:xfrm>
            <a:off x="3924300" y="53340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294934" name="Text Box 22"/>
          <p:cNvSpPr txBox="1">
            <a:spLocks noChangeArrowheads="1"/>
          </p:cNvSpPr>
          <p:nvPr/>
        </p:nvSpPr>
        <p:spPr bwMode="auto">
          <a:xfrm>
            <a:off x="3733800" y="3760788"/>
            <a:ext cx="4572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94935" name="Text Box 23"/>
          <p:cNvSpPr txBox="1">
            <a:spLocks noChangeArrowheads="1"/>
          </p:cNvSpPr>
          <p:nvPr/>
        </p:nvSpPr>
        <p:spPr bwMode="auto">
          <a:xfrm>
            <a:off x="3733800" y="53340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81400" y="5334000"/>
            <a:ext cx="1828800" cy="519113"/>
            <a:chOff x="2784" y="3360"/>
            <a:chExt cx="1152" cy="327"/>
          </a:xfrm>
        </p:grpSpPr>
        <p:sp>
          <p:nvSpPr>
            <p:cNvPr id="294937" name="Text Box 25"/>
            <p:cNvSpPr txBox="1">
              <a:spLocks noChangeArrowheads="1"/>
            </p:cNvSpPr>
            <p:nvPr/>
          </p:nvSpPr>
          <p:spPr bwMode="auto">
            <a:xfrm>
              <a:off x="2784" y="3360"/>
              <a:ext cx="288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</a:p>
          </p:txBody>
        </p:sp>
        <p:sp>
          <p:nvSpPr>
            <p:cNvPr id="294938" name="Text Box 26"/>
            <p:cNvSpPr txBox="1">
              <a:spLocks noChangeArrowheads="1"/>
            </p:cNvSpPr>
            <p:nvPr/>
          </p:nvSpPr>
          <p:spPr bwMode="auto">
            <a:xfrm>
              <a:off x="3456" y="3360"/>
              <a:ext cx="48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r>
                <a:rPr lang="en-US" baseline="-250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1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  <p:bldP spid="294917" grpId="0" autoUpdateAnimBg="0"/>
      <p:bldP spid="294918" grpId="0" autoUpdateAnimBg="0"/>
      <p:bldP spid="294919" grpId="0" autoUpdateAnimBg="0"/>
      <p:bldP spid="294920" grpId="0" autoUpdateAnimBg="0"/>
      <p:bldP spid="294921" grpId="0" autoUpdateAnimBg="0"/>
      <p:bldP spid="294922" grpId="0" autoUpdateAnimBg="0"/>
      <p:bldP spid="294923" grpId="0" autoUpdateAnimBg="0"/>
      <p:bldP spid="294924" grpId="0" autoUpdateAnimBg="0"/>
      <p:bldP spid="294925" grpId="0" autoUpdateAnimBg="0"/>
      <p:bldP spid="294926" grpId="0" autoUpdateAnimBg="0"/>
      <p:bldP spid="294928" grpId="0" autoUpdateAnimBg="0"/>
      <p:bldP spid="294929" grpId="0" autoUpdateAnimBg="0"/>
      <p:bldP spid="294930" grpId="0" autoUpdateAnimBg="0"/>
      <p:bldP spid="294931" grpId="0" autoUpdateAnimBg="0"/>
      <p:bldP spid="294932" grpId="0" autoUpdateAnimBg="0"/>
      <p:bldP spid="294933" grpId="0" autoUpdateAnimBg="0"/>
      <p:bldP spid="294934" grpId="0" autoUpdateAnimBg="0"/>
      <p:bldP spid="2949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Addition of Integers</a:t>
            </a:r>
            <a:endParaRPr lang="en-CA" sz="3600" smtClean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Let a = (a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n-2</a:t>
            </a:r>
            <a:r>
              <a:rPr lang="en-US" sz="2800" smtClean="0">
                <a:sym typeface="Symbol" pitchFamily="18" charset="2"/>
              </a:rPr>
              <a:t>…a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)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, b = (b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b</a:t>
            </a:r>
            <a:r>
              <a:rPr lang="en-US" sz="2800" baseline="-25000" smtClean="0">
                <a:sym typeface="Symbol" pitchFamily="18" charset="2"/>
              </a:rPr>
              <a:t>n-2</a:t>
            </a:r>
            <a:r>
              <a:rPr lang="en-US" sz="2800" smtClean="0">
                <a:sym typeface="Symbol" pitchFamily="18" charset="2"/>
              </a:rPr>
              <a:t>…b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b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)</a:t>
            </a:r>
            <a:r>
              <a:rPr lang="en-US" sz="2800" baseline="-25000" smtClean="0">
                <a:sym typeface="Symbol" pitchFamily="18" charset="2"/>
              </a:rPr>
              <a:t>2.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600" baseline="-250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How can we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algorithmically </a:t>
            </a:r>
            <a:r>
              <a:rPr lang="en-US" sz="2800" smtClean="0">
                <a:sym typeface="Symbol" pitchFamily="18" charset="2"/>
              </a:rPr>
              <a:t>add these two binary numbers?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First, add their rightmost bits: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+ b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c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2 + s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where s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is 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rightmost bit</a:t>
            </a:r>
            <a:r>
              <a:rPr lang="en-US" sz="2800" smtClean="0">
                <a:sym typeface="Symbol" pitchFamily="18" charset="2"/>
              </a:rPr>
              <a:t> in the binary expansion of a + b, and c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is 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carry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Then, add the next pair of bits and the carry: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+ b</a:t>
            </a:r>
            <a:r>
              <a:rPr lang="en-US" sz="2800" baseline="-25000" smtClean="0">
                <a:sym typeface="Symbol" pitchFamily="18" charset="2"/>
              </a:rPr>
              <a:t>1 </a:t>
            </a:r>
            <a:r>
              <a:rPr lang="en-US" sz="2800" smtClean="0">
                <a:sym typeface="Symbol" pitchFamily="18" charset="2"/>
              </a:rPr>
              <a:t>+ c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2 + s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where s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is 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next bit</a:t>
            </a:r>
            <a:r>
              <a:rPr lang="en-US" sz="2800" smtClean="0">
                <a:sym typeface="Symbol" pitchFamily="18" charset="2"/>
              </a:rPr>
              <a:t> in the binary expansion of a + b, and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is the carry.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AED7A7E-22F9-44C4-97FF-84C7E227261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Addition of Integers</a:t>
            </a:r>
            <a:endParaRPr lang="en-CA" sz="3600" smtClean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Continue this process until you obtain c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 leading bit of the sum is s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c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 result is: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 + b = (s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s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…s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s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)</a:t>
            </a:r>
            <a:r>
              <a:rPr lang="en-US" sz="2800" baseline="-25000" smtClean="0">
                <a:sym typeface="Symbol" pitchFamily="18" charset="2"/>
              </a:rPr>
              <a:t>2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aseline="-250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aseline="-250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aseline="-25000" smtClean="0">
              <a:sym typeface="Symbol" pitchFamily="18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874024-E2E0-43A1-A584-940E29A4D0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Addition of Integers</a:t>
            </a:r>
            <a:endParaRPr lang="en-CA" sz="3600" smtClean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Add a = (1110)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and b = (1011)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+ b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= 0 + 1 = 02 + 1, so that c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= 0 and s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= 1.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+ b</a:t>
            </a:r>
            <a:r>
              <a:rPr lang="en-US" sz="2800" baseline="-25000" dirty="0" smtClean="0">
                <a:sym typeface="Symbol" pitchFamily="18" charset="2"/>
              </a:rPr>
              <a:t>1 </a:t>
            </a:r>
            <a:r>
              <a:rPr lang="en-US" sz="2800" dirty="0" smtClean="0">
                <a:sym typeface="Symbol" pitchFamily="18" charset="2"/>
              </a:rPr>
              <a:t>+ c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= 1 + 1 + 0 = 12 + 0, so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1           and s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0.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+ b</a:t>
            </a:r>
            <a:r>
              <a:rPr lang="en-US" sz="2800" baseline="-25000" dirty="0" smtClean="0">
                <a:sym typeface="Symbol" pitchFamily="18" charset="2"/>
              </a:rPr>
              <a:t>2 </a:t>
            </a:r>
            <a:r>
              <a:rPr lang="en-US" sz="2800" dirty="0" smtClean="0">
                <a:sym typeface="Symbol" pitchFamily="18" charset="2"/>
              </a:rPr>
              <a:t>+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1 + 0 + 1 = 12 + 0, so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= 1           and s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= 0.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+ b</a:t>
            </a:r>
            <a:r>
              <a:rPr lang="en-US" sz="2800" baseline="-25000" dirty="0" smtClean="0">
                <a:sym typeface="Symbol" pitchFamily="18" charset="2"/>
              </a:rPr>
              <a:t>3 </a:t>
            </a:r>
            <a:r>
              <a:rPr lang="en-US" sz="2800" dirty="0" smtClean="0">
                <a:sym typeface="Symbol" pitchFamily="18" charset="2"/>
              </a:rPr>
              <a:t>+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= 1 + 1 + 1 = 12 + 1, so c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= 1           and s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= 1.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s</a:t>
            </a:r>
            <a:r>
              <a:rPr lang="en-US" sz="2800" baseline="-25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 = c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= 1.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Therefore, s = a + b = (11001)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aseline="-25000" dirty="0" smtClean="0">
              <a:sym typeface="Symbol" pitchFamily="18" charset="2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F39DA1B-4CC7-4BC1-B932-FB75357F1C7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Addition of Integers</a:t>
            </a:r>
            <a:endParaRPr lang="en-CA" sz="3600" smtClean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procedure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add(a, b: positive integers)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c := 0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j := 0 to n-1 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{larger integer (a or b) has n digits}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begin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	d := (</a:t>
            </a:r>
            <a:r>
              <a:rPr lang="en-US" sz="2800" dirty="0" err="1" smtClean="0">
                <a:solidFill>
                  <a:srgbClr val="00FFFF"/>
                </a:solidFill>
                <a:sym typeface="Symbol" pitchFamily="18" charset="2"/>
              </a:rPr>
              <a:t>a</a:t>
            </a:r>
            <a:r>
              <a:rPr lang="en-US" sz="2800" baseline="-25000" dirty="0" err="1" smtClean="0">
                <a:solidFill>
                  <a:srgbClr val="00FFFF"/>
                </a:solidFill>
                <a:sym typeface="Symbol" pitchFamily="18" charset="2"/>
              </a:rPr>
              <a:t>j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+ </a:t>
            </a:r>
            <a:r>
              <a:rPr lang="en-US" sz="2800" dirty="0" err="1" smtClean="0">
                <a:solidFill>
                  <a:srgbClr val="00FFFF"/>
                </a:solidFill>
                <a:sym typeface="Symbol" pitchFamily="18" charset="2"/>
              </a:rPr>
              <a:t>b</a:t>
            </a:r>
            <a:r>
              <a:rPr lang="en-US" sz="2800" baseline="-25000" dirty="0" err="1" smtClean="0">
                <a:solidFill>
                  <a:srgbClr val="00FFFF"/>
                </a:solidFill>
                <a:sym typeface="Symbol" pitchFamily="18" charset="2"/>
              </a:rPr>
              <a:t>j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+ c)/2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	</a:t>
            </a:r>
            <a:r>
              <a:rPr lang="en-US" sz="2800" dirty="0" err="1" smtClean="0">
                <a:solidFill>
                  <a:srgbClr val="00FFFF"/>
                </a:solidFill>
                <a:sym typeface="Symbol" pitchFamily="18" charset="2"/>
              </a:rPr>
              <a:t>s</a:t>
            </a:r>
            <a:r>
              <a:rPr lang="en-US" sz="2800" baseline="-25000" dirty="0" err="1" smtClean="0">
                <a:solidFill>
                  <a:srgbClr val="00FFFF"/>
                </a:solidFill>
                <a:sym typeface="Symbol" pitchFamily="18" charset="2"/>
              </a:rPr>
              <a:t>j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:= </a:t>
            </a:r>
            <a:r>
              <a:rPr lang="en-US" sz="2800" dirty="0" err="1" smtClean="0">
                <a:solidFill>
                  <a:srgbClr val="00FFFF"/>
                </a:solidFill>
                <a:sym typeface="Symbol" pitchFamily="18" charset="2"/>
              </a:rPr>
              <a:t>a</a:t>
            </a:r>
            <a:r>
              <a:rPr lang="en-US" sz="2800" baseline="-25000" dirty="0" err="1" smtClean="0">
                <a:solidFill>
                  <a:srgbClr val="00FFFF"/>
                </a:solidFill>
                <a:sym typeface="Symbol" pitchFamily="18" charset="2"/>
              </a:rPr>
              <a:t>j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+ </a:t>
            </a:r>
            <a:r>
              <a:rPr lang="en-US" sz="2800" dirty="0" err="1" smtClean="0">
                <a:solidFill>
                  <a:srgbClr val="00FFFF"/>
                </a:solidFill>
                <a:sym typeface="Symbol" pitchFamily="18" charset="2"/>
              </a:rPr>
              <a:t>b</a:t>
            </a:r>
            <a:r>
              <a:rPr lang="en-US" sz="2800" baseline="-25000" dirty="0" err="1" smtClean="0">
                <a:solidFill>
                  <a:srgbClr val="00FFFF"/>
                </a:solidFill>
                <a:sym typeface="Symbol" pitchFamily="18" charset="2"/>
              </a:rPr>
              <a:t>j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+ c – 2d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	c := d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end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rgbClr val="00FFFF"/>
                </a:solidFill>
                <a:sym typeface="Symbol" pitchFamily="18" charset="2"/>
              </a:rPr>
              <a:t>s</a:t>
            </a:r>
            <a:r>
              <a:rPr lang="en-US" sz="2800" baseline="-25000" dirty="0" err="1" smtClean="0">
                <a:solidFill>
                  <a:srgbClr val="00FFFF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:= c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return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(s</a:t>
            </a:r>
            <a:r>
              <a:rPr lang="en-US" sz="2800" baseline="-25000" dirty="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s</a:t>
            </a:r>
            <a:r>
              <a:rPr lang="en-US" sz="2800" baseline="-25000" dirty="0" smtClean="0">
                <a:solidFill>
                  <a:srgbClr val="00FFFF"/>
                </a:solidFill>
                <a:sym typeface="Symbol" pitchFamily="18" charset="2"/>
              </a:rPr>
              <a:t>1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…</a:t>
            </a:r>
            <a:r>
              <a:rPr lang="en-US" sz="2800" dirty="0" err="1" smtClean="0">
                <a:solidFill>
                  <a:srgbClr val="00FFFF"/>
                </a:solidFill>
                <a:sym typeface="Symbol" pitchFamily="18" charset="2"/>
              </a:rPr>
              <a:t>s</a:t>
            </a:r>
            <a:r>
              <a:rPr lang="en-US" sz="2800" baseline="-25000" dirty="0" err="1" smtClean="0">
                <a:solidFill>
                  <a:srgbClr val="00FFFF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)                                                    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{the binary expansion of the sum is (s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s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n-1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…s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1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s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0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)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2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}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aseline="-250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aseline="-25000" dirty="0" smtClean="0">
              <a:sym typeface="Symbol" pitchFamily="18" charset="2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0F6C250-28F8-4E86-8E50-727D998554E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Multiplication of Integers</a:t>
            </a:r>
            <a:endParaRPr lang="en-CA" sz="3600" dirty="0" smtClean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213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How do we (humans) multiply two integers?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Example:        	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7583</a:t>
            </a:r>
            <a:b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</a:b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		      x	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  32</a:t>
            </a:r>
            <a:r>
              <a:rPr lang="en-US" sz="2800" dirty="0" smtClean="0">
                <a:sym typeface="Symbol" pitchFamily="18" charset="2"/>
              </a:rPr>
              <a:t>                            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4C79F65-FB8B-4D4A-8DC7-56011965E9C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94916" name="Line 4"/>
          <p:cNvSpPr>
            <a:spLocks noChangeShapeType="1"/>
          </p:cNvSpPr>
          <p:nvPr/>
        </p:nvSpPr>
        <p:spPr bwMode="auto">
          <a:xfrm>
            <a:off x="2514600" y="2743200"/>
            <a:ext cx="16002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2743200" y="2725817"/>
            <a:ext cx="123394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15166</a:t>
            </a:r>
            <a:endParaRPr lang="en-US" sz="2800" dirty="0">
              <a:solidFill>
                <a:srgbClr val="00FFFF"/>
              </a:solidFill>
            </a:endParaRPr>
          </a:p>
        </p:txBody>
      </p:sp>
      <p:sp>
        <p:nvSpPr>
          <p:cNvPr id="294926" name="Text Box 14"/>
          <p:cNvSpPr txBox="1">
            <a:spLocks noChangeArrowheads="1"/>
          </p:cNvSpPr>
          <p:nvPr/>
        </p:nvSpPr>
        <p:spPr bwMode="auto">
          <a:xfrm>
            <a:off x="228600" y="4052887"/>
            <a:ext cx="655320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Binary expansions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</a:t>
            </a:r>
            <a:endParaRPr lang="en-US" baseline="-25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905000" y="3044630"/>
            <a:ext cx="190008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+    22749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2542868" y="3396727"/>
            <a:ext cx="145763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242656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>
            <a:off x="2514600" y="3474444"/>
            <a:ext cx="16002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3696620" y="4192832"/>
            <a:ext cx="838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</a:rPr>
              <a:t>110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3241878" y="4461134"/>
            <a:ext cx="129785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</a:rPr>
              <a:t>x    101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77" name="Line 4"/>
          <p:cNvSpPr>
            <a:spLocks noChangeShapeType="1"/>
          </p:cNvSpPr>
          <p:nvPr/>
        </p:nvSpPr>
        <p:spPr bwMode="auto">
          <a:xfrm>
            <a:off x="3121433" y="4866455"/>
            <a:ext cx="16002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3696620" y="4817818"/>
            <a:ext cx="838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</a:rPr>
              <a:t>110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3562656" y="5070866"/>
            <a:ext cx="838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</a:rPr>
              <a:t>000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2971800" y="5334491"/>
            <a:ext cx="129509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</a:rPr>
              <a:t>+   110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81" name="Line 4"/>
          <p:cNvSpPr>
            <a:spLocks noChangeShapeType="1"/>
          </p:cNvSpPr>
          <p:nvPr/>
        </p:nvSpPr>
        <p:spPr bwMode="auto">
          <a:xfrm>
            <a:off x="3090707" y="5796156"/>
            <a:ext cx="16002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3428692" y="5786735"/>
            <a:ext cx="1143615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</a:rPr>
              <a:t>11110</a:t>
            </a:r>
            <a:endParaRPr lang="en-US" sz="2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  <p:bldP spid="294917" grpId="0" autoUpdateAnimBg="0"/>
      <p:bldP spid="294926" grpId="0" autoUpdateAnimBg="0"/>
      <p:bldP spid="71" grpId="0" autoUpdateAnimBg="0"/>
      <p:bldP spid="72" grpId="0" autoUpdateAnimBg="0"/>
      <p:bldP spid="75" grpId="0" autoUpdateAnimBg="0"/>
      <p:bldP spid="76" grpId="0" autoUpdateAnimBg="0"/>
      <p:bldP spid="78" grpId="0" autoUpdateAnimBg="0"/>
      <p:bldP spid="79" grpId="0" autoUpdateAnimBg="0"/>
      <p:bldP spid="80" grpId="0" autoUpdateAnimBg="0"/>
      <p:bldP spid="8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Multiplication of Integers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9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066800"/>
                <a:ext cx="8686800" cy="52578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Let a = (a</a:t>
                </a:r>
                <a:r>
                  <a:rPr lang="en-US" sz="2800" baseline="-25000" dirty="0" smtClean="0">
                    <a:sym typeface="Symbol" pitchFamily="18" charset="2"/>
                  </a:rPr>
                  <a:t>n-1</a:t>
                </a:r>
                <a:r>
                  <a:rPr lang="en-US" sz="2800" dirty="0" smtClean="0">
                    <a:sym typeface="Symbol" pitchFamily="18" charset="2"/>
                  </a:rPr>
                  <a:t>a</a:t>
                </a:r>
                <a:r>
                  <a:rPr lang="en-US" sz="2800" baseline="-25000" dirty="0" smtClean="0">
                    <a:sym typeface="Symbol" pitchFamily="18" charset="2"/>
                  </a:rPr>
                  <a:t>n-2</a:t>
                </a:r>
                <a:r>
                  <a:rPr lang="en-US" sz="2800" dirty="0" smtClean="0">
                    <a:sym typeface="Symbol" pitchFamily="18" charset="2"/>
                  </a:rPr>
                  <a:t>…a</a:t>
                </a:r>
                <a:r>
                  <a:rPr lang="en-US" sz="2800" baseline="-25000" dirty="0" smtClean="0">
                    <a:sym typeface="Symbol" pitchFamily="18" charset="2"/>
                  </a:rPr>
                  <a:t>1</a:t>
                </a:r>
                <a:r>
                  <a:rPr lang="en-US" sz="2800" dirty="0" smtClean="0">
                    <a:sym typeface="Symbol" pitchFamily="18" charset="2"/>
                  </a:rPr>
                  <a:t>a</a:t>
                </a:r>
                <a:r>
                  <a:rPr lang="en-US" sz="2800" baseline="-25000" dirty="0" smtClean="0">
                    <a:sym typeface="Symbol" pitchFamily="18" charset="2"/>
                  </a:rPr>
                  <a:t>0</a:t>
                </a:r>
                <a:r>
                  <a:rPr lang="en-US" sz="2800" dirty="0" smtClean="0">
                    <a:sym typeface="Symbol" pitchFamily="18" charset="2"/>
                  </a:rPr>
                  <a:t>)</a:t>
                </a:r>
                <a:r>
                  <a:rPr lang="en-US" sz="2800" baseline="-25000" dirty="0" smtClean="0">
                    <a:sym typeface="Symbol" pitchFamily="18" charset="2"/>
                  </a:rPr>
                  <a:t>2</a:t>
                </a:r>
                <a:r>
                  <a:rPr lang="en-US" sz="2800" dirty="0" smtClean="0">
                    <a:sym typeface="Symbol" pitchFamily="18" charset="2"/>
                  </a:rPr>
                  <a:t>, b = (b</a:t>
                </a:r>
                <a:r>
                  <a:rPr lang="en-US" sz="2800" baseline="-25000" dirty="0" smtClean="0">
                    <a:sym typeface="Symbol" pitchFamily="18" charset="2"/>
                  </a:rPr>
                  <a:t>n-1</a:t>
                </a:r>
                <a:r>
                  <a:rPr lang="en-US" sz="2800" dirty="0" smtClean="0">
                    <a:sym typeface="Symbol" pitchFamily="18" charset="2"/>
                  </a:rPr>
                  <a:t>b</a:t>
                </a:r>
                <a:r>
                  <a:rPr lang="en-US" sz="2800" baseline="-25000" dirty="0" smtClean="0">
                    <a:sym typeface="Symbol" pitchFamily="18" charset="2"/>
                  </a:rPr>
                  <a:t>n-2</a:t>
                </a:r>
                <a:r>
                  <a:rPr lang="en-US" sz="2800" dirty="0" smtClean="0">
                    <a:sym typeface="Symbol" pitchFamily="18" charset="2"/>
                  </a:rPr>
                  <a:t>…b</a:t>
                </a:r>
                <a:r>
                  <a:rPr lang="en-US" sz="2800" baseline="-25000" dirty="0" smtClean="0">
                    <a:sym typeface="Symbol" pitchFamily="18" charset="2"/>
                  </a:rPr>
                  <a:t>1</a:t>
                </a:r>
                <a:r>
                  <a:rPr lang="en-US" sz="2800" dirty="0" smtClean="0">
                    <a:sym typeface="Symbol" pitchFamily="18" charset="2"/>
                  </a:rPr>
                  <a:t>b</a:t>
                </a:r>
                <a:r>
                  <a:rPr lang="en-US" sz="2800" baseline="-25000" dirty="0" smtClean="0">
                    <a:sym typeface="Symbol" pitchFamily="18" charset="2"/>
                  </a:rPr>
                  <a:t>0</a:t>
                </a:r>
                <a:r>
                  <a:rPr lang="en-US" sz="2800" dirty="0" smtClean="0">
                    <a:sym typeface="Symbol" pitchFamily="18" charset="2"/>
                  </a:rPr>
                  <a:t>)</a:t>
                </a:r>
                <a:r>
                  <a:rPr lang="en-US" sz="2800" baseline="-25000" dirty="0" smtClean="0">
                    <a:sym typeface="Symbol" pitchFamily="18" charset="2"/>
                  </a:rPr>
                  <a:t>2.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600" baseline="-25000" dirty="0" smtClean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How can we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algorithmically </a:t>
                </a:r>
                <a:r>
                  <a:rPr lang="en-US" sz="2800" dirty="0" smtClean="0">
                    <a:sym typeface="Symbol" pitchFamily="18" charset="2"/>
                  </a:rPr>
                  <a:t>add these two binary numbers?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600" dirty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conventional algorithm </a:t>
                </a:r>
                <a:r>
                  <a:rPr lang="en-US" sz="2800" dirty="0" smtClean="0"/>
                  <a:t>works as follows</a:t>
                </a:r>
                <a:r>
                  <a:rPr lang="en-US" sz="2800" dirty="0"/>
                  <a:t>. Using the distributive law, we see </a:t>
                </a:r>
                <a:r>
                  <a:rPr lang="en-US" sz="2800" dirty="0" smtClean="0"/>
                  <a:t>that: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600" dirty="0" smtClean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+…+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        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+…+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600" dirty="0" smtClean="0"/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/>
                  <a:t>We </a:t>
                </a:r>
                <a:r>
                  <a:rPr lang="en-US" sz="2800" dirty="0"/>
                  <a:t>first note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if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. Each </a:t>
                </a:r>
                <a:r>
                  <a:rPr lang="en-US" sz="2800" dirty="0"/>
                  <a:t>time we multiply a term by 2, we </a:t>
                </a:r>
                <a:r>
                  <a:rPr lang="en-US" sz="2800" dirty="0" smtClean="0"/>
                  <a:t>shift   </a:t>
                </a:r>
                <a:r>
                  <a:rPr lang="en-US" sz="2800" dirty="0"/>
                  <a:t>its binary expansion one place to the left and add </a:t>
                </a:r>
                <a:r>
                  <a:rPr lang="en-US" sz="2800" dirty="0" smtClean="0"/>
                  <a:t>     a zero </a:t>
                </a:r>
                <a:r>
                  <a:rPr lang="en-US" sz="2800" dirty="0"/>
                  <a:t>at the tail end of the expansion. </a:t>
                </a:r>
                <a:endParaRPr lang="en-US" sz="32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5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686800" cy="5257800"/>
              </a:xfrm>
              <a:blipFill>
                <a:blip r:embed="rId2"/>
                <a:stretch>
                  <a:fillRect l="-1474" t="-1970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AED7A7E-22F9-44C4-97FF-84C7E227261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Multiplication of Integers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9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066800"/>
                <a:ext cx="8686800" cy="52578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/>
                  <a:t>Consequently</a:t>
                </a:r>
                <a:r>
                  <a:rPr lang="en-US" sz="2800" dirty="0"/>
                  <a:t>, we can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by </a:t>
                </a:r>
                <a:r>
                  <a:rPr lang="en-US" sz="2800" b="1" dirty="0"/>
                  <a:t>shifting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binary expansion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j</a:t>
                </a:r>
                <a:r>
                  <a:rPr lang="en-US" sz="2800" i="1" dirty="0" smtClean="0"/>
                  <a:t> </a:t>
                </a:r>
                <a:r>
                  <a:rPr lang="en-US" sz="2800" dirty="0"/>
                  <a:t>places to the left, adding j</a:t>
                </a:r>
                <a:r>
                  <a:rPr lang="en-US" sz="2800" i="1" dirty="0"/>
                  <a:t> </a:t>
                </a:r>
                <a:r>
                  <a:rPr lang="en-US" sz="2800" dirty="0"/>
                  <a:t>zero bits at the tail end of this binary </a:t>
                </a:r>
                <a:r>
                  <a:rPr lang="en-US" sz="2800" dirty="0" smtClean="0"/>
                  <a:t>expansion. Finally</a:t>
                </a:r>
                <a:r>
                  <a:rPr lang="en-US" sz="2800" dirty="0"/>
                  <a:t>, we obtain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by adding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integers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800" i="1" dirty="0" smtClean="0"/>
                  <a:t>,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  <a:endParaRPr lang="en-US" sz="32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5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686800" cy="5257800"/>
              </a:xfrm>
              <a:blipFill>
                <a:blip r:embed="rId2"/>
                <a:stretch>
                  <a:fillRect l="-1474" t="-1506" r="-2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AED7A7E-22F9-44C4-97FF-84C7E227261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Multiplication of Integers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9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686800" cy="56388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Example: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Product of a = (110)</a:t>
                </a:r>
                <a:r>
                  <a:rPr lang="en-US" sz="2800" baseline="-25000" dirty="0" smtClean="0">
                    <a:sym typeface="Symbol" pitchFamily="18" charset="2"/>
                  </a:rPr>
                  <a:t>2</a:t>
                </a:r>
                <a:r>
                  <a:rPr lang="en-US" sz="2800" dirty="0" smtClean="0">
                    <a:sym typeface="Symbol" pitchFamily="18" charset="2"/>
                  </a:rPr>
                  <a:t> and b = (101)</a:t>
                </a:r>
                <a:r>
                  <a:rPr lang="en-US" sz="2800" baseline="-25000" dirty="0" smtClean="0">
                    <a:sym typeface="Symbol" pitchFamily="18" charset="2"/>
                  </a:rPr>
                  <a:t>2</a:t>
                </a:r>
                <a:r>
                  <a:rPr lang="en-US" sz="2800" dirty="0" smtClean="0">
                    <a:sym typeface="Symbol" pitchFamily="18" charset="2"/>
                  </a:rPr>
                  <a:t>.</a:t>
                </a:r>
                <a:endParaRPr lang="en-US" sz="2800" baseline="-25000" dirty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110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110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dirty="0" smtClean="0"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110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000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110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00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2800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Now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110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0000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11000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ym typeface="Symbol" pitchFamily="18" charset="2"/>
                  </a:rPr>
                  <a:t>. Carrying out these additions shows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11110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7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86800" cy="5638800"/>
              </a:xfrm>
              <a:blipFill>
                <a:blip r:embed="rId2"/>
                <a:stretch>
                  <a:fillRect l="-1474" t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F39DA1B-4CC7-4BC1-B932-FB75357F1C7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Division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1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14400"/>
                <a:ext cx="8686800" cy="5257800"/>
              </a:xfrm>
            </p:spPr>
            <p:txBody>
              <a:bodyPr/>
              <a:lstStyle/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be an integer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 positive integer. Then </a:t>
                </a:r>
                <a:r>
                  <a:rPr lang="en-US" sz="2800" dirty="0" smtClean="0"/>
                  <a:t>there are </a:t>
                </a:r>
                <a:r>
                  <a:rPr lang="en-US" sz="2800" dirty="0"/>
                  <a:t>unique integers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such </a:t>
                </a:r>
                <a:r>
                  <a:rPr lang="en-US" sz="2800" dirty="0"/>
                  <a:t>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𝑑𝑞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𝑑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called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divisor</a:t>
                </a:r>
                <a:r>
                  <a:rPr lang="en-US" sz="2800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called the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dividend</a:t>
                </a:r>
                <a:r>
                  <a:rPr lang="en-US" sz="2800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called the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quotient</a:t>
                </a:r>
                <a:r>
                  <a:rPr lang="en-US" sz="2800" dirty="0" smtClean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called the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remainder</a:t>
                </a:r>
                <a:r>
                  <a:rPr lang="en-US" sz="2800" dirty="0" smtClean="0">
                    <a:sym typeface="Symbol" pitchFamily="18" charset="2"/>
                  </a:rPr>
                  <a:t>. </a:t>
                </a:r>
                <a:r>
                  <a:rPr lang="en-US" sz="2800" dirty="0"/>
                  <a:t>This notation is used to express </a:t>
                </a:r>
                <a:r>
                  <a:rPr lang="en-US" sz="2800" dirty="0" smtClean="0"/>
                  <a:t>the quotient </a:t>
                </a:r>
                <a:r>
                  <a:rPr lang="en-US" sz="2800" dirty="0"/>
                  <a:t>and </a:t>
                </a:r>
                <a:r>
                  <a:rPr lang="en-US" sz="2800" dirty="0" smtClean="0"/>
                  <a:t>remainder:</a:t>
                </a:r>
              </a:p>
              <a:p>
                <a14:m>
                  <m:oMath xmlns:m="http://schemas.openxmlformats.org/officeDocument/2006/math">
                    <m:r>
                      <a:rPr lang="pt-BR" sz="2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t-BR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1" i="1" dirty="0" smtClean="0">
                        <a:latin typeface="Cambria Math" panose="02040503050406030204" pitchFamily="18" charset="0"/>
                      </a:rPr>
                      <m:t>𝒅𝒊𝒗</m:t>
                    </m:r>
                    <m:r>
                      <a:rPr lang="pt-BR" sz="2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BR" sz="2800" i="1" dirty="0"/>
                  <a:t>, </a:t>
                </a:r>
                <a:r>
                  <a:rPr lang="pt-BR" sz="2800" i="1" dirty="0" smtClean="0"/>
                  <a:t>       </a:t>
                </a:r>
                <a14:m>
                  <m:oMath xmlns:m="http://schemas.openxmlformats.org/officeDocument/2006/math">
                    <m:r>
                      <a:rPr lang="pt-BR" sz="2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t-BR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1" i="1" dirty="0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pt-BR" sz="28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19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686800" cy="5257800"/>
              </a:xfrm>
              <a:blipFill>
                <a:blip r:embed="rId2"/>
                <a:stretch>
                  <a:fillRect l="-1333" t="-1159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17C3E29-A432-4C1C-B2E1-80259545DAA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4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Multiplication of Integers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686800" cy="5334000"/>
              </a:xfrm>
            </p:spPr>
            <p:txBody>
              <a:bodyPr/>
              <a:lstStyle/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procedure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multiply(a, b: positive integers) 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{the binary expansions of a and b are (a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n-1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a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n-2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…a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1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a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0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)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2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 and (b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n-1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b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n-2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…b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1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b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0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)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2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 respectively}</a:t>
                </a:r>
                <a:endParaRPr lang="en-US" sz="2400" dirty="0">
                  <a:solidFill>
                    <a:srgbClr val="66FF33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en-US" sz="1600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for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j := 0 to n-1</a:t>
                </a:r>
                <a:endParaRPr lang="en-US" sz="2800" dirty="0" smtClean="0">
                  <a:solidFill>
                    <a:srgbClr val="66FF33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	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if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then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≔</m:t>
                    </m:r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shifted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places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	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else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≔</m:t>
                    </m:r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 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{c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0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,c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1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, …, c</a:t>
                </a:r>
                <a:r>
                  <a:rPr lang="en-US" sz="24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n-1</a:t>
                </a:r>
                <a:r>
                  <a:rPr lang="en-US" sz="2400" dirty="0" smtClean="0">
                    <a:solidFill>
                      <a:srgbClr val="66FF33"/>
                    </a:solidFill>
                    <a:sym typeface="Symbol" pitchFamily="18" charset="2"/>
                  </a:rPr>
                  <a:t> are the partial products</a:t>
                </a:r>
                <a:r>
                  <a:rPr lang="en-US" sz="2400" dirty="0">
                    <a:solidFill>
                      <a:srgbClr val="66FF33"/>
                    </a:solidFill>
                    <a:sym typeface="Symbol" pitchFamily="18" charset="2"/>
                  </a:rPr>
                  <a:t>}</a:t>
                </a:r>
                <a:endParaRPr lang="en-US" sz="2800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p := 0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for</a:t>
                </a: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 j := 0 to n-1</a:t>
                </a:r>
                <a:endParaRPr lang="en-US" sz="2800" dirty="0">
                  <a:solidFill>
                    <a:srgbClr val="66FF33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	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p</a:t>
                </a: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:= add(p,</a:t>
                </a: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)</a:t>
                </a:r>
                <a:endParaRPr lang="en-US" sz="2800" dirty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return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p 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{p is the value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66FF3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𝑎𝑏</m:t>
                    </m:r>
                  </m:oMath>
                </a14:m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}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                                           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{the binary expansion of the sum is (s</a:t>
                </a:r>
                <a:r>
                  <a:rPr lang="en-US" sz="28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n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s</a:t>
                </a:r>
                <a:r>
                  <a:rPr lang="en-US" sz="28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n-1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…s</a:t>
                </a:r>
                <a:r>
                  <a:rPr lang="en-US" sz="28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1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s</a:t>
                </a:r>
                <a:r>
                  <a:rPr lang="en-US" sz="28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0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)</a:t>
                </a:r>
                <a:r>
                  <a:rPr lang="en-US" sz="2800" baseline="-25000" dirty="0" smtClean="0">
                    <a:solidFill>
                      <a:srgbClr val="66FF33"/>
                    </a:solidFill>
                    <a:sym typeface="Symbol" pitchFamily="18" charset="2"/>
                  </a:rPr>
                  <a:t>2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}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2800" baseline="-250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2800" dirty="0" smtClean="0">
                  <a:solidFill>
                    <a:srgbClr val="66FF33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2800" baseline="-250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9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86800" cy="5334000"/>
              </a:xfrm>
              <a:blipFill>
                <a:blip r:embed="rId2"/>
                <a:stretch>
                  <a:fillRect l="-1474" t="-1257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0F6C250-28F8-4E86-8E50-727D998554E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30</a:t>
            </a:fld>
            <a:endParaRPr lang="en-CA" sz="1400" dirty="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Fast modular exponentiation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066800"/>
                <a:ext cx="8686800" cy="5181600"/>
              </a:xfrm>
            </p:spPr>
            <p:txBody>
              <a:bodyPr/>
              <a:lstStyle/>
              <a:p>
                <a:r>
                  <a:rPr lang="en-US" sz="2400" b="1" dirty="0" smtClean="0">
                    <a:solidFill>
                      <a:srgbClr val="00FFFF"/>
                    </a:solidFill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b="1" dirty="0" smtClean="0">
                    <a:solidFill>
                      <a:srgbClr val="00FFFF"/>
                    </a:solidFill>
                  </a:rPr>
                  <a:t>.</a:t>
                </a:r>
              </a:p>
              <a:p>
                <a:r>
                  <a:rPr lang="en-US" sz="2400" dirty="0" smtClean="0"/>
                  <a:t>First </a:t>
                </a:r>
                <a:r>
                  <a:rPr lang="en-US" sz="2400" dirty="0"/>
                  <a:t>observe that we can avoid using large amount of memory if </a:t>
                </a:r>
                <a:r>
                  <a:rPr lang="en-US" sz="2400" dirty="0" smtClean="0"/>
                  <a:t>we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err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by successively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err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using the fact </a:t>
                </a:r>
                <a:r>
                  <a:rPr lang="en-US" sz="2400" dirty="0" smtClean="0"/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err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err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err="1" smtClean="0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 smtClean="0"/>
                  <a:t>. </a:t>
                </a:r>
                <a:r>
                  <a:rPr lang="en-US" sz="2400" dirty="0" smtClean="0"/>
                  <a:t>However</a:t>
                </a:r>
                <a:r>
                  <a:rPr lang="en-US" sz="2400" dirty="0"/>
                  <a:t>, this approach is impractical because it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multiplications </a:t>
                </a:r>
                <a:r>
                  <a:rPr lang="en-US" sz="2400" dirty="0" smtClean="0"/>
                  <a:t>of integers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might be huge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Faster way:</a:t>
                </a:r>
              </a:p>
              <a:p>
                <a:r>
                  <a:rPr lang="en-US" sz="2400" dirty="0" smtClean="0">
                    <a:sym typeface="Symbol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ym typeface="Symbol" pitchFamily="18" charset="2"/>
                  </a:rPr>
                  <a:t>. First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+…+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∙…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686800" cy="5181600"/>
              </a:xfrm>
              <a:blipFill>
                <a:blip r:embed="rId2"/>
                <a:stretch>
                  <a:fillRect l="-105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4C79F65-FB8B-4D4A-8DC7-56011965E9C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Fast modular exponentiation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066800"/>
                <a:ext cx="8686800" cy="5181600"/>
              </a:xfrm>
            </p:spPr>
            <p:txBody>
              <a:bodyPr/>
              <a:lstStyle/>
              <a:p>
                <a:r>
                  <a:rPr lang="en-US" sz="2400" dirty="0" smtClean="0">
                    <a:sym typeface="Symbol" pitchFamily="18" charset="2"/>
                  </a:rPr>
                  <a:t>This shows that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ym typeface="Symbol" pitchFamily="18" charset="2"/>
                  </a:rPr>
                  <a:t>, we need only compute the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 …,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>
                    <a:sym typeface="Symbol" pitchFamily="18" charset="2"/>
                  </a:rPr>
                  <a:t>. Once we have these values, we multiply the 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 smtClean="0">
                    <a:sym typeface="Symbol" pitchFamily="18" charset="2"/>
                  </a:rPr>
                  <a:t> in this list,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. </a:t>
                </a:r>
              </a:p>
              <a:p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dirty="0" smtClean="0">
                    <a:sym typeface="Symbol" pitchFamily="18" charset="2"/>
                  </a:rPr>
                  <a:t>This gives 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ym typeface="Symbol" pitchFamily="18" charset="2"/>
                  </a:rPr>
                  <a:t>. Then the algorithm finds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and multiplies together those 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</m:sup>
                        </m:sSup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finding the remainder of the product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after each multiplication.</a:t>
                </a:r>
              </a:p>
            </p:txBody>
          </p:sp>
        </mc:Choice>
        <mc:Fallback xmlns=""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686800" cy="5181600"/>
              </a:xfrm>
              <a:blipFill>
                <a:blip r:embed="rId2"/>
                <a:stretch>
                  <a:fillRect l="-1053" t="-824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4C79F65-FB8B-4D4A-8DC7-56011965E9C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Fast modular exponentiation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686800" cy="5334000"/>
              </a:xfrm>
            </p:spPr>
            <p:txBody>
              <a:bodyPr/>
              <a:lstStyle/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procedure </a:t>
                </a:r>
                <a:r>
                  <a:rPr lang="en-US" sz="2800" dirty="0" err="1" smtClean="0">
                    <a:solidFill>
                      <a:srgbClr val="00FFFF"/>
                    </a:solidFill>
                    <a:sym typeface="Symbol" pitchFamily="18" charset="2"/>
                  </a:rPr>
                  <a:t>modular_exponentiation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(b: integer,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, m: positive integer)</a:t>
                </a:r>
                <a:endParaRPr lang="en-US" sz="2400" dirty="0">
                  <a:solidFill>
                    <a:srgbClr val="66FF33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en-US" sz="1600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≔</m:t>
                    </m:r>
                    <m:r>
                      <a:rPr lang="en-US" sz="28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sz="2800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𝑝𝑜𝑤𝑒𝑟</m:t>
                    </m:r>
                    <m:r>
                      <a:rPr lang="en-US" sz="2800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≔</m:t>
                    </m:r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endParaRPr lang="en-US" sz="2800" dirty="0" smtClean="0">
                  <a:solidFill>
                    <a:srgbClr val="66FF33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for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 err="1" smtClean="0">
                    <a:solidFill>
                      <a:srgbClr val="00FFFF"/>
                    </a:solidFill>
                    <a:sym typeface="Symbol" pitchFamily="18" charset="2"/>
                  </a:rPr>
                  <a:t>i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:= 0 to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k-1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begin</a:t>
                </a:r>
                <a:endParaRPr lang="en-US" sz="2800" b="1" dirty="0">
                  <a:solidFill>
                    <a:srgbClr val="66FF33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	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if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∙</m:t>
                        </m:r>
                        <m:r>
                          <a:rPr lang="en-US" sz="28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𝑝𝑜𝑤𝑒𝑟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endParaRPr lang="en-US" sz="2800" b="0" dirty="0" smtClean="0">
                  <a:solidFill>
                    <a:srgbClr val="00FFFF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𝑝𝑜𝑤𝑒𝑟</m:t>
                    </m:r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≔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𝑝𝑜𝑤𝑒𝑟</m:t>
                        </m:r>
                        <m:r>
                          <a:rPr lang="en-US" sz="2800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∙</m:t>
                        </m:r>
                        <m:r>
                          <a:rPr lang="en-US" sz="2800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𝑝𝑜𝑤𝑒𝑟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endParaRPr lang="en-US" sz="2800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end</a:t>
                </a:r>
                <a:endParaRPr lang="en-US" sz="2800" b="1" dirty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return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66FF3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 equals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66FF3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6FF3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6FF3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6FF3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66FF3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800" b="0" i="1" smtClean="0">
                        <a:solidFill>
                          <a:srgbClr val="66FF3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66FF3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}</a:t>
                </a:r>
                <a:endParaRPr lang="en-US" sz="2800" baseline="-250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2800" dirty="0" smtClean="0">
                  <a:solidFill>
                    <a:srgbClr val="66FF33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2800" baseline="-250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9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86800" cy="5334000"/>
              </a:xfrm>
              <a:blipFill>
                <a:blip r:embed="rId2"/>
                <a:stretch>
                  <a:fillRect l="-1404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0F6C250-28F8-4E86-8E50-727D998554E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33</a:t>
            </a:fld>
            <a:endParaRPr lang="en-CA" sz="1400" dirty="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Fast modular exponentiation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686800" cy="53340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</a:t>
                </a:r>
                <a:r>
                  <a:rPr lang="en-US" sz="2800" dirty="0" smtClean="0">
                    <a:solidFill>
                      <a:srgbClr val="005A8B"/>
                    </a:solidFill>
                    <a:sym typeface="Symbol" pitchFamily="18" charset="2"/>
                  </a:rPr>
                  <a:t>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644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𝒎𝒐𝒅</m:t>
                    </m:r>
                    <m:r>
                      <a:rPr lang="en-US" sz="2800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645</m:t>
                    </m:r>
                    <m:r>
                      <a:rPr lang="en-US" sz="2800" b="0" i="0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005A8B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644</m:t>
                    </m:r>
                    <m:r>
                      <a:rPr lang="en-US" sz="2800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1010000100</m:t>
                        </m:r>
                        <m:r>
                          <a:rPr lang="en-US" sz="28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5A8B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9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86800" cy="5334000"/>
              </a:xfrm>
              <a:blipFill>
                <a:blip r:embed="rId2"/>
                <a:stretch>
                  <a:fillRect l="-1404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0F6C250-28F8-4E86-8E50-727D998554E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34</a:t>
            </a:fld>
            <a:endParaRPr lang="en-CA" sz="1400" dirty="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8" y="2286000"/>
            <a:ext cx="841888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Primes</a:t>
            </a:r>
            <a:endParaRPr lang="en-CA" sz="3600" smtClean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 positive integer p greater than 1 is called prime if the only positive factors of p are 1 and p.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 positive integer that is greater than 1 and is not prime is called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composite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3300"/>
                </a:solidFill>
                <a:sym typeface="Symbol" pitchFamily="18" charset="2"/>
              </a:rPr>
              <a:t>The fundamental theorem of arithmetic: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olidFill>
                <a:srgbClr val="FF3300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Every positive integer can be written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uniquely</a:t>
            </a:r>
            <a:r>
              <a:rPr lang="en-US" sz="2800" dirty="0" smtClean="0">
                <a:sym typeface="Symbol" pitchFamily="18" charset="2"/>
              </a:rPr>
              <a:t> as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product of primes</a:t>
            </a:r>
            <a:r>
              <a:rPr lang="en-US" sz="2800" dirty="0" smtClean="0">
                <a:sym typeface="Symbol" pitchFamily="18" charset="2"/>
              </a:rPr>
              <a:t>, where the prime factors are written in order of increasing size.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BFDC3E5-D940-4A8F-AAE8-087090F35C0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Primes</a:t>
            </a:r>
            <a:endParaRPr lang="en-CA" sz="3600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58200" cy="68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E698040-7EAB-4E6D-A77B-2651F77497D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981200" y="1752600"/>
            <a:ext cx="4648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3·5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1219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48 =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609600" y="2971800"/>
            <a:ext cx="1219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17 =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09600" y="3581400"/>
            <a:ext cx="1219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100 =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609600" y="4191000"/>
            <a:ext cx="1219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512 =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609600" y="4800600"/>
            <a:ext cx="1219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515 =</a:t>
            </a: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609600" y="5410200"/>
            <a:ext cx="1219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28 =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685800" y="1752600"/>
            <a:ext cx="1219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15 =</a:t>
            </a:r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1981200" y="2362200"/>
            <a:ext cx="4648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2·2·2·2·3 = 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·3</a:t>
            </a: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1981200" y="2971800"/>
            <a:ext cx="4648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222222" name="Text Box 14"/>
          <p:cNvSpPr txBox="1">
            <a:spLocks noChangeArrowheads="1"/>
          </p:cNvSpPr>
          <p:nvPr/>
        </p:nvSpPr>
        <p:spPr bwMode="auto">
          <a:xfrm>
            <a:off x="1981200" y="3581400"/>
            <a:ext cx="4648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2·2·5·5 = 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·5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1981200" y="4191000"/>
            <a:ext cx="4648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2·2·2·2·2·2·2·2·2 = 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1981200" y="4800600"/>
            <a:ext cx="4648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5·103</a:t>
            </a:r>
          </a:p>
        </p:txBody>
      </p:sp>
      <p:sp>
        <p:nvSpPr>
          <p:cNvPr id="222225" name="Text Box 17"/>
          <p:cNvSpPr txBox="1">
            <a:spLocks noChangeArrowheads="1"/>
          </p:cNvSpPr>
          <p:nvPr/>
        </p:nvSpPr>
        <p:spPr bwMode="auto">
          <a:xfrm>
            <a:off x="1981200" y="5410200"/>
            <a:ext cx="4648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2·2·7 = 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·7</a:t>
            </a:r>
          </a:p>
        </p:txBody>
      </p:sp>
    </p:spTree>
    <p:extLst>
      <p:ext uri="{BB962C8B-B14F-4D97-AF65-F5344CB8AC3E}">
        <p14:creationId xmlns:p14="http://schemas.microsoft.com/office/powerpoint/2010/main" val="3515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  <p:bldP spid="222212" grpId="0" autoUpdateAnimBg="0"/>
      <p:bldP spid="222213" grpId="0" autoUpdateAnimBg="0"/>
      <p:bldP spid="222214" grpId="0" autoUpdateAnimBg="0"/>
      <p:bldP spid="222215" grpId="0" autoUpdateAnimBg="0"/>
      <p:bldP spid="222216" grpId="0" autoUpdateAnimBg="0"/>
      <p:bldP spid="222217" grpId="0" autoUpdateAnimBg="0"/>
      <p:bldP spid="222218" grpId="0" autoUpdateAnimBg="0"/>
      <p:bldP spid="222219" grpId="0" autoUpdateAnimBg="0"/>
      <p:bldP spid="222220" grpId="0" autoUpdateAnimBg="0"/>
      <p:bldP spid="222221" grpId="0" autoUpdateAnimBg="0"/>
      <p:bldP spid="222222" grpId="0" autoUpdateAnimBg="0"/>
      <p:bldP spid="222223" grpId="0" autoUpdateAnimBg="0"/>
      <p:bldP spid="222224" grpId="0" autoUpdateAnimBg="0"/>
      <p:bldP spid="22222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Primes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2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4582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If n is a composite integer, then n has a prime divisor less than or equal      .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2800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This is easy to see: if n is a composite integer, it must have two divisors p</a:t>
                </a:r>
                <a:r>
                  <a:rPr lang="en-US" sz="2800" baseline="-25000" dirty="0" smtClean="0">
                    <a:sym typeface="Symbol" pitchFamily="18" charset="2"/>
                  </a:rPr>
                  <a:t>1</a:t>
                </a:r>
                <a:r>
                  <a:rPr lang="en-US" sz="2800" dirty="0" smtClean="0">
                    <a:sym typeface="Symbol" pitchFamily="18" charset="2"/>
                  </a:rPr>
                  <a:t> and p</a:t>
                </a:r>
                <a:r>
                  <a:rPr lang="en-US" sz="2800" baseline="-25000" dirty="0" smtClean="0">
                    <a:sym typeface="Symbol" pitchFamily="18" charset="2"/>
                  </a:rPr>
                  <a:t>2</a:t>
                </a:r>
                <a:r>
                  <a:rPr lang="en-US" sz="2800" dirty="0" smtClean="0">
                    <a:sym typeface="Symbol" pitchFamily="18" charset="2"/>
                  </a:rPr>
                  <a:t> such that p</a:t>
                </a:r>
                <a:r>
                  <a:rPr lang="en-US" sz="2800" baseline="-25000" dirty="0" smtClean="0">
                    <a:sym typeface="Symbol" pitchFamily="18" charset="2"/>
                  </a:rPr>
                  <a:t>1</a:t>
                </a:r>
                <a:r>
                  <a:rPr lang="en-US" sz="2800" dirty="0" smtClean="0">
                    <a:sym typeface="Symbol" pitchFamily="18" charset="2"/>
                  </a:rPr>
                  <a:t>p</a:t>
                </a:r>
                <a:r>
                  <a:rPr lang="en-US" sz="2800" baseline="-25000" dirty="0" smtClean="0">
                    <a:sym typeface="Symbol" pitchFamily="18" charset="2"/>
                  </a:rPr>
                  <a:t>2</a:t>
                </a:r>
                <a:r>
                  <a:rPr lang="en-US" sz="2800" dirty="0" smtClean="0">
                    <a:sym typeface="Symbol" pitchFamily="18" charset="2"/>
                  </a:rPr>
                  <a:t> = n and p</a:t>
                </a:r>
                <a:r>
                  <a:rPr lang="en-US" sz="2800" baseline="-25000" dirty="0" smtClean="0">
                    <a:sym typeface="Symbol" pitchFamily="18" charset="2"/>
                  </a:rPr>
                  <a:t>1</a:t>
                </a:r>
                <a:r>
                  <a:rPr lang="en-US" sz="2800" dirty="0" smtClean="0">
                    <a:sym typeface="Symbol" pitchFamily="18" charset="2"/>
                  </a:rPr>
                  <a:t>  2 and p</a:t>
                </a:r>
                <a:r>
                  <a:rPr lang="en-US" sz="2800" baseline="-25000" dirty="0" smtClean="0">
                    <a:sym typeface="Symbol" pitchFamily="18" charset="2"/>
                  </a:rPr>
                  <a:t>2</a:t>
                </a:r>
                <a:r>
                  <a:rPr lang="en-US" sz="2800" dirty="0" smtClean="0">
                    <a:sym typeface="Symbol" pitchFamily="18" charset="2"/>
                  </a:rPr>
                  <a:t>  2. 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p</a:t>
                </a:r>
                <a:r>
                  <a:rPr lang="en-US" sz="2800" baseline="-25000" dirty="0" smtClean="0">
                    <a:sym typeface="Symbol" pitchFamily="18" charset="2"/>
                  </a:rPr>
                  <a:t>1</a:t>
                </a:r>
                <a:r>
                  <a:rPr lang="en-US" sz="2800" dirty="0" smtClean="0">
                    <a:sym typeface="Symbol" pitchFamily="18" charset="2"/>
                  </a:rPr>
                  <a:t> and p</a:t>
                </a:r>
                <a:r>
                  <a:rPr lang="en-US" sz="2800" baseline="-25000" dirty="0" smtClean="0">
                    <a:sym typeface="Symbol" pitchFamily="18" charset="2"/>
                  </a:rPr>
                  <a:t>2</a:t>
                </a:r>
                <a:r>
                  <a:rPr lang="en-US" sz="2800" dirty="0" smtClean="0">
                    <a:sym typeface="Symbol" pitchFamily="18" charset="2"/>
                  </a:rPr>
                  <a:t> cannot both be greater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because then p</a:t>
                </a:r>
                <a:r>
                  <a:rPr lang="en-US" sz="2800" baseline="-25000" dirty="0" smtClean="0">
                    <a:sym typeface="Symbol" pitchFamily="18" charset="2"/>
                  </a:rPr>
                  <a:t>1</a:t>
                </a:r>
                <a:r>
                  <a:rPr lang="en-US" sz="2800" dirty="0" smtClean="0">
                    <a:sym typeface="Symbol" pitchFamily="18" charset="2"/>
                  </a:rPr>
                  <a:t>p</a:t>
                </a:r>
                <a:r>
                  <a:rPr lang="en-US" sz="2800" baseline="-25000" dirty="0" smtClean="0">
                    <a:sym typeface="Symbol" pitchFamily="18" charset="2"/>
                  </a:rPr>
                  <a:t>2</a:t>
                </a:r>
                <a:r>
                  <a:rPr lang="en-US" sz="2800" dirty="0" smtClean="0">
                    <a:sym typeface="Symbol" pitchFamily="18" charset="2"/>
                  </a:rPr>
                  <a:t> would be greater than n. 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If the smaller number of p</a:t>
                </a:r>
                <a:r>
                  <a:rPr lang="en-US" sz="2800" baseline="-25000" dirty="0" smtClean="0">
                    <a:sym typeface="Symbol" pitchFamily="18" charset="2"/>
                  </a:rPr>
                  <a:t>1</a:t>
                </a:r>
                <a:r>
                  <a:rPr lang="en-US" sz="2800" dirty="0" smtClean="0">
                    <a:sym typeface="Symbol" pitchFamily="18" charset="2"/>
                  </a:rPr>
                  <a:t> and p</a:t>
                </a:r>
                <a:r>
                  <a:rPr lang="en-US" sz="2800" baseline="-25000" dirty="0" smtClean="0">
                    <a:sym typeface="Symbol" pitchFamily="18" charset="2"/>
                  </a:rPr>
                  <a:t>2</a:t>
                </a:r>
                <a:r>
                  <a:rPr lang="en-US" sz="2800" dirty="0" smtClean="0">
                    <a:sym typeface="Symbol" pitchFamily="18" charset="2"/>
                  </a:rPr>
                  <a:t> is not a prime itself, then it can be broken up into prime factors  that are smaller than itself but  2.</a:t>
                </a:r>
              </a:p>
            </p:txBody>
          </p:sp>
        </mc:Choice>
        <mc:Fallback xmlns="">
          <p:sp>
            <p:nvSpPr>
              <p:cNvPr id="223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458200" cy="5410200"/>
              </a:xfrm>
              <a:blipFill>
                <a:blip r:embed="rId3"/>
                <a:stretch>
                  <a:fillRect l="-1441" t="-1914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14F73E6-20FD-4188-AEFF-CF25157B80D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8199" name="Object 4"/>
          <p:cNvGraphicFramePr>
            <a:graphicFrameLocks noChangeAspect="1"/>
          </p:cNvGraphicFramePr>
          <p:nvPr/>
        </p:nvGraphicFramePr>
        <p:xfrm>
          <a:off x="4343400" y="1066800"/>
          <a:ext cx="5778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4" imgW="213297" imgH="198072" progId="Equation.3">
                  <p:embed/>
                </p:oleObj>
              </mc:Choice>
              <mc:Fallback>
                <p:oleObj name="Equation" r:id="rId4" imgW="213297" imgH="198072" progId="Equation.3">
                  <p:embed/>
                  <p:pic>
                    <p:nvPicPr>
                      <p:cNvPr id="81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066800"/>
                        <a:ext cx="5778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9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Greatest Common Divisors</a:t>
            </a:r>
            <a:endParaRPr lang="en-CA" sz="3600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Let a and b be integers, not both zero.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largest integer d such that d | a and d | b is called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greatest common divisor</a:t>
            </a:r>
            <a:r>
              <a:rPr lang="en-US" sz="2800" dirty="0" smtClean="0">
                <a:sym typeface="Symbol" pitchFamily="18" charset="2"/>
              </a:rPr>
              <a:t> of a and b.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greatest common divisor of a and b is denoted by </a:t>
            </a:r>
            <a:r>
              <a:rPr lang="en-US" sz="2800" dirty="0" err="1" smtClean="0">
                <a:solidFill>
                  <a:srgbClr val="00FFFF"/>
                </a:solidFill>
                <a:sym typeface="Symbol" pitchFamily="18" charset="2"/>
              </a:rPr>
              <a:t>gcd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(a, b)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 1:</a:t>
            </a:r>
            <a:r>
              <a:rPr lang="en-US" sz="2800" dirty="0" smtClean="0">
                <a:sym typeface="Symbol" pitchFamily="18" charset="2"/>
              </a:rPr>
              <a:t> What is </a:t>
            </a:r>
            <a:r>
              <a:rPr lang="en-US" sz="2800" dirty="0" err="1" smtClean="0">
                <a:sym typeface="Symbol" pitchFamily="18" charset="2"/>
              </a:rPr>
              <a:t>gcd</a:t>
            </a:r>
            <a:r>
              <a:rPr lang="en-US" sz="2800" dirty="0" smtClean="0">
                <a:sym typeface="Symbol" pitchFamily="18" charset="2"/>
              </a:rPr>
              <a:t>(48, 72) 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positive common divisors of 48 and 72 are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1, 2, 3, 4, 6, 8, 12, 16, and 24, so </a:t>
            </a:r>
            <a:r>
              <a:rPr lang="en-US" sz="2800" dirty="0" err="1" smtClean="0">
                <a:sym typeface="Symbol" pitchFamily="18" charset="2"/>
              </a:rPr>
              <a:t>gcd</a:t>
            </a:r>
            <a:r>
              <a:rPr lang="en-US" sz="2800" dirty="0" smtClean="0">
                <a:sym typeface="Symbol" pitchFamily="18" charset="2"/>
              </a:rPr>
              <a:t>(48, 72) = 24.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 2:</a:t>
            </a:r>
            <a:r>
              <a:rPr lang="en-US" sz="2800" dirty="0" smtClean="0">
                <a:sym typeface="Symbol" pitchFamily="18" charset="2"/>
              </a:rPr>
              <a:t> What is </a:t>
            </a:r>
            <a:r>
              <a:rPr lang="en-US" sz="2800" dirty="0" err="1" smtClean="0">
                <a:sym typeface="Symbol" pitchFamily="18" charset="2"/>
              </a:rPr>
              <a:t>gcd</a:t>
            </a:r>
            <a:r>
              <a:rPr lang="en-US" sz="2800" dirty="0" smtClean="0">
                <a:sym typeface="Symbol" pitchFamily="18" charset="2"/>
              </a:rPr>
              <a:t>(19, 72) 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only positive common divisor of 19 and 72 is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1, so </a:t>
            </a:r>
            <a:r>
              <a:rPr lang="en-US" sz="2800" dirty="0" err="1" smtClean="0">
                <a:sym typeface="Symbol" pitchFamily="18" charset="2"/>
              </a:rPr>
              <a:t>gcd</a:t>
            </a:r>
            <a:r>
              <a:rPr lang="en-US" sz="2800" dirty="0" smtClean="0">
                <a:sym typeface="Symbol" pitchFamily="18" charset="2"/>
              </a:rPr>
              <a:t>(19, 72) = 1. 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B3421A8-C65F-4DD9-9902-2BE2D6A876D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7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7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Greatest Common Divisors</a:t>
            </a:r>
            <a:endParaRPr lang="en-CA" sz="3600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3276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Using prime factorizations: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 = 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a</a:t>
            </a:r>
            <a:r>
              <a:rPr lang="en-US" sz="1600" smtClean="0">
                <a:sym typeface="Symbol" pitchFamily="18" charset="2"/>
              </a:rPr>
              <a:t>1 </a:t>
            </a:r>
            <a:r>
              <a:rPr lang="en-US" sz="2800" smtClean="0">
                <a:sym typeface="Symbol" pitchFamily="18" charset="2"/>
              </a:rPr>
              <a:t> 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a</a:t>
            </a:r>
            <a:r>
              <a:rPr lang="en-US" sz="1600" smtClean="0">
                <a:sym typeface="Symbol" pitchFamily="18" charset="2"/>
              </a:rPr>
              <a:t>2 </a:t>
            </a:r>
            <a:r>
              <a:rPr lang="en-US" sz="2800" smtClean="0">
                <a:sym typeface="Symbol" pitchFamily="18" charset="2"/>
              </a:rPr>
              <a:t>…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a</a:t>
            </a:r>
            <a:r>
              <a:rPr lang="en-US" sz="1600" smtClean="0">
                <a:sym typeface="Symbol" pitchFamily="18" charset="2"/>
              </a:rPr>
              <a:t>n </a:t>
            </a:r>
            <a:r>
              <a:rPr lang="en-US" sz="2800" smtClean="0">
                <a:sym typeface="Symbol" pitchFamily="18" charset="2"/>
              </a:rPr>
              <a:t>,  b = 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b</a:t>
            </a:r>
            <a:r>
              <a:rPr lang="en-US" sz="1600" smtClean="0">
                <a:sym typeface="Symbol" pitchFamily="18" charset="2"/>
              </a:rPr>
              <a:t>1 </a:t>
            </a:r>
            <a:r>
              <a:rPr lang="en-US" sz="2800" smtClean="0">
                <a:sym typeface="Symbol" pitchFamily="18" charset="2"/>
              </a:rPr>
              <a:t> 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b</a:t>
            </a:r>
            <a:r>
              <a:rPr lang="en-US" sz="1600" smtClean="0">
                <a:sym typeface="Symbol" pitchFamily="18" charset="2"/>
              </a:rPr>
              <a:t>2 </a:t>
            </a:r>
            <a:r>
              <a:rPr lang="en-US" sz="2800" smtClean="0">
                <a:sym typeface="Symbol" pitchFamily="18" charset="2"/>
              </a:rPr>
              <a:t>…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b</a:t>
            </a:r>
            <a:r>
              <a:rPr lang="en-US" sz="1600" smtClean="0">
                <a:sym typeface="Symbol" pitchFamily="18" charset="2"/>
              </a:rPr>
              <a:t>n </a:t>
            </a:r>
            <a:r>
              <a:rPr lang="en-US" sz="2800" smtClean="0">
                <a:sym typeface="Symbol" pitchFamily="18" charset="2"/>
              </a:rPr>
              <a:t>,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where 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&lt; 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&lt; … &lt;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and a</a:t>
            </a:r>
            <a:r>
              <a:rPr lang="en-US" sz="2800" baseline="-25000" smtClean="0">
                <a:sym typeface="Symbol" pitchFamily="18" charset="2"/>
              </a:rPr>
              <a:t>i</a:t>
            </a:r>
            <a:r>
              <a:rPr lang="en-US" sz="2800" smtClean="0">
                <a:sym typeface="Symbol" pitchFamily="18" charset="2"/>
              </a:rPr>
              <a:t>, b</a:t>
            </a:r>
            <a:r>
              <a:rPr lang="en-US" sz="2800" baseline="-25000" smtClean="0">
                <a:sym typeface="Symbol" pitchFamily="18" charset="2"/>
              </a:rPr>
              <a:t>i</a:t>
            </a:r>
            <a:r>
              <a:rPr lang="en-US" sz="2800" smtClean="0">
                <a:sym typeface="Symbol" pitchFamily="18" charset="2"/>
              </a:rPr>
              <a:t>  </a:t>
            </a:r>
            <a:r>
              <a:rPr lang="en-US" sz="2800" b="1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for 1  i  n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gcd(a, b) = 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min(a</a:t>
            </a:r>
            <a:r>
              <a:rPr lang="en-US" sz="16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, b</a:t>
            </a:r>
            <a:r>
              <a:rPr lang="en-US" sz="16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)</a:t>
            </a:r>
            <a:r>
              <a:rPr lang="en-US" sz="2800" smtClean="0">
                <a:sym typeface="Symbol" pitchFamily="18" charset="2"/>
              </a:rPr>
              <a:t> 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min(a</a:t>
            </a:r>
            <a:r>
              <a:rPr lang="en-US" sz="16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, b</a:t>
            </a:r>
            <a:r>
              <a:rPr lang="en-US" sz="16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)</a:t>
            </a:r>
            <a:r>
              <a:rPr lang="en-US" sz="1600" smtClean="0">
                <a:sym typeface="Symbol" pitchFamily="18" charset="2"/>
              </a:rPr>
              <a:t> </a:t>
            </a:r>
            <a:r>
              <a:rPr lang="en-US" sz="2800" smtClean="0">
                <a:sym typeface="Symbol" pitchFamily="18" charset="2"/>
              </a:rPr>
              <a:t>…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min(a</a:t>
            </a:r>
            <a:r>
              <a:rPr lang="en-US" sz="16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, b</a:t>
            </a:r>
            <a:r>
              <a:rPr lang="en-US" sz="16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)</a:t>
            </a:r>
            <a:r>
              <a:rPr lang="en-US" sz="1600" smtClean="0">
                <a:sym typeface="Symbol" pitchFamily="18" charset="2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84A7814-7486-454A-8642-B45B25F1A02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381000" y="4267200"/>
            <a:ext cx="1524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 = 60 = 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1828800" y="4267200"/>
            <a:ext cx="1600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1524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 = 54 = 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1828800" y="4876800"/>
            <a:ext cx="1524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381000" y="54864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gcd(a, b) = 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2286000" y="5486400"/>
            <a:ext cx="4724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0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= 6</a:t>
            </a:r>
          </a:p>
        </p:txBody>
      </p:sp>
    </p:spTree>
    <p:extLst>
      <p:ext uri="{BB962C8B-B14F-4D97-AF65-F5344CB8AC3E}">
        <p14:creationId xmlns:p14="http://schemas.microsoft.com/office/powerpoint/2010/main" val="30115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  <p:bldP spid="228356" grpId="0" autoUpdateAnimBg="0"/>
      <p:bldP spid="228357" grpId="0" autoUpdateAnimBg="0"/>
      <p:bldP spid="228358" grpId="0" autoUpdateAnimBg="0"/>
      <p:bldP spid="228359" grpId="0" autoUpdateAnimBg="0"/>
      <p:bldP spid="228360" grpId="0" autoUpdateAnimBg="0"/>
      <p:bldP spid="22836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The Division Algorithm</a:t>
            </a:r>
            <a:endParaRPr lang="en-CA" sz="3600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When we divide 17 by 5, we have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17 = 53 + 2.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 17 is the dividend,</a:t>
            </a:r>
          </a:p>
          <a:p>
            <a:pPr marL="0" indent="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 5  is the divisor,</a:t>
            </a:r>
          </a:p>
          <a:p>
            <a:pPr marL="0" indent="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 3  is called the quotient, and</a:t>
            </a:r>
          </a:p>
          <a:p>
            <a:pPr marL="0" indent="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 2  is called the remainder.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13AFF93-C345-4A57-8124-6DE5BEA83CF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Relatively Prime Integers</a:t>
            </a:r>
            <a:endParaRPr lang="en-CA" sz="3600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Two integers a and b are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relatively prime</a:t>
            </a:r>
            <a:r>
              <a:rPr lang="en-US" sz="2800" smtClean="0">
                <a:sym typeface="Symbol" pitchFamily="18" charset="2"/>
              </a:rPr>
              <a:t> if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gcd(a, b) = 1.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Are 15 and 28 relatively prime?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Yes, gcd(15, 28) = 1.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Are 55 and 28 relatively prime?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Yes, gcd(55, 28) = 1.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Are 35 and 28 relatively prime?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No, gcd(35, 28) = 7.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F14A1FA-0B9C-4E41-9ADE-D43B95143D0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9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9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9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9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9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9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Relatively Prime Integers</a:t>
            </a:r>
            <a:endParaRPr lang="en-CA" sz="3600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integers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are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pairwise relatively prime</a:t>
            </a:r>
            <a:r>
              <a:rPr lang="en-US" sz="2800" dirty="0" smtClean="0">
                <a:sym typeface="Symbol" pitchFamily="18" charset="2"/>
              </a:rPr>
              <a:t> if </a:t>
            </a:r>
            <a:r>
              <a:rPr lang="en-US" sz="2800" dirty="0" err="1" smtClean="0">
                <a:sym typeface="Symbol" pitchFamily="18" charset="2"/>
              </a:rPr>
              <a:t>gcd</a:t>
            </a:r>
            <a:r>
              <a:rPr lang="en-US" sz="2800" dirty="0" smtClean="0">
                <a:sym typeface="Symbol" pitchFamily="18" charset="2"/>
              </a:rPr>
              <a:t>(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) = 1 whenever 1  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&lt; j  n.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900" b="1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Are 15, 17, and 27 pairwise relatively prime?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3300"/>
                </a:solidFill>
                <a:sym typeface="Symbol" pitchFamily="18" charset="2"/>
              </a:rPr>
              <a:t>No, because </a:t>
            </a:r>
            <a:r>
              <a:rPr lang="en-US" sz="2800" dirty="0" err="1" smtClean="0">
                <a:solidFill>
                  <a:srgbClr val="FF3300"/>
                </a:solidFill>
                <a:sym typeface="Symbol" pitchFamily="18" charset="2"/>
              </a:rPr>
              <a:t>gcd</a:t>
            </a:r>
            <a:r>
              <a:rPr lang="en-US" sz="2800" dirty="0" smtClean="0">
                <a:solidFill>
                  <a:srgbClr val="FF3300"/>
                </a:solidFill>
                <a:sym typeface="Symbol" pitchFamily="18" charset="2"/>
              </a:rPr>
              <a:t>(15, 27) = 3.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Are 15, 17, and 28 pairwise relatively prime?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Yes, because </a:t>
            </a:r>
            <a:r>
              <a:rPr lang="en-US" sz="2800" dirty="0" err="1" smtClean="0">
                <a:solidFill>
                  <a:srgbClr val="66FF33"/>
                </a:solidFill>
                <a:sym typeface="Symbol" pitchFamily="18" charset="2"/>
              </a:rPr>
              <a:t>gcd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(15, 17) = 1, </a:t>
            </a:r>
            <a:r>
              <a:rPr lang="en-US" sz="2800" dirty="0" err="1" smtClean="0">
                <a:solidFill>
                  <a:srgbClr val="66FF33"/>
                </a:solidFill>
                <a:sym typeface="Symbol" pitchFamily="18" charset="2"/>
              </a:rPr>
              <a:t>gcd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(15, 28) = 1    and </a:t>
            </a:r>
            <a:r>
              <a:rPr lang="en-US" sz="2800" dirty="0" err="1" smtClean="0">
                <a:solidFill>
                  <a:srgbClr val="66FF33"/>
                </a:solidFill>
                <a:sym typeface="Symbol" pitchFamily="18" charset="2"/>
              </a:rPr>
              <a:t>gcd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(17, 28) = 1.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1C88985-4AA6-4310-9734-B51251C9BC0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Least Common Multiples</a:t>
            </a:r>
            <a:endParaRPr lang="en-CA" sz="3600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least common multiple</a:t>
            </a:r>
            <a:r>
              <a:rPr lang="en-US" sz="2800" smtClean="0">
                <a:sym typeface="Symbol" pitchFamily="18" charset="2"/>
              </a:rPr>
              <a:t> of the positive integers a and b is the smallest positive integer that is divisible by both a and b.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We denote the least common multiple of a and b by lcm(a, b).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CB0742E-D898-4CAC-AFEF-A53FA1271BD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04800" y="45720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lcm(3, 7) =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2133600" y="45720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lcm(4, 6) =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2133600" y="51054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304800" y="5638800"/>
            <a:ext cx="21336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lcm(5, 10) =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2286000" y="56388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16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autoUpdateAnimBg="0"/>
      <p:bldP spid="231428" grpId="0" autoUpdateAnimBg="0"/>
      <p:bldP spid="231429" grpId="0" autoUpdateAnimBg="0"/>
      <p:bldP spid="231430" grpId="0" autoUpdateAnimBg="0"/>
      <p:bldP spid="231431" grpId="0" autoUpdateAnimBg="0"/>
      <p:bldP spid="231432" grpId="0" autoUpdateAnimBg="0"/>
      <p:bldP spid="23143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Least Common Multiples</a:t>
            </a:r>
            <a:endParaRPr lang="en-CA" sz="3600" smtClean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3276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Using prime factorizations: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 = 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a</a:t>
            </a:r>
            <a:r>
              <a:rPr lang="en-US" sz="1600" smtClean="0">
                <a:sym typeface="Symbol" pitchFamily="18" charset="2"/>
              </a:rPr>
              <a:t>1 </a:t>
            </a:r>
            <a:r>
              <a:rPr lang="en-US" sz="2800" smtClean="0">
                <a:sym typeface="Symbol" pitchFamily="18" charset="2"/>
              </a:rPr>
              <a:t> 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a</a:t>
            </a:r>
            <a:r>
              <a:rPr lang="en-US" sz="1600" smtClean="0">
                <a:sym typeface="Symbol" pitchFamily="18" charset="2"/>
              </a:rPr>
              <a:t>2 </a:t>
            </a:r>
            <a:r>
              <a:rPr lang="en-US" sz="2800" smtClean="0">
                <a:sym typeface="Symbol" pitchFamily="18" charset="2"/>
              </a:rPr>
              <a:t>…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a</a:t>
            </a:r>
            <a:r>
              <a:rPr lang="en-US" sz="1600" smtClean="0">
                <a:sym typeface="Symbol" pitchFamily="18" charset="2"/>
              </a:rPr>
              <a:t>n </a:t>
            </a:r>
            <a:r>
              <a:rPr lang="en-US" sz="2800" smtClean="0">
                <a:sym typeface="Symbol" pitchFamily="18" charset="2"/>
              </a:rPr>
              <a:t>,  b = 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b</a:t>
            </a:r>
            <a:r>
              <a:rPr lang="en-US" sz="1600" smtClean="0">
                <a:sym typeface="Symbol" pitchFamily="18" charset="2"/>
              </a:rPr>
              <a:t>1 </a:t>
            </a:r>
            <a:r>
              <a:rPr lang="en-US" sz="2800" smtClean="0">
                <a:sym typeface="Symbol" pitchFamily="18" charset="2"/>
              </a:rPr>
              <a:t> 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b</a:t>
            </a:r>
            <a:r>
              <a:rPr lang="en-US" sz="1600" smtClean="0">
                <a:sym typeface="Symbol" pitchFamily="18" charset="2"/>
              </a:rPr>
              <a:t>2 </a:t>
            </a:r>
            <a:r>
              <a:rPr lang="en-US" sz="2800" smtClean="0">
                <a:sym typeface="Symbol" pitchFamily="18" charset="2"/>
              </a:rPr>
              <a:t>…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b</a:t>
            </a:r>
            <a:r>
              <a:rPr lang="en-US" sz="1600" smtClean="0">
                <a:sym typeface="Symbol" pitchFamily="18" charset="2"/>
              </a:rPr>
              <a:t>n </a:t>
            </a:r>
            <a:r>
              <a:rPr lang="en-US" sz="2800" smtClean="0">
                <a:sym typeface="Symbol" pitchFamily="18" charset="2"/>
              </a:rPr>
              <a:t>,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where 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&lt; 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&lt; … &lt;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and a</a:t>
            </a:r>
            <a:r>
              <a:rPr lang="en-US" sz="2800" baseline="-25000" smtClean="0">
                <a:sym typeface="Symbol" pitchFamily="18" charset="2"/>
              </a:rPr>
              <a:t>i</a:t>
            </a:r>
            <a:r>
              <a:rPr lang="en-US" sz="2800" smtClean="0">
                <a:sym typeface="Symbol" pitchFamily="18" charset="2"/>
              </a:rPr>
              <a:t>, b</a:t>
            </a:r>
            <a:r>
              <a:rPr lang="en-US" sz="2800" baseline="-25000" smtClean="0">
                <a:sym typeface="Symbol" pitchFamily="18" charset="2"/>
              </a:rPr>
              <a:t>i</a:t>
            </a:r>
            <a:r>
              <a:rPr lang="en-US" sz="2800" smtClean="0">
                <a:sym typeface="Symbol" pitchFamily="18" charset="2"/>
              </a:rPr>
              <a:t>  </a:t>
            </a:r>
            <a:r>
              <a:rPr lang="en-US" sz="2800" b="1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for 1  i  n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lcm(a, b) = 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max(a</a:t>
            </a:r>
            <a:r>
              <a:rPr lang="en-US" sz="16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, b</a:t>
            </a:r>
            <a:r>
              <a:rPr lang="en-US" sz="16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)</a:t>
            </a:r>
            <a:r>
              <a:rPr lang="en-US" sz="2800" smtClean="0">
                <a:sym typeface="Symbol" pitchFamily="18" charset="2"/>
              </a:rPr>
              <a:t> 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max(a</a:t>
            </a:r>
            <a:r>
              <a:rPr lang="en-US" sz="16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, b</a:t>
            </a:r>
            <a:r>
              <a:rPr lang="en-US" sz="16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)</a:t>
            </a:r>
            <a:r>
              <a:rPr lang="en-US" sz="1600" smtClean="0">
                <a:sym typeface="Symbol" pitchFamily="18" charset="2"/>
              </a:rPr>
              <a:t> </a:t>
            </a:r>
            <a:r>
              <a:rPr lang="en-US" sz="2800" smtClean="0">
                <a:sym typeface="Symbol" pitchFamily="18" charset="2"/>
              </a:rPr>
              <a:t>…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max(a</a:t>
            </a:r>
            <a:r>
              <a:rPr lang="en-US" sz="16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, b</a:t>
            </a:r>
            <a:r>
              <a:rPr lang="en-US" sz="16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)</a:t>
            </a:r>
            <a:r>
              <a:rPr lang="en-US" sz="1600" smtClean="0">
                <a:sym typeface="Symbol" pitchFamily="18" charset="2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D93B5DC-95E2-497A-BADD-E3DA300FA4F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381000" y="4267200"/>
            <a:ext cx="1524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 = 60 = 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828800" y="4267200"/>
            <a:ext cx="1600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1524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 = 54 =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1828800" y="4876800"/>
            <a:ext cx="1524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381000" y="54864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lcm(a, b) = 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2286000" y="5486400"/>
            <a:ext cx="4724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= 4275 = 540</a:t>
            </a:r>
          </a:p>
        </p:txBody>
      </p:sp>
    </p:spTree>
    <p:extLst>
      <p:ext uri="{BB962C8B-B14F-4D97-AF65-F5344CB8AC3E}">
        <p14:creationId xmlns:p14="http://schemas.microsoft.com/office/powerpoint/2010/main" val="36082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utoUpdateAnimBg="0"/>
      <p:bldP spid="232452" grpId="0" autoUpdateAnimBg="0"/>
      <p:bldP spid="232453" grpId="0" autoUpdateAnimBg="0"/>
      <p:bldP spid="232454" grpId="0" autoUpdateAnimBg="0"/>
      <p:bldP spid="232455" grpId="0" autoUpdateAnimBg="0"/>
      <p:bldP spid="232456" grpId="0" autoUpdateAnimBg="0"/>
      <p:bldP spid="23245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GCD and LCM</a:t>
            </a:r>
            <a:endParaRPr lang="en-CA" sz="3600" smtClean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4615394-A8FC-448A-A274-9E76FB84F27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819400" y="1295400"/>
            <a:ext cx="1524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 = 60 = 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4395788" y="1295400"/>
            <a:ext cx="2209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2819400" y="2057400"/>
            <a:ext cx="1524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 = 54 = 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4389438" y="2057400"/>
            <a:ext cx="2362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981200" y="38862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lcm(a, b) = 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4267200" y="3886200"/>
            <a:ext cx="4724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= 540</a:t>
            </a:r>
          </a:p>
        </p:txBody>
      </p:sp>
      <p:sp>
        <p:nvSpPr>
          <p:cNvPr id="233481" name="Oval 9"/>
          <p:cNvSpPr>
            <a:spLocks noChangeArrowheads="1"/>
          </p:cNvSpPr>
          <p:nvPr/>
        </p:nvSpPr>
        <p:spPr bwMode="auto">
          <a:xfrm>
            <a:off x="4333875" y="2038350"/>
            <a:ext cx="533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482" name="Oval 10"/>
          <p:cNvSpPr>
            <a:spLocks noChangeArrowheads="1"/>
          </p:cNvSpPr>
          <p:nvPr/>
        </p:nvSpPr>
        <p:spPr bwMode="auto">
          <a:xfrm>
            <a:off x="5029200" y="1276350"/>
            <a:ext cx="533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483" name="Oval 11"/>
          <p:cNvSpPr>
            <a:spLocks noChangeArrowheads="1"/>
          </p:cNvSpPr>
          <p:nvPr/>
        </p:nvSpPr>
        <p:spPr bwMode="auto">
          <a:xfrm>
            <a:off x="5667375" y="2028825"/>
            <a:ext cx="533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auto">
          <a:xfrm>
            <a:off x="4352925" y="1257300"/>
            <a:ext cx="533400" cy="533400"/>
          </a:xfrm>
          <a:prstGeom prst="ellipse">
            <a:avLst/>
          </a:prstGeom>
          <a:noFill/>
          <a:ln w="19050">
            <a:solidFill>
              <a:srgbClr val="66FF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485" name="Oval 13"/>
          <p:cNvSpPr>
            <a:spLocks noChangeArrowheads="1"/>
          </p:cNvSpPr>
          <p:nvPr/>
        </p:nvSpPr>
        <p:spPr bwMode="auto">
          <a:xfrm>
            <a:off x="5010150" y="2038350"/>
            <a:ext cx="533400" cy="533400"/>
          </a:xfrm>
          <a:prstGeom prst="ellipse">
            <a:avLst/>
          </a:prstGeom>
          <a:noFill/>
          <a:ln w="19050">
            <a:solidFill>
              <a:srgbClr val="66FF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486" name="Oval 14"/>
          <p:cNvSpPr>
            <a:spLocks noChangeArrowheads="1"/>
          </p:cNvSpPr>
          <p:nvPr/>
        </p:nvSpPr>
        <p:spPr bwMode="auto">
          <a:xfrm>
            <a:off x="5657850" y="1266825"/>
            <a:ext cx="533400" cy="533400"/>
          </a:xfrm>
          <a:prstGeom prst="ellipse">
            <a:avLst/>
          </a:prstGeom>
          <a:noFill/>
          <a:ln w="19050">
            <a:solidFill>
              <a:srgbClr val="66FF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487" name="Oval 15"/>
          <p:cNvSpPr>
            <a:spLocks noChangeArrowheads="1"/>
          </p:cNvSpPr>
          <p:nvPr/>
        </p:nvSpPr>
        <p:spPr bwMode="auto">
          <a:xfrm>
            <a:off x="3962400" y="3810000"/>
            <a:ext cx="2057400" cy="609600"/>
          </a:xfrm>
          <a:prstGeom prst="ellipse">
            <a:avLst/>
          </a:prstGeom>
          <a:noFill/>
          <a:ln w="19050">
            <a:solidFill>
              <a:srgbClr val="66FF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1981200" y="31242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gcd(a, b) = </a:t>
            </a:r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4267200" y="3124200"/>
            <a:ext cx="4724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0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= 6</a:t>
            </a:r>
          </a:p>
        </p:txBody>
      </p:sp>
      <p:sp>
        <p:nvSpPr>
          <p:cNvPr id="233490" name="Oval 18"/>
          <p:cNvSpPr>
            <a:spLocks noChangeArrowheads="1"/>
          </p:cNvSpPr>
          <p:nvPr/>
        </p:nvSpPr>
        <p:spPr bwMode="auto">
          <a:xfrm>
            <a:off x="3962400" y="3048000"/>
            <a:ext cx="2057400" cy="6096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1600200" y="4953000"/>
            <a:ext cx="3124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Theorem: 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492" name="Text Box 20"/>
              <p:cNvSpPr txBox="1">
                <a:spLocks noChangeArrowheads="1"/>
              </p:cNvSpPr>
              <p:nvPr/>
            </p:nvSpPr>
            <p:spPr bwMode="auto">
              <a:xfrm>
                <a:off x="4419600" y="4953000"/>
                <a:ext cx="3505200" cy="4616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gcd(</a:t>
                </a:r>
                <a:r>
                  <a:rPr lang="en-US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a,b</a:t>
                </a:r>
                <a:r>
                  <a:rPr lang="en-US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lcm(</a:t>
                </a:r>
                <a:r>
                  <a:rPr lang="en-US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a,b</a:t>
                </a: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23349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4953000"/>
                <a:ext cx="3505200" cy="461665"/>
              </a:xfrm>
              <a:prstGeom prst="rect">
                <a:avLst/>
              </a:prstGeom>
              <a:blipFill>
                <a:blip r:embed="rId2"/>
                <a:stretch>
                  <a:fillRect l="-2783" t="-10667" b="-38667"/>
                </a:stretch>
              </a:blip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utoUpdateAnimBg="0"/>
      <p:bldP spid="233476" grpId="0" autoUpdateAnimBg="0"/>
      <p:bldP spid="233477" grpId="0" autoUpdateAnimBg="0"/>
      <p:bldP spid="233478" grpId="0" autoUpdateAnimBg="0"/>
      <p:bldP spid="233479" grpId="0" autoUpdateAnimBg="0"/>
      <p:bldP spid="233480" grpId="0" autoUpdateAnimBg="0"/>
      <p:bldP spid="233481" grpId="0" animBg="1"/>
      <p:bldP spid="233482" grpId="0" animBg="1"/>
      <p:bldP spid="233483" grpId="0" animBg="1"/>
      <p:bldP spid="233484" grpId="0" animBg="1"/>
      <p:bldP spid="233485" grpId="0" animBg="1"/>
      <p:bldP spid="233486" grpId="0" animBg="1"/>
      <p:bldP spid="233487" grpId="0" animBg="1"/>
      <p:bldP spid="233488" grpId="0" autoUpdateAnimBg="0"/>
      <p:bldP spid="233489" grpId="0" autoUpdateAnimBg="0"/>
      <p:bldP spid="233490" grpId="0" animBg="1"/>
      <p:bldP spid="233491" grpId="0" autoUpdateAnimBg="0"/>
      <p:bldP spid="23349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Euclidean Algorithm </a:t>
            </a:r>
            <a:endParaRPr lang="en-CA" sz="3600" dirty="0" smtClean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5486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Euclidean Algorithm</a:t>
            </a:r>
            <a:r>
              <a:rPr lang="en-US" sz="2800" dirty="0" smtClean="0">
                <a:sym typeface="Symbol" pitchFamily="18" charset="2"/>
              </a:rPr>
              <a:t> finds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greatest common divisor</a:t>
            </a:r>
            <a:r>
              <a:rPr lang="en-US" sz="2800" dirty="0" smtClean="0">
                <a:sym typeface="Symbol" pitchFamily="18" charset="2"/>
              </a:rPr>
              <a:t> of two integers a and b. 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For example, if we want to find </a:t>
            </a:r>
            <a:r>
              <a:rPr lang="en-US" sz="2800" dirty="0" err="1" smtClean="0">
                <a:sym typeface="Symbol" pitchFamily="18" charset="2"/>
              </a:rPr>
              <a:t>gcd</a:t>
            </a:r>
            <a:r>
              <a:rPr lang="en-US" sz="2800" dirty="0" smtClean="0">
                <a:sym typeface="Symbol" pitchFamily="18" charset="2"/>
              </a:rPr>
              <a:t>(287, 91), we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divide</a:t>
            </a:r>
            <a:r>
              <a:rPr lang="en-US" sz="2800" dirty="0" smtClean="0">
                <a:sym typeface="Symbol" pitchFamily="18" charset="2"/>
              </a:rPr>
              <a:t> 287 (the larger number) by 91 (the smaller one):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287 = 913 + 14</a:t>
            </a:r>
          </a:p>
          <a:p>
            <a:pPr marL="0" indent="0" eaLnBrk="1" hangingPunct="1">
              <a:spcBef>
                <a:spcPct val="0"/>
              </a:spcBef>
              <a:buFont typeface="Symbol" pitchFamily="18" charset="2"/>
              <a:buChar char="Þ"/>
              <a:defRPr/>
            </a:pPr>
            <a:r>
              <a:rPr lang="en-US" sz="2800" dirty="0" smtClean="0">
                <a:sym typeface="Symbol" pitchFamily="18" charset="2"/>
              </a:rPr>
              <a:t> 287 - 913 = 14</a:t>
            </a:r>
          </a:p>
          <a:p>
            <a:pPr marL="0" indent="0" eaLnBrk="1" hangingPunct="1">
              <a:spcBef>
                <a:spcPct val="0"/>
              </a:spcBef>
              <a:buFont typeface="Symbol" pitchFamily="18" charset="2"/>
              <a:buChar char="Þ"/>
              <a:defRPr/>
            </a:pPr>
            <a:r>
              <a:rPr lang="en-US" sz="2800" dirty="0" smtClean="0">
                <a:sym typeface="Symbol" pitchFamily="18" charset="2"/>
              </a:rPr>
              <a:t> 287 + 91(-3) = 14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We know that for integers a, b and c,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if a | b, then a | </a:t>
            </a:r>
            <a:r>
              <a:rPr lang="en-US" sz="2800" b="1" dirty="0" err="1" smtClean="0">
                <a:solidFill>
                  <a:srgbClr val="00FFFF"/>
                </a:solidFill>
                <a:sym typeface="Symbol" pitchFamily="18" charset="2"/>
              </a:rPr>
              <a:t>bc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for all integers c.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Therefore, any divisor of 91 is also a divisor of     91(-3).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22FA0C8-CD0C-4803-96C8-85011066E95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The Euclidean Algorithm </a:t>
            </a:r>
            <a:endParaRPr lang="en-CA" sz="3600" smtClean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2800" smtClean="0">
                <a:sym typeface="Symbol" pitchFamily="18" charset="2"/>
              </a:rPr>
              <a:t>287 + 91(-3) = 14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We also know that for integers a, b and c,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if a | b and a | c, then a | (b + c).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Therefore, any divisor of 287 and 91 must also be a divisor of 287 + 91(-3), which is 14.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Consequently, the greatest common divisor of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287 and 91</a:t>
            </a:r>
            <a:r>
              <a:rPr lang="en-US" sz="2800" smtClean="0">
                <a:sym typeface="Symbol" pitchFamily="18" charset="2"/>
              </a:rPr>
              <a:t> must be the same as the greatest common divisor of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14 and 91</a:t>
            </a:r>
            <a:r>
              <a:rPr lang="en-US" sz="2800" smtClean="0">
                <a:sym typeface="Symbol" pitchFamily="18" charset="2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gcd(287, 91) = gcd(14, 91).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4190C0A-29C4-4E4D-BD59-FB7B3271105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1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1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The Euclidean Algorithm 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6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686800" cy="57150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In the next step, we divide 91 by 14: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6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91 = 146 + 7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6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This means that </a:t>
                </a:r>
                <a:r>
                  <a:rPr lang="en-US" sz="2800" dirty="0" err="1" smtClean="0">
                    <a:sym typeface="Symbol" pitchFamily="18" charset="2"/>
                  </a:rPr>
                  <a:t>gcd</a:t>
                </a:r>
                <a:r>
                  <a:rPr lang="en-US" sz="2800" dirty="0" smtClean="0">
                    <a:sym typeface="Symbol" pitchFamily="18" charset="2"/>
                  </a:rPr>
                  <a:t>(14, 91) = </a:t>
                </a:r>
                <a:r>
                  <a:rPr lang="en-US" sz="2800" dirty="0" err="1" smtClean="0">
                    <a:sym typeface="Symbol" pitchFamily="18" charset="2"/>
                  </a:rPr>
                  <a:t>gcd</a:t>
                </a:r>
                <a:r>
                  <a:rPr lang="en-US" sz="2800" dirty="0" smtClean="0">
                    <a:sym typeface="Symbol" pitchFamily="18" charset="2"/>
                  </a:rPr>
                  <a:t>(14, 7).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So we divide 14 by 7: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6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14 = 72 + 0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6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We find that 7 | 14, and thus </a:t>
                </a:r>
                <a:r>
                  <a:rPr lang="en-US" sz="2800" dirty="0" err="1" smtClean="0">
                    <a:sym typeface="Symbol" pitchFamily="18" charset="2"/>
                  </a:rPr>
                  <a:t>gcd</a:t>
                </a:r>
                <a:r>
                  <a:rPr lang="en-US" sz="2800" dirty="0" smtClean="0">
                    <a:sym typeface="Symbol" pitchFamily="18" charset="2"/>
                  </a:rPr>
                  <a:t>(14, 7) = 7.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Therefore, </a:t>
                </a:r>
                <a:r>
                  <a:rPr lang="en-US" sz="2800" b="1" dirty="0" err="1" smtClean="0">
                    <a:solidFill>
                      <a:srgbClr val="00FFFF"/>
                    </a:solidFill>
                    <a:sym typeface="Symbol" pitchFamily="18" charset="2"/>
                  </a:rPr>
                  <a:t>gcd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(287, 91) = 7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So we have this Lemma: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2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𝒃𝒒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𝒓</m:t>
                    </m:r>
                  </m:oMath>
                </a14:m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𝒓</m:t>
                    </m:r>
                  </m:oMath>
                </a14:m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 are integers.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𝐠𝐜𝐝</m:t>
                        </m:r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𝒃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𝐠𝐜𝐝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⁡(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42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86800" cy="5715000"/>
              </a:xfrm>
              <a:blipFill>
                <a:blip r:embed="rId2"/>
                <a:stretch>
                  <a:fillRect l="-1474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10DCA56-45E5-47D1-A5F8-26F29BBC27B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The Euclidean Algorithm </a:t>
            </a:r>
            <a:endParaRPr lang="en-CA" sz="3600" smtClean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In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pseudocode</a:t>
            </a:r>
            <a:r>
              <a:rPr lang="en-US" sz="2800" dirty="0" smtClean="0">
                <a:sym typeface="Symbol" pitchFamily="18" charset="2"/>
              </a:rPr>
              <a:t>, the algorithm can be implemented as follows: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procedure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gcd</a:t>
            </a:r>
            <a:r>
              <a:rPr lang="en-US" sz="2800" dirty="0" smtClean="0">
                <a:sym typeface="Symbol" pitchFamily="18" charset="2"/>
              </a:rPr>
              <a:t>(a, b: positive integers)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x := 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y := b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while</a:t>
            </a:r>
            <a:r>
              <a:rPr lang="en-US" sz="2800" dirty="0" smtClean="0">
                <a:sym typeface="Symbol" pitchFamily="18" charset="2"/>
              </a:rPr>
              <a:t> y  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begin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	r := x </a:t>
            </a:r>
            <a:r>
              <a:rPr lang="en-US" sz="2800" b="1" dirty="0" smtClean="0">
                <a:sym typeface="Symbol" pitchFamily="18" charset="2"/>
              </a:rPr>
              <a:t>mod</a:t>
            </a:r>
            <a:r>
              <a:rPr lang="en-US" sz="2800" dirty="0" smtClean="0">
                <a:sym typeface="Symbol" pitchFamily="18" charset="2"/>
              </a:rPr>
              <a:t> y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	x := y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	y := r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end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ym typeface="Symbol" pitchFamily="18" charset="2"/>
              </a:rPr>
              <a:t>return</a:t>
            </a:r>
            <a:r>
              <a:rPr lang="en-US" sz="2800" dirty="0" smtClean="0">
                <a:sym typeface="Symbol" pitchFamily="18" charset="2"/>
              </a:rPr>
              <a:t> x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 {x is </a:t>
            </a:r>
            <a:r>
              <a:rPr lang="en-US" sz="2800" dirty="0" err="1" smtClean="0">
                <a:solidFill>
                  <a:srgbClr val="66FF33"/>
                </a:solidFill>
                <a:sym typeface="Symbol" pitchFamily="18" charset="2"/>
              </a:rPr>
              <a:t>gcd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(a, b)}</a:t>
            </a:r>
            <a:r>
              <a:rPr lang="en-US" sz="2800" dirty="0" smtClean="0">
                <a:sym typeface="Symbol" pitchFamily="18" charset="2"/>
              </a:rPr>
              <a:t> 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3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3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GCDs as Linear Combinations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143000"/>
                <a:ext cx="8686800" cy="49530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Bézout’s Theorem</a:t>
                </a:r>
                <a:r>
                  <a:rPr lang="en-US" sz="2800" dirty="0" smtClean="0">
                    <a:sym typeface="Symbol" pitchFamily="18" charset="2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are positive integers, then there exist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such that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𝑠𝑎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𝑡𝑏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.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are called </a:t>
                </a:r>
                <a:r>
                  <a:rPr lang="en-US" sz="2800" dirty="0" err="1">
                    <a:solidFill>
                      <a:srgbClr val="00FFFF"/>
                    </a:solidFill>
                    <a:sym typeface="Symbol" pitchFamily="18" charset="2"/>
                  </a:rPr>
                  <a:t>Bézout’s</a:t>
                </a: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coefficients</a:t>
                </a:r>
                <a:r>
                  <a:rPr lang="en-US" sz="2800" dirty="0" smtClean="0">
                    <a:sym typeface="Symbol" pitchFamily="18" charset="2"/>
                  </a:rPr>
                  <a:t> and the above equation is called </a:t>
                </a:r>
                <a:r>
                  <a:rPr lang="en-US" sz="2800" dirty="0" err="1">
                    <a:solidFill>
                      <a:srgbClr val="00FFFF"/>
                    </a:solidFill>
                    <a:sym typeface="Symbol" pitchFamily="18" charset="2"/>
                  </a:rPr>
                  <a:t>Bézout’s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identity</a:t>
                </a:r>
                <a:r>
                  <a:rPr lang="en-US" sz="2800" dirty="0" smtClean="0">
                    <a:sym typeface="Symbol" pitchFamily="18" charset="2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400" dirty="0" smtClean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We will see two methods to find the </a:t>
                </a:r>
                <a:r>
                  <a:rPr lang="en-US" sz="2800" dirty="0" err="1">
                    <a:sym typeface="Symbol" pitchFamily="18" charset="2"/>
                  </a:rPr>
                  <a:t>Bézout’s</a:t>
                </a:r>
                <a:r>
                  <a:rPr lang="en-US" sz="2800" dirty="0" smtClean="0">
                    <a:sym typeface="Symbol" pitchFamily="18" charset="2"/>
                  </a:rPr>
                  <a:t> identity of two integers.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050" dirty="0" smtClean="0">
                  <a:sym typeface="Symbol" pitchFamily="18" charset="2"/>
                </a:endParaRPr>
              </a:p>
              <a:p>
                <a:pPr marL="914400" lvl="1" indent="-514350">
                  <a:lnSpc>
                    <a:spcPct val="90000"/>
                  </a:lnSpc>
                  <a:spcBef>
                    <a:spcPct val="0"/>
                  </a:spcBef>
                  <a:buFont typeface="+mj-lt"/>
                  <a:buAutoNum type="arabicPeriod"/>
                  <a:defRPr/>
                </a:pPr>
                <a:r>
                  <a:rPr lang="en-US" sz="2600" dirty="0" smtClean="0">
                    <a:latin typeface="+mn-lt"/>
                    <a:sym typeface="Symbol" pitchFamily="18" charset="2"/>
                  </a:rPr>
                  <a:t>Working backward through the divisions of the Euclidean algorithm.</a:t>
                </a:r>
              </a:p>
              <a:p>
                <a:pPr marL="914400" lvl="1" indent="-514350">
                  <a:lnSpc>
                    <a:spcPct val="90000"/>
                  </a:lnSpc>
                  <a:spcBef>
                    <a:spcPct val="0"/>
                  </a:spcBef>
                  <a:buFont typeface="+mj-lt"/>
                  <a:buAutoNum type="arabicPeriod"/>
                  <a:defRPr/>
                </a:pPr>
                <a:endParaRPr lang="en-US" sz="800" dirty="0" smtClean="0">
                  <a:latin typeface="+mn-lt"/>
                  <a:sym typeface="Symbol" pitchFamily="18" charset="2"/>
                </a:endParaRPr>
              </a:p>
              <a:p>
                <a:pPr marL="914400" lvl="1" indent="-514350">
                  <a:lnSpc>
                    <a:spcPct val="90000"/>
                  </a:lnSpc>
                  <a:spcBef>
                    <a:spcPct val="0"/>
                  </a:spcBef>
                  <a:buFont typeface="+mj-lt"/>
                  <a:buAutoNum type="arabicPeriod"/>
                  <a:defRPr/>
                </a:pPr>
                <a:r>
                  <a:rPr lang="en-US" sz="2600" dirty="0" smtClean="0">
                    <a:latin typeface="+mn-lt"/>
                    <a:sym typeface="Symbol" pitchFamily="18" charset="2"/>
                  </a:rPr>
                  <a:t>Extended Euclidean algorithm</a:t>
                </a:r>
              </a:p>
            </p:txBody>
          </p:sp>
        </mc:Choice>
        <mc:Fallback xmlns=""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4953000"/>
              </a:xfrm>
              <a:blipFill>
                <a:blip r:embed="rId2"/>
                <a:stretch>
                  <a:fillRect l="-1474" t="-2217"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The Division Algorithm</a:t>
            </a:r>
            <a:endParaRPr lang="en-CA" sz="360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Another example: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What happens when we divide -11 by 3 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Note that the remainder cannot be negative.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olidFill>
                <a:srgbClr val="FF3300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-11 = 3(-4) + 1.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 -11 is the dividend,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 3  is the divisor,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 -4 is called the quotient, and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 1  is called the remainder.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61210FE-30E5-4678-A33F-1B6B7D413E5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6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6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GCDs as Linear Combinations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143000"/>
                <a:ext cx="8686800" cy="49530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600" dirty="0" smtClean="0">
                    <a:sym typeface="Symbol" pitchFamily="18" charset="2"/>
                  </a:rPr>
                  <a:t>To run this extended Euclidean algorithm,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 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sz="2600" dirty="0" smtClean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2600" dirty="0" smtClean="0">
                    <a:sym typeface="Symbol" pitchFamily="18" charset="2"/>
                  </a:rPr>
                  <a:t> and let</a:t>
                </a:r>
              </a:p>
              <a:p>
                <a:pPr marL="400050" lvl="1" indent="0">
                  <a:lnSpc>
                    <a:spcPct val="9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𝑞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+mn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𝑞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endParaRPr lang="en-US" sz="2600" dirty="0" smtClean="0">
                  <a:latin typeface="+mn-lt"/>
                  <a:sym typeface="Symbol" pitchFamily="18" charset="2"/>
                </a:endParaRPr>
              </a:p>
              <a:p>
                <a:r>
                  <a:rPr lang="en-US" sz="2600" dirty="0" smtClean="0">
                    <a:sym typeface="Symbol" pitchFamily="18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,…,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2600" dirty="0" smtClean="0">
                    <a:sym typeface="Symbol" pitchFamily="18" charset="2"/>
                  </a:rPr>
                  <a:t>, where </a:t>
                </a:r>
                <a:r>
                  <a:rPr lang="en-US" sz="26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i="1" dirty="0" smtClean="0"/>
                  <a:t> </a:t>
                </a:r>
                <a:r>
                  <a:rPr lang="en-US" sz="2600" dirty="0"/>
                  <a:t>are the quotients in the divisions used when the Euclidean </a:t>
                </a:r>
                <a:r>
                  <a:rPr lang="en-US" sz="2600" dirty="0" smtClean="0"/>
                  <a:t>algorithm finds </a:t>
                </a:r>
                <a:r>
                  <a:rPr lang="en-US" sz="2600" dirty="0" err="1"/>
                  <a:t>gcd</a:t>
                </a:r>
                <a:r>
                  <a:rPr lang="en-US" sz="2600" dirty="0"/>
                  <a:t>(</a:t>
                </a:r>
                <a:r>
                  <a:rPr lang="en-US" sz="2600" i="1" dirty="0"/>
                  <a:t>a, b</a:t>
                </a:r>
                <a:r>
                  <a:rPr lang="en-US" sz="2600" dirty="0" smtClean="0"/>
                  <a:t>).</a:t>
                </a:r>
                <a:endParaRPr lang="en-US" sz="26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4953000"/>
              </a:xfrm>
              <a:blipFill>
                <a:blip r:embed="rId2"/>
                <a:stretch>
                  <a:fillRect l="-1263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676400"/>
            <a:ext cx="7226771" cy="4815721"/>
          </a:xfrm>
          <a:prstGeom prst="rect">
            <a:avLst/>
          </a:prstGeom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GCDs as Linear Combinations</a:t>
            </a:r>
            <a:endParaRPr lang="en-CA" sz="3600" dirty="0" smtClean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600" dirty="0" smtClean="0">
                <a:sym typeface="Symbol" pitchFamily="18" charset="2"/>
              </a:rPr>
              <a:t>Example for first method: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600" dirty="0" smtClean="0">
              <a:sym typeface="Symbol" pitchFamily="18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229600" cy="4254224"/>
          </a:xfrm>
          <a:prstGeom prst="rect">
            <a:avLst/>
          </a:prstGeom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GCDs as Linear Combinations</a:t>
            </a:r>
            <a:endParaRPr lang="en-CA" sz="3600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1" y="1600200"/>
            <a:ext cx="8016621" cy="3962400"/>
          </a:xfrm>
          <a:prstGeom prst="rect">
            <a:avLst/>
          </a:prstGeom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GCDs as Linear Combinations</a:t>
            </a:r>
            <a:endParaRPr lang="en-CA" sz="3600" dirty="0" smtClean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600" dirty="0" smtClean="0">
                <a:sym typeface="Symbol" pitchFamily="18" charset="2"/>
              </a:rPr>
              <a:t>Example for second method: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600" dirty="0" smtClean="0">
              <a:sym typeface="Symbol" pitchFamily="18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060528"/>
            <a:ext cx="8229600" cy="2901872"/>
          </a:xfrm>
          <a:prstGeom prst="rect">
            <a:avLst/>
          </a:prstGeom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GCDs as Linear Combinations</a:t>
            </a:r>
            <a:endParaRPr lang="en-CA" sz="3600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GCDs as Linear Combinations</a:t>
            </a:r>
            <a:endParaRPr lang="en-CA" sz="3600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1295400"/>
                <a:ext cx="8077200" cy="4385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FFFF"/>
                    </a:solidFill>
                    <a:latin typeface="+mn-lt"/>
                  </a:rPr>
                  <a:t>Lemma:</a:t>
                </a:r>
                <a:r>
                  <a:rPr lang="en-US" sz="2800" dirty="0" smtClean="0">
                    <a:latin typeface="+mn-lt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are positive integers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1800" b="1" dirty="0" smtClean="0">
                  <a:solidFill>
                    <a:srgbClr val="00FFFF"/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FFFF"/>
                    </a:solidFill>
                    <a:latin typeface="+mn-lt"/>
                  </a:rPr>
                  <a:t>Proof: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𝑡𝑏𝑐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 smtClean="0"/>
                  <a:t>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𝑡𝑏𝑐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and we know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𝑠𝑎𝑐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So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𝑠𝑎𝑐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𝑡𝑏𝑐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8077200" cy="4385816"/>
              </a:xfrm>
              <a:prstGeom prst="rect">
                <a:avLst/>
              </a:prstGeom>
              <a:blipFill>
                <a:blip r:embed="rId2"/>
                <a:stretch>
                  <a:fillRect l="-1585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8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GCDs as Linear Combinations</a:t>
            </a:r>
            <a:endParaRPr lang="en-CA" sz="3600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1295400"/>
                <a:ext cx="777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FFFF"/>
                    </a:solidFill>
                    <a:latin typeface="+mn-lt"/>
                  </a:rPr>
                  <a:t>Lemma: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a prime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an integer,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for some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b="1" dirty="0" smtClean="0">
                  <a:solidFill>
                    <a:srgbClr val="00FFFF"/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FFFF"/>
                    </a:solidFill>
                    <a:latin typeface="+mn-lt"/>
                  </a:rPr>
                  <a:t>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0" i="0" dirty="0" smtClean="0">
                    <a:latin typeface="+mn-lt"/>
                  </a:rPr>
                  <a:t>By induction. (will be covered in the next sessions)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7772400" cy="3970318"/>
              </a:xfrm>
              <a:prstGeom prst="rect">
                <a:avLst/>
              </a:prstGeom>
              <a:blipFill>
                <a:blip r:embed="rId2"/>
                <a:stretch>
                  <a:fillRect l="-1647" r="-549" b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7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GCDs as Linear Combinations</a:t>
            </a:r>
            <a:endParaRPr lang="en-CA" sz="3600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686635-2348-412A-9016-4C012A91C7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1066800"/>
                <a:ext cx="8077200" cy="518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FFFF"/>
                    </a:solidFill>
                    <a:latin typeface="+mn-lt"/>
                  </a:rPr>
                  <a:t>Lemma: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be a positive integer and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be integers.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(mod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)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then 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(mod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/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US" sz="1800" b="1" dirty="0" smtClean="0">
                  <a:solidFill>
                    <a:srgbClr val="00FFFF"/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FFFF"/>
                    </a:solidFill>
                    <a:latin typeface="+mn-lt"/>
                  </a:rPr>
                  <a:t>Proof: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dirty="0"/>
                      <m:t>mod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, based on the previous lemma,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(mod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)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66800"/>
                <a:ext cx="8077200" cy="5183150"/>
              </a:xfrm>
              <a:prstGeom prst="rect">
                <a:avLst/>
              </a:prstGeom>
              <a:blipFill>
                <a:blip r:embed="rId2"/>
                <a:stretch>
                  <a:fillRect l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9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Now it’s Time for…</a:t>
            </a:r>
            <a:endParaRPr lang="en-CA" sz="3600" dirty="0" smtClean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2286000"/>
            <a:ext cx="3886200" cy="3048000"/>
          </a:xfrm>
        </p:spPr>
        <p:txBody>
          <a:bodyPr/>
          <a:lstStyle/>
          <a:p>
            <a:pPr marL="0" indent="0" algn="ctr" eaLnBrk="1" hangingPunct="1">
              <a:defRPr/>
            </a:pPr>
            <a:r>
              <a:rPr lang="en-US" sz="4800" b="1" dirty="0" smtClean="0">
                <a:solidFill>
                  <a:srgbClr val="00FFFF"/>
                </a:solidFill>
                <a:sym typeface="Symbol" pitchFamily="18" charset="2"/>
              </a:rPr>
              <a:t>Induction and</a:t>
            </a:r>
            <a:br>
              <a:rPr lang="en-US" sz="4800" b="1" dirty="0" smtClean="0">
                <a:solidFill>
                  <a:srgbClr val="00FFFF"/>
                </a:solidFill>
                <a:sym typeface="Symbol" pitchFamily="18" charset="2"/>
              </a:rPr>
            </a:br>
            <a:r>
              <a:rPr lang="en-US" sz="4800" b="1" dirty="0" smtClean="0">
                <a:solidFill>
                  <a:srgbClr val="00FFFF"/>
                </a:solidFill>
                <a:sym typeface="Symbol" pitchFamily="18" charset="2"/>
              </a:rPr>
              <a:t>Recursion</a:t>
            </a:r>
          </a:p>
          <a:p>
            <a:pPr marL="0" indent="0" algn="ctr" eaLnBrk="1" hangingPunct="1">
              <a:defRPr/>
            </a:pPr>
            <a:endParaRPr lang="en-US" sz="4800" dirty="0" smtClean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554B5E6-D35F-4581-8637-8FF7370EB20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Induction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534400" cy="5257800"/>
              </a:xfrm>
            </p:spPr>
            <p:txBody>
              <a:bodyPr/>
              <a:lstStyle/>
              <a:p>
                <a:pPr marL="0" indent="0">
                  <a:defRPr/>
                </a:pPr>
                <a:r>
                  <a:rPr lang="en-US" sz="2800" dirty="0" smtClean="0"/>
                  <a:t>The principle of mathematical induction is a useful tool for </a:t>
                </a:r>
                <a:r>
                  <a:rPr lang="en-US" sz="2800" dirty="0">
                    <a:solidFill>
                      <a:srgbClr val="00FFFF"/>
                    </a:solidFill>
                  </a:rPr>
                  <a:t>proving</a:t>
                </a:r>
                <a:r>
                  <a:rPr lang="en-US" sz="2800" dirty="0"/>
                  <a:t> that a certain predicate is true for all natural </a:t>
                </a:r>
                <a:r>
                  <a:rPr lang="en-US" sz="2800" dirty="0" smtClean="0"/>
                  <a:t>numbers.</a:t>
                </a:r>
              </a:p>
              <a:p>
                <a:pPr marL="0" indent="0">
                  <a:defRPr/>
                </a:pPr>
                <a:r>
                  <a:rPr lang="en-US" sz="2800" dirty="0"/>
                  <a:t>It cannot be used to discover theorems, but only to prove them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defRPr/>
                </a:pPr>
                <a:r>
                  <a:rPr lang="en-US" sz="2800" dirty="0" smtClean="0"/>
                  <a:t>To prove that </a:t>
                </a:r>
                <a:r>
                  <a:rPr lang="en-US" sz="2800" dirty="0"/>
                  <a:t>propositional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true for </a:t>
                </a:r>
                <a:r>
                  <a:rPr lang="en-US" sz="2800" dirty="0" smtClean="0"/>
                  <a:t>all positive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we </a:t>
                </a:r>
                <a:r>
                  <a:rPr lang="en-US" sz="2800" dirty="0" smtClean="0"/>
                  <a:t>complete two steps:</a:t>
                </a:r>
              </a:p>
              <a:p>
                <a:pPr marL="0" indent="0">
                  <a:defRPr/>
                </a:pPr>
                <a:endParaRPr lang="en-US" sz="900" dirty="0" smtClean="0"/>
              </a:p>
              <a:p>
                <a:pPr marL="914400" lvl="1" indent="-514350">
                  <a:buFont typeface="+mj-lt"/>
                  <a:buAutoNum type="arabicPeriod"/>
                  <a:defRPr/>
                </a:pPr>
                <a:r>
                  <a:rPr lang="en-US" sz="2600" b="1" dirty="0" smtClean="0">
                    <a:solidFill>
                      <a:srgbClr val="00FFFF"/>
                    </a:solidFill>
                    <a:latin typeface="+mn-lt"/>
                    <a:sym typeface="Symbol" pitchFamily="18" charset="2"/>
                  </a:rPr>
                  <a:t>Basis step</a:t>
                </a:r>
                <a:r>
                  <a:rPr lang="en-US" sz="2600" dirty="0" smtClean="0">
                    <a:latin typeface="+mn-lt"/>
                    <a:sym typeface="Symbol" pitchFamily="18" charset="2"/>
                  </a:rPr>
                  <a:t>: Verify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+mn-lt"/>
                    <a:sym typeface="Symbol" pitchFamily="18" charset="2"/>
                  </a:rPr>
                  <a:t> (or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+mn-lt"/>
                    <a:sym typeface="Symbol" pitchFamily="18" charset="2"/>
                  </a:rPr>
                  <a:t>) is true.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600" b="1" dirty="0" smtClean="0">
                    <a:solidFill>
                      <a:srgbClr val="00FFFF"/>
                    </a:solidFill>
                    <a:latin typeface="+mn-lt"/>
                    <a:sym typeface="Symbol" pitchFamily="18" charset="2"/>
                  </a:rPr>
                  <a:t>Inductive step</a:t>
                </a:r>
                <a:r>
                  <a:rPr lang="en-US" sz="2600" dirty="0" smtClean="0">
                    <a:latin typeface="+mn-lt"/>
                    <a:sym typeface="Symbol" pitchFamily="18" charset="2"/>
                  </a:rPr>
                  <a:t>: Show that the </a:t>
                </a:r>
                <a:r>
                  <a:rPr lang="en-US" sz="2600" dirty="0" smtClean="0">
                    <a:latin typeface="+mn-lt"/>
                  </a:rPr>
                  <a:t>conditional </a:t>
                </a:r>
                <a:r>
                  <a:rPr lang="en-US" sz="2600" dirty="0">
                    <a:latin typeface="+mn-lt"/>
                  </a:rPr>
                  <a:t>statement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+mn-lt"/>
                  </a:rPr>
                  <a:t> is true for </a:t>
                </a:r>
                <a:r>
                  <a:rPr lang="en-US" sz="2600" dirty="0" smtClean="0">
                    <a:latin typeface="+mn-lt"/>
                  </a:rPr>
                  <a:t>all      positive </a:t>
                </a:r>
                <a:r>
                  <a:rPr lang="en-US" sz="2600" dirty="0">
                    <a:latin typeface="+mn-lt"/>
                  </a:rPr>
                  <a:t>integers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latin typeface="+mn-lt"/>
                  </a:rPr>
                  <a:t>.</a:t>
                </a:r>
                <a:endParaRPr lang="en-US" sz="2600" dirty="0" smtClean="0"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534400" cy="5257800"/>
              </a:xfrm>
              <a:blipFill>
                <a:blip r:embed="rId2"/>
                <a:stretch>
                  <a:fillRect l="-1429" t="-1276" r="-571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Division</a:t>
            </a:r>
            <a:endParaRPr lang="en-CA" sz="3600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If a and b are integers with a  0, we say that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divides</a:t>
            </a:r>
            <a:r>
              <a:rPr lang="en-US" sz="2800" dirty="0" smtClean="0">
                <a:sym typeface="Symbol" pitchFamily="18" charset="2"/>
              </a:rPr>
              <a:t> b if there is an integer c so that b = ac.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When a divides b we say that a is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factor</a:t>
            </a:r>
            <a:r>
              <a:rPr lang="en-US" sz="2800" dirty="0" smtClean="0">
                <a:sym typeface="Symbol" pitchFamily="18" charset="2"/>
              </a:rPr>
              <a:t> of b and that b is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multiple</a:t>
            </a:r>
            <a:r>
              <a:rPr lang="en-US" sz="2800" dirty="0" smtClean="0">
                <a:sym typeface="Symbol" pitchFamily="18" charset="2"/>
              </a:rPr>
              <a:t> of a.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notation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 | b</a:t>
            </a:r>
            <a:r>
              <a:rPr lang="en-US" sz="2800" dirty="0" smtClean="0">
                <a:sym typeface="Symbol" pitchFamily="18" charset="2"/>
              </a:rPr>
              <a:t> means that a divides b.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We write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 X b</a:t>
            </a:r>
            <a:r>
              <a:rPr lang="en-US" sz="2800" dirty="0" smtClean="0">
                <a:sym typeface="Symbol" pitchFamily="18" charset="2"/>
              </a:rPr>
              <a:t> when a does not divide b.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(see book for correct symbol).</a:t>
            </a:r>
            <a:r>
              <a:rPr lang="en-US" sz="2800" dirty="0" smtClean="0">
                <a:sym typeface="Symbol" pitchFamily="18" charset="2"/>
              </a:rPr>
              <a:t>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17C3E29-A432-4C1C-B2E1-80259545DAA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Induction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534400" cy="5257800"/>
              </a:xfrm>
            </p:spPr>
            <p:txBody>
              <a:bodyPr/>
              <a:lstStyle/>
              <a:p>
                <a:pPr marL="0" indent="0">
                  <a:defRPr/>
                </a:pPr>
                <a:r>
                  <a:rPr lang="en-US" sz="2400" b="1" dirty="0" smtClean="0">
                    <a:solidFill>
                      <a:srgbClr val="00FFFF"/>
                    </a:solidFill>
                  </a:rPr>
                  <a:t>Example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Show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all positive integers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defRPr/>
                </a:pPr>
                <a:r>
                  <a:rPr lang="en-US" sz="2400" dirty="0" smtClean="0">
                    <a:sym typeface="Symbol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the proposition "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“.</a:t>
                </a:r>
              </a:p>
              <a:p>
                <a:pPr marL="857250" lvl="1" indent="-457200">
                  <a:buFont typeface="+mj-lt"/>
                  <a:buAutoNum type="arabicPeriod"/>
                  <a:defRPr/>
                </a:pPr>
                <a:r>
                  <a:rPr lang="en-US" sz="2400" dirty="0" smtClean="0">
                    <a:latin typeface="+mn-lt"/>
                    <a:sym typeface="Symbol" pitchFamily="18" charset="2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is true.</a:t>
                </a:r>
              </a:p>
              <a:p>
                <a:pPr marL="742950" lvl="2" indent="0">
                  <a:buNone/>
                  <a:defRPr/>
                </a:pPr>
                <a:r>
                  <a:rPr lang="en-US" sz="2400" dirty="0">
                    <a:sym typeface="Symbol" pitchFamily="18" charset="2"/>
                  </a:rPr>
                  <a:t>P(1) is true, because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>
                  <a:sym typeface="Symbol" pitchFamily="18" charset="2"/>
                </a:endParaRPr>
              </a:p>
              <a:p>
                <a:pPr marL="857250" lvl="1" indent="-457200">
                  <a:buFont typeface="+mj-lt"/>
                  <a:buAutoNum type="arabicPeriod"/>
                  <a:defRPr/>
                </a:pPr>
                <a:r>
                  <a:rPr lang="en-US" sz="2400" dirty="0" smtClean="0">
                    <a:latin typeface="+mn-lt"/>
                    <a:sym typeface="Symbol" pitchFamily="18" charset="2"/>
                  </a:rPr>
                  <a:t>Show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is true,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is true</a:t>
                </a:r>
              </a:p>
              <a:p>
                <a:pPr marL="1258888" lvl="2" indent="0">
                  <a:buNone/>
                  <a:defRPr/>
                </a:pPr>
                <a:r>
                  <a:rPr lang="en-US" sz="2400" dirty="0" smtClean="0">
                    <a:sym typeface="Symbol" pitchFamily="18" charset="2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ym typeface="Symbol" pitchFamily="18" charset="2"/>
                  </a:rPr>
                  <a:t> is true. We need to 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is true, 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2400" b="0" dirty="0" smtClean="0">
                  <a:sym typeface="Symbol" pitchFamily="18" charset="2"/>
                </a:endParaRPr>
              </a:p>
              <a:p>
                <a:pPr marL="1258888" lvl="2" indent="0">
                  <a:buNone/>
                  <a:defRPr/>
                </a:pPr>
                <a:r>
                  <a:rPr lang="en-US" sz="2400" dirty="0" smtClean="0">
                    <a:sym typeface="Symbol" pitchFamily="18" charset="2"/>
                  </a:rPr>
                  <a:t>We start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sym typeface="Symbol" pitchFamily="18" charset="2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sym typeface="Symbol" pitchFamily="18" charset="2"/>
                      </a:rPr>
                      <m:t>n</m:t>
                    </m:r>
                    <m:r>
                      <a:rPr lang="en-US" sz="240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p>
                    </m:sSup>
                  </m:oMath>
                </a14:m>
                <a:endParaRPr lang="en-US" sz="2400" b="0" dirty="0" smtClean="0">
                  <a:sym typeface="Symbol" pitchFamily="18" charset="2"/>
                </a:endParaRPr>
              </a:p>
              <a:p>
                <a:pPr marL="1258888" lvl="2" indent="0">
                  <a:buNone/>
                  <a:defRPr/>
                </a:pPr>
                <a:r>
                  <a:rPr lang="en-US" sz="2400" dirty="0" smtClean="0">
                    <a:sym typeface="Symbol" pitchFamily="18" charset="2"/>
                  </a:rPr>
                  <a:t>Therefor,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0" dirty="0" smtClean="0">
                    <a:sym typeface="Symbol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p>
                    </m:sSup>
                  </m:oMath>
                </a14:m>
                <a:endParaRPr lang="en-US" sz="2400" b="0" dirty="0" smtClean="0">
                  <a:sym typeface="Symbol" pitchFamily="18" charset="2"/>
                </a:endParaRPr>
              </a:p>
              <a:p>
                <a:pPr marL="0" lvl="2" indent="0">
                  <a:buNone/>
                  <a:defRPr/>
                </a:pPr>
                <a:endParaRPr lang="en-US" sz="1400" dirty="0" smtClean="0">
                  <a:sym typeface="Symbol" pitchFamily="18" charset="2"/>
                </a:endParaRPr>
              </a:p>
              <a:p>
                <a:pPr marL="0" lvl="2" indent="0">
                  <a:buNone/>
                  <a:defRPr/>
                </a:pPr>
                <a:r>
                  <a:rPr lang="en-US" sz="2400" dirty="0" smtClean="0">
                    <a:sym typeface="Symbol" pitchFamily="18" charset="2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0" dirty="0" smtClean="0">
                    <a:sym typeface="Symbol" pitchFamily="18" charset="2"/>
                  </a:rPr>
                  <a:t> is true for any positive integer.</a:t>
                </a: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534400" cy="5257800"/>
              </a:xfrm>
              <a:blipFill>
                <a:blip r:embed="rId2"/>
                <a:stretch>
                  <a:fillRect l="-1071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Induction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534400" cy="5257800"/>
              </a:xfrm>
            </p:spPr>
            <p:txBody>
              <a:bodyPr/>
              <a:lstStyle/>
              <a:p>
                <a:pPr marL="0" indent="0">
                  <a:defRPr/>
                </a:pPr>
                <a:r>
                  <a:rPr lang="en-US" sz="2400" b="1" dirty="0" smtClean="0">
                    <a:solidFill>
                      <a:srgbClr val="00FFFF"/>
                    </a:solidFill>
                  </a:rPr>
                  <a:t>Example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sz="2400" dirty="0" smtClean="0"/>
              </a:p>
              <a:p>
                <a:pPr marL="857250" lvl="1" indent="-457200">
                  <a:buFont typeface="+mj-lt"/>
                  <a:buAutoNum type="arabicPeriod"/>
                  <a:defRPr/>
                </a:pPr>
                <a:r>
                  <a:rPr lang="en-US" sz="2400" dirty="0" smtClean="0">
                    <a:latin typeface="+mn-lt"/>
                    <a:sym typeface="Symbol" pitchFamily="18" charset="2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is true.</a:t>
                </a:r>
              </a:p>
              <a:p>
                <a:pPr marL="742950" lvl="2" indent="0">
                  <a:buNone/>
                  <a:defRPr/>
                </a:pPr>
                <a:r>
                  <a:rPr lang="en-US" sz="2400" dirty="0">
                    <a:sym typeface="Symbol" pitchFamily="18" charset="2"/>
                  </a:rPr>
                  <a:t>P(1) is true, because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ym typeface="Symbol" pitchFamily="18" charset="2"/>
                </a:endParaRPr>
              </a:p>
              <a:p>
                <a:pPr marL="857250" lvl="1" indent="-457200">
                  <a:buFont typeface="+mj-lt"/>
                  <a:buAutoNum type="arabicPeriod"/>
                  <a:defRPr/>
                </a:pPr>
                <a:r>
                  <a:rPr lang="en-US" sz="2400" dirty="0" smtClean="0">
                    <a:latin typeface="+mn-lt"/>
                    <a:sym typeface="Symbol" pitchFamily="18" charset="2"/>
                  </a:rPr>
                  <a:t>Show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is true,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is true</a:t>
                </a:r>
              </a:p>
              <a:p>
                <a:pPr marL="914400" lvl="2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+…+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+…+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)(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ym typeface="Symbol" pitchFamily="18" charset="2"/>
                </a:endParaRPr>
              </a:p>
              <a:p>
                <a:pPr marL="0" lvl="2" indent="0">
                  <a:buNone/>
                  <a:defRPr/>
                </a:pPr>
                <a:endParaRPr lang="en-US" sz="1400" dirty="0" smtClean="0">
                  <a:sym typeface="Symbol" pitchFamily="18" charset="2"/>
                </a:endParaRPr>
              </a:p>
              <a:p>
                <a:pPr marL="0" lvl="2" indent="0">
                  <a:buNone/>
                  <a:defRPr/>
                </a:pPr>
                <a:r>
                  <a:rPr lang="en-US" sz="2400" dirty="0" smtClean="0">
                    <a:sym typeface="Symbol" pitchFamily="18" charset="2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b="0" dirty="0" smtClean="0">
                    <a:sym typeface="Symbol" pitchFamily="18" charset="2"/>
                  </a:rPr>
                  <a:t> is true for any positive integer.</a:t>
                </a: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534400" cy="5257800"/>
              </a:xfrm>
              <a:blipFill>
                <a:blip r:embed="rId2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Divisibility Theorems</a:t>
            </a:r>
            <a:endParaRPr lang="en-CA" sz="3600" smtClean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48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For integers a, b, and c it is true that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 if a | b and a | c, then a | (b + c)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 Example:</a:t>
            </a:r>
            <a:r>
              <a:rPr lang="en-US" sz="2800" dirty="0" smtClean="0">
                <a:sym typeface="Symbol" pitchFamily="18" charset="2"/>
              </a:rPr>
              <a:t> 3 | 6 and 3 | 9, so 3 | 15.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 if a | b, then a | </a:t>
            </a:r>
            <a:r>
              <a:rPr lang="en-US" sz="2800" dirty="0" err="1" smtClean="0">
                <a:sym typeface="Symbol" pitchFamily="18" charset="2"/>
              </a:rPr>
              <a:t>bc</a:t>
            </a:r>
            <a:r>
              <a:rPr lang="en-US" sz="2800" dirty="0" smtClean="0">
                <a:sym typeface="Symbol" pitchFamily="18" charset="2"/>
              </a:rPr>
              <a:t> for all integers c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 Example:</a:t>
            </a:r>
            <a:r>
              <a:rPr lang="en-US" sz="2800" dirty="0" smtClean="0">
                <a:sym typeface="Symbol" pitchFamily="18" charset="2"/>
              </a:rPr>
              <a:t> 5 | 10, so 5 | 20, 5 | 30, 5 | 40, …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 if a | b and b | c, then a | c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 Example:</a:t>
            </a:r>
            <a:r>
              <a:rPr lang="en-US" sz="2800" dirty="0" smtClean="0">
                <a:sym typeface="Symbol" pitchFamily="18" charset="2"/>
              </a:rPr>
              <a:t> 4 | 8 and 8 | 24, so 4 | 24.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  if a | b and </a:t>
            </a: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dirty="0">
                <a:sym typeface="Symbol" pitchFamily="18" charset="2"/>
              </a:rPr>
              <a:t>| c, then a | </a:t>
            </a:r>
            <a:r>
              <a:rPr lang="en-US" sz="2800" dirty="0" err="1" smtClean="0">
                <a:sym typeface="Symbol" pitchFamily="18" charset="2"/>
              </a:rPr>
              <a:t>mb</a:t>
            </a:r>
            <a:r>
              <a:rPr lang="en-US" sz="2800" dirty="0" smtClean="0">
                <a:sym typeface="Symbol" pitchFamily="18" charset="2"/>
              </a:rPr>
              <a:t> + </a:t>
            </a:r>
            <a:r>
              <a:rPr lang="en-US" sz="2800" dirty="0" err="1" smtClean="0">
                <a:sym typeface="Symbol" pitchFamily="18" charset="2"/>
              </a:rPr>
              <a:t>nc</a:t>
            </a:r>
            <a:endParaRPr lang="en-US" sz="28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  Example:</a:t>
            </a:r>
            <a:r>
              <a:rPr lang="en-US" sz="2800" dirty="0">
                <a:sym typeface="Symbol" pitchFamily="18" charset="2"/>
              </a:rPr>
              <a:t> 4 | 8 and </a:t>
            </a:r>
            <a:r>
              <a:rPr lang="en-US" sz="2800" dirty="0" smtClean="0">
                <a:sym typeface="Symbol" pitchFamily="18" charset="2"/>
              </a:rPr>
              <a:t>4 </a:t>
            </a:r>
            <a:r>
              <a:rPr lang="en-US" sz="2800" dirty="0">
                <a:sym typeface="Symbol" pitchFamily="18" charset="2"/>
              </a:rPr>
              <a:t>| </a:t>
            </a:r>
            <a:r>
              <a:rPr lang="en-US" sz="2800" dirty="0" smtClean="0">
                <a:sym typeface="Symbol" pitchFamily="18" charset="2"/>
              </a:rPr>
              <a:t>12, </a:t>
            </a:r>
            <a:r>
              <a:rPr lang="en-US" sz="2800" dirty="0">
                <a:sym typeface="Symbol" pitchFamily="18" charset="2"/>
              </a:rPr>
              <a:t>so 4 | </a:t>
            </a:r>
            <a:r>
              <a:rPr lang="en-US" sz="2800" dirty="0" smtClean="0">
                <a:sym typeface="Symbol" pitchFamily="18" charset="2"/>
              </a:rPr>
              <a:t>40. </a:t>
            </a: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240E287-C3B0-485A-902E-4B4854E2644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0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0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Modular Arithmetic</a:t>
            </a:r>
            <a:endParaRPr lang="en-CA" sz="3600" smtClean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2286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Let a be an integer and m be a positive integer.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We denote by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 mod m</a:t>
            </a:r>
            <a:r>
              <a:rPr lang="en-US" sz="2800" dirty="0" smtClean="0">
                <a:sym typeface="Symbol" pitchFamily="18" charset="2"/>
              </a:rPr>
              <a:t> the remainder when a is divided by m.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D6EF35C-E8FC-4F8F-9B53-1C9909132D8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04800" y="3505200"/>
            <a:ext cx="1905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9 mod 4 =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2133600" y="3505200"/>
            <a:ext cx="457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304800" y="4114800"/>
            <a:ext cx="1905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9 mod 3 =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2133600" y="4114800"/>
            <a:ext cx="1905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304800" y="47244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9 mod 10 =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286000" y="4724400"/>
            <a:ext cx="1981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304800" y="5334000"/>
            <a:ext cx="2209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-13 mod 4 =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2438400" y="5334000"/>
            <a:ext cx="685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52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  <p:bldP spid="234500" grpId="0" autoUpdateAnimBg="0"/>
      <p:bldP spid="234501" grpId="0" autoUpdateAnimBg="0"/>
      <p:bldP spid="234502" grpId="0" autoUpdateAnimBg="0"/>
      <p:bldP spid="234503" grpId="0" autoUpdateAnimBg="0"/>
      <p:bldP spid="234504" grpId="0" autoUpdateAnimBg="0"/>
      <p:bldP spid="234505" grpId="0" autoUpdateAnimBg="0"/>
      <p:bldP spid="234506" grpId="0" autoUpdateAnimBg="0"/>
      <p:bldP spid="23450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Congruences</a:t>
            </a:r>
            <a:endParaRPr lang="en-CA" sz="3600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4876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Let a and b be integers and m be a positive integer. We say that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 is congruent to b modulo m</a:t>
            </a:r>
            <a:r>
              <a:rPr lang="en-US" sz="2800" smtClean="0">
                <a:sym typeface="Symbol" pitchFamily="18" charset="2"/>
              </a:rPr>
              <a:t>  if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m divides a – b.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We use the notation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  b (mod m)</a:t>
            </a:r>
            <a:r>
              <a:rPr lang="en-US" sz="2800" smtClean="0">
                <a:sym typeface="Symbol" pitchFamily="18" charset="2"/>
              </a:rPr>
              <a:t> to indicate that a is congruent to b modulo m.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In other words: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a  b (mod m) if and only if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 mod m = b mod m</a:t>
            </a:r>
            <a:r>
              <a:rPr lang="en-US" sz="2800" smtClean="0">
                <a:sym typeface="Symbol" pitchFamily="18" charset="2"/>
              </a:rPr>
              <a:t>. </a:t>
            </a:r>
            <a:endParaRPr lang="en-US" sz="2800" b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200D576-1F99-49D9-86C7-67DAEBCB2AE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theme/theme1.xml><?xml version="1.0" encoding="utf-8"?>
<a:theme xmlns:a="http://schemas.openxmlformats.org/drawingml/2006/main" name="UMB">
  <a:themeElements>
    <a:clrScheme name="Custom 2">
      <a:dk1>
        <a:srgbClr val="005A8B"/>
      </a:dk1>
      <a:lt1>
        <a:srgbClr val="FFFFFF"/>
      </a:lt1>
      <a:dk2>
        <a:srgbClr val="A0CFEB"/>
      </a:dk2>
      <a:lt2>
        <a:srgbClr val="A79E70"/>
      </a:lt2>
      <a:accent1>
        <a:srgbClr val="D47600"/>
      </a:accent1>
      <a:accent2>
        <a:srgbClr val="988F86"/>
      </a:accent2>
      <a:accent3>
        <a:srgbClr val="C59217"/>
      </a:accent3>
      <a:accent4>
        <a:srgbClr val="A33F1F"/>
      </a:accent4>
      <a:accent5>
        <a:srgbClr val="CDE4F3"/>
      </a:accent5>
      <a:accent6>
        <a:srgbClr val="B28414"/>
      </a:accent6>
      <a:hlink>
        <a:srgbClr val="D47600"/>
      </a:hlink>
      <a:folHlink>
        <a:srgbClr val="A33F1F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FFFF"/>
        </a:dk1>
        <a:lt1>
          <a:srgbClr val="FFFFFF"/>
        </a:lt1>
        <a:dk2>
          <a:srgbClr val="FFFFFF"/>
        </a:dk2>
        <a:lt2>
          <a:srgbClr val="005A8B"/>
        </a:lt2>
        <a:accent1>
          <a:srgbClr val="A0CFEB"/>
        </a:accent1>
        <a:accent2>
          <a:srgbClr val="C59217"/>
        </a:accent2>
        <a:accent3>
          <a:srgbClr val="FFFFFF"/>
        </a:accent3>
        <a:accent4>
          <a:srgbClr val="DADADA"/>
        </a:accent4>
        <a:accent5>
          <a:srgbClr val="CDE4F3"/>
        </a:accent5>
        <a:accent6>
          <a:srgbClr val="B28414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B" id="{2ACCC333-872B-43E0-9A78-DB6CA1ED8258}" vid="{B144A003-F932-4EF7-8CF9-7FDB57AD8B2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UMB</Template>
  <TotalTime>9553</TotalTime>
  <Words>2703</Words>
  <Application>Microsoft Office PowerPoint</Application>
  <PresentationFormat>On-screen Show (4:3)</PresentationFormat>
  <Paragraphs>632</Paragraphs>
  <Slides>61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  <vt:variant>
        <vt:lpstr>Custom Shows</vt:lpstr>
      </vt:variant>
      <vt:variant>
        <vt:i4>1</vt:i4>
      </vt:variant>
    </vt:vector>
  </HeadingPairs>
  <TitlesOfParts>
    <vt:vector size="71" baseType="lpstr">
      <vt:lpstr>Arial</vt:lpstr>
      <vt:lpstr>Arial Bold</vt:lpstr>
      <vt:lpstr>Cambria Math</vt:lpstr>
      <vt:lpstr>Lucida Grande</vt:lpstr>
      <vt:lpstr>Symbol</vt:lpstr>
      <vt:lpstr>Times New Roman</vt:lpstr>
      <vt:lpstr>ヒラギノ角ゴ Pro W3</vt:lpstr>
      <vt:lpstr>UMB</vt:lpstr>
      <vt:lpstr>Equation</vt:lpstr>
      <vt:lpstr>We will cover these parts of the book (8th edition):  4.1, 4.2 4.3.1-4.3.3 4.3.6-4.3.8 5.1.1-5.1.7</vt:lpstr>
      <vt:lpstr>Now let us study some…</vt:lpstr>
      <vt:lpstr>Division</vt:lpstr>
      <vt:lpstr>The Division Algorithm</vt:lpstr>
      <vt:lpstr>The Division Algorithm</vt:lpstr>
      <vt:lpstr>Division</vt:lpstr>
      <vt:lpstr>Divisibility Theorems</vt:lpstr>
      <vt:lpstr>Modular Arithmetic</vt:lpstr>
      <vt:lpstr>Congruences</vt:lpstr>
      <vt:lpstr>Congruences</vt:lpstr>
      <vt:lpstr>Congruences</vt:lpstr>
      <vt:lpstr>Congruences</vt:lpstr>
      <vt:lpstr>Arithmetic Modulo m</vt:lpstr>
      <vt:lpstr>Arithmetic Modulo m</vt:lpstr>
      <vt:lpstr>Representations of Integers</vt:lpstr>
      <vt:lpstr>Representations of Integers</vt:lpstr>
      <vt:lpstr>Representations of Integers</vt:lpstr>
      <vt:lpstr>Representations of Integers</vt:lpstr>
      <vt:lpstr>Representations of Integers</vt:lpstr>
      <vt:lpstr>Conversion between Binary, Octal, and Hexadecimal expansion</vt:lpstr>
      <vt:lpstr>Addition of Integers</vt:lpstr>
      <vt:lpstr>Addition of Integers</vt:lpstr>
      <vt:lpstr>Addition of Integers</vt:lpstr>
      <vt:lpstr>Addition of Integers</vt:lpstr>
      <vt:lpstr>Addition of Integers</vt:lpstr>
      <vt:lpstr>Multiplication of Integers</vt:lpstr>
      <vt:lpstr>Multiplication of Integers</vt:lpstr>
      <vt:lpstr>Multiplication of Integers</vt:lpstr>
      <vt:lpstr>Multiplication of Integers</vt:lpstr>
      <vt:lpstr>Multiplication of Integers</vt:lpstr>
      <vt:lpstr>Fast modular exponentiation</vt:lpstr>
      <vt:lpstr>Fast modular exponentiation</vt:lpstr>
      <vt:lpstr>Fast modular exponentiation</vt:lpstr>
      <vt:lpstr>Fast modular exponentiation</vt:lpstr>
      <vt:lpstr>Primes</vt:lpstr>
      <vt:lpstr>Primes</vt:lpstr>
      <vt:lpstr>Primes</vt:lpstr>
      <vt:lpstr>Greatest Common Divisors</vt:lpstr>
      <vt:lpstr>Greatest Common Divisors</vt:lpstr>
      <vt:lpstr>Relatively Prime Integers</vt:lpstr>
      <vt:lpstr>Relatively Prime Integers</vt:lpstr>
      <vt:lpstr>Least Common Multiples</vt:lpstr>
      <vt:lpstr>Least Common Multiples</vt:lpstr>
      <vt:lpstr>GCD and LCM</vt:lpstr>
      <vt:lpstr>The Euclidean Algorithm </vt:lpstr>
      <vt:lpstr>The Euclidean Algorithm </vt:lpstr>
      <vt:lpstr>The Euclidean Algorithm </vt:lpstr>
      <vt:lpstr>The Euclidean Algorithm </vt:lpstr>
      <vt:lpstr>GCDs as Linear Combinations</vt:lpstr>
      <vt:lpstr>GCDs as Linear Combinations</vt:lpstr>
      <vt:lpstr>GCDs as Linear Combinations</vt:lpstr>
      <vt:lpstr>GCDs as Linear Combinations</vt:lpstr>
      <vt:lpstr>GCDs as Linear Combinations</vt:lpstr>
      <vt:lpstr>GCDs as Linear Combinations</vt:lpstr>
      <vt:lpstr>GCDs as Linear Combinations</vt:lpstr>
      <vt:lpstr>GCDs as Linear Combinations</vt:lpstr>
      <vt:lpstr>GCDs as Linear Combinations</vt:lpstr>
      <vt:lpstr>Now it’s Time for…</vt:lpstr>
      <vt:lpstr>Induction</vt:lpstr>
      <vt:lpstr>Induction</vt:lpstr>
      <vt:lpstr>Induction</vt:lpstr>
      <vt:lpstr>Custom Show 1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Pomplun</dc:creator>
  <cp:lastModifiedBy>Ramin Dehghanpoor</cp:lastModifiedBy>
  <cp:revision>183</cp:revision>
  <cp:lastPrinted>2018-10-16T21:13:51Z</cp:lastPrinted>
  <dcterms:created xsi:type="dcterms:W3CDTF">2001-02-24T00:16:35Z</dcterms:created>
  <dcterms:modified xsi:type="dcterms:W3CDTF">2020-06-07T03:35:33Z</dcterms:modified>
</cp:coreProperties>
</file>