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429" r:id="rId2"/>
    <p:sldId id="497" r:id="rId3"/>
    <p:sldId id="498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08" r:id="rId14"/>
    <p:sldId id="509" r:id="rId15"/>
    <p:sldId id="510" r:id="rId16"/>
    <p:sldId id="518" r:id="rId17"/>
    <p:sldId id="519" r:id="rId18"/>
    <p:sldId id="520" r:id="rId19"/>
    <p:sldId id="521" r:id="rId20"/>
    <p:sldId id="522" r:id="rId21"/>
    <p:sldId id="523" r:id="rId22"/>
    <p:sldId id="524" r:id="rId23"/>
    <p:sldId id="525" r:id="rId24"/>
    <p:sldId id="526" r:id="rId25"/>
    <p:sldId id="527" r:id="rId26"/>
    <p:sldId id="541" r:id="rId27"/>
    <p:sldId id="542" r:id="rId28"/>
    <p:sldId id="543" r:id="rId29"/>
    <p:sldId id="544" r:id="rId30"/>
    <p:sldId id="545" r:id="rId31"/>
    <p:sldId id="546" r:id="rId32"/>
    <p:sldId id="547" r:id="rId33"/>
    <p:sldId id="548" r:id="rId34"/>
    <p:sldId id="549" r:id="rId35"/>
    <p:sldId id="550" r:id="rId36"/>
    <p:sldId id="551" r:id="rId37"/>
    <p:sldId id="552" r:id="rId38"/>
    <p:sldId id="553" r:id="rId39"/>
    <p:sldId id="554" r:id="rId40"/>
    <p:sldId id="555" r:id="rId41"/>
    <p:sldId id="556" r:id="rId42"/>
    <p:sldId id="557" r:id="rId43"/>
    <p:sldId id="558" r:id="rId44"/>
    <p:sldId id="559" r:id="rId45"/>
    <p:sldId id="560" r:id="rId46"/>
    <p:sldId id="561" r:id="rId47"/>
    <p:sldId id="562" r:id="rId48"/>
    <p:sldId id="563" r:id="rId49"/>
    <p:sldId id="564" r:id="rId50"/>
    <p:sldId id="565" r:id="rId51"/>
    <p:sldId id="566" r:id="rId52"/>
    <p:sldId id="567" r:id="rId53"/>
    <p:sldId id="568" r:id="rId54"/>
    <p:sldId id="569" r:id="rId55"/>
    <p:sldId id="570" r:id="rId56"/>
    <p:sldId id="571" r:id="rId57"/>
    <p:sldId id="572" r:id="rId58"/>
    <p:sldId id="573" r:id="rId59"/>
    <p:sldId id="574" r:id="rId60"/>
    <p:sldId id="575" r:id="rId61"/>
    <p:sldId id="576" r:id="rId62"/>
    <p:sldId id="577" r:id="rId63"/>
    <p:sldId id="578" r:id="rId64"/>
    <p:sldId id="579" r:id="rId65"/>
    <p:sldId id="580" r:id="rId66"/>
    <p:sldId id="581" r:id="rId67"/>
    <p:sldId id="582" r:id="rId68"/>
    <p:sldId id="583" r:id="rId69"/>
    <p:sldId id="584" r:id="rId70"/>
    <p:sldId id="585" r:id="rId71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5A8B"/>
    <a:srgbClr val="00CC00"/>
    <a:srgbClr val="FF3300"/>
    <a:srgbClr val="66FF33"/>
    <a:srgbClr val="00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90929"/>
  </p:normalViewPr>
  <p:slideViewPr>
    <p:cSldViewPr>
      <p:cViewPr varScale="1">
        <p:scale>
          <a:sx n="78" d="100"/>
          <a:sy n="78" d="100"/>
        </p:scale>
        <p:origin x="14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A99C076-03FF-44A6-AF66-C6BC6678735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3106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057400"/>
            <a:ext cx="7848600" cy="1143000"/>
          </a:xfrm>
        </p:spPr>
        <p:txBody>
          <a:bodyPr anchor="b"/>
          <a:lstStyle>
            <a:lvl1pPr>
              <a:defRPr sz="4000">
                <a:solidFill>
                  <a:srgbClr val="005A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352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5A8B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18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7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074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0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6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100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89470A6-4344-4377-8F42-A13160FDD3DC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920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2131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hite screen for 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0"/>
            <a:ext cx="9237663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716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572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9pPr>
          </a:lstStyle>
          <a:p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327284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 sz="2000">
          <a:solidFill>
            <a:srgbClr val="005A8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SzPct val="75000"/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We will cover these parts of the book (8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edition):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latin typeface="+mn-lt"/>
              </a:rPr>
              <a:t>9.4.1-9.4.4</a:t>
            </a: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9.5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9.6.1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10.1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10.2.1-10.2.4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10.2.7</a:t>
            </a:r>
            <a:endParaRPr lang="en-CA" sz="2400" dirty="0" smtClean="0">
              <a:latin typeface="+mn-lt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554B5E6-D35F-4581-8637-8FF7370EB20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23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6174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According to the train example, the transitive closure of a relation consists of the pairs of vertices in the </a:t>
            </a:r>
            <a:r>
              <a:rPr lang="en-US" sz="2700" dirty="0" smtClean="0">
                <a:sym typeface="Symbol" pitchFamily="18" charset="2"/>
              </a:rPr>
              <a:t>associated directed graph that are connected by a path.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Let R be a relation on a set A. The connectivity relation R* consists of the pairs (a, b) such that there is a path between a and b in R.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We know that R</a:t>
            </a:r>
            <a:r>
              <a:rPr lang="en-US" sz="2800" baseline="300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 consists of the pairs (a, b) such  that a and b are connected by a path of length n.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Therefore, R* is the union of R</a:t>
            </a:r>
            <a:r>
              <a:rPr lang="en-US" sz="2800" baseline="300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 across all positive integers n:</a:t>
            </a:r>
            <a:endParaRPr lang="en-US" sz="28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B1BA69F6-AD99-48BB-AB45-B99B0BA7A42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6318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896900"/>
              </p:ext>
            </p:extLst>
          </p:nvPr>
        </p:nvGraphicFramePr>
        <p:xfrm>
          <a:off x="2536825" y="5535613"/>
          <a:ext cx="4092575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3" imgW="1803240" imgH="444240" progId="Equation.DSMT4">
                  <p:embed/>
                </p:oleObj>
              </mc:Choice>
              <mc:Fallback>
                <p:oleObj name="Equation" r:id="rId3" imgW="1803240" imgH="444240" progId="Equation.DSMT4">
                  <p:embed/>
                  <p:pic>
                    <p:nvPicPr>
                      <p:cNvPr id="6318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5535613"/>
                        <a:ext cx="4092575" cy="1017587"/>
                      </a:xfrm>
                      <a:prstGeom prst="rect">
                        <a:avLst/>
                      </a:prstGeom>
                      <a:solidFill>
                        <a:srgbClr val="005A8B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32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Theorem:</a:t>
            </a:r>
            <a:r>
              <a:rPr lang="en-US" sz="2800" dirty="0" smtClean="0">
                <a:sym typeface="Symbol" pitchFamily="18" charset="2"/>
              </a:rPr>
              <a:t> The transitive closure of a relation R equals the connectivity relation R*.</a:t>
            </a:r>
          </a:p>
          <a:p>
            <a:pPr marL="0" indent="0" eaLnBrk="1" hangingPunct="1"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But how can we compute R* ?</a:t>
            </a:r>
          </a:p>
          <a:p>
            <a:pPr marL="0" indent="0" eaLnBrk="1" hangingPunct="1">
              <a:defRPr/>
            </a:pPr>
            <a:endParaRPr lang="en-US" sz="1400" dirty="0" smtClean="0">
              <a:solidFill>
                <a:srgbClr val="66FF33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Lemma:</a:t>
            </a:r>
            <a:r>
              <a:rPr lang="en-US" sz="2800" dirty="0" smtClean="0">
                <a:sym typeface="Symbol" pitchFamily="18" charset="2"/>
              </a:rPr>
              <a:t> Let A be a set with n elements, and let R be a relation on A. If there is a path in R from a to b, then there is such a path with length not exceeding n.</a:t>
            </a:r>
          </a:p>
          <a:p>
            <a:pPr marL="0" indent="0" eaLnBrk="1" hangingPunct="1"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Moreover, if a  b and there is a path in R from a     to b, then there is such a path with length not   exceeding (n – 1).</a:t>
            </a:r>
            <a:endParaRPr lang="en-US" sz="28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B8BAC5C2-A370-4300-ABAE-56C70EEA1EB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41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This lemma is based on the observation that if a path from a to b visits any vertex more than once, it must include at least one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circuit</a:t>
            </a:r>
            <a:r>
              <a:rPr lang="en-US" sz="2800" dirty="0" smtClean="0">
                <a:sym typeface="Symbol" pitchFamily="18" charset="2"/>
              </a:rPr>
              <a:t>.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These circuits can be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eliminated</a:t>
            </a:r>
            <a:r>
              <a:rPr lang="en-US" sz="2800" dirty="0" smtClean="0">
                <a:sym typeface="Symbol" pitchFamily="18" charset="2"/>
              </a:rPr>
              <a:t> from the path, and the reduced path will still connect a and b.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Theorem:</a:t>
            </a:r>
            <a:r>
              <a:rPr lang="en-US" sz="2800" dirty="0" smtClean="0">
                <a:sym typeface="Symbol" pitchFamily="18" charset="2"/>
              </a:rPr>
              <a:t> For a relation R on a set A with n elements, the transitive closure R* is given by: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R* = RR</a:t>
            </a:r>
            <a:r>
              <a:rPr lang="en-US" sz="2800" baseline="30000" dirty="0" smtClean="0">
                <a:solidFill>
                  <a:srgbClr val="66FF33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R</a:t>
            </a:r>
            <a:r>
              <a:rPr lang="en-US" sz="2800" baseline="30000" dirty="0" smtClean="0">
                <a:solidFill>
                  <a:srgbClr val="66FF33"/>
                </a:solidFill>
                <a:sym typeface="Symbol" pitchFamily="18" charset="2"/>
              </a:rPr>
              <a:t>3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…R</a:t>
            </a:r>
            <a:r>
              <a:rPr lang="en-US" sz="2800" baseline="30000" dirty="0" smtClean="0">
                <a:solidFill>
                  <a:srgbClr val="66FF33"/>
                </a:solidFill>
                <a:sym typeface="Symbol" pitchFamily="18" charset="2"/>
              </a:rPr>
              <a:t>n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For matrices representing relations we have: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M</a:t>
            </a:r>
            <a:r>
              <a:rPr lang="en-US" sz="2800" baseline="-25000" dirty="0" smtClean="0">
                <a:solidFill>
                  <a:srgbClr val="66FF33"/>
                </a:solidFill>
                <a:sym typeface="Symbol" pitchFamily="18" charset="2"/>
              </a:rPr>
              <a:t>R*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 = M</a:t>
            </a:r>
            <a:r>
              <a:rPr lang="en-US" sz="2800" baseline="-25000" dirty="0" smtClean="0">
                <a:solidFill>
                  <a:srgbClr val="66FF33"/>
                </a:solidFill>
                <a:sym typeface="Symbol" pitchFamily="18" charset="2"/>
              </a:rPr>
              <a:t>R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M</a:t>
            </a:r>
            <a:r>
              <a:rPr lang="en-US" sz="2800" baseline="-25000" dirty="0" smtClean="0">
                <a:solidFill>
                  <a:srgbClr val="66FF33"/>
                </a:solidFill>
                <a:sym typeface="Symbol" pitchFamily="18" charset="2"/>
              </a:rPr>
              <a:t>R</a:t>
            </a:r>
            <a:r>
              <a:rPr lang="en-US" sz="2800" baseline="30000" dirty="0" smtClean="0">
                <a:solidFill>
                  <a:srgbClr val="66FF33"/>
                </a:solidFill>
                <a:sym typeface="Symbol" pitchFamily="18" charset="2"/>
              </a:rPr>
              <a:t>[2]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M</a:t>
            </a:r>
            <a:r>
              <a:rPr lang="en-US" sz="2800" baseline="-25000" dirty="0" smtClean="0">
                <a:solidFill>
                  <a:srgbClr val="66FF33"/>
                </a:solidFill>
                <a:sym typeface="Symbol" pitchFamily="18" charset="2"/>
              </a:rPr>
              <a:t>R</a:t>
            </a:r>
            <a:r>
              <a:rPr lang="en-US" sz="2800" baseline="30000" dirty="0" smtClean="0">
                <a:solidFill>
                  <a:srgbClr val="66FF33"/>
                </a:solidFill>
                <a:sym typeface="Symbol" pitchFamily="18" charset="2"/>
              </a:rPr>
              <a:t>[3]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…M</a:t>
            </a:r>
            <a:r>
              <a:rPr lang="en-US" sz="2800" baseline="-25000" dirty="0" smtClean="0">
                <a:solidFill>
                  <a:srgbClr val="66FF33"/>
                </a:solidFill>
                <a:sym typeface="Symbol" pitchFamily="18" charset="2"/>
              </a:rPr>
              <a:t>R</a:t>
            </a:r>
            <a:r>
              <a:rPr lang="en-US" sz="2800" baseline="30000" dirty="0" smtClean="0">
                <a:solidFill>
                  <a:srgbClr val="66FF33"/>
                </a:solidFill>
                <a:sym typeface="Symbol" pitchFamily="18" charset="2"/>
              </a:rPr>
              <a:t>[n]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8092F03-B17B-4718-BE7E-3E7D5D46CFD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00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2133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Let us finally solve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 III</a:t>
            </a:r>
            <a:r>
              <a:rPr lang="en-US" sz="2800" dirty="0" smtClean="0">
                <a:sym typeface="Symbol" pitchFamily="18" charset="2"/>
              </a:rPr>
              <a:t> by finding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transitive closure</a:t>
            </a:r>
            <a:r>
              <a:rPr lang="en-US" sz="2800" dirty="0" smtClean="0">
                <a:sym typeface="Symbol" pitchFamily="18" charset="2"/>
              </a:rPr>
              <a:t> of the relation R = {(1, 3), (1, 4),  (2, 1), (3, 2)} on the set A = {1, 2, 3, 4}. 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R can be represented by the following matrix M</a:t>
            </a:r>
            <a:r>
              <a:rPr lang="en-US" sz="2800" baseline="-25000" dirty="0" smtClean="0">
                <a:sym typeface="Symbol" pitchFamily="18" charset="2"/>
              </a:rPr>
              <a:t>R</a:t>
            </a:r>
            <a:r>
              <a:rPr lang="en-US" sz="2800" dirty="0" smtClean="0">
                <a:sym typeface="Symbol" pitchFamily="18" charset="2"/>
              </a:rPr>
              <a:t>:</a:t>
            </a:r>
          </a:p>
          <a:p>
            <a:pPr marL="0" indent="0" eaLnBrk="1" hangingPunct="1">
              <a:defRPr/>
            </a:pPr>
            <a:endParaRPr lang="en-US" sz="2800" baseline="300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49861BA-C82D-4BEB-8910-7C37FF590ABF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6328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06791"/>
              </p:ext>
            </p:extLst>
          </p:nvPr>
        </p:nvGraphicFramePr>
        <p:xfrm>
          <a:off x="2620963" y="3111500"/>
          <a:ext cx="2757487" cy="198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3" imgW="1180800" imgH="850680" progId="Equation.3">
                  <p:embed/>
                </p:oleObj>
              </mc:Choice>
              <mc:Fallback>
                <p:oleObj name="Equation" r:id="rId3" imgW="1180800" imgH="850680" progId="Equation.3">
                  <p:embed/>
                  <p:pic>
                    <p:nvPicPr>
                      <p:cNvPr id="6328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3111500"/>
                        <a:ext cx="2757487" cy="19891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15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7BE4DF7-59CA-453E-B47F-7813D862573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6338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558300"/>
              </p:ext>
            </p:extLst>
          </p:nvPr>
        </p:nvGraphicFramePr>
        <p:xfrm>
          <a:off x="765175" y="1038225"/>
          <a:ext cx="2049463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Equation" r:id="rId3" imgW="1180800" imgH="850680" progId="Equation.3">
                  <p:embed/>
                </p:oleObj>
              </mc:Choice>
              <mc:Fallback>
                <p:oleObj name="Equation" r:id="rId3" imgW="1180800" imgH="850680" progId="Equation.3">
                  <p:embed/>
                  <p:pic>
                    <p:nvPicPr>
                      <p:cNvPr id="6338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038225"/>
                        <a:ext cx="2049463" cy="1477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384672"/>
              </p:ext>
            </p:extLst>
          </p:nvPr>
        </p:nvGraphicFramePr>
        <p:xfrm>
          <a:off x="5110163" y="1038225"/>
          <a:ext cx="2135187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Equation" r:id="rId5" imgW="1231560" imgH="850680" progId="Equation.3">
                  <p:embed/>
                </p:oleObj>
              </mc:Choice>
              <mc:Fallback>
                <p:oleObj name="Equation" r:id="rId5" imgW="1231560" imgH="850680" progId="Equation.3">
                  <p:embed/>
                  <p:pic>
                    <p:nvPicPr>
                      <p:cNvPr id="6338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3" y="1038225"/>
                        <a:ext cx="2135187" cy="1477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012981"/>
              </p:ext>
            </p:extLst>
          </p:nvPr>
        </p:nvGraphicFramePr>
        <p:xfrm>
          <a:off x="690563" y="2790825"/>
          <a:ext cx="2135187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7" imgW="1231560" imgH="850680" progId="Equation.3">
                  <p:embed/>
                </p:oleObj>
              </mc:Choice>
              <mc:Fallback>
                <p:oleObj name="Equation" r:id="rId7" imgW="1231560" imgH="850680" progId="Equation.3">
                  <p:embed/>
                  <p:pic>
                    <p:nvPicPr>
                      <p:cNvPr id="6338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90825"/>
                        <a:ext cx="2135187" cy="1477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956184"/>
              </p:ext>
            </p:extLst>
          </p:nvPr>
        </p:nvGraphicFramePr>
        <p:xfrm>
          <a:off x="5110163" y="2790825"/>
          <a:ext cx="2135187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9" imgW="1231560" imgH="850680" progId="Equation.3">
                  <p:embed/>
                </p:oleObj>
              </mc:Choice>
              <mc:Fallback>
                <p:oleObj name="Equation" r:id="rId9" imgW="1231560" imgH="850680" progId="Equation.3">
                  <p:embed/>
                  <p:pic>
                    <p:nvPicPr>
                      <p:cNvPr id="6338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3" y="2790825"/>
                        <a:ext cx="2135187" cy="1477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337897"/>
              </p:ext>
            </p:extLst>
          </p:nvPr>
        </p:nvGraphicFramePr>
        <p:xfrm>
          <a:off x="1681163" y="4619625"/>
          <a:ext cx="4803775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" name="Equation" r:id="rId11" imgW="2781000" imgH="850680" progId="Equation.3">
                  <p:embed/>
                </p:oleObj>
              </mc:Choice>
              <mc:Fallback>
                <p:oleObj name="Equation" r:id="rId11" imgW="2781000" imgH="850680" progId="Equation.3">
                  <p:embed/>
                  <p:pic>
                    <p:nvPicPr>
                      <p:cNvPr id="6338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163" y="4619625"/>
                        <a:ext cx="4803775" cy="14795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45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775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10600" cy="4724400"/>
          </a:xfrm>
        </p:spPr>
        <p:txBody>
          <a:bodyPr/>
          <a:lstStyle/>
          <a:p>
            <a:pPr marL="0" indent="0" eaLnBrk="1" hangingPunct="1">
              <a:lnSpc>
                <a:spcPct val="105000"/>
              </a:lnSpc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dirty="0" smtClean="0">
                <a:sym typeface="Symbol" pitchFamily="18" charset="2"/>
              </a:rPr>
              <a:t> The transitive closure of the relation R = {(1, 3), (1, 4), (2, 1), (3, 2)} on the set A = {1, 2, 3, 4} is given by the relation</a:t>
            </a:r>
          </a:p>
          <a:p>
            <a:pPr marL="0" indent="0" eaLnBrk="1" hangingPunct="1">
              <a:lnSpc>
                <a:spcPct val="105000"/>
              </a:lnSpc>
              <a:spcAft>
                <a:spcPct val="20000"/>
              </a:spcAft>
              <a:buNone/>
              <a:defRPr/>
            </a:pPr>
            <a:r>
              <a:rPr lang="en-US" sz="2800" dirty="0" smtClean="0">
                <a:sym typeface="Symbol" pitchFamily="18" charset="2"/>
              </a:rPr>
              <a:t/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{(1, 1), (1, 2), (1, 3), (1, 4), (2, 1), (2, 2), (2, 3), (2, 4),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(3, 1), (3, 2), (3, 3), (3, 4)}</a:t>
            </a:r>
            <a:endParaRPr lang="en-US" sz="2800" baseline="300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1DD94AE-F13A-434A-9AC6-D547AD60240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6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Relations </a:t>
            </a:r>
            <a:endParaRPr lang="en-CA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856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295400"/>
                <a:ext cx="8763000" cy="5410200"/>
              </a:xfrm>
            </p:spPr>
            <p:txBody>
              <a:bodyPr/>
              <a:lstStyle/>
              <a:p>
                <a:pPr marL="0" indent="0" eaLnBrk="1" hangingPunct="1"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Equivalence relations</a:t>
                </a:r>
                <a:r>
                  <a:rPr lang="en-US" sz="2800" dirty="0" smtClean="0">
                    <a:sym typeface="Symbol" pitchFamily="18" charset="2"/>
                  </a:rPr>
                  <a:t> are used to relate objects that are similar in some way.</a:t>
                </a:r>
              </a:p>
              <a:p>
                <a:pPr marL="0" indent="0" eaLnBrk="1" hangingPunct="1">
                  <a:defRPr/>
                </a:pPr>
                <a:endParaRPr lang="en-US" sz="1200" dirty="0" smtClean="0">
                  <a:sym typeface="Symbol" pitchFamily="18" charset="2"/>
                </a:endParaRPr>
              </a:p>
              <a:p>
                <a:pPr marL="0" indent="0" eaLnBrk="1" hangingPunct="1"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Definition:</a:t>
                </a:r>
                <a:r>
                  <a:rPr lang="en-US" sz="2800" dirty="0" smtClean="0">
                    <a:sym typeface="Symbol" pitchFamily="18" charset="2"/>
                  </a:rPr>
                  <a:t> A relation on a set A is called an equivalence relation if it is reflexive, symmetric, and transitive.</a:t>
                </a:r>
              </a:p>
              <a:p>
                <a:pPr marL="0" indent="0" eaLnBrk="1" hangingPunct="1">
                  <a:defRPr/>
                </a:pPr>
                <a:endParaRPr lang="en-US" sz="1200" dirty="0" smtClean="0">
                  <a:sym typeface="Symbol" pitchFamily="18" charset="2"/>
                </a:endParaRPr>
              </a:p>
              <a:p>
                <a:pPr marL="0" indent="0" eaLnBrk="1" hangingPunct="1">
                  <a:defRPr/>
                </a:pPr>
                <a:r>
                  <a:rPr lang="en-US" sz="2800" dirty="0" smtClean="0">
                    <a:sym typeface="Symbol" pitchFamily="18" charset="2"/>
                  </a:rPr>
                  <a:t>Two elements that are related by an equivalence relation R are called </a:t>
                </a: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equivalent</a:t>
                </a:r>
                <a:r>
                  <a:rPr lang="en-US" sz="2800" dirty="0" smtClean="0">
                    <a:sym typeface="Symbol" pitchFamily="18" charset="2"/>
                  </a:rPr>
                  <a:t>.</a:t>
                </a:r>
              </a:p>
              <a:p>
                <a:pPr marL="0" indent="0" eaLnBrk="1" hangingPunct="1">
                  <a:defRPr/>
                </a:pPr>
                <a:endParaRPr lang="en-US" sz="1200" dirty="0">
                  <a:sym typeface="Symbol" pitchFamily="18" charset="2"/>
                </a:endParaRPr>
              </a:p>
              <a:p>
                <a:pPr marL="0" indent="0" eaLnBrk="1" hangingPunct="1">
                  <a:defRPr/>
                </a:pPr>
                <a:r>
                  <a:rPr lang="en-US" sz="2800" dirty="0" smtClean="0">
                    <a:sym typeface="Symbol" pitchFamily="18" charset="2"/>
                  </a:rPr>
                  <a:t>The 	notation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~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𝑏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is often used to denote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𝑎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  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𝑏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are equivalent. </a:t>
                </a:r>
              </a:p>
            </p:txBody>
          </p:sp>
        </mc:Choice>
        <mc:Fallback xmlns="">
          <p:sp>
            <p:nvSpPr>
              <p:cNvPr id="5785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295400"/>
                <a:ext cx="8763000" cy="5410200"/>
              </a:xfrm>
              <a:blipFill>
                <a:blip r:embed="rId2"/>
                <a:stretch>
                  <a:fillRect l="-1461" t="-1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49F186A-20B7-4A98-83F8-DF66B05F5CB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56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8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8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8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8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Relations </a:t>
            </a:r>
            <a:endParaRPr lang="en-CA" sz="3600" smtClean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5562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Since R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symmetric</a:t>
            </a:r>
            <a:r>
              <a:rPr lang="en-US" sz="2800" dirty="0" smtClean="0">
                <a:sym typeface="Symbol" pitchFamily="18" charset="2"/>
              </a:rPr>
              <a:t>, a is equivalent to b whenever b is equivalent to a.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Since R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reflexive</a:t>
            </a:r>
            <a:r>
              <a:rPr lang="en-US" sz="2800" dirty="0" smtClean="0">
                <a:sym typeface="Symbol" pitchFamily="18" charset="2"/>
              </a:rPr>
              <a:t>, every element is equivalent to itself.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Since R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transitive</a:t>
            </a:r>
            <a:r>
              <a:rPr lang="en-US" sz="2800" dirty="0" smtClean="0">
                <a:sym typeface="Symbol" pitchFamily="18" charset="2"/>
              </a:rPr>
              <a:t>, if a and b are equivalent and b and c are equivalent, then a and c are equivalent.</a:t>
            </a:r>
          </a:p>
          <a:p>
            <a:pPr marL="0" indent="0" eaLnBrk="1" hangingPunct="1"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Obviously, these three properties are necessary     for a reasonable definition of equivalence.</a:t>
            </a:r>
            <a:endParaRPr lang="en-US" sz="2800" baseline="300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B578E88C-D7E2-4183-925A-853EC480045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2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Relations </a:t>
            </a:r>
            <a:endParaRPr lang="en-CA" sz="3600" smtClean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09600"/>
            <a:ext cx="8763000" cy="58674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2800" dirty="0" smtClean="0">
                <a:sym typeface="Symbol" pitchFamily="18" charset="2"/>
              </a:rPr>
              <a:t> Suppose that R is the relation on the set of strings that consist of English letters such that </a:t>
            </a:r>
            <a:r>
              <a:rPr lang="en-US" sz="2800" dirty="0" err="1" smtClean="0">
                <a:sym typeface="Symbol" pitchFamily="18" charset="2"/>
              </a:rPr>
              <a:t>aRb</a:t>
            </a:r>
            <a:r>
              <a:rPr lang="en-US" sz="2800" dirty="0" smtClean="0">
                <a:sym typeface="Symbol" pitchFamily="18" charset="2"/>
              </a:rPr>
              <a:t> if and only if l(a) = l(b), where l(x) is the length of the string x. Is R an equivalence relation?</a:t>
            </a: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pPr marL="0" indent="0" eaLnBrk="1" hangingPunct="1"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R is reflexive, because l(a) = l(a) and therefore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</a:t>
            </a:r>
            <a:r>
              <a:rPr lang="en-US" sz="2800" dirty="0" err="1" smtClean="0">
                <a:sym typeface="Symbol" pitchFamily="18" charset="2"/>
              </a:rPr>
              <a:t>aRa</a:t>
            </a:r>
            <a:r>
              <a:rPr lang="en-US" sz="2800" dirty="0" smtClean="0">
                <a:sym typeface="Symbol" pitchFamily="18" charset="2"/>
              </a:rPr>
              <a:t> for any string a.</a:t>
            </a:r>
          </a:p>
          <a:p>
            <a:pPr marL="0" indent="0" eaLnBrk="1" hangingPunct="1"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R is symmetric, because if l(a) = l(b) then l(b) =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l(a), so if </a:t>
            </a:r>
            <a:r>
              <a:rPr lang="en-US" sz="2800" dirty="0" err="1" smtClean="0">
                <a:sym typeface="Symbol" pitchFamily="18" charset="2"/>
              </a:rPr>
              <a:t>aRb</a:t>
            </a:r>
            <a:r>
              <a:rPr lang="en-US" sz="2800" dirty="0" smtClean="0">
                <a:sym typeface="Symbol" pitchFamily="18" charset="2"/>
              </a:rPr>
              <a:t> then </a:t>
            </a:r>
            <a:r>
              <a:rPr lang="en-US" sz="2800" dirty="0" err="1" smtClean="0">
                <a:sym typeface="Symbol" pitchFamily="18" charset="2"/>
              </a:rPr>
              <a:t>bRa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marL="0" indent="0" eaLnBrk="1" hangingPunct="1"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R is transitive, because if l(a) = l(b) and l(b) = l(c),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then l(a) = l(c), so </a:t>
            </a:r>
            <a:r>
              <a:rPr lang="en-US" sz="2800" dirty="0" err="1" smtClean="0">
                <a:sym typeface="Symbol" pitchFamily="18" charset="2"/>
              </a:rPr>
              <a:t>aRb</a:t>
            </a:r>
            <a:r>
              <a:rPr lang="en-US" sz="2800" dirty="0" smtClean="0">
                <a:sym typeface="Symbol" pitchFamily="18" charset="2"/>
              </a:rPr>
              <a:t> and </a:t>
            </a:r>
            <a:r>
              <a:rPr lang="en-US" sz="2800" dirty="0" err="1" smtClean="0">
                <a:sym typeface="Symbol" pitchFamily="18" charset="2"/>
              </a:rPr>
              <a:t>bRc</a:t>
            </a:r>
            <a:r>
              <a:rPr lang="en-US" sz="2800" dirty="0" smtClean="0">
                <a:sym typeface="Symbol" pitchFamily="18" charset="2"/>
              </a:rPr>
              <a:t> implies </a:t>
            </a:r>
            <a:r>
              <a:rPr lang="en-US" sz="2800" dirty="0" err="1" smtClean="0">
                <a:sym typeface="Symbol" pitchFamily="18" charset="2"/>
              </a:rPr>
              <a:t>aRc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R is an equivalence relation.</a:t>
            </a:r>
            <a:endParaRPr lang="en-US" sz="2800" baseline="300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7D34168-1803-465E-8D7E-C832A8CEA63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0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dirty="0" smtClean="0">
                <a:sym typeface="Symbol" pitchFamily="18" charset="2"/>
              </a:rPr>
              <a:t>Let R be an equivalence relation on a set A. The set of all elements that are related to an element a of A is called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equivalence class</a:t>
            </a:r>
            <a:r>
              <a:rPr lang="en-US" sz="2800" dirty="0" smtClean="0">
                <a:sym typeface="Symbol" pitchFamily="18" charset="2"/>
              </a:rPr>
              <a:t> of a. </a:t>
            </a:r>
          </a:p>
          <a:p>
            <a:pPr marL="0" indent="0" eaLnBrk="1" hangingPunct="1">
              <a:defRPr/>
            </a:pPr>
            <a:endParaRPr lang="en-US" sz="11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The equivalence class of a with respect to R is denoted by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[a]</a:t>
            </a:r>
            <a:r>
              <a:rPr lang="en-US" sz="2800" b="1" baseline="-25000" dirty="0" smtClean="0">
                <a:solidFill>
                  <a:srgbClr val="00FFFF"/>
                </a:solidFill>
                <a:sym typeface="Symbol" pitchFamily="18" charset="2"/>
              </a:rPr>
              <a:t>R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marL="0" indent="0" eaLnBrk="1" hangingPunct="1">
              <a:defRPr/>
            </a:pPr>
            <a:endParaRPr lang="en-US" sz="11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When only one relation is under consideration, we will delete the subscript R and write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[a]</a:t>
            </a:r>
            <a:r>
              <a:rPr lang="en-US" sz="2800" dirty="0" smtClean="0">
                <a:sym typeface="Symbol" pitchFamily="18" charset="2"/>
              </a:rPr>
              <a:t> for this equivalence class.</a:t>
            </a:r>
          </a:p>
          <a:p>
            <a:pPr marL="0" indent="0" eaLnBrk="1" hangingPunct="1">
              <a:defRPr/>
            </a:pPr>
            <a:endParaRPr lang="en-US" sz="11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If b[a]</a:t>
            </a:r>
            <a:r>
              <a:rPr lang="en-US" sz="2800" baseline="-25000" dirty="0" smtClean="0">
                <a:sym typeface="Symbol" pitchFamily="18" charset="2"/>
              </a:rPr>
              <a:t>R</a:t>
            </a:r>
            <a:r>
              <a:rPr lang="en-US" sz="2800" dirty="0" smtClean="0">
                <a:sym typeface="Symbol" pitchFamily="18" charset="2"/>
              </a:rPr>
              <a:t>, b is called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representative</a:t>
            </a:r>
            <a:r>
              <a:rPr lang="en-US" sz="2800" dirty="0" smtClean="0">
                <a:sym typeface="Symbol" pitchFamily="18" charset="2"/>
              </a:rPr>
              <a:t> of this equivalence class.</a:t>
            </a:r>
            <a:endParaRPr lang="en-US" sz="2800" baseline="300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ABFF040F-EB21-4BE2-8637-305E1039371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8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422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914400"/>
                <a:ext cx="8763000" cy="5181600"/>
              </a:xfrm>
            </p:spPr>
            <p:txBody>
              <a:bodyPr/>
              <a:lstStyle/>
              <a:p>
                <a:pPr marL="0" indent="0" eaLnBrk="1" hangingPunct="1">
                  <a:defRPr/>
                </a:pPr>
                <a:r>
                  <a:rPr lang="en-US" sz="2800" dirty="0" smtClean="0">
                    <a:sym typeface="Symbol" pitchFamily="18" charset="2"/>
                  </a:rPr>
                  <a:t>What is the </a:t>
                </a: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closure</a:t>
                </a:r>
                <a:r>
                  <a:rPr lang="en-US" sz="2800" dirty="0" smtClean="0">
                    <a:sym typeface="Symbol" pitchFamily="18" charset="2"/>
                  </a:rPr>
                  <a:t> of a relation?</a:t>
                </a:r>
              </a:p>
              <a:p>
                <a:pPr marL="0" indent="0" eaLnBrk="1" hangingPunct="1">
                  <a:defRPr/>
                </a:pPr>
                <a:endParaRPr lang="en-US" sz="800" dirty="0" smtClean="0">
                  <a:sym typeface="Symbol" pitchFamily="18" charset="2"/>
                </a:endParaRPr>
              </a:p>
              <a:p>
                <a:pPr marL="0" indent="0" eaLnBrk="1" hangingPunct="1"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Definition:</a:t>
                </a:r>
                <a:r>
                  <a:rPr lang="en-US" sz="2800" dirty="0" smtClean="0">
                    <a:sym typeface="Symbol" pitchFamily="18" charset="2"/>
                  </a:rPr>
                  <a:t> Let R be a relation on a set A. R may or may not have some </a:t>
                </a: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property P</a:t>
                </a:r>
                <a:r>
                  <a:rPr lang="en-US" sz="2800" dirty="0" smtClean="0">
                    <a:sym typeface="Symbol" pitchFamily="18" charset="2"/>
                  </a:rPr>
                  <a:t>, such as reflexivity, symmetry, or transitivity.</a:t>
                </a:r>
              </a:p>
              <a:p>
                <a:pPr marL="0" indent="0" eaLnBrk="1" hangingPunct="1">
                  <a:defRPr/>
                </a:pPr>
                <a:r>
                  <a:rPr lang="en-US" sz="2800" dirty="0" smtClean="0">
                    <a:sym typeface="Symbol" pitchFamily="18" charset="2"/>
                  </a:rPr>
                  <a:t>If there is a relation S that contains R and has </a:t>
                </a:r>
                <a:r>
                  <a:rPr lang="en-US" sz="2750" dirty="0" smtClean="0">
                    <a:sym typeface="Symbol" pitchFamily="18" charset="2"/>
                  </a:rPr>
                  <a:t>property P, and S is a subset of </a:t>
                </a:r>
                <a:r>
                  <a:rPr lang="en-US" sz="2750" b="1" dirty="0" smtClean="0">
                    <a:solidFill>
                      <a:srgbClr val="00FFFF"/>
                    </a:solidFill>
                    <a:sym typeface="Symbol" pitchFamily="18" charset="2"/>
                  </a:rPr>
                  <a:t>every</a:t>
                </a:r>
                <a:r>
                  <a:rPr lang="en-US" sz="2750" dirty="0" smtClean="0">
                    <a:sym typeface="Symbol" pitchFamily="18" charset="2"/>
                  </a:rPr>
                  <a:t> subset of </a:t>
                </a:r>
                <a14:m>
                  <m:oMath xmlns:m="http://schemas.openxmlformats.org/officeDocument/2006/math">
                    <m:r>
                      <a:rPr lang="en-US" sz="275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𝐴</m:t>
                    </m:r>
                    <m:r>
                      <a:rPr lang="en-US" sz="27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×</m:t>
                    </m:r>
                    <m:r>
                      <a:rPr lang="en-US" sz="275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𝐴</m:t>
                    </m:r>
                  </m:oMath>
                </a14:m>
                <a:r>
                  <a:rPr lang="en-US" sz="2750" dirty="0" smtClean="0">
                    <a:sym typeface="Symbol" pitchFamily="18" charset="2"/>
                  </a:rPr>
                  <a:t> </a:t>
                </a:r>
                <a:r>
                  <a:rPr lang="en-US" sz="2800" dirty="0" smtClean="0">
                    <a:sym typeface="Symbol" pitchFamily="18" charset="2"/>
                  </a:rPr>
                  <a:t>relation that contains R and has property P, then S is called the </a:t>
                </a: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closure</a:t>
                </a:r>
                <a:r>
                  <a:rPr lang="en-US" sz="2800" dirty="0" smtClean="0">
                    <a:sym typeface="Symbol" pitchFamily="18" charset="2"/>
                  </a:rPr>
                  <a:t> of R with respect to P.</a:t>
                </a:r>
              </a:p>
              <a:p>
                <a:pPr marL="0" indent="0" eaLnBrk="1" hangingPunct="1">
                  <a:defRPr/>
                </a:pPr>
                <a:endParaRPr lang="en-US" sz="800" dirty="0" smtClean="0">
                  <a:sym typeface="Symbol" pitchFamily="18" charset="2"/>
                </a:endParaRPr>
              </a:p>
              <a:p>
                <a:pPr marL="0" indent="0" eaLnBrk="1" hangingPunct="1">
                  <a:defRPr/>
                </a:pPr>
                <a:r>
                  <a:rPr lang="en-US" sz="2800" b="1" dirty="0" smtClean="0">
                    <a:solidFill>
                      <a:srgbClr val="FF3300"/>
                    </a:solidFill>
                    <a:sym typeface="Symbol" pitchFamily="18" charset="2"/>
                  </a:rPr>
                  <a:t>Note that the closure of a relation with respect   to a property may not exist.</a:t>
                </a:r>
              </a:p>
            </p:txBody>
          </p:sp>
        </mc:Choice>
        <mc:Fallback xmlns="">
          <p:sp>
            <p:nvSpPr>
              <p:cNvPr id="5642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914400"/>
                <a:ext cx="8763000" cy="5181600"/>
              </a:xfrm>
              <a:blipFill>
                <a:blip r:embed="rId2"/>
                <a:stretch>
                  <a:fillRect l="-1461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C8E685E-4F8F-4787-9E89-3B6F3782EC9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1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5826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53340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Example: </a:t>
            </a:r>
            <a:r>
              <a:rPr lang="en-US" sz="2800" dirty="0" smtClean="0">
                <a:sym typeface="Symbol" pitchFamily="18" charset="2"/>
              </a:rPr>
              <a:t>In the previous example (strings of identical length), what is the equivalence class of the word mouse, denoted by [mouse] ?</a:t>
            </a:r>
          </a:p>
          <a:p>
            <a:pPr marL="0" indent="0" eaLnBrk="1" hangingPunct="1"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dirty="0" smtClean="0">
                <a:sym typeface="Symbol" pitchFamily="18" charset="2"/>
              </a:rPr>
              <a:t> [mouse] is the set of all English words containing five letters.</a:t>
            </a:r>
          </a:p>
          <a:p>
            <a:pPr marL="0" indent="0" eaLnBrk="1" hangingPunct="1"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For example, ‘horse’ would be a representative of this equivalence class.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25EAF01-E8AA-436D-BA67-80D977ABBFC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7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5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09600"/>
            <a:ext cx="8820150" cy="58674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Theorem: </a:t>
            </a:r>
            <a:r>
              <a:rPr lang="en-US" sz="2800" dirty="0" smtClean="0">
                <a:sym typeface="Symbol" pitchFamily="18" charset="2"/>
              </a:rPr>
              <a:t>Let R be an equivalence relation on a set A. The following statements are equivalent:</a:t>
            </a:r>
          </a:p>
          <a:p>
            <a:pPr marL="0" indent="0" eaLnBrk="1" hangingPunct="1">
              <a:buFontTx/>
              <a:buAutoNum type="romanLcParenBoth"/>
              <a:defRPr/>
            </a:pPr>
            <a:r>
              <a:rPr lang="en-US" sz="2800" dirty="0" smtClean="0">
                <a:sym typeface="Symbol" pitchFamily="18" charset="2"/>
              </a:rPr>
              <a:t>   </a:t>
            </a:r>
            <a:r>
              <a:rPr lang="en-US" sz="2800" dirty="0" err="1" smtClean="0">
                <a:sym typeface="Symbol" pitchFamily="18" charset="2"/>
              </a:rPr>
              <a:t>aRb</a:t>
            </a: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buFontTx/>
              <a:buAutoNum type="romanLcParenBoth"/>
              <a:defRPr/>
            </a:pPr>
            <a:r>
              <a:rPr lang="en-US" sz="2800" baseline="30000" dirty="0" smtClean="0">
                <a:sym typeface="Symbol" pitchFamily="18" charset="2"/>
              </a:rPr>
              <a:t>   </a:t>
            </a:r>
            <a:r>
              <a:rPr lang="en-US" sz="2800" dirty="0" smtClean="0">
                <a:sym typeface="Symbol" pitchFamily="18" charset="2"/>
              </a:rPr>
              <a:t>[a] = [b]</a:t>
            </a:r>
          </a:p>
          <a:p>
            <a:pPr marL="0" indent="0" eaLnBrk="1" hangingPunct="1">
              <a:buFontTx/>
              <a:buAutoNum type="romanLcParenBoth"/>
              <a:defRPr/>
            </a:pPr>
            <a:r>
              <a:rPr lang="en-US" sz="2800" dirty="0" smtClean="0">
                <a:sym typeface="Symbol" pitchFamily="18" charset="2"/>
              </a:rPr>
              <a:t> [a]  [b]   </a:t>
            </a:r>
          </a:p>
          <a:p>
            <a:pPr marL="0" indent="0" eaLnBrk="1" hangingPunct="1">
              <a:buFontTx/>
              <a:buAutoNum type="romanLcParenBoth"/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Reminder:</a:t>
            </a:r>
            <a:r>
              <a:rPr lang="en-US" sz="2800" dirty="0" smtClean="0">
                <a:sym typeface="Symbol" pitchFamily="18" charset="2"/>
              </a:rPr>
              <a:t>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partition </a:t>
            </a:r>
            <a:r>
              <a:rPr lang="en-US" sz="2800" dirty="0" smtClean="0">
                <a:sym typeface="Symbol" pitchFamily="18" charset="2"/>
              </a:rPr>
              <a:t>of a set S is a collection of disjoint nonempty subsets of S that have S as their union. In other words, the collection of subsets A</a:t>
            </a:r>
            <a:r>
              <a:rPr lang="en-US" sz="2800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,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err="1" smtClean="0">
                <a:sym typeface="Symbol" pitchFamily="18" charset="2"/>
              </a:rPr>
              <a:t>iI</a:t>
            </a:r>
            <a:r>
              <a:rPr lang="en-US" sz="2800" dirty="0" smtClean="0">
                <a:sym typeface="Symbol" pitchFamily="18" charset="2"/>
              </a:rPr>
              <a:t>, forms a partition of S if and only if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(</a:t>
            </a:r>
            <a:r>
              <a:rPr lang="en-US" sz="2800" dirty="0" err="1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)   A</a:t>
            </a:r>
            <a:r>
              <a:rPr lang="en-US" sz="2800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  for </a:t>
            </a:r>
            <a:r>
              <a:rPr lang="en-US" sz="2800" dirty="0" err="1" smtClean="0">
                <a:sym typeface="Symbol" pitchFamily="18" charset="2"/>
              </a:rPr>
              <a:t>iI</a:t>
            </a: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buFontTx/>
              <a:buAutoNum type="romanLcParenBoth" startAt="2"/>
              <a:defRPr/>
            </a:pPr>
            <a:r>
              <a:rPr lang="en-US" sz="2800" dirty="0" smtClean="0">
                <a:sym typeface="Symbol" pitchFamily="18" charset="2"/>
              </a:rPr>
              <a:t>  A</a:t>
            </a:r>
            <a:r>
              <a:rPr lang="en-US" sz="2800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 </a:t>
            </a:r>
            <a:r>
              <a:rPr lang="en-US" sz="2800" dirty="0" err="1" smtClean="0">
                <a:sym typeface="Symbol" pitchFamily="18" charset="2"/>
              </a:rPr>
              <a:t>A</a:t>
            </a:r>
            <a:r>
              <a:rPr lang="en-US" sz="2800" baseline="-25000" dirty="0" err="1" smtClean="0">
                <a:sym typeface="Symbol" pitchFamily="18" charset="2"/>
              </a:rPr>
              <a:t>j</a:t>
            </a:r>
            <a:r>
              <a:rPr lang="en-US" sz="2800" dirty="0" smtClean="0">
                <a:sym typeface="Symbol" pitchFamily="18" charset="2"/>
              </a:rPr>
              <a:t> = , if </a:t>
            </a:r>
            <a:r>
              <a:rPr lang="en-US" sz="2800" dirty="0" err="1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 j</a:t>
            </a:r>
          </a:p>
          <a:p>
            <a:pPr marL="0" indent="0" eaLnBrk="1" hangingPunct="1">
              <a:buFontTx/>
              <a:buAutoNum type="romanLcParenBoth" startAt="2"/>
              <a:defRPr/>
            </a:pPr>
            <a:r>
              <a:rPr lang="en-US" sz="2800" dirty="0" smtClean="0">
                <a:sym typeface="Symbol" pitchFamily="18" charset="2"/>
              </a:rPr>
              <a:t> </a:t>
            </a:r>
            <a:r>
              <a:rPr lang="en-US" sz="2800" baseline="-25000" dirty="0" err="1" smtClean="0">
                <a:sym typeface="Symbol" pitchFamily="18" charset="2"/>
              </a:rPr>
              <a:t>iI</a:t>
            </a:r>
            <a:r>
              <a:rPr lang="en-US" sz="2800" dirty="0" smtClean="0">
                <a:sym typeface="Symbol" pitchFamily="18" charset="2"/>
              </a:rPr>
              <a:t> A</a:t>
            </a:r>
            <a:r>
              <a:rPr lang="en-US" sz="2800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= S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808AC19-34F1-4720-B1C4-58F7DCFF047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28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6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6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5888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820150" cy="53340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Theorem: </a:t>
            </a:r>
            <a:r>
              <a:rPr lang="en-US" sz="2800" dirty="0" smtClean="0">
                <a:sym typeface="Symbol" pitchFamily="18" charset="2"/>
              </a:rPr>
              <a:t>Let R be an equivalence relation on a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set S. Then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equivalence classes</a:t>
            </a:r>
            <a:r>
              <a:rPr lang="en-US" sz="2800" dirty="0" smtClean="0">
                <a:sym typeface="Symbol" pitchFamily="18" charset="2"/>
              </a:rPr>
              <a:t> of R form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partition</a:t>
            </a:r>
            <a:r>
              <a:rPr lang="en-US" sz="2800" dirty="0" smtClean="0">
                <a:sym typeface="Symbol" pitchFamily="18" charset="2"/>
              </a:rPr>
              <a:t> of S. Conversely, given a partition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{A</a:t>
            </a:r>
            <a:r>
              <a:rPr lang="en-US" sz="2800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| </a:t>
            </a:r>
            <a:r>
              <a:rPr lang="en-US" sz="2800" dirty="0" err="1" smtClean="0">
                <a:sym typeface="Symbol" pitchFamily="18" charset="2"/>
              </a:rPr>
              <a:t>iI</a:t>
            </a:r>
            <a:r>
              <a:rPr lang="en-US" sz="2800" dirty="0" smtClean="0">
                <a:sym typeface="Symbol" pitchFamily="18" charset="2"/>
              </a:rPr>
              <a:t>} of the set S, there is an equivalence relation  R that has the sets A</a:t>
            </a:r>
            <a:r>
              <a:rPr lang="en-US" sz="2800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, </a:t>
            </a:r>
            <a:r>
              <a:rPr lang="en-US" sz="2800" dirty="0" err="1" smtClean="0">
                <a:sym typeface="Symbol" pitchFamily="18" charset="2"/>
              </a:rPr>
              <a:t>iI</a:t>
            </a:r>
            <a:r>
              <a:rPr lang="en-US" sz="2800" dirty="0" smtClean="0">
                <a:sym typeface="Symbol" pitchFamily="18" charset="2"/>
              </a:rPr>
              <a:t>, as its equivalence classes.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66BE2385-5B66-48E6-A191-F5101055903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54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5898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820150" cy="5638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 </a:t>
            </a:r>
            <a:r>
              <a:rPr lang="en-US" sz="2800" smtClean="0">
                <a:sym typeface="Symbol" pitchFamily="18" charset="2"/>
              </a:rPr>
              <a:t>Let us assume that Frank, Suzanne and George live in Boston, Stephanie and Max live in Lübeck, and Jennifer lives in Sydney.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Let R be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equivalence relation</a:t>
            </a:r>
            <a:r>
              <a:rPr lang="en-US" sz="2800" smtClean="0">
                <a:sym typeface="Symbol" pitchFamily="18" charset="2"/>
              </a:rPr>
              <a:t> {(a, b) | a and b live in the same city} on the set P = {Frank, Suzanne, George, Stephanie, Max, Jennifer}.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Then R = {(Frank, Frank), (Frank, Suzanne),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(Frank, George), (Suzanne, Frank), (Suzanne, Suzanne), (Suzanne, George), (George, Frank),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(George, Suzanne), (George, George), (Stephanie,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Stephanie), (Stephanie, Max), (Max, Stephanie),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(Max, Max), (Jennifer, Jennifer)}.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124515D-3FFD-4E75-841A-BB152D6B64E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5908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82015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Then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equivalence classes</a:t>
            </a:r>
            <a:r>
              <a:rPr lang="en-US" sz="2800" smtClean="0">
                <a:sym typeface="Symbol" pitchFamily="18" charset="2"/>
              </a:rPr>
              <a:t> of R are: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{{Frank, Suzanne, George}, {Stephanie, Max}, {Jennifer}}.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This is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partition </a:t>
            </a:r>
            <a:r>
              <a:rPr lang="en-US" sz="2800" smtClean="0">
                <a:sym typeface="Symbol" pitchFamily="18" charset="2"/>
              </a:rPr>
              <a:t>of P.</a:t>
            </a:r>
          </a:p>
          <a:p>
            <a:pPr marL="0" indent="0"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The equivalence classes of any equivalence relation R defined on a set S constitute a partition of S, because every element in S is assigned to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exactly one</a:t>
            </a:r>
            <a:r>
              <a:rPr lang="en-US" sz="2800" smtClean="0">
                <a:sym typeface="Symbol" pitchFamily="18" charset="2"/>
              </a:rPr>
              <a:t> of the equivalence classes.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F626BB3-5571-41D1-871F-BD85C810CC1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59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Equivalence Classes </a:t>
            </a:r>
            <a:endParaRPr lang="en-CA" sz="3600" smtClean="0"/>
          </a:p>
        </p:txBody>
      </p:sp>
      <p:sp>
        <p:nvSpPr>
          <p:cNvPr id="6123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838200"/>
            <a:ext cx="882015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Another example: </a:t>
            </a:r>
            <a:r>
              <a:rPr lang="en-US" sz="2800" dirty="0" smtClean="0">
                <a:sym typeface="Symbol" pitchFamily="18" charset="2"/>
              </a:rPr>
              <a:t>Let R be the relation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{(a, b) | a  b (mod 3)} on the set of integers.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Is R an equivalence relation?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Yes, R is reflexive, symmetric, and transitive.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800" dirty="0" smtClean="0">
              <a:solidFill>
                <a:srgbClr val="66FF33"/>
              </a:solidFill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What are the equivalence classes of R 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{{…, -6, -3, 0, 3, 6, …},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{…, -5, -2, 1, 4, 7, …},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{…, -4, -1, 2, 5, 8, …}}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Again, these three classes form a partition of the    set of integers.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2F75940-0221-4B9F-B2D4-4A30395344F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60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Sometimes, relations define an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order</a:t>
            </a:r>
            <a:r>
              <a:rPr lang="en-US" sz="2800" dirty="0" smtClean="0">
                <a:sym typeface="Symbol" pitchFamily="18" charset="2"/>
              </a:rPr>
              <a:t> on the elements in a set.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A relation R on a set S is called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partial ordering</a:t>
            </a:r>
            <a:r>
              <a:rPr lang="en-US" sz="2800" dirty="0" smtClean="0">
                <a:sym typeface="Symbol" pitchFamily="18" charset="2"/>
              </a:rPr>
              <a:t> or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partial order</a:t>
            </a:r>
            <a:r>
              <a:rPr lang="en-US" sz="2800" dirty="0" smtClean="0">
                <a:sym typeface="Symbol" pitchFamily="18" charset="2"/>
              </a:rPr>
              <a:t> if it is reflexive, antisymmetric, and transitive.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A set S together with a partial ordering R is called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partially ordered set</a:t>
            </a:r>
            <a:r>
              <a:rPr lang="en-US" sz="2800" dirty="0" smtClean="0">
                <a:sym typeface="Symbol" pitchFamily="18" charset="2"/>
              </a:rPr>
              <a:t>, or </a:t>
            </a:r>
            <a:r>
              <a:rPr lang="en-US" sz="2800" b="1" dirty="0" err="1" smtClean="0">
                <a:solidFill>
                  <a:srgbClr val="00FFFF"/>
                </a:solidFill>
                <a:sym typeface="Symbol" pitchFamily="18" charset="2"/>
              </a:rPr>
              <a:t>poset</a:t>
            </a:r>
            <a:r>
              <a:rPr lang="en-US" sz="2800" dirty="0" smtClean="0">
                <a:sym typeface="Symbol" pitchFamily="18" charset="2"/>
              </a:rPr>
              <a:t>, and is denoted by  (S, R). Members of S are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elements</a:t>
            </a:r>
            <a:r>
              <a:rPr lang="en-US" sz="2800" dirty="0" smtClean="0">
                <a:sym typeface="Symbol" pitchFamily="18" charset="2"/>
              </a:rPr>
              <a:t> of the </a:t>
            </a:r>
            <a:r>
              <a:rPr lang="en-US" sz="2800" dirty="0" err="1" smtClean="0">
                <a:sym typeface="Symbol" pitchFamily="18" charset="2"/>
              </a:rPr>
              <a:t>poset</a:t>
            </a:r>
            <a:r>
              <a:rPr lang="en-US" sz="2800" dirty="0" smtClean="0">
                <a:sym typeface="Symbol" pitchFamily="18" charset="2"/>
              </a:rPr>
              <a:t>.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A37F4A4-5516-49A9-AFBA-C951B0815CD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95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2800" dirty="0" smtClean="0">
                <a:sym typeface="Symbol" pitchFamily="18" charset="2"/>
              </a:rPr>
              <a:t> Consider the “greater than or equal” relation  (defined by {(a, b) | a  b}).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Is 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partial ordering</a:t>
            </a:r>
            <a:r>
              <a:rPr lang="en-US" sz="2800" dirty="0" smtClean="0">
                <a:sym typeface="Symbol" pitchFamily="18" charset="2"/>
              </a:rPr>
              <a:t> on the set of integers?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 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reflexive</a:t>
            </a:r>
            <a:r>
              <a:rPr lang="en-US" sz="2800" dirty="0" smtClean="0">
                <a:sym typeface="Symbol" pitchFamily="18" charset="2"/>
              </a:rPr>
              <a:t>, because a  a for every integer a.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 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antisymmetric</a:t>
            </a:r>
            <a:r>
              <a:rPr lang="en-US" sz="2800" dirty="0" smtClean="0">
                <a:sym typeface="Symbol" pitchFamily="18" charset="2"/>
              </a:rPr>
              <a:t>, because if a  b, then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 a  b  b  a is false.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 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transitive</a:t>
            </a:r>
            <a:r>
              <a:rPr lang="en-US" sz="2800" dirty="0" smtClean="0">
                <a:sym typeface="Symbol" pitchFamily="18" charset="2"/>
              </a:rPr>
              <a:t>, because if a  b and b  c, then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 a  c.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Consequently, (Z, ) is a partially ordered set.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6E6C4B55-6EEA-4C2C-9F39-A90B7B3B37E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33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Another example:</a:t>
            </a:r>
            <a:r>
              <a:rPr lang="en-US" sz="2800" dirty="0" smtClean="0">
                <a:sym typeface="Symbol" pitchFamily="18" charset="2"/>
              </a:rPr>
              <a:t> Is the “inclusion relation” 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partial ordering</a:t>
            </a:r>
            <a:r>
              <a:rPr lang="en-US" sz="2800" dirty="0" smtClean="0">
                <a:sym typeface="Symbol" pitchFamily="18" charset="2"/>
              </a:rPr>
              <a:t> on the power set of a set S?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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reflexive</a:t>
            </a:r>
            <a:r>
              <a:rPr lang="en-US" sz="2800" dirty="0" smtClean="0">
                <a:sym typeface="Symbol" pitchFamily="18" charset="2"/>
              </a:rPr>
              <a:t>, because A  A for every set A.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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antisymmetric</a:t>
            </a:r>
            <a:r>
              <a:rPr lang="en-US" sz="2800" dirty="0" smtClean="0">
                <a:sym typeface="Symbol" pitchFamily="18" charset="2"/>
              </a:rPr>
              <a:t>, because if A  B, then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 A  B  B  A is false.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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transitive</a:t>
            </a:r>
            <a:r>
              <a:rPr lang="en-US" sz="2800" dirty="0" smtClean="0">
                <a:sym typeface="Symbol" pitchFamily="18" charset="2"/>
              </a:rPr>
              <a:t>, because if A  B and B  C, then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 A  C.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Consequently, (P(S), ) is a partially ordered set.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B9D8A7A-E7A1-4993-BD17-580679BB9FB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2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763000" cy="51816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In a poset the notation a  b denotes that (a, b)R.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olidFill>
                  <a:srgbClr val="FF3300"/>
                </a:solidFill>
                <a:sym typeface="Symbol" pitchFamily="18" charset="2"/>
              </a:rPr>
              <a:t>Note that the symbol  is used to denote the relation in </a:t>
            </a:r>
            <a:r>
              <a:rPr lang="en-US" sz="2800" b="1" smtClean="0">
                <a:solidFill>
                  <a:srgbClr val="FF3300"/>
                </a:solidFill>
                <a:sym typeface="Symbol" pitchFamily="18" charset="2"/>
              </a:rPr>
              <a:t>any</a:t>
            </a:r>
            <a:r>
              <a:rPr lang="en-US" sz="2800" smtClean="0">
                <a:solidFill>
                  <a:srgbClr val="FF3300"/>
                </a:solidFill>
                <a:sym typeface="Symbol" pitchFamily="18" charset="2"/>
              </a:rPr>
              <a:t> poset, not just the “less than or equal” relation.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The notation a  b denotes that a  b, but a  b.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If a  b we say “a is less than b” or “b is greater than a”.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F9D93FE-C9A6-4477-9C5B-6D1BD11A1C4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2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6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6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181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 I:</a:t>
            </a:r>
            <a:r>
              <a:rPr lang="en-US" sz="2800" dirty="0" smtClean="0">
                <a:sym typeface="Symbol" pitchFamily="18" charset="2"/>
              </a:rPr>
              <a:t> Find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reflexive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closure</a:t>
            </a:r>
            <a:r>
              <a:rPr lang="en-US" sz="2800" dirty="0" smtClean="0">
                <a:sym typeface="Symbol" pitchFamily="18" charset="2"/>
              </a:rPr>
              <a:t> of relation R = {(1, 1), (1, 2), (2, 1), (3, 2)} on the set A = {1, 2, 3}.</a:t>
            </a:r>
          </a:p>
          <a:p>
            <a:pPr marL="0" indent="0" eaLnBrk="1" hangingPunct="1"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dirty="0" smtClean="0">
                <a:sym typeface="Symbol" pitchFamily="18" charset="2"/>
              </a:rPr>
              <a:t> We know that any reflexive relation on A must contain the elements (1, 1), (2, 2), and (3, 3).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By adding (2, 2) and (3, 3) to R, we obtain the reflexive relation S, which is given by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S = {(1, 1), (1, 2), (2, 1), (2, 2), (3, 2), (3, 3)}.</a:t>
            </a:r>
          </a:p>
          <a:p>
            <a:pPr marL="0" indent="0" eaLnBrk="1" hangingPunct="1"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S is reflexive, contains R, and is contained within every reflexive relation that contains R.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Therefore, S is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reflexive closure</a:t>
            </a:r>
            <a:r>
              <a:rPr lang="en-US" sz="2800" dirty="0" smtClean="0">
                <a:sym typeface="Symbol" pitchFamily="18" charset="2"/>
              </a:rPr>
              <a:t> of R.</a:t>
            </a:r>
            <a:endParaRPr lang="en-US" sz="2800" b="1" dirty="0" smtClean="0">
              <a:solidFill>
                <a:srgbClr val="FF3300"/>
              </a:solidFill>
              <a:sym typeface="Symbol" pitchFamily="18" charset="2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7950CB22-1C72-44B5-9A6C-8BAC270C9A6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3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74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For two elements a and b of a </a:t>
            </a:r>
            <a:r>
              <a:rPr lang="en-US" sz="2800" dirty="0" err="1" smtClean="0">
                <a:sym typeface="Symbol" pitchFamily="18" charset="2"/>
              </a:rPr>
              <a:t>poset</a:t>
            </a:r>
            <a:r>
              <a:rPr lang="en-US" sz="2800" dirty="0" smtClean="0">
                <a:sym typeface="Symbol" pitchFamily="18" charset="2"/>
              </a:rPr>
              <a:t> (S, ) it is possible that neither a  b nor b  a.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2800" dirty="0" smtClean="0">
                <a:sym typeface="Symbol" pitchFamily="18" charset="2"/>
              </a:rPr>
              <a:t> In (P(Z), ), {1, 2} is not related to {1, 3}, and vice versa, since neither is contained within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the other.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The elements a and b of a </a:t>
            </a:r>
            <a:r>
              <a:rPr lang="en-US" sz="2800" dirty="0" err="1" smtClean="0">
                <a:sym typeface="Symbol" pitchFamily="18" charset="2"/>
              </a:rPr>
              <a:t>poset</a:t>
            </a:r>
            <a:r>
              <a:rPr lang="en-US" sz="2800" dirty="0" smtClean="0">
                <a:sym typeface="Symbol" pitchFamily="18" charset="2"/>
              </a:rPr>
              <a:t> (S, ) are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comparable</a:t>
            </a:r>
            <a:r>
              <a:rPr lang="en-US" sz="2800" dirty="0" smtClean="0">
                <a:sym typeface="Symbol" pitchFamily="18" charset="2"/>
              </a:rPr>
              <a:t> if either a  b or b  a.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When a and b are elements of S such that         neither a  b nor b  a, then a and b are             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incomparable</a:t>
            </a:r>
            <a:r>
              <a:rPr lang="en-US" sz="2800" dirty="0" smtClean="0">
                <a:sym typeface="Symbol" pitchFamily="18" charset="2"/>
              </a:rPr>
              <a:t>.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728BD70-9685-49F9-9406-100C5D84E3D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7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For some applications, we require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all</a:t>
            </a:r>
            <a:r>
              <a:rPr lang="en-US" sz="2800" smtClean="0">
                <a:sym typeface="Symbol" pitchFamily="18" charset="2"/>
              </a:rPr>
              <a:t> elements of a set to be comparable.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For example, if we want to write a dictionary, we need to define an order on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all</a:t>
            </a:r>
            <a:r>
              <a:rPr lang="en-US" sz="2800" smtClean="0">
                <a:sym typeface="Symbol" pitchFamily="18" charset="2"/>
              </a:rPr>
              <a:t> English words (alphabetic order).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If (S, ) is a poset and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every two elements</a:t>
            </a:r>
            <a:r>
              <a:rPr lang="en-US" sz="2800" smtClean="0">
                <a:sym typeface="Symbol" pitchFamily="18" charset="2"/>
              </a:rPr>
              <a:t> of S are comparable, S is called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totally ordered</a:t>
            </a:r>
            <a:r>
              <a:rPr lang="en-US" sz="2800" smtClean="0">
                <a:sym typeface="Symbol" pitchFamily="18" charset="2"/>
              </a:rPr>
              <a:t> or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linearly ordered set</a:t>
            </a:r>
            <a:r>
              <a:rPr lang="en-US" sz="2800" smtClean="0">
                <a:sym typeface="Symbol" pitchFamily="18" charset="2"/>
              </a:rPr>
              <a:t>, and  is called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total order</a:t>
            </a:r>
            <a:r>
              <a:rPr lang="en-US" sz="2800" smtClean="0">
                <a:sym typeface="Symbol" pitchFamily="18" charset="2"/>
              </a:rPr>
              <a:t> or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linear order</a:t>
            </a:r>
            <a:r>
              <a:rPr lang="en-US" sz="2800" smtClean="0">
                <a:sym typeface="Symbol" pitchFamily="18" charset="2"/>
              </a:rPr>
              <a:t>. A totally ordered set is also called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chain</a:t>
            </a:r>
            <a:r>
              <a:rPr lang="en-US" sz="2800" smtClean="0">
                <a:sym typeface="Symbol" pitchFamily="18" charset="2"/>
              </a:rPr>
              <a:t>.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89D7E01-8114-4497-9316-24FB2D44A77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9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763000" cy="4953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 I:</a:t>
            </a:r>
            <a:r>
              <a:rPr lang="en-US" sz="2800" dirty="0" smtClean="0">
                <a:sym typeface="Symbol" pitchFamily="18" charset="2"/>
              </a:rPr>
              <a:t> Is (Z, ) a totally ordered set?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Yes, because a  b or b  a for all integers a and b.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 II:</a:t>
            </a:r>
            <a:r>
              <a:rPr lang="en-US" sz="2800" dirty="0" smtClean="0">
                <a:sym typeface="Symbol" pitchFamily="18" charset="2"/>
              </a:rPr>
              <a:t> Is (Z</a:t>
            </a:r>
            <a:r>
              <a:rPr lang="en-US" sz="2800" baseline="30000" dirty="0" smtClean="0">
                <a:sym typeface="Symbol" pitchFamily="18" charset="2"/>
              </a:rPr>
              <a:t>+</a:t>
            </a:r>
            <a:r>
              <a:rPr lang="en-US" sz="2800" dirty="0" smtClean="0">
                <a:sym typeface="Symbol" pitchFamily="18" charset="2"/>
              </a:rPr>
              <a:t>, |) a totally ordered set?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olidFill>
                  <a:srgbClr val="FF3300"/>
                </a:solidFill>
                <a:sym typeface="Symbol" pitchFamily="18" charset="2"/>
              </a:rPr>
              <a:t>No, because it contains incomparable elements   such as 5 and 7.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C565FDC-4ED2-4BD9-A478-3F6F5E14779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75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849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066800"/>
                <a:ext cx="8763000" cy="5410200"/>
              </a:xfrm>
            </p:spPr>
            <p:txBody>
              <a:bodyPr/>
              <a:lstStyle/>
              <a:p>
                <a:pPr marL="0" indent="0">
                  <a:spcAft>
                    <a:spcPct val="20000"/>
                  </a:spcAft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Definition:</a:t>
                </a:r>
                <a:r>
                  <a:rPr lang="en-US" sz="2800" dirty="0" smtClean="0">
                    <a:sym typeface="Symbol" pitchFamily="18" charset="2"/>
                  </a:rPr>
                  <a:t> </a:t>
                </a:r>
                <a:r>
                  <a:rPr lang="en-US" sz="2800" dirty="0">
                    <a:sym typeface="Symbol" pitchFamily="18" charset="2"/>
                  </a:rPr>
                  <a:t>(S, ) </a:t>
                </a:r>
                <a:r>
                  <a:rPr lang="en-US" sz="2800" dirty="0" smtClean="0">
                    <a:sym typeface="Symbol" pitchFamily="18" charset="2"/>
                  </a:rPr>
                  <a:t>is a </a:t>
                </a: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well-ordered set</a:t>
                </a:r>
                <a:r>
                  <a:rPr lang="en-US" sz="2800" dirty="0" smtClean="0">
                    <a:sym typeface="Symbol" pitchFamily="18" charset="2"/>
                  </a:rPr>
                  <a:t> if it is a </a:t>
                </a:r>
                <a:r>
                  <a:rPr lang="en-US" sz="2800" dirty="0" err="1" smtClean="0">
                    <a:sym typeface="Symbol" pitchFamily="18" charset="2"/>
                  </a:rPr>
                  <a:t>poset</a:t>
                </a:r>
                <a:r>
                  <a:rPr lang="en-US" sz="2800" dirty="0" smtClean="0">
                    <a:sym typeface="Symbol" pitchFamily="18" charset="2"/>
                  </a:rPr>
                  <a:t> such that  is a </a:t>
                </a:r>
                <a:r>
                  <a:rPr lang="en-US" sz="2800" dirty="0" smtClean="0">
                    <a:solidFill>
                      <a:schemeClr val="tx1"/>
                    </a:solidFill>
                    <a:sym typeface="Symbol" pitchFamily="18" charset="2"/>
                  </a:rPr>
                  <a:t>total ordering </a:t>
                </a:r>
                <a:r>
                  <a:rPr lang="en-US" sz="2800" dirty="0" smtClean="0">
                    <a:sym typeface="Symbol" pitchFamily="18" charset="2"/>
                  </a:rPr>
                  <a:t>and every nonempty subset of S has a least element.</a:t>
                </a:r>
              </a:p>
              <a:p>
                <a:pPr marL="0" indent="0">
                  <a:spcAft>
                    <a:spcPct val="20000"/>
                  </a:spcAft>
                  <a:defRPr/>
                </a:pPr>
                <a:endParaRPr lang="en-US" sz="2800" dirty="0">
                  <a:sym typeface="Symbol" pitchFamily="18" charset="2"/>
                </a:endParaRPr>
              </a:p>
              <a:p>
                <a:pPr marL="0" indent="0">
                  <a:spcAft>
                    <a:spcPct val="20000"/>
                  </a:spcAft>
                  <a:defRPr/>
                </a:pPr>
                <a:r>
                  <a:rPr lang="en-US" sz="2800" b="1" dirty="0">
                    <a:solidFill>
                      <a:srgbClr val="00FFFF"/>
                    </a:solidFill>
                    <a:sym typeface="Symbol" pitchFamily="18" charset="2"/>
                  </a:rPr>
                  <a:t>Example I:</a:t>
                </a:r>
                <a:r>
                  <a:rPr lang="en-US" sz="2800" dirty="0">
                    <a:sym typeface="Symbol" pitchFamily="18" charset="2"/>
                  </a:rPr>
                  <a:t> </a:t>
                </a:r>
                <a:r>
                  <a:rPr lang="en-US" sz="2800" dirty="0" smtClean="0">
                    <a:sym typeface="Symbol" pitchFamily="18" charset="2"/>
                  </a:rPr>
                  <a:t>The set of ordered pairs of positive integers (</a:t>
                </a:r>
                <a:r>
                  <a:rPr lang="en-US" sz="2800" dirty="0" err="1" smtClean="0">
                    <a:sym typeface="Symbol" pitchFamily="18" charset="2"/>
                  </a:rPr>
                  <a:t>Z</a:t>
                </a:r>
                <a:r>
                  <a:rPr lang="en-US" sz="2800" baseline="30000" dirty="0" err="1" smtClean="0">
                    <a:sym typeface="Symbol" pitchFamily="18" charset="2"/>
                  </a:rPr>
                  <a:t>+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×</m:t>
                    </m:r>
                  </m:oMath>
                </a14:m>
                <a:r>
                  <a:rPr lang="en-US" sz="2800" dirty="0">
                    <a:sym typeface="Symbol" pitchFamily="18" charset="2"/>
                  </a:rPr>
                  <a:t>Z</a:t>
                </a:r>
                <a:r>
                  <a:rPr lang="en-US" sz="2800" baseline="30000" dirty="0" smtClean="0">
                    <a:sym typeface="Symbol" pitchFamily="18" charset="2"/>
                  </a:rPr>
                  <a:t>+</a:t>
                </a:r>
                <a:r>
                  <a:rPr lang="en-US" sz="2800" dirty="0" smtClean="0">
                    <a:sym typeface="Symbol" pitchFamily="18" charset="2"/>
                  </a:rPr>
                  <a:t>), with (a</a:t>
                </a:r>
                <a:r>
                  <a:rPr lang="en-US" sz="2800" baseline="-25000" dirty="0" smtClean="0">
                    <a:sym typeface="Symbol" pitchFamily="18" charset="2"/>
                  </a:rPr>
                  <a:t>1</a:t>
                </a:r>
                <a:r>
                  <a:rPr lang="en-US" sz="2800" dirty="0" smtClean="0">
                    <a:sym typeface="Symbol" pitchFamily="18" charset="2"/>
                  </a:rPr>
                  <a:t>,a</a:t>
                </a:r>
                <a:r>
                  <a:rPr lang="en-US" sz="2800" baseline="-25000" dirty="0" smtClean="0">
                    <a:sym typeface="Symbol" pitchFamily="18" charset="2"/>
                  </a:rPr>
                  <a:t>2</a:t>
                </a:r>
                <a:r>
                  <a:rPr lang="en-US" sz="2800" dirty="0" smtClean="0">
                    <a:sym typeface="Symbol" pitchFamily="18" charset="2"/>
                  </a:rPr>
                  <a:t>) (b</a:t>
                </a:r>
                <a:r>
                  <a:rPr lang="en-US" sz="2800" baseline="-25000" dirty="0" smtClean="0">
                    <a:sym typeface="Symbol" pitchFamily="18" charset="2"/>
                  </a:rPr>
                  <a:t>1</a:t>
                </a:r>
                <a:r>
                  <a:rPr lang="en-US" sz="2800" dirty="0" smtClean="0">
                    <a:sym typeface="Symbol" pitchFamily="18" charset="2"/>
                  </a:rPr>
                  <a:t>,b</a:t>
                </a:r>
                <a:r>
                  <a:rPr lang="en-US" sz="2800" baseline="-25000" dirty="0" smtClean="0">
                    <a:sym typeface="Symbol" pitchFamily="18" charset="2"/>
                  </a:rPr>
                  <a:t>2</a:t>
                </a:r>
                <a:r>
                  <a:rPr lang="en-US" sz="2800" dirty="0" smtClean="0">
                    <a:sym typeface="Symbol" pitchFamily="18" charset="2"/>
                  </a:rPr>
                  <a:t>) if a</a:t>
                </a:r>
                <a:r>
                  <a:rPr lang="en-US" sz="2800" baseline="-25000" dirty="0" smtClean="0">
                    <a:sym typeface="Symbol" pitchFamily="18" charset="2"/>
                  </a:rPr>
                  <a:t>1</a:t>
                </a:r>
                <a:r>
                  <a:rPr lang="en-US" sz="2800" dirty="0" smtClean="0">
                    <a:sym typeface="Symbol" pitchFamily="18" charset="2"/>
                  </a:rPr>
                  <a:t>&lt;b</a:t>
                </a:r>
                <a:r>
                  <a:rPr lang="en-US" sz="2800" baseline="-25000" dirty="0" smtClean="0">
                    <a:sym typeface="Symbol" pitchFamily="18" charset="2"/>
                  </a:rPr>
                  <a:t>1</a:t>
                </a:r>
                <a:r>
                  <a:rPr lang="en-US" sz="2800" dirty="0" smtClean="0">
                    <a:sym typeface="Symbol" pitchFamily="18" charset="2"/>
                  </a:rPr>
                  <a:t>, or if a</a:t>
                </a:r>
                <a:r>
                  <a:rPr lang="en-US" sz="2800" baseline="-25000" dirty="0" smtClean="0">
                    <a:sym typeface="Symbol" pitchFamily="18" charset="2"/>
                  </a:rPr>
                  <a:t>1</a:t>
                </a:r>
                <a:r>
                  <a:rPr lang="en-US" sz="2800" dirty="0" smtClean="0">
                    <a:sym typeface="Symbol" pitchFamily="18" charset="2"/>
                  </a:rPr>
                  <a:t>=b</a:t>
                </a:r>
                <a:r>
                  <a:rPr lang="en-US" sz="2800" baseline="-25000" dirty="0" smtClean="0">
                    <a:sym typeface="Symbol" pitchFamily="18" charset="2"/>
                  </a:rPr>
                  <a:t>1</a:t>
                </a:r>
                <a:r>
                  <a:rPr lang="en-US" sz="2800" dirty="0" smtClean="0">
                    <a:sym typeface="Symbol" pitchFamily="18" charset="2"/>
                  </a:rPr>
                  <a:t> and a</a:t>
                </a:r>
                <a:r>
                  <a:rPr lang="en-US" sz="2800" baseline="-25000" dirty="0" smtClean="0">
                    <a:sym typeface="Symbol" pitchFamily="18" charset="2"/>
                  </a:rPr>
                  <a:t>2</a:t>
                </a:r>
                <a:r>
                  <a:rPr lang="en-US" sz="2800" dirty="0">
                    <a:sym typeface="Symbol" pitchFamily="18" charset="2"/>
                  </a:rPr>
                  <a:t>  </a:t>
                </a:r>
                <a:r>
                  <a:rPr lang="en-US" sz="2800" dirty="0" smtClean="0">
                    <a:sym typeface="Symbol" pitchFamily="18" charset="2"/>
                  </a:rPr>
                  <a:t>b</a:t>
                </a:r>
                <a:r>
                  <a:rPr lang="en-US" sz="2800" baseline="-25000" dirty="0" smtClean="0">
                    <a:sym typeface="Symbol" pitchFamily="18" charset="2"/>
                  </a:rPr>
                  <a:t>2</a:t>
                </a:r>
                <a:r>
                  <a:rPr lang="en-US" sz="2800" dirty="0" smtClean="0">
                    <a:sym typeface="Symbol" pitchFamily="18" charset="2"/>
                  </a:rPr>
                  <a:t> (the lexicographic ordering) is a well-ordered set. Because it is a total ordering and (1,1) is the least element.</a:t>
                </a:r>
                <a:endParaRPr lang="en-US" sz="2800" dirty="0">
                  <a:solidFill>
                    <a:srgbClr val="66FF33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184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066800"/>
                <a:ext cx="8763000" cy="5410200"/>
              </a:xfrm>
              <a:blipFill>
                <a:blip r:embed="rId2"/>
                <a:stretch>
                  <a:fillRect l="-1461" t="-1126" r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89D7E01-8114-4497-9316-24FB2D44A77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2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 Principle of Well-ordered Induction: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pPr marL="0" indent="0">
              <a:spcAft>
                <a:spcPct val="20000"/>
              </a:spcAft>
              <a:defRPr/>
            </a:pPr>
            <a:r>
              <a:rPr lang="en-US" sz="2800" dirty="0" smtClean="0"/>
              <a:t>Suppose </a:t>
            </a:r>
            <a:r>
              <a:rPr lang="en-US" sz="2800" dirty="0"/>
              <a:t>that S</a:t>
            </a:r>
            <a:r>
              <a:rPr lang="en-US" sz="2800" i="1" dirty="0"/>
              <a:t> </a:t>
            </a:r>
            <a:r>
              <a:rPr lang="en-US" sz="2800" dirty="0"/>
              <a:t>is a </a:t>
            </a:r>
            <a:r>
              <a:rPr lang="en-US" sz="2800" dirty="0" smtClean="0"/>
              <a:t>well-ordered set</a:t>
            </a:r>
            <a:r>
              <a:rPr lang="en-US" sz="2800" dirty="0"/>
              <a:t>. Then P(x) is true for all x ∈ S, </a:t>
            </a:r>
            <a:r>
              <a:rPr lang="en-US" sz="2800" dirty="0" smtClean="0"/>
              <a:t>if</a:t>
            </a:r>
          </a:p>
          <a:p>
            <a:pPr marL="400050" lvl="1" indent="0">
              <a:spcAft>
                <a:spcPct val="20000"/>
              </a:spcAft>
              <a:defRPr/>
            </a:pPr>
            <a:r>
              <a:rPr lang="en-US" sz="2600" dirty="0" smtClean="0">
                <a:solidFill>
                  <a:srgbClr val="00FFFF"/>
                </a:solidFill>
                <a:latin typeface="+mn-lt"/>
              </a:rPr>
              <a:t>Inductive step:</a:t>
            </a:r>
            <a:r>
              <a:rPr lang="en-US" sz="2600" i="1" dirty="0" smtClean="0">
                <a:latin typeface="+mn-lt"/>
              </a:rPr>
              <a:t> </a:t>
            </a:r>
            <a:r>
              <a:rPr lang="en-US" sz="2600" dirty="0">
                <a:latin typeface="+mn-lt"/>
              </a:rPr>
              <a:t>For every y ∈ S, if P(x) is true for all </a:t>
            </a:r>
            <a:r>
              <a:rPr lang="en-US" sz="2600" dirty="0" smtClean="0">
                <a:latin typeface="+mn-lt"/>
              </a:rPr>
              <a:t>    x </a:t>
            </a:r>
            <a:r>
              <a:rPr lang="en-US" sz="2600" dirty="0">
                <a:latin typeface="+mn-lt"/>
              </a:rPr>
              <a:t>∈ S</a:t>
            </a:r>
            <a:r>
              <a:rPr lang="en-US" sz="2600" i="1" dirty="0">
                <a:latin typeface="+mn-lt"/>
              </a:rPr>
              <a:t> </a:t>
            </a:r>
            <a:r>
              <a:rPr lang="en-US" sz="2600" dirty="0">
                <a:latin typeface="+mn-lt"/>
              </a:rPr>
              <a:t>with x </a:t>
            </a:r>
            <a:r>
              <a:rPr lang="en-US" sz="2600" dirty="0" smtClean="0">
                <a:latin typeface="+mn-lt"/>
              </a:rPr>
              <a:t>&lt; </a:t>
            </a:r>
            <a:r>
              <a:rPr lang="en-US" sz="2600" dirty="0">
                <a:latin typeface="+mn-lt"/>
              </a:rPr>
              <a:t>y, then P(y) </a:t>
            </a:r>
            <a:r>
              <a:rPr lang="en-US" sz="2600" dirty="0" smtClean="0">
                <a:latin typeface="+mn-lt"/>
              </a:rPr>
              <a:t>is true.</a:t>
            </a:r>
          </a:p>
          <a:p>
            <a:pPr marL="400050" lvl="1" indent="0">
              <a:spcAft>
                <a:spcPct val="20000"/>
              </a:spcAft>
              <a:defRPr/>
            </a:pPr>
            <a:endParaRPr lang="en-US" sz="2000" dirty="0" smtClean="0">
              <a:latin typeface="+mn-lt"/>
              <a:sym typeface="Symbol" pitchFamily="18" charset="2"/>
            </a:endParaRPr>
          </a:p>
          <a:p>
            <a:pPr marL="0" indent="0">
              <a:spcAft>
                <a:spcPct val="20000"/>
              </a:spcAft>
              <a:defRPr/>
            </a:pPr>
            <a:r>
              <a:rPr lang="en-US" sz="2750" b="1" dirty="0" smtClean="0">
                <a:solidFill>
                  <a:srgbClr val="00FFFF"/>
                </a:solidFill>
                <a:sym typeface="Symbol" pitchFamily="18" charset="2"/>
              </a:rPr>
              <a:t>Proof:</a:t>
            </a:r>
            <a:r>
              <a:rPr lang="en-US" sz="2750" dirty="0" smtClean="0">
                <a:sym typeface="Symbol" pitchFamily="18" charset="2"/>
              </a:rPr>
              <a:t> </a:t>
            </a:r>
            <a:r>
              <a:rPr lang="en-US" sz="2750" dirty="0"/>
              <a:t>Suppose it is not the case that P(x) is true for </a:t>
            </a:r>
            <a:r>
              <a:rPr lang="en-US" sz="2800" dirty="0"/>
              <a:t>all x ∈ S. Then there is an element y ∈ </a:t>
            </a:r>
            <a:r>
              <a:rPr lang="en-US" sz="2800" dirty="0" smtClean="0"/>
              <a:t>S such </a:t>
            </a:r>
            <a:r>
              <a:rPr lang="en-US" sz="2800" dirty="0"/>
              <a:t>that </a:t>
            </a:r>
            <a:r>
              <a:rPr lang="en-US" sz="2750" dirty="0"/>
              <a:t>P(y) is false. Consequently, the set A = {x ∈ S ∣ P(x) </a:t>
            </a:r>
            <a:r>
              <a:rPr lang="en-US" sz="2750" dirty="0" smtClean="0"/>
              <a:t>   </a:t>
            </a:r>
            <a:r>
              <a:rPr lang="en-US" sz="2800" dirty="0" smtClean="0"/>
              <a:t>is </a:t>
            </a:r>
            <a:r>
              <a:rPr lang="en-US" sz="2800" dirty="0"/>
              <a:t>false} is nonempty. </a:t>
            </a:r>
            <a:endParaRPr lang="en-US" sz="2800" dirty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89D7E01-8114-4497-9316-24FB2D44A77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56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Partial Orderings  </a:t>
            </a:r>
            <a:endParaRPr lang="en-CA" sz="3600" smtClean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/>
          <a:lstStyle/>
          <a:p>
            <a:pPr marL="0" indent="0">
              <a:spcAft>
                <a:spcPct val="20000"/>
              </a:spcAft>
              <a:defRPr/>
            </a:pPr>
            <a:r>
              <a:rPr lang="en-US" sz="2800" dirty="0" smtClean="0"/>
              <a:t>Because S is </a:t>
            </a:r>
            <a:r>
              <a:rPr lang="en-US" sz="2800" dirty="0"/>
              <a:t>well-ordered, A</a:t>
            </a:r>
            <a:r>
              <a:rPr lang="en-US" sz="2800" i="1" dirty="0"/>
              <a:t> </a:t>
            </a:r>
            <a:r>
              <a:rPr lang="en-US" sz="2800" dirty="0"/>
              <a:t>has a least element a. By the choice of a</a:t>
            </a:r>
            <a:r>
              <a:rPr lang="en-US" sz="2800" i="1" dirty="0"/>
              <a:t> </a:t>
            </a:r>
            <a:r>
              <a:rPr lang="en-US" sz="2800" dirty="0"/>
              <a:t>as a least element of A, we </a:t>
            </a:r>
            <a:r>
              <a:rPr lang="en-US" sz="2800" dirty="0" smtClean="0"/>
              <a:t>know that </a:t>
            </a:r>
            <a:r>
              <a:rPr lang="en-US" sz="2800" dirty="0"/>
              <a:t>P(x) is true for all x ∈ S</a:t>
            </a:r>
            <a:r>
              <a:rPr lang="en-US" sz="2800" i="1" dirty="0"/>
              <a:t> </a:t>
            </a:r>
            <a:r>
              <a:rPr lang="en-US" sz="2800" dirty="0"/>
              <a:t>with x </a:t>
            </a:r>
            <a:r>
              <a:rPr lang="en-US" sz="2800" dirty="0" smtClean="0"/>
              <a:t>&lt; </a:t>
            </a:r>
            <a:r>
              <a:rPr lang="en-US" sz="2800" dirty="0"/>
              <a:t>a. This implies by the inductive step P(a) is true. </a:t>
            </a:r>
            <a:r>
              <a:rPr lang="en-US" sz="2800" dirty="0" smtClean="0"/>
              <a:t>This contradiction </a:t>
            </a:r>
            <a:r>
              <a:rPr lang="en-US" sz="2800" dirty="0"/>
              <a:t>shows that P(x) must be true for all x ∈ S.</a:t>
            </a:r>
            <a:endParaRPr lang="en-US" sz="2800" dirty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89D7E01-8114-4497-9316-24FB2D44A77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2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Let us switch to a new topic:  </a:t>
            </a:r>
            <a:endParaRPr lang="en-CA" sz="3600" smtClean="0"/>
          </a:p>
        </p:txBody>
      </p:sp>
      <p:sp>
        <p:nvSpPr>
          <p:cNvPr id="617475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514600"/>
            <a:ext cx="4724400" cy="17526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8800" b="1" dirty="0" smtClean="0">
                <a:solidFill>
                  <a:srgbClr val="00FFFF"/>
                </a:solidFill>
                <a:sym typeface="Symbol" pitchFamily="18" charset="2"/>
              </a:rPr>
              <a:t>Graphs</a:t>
            </a:r>
            <a:endParaRPr lang="en-US" sz="88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0F1EB80-264F-4686-BF81-AB89DFF3063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33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724400"/>
          </a:xfrm>
        </p:spPr>
        <p:txBody>
          <a:bodyPr/>
          <a:lstStyle/>
          <a:p>
            <a:pPr marL="0" indent="0"/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400" dirty="0" smtClean="0">
                <a:sym typeface="Symbol" pitchFamily="18" charset="2"/>
              </a:rPr>
              <a:t>A 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simple graph</a:t>
            </a:r>
            <a:r>
              <a:rPr lang="en-US" sz="2400" dirty="0" smtClean="0">
                <a:sym typeface="Symbol" pitchFamily="18" charset="2"/>
              </a:rPr>
              <a:t> G = (V, E) consists of V, a nonempty set of vertices (or nodes), and E, a set of 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unordered pairs</a:t>
            </a:r>
            <a:r>
              <a:rPr lang="en-US" sz="2400" dirty="0" smtClean="0">
                <a:sym typeface="Symbol" pitchFamily="18" charset="2"/>
              </a:rPr>
              <a:t> of distinct elements of V called edges. </a:t>
            </a:r>
            <a:r>
              <a:rPr lang="en-US" sz="2400" dirty="0"/>
              <a:t>Each edge has either one or two vertices associated with it, called </a:t>
            </a:r>
            <a:r>
              <a:rPr lang="en-US" sz="2400" dirty="0" smtClean="0"/>
              <a:t>its </a:t>
            </a:r>
            <a:r>
              <a:rPr lang="en-US" sz="2400" dirty="0" smtClean="0">
                <a:solidFill>
                  <a:srgbClr val="00FFFF"/>
                </a:solidFill>
              </a:rPr>
              <a:t>endpoints</a:t>
            </a:r>
            <a:r>
              <a:rPr lang="en-US" sz="2400" dirty="0"/>
              <a:t>. An edge </a:t>
            </a:r>
            <a:r>
              <a:rPr lang="en-US" sz="2400" dirty="0" smtClean="0"/>
              <a:t>is said </a:t>
            </a:r>
            <a:r>
              <a:rPr lang="en-US" sz="2400" dirty="0"/>
              <a:t>to </a:t>
            </a:r>
            <a:r>
              <a:rPr lang="en-US" sz="2400" dirty="0">
                <a:solidFill>
                  <a:srgbClr val="00FFFF"/>
                </a:solidFill>
              </a:rPr>
              <a:t>connect </a:t>
            </a:r>
            <a:r>
              <a:rPr lang="en-US" sz="2400" dirty="0"/>
              <a:t>its endpoints</a:t>
            </a:r>
            <a:r>
              <a:rPr lang="en-US" sz="2400" dirty="0" smtClean="0"/>
              <a:t>.</a:t>
            </a:r>
          </a:p>
          <a:p>
            <a:pPr marL="0" indent="0"/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400" dirty="0" smtClean="0">
                <a:sym typeface="Symbol" pitchFamily="18" charset="2"/>
              </a:rPr>
              <a:t>A </a:t>
            </a: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simple graph</a:t>
            </a:r>
            <a:r>
              <a:rPr lang="en-US" sz="2400" dirty="0" smtClean="0">
                <a:sym typeface="Symbol" pitchFamily="18" charset="2"/>
              </a:rPr>
              <a:t> is just like a directed graph, but with no specified direction of its edges.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400" dirty="0" smtClean="0">
                <a:sym typeface="Symbol" pitchFamily="18" charset="2"/>
              </a:rPr>
              <a:t>Sometimes we want to model 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multiple connections </a:t>
            </a:r>
            <a:r>
              <a:rPr lang="en-US" sz="2400" dirty="0" smtClean="0">
                <a:sym typeface="Symbol" pitchFamily="18" charset="2"/>
              </a:rPr>
              <a:t> between vertices, which is impossible using simple graphs.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400" dirty="0" smtClean="0">
                <a:sym typeface="Symbol" pitchFamily="18" charset="2"/>
              </a:rPr>
              <a:t>In these cases, we have to use 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multigraphs</a:t>
            </a:r>
            <a:r>
              <a:rPr lang="en-US" sz="2400" dirty="0" smtClean="0">
                <a:sym typeface="Symbol" pitchFamily="18" charset="2"/>
              </a:rPr>
              <a:t>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6CC1C82-505B-4A28-85D1-409AD2B13F3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0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7244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smtClean="0">
                <a:sym typeface="Symbol" pitchFamily="18" charset="2"/>
              </a:rPr>
              <a:t>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multigraph </a:t>
            </a:r>
            <a:r>
              <a:rPr lang="en-US" sz="2800" smtClean="0">
                <a:sym typeface="Symbol" pitchFamily="18" charset="2"/>
              </a:rPr>
              <a:t>G = (V, E) consists of a set V of vertices, a set E of edges, and a function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f from E to {{u, v} | u, v  V, u  v}.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The edges e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 and e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 are called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multiple or parallel edges</a:t>
            </a:r>
            <a:r>
              <a:rPr lang="en-US" sz="2800" smtClean="0">
                <a:sym typeface="Symbol" pitchFamily="18" charset="2"/>
              </a:rPr>
              <a:t> if f(e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) = f(e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).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FF3300"/>
                </a:solidFill>
                <a:sym typeface="Symbol" pitchFamily="18" charset="2"/>
              </a:rPr>
              <a:t>Note: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Edges in multigraphs are not necessarily defined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   as pairs, but can be of any type.</a:t>
            </a:r>
          </a:p>
          <a:p>
            <a:pPr marL="0" indent="0"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No loops are allowed in multigraphs (u  v).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31EBC75-187B-4D7E-89D4-516689E60BF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8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205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2209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 </a:t>
            </a:r>
            <a:r>
              <a:rPr lang="en-US" sz="2800" smtClean="0">
                <a:sym typeface="Symbol" pitchFamily="18" charset="2"/>
              </a:rPr>
              <a:t>A multigraph G with vertices V =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{a, b, c, d}, edges {1, 2, 3, 4, 5} and function f with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f(1) = {a, b}, f(2) = {a, b}, f(3) = {b, c}, f(4) = {c, d} and f(5) = {c, d}: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2338DC1-5418-42EB-9B5B-05B5E855905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3048000"/>
            <a:ext cx="8077200" cy="2271713"/>
            <a:chOff x="240" y="1920"/>
            <a:chExt cx="5088" cy="1431"/>
          </a:xfrm>
        </p:grpSpPr>
        <p:sp>
          <p:nvSpPr>
            <p:cNvPr id="620549" name="AutoShape 5"/>
            <p:cNvSpPr>
              <a:spLocks noChangeArrowheads="1"/>
            </p:cNvSpPr>
            <p:nvPr/>
          </p:nvSpPr>
          <p:spPr bwMode="auto">
            <a:xfrm>
              <a:off x="432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550" name="AutoShape 6"/>
            <p:cNvSpPr>
              <a:spLocks noChangeArrowheads="1"/>
            </p:cNvSpPr>
            <p:nvPr/>
          </p:nvSpPr>
          <p:spPr bwMode="auto">
            <a:xfrm>
              <a:off x="1968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551" name="AutoShape 7"/>
            <p:cNvSpPr>
              <a:spLocks noChangeArrowheads="1"/>
            </p:cNvSpPr>
            <p:nvPr/>
          </p:nvSpPr>
          <p:spPr bwMode="auto">
            <a:xfrm>
              <a:off x="3552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552" name="AutoShape 8"/>
            <p:cNvSpPr>
              <a:spLocks noChangeArrowheads="1"/>
            </p:cNvSpPr>
            <p:nvPr/>
          </p:nvSpPr>
          <p:spPr bwMode="auto">
            <a:xfrm>
              <a:off x="5088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7420" name="AutoShape 9"/>
            <p:cNvCxnSpPr>
              <a:cxnSpLocks noChangeShapeType="1"/>
              <a:stCxn id="620549" idx="7"/>
              <a:endCxn id="620550" idx="1"/>
            </p:cNvCxnSpPr>
            <p:nvPr/>
          </p:nvCxnSpPr>
          <p:spPr bwMode="auto">
            <a:xfrm rot="5400000" flipV="1">
              <a:off x="1247" y="1873"/>
              <a:ext cx="1" cy="1468"/>
            </a:xfrm>
            <a:prstGeom prst="curvedConnector3">
              <a:avLst>
                <a:gd name="adj1" fmla="val -32600009"/>
              </a:avLst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421" name="AutoShape 10"/>
            <p:cNvCxnSpPr>
              <a:cxnSpLocks noChangeShapeType="1"/>
              <a:stCxn id="620549" idx="5"/>
              <a:endCxn id="620550" idx="3"/>
            </p:cNvCxnSpPr>
            <p:nvPr/>
          </p:nvCxnSpPr>
          <p:spPr bwMode="auto">
            <a:xfrm rot="16200000" flipH="1">
              <a:off x="1247" y="1941"/>
              <a:ext cx="1" cy="1468"/>
            </a:xfrm>
            <a:prstGeom prst="curvedConnector3">
              <a:avLst>
                <a:gd name="adj1" fmla="val 29399991"/>
              </a:avLst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422" name="AutoShape 11"/>
            <p:cNvCxnSpPr>
              <a:cxnSpLocks noChangeShapeType="1"/>
              <a:stCxn id="620550" idx="6"/>
              <a:endCxn id="620551" idx="2"/>
            </p:cNvCxnSpPr>
            <p:nvPr/>
          </p:nvCxnSpPr>
          <p:spPr bwMode="auto">
            <a:xfrm>
              <a:off x="2064" y="2640"/>
              <a:ext cx="1488" cy="0"/>
            </a:xfrm>
            <a:prstGeom prst="straightConnector1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423" name="AutoShape 12"/>
            <p:cNvCxnSpPr>
              <a:cxnSpLocks noChangeShapeType="1"/>
              <a:stCxn id="620551" idx="7"/>
              <a:endCxn id="620552" idx="1"/>
            </p:cNvCxnSpPr>
            <p:nvPr/>
          </p:nvCxnSpPr>
          <p:spPr bwMode="auto">
            <a:xfrm rot="5400000" flipV="1">
              <a:off x="4367" y="1873"/>
              <a:ext cx="1" cy="1468"/>
            </a:xfrm>
            <a:prstGeom prst="curvedConnector3">
              <a:avLst>
                <a:gd name="adj1" fmla="val -33800014"/>
              </a:avLst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424" name="AutoShape 13"/>
            <p:cNvCxnSpPr>
              <a:cxnSpLocks noChangeShapeType="1"/>
              <a:stCxn id="620551" idx="5"/>
              <a:endCxn id="620552" idx="3"/>
            </p:cNvCxnSpPr>
            <p:nvPr/>
          </p:nvCxnSpPr>
          <p:spPr bwMode="auto">
            <a:xfrm rot="16200000" flipH="1">
              <a:off x="4367" y="1941"/>
              <a:ext cx="1" cy="1468"/>
            </a:xfrm>
            <a:prstGeom prst="curvedConnector3">
              <a:avLst>
                <a:gd name="adj1" fmla="val 32499991"/>
              </a:avLst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0558" name="Text Box 14"/>
            <p:cNvSpPr txBox="1">
              <a:spLocks noChangeArrowheads="1"/>
            </p:cNvSpPr>
            <p:nvPr/>
          </p:nvSpPr>
          <p:spPr bwMode="auto">
            <a:xfrm>
              <a:off x="240" y="2352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620559" name="Text Box 15"/>
            <p:cNvSpPr txBox="1">
              <a:spLocks noChangeArrowheads="1"/>
            </p:cNvSpPr>
            <p:nvPr/>
          </p:nvSpPr>
          <p:spPr bwMode="auto">
            <a:xfrm>
              <a:off x="1968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</a:p>
          </p:txBody>
        </p:sp>
        <p:sp>
          <p:nvSpPr>
            <p:cNvPr id="620560" name="Text Box 16"/>
            <p:cNvSpPr txBox="1">
              <a:spLocks noChangeArrowheads="1"/>
            </p:cNvSpPr>
            <p:nvPr/>
          </p:nvSpPr>
          <p:spPr bwMode="auto">
            <a:xfrm>
              <a:off x="3408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</a:p>
          </p:txBody>
        </p:sp>
        <p:sp>
          <p:nvSpPr>
            <p:cNvPr id="620561" name="Text Box 17"/>
            <p:cNvSpPr txBox="1">
              <a:spLocks noChangeArrowheads="1"/>
            </p:cNvSpPr>
            <p:nvPr/>
          </p:nvSpPr>
          <p:spPr bwMode="auto">
            <a:xfrm>
              <a:off x="5088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620562" name="Text Box 18"/>
            <p:cNvSpPr txBox="1">
              <a:spLocks noChangeArrowheads="1"/>
            </p:cNvSpPr>
            <p:nvPr/>
          </p:nvSpPr>
          <p:spPr bwMode="auto">
            <a:xfrm>
              <a:off x="1104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620563" name="Text Box 19"/>
            <p:cNvSpPr txBox="1">
              <a:spLocks noChangeArrowheads="1"/>
            </p:cNvSpPr>
            <p:nvPr/>
          </p:nvSpPr>
          <p:spPr bwMode="auto">
            <a:xfrm>
              <a:off x="1104" y="302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620564" name="Text Box 20"/>
            <p:cNvSpPr txBox="1">
              <a:spLocks noChangeArrowheads="1"/>
            </p:cNvSpPr>
            <p:nvPr/>
          </p:nvSpPr>
          <p:spPr bwMode="auto">
            <a:xfrm>
              <a:off x="2640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  <p:sp>
          <p:nvSpPr>
            <p:cNvPr id="620565" name="Text Box 21"/>
            <p:cNvSpPr txBox="1">
              <a:spLocks noChangeArrowheads="1"/>
            </p:cNvSpPr>
            <p:nvPr/>
          </p:nvSpPr>
          <p:spPr bwMode="auto">
            <a:xfrm>
              <a:off x="4248" y="1920"/>
              <a:ext cx="28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</a:p>
          </p:txBody>
        </p:sp>
        <p:sp>
          <p:nvSpPr>
            <p:cNvPr id="620566" name="Text Box 22"/>
            <p:cNvSpPr txBox="1">
              <a:spLocks noChangeArrowheads="1"/>
            </p:cNvSpPr>
            <p:nvPr/>
          </p:nvSpPr>
          <p:spPr bwMode="auto">
            <a:xfrm>
              <a:off x="4272" y="302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66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4800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 II:</a:t>
            </a:r>
            <a:r>
              <a:rPr lang="en-US" sz="2800" smtClean="0">
                <a:sym typeface="Symbol" pitchFamily="18" charset="2"/>
              </a:rPr>
              <a:t> Find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symmetric closure</a:t>
            </a:r>
            <a:r>
              <a:rPr lang="en-US" sz="2800" smtClean="0">
                <a:sym typeface="Symbol" pitchFamily="18" charset="2"/>
              </a:rPr>
              <a:t> of the relation R = {(a, b) | a &gt; b} on the set of positive integers.</a:t>
            </a:r>
          </a:p>
          <a:p>
            <a:pPr marL="0" indent="0" eaLnBrk="1" hangingPunct="1"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smtClean="0">
                <a:sym typeface="Symbol" pitchFamily="18" charset="2"/>
              </a:rPr>
              <a:t> The symmetric closure of R is given by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RR</a:t>
            </a:r>
            <a:r>
              <a:rPr lang="en-US" sz="2800" baseline="30000" smtClean="0">
                <a:sym typeface="Symbol" pitchFamily="18" charset="2"/>
              </a:rPr>
              <a:t>-1</a:t>
            </a:r>
            <a:r>
              <a:rPr lang="en-US" sz="2800" smtClean="0">
                <a:sym typeface="Symbol" pitchFamily="18" charset="2"/>
              </a:rPr>
              <a:t> = {(a, b) | a &gt; b}  {(b, a) | a &gt; b} 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          = {(a, b) | a  b}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4405A7F-37F5-4319-88F0-79A32867A76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3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215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763000" cy="3810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If we want to define loops, we need the following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type of graph: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smtClean="0">
                <a:sym typeface="Symbol" pitchFamily="18" charset="2"/>
              </a:rPr>
              <a:t>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pseudograph </a:t>
            </a:r>
            <a:r>
              <a:rPr lang="en-US" sz="2800" smtClean="0">
                <a:sym typeface="Symbol" pitchFamily="18" charset="2"/>
              </a:rPr>
              <a:t>G = (V, E) consists of a set V of vertices, a set E of edges, and a function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f from E to {{u, v} | u, v  V}.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An edge e is a loop if f(e) = {u, u} for some uV.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71F4EB6-D407-4707-B874-A5D5C4A74F5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7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334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Here is a type of graph that we already know: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smtClean="0">
                <a:sym typeface="Symbol" pitchFamily="18" charset="2"/>
              </a:rPr>
              <a:t>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directed graph </a:t>
            </a:r>
            <a:r>
              <a:rPr lang="en-US" sz="2800" smtClean="0">
                <a:sym typeface="Symbol" pitchFamily="18" charset="2"/>
              </a:rPr>
              <a:t>G = (V, E) consists of a set V of vertices and a set E of edges that are ordered pairs of elements in V.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… leading to a new type of graph: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directed multigraph </a:t>
            </a:r>
            <a:r>
              <a:rPr lang="en-US" sz="2800" smtClean="0">
                <a:sym typeface="Symbol" pitchFamily="18" charset="2"/>
              </a:rPr>
              <a:t>G = (V, E) consists of a set V of vertices, a set E of edges, and a function f from E to {(u, v) | u, v  V}.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The edges e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 and e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 are called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multiple edges</a:t>
            </a:r>
            <a:r>
              <a:rPr lang="en-US" sz="2800" smtClean="0">
                <a:sym typeface="Symbol" pitchFamily="18" charset="2"/>
              </a:rPr>
              <a:t> if f(e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) = f(e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).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282AD4E-738D-49E4-BB59-DD342EBCC19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94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2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2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236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2209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 </a:t>
            </a:r>
            <a:r>
              <a:rPr lang="en-US" sz="2800" smtClean="0">
                <a:sym typeface="Symbol" pitchFamily="18" charset="2"/>
              </a:rPr>
              <a:t>A directed multigraph G with vertices V = {a, b, c, d}, edges {1, 2, 3, 4, 5} and function f with f(1) = (a, b), f(2) = (b, a), f(3) = (c, b),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f(4) = (c, d) and f(5) = (c, d):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EB293F8-7796-462C-B079-5C9652A21A4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3048000"/>
            <a:ext cx="8077200" cy="2271713"/>
            <a:chOff x="240" y="1920"/>
            <a:chExt cx="5088" cy="1431"/>
          </a:xfrm>
        </p:grpSpPr>
        <p:sp>
          <p:nvSpPr>
            <p:cNvPr id="623621" name="AutoShape 5"/>
            <p:cNvSpPr>
              <a:spLocks noChangeArrowheads="1"/>
            </p:cNvSpPr>
            <p:nvPr/>
          </p:nvSpPr>
          <p:spPr bwMode="auto">
            <a:xfrm>
              <a:off x="432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3622" name="AutoShape 6"/>
            <p:cNvSpPr>
              <a:spLocks noChangeArrowheads="1"/>
            </p:cNvSpPr>
            <p:nvPr/>
          </p:nvSpPr>
          <p:spPr bwMode="auto">
            <a:xfrm>
              <a:off x="1968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3623" name="AutoShape 7"/>
            <p:cNvSpPr>
              <a:spLocks noChangeArrowheads="1"/>
            </p:cNvSpPr>
            <p:nvPr/>
          </p:nvSpPr>
          <p:spPr bwMode="auto">
            <a:xfrm>
              <a:off x="3552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3624" name="AutoShape 8"/>
            <p:cNvSpPr>
              <a:spLocks noChangeArrowheads="1"/>
            </p:cNvSpPr>
            <p:nvPr/>
          </p:nvSpPr>
          <p:spPr bwMode="auto">
            <a:xfrm>
              <a:off x="5088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0492" name="AutoShape 9"/>
            <p:cNvCxnSpPr>
              <a:cxnSpLocks noChangeShapeType="1"/>
              <a:stCxn id="623621" idx="7"/>
              <a:endCxn id="623622" idx="1"/>
            </p:cNvCxnSpPr>
            <p:nvPr/>
          </p:nvCxnSpPr>
          <p:spPr bwMode="auto">
            <a:xfrm rot="5400000" flipV="1">
              <a:off x="1247" y="1873"/>
              <a:ext cx="1" cy="1468"/>
            </a:xfrm>
            <a:prstGeom prst="curvedConnector3">
              <a:avLst>
                <a:gd name="adj1" fmla="val -32600009"/>
              </a:avLst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493" name="AutoShape 10"/>
            <p:cNvCxnSpPr>
              <a:cxnSpLocks noChangeShapeType="1"/>
              <a:stCxn id="623622" idx="3"/>
              <a:endCxn id="623621" idx="5"/>
            </p:cNvCxnSpPr>
            <p:nvPr/>
          </p:nvCxnSpPr>
          <p:spPr bwMode="auto">
            <a:xfrm rot="5400000">
              <a:off x="1247" y="1941"/>
              <a:ext cx="1" cy="1468"/>
            </a:xfrm>
            <a:prstGeom prst="curvedConnector3">
              <a:avLst>
                <a:gd name="adj1" fmla="val 31299991"/>
              </a:avLst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494" name="AutoShape 11"/>
            <p:cNvCxnSpPr>
              <a:cxnSpLocks noChangeShapeType="1"/>
              <a:stCxn id="623623" idx="2"/>
              <a:endCxn id="623622" idx="6"/>
            </p:cNvCxnSpPr>
            <p:nvPr/>
          </p:nvCxnSpPr>
          <p:spPr bwMode="auto">
            <a:xfrm flipH="1">
              <a:off x="2064" y="2640"/>
              <a:ext cx="1488" cy="0"/>
            </a:xfrm>
            <a:prstGeom prst="straightConnector1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495" name="AutoShape 12"/>
            <p:cNvCxnSpPr>
              <a:cxnSpLocks noChangeShapeType="1"/>
              <a:stCxn id="623623" idx="7"/>
              <a:endCxn id="623624" idx="1"/>
            </p:cNvCxnSpPr>
            <p:nvPr/>
          </p:nvCxnSpPr>
          <p:spPr bwMode="auto">
            <a:xfrm rot="5400000" flipV="1">
              <a:off x="4367" y="1873"/>
              <a:ext cx="1" cy="1468"/>
            </a:xfrm>
            <a:prstGeom prst="curvedConnector3">
              <a:avLst>
                <a:gd name="adj1" fmla="val -33800014"/>
              </a:avLst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496" name="AutoShape 13"/>
            <p:cNvCxnSpPr>
              <a:cxnSpLocks noChangeShapeType="1"/>
              <a:stCxn id="623623" idx="5"/>
              <a:endCxn id="623624" idx="3"/>
            </p:cNvCxnSpPr>
            <p:nvPr/>
          </p:nvCxnSpPr>
          <p:spPr bwMode="auto">
            <a:xfrm rot="16200000" flipH="1">
              <a:off x="4367" y="1941"/>
              <a:ext cx="1" cy="1468"/>
            </a:xfrm>
            <a:prstGeom prst="curvedConnector3">
              <a:avLst>
                <a:gd name="adj1" fmla="val 32499991"/>
              </a:avLst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3630" name="Text Box 14"/>
            <p:cNvSpPr txBox="1">
              <a:spLocks noChangeArrowheads="1"/>
            </p:cNvSpPr>
            <p:nvPr/>
          </p:nvSpPr>
          <p:spPr bwMode="auto">
            <a:xfrm>
              <a:off x="240" y="2352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623631" name="Text Box 15"/>
            <p:cNvSpPr txBox="1">
              <a:spLocks noChangeArrowheads="1"/>
            </p:cNvSpPr>
            <p:nvPr/>
          </p:nvSpPr>
          <p:spPr bwMode="auto">
            <a:xfrm>
              <a:off x="1968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</a:p>
          </p:txBody>
        </p:sp>
        <p:sp>
          <p:nvSpPr>
            <p:cNvPr id="623632" name="Text Box 16"/>
            <p:cNvSpPr txBox="1">
              <a:spLocks noChangeArrowheads="1"/>
            </p:cNvSpPr>
            <p:nvPr/>
          </p:nvSpPr>
          <p:spPr bwMode="auto">
            <a:xfrm>
              <a:off x="3408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</a:p>
          </p:txBody>
        </p:sp>
        <p:sp>
          <p:nvSpPr>
            <p:cNvPr id="623633" name="Text Box 17"/>
            <p:cNvSpPr txBox="1">
              <a:spLocks noChangeArrowheads="1"/>
            </p:cNvSpPr>
            <p:nvPr/>
          </p:nvSpPr>
          <p:spPr bwMode="auto">
            <a:xfrm>
              <a:off x="5088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623634" name="Text Box 18"/>
            <p:cNvSpPr txBox="1">
              <a:spLocks noChangeArrowheads="1"/>
            </p:cNvSpPr>
            <p:nvPr/>
          </p:nvSpPr>
          <p:spPr bwMode="auto">
            <a:xfrm>
              <a:off x="1104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623635" name="Text Box 19"/>
            <p:cNvSpPr txBox="1">
              <a:spLocks noChangeArrowheads="1"/>
            </p:cNvSpPr>
            <p:nvPr/>
          </p:nvSpPr>
          <p:spPr bwMode="auto">
            <a:xfrm>
              <a:off x="1104" y="302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623636" name="Text Box 20"/>
            <p:cNvSpPr txBox="1">
              <a:spLocks noChangeArrowheads="1"/>
            </p:cNvSpPr>
            <p:nvPr/>
          </p:nvSpPr>
          <p:spPr bwMode="auto">
            <a:xfrm>
              <a:off x="2640" y="23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  <p:sp>
          <p:nvSpPr>
            <p:cNvPr id="623637" name="Text Box 21"/>
            <p:cNvSpPr txBox="1">
              <a:spLocks noChangeArrowheads="1"/>
            </p:cNvSpPr>
            <p:nvPr/>
          </p:nvSpPr>
          <p:spPr bwMode="auto">
            <a:xfrm>
              <a:off x="4272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</a:p>
          </p:txBody>
        </p:sp>
        <p:sp>
          <p:nvSpPr>
            <p:cNvPr id="623638" name="Text Box 22"/>
            <p:cNvSpPr txBox="1">
              <a:spLocks noChangeArrowheads="1"/>
            </p:cNvSpPr>
            <p:nvPr/>
          </p:nvSpPr>
          <p:spPr bwMode="auto">
            <a:xfrm>
              <a:off x="4272" y="302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638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Introduction to Graphs</a:t>
            </a:r>
            <a:endParaRPr lang="en-CA" sz="3600" smtClean="0"/>
          </a:p>
        </p:txBody>
      </p:sp>
      <p:sp>
        <p:nvSpPr>
          <p:cNvPr id="6246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609600"/>
          </a:xfrm>
        </p:spPr>
        <p:txBody>
          <a:bodyPr/>
          <a:lstStyle/>
          <a:p>
            <a:pPr marL="0" indent="0" algn="ctr" eaLnBrk="1" hangingPunct="1">
              <a:spcAft>
                <a:spcPct val="20000"/>
              </a:spcAft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Types of Graphs and Their Properties</a:t>
            </a:r>
            <a:endParaRPr lang="en-US" sz="2800" smtClean="0">
              <a:sym typeface="Symbol" pitchFamily="18" charset="2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B5A045E-856C-4E66-9EA0-231D3E37318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24644" name="Rectangle 4"/>
          <p:cNvSpPr>
            <a:spLocks noChangeArrowheads="1"/>
          </p:cNvSpPr>
          <p:nvPr/>
        </p:nvSpPr>
        <p:spPr bwMode="auto">
          <a:xfrm>
            <a:off x="152400" y="17526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</a:t>
            </a:r>
          </a:p>
        </p:txBody>
      </p:sp>
      <p:sp>
        <p:nvSpPr>
          <p:cNvPr id="624645" name="Rectangle 5"/>
          <p:cNvSpPr>
            <a:spLocks noChangeArrowheads="1"/>
          </p:cNvSpPr>
          <p:nvPr/>
        </p:nvSpPr>
        <p:spPr bwMode="auto">
          <a:xfrm>
            <a:off x="2971800" y="17526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Edges</a:t>
            </a:r>
          </a:p>
        </p:txBody>
      </p:sp>
      <p:sp>
        <p:nvSpPr>
          <p:cNvPr id="624646" name="Rectangle 6"/>
          <p:cNvSpPr>
            <a:spLocks noChangeArrowheads="1"/>
          </p:cNvSpPr>
          <p:nvPr/>
        </p:nvSpPr>
        <p:spPr bwMode="auto">
          <a:xfrm>
            <a:off x="4572000" y="17526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 Edges?</a:t>
            </a:r>
          </a:p>
        </p:txBody>
      </p:sp>
      <p:sp>
        <p:nvSpPr>
          <p:cNvPr id="624647" name="Rectangle 7"/>
          <p:cNvSpPr>
            <a:spLocks noChangeArrowheads="1"/>
          </p:cNvSpPr>
          <p:nvPr/>
        </p:nvSpPr>
        <p:spPr bwMode="auto">
          <a:xfrm>
            <a:off x="7315200" y="17526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Loops?</a:t>
            </a:r>
          </a:p>
        </p:txBody>
      </p:sp>
      <p:sp>
        <p:nvSpPr>
          <p:cNvPr id="624648" name="Rectangle 8"/>
          <p:cNvSpPr>
            <a:spLocks noChangeArrowheads="1"/>
          </p:cNvSpPr>
          <p:nvPr/>
        </p:nvSpPr>
        <p:spPr bwMode="auto">
          <a:xfrm>
            <a:off x="152400" y="25146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graph</a:t>
            </a:r>
          </a:p>
        </p:txBody>
      </p:sp>
      <p:sp>
        <p:nvSpPr>
          <p:cNvPr id="624649" name="Rectangle 9"/>
          <p:cNvSpPr>
            <a:spLocks noChangeArrowheads="1"/>
          </p:cNvSpPr>
          <p:nvPr/>
        </p:nvSpPr>
        <p:spPr bwMode="auto">
          <a:xfrm>
            <a:off x="2971800" y="25146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undirected</a:t>
            </a:r>
          </a:p>
        </p:txBody>
      </p:sp>
      <p:sp>
        <p:nvSpPr>
          <p:cNvPr id="624650" name="Rectangle 10"/>
          <p:cNvSpPr>
            <a:spLocks noChangeArrowheads="1"/>
          </p:cNvSpPr>
          <p:nvPr/>
        </p:nvSpPr>
        <p:spPr bwMode="auto">
          <a:xfrm>
            <a:off x="5257800" y="25146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</a:p>
        </p:txBody>
      </p:sp>
      <p:sp>
        <p:nvSpPr>
          <p:cNvPr id="624651" name="Rectangle 11"/>
          <p:cNvSpPr>
            <a:spLocks noChangeArrowheads="1"/>
          </p:cNvSpPr>
          <p:nvPr/>
        </p:nvSpPr>
        <p:spPr bwMode="auto">
          <a:xfrm>
            <a:off x="7391400" y="25146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</a:p>
        </p:txBody>
      </p:sp>
      <p:sp>
        <p:nvSpPr>
          <p:cNvPr id="624652" name="Rectangle 12"/>
          <p:cNvSpPr>
            <a:spLocks noChangeArrowheads="1"/>
          </p:cNvSpPr>
          <p:nvPr/>
        </p:nvSpPr>
        <p:spPr bwMode="auto">
          <a:xfrm>
            <a:off x="152400" y="32004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multigraph</a:t>
            </a:r>
          </a:p>
        </p:txBody>
      </p:sp>
      <p:sp>
        <p:nvSpPr>
          <p:cNvPr id="624653" name="Rectangle 13"/>
          <p:cNvSpPr>
            <a:spLocks noChangeArrowheads="1"/>
          </p:cNvSpPr>
          <p:nvPr/>
        </p:nvSpPr>
        <p:spPr bwMode="auto">
          <a:xfrm>
            <a:off x="2971800" y="32004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undirected</a:t>
            </a:r>
          </a:p>
        </p:txBody>
      </p:sp>
      <p:sp>
        <p:nvSpPr>
          <p:cNvPr id="624654" name="Rectangle 14"/>
          <p:cNvSpPr>
            <a:spLocks noChangeArrowheads="1"/>
          </p:cNvSpPr>
          <p:nvPr/>
        </p:nvSpPr>
        <p:spPr bwMode="auto">
          <a:xfrm>
            <a:off x="5257800" y="32004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624655" name="Rectangle 15"/>
          <p:cNvSpPr>
            <a:spLocks noChangeArrowheads="1"/>
          </p:cNvSpPr>
          <p:nvPr/>
        </p:nvSpPr>
        <p:spPr bwMode="auto">
          <a:xfrm>
            <a:off x="7391400" y="32004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</a:p>
        </p:txBody>
      </p:sp>
      <p:sp>
        <p:nvSpPr>
          <p:cNvPr id="624656" name="Rectangle 16"/>
          <p:cNvSpPr>
            <a:spLocks noChangeArrowheads="1"/>
          </p:cNvSpPr>
          <p:nvPr/>
        </p:nvSpPr>
        <p:spPr bwMode="auto">
          <a:xfrm>
            <a:off x="152400" y="38862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pseudograph</a:t>
            </a:r>
          </a:p>
        </p:txBody>
      </p:sp>
      <p:sp>
        <p:nvSpPr>
          <p:cNvPr id="624657" name="Rectangle 17"/>
          <p:cNvSpPr>
            <a:spLocks noChangeArrowheads="1"/>
          </p:cNvSpPr>
          <p:nvPr/>
        </p:nvSpPr>
        <p:spPr bwMode="auto">
          <a:xfrm>
            <a:off x="2971800" y="38862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undirected</a:t>
            </a:r>
          </a:p>
        </p:txBody>
      </p:sp>
      <p:sp>
        <p:nvSpPr>
          <p:cNvPr id="624658" name="Rectangle 18"/>
          <p:cNvSpPr>
            <a:spLocks noChangeArrowheads="1"/>
          </p:cNvSpPr>
          <p:nvPr/>
        </p:nvSpPr>
        <p:spPr bwMode="auto">
          <a:xfrm>
            <a:off x="5257800" y="38862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624659" name="Rectangle 19"/>
          <p:cNvSpPr>
            <a:spLocks noChangeArrowheads="1"/>
          </p:cNvSpPr>
          <p:nvPr/>
        </p:nvSpPr>
        <p:spPr bwMode="auto">
          <a:xfrm>
            <a:off x="7391400" y="38862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624660" name="Rectangle 20"/>
          <p:cNvSpPr>
            <a:spLocks noChangeArrowheads="1"/>
          </p:cNvSpPr>
          <p:nvPr/>
        </p:nvSpPr>
        <p:spPr bwMode="auto">
          <a:xfrm>
            <a:off x="152400" y="4572000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dir. </a:t>
            </a:r>
            <a:r>
              <a:rPr lang="en-US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</a:t>
            </a:r>
            <a:endParaRPr lang="en-US" sz="22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61" name="Rectangle 21"/>
          <p:cNvSpPr>
            <a:spLocks noChangeArrowheads="1"/>
          </p:cNvSpPr>
          <p:nvPr/>
        </p:nvSpPr>
        <p:spPr bwMode="auto">
          <a:xfrm>
            <a:off x="2971800" y="45720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directed </a:t>
            </a:r>
          </a:p>
        </p:txBody>
      </p:sp>
      <p:sp>
        <p:nvSpPr>
          <p:cNvPr id="624662" name="Rectangle 22"/>
          <p:cNvSpPr>
            <a:spLocks noChangeArrowheads="1"/>
          </p:cNvSpPr>
          <p:nvPr/>
        </p:nvSpPr>
        <p:spPr bwMode="auto">
          <a:xfrm>
            <a:off x="5257800" y="45720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 </a:t>
            </a:r>
          </a:p>
        </p:txBody>
      </p:sp>
      <p:sp>
        <p:nvSpPr>
          <p:cNvPr id="624663" name="Rectangle 23"/>
          <p:cNvSpPr>
            <a:spLocks noChangeArrowheads="1"/>
          </p:cNvSpPr>
          <p:nvPr/>
        </p:nvSpPr>
        <p:spPr bwMode="auto">
          <a:xfrm>
            <a:off x="7391400" y="45720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 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64" name="Rectangle 24"/>
          <p:cNvSpPr>
            <a:spLocks noChangeArrowheads="1"/>
          </p:cNvSpPr>
          <p:nvPr/>
        </p:nvSpPr>
        <p:spPr bwMode="auto">
          <a:xfrm>
            <a:off x="152400" y="52578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dir. multigraph</a:t>
            </a:r>
          </a:p>
        </p:txBody>
      </p:sp>
      <p:sp>
        <p:nvSpPr>
          <p:cNvPr id="624665" name="Rectangle 25"/>
          <p:cNvSpPr>
            <a:spLocks noChangeArrowheads="1"/>
          </p:cNvSpPr>
          <p:nvPr/>
        </p:nvSpPr>
        <p:spPr bwMode="auto">
          <a:xfrm>
            <a:off x="2971800" y="52578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directed</a:t>
            </a:r>
          </a:p>
        </p:txBody>
      </p:sp>
      <p:sp>
        <p:nvSpPr>
          <p:cNvPr id="624666" name="Rectangle 26"/>
          <p:cNvSpPr>
            <a:spLocks noChangeArrowheads="1"/>
          </p:cNvSpPr>
          <p:nvPr/>
        </p:nvSpPr>
        <p:spPr bwMode="auto">
          <a:xfrm>
            <a:off x="5257800" y="5257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624667" name="Rectangle 27"/>
          <p:cNvSpPr>
            <a:spLocks noChangeArrowheads="1"/>
          </p:cNvSpPr>
          <p:nvPr/>
        </p:nvSpPr>
        <p:spPr bwMode="auto">
          <a:xfrm>
            <a:off x="7391400" y="5257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152400" y="58674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graph</a:t>
            </a:r>
            <a:endParaRPr lang="en-US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971800" y="58674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dir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undir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5257800" y="58674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7391400" y="58674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09081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4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4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24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4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4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4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2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2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24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4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24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24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24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2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4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4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24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24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24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24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24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24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24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24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24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24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 autoUpdateAnimBg="0"/>
      <p:bldP spid="624644" grpId="0" autoUpdateAnimBg="0"/>
      <p:bldP spid="624645" grpId="0" autoUpdateAnimBg="0"/>
      <p:bldP spid="624646" grpId="0" autoUpdateAnimBg="0"/>
      <p:bldP spid="624647" grpId="0" autoUpdateAnimBg="0"/>
      <p:bldP spid="624648" grpId="0" autoUpdateAnimBg="0"/>
      <p:bldP spid="624649" grpId="0" autoUpdateAnimBg="0"/>
      <p:bldP spid="624650" grpId="0" autoUpdateAnimBg="0"/>
      <p:bldP spid="624651" grpId="0" autoUpdateAnimBg="0"/>
      <p:bldP spid="624652" grpId="0" autoUpdateAnimBg="0"/>
      <p:bldP spid="624653" grpId="0" autoUpdateAnimBg="0"/>
      <p:bldP spid="624654" grpId="0" autoUpdateAnimBg="0"/>
      <p:bldP spid="624655" grpId="0" autoUpdateAnimBg="0"/>
      <p:bldP spid="624656" grpId="0" autoUpdateAnimBg="0"/>
      <p:bldP spid="624657" grpId="0" autoUpdateAnimBg="0"/>
      <p:bldP spid="624658" grpId="0" autoUpdateAnimBg="0"/>
      <p:bldP spid="624659" grpId="0" autoUpdateAnimBg="0"/>
      <p:bldP spid="624660" grpId="0" autoUpdateAnimBg="0"/>
      <p:bldP spid="624661" grpId="0" autoUpdateAnimBg="0"/>
      <p:bldP spid="624662" grpId="0" autoUpdateAnimBg="0"/>
      <p:bldP spid="624663" grpId="0" autoUpdateAnimBg="0"/>
      <p:bldP spid="624664" grpId="0" autoUpdateAnimBg="0"/>
      <p:bldP spid="624665" grpId="0" autoUpdateAnimBg="0"/>
      <p:bldP spid="624666" grpId="0" autoUpdateAnimBg="0"/>
      <p:bldP spid="624667" grpId="0" autoUpdateAnimBg="0"/>
      <p:bldP spid="31" grpId="0" autoUpdateAnimBg="0"/>
      <p:bldP spid="32" grpId="0" autoUpdateAnimBg="0"/>
      <p:bldP spid="33" grpId="0" autoUpdateAnimBg="0"/>
      <p:bldP spid="34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Models</a:t>
            </a:r>
            <a:endParaRPr lang="en-CA" sz="3600" smtClean="0"/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763000" cy="2209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 I: </a:t>
            </a:r>
            <a:r>
              <a:rPr lang="en-US" sz="2800" smtClean="0">
                <a:sym typeface="Symbol" pitchFamily="18" charset="2"/>
              </a:rPr>
              <a:t>How can we represent a network of (bi-directional) railways connecting a set of cities?</a:t>
            </a:r>
          </a:p>
          <a:p>
            <a:pPr marL="0" indent="0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We should use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simple graph</a:t>
            </a:r>
            <a:r>
              <a:rPr lang="en-US" sz="2800" smtClean="0">
                <a:sym typeface="Symbol" pitchFamily="18" charset="2"/>
              </a:rPr>
              <a:t> with an edge {a, b} indicating a direct train connection between cities a and b.</a:t>
            </a:r>
            <a:endParaRPr lang="en-US" sz="3200" smtClean="0">
              <a:sym typeface="Symbol" pitchFamily="18" charset="2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D515CB2-C94C-4C9A-96EF-8EDF66D39EE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3048000"/>
            <a:ext cx="8458200" cy="3033713"/>
            <a:chOff x="432" y="1920"/>
            <a:chExt cx="5328" cy="1911"/>
          </a:xfrm>
        </p:grpSpPr>
        <p:sp>
          <p:nvSpPr>
            <p:cNvPr id="648197" name="AutoShape 5"/>
            <p:cNvSpPr>
              <a:spLocks noChangeArrowheads="1"/>
            </p:cNvSpPr>
            <p:nvPr/>
          </p:nvSpPr>
          <p:spPr bwMode="auto">
            <a:xfrm>
              <a:off x="2016" y="283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8198" name="AutoShape 6"/>
            <p:cNvSpPr>
              <a:spLocks noChangeArrowheads="1"/>
            </p:cNvSpPr>
            <p:nvPr/>
          </p:nvSpPr>
          <p:spPr bwMode="auto">
            <a:xfrm>
              <a:off x="2496" y="225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8199" name="AutoShape 7"/>
            <p:cNvSpPr>
              <a:spLocks noChangeArrowheads="1"/>
            </p:cNvSpPr>
            <p:nvPr/>
          </p:nvSpPr>
          <p:spPr bwMode="auto">
            <a:xfrm>
              <a:off x="1776" y="345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8200" name="AutoShape 8"/>
            <p:cNvSpPr>
              <a:spLocks noChangeArrowheads="1"/>
            </p:cNvSpPr>
            <p:nvPr/>
          </p:nvSpPr>
          <p:spPr bwMode="auto">
            <a:xfrm>
              <a:off x="5088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8201" name="Text Box 9"/>
            <p:cNvSpPr txBox="1">
              <a:spLocks noChangeArrowheads="1"/>
            </p:cNvSpPr>
            <p:nvPr/>
          </p:nvSpPr>
          <p:spPr bwMode="auto">
            <a:xfrm>
              <a:off x="2112" y="2880"/>
              <a:ext cx="120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New York</a:t>
              </a:r>
            </a:p>
          </p:txBody>
        </p:sp>
        <p:sp>
          <p:nvSpPr>
            <p:cNvPr id="648202" name="Text Box 10"/>
            <p:cNvSpPr txBox="1">
              <a:spLocks noChangeArrowheads="1"/>
            </p:cNvSpPr>
            <p:nvPr/>
          </p:nvSpPr>
          <p:spPr bwMode="auto">
            <a:xfrm>
              <a:off x="2544" y="1920"/>
              <a:ext cx="100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Boston</a:t>
              </a:r>
            </a:p>
          </p:txBody>
        </p:sp>
        <p:sp>
          <p:nvSpPr>
            <p:cNvPr id="648203" name="Text Box 11"/>
            <p:cNvSpPr txBox="1">
              <a:spLocks noChangeArrowheads="1"/>
            </p:cNvSpPr>
            <p:nvPr/>
          </p:nvSpPr>
          <p:spPr bwMode="auto">
            <a:xfrm>
              <a:off x="432" y="3504"/>
              <a:ext cx="182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Washington</a:t>
              </a:r>
            </a:p>
          </p:txBody>
        </p:sp>
        <p:sp>
          <p:nvSpPr>
            <p:cNvPr id="648204" name="Text Box 12"/>
            <p:cNvSpPr txBox="1">
              <a:spLocks noChangeArrowheads="1"/>
            </p:cNvSpPr>
            <p:nvPr/>
          </p:nvSpPr>
          <p:spPr bwMode="auto">
            <a:xfrm>
              <a:off x="4512" y="2208"/>
              <a:ext cx="124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</a:t>
              </a:r>
              <a:r>
                <a:rPr lang="de-DE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ü</a:t>
              </a: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beck</a:t>
              </a:r>
            </a:p>
          </p:txBody>
        </p:sp>
        <p:sp>
          <p:nvSpPr>
            <p:cNvPr id="648205" name="Text Box 13"/>
            <p:cNvSpPr txBox="1">
              <a:spLocks noChangeArrowheads="1"/>
            </p:cNvSpPr>
            <p:nvPr/>
          </p:nvSpPr>
          <p:spPr bwMode="auto">
            <a:xfrm>
              <a:off x="576" y="1968"/>
              <a:ext cx="1296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Toronto</a:t>
              </a:r>
            </a:p>
          </p:txBody>
        </p:sp>
        <p:sp>
          <p:nvSpPr>
            <p:cNvPr id="648206" name="Text Box 14"/>
            <p:cNvSpPr txBox="1">
              <a:spLocks noChangeArrowheads="1"/>
            </p:cNvSpPr>
            <p:nvPr/>
          </p:nvSpPr>
          <p:spPr bwMode="auto">
            <a:xfrm>
              <a:off x="3744" y="3216"/>
              <a:ext cx="115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Hamburg</a:t>
              </a:r>
            </a:p>
          </p:txBody>
        </p:sp>
        <p:sp>
          <p:nvSpPr>
            <p:cNvPr id="648207" name="AutoShape 15"/>
            <p:cNvSpPr>
              <a:spLocks noChangeArrowheads="1"/>
            </p:cNvSpPr>
            <p:nvPr/>
          </p:nvSpPr>
          <p:spPr bwMode="auto">
            <a:xfrm>
              <a:off x="1536" y="196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8208" name="AutoShape 16"/>
            <p:cNvSpPr>
              <a:spLocks noChangeArrowheads="1"/>
            </p:cNvSpPr>
            <p:nvPr/>
          </p:nvSpPr>
          <p:spPr bwMode="auto">
            <a:xfrm>
              <a:off x="4656" y="316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cxnSp>
        <p:nvCxnSpPr>
          <p:cNvPr id="648209" name="AutoShape 17"/>
          <p:cNvCxnSpPr>
            <a:cxnSpLocks noChangeShapeType="1"/>
            <a:stCxn id="648207" idx="5"/>
            <a:endCxn id="648197" idx="1"/>
          </p:cNvCxnSpPr>
          <p:nvPr/>
        </p:nvCxnSpPr>
        <p:spPr bwMode="auto">
          <a:xfrm>
            <a:off x="2568575" y="3254375"/>
            <a:ext cx="654050" cy="1263650"/>
          </a:xfrm>
          <a:prstGeom prst="straightConnector1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8210" name="AutoShape 18"/>
          <p:cNvCxnSpPr>
            <a:cxnSpLocks noChangeShapeType="1"/>
            <a:stCxn id="648197" idx="7"/>
            <a:endCxn id="648198" idx="3"/>
          </p:cNvCxnSpPr>
          <p:nvPr/>
        </p:nvCxnSpPr>
        <p:spPr bwMode="auto">
          <a:xfrm flipV="1">
            <a:off x="3330575" y="3711575"/>
            <a:ext cx="654050" cy="806450"/>
          </a:xfrm>
          <a:prstGeom prst="straightConnector1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8211" name="AutoShape 19"/>
          <p:cNvCxnSpPr>
            <a:cxnSpLocks noChangeShapeType="1"/>
            <a:stCxn id="648197" idx="4"/>
            <a:endCxn id="648199" idx="7"/>
          </p:cNvCxnSpPr>
          <p:nvPr/>
        </p:nvCxnSpPr>
        <p:spPr bwMode="auto">
          <a:xfrm flipH="1">
            <a:off x="2949575" y="4648200"/>
            <a:ext cx="327025" cy="860425"/>
          </a:xfrm>
          <a:prstGeom prst="straightConnector1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8212" name="AutoShape 20"/>
          <p:cNvCxnSpPr>
            <a:cxnSpLocks noChangeShapeType="1"/>
            <a:stCxn id="648208" idx="7"/>
            <a:endCxn id="648200" idx="3"/>
          </p:cNvCxnSpPr>
          <p:nvPr/>
        </p:nvCxnSpPr>
        <p:spPr bwMode="auto">
          <a:xfrm flipV="1">
            <a:off x="7521575" y="4244975"/>
            <a:ext cx="577850" cy="806450"/>
          </a:xfrm>
          <a:prstGeom prst="straightConnector1">
            <a:avLst/>
          </a:prstGeom>
          <a:noFill/>
          <a:ln w="25400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1550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5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Models</a:t>
            </a:r>
            <a:endParaRPr lang="en-CA" sz="3600" smtClean="0"/>
          </a:p>
        </p:txBody>
      </p:sp>
      <p:sp>
        <p:nvSpPr>
          <p:cNvPr id="64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763000" cy="28956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 II: </a:t>
            </a:r>
            <a:r>
              <a:rPr lang="en-US" sz="2800" smtClean="0">
                <a:sym typeface="Symbol" pitchFamily="18" charset="2"/>
              </a:rPr>
              <a:t>In a round-robin tournament, each team plays against each other team exactly once. How can we represent the results of the tournament (which team beats which other team)?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We should use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directed graph</a:t>
            </a:r>
            <a:r>
              <a:rPr lang="en-US" sz="2800" smtClean="0">
                <a:sym typeface="Symbol" pitchFamily="18" charset="2"/>
              </a:rPr>
              <a:t> with an edge (a, b) indicating that team a beats team b.</a:t>
            </a:r>
            <a:endParaRPr lang="en-US" sz="3200" smtClean="0">
              <a:sym typeface="Symbol" pitchFamily="18" charset="2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98224E3-20C4-492B-A4FD-FBF90D3EBC4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5562600"/>
            <a:ext cx="1828800" cy="519113"/>
            <a:chOff x="960" y="3504"/>
            <a:chExt cx="1152" cy="327"/>
          </a:xfrm>
        </p:grpSpPr>
        <p:sp>
          <p:nvSpPr>
            <p:cNvPr id="649221" name="AutoShape 5"/>
            <p:cNvSpPr>
              <a:spLocks noChangeArrowheads="1"/>
            </p:cNvSpPr>
            <p:nvPr/>
          </p:nvSpPr>
          <p:spPr bwMode="auto">
            <a:xfrm>
              <a:off x="2016" y="360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9222" name="Text Box 6"/>
            <p:cNvSpPr txBox="1">
              <a:spLocks noChangeArrowheads="1"/>
            </p:cNvSpPr>
            <p:nvPr/>
          </p:nvSpPr>
          <p:spPr bwMode="auto">
            <a:xfrm>
              <a:off x="960" y="3504"/>
              <a:ext cx="1056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Penguins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86400" y="3733800"/>
            <a:ext cx="1828800" cy="609600"/>
            <a:chOff x="3456" y="2352"/>
            <a:chExt cx="1152" cy="384"/>
          </a:xfrm>
        </p:grpSpPr>
        <p:sp>
          <p:nvSpPr>
            <p:cNvPr id="649224" name="AutoShape 8"/>
            <p:cNvSpPr>
              <a:spLocks noChangeArrowheads="1"/>
            </p:cNvSpPr>
            <p:nvPr/>
          </p:nvSpPr>
          <p:spPr bwMode="auto">
            <a:xfrm>
              <a:off x="3456" y="264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9225" name="Text Box 9"/>
            <p:cNvSpPr txBox="1">
              <a:spLocks noChangeArrowheads="1"/>
            </p:cNvSpPr>
            <p:nvPr/>
          </p:nvSpPr>
          <p:spPr bwMode="auto">
            <a:xfrm>
              <a:off x="3600" y="2352"/>
              <a:ext cx="100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Bruins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486400" y="5562600"/>
            <a:ext cx="3048000" cy="519113"/>
            <a:chOff x="3456" y="3504"/>
            <a:chExt cx="1920" cy="327"/>
          </a:xfrm>
        </p:grpSpPr>
        <p:sp>
          <p:nvSpPr>
            <p:cNvPr id="649227" name="AutoShape 11"/>
            <p:cNvSpPr>
              <a:spLocks noChangeArrowheads="1"/>
            </p:cNvSpPr>
            <p:nvPr/>
          </p:nvSpPr>
          <p:spPr bwMode="auto">
            <a:xfrm>
              <a:off x="3456" y="360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9228" name="Text Box 12"/>
            <p:cNvSpPr txBox="1">
              <a:spLocks noChangeArrowheads="1"/>
            </p:cNvSpPr>
            <p:nvPr/>
          </p:nvSpPr>
          <p:spPr bwMode="auto">
            <a:xfrm>
              <a:off x="3648" y="3504"/>
              <a:ext cx="172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</a:t>
              </a:r>
              <a:r>
                <a:rPr lang="de-DE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ü</a:t>
              </a: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beck Giants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914400" y="3810000"/>
            <a:ext cx="2438400" cy="533400"/>
            <a:chOff x="576" y="2400"/>
            <a:chExt cx="1536" cy="336"/>
          </a:xfrm>
        </p:grpSpPr>
        <p:sp>
          <p:nvSpPr>
            <p:cNvPr id="649230" name="Text Box 14"/>
            <p:cNvSpPr txBox="1">
              <a:spLocks noChangeArrowheads="1"/>
            </p:cNvSpPr>
            <p:nvPr/>
          </p:nvSpPr>
          <p:spPr bwMode="auto">
            <a:xfrm>
              <a:off x="576" y="2400"/>
              <a:ext cx="148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Maple Leafs</a:t>
              </a:r>
            </a:p>
          </p:txBody>
        </p:sp>
        <p:sp>
          <p:nvSpPr>
            <p:cNvPr id="649231" name="AutoShape 15"/>
            <p:cNvSpPr>
              <a:spLocks noChangeArrowheads="1"/>
            </p:cNvSpPr>
            <p:nvPr/>
          </p:nvSpPr>
          <p:spPr bwMode="auto">
            <a:xfrm>
              <a:off x="2016" y="264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cxnSp>
        <p:nvCxnSpPr>
          <p:cNvPr id="649232" name="AutoShape 16"/>
          <p:cNvCxnSpPr>
            <a:cxnSpLocks noChangeShapeType="1"/>
            <a:stCxn id="649231" idx="4"/>
            <a:endCxn id="649221" idx="0"/>
          </p:cNvCxnSpPr>
          <p:nvPr/>
        </p:nvCxnSpPr>
        <p:spPr bwMode="auto">
          <a:xfrm>
            <a:off x="3276600" y="4343400"/>
            <a:ext cx="0" cy="1371600"/>
          </a:xfrm>
          <a:prstGeom prst="straightConnector1">
            <a:avLst/>
          </a:prstGeom>
          <a:ln>
            <a:solidFill>
              <a:srgbClr val="66FF33"/>
            </a:solidFill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9233" name="AutoShape 17"/>
          <p:cNvCxnSpPr>
            <a:cxnSpLocks noChangeShapeType="1"/>
            <a:stCxn id="649224" idx="2"/>
            <a:endCxn id="649231" idx="6"/>
          </p:cNvCxnSpPr>
          <p:nvPr/>
        </p:nvCxnSpPr>
        <p:spPr bwMode="auto">
          <a:xfrm flipH="1">
            <a:off x="3352800" y="4267200"/>
            <a:ext cx="2133600" cy="0"/>
          </a:xfrm>
          <a:prstGeom prst="straightConnector1">
            <a:avLst/>
          </a:prstGeom>
          <a:ln>
            <a:solidFill>
              <a:srgbClr val="66FF33"/>
            </a:solidFill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9234" name="AutoShape 18"/>
          <p:cNvCxnSpPr>
            <a:cxnSpLocks noChangeShapeType="1"/>
            <a:stCxn id="649224" idx="3"/>
            <a:endCxn id="649221" idx="7"/>
          </p:cNvCxnSpPr>
          <p:nvPr/>
        </p:nvCxnSpPr>
        <p:spPr bwMode="auto">
          <a:xfrm flipH="1">
            <a:off x="3330575" y="4321175"/>
            <a:ext cx="2178050" cy="1416050"/>
          </a:xfrm>
          <a:prstGeom prst="straightConnector1">
            <a:avLst/>
          </a:prstGeom>
          <a:ln>
            <a:solidFill>
              <a:srgbClr val="66FF33"/>
            </a:solidFill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9235" name="AutoShape 19"/>
          <p:cNvCxnSpPr>
            <a:cxnSpLocks noChangeShapeType="1"/>
            <a:stCxn id="649227" idx="2"/>
            <a:endCxn id="649221" idx="6"/>
          </p:cNvCxnSpPr>
          <p:nvPr/>
        </p:nvCxnSpPr>
        <p:spPr bwMode="auto">
          <a:xfrm flipH="1">
            <a:off x="3352800" y="5791200"/>
            <a:ext cx="2133600" cy="0"/>
          </a:xfrm>
          <a:prstGeom prst="straightConnector1">
            <a:avLst/>
          </a:prstGeom>
          <a:ln>
            <a:solidFill>
              <a:srgbClr val="66FF33"/>
            </a:solidFill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9236" name="AutoShape 20"/>
          <p:cNvCxnSpPr>
            <a:cxnSpLocks noChangeShapeType="1"/>
            <a:stCxn id="649227" idx="1"/>
            <a:endCxn id="649231" idx="5"/>
          </p:cNvCxnSpPr>
          <p:nvPr/>
        </p:nvCxnSpPr>
        <p:spPr bwMode="auto">
          <a:xfrm flipH="1" flipV="1">
            <a:off x="3330575" y="4321175"/>
            <a:ext cx="2178050" cy="1416050"/>
          </a:xfrm>
          <a:prstGeom prst="straightConnector1">
            <a:avLst/>
          </a:prstGeom>
          <a:ln>
            <a:solidFill>
              <a:srgbClr val="66FF33"/>
            </a:solidFill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9237" name="AutoShape 21"/>
          <p:cNvCxnSpPr>
            <a:cxnSpLocks noChangeShapeType="1"/>
            <a:stCxn id="649227" idx="0"/>
            <a:endCxn id="649224" idx="4"/>
          </p:cNvCxnSpPr>
          <p:nvPr/>
        </p:nvCxnSpPr>
        <p:spPr bwMode="auto">
          <a:xfrm flipV="1">
            <a:off x="5562600" y="4343400"/>
            <a:ext cx="0" cy="1371600"/>
          </a:xfrm>
          <a:prstGeom prst="straightConnector1">
            <a:avLst/>
          </a:prstGeom>
          <a:ln>
            <a:solidFill>
              <a:srgbClr val="66FF33"/>
            </a:solidFill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65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4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9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495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dirty="0" smtClean="0">
                <a:sym typeface="Symbol" pitchFamily="18" charset="2"/>
              </a:rPr>
              <a:t>Two vertices u and v in an undirected graph G are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adjacent</a:t>
            </a:r>
            <a:r>
              <a:rPr lang="en-US" sz="2800" dirty="0" smtClean="0">
                <a:sym typeface="Symbol" pitchFamily="18" charset="2"/>
              </a:rPr>
              <a:t> (or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neighbors</a:t>
            </a:r>
            <a:r>
              <a:rPr lang="en-US" sz="2800" dirty="0" smtClean="0">
                <a:sym typeface="Symbol" pitchFamily="18" charset="2"/>
              </a:rPr>
              <a:t>) in G if  {u, v} is an edge in G.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If e = {u, v}, the edge e is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incident with</a:t>
            </a:r>
            <a:r>
              <a:rPr lang="en-US" sz="2800" dirty="0" smtClean="0">
                <a:sym typeface="Symbol" pitchFamily="18" charset="2"/>
              </a:rPr>
              <a:t> the vertices u and v. The edge e is also said to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connect</a:t>
            </a:r>
            <a:r>
              <a:rPr lang="en-US" sz="2800" dirty="0" smtClean="0">
                <a:sym typeface="Symbol" pitchFamily="18" charset="2"/>
              </a:rPr>
              <a:t>  u and v.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The vertices u and v are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endpoints</a:t>
            </a:r>
            <a:r>
              <a:rPr lang="en-US" sz="2800" dirty="0" smtClean="0">
                <a:sym typeface="Symbol" pitchFamily="18" charset="2"/>
              </a:rPr>
              <a:t> of the edge {u, v}.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EC67670-D844-4E32-9C90-5CAC2F422E3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5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3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495800"/>
          </a:xfrm>
        </p:spPr>
        <p:txBody>
          <a:bodyPr/>
          <a:lstStyle/>
          <a:p>
            <a:pPr marL="0" indent="0"/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dirty="0"/>
              <a:t>The set of all neighbors of a vertex v of G = (V, E), denoted by N(v), is called the </a:t>
            </a:r>
            <a:r>
              <a:rPr lang="en-US" sz="2800" b="1" dirty="0" smtClean="0">
                <a:solidFill>
                  <a:srgbClr val="00FFFF"/>
                </a:solidFill>
              </a:rPr>
              <a:t>neighborhood </a:t>
            </a:r>
            <a:r>
              <a:rPr lang="en-US" sz="2800" dirty="0" smtClean="0"/>
              <a:t>of </a:t>
            </a:r>
            <a:r>
              <a:rPr lang="en-US" sz="2800" dirty="0"/>
              <a:t>v. </a:t>
            </a:r>
            <a:endParaRPr lang="en-US" sz="2800" dirty="0" smtClean="0"/>
          </a:p>
          <a:p>
            <a:pPr marL="0" indent="0"/>
            <a:endParaRPr lang="en-US" sz="2800" dirty="0"/>
          </a:p>
          <a:p>
            <a:pPr marL="0" indent="0"/>
            <a:r>
              <a:rPr lang="en-US" sz="2800" dirty="0" smtClean="0"/>
              <a:t>If </a:t>
            </a:r>
            <a:r>
              <a:rPr lang="en-US" sz="2800" dirty="0"/>
              <a:t>A is a subset of V, we denote by N(A) the set of all vertices in G that are </a:t>
            </a:r>
            <a:r>
              <a:rPr lang="en-US" sz="2800" dirty="0" smtClean="0"/>
              <a:t>adjacent to </a:t>
            </a:r>
            <a:r>
              <a:rPr lang="en-US" sz="2800" dirty="0"/>
              <a:t>at least one vertex </a:t>
            </a:r>
            <a:r>
              <a:rPr lang="en-US" sz="2800" dirty="0" smtClean="0"/>
              <a:t> in </a:t>
            </a:r>
            <a:r>
              <a:rPr lang="en-US" sz="2800" dirty="0"/>
              <a:t>A. So, N(A) = </a:t>
            </a:r>
            <a:r>
              <a:rPr lang="en-US" sz="2800" dirty="0" smtClean="0"/>
              <a:t>⋃</a:t>
            </a:r>
            <a:r>
              <a:rPr lang="en-US" sz="2800" dirty="0" err="1" smtClean="0"/>
              <a:t>v</a:t>
            </a:r>
            <a:r>
              <a:rPr lang="en-US" sz="2800" dirty="0" err="1"/>
              <a:t>∈A</a:t>
            </a:r>
            <a:r>
              <a:rPr lang="en-US" sz="2800" dirty="0"/>
              <a:t> N(v</a:t>
            </a:r>
            <a:r>
              <a:rPr lang="en-US" sz="2800" dirty="0" smtClean="0"/>
              <a:t>).</a:t>
            </a: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EC67670-D844-4E32-9C90-5CAC2F422E3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7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3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495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 </a:t>
            </a: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degree</a:t>
            </a:r>
            <a:r>
              <a:rPr lang="en-US" sz="2800" dirty="0" smtClean="0">
                <a:sym typeface="Symbol" pitchFamily="18" charset="2"/>
              </a:rPr>
              <a:t> of a vertex in an undirected graph is the number of edges incident with it, except that a loop at a vertex contributes twice to the degree of that vertex.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In other words, you can determine the degree of a vertex in a displayed graph by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counting the lines</a:t>
            </a:r>
            <a:r>
              <a:rPr lang="en-US" sz="2800" dirty="0" smtClean="0">
                <a:sym typeface="Symbol" pitchFamily="18" charset="2"/>
              </a:rPr>
              <a:t>  that touch it.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The degree of the vertex v is denoted by </a:t>
            </a:r>
            <a:r>
              <a:rPr lang="en-US" sz="2800" b="1" dirty="0" err="1" smtClean="0">
                <a:solidFill>
                  <a:srgbClr val="00FFFF"/>
                </a:solidFill>
                <a:sym typeface="Symbol" pitchFamily="18" charset="2"/>
              </a:rPr>
              <a:t>deg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(v).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2AA8323-A013-4612-B239-DABB7EF533B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1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7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22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763000" cy="43434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A vertex of degree 0 is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isolated</a:t>
            </a:r>
            <a:r>
              <a:rPr lang="en-US" sz="2800" dirty="0" smtClean="0">
                <a:sym typeface="Symbol" pitchFamily="18" charset="2"/>
              </a:rPr>
              <a:t>, since it is not adjacent to any vertex.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FF3300"/>
                </a:solidFill>
                <a:sym typeface="Symbol" pitchFamily="18" charset="2"/>
              </a:rPr>
              <a:t>Note:</a:t>
            </a:r>
            <a:r>
              <a:rPr lang="en-US" sz="2800" dirty="0" smtClean="0">
                <a:sym typeface="Symbol" pitchFamily="18" charset="2"/>
              </a:rPr>
              <a:t> A vertex with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loop</a:t>
            </a:r>
            <a:r>
              <a:rPr lang="en-US" sz="2800" dirty="0" smtClean="0">
                <a:sym typeface="Symbol" pitchFamily="18" charset="2"/>
              </a:rPr>
              <a:t> at it has at least degree  2 and, by definition,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not isolated</a:t>
            </a:r>
            <a:r>
              <a:rPr lang="en-US" sz="2800" dirty="0" smtClean="0">
                <a:sym typeface="Symbol" pitchFamily="18" charset="2"/>
              </a:rPr>
              <a:t>, even if it is not adjacent to any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other</a:t>
            </a:r>
            <a:r>
              <a:rPr lang="en-US" sz="2800" dirty="0" smtClean="0">
                <a:sym typeface="Symbol" pitchFamily="18" charset="2"/>
              </a:rPr>
              <a:t> vertex.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A vertex of degree 1 is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pendant</a:t>
            </a:r>
            <a:r>
              <a:rPr lang="en-US" sz="2800" dirty="0" smtClean="0">
                <a:sym typeface="Symbol" pitchFamily="18" charset="2"/>
              </a:rPr>
              <a:t>. It is adjacent to exactly one other vertex.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EF598AA-A5D2-43D1-863C-20548093030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3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5836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915400" cy="5638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 III:</a:t>
            </a:r>
            <a:r>
              <a:rPr lang="en-US" sz="2800" dirty="0" smtClean="0">
                <a:sym typeface="Symbol" pitchFamily="18" charset="2"/>
              </a:rPr>
              <a:t> Find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transitive closure</a:t>
            </a:r>
            <a:r>
              <a:rPr lang="en-US" sz="2800" dirty="0" smtClean="0">
                <a:sym typeface="Symbol" pitchFamily="18" charset="2"/>
              </a:rPr>
              <a:t> of the relation R = {(1, 3), (1, 4), (2, 1), (3, 2)} on the set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A = {1, 2, 3, 4}.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dirty="0" smtClean="0">
                <a:sym typeface="Symbol" pitchFamily="18" charset="2"/>
              </a:rPr>
              <a:t> R would be transitive, if for all pairs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(a, b) and (b, c) in R there were also a pair (a, c) in R.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If we add the missing pairs (1, 2), (2, 3), (2, 4), and  (3, 1), will R be transitive?</a:t>
            </a: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FF3300"/>
                </a:solidFill>
                <a:sym typeface="Symbol" pitchFamily="18" charset="2"/>
              </a:rPr>
              <a:t>No</a:t>
            </a:r>
            <a:r>
              <a:rPr lang="en-US" sz="2800" dirty="0" smtClean="0">
                <a:sym typeface="Symbol" pitchFamily="18" charset="2"/>
              </a:rPr>
              <a:t>, because the extended relation R contains (3, 1) and (1, 4), but does not contain (3, 4), (1, 1), (2, 2),    (3, 3).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By adding new elements to R, we also add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new requirements</a:t>
            </a:r>
            <a:r>
              <a:rPr lang="en-US" sz="2800" dirty="0" smtClean="0">
                <a:sym typeface="Symbol" pitchFamily="18" charset="2"/>
              </a:rPr>
              <a:t> for its transitivity. We need to look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at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paths in digraphs</a:t>
            </a:r>
            <a:r>
              <a:rPr lang="en-US" sz="2800" dirty="0" smtClean="0">
                <a:sym typeface="Symbol" pitchFamily="18" charset="2"/>
              </a:rPr>
              <a:t> to solve this problem.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34E6989-CC94-41DB-AA05-BFC8BF74D50C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7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1447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 </a:t>
            </a:r>
            <a:r>
              <a:rPr lang="en-US" sz="2800" smtClean="0">
                <a:sym typeface="Symbol" pitchFamily="18" charset="2"/>
              </a:rPr>
              <a:t>Which vertices in the following graph are isolated, which are pendant, and what is the maximum degree? What type of graph is it?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72543423-6216-4F96-9981-DC95EC37577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286000"/>
            <a:ext cx="6248400" cy="2232025"/>
            <a:chOff x="528" y="1440"/>
            <a:chExt cx="3936" cy="1406"/>
          </a:xfrm>
        </p:grpSpPr>
        <p:sp>
          <p:nvSpPr>
            <p:cNvPr id="653317" name="AutoShape 5"/>
            <p:cNvSpPr>
              <a:spLocks noChangeArrowheads="1"/>
            </p:cNvSpPr>
            <p:nvPr/>
          </p:nvSpPr>
          <p:spPr bwMode="auto">
            <a:xfrm>
              <a:off x="3106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18" name="AutoShape 6"/>
            <p:cNvSpPr>
              <a:spLocks noChangeArrowheads="1"/>
            </p:cNvSpPr>
            <p:nvPr/>
          </p:nvSpPr>
          <p:spPr bwMode="auto">
            <a:xfrm>
              <a:off x="4258" y="18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19" name="AutoShape 7"/>
            <p:cNvSpPr>
              <a:spLocks noChangeArrowheads="1"/>
            </p:cNvSpPr>
            <p:nvPr/>
          </p:nvSpPr>
          <p:spPr bwMode="auto">
            <a:xfrm>
              <a:off x="3552" y="268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20" name="AutoShape 8"/>
            <p:cNvSpPr>
              <a:spLocks noChangeArrowheads="1"/>
            </p:cNvSpPr>
            <p:nvPr/>
          </p:nvSpPr>
          <p:spPr bwMode="auto">
            <a:xfrm>
              <a:off x="1166" y="217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21" name="AutoShape 9"/>
            <p:cNvSpPr>
              <a:spLocks noChangeArrowheads="1"/>
            </p:cNvSpPr>
            <p:nvPr/>
          </p:nvSpPr>
          <p:spPr bwMode="auto">
            <a:xfrm>
              <a:off x="3490" y="177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22" name="AutoShape 10"/>
            <p:cNvSpPr>
              <a:spLocks noChangeArrowheads="1"/>
            </p:cNvSpPr>
            <p:nvPr/>
          </p:nvSpPr>
          <p:spPr bwMode="auto">
            <a:xfrm>
              <a:off x="734" y="275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7663" name="AutoShape 11"/>
            <p:cNvCxnSpPr>
              <a:cxnSpLocks noChangeShapeType="1"/>
              <a:stCxn id="653321" idx="4"/>
              <a:endCxn id="653317" idx="1"/>
            </p:cNvCxnSpPr>
            <p:nvPr/>
          </p:nvCxnSpPr>
          <p:spPr bwMode="auto">
            <a:xfrm flipH="1">
              <a:off x="3120" y="1872"/>
              <a:ext cx="418" cy="49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4" name="AutoShape 12"/>
            <p:cNvCxnSpPr>
              <a:cxnSpLocks noChangeShapeType="1"/>
              <a:stCxn id="653317" idx="7"/>
              <a:endCxn id="653318" idx="3"/>
            </p:cNvCxnSpPr>
            <p:nvPr/>
          </p:nvCxnSpPr>
          <p:spPr bwMode="auto">
            <a:xfrm flipV="1">
              <a:off x="3188" y="1906"/>
              <a:ext cx="1084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5" name="AutoShape 13"/>
            <p:cNvCxnSpPr>
              <a:cxnSpLocks noChangeShapeType="1"/>
              <a:stCxn id="653317" idx="4"/>
              <a:endCxn id="653319" idx="2"/>
            </p:cNvCxnSpPr>
            <p:nvPr/>
          </p:nvCxnSpPr>
          <p:spPr bwMode="auto">
            <a:xfrm>
              <a:off x="3154" y="2448"/>
              <a:ext cx="398" cy="28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6" name="AutoShape 14"/>
            <p:cNvCxnSpPr>
              <a:cxnSpLocks noChangeShapeType="1"/>
              <a:stCxn id="653322" idx="7"/>
              <a:endCxn id="653320" idx="3"/>
            </p:cNvCxnSpPr>
            <p:nvPr/>
          </p:nvCxnSpPr>
          <p:spPr bwMode="auto">
            <a:xfrm flipV="1">
              <a:off x="816" y="2256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7" name="AutoShape 15"/>
            <p:cNvCxnSpPr>
              <a:cxnSpLocks noChangeShapeType="1"/>
              <a:stCxn id="653317" idx="1"/>
              <a:endCxn id="653317" idx="3"/>
            </p:cNvCxnSpPr>
            <p:nvPr/>
          </p:nvCxnSpPr>
          <p:spPr bwMode="auto">
            <a:xfrm rot="5400000" flipV="1">
              <a:off x="3087" y="2399"/>
              <a:ext cx="68" cy="1"/>
            </a:xfrm>
            <a:prstGeom prst="curvedConnector5">
              <a:avLst>
                <a:gd name="adj1" fmla="val -232352"/>
                <a:gd name="adj2" fmla="val -22600009"/>
                <a:gd name="adj3" fmla="val 332352"/>
              </a:avLst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8" name="AutoShape 16"/>
            <p:cNvCxnSpPr>
              <a:cxnSpLocks noChangeShapeType="1"/>
              <a:stCxn id="653321" idx="6"/>
              <a:endCxn id="653318" idx="2"/>
            </p:cNvCxnSpPr>
            <p:nvPr/>
          </p:nvCxnSpPr>
          <p:spPr bwMode="auto">
            <a:xfrm>
              <a:off x="3586" y="1824"/>
              <a:ext cx="672" cy="4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3329" name="AutoShape 17"/>
            <p:cNvSpPr>
              <a:spLocks noChangeArrowheads="1"/>
            </p:cNvSpPr>
            <p:nvPr/>
          </p:nvSpPr>
          <p:spPr bwMode="auto">
            <a:xfrm>
              <a:off x="1934" y="198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30" name="AutoShape 18"/>
            <p:cNvSpPr>
              <a:spLocks noChangeArrowheads="1"/>
            </p:cNvSpPr>
            <p:nvPr/>
          </p:nvSpPr>
          <p:spPr bwMode="auto">
            <a:xfrm>
              <a:off x="1502" y="255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7671" name="AutoShape 19"/>
            <p:cNvCxnSpPr>
              <a:cxnSpLocks noChangeShapeType="1"/>
              <a:stCxn id="653330" idx="7"/>
              <a:endCxn id="653329" idx="3"/>
            </p:cNvCxnSpPr>
            <p:nvPr/>
          </p:nvCxnSpPr>
          <p:spPr bwMode="auto">
            <a:xfrm flipV="1">
              <a:off x="1584" y="2064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2" name="AutoShape 20"/>
            <p:cNvCxnSpPr>
              <a:cxnSpLocks noChangeShapeType="1"/>
              <a:stCxn id="653322" idx="6"/>
              <a:endCxn id="653330" idx="2"/>
            </p:cNvCxnSpPr>
            <p:nvPr/>
          </p:nvCxnSpPr>
          <p:spPr bwMode="auto">
            <a:xfrm flipV="1">
              <a:off x="830" y="2606"/>
              <a:ext cx="672" cy="19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3333" name="AutoShape 21"/>
            <p:cNvSpPr>
              <a:spLocks noChangeArrowheads="1"/>
            </p:cNvSpPr>
            <p:nvPr/>
          </p:nvSpPr>
          <p:spPr bwMode="auto">
            <a:xfrm>
              <a:off x="2160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3334" name="AutoShape 22"/>
            <p:cNvSpPr>
              <a:spLocks noChangeArrowheads="1"/>
            </p:cNvSpPr>
            <p:nvPr/>
          </p:nvSpPr>
          <p:spPr bwMode="auto">
            <a:xfrm>
              <a:off x="2544" y="192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7675" name="AutoShape 23"/>
            <p:cNvCxnSpPr>
              <a:cxnSpLocks noChangeShapeType="1"/>
              <a:stCxn id="653334" idx="2"/>
              <a:endCxn id="653334" idx="6"/>
            </p:cNvCxnSpPr>
            <p:nvPr/>
          </p:nvCxnSpPr>
          <p:spPr bwMode="auto">
            <a:xfrm rot="10800000" flipH="1" flipV="1">
              <a:off x="2544" y="1968"/>
              <a:ext cx="96" cy="1"/>
            </a:xfrm>
            <a:prstGeom prst="curvedConnector5">
              <a:avLst>
                <a:gd name="adj1" fmla="val -150000"/>
                <a:gd name="adj2" fmla="val -19200009"/>
                <a:gd name="adj3" fmla="val 250000"/>
              </a:avLst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3336" name="Text Box 24"/>
            <p:cNvSpPr txBox="1">
              <a:spLocks noChangeArrowheads="1"/>
            </p:cNvSpPr>
            <p:nvPr/>
          </p:nvSpPr>
          <p:spPr bwMode="auto">
            <a:xfrm>
              <a:off x="960" y="1872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653337" name="Text Box 25"/>
            <p:cNvSpPr txBox="1">
              <a:spLocks noChangeArrowheads="1"/>
            </p:cNvSpPr>
            <p:nvPr/>
          </p:nvSpPr>
          <p:spPr bwMode="auto">
            <a:xfrm>
              <a:off x="52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</a:p>
          </p:txBody>
        </p:sp>
        <p:sp>
          <p:nvSpPr>
            <p:cNvPr id="653338" name="Text Box 26"/>
            <p:cNvSpPr txBox="1">
              <a:spLocks noChangeArrowheads="1"/>
            </p:cNvSpPr>
            <p:nvPr/>
          </p:nvSpPr>
          <p:spPr bwMode="auto">
            <a:xfrm>
              <a:off x="1584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</a:p>
          </p:txBody>
        </p:sp>
        <p:sp>
          <p:nvSpPr>
            <p:cNvPr id="653339" name="Text Box 27"/>
            <p:cNvSpPr txBox="1">
              <a:spLocks noChangeArrowheads="1"/>
            </p:cNvSpPr>
            <p:nvPr/>
          </p:nvSpPr>
          <p:spPr bwMode="auto">
            <a:xfrm>
              <a:off x="2016" y="168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653340" name="Text Box 28"/>
            <p:cNvSpPr txBox="1">
              <a:spLocks noChangeArrowheads="1"/>
            </p:cNvSpPr>
            <p:nvPr/>
          </p:nvSpPr>
          <p:spPr bwMode="auto">
            <a:xfrm>
              <a:off x="3456" y="144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</a:p>
          </p:txBody>
        </p:sp>
        <p:sp>
          <p:nvSpPr>
            <p:cNvPr id="653341" name="Text Box 29"/>
            <p:cNvSpPr txBox="1">
              <a:spLocks noChangeArrowheads="1"/>
            </p:cNvSpPr>
            <p:nvPr/>
          </p:nvSpPr>
          <p:spPr bwMode="auto">
            <a:xfrm>
              <a:off x="4224" y="148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</a:t>
              </a:r>
            </a:p>
          </p:txBody>
        </p:sp>
        <p:sp>
          <p:nvSpPr>
            <p:cNvPr id="653342" name="Text Box 30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</a:t>
              </a:r>
            </a:p>
          </p:txBody>
        </p:sp>
        <p:sp>
          <p:nvSpPr>
            <p:cNvPr id="653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j</a:t>
              </a:r>
            </a:p>
          </p:txBody>
        </p:sp>
        <p:sp>
          <p:nvSpPr>
            <p:cNvPr id="653344" name="Text Box 32"/>
            <p:cNvSpPr txBox="1">
              <a:spLocks noChangeArrowheads="1"/>
            </p:cNvSpPr>
            <p:nvPr/>
          </p:nvSpPr>
          <p:spPr bwMode="auto">
            <a:xfrm>
              <a:off x="2304" y="244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</a:p>
          </p:txBody>
        </p:sp>
        <p:sp>
          <p:nvSpPr>
            <p:cNvPr id="653345" name="Text Box 33"/>
            <p:cNvSpPr txBox="1">
              <a:spLocks noChangeArrowheads="1"/>
            </p:cNvSpPr>
            <p:nvPr/>
          </p:nvSpPr>
          <p:spPr bwMode="auto">
            <a:xfrm>
              <a:off x="2496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</a:p>
          </p:txBody>
        </p:sp>
      </p:grpSp>
      <p:sp>
        <p:nvSpPr>
          <p:cNvPr id="653346" name="Rectangle 34"/>
          <p:cNvSpPr>
            <a:spLocks noChangeArrowheads="1"/>
          </p:cNvSpPr>
          <p:nvPr/>
        </p:nvSpPr>
        <p:spPr bwMode="auto">
          <a:xfrm>
            <a:off x="228600" y="4724400"/>
            <a:ext cx="876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Solution: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Vertex f is isolated, and vertices a, d and j are pendant. The maximum degree is deg(g) = 5. 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This graph is a pseudograph (undirected, loops).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91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5" grpId="0" build="p" autoUpdateAnimBg="0"/>
      <p:bldP spid="653346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1447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Let us look at the same graph again and determine the number of its edges and the sum of the degrees of all its vertices: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7AD39F8B-7CCF-48EF-85BA-4583CBD8920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286000"/>
            <a:ext cx="6248400" cy="2232025"/>
            <a:chOff x="528" y="1440"/>
            <a:chExt cx="3936" cy="1406"/>
          </a:xfrm>
        </p:grpSpPr>
        <p:sp>
          <p:nvSpPr>
            <p:cNvPr id="654341" name="AutoShape 5"/>
            <p:cNvSpPr>
              <a:spLocks noChangeArrowheads="1"/>
            </p:cNvSpPr>
            <p:nvPr/>
          </p:nvSpPr>
          <p:spPr bwMode="auto">
            <a:xfrm>
              <a:off x="3106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42" name="AutoShape 6"/>
            <p:cNvSpPr>
              <a:spLocks noChangeArrowheads="1"/>
            </p:cNvSpPr>
            <p:nvPr/>
          </p:nvSpPr>
          <p:spPr bwMode="auto">
            <a:xfrm>
              <a:off x="4258" y="18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43" name="AutoShape 7"/>
            <p:cNvSpPr>
              <a:spLocks noChangeArrowheads="1"/>
            </p:cNvSpPr>
            <p:nvPr/>
          </p:nvSpPr>
          <p:spPr bwMode="auto">
            <a:xfrm>
              <a:off x="3552" y="268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44" name="AutoShape 8"/>
            <p:cNvSpPr>
              <a:spLocks noChangeArrowheads="1"/>
            </p:cNvSpPr>
            <p:nvPr/>
          </p:nvSpPr>
          <p:spPr bwMode="auto">
            <a:xfrm>
              <a:off x="1166" y="217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45" name="AutoShape 9"/>
            <p:cNvSpPr>
              <a:spLocks noChangeArrowheads="1"/>
            </p:cNvSpPr>
            <p:nvPr/>
          </p:nvSpPr>
          <p:spPr bwMode="auto">
            <a:xfrm>
              <a:off x="3490" y="177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46" name="AutoShape 10"/>
            <p:cNvSpPr>
              <a:spLocks noChangeArrowheads="1"/>
            </p:cNvSpPr>
            <p:nvPr/>
          </p:nvSpPr>
          <p:spPr bwMode="auto">
            <a:xfrm>
              <a:off x="734" y="275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8687" name="AutoShape 11"/>
            <p:cNvCxnSpPr>
              <a:cxnSpLocks noChangeShapeType="1"/>
              <a:stCxn id="654345" idx="4"/>
              <a:endCxn id="654341" idx="1"/>
            </p:cNvCxnSpPr>
            <p:nvPr/>
          </p:nvCxnSpPr>
          <p:spPr bwMode="auto">
            <a:xfrm flipH="1">
              <a:off x="3120" y="1872"/>
              <a:ext cx="418" cy="49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88" name="AutoShape 12"/>
            <p:cNvCxnSpPr>
              <a:cxnSpLocks noChangeShapeType="1"/>
              <a:stCxn id="654341" idx="7"/>
              <a:endCxn id="654342" idx="3"/>
            </p:cNvCxnSpPr>
            <p:nvPr/>
          </p:nvCxnSpPr>
          <p:spPr bwMode="auto">
            <a:xfrm flipV="1">
              <a:off x="3188" y="1906"/>
              <a:ext cx="1084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89" name="AutoShape 13"/>
            <p:cNvCxnSpPr>
              <a:cxnSpLocks noChangeShapeType="1"/>
              <a:stCxn id="654341" idx="4"/>
              <a:endCxn id="654343" idx="2"/>
            </p:cNvCxnSpPr>
            <p:nvPr/>
          </p:nvCxnSpPr>
          <p:spPr bwMode="auto">
            <a:xfrm>
              <a:off x="3154" y="2448"/>
              <a:ext cx="398" cy="28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90" name="AutoShape 14"/>
            <p:cNvCxnSpPr>
              <a:cxnSpLocks noChangeShapeType="1"/>
              <a:stCxn id="654346" idx="7"/>
              <a:endCxn id="654344" idx="3"/>
            </p:cNvCxnSpPr>
            <p:nvPr/>
          </p:nvCxnSpPr>
          <p:spPr bwMode="auto">
            <a:xfrm flipV="1">
              <a:off x="816" y="2256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91" name="AutoShape 15"/>
            <p:cNvCxnSpPr>
              <a:cxnSpLocks noChangeShapeType="1"/>
              <a:stCxn id="654341" idx="1"/>
              <a:endCxn id="654341" idx="3"/>
            </p:cNvCxnSpPr>
            <p:nvPr/>
          </p:nvCxnSpPr>
          <p:spPr bwMode="auto">
            <a:xfrm rot="5400000" flipV="1">
              <a:off x="3087" y="2399"/>
              <a:ext cx="68" cy="1"/>
            </a:xfrm>
            <a:prstGeom prst="curvedConnector5">
              <a:avLst>
                <a:gd name="adj1" fmla="val -232352"/>
                <a:gd name="adj2" fmla="val -22600009"/>
                <a:gd name="adj3" fmla="val 332352"/>
              </a:avLst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92" name="AutoShape 16"/>
            <p:cNvCxnSpPr>
              <a:cxnSpLocks noChangeShapeType="1"/>
              <a:stCxn id="654345" idx="6"/>
              <a:endCxn id="654342" idx="2"/>
            </p:cNvCxnSpPr>
            <p:nvPr/>
          </p:nvCxnSpPr>
          <p:spPr bwMode="auto">
            <a:xfrm>
              <a:off x="3586" y="1824"/>
              <a:ext cx="672" cy="4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4353" name="AutoShape 17"/>
            <p:cNvSpPr>
              <a:spLocks noChangeArrowheads="1"/>
            </p:cNvSpPr>
            <p:nvPr/>
          </p:nvSpPr>
          <p:spPr bwMode="auto">
            <a:xfrm>
              <a:off x="1934" y="198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54" name="AutoShape 18"/>
            <p:cNvSpPr>
              <a:spLocks noChangeArrowheads="1"/>
            </p:cNvSpPr>
            <p:nvPr/>
          </p:nvSpPr>
          <p:spPr bwMode="auto">
            <a:xfrm>
              <a:off x="1502" y="255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8695" name="AutoShape 19"/>
            <p:cNvCxnSpPr>
              <a:cxnSpLocks noChangeShapeType="1"/>
              <a:stCxn id="654354" idx="7"/>
              <a:endCxn id="654353" idx="3"/>
            </p:cNvCxnSpPr>
            <p:nvPr/>
          </p:nvCxnSpPr>
          <p:spPr bwMode="auto">
            <a:xfrm flipV="1">
              <a:off x="1584" y="2064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696" name="AutoShape 20"/>
            <p:cNvCxnSpPr>
              <a:cxnSpLocks noChangeShapeType="1"/>
              <a:stCxn id="654346" idx="6"/>
              <a:endCxn id="654354" idx="2"/>
            </p:cNvCxnSpPr>
            <p:nvPr/>
          </p:nvCxnSpPr>
          <p:spPr bwMode="auto">
            <a:xfrm flipV="1">
              <a:off x="830" y="2606"/>
              <a:ext cx="672" cy="19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4357" name="AutoShape 21"/>
            <p:cNvSpPr>
              <a:spLocks noChangeArrowheads="1"/>
            </p:cNvSpPr>
            <p:nvPr/>
          </p:nvSpPr>
          <p:spPr bwMode="auto">
            <a:xfrm>
              <a:off x="2160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4358" name="AutoShape 22"/>
            <p:cNvSpPr>
              <a:spLocks noChangeArrowheads="1"/>
            </p:cNvSpPr>
            <p:nvPr/>
          </p:nvSpPr>
          <p:spPr bwMode="auto">
            <a:xfrm>
              <a:off x="2544" y="192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8699" name="AutoShape 23"/>
            <p:cNvCxnSpPr>
              <a:cxnSpLocks noChangeShapeType="1"/>
              <a:stCxn id="654358" idx="2"/>
              <a:endCxn id="654358" idx="6"/>
            </p:cNvCxnSpPr>
            <p:nvPr/>
          </p:nvCxnSpPr>
          <p:spPr bwMode="auto">
            <a:xfrm rot="10800000" flipH="1" flipV="1">
              <a:off x="2544" y="1968"/>
              <a:ext cx="96" cy="1"/>
            </a:xfrm>
            <a:prstGeom prst="curvedConnector5">
              <a:avLst>
                <a:gd name="adj1" fmla="val -150000"/>
                <a:gd name="adj2" fmla="val -19200009"/>
                <a:gd name="adj3" fmla="val 250000"/>
              </a:avLst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4360" name="Text Box 24"/>
            <p:cNvSpPr txBox="1">
              <a:spLocks noChangeArrowheads="1"/>
            </p:cNvSpPr>
            <p:nvPr/>
          </p:nvSpPr>
          <p:spPr bwMode="auto">
            <a:xfrm>
              <a:off x="960" y="1872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654361" name="Text Box 25"/>
            <p:cNvSpPr txBox="1">
              <a:spLocks noChangeArrowheads="1"/>
            </p:cNvSpPr>
            <p:nvPr/>
          </p:nvSpPr>
          <p:spPr bwMode="auto">
            <a:xfrm>
              <a:off x="52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</a:p>
          </p:txBody>
        </p:sp>
        <p:sp>
          <p:nvSpPr>
            <p:cNvPr id="654362" name="Text Box 26"/>
            <p:cNvSpPr txBox="1">
              <a:spLocks noChangeArrowheads="1"/>
            </p:cNvSpPr>
            <p:nvPr/>
          </p:nvSpPr>
          <p:spPr bwMode="auto">
            <a:xfrm>
              <a:off x="1584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</a:p>
          </p:txBody>
        </p:sp>
        <p:sp>
          <p:nvSpPr>
            <p:cNvPr id="654363" name="Text Box 27"/>
            <p:cNvSpPr txBox="1">
              <a:spLocks noChangeArrowheads="1"/>
            </p:cNvSpPr>
            <p:nvPr/>
          </p:nvSpPr>
          <p:spPr bwMode="auto">
            <a:xfrm>
              <a:off x="2016" y="168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654364" name="Text Box 28"/>
            <p:cNvSpPr txBox="1">
              <a:spLocks noChangeArrowheads="1"/>
            </p:cNvSpPr>
            <p:nvPr/>
          </p:nvSpPr>
          <p:spPr bwMode="auto">
            <a:xfrm>
              <a:off x="3456" y="144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</a:p>
          </p:txBody>
        </p:sp>
        <p:sp>
          <p:nvSpPr>
            <p:cNvPr id="654365" name="Text Box 29"/>
            <p:cNvSpPr txBox="1">
              <a:spLocks noChangeArrowheads="1"/>
            </p:cNvSpPr>
            <p:nvPr/>
          </p:nvSpPr>
          <p:spPr bwMode="auto">
            <a:xfrm>
              <a:off x="4224" y="148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</a:t>
              </a:r>
            </a:p>
          </p:txBody>
        </p:sp>
        <p:sp>
          <p:nvSpPr>
            <p:cNvPr id="654366" name="Text Box 30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</a:t>
              </a:r>
            </a:p>
          </p:txBody>
        </p:sp>
        <p:sp>
          <p:nvSpPr>
            <p:cNvPr id="654367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j</a:t>
              </a:r>
            </a:p>
          </p:txBody>
        </p:sp>
        <p:sp>
          <p:nvSpPr>
            <p:cNvPr id="654368" name="Text Box 32"/>
            <p:cNvSpPr txBox="1">
              <a:spLocks noChangeArrowheads="1"/>
            </p:cNvSpPr>
            <p:nvPr/>
          </p:nvSpPr>
          <p:spPr bwMode="auto">
            <a:xfrm>
              <a:off x="2304" y="244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</a:p>
          </p:txBody>
        </p:sp>
        <p:sp>
          <p:nvSpPr>
            <p:cNvPr id="654369" name="Text Box 33"/>
            <p:cNvSpPr txBox="1">
              <a:spLocks noChangeArrowheads="1"/>
            </p:cNvSpPr>
            <p:nvPr/>
          </p:nvSpPr>
          <p:spPr bwMode="auto">
            <a:xfrm>
              <a:off x="2496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</a:p>
          </p:txBody>
        </p:sp>
      </p:grpSp>
      <p:sp>
        <p:nvSpPr>
          <p:cNvPr id="654370" name="Rectangle 34"/>
          <p:cNvSpPr>
            <a:spLocks noChangeArrowheads="1"/>
          </p:cNvSpPr>
          <p:nvPr/>
        </p:nvSpPr>
        <p:spPr bwMode="auto">
          <a:xfrm>
            <a:off x="228600" y="4724400"/>
            <a:ext cx="876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Result: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There are 9 edges, and the sum of all degrees is 18. This is easy to explain: Each new edge increases the sum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of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degrees by exactly two.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568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39" grpId="0" build="p" autoUpdateAnimBg="0"/>
      <p:bldP spid="654370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5638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 Handshaking Theorem:</a:t>
            </a:r>
            <a:r>
              <a:rPr lang="en-US" sz="2800" dirty="0" smtClean="0">
                <a:sym typeface="Symbol" pitchFamily="18" charset="2"/>
              </a:rPr>
              <a:t> Let G = (V, E) be an undirected graph with e edges. Then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2e = </a:t>
            </a:r>
            <a:r>
              <a:rPr lang="en-US" sz="2800" baseline="-25000" dirty="0" err="1" smtClean="0">
                <a:sym typeface="Symbol" pitchFamily="18" charset="2"/>
              </a:rPr>
              <a:t>vV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deg</a:t>
            </a:r>
            <a:r>
              <a:rPr lang="en-US" sz="2800" dirty="0" smtClean="0">
                <a:sym typeface="Symbol" pitchFamily="18" charset="2"/>
              </a:rPr>
              <a:t>(v)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FF3300"/>
                </a:solidFill>
                <a:sym typeface="Symbol" pitchFamily="18" charset="2"/>
              </a:rPr>
              <a:t>Note:</a:t>
            </a:r>
            <a:r>
              <a:rPr lang="en-US" sz="2800" dirty="0" smtClean="0">
                <a:sym typeface="Symbol" pitchFamily="18" charset="2"/>
              </a:rPr>
              <a:t> This theorem holds even if multiple edges and/or loops are present.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2800" dirty="0" smtClean="0">
                <a:sym typeface="Symbol" pitchFamily="18" charset="2"/>
              </a:rPr>
              <a:t> How many edges are there in a graph  with 10 vertices, each of degree 6?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Solution:</a:t>
            </a:r>
            <a:r>
              <a:rPr lang="en-US" sz="2800" dirty="0" smtClean="0">
                <a:sym typeface="Symbol" pitchFamily="18" charset="2"/>
              </a:rPr>
              <a:t> The sum of the degrees of the vertices is 610 = 60. According to the Handshaking Theorem,    it follows that 2e = 60, so there are 30 edges.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1909D53-F140-4D36-BCAC-A6781ECE812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0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3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Graph Theorems</a:t>
            </a:r>
            <a:endParaRPr lang="en-CA" sz="3600" dirty="0" smtClean="0"/>
          </a:p>
        </p:txBody>
      </p:sp>
      <p:sp>
        <p:nvSpPr>
          <p:cNvPr id="65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28956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Theorem:</a:t>
            </a:r>
            <a:r>
              <a:rPr lang="en-US" sz="2800" smtClean="0">
                <a:sym typeface="Symbol" pitchFamily="18" charset="2"/>
              </a:rPr>
              <a:t> An undirected graph has an even number of vertices of odd degree.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Idea:</a:t>
            </a:r>
            <a:r>
              <a:rPr lang="en-US" sz="2800" smtClean="0">
                <a:sym typeface="Symbol" pitchFamily="18" charset="2"/>
              </a:rPr>
              <a:t> There are three possibilities for adding an edge to connect two vertices in the graph: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Before:			          After: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283F5E9-CB08-4748-9922-172CF4F23E3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228600" y="33528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Both vertices have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even degree</a:t>
            </a:r>
          </a:p>
        </p:txBody>
      </p:sp>
      <p:sp>
        <p:nvSpPr>
          <p:cNvPr id="656389" name="Rectangle 5"/>
          <p:cNvSpPr>
            <a:spLocks noChangeArrowheads="1"/>
          </p:cNvSpPr>
          <p:nvPr/>
        </p:nvSpPr>
        <p:spPr bwMode="auto">
          <a:xfrm>
            <a:off x="228600" y="4343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Both vertices have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odd degree</a:t>
            </a:r>
          </a:p>
        </p:txBody>
      </p:sp>
      <p:sp>
        <p:nvSpPr>
          <p:cNvPr id="656390" name="Rectangle 6"/>
          <p:cNvSpPr>
            <a:spLocks noChangeArrowheads="1"/>
          </p:cNvSpPr>
          <p:nvPr/>
        </p:nvSpPr>
        <p:spPr bwMode="auto">
          <a:xfrm>
            <a:off x="228600" y="53340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vertex has odd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degree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the other even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962400" y="3352800"/>
            <a:ext cx="5181600" cy="990600"/>
            <a:chOff x="2496" y="2112"/>
            <a:chExt cx="3264" cy="624"/>
          </a:xfrm>
        </p:grpSpPr>
        <p:sp>
          <p:nvSpPr>
            <p:cNvPr id="656392" name="Rectangle 8"/>
            <p:cNvSpPr>
              <a:spLocks noChangeArrowheads="1"/>
            </p:cNvSpPr>
            <p:nvPr/>
          </p:nvSpPr>
          <p:spPr bwMode="auto">
            <a:xfrm>
              <a:off x="3072" y="2112"/>
              <a:ext cx="26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Aft>
                  <a:spcPct val="2000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Both vertices have</a:t>
              </a:r>
              <a:b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odd degree</a:t>
              </a:r>
            </a:p>
          </p:txBody>
        </p:sp>
        <p:sp>
          <p:nvSpPr>
            <p:cNvPr id="656393" name="AutoShape 9"/>
            <p:cNvSpPr>
              <a:spLocks noChangeArrowheads="1"/>
            </p:cNvSpPr>
            <p:nvPr/>
          </p:nvSpPr>
          <p:spPr bwMode="auto">
            <a:xfrm>
              <a:off x="2496" y="2304"/>
              <a:ext cx="336" cy="24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2540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62400" y="4343400"/>
            <a:ext cx="5181600" cy="990600"/>
            <a:chOff x="2496" y="2736"/>
            <a:chExt cx="3264" cy="624"/>
          </a:xfrm>
        </p:grpSpPr>
        <p:sp>
          <p:nvSpPr>
            <p:cNvPr id="656395" name="Rectangle 11"/>
            <p:cNvSpPr>
              <a:spLocks noChangeArrowheads="1"/>
            </p:cNvSpPr>
            <p:nvPr/>
          </p:nvSpPr>
          <p:spPr bwMode="auto">
            <a:xfrm>
              <a:off x="3072" y="2736"/>
              <a:ext cx="26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Aft>
                  <a:spcPct val="2000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Both vertices have</a:t>
              </a:r>
              <a:b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even degree</a:t>
              </a:r>
            </a:p>
          </p:txBody>
        </p:sp>
        <p:sp>
          <p:nvSpPr>
            <p:cNvPr id="656396" name="AutoShape 12"/>
            <p:cNvSpPr>
              <a:spLocks noChangeArrowheads="1"/>
            </p:cNvSpPr>
            <p:nvPr/>
          </p:nvSpPr>
          <p:spPr bwMode="auto">
            <a:xfrm>
              <a:off x="2496" y="2928"/>
              <a:ext cx="336" cy="24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2540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962400" y="5334000"/>
            <a:ext cx="5181600" cy="990600"/>
            <a:chOff x="2496" y="3360"/>
            <a:chExt cx="3264" cy="624"/>
          </a:xfrm>
        </p:grpSpPr>
        <p:sp>
          <p:nvSpPr>
            <p:cNvPr id="656398" name="Rectangle 14"/>
            <p:cNvSpPr>
              <a:spLocks noChangeArrowheads="1"/>
            </p:cNvSpPr>
            <p:nvPr/>
          </p:nvSpPr>
          <p:spPr bwMode="auto">
            <a:xfrm>
              <a:off x="3072" y="3360"/>
              <a:ext cx="26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Aft>
                  <a:spcPct val="20000"/>
                </a:spcAft>
                <a:defRPr/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One vertex has even </a:t>
              </a:r>
              <a:r>
                <a:rPr lang="en-US" dirty="0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degree</a:t>
              </a: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, the other odd</a:t>
              </a:r>
            </a:p>
          </p:txBody>
        </p:sp>
        <p:sp>
          <p:nvSpPr>
            <p:cNvPr id="656399" name="AutoShape 15"/>
            <p:cNvSpPr>
              <a:spLocks noChangeArrowheads="1"/>
            </p:cNvSpPr>
            <p:nvPr/>
          </p:nvSpPr>
          <p:spPr bwMode="auto">
            <a:xfrm>
              <a:off x="2496" y="3504"/>
              <a:ext cx="336" cy="24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2540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878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7" grpId="0" build="p" autoUpdateAnimBg="0"/>
      <p:bldP spid="656388" grpId="0" build="p" autoUpdateAnimBg="0"/>
      <p:bldP spid="656389" grpId="0" build="p" autoUpdateAnimBg="0"/>
      <p:bldP spid="656390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Graph Theorems</a:t>
            </a:r>
            <a:endParaRPr lang="en-CA" sz="3600" dirty="0" smtClean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16002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There are two possibilities for adding a loop to a vertex in the graph: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Before:			          After: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F78C805-DA3B-4A5D-A5C0-9F4C8216A5D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57412" name="Rectangle 4"/>
          <p:cNvSpPr>
            <a:spLocks noChangeArrowheads="1"/>
          </p:cNvSpPr>
          <p:nvPr/>
        </p:nvSpPr>
        <p:spPr bwMode="auto">
          <a:xfrm>
            <a:off x="228600" y="25908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 vertex has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even degree</a:t>
            </a:r>
          </a:p>
        </p:txBody>
      </p:sp>
      <p:sp>
        <p:nvSpPr>
          <p:cNvPr id="657413" name="Rectangle 5"/>
          <p:cNvSpPr>
            <a:spLocks noChangeArrowheads="1"/>
          </p:cNvSpPr>
          <p:nvPr/>
        </p:nvSpPr>
        <p:spPr bwMode="auto">
          <a:xfrm>
            <a:off x="228600" y="3581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 vertex has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odd degree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62400" y="2590800"/>
            <a:ext cx="5181600" cy="990600"/>
            <a:chOff x="2496" y="1632"/>
            <a:chExt cx="3264" cy="624"/>
          </a:xfrm>
        </p:grpSpPr>
        <p:sp>
          <p:nvSpPr>
            <p:cNvPr id="657415" name="Rectangle 7"/>
            <p:cNvSpPr>
              <a:spLocks noChangeArrowheads="1"/>
            </p:cNvSpPr>
            <p:nvPr/>
          </p:nvSpPr>
          <p:spPr bwMode="auto">
            <a:xfrm>
              <a:off x="3072" y="1632"/>
              <a:ext cx="26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Aft>
                  <a:spcPct val="2000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vertex has</a:t>
              </a:r>
              <a:b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even degree</a:t>
              </a:r>
            </a:p>
          </p:txBody>
        </p:sp>
        <p:sp>
          <p:nvSpPr>
            <p:cNvPr id="657416" name="AutoShape 8"/>
            <p:cNvSpPr>
              <a:spLocks noChangeArrowheads="1"/>
            </p:cNvSpPr>
            <p:nvPr/>
          </p:nvSpPr>
          <p:spPr bwMode="auto">
            <a:xfrm>
              <a:off x="2496" y="1824"/>
              <a:ext cx="336" cy="24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2540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62400" y="3581400"/>
            <a:ext cx="5181600" cy="990600"/>
            <a:chOff x="2496" y="2256"/>
            <a:chExt cx="3264" cy="624"/>
          </a:xfrm>
        </p:grpSpPr>
        <p:sp>
          <p:nvSpPr>
            <p:cNvPr id="657418" name="Rectangle 10"/>
            <p:cNvSpPr>
              <a:spLocks noChangeArrowheads="1"/>
            </p:cNvSpPr>
            <p:nvPr/>
          </p:nvSpPr>
          <p:spPr bwMode="auto">
            <a:xfrm>
              <a:off x="3072" y="2256"/>
              <a:ext cx="26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Aft>
                  <a:spcPct val="2000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vertex has</a:t>
              </a:r>
              <a:b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odd degree</a:t>
              </a:r>
            </a:p>
          </p:txBody>
        </p:sp>
        <p:sp>
          <p:nvSpPr>
            <p:cNvPr id="657419" name="AutoShape 11"/>
            <p:cNvSpPr>
              <a:spLocks noChangeArrowheads="1"/>
            </p:cNvSpPr>
            <p:nvPr/>
          </p:nvSpPr>
          <p:spPr bwMode="auto">
            <a:xfrm>
              <a:off x="2496" y="2448"/>
              <a:ext cx="336" cy="24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2540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751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build="p" autoUpdateAnimBg="0"/>
      <p:bldP spid="657412" grpId="0" build="p" autoUpdateAnimBg="0"/>
      <p:bldP spid="657413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dirty="0" smtClean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54864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So if there is an even number of vertices of odd degree in the graph, it will still be even after adding an edge.</a:t>
            </a:r>
          </a:p>
          <a:p>
            <a:pPr marL="0" indent="0" eaLnBrk="1" hangingPunct="1">
              <a:lnSpc>
                <a:spcPct val="150000"/>
              </a:lnSpc>
              <a:spcAft>
                <a:spcPct val="20000"/>
              </a:spcAft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150000"/>
              </a:lnSpc>
              <a:spcAft>
                <a:spcPct val="20000"/>
              </a:spcAft>
              <a:defRPr/>
            </a:pPr>
            <a:r>
              <a:rPr lang="en-US" sz="2750" dirty="0" smtClean="0">
                <a:sym typeface="Symbol" pitchFamily="18" charset="2"/>
              </a:rPr>
              <a:t>Therefore, since an undirected graph with </a:t>
            </a:r>
            <a:r>
              <a:rPr lang="en-US" sz="2750" b="1" dirty="0" smtClean="0">
                <a:solidFill>
                  <a:srgbClr val="00FFFF"/>
                </a:solidFill>
                <a:sym typeface="Symbol" pitchFamily="18" charset="2"/>
              </a:rPr>
              <a:t>no edges</a:t>
            </a:r>
            <a:r>
              <a:rPr lang="en-US" sz="2750" dirty="0" smtClean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has an even number of vertices with odd degree (zero), the same must be true for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any</a:t>
            </a:r>
            <a:r>
              <a:rPr lang="en-US" sz="2800" dirty="0" smtClean="0">
                <a:sym typeface="Symbol" pitchFamily="18" charset="2"/>
              </a:rPr>
              <a:t> undirected graph.</a:t>
            </a:r>
            <a:endParaRPr lang="en-US" sz="1600" dirty="0" smtClean="0">
              <a:sym typeface="Symbol" pitchFamily="18" charset="2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67288D6D-C7F6-4D87-B61A-D8CFD159267F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97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5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572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When (u, v) is an edge of the graph G with directed edges, u is said to be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adjacent to</a:t>
            </a:r>
            <a:r>
              <a:rPr lang="en-US" sz="2800" dirty="0" smtClean="0">
                <a:sym typeface="Symbol" pitchFamily="18" charset="2"/>
              </a:rPr>
              <a:t> v, and v is said to be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adjacent from</a:t>
            </a:r>
            <a:r>
              <a:rPr lang="en-US" sz="2800" dirty="0" smtClean="0">
                <a:sym typeface="Symbol" pitchFamily="18" charset="2"/>
              </a:rPr>
              <a:t> u.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The vertex u is called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initial vertex</a:t>
            </a:r>
            <a:r>
              <a:rPr lang="en-US" sz="2800" dirty="0" smtClean="0">
                <a:sym typeface="Symbol" pitchFamily="18" charset="2"/>
              </a:rPr>
              <a:t> of (u, v), and v is called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terminal vertex</a:t>
            </a:r>
            <a:r>
              <a:rPr lang="en-US" sz="2800" dirty="0" smtClean="0">
                <a:sym typeface="Symbol" pitchFamily="18" charset="2"/>
              </a:rPr>
              <a:t> of (u, v).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The initial vertex and terminal vertex of a loop are the same.</a:t>
            </a:r>
            <a:endParaRPr lang="en-US" sz="28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16FC14E-E27C-4971-9732-779DC978F00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59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257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In a graph with directed edges,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in-degree</a:t>
            </a:r>
            <a:r>
              <a:rPr lang="en-US" sz="2800" dirty="0" smtClean="0">
                <a:sym typeface="Symbol" pitchFamily="18" charset="2"/>
              </a:rPr>
              <a:t> of a vertex v, denoted by </a:t>
            </a:r>
            <a:r>
              <a:rPr lang="en-US" sz="2800" b="1" dirty="0" err="1" smtClean="0">
                <a:solidFill>
                  <a:srgbClr val="00FFFF"/>
                </a:solidFill>
                <a:sym typeface="Symbol" pitchFamily="18" charset="2"/>
              </a:rPr>
              <a:t>deg</a:t>
            </a:r>
            <a:r>
              <a:rPr lang="en-US" sz="2800" b="1" baseline="30000" dirty="0" smtClean="0">
                <a:solidFill>
                  <a:srgbClr val="00FFFF"/>
                </a:solidFill>
                <a:sym typeface="Symbol" pitchFamily="18" charset="2"/>
              </a:rPr>
              <a:t>-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(v)</a:t>
            </a:r>
            <a:r>
              <a:rPr lang="en-US" sz="2800" dirty="0" smtClean="0">
                <a:sym typeface="Symbol" pitchFamily="18" charset="2"/>
              </a:rPr>
              <a:t>, is the number of edges with v as their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terminal vertex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out-degree</a:t>
            </a:r>
            <a:r>
              <a:rPr lang="en-US" sz="2800" dirty="0" smtClean="0">
                <a:sym typeface="Symbol" pitchFamily="18" charset="2"/>
              </a:rPr>
              <a:t> of v, denoted by </a:t>
            </a:r>
            <a:r>
              <a:rPr lang="en-US" sz="2800" b="1" dirty="0" err="1" smtClean="0">
                <a:solidFill>
                  <a:srgbClr val="00FFFF"/>
                </a:solidFill>
                <a:sym typeface="Symbol" pitchFamily="18" charset="2"/>
              </a:rPr>
              <a:t>deg</a:t>
            </a:r>
            <a:r>
              <a:rPr lang="en-US" sz="2800" b="1" baseline="30000" dirty="0" smtClean="0">
                <a:solidFill>
                  <a:srgbClr val="00FFFF"/>
                </a:solidFill>
                <a:sym typeface="Symbol" pitchFamily="18" charset="2"/>
              </a:rPr>
              <a:t>+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(v)</a:t>
            </a:r>
            <a:r>
              <a:rPr lang="en-US" sz="2800" dirty="0" smtClean="0">
                <a:sym typeface="Symbol" pitchFamily="18" charset="2"/>
              </a:rPr>
              <a:t>, is the number of edges with v as their initial vertex.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Question:</a:t>
            </a:r>
            <a:r>
              <a:rPr lang="en-US" sz="2800" dirty="0" smtClean="0">
                <a:sym typeface="Symbol" pitchFamily="18" charset="2"/>
              </a:rPr>
              <a:t> How does adding a loop to a vertex change the in-degree and out-degree of that vertex?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Answer:</a:t>
            </a:r>
            <a:r>
              <a:rPr lang="en-US" sz="2800" dirty="0" smtClean="0">
                <a:sym typeface="Symbol" pitchFamily="18" charset="2"/>
              </a:rPr>
              <a:t> It increases both the in-degree and the  out-degree by one.</a:t>
            </a:r>
            <a:endParaRPr lang="en-US" sz="28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BA7A61B-8653-4275-A97B-FDF83E1285C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3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3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1066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3200" b="1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3200" smtClean="0">
                <a:sym typeface="Symbol" pitchFamily="18" charset="2"/>
              </a:rPr>
              <a:t> What are the in-degrees and out-degrees of the vertices a, b, c, d in this graph:</a:t>
            </a:r>
            <a:endParaRPr lang="en-US" sz="32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181FDEC-F5C3-46E6-9A64-68ABF17D18F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667000"/>
            <a:ext cx="3352800" cy="2652713"/>
            <a:chOff x="1680" y="1680"/>
            <a:chExt cx="2112" cy="1671"/>
          </a:xfrm>
        </p:grpSpPr>
        <p:cxnSp>
          <p:nvCxnSpPr>
            <p:cNvPr id="7180" name="AutoShape 5"/>
            <p:cNvCxnSpPr>
              <a:cxnSpLocks noChangeShapeType="1"/>
              <a:stCxn id="661516" idx="6"/>
              <a:endCxn id="661520" idx="2"/>
            </p:cNvCxnSpPr>
            <p:nvPr/>
          </p:nvCxnSpPr>
          <p:spPr bwMode="auto">
            <a:xfrm>
              <a:off x="2016" y="1872"/>
              <a:ext cx="1440" cy="0"/>
            </a:xfrm>
            <a:prstGeom prst="straightConnector1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81" name="AutoShape 6"/>
            <p:cNvCxnSpPr>
              <a:cxnSpLocks noChangeShapeType="1"/>
              <a:stCxn id="661516" idx="4"/>
              <a:endCxn id="661526" idx="0"/>
            </p:cNvCxnSpPr>
            <p:nvPr/>
          </p:nvCxnSpPr>
          <p:spPr bwMode="auto">
            <a:xfrm>
              <a:off x="1968" y="1920"/>
              <a:ext cx="0" cy="1248"/>
            </a:xfrm>
            <a:prstGeom prst="straightConnector1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82" name="AutoShape 7"/>
            <p:cNvCxnSpPr>
              <a:cxnSpLocks noChangeShapeType="1"/>
              <a:stCxn id="661520" idx="3"/>
              <a:endCxn id="661526" idx="6"/>
            </p:cNvCxnSpPr>
            <p:nvPr/>
          </p:nvCxnSpPr>
          <p:spPr bwMode="auto">
            <a:xfrm rot="5400000">
              <a:off x="2088" y="1834"/>
              <a:ext cx="1310" cy="1454"/>
            </a:xfrm>
            <a:prstGeom prst="curvedConnector2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83" name="AutoShape 8"/>
            <p:cNvCxnSpPr>
              <a:cxnSpLocks noChangeShapeType="1"/>
              <a:stCxn id="661523" idx="1"/>
              <a:endCxn id="661516" idx="5"/>
            </p:cNvCxnSpPr>
            <p:nvPr/>
          </p:nvCxnSpPr>
          <p:spPr bwMode="auto">
            <a:xfrm flipH="1" flipV="1">
              <a:off x="2002" y="1906"/>
              <a:ext cx="1468" cy="1276"/>
            </a:xfrm>
            <a:prstGeom prst="straightConnector1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84" name="AutoShape 9"/>
            <p:cNvCxnSpPr>
              <a:cxnSpLocks noChangeShapeType="1"/>
              <a:stCxn id="661523" idx="0"/>
              <a:endCxn id="661520" idx="4"/>
            </p:cNvCxnSpPr>
            <p:nvPr/>
          </p:nvCxnSpPr>
          <p:spPr bwMode="auto">
            <a:xfrm flipV="1">
              <a:off x="3504" y="1920"/>
              <a:ext cx="0" cy="1248"/>
            </a:xfrm>
            <a:prstGeom prst="straightConnector1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85" name="AutoShape 10"/>
            <p:cNvCxnSpPr>
              <a:cxnSpLocks noChangeShapeType="1"/>
              <a:stCxn id="661526" idx="7"/>
              <a:endCxn id="661520" idx="2"/>
            </p:cNvCxnSpPr>
            <p:nvPr/>
          </p:nvCxnSpPr>
          <p:spPr bwMode="auto">
            <a:xfrm rot="-5400000">
              <a:off x="2074" y="1800"/>
              <a:ext cx="1310" cy="1454"/>
            </a:xfrm>
            <a:prstGeom prst="curvedConnector2">
              <a:avLst/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7186" name="Group 11"/>
            <p:cNvGrpSpPr>
              <a:grpSpLocks/>
            </p:cNvGrpSpPr>
            <p:nvPr/>
          </p:nvGrpSpPr>
          <p:grpSpPr bwMode="auto">
            <a:xfrm>
              <a:off x="1680" y="1680"/>
              <a:ext cx="336" cy="327"/>
              <a:chOff x="1632" y="1392"/>
              <a:chExt cx="336" cy="327"/>
            </a:xfrm>
          </p:grpSpPr>
          <p:sp>
            <p:nvSpPr>
              <p:cNvPr id="661516" name="AutoShape 12"/>
              <p:cNvSpPr>
                <a:spLocks noChangeArrowheads="1"/>
              </p:cNvSpPr>
              <p:nvPr/>
            </p:nvSpPr>
            <p:spPr bwMode="auto">
              <a:xfrm>
                <a:off x="1872" y="153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1517" name="Text Box 13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a</a:t>
                </a:r>
              </a:p>
            </p:txBody>
          </p:sp>
        </p:grpSp>
        <p:cxnSp>
          <p:nvCxnSpPr>
            <p:cNvPr id="7187" name="AutoShape 14"/>
            <p:cNvCxnSpPr>
              <a:cxnSpLocks noChangeShapeType="1"/>
            </p:cNvCxnSpPr>
            <p:nvPr/>
          </p:nvCxnSpPr>
          <p:spPr bwMode="auto">
            <a:xfrm flipH="1" flipV="1">
              <a:off x="3504" y="1824"/>
              <a:ext cx="48" cy="48"/>
            </a:xfrm>
            <a:prstGeom prst="curvedConnector4">
              <a:avLst>
                <a:gd name="adj1" fmla="val -339583"/>
                <a:gd name="adj2" fmla="val 500000"/>
              </a:avLst>
            </a:prstGeom>
            <a:ln>
              <a:solidFill>
                <a:srgbClr val="66FF33"/>
              </a:solidFill>
              <a:headEnd/>
              <a:tailEnd type="triangle" w="med" len="med"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7188" name="Group 15"/>
            <p:cNvGrpSpPr>
              <a:grpSpLocks/>
            </p:cNvGrpSpPr>
            <p:nvPr/>
          </p:nvGrpSpPr>
          <p:grpSpPr bwMode="auto">
            <a:xfrm>
              <a:off x="3456" y="1824"/>
              <a:ext cx="336" cy="327"/>
              <a:chOff x="3408" y="1536"/>
              <a:chExt cx="336" cy="327"/>
            </a:xfrm>
          </p:grpSpPr>
          <p:sp>
            <p:nvSpPr>
              <p:cNvPr id="661520" name="AutoShape 16"/>
              <p:cNvSpPr>
                <a:spLocks noChangeArrowheads="1"/>
              </p:cNvSpPr>
              <p:nvPr/>
            </p:nvSpPr>
            <p:spPr bwMode="auto">
              <a:xfrm>
                <a:off x="3408" y="153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1521" name="Text Box 17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b</a:t>
                </a:r>
              </a:p>
            </p:txBody>
          </p:sp>
        </p:grpSp>
        <p:grpSp>
          <p:nvGrpSpPr>
            <p:cNvPr id="7189" name="Group 18"/>
            <p:cNvGrpSpPr>
              <a:grpSpLocks/>
            </p:cNvGrpSpPr>
            <p:nvPr/>
          </p:nvGrpSpPr>
          <p:grpSpPr bwMode="auto">
            <a:xfrm>
              <a:off x="3456" y="3024"/>
              <a:ext cx="336" cy="327"/>
              <a:chOff x="3408" y="2736"/>
              <a:chExt cx="336" cy="327"/>
            </a:xfrm>
          </p:grpSpPr>
          <p:sp>
            <p:nvSpPr>
              <p:cNvPr id="661523" name="AutoShape 19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1524" name="Text Box 20"/>
              <p:cNvSpPr txBox="1">
                <a:spLocks noChangeArrowheads="1"/>
              </p:cNvSpPr>
              <p:nvPr/>
            </p:nvSpPr>
            <p:spPr bwMode="auto">
              <a:xfrm>
                <a:off x="3504" y="27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c</a:t>
                </a:r>
              </a:p>
            </p:txBody>
          </p:sp>
        </p:grpSp>
        <p:grpSp>
          <p:nvGrpSpPr>
            <p:cNvPr id="7190" name="Group 21"/>
            <p:cNvGrpSpPr>
              <a:grpSpLocks/>
            </p:cNvGrpSpPr>
            <p:nvPr/>
          </p:nvGrpSpPr>
          <p:grpSpPr bwMode="auto">
            <a:xfrm>
              <a:off x="1680" y="3024"/>
              <a:ext cx="336" cy="327"/>
              <a:chOff x="1632" y="2736"/>
              <a:chExt cx="336" cy="327"/>
            </a:xfrm>
          </p:grpSpPr>
          <p:sp>
            <p:nvSpPr>
              <p:cNvPr id="661526" name="AutoShape 22"/>
              <p:cNvSpPr>
                <a:spLocks noChangeArrowheads="1"/>
              </p:cNvSpPr>
              <p:nvPr/>
            </p:nvSpPr>
            <p:spPr bwMode="auto">
              <a:xfrm>
                <a:off x="1872" y="2880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1527" name="Text Box 23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d</a:t>
                </a:r>
              </a:p>
            </p:txBody>
          </p:sp>
        </p:grpSp>
      </p:grpSp>
      <p:sp>
        <p:nvSpPr>
          <p:cNvPr id="661528" name="Rectangle 24"/>
          <p:cNvSpPr>
            <a:spLocks noChangeArrowheads="1"/>
          </p:cNvSpPr>
          <p:nvPr/>
        </p:nvSpPr>
        <p:spPr bwMode="auto">
          <a:xfrm>
            <a:off x="381000" y="24384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(a) = 1</a:t>
            </a:r>
          </a:p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(a) = 2</a:t>
            </a:r>
            <a:endParaRPr lang="en-US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1529" name="Rectangle 25"/>
          <p:cNvSpPr>
            <a:spLocks noChangeArrowheads="1"/>
          </p:cNvSpPr>
          <p:nvPr/>
        </p:nvSpPr>
        <p:spPr bwMode="auto">
          <a:xfrm>
            <a:off x="6324600" y="24384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(b) = 4</a:t>
            </a:r>
          </a:p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(b) = 2</a:t>
            </a:r>
            <a:endParaRPr lang="en-US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1530" name="Rectangle 26"/>
          <p:cNvSpPr>
            <a:spLocks noChangeArrowheads="1"/>
          </p:cNvSpPr>
          <p:nvPr/>
        </p:nvSpPr>
        <p:spPr bwMode="auto">
          <a:xfrm>
            <a:off x="381000" y="45720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(d) = 2</a:t>
            </a:r>
          </a:p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(d) = 1</a:t>
            </a:r>
            <a:endParaRPr lang="en-US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1531" name="Rectangle 27"/>
          <p:cNvSpPr>
            <a:spLocks noChangeArrowheads="1"/>
          </p:cNvSpPr>
          <p:nvPr/>
        </p:nvSpPr>
        <p:spPr bwMode="auto">
          <a:xfrm>
            <a:off x="6324600" y="45720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(c) = 0</a:t>
            </a:r>
          </a:p>
          <a:p>
            <a:pPr>
              <a:spcBef>
                <a:spcPct val="0"/>
              </a:spcBef>
              <a:spcAft>
                <a:spcPct val="2000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deg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(c) = 2</a:t>
            </a:r>
            <a:endParaRPr lang="en-US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913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1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1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1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1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1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1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1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1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1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1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7" grpId="0" build="p" autoUpdateAnimBg="0"/>
      <p:bldP spid="661528" grpId="0" build="p" autoUpdateAnimBg="0"/>
      <p:bldP spid="661529" grpId="0" build="p" autoUpdateAnimBg="0"/>
      <p:bldP spid="661530" grpId="0" build="p" autoUpdateAnimBg="0"/>
      <p:bldP spid="661531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Graph Terminology</a:t>
            </a:r>
            <a:endParaRPr lang="en-CA" sz="3600" smtClean="0"/>
          </a:p>
        </p:txBody>
      </p:sp>
      <p:sp>
        <p:nvSpPr>
          <p:cNvPr id="66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4953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Theorem:</a:t>
            </a:r>
            <a:r>
              <a:rPr lang="en-US" sz="2800" smtClean="0">
                <a:sym typeface="Symbol" pitchFamily="18" charset="2"/>
              </a:rPr>
              <a:t> Let G = (V, E) be a graph with directed edges. Then: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</a:t>
            </a:r>
            <a:r>
              <a:rPr lang="en-US" sz="2800" baseline="-25000" smtClean="0">
                <a:sym typeface="Symbol" pitchFamily="18" charset="2"/>
              </a:rPr>
              <a:t>vV</a:t>
            </a:r>
            <a:r>
              <a:rPr lang="en-US" sz="2800" smtClean="0">
                <a:sym typeface="Symbol" pitchFamily="18" charset="2"/>
              </a:rPr>
              <a:t> deg</a:t>
            </a:r>
            <a:r>
              <a:rPr lang="en-US" sz="2800" baseline="30000" smtClean="0">
                <a:sym typeface="Symbol" pitchFamily="18" charset="2"/>
              </a:rPr>
              <a:t>-</a:t>
            </a:r>
            <a:r>
              <a:rPr lang="en-US" sz="2800" smtClean="0">
                <a:sym typeface="Symbol" pitchFamily="18" charset="2"/>
              </a:rPr>
              <a:t>(v) = </a:t>
            </a:r>
            <a:r>
              <a:rPr lang="en-US" sz="2800" baseline="-25000" smtClean="0">
                <a:sym typeface="Symbol" pitchFamily="18" charset="2"/>
              </a:rPr>
              <a:t>vV</a:t>
            </a:r>
            <a:r>
              <a:rPr lang="en-US" sz="2800" smtClean="0">
                <a:sym typeface="Symbol" pitchFamily="18" charset="2"/>
              </a:rPr>
              <a:t> deg</a:t>
            </a:r>
            <a:r>
              <a:rPr lang="en-US" sz="2800" baseline="30000" smtClean="0">
                <a:sym typeface="Symbol" pitchFamily="18" charset="2"/>
              </a:rPr>
              <a:t>+</a:t>
            </a:r>
            <a:r>
              <a:rPr lang="en-US" sz="2800" smtClean="0">
                <a:sym typeface="Symbol" pitchFamily="18" charset="2"/>
              </a:rPr>
              <a:t>(v) = |E|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smtClean="0">
                <a:sym typeface="Symbol" pitchFamily="18" charset="2"/>
              </a:rPr>
              <a:t>This is easy to see, because every new edge  increases both the sum of in-degrees and the sum of out-degrees by one.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39E1442-580D-40E4-8D2A-4A2DA50768C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7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915400" cy="5943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Imagine that we have a relation R that represents all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train connections</a:t>
            </a:r>
            <a:r>
              <a:rPr lang="en-US" sz="2800" dirty="0" smtClean="0">
                <a:sym typeface="Symbol" pitchFamily="18" charset="2"/>
              </a:rPr>
              <a:t> in the US.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For example, if (Boston, Philadelphia) is in R, then there is 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direct</a:t>
            </a:r>
            <a:r>
              <a:rPr lang="en-US" sz="2800" dirty="0" smtClean="0">
                <a:sym typeface="Symbol" pitchFamily="18" charset="2"/>
              </a:rPr>
              <a:t> train connection from Boston to Philadelphia.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750" dirty="0" smtClean="0">
                <a:sym typeface="Symbol" pitchFamily="18" charset="2"/>
              </a:rPr>
              <a:t>If R contains (Boston, Philadelphia) and (Philadelphia, </a:t>
            </a:r>
            <a:r>
              <a:rPr lang="en-US" sz="2800" dirty="0" smtClean="0">
                <a:sym typeface="Symbol" pitchFamily="18" charset="2"/>
              </a:rPr>
              <a:t>Washington), there is an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indirect </a:t>
            </a:r>
            <a:r>
              <a:rPr lang="en-US" sz="2800" dirty="0" smtClean="0">
                <a:sym typeface="Symbol" pitchFamily="18" charset="2"/>
              </a:rPr>
              <a:t>connection from Boston to Washington.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Because there are indirect connections, it is not </a:t>
            </a:r>
            <a:r>
              <a:rPr lang="en-US" sz="2750" dirty="0" smtClean="0">
                <a:sym typeface="Symbol" pitchFamily="18" charset="2"/>
              </a:rPr>
              <a:t>possible by just looking at R to determine which cities </a:t>
            </a:r>
            <a:r>
              <a:rPr lang="en-US" sz="2800" dirty="0" smtClean="0">
                <a:sym typeface="Symbol" pitchFamily="18" charset="2"/>
              </a:rPr>
              <a:t>are connected by trains.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The transitive closure of R contains exactly those pairs of cities that are connected,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either directly        or indirectly</a:t>
            </a:r>
            <a:r>
              <a:rPr lang="en-US" sz="2800" dirty="0" smtClean="0">
                <a:sym typeface="Symbol" pitchFamily="18" charset="2"/>
              </a:rPr>
              <a:t>.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FF6F83F-C194-4D93-82A3-154F9263AC3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8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Special Graphs</a:t>
            </a:r>
            <a:endParaRPr lang="en-CA" sz="3600" smtClean="0"/>
          </a:p>
        </p:txBody>
      </p:sp>
      <p:sp>
        <p:nvSpPr>
          <p:cNvPr id="6635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1905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complete graph</a:t>
            </a:r>
            <a:r>
              <a:rPr lang="en-US" sz="2800" smtClean="0">
                <a:sym typeface="Symbol" pitchFamily="18" charset="2"/>
              </a:rPr>
              <a:t> on n vertices, denoted by K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, is the simple graph that contains exactly one edge between each pair of distinct vertices.</a:t>
            </a: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FD45FDA-806C-4E79-8E4A-382CA3C5FC9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63556" name="AutoShape 4"/>
          <p:cNvSpPr>
            <a:spLocks noChangeArrowheads="1"/>
          </p:cNvSpPr>
          <p:nvPr/>
        </p:nvSpPr>
        <p:spPr bwMode="auto">
          <a:xfrm>
            <a:off x="762000" y="4800600"/>
            <a:ext cx="152400" cy="1524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3733800"/>
            <a:ext cx="152400" cy="1219200"/>
            <a:chOff x="1056" y="2352"/>
            <a:chExt cx="96" cy="768"/>
          </a:xfrm>
        </p:grpSpPr>
        <p:sp>
          <p:nvSpPr>
            <p:cNvPr id="663558" name="AutoShape 6"/>
            <p:cNvSpPr>
              <a:spLocks noChangeArrowheads="1"/>
            </p:cNvSpPr>
            <p:nvPr/>
          </p:nvSpPr>
          <p:spPr bwMode="auto">
            <a:xfrm>
              <a:off x="105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59" name="AutoShape 7"/>
            <p:cNvSpPr>
              <a:spLocks noChangeArrowheads="1"/>
            </p:cNvSpPr>
            <p:nvPr/>
          </p:nvSpPr>
          <p:spPr bwMode="auto">
            <a:xfrm>
              <a:off x="1056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9266" name="AutoShape 8"/>
            <p:cNvCxnSpPr>
              <a:cxnSpLocks noChangeShapeType="1"/>
              <a:stCxn id="663558" idx="0"/>
              <a:endCxn id="663559" idx="4"/>
            </p:cNvCxnSpPr>
            <p:nvPr/>
          </p:nvCxnSpPr>
          <p:spPr bwMode="auto">
            <a:xfrm flipV="1">
              <a:off x="1104" y="2448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14600" y="3733800"/>
            <a:ext cx="1371600" cy="1219200"/>
            <a:chOff x="1584" y="2352"/>
            <a:chExt cx="864" cy="768"/>
          </a:xfrm>
        </p:grpSpPr>
        <p:sp>
          <p:nvSpPr>
            <p:cNvPr id="663562" name="AutoShape 10"/>
            <p:cNvSpPr>
              <a:spLocks noChangeArrowheads="1"/>
            </p:cNvSpPr>
            <p:nvPr/>
          </p:nvSpPr>
          <p:spPr bwMode="auto">
            <a:xfrm>
              <a:off x="1584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63" name="AutoShape 11"/>
            <p:cNvSpPr>
              <a:spLocks noChangeArrowheads="1"/>
            </p:cNvSpPr>
            <p:nvPr/>
          </p:nvSpPr>
          <p:spPr bwMode="auto">
            <a:xfrm>
              <a:off x="235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64" name="AutoShape 12"/>
            <p:cNvSpPr>
              <a:spLocks noChangeArrowheads="1"/>
            </p:cNvSpPr>
            <p:nvPr/>
          </p:nvSpPr>
          <p:spPr bwMode="auto">
            <a:xfrm>
              <a:off x="1968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9261" name="AutoShape 13"/>
            <p:cNvCxnSpPr>
              <a:cxnSpLocks noChangeShapeType="1"/>
              <a:stCxn id="663562" idx="7"/>
              <a:endCxn id="663564" idx="3"/>
            </p:cNvCxnSpPr>
            <p:nvPr/>
          </p:nvCxnSpPr>
          <p:spPr bwMode="auto">
            <a:xfrm flipV="1">
              <a:off x="1666" y="2434"/>
              <a:ext cx="316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2" name="AutoShape 14"/>
            <p:cNvCxnSpPr>
              <a:cxnSpLocks noChangeShapeType="1"/>
              <a:stCxn id="663562" idx="6"/>
              <a:endCxn id="663563" idx="2"/>
            </p:cNvCxnSpPr>
            <p:nvPr/>
          </p:nvCxnSpPr>
          <p:spPr bwMode="auto">
            <a:xfrm>
              <a:off x="1680" y="3072"/>
              <a:ext cx="67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3" name="AutoShape 15"/>
            <p:cNvCxnSpPr>
              <a:cxnSpLocks noChangeShapeType="1"/>
              <a:stCxn id="663563" idx="1"/>
              <a:endCxn id="663564" idx="5"/>
            </p:cNvCxnSpPr>
            <p:nvPr/>
          </p:nvCxnSpPr>
          <p:spPr bwMode="auto">
            <a:xfrm flipH="1" flipV="1">
              <a:off x="2050" y="2434"/>
              <a:ext cx="316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48200" y="3733800"/>
            <a:ext cx="1295400" cy="1219200"/>
            <a:chOff x="2928" y="2352"/>
            <a:chExt cx="816" cy="768"/>
          </a:xfrm>
        </p:grpSpPr>
        <p:sp>
          <p:nvSpPr>
            <p:cNvPr id="663569" name="AutoShape 17"/>
            <p:cNvSpPr>
              <a:spLocks noChangeArrowheads="1"/>
            </p:cNvSpPr>
            <p:nvPr/>
          </p:nvSpPr>
          <p:spPr bwMode="auto">
            <a:xfrm>
              <a:off x="2928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70" name="AutoShape 18"/>
            <p:cNvSpPr>
              <a:spLocks noChangeArrowheads="1"/>
            </p:cNvSpPr>
            <p:nvPr/>
          </p:nvSpPr>
          <p:spPr bwMode="auto">
            <a:xfrm>
              <a:off x="3648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71" name="AutoShape 19"/>
            <p:cNvSpPr>
              <a:spLocks noChangeArrowheads="1"/>
            </p:cNvSpPr>
            <p:nvPr/>
          </p:nvSpPr>
          <p:spPr bwMode="auto">
            <a:xfrm>
              <a:off x="2928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72" name="AutoShape 20"/>
            <p:cNvSpPr>
              <a:spLocks noChangeArrowheads="1"/>
            </p:cNvSpPr>
            <p:nvPr/>
          </p:nvSpPr>
          <p:spPr bwMode="auto">
            <a:xfrm>
              <a:off x="3648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9252" name="AutoShape 21"/>
            <p:cNvCxnSpPr>
              <a:cxnSpLocks noChangeShapeType="1"/>
              <a:stCxn id="663569" idx="0"/>
              <a:endCxn id="663571" idx="4"/>
            </p:cNvCxnSpPr>
            <p:nvPr/>
          </p:nvCxnSpPr>
          <p:spPr bwMode="auto">
            <a:xfrm flipV="1">
              <a:off x="2976" y="2448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3" name="AutoShape 22"/>
            <p:cNvCxnSpPr>
              <a:cxnSpLocks noChangeShapeType="1"/>
              <a:stCxn id="663571" idx="6"/>
              <a:endCxn id="663572" idx="2"/>
            </p:cNvCxnSpPr>
            <p:nvPr/>
          </p:nvCxnSpPr>
          <p:spPr bwMode="auto">
            <a:xfrm>
              <a:off x="3024" y="2400"/>
              <a:ext cx="62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4" name="AutoShape 23"/>
            <p:cNvCxnSpPr>
              <a:cxnSpLocks noChangeShapeType="1"/>
              <a:stCxn id="663572" idx="4"/>
              <a:endCxn id="663570" idx="0"/>
            </p:cNvCxnSpPr>
            <p:nvPr/>
          </p:nvCxnSpPr>
          <p:spPr bwMode="auto">
            <a:xfrm>
              <a:off x="3696" y="2448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5" name="AutoShape 24"/>
            <p:cNvCxnSpPr>
              <a:cxnSpLocks noChangeShapeType="1"/>
              <a:stCxn id="663569" idx="6"/>
              <a:endCxn id="663570" idx="2"/>
            </p:cNvCxnSpPr>
            <p:nvPr/>
          </p:nvCxnSpPr>
          <p:spPr bwMode="auto">
            <a:xfrm>
              <a:off x="3024" y="3072"/>
              <a:ext cx="62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6" name="AutoShape 25"/>
            <p:cNvCxnSpPr>
              <a:cxnSpLocks noChangeShapeType="1"/>
              <a:stCxn id="663569" idx="7"/>
              <a:endCxn id="663572" idx="3"/>
            </p:cNvCxnSpPr>
            <p:nvPr/>
          </p:nvCxnSpPr>
          <p:spPr bwMode="auto">
            <a:xfrm flipV="1">
              <a:off x="3010" y="2434"/>
              <a:ext cx="652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7" name="AutoShape 26"/>
            <p:cNvCxnSpPr>
              <a:cxnSpLocks noChangeShapeType="1"/>
              <a:stCxn id="663571" idx="5"/>
              <a:endCxn id="663570" idx="1"/>
            </p:cNvCxnSpPr>
            <p:nvPr/>
          </p:nvCxnSpPr>
          <p:spPr bwMode="auto">
            <a:xfrm>
              <a:off x="3010" y="2434"/>
              <a:ext cx="652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705600" y="3352800"/>
            <a:ext cx="1676400" cy="1600200"/>
            <a:chOff x="4224" y="2112"/>
            <a:chExt cx="1056" cy="1008"/>
          </a:xfrm>
        </p:grpSpPr>
        <p:sp>
          <p:nvSpPr>
            <p:cNvPr id="663580" name="AutoShape 28"/>
            <p:cNvSpPr>
              <a:spLocks noChangeArrowheads="1"/>
            </p:cNvSpPr>
            <p:nvPr/>
          </p:nvSpPr>
          <p:spPr bwMode="auto">
            <a:xfrm>
              <a:off x="441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81" name="AutoShape 29"/>
            <p:cNvSpPr>
              <a:spLocks noChangeArrowheads="1"/>
            </p:cNvSpPr>
            <p:nvPr/>
          </p:nvSpPr>
          <p:spPr bwMode="auto">
            <a:xfrm>
              <a:off x="499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82" name="AutoShape 30"/>
            <p:cNvSpPr>
              <a:spLocks noChangeArrowheads="1"/>
            </p:cNvSpPr>
            <p:nvPr/>
          </p:nvSpPr>
          <p:spPr bwMode="auto">
            <a:xfrm>
              <a:off x="422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83" name="AutoShape 31"/>
            <p:cNvSpPr>
              <a:spLocks noChangeArrowheads="1"/>
            </p:cNvSpPr>
            <p:nvPr/>
          </p:nvSpPr>
          <p:spPr bwMode="auto">
            <a:xfrm>
              <a:off x="518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3584" name="AutoShape 32"/>
            <p:cNvSpPr>
              <a:spLocks noChangeArrowheads="1"/>
            </p:cNvSpPr>
            <p:nvPr/>
          </p:nvSpPr>
          <p:spPr bwMode="auto">
            <a:xfrm>
              <a:off x="4704" y="211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9238" name="AutoShape 33"/>
            <p:cNvCxnSpPr>
              <a:cxnSpLocks noChangeShapeType="1"/>
              <a:stCxn id="663582" idx="4"/>
              <a:endCxn id="663580" idx="1"/>
            </p:cNvCxnSpPr>
            <p:nvPr/>
          </p:nvCxnSpPr>
          <p:spPr bwMode="auto">
            <a:xfrm>
              <a:off x="4272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9" name="AutoShape 34"/>
            <p:cNvCxnSpPr>
              <a:cxnSpLocks noChangeShapeType="1"/>
              <a:stCxn id="663580" idx="6"/>
              <a:endCxn id="663581" idx="2"/>
            </p:cNvCxnSpPr>
            <p:nvPr/>
          </p:nvCxnSpPr>
          <p:spPr bwMode="auto">
            <a:xfrm>
              <a:off x="4512" y="3072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0" name="AutoShape 35"/>
            <p:cNvCxnSpPr>
              <a:cxnSpLocks noChangeShapeType="1"/>
              <a:stCxn id="663581" idx="7"/>
              <a:endCxn id="663583" idx="4"/>
            </p:cNvCxnSpPr>
            <p:nvPr/>
          </p:nvCxnSpPr>
          <p:spPr bwMode="auto">
            <a:xfrm flipV="1">
              <a:off x="507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1" name="AutoShape 36"/>
            <p:cNvCxnSpPr>
              <a:cxnSpLocks noChangeShapeType="1"/>
              <a:stCxn id="663583" idx="1"/>
              <a:endCxn id="663584" idx="5"/>
            </p:cNvCxnSpPr>
            <p:nvPr/>
          </p:nvCxnSpPr>
          <p:spPr bwMode="auto">
            <a:xfrm flipH="1" flipV="1">
              <a:off x="478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2" name="AutoShape 37"/>
            <p:cNvCxnSpPr>
              <a:cxnSpLocks noChangeShapeType="1"/>
              <a:stCxn id="663582" idx="7"/>
              <a:endCxn id="663584" idx="3"/>
            </p:cNvCxnSpPr>
            <p:nvPr/>
          </p:nvCxnSpPr>
          <p:spPr bwMode="auto">
            <a:xfrm flipV="1">
              <a:off x="430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3" name="AutoShape 38"/>
            <p:cNvCxnSpPr>
              <a:cxnSpLocks noChangeShapeType="1"/>
              <a:stCxn id="663584" idx="4"/>
              <a:endCxn id="663580" idx="0"/>
            </p:cNvCxnSpPr>
            <p:nvPr/>
          </p:nvCxnSpPr>
          <p:spPr bwMode="auto">
            <a:xfrm flipH="1">
              <a:off x="4464" y="2208"/>
              <a:ext cx="288" cy="8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4" name="AutoShape 39"/>
            <p:cNvCxnSpPr>
              <a:cxnSpLocks noChangeShapeType="1"/>
              <a:stCxn id="663584" idx="4"/>
              <a:endCxn id="663581" idx="1"/>
            </p:cNvCxnSpPr>
            <p:nvPr/>
          </p:nvCxnSpPr>
          <p:spPr bwMode="auto">
            <a:xfrm>
              <a:off x="4752" y="2208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5" name="AutoShape 40"/>
            <p:cNvCxnSpPr>
              <a:cxnSpLocks noChangeShapeType="1"/>
              <a:stCxn id="663582" idx="6"/>
              <a:endCxn id="663583" idx="2"/>
            </p:cNvCxnSpPr>
            <p:nvPr/>
          </p:nvCxnSpPr>
          <p:spPr bwMode="auto">
            <a:xfrm>
              <a:off x="4320" y="2544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6" name="AutoShape 41"/>
            <p:cNvCxnSpPr>
              <a:cxnSpLocks noChangeShapeType="1"/>
              <a:stCxn id="663582" idx="5"/>
              <a:endCxn id="663581" idx="1"/>
            </p:cNvCxnSpPr>
            <p:nvPr/>
          </p:nvCxnSpPr>
          <p:spPr bwMode="auto">
            <a:xfrm>
              <a:off x="4306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7" name="AutoShape 42"/>
            <p:cNvCxnSpPr>
              <a:cxnSpLocks noChangeShapeType="1"/>
              <a:stCxn id="663580" idx="7"/>
              <a:endCxn id="663583" idx="3"/>
            </p:cNvCxnSpPr>
            <p:nvPr/>
          </p:nvCxnSpPr>
          <p:spPr bwMode="auto">
            <a:xfrm flipV="1">
              <a:off x="4498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63595" name="Text Box 43"/>
          <p:cNvSpPr txBox="1">
            <a:spLocks noChangeArrowheads="1"/>
          </p:cNvSpPr>
          <p:nvPr/>
        </p:nvSpPr>
        <p:spPr bwMode="auto">
          <a:xfrm>
            <a:off x="609600" y="5105400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63596" name="Text Box 44"/>
          <p:cNvSpPr txBox="1">
            <a:spLocks noChangeArrowheads="1"/>
          </p:cNvSpPr>
          <p:nvPr/>
        </p:nvSpPr>
        <p:spPr bwMode="auto">
          <a:xfrm>
            <a:off x="1447800" y="5105400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63597" name="Text Box 45"/>
          <p:cNvSpPr txBox="1">
            <a:spLocks noChangeArrowheads="1"/>
          </p:cNvSpPr>
          <p:nvPr/>
        </p:nvSpPr>
        <p:spPr bwMode="auto">
          <a:xfrm>
            <a:off x="2895600" y="5105400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663598" name="Text Box 46"/>
          <p:cNvSpPr txBox="1">
            <a:spLocks noChangeArrowheads="1"/>
          </p:cNvSpPr>
          <p:nvPr/>
        </p:nvSpPr>
        <p:spPr bwMode="auto">
          <a:xfrm>
            <a:off x="5029200" y="5105400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663599" name="Text Box 47"/>
          <p:cNvSpPr txBox="1">
            <a:spLocks noChangeArrowheads="1"/>
          </p:cNvSpPr>
          <p:nvPr/>
        </p:nvSpPr>
        <p:spPr bwMode="auto">
          <a:xfrm>
            <a:off x="7239000" y="5105400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093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3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3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3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3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3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3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5" grpId="0" build="p" autoUpdateAnimBg="0"/>
      <p:bldP spid="663556" grpId="0" animBg="1"/>
      <p:bldP spid="663595" grpId="0" autoUpdateAnimBg="0"/>
      <p:bldP spid="663596" grpId="0" autoUpdateAnimBg="0"/>
      <p:bldP spid="663597" grpId="0" autoUpdateAnimBg="0"/>
      <p:bldP spid="663598" grpId="0" autoUpdateAnimBg="0"/>
      <p:bldP spid="663599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Special Graphs</a:t>
            </a:r>
            <a:endParaRPr lang="en-CA" sz="3600" smtClean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1905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cycle</a:t>
            </a:r>
            <a:r>
              <a:rPr lang="en-US" sz="2800" smtClean="0">
                <a:sym typeface="Symbol" pitchFamily="18" charset="2"/>
              </a:rPr>
              <a:t> C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, n  3, consists of n vertices v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, v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, …, v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and edges {v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, v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}, {v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, v</a:t>
            </a:r>
            <a:r>
              <a:rPr lang="en-US" sz="2800" baseline="-25000" smtClean="0">
                <a:sym typeface="Symbol" pitchFamily="18" charset="2"/>
              </a:rPr>
              <a:t>3</a:t>
            </a:r>
            <a:r>
              <a:rPr lang="en-US" sz="2800" smtClean="0">
                <a:sym typeface="Symbol" pitchFamily="18" charset="2"/>
              </a:rPr>
              <a:t>}, …, {v</a:t>
            </a:r>
            <a:r>
              <a:rPr lang="en-US" sz="2800" baseline="-25000" smtClean="0">
                <a:sym typeface="Symbol" pitchFamily="18" charset="2"/>
              </a:rPr>
              <a:t>n-1</a:t>
            </a:r>
            <a:r>
              <a:rPr lang="en-US" sz="2800" smtClean="0">
                <a:sym typeface="Symbol" pitchFamily="18" charset="2"/>
              </a:rPr>
              <a:t>, v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}, {v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, v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}.</a:t>
            </a: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AE3C107-B9B6-48E9-9C08-74271B3D85E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3581400"/>
            <a:ext cx="1371600" cy="1219200"/>
            <a:chOff x="302" y="2366"/>
            <a:chExt cx="864" cy="768"/>
          </a:xfrm>
        </p:grpSpPr>
        <p:sp>
          <p:nvSpPr>
            <p:cNvPr id="664581" name="AutoShape 5"/>
            <p:cNvSpPr>
              <a:spLocks noChangeArrowheads="1"/>
            </p:cNvSpPr>
            <p:nvPr/>
          </p:nvSpPr>
          <p:spPr bwMode="auto">
            <a:xfrm>
              <a:off x="302" y="303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82" name="AutoShape 6"/>
            <p:cNvSpPr>
              <a:spLocks noChangeArrowheads="1"/>
            </p:cNvSpPr>
            <p:nvPr/>
          </p:nvSpPr>
          <p:spPr bwMode="auto">
            <a:xfrm>
              <a:off x="1070" y="303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83" name="AutoShape 7"/>
            <p:cNvSpPr>
              <a:spLocks noChangeArrowheads="1"/>
            </p:cNvSpPr>
            <p:nvPr/>
          </p:nvSpPr>
          <p:spPr bwMode="auto">
            <a:xfrm>
              <a:off x="686" y="236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0288" name="AutoShape 8"/>
            <p:cNvCxnSpPr>
              <a:cxnSpLocks noChangeShapeType="1"/>
              <a:stCxn id="664581" idx="7"/>
              <a:endCxn id="664583" idx="3"/>
            </p:cNvCxnSpPr>
            <p:nvPr/>
          </p:nvCxnSpPr>
          <p:spPr bwMode="auto">
            <a:xfrm flipV="1">
              <a:off x="384" y="2448"/>
              <a:ext cx="316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9" name="AutoShape 9"/>
            <p:cNvCxnSpPr>
              <a:cxnSpLocks noChangeShapeType="1"/>
              <a:stCxn id="664581" idx="6"/>
              <a:endCxn id="664582" idx="2"/>
            </p:cNvCxnSpPr>
            <p:nvPr/>
          </p:nvCxnSpPr>
          <p:spPr bwMode="auto">
            <a:xfrm>
              <a:off x="398" y="3086"/>
              <a:ext cx="67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0" name="AutoShape 10"/>
            <p:cNvCxnSpPr>
              <a:cxnSpLocks noChangeShapeType="1"/>
              <a:stCxn id="664582" idx="1"/>
              <a:endCxn id="664583" idx="5"/>
            </p:cNvCxnSpPr>
            <p:nvPr/>
          </p:nvCxnSpPr>
          <p:spPr bwMode="auto">
            <a:xfrm flipH="1" flipV="1">
              <a:off x="768" y="2448"/>
              <a:ext cx="316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590800" y="3581400"/>
            <a:ext cx="1295400" cy="1219200"/>
            <a:chOff x="1646" y="2366"/>
            <a:chExt cx="816" cy="768"/>
          </a:xfrm>
        </p:grpSpPr>
        <p:sp>
          <p:nvSpPr>
            <p:cNvPr id="664588" name="AutoShape 12"/>
            <p:cNvSpPr>
              <a:spLocks noChangeArrowheads="1"/>
            </p:cNvSpPr>
            <p:nvPr/>
          </p:nvSpPr>
          <p:spPr bwMode="auto">
            <a:xfrm>
              <a:off x="1646" y="303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89" name="AutoShape 13"/>
            <p:cNvSpPr>
              <a:spLocks noChangeArrowheads="1"/>
            </p:cNvSpPr>
            <p:nvPr/>
          </p:nvSpPr>
          <p:spPr bwMode="auto">
            <a:xfrm>
              <a:off x="2366" y="303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90" name="AutoShape 14"/>
            <p:cNvSpPr>
              <a:spLocks noChangeArrowheads="1"/>
            </p:cNvSpPr>
            <p:nvPr/>
          </p:nvSpPr>
          <p:spPr bwMode="auto">
            <a:xfrm>
              <a:off x="1646" y="236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91" name="AutoShape 15"/>
            <p:cNvSpPr>
              <a:spLocks noChangeArrowheads="1"/>
            </p:cNvSpPr>
            <p:nvPr/>
          </p:nvSpPr>
          <p:spPr bwMode="auto">
            <a:xfrm>
              <a:off x="2366" y="236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0281" name="AutoShape 16"/>
            <p:cNvCxnSpPr>
              <a:cxnSpLocks noChangeShapeType="1"/>
              <a:stCxn id="664588" idx="0"/>
              <a:endCxn id="664590" idx="4"/>
            </p:cNvCxnSpPr>
            <p:nvPr/>
          </p:nvCxnSpPr>
          <p:spPr bwMode="auto">
            <a:xfrm flipV="1">
              <a:off x="1694" y="2462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2" name="AutoShape 17"/>
            <p:cNvCxnSpPr>
              <a:cxnSpLocks noChangeShapeType="1"/>
              <a:stCxn id="664590" idx="6"/>
              <a:endCxn id="664591" idx="2"/>
            </p:cNvCxnSpPr>
            <p:nvPr/>
          </p:nvCxnSpPr>
          <p:spPr bwMode="auto">
            <a:xfrm>
              <a:off x="1742" y="2414"/>
              <a:ext cx="62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3" name="AutoShape 18"/>
            <p:cNvCxnSpPr>
              <a:cxnSpLocks noChangeShapeType="1"/>
              <a:stCxn id="664591" idx="4"/>
              <a:endCxn id="664589" idx="0"/>
            </p:cNvCxnSpPr>
            <p:nvPr/>
          </p:nvCxnSpPr>
          <p:spPr bwMode="auto">
            <a:xfrm>
              <a:off x="2414" y="2462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4" name="AutoShape 19"/>
            <p:cNvCxnSpPr>
              <a:cxnSpLocks noChangeShapeType="1"/>
              <a:stCxn id="664588" idx="6"/>
              <a:endCxn id="664589" idx="2"/>
            </p:cNvCxnSpPr>
            <p:nvPr/>
          </p:nvCxnSpPr>
          <p:spPr bwMode="auto">
            <a:xfrm>
              <a:off x="1742" y="3086"/>
              <a:ext cx="62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702175" y="3200400"/>
            <a:ext cx="1600200" cy="1577975"/>
            <a:chOff x="2976" y="2126"/>
            <a:chExt cx="1008" cy="994"/>
          </a:xfrm>
        </p:grpSpPr>
        <p:sp>
          <p:nvSpPr>
            <p:cNvPr id="664597" name="AutoShape 21"/>
            <p:cNvSpPr>
              <a:spLocks noChangeArrowheads="1"/>
            </p:cNvSpPr>
            <p:nvPr/>
          </p:nvSpPr>
          <p:spPr bwMode="auto">
            <a:xfrm>
              <a:off x="3168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98" name="AutoShape 22"/>
            <p:cNvSpPr>
              <a:spLocks noChangeArrowheads="1"/>
            </p:cNvSpPr>
            <p:nvPr/>
          </p:nvSpPr>
          <p:spPr bwMode="auto">
            <a:xfrm>
              <a:off x="369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599" name="AutoShape 23"/>
            <p:cNvSpPr>
              <a:spLocks noChangeArrowheads="1"/>
            </p:cNvSpPr>
            <p:nvPr/>
          </p:nvSpPr>
          <p:spPr bwMode="auto">
            <a:xfrm>
              <a:off x="2976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600" name="AutoShape 24"/>
            <p:cNvSpPr>
              <a:spLocks noChangeArrowheads="1"/>
            </p:cNvSpPr>
            <p:nvPr/>
          </p:nvSpPr>
          <p:spPr bwMode="auto">
            <a:xfrm>
              <a:off x="3888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601" name="AutoShape 25"/>
            <p:cNvSpPr>
              <a:spLocks noChangeArrowheads="1"/>
            </p:cNvSpPr>
            <p:nvPr/>
          </p:nvSpPr>
          <p:spPr bwMode="auto">
            <a:xfrm>
              <a:off x="3422" y="212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0272" name="AutoShape 26"/>
            <p:cNvCxnSpPr>
              <a:cxnSpLocks noChangeShapeType="1"/>
              <a:stCxn id="664599" idx="4"/>
              <a:endCxn id="664597" idx="1"/>
            </p:cNvCxnSpPr>
            <p:nvPr/>
          </p:nvCxnSpPr>
          <p:spPr bwMode="auto">
            <a:xfrm>
              <a:off x="302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3" name="AutoShape 27"/>
            <p:cNvCxnSpPr>
              <a:cxnSpLocks noChangeShapeType="1"/>
              <a:stCxn id="664597" idx="6"/>
              <a:endCxn id="664598" idx="2"/>
            </p:cNvCxnSpPr>
            <p:nvPr/>
          </p:nvCxnSpPr>
          <p:spPr bwMode="auto">
            <a:xfrm>
              <a:off x="3264" y="3072"/>
              <a:ext cx="43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4" name="AutoShape 28"/>
            <p:cNvCxnSpPr>
              <a:cxnSpLocks noChangeShapeType="1"/>
              <a:stCxn id="664598" idx="7"/>
              <a:endCxn id="664600" idx="4"/>
            </p:cNvCxnSpPr>
            <p:nvPr/>
          </p:nvCxnSpPr>
          <p:spPr bwMode="auto">
            <a:xfrm flipV="1">
              <a:off x="3778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5" name="AutoShape 29"/>
            <p:cNvCxnSpPr>
              <a:cxnSpLocks noChangeShapeType="1"/>
              <a:stCxn id="664600" idx="1"/>
              <a:endCxn id="664601" idx="5"/>
            </p:cNvCxnSpPr>
            <p:nvPr/>
          </p:nvCxnSpPr>
          <p:spPr bwMode="auto">
            <a:xfrm flipH="1" flipV="1">
              <a:off x="3504" y="2208"/>
              <a:ext cx="398" cy="30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6" name="AutoShape 30"/>
            <p:cNvCxnSpPr>
              <a:cxnSpLocks noChangeShapeType="1"/>
              <a:stCxn id="664599" idx="7"/>
              <a:endCxn id="664601" idx="3"/>
            </p:cNvCxnSpPr>
            <p:nvPr/>
          </p:nvCxnSpPr>
          <p:spPr bwMode="auto">
            <a:xfrm flipV="1">
              <a:off x="3058" y="2208"/>
              <a:ext cx="378" cy="30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911975" y="3254375"/>
            <a:ext cx="1600200" cy="1524000"/>
            <a:chOff x="4368" y="2160"/>
            <a:chExt cx="1008" cy="960"/>
          </a:xfrm>
        </p:grpSpPr>
        <p:sp>
          <p:nvSpPr>
            <p:cNvPr id="664608" name="AutoShape 32"/>
            <p:cNvSpPr>
              <a:spLocks noChangeArrowheads="1"/>
            </p:cNvSpPr>
            <p:nvPr/>
          </p:nvSpPr>
          <p:spPr bwMode="auto">
            <a:xfrm>
              <a:off x="4608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609" name="AutoShape 33"/>
            <p:cNvSpPr>
              <a:spLocks noChangeArrowheads="1"/>
            </p:cNvSpPr>
            <p:nvPr/>
          </p:nvSpPr>
          <p:spPr bwMode="auto">
            <a:xfrm>
              <a:off x="5040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610" name="AutoShape 34"/>
            <p:cNvSpPr>
              <a:spLocks noChangeArrowheads="1"/>
            </p:cNvSpPr>
            <p:nvPr/>
          </p:nvSpPr>
          <p:spPr bwMode="auto">
            <a:xfrm>
              <a:off x="4368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611" name="AutoShape 35"/>
            <p:cNvSpPr>
              <a:spLocks noChangeArrowheads="1"/>
            </p:cNvSpPr>
            <p:nvPr/>
          </p:nvSpPr>
          <p:spPr bwMode="auto">
            <a:xfrm>
              <a:off x="5280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4612" name="AutoShape 36"/>
            <p:cNvSpPr>
              <a:spLocks noChangeArrowheads="1"/>
            </p:cNvSpPr>
            <p:nvPr/>
          </p:nvSpPr>
          <p:spPr bwMode="auto">
            <a:xfrm>
              <a:off x="4608" y="21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0260" name="AutoShape 37"/>
            <p:cNvCxnSpPr>
              <a:cxnSpLocks noChangeShapeType="1"/>
              <a:stCxn id="664610" idx="4"/>
              <a:endCxn id="664608" idx="1"/>
            </p:cNvCxnSpPr>
            <p:nvPr/>
          </p:nvCxnSpPr>
          <p:spPr bwMode="auto">
            <a:xfrm>
              <a:off x="4416" y="2688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1" name="AutoShape 38"/>
            <p:cNvCxnSpPr>
              <a:cxnSpLocks noChangeShapeType="1"/>
              <a:stCxn id="664608" idx="6"/>
              <a:endCxn id="664609" idx="2"/>
            </p:cNvCxnSpPr>
            <p:nvPr/>
          </p:nvCxnSpPr>
          <p:spPr bwMode="auto">
            <a:xfrm>
              <a:off x="4704" y="3072"/>
              <a:ext cx="336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2" name="AutoShape 39"/>
            <p:cNvCxnSpPr>
              <a:cxnSpLocks noChangeShapeType="1"/>
              <a:stCxn id="664609" idx="7"/>
              <a:endCxn id="664611" idx="4"/>
            </p:cNvCxnSpPr>
            <p:nvPr/>
          </p:nvCxnSpPr>
          <p:spPr bwMode="auto">
            <a:xfrm flipV="1">
              <a:off x="5122" y="2688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3" name="AutoShape 40"/>
            <p:cNvCxnSpPr>
              <a:cxnSpLocks noChangeShapeType="1"/>
              <a:stCxn id="664611" idx="0"/>
              <a:endCxn id="664618" idx="5"/>
            </p:cNvCxnSpPr>
            <p:nvPr/>
          </p:nvCxnSpPr>
          <p:spPr bwMode="auto">
            <a:xfrm flipH="1" flipV="1">
              <a:off x="5122" y="2242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4" name="AutoShape 41"/>
            <p:cNvCxnSpPr>
              <a:cxnSpLocks noChangeShapeType="1"/>
              <a:stCxn id="664610" idx="0"/>
              <a:endCxn id="664612" idx="3"/>
            </p:cNvCxnSpPr>
            <p:nvPr/>
          </p:nvCxnSpPr>
          <p:spPr bwMode="auto">
            <a:xfrm flipV="1">
              <a:off x="4416" y="2242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4618" name="AutoShape 42"/>
            <p:cNvSpPr>
              <a:spLocks noChangeArrowheads="1"/>
            </p:cNvSpPr>
            <p:nvPr/>
          </p:nvSpPr>
          <p:spPr bwMode="auto">
            <a:xfrm>
              <a:off x="5040" y="21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0266" name="AutoShape 43"/>
            <p:cNvCxnSpPr>
              <a:cxnSpLocks noChangeShapeType="1"/>
              <a:stCxn id="664612" idx="6"/>
              <a:endCxn id="664618" idx="2"/>
            </p:cNvCxnSpPr>
            <p:nvPr/>
          </p:nvCxnSpPr>
          <p:spPr bwMode="auto">
            <a:xfrm>
              <a:off x="4704" y="2208"/>
              <a:ext cx="336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64620" name="Text Box 44"/>
          <p:cNvSpPr txBox="1">
            <a:spLocks noChangeArrowheads="1"/>
          </p:cNvSpPr>
          <p:nvPr/>
        </p:nvSpPr>
        <p:spPr bwMode="auto">
          <a:xfrm>
            <a:off x="892175" y="5083175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2949575" y="5083175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664622" name="Text Box 46"/>
          <p:cNvSpPr txBox="1">
            <a:spLocks noChangeArrowheads="1"/>
          </p:cNvSpPr>
          <p:nvPr/>
        </p:nvSpPr>
        <p:spPr bwMode="auto">
          <a:xfrm>
            <a:off x="5235575" y="5083175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664623" name="Text Box 47"/>
          <p:cNvSpPr txBox="1">
            <a:spLocks noChangeArrowheads="1"/>
          </p:cNvSpPr>
          <p:nvPr/>
        </p:nvSpPr>
        <p:spPr bwMode="auto">
          <a:xfrm>
            <a:off x="7445375" y="5083175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9020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4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4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4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4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4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4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4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4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9" grpId="0" build="p" autoUpdateAnimBg="0"/>
      <p:bldP spid="664620" grpId="0" autoUpdateAnimBg="0"/>
      <p:bldP spid="664621" grpId="0" autoUpdateAnimBg="0"/>
      <p:bldP spid="664622" grpId="0" autoUpdateAnimBg="0"/>
      <p:bldP spid="664623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Special Graphs</a:t>
            </a:r>
            <a:endParaRPr lang="en-CA" sz="3600" smtClean="0"/>
          </a:p>
        </p:txBody>
      </p:sp>
      <p:sp>
        <p:nvSpPr>
          <p:cNvPr id="6656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19050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We obtain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wheel</a:t>
            </a:r>
            <a:r>
              <a:rPr lang="en-US" sz="2800" smtClean="0">
                <a:sym typeface="Symbol" pitchFamily="18" charset="2"/>
              </a:rPr>
              <a:t> W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when we add an additional vertex to the cycle C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, for n  3, and connect this new vertex to each of the n vertices in C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by adding new edges.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3CEAED7E-61DB-4E26-81CE-1886044AA97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892175" y="5083175"/>
            <a:ext cx="860425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2949575" y="5083175"/>
            <a:ext cx="784225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665606" name="Text Box 6"/>
          <p:cNvSpPr txBox="1">
            <a:spLocks noChangeArrowheads="1"/>
          </p:cNvSpPr>
          <p:nvPr/>
        </p:nvSpPr>
        <p:spPr bwMode="auto">
          <a:xfrm>
            <a:off x="5235575" y="5083175"/>
            <a:ext cx="784225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665607" name="Text Box 7"/>
          <p:cNvSpPr txBox="1">
            <a:spLocks noChangeArrowheads="1"/>
          </p:cNvSpPr>
          <p:nvPr/>
        </p:nvSpPr>
        <p:spPr bwMode="auto">
          <a:xfrm>
            <a:off x="7445375" y="5083175"/>
            <a:ext cx="784225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57200" y="3581400"/>
            <a:ext cx="1371600" cy="1219200"/>
            <a:chOff x="288" y="2256"/>
            <a:chExt cx="864" cy="768"/>
          </a:xfrm>
        </p:grpSpPr>
        <p:sp>
          <p:nvSpPr>
            <p:cNvPr id="665609" name="AutoShape 9"/>
            <p:cNvSpPr>
              <a:spLocks noChangeArrowheads="1"/>
            </p:cNvSpPr>
            <p:nvPr/>
          </p:nvSpPr>
          <p:spPr bwMode="auto">
            <a:xfrm>
              <a:off x="288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10" name="AutoShape 10"/>
            <p:cNvSpPr>
              <a:spLocks noChangeArrowheads="1"/>
            </p:cNvSpPr>
            <p:nvPr/>
          </p:nvSpPr>
          <p:spPr bwMode="auto">
            <a:xfrm>
              <a:off x="1056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11" name="AutoShape 11"/>
            <p:cNvSpPr>
              <a:spLocks noChangeArrowheads="1"/>
            </p:cNvSpPr>
            <p:nvPr/>
          </p:nvSpPr>
          <p:spPr bwMode="auto">
            <a:xfrm>
              <a:off x="672" y="225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30" name="AutoShape 12"/>
            <p:cNvCxnSpPr>
              <a:cxnSpLocks noChangeShapeType="1"/>
              <a:stCxn id="665609" idx="7"/>
              <a:endCxn id="665611" idx="3"/>
            </p:cNvCxnSpPr>
            <p:nvPr/>
          </p:nvCxnSpPr>
          <p:spPr bwMode="auto">
            <a:xfrm flipV="1">
              <a:off x="370" y="2338"/>
              <a:ext cx="316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31" name="AutoShape 13"/>
            <p:cNvCxnSpPr>
              <a:cxnSpLocks noChangeShapeType="1"/>
              <a:stCxn id="665609" idx="6"/>
              <a:endCxn id="665610" idx="2"/>
            </p:cNvCxnSpPr>
            <p:nvPr/>
          </p:nvCxnSpPr>
          <p:spPr bwMode="auto">
            <a:xfrm>
              <a:off x="384" y="2976"/>
              <a:ext cx="67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32" name="AutoShape 14"/>
            <p:cNvCxnSpPr>
              <a:cxnSpLocks noChangeShapeType="1"/>
              <a:stCxn id="665610" idx="1"/>
              <a:endCxn id="665611" idx="5"/>
            </p:cNvCxnSpPr>
            <p:nvPr/>
          </p:nvCxnSpPr>
          <p:spPr bwMode="auto">
            <a:xfrm flipH="1" flipV="1">
              <a:off x="754" y="2338"/>
              <a:ext cx="316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615" name="AutoShape 15"/>
            <p:cNvSpPr>
              <a:spLocks noChangeArrowheads="1"/>
            </p:cNvSpPr>
            <p:nvPr/>
          </p:nvSpPr>
          <p:spPr bwMode="auto">
            <a:xfrm>
              <a:off x="672" y="268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34" name="AutoShape 16"/>
            <p:cNvCxnSpPr>
              <a:cxnSpLocks noChangeShapeType="1"/>
              <a:stCxn id="665609" idx="6"/>
              <a:endCxn id="665615" idx="3"/>
            </p:cNvCxnSpPr>
            <p:nvPr/>
          </p:nvCxnSpPr>
          <p:spPr bwMode="auto">
            <a:xfrm flipV="1">
              <a:off x="384" y="2770"/>
              <a:ext cx="302" cy="20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35" name="AutoShape 17"/>
            <p:cNvCxnSpPr>
              <a:cxnSpLocks noChangeShapeType="1"/>
              <a:stCxn id="665610" idx="2"/>
              <a:endCxn id="665615" idx="5"/>
            </p:cNvCxnSpPr>
            <p:nvPr/>
          </p:nvCxnSpPr>
          <p:spPr bwMode="auto">
            <a:xfrm flipH="1" flipV="1">
              <a:off x="754" y="2770"/>
              <a:ext cx="302" cy="20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36" name="AutoShape 18"/>
            <p:cNvCxnSpPr>
              <a:cxnSpLocks noChangeShapeType="1"/>
              <a:stCxn id="665615" idx="0"/>
              <a:endCxn id="665611" idx="4"/>
            </p:cNvCxnSpPr>
            <p:nvPr/>
          </p:nvCxnSpPr>
          <p:spPr bwMode="auto">
            <a:xfrm flipV="1">
              <a:off x="720" y="2352"/>
              <a:ext cx="0" cy="33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590800" y="3581400"/>
            <a:ext cx="1295400" cy="1219200"/>
            <a:chOff x="1632" y="2256"/>
            <a:chExt cx="816" cy="768"/>
          </a:xfrm>
        </p:grpSpPr>
        <p:sp>
          <p:nvSpPr>
            <p:cNvPr id="665620" name="AutoShape 20"/>
            <p:cNvSpPr>
              <a:spLocks noChangeArrowheads="1"/>
            </p:cNvSpPr>
            <p:nvPr/>
          </p:nvSpPr>
          <p:spPr bwMode="auto">
            <a:xfrm>
              <a:off x="1632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21" name="AutoShape 21"/>
            <p:cNvSpPr>
              <a:spLocks noChangeArrowheads="1"/>
            </p:cNvSpPr>
            <p:nvPr/>
          </p:nvSpPr>
          <p:spPr bwMode="auto">
            <a:xfrm>
              <a:off x="2352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22" name="AutoShape 22"/>
            <p:cNvSpPr>
              <a:spLocks noChangeArrowheads="1"/>
            </p:cNvSpPr>
            <p:nvPr/>
          </p:nvSpPr>
          <p:spPr bwMode="auto">
            <a:xfrm>
              <a:off x="1632" y="225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23" name="AutoShape 23"/>
            <p:cNvSpPr>
              <a:spLocks noChangeArrowheads="1"/>
            </p:cNvSpPr>
            <p:nvPr/>
          </p:nvSpPr>
          <p:spPr bwMode="auto">
            <a:xfrm>
              <a:off x="2352" y="225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18" name="AutoShape 24"/>
            <p:cNvCxnSpPr>
              <a:cxnSpLocks noChangeShapeType="1"/>
              <a:stCxn id="665620" idx="0"/>
              <a:endCxn id="665622" idx="4"/>
            </p:cNvCxnSpPr>
            <p:nvPr/>
          </p:nvCxnSpPr>
          <p:spPr bwMode="auto">
            <a:xfrm flipV="1">
              <a:off x="1680" y="2352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19" name="AutoShape 25"/>
            <p:cNvCxnSpPr>
              <a:cxnSpLocks noChangeShapeType="1"/>
              <a:stCxn id="665622" idx="6"/>
              <a:endCxn id="665623" idx="2"/>
            </p:cNvCxnSpPr>
            <p:nvPr/>
          </p:nvCxnSpPr>
          <p:spPr bwMode="auto">
            <a:xfrm>
              <a:off x="1728" y="2304"/>
              <a:ext cx="62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20" name="AutoShape 26"/>
            <p:cNvCxnSpPr>
              <a:cxnSpLocks noChangeShapeType="1"/>
              <a:stCxn id="665623" idx="4"/>
              <a:endCxn id="665621" idx="0"/>
            </p:cNvCxnSpPr>
            <p:nvPr/>
          </p:nvCxnSpPr>
          <p:spPr bwMode="auto">
            <a:xfrm>
              <a:off x="2400" y="2352"/>
              <a:ext cx="0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21" name="AutoShape 27"/>
            <p:cNvCxnSpPr>
              <a:cxnSpLocks noChangeShapeType="1"/>
              <a:stCxn id="665620" idx="6"/>
              <a:endCxn id="665621" idx="2"/>
            </p:cNvCxnSpPr>
            <p:nvPr/>
          </p:nvCxnSpPr>
          <p:spPr bwMode="auto">
            <a:xfrm>
              <a:off x="1728" y="2976"/>
              <a:ext cx="62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628" name="AutoShape 28"/>
            <p:cNvSpPr>
              <a:spLocks noChangeArrowheads="1"/>
            </p:cNvSpPr>
            <p:nvPr/>
          </p:nvSpPr>
          <p:spPr bwMode="auto">
            <a:xfrm>
              <a:off x="1986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23" name="AutoShape 29"/>
            <p:cNvCxnSpPr>
              <a:cxnSpLocks noChangeShapeType="1"/>
              <a:stCxn id="665620" idx="7"/>
              <a:endCxn id="665628" idx="3"/>
            </p:cNvCxnSpPr>
            <p:nvPr/>
          </p:nvCxnSpPr>
          <p:spPr bwMode="auto">
            <a:xfrm flipV="1">
              <a:off x="1714" y="2674"/>
              <a:ext cx="286" cy="26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24" name="AutoShape 30"/>
            <p:cNvCxnSpPr>
              <a:cxnSpLocks noChangeShapeType="1"/>
              <a:stCxn id="665628" idx="1"/>
              <a:endCxn id="665622" idx="5"/>
            </p:cNvCxnSpPr>
            <p:nvPr/>
          </p:nvCxnSpPr>
          <p:spPr bwMode="auto">
            <a:xfrm flipH="1" flipV="1">
              <a:off x="1714" y="2338"/>
              <a:ext cx="286" cy="26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25" name="AutoShape 31"/>
            <p:cNvCxnSpPr>
              <a:cxnSpLocks noChangeShapeType="1"/>
              <a:stCxn id="665628" idx="7"/>
              <a:endCxn id="665623" idx="3"/>
            </p:cNvCxnSpPr>
            <p:nvPr/>
          </p:nvCxnSpPr>
          <p:spPr bwMode="auto">
            <a:xfrm flipV="1">
              <a:off x="2068" y="2338"/>
              <a:ext cx="298" cy="26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26" name="AutoShape 32"/>
            <p:cNvCxnSpPr>
              <a:cxnSpLocks noChangeShapeType="1"/>
              <a:stCxn id="665628" idx="5"/>
              <a:endCxn id="665621" idx="1"/>
            </p:cNvCxnSpPr>
            <p:nvPr/>
          </p:nvCxnSpPr>
          <p:spPr bwMode="auto">
            <a:xfrm>
              <a:off x="2068" y="2674"/>
              <a:ext cx="298" cy="26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4702175" y="3200400"/>
            <a:ext cx="1600200" cy="1577975"/>
            <a:chOff x="2962" y="2016"/>
            <a:chExt cx="1008" cy="994"/>
          </a:xfrm>
        </p:grpSpPr>
        <p:sp>
          <p:nvSpPr>
            <p:cNvPr id="665634" name="AutoShape 34"/>
            <p:cNvSpPr>
              <a:spLocks noChangeArrowheads="1"/>
            </p:cNvSpPr>
            <p:nvPr/>
          </p:nvSpPr>
          <p:spPr bwMode="auto">
            <a:xfrm>
              <a:off x="3154" y="291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35" name="AutoShape 35"/>
            <p:cNvSpPr>
              <a:spLocks noChangeArrowheads="1"/>
            </p:cNvSpPr>
            <p:nvPr/>
          </p:nvSpPr>
          <p:spPr bwMode="auto">
            <a:xfrm>
              <a:off x="3682" y="291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36" name="AutoShape 36"/>
            <p:cNvSpPr>
              <a:spLocks noChangeArrowheads="1"/>
            </p:cNvSpPr>
            <p:nvPr/>
          </p:nvSpPr>
          <p:spPr bwMode="auto">
            <a:xfrm>
              <a:off x="2962" y="238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37" name="AutoShape 37"/>
            <p:cNvSpPr>
              <a:spLocks noChangeArrowheads="1"/>
            </p:cNvSpPr>
            <p:nvPr/>
          </p:nvSpPr>
          <p:spPr bwMode="auto">
            <a:xfrm>
              <a:off x="3874" y="238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38" name="AutoShape 38"/>
            <p:cNvSpPr>
              <a:spLocks noChangeArrowheads="1"/>
            </p:cNvSpPr>
            <p:nvPr/>
          </p:nvSpPr>
          <p:spPr bwMode="auto">
            <a:xfrm>
              <a:off x="3408" y="201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03" name="AutoShape 39"/>
            <p:cNvCxnSpPr>
              <a:cxnSpLocks noChangeShapeType="1"/>
              <a:stCxn id="665636" idx="4"/>
              <a:endCxn id="665634" idx="1"/>
            </p:cNvCxnSpPr>
            <p:nvPr/>
          </p:nvCxnSpPr>
          <p:spPr bwMode="auto">
            <a:xfrm>
              <a:off x="3010" y="248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04" name="AutoShape 40"/>
            <p:cNvCxnSpPr>
              <a:cxnSpLocks noChangeShapeType="1"/>
              <a:stCxn id="665634" idx="6"/>
              <a:endCxn id="665635" idx="2"/>
            </p:cNvCxnSpPr>
            <p:nvPr/>
          </p:nvCxnSpPr>
          <p:spPr bwMode="auto">
            <a:xfrm>
              <a:off x="3250" y="2962"/>
              <a:ext cx="43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05" name="AutoShape 41"/>
            <p:cNvCxnSpPr>
              <a:cxnSpLocks noChangeShapeType="1"/>
              <a:stCxn id="665635" idx="7"/>
              <a:endCxn id="665637" idx="4"/>
            </p:cNvCxnSpPr>
            <p:nvPr/>
          </p:nvCxnSpPr>
          <p:spPr bwMode="auto">
            <a:xfrm flipV="1">
              <a:off x="3764" y="248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06" name="AutoShape 42"/>
            <p:cNvCxnSpPr>
              <a:cxnSpLocks noChangeShapeType="1"/>
              <a:stCxn id="665637" idx="1"/>
              <a:endCxn id="665638" idx="5"/>
            </p:cNvCxnSpPr>
            <p:nvPr/>
          </p:nvCxnSpPr>
          <p:spPr bwMode="auto">
            <a:xfrm flipH="1" flipV="1">
              <a:off x="3490" y="2098"/>
              <a:ext cx="398" cy="30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07" name="AutoShape 43"/>
            <p:cNvCxnSpPr>
              <a:cxnSpLocks noChangeShapeType="1"/>
              <a:stCxn id="665636" idx="7"/>
              <a:endCxn id="665638" idx="3"/>
            </p:cNvCxnSpPr>
            <p:nvPr/>
          </p:nvCxnSpPr>
          <p:spPr bwMode="auto">
            <a:xfrm flipV="1">
              <a:off x="3044" y="2098"/>
              <a:ext cx="378" cy="30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644" name="AutoShape 44"/>
            <p:cNvSpPr>
              <a:spLocks noChangeArrowheads="1"/>
            </p:cNvSpPr>
            <p:nvPr/>
          </p:nvSpPr>
          <p:spPr bwMode="auto">
            <a:xfrm>
              <a:off x="3408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09" name="AutoShape 45"/>
            <p:cNvCxnSpPr>
              <a:cxnSpLocks noChangeShapeType="1"/>
              <a:stCxn id="665634" idx="7"/>
              <a:endCxn id="665644" idx="4"/>
            </p:cNvCxnSpPr>
            <p:nvPr/>
          </p:nvCxnSpPr>
          <p:spPr bwMode="auto">
            <a:xfrm flipV="1">
              <a:off x="3236" y="2592"/>
              <a:ext cx="220" cy="33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10" name="AutoShape 46"/>
            <p:cNvCxnSpPr>
              <a:cxnSpLocks noChangeShapeType="1"/>
              <a:stCxn id="665635" idx="1"/>
              <a:endCxn id="665644" idx="4"/>
            </p:cNvCxnSpPr>
            <p:nvPr/>
          </p:nvCxnSpPr>
          <p:spPr bwMode="auto">
            <a:xfrm flipH="1" flipV="1">
              <a:off x="3456" y="2592"/>
              <a:ext cx="240" cy="33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11" name="AutoShape 47"/>
            <p:cNvCxnSpPr>
              <a:cxnSpLocks noChangeShapeType="1"/>
              <a:stCxn id="665636" idx="5"/>
              <a:endCxn id="665644" idx="2"/>
            </p:cNvCxnSpPr>
            <p:nvPr/>
          </p:nvCxnSpPr>
          <p:spPr bwMode="auto">
            <a:xfrm>
              <a:off x="3044" y="2468"/>
              <a:ext cx="364" cy="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12" name="AutoShape 48"/>
            <p:cNvCxnSpPr>
              <a:cxnSpLocks noChangeShapeType="1"/>
              <a:stCxn id="665644" idx="6"/>
              <a:endCxn id="665637" idx="3"/>
            </p:cNvCxnSpPr>
            <p:nvPr/>
          </p:nvCxnSpPr>
          <p:spPr bwMode="auto">
            <a:xfrm flipV="1">
              <a:off x="3504" y="2468"/>
              <a:ext cx="384" cy="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13" name="AutoShape 49"/>
            <p:cNvCxnSpPr>
              <a:cxnSpLocks noChangeShapeType="1"/>
              <a:stCxn id="665644" idx="0"/>
              <a:endCxn id="665638" idx="4"/>
            </p:cNvCxnSpPr>
            <p:nvPr/>
          </p:nvCxnSpPr>
          <p:spPr bwMode="auto">
            <a:xfrm flipV="1">
              <a:off x="3456" y="2112"/>
              <a:ext cx="0" cy="38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911975" y="3254375"/>
            <a:ext cx="1600200" cy="1524000"/>
            <a:chOff x="4354" y="2050"/>
            <a:chExt cx="1008" cy="960"/>
          </a:xfrm>
        </p:grpSpPr>
        <p:sp>
          <p:nvSpPr>
            <p:cNvPr id="665651" name="AutoShape 51"/>
            <p:cNvSpPr>
              <a:spLocks noChangeArrowheads="1"/>
            </p:cNvSpPr>
            <p:nvPr/>
          </p:nvSpPr>
          <p:spPr bwMode="auto">
            <a:xfrm>
              <a:off x="4594" y="291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52" name="AutoShape 52"/>
            <p:cNvSpPr>
              <a:spLocks noChangeArrowheads="1"/>
            </p:cNvSpPr>
            <p:nvPr/>
          </p:nvSpPr>
          <p:spPr bwMode="auto">
            <a:xfrm>
              <a:off x="5026" y="291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53" name="AutoShape 53"/>
            <p:cNvSpPr>
              <a:spLocks noChangeArrowheads="1"/>
            </p:cNvSpPr>
            <p:nvPr/>
          </p:nvSpPr>
          <p:spPr bwMode="auto">
            <a:xfrm>
              <a:off x="4354" y="248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54" name="AutoShape 54"/>
            <p:cNvSpPr>
              <a:spLocks noChangeArrowheads="1"/>
            </p:cNvSpPr>
            <p:nvPr/>
          </p:nvSpPr>
          <p:spPr bwMode="auto">
            <a:xfrm>
              <a:off x="5266" y="248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655" name="AutoShape 55"/>
            <p:cNvSpPr>
              <a:spLocks noChangeArrowheads="1"/>
            </p:cNvSpPr>
            <p:nvPr/>
          </p:nvSpPr>
          <p:spPr bwMode="auto">
            <a:xfrm>
              <a:off x="4594" y="205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284" name="AutoShape 56"/>
            <p:cNvCxnSpPr>
              <a:cxnSpLocks noChangeShapeType="1"/>
              <a:stCxn id="665653" idx="4"/>
              <a:endCxn id="665651" idx="1"/>
            </p:cNvCxnSpPr>
            <p:nvPr/>
          </p:nvCxnSpPr>
          <p:spPr bwMode="auto">
            <a:xfrm>
              <a:off x="4402" y="2578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5" name="AutoShape 57"/>
            <p:cNvCxnSpPr>
              <a:cxnSpLocks noChangeShapeType="1"/>
              <a:stCxn id="665651" idx="6"/>
              <a:endCxn id="665652" idx="2"/>
            </p:cNvCxnSpPr>
            <p:nvPr/>
          </p:nvCxnSpPr>
          <p:spPr bwMode="auto">
            <a:xfrm>
              <a:off x="4690" y="2962"/>
              <a:ext cx="336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58"/>
            <p:cNvCxnSpPr>
              <a:cxnSpLocks noChangeShapeType="1"/>
              <a:stCxn id="665652" idx="7"/>
              <a:endCxn id="665654" idx="4"/>
            </p:cNvCxnSpPr>
            <p:nvPr/>
          </p:nvCxnSpPr>
          <p:spPr bwMode="auto">
            <a:xfrm flipV="1">
              <a:off x="5108" y="2578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7" name="AutoShape 59"/>
            <p:cNvCxnSpPr>
              <a:cxnSpLocks noChangeShapeType="1"/>
              <a:stCxn id="665654" idx="0"/>
              <a:endCxn id="665661" idx="5"/>
            </p:cNvCxnSpPr>
            <p:nvPr/>
          </p:nvCxnSpPr>
          <p:spPr bwMode="auto">
            <a:xfrm flipH="1" flipV="1">
              <a:off x="5108" y="2132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8" name="AutoShape 60"/>
            <p:cNvCxnSpPr>
              <a:cxnSpLocks noChangeShapeType="1"/>
              <a:stCxn id="665653" idx="0"/>
              <a:endCxn id="665655" idx="3"/>
            </p:cNvCxnSpPr>
            <p:nvPr/>
          </p:nvCxnSpPr>
          <p:spPr bwMode="auto">
            <a:xfrm flipV="1">
              <a:off x="4402" y="2132"/>
              <a:ext cx="206" cy="35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661" name="AutoShape 61"/>
            <p:cNvSpPr>
              <a:spLocks noChangeArrowheads="1"/>
            </p:cNvSpPr>
            <p:nvPr/>
          </p:nvSpPr>
          <p:spPr bwMode="auto">
            <a:xfrm>
              <a:off x="5026" y="205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290" name="AutoShape 62"/>
            <p:cNvCxnSpPr>
              <a:cxnSpLocks noChangeShapeType="1"/>
              <a:stCxn id="665655" idx="6"/>
              <a:endCxn id="665661" idx="2"/>
            </p:cNvCxnSpPr>
            <p:nvPr/>
          </p:nvCxnSpPr>
          <p:spPr bwMode="auto">
            <a:xfrm>
              <a:off x="4690" y="2098"/>
              <a:ext cx="336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663" name="AutoShape 63"/>
            <p:cNvSpPr>
              <a:spLocks noChangeArrowheads="1"/>
            </p:cNvSpPr>
            <p:nvPr/>
          </p:nvSpPr>
          <p:spPr bwMode="auto">
            <a:xfrm>
              <a:off x="4800" y="248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292" name="AutoShape 64"/>
            <p:cNvCxnSpPr>
              <a:cxnSpLocks noChangeShapeType="1"/>
              <a:stCxn id="665651" idx="7"/>
              <a:endCxn id="665663" idx="4"/>
            </p:cNvCxnSpPr>
            <p:nvPr/>
          </p:nvCxnSpPr>
          <p:spPr bwMode="auto">
            <a:xfrm flipV="1">
              <a:off x="4676" y="2580"/>
              <a:ext cx="172" cy="34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93" name="AutoShape 65"/>
            <p:cNvCxnSpPr>
              <a:cxnSpLocks noChangeShapeType="1"/>
              <a:stCxn id="665652" idx="1"/>
              <a:endCxn id="665663" idx="4"/>
            </p:cNvCxnSpPr>
            <p:nvPr/>
          </p:nvCxnSpPr>
          <p:spPr bwMode="auto">
            <a:xfrm flipH="1" flipV="1">
              <a:off x="4848" y="2580"/>
              <a:ext cx="192" cy="34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94" name="AutoShape 66"/>
            <p:cNvCxnSpPr>
              <a:cxnSpLocks noChangeShapeType="1"/>
              <a:stCxn id="665653" idx="6"/>
              <a:endCxn id="665663" idx="2"/>
            </p:cNvCxnSpPr>
            <p:nvPr/>
          </p:nvCxnSpPr>
          <p:spPr bwMode="auto">
            <a:xfrm>
              <a:off x="4450" y="2530"/>
              <a:ext cx="350" cy="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95" name="AutoShape 67"/>
            <p:cNvCxnSpPr>
              <a:cxnSpLocks noChangeShapeType="1"/>
              <a:stCxn id="665663" idx="6"/>
              <a:endCxn id="665654" idx="2"/>
            </p:cNvCxnSpPr>
            <p:nvPr/>
          </p:nvCxnSpPr>
          <p:spPr bwMode="auto">
            <a:xfrm flipV="1">
              <a:off x="4896" y="2530"/>
              <a:ext cx="370" cy="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96" name="AutoShape 68"/>
            <p:cNvCxnSpPr>
              <a:cxnSpLocks noChangeShapeType="1"/>
              <a:stCxn id="665663" idx="0"/>
              <a:endCxn id="665655" idx="5"/>
            </p:cNvCxnSpPr>
            <p:nvPr/>
          </p:nvCxnSpPr>
          <p:spPr bwMode="auto">
            <a:xfrm flipH="1" flipV="1">
              <a:off x="4676" y="2132"/>
              <a:ext cx="172" cy="35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97" name="AutoShape 69"/>
            <p:cNvCxnSpPr>
              <a:cxnSpLocks noChangeShapeType="1"/>
              <a:stCxn id="665663" idx="0"/>
              <a:endCxn id="665661" idx="3"/>
            </p:cNvCxnSpPr>
            <p:nvPr/>
          </p:nvCxnSpPr>
          <p:spPr bwMode="auto">
            <a:xfrm flipV="1">
              <a:off x="4848" y="2132"/>
              <a:ext cx="192" cy="35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2788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3" grpId="0" build="p" autoUpdateAnimBg="0"/>
      <p:bldP spid="665604" grpId="0" autoUpdateAnimBg="0"/>
      <p:bldP spid="665605" grpId="0" autoUpdateAnimBg="0"/>
      <p:bldP spid="665606" grpId="0" autoUpdateAnimBg="0"/>
      <p:bldP spid="665607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Special Graphs</a:t>
            </a:r>
            <a:endParaRPr lang="en-CA" sz="3600" smtClean="0"/>
          </a:p>
        </p:txBody>
      </p:sp>
      <p:sp>
        <p:nvSpPr>
          <p:cNvPr id="66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2209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n-cube, </a:t>
            </a:r>
            <a:r>
              <a:rPr lang="en-US" sz="2800" smtClean="0">
                <a:sym typeface="Symbol" pitchFamily="18" charset="2"/>
              </a:rPr>
              <a:t>denoted by Q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, is the graph that has vertices representing the 2</a:t>
            </a:r>
            <a:r>
              <a:rPr lang="en-US" sz="2800" baseline="30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bit strings of length n. Two vertices are adjacent if and only if the bit strings that they represent differ in exactly one bit position.</a:t>
            </a: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0689ABE-6713-4D2D-84A9-1FE5D6D2B2B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892175" y="5083175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66629" name="Text Box 5"/>
          <p:cNvSpPr txBox="1">
            <a:spLocks noChangeArrowheads="1"/>
          </p:cNvSpPr>
          <p:nvPr/>
        </p:nvSpPr>
        <p:spPr bwMode="auto">
          <a:xfrm>
            <a:off x="3352800" y="5105400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66630" name="Text Box 6"/>
          <p:cNvSpPr txBox="1">
            <a:spLocks noChangeArrowheads="1"/>
          </p:cNvSpPr>
          <p:nvPr/>
        </p:nvSpPr>
        <p:spPr bwMode="auto">
          <a:xfrm>
            <a:off x="6400800" y="5105400"/>
            <a:ext cx="6858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1000" y="4191000"/>
            <a:ext cx="1905000" cy="609600"/>
            <a:chOff x="240" y="2640"/>
            <a:chExt cx="1200" cy="384"/>
          </a:xfrm>
        </p:grpSpPr>
        <p:sp>
          <p:nvSpPr>
            <p:cNvPr id="666632" name="AutoShape 8"/>
            <p:cNvSpPr>
              <a:spLocks noChangeArrowheads="1"/>
            </p:cNvSpPr>
            <p:nvPr/>
          </p:nvSpPr>
          <p:spPr bwMode="auto">
            <a:xfrm>
              <a:off x="288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6633" name="AutoShape 9"/>
            <p:cNvSpPr>
              <a:spLocks noChangeArrowheads="1"/>
            </p:cNvSpPr>
            <p:nvPr/>
          </p:nvSpPr>
          <p:spPr bwMode="auto">
            <a:xfrm>
              <a:off x="1056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2346" name="AutoShape 10"/>
            <p:cNvCxnSpPr>
              <a:cxnSpLocks noChangeShapeType="1"/>
              <a:stCxn id="666632" idx="6"/>
              <a:endCxn id="666633" idx="2"/>
            </p:cNvCxnSpPr>
            <p:nvPr/>
          </p:nvCxnSpPr>
          <p:spPr bwMode="auto">
            <a:xfrm>
              <a:off x="384" y="2976"/>
              <a:ext cx="67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6635" name="Text Box 11"/>
            <p:cNvSpPr txBox="1">
              <a:spLocks noChangeArrowheads="1"/>
            </p:cNvSpPr>
            <p:nvPr/>
          </p:nvSpPr>
          <p:spPr bwMode="auto">
            <a:xfrm>
              <a:off x="240" y="2640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</a:t>
              </a:r>
              <a:endPara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36" name="Text Box 12"/>
            <p:cNvSpPr txBox="1">
              <a:spLocks noChangeArrowheads="1"/>
            </p:cNvSpPr>
            <p:nvPr/>
          </p:nvSpPr>
          <p:spPr bwMode="auto">
            <a:xfrm>
              <a:off x="1008" y="2640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</a:t>
              </a:r>
              <a:endPara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438400" y="3429000"/>
            <a:ext cx="2590800" cy="1463675"/>
            <a:chOff x="1536" y="2160"/>
            <a:chExt cx="1632" cy="922"/>
          </a:xfrm>
        </p:grpSpPr>
        <p:grpSp>
          <p:nvGrpSpPr>
            <p:cNvPr id="12331" name="Group 14"/>
            <p:cNvGrpSpPr>
              <a:grpSpLocks/>
            </p:cNvGrpSpPr>
            <p:nvPr/>
          </p:nvGrpSpPr>
          <p:grpSpPr bwMode="auto">
            <a:xfrm>
              <a:off x="1872" y="2256"/>
              <a:ext cx="816" cy="768"/>
              <a:chOff x="1646" y="2366"/>
              <a:chExt cx="816" cy="768"/>
            </a:xfrm>
          </p:grpSpPr>
          <p:sp>
            <p:nvSpPr>
              <p:cNvPr id="666639" name="AutoShape 15"/>
              <p:cNvSpPr>
                <a:spLocks noChangeArrowheads="1"/>
              </p:cNvSpPr>
              <p:nvPr/>
            </p:nvSpPr>
            <p:spPr bwMode="auto">
              <a:xfrm>
                <a:off x="1646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40" name="AutoShape 16"/>
              <p:cNvSpPr>
                <a:spLocks noChangeArrowheads="1"/>
              </p:cNvSpPr>
              <p:nvPr/>
            </p:nvSpPr>
            <p:spPr bwMode="auto">
              <a:xfrm>
                <a:off x="2366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41" name="AutoShape 17"/>
              <p:cNvSpPr>
                <a:spLocks noChangeArrowheads="1"/>
              </p:cNvSpPr>
              <p:nvPr/>
            </p:nvSpPr>
            <p:spPr bwMode="auto">
              <a:xfrm>
                <a:off x="164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42" name="AutoShape 18"/>
              <p:cNvSpPr>
                <a:spLocks noChangeArrowheads="1"/>
              </p:cNvSpPr>
              <p:nvPr/>
            </p:nvSpPr>
            <p:spPr bwMode="auto">
              <a:xfrm>
                <a:off x="236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12340" name="AutoShape 19"/>
              <p:cNvCxnSpPr>
                <a:cxnSpLocks noChangeShapeType="1"/>
                <a:stCxn id="666639" idx="0"/>
                <a:endCxn id="666641" idx="4"/>
              </p:cNvCxnSpPr>
              <p:nvPr/>
            </p:nvCxnSpPr>
            <p:spPr bwMode="auto">
              <a:xfrm flipV="1">
                <a:off x="1694" y="2462"/>
                <a:ext cx="0" cy="576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41" name="AutoShape 20"/>
              <p:cNvCxnSpPr>
                <a:cxnSpLocks noChangeShapeType="1"/>
                <a:stCxn id="666641" idx="6"/>
                <a:endCxn id="666642" idx="2"/>
              </p:cNvCxnSpPr>
              <p:nvPr/>
            </p:nvCxnSpPr>
            <p:spPr bwMode="auto">
              <a:xfrm>
                <a:off x="1742" y="2414"/>
                <a:ext cx="624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42" name="AutoShape 21"/>
              <p:cNvCxnSpPr>
                <a:cxnSpLocks noChangeShapeType="1"/>
                <a:stCxn id="666642" idx="4"/>
                <a:endCxn id="666640" idx="0"/>
              </p:cNvCxnSpPr>
              <p:nvPr/>
            </p:nvCxnSpPr>
            <p:spPr bwMode="auto">
              <a:xfrm>
                <a:off x="2414" y="2462"/>
                <a:ext cx="0" cy="576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43" name="AutoShape 22"/>
              <p:cNvCxnSpPr>
                <a:cxnSpLocks noChangeShapeType="1"/>
                <a:stCxn id="666639" idx="6"/>
                <a:endCxn id="666640" idx="2"/>
              </p:cNvCxnSpPr>
              <p:nvPr/>
            </p:nvCxnSpPr>
            <p:spPr bwMode="auto">
              <a:xfrm>
                <a:off x="1742" y="3086"/>
                <a:ext cx="624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66647" name="Text Box 23"/>
            <p:cNvSpPr txBox="1">
              <a:spLocks noChangeArrowheads="1"/>
            </p:cNvSpPr>
            <p:nvPr/>
          </p:nvSpPr>
          <p:spPr bwMode="auto">
            <a:xfrm>
              <a:off x="1536" y="2832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00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48" name="Text Box 24"/>
            <p:cNvSpPr txBox="1">
              <a:spLocks noChangeArrowheads="1"/>
            </p:cNvSpPr>
            <p:nvPr/>
          </p:nvSpPr>
          <p:spPr bwMode="auto">
            <a:xfrm>
              <a:off x="2736" y="2832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10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49" name="Text Box 25"/>
            <p:cNvSpPr txBox="1">
              <a:spLocks noChangeArrowheads="1"/>
            </p:cNvSpPr>
            <p:nvPr/>
          </p:nvSpPr>
          <p:spPr bwMode="auto">
            <a:xfrm>
              <a:off x="2736" y="2160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11</a:t>
              </a:r>
              <a:endPara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50" name="Text Box 26"/>
            <p:cNvSpPr txBox="1">
              <a:spLocks noChangeArrowheads="1"/>
            </p:cNvSpPr>
            <p:nvPr/>
          </p:nvSpPr>
          <p:spPr bwMode="auto">
            <a:xfrm>
              <a:off x="1536" y="2160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01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105400" y="2971800"/>
            <a:ext cx="3352800" cy="1920875"/>
            <a:chOff x="3216" y="1872"/>
            <a:chExt cx="2112" cy="1210"/>
          </a:xfrm>
        </p:grpSpPr>
        <p:grpSp>
          <p:nvGrpSpPr>
            <p:cNvPr id="12301" name="Group 28"/>
            <p:cNvGrpSpPr>
              <a:grpSpLocks/>
            </p:cNvGrpSpPr>
            <p:nvPr/>
          </p:nvGrpSpPr>
          <p:grpSpPr bwMode="auto">
            <a:xfrm>
              <a:off x="3600" y="2256"/>
              <a:ext cx="816" cy="768"/>
              <a:chOff x="1646" y="2366"/>
              <a:chExt cx="816" cy="768"/>
            </a:xfrm>
          </p:grpSpPr>
          <p:sp>
            <p:nvSpPr>
              <p:cNvPr id="666653" name="AutoShape 29"/>
              <p:cNvSpPr>
                <a:spLocks noChangeArrowheads="1"/>
              </p:cNvSpPr>
              <p:nvPr/>
            </p:nvSpPr>
            <p:spPr bwMode="auto">
              <a:xfrm>
                <a:off x="1646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54" name="AutoShape 30"/>
              <p:cNvSpPr>
                <a:spLocks noChangeArrowheads="1"/>
              </p:cNvSpPr>
              <p:nvPr/>
            </p:nvSpPr>
            <p:spPr bwMode="auto">
              <a:xfrm>
                <a:off x="2366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55" name="AutoShape 31"/>
              <p:cNvSpPr>
                <a:spLocks noChangeArrowheads="1"/>
              </p:cNvSpPr>
              <p:nvPr/>
            </p:nvSpPr>
            <p:spPr bwMode="auto">
              <a:xfrm>
                <a:off x="164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56" name="AutoShape 32"/>
              <p:cNvSpPr>
                <a:spLocks noChangeArrowheads="1"/>
              </p:cNvSpPr>
              <p:nvPr/>
            </p:nvSpPr>
            <p:spPr bwMode="auto">
              <a:xfrm>
                <a:off x="236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12327" name="AutoShape 33"/>
              <p:cNvCxnSpPr>
                <a:cxnSpLocks noChangeShapeType="1"/>
                <a:stCxn id="666653" idx="0"/>
                <a:endCxn id="666655" idx="4"/>
              </p:cNvCxnSpPr>
              <p:nvPr/>
            </p:nvCxnSpPr>
            <p:spPr bwMode="auto">
              <a:xfrm flipV="1">
                <a:off x="1694" y="2462"/>
                <a:ext cx="0" cy="576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28" name="AutoShape 34"/>
              <p:cNvCxnSpPr>
                <a:cxnSpLocks noChangeShapeType="1"/>
                <a:stCxn id="666655" idx="6"/>
                <a:endCxn id="666656" idx="2"/>
              </p:cNvCxnSpPr>
              <p:nvPr/>
            </p:nvCxnSpPr>
            <p:spPr bwMode="auto">
              <a:xfrm>
                <a:off x="1742" y="2414"/>
                <a:ext cx="624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29" name="AutoShape 35"/>
              <p:cNvCxnSpPr>
                <a:cxnSpLocks noChangeShapeType="1"/>
                <a:stCxn id="666656" idx="4"/>
                <a:endCxn id="666654" idx="0"/>
              </p:cNvCxnSpPr>
              <p:nvPr/>
            </p:nvCxnSpPr>
            <p:spPr bwMode="auto">
              <a:xfrm>
                <a:off x="2414" y="2462"/>
                <a:ext cx="0" cy="576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30" name="AutoShape 36"/>
              <p:cNvCxnSpPr>
                <a:cxnSpLocks noChangeShapeType="1"/>
                <a:stCxn id="666653" idx="6"/>
                <a:endCxn id="666654" idx="2"/>
              </p:cNvCxnSpPr>
              <p:nvPr/>
            </p:nvCxnSpPr>
            <p:spPr bwMode="auto">
              <a:xfrm>
                <a:off x="1742" y="3086"/>
                <a:ext cx="624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66661" name="Text Box 37"/>
            <p:cNvSpPr txBox="1">
              <a:spLocks noChangeArrowheads="1"/>
            </p:cNvSpPr>
            <p:nvPr/>
          </p:nvSpPr>
          <p:spPr bwMode="auto">
            <a:xfrm>
              <a:off x="3216" y="2832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000</a:t>
              </a:r>
              <a:endPara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62" name="Text Box 38"/>
            <p:cNvSpPr txBox="1">
              <a:spLocks noChangeArrowheads="1"/>
            </p:cNvSpPr>
            <p:nvPr/>
          </p:nvSpPr>
          <p:spPr bwMode="auto">
            <a:xfrm>
              <a:off x="4464" y="2832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100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63" name="Text Box 39"/>
            <p:cNvSpPr txBox="1">
              <a:spLocks noChangeArrowheads="1"/>
            </p:cNvSpPr>
            <p:nvPr/>
          </p:nvSpPr>
          <p:spPr bwMode="auto">
            <a:xfrm>
              <a:off x="4368" y="2208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110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64" name="Text Box 40"/>
            <p:cNvSpPr txBox="1">
              <a:spLocks noChangeArrowheads="1"/>
            </p:cNvSpPr>
            <p:nvPr/>
          </p:nvSpPr>
          <p:spPr bwMode="auto">
            <a:xfrm>
              <a:off x="3216" y="2160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010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grpSp>
          <p:nvGrpSpPr>
            <p:cNvPr id="12306" name="Group 41"/>
            <p:cNvGrpSpPr>
              <a:grpSpLocks/>
            </p:cNvGrpSpPr>
            <p:nvPr/>
          </p:nvGrpSpPr>
          <p:grpSpPr bwMode="auto">
            <a:xfrm>
              <a:off x="4032" y="1968"/>
              <a:ext cx="816" cy="768"/>
              <a:chOff x="1646" y="2366"/>
              <a:chExt cx="816" cy="768"/>
            </a:xfrm>
          </p:grpSpPr>
          <p:sp>
            <p:nvSpPr>
              <p:cNvPr id="666666" name="AutoShape 42"/>
              <p:cNvSpPr>
                <a:spLocks noChangeArrowheads="1"/>
              </p:cNvSpPr>
              <p:nvPr/>
            </p:nvSpPr>
            <p:spPr bwMode="auto">
              <a:xfrm>
                <a:off x="1646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67" name="AutoShape 43"/>
              <p:cNvSpPr>
                <a:spLocks noChangeArrowheads="1"/>
              </p:cNvSpPr>
              <p:nvPr/>
            </p:nvSpPr>
            <p:spPr bwMode="auto">
              <a:xfrm>
                <a:off x="2366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68" name="AutoShape 44"/>
              <p:cNvSpPr>
                <a:spLocks noChangeArrowheads="1"/>
              </p:cNvSpPr>
              <p:nvPr/>
            </p:nvSpPr>
            <p:spPr bwMode="auto">
              <a:xfrm>
                <a:off x="164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6669" name="AutoShape 45"/>
              <p:cNvSpPr>
                <a:spLocks noChangeArrowheads="1"/>
              </p:cNvSpPr>
              <p:nvPr/>
            </p:nvSpPr>
            <p:spPr bwMode="auto">
              <a:xfrm>
                <a:off x="236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12319" name="AutoShape 46"/>
              <p:cNvCxnSpPr>
                <a:cxnSpLocks noChangeShapeType="1"/>
                <a:stCxn id="666666" idx="0"/>
                <a:endCxn id="666668" idx="4"/>
              </p:cNvCxnSpPr>
              <p:nvPr/>
            </p:nvCxnSpPr>
            <p:spPr bwMode="auto">
              <a:xfrm flipV="1">
                <a:off x="1694" y="2462"/>
                <a:ext cx="0" cy="576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20" name="AutoShape 47"/>
              <p:cNvCxnSpPr>
                <a:cxnSpLocks noChangeShapeType="1"/>
                <a:stCxn id="666668" idx="6"/>
                <a:endCxn id="666669" idx="2"/>
              </p:cNvCxnSpPr>
              <p:nvPr/>
            </p:nvCxnSpPr>
            <p:spPr bwMode="auto">
              <a:xfrm>
                <a:off x="1742" y="2414"/>
                <a:ext cx="624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21" name="AutoShape 48"/>
              <p:cNvCxnSpPr>
                <a:cxnSpLocks noChangeShapeType="1"/>
                <a:stCxn id="666669" idx="4"/>
                <a:endCxn id="666667" idx="0"/>
              </p:cNvCxnSpPr>
              <p:nvPr/>
            </p:nvCxnSpPr>
            <p:spPr bwMode="auto">
              <a:xfrm>
                <a:off x="2414" y="2462"/>
                <a:ext cx="0" cy="576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22" name="AutoShape 49"/>
              <p:cNvCxnSpPr>
                <a:cxnSpLocks noChangeShapeType="1"/>
                <a:stCxn id="666666" idx="6"/>
                <a:endCxn id="666667" idx="2"/>
              </p:cNvCxnSpPr>
              <p:nvPr/>
            </p:nvCxnSpPr>
            <p:spPr bwMode="auto">
              <a:xfrm>
                <a:off x="1742" y="3086"/>
                <a:ext cx="624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66674" name="Text Box 50"/>
            <p:cNvSpPr txBox="1">
              <a:spLocks noChangeArrowheads="1"/>
            </p:cNvSpPr>
            <p:nvPr/>
          </p:nvSpPr>
          <p:spPr bwMode="auto">
            <a:xfrm>
              <a:off x="3696" y="2496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001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75" name="Text Box 51"/>
            <p:cNvSpPr txBox="1">
              <a:spLocks noChangeArrowheads="1"/>
            </p:cNvSpPr>
            <p:nvPr/>
          </p:nvSpPr>
          <p:spPr bwMode="auto">
            <a:xfrm>
              <a:off x="4896" y="2544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101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76" name="Text Box 52"/>
            <p:cNvSpPr txBox="1">
              <a:spLocks noChangeArrowheads="1"/>
            </p:cNvSpPr>
            <p:nvPr/>
          </p:nvSpPr>
          <p:spPr bwMode="auto">
            <a:xfrm>
              <a:off x="4896" y="1872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111</a:t>
              </a:r>
              <a:endPara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66677" name="Text Box 53"/>
            <p:cNvSpPr txBox="1">
              <a:spLocks noChangeArrowheads="1"/>
            </p:cNvSpPr>
            <p:nvPr/>
          </p:nvSpPr>
          <p:spPr bwMode="auto">
            <a:xfrm>
              <a:off x="3696" y="1872"/>
              <a:ext cx="43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011</a:t>
              </a:r>
              <a:endParaRPr lang="en-US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cxnSp>
          <p:nvCxnSpPr>
            <p:cNvPr id="12311" name="AutoShape 54"/>
            <p:cNvCxnSpPr>
              <a:cxnSpLocks noChangeShapeType="1"/>
              <a:stCxn id="666655" idx="7"/>
              <a:endCxn id="666668" idx="3"/>
            </p:cNvCxnSpPr>
            <p:nvPr/>
          </p:nvCxnSpPr>
          <p:spPr bwMode="auto">
            <a:xfrm flipV="1">
              <a:off x="3682" y="2050"/>
              <a:ext cx="364" cy="22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2" name="AutoShape 55"/>
            <p:cNvCxnSpPr>
              <a:cxnSpLocks noChangeShapeType="1"/>
              <a:stCxn id="666656" idx="7"/>
              <a:endCxn id="666669" idx="3"/>
            </p:cNvCxnSpPr>
            <p:nvPr/>
          </p:nvCxnSpPr>
          <p:spPr bwMode="auto">
            <a:xfrm flipV="1">
              <a:off x="4402" y="2050"/>
              <a:ext cx="364" cy="22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3" name="AutoShape 56"/>
            <p:cNvCxnSpPr>
              <a:cxnSpLocks noChangeShapeType="1"/>
              <a:stCxn id="666654" idx="7"/>
              <a:endCxn id="666667" idx="3"/>
            </p:cNvCxnSpPr>
            <p:nvPr/>
          </p:nvCxnSpPr>
          <p:spPr bwMode="auto">
            <a:xfrm flipV="1">
              <a:off x="4402" y="2722"/>
              <a:ext cx="364" cy="22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4" name="AutoShape 57"/>
            <p:cNvCxnSpPr>
              <a:cxnSpLocks noChangeShapeType="1"/>
              <a:stCxn id="666653" idx="7"/>
              <a:endCxn id="666666" idx="3"/>
            </p:cNvCxnSpPr>
            <p:nvPr/>
          </p:nvCxnSpPr>
          <p:spPr bwMode="auto">
            <a:xfrm flipV="1">
              <a:off x="3682" y="2722"/>
              <a:ext cx="364" cy="22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3882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7" grpId="0" build="p" autoUpdateAnimBg="0"/>
      <p:bldP spid="666628" grpId="0" autoUpdateAnimBg="0"/>
      <p:bldP spid="666629" grpId="0" autoUpdateAnimBg="0"/>
      <p:bldP spid="666630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Special Graphs</a:t>
            </a:r>
            <a:endParaRPr lang="en-CA" sz="3600" dirty="0" smtClean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229600" cy="5638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A simple graph is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bipartite</a:t>
            </a:r>
            <a:r>
              <a:rPr lang="en-US" sz="2800" dirty="0" smtClean="0">
                <a:sym typeface="Symbol" pitchFamily="18" charset="2"/>
              </a:rPr>
              <a:t> if its vertex set V can be partitioned into two disjoint nonempty sets V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 and V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such that every edge in the graph connects a vertex in V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 with a vertex in V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(so that no edge in G connects either two vertices in V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  or two vertices in V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). </a:t>
            </a:r>
          </a:p>
          <a:p>
            <a:pPr marL="0" indent="0" algn="just">
              <a:lnSpc>
                <a:spcPct val="150000"/>
              </a:lnSpc>
            </a:pPr>
            <a:endParaRPr lang="en-US" sz="1600" dirty="0">
              <a:sym typeface="Symbol" pitchFamily="18" charset="2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sz="2750" dirty="0" smtClean="0"/>
              <a:t>When this condition </a:t>
            </a:r>
            <a:r>
              <a:rPr lang="en-US" sz="2750" dirty="0"/>
              <a:t>holds, we call </a:t>
            </a:r>
            <a:r>
              <a:rPr lang="en-US" sz="2750" dirty="0" smtClean="0"/>
              <a:t>the pair        (V1, V2) </a:t>
            </a:r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rgbClr val="00FFFF"/>
                </a:solidFill>
              </a:rPr>
              <a:t>bipartition </a:t>
            </a:r>
            <a:r>
              <a:rPr lang="en-US" sz="2800" dirty="0" smtClean="0"/>
              <a:t>of the vertex set V of G.</a:t>
            </a: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7CFDA12-C489-413B-A878-C328D3BD6A0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5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Special Graphs</a:t>
            </a:r>
            <a:endParaRPr lang="en-CA" sz="3600" smtClean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458200" cy="56388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For example, consider a graph that represents each person in a mixed-doubles tennis tournament (i.e., teams consist of one female and one male player). </a:t>
            </a:r>
          </a:p>
          <a:p>
            <a:pPr marL="0" indent="0" algn="just" eaLnBrk="1" hangingPunct="1">
              <a:lnSpc>
                <a:spcPct val="90000"/>
              </a:lnSpc>
              <a:spcAft>
                <a:spcPct val="20000"/>
              </a:spcAft>
              <a:defRPr/>
            </a:pPr>
            <a:endParaRPr lang="en-US" dirty="0" smtClean="0">
              <a:sym typeface="Symbol" pitchFamily="18" charset="2"/>
            </a:endParaRPr>
          </a:p>
          <a:p>
            <a:pPr marL="0" indent="0" algn="just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Players of the same team are connected by edges.</a:t>
            </a:r>
          </a:p>
          <a:p>
            <a:pPr marL="0" indent="0" algn="just" eaLnBrk="1" hangingPunct="1">
              <a:lnSpc>
                <a:spcPct val="90000"/>
              </a:lnSpc>
              <a:spcAft>
                <a:spcPct val="20000"/>
              </a:spcAft>
              <a:defRPr/>
            </a:pPr>
            <a:endParaRPr lang="en-US" dirty="0" smtClean="0">
              <a:sym typeface="Symbol" pitchFamily="18" charset="2"/>
            </a:endParaRPr>
          </a:p>
          <a:p>
            <a:pPr marL="0" indent="0" algn="just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This graph is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bipartite</a:t>
            </a:r>
            <a:r>
              <a:rPr lang="en-US" sz="2800" dirty="0" smtClean="0">
                <a:sym typeface="Symbol" pitchFamily="18" charset="2"/>
              </a:rPr>
              <a:t>, because each edge connects a vertex in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subset of males</a:t>
            </a:r>
            <a:r>
              <a:rPr lang="en-US" sz="2800" dirty="0" smtClean="0">
                <a:sym typeface="Symbol" pitchFamily="18" charset="2"/>
              </a:rPr>
              <a:t> with a vertex in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subset of females</a:t>
            </a:r>
            <a:r>
              <a:rPr lang="en-US" sz="2800" dirty="0" smtClean="0">
                <a:sym typeface="Symbol" pitchFamily="18" charset="2"/>
              </a:rPr>
              <a:t>.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7CFDA12-C489-413B-A878-C328D3BD6A0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4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Special Graphs</a:t>
            </a:r>
            <a:endParaRPr lang="en-CA" sz="3600" smtClean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4953000" cy="6096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 I:</a:t>
            </a:r>
            <a:r>
              <a:rPr lang="en-US" sz="2800" smtClean="0">
                <a:sym typeface="Symbol" pitchFamily="18" charset="2"/>
              </a:rPr>
              <a:t> Is C</a:t>
            </a:r>
            <a:r>
              <a:rPr lang="en-US" sz="2800" baseline="-25000" smtClean="0">
                <a:sym typeface="Symbol" pitchFamily="18" charset="2"/>
              </a:rPr>
              <a:t>3</a:t>
            </a:r>
            <a:r>
              <a:rPr lang="en-US" sz="2800" smtClean="0">
                <a:sym typeface="Symbol" pitchFamily="18" charset="2"/>
              </a:rPr>
              <a:t> bipartite?</a:t>
            </a: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091C060-7C04-4FE5-A744-0BACDC178DD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" y="1752600"/>
            <a:ext cx="2514600" cy="1433513"/>
            <a:chOff x="96" y="960"/>
            <a:chExt cx="1584" cy="903"/>
          </a:xfrm>
        </p:grpSpPr>
        <p:grpSp>
          <p:nvGrpSpPr>
            <p:cNvPr id="14389" name="Group 5"/>
            <p:cNvGrpSpPr>
              <a:grpSpLocks/>
            </p:cNvGrpSpPr>
            <p:nvPr/>
          </p:nvGrpSpPr>
          <p:grpSpPr bwMode="auto">
            <a:xfrm>
              <a:off x="384" y="1056"/>
              <a:ext cx="864" cy="768"/>
              <a:chOff x="302" y="2366"/>
              <a:chExt cx="864" cy="768"/>
            </a:xfrm>
          </p:grpSpPr>
          <p:sp>
            <p:nvSpPr>
              <p:cNvPr id="668678" name="AutoShape 6"/>
              <p:cNvSpPr>
                <a:spLocks noChangeArrowheads="1"/>
              </p:cNvSpPr>
              <p:nvPr/>
            </p:nvSpPr>
            <p:spPr bwMode="auto">
              <a:xfrm>
                <a:off x="302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8679" name="AutoShape 7"/>
              <p:cNvSpPr>
                <a:spLocks noChangeArrowheads="1"/>
              </p:cNvSpPr>
              <p:nvPr/>
            </p:nvSpPr>
            <p:spPr bwMode="auto">
              <a:xfrm>
                <a:off x="1070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8680" name="AutoShape 8"/>
              <p:cNvSpPr>
                <a:spLocks noChangeArrowheads="1"/>
              </p:cNvSpPr>
              <p:nvPr/>
            </p:nvSpPr>
            <p:spPr bwMode="auto">
              <a:xfrm>
                <a:off x="68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14396" name="AutoShape 9"/>
              <p:cNvCxnSpPr>
                <a:cxnSpLocks noChangeShapeType="1"/>
                <a:stCxn id="668678" idx="7"/>
                <a:endCxn id="668680" idx="3"/>
              </p:cNvCxnSpPr>
              <p:nvPr/>
            </p:nvCxnSpPr>
            <p:spPr bwMode="auto">
              <a:xfrm flipV="1">
                <a:off x="384" y="2448"/>
                <a:ext cx="316" cy="604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397" name="AutoShape 10"/>
              <p:cNvCxnSpPr>
                <a:cxnSpLocks noChangeShapeType="1"/>
                <a:stCxn id="668678" idx="6"/>
                <a:endCxn id="668679" idx="2"/>
              </p:cNvCxnSpPr>
              <p:nvPr/>
            </p:nvCxnSpPr>
            <p:spPr bwMode="auto">
              <a:xfrm>
                <a:off x="398" y="3086"/>
                <a:ext cx="672" cy="0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398" name="AutoShape 11"/>
              <p:cNvCxnSpPr>
                <a:cxnSpLocks noChangeShapeType="1"/>
                <a:stCxn id="668679" idx="1"/>
                <a:endCxn id="668680" idx="5"/>
              </p:cNvCxnSpPr>
              <p:nvPr/>
            </p:nvCxnSpPr>
            <p:spPr bwMode="auto">
              <a:xfrm flipH="1" flipV="1">
                <a:off x="768" y="2448"/>
                <a:ext cx="316" cy="604"/>
              </a:xfrm>
              <a:prstGeom prst="straightConnector1">
                <a:avLst/>
              </a:prstGeom>
              <a:noFill/>
              <a:ln w="25400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68684" name="Text Box 12"/>
            <p:cNvSpPr txBox="1">
              <a:spLocks noChangeArrowheads="1"/>
            </p:cNvSpPr>
            <p:nvPr/>
          </p:nvSpPr>
          <p:spPr bwMode="auto">
            <a:xfrm>
              <a:off x="912" y="960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668685" name="Text Box 13"/>
            <p:cNvSpPr txBox="1">
              <a:spLocks noChangeArrowheads="1"/>
            </p:cNvSpPr>
            <p:nvPr/>
          </p:nvSpPr>
          <p:spPr bwMode="auto">
            <a:xfrm>
              <a:off x="96" y="1488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668686" name="Text Box 14"/>
            <p:cNvSpPr txBox="1">
              <a:spLocks noChangeArrowheads="1"/>
            </p:cNvSpPr>
            <p:nvPr/>
          </p:nvSpPr>
          <p:spPr bwMode="auto">
            <a:xfrm>
              <a:off x="1248" y="1536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</p:grpSp>
      <p:sp>
        <p:nvSpPr>
          <p:cNvPr id="668687" name="Rectangle 15"/>
          <p:cNvSpPr>
            <a:spLocks noChangeArrowheads="1"/>
          </p:cNvSpPr>
          <p:nvPr/>
        </p:nvSpPr>
        <p:spPr bwMode="auto">
          <a:xfrm>
            <a:off x="2743200" y="1676400"/>
            <a:ext cx="617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No,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because there is no way to partition the vertices into two sets so that there are no edges with both endpoints in the same set.</a:t>
            </a:r>
            <a:endParaRPr lang="en-US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8688" name="Rectangle 16"/>
          <p:cNvSpPr>
            <a:spLocks noChangeArrowheads="1"/>
          </p:cNvSpPr>
          <p:nvPr/>
        </p:nvSpPr>
        <p:spPr bwMode="auto">
          <a:xfrm>
            <a:off x="228600" y="3657600"/>
            <a:ext cx="525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II: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Is C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bipartite?</a:t>
            </a:r>
            <a:endParaRPr lang="en-US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2400" y="4038600"/>
            <a:ext cx="2743200" cy="2119313"/>
            <a:chOff x="96" y="2544"/>
            <a:chExt cx="1728" cy="1335"/>
          </a:xfrm>
        </p:grpSpPr>
        <p:sp>
          <p:nvSpPr>
            <p:cNvPr id="668690" name="Text Box 18"/>
            <p:cNvSpPr txBox="1">
              <a:spLocks noChangeArrowheads="1"/>
            </p:cNvSpPr>
            <p:nvPr/>
          </p:nvSpPr>
          <p:spPr bwMode="auto">
            <a:xfrm>
              <a:off x="1392" y="3072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</a:p>
          </p:txBody>
        </p:sp>
        <p:grpSp>
          <p:nvGrpSpPr>
            <p:cNvPr id="14370" name="Group 19"/>
            <p:cNvGrpSpPr>
              <a:grpSpLocks/>
            </p:cNvGrpSpPr>
            <p:nvPr/>
          </p:nvGrpSpPr>
          <p:grpSpPr bwMode="auto">
            <a:xfrm>
              <a:off x="96" y="2544"/>
              <a:ext cx="1488" cy="1335"/>
              <a:chOff x="96" y="2544"/>
              <a:chExt cx="1488" cy="1335"/>
            </a:xfrm>
          </p:grpSpPr>
          <p:sp>
            <p:nvSpPr>
              <p:cNvPr id="668692" name="Text Box 20"/>
              <p:cNvSpPr txBox="1">
                <a:spLocks noChangeArrowheads="1"/>
              </p:cNvSpPr>
              <p:nvPr/>
            </p:nvSpPr>
            <p:spPr bwMode="auto">
              <a:xfrm>
                <a:off x="240" y="2544"/>
                <a:ext cx="432" cy="3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grpSp>
            <p:nvGrpSpPr>
              <p:cNvPr id="14372" name="Group 21"/>
              <p:cNvGrpSpPr>
                <a:grpSpLocks/>
              </p:cNvGrpSpPr>
              <p:nvPr/>
            </p:nvGrpSpPr>
            <p:grpSpPr bwMode="auto">
              <a:xfrm>
                <a:off x="336" y="2736"/>
                <a:ext cx="1008" cy="960"/>
                <a:chOff x="4368" y="2160"/>
                <a:chExt cx="1008" cy="960"/>
              </a:xfrm>
            </p:grpSpPr>
            <p:sp>
              <p:nvSpPr>
                <p:cNvPr id="668694" name="AutoShape 22"/>
                <p:cNvSpPr>
                  <a:spLocks noChangeArrowheads="1"/>
                </p:cNvSpPr>
                <p:nvPr/>
              </p:nvSpPr>
              <p:spPr bwMode="auto">
                <a:xfrm>
                  <a:off x="4608" y="3024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8695" name="AutoShape 23"/>
                <p:cNvSpPr>
                  <a:spLocks noChangeArrowheads="1"/>
                </p:cNvSpPr>
                <p:nvPr/>
              </p:nvSpPr>
              <p:spPr bwMode="auto">
                <a:xfrm>
                  <a:off x="5040" y="3024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8696" name="AutoShape 24"/>
                <p:cNvSpPr>
                  <a:spLocks noChangeArrowheads="1"/>
                </p:cNvSpPr>
                <p:nvPr/>
              </p:nvSpPr>
              <p:spPr bwMode="auto">
                <a:xfrm>
                  <a:off x="4368" y="2592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8697" name="AutoShape 25"/>
                <p:cNvSpPr>
                  <a:spLocks noChangeArrowheads="1"/>
                </p:cNvSpPr>
                <p:nvPr/>
              </p:nvSpPr>
              <p:spPr bwMode="auto">
                <a:xfrm>
                  <a:off x="5280" y="2592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8698" name="AutoShape 26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cxnSp>
              <p:nvCxnSpPr>
                <p:cNvPr id="14382" name="AutoShape 27"/>
                <p:cNvCxnSpPr>
                  <a:cxnSpLocks noChangeShapeType="1"/>
                  <a:stCxn id="668696" idx="4"/>
                  <a:endCxn id="668694" idx="1"/>
                </p:cNvCxnSpPr>
                <p:nvPr/>
              </p:nvCxnSpPr>
              <p:spPr bwMode="auto">
                <a:xfrm>
                  <a:off x="4416" y="2688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66FF3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3" name="AutoShape 28"/>
                <p:cNvCxnSpPr>
                  <a:cxnSpLocks noChangeShapeType="1"/>
                  <a:stCxn id="668694" idx="6"/>
                  <a:endCxn id="668695" idx="2"/>
                </p:cNvCxnSpPr>
                <p:nvPr/>
              </p:nvCxnSpPr>
              <p:spPr bwMode="auto">
                <a:xfrm>
                  <a:off x="4704" y="3072"/>
                  <a:ext cx="336" cy="0"/>
                </a:xfrm>
                <a:prstGeom prst="straightConnector1">
                  <a:avLst/>
                </a:prstGeom>
                <a:noFill/>
                <a:ln w="25400">
                  <a:solidFill>
                    <a:srgbClr val="66FF3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4" name="AutoShape 29"/>
                <p:cNvCxnSpPr>
                  <a:cxnSpLocks noChangeShapeType="1"/>
                  <a:stCxn id="668695" idx="7"/>
                  <a:endCxn id="668697" idx="4"/>
                </p:cNvCxnSpPr>
                <p:nvPr/>
              </p:nvCxnSpPr>
              <p:spPr bwMode="auto">
                <a:xfrm flipV="1">
                  <a:off x="5122" y="2688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66FF3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5" name="AutoShape 30"/>
                <p:cNvCxnSpPr>
                  <a:cxnSpLocks noChangeShapeType="1"/>
                  <a:stCxn id="668697" idx="0"/>
                  <a:endCxn id="668704" idx="5"/>
                </p:cNvCxnSpPr>
                <p:nvPr/>
              </p:nvCxnSpPr>
              <p:spPr bwMode="auto">
                <a:xfrm flipH="1" flipV="1">
                  <a:off x="5122" y="2242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66FF3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86" name="AutoShape 31"/>
                <p:cNvCxnSpPr>
                  <a:cxnSpLocks noChangeShapeType="1"/>
                  <a:stCxn id="668696" idx="0"/>
                  <a:endCxn id="668698" idx="3"/>
                </p:cNvCxnSpPr>
                <p:nvPr/>
              </p:nvCxnSpPr>
              <p:spPr bwMode="auto">
                <a:xfrm flipV="1">
                  <a:off x="4416" y="2242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66FF3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68704" name="AutoShape 32"/>
                <p:cNvSpPr>
                  <a:spLocks noChangeArrowheads="1"/>
                </p:cNvSpPr>
                <p:nvPr/>
              </p:nvSpPr>
              <p:spPr bwMode="auto">
                <a:xfrm>
                  <a:off x="5040" y="2160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cxnSp>
              <p:nvCxnSpPr>
                <p:cNvPr id="14388" name="AutoShape 33"/>
                <p:cNvCxnSpPr>
                  <a:cxnSpLocks noChangeShapeType="1"/>
                  <a:stCxn id="668698" idx="6"/>
                  <a:endCxn id="668704" idx="2"/>
                </p:cNvCxnSpPr>
                <p:nvPr/>
              </p:nvCxnSpPr>
              <p:spPr bwMode="auto">
                <a:xfrm>
                  <a:off x="4704" y="2208"/>
                  <a:ext cx="336" cy="0"/>
                </a:xfrm>
                <a:prstGeom prst="straightConnector1">
                  <a:avLst/>
                </a:prstGeom>
                <a:noFill/>
                <a:ln w="25400">
                  <a:solidFill>
                    <a:srgbClr val="66FF3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668706" name="Text Box 34"/>
              <p:cNvSpPr txBox="1">
                <a:spLocks noChangeArrowheads="1"/>
              </p:cNvSpPr>
              <p:nvPr/>
            </p:nvSpPr>
            <p:spPr bwMode="auto">
              <a:xfrm>
                <a:off x="96" y="3024"/>
                <a:ext cx="432" cy="3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668707" name="Text Box 35"/>
              <p:cNvSpPr txBox="1">
                <a:spLocks noChangeArrowheads="1"/>
              </p:cNvSpPr>
              <p:nvPr/>
            </p:nvSpPr>
            <p:spPr bwMode="auto">
              <a:xfrm>
                <a:off x="288" y="3504"/>
                <a:ext cx="432" cy="3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668708" name="Text Box 36"/>
              <p:cNvSpPr txBox="1">
                <a:spLocks noChangeArrowheads="1"/>
              </p:cNvSpPr>
              <p:nvPr/>
            </p:nvSpPr>
            <p:spPr bwMode="auto">
              <a:xfrm>
                <a:off x="1104" y="3552"/>
                <a:ext cx="432" cy="3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668709" name="Text Box 37"/>
              <p:cNvSpPr txBox="1">
                <a:spLocks noChangeArrowheads="1"/>
              </p:cNvSpPr>
              <p:nvPr/>
            </p:nvSpPr>
            <p:spPr bwMode="auto">
              <a:xfrm>
                <a:off x="1152" y="2640"/>
                <a:ext cx="432" cy="3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</p:grp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5181600" y="4114800"/>
            <a:ext cx="3048000" cy="1890713"/>
            <a:chOff x="3648" y="2592"/>
            <a:chExt cx="1920" cy="1191"/>
          </a:xfrm>
        </p:grpSpPr>
        <p:sp>
          <p:nvSpPr>
            <p:cNvPr id="668711" name="AutoShape 39"/>
            <p:cNvSpPr>
              <a:spLocks noChangeArrowheads="1"/>
            </p:cNvSpPr>
            <p:nvPr/>
          </p:nvSpPr>
          <p:spPr bwMode="auto">
            <a:xfrm>
              <a:off x="4032" y="360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8712" name="AutoShape 40"/>
            <p:cNvSpPr>
              <a:spLocks noChangeArrowheads="1"/>
            </p:cNvSpPr>
            <p:nvPr/>
          </p:nvSpPr>
          <p:spPr bwMode="auto">
            <a:xfrm>
              <a:off x="4992" y="360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8713" name="AutoShape 41"/>
            <p:cNvSpPr>
              <a:spLocks noChangeArrowheads="1"/>
            </p:cNvSpPr>
            <p:nvPr/>
          </p:nvSpPr>
          <p:spPr bwMode="auto">
            <a:xfrm>
              <a:off x="4992" y="312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8714" name="AutoShape 42"/>
            <p:cNvSpPr>
              <a:spLocks noChangeArrowheads="1"/>
            </p:cNvSpPr>
            <p:nvPr/>
          </p:nvSpPr>
          <p:spPr bwMode="auto">
            <a:xfrm>
              <a:off x="4032" y="312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8715" name="AutoShape 43"/>
            <p:cNvSpPr>
              <a:spLocks noChangeArrowheads="1"/>
            </p:cNvSpPr>
            <p:nvPr/>
          </p:nvSpPr>
          <p:spPr bwMode="auto">
            <a:xfrm>
              <a:off x="4032" y="273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4356" name="AutoShape 44"/>
            <p:cNvCxnSpPr>
              <a:cxnSpLocks noChangeShapeType="1"/>
              <a:stCxn id="668713" idx="4"/>
              <a:endCxn id="668711" idx="1"/>
            </p:cNvCxnSpPr>
            <p:nvPr/>
          </p:nvCxnSpPr>
          <p:spPr bwMode="auto">
            <a:xfrm flipH="1">
              <a:off x="4046" y="3216"/>
              <a:ext cx="994" cy="39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7" name="AutoShape 45"/>
            <p:cNvCxnSpPr>
              <a:cxnSpLocks noChangeShapeType="1"/>
              <a:stCxn id="668711" idx="6"/>
              <a:endCxn id="668712" idx="2"/>
            </p:cNvCxnSpPr>
            <p:nvPr/>
          </p:nvCxnSpPr>
          <p:spPr bwMode="auto">
            <a:xfrm>
              <a:off x="4128" y="3648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8" name="AutoShape 46"/>
            <p:cNvCxnSpPr>
              <a:cxnSpLocks noChangeShapeType="1"/>
              <a:stCxn id="668712" idx="7"/>
              <a:endCxn id="668714" idx="4"/>
            </p:cNvCxnSpPr>
            <p:nvPr/>
          </p:nvCxnSpPr>
          <p:spPr bwMode="auto">
            <a:xfrm flipH="1" flipV="1">
              <a:off x="4080" y="3216"/>
              <a:ext cx="994" cy="398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9" name="AutoShape 47"/>
            <p:cNvCxnSpPr>
              <a:cxnSpLocks noChangeShapeType="1"/>
              <a:stCxn id="668714" idx="0"/>
              <a:endCxn id="668721" idx="5"/>
            </p:cNvCxnSpPr>
            <p:nvPr/>
          </p:nvCxnSpPr>
          <p:spPr bwMode="auto">
            <a:xfrm flipV="1">
              <a:off x="4080" y="2818"/>
              <a:ext cx="1042" cy="30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0" name="AutoShape 48"/>
            <p:cNvCxnSpPr>
              <a:cxnSpLocks noChangeShapeType="1"/>
              <a:stCxn id="668713" idx="0"/>
              <a:endCxn id="668715" idx="3"/>
            </p:cNvCxnSpPr>
            <p:nvPr/>
          </p:nvCxnSpPr>
          <p:spPr bwMode="auto">
            <a:xfrm flipH="1" flipV="1">
              <a:off x="4046" y="2818"/>
              <a:ext cx="994" cy="30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8721" name="AutoShape 49"/>
            <p:cNvSpPr>
              <a:spLocks noChangeArrowheads="1"/>
            </p:cNvSpPr>
            <p:nvPr/>
          </p:nvSpPr>
          <p:spPr bwMode="auto">
            <a:xfrm>
              <a:off x="5040" y="273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4362" name="AutoShape 50"/>
            <p:cNvCxnSpPr>
              <a:cxnSpLocks noChangeShapeType="1"/>
              <a:stCxn id="668715" idx="6"/>
              <a:endCxn id="668721" idx="2"/>
            </p:cNvCxnSpPr>
            <p:nvPr/>
          </p:nvCxnSpPr>
          <p:spPr bwMode="auto">
            <a:xfrm>
              <a:off x="4128" y="2784"/>
              <a:ext cx="912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8723" name="Text Box 51"/>
            <p:cNvSpPr txBox="1">
              <a:spLocks noChangeArrowheads="1"/>
            </p:cNvSpPr>
            <p:nvPr/>
          </p:nvSpPr>
          <p:spPr bwMode="auto">
            <a:xfrm>
              <a:off x="3696" y="2592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668724" name="Text Box 52"/>
            <p:cNvSpPr txBox="1">
              <a:spLocks noChangeArrowheads="1"/>
            </p:cNvSpPr>
            <p:nvPr/>
          </p:nvSpPr>
          <p:spPr bwMode="auto">
            <a:xfrm>
              <a:off x="5136" y="2640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</a:t>
              </a:r>
            </a:p>
          </p:txBody>
        </p:sp>
        <p:sp>
          <p:nvSpPr>
            <p:cNvPr id="668725" name="Text Box 53"/>
            <p:cNvSpPr txBox="1">
              <a:spLocks noChangeArrowheads="1"/>
            </p:cNvSpPr>
            <p:nvPr/>
          </p:nvSpPr>
          <p:spPr bwMode="auto">
            <a:xfrm>
              <a:off x="5136" y="2976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668726" name="Text Box 54"/>
            <p:cNvSpPr txBox="1">
              <a:spLocks noChangeArrowheads="1"/>
            </p:cNvSpPr>
            <p:nvPr/>
          </p:nvSpPr>
          <p:spPr bwMode="auto">
            <a:xfrm>
              <a:off x="3648" y="2976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</a:p>
          </p:txBody>
        </p:sp>
        <p:sp>
          <p:nvSpPr>
            <p:cNvPr id="668727" name="Text Box 55"/>
            <p:cNvSpPr txBox="1">
              <a:spLocks noChangeArrowheads="1"/>
            </p:cNvSpPr>
            <p:nvPr/>
          </p:nvSpPr>
          <p:spPr bwMode="auto">
            <a:xfrm>
              <a:off x="3696" y="3456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  <p:sp>
          <p:nvSpPr>
            <p:cNvPr id="668728" name="Text Box 56"/>
            <p:cNvSpPr txBox="1">
              <a:spLocks noChangeArrowheads="1"/>
            </p:cNvSpPr>
            <p:nvPr/>
          </p:nvSpPr>
          <p:spPr bwMode="auto">
            <a:xfrm>
              <a:off x="5136" y="3408"/>
              <a:ext cx="43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r>
                <a:rPr lang="en-US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</a:p>
          </p:txBody>
        </p:sp>
      </p:grpSp>
      <p:sp>
        <p:nvSpPr>
          <p:cNvPr id="668729" name="Rectangle 57"/>
          <p:cNvSpPr>
            <a:spLocks noChangeArrowheads="1"/>
          </p:cNvSpPr>
          <p:nvPr/>
        </p:nvSpPr>
        <p:spPr bwMode="auto">
          <a:xfrm>
            <a:off x="2743200" y="4419600"/>
            <a:ext cx="259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n-US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Yes,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we can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display C</a:t>
            </a:r>
            <a:r>
              <a:rPr 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like this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8730" name="Oval 58"/>
          <p:cNvSpPr>
            <a:spLocks noChangeArrowheads="1"/>
          </p:cNvSpPr>
          <p:nvPr/>
        </p:nvSpPr>
        <p:spPr bwMode="auto">
          <a:xfrm>
            <a:off x="5105400" y="3962400"/>
            <a:ext cx="1219200" cy="22098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68731" name="Oval 59"/>
          <p:cNvSpPr>
            <a:spLocks noChangeArrowheads="1"/>
          </p:cNvSpPr>
          <p:nvPr/>
        </p:nvSpPr>
        <p:spPr bwMode="auto">
          <a:xfrm>
            <a:off x="7010400" y="3962400"/>
            <a:ext cx="1219200" cy="22098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75" grpId="0" build="p" autoUpdateAnimBg="0"/>
      <p:bldP spid="668687" grpId="0" autoUpdateAnimBg="0"/>
      <p:bldP spid="668688" grpId="0" build="p" autoUpdateAnimBg="0"/>
      <p:bldP spid="668729" grpId="0" autoUpdateAnimBg="0"/>
      <p:bldP spid="668730" grpId="0" animBg="1"/>
      <p:bldP spid="668731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Special Graphs</a:t>
            </a:r>
            <a:endParaRPr lang="en-CA" sz="360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458200" cy="22860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>
                <a:sym typeface="Symbol" pitchFamily="18" charset="2"/>
              </a:rPr>
              <a:t> The </a:t>
            </a: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complete bipartite graph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K</a:t>
            </a:r>
            <a:r>
              <a:rPr lang="en-US" sz="2800" baseline="-25000" dirty="0" err="1">
                <a:sym typeface="Symbol" pitchFamily="18" charset="2"/>
              </a:rPr>
              <a:t>m,n</a:t>
            </a:r>
            <a:r>
              <a:rPr lang="en-US" sz="2800" dirty="0">
                <a:sym typeface="Symbol" pitchFamily="18" charset="2"/>
              </a:rPr>
              <a:t> is the graph that has its vertex set partitioned into two subsets of m and n vertices, respectively. Two vertices are connected if and only if they are in different subsets.</a:t>
            </a:r>
            <a:endParaRPr lang="en-US" sz="2800" dirty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14FF777-B49E-4E8D-A8A4-1C6CEBA0DE5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67</a:t>
            </a:fld>
            <a:endParaRPr lang="en-CA" sz="140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1752600" y="5141912"/>
            <a:ext cx="860425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3,2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6800" y="3640137"/>
            <a:ext cx="2133600" cy="1219200"/>
            <a:chOff x="864" y="2126"/>
            <a:chExt cx="1344" cy="768"/>
          </a:xfrm>
        </p:grpSpPr>
        <p:sp>
          <p:nvSpPr>
            <p:cNvPr id="634886" name="AutoShape 6"/>
            <p:cNvSpPr>
              <a:spLocks noChangeArrowheads="1"/>
            </p:cNvSpPr>
            <p:nvPr/>
          </p:nvSpPr>
          <p:spPr bwMode="auto">
            <a:xfrm>
              <a:off x="1152" y="279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887" name="AutoShape 7"/>
            <p:cNvSpPr>
              <a:spLocks noChangeArrowheads="1"/>
            </p:cNvSpPr>
            <p:nvPr/>
          </p:nvSpPr>
          <p:spPr bwMode="auto">
            <a:xfrm>
              <a:off x="1810" y="278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888" name="AutoShape 8"/>
            <p:cNvSpPr>
              <a:spLocks noChangeArrowheads="1"/>
            </p:cNvSpPr>
            <p:nvPr/>
          </p:nvSpPr>
          <p:spPr bwMode="auto">
            <a:xfrm>
              <a:off x="864" y="212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889" name="AutoShape 9"/>
            <p:cNvSpPr>
              <a:spLocks noChangeArrowheads="1"/>
            </p:cNvSpPr>
            <p:nvPr/>
          </p:nvSpPr>
          <p:spPr bwMode="auto">
            <a:xfrm>
              <a:off x="2112" y="212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890" name="AutoShape 10"/>
            <p:cNvSpPr>
              <a:spLocks noChangeArrowheads="1"/>
            </p:cNvSpPr>
            <p:nvPr/>
          </p:nvSpPr>
          <p:spPr bwMode="auto">
            <a:xfrm>
              <a:off x="1488" y="212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5395" name="AutoShape 11"/>
            <p:cNvCxnSpPr>
              <a:cxnSpLocks noChangeShapeType="1"/>
              <a:stCxn id="634888" idx="4"/>
              <a:endCxn id="634886" idx="1"/>
            </p:cNvCxnSpPr>
            <p:nvPr/>
          </p:nvCxnSpPr>
          <p:spPr bwMode="auto">
            <a:xfrm>
              <a:off x="912" y="2222"/>
              <a:ext cx="254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6" name="AutoShape 12"/>
            <p:cNvCxnSpPr>
              <a:cxnSpLocks noChangeShapeType="1"/>
              <a:stCxn id="634890" idx="3"/>
              <a:endCxn id="634886" idx="0"/>
            </p:cNvCxnSpPr>
            <p:nvPr/>
          </p:nvCxnSpPr>
          <p:spPr bwMode="auto">
            <a:xfrm flipH="1">
              <a:off x="1200" y="2208"/>
              <a:ext cx="302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7" name="AutoShape 13"/>
            <p:cNvCxnSpPr>
              <a:cxnSpLocks noChangeShapeType="1"/>
              <a:stCxn id="634887" idx="7"/>
              <a:endCxn id="634889" idx="4"/>
            </p:cNvCxnSpPr>
            <p:nvPr/>
          </p:nvCxnSpPr>
          <p:spPr bwMode="auto">
            <a:xfrm flipV="1">
              <a:off x="1892" y="2222"/>
              <a:ext cx="268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8" name="AutoShape 14"/>
            <p:cNvCxnSpPr>
              <a:cxnSpLocks noChangeShapeType="1"/>
              <a:stCxn id="634889" idx="3"/>
              <a:endCxn id="634886" idx="7"/>
            </p:cNvCxnSpPr>
            <p:nvPr/>
          </p:nvCxnSpPr>
          <p:spPr bwMode="auto">
            <a:xfrm flipH="1">
              <a:off x="1234" y="2208"/>
              <a:ext cx="892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9" name="AutoShape 15"/>
            <p:cNvCxnSpPr>
              <a:cxnSpLocks noChangeShapeType="1"/>
              <a:stCxn id="634888" idx="5"/>
              <a:endCxn id="634887" idx="1"/>
            </p:cNvCxnSpPr>
            <p:nvPr/>
          </p:nvCxnSpPr>
          <p:spPr bwMode="auto">
            <a:xfrm>
              <a:off x="946" y="2208"/>
              <a:ext cx="878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00" name="AutoShape 16"/>
            <p:cNvCxnSpPr>
              <a:cxnSpLocks noChangeShapeType="1"/>
              <a:stCxn id="634890" idx="5"/>
              <a:endCxn id="634887" idx="0"/>
            </p:cNvCxnSpPr>
            <p:nvPr/>
          </p:nvCxnSpPr>
          <p:spPr bwMode="auto">
            <a:xfrm>
              <a:off x="1570" y="2208"/>
              <a:ext cx="288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34897" name="Text Box 17"/>
          <p:cNvSpPr txBox="1">
            <a:spLocks noChangeArrowheads="1"/>
          </p:cNvSpPr>
          <p:nvPr/>
        </p:nvSpPr>
        <p:spPr bwMode="auto">
          <a:xfrm>
            <a:off x="5791200" y="5195887"/>
            <a:ext cx="860425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3,4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648200" y="3694112"/>
            <a:ext cx="3124200" cy="1219200"/>
            <a:chOff x="3120" y="2160"/>
            <a:chExt cx="1968" cy="768"/>
          </a:xfrm>
        </p:grpSpPr>
        <p:sp>
          <p:nvSpPr>
            <p:cNvPr id="634899" name="AutoShape 19"/>
            <p:cNvSpPr>
              <a:spLocks noChangeArrowheads="1"/>
            </p:cNvSpPr>
            <p:nvPr/>
          </p:nvSpPr>
          <p:spPr bwMode="auto">
            <a:xfrm>
              <a:off x="3696" y="283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900" name="AutoShape 20"/>
            <p:cNvSpPr>
              <a:spLocks noChangeArrowheads="1"/>
            </p:cNvSpPr>
            <p:nvPr/>
          </p:nvSpPr>
          <p:spPr bwMode="auto">
            <a:xfrm>
              <a:off x="4354" y="281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901" name="AutoShape 21"/>
            <p:cNvSpPr>
              <a:spLocks noChangeArrowheads="1"/>
            </p:cNvSpPr>
            <p:nvPr/>
          </p:nvSpPr>
          <p:spPr bwMode="auto">
            <a:xfrm>
              <a:off x="3408" y="21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902" name="AutoShape 22"/>
            <p:cNvSpPr>
              <a:spLocks noChangeArrowheads="1"/>
            </p:cNvSpPr>
            <p:nvPr/>
          </p:nvSpPr>
          <p:spPr bwMode="auto">
            <a:xfrm>
              <a:off x="4656" y="21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903" name="AutoShape 23"/>
            <p:cNvSpPr>
              <a:spLocks noChangeArrowheads="1"/>
            </p:cNvSpPr>
            <p:nvPr/>
          </p:nvSpPr>
          <p:spPr bwMode="auto">
            <a:xfrm>
              <a:off x="4032" y="21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5376" name="AutoShape 24"/>
            <p:cNvCxnSpPr>
              <a:cxnSpLocks noChangeShapeType="1"/>
              <a:stCxn id="634901" idx="4"/>
              <a:endCxn id="634899" idx="1"/>
            </p:cNvCxnSpPr>
            <p:nvPr/>
          </p:nvCxnSpPr>
          <p:spPr bwMode="auto">
            <a:xfrm>
              <a:off x="3456" y="2256"/>
              <a:ext cx="254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7" name="AutoShape 25"/>
            <p:cNvCxnSpPr>
              <a:cxnSpLocks noChangeShapeType="1"/>
              <a:stCxn id="634903" idx="3"/>
              <a:endCxn id="634899" idx="0"/>
            </p:cNvCxnSpPr>
            <p:nvPr/>
          </p:nvCxnSpPr>
          <p:spPr bwMode="auto">
            <a:xfrm flipH="1">
              <a:off x="3744" y="2242"/>
              <a:ext cx="302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8" name="AutoShape 26"/>
            <p:cNvCxnSpPr>
              <a:cxnSpLocks noChangeShapeType="1"/>
              <a:stCxn id="634900" idx="7"/>
              <a:endCxn id="634902" idx="4"/>
            </p:cNvCxnSpPr>
            <p:nvPr/>
          </p:nvCxnSpPr>
          <p:spPr bwMode="auto">
            <a:xfrm flipV="1">
              <a:off x="4436" y="2256"/>
              <a:ext cx="268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9" name="AutoShape 27"/>
            <p:cNvCxnSpPr>
              <a:cxnSpLocks noChangeShapeType="1"/>
              <a:stCxn id="634902" idx="3"/>
              <a:endCxn id="634899" idx="7"/>
            </p:cNvCxnSpPr>
            <p:nvPr/>
          </p:nvCxnSpPr>
          <p:spPr bwMode="auto">
            <a:xfrm flipH="1">
              <a:off x="3778" y="2242"/>
              <a:ext cx="892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0" name="AutoShape 28"/>
            <p:cNvCxnSpPr>
              <a:cxnSpLocks noChangeShapeType="1"/>
              <a:stCxn id="634901" idx="5"/>
              <a:endCxn id="634900" idx="1"/>
            </p:cNvCxnSpPr>
            <p:nvPr/>
          </p:nvCxnSpPr>
          <p:spPr bwMode="auto">
            <a:xfrm>
              <a:off x="3490" y="2242"/>
              <a:ext cx="878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1" name="AutoShape 29"/>
            <p:cNvCxnSpPr>
              <a:cxnSpLocks noChangeShapeType="1"/>
              <a:stCxn id="634903" idx="5"/>
              <a:endCxn id="634900" idx="0"/>
            </p:cNvCxnSpPr>
            <p:nvPr/>
          </p:nvCxnSpPr>
          <p:spPr bwMode="auto">
            <a:xfrm>
              <a:off x="4114" y="2242"/>
              <a:ext cx="288" cy="57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34910" name="AutoShape 30"/>
            <p:cNvSpPr>
              <a:spLocks noChangeArrowheads="1"/>
            </p:cNvSpPr>
            <p:nvPr/>
          </p:nvSpPr>
          <p:spPr bwMode="auto">
            <a:xfrm>
              <a:off x="3120" y="283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4911" name="AutoShape 31"/>
            <p:cNvSpPr>
              <a:spLocks noChangeArrowheads="1"/>
            </p:cNvSpPr>
            <p:nvPr/>
          </p:nvSpPr>
          <p:spPr bwMode="auto">
            <a:xfrm>
              <a:off x="4992" y="283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5384" name="AutoShape 32"/>
            <p:cNvCxnSpPr>
              <a:cxnSpLocks noChangeShapeType="1"/>
              <a:stCxn id="634910" idx="7"/>
              <a:endCxn id="634901" idx="3"/>
            </p:cNvCxnSpPr>
            <p:nvPr/>
          </p:nvCxnSpPr>
          <p:spPr bwMode="auto">
            <a:xfrm flipV="1">
              <a:off x="3202" y="2242"/>
              <a:ext cx="220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5" name="AutoShape 33"/>
            <p:cNvCxnSpPr>
              <a:cxnSpLocks noChangeShapeType="1"/>
              <a:stCxn id="634910" idx="7"/>
              <a:endCxn id="634903" idx="3"/>
            </p:cNvCxnSpPr>
            <p:nvPr/>
          </p:nvCxnSpPr>
          <p:spPr bwMode="auto">
            <a:xfrm flipV="1">
              <a:off x="3202" y="2242"/>
              <a:ext cx="844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6" name="AutoShape 34"/>
            <p:cNvCxnSpPr>
              <a:cxnSpLocks noChangeShapeType="1"/>
              <a:stCxn id="634910" idx="6"/>
              <a:endCxn id="634902" idx="2"/>
            </p:cNvCxnSpPr>
            <p:nvPr/>
          </p:nvCxnSpPr>
          <p:spPr bwMode="auto">
            <a:xfrm flipV="1">
              <a:off x="3216" y="2208"/>
              <a:ext cx="1440" cy="67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7" name="AutoShape 35"/>
            <p:cNvCxnSpPr>
              <a:cxnSpLocks noChangeShapeType="1"/>
              <a:stCxn id="634901" idx="6"/>
              <a:endCxn id="634911" idx="2"/>
            </p:cNvCxnSpPr>
            <p:nvPr/>
          </p:nvCxnSpPr>
          <p:spPr bwMode="auto">
            <a:xfrm>
              <a:off x="3504" y="2208"/>
              <a:ext cx="1488" cy="672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8" name="AutoShape 36"/>
            <p:cNvCxnSpPr>
              <a:cxnSpLocks noChangeShapeType="1"/>
              <a:stCxn id="634903" idx="5"/>
              <a:endCxn id="634911" idx="1"/>
            </p:cNvCxnSpPr>
            <p:nvPr/>
          </p:nvCxnSpPr>
          <p:spPr bwMode="auto">
            <a:xfrm>
              <a:off x="4114" y="2242"/>
              <a:ext cx="892" cy="604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9" name="AutoShape 37"/>
            <p:cNvCxnSpPr>
              <a:cxnSpLocks noChangeShapeType="1"/>
              <a:stCxn id="634911" idx="0"/>
              <a:endCxn id="634902" idx="5"/>
            </p:cNvCxnSpPr>
            <p:nvPr/>
          </p:nvCxnSpPr>
          <p:spPr bwMode="auto">
            <a:xfrm flipH="1" flipV="1">
              <a:off x="4738" y="2242"/>
              <a:ext cx="302" cy="59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2515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  <p:bldP spid="634884" grpId="0" autoUpdateAnimBg="0"/>
      <p:bldP spid="634897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Operations on Graphs</a:t>
            </a:r>
            <a:endParaRPr lang="en-CA" sz="360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5257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>
                <a:sym typeface="Symbol" pitchFamily="18" charset="2"/>
              </a:rPr>
              <a:t> A </a:t>
            </a: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subgraph</a:t>
            </a:r>
            <a:r>
              <a:rPr lang="en-US" sz="2800" dirty="0">
                <a:sym typeface="Symbol" pitchFamily="18" charset="2"/>
              </a:rPr>
              <a:t> of a graph G = (V, E) is a graph H = (W, F) where WV and F</a:t>
            </a:r>
            <a:r>
              <a:rPr lang="en-US" sz="2800" dirty="0" smtClean="0">
                <a:sym typeface="Symbol" pitchFamily="18" charset="2"/>
              </a:rPr>
              <a:t>E.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dirty="0" smtClean="0"/>
              <a:t>A subgraph H </a:t>
            </a:r>
            <a:r>
              <a:rPr lang="en-US" sz="2800" dirty="0"/>
              <a:t>of G is a </a:t>
            </a:r>
            <a:r>
              <a:rPr lang="en-US" sz="2800" dirty="0">
                <a:solidFill>
                  <a:srgbClr val="00FFFF"/>
                </a:solidFill>
              </a:rPr>
              <a:t>proper subgraph </a:t>
            </a:r>
            <a:r>
              <a:rPr lang="en-US" sz="2800" dirty="0"/>
              <a:t>of G if </a:t>
            </a:r>
            <a:r>
              <a:rPr lang="en-US" sz="2800" dirty="0" smtClean="0"/>
              <a:t>H≠G.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900" dirty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sym typeface="Symbol" pitchFamily="18" charset="2"/>
              </a:rPr>
              <a:t>Note:</a:t>
            </a:r>
            <a:r>
              <a:rPr lang="en-US" sz="2800" dirty="0">
                <a:sym typeface="Symbol" pitchFamily="18" charset="2"/>
              </a:rPr>
              <a:t> Of course, H is a valid graph, so we cannot remove any endpoints of remaining edges when creating H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endParaRPr lang="en-US" sz="900" dirty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AB7E417-0EC0-49EE-92AD-C439499A9FB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68</a:t>
            </a:fld>
            <a:endParaRPr lang="en-CA" sz="140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0" y="4357687"/>
            <a:ext cx="1676400" cy="1600200"/>
            <a:chOff x="4224" y="2112"/>
            <a:chExt cx="1056" cy="1008"/>
          </a:xfrm>
        </p:grpSpPr>
        <p:sp>
          <p:nvSpPr>
            <p:cNvPr id="637957" name="AutoShape 5"/>
            <p:cNvSpPr>
              <a:spLocks noChangeArrowheads="1"/>
            </p:cNvSpPr>
            <p:nvPr/>
          </p:nvSpPr>
          <p:spPr bwMode="auto">
            <a:xfrm>
              <a:off x="441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58" name="AutoShape 6"/>
            <p:cNvSpPr>
              <a:spLocks noChangeArrowheads="1"/>
            </p:cNvSpPr>
            <p:nvPr/>
          </p:nvSpPr>
          <p:spPr bwMode="auto">
            <a:xfrm>
              <a:off x="499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59" name="AutoShape 7"/>
            <p:cNvSpPr>
              <a:spLocks noChangeArrowheads="1"/>
            </p:cNvSpPr>
            <p:nvPr/>
          </p:nvSpPr>
          <p:spPr bwMode="auto">
            <a:xfrm>
              <a:off x="422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60" name="AutoShape 8"/>
            <p:cNvSpPr>
              <a:spLocks noChangeArrowheads="1"/>
            </p:cNvSpPr>
            <p:nvPr/>
          </p:nvSpPr>
          <p:spPr bwMode="auto">
            <a:xfrm>
              <a:off x="518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61" name="AutoShape 9"/>
            <p:cNvSpPr>
              <a:spLocks noChangeArrowheads="1"/>
            </p:cNvSpPr>
            <p:nvPr/>
          </p:nvSpPr>
          <p:spPr bwMode="auto">
            <a:xfrm>
              <a:off x="4704" y="211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6409" name="AutoShape 10"/>
            <p:cNvCxnSpPr>
              <a:cxnSpLocks noChangeShapeType="1"/>
              <a:stCxn id="637959" idx="4"/>
              <a:endCxn id="637957" idx="1"/>
            </p:cNvCxnSpPr>
            <p:nvPr/>
          </p:nvCxnSpPr>
          <p:spPr bwMode="auto">
            <a:xfrm>
              <a:off x="4272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0" name="AutoShape 11"/>
            <p:cNvCxnSpPr>
              <a:cxnSpLocks noChangeShapeType="1"/>
              <a:stCxn id="637957" idx="6"/>
              <a:endCxn id="637958" idx="2"/>
            </p:cNvCxnSpPr>
            <p:nvPr/>
          </p:nvCxnSpPr>
          <p:spPr bwMode="auto">
            <a:xfrm>
              <a:off x="4512" y="3072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1" name="AutoShape 12"/>
            <p:cNvCxnSpPr>
              <a:cxnSpLocks noChangeShapeType="1"/>
              <a:stCxn id="637958" idx="7"/>
              <a:endCxn id="637960" idx="4"/>
            </p:cNvCxnSpPr>
            <p:nvPr/>
          </p:nvCxnSpPr>
          <p:spPr bwMode="auto">
            <a:xfrm flipV="1">
              <a:off x="507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2" name="AutoShape 13"/>
            <p:cNvCxnSpPr>
              <a:cxnSpLocks noChangeShapeType="1"/>
              <a:stCxn id="637960" idx="1"/>
              <a:endCxn id="637961" idx="5"/>
            </p:cNvCxnSpPr>
            <p:nvPr/>
          </p:nvCxnSpPr>
          <p:spPr bwMode="auto">
            <a:xfrm flipH="1" flipV="1">
              <a:off x="478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3" name="AutoShape 14"/>
            <p:cNvCxnSpPr>
              <a:cxnSpLocks noChangeShapeType="1"/>
              <a:stCxn id="637959" idx="7"/>
              <a:endCxn id="637961" idx="3"/>
            </p:cNvCxnSpPr>
            <p:nvPr/>
          </p:nvCxnSpPr>
          <p:spPr bwMode="auto">
            <a:xfrm flipV="1">
              <a:off x="430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4" name="AutoShape 15"/>
            <p:cNvCxnSpPr>
              <a:cxnSpLocks noChangeShapeType="1"/>
              <a:stCxn id="637961" idx="4"/>
              <a:endCxn id="637957" idx="0"/>
            </p:cNvCxnSpPr>
            <p:nvPr/>
          </p:nvCxnSpPr>
          <p:spPr bwMode="auto">
            <a:xfrm flipH="1">
              <a:off x="4464" y="2208"/>
              <a:ext cx="288" cy="8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5" name="AutoShape 16"/>
            <p:cNvCxnSpPr>
              <a:cxnSpLocks noChangeShapeType="1"/>
              <a:stCxn id="637961" idx="4"/>
              <a:endCxn id="637958" idx="1"/>
            </p:cNvCxnSpPr>
            <p:nvPr/>
          </p:nvCxnSpPr>
          <p:spPr bwMode="auto">
            <a:xfrm>
              <a:off x="4752" y="2208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6" name="AutoShape 17"/>
            <p:cNvCxnSpPr>
              <a:cxnSpLocks noChangeShapeType="1"/>
              <a:stCxn id="637959" idx="6"/>
              <a:endCxn id="637960" idx="2"/>
            </p:cNvCxnSpPr>
            <p:nvPr/>
          </p:nvCxnSpPr>
          <p:spPr bwMode="auto">
            <a:xfrm>
              <a:off x="4320" y="2544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7" name="AutoShape 18"/>
            <p:cNvCxnSpPr>
              <a:cxnSpLocks noChangeShapeType="1"/>
              <a:stCxn id="637959" idx="5"/>
              <a:endCxn id="637958" idx="1"/>
            </p:cNvCxnSpPr>
            <p:nvPr/>
          </p:nvCxnSpPr>
          <p:spPr bwMode="auto">
            <a:xfrm>
              <a:off x="4306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8" name="AutoShape 19"/>
            <p:cNvCxnSpPr>
              <a:cxnSpLocks noChangeShapeType="1"/>
              <a:stCxn id="637957" idx="7"/>
              <a:endCxn id="637960" idx="3"/>
            </p:cNvCxnSpPr>
            <p:nvPr/>
          </p:nvCxnSpPr>
          <p:spPr bwMode="auto">
            <a:xfrm flipV="1">
              <a:off x="4498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37972" name="Text Box 20"/>
          <p:cNvSpPr txBox="1">
            <a:spLocks noChangeArrowheads="1"/>
          </p:cNvSpPr>
          <p:nvPr/>
        </p:nvSpPr>
        <p:spPr bwMode="auto">
          <a:xfrm>
            <a:off x="2971800" y="6110287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724400" y="4967287"/>
            <a:ext cx="1676400" cy="990600"/>
            <a:chOff x="3600" y="2544"/>
            <a:chExt cx="1056" cy="624"/>
          </a:xfrm>
        </p:grpSpPr>
        <p:sp>
          <p:nvSpPr>
            <p:cNvPr id="637974" name="AutoShape 22"/>
            <p:cNvSpPr>
              <a:spLocks noChangeArrowheads="1"/>
            </p:cNvSpPr>
            <p:nvPr/>
          </p:nvSpPr>
          <p:spPr bwMode="auto">
            <a:xfrm>
              <a:off x="3792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75" name="AutoShape 23"/>
            <p:cNvSpPr>
              <a:spLocks noChangeArrowheads="1"/>
            </p:cNvSpPr>
            <p:nvPr/>
          </p:nvSpPr>
          <p:spPr bwMode="auto">
            <a:xfrm>
              <a:off x="4368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76" name="AutoShape 24"/>
            <p:cNvSpPr>
              <a:spLocks noChangeArrowheads="1"/>
            </p:cNvSpPr>
            <p:nvPr/>
          </p:nvSpPr>
          <p:spPr bwMode="auto">
            <a:xfrm>
              <a:off x="360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77" name="AutoShape 25"/>
            <p:cNvSpPr>
              <a:spLocks noChangeArrowheads="1"/>
            </p:cNvSpPr>
            <p:nvPr/>
          </p:nvSpPr>
          <p:spPr bwMode="auto">
            <a:xfrm>
              <a:off x="456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6399" name="AutoShape 26"/>
            <p:cNvCxnSpPr>
              <a:cxnSpLocks noChangeShapeType="1"/>
              <a:stCxn id="637976" idx="4"/>
              <a:endCxn id="637974" idx="1"/>
            </p:cNvCxnSpPr>
            <p:nvPr/>
          </p:nvCxnSpPr>
          <p:spPr bwMode="auto">
            <a:xfrm>
              <a:off x="3648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0" name="AutoShape 27"/>
            <p:cNvCxnSpPr>
              <a:cxnSpLocks noChangeShapeType="1"/>
              <a:stCxn id="637974" idx="6"/>
              <a:endCxn id="637975" idx="2"/>
            </p:cNvCxnSpPr>
            <p:nvPr/>
          </p:nvCxnSpPr>
          <p:spPr bwMode="auto">
            <a:xfrm>
              <a:off x="3888" y="3120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1" name="AutoShape 28"/>
            <p:cNvCxnSpPr>
              <a:cxnSpLocks noChangeShapeType="1"/>
              <a:stCxn id="637975" idx="7"/>
              <a:endCxn id="637977" idx="4"/>
            </p:cNvCxnSpPr>
            <p:nvPr/>
          </p:nvCxnSpPr>
          <p:spPr bwMode="auto">
            <a:xfrm flipV="1">
              <a:off x="4450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2" name="AutoShape 29"/>
            <p:cNvCxnSpPr>
              <a:cxnSpLocks noChangeShapeType="1"/>
              <a:stCxn id="637976" idx="6"/>
              <a:endCxn id="637977" idx="2"/>
            </p:cNvCxnSpPr>
            <p:nvPr/>
          </p:nvCxnSpPr>
          <p:spPr bwMode="auto">
            <a:xfrm>
              <a:off x="3696" y="2592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3" name="AutoShape 30"/>
            <p:cNvCxnSpPr>
              <a:cxnSpLocks noChangeShapeType="1"/>
              <a:stCxn id="637974" idx="7"/>
              <a:endCxn id="637977" idx="3"/>
            </p:cNvCxnSpPr>
            <p:nvPr/>
          </p:nvCxnSpPr>
          <p:spPr bwMode="auto">
            <a:xfrm flipV="1">
              <a:off x="3874" y="2626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37983" name="Text Box 31"/>
          <p:cNvSpPr txBox="1">
            <a:spLocks noChangeArrowheads="1"/>
          </p:cNvSpPr>
          <p:nvPr/>
        </p:nvSpPr>
        <p:spPr bwMode="auto">
          <a:xfrm>
            <a:off x="4343400" y="6110287"/>
            <a:ext cx="27432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subgraph of 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0884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7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7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 autoUpdateAnimBg="0"/>
      <p:bldP spid="637972" grpId="0" autoUpdateAnimBg="0"/>
      <p:bldP spid="637983" grpId="0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Operations on Graphs</a:t>
            </a:r>
            <a:endParaRPr lang="en-CA" sz="360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5257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subgraph induced</a:t>
            </a:r>
            <a:r>
              <a:rPr lang="en-US" sz="2800" dirty="0" smtClean="0">
                <a:sym typeface="Symbol" pitchFamily="18" charset="2"/>
              </a:rPr>
              <a:t> by a subset W of the vertex set V is the graph (W,F), where the edge set F contains an edge in E if and only if both endpoints of this edge are in W.</a:t>
            </a:r>
          </a:p>
          <a:p>
            <a:pPr marL="0" indent="0" eaLnBrk="1" hangingPunct="1">
              <a:spcAft>
                <a:spcPct val="20000"/>
              </a:spcAft>
              <a:buNone/>
              <a:defRPr/>
            </a:pPr>
            <a:endParaRPr lang="en-US" sz="900" dirty="0">
              <a:sym typeface="Symbol" pitchFamily="18" charset="2"/>
            </a:endParaRP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AB7E417-0EC0-49EE-92AD-C439499A9FB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69</a:t>
            </a:fld>
            <a:endParaRPr lang="en-CA" sz="140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88535" y="3509665"/>
            <a:ext cx="1676400" cy="1600200"/>
            <a:chOff x="4224" y="2112"/>
            <a:chExt cx="1056" cy="1008"/>
          </a:xfrm>
        </p:grpSpPr>
        <p:sp>
          <p:nvSpPr>
            <p:cNvPr id="637957" name="AutoShape 5"/>
            <p:cNvSpPr>
              <a:spLocks noChangeArrowheads="1"/>
            </p:cNvSpPr>
            <p:nvPr/>
          </p:nvSpPr>
          <p:spPr bwMode="auto">
            <a:xfrm>
              <a:off x="441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58" name="AutoShape 6"/>
            <p:cNvSpPr>
              <a:spLocks noChangeArrowheads="1"/>
            </p:cNvSpPr>
            <p:nvPr/>
          </p:nvSpPr>
          <p:spPr bwMode="auto">
            <a:xfrm>
              <a:off x="499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59" name="AutoShape 7"/>
            <p:cNvSpPr>
              <a:spLocks noChangeArrowheads="1"/>
            </p:cNvSpPr>
            <p:nvPr/>
          </p:nvSpPr>
          <p:spPr bwMode="auto">
            <a:xfrm>
              <a:off x="422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60" name="AutoShape 8"/>
            <p:cNvSpPr>
              <a:spLocks noChangeArrowheads="1"/>
            </p:cNvSpPr>
            <p:nvPr/>
          </p:nvSpPr>
          <p:spPr bwMode="auto">
            <a:xfrm>
              <a:off x="518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7961" name="AutoShape 9"/>
            <p:cNvSpPr>
              <a:spLocks noChangeArrowheads="1"/>
            </p:cNvSpPr>
            <p:nvPr/>
          </p:nvSpPr>
          <p:spPr bwMode="auto">
            <a:xfrm>
              <a:off x="4704" y="211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6409" name="AutoShape 10"/>
            <p:cNvCxnSpPr>
              <a:cxnSpLocks noChangeShapeType="1"/>
              <a:stCxn id="637959" idx="4"/>
              <a:endCxn id="637957" idx="1"/>
            </p:cNvCxnSpPr>
            <p:nvPr/>
          </p:nvCxnSpPr>
          <p:spPr bwMode="auto">
            <a:xfrm>
              <a:off x="4272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0" name="AutoShape 11"/>
            <p:cNvCxnSpPr>
              <a:cxnSpLocks noChangeShapeType="1"/>
              <a:stCxn id="637957" idx="6"/>
              <a:endCxn id="637958" idx="2"/>
            </p:cNvCxnSpPr>
            <p:nvPr/>
          </p:nvCxnSpPr>
          <p:spPr bwMode="auto">
            <a:xfrm>
              <a:off x="4512" y="3072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1" name="AutoShape 12"/>
            <p:cNvCxnSpPr>
              <a:cxnSpLocks noChangeShapeType="1"/>
              <a:stCxn id="637958" idx="7"/>
              <a:endCxn id="637960" idx="4"/>
            </p:cNvCxnSpPr>
            <p:nvPr/>
          </p:nvCxnSpPr>
          <p:spPr bwMode="auto">
            <a:xfrm flipV="1">
              <a:off x="507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2" name="AutoShape 13"/>
            <p:cNvCxnSpPr>
              <a:cxnSpLocks noChangeShapeType="1"/>
              <a:stCxn id="637960" idx="1"/>
              <a:endCxn id="637961" idx="5"/>
            </p:cNvCxnSpPr>
            <p:nvPr/>
          </p:nvCxnSpPr>
          <p:spPr bwMode="auto">
            <a:xfrm flipH="1" flipV="1">
              <a:off x="478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3" name="AutoShape 14"/>
            <p:cNvCxnSpPr>
              <a:cxnSpLocks noChangeShapeType="1"/>
              <a:stCxn id="637959" idx="7"/>
              <a:endCxn id="637961" idx="3"/>
            </p:cNvCxnSpPr>
            <p:nvPr/>
          </p:nvCxnSpPr>
          <p:spPr bwMode="auto">
            <a:xfrm flipV="1">
              <a:off x="430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4" name="AutoShape 15"/>
            <p:cNvCxnSpPr>
              <a:cxnSpLocks noChangeShapeType="1"/>
              <a:stCxn id="637961" idx="4"/>
              <a:endCxn id="637957" idx="0"/>
            </p:cNvCxnSpPr>
            <p:nvPr/>
          </p:nvCxnSpPr>
          <p:spPr bwMode="auto">
            <a:xfrm flipH="1">
              <a:off x="4464" y="2208"/>
              <a:ext cx="288" cy="8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5" name="AutoShape 16"/>
            <p:cNvCxnSpPr>
              <a:cxnSpLocks noChangeShapeType="1"/>
              <a:stCxn id="637961" idx="4"/>
              <a:endCxn id="637958" idx="1"/>
            </p:cNvCxnSpPr>
            <p:nvPr/>
          </p:nvCxnSpPr>
          <p:spPr bwMode="auto">
            <a:xfrm>
              <a:off x="4752" y="2208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6" name="AutoShape 17"/>
            <p:cNvCxnSpPr>
              <a:cxnSpLocks noChangeShapeType="1"/>
              <a:stCxn id="637959" idx="6"/>
              <a:endCxn id="637960" idx="2"/>
            </p:cNvCxnSpPr>
            <p:nvPr/>
          </p:nvCxnSpPr>
          <p:spPr bwMode="auto">
            <a:xfrm>
              <a:off x="4320" y="2544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7" name="AutoShape 18"/>
            <p:cNvCxnSpPr>
              <a:cxnSpLocks noChangeShapeType="1"/>
              <a:stCxn id="637959" idx="5"/>
              <a:endCxn id="637958" idx="1"/>
            </p:cNvCxnSpPr>
            <p:nvPr/>
          </p:nvCxnSpPr>
          <p:spPr bwMode="auto">
            <a:xfrm>
              <a:off x="4306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18" name="AutoShape 19"/>
            <p:cNvCxnSpPr>
              <a:cxnSpLocks noChangeShapeType="1"/>
              <a:stCxn id="637957" idx="7"/>
              <a:endCxn id="637960" idx="3"/>
            </p:cNvCxnSpPr>
            <p:nvPr/>
          </p:nvCxnSpPr>
          <p:spPr bwMode="auto">
            <a:xfrm flipV="1">
              <a:off x="4498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37972" name="Text Box 20"/>
          <p:cNvSpPr txBox="1">
            <a:spLocks noChangeArrowheads="1"/>
          </p:cNvSpPr>
          <p:nvPr/>
        </p:nvSpPr>
        <p:spPr bwMode="auto">
          <a:xfrm>
            <a:off x="2245735" y="5733752"/>
            <a:ext cx="6096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637983" name="Text Box 31"/>
          <p:cNvSpPr txBox="1">
            <a:spLocks noChangeArrowheads="1"/>
          </p:cNvSpPr>
          <p:nvPr/>
        </p:nvSpPr>
        <p:spPr bwMode="auto">
          <a:xfrm>
            <a:off x="4403436" y="5133806"/>
            <a:ext cx="342900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Subgraph induced by W={</a:t>
            </a: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a,b,c,e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}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of K</a:t>
            </a:r>
            <a:r>
              <a:rPr 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2436235" y="3048000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3462915" y="3910657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3083935" y="5007831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1918710" y="5108863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1371600" y="3959726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9" name="Group 4"/>
          <p:cNvGrpSpPr>
            <a:grpSpLocks/>
          </p:cNvGrpSpPr>
          <p:nvPr/>
        </p:nvGrpSpPr>
        <p:grpSpPr bwMode="auto">
          <a:xfrm>
            <a:off x="4955020" y="3204865"/>
            <a:ext cx="1676400" cy="1600200"/>
            <a:chOff x="4224" y="2112"/>
            <a:chExt cx="1056" cy="1008"/>
          </a:xfrm>
        </p:grpSpPr>
        <p:sp>
          <p:nvSpPr>
            <p:cNvPr id="41" name="AutoShape 6"/>
            <p:cNvSpPr>
              <a:spLocks noChangeArrowheads="1"/>
            </p:cNvSpPr>
            <p:nvPr/>
          </p:nvSpPr>
          <p:spPr bwMode="auto">
            <a:xfrm>
              <a:off x="499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AutoShape 7"/>
            <p:cNvSpPr>
              <a:spLocks noChangeArrowheads="1"/>
            </p:cNvSpPr>
            <p:nvPr/>
          </p:nvSpPr>
          <p:spPr bwMode="auto">
            <a:xfrm>
              <a:off x="422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AutoShape 8"/>
            <p:cNvSpPr>
              <a:spLocks noChangeArrowheads="1"/>
            </p:cNvSpPr>
            <p:nvPr/>
          </p:nvSpPr>
          <p:spPr bwMode="auto">
            <a:xfrm>
              <a:off x="518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AutoShape 9"/>
            <p:cNvSpPr>
              <a:spLocks noChangeArrowheads="1"/>
            </p:cNvSpPr>
            <p:nvPr/>
          </p:nvSpPr>
          <p:spPr bwMode="auto">
            <a:xfrm>
              <a:off x="4704" y="211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47" name="AutoShape 12"/>
            <p:cNvCxnSpPr>
              <a:cxnSpLocks noChangeShapeType="1"/>
              <a:stCxn id="41" idx="7"/>
              <a:endCxn id="43" idx="4"/>
            </p:cNvCxnSpPr>
            <p:nvPr/>
          </p:nvCxnSpPr>
          <p:spPr bwMode="auto">
            <a:xfrm flipV="1">
              <a:off x="507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13"/>
            <p:cNvCxnSpPr>
              <a:cxnSpLocks noChangeShapeType="1"/>
              <a:stCxn id="43" idx="1"/>
              <a:endCxn id="44" idx="5"/>
            </p:cNvCxnSpPr>
            <p:nvPr/>
          </p:nvCxnSpPr>
          <p:spPr bwMode="auto">
            <a:xfrm flipH="1" flipV="1">
              <a:off x="478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14"/>
            <p:cNvCxnSpPr>
              <a:cxnSpLocks noChangeShapeType="1"/>
              <a:stCxn id="42" idx="7"/>
              <a:endCxn id="44" idx="3"/>
            </p:cNvCxnSpPr>
            <p:nvPr/>
          </p:nvCxnSpPr>
          <p:spPr bwMode="auto">
            <a:xfrm flipV="1">
              <a:off x="430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16"/>
            <p:cNvCxnSpPr>
              <a:cxnSpLocks noChangeShapeType="1"/>
              <a:stCxn id="44" idx="4"/>
              <a:endCxn id="41" idx="1"/>
            </p:cNvCxnSpPr>
            <p:nvPr/>
          </p:nvCxnSpPr>
          <p:spPr bwMode="auto">
            <a:xfrm>
              <a:off x="4752" y="2208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AutoShape 17"/>
            <p:cNvCxnSpPr>
              <a:cxnSpLocks noChangeShapeType="1"/>
              <a:stCxn id="42" idx="6"/>
              <a:endCxn id="43" idx="2"/>
            </p:cNvCxnSpPr>
            <p:nvPr/>
          </p:nvCxnSpPr>
          <p:spPr bwMode="auto">
            <a:xfrm>
              <a:off x="4320" y="2544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AutoShape 18"/>
            <p:cNvCxnSpPr>
              <a:cxnSpLocks noChangeShapeType="1"/>
              <a:stCxn id="42" idx="5"/>
              <a:endCxn id="41" idx="1"/>
            </p:cNvCxnSpPr>
            <p:nvPr/>
          </p:nvCxnSpPr>
          <p:spPr bwMode="auto">
            <a:xfrm>
              <a:off x="4306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" name="Text Box 20"/>
          <p:cNvSpPr txBox="1">
            <a:spLocks noChangeArrowheads="1"/>
          </p:cNvSpPr>
          <p:nvPr/>
        </p:nvSpPr>
        <p:spPr bwMode="auto">
          <a:xfrm>
            <a:off x="5602720" y="2743200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" name="Text Box 20"/>
          <p:cNvSpPr txBox="1">
            <a:spLocks noChangeArrowheads="1"/>
          </p:cNvSpPr>
          <p:nvPr/>
        </p:nvSpPr>
        <p:spPr bwMode="auto">
          <a:xfrm>
            <a:off x="6629400" y="3605857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" name="Text Box 20"/>
          <p:cNvSpPr txBox="1">
            <a:spLocks noChangeArrowheads="1"/>
          </p:cNvSpPr>
          <p:nvPr/>
        </p:nvSpPr>
        <p:spPr bwMode="auto">
          <a:xfrm>
            <a:off x="6250420" y="4703031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4538085" y="3654926"/>
            <a:ext cx="5334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baseline="-25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515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7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7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 autoUpdateAnimBg="0"/>
      <p:bldP spid="637972" grpId="0" autoUpdateAnimBg="0"/>
      <p:bldP spid="6379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54864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smtClean="0">
                <a:sym typeface="Symbol" pitchFamily="18" charset="2"/>
              </a:rPr>
              <a:t>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path</a:t>
            </a:r>
            <a:r>
              <a:rPr lang="en-US" sz="2800" smtClean="0">
                <a:sym typeface="Symbol" pitchFamily="18" charset="2"/>
              </a:rPr>
              <a:t> from a to b in the directed graph G is a sequence of one or more edges (x</a:t>
            </a:r>
            <a:r>
              <a:rPr lang="en-US" sz="2800" baseline="-25000" smtClean="0">
                <a:sym typeface="Symbol" pitchFamily="18" charset="2"/>
              </a:rPr>
              <a:t>0</a:t>
            </a:r>
            <a:r>
              <a:rPr lang="en-US" sz="2800" smtClean="0">
                <a:sym typeface="Symbol" pitchFamily="18" charset="2"/>
              </a:rPr>
              <a:t>, x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), (x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, x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), (x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, x</a:t>
            </a:r>
            <a:r>
              <a:rPr lang="en-US" sz="2800" baseline="-25000" smtClean="0">
                <a:sym typeface="Symbol" pitchFamily="18" charset="2"/>
              </a:rPr>
              <a:t>3</a:t>
            </a:r>
            <a:r>
              <a:rPr lang="en-US" sz="2800" smtClean="0">
                <a:sym typeface="Symbol" pitchFamily="18" charset="2"/>
              </a:rPr>
              <a:t>), …, (x</a:t>
            </a:r>
            <a:r>
              <a:rPr lang="en-US" sz="2800" baseline="-25000" smtClean="0">
                <a:sym typeface="Symbol" pitchFamily="18" charset="2"/>
              </a:rPr>
              <a:t>n-1</a:t>
            </a:r>
            <a:r>
              <a:rPr lang="en-US" sz="2800" smtClean="0">
                <a:sym typeface="Symbol" pitchFamily="18" charset="2"/>
              </a:rPr>
              <a:t>, x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) in G, where x</a:t>
            </a:r>
            <a:r>
              <a:rPr lang="en-US" sz="2800" baseline="-25000" smtClean="0">
                <a:sym typeface="Symbol" pitchFamily="18" charset="2"/>
              </a:rPr>
              <a:t>0</a:t>
            </a:r>
            <a:r>
              <a:rPr lang="en-US" sz="2800" smtClean="0">
                <a:sym typeface="Symbol" pitchFamily="18" charset="2"/>
              </a:rPr>
              <a:t> = a and x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= b.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In other words, a path is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sequence of edges</a:t>
            </a:r>
            <a:r>
              <a:rPr lang="en-US" sz="2800" smtClean="0">
                <a:sym typeface="Symbol" pitchFamily="18" charset="2"/>
              </a:rPr>
              <a:t> where the terminal vertex of an edge is the same as the initial vertex of the next edge in the path.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This path is denoted by x</a:t>
            </a:r>
            <a:r>
              <a:rPr lang="en-US" sz="2800" baseline="-25000" smtClean="0">
                <a:sym typeface="Symbol" pitchFamily="18" charset="2"/>
              </a:rPr>
              <a:t>0</a:t>
            </a:r>
            <a:r>
              <a:rPr lang="en-US" sz="2800" smtClean="0">
                <a:sym typeface="Symbol" pitchFamily="18" charset="2"/>
              </a:rPr>
              <a:t>, x</a:t>
            </a:r>
            <a:r>
              <a:rPr lang="en-US" sz="2800" baseline="-25000" smtClean="0">
                <a:sym typeface="Symbol" pitchFamily="18" charset="2"/>
              </a:rPr>
              <a:t>1</a:t>
            </a:r>
            <a:r>
              <a:rPr lang="en-US" sz="2800" smtClean="0">
                <a:sym typeface="Symbol" pitchFamily="18" charset="2"/>
              </a:rPr>
              <a:t>, x</a:t>
            </a:r>
            <a:r>
              <a:rPr lang="en-US" sz="2800" baseline="-25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, …, x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and has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length</a:t>
            </a:r>
            <a:r>
              <a:rPr lang="en-US" sz="2800" smtClean="0">
                <a:sym typeface="Symbol" pitchFamily="18" charset="2"/>
              </a:rPr>
              <a:t> n.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A path that begins and ends at the same vertex is called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circuit</a:t>
            </a:r>
            <a:r>
              <a:rPr lang="en-US" sz="2800" smtClean="0">
                <a:sym typeface="Symbol" pitchFamily="18" charset="2"/>
              </a:rPr>
              <a:t> or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cycle</a:t>
            </a:r>
            <a:r>
              <a:rPr lang="en-US" sz="2800" smtClean="0">
                <a:sym typeface="Symbol" pitchFamily="18" charset="2"/>
              </a:rPr>
              <a:t>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06099EE-03B6-4BD3-AC9F-29BF8BA9753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3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Operations on Graphs</a:t>
            </a:r>
            <a:endParaRPr lang="en-CA" sz="3600"/>
          </a:p>
        </p:txBody>
      </p:sp>
      <p:sp>
        <p:nvSpPr>
          <p:cNvPr id="6389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33528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 b="1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>
                <a:sym typeface="Symbol" pitchFamily="18" charset="2"/>
              </a:rPr>
              <a:t> The </a:t>
            </a:r>
            <a:r>
              <a:rPr lang="en-US" sz="2800" b="1">
                <a:solidFill>
                  <a:srgbClr val="00FFFF"/>
                </a:solidFill>
                <a:sym typeface="Symbol" pitchFamily="18" charset="2"/>
              </a:rPr>
              <a:t>union</a:t>
            </a:r>
            <a:r>
              <a:rPr lang="en-US" sz="2800">
                <a:sym typeface="Symbol" pitchFamily="18" charset="2"/>
              </a:rPr>
              <a:t> of two simple graphs G</a:t>
            </a:r>
            <a:r>
              <a:rPr lang="en-US" sz="2800" baseline="-25000"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= </a:t>
            </a:r>
            <a:br>
              <a:rPr lang="en-US" sz="2800">
                <a:sym typeface="Symbol" pitchFamily="18" charset="2"/>
              </a:rPr>
            </a:br>
            <a:r>
              <a:rPr lang="en-US" sz="2800">
                <a:sym typeface="Symbol" pitchFamily="18" charset="2"/>
              </a:rPr>
              <a:t>(V</a:t>
            </a:r>
            <a:r>
              <a:rPr lang="en-US" sz="2800" baseline="-25000"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, E</a:t>
            </a:r>
            <a:r>
              <a:rPr lang="en-US" sz="2800" baseline="-25000"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) and G</a:t>
            </a:r>
            <a:r>
              <a:rPr lang="en-US" sz="2800" baseline="-25000"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 = (V</a:t>
            </a:r>
            <a:r>
              <a:rPr lang="en-US" sz="2800" baseline="-25000"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, E</a:t>
            </a:r>
            <a:r>
              <a:rPr lang="en-US" sz="2800" baseline="-25000"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) is the simple graph with vertex set V</a:t>
            </a:r>
            <a:r>
              <a:rPr lang="en-US" sz="2800" baseline="-25000"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 V</a:t>
            </a:r>
            <a:r>
              <a:rPr lang="en-US" sz="2800" baseline="-25000"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 and edge set E</a:t>
            </a:r>
            <a:r>
              <a:rPr lang="en-US" sz="2800" baseline="-25000"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 E</a:t>
            </a:r>
            <a:r>
              <a:rPr lang="en-US" sz="2800" baseline="-25000"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. </a:t>
            </a:r>
          </a:p>
          <a:p>
            <a:pPr marL="0" indent="0" eaLnBrk="1" hangingPunct="1">
              <a:spcAft>
                <a:spcPct val="20000"/>
              </a:spcAft>
              <a:defRPr/>
            </a:pPr>
            <a:r>
              <a:rPr lang="en-US" sz="2800">
                <a:sym typeface="Symbol" pitchFamily="18" charset="2"/>
              </a:rPr>
              <a:t>The union of G</a:t>
            </a:r>
            <a:r>
              <a:rPr lang="en-US" sz="2800" baseline="-25000"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and G</a:t>
            </a:r>
            <a:r>
              <a:rPr lang="en-US" sz="2800" baseline="-25000"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 is denoted by </a:t>
            </a:r>
            <a:r>
              <a:rPr lang="en-US" sz="2800" b="1">
                <a:solidFill>
                  <a:srgbClr val="00FFFF"/>
                </a:solidFill>
                <a:sym typeface="Symbol" pitchFamily="18" charset="2"/>
              </a:rPr>
              <a:t>G</a:t>
            </a:r>
            <a:r>
              <a:rPr lang="en-US" sz="2800" b="1" baseline="-2500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b="1">
                <a:solidFill>
                  <a:srgbClr val="00FFFF"/>
                </a:solidFill>
                <a:sym typeface="Symbol" pitchFamily="18" charset="2"/>
              </a:rPr>
              <a:t>  G</a:t>
            </a:r>
            <a:r>
              <a:rPr lang="en-US" sz="2800" b="1" baseline="-2500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>
                <a:sym typeface="Symbol" pitchFamily="18" charset="2"/>
              </a:rPr>
              <a:t>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DD90EDB-672D-480E-8600-5BDFBA25D12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70</a:t>
            </a:fld>
            <a:endParaRPr lang="en-CA" sz="140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3429000"/>
            <a:ext cx="1676400" cy="1600200"/>
            <a:chOff x="4224" y="2112"/>
            <a:chExt cx="1056" cy="1008"/>
          </a:xfrm>
        </p:grpSpPr>
        <p:sp>
          <p:nvSpPr>
            <p:cNvPr id="638981" name="AutoShape 5"/>
            <p:cNvSpPr>
              <a:spLocks noChangeArrowheads="1"/>
            </p:cNvSpPr>
            <p:nvPr/>
          </p:nvSpPr>
          <p:spPr bwMode="auto">
            <a:xfrm>
              <a:off x="441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8982" name="AutoShape 6"/>
            <p:cNvSpPr>
              <a:spLocks noChangeArrowheads="1"/>
            </p:cNvSpPr>
            <p:nvPr/>
          </p:nvSpPr>
          <p:spPr bwMode="auto">
            <a:xfrm>
              <a:off x="499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8983" name="AutoShape 7"/>
            <p:cNvSpPr>
              <a:spLocks noChangeArrowheads="1"/>
            </p:cNvSpPr>
            <p:nvPr/>
          </p:nvSpPr>
          <p:spPr bwMode="auto">
            <a:xfrm>
              <a:off x="422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8984" name="AutoShape 8"/>
            <p:cNvSpPr>
              <a:spLocks noChangeArrowheads="1"/>
            </p:cNvSpPr>
            <p:nvPr/>
          </p:nvSpPr>
          <p:spPr bwMode="auto">
            <a:xfrm>
              <a:off x="518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8985" name="AutoShape 9"/>
            <p:cNvSpPr>
              <a:spLocks noChangeArrowheads="1"/>
            </p:cNvSpPr>
            <p:nvPr/>
          </p:nvSpPr>
          <p:spPr bwMode="auto">
            <a:xfrm>
              <a:off x="4704" y="211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7447" name="AutoShape 10"/>
            <p:cNvCxnSpPr>
              <a:cxnSpLocks noChangeShapeType="1"/>
              <a:stCxn id="638983" idx="4"/>
              <a:endCxn id="638981" idx="1"/>
            </p:cNvCxnSpPr>
            <p:nvPr/>
          </p:nvCxnSpPr>
          <p:spPr bwMode="auto">
            <a:xfrm>
              <a:off x="4272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8" name="AutoShape 11"/>
            <p:cNvCxnSpPr>
              <a:cxnSpLocks noChangeShapeType="1"/>
              <a:stCxn id="638981" idx="6"/>
              <a:endCxn id="638982" idx="2"/>
            </p:cNvCxnSpPr>
            <p:nvPr/>
          </p:nvCxnSpPr>
          <p:spPr bwMode="auto">
            <a:xfrm>
              <a:off x="4512" y="3072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9" name="AutoShape 12"/>
            <p:cNvCxnSpPr>
              <a:cxnSpLocks noChangeShapeType="1"/>
              <a:stCxn id="638982" idx="7"/>
              <a:endCxn id="638984" idx="4"/>
            </p:cNvCxnSpPr>
            <p:nvPr/>
          </p:nvCxnSpPr>
          <p:spPr bwMode="auto">
            <a:xfrm flipV="1">
              <a:off x="507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0" name="AutoShape 13"/>
            <p:cNvCxnSpPr>
              <a:cxnSpLocks noChangeShapeType="1"/>
              <a:stCxn id="638984" idx="1"/>
              <a:endCxn id="638985" idx="5"/>
            </p:cNvCxnSpPr>
            <p:nvPr/>
          </p:nvCxnSpPr>
          <p:spPr bwMode="auto">
            <a:xfrm flipH="1" flipV="1">
              <a:off x="478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1" name="AutoShape 14"/>
            <p:cNvCxnSpPr>
              <a:cxnSpLocks noChangeShapeType="1"/>
              <a:stCxn id="638983" idx="7"/>
              <a:endCxn id="638985" idx="3"/>
            </p:cNvCxnSpPr>
            <p:nvPr/>
          </p:nvCxnSpPr>
          <p:spPr bwMode="auto">
            <a:xfrm flipV="1">
              <a:off x="430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2" name="AutoShape 15"/>
            <p:cNvCxnSpPr>
              <a:cxnSpLocks noChangeShapeType="1"/>
              <a:stCxn id="638985" idx="4"/>
              <a:endCxn id="638981" idx="0"/>
            </p:cNvCxnSpPr>
            <p:nvPr/>
          </p:nvCxnSpPr>
          <p:spPr bwMode="auto">
            <a:xfrm flipH="1">
              <a:off x="4464" y="2208"/>
              <a:ext cx="288" cy="8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3" name="AutoShape 16"/>
            <p:cNvCxnSpPr>
              <a:cxnSpLocks noChangeShapeType="1"/>
              <a:stCxn id="638985" idx="4"/>
              <a:endCxn id="638982" idx="1"/>
            </p:cNvCxnSpPr>
            <p:nvPr/>
          </p:nvCxnSpPr>
          <p:spPr bwMode="auto">
            <a:xfrm>
              <a:off x="4752" y="2208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4" name="AutoShape 17"/>
            <p:cNvCxnSpPr>
              <a:cxnSpLocks noChangeShapeType="1"/>
              <a:stCxn id="638983" idx="6"/>
              <a:endCxn id="638984" idx="2"/>
            </p:cNvCxnSpPr>
            <p:nvPr/>
          </p:nvCxnSpPr>
          <p:spPr bwMode="auto">
            <a:xfrm>
              <a:off x="4320" y="2544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5" name="AutoShape 18"/>
            <p:cNvCxnSpPr>
              <a:cxnSpLocks noChangeShapeType="1"/>
              <a:stCxn id="638983" idx="5"/>
              <a:endCxn id="638982" idx="1"/>
            </p:cNvCxnSpPr>
            <p:nvPr/>
          </p:nvCxnSpPr>
          <p:spPr bwMode="auto">
            <a:xfrm>
              <a:off x="4306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6" name="AutoShape 19"/>
            <p:cNvCxnSpPr>
              <a:cxnSpLocks noChangeShapeType="1"/>
              <a:stCxn id="638981" idx="7"/>
              <a:endCxn id="638984" idx="3"/>
            </p:cNvCxnSpPr>
            <p:nvPr/>
          </p:nvCxnSpPr>
          <p:spPr bwMode="auto">
            <a:xfrm flipV="1">
              <a:off x="4498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38996" name="Text Box 20"/>
          <p:cNvSpPr txBox="1">
            <a:spLocks noChangeArrowheads="1"/>
          </p:cNvSpPr>
          <p:nvPr/>
        </p:nvSpPr>
        <p:spPr bwMode="auto">
          <a:xfrm>
            <a:off x="1143000" y="5257800"/>
            <a:ext cx="652463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276600" y="4038600"/>
            <a:ext cx="1676400" cy="990600"/>
            <a:chOff x="3600" y="2544"/>
            <a:chExt cx="1056" cy="624"/>
          </a:xfrm>
        </p:grpSpPr>
        <p:sp>
          <p:nvSpPr>
            <p:cNvPr id="638998" name="AutoShape 22"/>
            <p:cNvSpPr>
              <a:spLocks noChangeArrowheads="1"/>
            </p:cNvSpPr>
            <p:nvPr/>
          </p:nvSpPr>
          <p:spPr bwMode="auto">
            <a:xfrm>
              <a:off x="3792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8999" name="AutoShape 23"/>
            <p:cNvSpPr>
              <a:spLocks noChangeArrowheads="1"/>
            </p:cNvSpPr>
            <p:nvPr/>
          </p:nvSpPr>
          <p:spPr bwMode="auto">
            <a:xfrm>
              <a:off x="4368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9000" name="AutoShape 24"/>
            <p:cNvSpPr>
              <a:spLocks noChangeArrowheads="1"/>
            </p:cNvSpPr>
            <p:nvPr/>
          </p:nvSpPr>
          <p:spPr bwMode="auto">
            <a:xfrm>
              <a:off x="360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9001" name="AutoShape 25"/>
            <p:cNvSpPr>
              <a:spLocks noChangeArrowheads="1"/>
            </p:cNvSpPr>
            <p:nvPr/>
          </p:nvSpPr>
          <p:spPr bwMode="auto">
            <a:xfrm>
              <a:off x="456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7437" name="AutoShape 26"/>
            <p:cNvCxnSpPr>
              <a:cxnSpLocks noChangeShapeType="1"/>
              <a:stCxn id="639000" idx="4"/>
              <a:endCxn id="638998" idx="1"/>
            </p:cNvCxnSpPr>
            <p:nvPr/>
          </p:nvCxnSpPr>
          <p:spPr bwMode="auto">
            <a:xfrm>
              <a:off x="3648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8" name="AutoShape 27"/>
            <p:cNvCxnSpPr>
              <a:cxnSpLocks noChangeShapeType="1"/>
              <a:stCxn id="638998" idx="6"/>
              <a:endCxn id="638999" idx="2"/>
            </p:cNvCxnSpPr>
            <p:nvPr/>
          </p:nvCxnSpPr>
          <p:spPr bwMode="auto">
            <a:xfrm>
              <a:off x="3888" y="3120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9" name="AutoShape 28"/>
            <p:cNvCxnSpPr>
              <a:cxnSpLocks noChangeShapeType="1"/>
              <a:stCxn id="638999" idx="7"/>
              <a:endCxn id="639001" idx="4"/>
            </p:cNvCxnSpPr>
            <p:nvPr/>
          </p:nvCxnSpPr>
          <p:spPr bwMode="auto">
            <a:xfrm flipV="1">
              <a:off x="4450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0" name="AutoShape 29"/>
            <p:cNvCxnSpPr>
              <a:cxnSpLocks noChangeShapeType="1"/>
              <a:stCxn id="639000" idx="6"/>
              <a:endCxn id="639001" idx="2"/>
            </p:cNvCxnSpPr>
            <p:nvPr/>
          </p:nvCxnSpPr>
          <p:spPr bwMode="auto">
            <a:xfrm>
              <a:off x="3696" y="2592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41" name="AutoShape 30"/>
            <p:cNvCxnSpPr>
              <a:cxnSpLocks noChangeShapeType="1"/>
              <a:stCxn id="638998" idx="7"/>
              <a:endCxn id="639001" idx="3"/>
            </p:cNvCxnSpPr>
            <p:nvPr/>
          </p:nvCxnSpPr>
          <p:spPr bwMode="auto">
            <a:xfrm flipV="1">
              <a:off x="3874" y="2626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09600" y="3429000"/>
            <a:ext cx="1676400" cy="1600200"/>
            <a:chOff x="384" y="2160"/>
            <a:chExt cx="1056" cy="1008"/>
          </a:xfrm>
        </p:grpSpPr>
        <p:sp>
          <p:nvSpPr>
            <p:cNvPr id="639008" name="AutoShape 32"/>
            <p:cNvSpPr>
              <a:spLocks noChangeArrowheads="1"/>
            </p:cNvSpPr>
            <p:nvPr/>
          </p:nvSpPr>
          <p:spPr bwMode="auto">
            <a:xfrm>
              <a:off x="576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9009" name="AutoShape 33"/>
            <p:cNvSpPr>
              <a:spLocks noChangeArrowheads="1"/>
            </p:cNvSpPr>
            <p:nvPr/>
          </p:nvSpPr>
          <p:spPr bwMode="auto">
            <a:xfrm>
              <a:off x="1152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9010" name="AutoShape 34"/>
            <p:cNvSpPr>
              <a:spLocks noChangeArrowheads="1"/>
            </p:cNvSpPr>
            <p:nvPr/>
          </p:nvSpPr>
          <p:spPr bwMode="auto">
            <a:xfrm>
              <a:off x="384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9011" name="AutoShape 35"/>
            <p:cNvSpPr>
              <a:spLocks noChangeArrowheads="1"/>
            </p:cNvSpPr>
            <p:nvPr/>
          </p:nvSpPr>
          <p:spPr bwMode="auto">
            <a:xfrm>
              <a:off x="1344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9012" name="AutoShape 36"/>
            <p:cNvSpPr>
              <a:spLocks noChangeArrowheads="1"/>
            </p:cNvSpPr>
            <p:nvPr/>
          </p:nvSpPr>
          <p:spPr bwMode="auto">
            <a:xfrm>
              <a:off x="864" y="21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7426" name="AutoShape 37"/>
            <p:cNvCxnSpPr>
              <a:cxnSpLocks noChangeShapeType="1"/>
              <a:stCxn id="639010" idx="4"/>
              <a:endCxn id="639008" idx="1"/>
            </p:cNvCxnSpPr>
            <p:nvPr/>
          </p:nvCxnSpPr>
          <p:spPr bwMode="auto">
            <a:xfrm>
              <a:off x="432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7" name="AutoShape 38"/>
            <p:cNvCxnSpPr>
              <a:cxnSpLocks noChangeShapeType="1"/>
              <a:stCxn id="639011" idx="1"/>
              <a:endCxn id="639012" idx="5"/>
            </p:cNvCxnSpPr>
            <p:nvPr/>
          </p:nvCxnSpPr>
          <p:spPr bwMode="auto">
            <a:xfrm flipH="1" flipV="1">
              <a:off x="946" y="2242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8" name="AutoShape 39"/>
            <p:cNvCxnSpPr>
              <a:cxnSpLocks noChangeShapeType="1"/>
              <a:stCxn id="639010" idx="7"/>
              <a:endCxn id="639012" idx="3"/>
            </p:cNvCxnSpPr>
            <p:nvPr/>
          </p:nvCxnSpPr>
          <p:spPr bwMode="auto">
            <a:xfrm flipV="1">
              <a:off x="466" y="2242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9" name="AutoShape 40"/>
            <p:cNvCxnSpPr>
              <a:cxnSpLocks noChangeShapeType="1"/>
              <a:stCxn id="639012" idx="4"/>
              <a:endCxn id="639008" idx="0"/>
            </p:cNvCxnSpPr>
            <p:nvPr/>
          </p:nvCxnSpPr>
          <p:spPr bwMode="auto">
            <a:xfrm flipH="1">
              <a:off x="624" y="2256"/>
              <a:ext cx="288" cy="816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0" name="AutoShape 41"/>
            <p:cNvCxnSpPr>
              <a:cxnSpLocks noChangeShapeType="1"/>
              <a:stCxn id="639012" idx="4"/>
              <a:endCxn id="639009" idx="1"/>
            </p:cNvCxnSpPr>
            <p:nvPr/>
          </p:nvCxnSpPr>
          <p:spPr bwMode="auto">
            <a:xfrm>
              <a:off x="912" y="2256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1" name="AutoShape 42"/>
            <p:cNvCxnSpPr>
              <a:cxnSpLocks noChangeShapeType="1"/>
              <a:stCxn id="639010" idx="6"/>
              <a:endCxn id="639011" idx="2"/>
            </p:cNvCxnSpPr>
            <p:nvPr/>
          </p:nvCxnSpPr>
          <p:spPr bwMode="auto">
            <a:xfrm>
              <a:off x="480" y="2592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2" name="AutoShape 43"/>
            <p:cNvCxnSpPr>
              <a:cxnSpLocks noChangeShapeType="1"/>
              <a:stCxn id="639010" idx="5"/>
              <a:endCxn id="639009" idx="1"/>
            </p:cNvCxnSpPr>
            <p:nvPr/>
          </p:nvCxnSpPr>
          <p:spPr bwMode="auto">
            <a:xfrm>
              <a:off x="466" y="2626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39020" name="Text Box 44"/>
          <p:cNvSpPr txBox="1">
            <a:spLocks noChangeArrowheads="1"/>
          </p:cNvSpPr>
          <p:nvPr/>
        </p:nvSpPr>
        <p:spPr bwMode="auto">
          <a:xfrm>
            <a:off x="3810000" y="5257800"/>
            <a:ext cx="652463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9021" name="Text Box 45"/>
              <p:cNvSpPr txBox="1">
                <a:spLocks noChangeArrowheads="1"/>
              </p:cNvSpPr>
              <p:nvPr/>
            </p:nvSpPr>
            <p:spPr bwMode="auto">
              <a:xfrm>
                <a:off x="6096000" y="5257800"/>
                <a:ext cx="2286000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 </a:t>
                </a:r>
                <a14:m>
                  <m:oMath xmlns:m="http://schemas.openxmlformats.org/officeDocument/2006/math">
                    <m:r>
                      <a:rPr lang="en-US" b="0" i="1" smtClean="0"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baseline="-25000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</a:t>
                </a:r>
                <a:r>
                  <a:rPr lang="en-US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 </a:t>
                </a:r>
                <a:r>
                  <a:rPr lang="en-US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 K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</mc:Choice>
        <mc:Fallback xmlns="">
          <p:sp>
            <p:nvSpPr>
              <p:cNvPr id="639021" name="Text 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5257800"/>
                <a:ext cx="2286000" cy="461665"/>
              </a:xfrm>
              <a:prstGeom prst="rect">
                <a:avLst/>
              </a:prstGeom>
              <a:blipFill>
                <a:blip r:embed="rId2"/>
                <a:stretch>
                  <a:fillRect l="-4267" t="-10667" b="-38667"/>
                </a:stretch>
              </a:blip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8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8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8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8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9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9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9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9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9" grpId="0" build="p" autoUpdateAnimBg="0"/>
      <p:bldP spid="638996" grpId="0" autoUpdateAnimBg="0"/>
      <p:bldP spid="639020" grpId="0" autoUpdateAnimBg="0"/>
      <p:bldP spid="63902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609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2800" smtClean="0">
                <a:sym typeface="Symbol" pitchFamily="18" charset="2"/>
              </a:rPr>
              <a:t> Let us take a look at the following graph: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0E4C59D-CED0-4778-86BE-5AD2274F158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41625" y="1698625"/>
            <a:ext cx="3352800" cy="2652713"/>
            <a:chOff x="1790" y="1070"/>
            <a:chExt cx="2112" cy="1671"/>
          </a:xfrm>
        </p:grpSpPr>
        <p:cxnSp>
          <p:nvCxnSpPr>
            <p:cNvPr id="5134" name="AutoShape 5"/>
            <p:cNvCxnSpPr>
              <a:cxnSpLocks noChangeShapeType="1"/>
              <a:stCxn id="615436" idx="6"/>
              <a:endCxn id="615440" idx="2"/>
            </p:cNvCxnSpPr>
            <p:nvPr/>
          </p:nvCxnSpPr>
          <p:spPr bwMode="auto">
            <a:xfrm>
              <a:off x="2126" y="1262"/>
              <a:ext cx="1440" cy="0"/>
            </a:xfrm>
            <a:prstGeom prst="straightConnector1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5" name="AutoShape 6"/>
            <p:cNvCxnSpPr>
              <a:cxnSpLocks noChangeShapeType="1"/>
              <a:stCxn id="615436" idx="4"/>
              <a:endCxn id="615446" idx="0"/>
            </p:cNvCxnSpPr>
            <p:nvPr/>
          </p:nvCxnSpPr>
          <p:spPr bwMode="auto">
            <a:xfrm>
              <a:off x="2078" y="1310"/>
              <a:ext cx="0" cy="1248"/>
            </a:xfrm>
            <a:prstGeom prst="straightConnector1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6" name="AutoShape 7"/>
            <p:cNvCxnSpPr>
              <a:cxnSpLocks noChangeShapeType="1"/>
              <a:stCxn id="615440" idx="3"/>
              <a:endCxn id="615446" idx="6"/>
            </p:cNvCxnSpPr>
            <p:nvPr/>
          </p:nvCxnSpPr>
          <p:spPr bwMode="auto">
            <a:xfrm rot="5400000">
              <a:off x="2198" y="1224"/>
              <a:ext cx="1310" cy="1454"/>
            </a:xfrm>
            <a:prstGeom prst="curvedConnector2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7" name="AutoShape 8"/>
            <p:cNvCxnSpPr>
              <a:cxnSpLocks noChangeShapeType="1"/>
              <a:stCxn id="615443" idx="1"/>
              <a:endCxn id="615436" idx="5"/>
            </p:cNvCxnSpPr>
            <p:nvPr/>
          </p:nvCxnSpPr>
          <p:spPr bwMode="auto">
            <a:xfrm flipH="1" flipV="1">
              <a:off x="2112" y="1296"/>
              <a:ext cx="1468" cy="1276"/>
            </a:xfrm>
            <a:prstGeom prst="straightConnector1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8" name="AutoShape 9"/>
            <p:cNvCxnSpPr>
              <a:cxnSpLocks noChangeShapeType="1"/>
              <a:stCxn id="615443" idx="0"/>
              <a:endCxn id="615440" idx="4"/>
            </p:cNvCxnSpPr>
            <p:nvPr/>
          </p:nvCxnSpPr>
          <p:spPr bwMode="auto">
            <a:xfrm flipV="1">
              <a:off x="3614" y="1310"/>
              <a:ext cx="0" cy="1248"/>
            </a:xfrm>
            <a:prstGeom prst="straightConnector1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9" name="AutoShape 10"/>
            <p:cNvCxnSpPr>
              <a:cxnSpLocks noChangeShapeType="1"/>
              <a:stCxn id="615446" idx="7"/>
              <a:endCxn id="615440" idx="2"/>
            </p:cNvCxnSpPr>
            <p:nvPr/>
          </p:nvCxnSpPr>
          <p:spPr bwMode="auto">
            <a:xfrm rot="-5400000">
              <a:off x="2184" y="1190"/>
              <a:ext cx="1310" cy="1454"/>
            </a:xfrm>
            <a:prstGeom prst="curvedConnector2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140" name="Group 11"/>
            <p:cNvGrpSpPr>
              <a:grpSpLocks/>
            </p:cNvGrpSpPr>
            <p:nvPr/>
          </p:nvGrpSpPr>
          <p:grpSpPr bwMode="auto">
            <a:xfrm>
              <a:off x="1790" y="1070"/>
              <a:ext cx="336" cy="327"/>
              <a:chOff x="1632" y="1392"/>
              <a:chExt cx="336" cy="327"/>
            </a:xfrm>
          </p:grpSpPr>
          <p:sp>
            <p:nvSpPr>
              <p:cNvPr id="615436" name="AutoShape 12"/>
              <p:cNvSpPr>
                <a:spLocks noChangeArrowheads="1"/>
              </p:cNvSpPr>
              <p:nvPr/>
            </p:nvSpPr>
            <p:spPr bwMode="auto">
              <a:xfrm>
                <a:off x="1872" y="153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437" name="Text Box 13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a</a:t>
                </a:r>
              </a:p>
            </p:txBody>
          </p:sp>
        </p:grpSp>
        <p:cxnSp>
          <p:nvCxnSpPr>
            <p:cNvPr id="5141" name="AutoShape 14"/>
            <p:cNvCxnSpPr>
              <a:cxnSpLocks noChangeShapeType="1"/>
            </p:cNvCxnSpPr>
            <p:nvPr/>
          </p:nvCxnSpPr>
          <p:spPr bwMode="auto">
            <a:xfrm flipH="1" flipV="1">
              <a:off x="3614" y="1214"/>
              <a:ext cx="48" cy="48"/>
            </a:xfrm>
            <a:prstGeom prst="curvedConnector4">
              <a:avLst>
                <a:gd name="adj1" fmla="val -339583"/>
                <a:gd name="adj2" fmla="val 500000"/>
              </a:avLst>
            </a:prstGeom>
            <a:noFill/>
            <a:ln w="1905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142" name="Group 15"/>
            <p:cNvGrpSpPr>
              <a:grpSpLocks/>
            </p:cNvGrpSpPr>
            <p:nvPr/>
          </p:nvGrpSpPr>
          <p:grpSpPr bwMode="auto">
            <a:xfrm>
              <a:off x="3566" y="1214"/>
              <a:ext cx="336" cy="327"/>
              <a:chOff x="3408" y="1536"/>
              <a:chExt cx="336" cy="327"/>
            </a:xfrm>
          </p:grpSpPr>
          <p:sp>
            <p:nvSpPr>
              <p:cNvPr id="615440" name="AutoShape 16"/>
              <p:cNvSpPr>
                <a:spLocks noChangeArrowheads="1"/>
              </p:cNvSpPr>
              <p:nvPr/>
            </p:nvSpPr>
            <p:spPr bwMode="auto">
              <a:xfrm>
                <a:off x="3408" y="153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441" name="Text Box 17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b</a:t>
                </a:r>
              </a:p>
            </p:txBody>
          </p:sp>
        </p:grpSp>
        <p:grpSp>
          <p:nvGrpSpPr>
            <p:cNvPr id="5143" name="Group 18"/>
            <p:cNvGrpSpPr>
              <a:grpSpLocks/>
            </p:cNvGrpSpPr>
            <p:nvPr/>
          </p:nvGrpSpPr>
          <p:grpSpPr bwMode="auto">
            <a:xfrm>
              <a:off x="3566" y="2414"/>
              <a:ext cx="336" cy="327"/>
              <a:chOff x="3408" y="2736"/>
              <a:chExt cx="336" cy="327"/>
            </a:xfrm>
          </p:grpSpPr>
          <p:sp>
            <p:nvSpPr>
              <p:cNvPr id="615443" name="AutoShape 19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444" name="Text Box 20"/>
              <p:cNvSpPr txBox="1">
                <a:spLocks noChangeArrowheads="1"/>
              </p:cNvSpPr>
              <p:nvPr/>
            </p:nvSpPr>
            <p:spPr bwMode="auto">
              <a:xfrm>
                <a:off x="3504" y="27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c</a:t>
                </a:r>
              </a:p>
            </p:txBody>
          </p:sp>
        </p:grpSp>
        <p:grpSp>
          <p:nvGrpSpPr>
            <p:cNvPr id="5144" name="Group 21"/>
            <p:cNvGrpSpPr>
              <a:grpSpLocks/>
            </p:cNvGrpSpPr>
            <p:nvPr/>
          </p:nvGrpSpPr>
          <p:grpSpPr bwMode="auto">
            <a:xfrm>
              <a:off x="1790" y="2414"/>
              <a:ext cx="336" cy="327"/>
              <a:chOff x="1632" y="2736"/>
              <a:chExt cx="336" cy="327"/>
            </a:xfrm>
          </p:grpSpPr>
          <p:sp>
            <p:nvSpPr>
              <p:cNvPr id="615446" name="AutoShape 22"/>
              <p:cNvSpPr>
                <a:spLocks noChangeArrowheads="1"/>
              </p:cNvSpPr>
              <p:nvPr/>
            </p:nvSpPr>
            <p:spPr bwMode="auto">
              <a:xfrm>
                <a:off x="1872" y="2880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447" name="Text Box 23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d</a:t>
                </a:r>
              </a:p>
            </p:txBody>
          </p:sp>
        </p:grpSp>
      </p:grpSp>
      <p:sp>
        <p:nvSpPr>
          <p:cNvPr id="615448" name="Rectangle 24"/>
          <p:cNvSpPr>
            <a:spLocks noChangeArrowheads="1"/>
          </p:cNvSpPr>
          <p:nvPr/>
        </p:nvSpPr>
        <p:spPr bwMode="auto">
          <a:xfrm>
            <a:off x="228600" y="44196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c,a,b,d,b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a path in this graph?</a:t>
            </a:r>
          </a:p>
        </p:txBody>
      </p:sp>
      <p:sp>
        <p:nvSpPr>
          <p:cNvPr id="615449" name="Rectangle 25"/>
          <p:cNvSpPr>
            <a:spLocks noChangeArrowheads="1"/>
          </p:cNvSpPr>
          <p:nvPr/>
        </p:nvSpPr>
        <p:spPr bwMode="auto">
          <a:xfrm>
            <a:off x="6934200" y="44196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450" name="Rectangle 26"/>
          <p:cNvSpPr>
            <a:spLocks noChangeArrowheads="1"/>
          </p:cNvSpPr>
          <p:nvPr/>
        </p:nvSpPr>
        <p:spPr bwMode="auto">
          <a:xfrm>
            <a:off x="228600" y="50292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d,b,b,b,d,b,d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a circuit in this graph?</a:t>
            </a:r>
          </a:p>
        </p:txBody>
      </p:sp>
      <p:sp>
        <p:nvSpPr>
          <p:cNvPr id="615451" name="Rectangle 27"/>
          <p:cNvSpPr>
            <a:spLocks noChangeArrowheads="1"/>
          </p:cNvSpPr>
          <p:nvPr/>
        </p:nvSpPr>
        <p:spPr bwMode="auto">
          <a:xfrm>
            <a:off x="6934200" y="50292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452" name="Rectangle 28"/>
          <p:cNvSpPr>
            <a:spLocks noChangeArrowheads="1"/>
          </p:cNvSpPr>
          <p:nvPr/>
        </p:nvSpPr>
        <p:spPr bwMode="auto">
          <a:xfrm>
            <a:off x="228600" y="56388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there any circuit including </a:t>
            </a:r>
            <a:r>
              <a:rPr lang="en-US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in this graph?</a:t>
            </a:r>
          </a:p>
        </p:txBody>
      </p:sp>
      <p:sp>
        <p:nvSpPr>
          <p:cNvPr id="615453" name="Rectangle 29"/>
          <p:cNvSpPr>
            <a:spLocks noChangeArrowheads="1"/>
          </p:cNvSpPr>
          <p:nvPr/>
        </p:nvSpPr>
        <p:spPr bwMode="auto">
          <a:xfrm>
            <a:off x="6934200" y="5638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  <a:endParaRPr lang="en-US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49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7" grpId="0" build="p" autoUpdateAnimBg="0"/>
      <p:bldP spid="615448" grpId="0" build="p" autoUpdateAnimBg="0"/>
      <p:bldP spid="615449" grpId="0" autoUpdateAnimBg="0"/>
      <p:bldP spid="615450" grpId="0" build="p" autoUpdateAnimBg="0"/>
      <p:bldP spid="615451" grpId="0" autoUpdateAnimBg="0"/>
      <p:bldP spid="615452" grpId="0" build="p" autoUpdateAnimBg="0"/>
      <p:bldP spid="61545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Closures of Relations </a:t>
            </a:r>
            <a:endParaRPr lang="en-CA" sz="3600" smtClean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54864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Due to the one-to-one correspondence between graphs and relations, we can transfer the definition of path from graphs to relations:</a:t>
            </a:r>
          </a:p>
          <a:p>
            <a:pPr marL="0" indent="0" eaLnBrk="1" hangingPunct="1"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There is a path from a to b in a relation R, if there is a sequence of elements a, x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, x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, …,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x</a:t>
            </a:r>
            <a:r>
              <a:rPr lang="en-US" sz="2800" baseline="-25000" dirty="0" smtClean="0">
                <a:sym typeface="Symbol" pitchFamily="18" charset="2"/>
              </a:rPr>
              <a:t>n-1</a:t>
            </a:r>
            <a:r>
              <a:rPr lang="en-US" sz="2800" dirty="0" smtClean="0">
                <a:sym typeface="Symbol" pitchFamily="18" charset="2"/>
              </a:rPr>
              <a:t>, b with (a, x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)R, (x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, x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)R, …, and (x</a:t>
            </a:r>
            <a:r>
              <a:rPr lang="en-US" sz="2800" baseline="-25000" dirty="0" smtClean="0">
                <a:sym typeface="Symbol" pitchFamily="18" charset="2"/>
              </a:rPr>
              <a:t>n-1</a:t>
            </a:r>
            <a:r>
              <a:rPr lang="en-US" sz="2800" dirty="0" smtClean="0">
                <a:sym typeface="Symbol" pitchFamily="18" charset="2"/>
              </a:rPr>
              <a:t>, b)R.</a:t>
            </a:r>
          </a:p>
          <a:p>
            <a:pPr marL="0" indent="0" eaLnBrk="1" hangingPunct="1"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Theorem:</a:t>
            </a:r>
            <a:r>
              <a:rPr lang="en-US" sz="2800" dirty="0" smtClean="0">
                <a:sym typeface="Symbol" pitchFamily="18" charset="2"/>
              </a:rPr>
              <a:t> Let R be a relation on a set A. There is    a path from a to b if and only if (a, b)R</a:t>
            </a:r>
            <a:r>
              <a:rPr lang="en-US" sz="2800" baseline="30000" dirty="0" smtClean="0">
                <a:sym typeface="Symbol" pitchFamily="18" charset="2"/>
              </a:rPr>
              <a:t>n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for some positive integer n.</a:t>
            </a:r>
          </a:p>
          <a:p>
            <a:pPr marL="0" indent="0" eaLnBrk="1" hangingPunct="1">
              <a:defRPr/>
            </a:pPr>
            <a:endParaRPr lang="en-US" sz="2800" dirty="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9F86F7A-A188-4B7A-9D49-F6AB77C56A7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66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theme/theme1.xml><?xml version="1.0" encoding="utf-8"?>
<a:theme xmlns:a="http://schemas.openxmlformats.org/drawingml/2006/main" name="UMB">
  <a:themeElements>
    <a:clrScheme name="Custom 2">
      <a:dk1>
        <a:srgbClr val="005A8B"/>
      </a:dk1>
      <a:lt1>
        <a:srgbClr val="FFFFFF"/>
      </a:lt1>
      <a:dk2>
        <a:srgbClr val="A0CFEB"/>
      </a:dk2>
      <a:lt2>
        <a:srgbClr val="A79E70"/>
      </a:lt2>
      <a:accent1>
        <a:srgbClr val="D47600"/>
      </a:accent1>
      <a:accent2>
        <a:srgbClr val="988F86"/>
      </a:accent2>
      <a:accent3>
        <a:srgbClr val="C59217"/>
      </a:accent3>
      <a:accent4>
        <a:srgbClr val="A33F1F"/>
      </a:accent4>
      <a:accent5>
        <a:srgbClr val="CDE4F3"/>
      </a:accent5>
      <a:accent6>
        <a:srgbClr val="B28414"/>
      </a:accent6>
      <a:hlink>
        <a:srgbClr val="D47600"/>
      </a:hlink>
      <a:folHlink>
        <a:srgbClr val="A33F1F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FFFFFF"/>
        </a:dk1>
        <a:lt1>
          <a:srgbClr val="FFFFFF"/>
        </a:lt1>
        <a:dk2>
          <a:srgbClr val="FFFFFF"/>
        </a:dk2>
        <a:lt2>
          <a:srgbClr val="005A8B"/>
        </a:lt2>
        <a:accent1>
          <a:srgbClr val="A0CFEB"/>
        </a:accent1>
        <a:accent2>
          <a:srgbClr val="C59217"/>
        </a:accent2>
        <a:accent3>
          <a:srgbClr val="FFFFFF"/>
        </a:accent3>
        <a:accent4>
          <a:srgbClr val="DADADA"/>
        </a:accent4>
        <a:accent5>
          <a:srgbClr val="CDE4F3"/>
        </a:accent5>
        <a:accent6>
          <a:srgbClr val="B28414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MB" id="{2ACCC333-872B-43E0-9A78-DB6CA1ED8258}" vid="{B144A003-F932-4EF7-8CF9-7FDB57AD8B2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UMB</Template>
  <TotalTime>4748</TotalTime>
  <Words>4697</Words>
  <Application>Microsoft Office PowerPoint</Application>
  <PresentationFormat>On-screen Show (4:3)</PresentationFormat>
  <Paragraphs>579</Paragraphs>
  <Slides>70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  <vt:variant>
        <vt:lpstr>Custom Shows</vt:lpstr>
      </vt:variant>
      <vt:variant>
        <vt:i4>1</vt:i4>
      </vt:variant>
    </vt:vector>
  </HeadingPairs>
  <TitlesOfParts>
    <vt:vector size="81" baseType="lpstr">
      <vt:lpstr>Arial</vt:lpstr>
      <vt:lpstr>Arial Bold</vt:lpstr>
      <vt:lpstr>Cambria Math</vt:lpstr>
      <vt:lpstr>Comic Sans MS</vt:lpstr>
      <vt:lpstr>Lucida Grande</vt:lpstr>
      <vt:lpstr>Symbol</vt:lpstr>
      <vt:lpstr>Times New Roman</vt:lpstr>
      <vt:lpstr>ヒラギノ角ゴ Pro W3</vt:lpstr>
      <vt:lpstr>UMB</vt:lpstr>
      <vt:lpstr>Equation</vt:lpstr>
      <vt:lpstr>We will cover these parts of the book (8th edition):  9.4.1-9.4.4 9.5 9.6.1 10.1 10.2.1-10.2.4 10.2.7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Closures of Relations </vt:lpstr>
      <vt:lpstr>Equivalence Relations </vt:lpstr>
      <vt:lpstr>Equivalence Relations </vt:lpstr>
      <vt:lpstr>Equivalence Relations </vt:lpstr>
      <vt:lpstr>Equivalence Classes </vt:lpstr>
      <vt:lpstr>Equivalence Classes </vt:lpstr>
      <vt:lpstr>Equivalence Classes </vt:lpstr>
      <vt:lpstr>Equivalence Classes </vt:lpstr>
      <vt:lpstr>Equivalence Classes </vt:lpstr>
      <vt:lpstr>Equivalence Classes </vt:lpstr>
      <vt:lpstr>Equivalence Classes </vt:lpstr>
      <vt:lpstr>Partial Orderings  </vt:lpstr>
      <vt:lpstr>Partial Orderings  </vt:lpstr>
      <vt:lpstr>Partial Orderings  </vt:lpstr>
      <vt:lpstr>Partial Orderings  </vt:lpstr>
      <vt:lpstr>Partial Orderings  </vt:lpstr>
      <vt:lpstr>Partial Orderings  </vt:lpstr>
      <vt:lpstr>Partial Orderings  </vt:lpstr>
      <vt:lpstr>Partial Orderings  </vt:lpstr>
      <vt:lpstr>Partial Orderings  </vt:lpstr>
      <vt:lpstr>Partial Orderings  </vt:lpstr>
      <vt:lpstr>Let us switch to a new topic:  </vt:lpstr>
      <vt:lpstr>Introduction to Graphs</vt:lpstr>
      <vt:lpstr>Introduction to Graphs</vt:lpstr>
      <vt:lpstr>Introduction to Graphs</vt:lpstr>
      <vt:lpstr>Introduction to Graphs</vt:lpstr>
      <vt:lpstr>Introduction to Graphs</vt:lpstr>
      <vt:lpstr>Introduction to Graphs</vt:lpstr>
      <vt:lpstr>Introduction to Graphs</vt:lpstr>
      <vt:lpstr>Graph Models</vt:lpstr>
      <vt:lpstr>Graph Models</vt:lpstr>
      <vt:lpstr>Graph Terminology</vt:lpstr>
      <vt:lpstr>Graph Terminology</vt:lpstr>
      <vt:lpstr>Graph Terminology</vt:lpstr>
      <vt:lpstr>Graph Terminology</vt:lpstr>
      <vt:lpstr>Graph Terminology</vt:lpstr>
      <vt:lpstr>Graph Terminology</vt:lpstr>
      <vt:lpstr>Graph Terminology</vt:lpstr>
      <vt:lpstr>Graph Theorems</vt:lpstr>
      <vt:lpstr>Graph Theorems</vt:lpstr>
      <vt:lpstr>Graph Terminology</vt:lpstr>
      <vt:lpstr>Graph Terminology</vt:lpstr>
      <vt:lpstr>Graph Terminology</vt:lpstr>
      <vt:lpstr>Graph Terminology</vt:lpstr>
      <vt:lpstr>Graph Terminology</vt:lpstr>
      <vt:lpstr>Special Graphs</vt:lpstr>
      <vt:lpstr>Special Graphs</vt:lpstr>
      <vt:lpstr>Special Graphs</vt:lpstr>
      <vt:lpstr>Special Graphs</vt:lpstr>
      <vt:lpstr>Special Graphs</vt:lpstr>
      <vt:lpstr>Special Graphs</vt:lpstr>
      <vt:lpstr>Special Graphs</vt:lpstr>
      <vt:lpstr>Special Graphs</vt:lpstr>
      <vt:lpstr>Operations on Graphs</vt:lpstr>
      <vt:lpstr>Operations on Graphs</vt:lpstr>
      <vt:lpstr>Operations on Graphs</vt:lpstr>
      <vt:lpstr>Custom Show 1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Pomplun</dc:creator>
  <cp:lastModifiedBy>Ramin Dehghanpoor</cp:lastModifiedBy>
  <cp:revision>113</cp:revision>
  <dcterms:created xsi:type="dcterms:W3CDTF">2001-02-24T00:16:35Z</dcterms:created>
  <dcterms:modified xsi:type="dcterms:W3CDTF">2020-06-07T03:58:32Z</dcterms:modified>
</cp:coreProperties>
</file>