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7" r:id="rId2"/>
    <p:sldId id="288" r:id="rId3"/>
    <p:sldId id="290" r:id="rId4"/>
    <p:sldId id="258" r:id="rId5"/>
    <p:sldId id="289" r:id="rId6"/>
    <p:sldId id="259" r:id="rId7"/>
    <p:sldId id="260" r:id="rId8"/>
    <p:sldId id="261" r:id="rId9"/>
    <p:sldId id="262" r:id="rId10"/>
    <p:sldId id="303" r:id="rId11"/>
    <p:sldId id="263" r:id="rId12"/>
    <p:sldId id="264" r:id="rId13"/>
    <p:sldId id="265" r:id="rId14"/>
    <p:sldId id="266" r:id="rId15"/>
    <p:sldId id="267" r:id="rId16"/>
    <p:sldId id="268" r:id="rId17"/>
    <p:sldId id="269" r:id="rId18"/>
    <p:sldId id="270" r:id="rId19"/>
    <p:sldId id="271" r:id="rId20"/>
    <p:sldId id="272" r:id="rId21"/>
    <p:sldId id="291" r:id="rId22"/>
    <p:sldId id="273" r:id="rId23"/>
    <p:sldId id="274" r:id="rId24"/>
    <p:sldId id="294" r:id="rId25"/>
    <p:sldId id="275" r:id="rId26"/>
    <p:sldId id="276" r:id="rId27"/>
    <p:sldId id="295" r:id="rId28"/>
    <p:sldId id="277" r:id="rId29"/>
    <p:sldId id="292" r:id="rId30"/>
    <p:sldId id="293" r:id="rId31"/>
    <p:sldId id="278" r:id="rId32"/>
    <p:sldId id="296" r:id="rId33"/>
    <p:sldId id="279" r:id="rId34"/>
    <p:sldId id="297" r:id="rId35"/>
    <p:sldId id="280" r:id="rId36"/>
    <p:sldId id="298" r:id="rId37"/>
    <p:sldId id="281" r:id="rId38"/>
    <p:sldId id="299" r:id="rId39"/>
    <p:sldId id="282" r:id="rId40"/>
    <p:sldId id="300" r:id="rId41"/>
    <p:sldId id="283" r:id="rId42"/>
    <p:sldId id="301" r:id="rId43"/>
    <p:sldId id="284" r:id="rId44"/>
    <p:sldId id="285" r:id="rId45"/>
    <p:sldId id="286" r:id="rId46"/>
    <p:sldId id="302" r:id="rId47"/>
    <p:sldId id="287"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326"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ABDC91-457E-4B13-B761-E1E24095B9BA}" type="datetimeFigureOut">
              <a:rPr lang="en-US" smtClean="0"/>
              <a:t>4/16/2014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EDDE39-FD7C-42FD-BEB5-80E0BB023B27}" type="slidenum">
              <a:rPr lang="en-US" smtClean="0"/>
              <a:t>‹#›</a:t>
            </a:fld>
            <a:endParaRPr lang="en-US"/>
          </a:p>
        </p:txBody>
      </p:sp>
    </p:spTree>
    <p:extLst>
      <p:ext uri="{BB962C8B-B14F-4D97-AF65-F5344CB8AC3E}">
        <p14:creationId xmlns:p14="http://schemas.microsoft.com/office/powerpoint/2010/main" val="3761135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ABF24B-1E7B-4D41-A71E-92C73FBBF103}" type="slidenum">
              <a:rPr lang="en-US" smtClean="0"/>
              <a:pPr/>
              <a:t>1</a:t>
            </a:fld>
            <a:endParaRPr lang="en-US"/>
          </a:p>
        </p:txBody>
      </p:sp>
    </p:spTree>
    <p:extLst>
      <p:ext uri="{BB962C8B-B14F-4D97-AF65-F5344CB8AC3E}">
        <p14:creationId xmlns:p14="http://schemas.microsoft.com/office/powerpoint/2010/main" val="39277659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66A0A589-B84B-4387-8395-B7AAB0DA964A}" type="slidenum">
              <a:rPr lang="en-US" smtClean="0"/>
              <a:pPr eaLnBrk="1" hangingPunct="1"/>
              <a:t>14</a:t>
            </a:fld>
            <a:endParaRPr lang="en-US" smtClean="0"/>
          </a:p>
        </p:txBody>
      </p:sp>
    </p:spTree>
    <p:extLst>
      <p:ext uri="{BB962C8B-B14F-4D97-AF65-F5344CB8AC3E}">
        <p14:creationId xmlns:p14="http://schemas.microsoft.com/office/powerpoint/2010/main" val="769217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C398CF91-7713-4AFF-B220-90066CFA616B}" type="slidenum">
              <a:rPr lang="en-US" smtClean="0"/>
              <a:pPr eaLnBrk="1" hangingPunct="1"/>
              <a:t>15</a:t>
            </a:fld>
            <a:endParaRPr lang="en-US" smtClean="0"/>
          </a:p>
        </p:txBody>
      </p:sp>
    </p:spTree>
    <p:extLst>
      <p:ext uri="{BB962C8B-B14F-4D97-AF65-F5344CB8AC3E}">
        <p14:creationId xmlns:p14="http://schemas.microsoft.com/office/powerpoint/2010/main" val="35471850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69CDD248-A8F1-4AD0-9C52-78B20D41694C}" type="slidenum">
              <a:rPr lang="en-US" smtClean="0"/>
              <a:pPr eaLnBrk="1" hangingPunct="1"/>
              <a:t>16</a:t>
            </a:fld>
            <a:endParaRPr lang="en-US" smtClean="0"/>
          </a:p>
        </p:txBody>
      </p:sp>
    </p:spTree>
    <p:extLst>
      <p:ext uri="{BB962C8B-B14F-4D97-AF65-F5344CB8AC3E}">
        <p14:creationId xmlns:p14="http://schemas.microsoft.com/office/powerpoint/2010/main" val="7938868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03C75E6E-784C-4C46-A12B-025F1FA8CB82}" type="slidenum">
              <a:rPr lang="en-US" smtClean="0"/>
              <a:pPr eaLnBrk="1" hangingPunct="1"/>
              <a:t>17</a:t>
            </a:fld>
            <a:endParaRPr lang="en-US" smtClean="0"/>
          </a:p>
        </p:txBody>
      </p:sp>
    </p:spTree>
    <p:extLst>
      <p:ext uri="{BB962C8B-B14F-4D97-AF65-F5344CB8AC3E}">
        <p14:creationId xmlns:p14="http://schemas.microsoft.com/office/powerpoint/2010/main" val="31855874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B89B1AA0-125C-4283-A210-C17346187EB6}" type="slidenum">
              <a:rPr lang="en-US" smtClean="0"/>
              <a:pPr eaLnBrk="1" hangingPunct="1"/>
              <a:t>18</a:t>
            </a:fld>
            <a:endParaRPr lang="en-US" smtClean="0"/>
          </a:p>
        </p:txBody>
      </p:sp>
    </p:spTree>
    <p:extLst>
      <p:ext uri="{BB962C8B-B14F-4D97-AF65-F5344CB8AC3E}">
        <p14:creationId xmlns:p14="http://schemas.microsoft.com/office/powerpoint/2010/main" val="1703986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E0CE09CD-F0AD-4731-A9A3-91B2F9F9B8DC}" type="slidenum">
              <a:rPr lang="en-US" smtClean="0"/>
              <a:pPr eaLnBrk="1" hangingPunct="1"/>
              <a:t>19</a:t>
            </a:fld>
            <a:endParaRPr lang="en-US" smtClean="0"/>
          </a:p>
        </p:txBody>
      </p:sp>
    </p:spTree>
    <p:extLst>
      <p:ext uri="{BB962C8B-B14F-4D97-AF65-F5344CB8AC3E}">
        <p14:creationId xmlns:p14="http://schemas.microsoft.com/office/powerpoint/2010/main" val="16362952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2AB461BA-5D35-4750-8D62-0F42A490AB76}" type="slidenum">
              <a:rPr lang="en-US" smtClean="0"/>
              <a:pPr eaLnBrk="1" hangingPunct="1"/>
              <a:t>20</a:t>
            </a:fld>
            <a:endParaRPr lang="en-US" smtClean="0"/>
          </a:p>
        </p:txBody>
      </p:sp>
    </p:spTree>
    <p:extLst>
      <p:ext uri="{BB962C8B-B14F-4D97-AF65-F5344CB8AC3E}">
        <p14:creationId xmlns:p14="http://schemas.microsoft.com/office/powerpoint/2010/main" val="39556847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25101D30-7D12-4F46-89F7-9D62DBB75582}" type="slidenum">
              <a:rPr lang="en-US" smtClean="0"/>
              <a:pPr eaLnBrk="1" hangingPunct="1"/>
              <a:t>22</a:t>
            </a:fld>
            <a:endParaRPr lang="en-US" smtClean="0"/>
          </a:p>
        </p:txBody>
      </p:sp>
    </p:spTree>
    <p:extLst>
      <p:ext uri="{BB962C8B-B14F-4D97-AF65-F5344CB8AC3E}">
        <p14:creationId xmlns:p14="http://schemas.microsoft.com/office/powerpoint/2010/main" val="738697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D96BEF07-5733-4AEA-B89A-8E821D5E05F9}" type="slidenum">
              <a:rPr lang="en-US" smtClean="0"/>
              <a:pPr eaLnBrk="1" hangingPunct="1"/>
              <a:t>23</a:t>
            </a:fld>
            <a:endParaRPr lang="en-US" smtClean="0"/>
          </a:p>
        </p:txBody>
      </p:sp>
    </p:spTree>
    <p:extLst>
      <p:ext uri="{BB962C8B-B14F-4D97-AF65-F5344CB8AC3E}">
        <p14:creationId xmlns:p14="http://schemas.microsoft.com/office/powerpoint/2010/main" val="39020519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359270E4-7B66-4545-99D0-173BACF75975}" type="slidenum">
              <a:rPr lang="en-US" smtClean="0"/>
              <a:pPr eaLnBrk="1" hangingPunct="1"/>
              <a:t>25</a:t>
            </a:fld>
            <a:endParaRPr lang="en-US" smtClean="0"/>
          </a:p>
        </p:txBody>
      </p:sp>
    </p:spTree>
    <p:extLst>
      <p:ext uri="{BB962C8B-B14F-4D97-AF65-F5344CB8AC3E}">
        <p14:creationId xmlns:p14="http://schemas.microsoft.com/office/powerpoint/2010/main" val="3436918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E4C0AA62-2344-4F02-8FAE-ECE4B752D0C0}" type="slidenum">
              <a:rPr lang="en-US" smtClean="0"/>
              <a:pPr eaLnBrk="1" hangingPunct="1"/>
              <a:t>4</a:t>
            </a:fld>
            <a:endParaRPr lang="en-US" smtClean="0"/>
          </a:p>
        </p:txBody>
      </p:sp>
    </p:spTree>
    <p:extLst>
      <p:ext uri="{BB962C8B-B14F-4D97-AF65-F5344CB8AC3E}">
        <p14:creationId xmlns:p14="http://schemas.microsoft.com/office/powerpoint/2010/main" val="21104875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1245BDEE-F99F-45D6-9BFB-37EAF71C1CDC}" type="slidenum">
              <a:rPr lang="en-US" smtClean="0"/>
              <a:pPr eaLnBrk="1" hangingPunct="1"/>
              <a:t>26</a:t>
            </a:fld>
            <a:endParaRPr lang="en-US" smtClean="0"/>
          </a:p>
        </p:txBody>
      </p:sp>
    </p:spTree>
    <p:extLst>
      <p:ext uri="{BB962C8B-B14F-4D97-AF65-F5344CB8AC3E}">
        <p14:creationId xmlns:p14="http://schemas.microsoft.com/office/powerpoint/2010/main" val="19747607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761ACFF9-62EE-475D-9E2F-A03889CF7CD1}" type="slidenum">
              <a:rPr lang="en-US" smtClean="0"/>
              <a:pPr eaLnBrk="1" hangingPunct="1"/>
              <a:t>28</a:t>
            </a:fld>
            <a:endParaRPr lang="en-US" smtClean="0"/>
          </a:p>
        </p:txBody>
      </p:sp>
    </p:spTree>
    <p:extLst>
      <p:ext uri="{BB962C8B-B14F-4D97-AF65-F5344CB8AC3E}">
        <p14:creationId xmlns:p14="http://schemas.microsoft.com/office/powerpoint/2010/main" val="32169337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AC370ADB-9160-4867-B11C-C74EE3560A98}" type="slidenum">
              <a:rPr lang="en-US" smtClean="0"/>
              <a:pPr eaLnBrk="1" hangingPunct="1"/>
              <a:t>31</a:t>
            </a:fld>
            <a:endParaRPr lang="en-US" smtClean="0"/>
          </a:p>
        </p:txBody>
      </p:sp>
    </p:spTree>
    <p:extLst>
      <p:ext uri="{BB962C8B-B14F-4D97-AF65-F5344CB8AC3E}">
        <p14:creationId xmlns:p14="http://schemas.microsoft.com/office/powerpoint/2010/main" val="7209341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C27131CB-1A3D-4B5D-B1D7-9A8BE452D8A9}" type="slidenum">
              <a:rPr lang="en-US" smtClean="0"/>
              <a:pPr eaLnBrk="1" hangingPunct="1"/>
              <a:t>33</a:t>
            </a:fld>
            <a:endParaRPr lang="en-US" smtClean="0"/>
          </a:p>
        </p:txBody>
      </p:sp>
    </p:spTree>
    <p:extLst>
      <p:ext uri="{BB962C8B-B14F-4D97-AF65-F5344CB8AC3E}">
        <p14:creationId xmlns:p14="http://schemas.microsoft.com/office/powerpoint/2010/main" val="40250224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02CA70F4-5D26-484A-92F0-2A534C2710F2}" type="slidenum">
              <a:rPr lang="en-US" smtClean="0"/>
              <a:pPr eaLnBrk="1" hangingPunct="1"/>
              <a:t>35</a:t>
            </a:fld>
            <a:endParaRPr lang="en-US" smtClean="0"/>
          </a:p>
        </p:txBody>
      </p:sp>
    </p:spTree>
    <p:extLst>
      <p:ext uri="{BB962C8B-B14F-4D97-AF65-F5344CB8AC3E}">
        <p14:creationId xmlns:p14="http://schemas.microsoft.com/office/powerpoint/2010/main" val="10750650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754A5CB1-4453-4159-9871-25A9A52ECD33}" type="slidenum">
              <a:rPr lang="en-US" smtClean="0"/>
              <a:pPr eaLnBrk="1" hangingPunct="1"/>
              <a:t>37</a:t>
            </a:fld>
            <a:endParaRPr lang="en-US" smtClean="0"/>
          </a:p>
        </p:txBody>
      </p:sp>
    </p:spTree>
    <p:extLst>
      <p:ext uri="{BB962C8B-B14F-4D97-AF65-F5344CB8AC3E}">
        <p14:creationId xmlns:p14="http://schemas.microsoft.com/office/powerpoint/2010/main" val="5833285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727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9D86A433-7164-4C05-8767-220C8C3A1A90}" type="slidenum">
              <a:rPr lang="en-US" smtClean="0"/>
              <a:pPr eaLnBrk="1" hangingPunct="1"/>
              <a:t>39</a:t>
            </a:fld>
            <a:endParaRPr lang="en-US" smtClean="0"/>
          </a:p>
        </p:txBody>
      </p:sp>
    </p:spTree>
    <p:extLst>
      <p:ext uri="{BB962C8B-B14F-4D97-AF65-F5344CB8AC3E}">
        <p14:creationId xmlns:p14="http://schemas.microsoft.com/office/powerpoint/2010/main" val="3923111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737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84CD2F40-2D4E-4503-AF3B-0320F92E5A75}" type="slidenum">
              <a:rPr lang="en-US" smtClean="0"/>
              <a:pPr eaLnBrk="1" hangingPunct="1"/>
              <a:t>41</a:t>
            </a:fld>
            <a:endParaRPr lang="en-US" smtClean="0"/>
          </a:p>
        </p:txBody>
      </p:sp>
    </p:spTree>
    <p:extLst>
      <p:ext uri="{BB962C8B-B14F-4D97-AF65-F5344CB8AC3E}">
        <p14:creationId xmlns:p14="http://schemas.microsoft.com/office/powerpoint/2010/main" val="408625665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747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879C7533-4A11-49AF-B071-2F1E839B4B1A}" type="slidenum">
              <a:rPr lang="en-US" smtClean="0"/>
              <a:pPr eaLnBrk="1" hangingPunct="1"/>
              <a:t>43</a:t>
            </a:fld>
            <a:endParaRPr lang="en-US" smtClean="0"/>
          </a:p>
        </p:txBody>
      </p:sp>
    </p:spTree>
    <p:extLst>
      <p:ext uri="{BB962C8B-B14F-4D97-AF65-F5344CB8AC3E}">
        <p14:creationId xmlns:p14="http://schemas.microsoft.com/office/powerpoint/2010/main" val="3721533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757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A9DDE84A-38BB-4A14-97FB-ADC521B3A298}" type="slidenum">
              <a:rPr lang="en-US" smtClean="0"/>
              <a:pPr eaLnBrk="1" hangingPunct="1"/>
              <a:t>44</a:t>
            </a:fld>
            <a:endParaRPr lang="en-US" smtClean="0"/>
          </a:p>
        </p:txBody>
      </p:sp>
    </p:spTree>
    <p:extLst>
      <p:ext uri="{BB962C8B-B14F-4D97-AF65-F5344CB8AC3E}">
        <p14:creationId xmlns:p14="http://schemas.microsoft.com/office/powerpoint/2010/main" val="3690225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4908693D-9159-4B6E-906C-16B7C6E82CE7}" type="slidenum">
              <a:rPr lang="en-US" smtClean="0"/>
              <a:pPr eaLnBrk="1" hangingPunct="1"/>
              <a:t>6</a:t>
            </a:fld>
            <a:endParaRPr lang="en-US" smtClean="0"/>
          </a:p>
        </p:txBody>
      </p:sp>
    </p:spTree>
    <p:extLst>
      <p:ext uri="{BB962C8B-B14F-4D97-AF65-F5344CB8AC3E}">
        <p14:creationId xmlns:p14="http://schemas.microsoft.com/office/powerpoint/2010/main" val="405217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768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C74EB894-DB36-4194-A6C2-85E8E916296D}" type="slidenum">
              <a:rPr lang="en-US" smtClean="0"/>
              <a:pPr eaLnBrk="1" hangingPunct="1"/>
              <a:t>45</a:t>
            </a:fld>
            <a:endParaRPr lang="en-US" smtClean="0"/>
          </a:p>
        </p:txBody>
      </p:sp>
    </p:spTree>
    <p:extLst>
      <p:ext uri="{BB962C8B-B14F-4D97-AF65-F5344CB8AC3E}">
        <p14:creationId xmlns:p14="http://schemas.microsoft.com/office/powerpoint/2010/main" val="371913520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778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9DC8F3AF-7BC3-4C85-9AD6-6DFA0FFEB5F3}" type="slidenum">
              <a:rPr lang="en-US" smtClean="0"/>
              <a:pPr eaLnBrk="1" hangingPunct="1"/>
              <a:t>47</a:t>
            </a:fld>
            <a:endParaRPr lang="en-US" smtClean="0"/>
          </a:p>
        </p:txBody>
      </p:sp>
    </p:spTree>
    <p:extLst>
      <p:ext uri="{BB962C8B-B14F-4D97-AF65-F5344CB8AC3E}">
        <p14:creationId xmlns:p14="http://schemas.microsoft.com/office/powerpoint/2010/main" val="1355765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8CC1E397-D712-4BD2-9B0C-DB664875CDCB}" type="slidenum">
              <a:rPr lang="en-US" smtClean="0"/>
              <a:pPr eaLnBrk="1" hangingPunct="1"/>
              <a:t>7</a:t>
            </a:fld>
            <a:endParaRPr lang="en-US" smtClean="0"/>
          </a:p>
        </p:txBody>
      </p:sp>
    </p:spTree>
    <p:extLst>
      <p:ext uri="{BB962C8B-B14F-4D97-AF65-F5344CB8AC3E}">
        <p14:creationId xmlns:p14="http://schemas.microsoft.com/office/powerpoint/2010/main" val="120059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DF190CD8-8FB2-4952-8B7D-EFCCF85988DB}" type="slidenum">
              <a:rPr lang="en-US" smtClean="0"/>
              <a:pPr eaLnBrk="1" hangingPunct="1"/>
              <a:t>8</a:t>
            </a:fld>
            <a:endParaRPr lang="en-US" smtClean="0"/>
          </a:p>
        </p:txBody>
      </p:sp>
    </p:spTree>
    <p:extLst>
      <p:ext uri="{BB962C8B-B14F-4D97-AF65-F5344CB8AC3E}">
        <p14:creationId xmlns:p14="http://schemas.microsoft.com/office/powerpoint/2010/main" val="40005154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90F14C3A-3523-49DE-94C9-F11E36AA756A}" type="slidenum">
              <a:rPr lang="en-US" smtClean="0"/>
              <a:pPr eaLnBrk="1" hangingPunct="1"/>
              <a:t>9</a:t>
            </a:fld>
            <a:endParaRPr lang="en-US" smtClean="0"/>
          </a:p>
        </p:txBody>
      </p:sp>
    </p:spTree>
    <p:extLst>
      <p:ext uri="{BB962C8B-B14F-4D97-AF65-F5344CB8AC3E}">
        <p14:creationId xmlns:p14="http://schemas.microsoft.com/office/powerpoint/2010/main" val="8012343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DF486B56-7CAB-4F0E-A7F0-30CB7AD61918}" type="slidenum">
              <a:rPr lang="en-US" smtClean="0"/>
              <a:pPr eaLnBrk="1" hangingPunct="1"/>
              <a:t>11</a:t>
            </a:fld>
            <a:endParaRPr lang="en-US" smtClean="0"/>
          </a:p>
        </p:txBody>
      </p:sp>
    </p:spTree>
    <p:extLst>
      <p:ext uri="{BB962C8B-B14F-4D97-AF65-F5344CB8AC3E}">
        <p14:creationId xmlns:p14="http://schemas.microsoft.com/office/powerpoint/2010/main" val="4852822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62ED06A7-1831-4C2F-85F4-B9A18650C459}" type="slidenum">
              <a:rPr lang="en-US" smtClean="0"/>
              <a:pPr eaLnBrk="1" hangingPunct="1"/>
              <a:t>12</a:t>
            </a:fld>
            <a:endParaRPr lang="en-US" smtClean="0"/>
          </a:p>
        </p:txBody>
      </p:sp>
    </p:spTree>
    <p:extLst>
      <p:ext uri="{BB962C8B-B14F-4D97-AF65-F5344CB8AC3E}">
        <p14:creationId xmlns:p14="http://schemas.microsoft.com/office/powerpoint/2010/main" val="39167254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475449C1-6437-4104-929F-F12482184338}" type="slidenum">
              <a:rPr lang="en-US" smtClean="0"/>
              <a:pPr eaLnBrk="1" hangingPunct="1"/>
              <a:t>13</a:t>
            </a:fld>
            <a:endParaRPr lang="en-US" smtClean="0"/>
          </a:p>
        </p:txBody>
      </p:sp>
    </p:spTree>
    <p:extLst>
      <p:ext uri="{BB962C8B-B14F-4D97-AF65-F5344CB8AC3E}">
        <p14:creationId xmlns:p14="http://schemas.microsoft.com/office/powerpoint/2010/main" val="3185865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D7014F-E89A-4A3C-8081-B2E3FB3B85BB}" type="datetimeFigureOut">
              <a:rPr lang="en-US" smtClean="0"/>
              <a:t>4/16/2014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AF95D-FEA3-424F-AD4F-C6D3A63A875D}" type="slidenum">
              <a:rPr lang="en-US" smtClean="0"/>
              <a:t>‹#›</a:t>
            </a:fld>
            <a:endParaRPr lang="en-US"/>
          </a:p>
        </p:txBody>
      </p:sp>
    </p:spTree>
    <p:extLst>
      <p:ext uri="{BB962C8B-B14F-4D97-AF65-F5344CB8AC3E}">
        <p14:creationId xmlns:p14="http://schemas.microsoft.com/office/powerpoint/2010/main" val="279647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D7014F-E89A-4A3C-8081-B2E3FB3B85BB}" type="datetimeFigureOut">
              <a:rPr lang="en-US" smtClean="0"/>
              <a:t>4/16/2014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AF95D-FEA3-424F-AD4F-C6D3A63A875D}" type="slidenum">
              <a:rPr lang="en-US" smtClean="0"/>
              <a:t>‹#›</a:t>
            </a:fld>
            <a:endParaRPr lang="en-US"/>
          </a:p>
        </p:txBody>
      </p:sp>
    </p:spTree>
    <p:extLst>
      <p:ext uri="{BB962C8B-B14F-4D97-AF65-F5344CB8AC3E}">
        <p14:creationId xmlns:p14="http://schemas.microsoft.com/office/powerpoint/2010/main" val="3057389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D7014F-E89A-4A3C-8081-B2E3FB3B85BB}" type="datetimeFigureOut">
              <a:rPr lang="en-US" smtClean="0"/>
              <a:t>4/16/2014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AF95D-FEA3-424F-AD4F-C6D3A63A875D}" type="slidenum">
              <a:rPr lang="en-US" smtClean="0"/>
              <a:t>‹#›</a:t>
            </a:fld>
            <a:endParaRPr lang="en-US"/>
          </a:p>
        </p:txBody>
      </p:sp>
    </p:spTree>
    <p:extLst>
      <p:ext uri="{BB962C8B-B14F-4D97-AF65-F5344CB8AC3E}">
        <p14:creationId xmlns:p14="http://schemas.microsoft.com/office/powerpoint/2010/main" val="2775959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D7014F-E89A-4A3C-8081-B2E3FB3B85BB}" type="datetimeFigureOut">
              <a:rPr lang="en-US" smtClean="0"/>
              <a:t>4/16/2014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AF95D-FEA3-424F-AD4F-C6D3A63A875D}" type="slidenum">
              <a:rPr lang="en-US" smtClean="0"/>
              <a:t>‹#›</a:t>
            </a:fld>
            <a:endParaRPr lang="en-US"/>
          </a:p>
        </p:txBody>
      </p:sp>
    </p:spTree>
    <p:extLst>
      <p:ext uri="{BB962C8B-B14F-4D97-AF65-F5344CB8AC3E}">
        <p14:creationId xmlns:p14="http://schemas.microsoft.com/office/powerpoint/2010/main" val="1915734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D7014F-E89A-4A3C-8081-B2E3FB3B85BB}" type="datetimeFigureOut">
              <a:rPr lang="en-US" smtClean="0"/>
              <a:t>4/16/2014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AF95D-FEA3-424F-AD4F-C6D3A63A875D}" type="slidenum">
              <a:rPr lang="en-US" smtClean="0"/>
              <a:t>‹#›</a:t>
            </a:fld>
            <a:endParaRPr lang="en-US"/>
          </a:p>
        </p:txBody>
      </p:sp>
    </p:spTree>
    <p:extLst>
      <p:ext uri="{BB962C8B-B14F-4D97-AF65-F5344CB8AC3E}">
        <p14:creationId xmlns:p14="http://schemas.microsoft.com/office/powerpoint/2010/main" val="2032368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D7014F-E89A-4A3C-8081-B2E3FB3B85BB}" type="datetimeFigureOut">
              <a:rPr lang="en-US" smtClean="0"/>
              <a:t>4/16/2014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FAF95D-FEA3-424F-AD4F-C6D3A63A875D}" type="slidenum">
              <a:rPr lang="en-US" smtClean="0"/>
              <a:t>‹#›</a:t>
            </a:fld>
            <a:endParaRPr lang="en-US"/>
          </a:p>
        </p:txBody>
      </p:sp>
    </p:spTree>
    <p:extLst>
      <p:ext uri="{BB962C8B-B14F-4D97-AF65-F5344CB8AC3E}">
        <p14:creationId xmlns:p14="http://schemas.microsoft.com/office/powerpoint/2010/main" val="2497415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D7014F-E89A-4A3C-8081-B2E3FB3B85BB}" type="datetimeFigureOut">
              <a:rPr lang="en-US" smtClean="0"/>
              <a:t>4/16/2014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FAF95D-FEA3-424F-AD4F-C6D3A63A875D}" type="slidenum">
              <a:rPr lang="en-US" smtClean="0"/>
              <a:t>‹#›</a:t>
            </a:fld>
            <a:endParaRPr lang="en-US"/>
          </a:p>
        </p:txBody>
      </p:sp>
    </p:spTree>
    <p:extLst>
      <p:ext uri="{BB962C8B-B14F-4D97-AF65-F5344CB8AC3E}">
        <p14:creationId xmlns:p14="http://schemas.microsoft.com/office/powerpoint/2010/main" val="3890988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D7014F-E89A-4A3C-8081-B2E3FB3B85BB}" type="datetimeFigureOut">
              <a:rPr lang="en-US" smtClean="0"/>
              <a:t>4/16/2014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FAF95D-FEA3-424F-AD4F-C6D3A63A875D}" type="slidenum">
              <a:rPr lang="en-US" smtClean="0"/>
              <a:t>‹#›</a:t>
            </a:fld>
            <a:endParaRPr lang="en-US"/>
          </a:p>
        </p:txBody>
      </p:sp>
    </p:spTree>
    <p:extLst>
      <p:ext uri="{BB962C8B-B14F-4D97-AF65-F5344CB8AC3E}">
        <p14:creationId xmlns:p14="http://schemas.microsoft.com/office/powerpoint/2010/main" val="421776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7014F-E89A-4A3C-8081-B2E3FB3B85BB}" type="datetimeFigureOut">
              <a:rPr lang="en-US" smtClean="0"/>
              <a:t>4/16/2014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FAF95D-FEA3-424F-AD4F-C6D3A63A875D}" type="slidenum">
              <a:rPr lang="en-US" smtClean="0"/>
              <a:t>‹#›</a:t>
            </a:fld>
            <a:endParaRPr lang="en-US"/>
          </a:p>
        </p:txBody>
      </p:sp>
    </p:spTree>
    <p:extLst>
      <p:ext uri="{BB962C8B-B14F-4D97-AF65-F5344CB8AC3E}">
        <p14:creationId xmlns:p14="http://schemas.microsoft.com/office/powerpoint/2010/main" val="1477984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D7014F-E89A-4A3C-8081-B2E3FB3B85BB}" type="datetimeFigureOut">
              <a:rPr lang="en-US" smtClean="0"/>
              <a:t>4/16/2014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FAF95D-FEA3-424F-AD4F-C6D3A63A875D}" type="slidenum">
              <a:rPr lang="en-US" smtClean="0"/>
              <a:t>‹#›</a:t>
            </a:fld>
            <a:endParaRPr lang="en-US"/>
          </a:p>
        </p:txBody>
      </p:sp>
    </p:spTree>
    <p:extLst>
      <p:ext uri="{BB962C8B-B14F-4D97-AF65-F5344CB8AC3E}">
        <p14:creationId xmlns:p14="http://schemas.microsoft.com/office/powerpoint/2010/main" val="243070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D7014F-E89A-4A3C-8081-B2E3FB3B85BB}" type="datetimeFigureOut">
              <a:rPr lang="en-US" smtClean="0"/>
              <a:t>4/16/2014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FAF95D-FEA3-424F-AD4F-C6D3A63A875D}" type="slidenum">
              <a:rPr lang="en-US" smtClean="0"/>
              <a:t>‹#›</a:t>
            </a:fld>
            <a:endParaRPr lang="en-US"/>
          </a:p>
        </p:txBody>
      </p:sp>
    </p:spTree>
    <p:extLst>
      <p:ext uri="{BB962C8B-B14F-4D97-AF65-F5344CB8AC3E}">
        <p14:creationId xmlns:p14="http://schemas.microsoft.com/office/powerpoint/2010/main" val="109159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D7014F-E89A-4A3C-8081-B2E3FB3B85BB}" type="datetimeFigureOut">
              <a:rPr lang="en-US" smtClean="0"/>
              <a:t>4/16/2014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FAF95D-FEA3-424F-AD4F-C6D3A63A875D}" type="slidenum">
              <a:rPr lang="en-US" smtClean="0"/>
              <a:t>‹#›</a:t>
            </a:fld>
            <a:endParaRPr lang="en-US"/>
          </a:p>
        </p:txBody>
      </p:sp>
    </p:spTree>
    <p:extLst>
      <p:ext uri="{BB962C8B-B14F-4D97-AF65-F5344CB8AC3E}">
        <p14:creationId xmlns:p14="http://schemas.microsoft.com/office/powerpoint/2010/main" val="2878824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cs.umb.edu/"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website.com/image.gif"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6400" y="2130426"/>
            <a:ext cx="8839200" cy="1470025"/>
          </a:xfrm>
        </p:spPr>
        <p:txBody>
          <a:bodyPr>
            <a:normAutofit fontScale="90000"/>
          </a:bodyPr>
          <a:lstStyle/>
          <a:p>
            <a:r>
              <a:rPr lang="en-US" sz="4000" dirty="0"/>
              <a:t>CS105 Introduction to </a:t>
            </a:r>
            <a:br>
              <a:rPr lang="en-US" sz="4000" dirty="0"/>
            </a:br>
            <a:r>
              <a:rPr lang="en-US" sz="4000" dirty="0"/>
              <a:t>Computer Concepts</a:t>
            </a:r>
            <a:br>
              <a:rPr lang="en-US" sz="4000" dirty="0"/>
            </a:br>
            <a:r>
              <a:rPr lang="en-US" sz="4000"/>
              <a:t/>
            </a:r>
            <a:br>
              <a:rPr lang="en-US" sz="4000"/>
            </a:br>
            <a:r>
              <a:rPr lang="en-US" sz="4000" smtClean="0"/>
              <a:t>HTML</a:t>
            </a:r>
            <a:endParaRPr lang="en-US" sz="3600" dirty="0"/>
          </a:p>
        </p:txBody>
      </p:sp>
      <p:sp>
        <p:nvSpPr>
          <p:cNvPr id="3" name="Subtitle 2"/>
          <p:cNvSpPr>
            <a:spLocks noGrp="1"/>
          </p:cNvSpPr>
          <p:nvPr>
            <p:ph type="subTitle" idx="1"/>
          </p:nvPr>
        </p:nvSpPr>
        <p:spPr/>
        <p:txBody>
          <a:bodyPr/>
          <a:lstStyle/>
          <a:p>
            <a:r>
              <a:rPr lang="en-US" dirty="0" smtClean="0"/>
              <a:t>Instructor: Yang Mu</a:t>
            </a:r>
            <a:endParaRPr lang="en-US" dirty="0"/>
          </a:p>
        </p:txBody>
      </p:sp>
    </p:spTree>
    <p:extLst>
      <p:ext uri="{BB962C8B-B14F-4D97-AF65-F5344CB8AC3E}">
        <p14:creationId xmlns:p14="http://schemas.microsoft.com/office/powerpoint/2010/main" val="31414332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pic>
        <p:nvPicPr>
          <p:cNvPr id="4" name="Picture 3"/>
          <p:cNvPicPr>
            <a:picLocks noChangeAspect="1"/>
          </p:cNvPicPr>
          <p:nvPr/>
        </p:nvPicPr>
        <p:blipFill>
          <a:blip r:embed="rId2"/>
          <a:stretch>
            <a:fillRect/>
          </a:stretch>
        </p:blipFill>
        <p:spPr>
          <a:xfrm>
            <a:off x="407767" y="1442495"/>
            <a:ext cx="6515100" cy="2514600"/>
          </a:xfrm>
          <a:prstGeom prst="rect">
            <a:avLst/>
          </a:prstGeom>
        </p:spPr>
      </p:pic>
      <p:pic>
        <p:nvPicPr>
          <p:cNvPr id="5" name="Picture 4"/>
          <p:cNvPicPr>
            <a:picLocks noChangeAspect="1"/>
          </p:cNvPicPr>
          <p:nvPr/>
        </p:nvPicPr>
        <p:blipFill>
          <a:blip r:embed="rId3"/>
          <a:stretch>
            <a:fillRect/>
          </a:stretch>
        </p:blipFill>
        <p:spPr>
          <a:xfrm>
            <a:off x="4341772" y="3496177"/>
            <a:ext cx="6448425" cy="3076575"/>
          </a:xfrm>
          <a:prstGeom prst="rect">
            <a:avLst/>
          </a:prstGeom>
        </p:spPr>
      </p:pic>
    </p:spTree>
    <p:extLst>
      <p:ext uri="{BB962C8B-B14F-4D97-AF65-F5344CB8AC3E}">
        <p14:creationId xmlns:p14="http://schemas.microsoft.com/office/powerpoint/2010/main" val="2785210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Page Structure</a:t>
            </a:r>
          </a:p>
        </p:txBody>
      </p:sp>
      <p:sp>
        <p:nvSpPr>
          <p:cNvPr id="14339" name="Rectangle 3"/>
          <p:cNvSpPr>
            <a:spLocks noGrp="1" noChangeArrowheads="1"/>
          </p:cNvSpPr>
          <p:nvPr>
            <p:ph type="body" idx="1"/>
          </p:nvPr>
        </p:nvSpPr>
        <p:spPr/>
        <p:txBody>
          <a:bodyPr>
            <a:normAutofit/>
          </a:bodyPr>
          <a:lstStyle/>
          <a:p>
            <a:pPr eaLnBrk="1" hangingPunct="1">
              <a:lnSpc>
                <a:spcPct val="80000"/>
              </a:lnSpc>
            </a:pPr>
            <a:r>
              <a:rPr lang="en-US"/>
              <a:t>HTML elements control the details of how a page gets displayed.</a:t>
            </a:r>
          </a:p>
          <a:p>
            <a:pPr eaLnBrk="1" hangingPunct="1">
              <a:lnSpc>
                <a:spcPct val="80000"/>
              </a:lnSpc>
            </a:pPr>
            <a:r>
              <a:rPr lang="en-US"/>
              <a:t>Every HTML document has the following basic structure:</a:t>
            </a:r>
          </a:p>
          <a:p>
            <a:pPr lvl="1" eaLnBrk="1" hangingPunct="1">
              <a:lnSpc>
                <a:spcPct val="80000"/>
              </a:lnSpc>
              <a:buFontTx/>
              <a:buNone/>
            </a:pPr>
            <a:r>
              <a:rPr lang="en-US"/>
              <a:t>&lt;HTML&gt;</a:t>
            </a:r>
          </a:p>
          <a:p>
            <a:pPr lvl="1" eaLnBrk="1" hangingPunct="1">
              <a:lnSpc>
                <a:spcPct val="80000"/>
              </a:lnSpc>
              <a:buFontTx/>
              <a:buNone/>
            </a:pPr>
            <a:r>
              <a:rPr lang="en-US"/>
              <a:t>	&lt;HEAD&gt;</a:t>
            </a:r>
          </a:p>
          <a:p>
            <a:pPr lvl="1" eaLnBrk="1" hangingPunct="1">
              <a:lnSpc>
                <a:spcPct val="80000"/>
              </a:lnSpc>
              <a:buFontTx/>
              <a:buNone/>
            </a:pPr>
            <a:r>
              <a:rPr lang="en-US"/>
              <a:t>			…</a:t>
            </a:r>
          </a:p>
          <a:p>
            <a:pPr lvl="1" eaLnBrk="1" hangingPunct="1">
              <a:lnSpc>
                <a:spcPct val="80000"/>
              </a:lnSpc>
              <a:buFontTx/>
              <a:buNone/>
            </a:pPr>
            <a:r>
              <a:rPr lang="en-US"/>
              <a:t>	&lt;/HEAD&gt;</a:t>
            </a:r>
          </a:p>
          <a:p>
            <a:pPr lvl="1" eaLnBrk="1" hangingPunct="1">
              <a:lnSpc>
                <a:spcPct val="80000"/>
              </a:lnSpc>
              <a:buFontTx/>
              <a:buNone/>
            </a:pPr>
            <a:r>
              <a:rPr lang="en-US"/>
              <a:t>	&lt;BODY&gt;</a:t>
            </a:r>
          </a:p>
          <a:p>
            <a:pPr lvl="1" eaLnBrk="1" hangingPunct="1">
              <a:lnSpc>
                <a:spcPct val="80000"/>
              </a:lnSpc>
              <a:buFontTx/>
              <a:buNone/>
            </a:pPr>
            <a:r>
              <a:rPr lang="en-US"/>
              <a:t>			…</a:t>
            </a:r>
          </a:p>
          <a:p>
            <a:pPr lvl="1" eaLnBrk="1" hangingPunct="1">
              <a:lnSpc>
                <a:spcPct val="80000"/>
              </a:lnSpc>
              <a:buFontTx/>
              <a:buNone/>
            </a:pPr>
            <a:r>
              <a:rPr lang="en-US"/>
              <a:t>	&lt;/BODY&gt;</a:t>
            </a:r>
          </a:p>
          <a:p>
            <a:pPr lvl="1" eaLnBrk="1" hangingPunct="1">
              <a:lnSpc>
                <a:spcPct val="80000"/>
              </a:lnSpc>
              <a:buFontTx/>
              <a:buNone/>
            </a:pPr>
            <a:r>
              <a:rPr lang="en-US"/>
              <a:t>&lt;/HTML&gt;</a:t>
            </a:r>
          </a:p>
        </p:txBody>
      </p:sp>
    </p:spTree>
    <p:extLst>
      <p:ext uri="{BB962C8B-B14F-4D97-AF65-F5344CB8AC3E}">
        <p14:creationId xmlns:p14="http://schemas.microsoft.com/office/powerpoint/2010/main" val="20240248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Page Structure</a:t>
            </a:r>
          </a:p>
        </p:txBody>
      </p:sp>
      <p:sp>
        <p:nvSpPr>
          <p:cNvPr id="15363" name="Rectangle 3"/>
          <p:cNvSpPr>
            <a:spLocks noGrp="1" noChangeArrowheads="1"/>
          </p:cNvSpPr>
          <p:nvPr>
            <p:ph type="body" idx="1"/>
          </p:nvPr>
        </p:nvSpPr>
        <p:spPr/>
        <p:txBody>
          <a:bodyPr/>
          <a:lstStyle/>
          <a:p>
            <a:pPr eaLnBrk="1" hangingPunct="1">
              <a:lnSpc>
                <a:spcPct val="90000"/>
              </a:lnSpc>
            </a:pPr>
            <a:r>
              <a:rPr lang="en-US" smtClean="0"/>
              <a:t>The HTML element surrounds the entire page description and identifies it to the browser as an HTML document.</a:t>
            </a:r>
          </a:p>
          <a:p>
            <a:pPr eaLnBrk="1" hangingPunct="1">
              <a:lnSpc>
                <a:spcPct val="90000"/>
              </a:lnSpc>
            </a:pPr>
            <a:r>
              <a:rPr lang="en-US" smtClean="0"/>
              <a:t>The HEAD element contains relatively few elements that provide the browser information about the document.</a:t>
            </a:r>
          </a:p>
          <a:p>
            <a:pPr eaLnBrk="1" hangingPunct="1">
              <a:lnSpc>
                <a:spcPct val="90000"/>
              </a:lnSpc>
            </a:pPr>
            <a:r>
              <a:rPr lang="en-US" smtClean="0"/>
              <a:t>The BODY element contains all of the text to be displayed and elements that control its display on the page.</a:t>
            </a:r>
          </a:p>
        </p:txBody>
      </p:sp>
      <p:pic>
        <p:nvPicPr>
          <p:cNvPr id="2" name="Picture 1"/>
          <p:cNvPicPr>
            <a:picLocks noChangeAspect="1"/>
          </p:cNvPicPr>
          <p:nvPr/>
        </p:nvPicPr>
        <p:blipFill>
          <a:blip r:embed="rId3"/>
          <a:stretch>
            <a:fillRect/>
          </a:stretch>
        </p:blipFill>
        <p:spPr>
          <a:xfrm>
            <a:off x="3936116" y="4524375"/>
            <a:ext cx="3162300" cy="2333625"/>
          </a:xfrm>
          <a:prstGeom prst="rect">
            <a:avLst/>
          </a:prstGeom>
        </p:spPr>
      </p:pic>
    </p:spTree>
    <p:extLst>
      <p:ext uri="{BB962C8B-B14F-4D97-AF65-F5344CB8AC3E}">
        <p14:creationId xmlns:p14="http://schemas.microsoft.com/office/powerpoint/2010/main" val="29049632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Try HTML</a:t>
            </a:r>
          </a:p>
        </p:txBody>
      </p:sp>
      <p:sp>
        <p:nvSpPr>
          <p:cNvPr id="16387" name="Rectangle 3"/>
          <p:cNvSpPr>
            <a:spLocks noGrp="1" noChangeArrowheads="1"/>
          </p:cNvSpPr>
          <p:nvPr>
            <p:ph type="body" idx="1"/>
          </p:nvPr>
        </p:nvSpPr>
        <p:spPr/>
        <p:txBody>
          <a:bodyPr>
            <a:normAutofit lnSpcReduction="10000"/>
          </a:bodyPr>
          <a:lstStyle/>
          <a:p>
            <a:pPr eaLnBrk="1" hangingPunct="1">
              <a:lnSpc>
                <a:spcPct val="80000"/>
              </a:lnSpc>
            </a:pPr>
            <a:r>
              <a:rPr lang="en-US" sz="2400" dirty="0"/>
              <a:t>Open Notepad++/Notepad or </a:t>
            </a:r>
            <a:r>
              <a:rPr lang="en-US" sz="2400" dirty="0" err="1"/>
              <a:t>Wordpad</a:t>
            </a:r>
            <a:r>
              <a:rPr lang="en-US" sz="2400" dirty="0"/>
              <a:t>.</a:t>
            </a:r>
          </a:p>
          <a:p>
            <a:pPr eaLnBrk="1" hangingPunct="1">
              <a:lnSpc>
                <a:spcPct val="80000"/>
              </a:lnSpc>
            </a:pPr>
            <a:r>
              <a:rPr lang="en-US" sz="2400" dirty="0"/>
              <a:t>Type:</a:t>
            </a:r>
          </a:p>
          <a:p>
            <a:pPr lvl="1">
              <a:lnSpc>
                <a:spcPct val="80000"/>
              </a:lnSpc>
              <a:buNone/>
            </a:pPr>
            <a:r>
              <a:rPr lang="en-US" sz="2400" dirty="0" smtClean="0"/>
              <a:t>Save </a:t>
            </a:r>
            <a:r>
              <a:rPr lang="en-US" sz="2400" dirty="0"/>
              <a:t>the </a:t>
            </a:r>
            <a:endParaRPr lang="en-US" sz="2400" dirty="0" smtClean="0"/>
          </a:p>
          <a:p>
            <a:pPr lvl="1">
              <a:lnSpc>
                <a:spcPct val="80000"/>
              </a:lnSpc>
              <a:buNone/>
            </a:pPr>
            <a:r>
              <a:rPr lang="en-US" sz="2000" dirty="0" smtClean="0"/>
              <a:t>&lt;</a:t>
            </a:r>
            <a:r>
              <a:rPr lang="en-US" sz="2000" dirty="0"/>
              <a:t>html&gt;</a:t>
            </a:r>
          </a:p>
          <a:p>
            <a:pPr lvl="1">
              <a:lnSpc>
                <a:spcPct val="80000"/>
              </a:lnSpc>
              <a:buNone/>
            </a:pPr>
            <a:r>
              <a:rPr lang="en-US" sz="2000" dirty="0"/>
              <a:t>	&lt;head&gt;</a:t>
            </a:r>
          </a:p>
          <a:p>
            <a:pPr lvl="1">
              <a:lnSpc>
                <a:spcPct val="80000"/>
              </a:lnSpc>
              <a:buNone/>
            </a:pPr>
            <a:r>
              <a:rPr lang="en-US" sz="2000" dirty="0"/>
              <a:t>	&lt;title&gt;Title of Page&lt;/title&gt;</a:t>
            </a:r>
          </a:p>
          <a:p>
            <a:pPr lvl="1">
              <a:lnSpc>
                <a:spcPct val="80000"/>
              </a:lnSpc>
              <a:buNone/>
            </a:pPr>
            <a:r>
              <a:rPr lang="en-US" sz="2000" dirty="0"/>
              <a:t>	&lt;/head&gt;</a:t>
            </a:r>
          </a:p>
          <a:p>
            <a:pPr lvl="1">
              <a:lnSpc>
                <a:spcPct val="80000"/>
              </a:lnSpc>
              <a:buNone/>
            </a:pPr>
            <a:r>
              <a:rPr lang="en-US" sz="2000" dirty="0"/>
              <a:t>&lt;body&gt;</a:t>
            </a:r>
          </a:p>
          <a:p>
            <a:pPr lvl="1">
              <a:lnSpc>
                <a:spcPct val="80000"/>
              </a:lnSpc>
              <a:buNone/>
            </a:pPr>
            <a:r>
              <a:rPr lang="en-US" sz="2000" dirty="0"/>
              <a:t>This is my first homepage. &lt;b&gt;This text is bold&lt;/b&gt;</a:t>
            </a:r>
          </a:p>
          <a:p>
            <a:pPr lvl="1">
              <a:lnSpc>
                <a:spcPct val="80000"/>
              </a:lnSpc>
              <a:buNone/>
            </a:pPr>
            <a:r>
              <a:rPr lang="en-US" sz="2000" dirty="0"/>
              <a:t>&lt;/body&gt;</a:t>
            </a:r>
          </a:p>
          <a:p>
            <a:pPr lvl="1">
              <a:lnSpc>
                <a:spcPct val="80000"/>
              </a:lnSpc>
              <a:buNone/>
            </a:pPr>
            <a:r>
              <a:rPr lang="en-US" sz="2000" dirty="0"/>
              <a:t>&lt;/html&gt;</a:t>
            </a:r>
          </a:p>
          <a:p>
            <a:pPr eaLnBrk="1" hangingPunct="1">
              <a:lnSpc>
                <a:spcPct val="80000"/>
              </a:lnSpc>
            </a:pPr>
            <a:r>
              <a:rPr lang="en-US" sz="2400" dirty="0" smtClean="0"/>
              <a:t>file </a:t>
            </a:r>
            <a:r>
              <a:rPr lang="en-US" sz="2400" dirty="0"/>
              <a:t>as “mypage.html”</a:t>
            </a:r>
          </a:p>
          <a:p>
            <a:pPr eaLnBrk="1" hangingPunct="1">
              <a:lnSpc>
                <a:spcPct val="80000"/>
              </a:lnSpc>
            </a:pPr>
            <a:r>
              <a:rPr lang="en-US" sz="2400" dirty="0"/>
              <a:t>Close the Notepad and find the file from local drive, you can see this file has the webpage icon, double click the file and see it through Internet Explorer.</a:t>
            </a:r>
          </a:p>
        </p:txBody>
      </p:sp>
    </p:spTree>
    <p:extLst>
      <p:ext uri="{BB962C8B-B14F-4D97-AF65-F5344CB8AC3E}">
        <p14:creationId xmlns:p14="http://schemas.microsoft.com/office/powerpoint/2010/main" val="30839067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HTML Links</a:t>
            </a:r>
          </a:p>
        </p:txBody>
      </p:sp>
      <p:sp>
        <p:nvSpPr>
          <p:cNvPr id="17411" name="Rectangle 3"/>
          <p:cNvSpPr>
            <a:spLocks noGrp="1" noChangeArrowheads="1"/>
          </p:cNvSpPr>
          <p:nvPr>
            <p:ph type="body" idx="1"/>
          </p:nvPr>
        </p:nvSpPr>
        <p:spPr>
          <a:xfrm>
            <a:off x="1981200" y="1295400"/>
            <a:ext cx="8382000" cy="5562600"/>
          </a:xfrm>
        </p:spPr>
        <p:txBody>
          <a:bodyPr/>
          <a:lstStyle/>
          <a:p>
            <a:pPr eaLnBrk="1" hangingPunct="1">
              <a:lnSpc>
                <a:spcPct val="90000"/>
              </a:lnSpc>
            </a:pPr>
            <a:r>
              <a:rPr lang="en-US" dirty="0"/>
              <a:t>HTML uses a hyperlink to link to another document on the web.</a:t>
            </a:r>
          </a:p>
          <a:p>
            <a:pPr eaLnBrk="1" hangingPunct="1">
              <a:lnSpc>
                <a:spcPct val="90000"/>
              </a:lnSpc>
            </a:pPr>
            <a:r>
              <a:rPr lang="en-US" dirty="0"/>
              <a:t>HTML uses the &lt;a&gt;(anchor) tag to create a link to another document</a:t>
            </a:r>
          </a:p>
          <a:p>
            <a:pPr lvl="1" eaLnBrk="1" hangingPunct="1">
              <a:lnSpc>
                <a:spcPct val="90000"/>
              </a:lnSpc>
            </a:pPr>
            <a:r>
              <a:rPr lang="en-US" dirty="0"/>
              <a:t>An anchor can point to any resource on the Web: an HTML page, an image, a  sound file, a movie, etc.</a:t>
            </a:r>
          </a:p>
          <a:p>
            <a:pPr lvl="1" eaLnBrk="1" hangingPunct="1">
              <a:lnSpc>
                <a:spcPct val="90000"/>
              </a:lnSpc>
            </a:pPr>
            <a:r>
              <a:rPr lang="en-US" dirty="0"/>
              <a:t>The </a:t>
            </a:r>
            <a:r>
              <a:rPr lang="en-US" dirty="0" err="1"/>
              <a:t>href</a:t>
            </a:r>
            <a:r>
              <a:rPr lang="en-US" dirty="0"/>
              <a:t> attribute is used to address the document to link to</a:t>
            </a:r>
          </a:p>
          <a:p>
            <a:pPr eaLnBrk="1" hangingPunct="1">
              <a:lnSpc>
                <a:spcPct val="90000"/>
              </a:lnSpc>
            </a:pPr>
            <a:r>
              <a:rPr lang="en-US" dirty="0"/>
              <a:t>Ex: &lt;a </a:t>
            </a:r>
            <a:r>
              <a:rPr lang="en-US" dirty="0" err="1"/>
              <a:t>href</a:t>
            </a:r>
            <a:r>
              <a:rPr lang="en-US" dirty="0"/>
              <a:t>=“</a:t>
            </a:r>
            <a:r>
              <a:rPr lang="en-US" dirty="0">
                <a:hlinkClick r:id="rId3"/>
              </a:rPr>
              <a:t>www.cs.umb.edu</a:t>
            </a:r>
            <a:r>
              <a:rPr lang="en-US" dirty="0"/>
              <a:t>”&gt; CS Dept.&lt;/a&gt;</a:t>
            </a:r>
          </a:p>
        </p:txBody>
      </p:sp>
    </p:spTree>
    <p:extLst>
      <p:ext uri="{BB962C8B-B14F-4D97-AF65-F5344CB8AC3E}">
        <p14:creationId xmlns:p14="http://schemas.microsoft.com/office/powerpoint/2010/main" val="4327780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dirty="0" smtClean="0"/>
              <a:t>HTML Links</a:t>
            </a:r>
          </a:p>
        </p:txBody>
      </p:sp>
      <p:sp>
        <p:nvSpPr>
          <p:cNvPr id="18435" name="Rectangle 3"/>
          <p:cNvSpPr>
            <a:spLocks noGrp="1" noChangeArrowheads="1"/>
          </p:cNvSpPr>
          <p:nvPr>
            <p:ph type="body" idx="1"/>
          </p:nvPr>
        </p:nvSpPr>
        <p:spPr/>
        <p:txBody>
          <a:bodyPr/>
          <a:lstStyle/>
          <a:p>
            <a:pPr eaLnBrk="1" hangingPunct="1"/>
            <a:r>
              <a:rPr lang="en-US" dirty="0" smtClean="0"/>
              <a:t>The name attribute is used to create a named anchor. When using named anchors we can create links that can jump directly into a specific section on a page, instead of letting the user scroll around to find that section.</a:t>
            </a:r>
          </a:p>
          <a:p>
            <a:pPr lvl="1" eaLnBrk="1" hangingPunct="1"/>
            <a:r>
              <a:rPr lang="en-US" dirty="0" smtClean="0"/>
              <a:t>Ex. &lt;a name=“Tips”&gt; Tips to display&lt;/a&gt;</a:t>
            </a:r>
          </a:p>
          <a:p>
            <a:pPr lvl="1" eaLnBrk="1" hangingPunct="1">
              <a:buFontTx/>
              <a:buNone/>
            </a:pPr>
            <a:endParaRPr lang="en-US" dirty="0" smtClean="0"/>
          </a:p>
          <a:p>
            <a:pPr lvl="1" eaLnBrk="1" hangingPunct="1">
              <a:buFontTx/>
              <a:buNone/>
            </a:pPr>
            <a:r>
              <a:rPr lang="en-US" dirty="0" smtClean="0"/>
              <a:t>And we can have a link to jump to Tips section:</a:t>
            </a:r>
          </a:p>
          <a:p>
            <a:pPr lvl="1" eaLnBrk="1" hangingPunct="1">
              <a:buFontTx/>
              <a:buNone/>
            </a:pPr>
            <a:r>
              <a:rPr lang="en-US" dirty="0" smtClean="0"/>
              <a:t>&lt;a </a:t>
            </a:r>
            <a:r>
              <a:rPr lang="en-US" dirty="0" err="1" smtClean="0"/>
              <a:t>href</a:t>
            </a:r>
            <a:r>
              <a:rPr lang="en-US" dirty="0" smtClean="0"/>
              <a:t>=“#Tips”&gt;Go to Tips &lt;/a&gt;.</a:t>
            </a:r>
          </a:p>
        </p:txBody>
      </p:sp>
    </p:spTree>
    <p:extLst>
      <p:ext uri="{BB962C8B-B14F-4D97-AF65-F5344CB8AC3E}">
        <p14:creationId xmlns:p14="http://schemas.microsoft.com/office/powerpoint/2010/main" val="16312596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HTML Images</a:t>
            </a:r>
          </a:p>
        </p:txBody>
      </p:sp>
      <p:sp>
        <p:nvSpPr>
          <p:cNvPr id="19459" name="Rectangle 3"/>
          <p:cNvSpPr>
            <a:spLocks noGrp="1" noChangeArrowheads="1"/>
          </p:cNvSpPr>
          <p:nvPr>
            <p:ph type="body" idx="1"/>
          </p:nvPr>
        </p:nvSpPr>
        <p:spPr/>
        <p:txBody>
          <a:bodyPr/>
          <a:lstStyle/>
          <a:p>
            <a:pPr eaLnBrk="1" hangingPunct="1"/>
            <a:r>
              <a:rPr lang="en-US" sz="2000"/>
              <a:t>An image element doesn’t contain anything and has no close tag.</a:t>
            </a:r>
          </a:p>
          <a:p>
            <a:pPr eaLnBrk="1" hangingPunct="1">
              <a:buFontTx/>
              <a:buNone/>
            </a:pPr>
            <a:r>
              <a:rPr lang="en-US" sz="2000"/>
              <a:t>&lt;IMG </a:t>
            </a:r>
          </a:p>
          <a:p>
            <a:pPr eaLnBrk="1" hangingPunct="1">
              <a:buFontTx/>
              <a:buNone/>
            </a:pPr>
            <a:r>
              <a:rPr lang="en-US" sz="2000"/>
              <a:t>	SRC = “ Some URL”        (Required) Where the image is.</a:t>
            </a:r>
          </a:p>
          <a:p>
            <a:pPr eaLnBrk="1" hangingPunct="1">
              <a:buFontTx/>
              <a:buNone/>
            </a:pPr>
            <a:r>
              <a:rPr lang="en-US" sz="2000"/>
              <a:t>	ALIGN = LEFT, RIGHT, </a:t>
            </a:r>
          </a:p>
          <a:p>
            <a:pPr eaLnBrk="1" hangingPunct="1">
              <a:buFontTx/>
              <a:buNone/>
            </a:pPr>
            <a:r>
              <a:rPr lang="en-US" sz="2000"/>
              <a:t>		       or CENTER                      How to align it on the page.</a:t>
            </a:r>
          </a:p>
          <a:p>
            <a:pPr eaLnBrk="1" hangingPunct="1">
              <a:buFontTx/>
              <a:buNone/>
            </a:pPr>
            <a:r>
              <a:rPr lang="en-US" sz="2000"/>
              <a:t>	WIDTH = n                                       Scale the image to n pixels wide.</a:t>
            </a:r>
          </a:p>
          <a:p>
            <a:pPr eaLnBrk="1" hangingPunct="1">
              <a:buFontTx/>
              <a:buNone/>
            </a:pPr>
            <a:r>
              <a:rPr lang="en-US" sz="2000"/>
              <a:t>	HEIGHT = n                                     Scale the image to n pixels high.</a:t>
            </a:r>
          </a:p>
          <a:p>
            <a:pPr eaLnBrk="1" hangingPunct="1">
              <a:buFontTx/>
              <a:buNone/>
            </a:pPr>
            <a:r>
              <a:rPr lang="en-US" sz="2000"/>
              <a:t>	HSPACE = n                    Total space around the image horizontally.</a:t>
            </a:r>
          </a:p>
          <a:p>
            <a:pPr eaLnBrk="1" hangingPunct="1">
              <a:buFontTx/>
              <a:buNone/>
            </a:pPr>
            <a:r>
              <a:rPr lang="en-US" sz="2000"/>
              <a:t>	VSPACE = n                    Total space around the image vertically. </a:t>
            </a:r>
          </a:p>
          <a:p>
            <a:pPr eaLnBrk="1" hangingPunct="1">
              <a:buFontTx/>
              <a:buNone/>
            </a:pPr>
            <a:r>
              <a:rPr lang="en-US" sz="2000"/>
              <a:t>	ALT = “some text”&gt;        What shows up if the image doesn’t appear.    </a:t>
            </a:r>
          </a:p>
        </p:txBody>
      </p:sp>
    </p:spTree>
    <p:extLst>
      <p:ext uri="{BB962C8B-B14F-4D97-AF65-F5344CB8AC3E}">
        <p14:creationId xmlns:p14="http://schemas.microsoft.com/office/powerpoint/2010/main" val="2374466486"/>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t>HTML Images</a:t>
            </a:r>
          </a:p>
        </p:txBody>
      </p:sp>
      <p:sp>
        <p:nvSpPr>
          <p:cNvPr id="20483" name="Rectangle 3"/>
          <p:cNvSpPr>
            <a:spLocks noGrp="1" noChangeArrowheads="1"/>
          </p:cNvSpPr>
          <p:nvPr>
            <p:ph type="body" idx="1"/>
          </p:nvPr>
        </p:nvSpPr>
        <p:spPr/>
        <p:txBody>
          <a:bodyPr/>
          <a:lstStyle/>
          <a:p>
            <a:pPr eaLnBrk="1" hangingPunct="1">
              <a:lnSpc>
                <a:spcPct val="80000"/>
              </a:lnSpc>
            </a:pPr>
            <a:r>
              <a:rPr lang="en-US" sz="2000"/>
              <a:t>The IMG element is an element that uses its attributes to identify an image to be inserted into the page and to describe how the image is to be presented. </a:t>
            </a:r>
          </a:p>
          <a:p>
            <a:pPr eaLnBrk="1" hangingPunct="1">
              <a:lnSpc>
                <a:spcPct val="80000"/>
              </a:lnSpc>
            </a:pPr>
            <a:r>
              <a:rPr lang="en-US" sz="2000"/>
              <a:t>Images are identified using the required SRC attribute, the value of which is a URL.</a:t>
            </a:r>
          </a:p>
          <a:p>
            <a:pPr eaLnBrk="1" hangingPunct="1">
              <a:lnSpc>
                <a:spcPct val="80000"/>
              </a:lnSpc>
            </a:pPr>
            <a:r>
              <a:rPr lang="en-US" sz="2000"/>
              <a:t>Images don’t really live in the pages they appear in, but they are treated as implicit hyperlinks to the specified file.</a:t>
            </a:r>
          </a:p>
          <a:p>
            <a:pPr eaLnBrk="1" hangingPunct="1">
              <a:lnSpc>
                <a:spcPct val="80000"/>
              </a:lnSpc>
            </a:pPr>
            <a:r>
              <a:rPr lang="en-US" sz="2000"/>
              <a:t>The image may be aligned relative to the text it appears next to using the ALIGN attribute.</a:t>
            </a:r>
          </a:p>
          <a:p>
            <a:pPr eaLnBrk="1" hangingPunct="1">
              <a:lnSpc>
                <a:spcPct val="80000"/>
              </a:lnSpc>
            </a:pPr>
            <a:r>
              <a:rPr lang="en-US" sz="2000"/>
              <a:t>The size of the image can be controlled using the WIDTH and HEIGHT attributes.</a:t>
            </a:r>
          </a:p>
          <a:p>
            <a:pPr eaLnBrk="1" hangingPunct="1">
              <a:lnSpc>
                <a:spcPct val="80000"/>
              </a:lnSpc>
            </a:pPr>
            <a:r>
              <a:rPr lang="en-US" sz="2000"/>
              <a:t>The HSPACE and VSPACE attributes indicate the total number of pixels of space that will surround the image.</a:t>
            </a:r>
          </a:p>
          <a:p>
            <a:pPr eaLnBrk="1" hangingPunct="1">
              <a:lnSpc>
                <a:spcPct val="80000"/>
              </a:lnSpc>
            </a:pPr>
            <a:r>
              <a:rPr lang="en-US" sz="2000"/>
              <a:t>The ALT attribute should be used to provide a text substitute for non-graphical browsers and also for use while the image is loading.</a:t>
            </a:r>
          </a:p>
        </p:txBody>
      </p:sp>
    </p:spTree>
    <p:extLst>
      <p:ext uri="{BB962C8B-B14F-4D97-AF65-F5344CB8AC3E}">
        <p14:creationId xmlns:p14="http://schemas.microsoft.com/office/powerpoint/2010/main" val="3869523520"/>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981200" y="274638"/>
            <a:ext cx="8229600" cy="639762"/>
          </a:xfrm>
        </p:spPr>
        <p:txBody>
          <a:bodyPr>
            <a:normAutofit fontScale="90000"/>
          </a:bodyPr>
          <a:lstStyle/>
          <a:p>
            <a:pPr eaLnBrk="1" hangingPunct="1"/>
            <a:r>
              <a:rPr lang="en-US" smtClean="0"/>
              <a:t>HTML Tables</a:t>
            </a:r>
          </a:p>
        </p:txBody>
      </p:sp>
      <p:sp>
        <p:nvSpPr>
          <p:cNvPr id="21507" name="Rectangle 3"/>
          <p:cNvSpPr>
            <a:spLocks noGrp="1" noChangeArrowheads="1"/>
          </p:cNvSpPr>
          <p:nvPr>
            <p:ph type="body" idx="1"/>
          </p:nvPr>
        </p:nvSpPr>
        <p:spPr>
          <a:xfrm>
            <a:off x="1981200" y="1600201"/>
            <a:ext cx="8229600" cy="4525963"/>
          </a:xfrm>
        </p:spPr>
        <p:txBody>
          <a:bodyPr/>
          <a:lstStyle/>
          <a:p>
            <a:pPr eaLnBrk="1" hangingPunct="1">
              <a:lnSpc>
                <a:spcPct val="90000"/>
              </a:lnSpc>
            </a:pPr>
            <a:r>
              <a:rPr lang="en-US" dirty="0" smtClean="0"/>
              <a:t>In HTML, tables are defined with the &lt;TABLE&gt; tag. </a:t>
            </a:r>
          </a:p>
          <a:p>
            <a:pPr eaLnBrk="1" hangingPunct="1">
              <a:lnSpc>
                <a:spcPct val="90000"/>
              </a:lnSpc>
            </a:pPr>
            <a:r>
              <a:rPr lang="en-US" dirty="0" smtClean="0"/>
              <a:t>A table is divided into rows (with the &lt;TR&gt; tag, and each row is divided into data cells (with the &lt;TD&gt; tag). The letters TD stands for “table data” which is the content of a data cell. </a:t>
            </a:r>
          </a:p>
          <a:p>
            <a:pPr eaLnBrk="1" hangingPunct="1">
              <a:lnSpc>
                <a:spcPct val="90000"/>
              </a:lnSpc>
            </a:pPr>
            <a:r>
              <a:rPr lang="en-US" dirty="0" smtClean="0"/>
              <a:t>A data cell can contain text, images, lists, paragraphs, forms, horizontal rules, tables, etc. </a:t>
            </a:r>
          </a:p>
        </p:txBody>
      </p:sp>
    </p:spTree>
    <p:extLst>
      <p:ext uri="{BB962C8B-B14F-4D97-AF65-F5344CB8AC3E}">
        <p14:creationId xmlns:p14="http://schemas.microsoft.com/office/powerpoint/2010/main" val="2992577757"/>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mtClean="0"/>
              <a:t>Tables and Border</a:t>
            </a:r>
          </a:p>
        </p:txBody>
      </p:sp>
      <p:sp>
        <p:nvSpPr>
          <p:cNvPr id="22531" name="Rectangle 3"/>
          <p:cNvSpPr>
            <a:spLocks noGrp="1" noChangeArrowheads="1"/>
          </p:cNvSpPr>
          <p:nvPr>
            <p:ph type="body" idx="1"/>
          </p:nvPr>
        </p:nvSpPr>
        <p:spPr/>
        <p:txBody>
          <a:bodyPr/>
          <a:lstStyle/>
          <a:p>
            <a:pPr eaLnBrk="1" hangingPunct="1"/>
            <a:r>
              <a:rPr lang="en-US" smtClean="0"/>
              <a:t>If you do not specify a border attribute, the table will be displayed without any borders</a:t>
            </a:r>
          </a:p>
          <a:p>
            <a:pPr eaLnBrk="1" hangingPunct="1"/>
            <a:r>
              <a:rPr lang="en-US" smtClean="0"/>
              <a:t>To display the table with borders, you will have to use the border attribute</a:t>
            </a:r>
          </a:p>
          <a:p>
            <a:pPr lvl="1" eaLnBrk="1" hangingPunct="1"/>
            <a:r>
              <a:rPr lang="en-US" smtClean="0"/>
              <a:t>Ex. &lt;table border=“1”&gt;</a:t>
            </a:r>
          </a:p>
          <a:p>
            <a:pPr eaLnBrk="1" hangingPunct="1"/>
            <a:endParaRPr lang="en-US" smtClean="0"/>
          </a:p>
        </p:txBody>
      </p:sp>
    </p:spTree>
    <p:extLst>
      <p:ext uri="{BB962C8B-B14F-4D97-AF65-F5344CB8AC3E}">
        <p14:creationId xmlns:p14="http://schemas.microsoft.com/office/powerpoint/2010/main" val="329343892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browser retrieving a Web page</a:t>
            </a:r>
            <a:endParaRPr lang="en-US" dirty="0"/>
          </a:p>
        </p:txBody>
      </p:sp>
      <p:pic>
        <p:nvPicPr>
          <p:cNvPr id="4" name="Content Placeholder 3"/>
          <p:cNvPicPr>
            <a:picLocks noGrp="1" noChangeAspect="1"/>
          </p:cNvPicPr>
          <p:nvPr>
            <p:ph idx="1"/>
          </p:nvPr>
        </p:nvPicPr>
        <p:blipFill>
          <a:blip r:embed="rId2"/>
          <a:stretch>
            <a:fillRect/>
          </a:stretch>
        </p:blipFill>
        <p:spPr>
          <a:xfrm>
            <a:off x="1365885" y="2453481"/>
            <a:ext cx="8210550" cy="3095625"/>
          </a:xfrm>
          <a:prstGeom prst="rect">
            <a:avLst/>
          </a:prstGeom>
        </p:spPr>
      </p:pic>
    </p:spTree>
    <p:extLst>
      <p:ext uri="{BB962C8B-B14F-4D97-AF65-F5344CB8AC3E}">
        <p14:creationId xmlns:p14="http://schemas.microsoft.com/office/powerpoint/2010/main" val="7410006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mtClean="0"/>
              <a:t>Table and Heading</a:t>
            </a:r>
          </a:p>
        </p:txBody>
      </p:sp>
      <p:sp>
        <p:nvSpPr>
          <p:cNvPr id="23555" name="Rectangle 3"/>
          <p:cNvSpPr>
            <a:spLocks noGrp="1" noChangeArrowheads="1"/>
          </p:cNvSpPr>
          <p:nvPr>
            <p:ph type="body" idx="1"/>
          </p:nvPr>
        </p:nvSpPr>
        <p:spPr/>
        <p:txBody>
          <a:bodyPr/>
          <a:lstStyle/>
          <a:p>
            <a:pPr eaLnBrk="1" hangingPunct="1"/>
            <a:r>
              <a:rPr lang="en-US" smtClean="0"/>
              <a:t>Headings in a table is defined with &lt;th&gt; tag.</a:t>
            </a:r>
          </a:p>
          <a:p>
            <a:pPr eaLnBrk="1" hangingPunct="1"/>
            <a:r>
              <a:rPr lang="en-US" smtClean="0"/>
              <a:t>Ex. &lt;th&gt;Column 1&lt;/th&gt;</a:t>
            </a:r>
          </a:p>
        </p:txBody>
      </p:sp>
    </p:spTree>
    <p:extLst>
      <p:ext uri="{BB962C8B-B14F-4D97-AF65-F5344CB8AC3E}">
        <p14:creationId xmlns:p14="http://schemas.microsoft.com/office/powerpoint/2010/main" val="614091010"/>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pic>
        <p:nvPicPr>
          <p:cNvPr id="4" name="Content Placeholder 3"/>
          <p:cNvPicPr>
            <a:picLocks noGrp="1" noChangeAspect="1"/>
          </p:cNvPicPr>
          <p:nvPr>
            <p:ph idx="1"/>
          </p:nvPr>
        </p:nvPicPr>
        <p:blipFill>
          <a:blip r:embed="rId2"/>
          <a:stretch>
            <a:fillRect/>
          </a:stretch>
        </p:blipFill>
        <p:spPr>
          <a:xfrm>
            <a:off x="3922144" y="1488743"/>
            <a:ext cx="2362910" cy="4945384"/>
          </a:xfrm>
          <a:prstGeom prst="rect">
            <a:avLst/>
          </a:prstGeom>
        </p:spPr>
      </p:pic>
      <p:pic>
        <p:nvPicPr>
          <p:cNvPr id="5" name="Picture 4"/>
          <p:cNvPicPr>
            <a:picLocks noChangeAspect="1"/>
          </p:cNvPicPr>
          <p:nvPr/>
        </p:nvPicPr>
        <p:blipFill>
          <a:blip r:embed="rId3"/>
          <a:stretch>
            <a:fillRect/>
          </a:stretch>
        </p:blipFill>
        <p:spPr>
          <a:xfrm>
            <a:off x="8720559" y="3470898"/>
            <a:ext cx="1371600" cy="981075"/>
          </a:xfrm>
          <a:prstGeom prst="rect">
            <a:avLst/>
          </a:prstGeom>
        </p:spPr>
      </p:pic>
    </p:spTree>
    <p:extLst>
      <p:ext uri="{BB962C8B-B14F-4D97-AF65-F5344CB8AC3E}">
        <p14:creationId xmlns:p14="http://schemas.microsoft.com/office/powerpoint/2010/main" val="3788781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t>HTML Tables</a:t>
            </a:r>
          </a:p>
        </p:txBody>
      </p:sp>
      <p:sp>
        <p:nvSpPr>
          <p:cNvPr id="24579" name="Rectangle 3"/>
          <p:cNvSpPr>
            <a:spLocks noGrp="1" noChangeArrowheads="1"/>
          </p:cNvSpPr>
          <p:nvPr>
            <p:ph type="body" idx="1"/>
          </p:nvPr>
        </p:nvSpPr>
        <p:spPr/>
        <p:txBody>
          <a:bodyPr/>
          <a:lstStyle/>
          <a:p>
            <a:pPr eaLnBrk="1" hangingPunct="1">
              <a:buFontTx/>
              <a:buNone/>
            </a:pPr>
            <a:r>
              <a:rPr lang="en-US" sz="2400"/>
              <a:t>&lt;TABLE</a:t>
            </a:r>
          </a:p>
          <a:p>
            <a:pPr eaLnBrk="1" hangingPunct="1">
              <a:buFontTx/>
              <a:buNone/>
            </a:pPr>
            <a:r>
              <a:rPr lang="en-US" sz="2400"/>
              <a:t>	BORDER = n                         Width of the table border.</a:t>
            </a:r>
          </a:p>
          <a:p>
            <a:pPr eaLnBrk="1" hangingPunct="1">
              <a:buFontTx/>
              <a:buNone/>
            </a:pPr>
            <a:r>
              <a:rPr lang="en-US" sz="2400"/>
              <a:t>	CELLSPACING = n                Space between cells.</a:t>
            </a:r>
          </a:p>
          <a:p>
            <a:pPr eaLnBrk="1" hangingPunct="1">
              <a:buFontTx/>
              <a:buNone/>
            </a:pPr>
            <a:r>
              <a:rPr lang="en-US" sz="2400"/>
              <a:t>	CELLPADDING = n                Blank space within cells.</a:t>
            </a:r>
          </a:p>
          <a:p>
            <a:pPr eaLnBrk="1" hangingPunct="1">
              <a:buFontTx/>
              <a:buNone/>
            </a:pPr>
            <a:r>
              <a:rPr lang="en-US" sz="2400"/>
              <a:t>	WIDTH = n or n%                   Width of the table in pixels                    </a:t>
            </a:r>
          </a:p>
          <a:p>
            <a:pPr eaLnBrk="1" hangingPunct="1">
              <a:buFontTx/>
              <a:buNone/>
            </a:pPr>
            <a:r>
              <a:rPr lang="en-US" sz="2400"/>
              <a:t>                                                   or as a portion of the page. </a:t>
            </a:r>
          </a:p>
          <a:p>
            <a:pPr eaLnBrk="1" hangingPunct="1">
              <a:buFontTx/>
              <a:buNone/>
            </a:pPr>
            <a:r>
              <a:rPr lang="en-US" sz="2400"/>
              <a:t>A table can only contain TR elements.</a:t>
            </a:r>
          </a:p>
          <a:p>
            <a:pPr eaLnBrk="1" hangingPunct="1">
              <a:buFontTx/>
              <a:buNone/>
            </a:pPr>
            <a:r>
              <a:rPr lang="en-US" sz="2400"/>
              <a:t>&lt;/TABLE&gt;</a:t>
            </a:r>
          </a:p>
        </p:txBody>
      </p:sp>
    </p:spTree>
    <p:extLst>
      <p:ext uri="{BB962C8B-B14F-4D97-AF65-F5344CB8AC3E}">
        <p14:creationId xmlns:p14="http://schemas.microsoft.com/office/powerpoint/2010/main" val="1237317555"/>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t>HTML Tables</a:t>
            </a:r>
          </a:p>
        </p:txBody>
      </p:sp>
      <p:sp>
        <p:nvSpPr>
          <p:cNvPr id="25603" name="Rectangle 3"/>
          <p:cNvSpPr>
            <a:spLocks noGrp="1" noChangeArrowheads="1"/>
          </p:cNvSpPr>
          <p:nvPr>
            <p:ph type="body" idx="1"/>
          </p:nvPr>
        </p:nvSpPr>
        <p:spPr/>
        <p:txBody>
          <a:bodyPr/>
          <a:lstStyle/>
          <a:p>
            <a:pPr eaLnBrk="1" hangingPunct="1">
              <a:buFontTx/>
              <a:buNone/>
            </a:pPr>
            <a:r>
              <a:rPr lang="en-US" sz="2400"/>
              <a:t>&lt;TR</a:t>
            </a:r>
          </a:p>
          <a:p>
            <a:pPr eaLnBrk="1" hangingPunct="1">
              <a:buFontTx/>
              <a:buNone/>
            </a:pPr>
            <a:r>
              <a:rPr lang="en-US" sz="2400"/>
              <a:t>	ALIGN = “LEFT”, “RIGHT”, </a:t>
            </a:r>
          </a:p>
          <a:p>
            <a:pPr eaLnBrk="1" hangingPunct="1">
              <a:buFontTx/>
              <a:buNone/>
            </a:pPr>
            <a:r>
              <a:rPr lang="en-US" sz="2400"/>
              <a:t>      or “CENTER”        Alignment of contents of data in cells.</a:t>
            </a:r>
          </a:p>
          <a:p>
            <a:pPr eaLnBrk="1" hangingPunct="1">
              <a:buFontTx/>
              <a:buNone/>
            </a:pPr>
            <a:r>
              <a:rPr lang="en-US" sz="2400"/>
              <a:t>	VALIGN = “TOP”, “BOTTOM”,</a:t>
            </a:r>
          </a:p>
          <a:p>
            <a:pPr eaLnBrk="1" hangingPunct="1">
              <a:buFontTx/>
              <a:buNone/>
            </a:pPr>
            <a:r>
              <a:rPr lang="en-US" sz="2400"/>
              <a:t>	  or “MIDDLE”&gt;        Vertical alignment in cells.</a:t>
            </a:r>
          </a:p>
          <a:p>
            <a:pPr eaLnBrk="1" hangingPunct="1">
              <a:buFontTx/>
              <a:buNone/>
            </a:pPr>
            <a:r>
              <a:rPr lang="en-US" sz="2400"/>
              <a:t>A table row can only contain TD or TH elements.</a:t>
            </a:r>
          </a:p>
          <a:p>
            <a:pPr eaLnBrk="1" hangingPunct="1">
              <a:buFontTx/>
              <a:buNone/>
            </a:pPr>
            <a:r>
              <a:rPr lang="en-US" sz="2400"/>
              <a:t>&lt;/TR&gt;</a:t>
            </a:r>
          </a:p>
          <a:p>
            <a:pPr eaLnBrk="1" hangingPunct="1">
              <a:buFontTx/>
              <a:buNone/>
            </a:pPr>
            <a:r>
              <a:rPr lang="en-US" sz="2400"/>
              <a:t> </a:t>
            </a:r>
          </a:p>
        </p:txBody>
      </p:sp>
    </p:spTree>
    <p:extLst>
      <p:ext uri="{BB962C8B-B14F-4D97-AF65-F5344CB8AC3E}">
        <p14:creationId xmlns:p14="http://schemas.microsoft.com/office/powerpoint/2010/main" val="2941530755"/>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pic>
        <p:nvPicPr>
          <p:cNvPr id="4" name="Picture 3"/>
          <p:cNvPicPr>
            <a:picLocks noChangeAspect="1"/>
          </p:cNvPicPr>
          <p:nvPr/>
        </p:nvPicPr>
        <p:blipFill>
          <a:blip r:embed="rId2"/>
          <a:stretch>
            <a:fillRect/>
          </a:stretch>
        </p:blipFill>
        <p:spPr>
          <a:xfrm>
            <a:off x="1010976" y="1499825"/>
            <a:ext cx="6419850" cy="4714875"/>
          </a:xfrm>
          <a:prstGeom prst="rect">
            <a:avLst/>
          </a:prstGeom>
        </p:spPr>
      </p:pic>
      <p:pic>
        <p:nvPicPr>
          <p:cNvPr id="5" name="Picture 4"/>
          <p:cNvPicPr>
            <a:picLocks noChangeAspect="1"/>
          </p:cNvPicPr>
          <p:nvPr/>
        </p:nvPicPr>
        <p:blipFill>
          <a:blip r:embed="rId3"/>
          <a:stretch>
            <a:fillRect/>
          </a:stretch>
        </p:blipFill>
        <p:spPr>
          <a:xfrm>
            <a:off x="5190160" y="3000496"/>
            <a:ext cx="6534150" cy="1181100"/>
          </a:xfrm>
          <a:prstGeom prst="rect">
            <a:avLst/>
          </a:prstGeom>
        </p:spPr>
      </p:pic>
    </p:spTree>
    <p:extLst>
      <p:ext uri="{BB962C8B-B14F-4D97-AF65-F5344CB8AC3E}">
        <p14:creationId xmlns:p14="http://schemas.microsoft.com/office/powerpoint/2010/main" val="1665450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mtClean="0"/>
              <a:t>HTML Tables</a:t>
            </a:r>
          </a:p>
        </p:txBody>
      </p:sp>
      <p:sp>
        <p:nvSpPr>
          <p:cNvPr id="26627" name="Rectangle 3"/>
          <p:cNvSpPr>
            <a:spLocks noGrp="1" noChangeArrowheads="1"/>
          </p:cNvSpPr>
          <p:nvPr>
            <p:ph type="body" idx="1"/>
          </p:nvPr>
        </p:nvSpPr>
        <p:spPr/>
        <p:txBody>
          <a:bodyPr/>
          <a:lstStyle/>
          <a:p>
            <a:pPr eaLnBrk="1" hangingPunct="1">
              <a:buFontTx/>
              <a:buNone/>
            </a:pPr>
            <a:r>
              <a:rPr lang="en-US" sz="2400" dirty="0"/>
              <a:t>&lt;TH</a:t>
            </a:r>
          </a:p>
          <a:p>
            <a:pPr eaLnBrk="1" hangingPunct="1">
              <a:buFontTx/>
              <a:buNone/>
            </a:pPr>
            <a:r>
              <a:rPr lang="en-US" sz="2400" dirty="0"/>
              <a:t>	ALIGN = “LEFT”, “RIGHT”</a:t>
            </a:r>
          </a:p>
          <a:p>
            <a:pPr eaLnBrk="1" hangingPunct="1">
              <a:buFontTx/>
              <a:buNone/>
            </a:pPr>
            <a:r>
              <a:rPr lang="en-US" sz="2400" dirty="0"/>
              <a:t>		or “CENTER”          Alignment of contents in this cell. </a:t>
            </a:r>
          </a:p>
          <a:p>
            <a:pPr eaLnBrk="1" hangingPunct="1">
              <a:buFontTx/>
              <a:buNone/>
            </a:pPr>
            <a:r>
              <a:rPr lang="en-US" sz="2400" dirty="0"/>
              <a:t>	VALIGN = “TOP”, “BOTTOM”</a:t>
            </a:r>
          </a:p>
          <a:p>
            <a:pPr eaLnBrk="1" hangingPunct="1">
              <a:buFontTx/>
              <a:buNone/>
            </a:pPr>
            <a:r>
              <a:rPr lang="en-US" sz="2400" dirty="0"/>
              <a:t>		or “MIDDLE”           Vertical alignment in this cell.</a:t>
            </a:r>
          </a:p>
          <a:p>
            <a:pPr eaLnBrk="1" hangingPunct="1">
              <a:buFontTx/>
              <a:buNone/>
            </a:pPr>
            <a:r>
              <a:rPr lang="en-US" sz="2400" dirty="0"/>
              <a:t>	COLSPAN = n                Width, in columns of this cell.</a:t>
            </a:r>
          </a:p>
          <a:p>
            <a:pPr eaLnBrk="1" hangingPunct="1">
              <a:buFontTx/>
              <a:buNone/>
            </a:pPr>
            <a:r>
              <a:rPr lang="en-US" sz="2400" dirty="0"/>
              <a:t>    ROWSPAN = </a:t>
            </a:r>
            <a:r>
              <a:rPr lang="en-US" sz="2400" dirty="0" smtClean="0"/>
              <a:t>n&gt;               </a:t>
            </a:r>
            <a:r>
              <a:rPr lang="en-US" sz="2400" dirty="0"/>
              <a:t>Height, in rows, of this cell.</a:t>
            </a:r>
          </a:p>
          <a:p>
            <a:pPr eaLnBrk="1" hangingPunct="1">
              <a:buFontTx/>
              <a:buNone/>
            </a:pPr>
            <a:r>
              <a:rPr lang="en-US" sz="2400" dirty="0"/>
              <a:t>A table header can contain text, images, links, lists, and tables.</a:t>
            </a:r>
          </a:p>
          <a:p>
            <a:pPr eaLnBrk="1" hangingPunct="1">
              <a:buFontTx/>
              <a:buNone/>
            </a:pPr>
            <a:r>
              <a:rPr lang="en-US" sz="2400" dirty="0"/>
              <a:t>&lt;/TH&gt;</a:t>
            </a:r>
          </a:p>
        </p:txBody>
      </p:sp>
    </p:spTree>
    <p:extLst>
      <p:ext uri="{BB962C8B-B14F-4D97-AF65-F5344CB8AC3E}">
        <p14:creationId xmlns:p14="http://schemas.microsoft.com/office/powerpoint/2010/main" val="420562708"/>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t>HTML Tables</a:t>
            </a:r>
          </a:p>
        </p:txBody>
      </p:sp>
      <p:sp>
        <p:nvSpPr>
          <p:cNvPr id="27651" name="Rectangle 3"/>
          <p:cNvSpPr>
            <a:spLocks noGrp="1" noChangeArrowheads="1"/>
          </p:cNvSpPr>
          <p:nvPr>
            <p:ph type="body" idx="1"/>
          </p:nvPr>
        </p:nvSpPr>
        <p:spPr/>
        <p:txBody>
          <a:bodyPr/>
          <a:lstStyle/>
          <a:p>
            <a:pPr eaLnBrk="1" hangingPunct="1">
              <a:buFontTx/>
              <a:buNone/>
            </a:pPr>
            <a:r>
              <a:rPr lang="en-US" sz="2400" dirty="0"/>
              <a:t>&lt;TD</a:t>
            </a:r>
          </a:p>
          <a:p>
            <a:pPr eaLnBrk="1" hangingPunct="1">
              <a:buFontTx/>
              <a:buNone/>
            </a:pPr>
            <a:r>
              <a:rPr lang="en-US" sz="2400" dirty="0"/>
              <a:t>	ALIGN = “LEFT”, “RIGHT”</a:t>
            </a:r>
          </a:p>
          <a:p>
            <a:pPr eaLnBrk="1" hangingPunct="1">
              <a:buFontTx/>
              <a:buNone/>
            </a:pPr>
            <a:r>
              <a:rPr lang="en-US" sz="2400" dirty="0"/>
              <a:t>		or “CENTER”          Alignment of contents in this cell. </a:t>
            </a:r>
          </a:p>
          <a:p>
            <a:pPr eaLnBrk="1" hangingPunct="1">
              <a:buFontTx/>
              <a:buNone/>
            </a:pPr>
            <a:r>
              <a:rPr lang="en-US" sz="2400" dirty="0"/>
              <a:t>	VALIGN = “TOP”, “BOTTOM”</a:t>
            </a:r>
          </a:p>
          <a:p>
            <a:pPr eaLnBrk="1" hangingPunct="1">
              <a:buFontTx/>
              <a:buNone/>
            </a:pPr>
            <a:r>
              <a:rPr lang="en-US" sz="2400" dirty="0"/>
              <a:t>		or “MIDDLE”           Vertical alignment in this cell.</a:t>
            </a:r>
          </a:p>
          <a:p>
            <a:pPr eaLnBrk="1" hangingPunct="1">
              <a:buFontTx/>
              <a:buNone/>
            </a:pPr>
            <a:r>
              <a:rPr lang="en-US" sz="2400" dirty="0"/>
              <a:t>	COLSPAN = n               Width, in columns, of this cell.</a:t>
            </a:r>
          </a:p>
          <a:p>
            <a:pPr eaLnBrk="1" hangingPunct="1">
              <a:buFontTx/>
              <a:buNone/>
            </a:pPr>
            <a:r>
              <a:rPr lang="en-US" sz="2400" dirty="0"/>
              <a:t> 	ROWSPAN = n&gt;            Height, in rows, of this cell.</a:t>
            </a:r>
          </a:p>
          <a:p>
            <a:pPr eaLnBrk="1" hangingPunct="1">
              <a:buFontTx/>
              <a:buNone/>
            </a:pPr>
            <a:r>
              <a:rPr lang="en-US" sz="2400" dirty="0"/>
              <a:t>A table data cell can contain text, images, links lists and tables.</a:t>
            </a:r>
          </a:p>
          <a:p>
            <a:pPr eaLnBrk="1" hangingPunct="1">
              <a:buFontTx/>
              <a:buNone/>
            </a:pPr>
            <a:r>
              <a:rPr lang="en-US" sz="2400" dirty="0"/>
              <a:t>&lt;/TD&gt;</a:t>
            </a:r>
          </a:p>
        </p:txBody>
      </p:sp>
    </p:spTree>
    <p:extLst>
      <p:ext uri="{BB962C8B-B14F-4D97-AF65-F5344CB8AC3E}">
        <p14:creationId xmlns:p14="http://schemas.microsoft.com/office/powerpoint/2010/main" val="2397937175"/>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pic>
        <p:nvPicPr>
          <p:cNvPr id="4" name="Picture 3"/>
          <p:cNvPicPr>
            <a:picLocks noChangeAspect="1"/>
          </p:cNvPicPr>
          <p:nvPr/>
        </p:nvPicPr>
        <p:blipFill>
          <a:blip r:embed="rId2"/>
          <a:stretch>
            <a:fillRect/>
          </a:stretch>
        </p:blipFill>
        <p:spPr>
          <a:xfrm>
            <a:off x="1640168" y="1559869"/>
            <a:ext cx="2962275" cy="5057775"/>
          </a:xfrm>
          <a:prstGeom prst="rect">
            <a:avLst/>
          </a:prstGeom>
        </p:spPr>
      </p:pic>
      <p:pic>
        <p:nvPicPr>
          <p:cNvPr id="5" name="Picture 4"/>
          <p:cNvPicPr>
            <a:picLocks noChangeAspect="1"/>
          </p:cNvPicPr>
          <p:nvPr/>
        </p:nvPicPr>
        <p:blipFill>
          <a:blip r:embed="rId3"/>
          <a:stretch>
            <a:fillRect/>
          </a:stretch>
        </p:blipFill>
        <p:spPr>
          <a:xfrm>
            <a:off x="7013594" y="2831456"/>
            <a:ext cx="3095625" cy="1257300"/>
          </a:xfrm>
          <a:prstGeom prst="rect">
            <a:avLst/>
          </a:prstGeom>
        </p:spPr>
      </p:pic>
    </p:spTree>
    <p:extLst>
      <p:ext uri="{BB962C8B-B14F-4D97-AF65-F5344CB8AC3E}">
        <p14:creationId xmlns:p14="http://schemas.microsoft.com/office/powerpoint/2010/main" val="2055994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981200" y="274638"/>
            <a:ext cx="8229600" cy="792162"/>
          </a:xfrm>
        </p:spPr>
        <p:txBody>
          <a:bodyPr/>
          <a:lstStyle/>
          <a:p>
            <a:pPr eaLnBrk="1" hangingPunct="1"/>
            <a:r>
              <a:rPr lang="en-US" smtClean="0"/>
              <a:t>HTML Lists</a:t>
            </a:r>
          </a:p>
        </p:txBody>
      </p:sp>
      <p:sp>
        <p:nvSpPr>
          <p:cNvPr id="28675" name="Rectangle 3"/>
          <p:cNvSpPr>
            <a:spLocks noGrp="1" noChangeArrowheads="1"/>
          </p:cNvSpPr>
          <p:nvPr>
            <p:ph type="body" idx="1"/>
          </p:nvPr>
        </p:nvSpPr>
        <p:spPr>
          <a:xfrm>
            <a:off x="1981200" y="1447801"/>
            <a:ext cx="8229600" cy="4678363"/>
          </a:xfrm>
        </p:spPr>
        <p:txBody>
          <a:bodyPr/>
          <a:lstStyle/>
          <a:p>
            <a:pPr eaLnBrk="1" hangingPunct="1">
              <a:lnSpc>
                <a:spcPct val="90000"/>
              </a:lnSpc>
            </a:pPr>
            <a:r>
              <a:rPr lang="en-US" dirty="0"/>
              <a:t>Unordered lists: a list of items marked with bullets</a:t>
            </a:r>
          </a:p>
          <a:p>
            <a:pPr lvl="1" eaLnBrk="1" hangingPunct="1">
              <a:lnSpc>
                <a:spcPct val="90000"/>
              </a:lnSpc>
            </a:pPr>
            <a:r>
              <a:rPr lang="en-US" dirty="0"/>
              <a:t>&lt;</a:t>
            </a:r>
            <a:r>
              <a:rPr lang="en-US" dirty="0" err="1"/>
              <a:t>ul</a:t>
            </a:r>
            <a:r>
              <a:rPr lang="en-US" dirty="0"/>
              <a:t>&gt;</a:t>
            </a:r>
          </a:p>
          <a:p>
            <a:pPr lvl="1" eaLnBrk="1" hangingPunct="1">
              <a:lnSpc>
                <a:spcPct val="90000"/>
              </a:lnSpc>
              <a:buFontTx/>
              <a:buNone/>
            </a:pPr>
            <a:r>
              <a:rPr lang="en-US" dirty="0"/>
              <a:t>   &lt;li&gt; Dogs &lt;/li&gt;</a:t>
            </a:r>
          </a:p>
          <a:p>
            <a:pPr lvl="1" eaLnBrk="1" hangingPunct="1">
              <a:lnSpc>
                <a:spcPct val="90000"/>
              </a:lnSpc>
              <a:buFontTx/>
              <a:buNone/>
            </a:pPr>
            <a:r>
              <a:rPr lang="en-US" dirty="0"/>
              <a:t>	&lt;li&gt; Cats &lt;/li&gt;</a:t>
            </a:r>
          </a:p>
          <a:p>
            <a:pPr lvl="1" eaLnBrk="1" hangingPunct="1">
              <a:lnSpc>
                <a:spcPct val="90000"/>
              </a:lnSpc>
              <a:buFontTx/>
              <a:buNone/>
            </a:pPr>
            <a:r>
              <a:rPr lang="en-US" dirty="0"/>
              <a:t>	&lt;/</a:t>
            </a:r>
            <a:r>
              <a:rPr lang="en-US" dirty="0" err="1"/>
              <a:t>ul</a:t>
            </a:r>
            <a:r>
              <a:rPr lang="en-US" dirty="0"/>
              <a:t>&gt;</a:t>
            </a:r>
          </a:p>
          <a:p>
            <a:pPr eaLnBrk="1" hangingPunct="1">
              <a:lnSpc>
                <a:spcPct val="90000"/>
              </a:lnSpc>
            </a:pPr>
            <a:r>
              <a:rPr lang="en-US" dirty="0"/>
              <a:t>Ordered lists: a list of items marked with numbers</a:t>
            </a:r>
          </a:p>
          <a:p>
            <a:pPr lvl="1" eaLnBrk="1" hangingPunct="1">
              <a:lnSpc>
                <a:spcPct val="90000"/>
              </a:lnSpc>
            </a:pPr>
            <a:r>
              <a:rPr lang="en-US" dirty="0"/>
              <a:t>&lt;</a:t>
            </a:r>
            <a:r>
              <a:rPr lang="en-US" dirty="0" err="1"/>
              <a:t>ol</a:t>
            </a:r>
            <a:r>
              <a:rPr lang="en-US" dirty="0"/>
              <a:t>&gt;</a:t>
            </a:r>
          </a:p>
          <a:p>
            <a:pPr lvl="1" eaLnBrk="1" hangingPunct="1">
              <a:lnSpc>
                <a:spcPct val="90000"/>
              </a:lnSpc>
              <a:buFontTx/>
              <a:buNone/>
            </a:pPr>
            <a:r>
              <a:rPr lang="en-US" dirty="0"/>
              <a:t>	&lt;li&gt; Fish &lt;/li&gt;</a:t>
            </a:r>
          </a:p>
          <a:p>
            <a:pPr lvl="1" eaLnBrk="1" hangingPunct="1">
              <a:lnSpc>
                <a:spcPct val="90000"/>
              </a:lnSpc>
              <a:buFontTx/>
              <a:buNone/>
            </a:pPr>
            <a:r>
              <a:rPr lang="en-US" dirty="0"/>
              <a:t>	&lt;li&gt; Duck &lt;/li&gt;</a:t>
            </a:r>
          </a:p>
          <a:p>
            <a:pPr lvl="1" eaLnBrk="1" hangingPunct="1">
              <a:lnSpc>
                <a:spcPct val="90000"/>
              </a:lnSpc>
              <a:buFontTx/>
              <a:buNone/>
            </a:pPr>
            <a:r>
              <a:rPr lang="en-US" dirty="0"/>
              <a:t>	&lt;</a:t>
            </a:r>
            <a:r>
              <a:rPr lang="en-US" dirty="0" err="1"/>
              <a:t>ol</a:t>
            </a:r>
            <a:r>
              <a:rPr lang="en-US" dirty="0"/>
              <a:t>&gt;</a:t>
            </a:r>
          </a:p>
        </p:txBody>
      </p:sp>
    </p:spTree>
    <p:extLst>
      <p:ext uri="{BB962C8B-B14F-4D97-AF65-F5344CB8AC3E}">
        <p14:creationId xmlns:p14="http://schemas.microsoft.com/office/powerpoint/2010/main" val="114248313"/>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pic>
        <p:nvPicPr>
          <p:cNvPr id="4" name="Picture 3"/>
          <p:cNvPicPr>
            <a:picLocks noChangeAspect="1"/>
          </p:cNvPicPr>
          <p:nvPr/>
        </p:nvPicPr>
        <p:blipFill>
          <a:blip r:embed="rId2"/>
          <a:stretch>
            <a:fillRect/>
          </a:stretch>
        </p:blipFill>
        <p:spPr>
          <a:xfrm>
            <a:off x="1129677" y="3031662"/>
            <a:ext cx="3381375" cy="2600325"/>
          </a:xfrm>
          <a:prstGeom prst="rect">
            <a:avLst/>
          </a:prstGeom>
        </p:spPr>
      </p:pic>
      <p:pic>
        <p:nvPicPr>
          <p:cNvPr id="5" name="Picture 4"/>
          <p:cNvPicPr>
            <a:picLocks noChangeAspect="1"/>
          </p:cNvPicPr>
          <p:nvPr/>
        </p:nvPicPr>
        <p:blipFill>
          <a:blip r:embed="rId3"/>
          <a:stretch>
            <a:fillRect/>
          </a:stretch>
        </p:blipFill>
        <p:spPr>
          <a:xfrm>
            <a:off x="6738636" y="3360757"/>
            <a:ext cx="1562100" cy="1409700"/>
          </a:xfrm>
          <a:prstGeom prst="rect">
            <a:avLst/>
          </a:prstGeom>
        </p:spPr>
      </p:pic>
    </p:spTree>
    <p:extLst>
      <p:ext uri="{BB962C8B-B14F-4D97-AF65-F5344CB8AC3E}">
        <p14:creationId xmlns:p14="http://schemas.microsoft.com/office/powerpoint/2010/main" val="1838654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680" y="173751"/>
            <a:ext cx="10515600" cy="1325563"/>
          </a:xfrm>
        </p:spPr>
        <p:txBody>
          <a:bodyPr/>
          <a:lstStyle/>
          <a:p>
            <a:r>
              <a:rPr lang="en-US" altLang="zh-CN" dirty="0" smtClean="0"/>
              <a:t>Static vs. Dynamic web page</a:t>
            </a:r>
            <a:endParaRPr lang="en-US" dirty="0"/>
          </a:p>
        </p:txBody>
      </p:sp>
      <p:sp>
        <p:nvSpPr>
          <p:cNvPr id="3" name="Content Placeholder 2"/>
          <p:cNvSpPr>
            <a:spLocks noGrp="1"/>
          </p:cNvSpPr>
          <p:nvPr>
            <p:ph idx="1"/>
          </p:nvPr>
        </p:nvSpPr>
        <p:spPr>
          <a:xfrm>
            <a:off x="701040" y="1200785"/>
            <a:ext cx="10515600" cy="4351338"/>
          </a:xfrm>
        </p:spPr>
        <p:txBody>
          <a:bodyPr/>
          <a:lstStyle/>
          <a:p>
            <a:r>
              <a:rPr lang="en-US" dirty="0" smtClean="0"/>
              <a:t>A </a:t>
            </a:r>
            <a:r>
              <a:rPr lang="en-US" b="1" dirty="0" smtClean="0"/>
              <a:t>static</a:t>
            </a:r>
            <a:r>
              <a:rPr lang="en-US" dirty="0" smtClean="0"/>
              <a:t> web page is a web page that is delivered to the user exactly as stored.</a:t>
            </a:r>
          </a:p>
          <a:p>
            <a:endParaRPr lang="en-US" dirty="0" smtClean="0"/>
          </a:p>
          <a:p>
            <a:endParaRPr lang="en-US" b="1" dirty="0" smtClean="0"/>
          </a:p>
          <a:p>
            <a:endParaRPr lang="en-US" b="1" dirty="0" smtClean="0"/>
          </a:p>
          <a:p>
            <a:endParaRPr lang="en-US" b="1" dirty="0"/>
          </a:p>
          <a:p>
            <a:r>
              <a:rPr lang="en-US" b="1" dirty="0" smtClean="0"/>
              <a:t>Dynamic</a:t>
            </a:r>
            <a:r>
              <a:rPr lang="en-US" dirty="0" smtClean="0"/>
              <a:t> web pages are generated by a web application.</a:t>
            </a:r>
            <a:endParaRPr lang="en-US" dirty="0"/>
          </a:p>
        </p:txBody>
      </p:sp>
      <p:pic>
        <p:nvPicPr>
          <p:cNvPr id="1030" name="Picture 6" descr="File:Scheme static page en.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0935" y="1797843"/>
            <a:ext cx="7620000" cy="247650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File:Scheme dynamic page en.sv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8575" y="4381499"/>
            <a:ext cx="7620000" cy="2476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773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1030"/>
                                        </p:tgtEl>
                                        <p:attrNameLst>
                                          <p:attrName>style.visibility</p:attrName>
                                        </p:attrNameLst>
                                      </p:cBhvr>
                                      <p:to>
                                        <p:strVal val="visible"/>
                                      </p:to>
                                    </p:set>
                                    <p:animEffect transition="in" filter="fade">
                                      <p:cBhvr>
                                        <p:cTn id="14" dur="500"/>
                                        <p:tgtEl>
                                          <p:spTgt spid="1030"/>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1032"/>
                                        </p:tgtEl>
                                        <p:attrNameLst>
                                          <p:attrName>style.visibility</p:attrName>
                                        </p:attrNameLst>
                                      </p:cBhvr>
                                      <p:to>
                                        <p:strVal val="visible"/>
                                      </p:to>
                                    </p:set>
                                    <p:animEffect transition="in" filter="fade">
                                      <p:cBhvr>
                                        <p:cTn id="19" dur="500"/>
                                        <p:tgtEl>
                                          <p:spTgt spid="10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2"/>
          <a:stretch>
            <a:fillRect/>
          </a:stretch>
        </p:blipFill>
        <p:spPr>
          <a:xfrm>
            <a:off x="1829583" y="2045945"/>
            <a:ext cx="2163682" cy="4437615"/>
          </a:xfrm>
          <a:prstGeom prst="rect">
            <a:avLst/>
          </a:prstGeom>
        </p:spPr>
      </p:pic>
      <p:pic>
        <p:nvPicPr>
          <p:cNvPr id="5" name="Picture 4"/>
          <p:cNvPicPr>
            <a:picLocks noChangeAspect="1"/>
          </p:cNvPicPr>
          <p:nvPr/>
        </p:nvPicPr>
        <p:blipFill>
          <a:blip r:embed="rId3"/>
          <a:stretch>
            <a:fillRect/>
          </a:stretch>
        </p:blipFill>
        <p:spPr>
          <a:xfrm>
            <a:off x="7203673" y="3445602"/>
            <a:ext cx="1581150" cy="1638300"/>
          </a:xfrm>
          <a:prstGeom prst="rect">
            <a:avLst/>
          </a:prstGeom>
        </p:spPr>
      </p:pic>
    </p:spTree>
    <p:extLst>
      <p:ext uri="{BB962C8B-B14F-4D97-AF65-F5344CB8AC3E}">
        <p14:creationId xmlns:p14="http://schemas.microsoft.com/office/powerpoint/2010/main" val="2860728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mtClean="0"/>
              <a:t>HTML Lists</a:t>
            </a:r>
          </a:p>
        </p:txBody>
      </p:sp>
      <p:sp>
        <p:nvSpPr>
          <p:cNvPr id="29699" name="Rectangle 3"/>
          <p:cNvSpPr>
            <a:spLocks noGrp="1" noChangeArrowheads="1"/>
          </p:cNvSpPr>
          <p:nvPr>
            <p:ph type="body" idx="1"/>
          </p:nvPr>
        </p:nvSpPr>
        <p:spPr/>
        <p:txBody>
          <a:bodyPr/>
          <a:lstStyle/>
          <a:p>
            <a:pPr eaLnBrk="1" hangingPunct="1"/>
            <a:r>
              <a:rPr lang="en-US" dirty="0" smtClean="0"/>
              <a:t>A definition list is a list of terms and explanation of the terms.</a:t>
            </a:r>
          </a:p>
          <a:p>
            <a:pPr lvl="1" eaLnBrk="1" hangingPunct="1"/>
            <a:r>
              <a:rPr lang="en-US" dirty="0" smtClean="0"/>
              <a:t>&lt;DL&gt;</a:t>
            </a:r>
          </a:p>
          <a:p>
            <a:pPr lvl="1" eaLnBrk="1" hangingPunct="1">
              <a:buFontTx/>
              <a:buNone/>
            </a:pPr>
            <a:r>
              <a:rPr lang="en-US" dirty="0" smtClean="0"/>
              <a:t>	&lt;DT&gt;Coffee &lt;/DT&gt;</a:t>
            </a:r>
          </a:p>
          <a:p>
            <a:pPr lvl="1" eaLnBrk="1" hangingPunct="1">
              <a:buFontTx/>
              <a:buNone/>
            </a:pPr>
            <a:r>
              <a:rPr lang="en-US" dirty="0" smtClean="0"/>
              <a:t>	&lt;DD&gt;Black hot drink &lt;/DD&gt;</a:t>
            </a:r>
          </a:p>
          <a:p>
            <a:pPr lvl="1" eaLnBrk="1" hangingPunct="1">
              <a:buFontTx/>
              <a:buNone/>
            </a:pPr>
            <a:r>
              <a:rPr lang="en-US" dirty="0" smtClean="0"/>
              <a:t>	&lt;DT&gt; Milk &lt;/DT&gt;</a:t>
            </a:r>
          </a:p>
          <a:p>
            <a:pPr lvl="1" eaLnBrk="1" hangingPunct="1">
              <a:buFontTx/>
              <a:buNone/>
            </a:pPr>
            <a:r>
              <a:rPr lang="en-US" dirty="0" smtClean="0"/>
              <a:t>	&lt;DD&gt; White cold drink &lt;/DD&gt;</a:t>
            </a:r>
          </a:p>
          <a:p>
            <a:pPr lvl="1" eaLnBrk="1" hangingPunct="1">
              <a:buFontTx/>
              <a:buNone/>
            </a:pPr>
            <a:r>
              <a:rPr lang="en-US" dirty="0" smtClean="0"/>
              <a:t>	&lt;/DL&gt;</a:t>
            </a:r>
          </a:p>
        </p:txBody>
      </p:sp>
    </p:spTree>
    <p:extLst>
      <p:ext uri="{BB962C8B-B14F-4D97-AF65-F5344CB8AC3E}">
        <p14:creationId xmlns:p14="http://schemas.microsoft.com/office/powerpoint/2010/main" val="299494318"/>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pic>
        <p:nvPicPr>
          <p:cNvPr id="4" name="Picture 3"/>
          <p:cNvPicPr>
            <a:picLocks noChangeAspect="1"/>
          </p:cNvPicPr>
          <p:nvPr/>
        </p:nvPicPr>
        <p:blipFill>
          <a:blip r:embed="rId2"/>
          <a:stretch>
            <a:fillRect/>
          </a:stretch>
        </p:blipFill>
        <p:spPr>
          <a:xfrm>
            <a:off x="1106829" y="2804811"/>
            <a:ext cx="2362200" cy="2266950"/>
          </a:xfrm>
          <a:prstGeom prst="rect">
            <a:avLst/>
          </a:prstGeom>
        </p:spPr>
      </p:pic>
      <p:pic>
        <p:nvPicPr>
          <p:cNvPr id="5" name="Picture 4"/>
          <p:cNvPicPr>
            <a:picLocks noChangeAspect="1"/>
          </p:cNvPicPr>
          <p:nvPr/>
        </p:nvPicPr>
        <p:blipFill>
          <a:blip r:embed="rId3"/>
          <a:stretch>
            <a:fillRect/>
          </a:stretch>
        </p:blipFill>
        <p:spPr>
          <a:xfrm>
            <a:off x="7141700" y="3400123"/>
            <a:ext cx="1543050" cy="1076325"/>
          </a:xfrm>
          <a:prstGeom prst="rect">
            <a:avLst/>
          </a:prstGeom>
        </p:spPr>
      </p:pic>
    </p:spTree>
    <p:extLst>
      <p:ext uri="{BB962C8B-B14F-4D97-AF65-F5344CB8AC3E}">
        <p14:creationId xmlns:p14="http://schemas.microsoft.com/office/powerpoint/2010/main" val="2338834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mtClean="0"/>
              <a:t>HTML Lists</a:t>
            </a:r>
          </a:p>
        </p:txBody>
      </p:sp>
      <p:sp>
        <p:nvSpPr>
          <p:cNvPr id="30723" name="Rectangle 3"/>
          <p:cNvSpPr>
            <a:spLocks noGrp="1" noChangeArrowheads="1"/>
          </p:cNvSpPr>
          <p:nvPr>
            <p:ph type="body" idx="1"/>
          </p:nvPr>
        </p:nvSpPr>
        <p:spPr/>
        <p:txBody>
          <a:bodyPr/>
          <a:lstStyle/>
          <a:p>
            <a:pPr eaLnBrk="1" hangingPunct="1">
              <a:lnSpc>
                <a:spcPct val="90000"/>
              </a:lnSpc>
              <a:buFontTx/>
              <a:buNone/>
            </a:pPr>
            <a:r>
              <a:rPr lang="en-US" dirty="0" smtClean="0"/>
              <a:t>&lt;OL</a:t>
            </a:r>
          </a:p>
          <a:p>
            <a:pPr eaLnBrk="1" hangingPunct="1">
              <a:lnSpc>
                <a:spcPct val="90000"/>
              </a:lnSpc>
              <a:buFontTx/>
              <a:buNone/>
            </a:pPr>
            <a:r>
              <a:rPr lang="en-US" dirty="0" smtClean="0"/>
              <a:t>	TYPE = “A”, “a”, “I”, </a:t>
            </a:r>
          </a:p>
          <a:p>
            <a:pPr eaLnBrk="1" hangingPunct="1">
              <a:lnSpc>
                <a:spcPct val="90000"/>
              </a:lnSpc>
              <a:buFontTx/>
              <a:buNone/>
            </a:pPr>
            <a:r>
              <a:rPr lang="en-US" dirty="0" smtClean="0"/>
              <a:t>			“</a:t>
            </a:r>
            <a:r>
              <a:rPr lang="en-US" dirty="0" err="1" smtClean="0"/>
              <a:t>i</a:t>
            </a:r>
            <a:r>
              <a:rPr lang="en-US" dirty="0" smtClean="0"/>
              <a:t>”, or “1”     Type of label for items</a:t>
            </a:r>
          </a:p>
          <a:p>
            <a:pPr eaLnBrk="1" hangingPunct="1">
              <a:lnSpc>
                <a:spcPct val="90000"/>
              </a:lnSpc>
              <a:buFontTx/>
              <a:buNone/>
            </a:pPr>
            <a:r>
              <a:rPr lang="en-US" dirty="0" smtClean="0"/>
              <a:t>	START = n&gt;          Starting value for labels</a:t>
            </a:r>
          </a:p>
          <a:p>
            <a:pPr eaLnBrk="1" hangingPunct="1">
              <a:lnSpc>
                <a:spcPct val="90000"/>
              </a:lnSpc>
              <a:buFontTx/>
              <a:buNone/>
            </a:pPr>
            <a:r>
              <a:rPr lang="en-US" dirty="0" smtClean="0"/>
              <a:t>&lt;LI&gt; …</a:t>
            </a:r>
          </a:p>
          <a:p>
            <a:pPr eaLnBrk="1" hangingPunct="1">
              <a:lnSpc>
                <a:spcPct val="90000"/>
              </a:lnSpc>
              <a:buFontTx/>
              <a:buNone/>
            </a:pPr>
            <a:r>
              <a:rPr lang="en-US" dirty="0" smtClean="0"/>
              <a:t>&lt;LI&gt; …</a:t>
            </a:r>
          </a:p>
          <a:p>
            <a:pPr eaLnBrk="1" hangingPunct="1">
              <a:lnSpc>
                <a:spcPct val="90000"/>
              </a:lnSpc>
              <a:buFontTx/>
              <a:buNone/>
            </a:pPr>
            <a:r>
              <a:rPr lang="en-US" dirty="0" smtClean="0"/>
              <a:t>&lt;/OL&gt;</a:t>
            </a:r>
          </a:p>
          <a:p>
            <a:pPr eaLnBrk="1" hangingPunct="1">
              <a:lnSpc>
                <a:spcPct val="90000"/>
              </a:lnSpc>
              <a:buFontTx/>
              <a:buNone/>
            </a:pPr>
            <a:r>
              <a:rPr lang="en-US" dirty="0" smtClean="0"/>
              <a:t>An ordered list can only contain LI elements.</a:t>
            </a:r>
          </a:p>
        </p:txBody>
      </p:sp>
    </p:spTree>
    <p:extLst>
      <p:ext uri="{BB962C8B-B14F-4D97-AF65-F5344CB8AC3E}">
        <p14:creationId xmlns:p14="http://schemas.microsoft.com/office/powerpoint/2010/main" val="240015732"/>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pic>
        <p:nvPicPr>
          <p:cNvPr id="4" name="Picture 3"/>
          <p:cNvPicPr>
            <a:picLocks noChangeAspect="1"/>
          </p:cNvPicPr>
          <p:nvPr/>
        </p:nvPicPr>
        <p:blipFill>
          <a:blip r:embed="rId2"/>
          <a:stretch>
            <a:fillRect/>
          </a:stretch>
        </p:blipFill>
        <p:spPr>
          <a:xfrm>
            <a:off x="1747233" y="2592067"/>
            <a:ext cx="1590675" cy="2133600"/>
          </a:xfrm>
          <a:prstGeom prst="rect">
            <a:avLst/>
          </a:prstGeom>
        </p:spPr>
      </p:pic>
      <p:pic>
        <p:nvPicPr>
          <p:cNvPr id="5" name="Picture 4"/>
          <p:cNvPicPr>
            <a:picLocks noChangeAspect="1"/>
          </p:cNvPicPr>
          <p:nvPr/>
        </p:nvPicPr>
        <p:blipFill>
          <a:blip r:embed="rId3"/>
          <a:stretch>
            <a:fillRect/>
          </a:stretch>
        </p:blipFill>
        <p:spPr>
          <a:xfrm>
            <a:off x="6096000" y="2944492"/>
            <a:ext cx="990600" cy="714375"/>
          </a:xfrm>
          <a:prstGeom prst="rect">
            <a:avLst/>
          </a:prstGeom>
        </p:spPr>
      </p:pic>
    </p:spTree>
    <p:extLst>
      <p:ext uri="{BB962C8B-B14F-4D97-AF65-F5344CB8AC3E}">
        <p14:creationId xmlns:p14="http://schemas.microsoft.com/office/powerpoint/2010/main" val="143829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mtClean="0"/>
              <a:t>HTML Lists</a:t>
            </a:r>
          </a:p>
        </p:txBody>
      </p:sp>
      <p:sp>
        <p:nvSpPr>
          <p:cNvPr id="31747" name="Rectangle 3"/>
          <p:cNvSpPr>
            <a:spLocks noGrp="1" noChangeArrowheads="1"/>
          </p:cNvSpPr>
          <p:nvPr>
            <p:ph type="body" idx="1"/>
          </p:nvPr>
        </p:nvSpPr>
        <p:spPr/>
        <p:txBody>
          <a:bodyPr/>
          <a:lstStyle/>
          <a:p>
            <a:pPr eaLnBrk="1" hangingPunct="1">
              <a:lnSpc>
                <a:spcPct val="90000"/>
              </a:lnSpc>
              <a:buFontTx/>
              <a:buNone/>
            </a:pPr>
            <a:r>
              <a:rPr lang="en-US" dirty="0" smtClean="0"/>
              <a:t>&lt;UL</a:t>
            </a:r>
          </a:p>
          <a:p>
            <a:pPr eaLnBrk="1" hangingPunct="1">
              <a:lnSpc>
                <a:spcPct val="90000"/>
              </a:lnSpc>
              <a:buFontTx/>
              <a:buNone/>
            </a:pPr>
            <a:r>
              <a:rPr lang="en-US" dirty="0" smtClean="0"/>
              <a:t>	TYPE = “DISC”, “CIRCLE”</a:t>
            </a:r>
          </a:p>
          <a:p>
            <a:pPr eaLnBrk="1" hangingPunct="1">
              <a:lnSpc>
                <a:spcPct val="90000"/>
              </a:lnSpc>
              <a:buFontTx/>
              <a:buNone/>
            </a:pPr>
            <a:r>
              <a:rPr lang="en-US" dirty="0" smtClean="0"/>
              <a:t>		or “SQUARE”&gt;  Type of label for items.</a:t>
            </a:r>
          </a:p>
          <a:p>
            <a:pPr eaLnBrk="1" hangingPunct="1">
              <a:lnSpc>
                <a:spcPct val="90000"/>
              </a:lnSpc>
              <a:buFontTx/>
              <a:buNone/>
            </a:pPr>
            <a:r>
              <a:rPr lang="en-US" dirty="0" smtClean="0"/>
              <a:t>&lt;LI&gt; …</a:t>
            </a:r>
          </a:p>
          <a:p>
            <a:pPr eaLnBrk="1" hangingPunct="1">
              <a:lnSpc>
                <a:spcPct val="90000"/>
              </a:lnSpc>
              <a:buFontTx/>
              <a:buNone/>
            </a:pPr>
            <a:r>
              <a:rPr lang="en-US" dirty="0" smtClean="0"/>
              <a:t>&lt;LI&gt; …</a:t>
            </a:r>
          </a:p>
          <a:p>
            <a:pPr eaLnBrk="1" hangingPunct="1">
              <a:lnSpc>
                <a:spcPct val="90000"/>
              </a:lnSpc>
              <a:buFontTx/>
              <a:buNone/>
            </a:pPr>
            <a:r>
              <a:rPr lang="en-US" dirty="0" smtClean="0"/>
              <a:t>&lt;/UL&gt;</a:t>
            </a:r>
          </a:p>
          <a:p>
            <a:pPr eaLnBrk="1" hangingPunct="1">
              <a:lnSpc>
                <a:spcPct val="90000"/>
              </a:lnSpc>
              <a:buFontTx/>
              <a:buNone/>
            </a:pPr>
            <a:r>
              <a:rPr lang="en-US" dirty="0" smtClean="0"/>
              <a:t>An unordered list can only contain LI elements. </a:t>
            </a:r>
          </a:p>
        </p:txBody>
      </p:sp>
    </p:spTree>
    <p:extLst>
      <p:ext uri="{BB962C8B-B14F-4D97-AF65-F5344CB8AC3E}">
        <p14:creationId xmlns:p14="http://schemas.microsoft.com/office/powerpoint/2010/main" val="2649200034"/>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pic>
        <p:nvPicPr>
          <p:cNvPr id="4" name="Picture 3"/>
          <p:cNvPicPr>
            <a:picLocks noChangeAspect="1"/>
          </p:cNvPicPr>
          <p:nvPr/>
        </p:nvPicPr>
        <p:blipFill>
          <a:blip r:embed="rId2"/>
          <a:stretch>
            <a:fillRect/>
          </a:stretch>
        </p:blipFill>
        <p:spPr>
          <a:xfrm>
            <a:off x="695325" y="2052215"/>
            <a:ext cx="5400675" cy="3448050"/>
          </a:xfrm>
          <a:prstGeom prst="rect">
            <a:avLst/>
          </a:prstGeom>
        </p:spPr>
      </p:pic>
      <p:pic>
        <p:nvPicPr>
          <p:cNvPr id="5" name="Picture 4"/>
          <p:cNvPicPr>
            <a:picLocks noChangeAspect="1"/>
          </p:cNvPicPr>
          <p:nvPr/>
        </p:nvPicPr>
        <p:blipFill>
          <a:blip r:embed="rId3"/>
          <a:stretch>
            <a:fillRect/>
          </a:stretch>
        </p:blipFill>
        <p:spPr>
          <a:xfrm>
            <a:off x="6749729" y="2474450"/>
            <a:ext cx="3924300" cy="1885950"/>
          </a:xfrm>
          <a:prstGeom prst="rect">
            <a:avLst/>
          </a:prstGeom>
        </p:spPr>
      </p:pic>
    </p:spTree>
    <p:extLst>
      <p:ext uri="{BB962C8B-B14F-4D97-AF65-F5344CB8AC3E}">
        <p14:creationId xmlns:p14="http://schemas.microsoft.com/office/powerpoint/2010/main" val="1875453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mtClean="0"/>
              <a:t>HTML Lists</a:t>
            </a:r>
          </a:p>
        </p:txBody>
      </p:sp>
      <p:sp>
        <p:nvSpPr>
          <p:cNvPr id="32771" name="Rectangle 3"/>
          <p:cNvSpPr>
            <a:spLocks noGrp="1" noChangeArrowheads="1"/>
          </p:cNvSpPr>
          <p:nvPr>
            <p:ph type="body" idx="1"/>
          </p:nvPr>
        </p:nvSpPr>
        <p:spPr/>
        <p:txBody>
          <a:bodyPr>
            <a:normAutofit fontScale="92500"/>
          </a:bodyPr>
          <a:lstStyle/>
          <a:p>
            <a:pPr eaLnBrk="1" hangingPunct="1">
              <a:lnSpc>
                <a:spcPct val="90000"/>
              </a:lnSpc>
              <a:buFontTx/>
              <a:buNone/>
            </a:pPr>
            <a:r>
              <a:rPr lang="en-US" sz="2400"/>
              <a:t>&lt;LI</a:t>
            </a:r>
          </a:p>
          <a:p>
            <a:pPr eaLnBrk="1" hangingPunct="1">
              <a:lnSpc>
                <a:spcPct val="90000"/>
              </a:lnSpc>
              <a:buFontTx/>
              <a:buNone/>
            </a:pPr>
            <a:r>
              <a:rPr lang="en-US" sz="2400"/>
              <a:t>	TYPE = “DISC”, “CIRCLE”,</a:t>
            </a:r>
          </a:p>
          <a:p>
            <a:pPr eaLnBrk="1" hangingPunct="1">
              <a:lnSpc>
                <a:spcPct val="90000"/>
              </a:lnSpc>
              <a:buFontTx/>
              <a:buNone/>
            </a:pPr>
            <a:r>
              <a:rPr lang="en-US" sz="2400"/>
              <a:t>		or “SQUARE”   </a:t>
            </a:r>
          </a:p>
          <a:p>
            <a:pPr eaLnBrk="1" hangingPunct="1">
              <a:lnSpc>
                <a:spcPct val="90000"/>
              </a:lnSpc>
              <a:buFontTx/>
              <a:buNone/>
            </a:pPr>
            <a:r>
              <a:rPr lang="en-US" sz="2400"/>
              <a:t>                         (In UL) Type of label for this and later items.</a:t>
            </a:r>
          </a:p>
          <a:p>
            <a:pPr eaLnBrk="1" hangingPunct="1">
              <a:lnSpc>
                <a:spcPct val="90000"/>
              </a:lnSpc>
              <a:buFontTx/>
              <a:buNone/>
            </a:pPr>
            <a:endParaRPr lang="en-US" sz="2400"/>
          </a:p>
          <a:p>
            <a:pPr eaLnBrk="1" hangingPunct="1">
              <a:lnSpc>
                <a:spcPct val="90000"/>
              </a:lnSpc>
              <a:buFontTx/>
              <a:buNone/>
            </a:pPr>
            <a:r>
              <a:rPr lang="en-US" sz="2400"/>
              <a:t>	TYPE = “A”, “a”, “I”, “i”, or “1”</a:t>
            </a:r>
          </a:p>
          <a:p>
            <a:pPr eaLnBrk="1" hangingPunct="1">
              <a:lnSpc>
                <a:spcPct val="90000"/>
              </a:lnSpc>
              <a:buFontTx/>
              <a:buNone/>
            </a:pPr>
            <a:r>
              <a:rPr lang="en-US" sz="2400"/>
              <a:t>			   (In OL) Type of label for this and later items. </a:t>
            </a:r>
          </a:p>
          <a:p>
            <a:pPr eaLnBrk="1" hangingPunct="1">
              <a:lnSpc>
                <a:spcPct val="90000"/>
              </a:lnSpc>
              <a:buFontTx/>
              <a:buNone/>
            </a:pPr>
            <a:r>
              <a:rPr lang="en-US" sz="2400"/>
              <a:t>	VALUE = n&gt;     (In OL) Label value.</a:t>
            </a:r>
          </a:p>
          <a:p>
            <a:pPr eaLnBrk="1" hangingPunct="1">
              <a:lnSpc>
                <a:spcPct val="90000"/>
              </a:lnSpc>
              <a:buFontTx/>
              <a:buNone/>
            </a:pPr>
            <a:r>
              <a:rPr lang="en-US" sz="2400"/>
              <a:t>A list item can contain text, lists, images, tables and links.</a:t>
            </a:r>
          </a:p>
          <a:p>
            <a:pPr eaLnBrk="1" hangingPunct="1">
              <a:lnSpc>
                <a:spcPct val="90000"/>
              </a:lnSpc>
              <a:buFontTx/>
              <a:buNone/>
            </a:pPr>
            <a:r>
              <a:rPr lang="en-US" sz="2400"/>
              <a:t>A list item doesn’t require a close tag, though it’s not a bad idea to put one in anyway. </a:t>
            </a:r>
          </a:p>
        </p:txBody>
      </p:sp>
    </p:spTree>
    <p:extLst>
      <p:ext uri="{BB962C8B-B14F-4D97-AF65-F5344CB8AC3E}">
        <p14:creationId xmlns:p14="http://schemas.microsoft.com/office/powerpoint/2010/main" val="362057808"/>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pic>
        <p:nvPicPr>
          <p:cNvPr id="4" name="Picture 3"/>
          <p:cNvPicPr>
            <a:picLocks noChangeAspect="1"/>
          </p:cNvPicPr>
          <p:nvPr/>
        </p:nvPicPr>
        <p:blipFill>
          <a:blip r:embed="rId2"/>
          <a:stretch>
            <a:fillRect/>
          </a:stretch>
        </p:blipFill>
        <p:spPr>
          <a:xfrm>
            <a:off x="514350" y="1939060"/>
            <a:ext cx="5581650" cy="3095625"/>
          </a:xfrm>
          <a:prstGeom prst="rect">
            <a:avLst/>
          </a:prstGeom>
        </p:spPr>
      </p:pic>
      <p:pic>
        <p:nvPicPr>
          <p:cNvPr id="5" name="Picture 4"/>
          <p:cNvPicPr>
            <a:picLocks noChangeAspect="1"/>
          </p:cNvPicPr>
          <p:nvPr/>
        </p:nvPicPr>
        <p:blipFill>
          <a:blip r:embed="rId3"/>
          <a:stretch>
            <a:fillRect/>
          </a:stretch>
        </p:blipFill>
        <p:spPr>
          <a:xfrm>
            <a:off x="7195052" y="2558184"/>
            <a:ext cx="4029075" cy="1857375"/>
          </a:xfrm>
          <a:prstGeom prst="rect">
            <a:avLst/>
          </a:prstGeom>
        </p:spPr>
      </p:pic>
    </p:spTree>
    <p:extLst>
      <p:ext uri="{BB962C8B-B14F-4D97-AF65-F5344CB8AC3E}">
        <p14:creationId xmlns:p14="http://schemas.microsoft.com/office/powerpoint/2010/main" val="2817013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981200" y="274638"/>
            <a:ext cx="8229600" cy="639762"/>
          </a:xfrm>
        </p:spPr>
        <p:txBody>
          <a:bodyPr>
            <a:normAutofit fontScale="90000"/>
          </a:bodyPr>
          <a:lstStyle/>
          <a:p>
            <a:pPr eaLnBrk="1" hangingPunct="1"/>
            <a:r>
              <a:rPr lang="en-US" smtClean="0"/>
              <a:t>HTML Frames</a:t>
            </a:r>
          </a:p>
        </p:txBody>
      </p:sp>
      <p:sp>
        <p:nvSpPr>
          <p:cNvPr id="33795" name="Rectangle 3"/>
          <p:cNvSpPr>
            <a:spLocks noGrp="1" noChangeArrowheads="1"/>
          </p:cNvSpPr>
          <p:nvPr>
            <p:ph type="body" idx="1"/>
          </p:nvPr>
        </p:nvSpPr>
        <p:spPr>
          <a:xfrm>
            <a:off x="1981200" y="1600201"/>
            <a:ext cx="8229600" cy="4525963"/>
          </a:xfrm>
        </p:spPr>
        <p:txBody>
          <a:bodyPr>
            <a:normAutofit fontScale="92500" lnSpcReduction="10000"/>
          </a:bodyPr>
          <a:lstStyle/>
          <a:p>
            <a:pPr eaLnBrk="1" hangingPunct="1">
              <a:lnSpc>
                <a:spcPct val="90000"/>
              </a:lnSpc>
            </a:pPr>
            <a:r>
              <a:rPr lang="en-US" dirty="0"/>
              <a:t>With frames, you can display more than one HTML document in the same browser window. Each HTML document is called a frame, and each frame is independent of the others</a:t>
            </a:r>
          </a:p>
          <a:p>
            <a:pPr eaLnBrk="1" hangingPunct="1">
              <a:lnSpc>
                <a:spcPct val="90000"/>
              </a:lnSpc>
            </a:pPr>
            <a:r>
              <a:rPr lang="en-US" dirty="0"/>
              <a:t>The Frameset tag</a:t>
            </a:r>
          </a:p>
          <a:p>
            <a:pPr lvl="1" eaLnBrk="1" hangingPunct="1">
              <a:lnSpc>
                <a:spcPct val="90000"/>
              </a:lnSpc>
            </a:pPr>
            <a:r>
              <a:rPr lang="en-US" dirty="0"/>
              <a:t>&lt;frameset cols=“25%, 75%”&gt;</a:t>
            </a:r>
          </a:p>
          <a:p>
            <a:pPr lvl="1" eaLnBrk="1" hangingPunct="1">
              <a:lnSpc>
                <a:spcPct val="90000"/>
              </a:lnSpc>
              <a:buFontTx/>
              <a:buNone/>
            </a:pPr>
            <a:r>
              <a:rPr lang="en-US" dirty="0"/>
              <a:t>      &lt;frame </a:t>
            </a:r>
            <a:r>
              <a:rPr lang="en-US" dirty="0" err="1"/>
              <a:t>src</a:t>
            </a:r>
            <a:r>
              <a:rPr lang="en-US" dirty="0"/>
              <a:t>=“frame_a.html”&gt;</a:t>
            </a:r>
          </a:p>
          <a:p>
            <a:pPr lvl="1" eaLnBrk="1" hangingPunct="1">
              <a:lnSpc>
                <a:spcPct val="90000"/>
              </a:lnSpc>
              <a:buFontTx/>
              <a:buNone/>
            </a:pPr>
            <a:r>
              <a:rPr lang="en-US" dirty="0"/>
              <a:t>      &lt;frame </a:t>
            </a:r>
            <a:r>
              <a:rPr lang="en-US" dirty="0" err="1"/>
              <a:t>src</a:t>
            </a:r>
            <a:r>
              <a:rPr lang="en-US" dirty="0"/>
              <a:t>=“frame_b.html”&gt;</a:t>
            </a:r>
          </a:p>
          <a:p>
            <a:pPr lvl="1" eaLnBrk="1" hangingPunct="1">
              <a:lnSpc>
                <a:spcPct val="90000"/>
              </a:lnSpc>
              <a:buFontTx/>
              <a:buNone/>
            </a:pPr>
            <a:r>
              <a:rPr lang="en-US" dirty="0"/>
              <a:t>   &lt;/frameset&gt;</a:t>
            </a:r>
          </a:p>
          <a:p>
            <a:pPr eaLnBrk="1" hangingPunct="1">
              <a:lnSpc>
                <a:spcPct val="90000"/>
              </a:lnSpc>
            </a:pPr>
            <a:r>
              <a:rPr lang="en-US" dirty="0"/>
              <a:t>The example shows a frameset with two columns. The first column is set to 25% of the width of the browser window, and the second is set to 75% width of the browser window. </a:t>
            </a:r>
          </a:p>
        </p:txBody>
      </p:sp>
    </p:spTree>
    <p:extLst>
      <p:ext uri="{BB962C8B-B14F-4D97-AF65-F5344CB8AC3E}">
        <p14:creationId xmlns:p14="http://schemas.microsoft.com/office/powerpoint/2010/main" val="7298176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smtClean="0"/>
              <a:t>HTML</a:t>
            </a:r>
          </a:p>
        </p:txBody>
      </p:sp>
      <p:sp>
        <p:nvSpPr>
          <p:cNvPr id="9219" name="Content Placeholder 2"/>
          <p:cNvSpPr>
            <a:spLocks noGrp="1"/>
          </p:cNvSpPr>
          <p:nvPr>
            <p:ph idx="1"/>
          </p:nvPr>
        </p:nvSpPr>
        <p:spPr/>
        <p:txBody>
          <a:bodyPr>
            <a:normAutofit lnSpcReduction="10000"/>
          </a:bodyPr>
          <a:lstStyle/>
          <a:p>
            <a:r>
              <a:rPr lang="en-US" sz="2400" dirty="0"/>
              <a:t>Provides a simple notation for describing nearly all of the features we would want to incorporate into design of our page.</a:t>
            </a:r>
          </a:p>
          <a:p>
            <a:r>
              <a:rPr lang="en-US" sz="2400" dirty="0"/>
              <a:t>Hyper-Text Markup Language</a:t>
            </a:r>
          </a:p>
          <a:p>
            <a:pPr>
              <a:buFontTx/>
              <a:buNone/>
            </a:pPr>
            <a:r>
              <a:rPr lang="en-US" sz="2400" dirty="0"/>
              <a:t>                  - Hyper : Links                     </a:t>
            </a:r>
          </a:p>
          <a:p>
            <a:pPr>
              <a:buFontTx/>
              <a:buNone/>
            </a:pPr>
            <a:r>
              <a:rPr lang="en-US" dirty="0" smtClean="0"/>
              <a:t>               </a:t>
            </a:r>
            <a:r>
              <a:rPr lang="en-US" sz="2400" dirty="0" smtClean="0"/>
              <a:t>- </a:t>
            </a:r>
            <a:r>
              <a:rPr lang="en-US" sz="2400" dirty="0"/>
              <a:t>Text</a:t>
            </a:r>
          </a:p>
          <a:p>
            <a:pPr>
              <a:buFontTx/>
              <a:buNone/>
            </a:pPr>
            <a:r>
              <a:rPr lang="en-US" sz="2400" dirty="0"/>
              <a:t>                  - Markup : Tags to describe the page we are               </a:t>
            </a:r>
          </a:p>
          <a:p>
            <a:pPr>
              <a:buFontTx/>
              <a:buNone/>
            </a:pPr>
            <a:r>
              <a:rPr lang="en-US" sz="2400" dirty="0"/>
              <a:t>                                    designing.</a:t>
            </a:r>
          </a:p>
          <a:p>
            <a:pPr>
              <a:buFontTx/>
              <a:buNone/>
            </a:pPr>
            <a:r>
              <a:rPr lang="en-US" sz="2400" dirty="0"/>
              <a:t>                 - Language : It is a computer language with its  </a:t>
            </a:r>
          </a:p>
          <a:p>
            <a:pPr>
              <a:buFontTx/>
              <a:buNone/>
            </a:pPr>
            <a:r>
              <a:rPr lang="en-US" sz="2400" dirty="0"/>
              <a:t>                                    syntax and semantics. </a:t>
            </a:r>
          </a:p>
          <a:p>
            <a:pPr>
              <a:buFontTx/>
              <a:buNone/>
            </a:pPr>
            <a:r>
              <a:rPr lang="en-US" dirty="0" smtClean="0"/>
              <a:t>   </a:t>
            </a:r>
          </a:p>
        </p:txBody>
      </p:sp>
    </p:spTree>
    <p:extLst>
      <p:ext uri="{BB962C8B-B14F-4D97-AF65-F5344CB8AC3E}">
        <p14:creationId xmlns:p14="http://schemas.microsoft.com/office/powerpoint/2010/main" val="3436310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219">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219">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219">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219">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21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pic>
        <p:nvPicPr>
          <p:cNvPr id="4" name="Picture 3"/>
          <p:cNvPicPr>
            <a:picLocks noChangeAspect="1"/>
          </p:cNvPicPr>
          <p:nvPr/>
        </p:nvPicPr>
        <p:blipFill>
          <a:blip r:embed="rId2"/>
          <a:stretch>
            <a:fillRect/>
          </a:stretch>
        </p:blipFill>
        <p:spPr>
          <a:xfrm>
            <a:off x="963833" y="2690208"/>
            <a:ext cx="2324100" cy="1685925"/>
          </a:xfrm>
          <a:prstGeom prst="rect">
            <a:avLst/>
          </a:prstGeom>
        </p:spPr>
      </p:pic>
      <p:pic>
        <p:nvPicPr>
          <p:cNvPr id="5" name="Picture 4"/>
          <p:cNvPicPr>
            <a:picLocks noChangeAspect="1"/>
          </p:cNvPicPr>
          <p:nvPr/>
        </p:nvPicPr>
        <p:blipFill>
          <a:blip r:embed="rId3"/>
          <a:stretch>
            <a:fillRect/>
          </a:stretch>
        </p:blipFill>
        <p:spPr>
          <a:xfrm>
            <a:off x="4957883" y="2585433"/>
            <a:ext cx="6257925" cy="1790700"/>
          </a:xfrm>
          <a:prstGeom prst="rect">
            <a:avLst/>
          </a:prstGeom>
        </p:spPr>
      </p:pic>
    </p:spTree>
    <p:extLst>
      <p:ext uri="{BB962C8B-B14F-4D97-AF65-F5344CB8AC3E}">
        <p14:creationId xmlns:p14="http://schemas.microsoft.com/office/powerpoint/2010/main" val="2437356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mtClean="0"/>
              <a:t>HTML Frames</a:t>
            </a:r>
          </a:p>
        </p:txBody>
      </p:sp>
      <p:sp>
        <p:nvSpPr>
          <p:cNvPr id="34819" name="Rectangle 3"/>
          <p:cNvSpPr>
            <a:spLocks noGrp="1" noChangeArrowheads="1"/>
          </p:cNvSpPr>
          <p:nvPr>
            <p:ph type="body" idx="1"/>
          </p:nvPr>
        </p:nvSpPr>
        <p:spPr/>
        <p:txBody>
          <a:bodyPr>
            <a:normAutofit lnSpcReduction="10000"/>
          </a:bodyPr>
          <a:lstStyle/>
          <a:p>
            <a:pPr eaLnBrk="1" hangingPunct="1">
              <a:buFontTx/>
              <a:buNone/>
            </a:pPr>
            <a:r>
              <a:rPr lang="en-US" sz="2400" dirty="0"/>
              <a:t>&lt;FRAMESET</a:t>
            </a:r>
          </a:p>
          <a:p>
            <a:pPr eaLnBrk="1" hangingPunct="1">
              <a:buFontTx/>
              <a:buNone/>
            </a:pPr>
            <a:r>
              <a:rPr lang="en-US" sz="2400" dirty="0"/>
              <a:t>	ROWS = n, n, … or n%, n%,… Height of the frames in  </a:t>
            </a:r>
          </a:p>
          <a:p>
            <a:pPr eaLnBrk="1" hangingPunct="1">
              <a:buFontTx/>
              <a:buNone/>
            </a:pPr>
            <a:r>
              <a:rPr lang="en-US" sz="2400" dirty="0"/>
              <a:t>                                          pixels or as a portion of the page.</a:t>
            </a:r>
          </a:p>
          <a:p>
            <a:pPr eaLnBrk="1" hangingPunct="1">
              <a:buFontTx/>
              <a:buNone/>
            </a:pPr>
            <a:r>
              <a:rPr lang="en-US" sz="2400" dirty="0"/>
              <a:t>	COLS = n, n, … or n%, n%, … Width of the frames in </a:t>
            </a:r>
          </a:p>
          <a:p>
            <a:pPr eaLnBrk="1" hangingPunct="1">
              <a:buFontTx/>
              <a:buNone/>
            </a:pPr>
            <a:r>
              <a:rPr lang="en-US" sz="2400" dirty="0"/>
              <a:t>                                          pixels or as a portion of the page.</a:t>
            </a:r>
          </a:p>
          <a:p>
            <a:pPr eaLnBrk="1" hangingPunct="1">
              <a:buFontTx/>
              <a:buNone/>
            </a:pPr>
            <a:r>
              <a:rPr lang="en-US" sz="2400" dirty="0"/>
              <a:t>	BORDER = n                Space, in pixels, between frames</a:t>
            </a:r>
          </a:p>
          <a:p>
            <a:pPr eaLnBrk="1" hangingPunct="1">
              <a:buFontTx/>
              <a:buNone/>
            </a:pPr>
            <a:r>
              <a:rPr lang="en-US" sz="2400" dirty="0"/>
              <a:t>	BORDERCOLOR = “color”  </a:t>
            </a:r>
          </a:p>
          <a:p>
            <a:pPr eaLnBrk="1" hangingPunct="1">
              <a:buFontTx/>
              <a:buNone/>
            </a:pPr>
            <a:r>
              <a:rPr lang="en-US" sz="2400" dirty="0"/>
              <a:t>                                     Color of the border between frames. </a:t>
            </a:r>
          </a:p>
          <a:p>
            <a:pPr eaLnBrk="1" hangingPunct="1">
              <a:buFontTx/>
              <a:buNone/>
            </a:pPr>
            <a:r>
              <a:rPr lang="en-US" sz="2400" dirty="0"/>
              <a:t>	FRAMEBORDER = “yes” or “no” &gt;</a:t>
            </a:r>
          </a:p>
          <a:p>
            <a:pPr eaLnBrk="1" hangingPunct="1">
              <a:buFontTx/>
              <a:buNone/>
            </a:pPr>
            <a:r>
              <a:rPr lang="en-US" sz="2400" dirty="0"/>
              <a:t>&lt;/FRAMESET&gt;  </a:t>
            </a:r>
          </a:p>
        </p:txBody>
      </p:sp>
    </p:spTree>
    <p:extLst>
      <p:ext uri="{BB962C8B-B14F-4D97-AF65-F5344CB8AC3E}">
        <p14:creationId xmlns:p14="http://schemas.microsoft.com/office/powerpoint/2010/main" val="1057413185"/>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pic>
        <p:nvPicPr>
          <p:cNvPr id="4" name="Picture 3"/>
          <p:cNvPicPr>
            <a:picLocks noChangeAspect="1"/>
          </p:cNvPicPr>
          <p:nvPr/>
        </p:nvPicPr>
        <p:blipFill>
          <a:blip r:embed="rId2"/>
          <a:stretch>
            <a:fillRect/>
          </a:stretch>
        </p:blipFill>
        <p:spPr>
          <a:xfrm>
            <a:off x="1123226" y="2579284"/>
            <a:ext cx="2514600" cy="1838325"/>
          </a:xfrm>
          <a:prstGeom prst="rect">
            <a:avLst/>
          </a:prstGeom>
        </p:spPr>
      </p:pic>
      <p:pic>
        <p:nvPicPr>
          <p:cNvPr id="5" name="Picture 4"/>
          <p:cNvPicPr>
            <a:picLocks noChangeAspect="1"/>
          </p:cNvPicPr>
          <p:nvPr/>
        </p:nvPicPr>
        <p:blipFill>
          <a:blip r:embed="rId3"/>
          <a:stretch>
            <a:fillRect/>
          </a:stretch>
        </p:blipFill>
        <p:spPr>
          <a:xfrm>
            <a:off x="6096000" y="1478726"/>
            <a:ext cx="4810125" cy="4733925"/>
          </a:xfrm>
          <a:prstGeom prst="rect">
            <a:avLst/>
          </a:prstGeom>
        </p:spPr>
      </p:pic>
    </p:spTree>
    <p:extLst>
      <p:ext uri="{BB962C8B-B14F-4D97-AF65-F5344CB8AC3E}">
        <p14:creationId xmlns:p14="http://schemas.microsoft.com/office/powerpoint/2010/main" val="1084770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smtClean="0"/>
              <a:t>HTML Frames</a:t>
            </a:r>
          </a:p>
        </p:txBody>
      </p:sp>
      <p:sp>
        <p:nvSpPr>
          <p:cNvPr id="35843" name="Rectangle 3"/>
          <p:cNvSpPr>
            <a:spLocks noGrp="1" noChangeArrowheads="1"/>
          </p:cNvSpPr>
          <p:nvPr>
            <p:ph type="body" idx="1"/>
          </p:nvPr>
        </p:nvSpPr>
        <p:spPr/>
        <p:txBody>
          <a:bodyPr>
            <a:normAutofit fontScale="92500" lnSpcReduction="10000"/>
          </a:bodyPr>
          <a:lstStyle/>
          <a:p>
            <a:pPr eaLnBrk="1" hangingPunct="1">
              <a:buFontTx/>
              <a:buNone/>
            </a:pPr>
            <a:r>
              <a:rPr lang="en-US" sz="2000" dirty="0"/>
              <a:t>&lt;FRAME</a:t>
            </a:r>
          </a:p>
          <a:p>
            <a:pPr eaLnBrk="1" hangingPunct="1">
              <a:buFontTx/>
              <a:buNone/>
            </a:pPr>
            <a:r>
              <a:rPr lang="en-US" sz="2000" dirty="0"/>
              <a:t>	SRC = “some </a:t>
            </a:r>
            <a:r>
              <a:rPr lang="en-US" sz="2000" dirty="0" err="1"/>
              <a:t>url</a:t>
            </a:r>
            <a:r>
              <a:rPr lang="en-US" sz="2000" dirty="0"/>
              <a:t>”     (Required) URL of the HTML </a:t>
            </a:r>
          </a:p>
          <a:p>
            <a:pPr eaLnBrk="1" hangingPunct="1">
              <a:buFontTx/>
              <a:buNone/>
            </a:pPr>
            <a:r>
              <a:rPr lang="en-US" sz="2000" dirty="0"/>
              <a:t>                                document that will appear in this frame. </a:t>
            </a:r>
          </a:p>
          <a:p>
            <a:pPr eaLnBrk="1" hangingPunct="1">
              <a:buFontTx/>
              <a:buNone/>
            </a:pPr>
            <a:r>
              <a:rPr lang="en-US" sz="2000" dirty="0"/>
              <a:t>	MARGINWIDTH = n       Blank pixels to be used to left </a:t>
            </a:r>
          </a:p>
          <a:p>
            <a:pPr eaLnBrk="1" hangingPunct="1">
              <a:buFontTx/>
              <a:buNone/>
            </a:pPr>
            <a:r>
              <a:rPr lang="en-US" sz="2000" dirty="0"/>
              <a:t>                                          and right of this frame’s contents. </a:t>
            </a:r>
          </a:p>
          <a:p>
            <a:pPr eaLnBrk="1" hangingPunct="1">
              <a:buFontTx/>
              <a:buNone/>
            </a:pPr>
            <a:r>
              <a:rPr lang="en-US" sz="2000" dirty="0"/>
              <a:t>	MARGINHEIGHT = n     Blank pixels to be used to top</a:t>
            </a:r>
          </a:p>
          <a:p>
            <a:pPr eaLnBrk="1" hangingPunct="1">
              <a:buFontTx/>
              <a:buNone/>
            </a:pPr>
            <a:r>
              <a:rPr lang="en-US" sz="2000" dirty="0"/>
              <a:t>                                      and bottom of this frame’s contents. </a:t>
            </a:r>
          </a:p>
          <a:p>
            <a:pPr eaLnBrk="1" hangingPunct="1">
              <a:buFontTx/>
              <a:buNone/>
            </a:pPr>
            <a:r>
              <a:rPr lang="en-US" sz="2000" dirty="0"/>
              <a:t>	SCROLLING = “yes”, “no” or “auto”</a:t>
            </a:r>
          </a:p>
          <a:p>
            <a:pPr eaLnBrk="1" hangingPunct="1">
              <a:buFontTx/>
              <a:buNone/>
            </a:pPr>
            <a:r>
              <a:rPr lang="en-US" sz="2000" dirty="0"/>
              <a:t>	NORESIZE</a:t>
            </a:r>
          </a:p>
          <a:p>
            <a:pPr eaLnBrk="1" hangingPunct="1">
              <a:buFontTx/>
              <a:buNone/>
            </a:pPr>
            <a:r>
              <a:rPr lang="en-US" sz="2000" dirty="0"/>
              <a:t>	BORDERCOLOR = “color”</a:t>
            </a:r>
          </a:p>
          <a:p>
            <a:pPr eaLnBrk="1" hangingPunct="1">
              <a:buFontTx/>
              <a:buNone/>
            </a:pPr>
            <a:r>
              <a:rPr lang="en-US" sz="2000" dirty="0"/>
              <a:t>	FRAMEBORDER = “yes” or “no”</a:t>
            </a:r>
          </a:p>
          <a:p>
            <a:pPr eaLnBrk="1" hangingPunct="1">
              <a:buFontTx/>
              <a:buNone/>
            </a:pPr>
            <a:r>
              <a:rPr lang="en-US" sz="2000" dirty="0"/>
              <a:t>&lt;/FRAME&gt;</a:t>
            </a:r>
          </a:p>
        </p:txBody>
      </p:sp>
    </p:spTree>
    <p:extLst>
      <p:ext uri="{BB962C8B-B14F-4D97-AF65-F5344CB8AC3E}">
        <p14:creationId xmlns:p14="http://schemas.microsoft.com/office/powerpoint/2010/main" val="4060698341"/>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981200" y="274638"/>
            <a:ext cx="8229600" cy="639762"/>
          </a:xfrm>
        </p:spPr>
        <p:txBody>
          <a:bodyPr>
            <a:normAutofit fontScale="90000"/>
          </a:bodyPr>
          <a:lstStyle/>
          <a:p>
            <a:pPr eaLnBrk="1" hangingPunct="1"/>
            <a:r>
              <a:rPr lang="en-US" dirty="0" smtClean="0"/>
              <a:t>HTML Background</a:t>
            </a:r>
          </a:p>
        </p:txBody>
      </p:sp>
      <p:sp>
        <p:nvSpPr>
          <p:cNvPr id="36867" name="Rectangle 3"/>
          <p:cNvSpPr>
            <a:spLocks noGrp="1" noChangeArrowheads="1"/>
          </p:cNvSpPr>
          <p:nvPr>
            <p:ph type="body" idx="1"/>
          </p:nvPr>
        </p:nvSpPr>
        <p:spPr>
          <a:xfrm>
            <a:off x="1981200" y="1447800"/>
            <a:ext cx="8458200" cy="5410200"/>
          </a:xfrm>
        </p:spPr>
        <p:txBody>
          <a:bodyPr/>
          <a:lstStyle/>
          <a:p>
            <a:pPr eaLnBrk="1" hangingPunct="1">
              <a:lnSpc>
                <a:spcPct val="90000"/>
              </a:lnSpc>
            </a:pPr>
            <a:r>
              <a:rPr lang="en-US" sz="2400" dirty="0"/>
              <a:t>The &lt;Body&gt; tag has two attributes where you can specify backgrounds. The background can be a color or an image.</a:t>
            </a:r>
          </a:p>
          <a:p>
            <a:pPr eaLnBrk="1" hangingPunct="1">
              <a:lnSpc>
                <a:spcPct val="90000"/>
              </a:lnSpc>
            </a:pPr>
            <a:r>
              <a:rPr lang="en-US" sz="2400" dirty="0"/>
              <a:t>The BGCOLOR attribute sets the background to a color. The value of this attribute can be a hexadecimal number, an RGB value, or one of the 16 predefined  color names.</a:t>
            </a:r>
          </a:p>
          <a:p>
            <a:pPr lvl="1" eaLnBrk="1" hangingPunct="1">
              <a:lnSpc>
                <a:spcPct val="90000"/>
              </a:lnSpc>
            </a:pPr>
            <a:r>
              <a:rPr lang="en-US" dirty="0"/>
              <a:t>&lt;body </a:t>
            </a:r>
            <a:r>
              <a:rPr lang="en-US" dirty="0" err="1"/>
              <a:t>bgcolor</a:t>
            </a:r>
            <a:r>
              <a:rPr lang="en-US" dirty="0"/>
              <a:t>=“#000000”&gt;</a:t>
            </a:r>
          </a:p>
          <a:p>
            <a:pPr lvl="1" eaLnBrk="1" hangingPunct="1">
              <a:lnSpc>
                <a:spcPct val="90000"/>
              </a:lnSpc>
            </a:pPr>
            <a:r>
              <a:rPr lang="en-US" dirty="0"/>
              <a:t>&lt;body </a:t>
            </a:r>
            <a:r>
              <a:rPr lang="en-US" dirty="0" err="1"/>
              <a:t>bgcolor</a:t>
            </a:r>
            <a:r>
              <a:rPr lang="en-US" dirty="0"/>
              <a:t>=“</a:t>
            </a:r>
            <a:r>
              <a:rPr lang="en-US" dirty="0" err="1"/>
              <a:t>rgb</a:t>
            </a:r>
            <a:r>
              <a:rPr lang="en-US" dirty="0"/>
              <a:t>(0, 0, 0)”</a:t>
            </a:r>
          </a:p>
          <a:p>
            <a:pPr lvl="1" eaLnBrk="1" hangingPunct="1">
              <a:lnSpc>
                <a:spcPct val="90000"/>
              </a:lnSpc>
            </a:pPr>
            <a:r>
              <a:rPr lang="en-US" dirty="0"/>
              <a:t>&lt;body </a:t>
            </a:r>
            <a:r>
              <a:rPr lang="en-US" dirty="0" err="1"/>
              <a:t>bgcolor</a:t>
            </a:r>
            <a:r>
              <a:rPr lang="en-US" dirty="0"/>
              <a:t>=“black”&gt;</a:t>
            </a:r>
          </a:p>
          <a:p>
            <a:pPr lvl="1" eaLnBrk="1" hangingPunct="1">
              <a:lnSpc>
                <a:spcPct val="90000"/>
              </a:lnSpc>
              <a:buFontTx/>
              <a:buNone/>
            </a:pPr>
            <a:endParaRPr lang="en-US" dirty="0"/>
          </a:p>
          <a:p>
            <a:pPr lvl="1" eaLnBrk="1" hangingPunct="1">
              <a:lnSpc>
                <a:spcPct val="90000"/>
              </a:lnSpc>
              <a:buFontTx/>
              <a:buNone/>
            </a:pPr>
            <a:r>
              <a:rPr lang="en-US" dirty="0"/>
              <a:t>#00 00 00 three two digits hexadecimal numbers (base 16) ranging from 0 to 255 (00 to FF).</a:t>
            </a:r>
          </a:p>
          <a:p>
            <a:pPr lvl="1" eaLnBrk="1" hangingPunct="1">
              <a:lnSpc>
                <a:spcPct val="90000"/>
              </a:lnSpc>
              <a:buFontTx/>
              <a:buNone/>
            </a:pPr>
            <a:r>
              <a:rPr lang="en-US" dirty="0"/>
              <a:t>The first number specifies the intensity of red, second green and third blue.</a:t>
            </a:r>
          </a:p>
          <a:p>
            <a:pPr lvl="1" eaLnBrk="1" hangingPunct="1">
              <a:lnSpc>
                <a:spcPct val="90000"/>
              </a:lnSpc>
              <a:buFontTx/>
              <a:buNone/>
            </a:pPr>
            <a:r>
              <a:rPr lang="en-US" dirty="0"/>
              <a:t>Example:  #000000      #FFFFFF      #800080 (violet)  </a:t>
            </a:r>
          </a:p>
        </p:txBody>
      </p:sp>
    </p:spTree>
    <p:extLst>
      <p:ext uri="{BB962C8B-B14F-4D97-AF65-F5344CB8AC3E}">
        <p14:creationId xmlns:p14="http://schemas.microsoft.com/office/powerpoint/2010/main" val="190915726"/>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mtClean="0"/>
              <a:t>HTML Background</a:t>
            </a:r>
          </a:p>
        </p:txBody>
      </p:sp>
      <p:sp>
        <p:nvSpPr>
          <p:cNvPr id="37891" name="Rectangle 3"/>
          <p:cNvSpPr>
            <a:spLocks noGrp="1" noChangeArrowheads="1"/>
          </p:cNvSpPr>
          <p:nvPr>
            <p:ph type="body" idx="1"/>
          </p:nvPr>
        </p:nvSpPr>
        <p:spPr/>
        <p:txBody>
          <a:bodyPr/>
          <a:lstStyle/>
          <a:p>
            <a:pPr eaLnBrk="1" hangingPunct="1"/>
            <a:r>
              <a:rPr lang="en-US" smtClean="0"/>
              <a:t>The background attribute sets the background to an image.</a:t>
            </a:r>
          </a:p>
          <a:p>
            <a:pPr lvl="1" eaLnBrk="1" hangingPunct="1"/>
            <a:r>
              <a:rPr lang="en-US" smtClean="0"/>
              <a:t>&lt;body background=“yourimage.gif”&gt;</a:t>
            </a:r>
          </a:p>
          <a:p>
            <a:pPr lvl="1" eaLnBrk="1" hangingPunct="1"/>
            <a:r>
              <a:rPr lang="en-US" smtClean="0"/>
              <a:t>&lt;body background=</a:t>
            </a:r>
            <a:r>
              <a:rPr lang="en-US" smtClean="0">
                <a:hlinkClick r:id="rId3"/>
              </a:rPr>
              <a:t>“http://website.com/image.gif</a:t>
            </a:r>
            <a:r>
              <a:rPr lang="en-US" smtClean="0"/>
              <a:t>”&gt;</a:t>
            </a:r>
          </a:p>
        </p:txBody>
      </p:sp>
    </p:spTree>
    <p:extLst>
      <p:ext uri="{BB962C8B-B14F-4D97-AF65-F5344CB8AC3E}">
        <p14:creationId xmlns:p14="http://schemas.microsoft.com/office/powerpoint/2010/main" val="4019980075"/>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pic>
        <p:nvPicPr>
          <p:cNvPr id="4" name="Picture 3"/>
          <p:cNvPicPr>
            <a:picLocks noChangeAspect="1"/>
          </p:cNvPicPr>
          <p:nvPr/>
        </p:nvPicPr>
        <p:blipFill>
          <a:blip r:embed="rId2"/>
          <a:stretch>
            <a:fillRect/>
          </a:stretch>
        </p:blipFill>
        <p:spPr>
          <a:xfrm>
            <a:off x="838200" y="1839108"/>
            <a:ext cx="5800725" cy="1628775"/>
          </a:xfrm>
          <a:prstGeom prst="rect">
            <a:avLst/>
          </a:prstGeom>
        </p:spPr>
      </p:pic>
      <p:pic>
        <p:nvPicPr>
          <p:cNvPr id="5" name="Picture 4"/>
          <p:cNvPicPr>
            <a:picLocks noChangeAspect="1"/>
          </p:cNvPicPr>
          <p:nvPr/>
        </p:nvPicPr>
        <p:blipFill>
          <a:blip r:embed="rId3"/>
          <a:stretch>
            <a:fillRect/>
          </a:stretch>
        </p:blipFill>
        <p:spPr>
          <a:xfrm>
            <a:off x="838200" y="4542823"/>
            <a:ext cx="4238625" cy="1638300"/>
          </a:xfrm>
          <a:prstGeom prst="rect">
            <a:avLst/>
          </a:prstGeom>
        </p:spPr>
      </p:pic>
    </p:spTree>
    <p:extLst>
      <p:ext uri="{BB962C8B-B14F-4D97-AF65-F5344CB8AC3E}">
        <p14:creationId xmlns:p14="http://schemas.microsoft.com/office/powerpoint/2010/main" val="343288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normAutofit/>
          </a:bodyPr>
          <a:lstStyle/>
          <a:p>
            <a:r>
              <a:rPr lang="en-US" dirty="0" smtClean="0"/>
              <a:t>Reference</a:t>
            </a:r>
          </a:p>
        </p:txBody>
      </p:sp>
      <p:sp>
        <p:nvSpPr>
          <p:cNvPr id="2" name="Content Placeholder 1"/>
          <p:cNvSpPr>
            <a:spLocks noGrp="1"/>
          </p:cNvSpPr>
          <p:nvPr>
            <p:ph sz="quarter" idx="1"/>
          </p:nvPr>
        </p:nvSpPr>
        <p:spPr/>
        <p:txBody>
          <a:bodyPr/>
          <a:lstStyle/>
          <a:p>
            <a:r>
              <a:rPr lang="en-US" dirty="0"/>
              <a:t>http://www.w3schools.com/html/</a:t>
            </a:r>
          </a:p>
        </p:txBody>
      </p:sp>
    </p:spTree>
    <p:extLst>
      <p:ext uri="{BB962C8B-B14F-4D97-AF65-F5344CB8AC3E}">
        <p14:creationId xmlns:p14="http://schemas.microsoft.com/office/powerpoint/2010/main" val="20219539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marked-up document</a:t>
            </a:r>
          </a:p>
        </p:txBody>
      </p:sp>
      <p:pic>
        <p:nvPicPr>
          <p:cNvPr id="4" name="Picture 3"/>
          <p:cNvPicPr>
            <a:picLocks noChangeAspect="1"/>
          </p:cNvPicPr>
          <p:nvPr/>
        </p:nvPicPr>
        <p:blipFill>
          <a:blip r:embed="rId2"/>
          <a:stretch>
            <a:fillRect/>
          </a:stretch>
        </p:blipFill>
        <p:spPr>
          <a:xfrm>
            <a:off x="2438399" y="1603456"/>
            <a:ext cx="6867525" cy="5297565"/>
          </a:xfrm>
          <a:prstGeom prst="rect">
            <a:avLst/>
          </a:prstGeom>
        </p:spPr>
      </p:pic>
    </p:spTree>
    <p:extLst>
      <p:ext uri="{BB962C8B-B14F-4D97-AF65-F5344CB8AC3E}">
        <p14:creationId xmlns:p14="http://schemas.microsoft.com/office/powerpoint/2010/main" val="11711672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What is an HTML file</a:t>
            </a:r>
          </a:p>
        </p:txBody>
      </p:sp>
      <p:sp>
        <p:nvSpPr>
          <p:cNvPr id="10243" name="Rectangle 3"/>
          <p:cNvSpPr>
            <a:spLocks noGrp="1" noChangeArrowheads="1"/>
          </p:cNvSpPr>
          <p:nvPr>
            <p:ph type="body" idx="1"/>
          </p:nvPr>
        </p:nvSpPr>
        <p:spPr/>
        <p:txBody>
          <a:bodyPr/>
          <a:lstStyle/>
          <a:p>
            <a:pPr eaLnBrk="1" hangingPunct="1"/>
            <a:r>
              <a:rPr lang="en-US" smtClean="0"/>
              <a:t>An HTML file is a text file containing small markup tags.</a:t>
            </a:r>
          </a:p>
          <a:p>
            <a:pPr eaLnBrk="1" hangingPunct="1"/>
            <a:r>
              <a:rPr lang="en-US" smtClean="0"/>
              <a:t>The markup tags tell the web browser how to display the page.</a:t>
            </a:r>
          </a:p>
          <a:p>
            <a:pPr eaLnBrk="1" hangingPunct="1"/>
            <a:r>
              <a:rPr lang="en-US" smtClean="0"/>
              <a:t>These tags are called Elements.</a:t>
            </a:r>
          </a:p>
          <a:p>
            <a:pPr eaLnBrk="1" hangingPunct="1"/>
            <a:r>
              <a:rPr lang="en-US" smtClean="0"/>
              <a:t>An HTML file must have an htm or html file extension.</a:t>
            </a:r>
          </a:p>
          <a:p>
            <a:pPr eaLnBrk="1" hangingPunct="1"/>
            <a:r>
              <a:rPr lang="en-US" smtClean="0"/>
              <a:t>An HTML file can be created using a simple text editor</a:t>
            </a:r>
          </a:p>
        </p:txBody>
      </p:sp>
    </p:spTree>
    <p:extLst>
      <p:ext uri="{BB962C8B-B14F-4D97-AF65-F5344CB8AC3E}">
        <p14:creationId xmlns:p14="http://schemas.microsoft.com/office/powerpoint/2010/main" val="12595172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HTML Elements</a:t>
            </a:r>
          </a:p>
        </p:txBody>
      </p:sp>
      <p:sp>
        <p:nvSpPr>
          <p:cNvPr id="11267" name="Rectangle 3"/>
          <p:cNvSpPr>
            <a:spLocks noGrp="1" noChangeArrowheads="1"/>
          </p:cNvSpPr>
          <p:nvPr>
            <p:ph type="body" idx="1"/>
          </p:nvPr>
        </p:nvSpPr>
        <p:spPr/>
        <p:txBody>
          <a:bodyPr/>
          <a:lstStyle/>
          <a:p>
            <a:pPr eaLnBrk="1" hangingPunct="1">
              <a:lnSpc>
                <a:spcPct val="90000"/>
              </a:lnSpc>
            </a:pPr>
            <a:r>
              <a:rPr lang="en-US" dirty="0" smtClean="0"/>
              <a:t>HTML Tags</a:t>
            </a:r>
          </a:p>
          <a:p>
            <a:pPr lvl="1" eaLnBrk="1" hangingPunct="1">
              <a:lnSpc>
                <a:spcPct val="90000"/>
              </a:lnSpc>
            </a:pPr>
            <a:r>
              <a:rPr lang="en-US" dirty="0"/>
              <a:t>Tags are used to mark-up HTML elements.</a:t>
            </a:r>
          </a:p>
          <a:p>
            <a:pPr lvl="1" eaLnBrk="1" hangingPunct="1">
              <a:lnSpc>
                <a:spcPct val="90000"/>
              </a:lnSpc>
            </a:pPr>
            <a:r>
              <a:rPr lang="en-US" dirty="0"/>
              <a:t>Tags are surrounded by “&lt;“ and “&gt;” (angle brackets).</a:t>
            </a:r>
          </a:p>
          <a:p>
            <a:pPr lvl="1" eaLnBrk="1" hangingPunct="1">
              <a:lnSpc>
                <a:spcPct val="90000"/>
              </a:lnSpc>
            </a:pPr>
            <a:r>
              <a:rPr lang="en-US" dirty="0"/>
              <a:t>Tags normally come in pairs like &lt;html&gt; and &lt;/html&gt;  </a:t>
            </a:r>
          </a:p>
          <a:p>
            <a:pPr lvl="1" eaLnBrk="1" hangingPunct="1">
              <a:lnSpc>
                <a:spcPct val="90000"/>
              </a:lnSpc>
            </a:pPr>
            <a:r>
              <a:rPr lang="en-US" dirty="0"/>
              <a:t>Start and end tags mark off regions of the text file to indicate some processing that is to be applied to that section of text. This region is called the content of the element.</a:t>
            </a:r>
          </a:p>
          <a:p>
            <a:pPr lvl="1" eaLnBrk="1" hangingPunct="1">
              <a:lnSpc>
                <a:spcPct val="90000"/>
              </a:lnSpc>
            </a:pPr>
            <a:r>
              <a:rPr lang="en-US" dirty="0"/>
              <a:t>There are elements like &lt;BR&gt;, which do not mark blocks of text and thus do not require and end tag.  </a:t>
            </a:r>
          </a:p>
          <a:p>
            <a:pPr lvl="1" eaLnBrk="1" hangingPunct="1">
              <a:lnSpc>
                <a:spcPct val="90000"/>
              </a:lnSpc>
            </a:pPr>
            <a:r>
              <a:rPr lang="en-US" dirty="0"/>
              <a:t>Tags are not case sensitive, &lt;b&gt; is the same as &lt;B&gt;</a:t>
            </a:r>
          </a:p>
          <a:p>
            <a:pPr lvl="1" eaLnBrk="1" hangingPunct="1">
              <a:lnSpc>
                <a:spcPct val="90000"/>
              </a:lnSpc>
            </a:pPr>
            <a:endParaRPr lang="en-US" dirty="0" smtClean="0"/>
          </a:p>
        </p:txBody>
      </p:sp>
      <p:pic>
        <p:nvPicPr>
          <p:cNvPr id="4" name="Picture 2" descr="https://encrypted-tbn1.gstatic.com/images?q=tbn:ANd9GcTwipki-FCszWCKi1zwHqsRIObtZfiPW4Wr58dpQmDeLBDUOvQPDQ"/>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39653" y="184331"/>
            <a:ext cx="2038350" cy="2247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24016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HTML Elements</a:t>
            </a:r>
          </a:p>
        </p:txBody>
      </p:sp>
      <p:sp>
        <p:nvSpPr>
          <p:cNvPr id="12291" name="Rectangle 3"/>
          <p:cNvSpPr>
            <a:spLocks noGrp="1" noChangeArrowheads="1"/>
          </p:cNvSpPr>
          <p:nvPr>
            <p:ph type="body" idx="1"/>
          </p:nvPr>
        </p:nvSpPr>
        <p:spPr/>
        <p:txBody>
          <a:bodyPr/>
          <a:lstStyle/>
          <a:p>
            <a:pPr eaLnBrk="1" hangingPunct="1">
              <a:lnSpc>
                <a:spcPct val="90000"/>
              </a:lnSpc>
            </a:pPr>
            <a:r>
              <a:rPr lang="en-US" smtClean="0"/>
              <a:t>Tag Attributes</a:t>
            </a:r>
          </a:p>
          <a:p>
            <a:pPr lvl="1" eaLnBrk="1" hangingPunct="1">
              <a:lnSpc>
                <a:spcPct val="90000"/>
              </a:lnSpc>
            </a:pPr>
            <a:r>
              <a:rPr lang="en-US" smtClean="0"/>
              <a:t>Tags can have attributes to provide additional information about the HTML elements on your page.</a:t>
            </a:r>
          </a:p>
          <a:p>
            <a:pPr lvl="1" eaLnBrk="1" hangingPunct="1">
              <a:lnSpc>
                <a:spcPct val="90000"/>
              </a:lnSpc>
            </a:pPr>
            <a:r>
              <a:rPr lang="en-US" smtClean="0"/>
              <a:t>&lt;BODY BGCOLOR=“Red”&gt; … &lt;/BODY&gt; will show a red background.</a:t>
            </a:r>
          </a:p>
          <a:p>
            <a:pPr lvl="1" eaLnBrk="1" hangingPunct="1">
              <a:lnSpc>
                <a:spcPct val="90000"/>
              </a:lnSpc>
            </a:pPr>
            <a:r>
              <a:rPr lang="en-US" smtClean="0"/>
              <a:t>Attributes are always added to the start tag of an HTML element.</a:t>
            </a:r>
          </a:p>
        </p:txBody>
      </p:sp>
    </p:spTree>
    <p:extLst>
      <p:ext uri="{BB962C8B-B14F-4D97-AF65-F5344CB8AC3E}">
        <p14:creationId xmlns:p14="http://schemas.microsoft.com/office/powerpoint/2010/main" val="11055635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HTML Elements</a:t>
            </a:r>
          </a:p>
        </p:txBody>
      </p:sp>
      <p:sp>
        <p:nvSpPr>
          <p:cNvPr id="13315" name="Rectangle 3"/>
          <p:cNvSpPr>
            <a:spLocks noGrp="1" noChangeArrowheads="1"/>
          </p:cNvSpPr>
          <p:nvPr>
            <p:ph type="body" idx="1"/>
          </p:nvPr>
        </p:nvSpPr>
        <p:spPr>
          <a:xfrm>
            <a:off x="2057400" y="1524000"/>
            <a:ext cx="8229600" cy="5334000"/>
          </a:xfrm>
        </p:spPr>
        <p:txBody>
          <a:bodyPr/>
          <a:lstStyle/>
          <a:p>
            <a:pPr eaLnBrk="1" hangingPunct="1">
              <a:lnSpc>
                <a:spcPct val="80000"/>
              </a:lnSpc>
            </a:pPr>
            <a:r>
              <a:rPr lang="en-US" dirty="0"/>
              <a:t>Headings</a:t>
            </a:r>
          </a:p>
          <a:p>
            <a:pPr lvl="1" eaLnBrk="1" hangingPunct="1">
              <a:lnSpc>
                <a:spcPct val="80000"/>
              </a:lnSpc>
            </a:pPr>
            <a:r>
              <a:rPr lang="en-US" dirty="0"/>
              <a:t>Headings are defined with the &lt;H1&gt; to &lt;H6&gt; tags. &lt;H1&gt; defines the largest heading. &lt;H6&gt; defines the smallest heading.</a:t>
            </a:r>
            <a:endParaRPr lang="en-US" dirty="0" smtClean="0"/>
          </a:p>
          <a:p>
            <a:pPr eaLnBrk="1" hangingPunct="1">
              <a:lnSpc>
                <a:spcPct val="80000"/>
              </a:lnSpc>
            </a:pPr>
            <a:r>
              <a:rPr lang="en-US" dirty="0"/>
              <a:t>Paragraphs</a:t>
            </a:r>
          </a:p>
          <a:p>
            <a:pPr lvl="1" eaLnBrk="1" hangingPunct="1">
              <a:lnSpc>
                <a:spcPct val="80000"/>
              </a:lnSpc>
            </a:pPr>
            <a:r>
              <a:rPr lang="en-US" dirty="0"/>
              <a:t>Paragraphs are defined with the &lt;P&gt; tag.</a:t>
            </a:r>
          </a:p>
          <a:p>
            <a:pPr eaLnBrk="1" hangingPunct="1">
              <a:lnSpc>
                <a:spcPct val="80000"/>
              </a:lnSpc>
            </a:pPr>
            <a:r>
              <a:rPr lang="en-US" dirty="0"/>
              <a:t>Line Breaks</a:t>
            </a:r>
          </a:p>
          <a:p>
            <a:pPr lvl="1" eaLnBrk="1" hangingPunct="1">
              <a:lnSpc>
                <a:spcPct val="80000"/>
              </a:lnSpc>
            </a:pPr>
            <a:r>
              <a:rPr lang="en-US" dirty="0"/>
              <a:t>&lt;BR&gt; tag is used when you want to end a line, but you don’t want to start a new paragraph.</a:t>
            </a:r>
          </a:p>
          <a:p>
            <a:pPr eaLnBrk="1" hangingPunct="1">
              <a:lnSpc>
                <a:spcPct val="80000"/>
              </a:lnSpc>
            </a:pPr>
            <a:r>
              <a:rPr lang="en-US" dirty="0"/>
              <a:t>Horizontal Rule: &lt;HR&gt;</a:t>
            </a:r>
          </a:p>
          <a:p>
            <a:pPr eaLnBrk="1" hangingPunct="1">
              <a:lnSpc>
                <a:spcPct val="80000"/>
              </a:lnSpc>
            </a:pPr>
            <a:r>
              <a:rPr lang="en-US" dirty="0"/>
              <a:t>Comments in HTML</a:t>
            </a:r>
          </a:p>
          <a:p>
            <a:pPr lvl="1" eaLnBrk="1" hangingPunct="1">
              <a:lnSpc>
                <a:spcPct val="80000"/>
              </a:lnSpc>
            </a:pPr>
            <a:r>
              <a:rPr lang="en-US" dirty="0"/>
              <a:t>&lt;!-- This is a comment --&gt; is a comment and it will be ignored by the browser (Notes for programmers).</a:t>
            </a:r>
          </a:p>
          <a:p>
            <a:pPr lvl="1" eaLnBrk="1" hangingPunct="1">
              <a:lnSpc>
                <a:spcPct val="80000"/>
              </a:lnSpc>
              <a:buFontTx/>
              <a:buNone/>
            </a:pPr>
            <a:r>
              <a:rPr lang="en-US" dirty="0">
                <a:sym typeface="Wingdings" pitchFamily="2" charset="2"/>
              </a:rPr>
              <a:t> </a:t>
            </a:r>
            <a:endParaRPr lang="en-US" dirty="0"/>
          </a:p>
        </p:txBody>
      </p:sp>
    </p:spTree>
    <p:extLst>
      <p:ext uri="{BB962C8B-B14F-4D97-AF65-F5344CB8AC3E}">
        <p14:creationId xmlns:p14="http://schemas.microsoft.com/office/powerpoint/2010/main" val="22679537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TotalTime>
  <Words>1404</Words>
  <Application>Microsoft Office PowerPoint</Application>
  <PresentationFormat>Widescreen</PresentationFormat>
  <Paragraphs>298</Paragraphs>
  <Slides>47</Slides>
  <Notes>31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47</vt:i4>
      </vt:variant>
    </vt:vector>
  </HeadingPairs>
  <TitlesOfParts>
    <vt:vector size="53" baseType="lpstr">
      <vt:lpstr>宋体</vt:lpstr>
      <vt:lpstr>Arial</vt:lpstr>
      <vt:lpstr>Calibri</vt:lpstr>
      <vt:lpstr>Calibri Light</vt:lpstr>
      <vt:lpstr>Wingdings</vt:lpstr>
      <vt:lpstr>Office Theme</vt:lpstr>
      <vt:lpstr>CS105 Introduction to  Computer Concepts  HTML</vt:lpstr>
      <vt:lpstr>A browser retrieving a Web page</vt:lpstr>
      <vt:lpstr>Static vs. Dynamic web page</vt:lpstr>
      <vt:lpstr>HTML</vt:lpstr>
      <vt:lpstr>A marked-up document</vt:lpstr>
      <vt:lpstr>What is an HTML file</vt:lpstr>
      <vt:lpstr>HTML Elements</vt:lpstr>
      <vt:lpstr>HTML Elements</vt:lpstr>
      <vt:lpstr>HTML Elements</vt:lpstr>
      <vt:lpstr>Example</vt:lpstr>
      <vt:lpstr>Page Structure</vt:lpstr>
      <vt:lpstr>Page Structure</vt:lpstr>
      <vt:lpstr>Try HTML</vt:lpstr>
      <vt:lpstr>HTML Links</vt:lpstr>
      <vt:lpstr>HTML Links</vt:lpstr>
      <vt:lpstr>HTML Images</vt:lpstr>
      <vt:lpstr>HTML Images</vt:lpstr>
      <vt:lpstr>HTML Tables</vt:lpstr>
      <vt:lpstr>Tables and Border</vt:lpstr>
      <vt:lpstr>Table and Heading</vt:lpstr>
      <vt:lpstr>Example</vt:lpstr>
      <vt:lpstr>HTML Tables</vt:lpstr>
      <vt:lpstr>HTML Tables</vt:lpstr>
      <vt:lpstr>Example</vt:lpstr>
      <vt:lpstr>HTML Tables</vt:lpstr>
      <vt:lpstr>HTML Tables</vt:lpstr>
      <vt:lpstr>Example</vt:lpstr>
      <vt:lpstr>HTML Lists</vt:lpstr>
      <vt:lpstr>Example</vt:lpstr>
      <vt:lpstr>PowerPoint Presentation</vt:lpstr>
      <vt:lpstr>HTML Lists</vt:lpstr>
      <vt:lpstr>Example</vt:lpstr>
      <vt:lpstr>HTML Lists</vt:lpstr>
      <vt:lpstr>Example</vt:lpstr>
      <vt:lpstr>HTML Lists</vt:lpstr>
      <vt:lpstr>Example</vt:lpstr>
      <vt:lpstr>HTML Lists</vt:lpstr>
      <vt:lpstr>Example</vt:lpstr>
      <vt:lpstr>HTML Frames</vt:lpstr>
      <vt:lpstr>Example</vt:lpstr>
      <vt:lpstr>HTML Frames</vt:lpstr>
      <vt:lpstr>Example</vt:lpstr>
      <vt:lpstr>HTML Frames</vt:lpstr>
      <vt:lpstr>HTML Background</vt:lpstr>
      <vt:lpstr>HTML Background</vt:lpstr>
      <vt:lpstr>Example</vt:lpstr>
      <vt:lpstr>Reference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CS105 Introduction to  Computer Concepts  HTML</dc:title>
  <dc:creator>Yang Mu</dc:creator>
  <cp:lastModifiedBy>Yang Mu</cp:lastModifiedBy>
  <cp:revision>33</cp:revision>
  <dcterms:created xsi:type="dcterms:W3CDTF">2014-04-15T15:37:16Z</dcterms:created>
  <dcterms:modified xsi:type="dcterms:W3CDTF">2014-04-16T21:16:43Z</dcterms:modified>
</cp:coreProperties>
</file>