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84" r:id="rId2"/>
    <p:sldId id="287" r:id="rId3"/>
    <p:sldId id="288" r:id="rId4"/>
    <p:sldId id="289" r:id="rId5"/>
    <p:sldId id="290" r:id="rId6"/>
    <p:sldId id="257" r:id="rId7"/>
    <p:sldId id="291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32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4649A-4C1F-4ACA-A30E-973E2870C0CA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B157E-5D00-4B96-9F97-40E3DE1DA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F24B-1E7B-4D41-A71E-92C73FBBF10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3255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7402289-AF13-4768-8662-DD1634BF8AC7}" type="slidenum">
              <a:rPr lang="en-US"/>
              <a:pPr eaLnBrk="1" hangingPunct="1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1665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5035CD6-02F5-49AE-8211-E013C2986CE7}" type="slidenum">
              <a:rPr lang="en-US"/>
              <a:pPr eaLnBrk="1" hangingPunct="1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535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CC2D872-A05E-4014-AA57-2A9D5524978A}" type="slidenum">
              <a:rPr lang="en-US"/>
              <a:pPr eaLnBrk="1" hangingPunct="1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858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E5D2CDD-A819-4C51-B120-FAE948624CBE}" type="slidenum">
              <a:rPr lang="en-US"/>
              <a:pPr eaLnBrk="1" hangingPunct="1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3448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11D4A7D-E3B8-45BB-BCCB-9CA22FFCE906}" type="slidenum">
              <a:rPr lang="en-US"/>
              <a:pPr eaLnBrk="1" hangingPunct="1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6140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CBB3EC6-D774-48C6-B43A-29A14FE989C3}" type="slidenum">
              <a:rPr lang="en-US"/>
              <a:pPr eaLnBrk="1" hangingPunct="1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8543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BD05A87-41CD-4583-97B4-D0720120A715}" type="slidenum">
              <a:rPr lang="en-US"/>
              <a:pPr eaLnBrk="1" hangingPunct="1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1570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48B7B24-6848-45F2-8F51-11D411267DAF}" type="slidenum">
              <a:rPr lang="en-US"/>
              <a:pPr eaLnBrk="1" hangingPunct="1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353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6BF9EAB-F997-4291-82F9-017807B1F996}" type="slidenum">
              <a:rPr lang="en-US"/>
              <a:pPr eaLnBrk="1" hangingPunct="1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8968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44C8688-A287-4106-A1A3-3CCC1CFDA491}" type="slidenum">
              <a:rPr lang="en-US"/>
              <a:pPr eaLnBrk="1" hangingPunct="1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8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B722CAE-5502-49CC-AACD-AF2EAC6A2782}" type="slidenum">
              <a:rPr lang="en-US"/>
              <a:pPr eaLnBrk="1" hangingPunct="1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233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F5BACE8-473B-41E3-81EB-4D309EFFAB75}" type="slidenum">
              <a:rPr lang="en-US"/>
              <a:pPr eaLnBrk="1" hangingPunct="1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6002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0A64848-75AA-4E90-8C38-FF451F46CF96}" type="slidenum">
              <a:rPr lang="en-US"/>
              <a:pPr eaLnBrk="1" hangingPunct="1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3793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14FA155-4692-48D2-BEA8-2D56D3E0F106}" type="slidenum">
              <a:rPr lang="en-US"/>
              <a:pPr eaLnBrk="1" hangingPunct="1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422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873AA27-E250-4C13-983C-C78ECA7E56BA}" type="slidenum">
              <a:rPr lang="en-US"/>
              <a:pPr eaLnBrk="1" hangingPunct="1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550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F3A19FE-A431-441D-8411-6864895E2296}" type="slidenum">
              <a:rPr lang="en-US"/>
              <a:pPr eaLnBrk="1" hangingPunct="1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529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117040B-2AB5-4F37-8D50-D033D9F1DAFA}" type="slidenum">
              <a:rPr lang="en-US"/>
              <a:pPr eaLnBrk="1" hangingPunct="1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443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40C5F4B-4DFF-4D2F-8907-463838D17B2C}" type="slidenum">
              <a:rPr lang="en-US"/>
              <a:pPr eaLnBrk="1" hangingPunct="1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037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0675805-43F0-4731-A35A-054DAC9432E7}" type="slidenum">
              <a:rPr lang="en-US"/>
              <a:pPr eaLnBrk="1" hangingPunct="1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106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A4F877F-6C84-4A45-9D8C-FFB85C2BA17E}" type="slidenum">
              <a:rPr lang="en-US"/>
              <a:pPr eaLnBrk="1" hangingPunct="1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25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7148184-34D0-4272-88CC-C3D6F0156472}" type="slidenum">
              <a:rPr lang="en-US"/>
              <a:pPr eaLnBrk="1" hangingPunct="1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39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0F8A41F-1D99-4BA5-A673-22FBFE0BA34F}" type="slidenum">
              <a:rPr lang="en-US"/>
              <a:pPr eaLnBrk="1" hangingPunct="1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5735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D27F2AF-7576-4900-BA33-8645F332E59E}" type="slidenum">
              <a:rPr lang="en-US"/>
              <a:pPr eaLnBrk="1" hangingPunct="1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949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511B1BB-21E6-4F9D-8A29-4C82A9DEC2B1}" type="slidenum">
              <a:rPr lang="en-US"/>
              <a:pPr eaLnBrk="1" hangingPunct="1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449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8CC895C-0C1A-43FD-A4EB-6D83A6FAB383}" type="slidenum">
              <a:rPr lang="en-US"/>
              <a:pPr eaLnBrk="1" hangingPunct="1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24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3B8F-513E-4846-81BC-EDEA962D8887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8AA96-8A1B-4E23-9330-B465B6EE1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3B8F-513E-4846-81BC-EDEA962D8887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8AA96-8A1B-4E23-9330-B465B6EE1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851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3B8F-513E-4846-81BC-EDEA962D8887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8AA96-8A1B-4E23-9330-B465B6EE1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16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3B8F-513E-4846-81BC-EDEA962D8887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8AA96-8A1B-4E23-9330-B465B6EE1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5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3B8F-513E-4846-81BC-EDEA962D8887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8AA96-8A1B-4E23-9330-B465B6EE1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3B8F-513E-4846-81BC-EDEA962D8887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8AA96-8A1B-4E23-9330-B465B6EE1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711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3B8F-513E-4846-81BC-EDEA962D8887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8AA96-8A1B-4E23-9330-B465B6EE1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984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3B8F-513E-4846-81BC-EDEA962D8887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8AA96-8A1B-4E23-9330-B465B6EE1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33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3B8F-513E-4846-81BC-EDEA962D8887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8AA96-8A1B-4E23-9330-B465B6EE1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04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3B8F-513E-4846-81BC-EDEA962D8887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8AA96-8A1B-4E23-9330-B465B6EE1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0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3B8F-513E-4846-81BC-EDEA962D8887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8AA96-8A1B-4E23-9330-B465B6EE1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98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63B8F-513E-4846-81BC-EDEA962D8887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8AA96-8A1B-4E23-9330-B465B6EE1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551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szengarden.com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ebmonkey.wired.com/webmonkey/reference/stylesheet_guide" TargetMode="External"/><Relationship Id="rId5" Type="http://schemas.openxmlformats.org/officeDocument/2006/relationships/hyperlink" Target="http://css.maxdesign.com.au/" TargetMode="External"/><Relationship Id="rId4" Type="http://schemas.openxmlformats.org/officeDocument/2006/relationships/hyperlink" Target="http://www.w3.org/Style/CS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Team: at most 3 members</a:t>
            </a:r>
            <a:endParaRPr lang="en-US" dirty="0" smtClean="0"/>
          </a:p>
          <a:p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Presentation: 10-20 minutes/team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REQUIREMENTS: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 All class members </a:t>
            </a:r>
            <a:r>
              <a:rPr lang="en-US" b="1" u="sng" dirty="0" smtClean="0">
                <a:solidFill>
                  <a:srgbClr val="000000"/>
                </a:solidFill>
                <a:latin typeface="Arial" panose="020B0604020202020204" pitchFamily="34" charset="0"/>
              </a:rPr>
              <a:t>MUST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 attend the presentations, otherwise (-5%) of total grade!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75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Cascade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/>
              <a:t>The power of CSS is found in the “cascade” which is the combination of the browser’s default styles, external style sheets, embedded, inline, and even user-defined styles.</a:t>
            </a:r>
          </a:p>
          <a:p>
            <a:r>
              <a:rPr lang="en-US" sz="2000"/>
              <a:t>The cascade sets priorities on the individual styles which effects inheritance.</a:t>
            </a:r>
          </a:p>
        </p:txBody>
      </p:sp>
      <p:pic>
        <p:nvPicPr>
          <p:cNvPr id="5124" name="Content Placeholder 4" descr="sheets_cascade.gif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91339" y="2138364"/>
            <a:ext cx="2867025" cy="3876675"/>
          </a:xfrm>
        </p:spPr>
      </p:pic>
    </p:spTree>
    <p:extLst>
      <p:ext uri="{BB962C8B-B14F-4D97-AF65-F5344CB8AC3E}">
        <p14:creationId xmlns:p14="http://schemas.microsoft.com/office/powerpoint/2010/main" val="220341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CSS Inheritance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Allows elements to “inherit” styles from parent elements.</a:t>
            </a:r>
          </a:p>
          <a:p>
            <a:pPr>
              <a:defRPr/>
            </a:pPr>
            <a:r>
              <a:rPr lang="en-US" dirty="0" smtClean="0"/>
              <a:t>Helpful in reducing the amount of CSS to set styles for child elements.</a:t>
            </a:r>
          </a:p>
          <a:p>
            <a:pPr>
              <a:defRPr/>
            </a:pPr>
            <a:r>
              <a:rPr lang="en-US" dirty="0" smtClean="0"/>
              <a:t>Unless a more specific style is set on a child element, the element looks to the parent element for its styles.</a:t>
            </a:r>
          </a:p>
          <a:p>
            <a:pPr>
              <a:defRPr/>
            </a:pPr>
            <a:r>
              <a:rPr lang="en-US" dirty="0" smtClean="0"/>
              <a:t>Each style has a numeric specificity value that is given based on its selector.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73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Style Sheets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Inline Styles</a:t>
            </a:r>
          </a:p>
          <a:p>
            <a:pPr lvl="1">
              <a:buFontTx/>
              <a:buNone/>
              <a:defRPr/>
            </a:pPr>
            <a:r>
              <a:rPr lang="en-US" dirty="0"/>
              <a:t>&lt;p style=“font-size: 12px”&gt;Inline Style Example&lt;/p&gt;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Embedded </a:t>
            </a:r>
            <a:r>
              <a:rPr lang="en-US" dirty="0"/>
              <a:t>Styles</a:t>
            </a:r>
          </a:p>
          <a:p>
            <a:pPr lvl="1">
              <a:buFontTx/>
              <a:buNone/>
              <a:defRPr/>
            </a:pPr>
            <a:r>
              <a:rPr lang="en-US" dirty="0"/>
              <a:t>&lt;style type=“text/</a:t>
            </a:r>
            <a:r>
              <a:rPr lang="en-US" dirty="0" err="1"/>
              <a:t>css</a:t>
            </a:r>
            <a:r>
              <a:rPr lang="en-US" dirty="0"/>
              <a:t>”&gt;</a:t>
            </a:r>
          </a:p>
          <a:p>
            <a:pPr lvl="1">
              <a:buFontTx/>
              <a:buNone/>
              <a:defRPr/>
            </a:pPr>
            <a:r>
              <a:rPr lang="en-US" dirty="0"/>
              <a:t>body {</a:t>
            </a:r>
            <a:r>
              <a:rPr lang="en-US" dirty="0" err="1"/>
              <a:t>background-color:yellow</a:t>
            </a:r>
            <a:r>
              <a:rPr lang="en-US" dirty="0"/>
              <a:t>;}</a:t>
            </a:r>
          </a:p>
          <a:p>
            <a:pPr lvl="1">
              <a:buFontTx/>
              <a:buNone/>
              <a:defRPr/>
            </a:pPr>
            <a:r>
              <a:rPr lang="en-US" dirty="0"/>
              <a:t>p {</a:t>
            </a:r>
            <a:r>
              <a:rPr lang="en-US" dirty="0" err="1"/>
              <a:t>color:blue</a:t>
            </a:r>
            <a:r>
              <a:rPr lang="en-US" dirty="0"/>
              <a:t>;}</a:t>
            </a:r>
          </a:p>
          <a:p>
            <a:pPr lvl="1">
              <a:buFontTx/>
              <a:buNone/>
              <a:defRPr/>
            </a:pPr>
            <a:r>
              <a:rPr lang="en-US" dirty="0"/>
              <a:t>&lt;/style&gt;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External </a:t>
            </a:r>
            <a:r>
              <a:rPr lang="en-US" dirty="0" smtClean="0"/>
              <a:t>Style Sheet</a:t>
            </a:r>
          </a:p>
          <a:p>
            <a:pPr lvl="1">
              <a:buFontTx/>
              <a:buNone/>
              <a:defRPr/>
            </a:pPr>
            <a:r>
              <a:rPr lang="en-US" sz="2200" dirty="0">
                <a:latin typeface="Consolas" pitchFamily="49" charset="0"/>
                <a:cs typeface="Courier New" pitchFamily="49" charset="0"/>
              </a:rPr>
              <a:t>&lt;link </a:t>
            </a:r>
            <a:r>
              <a:rPr lang="en-US" sz="2200" dirty="0" err="1">
                <a:latin typeface="Consolas" pitchFamily="49" charset="0"/>
                <a:cs typeface="Courier New" pitchFamily="49" charset="0"/>
              </a:rPr>
              <a:t>href</a:t>
            </a:r>
            <a:r>
              <a:rPr lang="en-US" sz="2200" dirty="0">
                <a:latin typeface="Consolas" pitchFamily="49" charset="0"/>
                <a:cs typeface="Courier New" pitchFamily="49" charset="0"/>
              </a:rPr>
              <a:t>=“</a:t>
            </a:r>
            <a:r>
              <a:rPr lang="en-US" sz="2200" dirty="0" err="1">
                <a:latin typeface="Consolas" pitchFamily="49" charset="0"/>
                <a:cs typeface="Courier New" pitchFamily="49" charset="0"/>
              </a:rPr>
              <a:t>stylesheet</a:t>
            </a:r>
            <a:r>
              <a:rPr lang="en-US" sz="2200" dirty="0">
                <a:latin typeface="Consolas" pitchFamily="49" charset="0"/>
                <a:cs typeface="Courier New" pitchFamily="49" charset="0"/>
              </a:rPr>
              <a:t>” type=“text/</a:t>
            </a:r>
            <a:r>
              <a:rPr lang="en-US" sz="2200" dirty="0" err="1">
                <a:latin typeface="Consolas" pitchFamily="49" charset="0"/>
                <a:cs typeface="Courier New" pitchFamily="49" charset="0"/>
              </a:rPr>
              <a:t>css</a:t>
            </a:r>
            <a:r>
              <a:rPr lang="en-US" sz="2200" dirty="0">
                <a:latin typeface="Consolas" pitchFamily="49" charset="0"/>
                <a:cs typeface="Courier New" pitchFamily="49" charset="0"/>
              </a:rPr>
              <a:t>” </a:t>
            </a:r>
            <a:r>
              <a:rPr lang="en-US" sz="2200" dirty="0" err="1">
                <a:latin typeface="Consolas" pitchFamily="49" charset="0"/>
                <a:cs typeface="Courier New" pitchFamily="49" charset="0"/>
              </a:rPr>
              <a:t>href</a:t>
            </a:r>
            <a:r>
              <a:rPr lang="en-US" sz="2200" dirty="0">
                <a:latin typeface="Consolas" pitchFamily="49" charset="0"/>
                <a:cs typeface="Courier New" pitchFamily="49" charset="0"/>
              </a:rPr>
              <a:t>=“location.css” /&gt;</a:t>
            </a:r>
          </a:p>
          <a:p>
            <a:pPr lvl="1">
              <a:defRPr/>
            </a:pPr>
            <a:r>
              <a:rPr lang="en-US" dirty="0" smtClean="0"/>
              <a:t>Preferred method.</a:t>
            </a:r>
          </a:p>
          <a:p>
            <a:pPr lvl="1">
              <a:defRPr/>
            </a:pPr>
            <a:endParaRPr lang="en-US" dirty="0" smtClean="0"/>
          </a:p>
          <a:p>
            <a:pPr lvl="1">
              <a:buFontTx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33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CSS Syntax</a:t>
            </a:r>
          </a:p>
        </p:txBody>
      </p:sp>
      <p:sp>
        <p:nvSpPr>
          <p:cNvPr id="819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selector/element {</a:t>
            </a:r>
          </a:p>
          <a:p>
            <a:pPr>
              <a:buFontTx/>
              <a:buNone/>
            </a:pPr>
            <a:r>
              <a:rPr lang="en-US" dirty="0" smtClean="0"/>
              <a:t>  property: value;</a:t>
            </a:r>
          </a:p>
          <a:p>
            <a:pPr>
              <a:buFontTx/>
              <a:buNone/>
            </a:pPr>
            <a:r>
              <a:rPr lang="en-US" dirty="0" smtClean="0"/>
              <a:t>}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The selector can either be a grouping of elements, an </a:t>
            </a:r>
            <a:r>
              <a:rPr lang="en-US" dirty="0" err="1" smtClean="0"/>
              <a:t>indentifier</a:t>
            </a:r>
            <a:r>
              <a:rPr lang="en-US" dirty="0" smtClean="0"/>
              <a:t>, class, or single XHTML element (body, div,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2997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 (Element) Selector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Specify the style(s) for a single XHTML element.</a:t>
            </a:r>
          </a:p>
          <a:p>
            <a:pPr>
              <a:buFontTx/>
              <a:buNone/>
            </a:pPr>
            <a:endParaRPr lang="en-US" dirty="0" smtClean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nsolas" pitchFamily="49" charset="0"/>
                <a:cs typeface="Courier New" pitchFamily="49" charset="0"/>
              </a:rPr>
              <a:t>body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nsolas" pitchFamily="49" charset="0"/>
                <a:cs typeface="Courier New" pitchFamily="49" charset="0"/>
              </a:rPr>
              <a:t> margin: 0;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nsolas" pitchFamily="49" charset="0"/>
                <a:cs typeface="Courier New" pitchFamily="49" charset="0"/>
              </a:rPr>
              <a:t> padding: 0;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nsolas" pitchFamily="49" charset="0"/>
                <a:cs typeface="Courier New" pitchFamily="49" charset="0"/>
              </a:rPr>
              <a:t> border-top: 1px solid #ff0;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nsolas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6215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Grouping Elements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Allows you to specify a single style for multiple elements at one time.</a:t>
            </a:r>
          </a:p>
          <a:p>
            <a:pPr>
              <a:buFontTx/>
              <a:buNone/>
            </a:pPr>
            <a:endParaRPr lang="en-US" smtClean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latin typeface="Consolas" pitchFamily="49" charset="0"/>
                <a:cs typeface="Courier New" pitchFamily="49" charset="0"/>
              </a:rPr>
              <a:t>h1, h2, h3, h4, h5, h6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latin typeface="Consolas" pitchFamily="49" charset="0"/>
                <a:cs typeface="Courier New" pitchFamily="49" charset="0"/>
              </a:rPr>
              <a:t>  font-family: “Trebuchet MS”, sans-serif;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latin typeface="Consolas" pitchFamily="49" charset="0"/>
                <a:cs typeface="Courier New" pitchFamily="49" charset="0"/>
              </a:rPr>
              <a:t>}</a:t>
            </a:r>
          </a:p>
          <a:p>
            <a:pPr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5962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Class Selector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latin typeface="Consolas" pitchFamily="49" charset="0"/>
                <a:cs typeface="Courier New" pitchFamily="49" charset="0"/>
              </a:rPr>
              <a:t>&lt;p class=“intro”&gt;This is my introduction text&lt;/p&gt;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2000">
              <a:latin typeface="Consolas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latin typeface="Consolas" pitchFamily="49" charset="0"/>
                <a:cs typeface="Courier New" pitchFamily="49" charset="0"/>
              </a:rPr>
              <a:t>.intro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latin typeface="Consolas" pitchFamily="49" charset="0"/>
                <a:cs typeface="Courier New" pitchFamily="49" charset="0"/>
              </a:rPr>
              <a:t>  font: 12px verdana, sans-serif;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latin typeface="Consolas" pitchFamily="49" charset="0"/>
                <a:cs typeface="Courier New" pitchFamily="49" charset="0"/>
              </a:rPr>
              <a:t>  margin: 10px;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latin typeface="Consolas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1181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Identifier Selector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latin typeface="Consolas" pitchFamily="49" charset="0"/>
                <a:cs typeface="Courier New" pitchFamily="49" charset="0"/>
              </a:rPr>
              <a:t>&lt;p id=“intro”&gt; This is my introduction text&lt;/p&gt;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2000">
              <a:latin typeface="Consolas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latin typeface="Consolas" pitchFamily="49" charset="0"/>
                <a:cs typeface="Courier New" pitchFamily="49" charset="0"/>
              </a:rPr>
              <a:t>#intro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latin typeface="Consolas" pitchFamily="49" charset="0"/>
                <a:cs typeface="Courier New" pitchFamily="49" charset="0"/>
              </a:rPr>
              <a:t>   border-bottom: 2px dashed #fff;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latin typeface="Consolas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9379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CSS Selectors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Identifier or class?  What’s the difference?</a:t>
            </a:r>
          </a:p>
          <a:p>
            <a:pPr lvl="1"/>
            <a:r>
              <a:rPr lang="en-US" smtClean="0"/>
              <a:t>An identifier is specified only once on a page and has a higher inheritance specificity than a class.</a:t>
            </a:r>
          </a:p>
          <a:p>
            <a:pPr lvl="1"/>
            <a:r>
              <a:rPr lang="en-US" smtClean="0"/>
              <a:t>A class is reusable as many times as needed in a page.</a:t>
            </a:r>
          </a:p>
          <a:p>
            <a:pPr lvl="1"/>
            <a:r>
              <a:rPr lang="en-US" smtClean="0"/>
              <a:t>Use identifiers for main sections and sub-sections of your document.</a:t>
            </a:r>
          </a:p>
        </p:txBody>
      </p:sp>
    </p:spTree>
    <p:extLst>
      <p:ext uri="{BB962C8B-B14F-4D97-AF65-F5344CB8AC3E}">
        <p14:creationId xmlns:p14="http://schemas.microsoft.com/office/powerpoint/2010/main" val="88493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Box Model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/>
              <a:t>Every element in the DOM (Document Object Model) has a conceptual “box” for presentation.</a:t>
            </a:r>
          </a:p>
          <a:p>
            <a:r>
              <a:rPr lang="en-US" sz="2400"/>
              <a:t>The box consists of margin, padding, border, content (width, height), and offset (top, left)</a:t>
            </a:r>
          </a:p>
        </p:txBody>
      </p:sp>
      <p:pic>
        <p:nvPicPr>
          <p:cNvPr id="15364" name="Content Placeholder 4" descr="css_0702.gif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38900" y="2738439"/>
            <a:ext cx="3771900" cy="2676525"/>
          </a:xfrm>
        </p:spPr>
      </p:pic>
    </p:spTree>
    <p:extLst>
      <p:ext uri="{BB962C8B-B14F-4D97-AF65-F5344CB8AC3E}">
        <p14:creationId xmlns:p14="http://schemas.microsoft.com/office/powerpoint/2010/main" val="392006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Design a website and use a presentation slides to show: </a:t>
            </a:r>
          </a:p>
          <a:p>
            <a:pPr lvl="1"/>
            <a:r>
              <a:rPr lang="en-US" dirty="0" smtClean="0"/>
              <a:t>1. what is the function of this website?</a:t>
            </a:r>
          </a:p>
          <a:p>
            <a:pPr lvl="1"/>
            <a:r>
              <a:rPr lang="en-US" dirty="0" smtClean="0"/>
              <a:t>2. why you want to design this website?</a:t>
            </a:r>
          </a:p>
          <a:p>
            <a:pPr lvl="1"/>
            <a:r>
              <a:rPr lang="en-US" dirty="0" smtClean="0"/>
              <a:t>3. what are the targeting users?</a:t>
            </a:r>
          </a:p>
          <a:p>
            <a:pPr lvl="1"/>
            <a:r>
              <a:rPr lang="en-US" dirty="0" smtClean="0"/>
              <a:t>4. what are the specialties of your website?</a:t>
            </a:r>
          </a:p>
          <a:p>
            <a:pPr lvl="1"/>
            <a:r>
              <a:rPr lang="en-US" dirty="0" smtClean="0"/>
              <a:t>5. etc.</a:t>
            </a:r>
          </a:p>
        </p:txBody>
      </p:sp>
    </p:spTree>
    <p:extLst>
      <p:ext uri="{BB962C8B-B14F-4D97-AF65-F5344CB8AC3E}">
        <p14:creationId xmlns:p14="http://schemas.microsoft.com/office/powerpoint/2010/main" val="341976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CSS and Semantic Web</a:t>
            </a:r>
          </a:p>
        </p:txBody>
      </p:sp>
      <p:sp>
        <p:nvSpPr>
          <p:cNvPr id="16387" name="Content Placeholder 5"/>
          <p:cNvSpPr>
            <a:spLocks noGrp="1"/>
          </p:cNvSpPr>
          <p:nvPr>
            <p:ph idx="1"/>
          </p:nvPr>
        </p:nvSpPr>
        <p:spPr>
          <a:xfrm>
            <a:off x="1935866" y="2057400"/>
            <a:ext cx="7696200" cy="3753091"/>
          </a:xfrm>
        </p:spPr>
        <p:txBody>
          <a:bodyPr/>
          <a:lstStyle/>
          <a:p>
            <a:r>
              <a:rPr lang="en-US" sz="2400" dirty="0"/>
              <a:t>CSS aids in increasing the semantic value of the web content.</a:t>
            </a:r>
          </a:p>
          <a:p>
            <a:r>
              <a:rPr lang="en-US" sz="2400" dirty="0"/>
              <a:t>Increasing the semantic value of content aids in accessibility, and it is integral in the move away from (X)HTML to XML driven applications.</a:t>
            </a:r>
          </a:p>
          <a:p>
            <a:r>
              <a:rPr lang="en-US" sz="2400" dirty="0"/>
              <a:t>An example would be using an unordered list for navigation instead of a table.</a:t>
            </a:r>
          </a:p>
          <a:p>
            <a:pPr lvl="1"/>
            <a:r>
              <a:rPr lang="en-US" sz="2000" dirty="0"/>
              <a:t>Navigation is truly a “list” of information and not tabular data.</a:t>
            </a:r>
          </a:p>
        </p:txBody>
      </p:sp>
    </p:spTree>
    <p:extLst>
      <p:ext uri="{BB962C8B-B14F-4D97-AF65-F5344CB8AC3E}">
        <p14:creationId xmlns:p14="http://schemas.microsoft.com/office/powerpoint/2010/main" val="361539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CSS Browser Acceptance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The advent of modern browsers (IE 5.5+, Firefox 1.5+, Safari 2+, Opera) has eliminated the fear of effectively utilizing CSS.</a:t>
            </a:r>
          </a:p>
          <a:p>
            <a:pPr>
              <a:defRPr/>
            </a:pPr>
            <a:r>
              <a:rPr lang="en-US" dirty="0" smtClean="0"/>
              <a:t>There remain certain selectors and attributes that vary in browser acceptance, but IE7, FF 2, Safari 3 all accept the CSS 2.1 specification.</a:t>
            </a:r>
          </a:p>
          <a:p>
            <a:pPr>
              <a:defRPr/>
            </a:pPr>
            <a:r>
              <a:rPr lang="en-US" dirty="0" smtClean="0"/>
              <a:t>There no longer remains any excuse not to utilize CSS in your application.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75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CSS Fonts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Font-family</a:t>
            </a:r>
          </a:p>
          <a:p>
            <a:r>
              <a:rPr lang="en-US" smtClean="0"/>
              <a:t>Font-weight</a:t>
            </a:r>
          </a:p>
          <a:p>
            <a:r>
              <a:rPr lang="en-US" smtClean="0"/>
              <a:t>Font-style</a:t>
            </a:r>
          </a:p>
          <a:p>
            <a:r>
              <a:rPr lang="en-US" smtClean="0"/>
              <a:t>Font-size</a:t>
            </a:r>
          </a:p>
        </p:txBody>
      </p:sp>
    </p:spTree>
    <p:extLst>
      <p:ext uri="{BB962C8B-B14F-4D97-AF65-F5344CB8AC3E}">
        <p14:creationId xmlns:p14="http://schemas.microsoft.com/office/powerpoint/2010/main" val="178442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CSS Units &amp; Colors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Units</a:t>
            </a:r>
          </a:p>
          <a:p>
            <a:pPr lvl="1">
              <a:defRPr/>
            </a:pPr>
            <a:r>
              <a:rPr lang="en-US" dirty="0" smtClean="0"/>
              <a:t>%</a:t>
            </a:r>
          </a:p>
          <a:p>
            <a:pPr lvl="1">
              <a:defRPr/>
            </a:pPr>
            <a:r>
              <a:rPr lang="en-US" dirty="0" smtClean="0"/>
              <a:t>in</a:t>
            </a:r>
          </a:p>
          <a:p>
            <a:pPr lvl="1">
              <a:defRPr/>
            </a:pPr>
            <a:r>
              <a:rPr lang="en-US" dirty="0" smtClean="0"/>
              <a:t>cm</a:t>
            </a:r>
          </a:p>
          <a:p>
            <a:pPr lvl="1">
              <a:defRPr/>
            </a:pPr>
            <a:r>
              <a:rPr lang="en-US" dirty="0" smtClean="0"/>
              <a:t>mm</a:t>
            </a:r>
          </a:p>
          <a:p>
            <a:pPr lvl="1">
              <a:defRPr/>
            </a:pPr>
            <a:r>
              <a:rPr lang="en-US" b="1" dirty="0" err="1" smtClean="0"/>
              <a:t>em</a:t>
            </a:r>
            <a:endParaRPr lang="en-US" b="1" dirty="0" smtClean="0"/>
          </a:p>
          <a:p>
            <a:pPr lvl="1">
              <a:defRPr/>
            </a:pPr>
            <a:r>
              <a:rPr lang="en-US" b="1" dirty="0" err="1" smtClean="0"/>
              <a:t>px</a:t>
            </a:r>
            <a:r>
              <a:rPr lang="en-US" b="1" dirty="0" smtClean="0"/>
              <a:t> </a:t>
            </a:r>
          </a:p>
          <a:p>
            <a:pPr lvl="1">
              <a:defRPr/>
            </a:pPr>
            <a:r>
              <a:rPr lang="en-US" dirty="0" smtClean="0"/>
              <a:t>pt</a:t>
            </a:r>
          </a:p>
          <a:p>
            <a:pPr>
              <a:defRPr/>
            </a:pPr>
            <a:r>
              <a:rPr lang="en-US" dirty="0" smtClean="0"/>
              <a:t>Colors</a:t>
            </a:r>
          </a:p>
          <a:p>
            <a:pPr lvl="1">
              <a:defRPr/>
            </a:pPr>
            <a:r>
              <a:rPr lang="en-US" dirty="0" smtClean="0"/>
              <a:t>color name (red, etc)</a:t>
            </a:r>
          </a:p>
          <a:p>
            <a:pPr lvl="1">
              <a:defRPr/>
            </a:pPr>
            <a:r>
              <a:rPr lang="en-US" dirty="0" err="1" smtClean="0"/>
              <a:t>rgb</a:t>
            </a:r>
            <a:r>
              <a:rPr lang="en-US" dirty="0" smtClean="0"/>
              <a:t>(</a:t>
            </a:r>
            <a:r>
              <a:rPr lang="en-US" dirty="0" err="1" smtClean="0"/>
              <a:t>x,x,x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b="1" dirty="0" smtClean="0"/>
              <a:t>#</a:t>
            </a:r>
            <a:r>
              <a:rPr lang="en-US" b="1" dirty="0" err="1" smtClean="0"/>
              <a:t>rrggbb</a:t>
            </a:r>
            <a:r>
              <a:rPr lang="en-US" b="1" dirty="0" smtClean="0"/>
              <a:t> (HEX)</a:t>
            </a:r>
          </a:p>
          <a:p>
            <a:pPr lvl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09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CSS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Margin</a:t>
            </a:r>
          </a:p>
          <a:p>
            <a:pPr>
              <a:defRPr/>
            </a:pPr>
            <a:r>
              <a:rPr lang="en-US" dirty="0" smtClean="0"/>
              <a:t>Padding</a:t>
            </a:r>
          </a:p>
          <a:p>
            <a:pPr>
              <a:defRPr/>
            </a:pPr>
            <a:r>
              <a:rPr lang="en-US" dirty="0" smtClean="0"/>
              <a:t>Border</a:t>
            </a:r>
          </a:p>
          <a:p>
            <a:pPr>
              <a:defRPr/>
            </a:pPr>
            <a:r>
              <a:rPr lang="en-US" dirty="0" smtClean="0"/>
              <a:t>Z-index</a:t>
            </a:r>
          </a:p>
          <a:p>
            <a:pPr>
              <a:defRPr/>
            </a:pPr>
            <a:r>
              <a:rPr lang="en-US" dirty="0" smtClean="0"/>
              <a:t>Positioning</a:t>
            </a:r>
          </a:p>
          <a:p>
            <a:pPr>
              <a:defRPr/>
            </a:pPr>
            <a:r>
              <a:rPr lang="en-US" dirty="0" smtClean="0"/>
              <a:t>Width</a:t>
            </a:r>
          </a:p>
          <a:p>
            <a:pPr>
              <a:defRPr/>
            </a:pPr>
            <a:r>
              <a:rPr lang="en-US" dirty="0" smtClean="0"/>
              <a:t>Height</a:t>
            </a:r>
          </a:p>
          <a:p>
            <a:pPr>
              <a:defRPr/>
            </a:pPr>
            <a:r>
              <a:rPr lang="en-US" dirty="0" smtClean="0"/>
              <a:t>Float</a:t>
            </a:r>
          </a:p>
          <a:p>
            <a:pPr>
              <a:defRPr/>
            </a:pPr>
            <a:r>
              <a:rPr lang="en-US" dirty="0" smtClean="0"/>
              <a:t>Text-align</a:t>
            </a:r>
          </a:p>
          <a:p>
            <a:pPr>
              <a:defRPr/>
            </a:pPr>
            <a:r>
              <a:rPr lang="en-US" dirty="0" smtClean="0"/>
              <a:t>Vertical-align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63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CSS vs Table Layouts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Tables are designed only for tabular data and not for layout.</a:t>
            </a:r>
          </a:p>
          <a:p>
            <a:pPr lvl="1">
              <a:defRPr/>
            </a:pPr>
            <a:r>
              <a:rPr lang="en-US" dirty="0" smtClean="0"/>
              <a:t>Reduces semantic value of markup</a:t>
            </a:r>
          </a:p>
          <a:p>
            <a:pPr lvl="1">
              <a:defRPr/>
            </a:pPr>
            <a:r>
              <a:rPr lang="en-US" dirty="0" smtClean="0"/>
              <a:t>Makes updating difficult and impractical</a:t>
            </a:r>
          </a:p>
          <a:p>
            <a:pPr>
              <a:defRPr/>
            </a:pPr>
            <a:r>
              <a:rPr lang="en-US" dirty="0" smtClean="0"/>
              <a:t>CSS allows positioning that reduces overall markup size, form, and allows layout to be changed by only editing a </a:t>
            </a:r>
            <a:r>
              <a:rPr lang="en-US" dirty="0" err="1" smtClean="0"/>
              <a:t>stylesheet</a:t>
            </a:r>
            <a:r>
              <a:rPr lang="en-US" dirty="0" smtClean="0"/>
              <a:t>.</a:t>
            </a:r>
          </a:p>
          <a:p>
            <a:pPr>
              <a:defRPr/>
            </a:pPr>
            <a:r>
              <a:rPr lang="en-US" dirty="0" smtClean="0"/>
              <a:t>CSS layouts also improve accessibility, because screen readers turn off style sheets allowing only the content to remain.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32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CSS Text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Text-indent</a:t>
            </a:r>
          </a:p>
          <a:p>
            <a:r>
              <a:rPr lang="en-US" smtClean="0"/>
              <a:t>Text-align</a:t>
            </a:r>
          </a:p>
          <a:p>
            <a:r>
              <a:rPr lang="en-US" smtClean="0"/>
              <a:t>Text-decoration</a:t>
            </a:r>
          </a:p>
          <a:p>
            <a:r>
              <a:rPr lang="en-US" smtClean="0"/>
              <a:t>Letter-spacing</a:t>
            </a:r>
          </a:p>
          <a:p>
            <a:r>
              <a:rPr lang="en-US" smtClean="0"/>
              <a:t>Text-transform</a:t>
            </a:r>
          </a:p>
          <a:p>
            <a:r>
              <a:rPr lang="en-US" smtClean="0"/>
              <a:t>Word-spacing</a:t>
            </a:r>
          </a:p>
          <a:p>
            <a:r>
              <a:rPr lang="en-US" smtClean="0"/>
              <a:t>White-space</a:t>
            </a:r>
          </a:p>
        </p:txBody>
      </p:sp>
    </p:spTree>
    <p:extLst>
      <p:ext uri="{BB962C8B-B14F-4D97-AF65-F5344CB8AC3E}">
        <p14:creationId xmlns:p14="http://schemas.microsoft.com/office/powerpoint/2010/main" val="282140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CSS Background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Background-color</a:t>
            </a:r>
          </a:p>
          <a:p>
            <a:r>
              <a:rPr lang="en-US" smtClean="0"/>
              <a:t>Background-image</a:t>
            </a:r>
          </a:p>
          <a:p>
            <a:r>
              <a:rPr lang="en-US" smtClean="0"/>
              <a:t>Background-position</a:t>
            </a:r>
          </a:p>
          <a:p>
            <a:r>
              <a:rPr lang="en-US" smtClean="0"/>
              <a:t>Background-repeat</a:t>
            </a:r>
          </a:p>
        </p:txBody>
      </p:sp>
    </p:spTree>
    <p:extLst>
      <p:ext uri="{BB962C8B-B14F-4D97-AF65-F5344CB8AC3E}">
        <p14:creationId xmlns:p14="http://schemas.microsoft.com/office/powerpoint/2010/main" val="47216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CSS Lists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List-style</a:t>
            </a:r>
          </a:p>
          <a:p>
            <a:r>
              <a:rPr lang="en-US" smtClean="0"/>
              <a:t>List-style-image</a:t>
            </a:r>
          </a:p>
          <a:p>
            <a:r>
              <a:rPr lang="en-US" smtClean="0"/>
              <a:t>List-style-position</a:t>
            </a:r>
          </a:p>
          <a:p>
            <a:r>
              <a:rPr lang="en-US" smtClean="0"/>
              <a:t>List-style-type</a:t>
            </a:r>
          </a:p>
        </p:txBody>
      </p:sp>
    </p:spTree>
    <p:extLst>
      <p:ext uri="{BB962C8B-B14F-4D97-AF65-F5344CB8AC3E}">
        <p14:creationId xmlns:p14="http://schemas.microsoft.com/office/powerpoint/2010/main" val="341932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CSS Shorthand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 smtClean="0"/>
              <a:t>Consolidates many styles into a single declaration.</a:t>
            </a:r>
          </a:p>
          <a:p>
            <a:pPr lvl="1">
              <a:buFontTx/>
              <a:buNone/>
              <a:defRPr/>
            </a:pPr>
            <a:endParaRPr lang="en-US" dirty="0" smtClean="0"/>
          </a:p>
          <a:p>
            <a:pPr lvl="1">
              <a:buFontTx/>
              <a:buNone/>
              <a:defRPr/>
            </a:pPr>
            <a:r>
              <a:rPr lang="en-US" sz="2900" dirty="0">
                <a:latin typeface="Consolas" pitchFamily="49" charset="0"/>
                <a:cs typeface="Courier New" pitchFamily="49" charset="0"/>
              </a:rPr>
              <a:t>font-family: </a:t>
            </a:r>
            <a:r>
              <a:rPr lang="en-US" sz="2900" dirty="0" err="1">
                <a:latin typeface="Consolas" pitchFamily="49" charset="0"/>
                <a:cs typeface="Courier New" pitchFamily="49" charset="0"/>
              </a:rPr>
              <a:t>verdana</a:t>
            </a:r>
            <a:r>
              <a:rPr lang="en-US" sz="2900" dirty="0">
                <a:latin typeface="Consolas" pitchFamily="49" charset="0"/>
                <a:cs typeface="Courier New" pitchFamily="49" charset="0"/>
              </a:rPr>
              <a:t>, sans-serif;</a:t>
            </a:r>
          </a:p>
          <a:p>
            <a:pPr lvl="1">
              <a:buFontTx/>
              <a:buNone/>
              <a:defRPr/>
            </a:pPr>
            <a:r>
              <a:rPr lang="en-US" sz="2900" dirty="0">
                <a:latin typeface="Consolas" pitchFamily="49" charset="0"/>
                <a:cs typeface="Courier New" pitchFamily="49" charset="0"/>
              </a:rPr>
              <a:t>font-weight: bold;</a:t>
            </a:r>
          </a:p>
          <a:p>
            <a:pPr lvl="1">
              <a:buFontTx/>
              <a:buNone/>
              <a:defRPr/>
            </a:pPr>
            <a:r>
              <a:rPr lang="en-US" sz="2900" dirty="0">
                <a:latin typeface="Consolas" pitchFamily="49" charset="0"/>
                <a:cs typeface="Courier New" pitchFamily="49" charset="0"/>
              </a:rPr>
              <a:t>font-size: 12px;</a:t>
            </a:r>
          </a:p>
          <a:p>
            <a:pPr lvl="1">
              <a:buFontTx/>
              <a:buNone/>
              <a:defRPr/>
            </a:pPr>
            <a:endParaRPr lang="en-US" sz="2900" dirty="0">
              <a:latin typeface="Consolas" pitchFamily="49" charset="0"/>
              <a:cs typeface="Courier New" pitchFamily="49" charset="0"/>
            </a:endParaRPr>
          </a:p>
          <a:p>
            <a:pPr lvl="1">
              <a:buFontTx/>
              <a:buNone/>
              <a:defRPr/>
            </a:pPr>
            <a:r>
              <a:rPr lang="en-US" sz="2900" dirty="0">
                <a:latin typeface="Consolas" pitchFamily="49" charset="0"/>
                <a:cs typeface="Courier New" pitchFamily="49" charset="0"/>
                <a:sym typeface="Wingdings" pitchFamily="2" charset="2"/>
              </a:rPr>
              <a:t> </a:t>
            </a:r>
            <a:r>
              <a:rPr lang="en-US" sz="2900" dirty="0">
                <a:latin typeface="Consolas" pitchFamily="49" charset="0"/>
                <a:cs typeface="Courier New" pitchFamily="49" charset="0"/>
              </a:rPr>
              <a:t>font: bold 12px </a:t>
            </a:r>
            <a:r>
              <a:rPr lang="en-US" sz="2900" dirty="0" err="1">
                <a:latin typeface="Consolas" pitchFamily="49" charset="0"/>
                <a:cs typeface="Courier New" pitchFamily="49" charset="0"/>
              </a:rPr>
              <a:t>verdana</a:t>
            </a:r>
            <a:r>
              <a:rPr lang="en-US" sz="2900" dirty="0">
                <a:latin typeface="Consolas" pitchFamily="49" charset="0"/>
                <a:cs typeface="Courier New" pitchFamily="49" charset="0"/>
              </a:rPr>
              <a:t>, sans-serif;</a:t>
            </a:r>
          </a:p>
          <a:p>
            <a:pPr lvl="1">
              <a:buFontTx/>
              <a:buNone/>
              <a:defRPr/>
            </a:pPr>
            <a:endParaRPr lang="en-US" sz="2900" dirty="0">
              <a:latin typeface="Consolas" pitchFamily="49" charset="0"/>
              <a:cs typeface="Courier New" pitchFamily="49" charset="0"/>
            </a:endParaRPr>
          </a:p>
          <a:p>
            <a:pPr lvl="1">
              <a:buFontTx/>
              <a:buNone/>
              <a:defRPr/>
            </a:pPr>
            <a:r>
              <a:rPr lang="en-US" sz="2900" dirty="0">
                <a:latin typeface="Consolas" pitchFamily="49" charset="0"/>
                <a:cs typeface="Courier New" pitchFamily="49" charset="0"/>
              </a:rPr>
              <a:t>padding-top: 5px;</a:t>
            </a:r>
          </a:p>
          <a:p>
            <a:pPr lvl="1">
              <a:buFontTx/>
              <a:buNone/>
              <a:defRPr/>
            </a:pPr>
            <a:r>
              <a:rPr lang="en-US" sz="2900" dirty="0">
                <a:latin typeface="Consolas" pitchFamily="49" charset="0"/>
                <a:cs typeface="Courier New" pitchFamily="49" charset="0"/>
              </a:rPr>
              <a:t>padding-right: 8px;</a:t>
            </a:r>
          </a:p>
          <a:p>
            <a:pPr lvl="1">
              <a:buFontTx/>
              <a:buNone/>
              <a:defRPr/>
            </a:pPr>
            <a:r>
              <a:rPr lang="en-US" sz="2900" dirty="0">
                <a:latin typeface="Consolas" pitchFamily="49" charset="0"/>
                <a:cs typeface="Courier New" pitchFamily="49" charset="0"/>
              </a:rPr>
              <a:t>padding-bottom: 5px;</a:t>
            </a:r>
          </a:p>
          <a:p>
            <a:pPr lvl="1">
              <a:buFontTx/>
              <a:buNone/>
              <a:defRPr/>
            </a:pPr>
            <a:r>
              <a:rPr lang="en-US" sz="2900" dirty="0">
                <a:latin typeface="Consolas" pitchFamily="49" charset="0"/>
                <a:cs typeface="Courier New" pitchFamily="49" charset="0"/>
              </a:rPr>
              <a:t>padding-left: 10px;</a:t>
            </a:r>
          </a:p>
          <a:p>
            <a:pPr lvl="1">
              <a:buFontTx/>
              <a:buNone/>
              <a:defRPr/>
            </a:pPr>
            <a:endParaRPr lang="en-US" sz="2900" dirty="0">
              <a:latin typeface="Consolas" pitchFamily="49" charset="0"/>
              <a:cs typeface="Courier New" pitchFamily="49" charset="0"/>
            </a:endParaRPr>
          </a:p>
          <a:p>
            <a:pPr lvl="1">
              <a:buFontTx/>
              <a:buNone/>
              <a:defRPr/>
            </a:pPr>
            <a:r>
              <a:rPr lang="en-US" sz="2900" dirty="0">
                <a:latin typeface="Consolas" pitchFamily="49" charset="0"/>
                <a:cs typeface="Courier New" pitchFamily="49" charset="0"/>
                <a:sym typeface="Wingdings" pitchFamily="2" charset="2"/>
              </a:rPr>
              <a:t> </a:t>
            </a:r>
            <a:r>
              <a:rPr lang="en-US" sz="2900" dirty="0">
                <a:latin typeface="Consolas" pitchFamily="49" charset="0"/>
                <a:cs typeface="Courier New" pitchFamily="49" charset="0"/>
              </a:rPr>
              <a:t>padding: 5px 8px 5px 10px;</a:t>
            </a:r>
          </a:p>
        </p:txBody>
      </p:sp>
    </p:spTree>
    <p:extLst>
      <p:ext uri="{BB962C8B-B14F-4D97-AF65-F5344CB8AC3E}">
        <p14:creationId xmlns:p14="http://schemas.microsoft.com/office/powerpoint/2010/main" val="218504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 sample webpages: </a:t>
            </a:r>
          </a:p>
          <a:p>
            <a:pPr lvl="1"/>
            <a:r>
              <a:rPr lang="en-US" dirty="0" smtClean="0"/>
              <a:t>At least one static webpage of your choice (use HTML+ CSS)</a:t>
            </a:r>
          </a:p>
          <a:p>
            <a:pPr lvl="1"/>
            <a:r>
              <a:rPr lang="en-US" dirty="0" smtClean="0"/>
              <a:t>At least one dynamic webpage of your choice (use JavaScript)</a:t>
            </a:r>
          </a:p>
        </p:txBody>
      </p:sp>
    </p:spTree>
    <p:extLst>
      <p:ext uri="{BB962C8B-B14F-4D97-AF65-F5344CB8AC3E}">
        <p14:creationId xmlns:p14="http://schemas.microsoft.com/office/powerpoint/2010/main" val="105664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CSS and Accessibility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900"/>
              <a:t>Section 508 Standards</a:t>
            </a:r>
          </a:p>
          <a:p>
            <a:pPr lvl="1"/>
            <a:r>
              <a:rPr lang="en-US" sz="1500"/>
              <a:t>“Web pages shall be designed so that all information conveyed with color is also available without color, for example from context or markup.” (1194.22C)</a:t>
            </a:r>
          </a:p>
          <a:p>
            <a:pPr lvl="1"/>
            <a:r>
              <a:rPr lang="en-US" sz="1500"/>
              <a:t>“A text-only page, with equivalent information or functionality, shall be provided to make a web site comply with the provisions of this part, when compliance cannot be accomplished in any other way. The content of the text-only page shall be updated whenever the primary page changes.” (1194.22K)</a:t>
            </a:r>
          </a:p>
          <a:p>
            <a:r>
              <a:rPr lang="en-US" sz="1900"/>
              <a:t>By moving all presentation into style sheets and removing tables from layout the content is presented in an optimal manner to screen readers and other accessibility tools.</a:t>
            </a:r>
          </a:p>
          <a:p>
            <a:r>
              <a:rPr lang="en-US" sz="1900"/>
              <a:t>CSS 2.1 has “aural” properties that can be applied to content.</a:t>
            </a:r>
          </a:p>
        </p:txBody>
      </p:sp>
    </p:spTree>
    <p:extLst>
      <p:ext uri="{BB962C8B-B14F-4D97-AF65-F5344CB8AC3E}">
        <p14:creationId xmlns:p14="http://schemas.microsoft.com/office/powerpoint/2010/main" val="194874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 smtClean="0"/>
              <a:t>Remove antiquated browser checks and deliver different sheets.</a:t>
            </a:r>
          </a:p>
          <a:p>
            <a:pPr>
              <a:defRPr/>
            </a:pPr>
            <a:r>
              <a:rPr lang="en-US" dirty="0" smtClean="0"/>
              <a:t>Consolidate all our main styles into site.css in the </a:t>
            </a:r>
            <a:r>
              <a:rPr lang="en-US" dirty="0" err="1" smtClean="0"/>
              <a:t>App_Themes</a:t>
            </a:r>
            <a:r>
              <a:rPr lang="en-US" dirty="0" smtClean="0"/>
              <a:t> folder.</a:t>
            </a:r>
          </a:p>
          <a:p>
            <a:pPr>
              <a:defRPr/>
            </a:pPr>
            <a:r>
              <a:rPr lang="en-US" dirty="0" smtClean="0"/>
              <a:t>All CSS files should be in the </a:t>
            </a:r>
            <a:r>
              <a:rPr lang="en-US" dirty="0" err="1" smtClean="0"/>
              <a:t>App_Themes</a:t>
            </a:r>
            <a:r>
              <a:rPr lang="en-US" dirty="0" smtClean="0"/>
              <a:t> folder and have a .</a:t>
            </a:r>
            <a:r>
              <a:rPr lang="en-US" dirty="0" err="1" smtClean="0"/>
              <a:t>css</a:t>
            </a:r>
            <a:r>
              <a:rPr lang="en-US" dirty="0" smtClean="0"/>
              <a:t> extension (not .txt).</a:t>
            </a:r>
          </a:p>
          <a:p>
            <a:pPr>
              <a:defRPr/>
            </a:pPr>
            <a:r>
              <a:rPr lang="en-US" dirty="0" smtClean="0"/>
              <a:t>Make a decision on what standard colors, fonts, alignment, etc should go into the app.</a:t>
            </a:r>
          </a:p>
          <a:p>
            <a:pPr>
              <a:defRPr/>
            </a:pPr>
            <a:r>
              <a:rPr lang="en-US" dirty="0" smtClean="0"/>
              <a:t>Remove </a:t>
            </a:r>
            <a:r>
              <a:rPr lang="en-US" dirty="0" err="1" smtClean="0"/>
              <a:t>spacer.gifs</a:t>
            </a:r>
            <a:r>
              <a:rPr lang="en-US" dirty="0" smtClean="0"/>
              <a:t>, table layouts, and other browser hacks in lieu of proper CSS.</a:t>
            </a:r>
          </a:p>
          <a:p>
            <a:pPr>
              <a:defRPr/>
            </a:pPr>
            <a:r>
              <a:rPr lang="en-US" dirty="0" smtClean="0"/>
              <a:t>Make a decision on how individual modules should implement their styles.</a:t>
            </a:r>
          </a:p>
          <a:p>
            <a:pPr>
              <a:defRPr/>
            </a:pPr>
            <a:r>
              <a:rPr lang="en-US" dirty="0" smtClean="0"/>
              <a:t>Make a decision on how the CSS file is to be structured.</a:t>
            </a:r>
          </a:p>
          <a:p>
            <a:pPr>
              <a:defRPr/>
            </a:pPr>
            <a:r>
              <a:rPr lang="en-US" dirty="0" smtClean="0"/>
              <a:t>Move inline presentation formatting to CSS external sheets.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29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hlinkClick r:id="rId3"/>
              </a:rPr>
              <a:t>http://www.csszengarden.com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This is CSS at its finest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hlinkClick r:id="rId4"/>
              </a:rPr>
              <a:t>http://www.w3.org/Style/CSS/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The Official CSS Site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hlinkClick r:id="rId5"/>
              </a:rPr>
              <a:t>http://css.maxdesign.com.au/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Australian firm, very professional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hlinkClick r:id="rId6"/>
              </a:rPr>
              <a:t>http://webmonkey.wired.com/webmonkey/reference/stylesheet_guide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Where you can CSS and Web Design</a:t>
            </a:r>
          </a:p>
        </p:txBody>
      </p:sp>
    </p:spTree>
    <p:extLst>
      <p:ext uri="{BB962C8B-B14F-4D97-AF65-F5344CB8AC3E}">
        <p14:creationId xmlns:p14="http://schemas.microsoft.com/office/powerpoint/2010/main" val="322400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The evaluation will be based on the following criteria</a:t>
            </a:r>
          </a:p>
          <a:p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Slides Design</a:t>
            </a:r>
          </a:p>
          <a:p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Presentation Skills</a:t>
            </a:r>
          </a:p>
          <a:p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Webpage Design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Send me email about your team members information no later than April 28.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372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 attendance (10</a:t>
            </a:r>
            <a:r>
              <a:rPr lang="en-US" dirty="0" smtClean="0"/>
              <a:t>%)</a:t>
            </a:r>
            <a:endParaRPr lang="en-US" dirty="0" smtClean="0"/>
          </a:p>
          <a:p>
            <a:r>
              <a:rPr lang="en-US" dirty="0" smtClean="0"/>
              <a:t>Homework  </a:t>
            </a:r>
            <a:r>
              <a:rPr lang="en-US" dirty="0" smtClean="0"/>
              <a:t>(20%)</a:t>
            </a:r>
          </a:p>
          <a:p>
            <a:r>
              <a:rPr lang="en-US" dirty="0" smtClean="0"/>
              <a:t>Exam (50%)</a:t>
            </a:r>
          </a:p>
          <a:p>
            <a:r>
              <a:rPr lang="en-US" dirty="0" smtClean="0"/>
              <a:t>Project and Presentation (20</a:t>
            </a:r>
            <a:r>
              <a:rPr lang="en-US" dirty="0" smtClean="0"/>
              <a:t>%)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2380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2130426"/>
            <a:ext cx="8839200" cy="1470025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CS105 Introduction to </a:t>
            </a:r>
            <a:br>
              <a:rPr lang="en-US" sz="4000" dirty="0"/>
            </a:br>
            <a:r>
              <a:rPr lang="en-US" sz="4000" dirty="0"/>
              <a:t>Computer Concepts</a:t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Cascading Style S</a:t>
            </a:r>
            <a:r>
              <a:rPr lang="en-US" sz="4000" dirty="0" smtClean="0"/>
              <a:t>heets </a:t>
            </a:r>
            <a:r>
              <a:rPr lang="en-US" sz="4000" dirty="0"/>
              <a:t>(CSS)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Instructor: Yang 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05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CSS?</a:t>
            </a:r>
          </a:p>
          <a:p>
            <a:r>
              <a:rPr lang="en-US" dirty="0" smtClean="0"/>
              <a:t>Why we need CSS?</a:t>
            </a:r>
          </a:p>
          <a:p>
            <a:r>
              <a:rPr lang="en-US" dirty="0" smtClean="0"/>
              <a:t>How to use CSS?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57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Cascading Style Sheets (CSS) form the presentation layer of the user interface.</a:t>
            </a:r>
          </a:p>
          <a:p>
            <a:pPr lvl="1"/>
            <a:r>
              <a:rPr lang="en-US" dirty="0" smtClean="0"/>
              <a:t>Structure (XHTML)</a:t>
            </a:r>
          </a:p>
          <a:p>
            <a:pPr lvl="1"/>
            <a:r>
              <a:rPr lang="en-US" dirty="0" smtClean="0"/>
              <a:t>Behavior (Client-Side Scripting)</a:t>
            </a:r>
          </a:p>
          <a:p>
            <a:pPr lvl="1"/>
            <a:r>
              <a:rPr lang="en-US" b="1" dirty="0" smtClean="0"/>
              <a:t>Presentation (CSS)</a:t>
            </a:r>
          </a:p>
          <a:p>
            <a:r>
              <a:rPr lang="en-US" dirty="0" smtClean="0"/>
              <a:t>Tells the browser agent </a:t>
            </a:r>
            <a:r>
              <a:rPr lang="en-US" i="1" dirty="0" smtClean="0"/>
              <a:t>how</a:t>
            </a:r>
            <a:r>
              <a:rPr lang="en-US" dirty="0" smtClean="0"/>
              <a:t> the element is to be presented to the user.</a:t>
            </a:r>
          </a:p>
        </p:txBody>
      </p:sp>
    </p:spTree>
    <p:extLst>
      <p:ext uri="{BB962C8B-B14F-4D97-AF65-F5344CB8AC3E}">
        <p14:creationId xmlns:p14="http://schemas.microsoft.com/office/powerpoint/2010/main" val="184447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CSS?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CSS removes the presentation attributes from the structure allowing reusability, ease of maintainability, and an interchangeable presentation layer.</a:t>
            </a:r>
          </a:p>
          <a:p>
            <a:pPr>
              <a:defRPr/>
            </a:pPr>
            <a:r>
              <a:rPr lang="en-US" dirty="0" smtClean="0"/>
              <a:t>HTML was never meant to be a presentation language.  Proprietary vendors have created tags to add presentation to structure.</a:t>
            </a:r>
          </a:p>
          <a:p>
            <a:pPr lvl="1">
              <a:defRPr/>
            </a:pPr>
            <a:r>
              <a:rPr lang="en-US" dirty="0" smtClean="0"/>
              <a:t>&lt;font&gt;</a:t>
            </a:r>
          </a:p>
          <a:p>
            <a:pPr lvl="1">
              <a:defRPr/>
            </a:pPr>
            <a:r>
              <a:rPr lang="en-US" dirty="0" smtClean="0"/>
              <a:t>&lt;b&gt;</a:t>
            </a:r>
          </a:p>
          <a:p>
            <a:pPr lvl="1">
              <a:defRPr/>
            </a:pPr>
            <a:r>
              <a:rPr lang="en-US" dirty="0" smtClean="0"/>
              <a:t>&lt;</a:t>
            </a:r>
            <a:r>
              <a:rPr lang="en-US" dirty="0" err="1" smtClean="0"/>
              <a:t>i</a:t>
            </a:r>
            <a:r>
              <a:rPr lang="en-US" dirty="0" smtClean="0"/>
              <a:t>&gt;</a:t>
            </a:r>
          </a:p>
          <a:p>
            <a:pPr>
              <a:defRPr/>
            </a:pPr>
            <a:r>
              <a:rPr lang="en-US" dirty="0" smtClean="0"/>
              <a:t>CSS allows us to make global and instantaneous changes easily.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52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1363</Words>
  <Application>Microsoft Office PowerPoint</Application>
  <PresentationFormat>Widescreen</PresentationFormat>
  <Paragraphs>236</Paragraphs>
  <Slides>32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Consolas</vt:lpstr>
      <vt:lpstr>Courier New</vt:lpstr>
      <vt:lpstr>Georgia</vt:lpstr>
      <vt:lpstr>Wingdings</vt:lpstr>
      <vt:lpstr>Office Theme</vt:lpstr>
      <vt:lpstr>Project</vt:lpstr>
      <vt:lpstr>Presentation slides</vt:lpstr>
      <vt:lpstr>Presentation slides</vt:lpstr>
      <vt:lpstr>Evaluation</vt:lpstr>
      <vt:lpstr>Grading</vt:lpstr>
      <vt:lpstr>CS105 Introduction to  Computer Concepts  Cascading Style Sheets (CSS)</vt:lpstr>
      <vt:lpstr>Outline</vt:lpstr>
      <vt:lpstr>Definition</vt:lpstr>
      <vt:lpstr>Why CSS?</vt:lpstr>
      <vt:lpstr>The Cascade</vt:lpstr>
      <vt:lpstr>CSS Inheritance</vt:lpstr>
      <vt:lpstr>Using Style Sheets</vt:lpstr>
      <vt:lpstr>CSS Syntax</vt:lpstr>
      <vt:lpstr>Type (Element) Selector</vt:lpstr>
      <vt:lpstr>Grouping Elements</vt:lpstr>
      <vt:lpstr>The Class Selector</vt:lpstr>
      <vt:lpstr>The Identifier Selector</vt:lpstr>
      <vt:lpstr>CSS Selectors</vt:lpstr>
      <vt:lpstr>The Box Model</vt:lpstr>
      <vt:lpstr>CSS and Semantic Web</vt:lpstr>
      <vt:lpstr>CSS Browser Acceptance</vt:lpstr>
      <vt:lpstr>CSS Fonts</vt:lpstr>
      <vt:lpstr>CSS Units &amp; Colors</vt:lpstr>
      <vt:lpstr>CSS Layout</vt:lpstr>
      <vt:lpstr>CSS vs Table Layouts</vt:lpstr>
      <vt:lpstr>CSS Text</vt:lpstr>
      <vt:lpstr>CSS Background</vt:lpstr>
      <vt:lpstr>CSS Lists</vt:lpstr>
      <vt:lpstr>CSS Shorthand</vt:lpstr>
      <vt:lpstr>CSS and Accessibility</vt:lpstr>
      <vt:lpstr>Recommendations</vt:lpstr>
      <vt:lpstr>Resources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CS105 Introduction to  Computer Concepts  Cascading Style sheetS (CSS)</dc:title>
  <dc:creator>Yang Mu</dc:creator>
  <cp:lastModifiedBy>Yang Mu</cp:lastModifiedBy>
  <cp:revision>23</cp:revision>
  <dcterms:created xsi:type="dcterms:W3CDTF">2014-04-17T14:14:37Z</dcterms:created>
  <dcterms:modified xsi:type="dcterms:W3CDTF">2014-04-22T19:36:22Z</dcterms:modified>
</cp:coreProperties>
</file>