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344AA-B73F-46C5-B94E-932D075724D4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CAD76-624F-4A5B-BDD1-DFB6CD18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4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23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4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2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08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17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23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25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567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184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20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F24B-1E7B-4D41-A71E-92C73FBBF10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3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92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7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02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35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67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2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19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C687C-20BD-42D9-831E-518EDEDCF4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6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5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9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0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3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4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9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1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0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42335-317D-4602-A2DB-3A90D25682A2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3C9D9-CD39-4BB9-8A7C-29DD7B49D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4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decademy.com/courses/my-first-webpage/0/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tmlandcssbook.com/code-samples/chapter-17/exampl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b.edu/~yangmu/cs105/pizz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CS105 Introduction to Computer Concepts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386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Variables 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Variables are used to store data. </a:t>
            </a:r>
          </a:p>
          <a:p>
            <a:r>
              <a:rPr lang="tr-TR"/>
              <a:t>A variable is a "container" for information you want to store. A variable's value can change during the script. You can refer to a variable by name to see its value or to change its value.</a:t>
            </a:r>
          </a:p>
          <a:p>
            <a:r>
              <a:rPr lang="tr-TR"/>
              <a:t>Rules for variable names:</a:t>
            </a:r>
          </a:p>
          <a:p>
            <a:pPr lvl="1"/>
            <a:r>
              <a:rPr lang="tr-TR"/>
              <a:t>Variable names are case sensitive </a:t>
            </a:r>
          </a:p>
          <a:p>
            <a:pPr lvl="1"/>
            <a:r>
              <a:rPr lang="tr-TR"/>
              <a:t>They must begin with a letter or the underscore character </a:t>
            </a:r>
          </a:p>
          <a:p>
            <a:pPr lvl="2"/>
            <a:r>
              <a:rPr lang="tr-TR"/>
              <a:t>strname – STRNAME (not same)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EBC6-BBA1-4AFA-B415-18FC2083EF99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Arithmetic Operators</a:t>
            </a:r>
          </a:p>
        </p:txBody>
      </p:sp>
      <p:graphicFrame>
        <p:nvGraphicFramePr>
          <p:cNvPr id="12673" name="Group 385"/>
          <p:cNvGraphicFramePr>
            <a:graphicFrameLocks noGrp="1"/>
          </p:cNvGraphicFramePr>
          <p:nvPr>
            <p:ph sz="quarter" idx="1"/>
          </p:nvPr>
        </p:nvGraphicFramePr>
        <p:xfrm>
          <a:off x="2136775" y="1600201"/>
          <a:ext cx="8153400" cy="4760595"/>
        </p:xfrm>
        <a:graphic>
          <a:graphicData uri="http://schemas.openxmlformats.org/drawingml/2006/table">
            <a:tbl>
              <a:tblPr/>
              <a:tblGrid>
                <a:gridCol w="1703511"/>
                <a:gridCol w="2768207"/>
                <a:gridCol w="2434909"/>
                <a:gridCol w="1246773"/>
              </a:tblGrid>
              <a:tr h="371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Operator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Example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Result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Addition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x+y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8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Subtraction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x-y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*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Multiplication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x*y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/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Division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15/5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5/2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2,5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Modulus (division remainder)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5%2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10%8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10%2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01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++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Increment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x=6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x++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1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--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Decrement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x=4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x--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500EB-9FE5-4A67-B171-B42CF85D0130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Assignment Operators</a:t>
            </a:r>
          </a:p>
        </p:txBody>
      </p:sp>
      <p:graphicFrame>
        <p:nvGraphicFramePr>
          <p:cNvPr id="14473" name="Group 137"/>
          <p:cNvGraphicFramePr>
            <a:graphicFrameLocks noGrp="1"/>
          </p:cNvGraphicFramePr>
          <p:nvPr>
            <p:ph sz="quarter" idx="1"/>
          </p:nvPr>
        </p:nvGraphicFramePr>
        <p:xfrm>
          <a:off x="2136775" y="1600201"/>
          <a:ext cx="8153400" cy="4498975"/>
        </p:xfrm>
        <a:graphic>
          <a:graphicData uri="http://schemas.openxmlformats.org/drawingml/2006/table">
            <a:tbl>
              <a:tblPr/>
              <a:tblGrid>
                <a:gridCol w="2299124"/>
                <a:gridCol w="2132474"/>
                <a:gridCol w="3721802"/>
              </a:tblGrid>
              <a:tr h="974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Operator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Example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The Same As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+=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x+=y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x=x+y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x-=y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x=x-y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*=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x*=y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x=x*y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/=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x/=y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x=x/y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x%=y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x=x%y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77758" marR="17775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742D-CA2E-4BF0-BCF3-924E20A604FE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7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Comparison Operators</a:t>
            </a:r>
          </a:p>
        </p:txBody>
      </p:sp>
      <p:graphicFrame>
        <p:nvGraphicFramePr>
          <p:cNvPr id="16590" name="Group 206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136775" y="1600201"/>
          <a:ext cx="8153400" cy="4800601"/>
        </p:xfrm>
        <a:graphic>
          <a:graphicData uri="http://schemas.openxmlformats.org/drawingml/2006/table">
            <a:tbl>
              <a:tblPr/>
              <a:tblGrid>
                <a:gridCol w="1811524"/>
                <a:gridCol w="3524294"/>
                <a:gridCol w="2817582"/>
              </a:tblGrid>
              <a:tr h="4320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Operator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Example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0034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==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equal to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5==8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217">
                <a:tc rowSpan="5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===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equal to (checks for both value and type)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x=5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5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y="5"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 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4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x==y returns true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4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x===y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!=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not equal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5!=8 returns true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4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&gt;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greater than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5&gt;8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less than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5&lt;8 returns true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49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&gt;=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greater than or equal to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5&gt;=8 returns false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149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&lt;=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is less than or equal to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5&lt;=8 returns true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32217" marR="1322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9C16-2A3C-4E5E-9F73-E04559DFF618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Basic Examples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tr-TR"/>
              <a:t>&lt;script&gt;</a:t>
            </a:r>
          </a:p>
          <a:p>
            <a:pPr>
              <a:buFont typeface="Arial" pitchFamily="34" charset="0"/>
              <a:buNone/>
            </a:pPr>
            <a:r>
              <a:rPr lang="tr-TR"/>
              <a:t>document.write("Hello World!")</a:t>
            </a:r>
          </a:p>
          <a:p>
            <a:pPr>
              <a:buFont typeface="Arial" pitchFamily="34" charset="0"/>
              <a:buNone/>
            </a:pPr>
            <a:r>
              <a:rPr lang="tr-TR"/>
              <a:t>&lt;/script&gt; </a:t>
            </a:r>
            <a:r>
              <a:rPr lang="tr-TR">
                <a:solidFill>
                  <a:srgbClr val="FF0000"/>
                </a:solidFill>
                <a:sym typeface="Symbol" pitchFamily="18" charset="2"/>
              </a:rPr>
              <a:t></a:t>
            </a:r>
            <a:r>
              <a:rPr lang="tr-TR">
                <a:sym typeface="Symbol" pitchFamily="18" charset="2"/>
              </a:rPr>
              <a:t> </a:t>
            </a:r>
            <a:r>
              <a:rPr lang="tr-TR" sz="2000">
                <a:solidFill>
                  <a:srgbClr val="FF0000"/>
                </a:solidFill>
                <a:sym typeface="Symbol" pitchFamily="18" charset="2"/>
              </a:rPr>
              <a:t>format text with HTML code - heading</a:t>
            </a:r>
          </a:p>
          <a:p>
            <a:pPr>
              <a:buFont typeface="Arial" pitchFamily="34" charset="0"/>
              <a:buNone/>
            </a:pPr>
            <a:endParaRPr lang="tr-TR"/>
          </a:p>
          <a:p>
            <a:pPr>
              <a:buFont typeface="Arial" pitchFamily="34" charset="0"/>
              <a:buNone/>
            </a:pPr>
            <a:r>
              <a:rPr lang="tr-TR"/>
              <a:t>&lt;script&gt;</a:t>
            </a:r>
          </a:p>
          <a:p>
            <a:pPr>
              <a:buFont typeface="Arial" pitchFamily="34" charset="0"/>
              <a:buNone/>
            </a:pPr>
            <a:r>
              <a:rPr lang="tr-TR"/>
              <a:t>alert("Hello World!")</a:t>
            </a:r>
          </a:p>
          <a:p>
            <a:pPr>
              <a:buFont typeface="Arial" pitchFamily="34" charset="0"/>
              <a:buNone/>
            </a:pPr>
            <a:r>
              <a:rPr lang="tr-TR"/>
              <a:t>&lt;/script&gt;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063750" y="3644900"/>
            <a:ext cx="784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C8CDB-6AB9-4D64-AB83-01B3B6C01E61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4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Example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dirty="0"/>
              <a:t>&lt;script&gt;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dirty="0"/>
              <a:t>x=“Hello World!”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dirty="0"/>
              <a:t>document.write(x)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dirty="0"/>
              <a:t>&lt;/script&gt;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tr-TR" dirty="0"/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dirty="0"/>
              <a:t>&lt;script&gt;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dirty="0"/>
              <a:t>x</a:t>
            </a:r>
            <a:r>
              <a:rPr lang="tr-TR" dirty="0"/>
              <a:t>=“</a:t>
            </a:r>
            <a:r>
              <a:rPr lang="en-US" dirty="0"/>
              <a:t>String Example</a:t>
            </a:r>
            <a:r>
              <a:rPr lang="tr-TR" dirty="0"/>
              <a:t>….”</a:t>
            </a:r>
            <a:endParaRPr lang="tr-TR" dirty="0"/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dirty="0"/>
              <a:t>document.write</a:t>
            </a:r>
            <a:r>
              <a:rPr lang="tr-TR" dirty="0"/>
              <a:t>(“</a:t>
            </a:r>
            <a:r>
              <a:rPr lang="en-US" dirty="0"/>
              <a:t>Print x=</a:t>
            </a:r>
            <a:r>
              <a:rPr lang="tr-TR" dirty="0"/>
              <a:t>” </a:t>
            </a:r>
            <a:r>
              <a:rPr lang="tr-TR" dirty="0"/>
              <a:t>+x)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tr-TR" dirty="0"/>
              <a:t>&lt;/script&gt; </a:t>
            </a:r>
            <a:r>
              <a:rPr lang="tr-TR" sz="2000" dirty="0">
                <a:solidFill>
                  <a:srgbClr val="FF0000"/>
                </a:solidFill>
                <a:sym typeface="Symbol" pitchFamily="18" charset="2"/>
              </a:rPr>
              <a:t> use line break html code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ABEA-C342-4998-8570-738F06B4E5C5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Popup Boxes 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Alert Box</a:t>
            </a:r>
          </a:p>
          <a:p>
            <a:pPr lvl="1"/>
            <a:r>
              <a:rPr lang="tr-TR"/>
              <a:t>An alert box is often used if you want to make sure information comes through to the user.</a:t>
            </a:r>
          </a:p>
          <a:p>
            <a:pPr lvl="1"/>
            <a:r>
              <a:rPr lang="tr-TR"/>
              <a:t>When an alert box pops up, the user will have to click "OK" to proceed. </a:t>
            </a:r>
          </a:p>
          <a:p>
            <a:pPr>
              <a:buFont typeface="Arial" pitchFamily="34" charset="0"/>
              <a:buNone/>
            </a:pPr>
            <a:r>
              <a:rPr lang="tr-TR"/>
              <a:t>&lt;script&gt;</a:t>
            </a:r>
          </a:p>
          <a:p>
            <a:pPr>
              <a:buFont typeface="Arial" pitchFamily="34" charset="0"/>
              <a:buNone/>
            </a:pPr>
            <a:r>
              <a:rPr lang="tr-TR"/>
              <a:t>alert("Hello World!")</a:t>
            </a:r>
          </a:p>
          <a:p>
            <a:pPr>
              <a:buFont typeface="Arial" pitchFamily="34" charset="0"/>
              <a:buNone/>
            </a:pPr>
            <a:r>
              <a:rPr lang="tr-TR"/>
              <a:t>&lt;/script&gt;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1271-0E85-4BED-9E76-984FE7DF9C3D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Popup Boxes - 2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Confirm Box </a:t>
            </a:r>
          </a:p>
          <a:p>
            <a:pPr lvl="1"/>
            <a:r>
              <a:rPr lang="tr-TR"/>
              <a:t>A confirm box is often used if you want the user to verify or accept something.</a:t>
            </a:r>
          </a:p>
          <a:p>
            <a:pPr lvl="1"/>
            <a:r>
              <a:rPr lang="tr-TR"/>
              <a:t>When a confirm box pops up, the user will have to click either "OK" or "Cancel" to proceed. </a:t>
            </a:r>
          </a:p>
          <a:p>
            <a:pPr lvl="1"/>
            <a:r>
              <a:rPr lang="tr-TR"/>
              <a:t>If the user clicks "OK", the box returns true. If the user clicks "Cancel", the box returns false.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1017-9AE2-4A4A-A305-8EFA64513799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 Popup Boxes - 3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Prompt Box</a:t>
            </a:r>
          </a:p>
          <a:p>
            <a:pPr lvl="1"/>
            <a:r>
              <a:rPr lang="tr-TR"/>
              <a:t>A prompt box is often used if you want the user to input a value before entering a page.</a:t>
            </a:r>
          </a:p>
          <a:p>
            <a:pPr lvl="1"/>
            <a:r>
              <a:rPr lang="tr-TR"/>
              <a:t>When a prompt box pops up, the user will have to click either "OK" or "Cancel" to proceed after entering an input value. </a:t>
            </a:r>
          </a:p>
          <a:p>
            <a:pPr lvl="1"/>
            <a:r>
              <a:rPr lang="tr-TR"/>
              <a:t>If the user clicks "OK“, the box returns the input value. If the user clicks "Cancel“, the box returns null.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C586-7D00-42CA-94A8-69EAF42A3F95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Prompt Box Example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tr-TR" dirty="0"/>
              <a:t>&lt;script&gt;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x=prompt </a:t>
            </a:r>
            <a:r>
              <a:rPr lang="tr-TR" dirty="0" smtClean="0"/>
              <a:t>(“</a:t>
            </a:r>
            <a:r>
              <a:rPr lang="en-US" dirty="0" smtClean="0"/>
              <a:t>Enter a value:</a:t>
            </a:r>
            <a:r>
              <a:rPr lang="tr-TR" dirty="0" smtClean="0"/>
              <a:t>”, </a:t>
            </a:r>
            <a:r>
              <a:rPr lang="tr-TR" dirty="0"/>
              <a:t>“ ”)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document.write</a:t>
            </a:r>
            <a:r>
              <a:rPr lang="tr-TR" dirty="0" smtClean="0"/>
              <a:t>(“</a:t>
            </a:r>
            <a:r>
              <a:rPr lang="en-US" dirty="0" smtClean="0"/>
              <a:t>Value entered</a:t>
            </a:r>
            <a:r>
              <a:rPr lang="tr-TR" dirty="0" smtClean="0"/>
              <a:t> </a:t>
            </a:r>
            <a:r>
              <a:rPr lang="tr-TR" dirty="0"/>
              <a:t>&lt;br&gt;”,+x)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&lt;/script&gt;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CDAE9-D47E-43A0-AD17-5B7E4F8AA089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2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academy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http://www.codecademy.com/courses/my-first-webpage/0/1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practice HTML+CSS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609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Conditional Statements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000" dirty="0"/>
              <a:t>Very often when you write code, you want to perform different actions for different decisions. You can use conditional statements in your code to do this.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dirty="0"/>
              <a:t>In JavaScript we have the following conditional statements:</a:t>
            </a:r>
          </a:p>
          <a:p>
            <a:pPr>
              <a:lnSpc>
                <a:spcPct val="80000"/>
              </a:lnSpc>
            </a:pPr>
            <a:r>
              <a:rPr lang="tr-TR" sz="2000" b="1" dirty="0"/>
              <a:t>if statement</a:t>
            </a:r>
            <a:r>
              <a:rPr lang="tr-TR" sz="2000" dirty="0"/>
              <a:t> - use this statement if you want to execute some code only if a specified condition is true </a:t>
            </a:r>
          </a:p>
          <a:p>
            <a:pPr>
              <a:lnSpc>
                <a:spcPct val="80000"/>
              </a:lnSpc>
            </a:pPr>
            <a:r>
              <a:rPr lang="tr-TR" sz="2000" b="1" dirty="0"/>
              <a:t>if...else statement</a:t>
            </a:r>
            <a:r>
              <a:rPr lang="tr-TR" sz="2000" dirty="0"/>
              <a:t> - use this statement if you want to execute some code if the condition is true and another code if the condition is false </a:t>
            </a:r>
          </a:p>
          <a:p>
            <a:pPr>
              <a:lnSpc>
                <a:spcPct val="80000"/>
              </a:lnSpc>
            </a:pPr>
            <a:r>
              <a:rPr lang="tr-TR" sz="2000" b="1" dirty="0"/>
              <a:t>if...else if....else statement</a:t>
            </a:r>
            <a:r>
              <a:rPr lang="tr-TR" sz="2000" dirty="0"/>
              <a:t> - use this statement if you want to select one of many blocks of code to be executed </a:t>
            </a:r>
            <a:endParaRPr lang="tr-TR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B276-B8E8-4534-8066-D39BFCD3BDE8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Conditional Statements - 2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1800"/>
              <a:t>if (</a:t>
            </a:r>
            <a:r>
              <a:rPr lang="tr-TR" sz="1800" i="1"/>
              <a:t>condition</a:t>
            </a:r>
            <a:r>
              <a:rPr lang="tr-TR" sz="1800"/>
              <a:t>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1800"/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1800" i="1"/>
              <a:t>code to be executed if condition is true</a:t>
            </a:r>
            <a:endParaRPr lang="tr-TR" sz="180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1800"/>
              <a:t>}</a:t>
            </a:r>
            <a:r>
              <a:rPr lang="tr-TR"/>
              <a:t> 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tr-TR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tr-TR" sz="200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if (</a:t>
            </a:r>
            <a:r>
              <a:rPr lang="tr-TR" sz="2000" i="1"/>
              <a:t>condition</a:t>
            </a:r>
            <a:r>
              <a:rPr lang="tr-TR" sz="2000"/>
              <a:t>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i="1"/>
              <a:t>code to be executed if condition is true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}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else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 i="1"/>
              <a:t>code to be executed if condition is not true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000"/>
              <a:t>} 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1919289" y="3213100"/>
            <a:ext cx="813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9DC4-47D3-4921-90A0-49147F0E30B3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Conditional Statements Examples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825625" y="1671638"/>
            <a:ext cx="8540750" cy="434975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600" dirty="0"/>
              <a:t>&lt;script&gt;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x=3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if(x&lt;0)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alert </a:t>
            </a:r>
            <a:r>
              <a:rPr lang="tr-TR" sz="2400" dirty="0"/>
              <a:t>(“</a:t>
            </a:r>
            <a:r>
              <a:rPr lang="en-US" sz="2400" dirty="0"/>
              <a:t>negative</a:t>
            </a:r>
            <a:r>
              <a:rPr lang="tr-TR" sz="2400" dirty="0"/>
              <a:t>”)</a:t>
            </a:r>
            <a:endParaRPr lang="tr-TR" sz="24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}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else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{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alert (“</a:t>
            </a:r>
            <a:r>
              <a:rPr lang="tr-TR" sz="2400" dirty="0"/>
              <a:t>po</a:t>
            </a:r>
            <a:r>
              <a:rPr lang="en-US" sz="2400" dirty="0" err="1"/>
              <a:t>sitive</a:t>
            </a:r>
            <a:r>
              <a:rPr lang="tr-TR" sz="2400" dirty="0"/>
              <a:t>”)</a:t>
            </a:r>
            <a:endParaRPr lang="tr-TR" sz="2400" dirty="0"/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400" dirty="0"/>
              <a:t>}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tr-TR" sz="2600" dirty="0"/>
              <a:t>&lt;/script&gt;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965E-41A9-43DC-B6A0-1BC43EE7A9B0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0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2 numbers using HTML input 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0440-F1B7-42FC-B6B5-54B30873F22A}" type="datetime1">
              <a:rPr lang="en-US" smtClean="0"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http://employees.oneonta.edu/higgindm/javascript/AddNumsEx.html</a:t>
            </a:r>
          </a:p>
        </p:txBody>
      </p:sp>
    </p:spTree>
    <p:extLst>
      <p:ext uri="{BB962C8B-B14F-4D97-AF65-F5344CB8AC3E}">
        <p14:creationId xmlns:p14="http://schemas.microsoft.com/office/powerpoint/2010/main" val="18591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your static webpage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Find a sample webpage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e.g., </a:t>
            </a:r>
            <a:r>
              <a:rPr lang="en-US" sz="2000" dirty="0" smtClean="0">
                <a:hlinkClick r:id="rId2"/>
              </a:rPr>
              <a:t>http://www.htmlandcssbook.com/code-samples/chapter-17/example.html</a:t>
            </a:r>
            <a:endParaRPr lang="en-US" sz="2000" dirty="0" smtClean="0"/>
          </a:p>
          <a:p>
            <a:r>
              <a:rPr lang="en-US" dirty="0" smtClean="0"/>
              <a:t>Make modifications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9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your dynamic webpage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endParaRPr lang="en-US" dirty="0" smtClean="0"/>
          </a:p>
          <a:p>
            <a:r>
              <a:rPr lang="en-US" dirty="0" smtClean="0"/>
              <a:t>Using template</a:t>
            </a:r>
          </a:p>
          <a:p>
            <a:pPr lvl="1"/>
            <a:r>
              <a:rPr lang="en-US" dirty="0" smtClean="0">
                <a:hlinkClick r:id="rId2"/>
              </a:rPr>
              <a:t>http://www.cs.umb.edu/~yangmu/cs105/pizza/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Make modifications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2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JAVASCRIPT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JavaScript is used in millions of Web pages to improve the design, validate forms, detect browsers, create cookies, and much more.</a:t>
            </a:r>
          </a:p>
          <a:p>
            <a:pPr>
              <a:lnSpc>
                <a:spcPct val="90000"/>
              </a:lnSpc>
            </a:pPr>
            <a:r>
              <a:rPr lang="tr-TR" dirty="0"/>
              <a:t>JavaScript is the most popular scripting language on the internet, and works in all major browsers, such as Internet Explorer, Mozilla, Firefox, Netscape, Opera.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45F6-E5D0-43E7-919B-29BAB5889982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WHAT IS JAVASCRIPT?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600"/>
              <a:t>JavaScript was designed to add interactivity to HTML pages </a:t>
            </a:r>
          </a:p>
          <a:p>
            <a:pPr>
              <a:lnSpc>
                <a:spcPct val="90000"/>
              </a:lnSpc>
            </a:pPr>
            <a:r>
              <a:rPr lang="tr-TR" sz="2600"/>
              <a:t>JavaScript is a scripting language (a scripting language is a lightweight programming language) </a:t>
            </a:r>
          </a:p>
          <a:p>
            <a:pPr>
              <a:lnSpc>
                <a:spcPct val="90000"/>
              </a:lnSpc>
            </a:pPr>
            <a:r>
              <a:rPr lang="tr-TR" sz="2600"/>
              <a:t>A JavaScript consists of lines of executable computer code </a:t>
            </a:r>
          </a:p>
          <a:p>
            <a:pPr>
              <a:lnSpc>
                <a:spcPct val="90000"/>
              </a:lnSpc>
            </a:pPr>
            <a:r>
              <a:rPr lang="tr-TR" sz="2600"/>
              <a:t>A JavaScript is usually embedded directly into HTML pages </a:t>
            </a:r>
          </a:p>
          <a:p>
            <a:pPr>
              <a:lnSpc>
                <a:spcPct val="90000"/>
              </a:lnSpc>
            </a:pPr>
            <a:r>
              <a:rPr lang="tr-TR" sz="2600"/>
              <a:t>JavaScript is an interpreted language (means that scripts execute without preliminary compilation) </a:t>
            </a:r>
          </a:p>
          <a:p>
            <a:pPr>
              <a:lnSpc>
                <a:spcPct val="90000"/>
              </a:lnSpc>
            </a:pPr>
            <a:r>
              <a:rPr lang="tr-TR" sz="2600"/>
              <a:t>Everyone can use JavaScript without purchasing a license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AAC57-C27C-4F12-88C9-44AB85E9C3C9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Are Java and JavaScript the Same? 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NO!</a:t>
            </a:r>
          </a:p>
          <a:p>
            <a:r>
              <a:rPr lang="tr-TR"/>
              <a:t>Java and JavaScript are two completely different languages in both concept and design!</a:t>
            </a:r>
          </a:p>
          <a:p>
            <a:r>
              <a:rPr lang="tr-TR"/>
              <a:t>Java (developed by Sun Microsystems) is a powerful and much more complex programming language - in the same category as C and C++.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74CC-70D4-4108-A948-27B336BD2D69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8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/>
              <a:t>How to Put a JavaScript Into an HTML Page?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tr-TR" dirty="0"/>
              <a:t>&lt;html&gt;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&lt;body&gt;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&lt;script type="text/javascript"&gt;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document.write("Hello World!")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&lt;/script&gt;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&lt;/body&gt;</a:t>
            </a:r>
          </a:p>
          <a:p>
            <a:pPr>
              <a:buFont typeface="Arial" pitchFamily="34" charset="0"/>
              <a:buNone/>
            </a:pPr>
            <a:r>
              <a:rPr lang="tr-TR" dirty="0"/>
              <a:t>&lt;/html&gt;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6F35-B647-49B3-A2A2-BC00A59B4312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Ending Statements With a Semicolon? 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With traditional programming languages, like C++ and Java, each code statement has to end with a semicolon (;).</a:t>
            </a:r>
          </a:p>
          <a:p>
            <a:r>
              <a:rPr lang="tr-TR"/>
              <a:t>Many programmers continue this habit when writing JavaScript, but in general, semicolons are </a:t>
            </a:r>
            <a:r>
              <a:rPr lang="tr-TR" b="1"/>
              <a:t>optional</a:t>
            </a:r>
            <a:r>
              <a:rPr lang="tr-TR"/>
              <a:t>! However, semicolons are required if you want to put more than one statement on a single line.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782D-4044-4951-81C6-F53A777FBDA4}" type="datetime1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CS105 Section 1 - Lecture 9 - 3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1272</Words>
  <Application>Microsoft Office PowerPoint</Application>
  <PresentationFormat>Widescreen</PresentationFormat>
  <Paragraphs>304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Tur</vt:lpstr>
      <vt:lpstr>Calibri</vt:lpstr>
      <vt:lpstr>Georgia</vt:lpstr>
      <vt:lpstr>Symbol</vt:lpstr>
      <vt:lpstr>Verdana</vt:lpstr>
      <vt:lpstr>Office Theme</vt:lpstr>
      <vt:lpstr>CS105 Introduction to Computer Concepts</vt:lpstr>
      <vt:lpstr>Code academy</vt:lpstr>
      <vt:lpstr>Build your static webpage</vt:lpstr>
      <vt:lpstr>Build your dynamic webpage</vt:lpstr>
      <vt:lpstr>JAVASCRIPT</vt:lpstr>
      <vt:lpstr>WHAT IS JAVASCRIPT?</vt:lpstr>
      <vt:lpstr>Are Java and JavaScript the Same? </vt:lpstr>
      <vt:lpstr>How to Put a JavaScript Into an HTML Page?</vt:lpstr>
      <vt:lpstr>Ending Statements With a Semicolon? </vt:lpstr>
      <vt:lpstr>JavaScript Variables </vt:lpstr>
      <vt:lpstr>Arithmetic Operators</vt:lpstr>
      <vt:lpstr>Assignment Operators</vt:lpstr>
      <vt:lpstr>Comparison Operators</vt:lpstr>
      <vt:lpstr>JavaScript Basic Examples</vt:lpstr>
      <vt:lpstr>Example</vt:lpstr>
      <vt:lpstr>JavaScript Popup Boxes </vt:lpstr>
      <vt:lpstr>JavaScript Popup Boxes - 2</vt:lpstr>
      <vt:lpstr>JavaScript Popup Boxes - 3</vt:lpstr>
      <vt:lpstr>Prompt Box Example</vt:lpstr>
      <vt:lpstr>Conditional Statements</vt:lpstr>
      <vt:lpstr>Conditional Statements - 2</vt:lpstr>
      <vt:lpstr>Conditional Statements Examples</vt:lpstr>
      <vt:lpstr>Adding 2 numbers using HTML input form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Mu</dc:creator>
  <cp:lastModifiedBy>Yang Mu</cp:lastModifiedBy>
  <cp:revision>13</cp:revision>
  <dcterms:created xsi:type="dcterms:W3CDTF">2014-04-24T14:21:35Z</dcterms:created>
  <dcterms:modified xsi:type="dcterms:W3CDTF">2014-04-24T16:15:03Z</dcterms:modified>
</cp:coreProperties>
</file>