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258" r:id="rId3"/>
    <p:sldId id="260" r:id="rId4"/>
    <p:sldId id="308" r:id="rId5"/>
    <p:sldId id="261" r:id="rId6"/>
    <p:sldId id="265" r:id="rId7"/>
    <p:sldId id="263" r:id="rId8"/>
    <p:sldId id="278" r:id="rId9"/>
    <p:sldId id="262" r:id="rId10"/>
    <p:sldId id="307" r:id="rId11"/>
    <p:sldId id="284" r:id="rId12"/>
    <p:sldId id="279" r:id="rId13"/>
    <p:sldId id="280" r:id="rId14"/>
    <p:sldId id="282" r:id="rId15"/>
    <p:sldId id="281" r:id="rId16"/>
    <p:sldId id="306" r:id="rId17"/>
    <p:sldId id="269" r:id="rId18"/>
    <p:sldId id="266" r:id="rId19"/>
    <p:sldId id="267" r:id="rId20"/>
    <p:sldId id="287" r:id="rId21"/>
    <p:sldId id="274" r:id="rId22"/>
    <p:sldId id="288" r:id="rId23"/>
    <p:sldId id="270" r:id="rId24"/>
    <p:sldId id="271" r:id="rId25"/>
    <p:sldId id="298" r:id="rId26"/>
    <p:sldId id="275" r:id="rId27"/>
    <p:sldId id="276" r:id="rId28"/>
    <p:sldId id="277" r:id="rId29"/>
    <p:sldId id="289" r:id="rId30"/>
    <p:sldId id="290" r:id="rId31"/>
    <p:sldId id="291" r:id="rId32"/>
    <p:sldId id="292" r:id="rId33"/>
    <p:sldId id="293" r:id="rId34"/>
    <p:sldId id="309"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69" autoAdjust="0"/>
    <p:restoredTop sz="73667" autoAdjust="0"/>
  </p:normalViewPr>
  <p:slideViewPr>
    <p:cSldViewPr>
      <p:cViewPr varScale="1">
        <p:scale>
          <a:sx n="119" d="100"/>
          <a:sy n="119" d="100"/>
        </p:scale>
        <p:origin x="-1404" y="-90"/>
      </p:cViewPr>
      <p:guideLst>
        <p:guide orient="horz" pos="2160"/>
        <p:guide pos="2880"/>
      </p:guideLst>
    </p:cSldViewPr>
  </p:slideViewPr>
  <p:outlineViewPr>
    <p:cViewPr>
      <p:scale>
        <a:sx n="33" d="100"/>
        <a:sy n="33" d="100"/>
      </p:scale>
      <p:origin x="0" y="18042"/>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B7B188-58BE-4CAD-8DAC-5A1A9C0C4693}" type="datetimeFigureOut">
              <a:rPr lang="en-US" smtClean="0"/>
              <a:pPr/>
              <a:t>9/12/2013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3396D6-D2AA-4D59-B92A-8FBCBC616725}" type="slidenum">
              <a:rPr lang="en-US" smtClean="0"/>
              <a:pPr/>
              <a:t>‹#›</a:t>
            </a:fld>
            <a:endParaRPr lang="en-US"/>
          </a:p>
        </p:txBody>
      </p:sp>
    </p:spTree>
    <p:extLst>
      <p:ext uri="{BB962C8B-B14F-4D97-AF65-F5344CB8AC3E}">
        <p14:creationId xmlns:p14="http://schemas.microsoft.com/office/powerpoint/2010/main" val="2996370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Query by text, query by example,</a:t>
            </a:r>
            <a:r>
              <a:rPr lang="en-US" baseline="0" dirty="0" smtClean="0"/>
              <a:t> etc.</a:t>
            </a:r>
            <a:endParaRPr lang="en-US" dirty="0"/>
          </a:p>
        </p:txBody>
      </p:sp>
      <p:sp>
        <p:nvSpPr>
          <p:cNvPr id="4" name="Slide Number Placeholder 3"/>
          <p:cNvSpPr>
            <a:spLocks noGrp="1"/>
          </p:cNvSpPr>
          <p:nvPr>
            <p:ph type="sldNum" sz="quarter" idx="10"/>
          </p:nvPr>
        </p:nvSpPr>
        <p:spPr/>
        <p:txBody>
          <a:bodyPr/>
          <a:lstStyle/>
          <a:p>
            <a:fld id="{213396D6-D2AA-4D59-B92A-8FBCBC616725}" type="slidenum">
              <a:rPr lang="en-US" smtClean="0"/>
              <a:pPr/>
              <a:t>6</a:t>
            </a:fld>
            <a:endParaRPr lang="en-US"/>
          </a:p>
        </p:txBody>
      </p:sp>
    </p:spTree>
    <p:extLst>
      <p:ext uri="{BB962C8B-B14F-4D97-AF65-F5344CB8AC3E}">
        <p14:creationId xmlns:p14="http://schemas.microsoft.com/office/powerpoint/2010/main" val="1495088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smtClean="0"/>
              <a:t>Graphics are visual presentations on some surface, such as a wall, canvas, computer screen, paper, or stone to brand, inform, illustrate, or entertain. Examples are photographs, drawings, Line Art, graphs, diagrams, typography, numbers, symbols, geometric designs, maps, engineering drawings, or other images. Graphics often combine text, illustration, and color. Graphic design may consist of the deliberate selection, creation, or arrangement of typography alone, as in a brochure, flier, poster, web site, or book without any other element. Clarity or effective communication may be the objective, association with other cultural elements may be sought, or merely, the creation of a distinctive style.</a:t>
            </a:r>
          </a:p>
          <a:p>
            <a:endParaRPr lang="en-US" dirty="0" smtClean="0"/>
          </a:p>
          <a:p>
            <a:r>
              <a:rPr lang="en-US" dirty="0" smtClean="0"/>
              <a:t>Graphics can be functional or artistic. The latter can be a recorded version, such as a photograph, or an interpretation by a scientist to highlight essential features, or an artist, in which case the distinction with imaginary graphics may become blurred.</a:t>
            </a:r>
          </a:p>
          <a:p>
            <a:endParaRPr lang="en-US" dirty="0" smtClean="0"/>
          </a:p>
          <a:p>
            <a:r>
              <a:rPr lang="en-US" dirty="0" smtClean="0"/>
              <a:t>==================</a:t>
            </a:r>
          </a:p>
          <a:p>
            <a:r>
              <a:rPr lang="en-US" dirty="0" smtClean="0"/>
              <a:t>In the 1990s, Internet speeds increased, and Internet browsers capable of viewing images were released, the first being Mosaic. Websites began to use the GIF format to display small graphics, such as banners, advertisements and navigation buttons, on web pages. Modern web browsers can now display JPEG, PNG and increasingly, SVG images in addition to GIFs on web pages. SVG, and to some extent VML, support in some modern web browsers have made it possible to display vector graphics that are clear at any size. </a:t>
            </a:r>
            <a:r>
              <a:rPr lang="en-US" dirty="0" err="1" smtClean="0"/>
              <a:t>Plugins</a:t>
            </a:r>
            <a:r>
              <a:rPr lang="en-US" dirty="0" smtClean="0"/>
              <a:t> expand the web browser functions to display animated, interactive and 3-D graphics contained within file formats such as SWF and X3D.</a:t>
            </a:r>
          </a:p>
          <a:p>
            <a:endParaRPr lang="en-US" dirty="0" smtClean="0"/>
          </a:p>
          <a:p>
            <a:r>
              <a:rPr lang="en-US" dirty="0" smtClean="0"/>
              <a:t>Modern web graphics can be made with software such as Adobe Photoshop, the GIMP, or Corel Paint Shop Pro. Users of Microsoft Windows have MS Paint, which many find to be lacking in features. This is because MS Paint is a drawing package and not a graphics package.</a:t>
            </a:r>
          </a:p>
          <a:p>
            <a:endParaRPr lang="en-US" dirty="0" smtClean="0"/>
          </a:p>
          <a:p>
            <a:r>
              <a:rPr lang="en-US" dirty="0" smtClean="0"/>
              <a:t>Numerous platforms and websites have been created to cater to web graphics artists and to host their communities. A growing number of people use create internet forum signatures—generally appearing after a user's post—and other digital artwork, such as photo manipulations and large graphics.</a:t>
            </a:r>
          </a:p>
          <a:p>
            <a:endParaRPr lang="en-US" dirty="0"/>
          </a:p>
        </p:txBody>
      </p:sp>
      <p:sp>
        <p:nvSpPr>
          <p:cNvPr id="4" name="Slide Number Placeholder 3"/>
          <p:cNvSpPr>
            <a:spLocks noGrp="1"/>
          </p:cNvSpPr>
          <p:nvPr>
            <p:ph type="sldNum" sz="quarter" idx="10"/>
          </p:nvPr>
        </p:nvSpPr>
        <p:spPr/>
        <p:txBody>
          <a:bodyPr/>
          <a:lstStyle/>
          <a:p>
            <a:fld id="{213396D6-D2AA-4D59-B92A-8FBCBC616725}" type="slidenum">
              <a:rPr lang="en-US" smtClean="0"/>
              <a:pPr/>
              <a:t>24</a:t>
            </a:fld>
            <a:endParaRPr lang="en-US"/>
          </a:p>
        </p:txBody>
      </p:sp>
    </p:spTree>
    <p:extLst>
      <p:ext uri="{BB962C8B-B14F-4D97-AF65-F5344CB8AC3E}">
        <p14:creationId xmlns:p14="http://schemas.microsoft.com/office/powerpoint/2010/main" val="3812064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1670, Sir Isaac Newton demonstrated that white light is composed of all the colors of the spectrum by refracting sunlight through a prism. </a:t>
            </a:r>
          </a:p>
          <a:p>
            <a:endParaRPr lang="en-US" dirty="0" smtClean="0"/>
          </a:p>
          <a:p>
            <a:r>
              <a:rPr lang="en-US" dirty="0" smtClean="0"/>
              <a:t>The visible spectrum displayed as a wheel.</a:t>
            </a:r>
            <a:endParaRPr lang="en-US" dirty="0"/>
          </a:p>
        </p:txBody>
      </p:sp>
      <p:sp>
        <p:nvSpPr>
          <p:cNvPr id="4" name="Slide Number Placeholder 3"/>
          <p:cNvSpPr>
            <a:spLocks noGrp="1"/>
          </p:cNvSpPr>
          <p:nvPr>
            <p:ph type="sldNum" sz="quarter" idx="10"/>
          </p:nvPr>
        </p:nvSpPr>
        <p:spPr/>
        <p:txBody>
          <a:bodyPr/>
          <a:lstStyle/>
          <a:p>
            <a:fld id="{213396D6-D2AA-4D59-B92A-8FBCBC616725}" type="slidenum">
              <a:rPr lang="en-US" smtClean="0"/>
              <a:pPr/>
              <a:t>26</a:t>
            </a:fld>
            <a:endParaRPr lang="en-US"/>
          </a:p>
        </p:txBody>
      </p:sp>
    </p:spTree>
    <p:extLst>
      <p:ext uri="{BB962C8B-B14F-4D97-AF65-F5344CB8AC3E}">
        <p14:creationId xmlns:p14="http://schemas.microsoft.com/office/powerpoint/2010/main" val="4225332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"primary" colors are made from equal amounts of the adjacent colors, and colors on opposite sides of the wheel are exact chromatic opposites. Mixing any two opposites anywhere on the wheel gives you grey. </a:t>
            </a:r>
          </a:p>
          <a:p>
            <a:endParaRPr lang="en-US" dirty="0" smtClean="0"/>
          </a:p>
          <a:p>
            <a:r>
              <a:rPr lang="en-US" dirty="0" smtClean="0"/>
              <a:t>For example, primary red is made of equal amounts of yellow and magenta, and is the chromatic opposite of cyan. Red plus cyan equals grey. </a:t>
            </a:r>
          </a:p>
          <a:p>
            <a:endParaRPr lang="en-US" dirty="0" smtClean="0"/>
          </a:p>
          <a:p>
            <a:r>
              <a:rPr lang="en-US" dirty="0" smtClean="0"/>
              <a:t>The hue is an attribute which describes the extent to which a color is pure (red, green, or blue). The saturation is a measure of the degree to which a pure color is diluted by white light.</a:t>
            </a:r>
            <a:endParaRPr lang="en-US" dirty="0"/>
          </a:p>
        </p:txBody>
      </p:sp>
      <p:sp>
        <p:nvSpPr>
          <p:cNvPr id="4" name="Slide Number Placeholder 3"/>
          <p:cNvSpPr>
            <a:spLocks noGrp="1"/>
          </p:cNvSpPr>
          <p:nvPr>
            <p:ph type="sldNum" sz="quarter" idx="10"/>
          </p:nvPr>
        </p:nvSpPr>
        <p:spPr/>
        <p:txBody>
          <a:bodyPr/>
          <a:lstStyle/>
          <a:p>
            <a:fld id="{213396D6-D2AA-4D59-B92A-8FBCBC616725}" type="slidenum">
              <a:rPr lang="en-US" smtClean="0"/>
              <a:pPr/>
              <a:t>27</a:t>
            </a:fld>
            <a:endParaRPr lang="en-US"/>
          </a:p>
        </p:txBody>
      </p:sp>
    </p:spTree>
    <p:extLst>
      <p:ext uri="{BB962C8B-B14F-4D97-AF65-F5344CB8AC3E}">
        <p14:creationId xmlns:p14="http://schemas.microsoft.com/office/powerpoint/2010/main" val="3827691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Colored light can be created in two ways. Starting with no light, and gradually adding red, green and blue until you get the color you want, or starting with white light and subtracting what you don't want with cyan, magenta and yellow. </a:t>
            </a:r>
          </a:p>
          <a:p>
            <a:endParaRPr lang="en-US" dirty="0" smtClean="0"/>
          </a:p>
          <a:p>
            <a:r>
              <a:rPr lang="en-US" dirty="0" smtClean="0"/>
              <a:t>Pigment-based color systems are subtractive (YCM), while light-based color systems are additive (RGB). Film is pigment-based. Your monitor (surprise) is light-based. </a:t>
            </a:r>
          </a:p>
        </p:txBody>
      </p:sp>
      <p:sp>
        <p:nvSpPr>
          <p:cNvPr id="4" name="Slide Number Placeholder 3"/>
          <p:cNvSpPr>
            <a:spLocks noGrp="1"/>
          </p:cNvSpPr>
          <p:nvPr>
            <p:ph type="sldNum" sz="quarter" idx="10"/>
          </p:nvPr>
        </p:nvSpPr>
        <p:spPr/>
        <p:txBody>
          <a:bodyPr/>
          <a:lstStyle/>
          <a:p>
            <a:fld id="{213396D6-D2AA-4D59-B92A-8FBCBC616725}" type="slidenum">
              <a:rPr lang="en-US" smtClean="0"/>
              <a:pPr/>
              <a:t>28</a:t>
            </a:fld>
            <a:endParaRPr lang="en-US"/>
          </a:p>
        </p:txBody>
      </p:sp>
    </p:spTree>
    <p:extLst>
      <p:ext uri="{BB962C8B-B14F-4D97-AF65-F5344CB8AC3E}">
        <p14:creationId xmlns:p14="http://schemas.microsoft.com/office/powerpoint/2010/main" val="1571463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Statistical classification is a procedure in which individual items are placed into groups based on quantitative information on one or more characteristics inherent in the items (referred to as traits, variables, characters, etc) and based on a training set of previously labeled items.</a:t>
            </a:r>
            <a:endParaRPr lang="en-US" dirty="0"/>
          </a:p>
        </p:txBody>
      </p:sp>
      <p:sp>
        <p:nvSpPr>
          <p:cNvPr id="4" name="Slide Number Placeholder 3"/>
          <p:cNvSpPr>
            <a:spLocks noGrp="1"/>
          </p:cNvSpPr>
          <p:nvPr>
            <p:ph type="sldNum" sz="quarter" idx="10"/>
          </p:nvPr>
        </p:nvSpPr>
        <p:spPr/>
        <p:txBody>
          <a:bodyPr/>
          <a:lstStyle/>
          <a:p>
            <a:fld id="{213396D6-D2AA-4D59-B92A-8FBCBC616725}" type="slidenum">
              <a:rPr lang="en-US" smtClean="0"/>
              <a:pPr/>
              <a:t>12</a:t>
            </a:fld>
            <a:endParaRPr lang="en-US"/>
          </a:p>
        </p:txBody>
      </p:sp>
    </p:spTree>
    <p:extLst>
      <p:ext uri="{BB962C8B-B14F-4D97-AF65-F5344CB8AC3E}">
        <p14:creationId xmlns:p14="http://schemas.microsoft.com/office/powerpoint/2010/main" val="3661737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Data clustering is a common technique for statistical data analysis, which is used in many fields, including machine learning, data mining, pattern recognition, image analysis and bioinformatics. Clustering is the classification of similar objects into different groups, or more precisely, the partitioning of a data set into subsets (clusters), so that the data in each subset (ideally) share some common trait - often proximity according to some defined distance measure.</a:t>
            </a:r>
          </a:p>
          <a:p>
            <a:endParaRPr lang="en-US" dirty="0" smtClean="0"/>
          </a:p>
          <a:p>
            <a:r>
              <a:rPr lang="en-US" dirty="0" smtClean="0"/>
              <a:t>Machine learning typically regards data clustering as a form of unsupervised learning.</a:t>
            </a:r>
          </a:p>
          <a:p>
            <a:endParaRPr lang="en-US" dirty="0" smtClean="0"/>
          </a:p>
          <a:p>
            <a:r>
              <a:rPr lang="en-US" dirty="0" smtClean="0"/>
              <a:t>Besides the term data clustering (or just clustering), there are a number of terms with similar meanings, including cluster analysis, automatic classification, numerical taxonomy, </a:t>
            </a:r>
            <a:r>
              <a:rPr lang="en-US" dirty="0" err="1" smtClean="0"/>
              <a:t>botryology</a:t>
            </a:r>
            <a:r>
              <a:rPr lang="en-US" dirty="0" smtClean="0"/>
              <a:t> and typological analysis.</a:t>
            </a:r>
          </a:p>
          <a:p>
            <a:endParaRPr lang="en-US" dirty="0"/>
          </a:p>
        </p:txBody>
      </p:sp>
      <p:sp>
        <p:nvSpPr>
          <p:cNvPr id="4" name="Slide Number Placeholder 3"/>
          <p:cNvSpPr>
            <a:spLocks noGrp="1"/>
          </p:cNvSpPr>
          <p:nvPr>
            <p:ph type="sldNum" sz="quarter" idx="10"/>
          </p:nvPr>
        </p:nvSpPr>
        <p:spPr/>
        <p:txBody>
          <a:bodyPr/>
          <a:lstStyle/>
          <a:p>
            <a:fld id="{213396D6-D2AA-4D59-B92A-8FBCBC616725}" type="slidenum">
              <a:rPr lang="en-US" smtClean="0"/>
              <a:pPr/>
              <a:t>13</a:t>
            </a:fld>
            <a:endParaRPr lang="en-US"/>
          </a:p>
        </p:txBody>
      </p:sp>
    </p:spTree>
    <p:extLst>
      <p:ext uri="{BB962C8B-B14F-4D97-AF65-F5344CB8AC3E}">
        <p14:creationId xmlns:p14="http://schemas.microsoft.com/office/powerpoint/2010/main" val="1212607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computer science, semi-supervised learning is a class of machine learning techniques that make use of both labeled and unlabeled data for training - typically a small amount of labeled data with a large amount of unlabeled data. Semi-supervised learning falls between unsupervised learning (without any labeled training data) and supervised learning (with completely labeled training data). Many machine-learning researchers have found that unlabeled data, when used in conjunction with a small amount of labeled data, can produce considerable improvement in learning accuracy. The acquisition of labeled data for a learning problem often requires a skilled human agent to manually classify training examples. The cost associated with the labeling process thus may render a fully labeled training set infeasible, whereas acquisition of unlabeled data is relatively inexpensive. In such situations, semi-supervised learning can be of great practical value.</a:t>
            </a:r>
          </a:p>
          <a:p>
            <a:endParaRPr lang="en-US" dirty="0" smtClean="0"/>
          </a:p>
          <a:p>
            <a:r>
              <a:rPr lang="en-US" dirty="0" smtClean="0"/>
              <a:t>One example of a semi-supervised learning technique is co-training, in which two or possibly more learners are each trained on a set of examples, but with each learner using a different, and ideally independent, set of features for each example.</a:t>
            </a:r>
          </a:p>
          <a:p>
            <a:endParaRPr lang="en-US" dirty="0" smtClean="0"/>
          </a:p>
          <a:p>
            <a:r>
              <a:rPr lang="en-US" dirty="0" smtClean="0"/>
              <a:t>An alternative approach is to model the joint probability distribution of the features and the labels. For the unlabelled data the labels can then be treated as 'missing data'. It is common to use the EM algorithm to maximize the likelihood of the model.</a:t>
            </a:r>
            <a:endParaRPr lang="en-US" dirty="0"/>
          </a:p>
        </p:txBody>
      </p:sp>
      <p:sp>
        <p:nvSpPr>
          <p:cNvPr id="4" name="Slide Number Placeholder 3"/>
          <p:cNvSpPr>
            <a:spLocks noGrp="1"/>
          </p:cNvSpPr>
          <p:nvPr>
            <p:ph type="sldNum" sz="quarter" idx="10"/>
          </p:nvPr>
        </p:nvSpPr>
        <p:spPr/>
        <p:txBody>
          <a:bodyPr/>
          <a:lstStyle/>
          <a:p>
            <a:fld id="{213396D6-D2AA-4D59-B92A-8FBCBC616725}" type="slidenum">
              <a:rPr lang="en-US" smtClean="0"/>
              <a:pPr/>
              <a:t>14</a:t>
            </a:fld>
            <a:endParaRPr lang="en-US"/>
          </a:p>
        </p:txBody>
      </p:sp>
    </p:spTree>
    <p:extLst>
      <p:ext uri="{BB962C8B-B14F-4D97-AF65-F5344CB8AC3E}">
        <p14:creationId xmlns:p14="http://schemas.microsoft.com/office/powerpoint/2010/main" val="3537699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statistics, dimension reduction is the process of reducing the number of random variables under consideration, and can be divided into feature selection and feature extraction. In physics, dimension reduction is a widely discussed phenomenon, whereby a physical system exists in three dimensions, but its properties behave like those of a lower-dimensional system.</a:t>
            </a:r>
            <a:endParaRPr lang="en-US" dirty="0"/>
          </a:p>
        </p:txBody>
      </p:sp>
      <p:sp>
        <p:nvSpPr>
          <p:cNvPr id="4" name="Slide Number Placeholder 3"/>
          <p:cNvSpPr>
            <a:spLocks noGrp="1"/>
          </p:cNvSpPr>
          <p:nvPr>
            <p:ph type="sldNum" sz="quarter" idx="10"/>
          </p:nvPr>
        </p:nvSpPr>
        <p:spPr/>
        <p:txBody>
          <a:bodyPr/>
          <a:lstStyle/>
          <a:p>
            <a:fld id="{213396D6-D2AA-4D59-B92A-8FBCBC616725}" type="slidenum">
              <a:rPr lang="en-US" smtClean="0"/>
              <a:pPr/>
              <a:t>15</a:t>
            </a:fld>
            <a:endParaRPr lang="en-US"/>
          </a:p>
        </p:txBody>
      </p:sp>
    </p:spTree>
    <p:extLst>
      <p:ext uri="{BB962C8B-B14F-4D97-AF65-F5344CB8AC3E}">
        <p14:creationId xmlns:p14="http://schemas.microsoft.com/office/powerpoint/2010/main" val="3738247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SGML: Standard Generalized Markup Language</a:t>
            </a:r>
          </a:p>
          <a:p>
            <a:r>
              <a:rPr lang="en-US" dirty="0" smtClean="0"/>
              <a:t>XML</a:t>
            </a:r>
            <a:r>
              <a:rPr lang="en-US" baseline="0" dirty="0" smtClean="0"/>
              <a:t> is</a:t>
            </a:r>
            <a:r>
              <a:rPr lang="en-US" dirty="0" smtClean="0"/>
              <a:t> a subset of SGML. XML is used for general-purpose applications, such as the Semantic Web, XHTML, SVG, RSS, Atom, XML-RPC and SOAP.</a:t>
            </a:r>
            <a:endParaRPr lang="en-US" dirty="0"/>
          </a:p>
        </p:txBody>
      </p:sp>
      <p:sp>
        <p:nvSpPr>
          <p:cNvPr id="4" name="Slide Number Placeholder 3"/>
          <p:cNvSpPr>
            <a:spLocks noGrp="1"/>
          </p:cNvSpPr>
          <p:nvPr>
            <p:ph type="sldNum" sz="quarter" idx="10"/>
          </p:nvPr>
        </p:nvSpPr>
        <p:spPr/>
        <p:txBody>
          <a:bodyPr/>
          <a:lstStyle/>
          <a:p>
            <a:fld id="{213396D6-D2AA-4D59-B92A-8FBCBC616725}" type="slidenum">
              <a:rPr lang="en-US" smtClean="0"/>
              <a:pPr/>
              <a:t>17</a:t>
            </a:fld>
            <a:endParaRPr lang="en-US"/>
          </a:p>
        </p:txBody>
      </p:sp>
    </p:spTree>
    <p:extLst>
      <p:ext uri="{BB962C8B-B14F-4D97-AF65-F5344CB8AC3E}">
        <p14:creationId xmlns:p14="http://schemas.microsoft.com/office/powerpoint/2010/main" val="1418689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Audio is a travelling wave which is an oscillation of pressure transmitted through a solid, liquid, or gas, composed of frequencies within the range of hearing and of a level sufficiently strong to be heard, or the sensation stimulated in organs of hearing by such vibrations.</a:t>
            </a:r>
          </a:p>
          <a:p>
            <a:endParaRPr lang="en-US" dirty="0" smtClean="0"/>
          </a:p>
          <a:p>
            <a:r>
              <a:rPr lang="en-US" dirty="0" smtClean="0"/>
              <a:t>For humans, hearing is normally limited to frequencies between about 12 Hz and 20,000 Hz (20 kHz), although these limits are not definite. The upper limit generally decreases with age.</a:t>
            </a:r>
          </a:p>
          <a:p>
            <a:endParaRPr lang="en-US" dirty="0" smtClean="0"/>
          </a:p>
          <a:p>
            <a:r>
              <a:rPr lang="en-US" dirty="0" smtClean="0"/>
              <a:t>Music is an art form whose medium is sound. Common elements of music are pitch (which governs melody and harmony), rhythm (and its associated concepts tempo, meter, and articulation), dynamics, and the sonic qualities of timbre and texture.</a:t>
            </a:r>
          </a:p>
          <a:p>
            <a:endParaRPr lang="en-US" dirty="0" smtClean="0"/>
          </a:p>
          <a:p>
            <a:r>
              <a:rPr lang="en-US" dirty="0" err="1" smtClean="0"/>
              <a:t>Frequence</a:t>
            </a:r>
            <a:r>
              <a:rPr lang="en-US" dirty="0" smtClean="0"/>
              <a:t>, period, amplitude</a:t>
            </a:r>
            <a:endParaRPr lang="en-US" dirty="0"/>
          </a:p>
        </p:txBody>
      </p:sp>
      <p:sp>
        <p:nvSpPr>
          <p:cNvPr id="4" name="Slide Number Placeholder 3"/>
          <p:cNvSpPr>
            <a:spLocks noGrp="1"/>
          </p:cNvSpPr>
          <p:nvPr>
            <p:ph type="sldNum" sz="quarter" idx="10"/>
          </p:nvPr>
        </p:nvSpPr>
        <p:spPr/>
        <p:txBody>
          <a:bodyPr/>
          <a:lstStyle/>
          <a:p>
            <a:fld id="{213396D6-D2AA-4D59-B92A-8FBCBC616725}" type="slidenum">
              <a:rPr lang="en-US" smtClean="0"/>
              <a:pPr/>
              <a:t>19</a:t>
            </a:fld>
            <a:endParaRPr lang="en-US"/>
          </a:p>
        </p:txBody>
      </p:sp>
    </p:spTree>
    <p:extLst>
      <p:ext uri="{BB962C8B-B14F-4D97-AF65-F5344CB8AC3E}">
        <p14:creationId xmlns:p14="http://schemas.microsoft.com/office/powerpoint/2010/main" val="1372501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film and video, footage is the raw, unedited material as it had been originally filmed by Movie camera or recorded by a Video camera which usually must be edited to create a motion picture, video clip, television show or similar completed work. More loosely, footage can also refer to all sequences used in film and video editing, such as special effects and archive material. Since the term originates in film, footage is only used for recorded images, such as film stock, videotapes or digitized clips – on live television, the signals from the cameras are called sources instead.</a:t>
            </a:r>
          </a:p>
          <a:p>
            <a:endParaRPr lang="en-US" dirty="0" smtClean="0"/>
          </a:p>
        </p:txBody>
      </p:sp>
      <p:sp>
        <p:nvSpPr>
          <p:cNvPr id="4" name="Slide Number Placeholder 3"/>
          <p:cNvSpPr>
            <a:spLocks noGrp="1"/>
          </p:cNvSpPr>
          <p:nvPr>
            <p:ph type="sldNum" sz="quarter" idx="10"/>
          </p:nvPr>
        </p:nvSpPr>
        <p:spPr/>
        <p:txBody>
          <a:bodyPr/>
          <a:lstStyle/>
          <a:p>
            <a:fld id="{213396D6-D2AA-4D59-B92A-8FBCBC616725}" type="slidenum">
              <a:rPr lang="en-US" smtClean="0"/>
              <a:pPr/>
              <a:t>20</a:t>
            </a:fld>
            <a:endParaRPr lang="en-US"/>
          </a:p>
        </p:txBody>
      </p:sp>
    </p:spTree>
    <p:extLst>
      <p:ext uri="{BB962C8B-B14F-4D97-AF65-F5344CB8AC3E}">
        <p14:creationId xmlns:p14="http://schemas.microsoft.com/office/powerpoint/2010/main" val="1256962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An Egyptian burial chamber mural, approximately 4000 years old, shows wrestlers in action.</a:t>
            </a:r>
          </a:p>
          <a:p>
            <a:endParaRPr lang="en-US" dirty="0" smtClean="0"/>
          </a:p>
          <a:p>
            <a:r>
              <a:rPr lang="en-US" dirty="0" smtClean="0"/>
              <a:t>Animation is the rapid display of a sequence of images of 2-D or 3-D artwork or model positions in order to create an illusion of movement. It is an optical illusion of motion due to the phenomenon of persistence of vision, and can be created and demonstrated in a number of ways. The most common method of presenting animation is as a motion picture or video program, although several other forms of presenting animation also exist.</a:t>
            </a:r>
          </a:p>
          <a:p>
            <a:endParaRPr lang="en-US" dirty="0" smtClean="0"/>
          </a:p>
          <a:p>
            <a:r>
              <a:rPr lang="en-US" dirty="0" smtClean="0"/>
              <a:t>Computer animation (or CGI animation) is the art of creating moving images with the use of computers. It is a subfield of computer graphics and animation. Increasingly it is created by means of 3D computer graphics, though 2D computer graphics are still widely used for stylistic, low bandwidth, and faster real-time rendering needs. Sometimes the target of the animation is the computer itself, but sometimes the target is another medium, such as film. It is also referred to as CGI (computer-generated imagery or computer-generated imaging), especially when used in films.</a:t>
            </a:r>
          </a:p>
          <a:p>
            <a:endParaRPr lang="en-US" dirty="0" smtClean="0"/>
          </a:p>
          <a:p>
            <a:r>
              <a:rPr lang="en-US" dirty="0" smtClean="0"/>
              <a:t>To create the illusion of movement, an image is displayed on the computer screen and repeatedly replaced by a new image that is similar to the previous image, but advanced slightly in the time domain (usually at a rate of 24 or 30 frames/second). This technique is identical to how the illusion of movement is achieved with television and motion pictures.</a:t>
            </a:r>
          </a:p>
          <a:p>
            <a:endParaRPr lang="en-US" dirty="0" smtClean="0"/>
          </a:p>
          <a:p>
            <a:r>
              <a:rPr lang="en-US" dirty="0" smtClean="0"/>
              <a:t>Computer animation is essentially a digital successor to the art of stop motion animation of 3D models and frame-by-frame animation of 2D illustrations. For 3D animations, objects (models) are built on the computer monitor (modeled) and 3D figures are rigged with a virtual skeleton. For 2D figure animations, separate objects (illustrations) and separate transparent layers are used, with or without a virtual skeleton. Then the limbs, eyes, mouth, clothes, etc. of the figure are moved by the animator on key frames. The differences in appearance between key frames are automatically calculated by the computer in a process known as </a:t>
            </a:r>
            <a:r>
              <a:rPr lang="en-US" dirty="0" err="1" smtClean="0"/>
              <a:t>tweening</a:t>
            </a:r>
            <a:r>
              <a:rPr lang="en-US" dirty="0" smtClean="0"/>
              <a:t> or morphing. Finally, the animation is rendered.</a:t>
            </a:r>
          </a:p>
          <a:p>
            <a:endParaRPr lang="en-US" dirty="0" smtClean="0"/>
          </a:p>
          <a:p>
            <a:r>
              <a:rPr lang="en-US" dirty="0" smtClean="0"/>
              <a:t>For 3D animations, all frames must be rendered after modeling is complete. For 2D vector animations, the rendering process is the key frame illustration process, while </a:t>
            </a:r>
            <a:r>
              <a:rPr lang="en-US" dirty="0" err="1" smtClean="0"/>
              <a:t>tweened</a:t>
            </a:r>
            <a:r>
              <a:rPr lang="en-US" dirty="0" smtClean="0"/>
              <a:t> frames are rendered as needed. For pre-recorded presentations, the rendered frames are transferred to a different format or medium such as film or digital video. The frames may also be rendered in real time as they are presented to the end-user audience. Low bandwidth animations transmitted via the internet (e.g. 2D Flash, X3D) often use software on the end-users computer to render in real time as an alternative to streaming or pre-loaded high bandwidth animations.</a:t>
            </a:r>
          </a:p>
          <a:p>
            <a:endParaRPr lang="en-US" dirty="0"/>
          </a:p>
        </p:txBody>
      </p:sp>
      <p:sp>
        <p:nvSpPr>
          <p:cNvPr id="4" name="Slide Number Placeholder 3"/>
          <p:cNvSpPr>
            <a:spLocks noGrp="1"/>
          </p:cNvSpPr>
          <p:nvPr>
            <p:ph type="sldNum" sz="quarter" idx="10"/>
          </p:nvPr>
        </p:nvSpPr>
        <p:spPr/>
        <p:txBody>
          <a:bodyPr/>
          <a:lstStyle/>
          <a:p>
            <a:fld id="{213396D6-D2AA-4D59-B92A-8FBCBC616725}" type="slidenum">
              <a:rPr lang="en-US" smtClean="0"/>
              <a:pPr/>
              <a:t>23</a:t>
            </a:fld>
            <a:endParaRPr lang="en-US"/>
          </a:p>
        </p:txBody>
      </p:sp>
    </p:spTree>
    <p:extLst>
      <p:ext uri="{BB962C8B-B14F-4D97-AF65-F5344CB8AC3E}">
        <p14:creationId xmlns:p14="http://schemas.microsoft.com/office/powerpoint/2010/main" val="2238551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49237E8-5D34-47A3-991F-F92435767F27}" type="datetimeFigureOut">
              <a:rPr lang="en-US" smtClean="0"/>
              <a:pPr/>
              <a:t>9/12/2013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1C5B9-5DFF-4B6B-B258-BC1728F93D5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9237E8-5D34-47A3-991F-F92435767F27}" type="datetimeFigureOut">
              <a:rPr lang="en-US" smtClean="0"/>
              <a:pPr/>
              <a:t>9/12/2013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1C5B9-5DFF-4B6B-B258-BC1728F93D5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9237E8-5D34-47A3-991F-F92435767F27}" type="datetimeFigureOut">
              <a:rPr lang="en-US" smtClean="0"/>
              <a:pPr/>
              <a:t>9/12/2013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1C5B9-5DFF-4B6B-B258-BC1728F93D5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9237E8-5D34-47A3-991F-F92435767F27}" type="datetimeFigureOut">
              <a:rPr lang="en-US" smtClean="0"/>
              <a:pPr/>
              <a:t>9/12/2013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1C5B9-5DFF-4B6B-B258-BC1728F93D5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9237E8-5D34-47A3-991F-F92435767F27}" type="datetimeFigureOut">
              <a:rPr lang="en-US" smtClean="0"/>
              <a:pPr/>
              <a:t>9/12/2013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1C5B9-5DFF-4B6B-B258-BC1728F93D5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49237E8-5D34-47A3-991F-F92435767F27}" type="datetimeFigureOut">
              <a:rPr lang="en-US" smtClean="0"/>
              <a:pPr/>
              <a:t>9/12/2013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A1C5B9-5DFF-4B6B-B258-BC1728F93D5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9237E8-5D34-47A3-991F-F92435767F27}" type="datetimeFigureOut">
              <a:rPr lang="en-US" smtClean="0"/>
              <a:pPr/>
              <a:t>9/12/2013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A1C5B9-5DFF-4B6B-B258-BC1728F93D5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9237E8-5D34-47A3-991F-F92435767F27}" type="datetimeFigureOut">
              <a:rPr lang="en-US" smtClean="0"/>
              <a:pPr/>
              <a:t>9/12/2013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A1C5B9-5DFF-4B6B-B258-BC1728F93D5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9237E8-5D34-47A3-991F-F92435767F27}" type="datetimeFigureOut">
              <a:rPr lang="en-US" smtClean="0"/>
              <a:pPr/>
              <a:t>9/12/2013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A1C5B9-5DFF-4B6B-B258-BC1728F93D5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9237E8-5D34-47A3-991F-F92435767F27}" type="datetimeFigureOut">
              <a:rPr lang="en-US" smtClean="0"/>
              <a:pPr/>
              <a:t>9/12/2013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A1C5B9-5DFF-4B6B-B258-BC1728F93D5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9237E8-5D34-47A3-991F-F92435767F27}" type="datetimeFigureOut">
              <a:rPr lang="en-US" smtClean="0"/>
              <a:pPr/>
              <a:t>9/12/2013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A1C5B9-5DFF-4B6B-B258-BC1728F93D5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9237E8-5D34-47A3-991F-F92435767F27}" type="datetimeFigureOut">
              <a:rPr lang="en-US" smtClean="0"/>
              <a:pPr/>
              <a:t>9/12/2013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A1C5B9-5DFF-4B6B-B258-BC1728F93D5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8.gif"/><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hyperlink" Target="Videos/PIXSTA%20on%20Elle%20UK.flv" TargetMode="External"/><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hyperlink" Target="Videos/Nokia%20Photo%20Browser.flv" TargetMode="External"/><Relationship Id="rId1" Type="http://schemas.openxmlformats.org/officeDocument/2006/relationships/slideLayout" Target="../slideLayouts/slideLayout2.xml"/><Relationship Id="rId6" Type="http://schemas.openxmlformats.org/officeDocument/2006/relationships/hyperlink" Target="Videos/3D%20Search.flv" TargetMode="External"/><Relationship Id="rId5" Type="http://schemas.openxmlformats.org/officeDocument/2006/relationships/image" Target="../media/image9.png"/><Relationship Id="rId4" Type="http://schemas.openxmlformats.org/officeDocument/2006/relationships/hyperlink" Target="Videos/oSkope%20visual%20search%20-%20A%20fun%20way%20to%20search.flv" TargetMode="External"/><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hyperlink" Target="Videos/pixolu.flv" TargetMode="External"/><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hyperlink" Target="Videos/Microsoft's%20TouchLight.flv" TargetMode="External"/><Relationship Id="rId1" Type="http://schemas.openxmlformats.org/officeDocument/2006/relationships/slideLayout" Target="../slideLayouts/slideLayout2.xml"/><Relationship Id="rId6" Type="http://schemas.openxmlformats.org/officeDocument/2006/relationships/hyperlink" Target="Videos/Perceptive%20Pixel%20by%20Jeff%20Han%20-%20Official%20Video.flv" TargetMode="External"/><Relationship Id="rId5" Type="http://schemas.openxmlformats.org/officeDocument/2006/relationships/image" Target="../media/image29.png"/><Relationship Id="rId4" Type="http://schemas.openxmlformats.org/officeDocument/2006/relationships/hyperlink" Target="Videos/Microsoft%20Surface%20Demo%20@%20CES%202008.flv" TargetMode="External"/><Relationship Id="rId9"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533400" y="1752600"/>
            <a:ext cx="8229600" cy="1470025"/>
          </a:xfrm>
        </p:spPr>
        <p:txBody>
          <a:bodyPr>
            <a:normAutofit/>
          </a:bodyPr>
          <a:lstStyle/>
          <a:p>
            <a:r>
              <a:rPr lang="en-GB" b="1" dirty="0" smtClean="0">
                <a:effectLst>
                  <a:outerShdw blurRad="38100" dist="38100" dir="2700000" algn="tl">
                    <a:srgbClr val="000000">
                      <a:alpha val="43137"/>
                    </a:srgbClr>
                  </a:outerShdw>
                </a:effectLst>
              </a:rPr>
              <a:t>Cs105 </a:t>
            </a:r>
            <a:r>
              <a:rPr lang="en-US" b="1" dirty="0" smtClean="0">
                <a:effectLst>
                  <a:outerShdw blurRad="38100" dist="38100" dir="2700000" algn="tl">
                    <a:srgbClr val="000000">
                      <a:alpha val="43137"/>
                    </a:srgbClr>
                  </a:outerShdw>
                </a:effectLst>
              </a:rPr>
              <a:t>Multimedia Information Systems</a:t>
            </a:r>
            <a:endParaRPr lang="en-GB" b="1" dirty="0">
              <a:effectLst>
                <a:outerShdw blurRad="38100" dist="38100" dir="2700000" algn="tl">
                  <a:srgbClr val="000000">
                    <a:alpha val="43137"/>
                  </a:srgbClr>
                </a:outerShdw>
              </a:effectLst>
            </a:endParaRPr>
          </a:p>
        </p:txBody>
      </p:sp>
      <p:sp>
        <p:nvSpPr>
          <p:cNvPr id="3" name="副标题 2"/>
          <p:cNvSpPr>
            <a:spLocks noGrp="1"/>
          </p:cNvSpPr>
          <p:nvPr>
            <p:ph type="subTitle" idx="1"/>
          </p:nvPr>
        </p:nvSpPr>
        <p:spPr>
          <a:xfrm>
            <a:off x="990600" y="3886200"/>
            <a:ext cx="6400800" cy="1752600"/>
          </a:xfrm>
        </p:spPr>
        <p:txBody>
          <a:bodyPr/>
          <a:lstStyle/>
          <a:p>
            <a:pPr algn="l"/>
            <a:r>
              <a:rPr lang="en-GB" b="1" dirty="0" smtClean="0">
                <a:solidFill>
                  <a:schemeClr val="tx1"/>
                </a:solidFill>
                <a:effectLst>
                  <a:outerShdw blurRad="38100" dist="38100" dir="2700000" algn="tl">
                    <a:srgbClr val="000000">
                      <a:alpha val="43137"/>
                    </a:srgbClr>
                  </a:outerShdw>
                </a:effectLst>
              </a:rPr>
              <a:t>Instructor: Yang Mu</a:t>
            </a:r>
            <a:endParaRPr lang="en-GB" sz="2400" dirty="0" smtClean="0">
              <a:solidFill>
                <a:schemeClr val="tx1"/>
              </a:solidFill>
            </a:endParaRPr>
          </a:p>
          <a:p>
            <a:pPr algn="l"/>
            <a:r>
              <a:rPr lang="en-GB" sz="2400" dirty="0" smtClean="0">
                <a:solidFill>
                  <a:schemeClr val="tx1"/>
                </a:solidFill>
              </a:rPr>
              <a:t>UMass Boston</a:t>
            </a:r>
          </a:p>
        </p:txBody>
      </p:sp>
      <p:pic>
        <p:nvPicPr>
          <p:cNvPr id="11" name="Picture 4" descr="C:\Documents and Settings\sce-staff\Desktop\1students2-med.jpg"/>
          <p:cNvPicPr>
            <a:picLocks noChangeAspect="1" noChangeArrowheads="1"/>
          </p:cNvPicPr>
          <p:nvPr/>
        </p:nvPicPr>
        <p:blipFill>
          <a:blip r:embed="rId2" cstate="print"/>
          <a:srcRect/>
          <a:stretch>
            <a:fillRect/>
          </a:stretch>
        </p:blipFill>
        <p:spPr bwMode="auto">
          <a:xfrm>
            <a:off x="5029200" y="3582988"/>
            <a:ext cx="4376408" cy="3275012"/>
          </a:xfrm>
          <a:prstGeom prst="rect">
            <a:avLst/>
          </a:prstGeom>
          <a:noFill/>
          <a:effectLst>
            <a:softEdge rad="317500"/>
          </a:effectLst>
        </p:spPr>
      </p:pic>
      <p:sp>
        <p:nvSpPr>
          <p:cNvPr id="4" name="TextBox 3"/>
          <p:cNvSpPr txBox="1"/>
          <p:nvPr/>
        </p:nvSpPr>
        <p:spPr>
          <a:xfrm>
            <a:off x="76200" y="6553200"/>
            <a:ext cx="2387192" cy="276999"/>
          </a:xfrm>
          <a:prstGeom prst="rect">
            <a:avLst/>
          </a:prstGeom>
          <a:noFill/>
        </p:spPr>
        <p:txBody>
          <a:bodyPr wrap="none" rtlCol="0">
            <a:spAutoFit/>
          </a:bodyPr>
          <a:lstStyle/>
          <a:p>
            <a:r>
              <a:rPr lang="en-US" sz="1200" dirty="0" smtClean="0"/>
              <a:t>Slides are from Dr. </a:t>
            </a:r>
            <a:r>
              <a:rPr lang="en-US" sz="1200" dirty="0" err="1" smtClean="0"/>
              <a:t>Dacheng</a:t>
            </a:r>
            <a:r>
              <a:rPr lang="en-US" sz="1200" dirty="0" smtClean="0"/>
              <a:t> Tao</a:t>
            </a:r>
            <a:endParaRPr lang="en-US" sz="1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dacheng\Desktop\bowling-technique.jpg"/>
          <p:cNvPicPr>
            <a:picLocks noChangeAspect="1" noChangeArrowheads="1"/>
          </p:cNvPicPr>
          <p:nvPr/>
        </p:nvPicPr>
        <p:blipFill>
          <a:blip r:embed="rId2"/>
          <a:srcRect/>
          <a:stretch>
            <a:fillRect/>
          </a:stretch>
        </p:blipFill>
        <p:spPr bwMode="auto">
          <a:xfrm flipH="1">
            <a:off x="2159000" y="0"/>
            <a:ext cx="6985000" cy="4876800"/>
          </a:xfrm>
          <a:prstGeom prst="rect">
            <a:avLst/>
          </a:prstGeom>
          <a:noFill/>
        </p:spPr>
      </p:pic>
      <p:sp>
        <p:nvSpPr>
          <p:cNvPr id="2" name="Title 1"/>
          <p:cNvSpPr>
            <a:spLocks noGrp="1"/>
          </p:cNvSpPr>
          <p:nvPr>
            <p:ph type="title"/>
          </p:nvPr>
        </p:nvSpPr>
        <p:spPr/>
        <p:txBody>
          <a:bodyPr/>
          <a:lstStyle/>
          <a:p>
            <a:r>
              <a:rPr lang="en-US" dirty="0" smtClean="0"/>
              <a:t>Important techniques</a:t>
            </a:r>
            <a:endParaRPr lang="en-US" dirty="0"/>
          </a:p>
        </p:txBody>
      </p:sp>
      <p:sp>
        <p:nvSpPr>
          <p:cNvPr id="3" name="Text Placeholder 2"/>
          <p:cNvSpPr>
            <a:spLocks noGrp="1"/>
          </p:cNvSpPr>
          <p:nvPr>
            <p:ph type="body" idx="1"/>
          </p:nvPr>
        </p:nvSpPr>
        <p:spPr/>
        <p:txBody>
          <a:bodyPr/>
          <a:lstStyle/>
          <a:p>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dacheng\Desktop\concept-car.jpg"/>
          <p:cNvPicPr>
            <a:picLocks noChangeAspect="1" noChangeArrowheads="1"/>
          </p:cNvPicPr>
          <p:nvPr/>
        </p:nvPicPr>
        <p:blipFill>
          <a:blip r:embed="rId2"/>
          <a:srcRect t="19718"/>
          <a:stretch>
            <a:fillRect/>
          </a:stretch>
        </p:blipFill>
        <p:spPr bwMode="auto">
          <a:xfrm>
            <a:off x="4829175" y="0"/>
            <a:ext cx="4314825" cy="2171700"/>
          </a:xfrm>
          <a:prstGeom prst="rect">
            <a:avLst/>
          </a:prstGeom>
          <a:noFill/>
        </p:spPr>
      </p:pic>
      <p:sp>
        <p:nvSpPr>
          <p:cNvPr id="2" name="Title 1"/>
          <p:cNvSpPr>
            <a:spLocks noGrp="1"/>
          </p:cNvSpPr>
          <p:nvPr>
            <p:ph type="title"/>
          </p:nvPr>
        </p:nvSpPr>
        <p:spPr/>
        <p:txBody>
          <a:bodyPr/>
          <a:lstStyle/>
          <a:p>
            <a:pPr algn="l"/>
            <a:r>
              <a:rPr lang="en-US" b="1" dirty="0" smtClean="0">
                <a:effectLst>
                  <a:outerShdw blurRad="38100" dist="38100" dir="2700000" algn="tl">
                    <a:srgbClr val="000000">
                      <a:alpha val="43137"/>
                    </a:srgbClr>
                  </a:outerShdw>
                </a:effectLst>
              </a:rPr>
              <a:t>Concepts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dirty="0" smtClean="0"/>
              <a:t>Sample, example</a:t>
            </a:r>
          </a:p>
          <a:p>
            <a:r>
              <a:rPr lang="en-US" dirty="0" smtClean="0"/>
              <a:t>Feature, trait, variable, character</a:t>
            </a:r>
          </a:p>
          <a:p>
            <a:r>
              <a:rPr lang="en-US" dirty="0" smtClean="0"/>
              <a:t>Data set, database</a:t>
            </a:r>
          </a:p>
          <a:p>
            <a:r>
              <a:rPr lang="en-US" dirty="0" smtClean="0"/>
              <a:t>Population</a:t>
            </a:r>
          </a:p>
          <a:p>
            <a:r>
              <a:rPr lang="en-US" dirty="0" smtClean="0"/>
              <a:t>Training set, test set, validation set</a:t>
            </a:r>
          </a:p>
          <a:p>
            <a:r>
              <a:rPr lang="en-US" altLang="zh-CN" dirty="0" smtClean="0"/>
              <a:t>Class, group, l</a:t>
            </a:r>
            <a:r>
              <a:rPr lang="en-US" dirty="0" smtClean="0"/>
              <a:t>abel</a:t>
            </a:r>
          </a:p>
          <a:p>
            <a:r>
              <a:rPr lang="en-US" dirty="0" smtClean="0"/>
              <a:t>Model, model parameters</a:t>
            </a:r>
          </a:p>
        </p:txBody>
      </p:sp>
      <p:grpSp>
        <p:nvGrpSpPr>
          <p:cNvPr id="46" name="Group 45"/>
          <p:cNvGrpSpPr/>
          <p:nvPr/>
        </p:nvGrpSpPr>
        <p:grpSpPr>
          <a:xfrm>
            <a:off x="6426200" y="4140200"/>
            <a:ext cx="2438400" cy="2133600"/>
            <a:chOff x="5994400" y="4165601"/>
            <a:chExt cx="2438400" cy="2133600"/>
          </a:xfrm>
        </p:grpSpPr>
        <p:sp>
          <p:nvSpPr>
            <p:cNvPr id="11" name="椭圆 11"/>
            <p:cNvSpPr/>
            <p:nvPr/>
          </p:nvSpPr>
          <p:spPr>
            <a:xfrm>
              <a:off x="7772400" y="4165601"/>
              <a:ext cx="203200" cy="203200"/>
            </a:xfrm>
            <a:prstGeom prst="ellipse">
              <a:avLst/>
            </a:prstGeom>
            <a:solidFill>
              <a:schemeClr val="bg1">
                <a:lumMod val="65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椭圆 13"/>
            <p:cNvSpPr/>
            <p:nvPr/>
          </p:nvSpPr>
          <p:spPr>
            <a:xfrm>
              <a:off x="8229600" y="4724401"/>
              <a:ext cx="203200" cy="203200"/>
            </a:xfrm>
            <a:prstGeom prst="ellipse">
              <a:avLst/>
            </a:prstGeom>
            <a:solidFill>
              <a:schemeClr val="bg1">
                <a:lumMod val="65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椭圆 17"/>
            <p:cNvSpPr/>
            <p:nvPr/>
          </p:nvSpPr>
          <p:spPr>
            <a:xfrm>
              <a:off x="7975600" y="5283201"/>
              <a:ext cx="203200" cy="203200"/>
            </a:xfrm>
            <a:prstGeom prst="ellipse">
              <a:avLst/>
            </a:prstGeom>
            <a:solidFill>
              <a:schemeClr val="bg1">
                <a:lumMod val="65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椭圆 18"/>
            <p:cNvSpPr/>
            <p:nvPr/>
          </p:nvSpPr>
          <p:spPr>
            <a:xfrm>
              <a:off x="6908800" y="4267201"/>
              <a:ext cx="203200" cy="203200"/>
            </a:xfrm>
            <a:prstGeom prst="ellipse">
              <a:avLst/>
            </a:prstGeom>
            <a:solidFill>
              <a:schemeClr val="bg1">
                <a:lumMod val="65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椭圆 19"/>
            <p:cNvSpPr/>
            <p:nvPr/>
          </p:nvSpPr>
          <p:spPr>
            <a:xfrm>
              <a:off x="7670800" y="4673601"/>
              <a:ext cx="203200" cy="203200"/>
            </a:xfrm>
            <a:prstGeom prst="ellipse">
              <a:avLst/>
            </a:prstGeom>
            <a:solidFill>
              <a:schemeClr val="bg1">
                <a:lumMod val="65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椭圆 22"/>
            <p:cNvSpPr/>
            <p:nvPr/>
          </p:nvSpPr>
          <p:spPr>
            <a:xfrm>
              <a:off x="7162800" y="6096001"/>
              <a:ext cx="203200" cy="203200"/>
            </a:xfrm>
            <a:prstGeom prst="ellipse">
              <a:avLst/>
            </a:prstGeom>
            <a:solidFill>
              <a:schemeClr val="bg1">
                <a:lumMod val="65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椭圆 26"/>
            <p:cNvSpPr/>
            <p:nvPr/>
          </p:nvSpPr>
          <p:spPr>
            <a:xfrm>
              <a:off x="6553200" y="6045201"/>
              <a:ext cx="203200" cy="203200"/>
            </a:xfrm>
            <a:prstGeom prst="ellipse">
              <a:avLst/>
            </a:prstGeom>
            <a:solidFill>
              <a:schemeClr val="bg1">
                <a:lumMod val="65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椭圆 30"/>
            <p:cNvSpPr/>
            <p:nvPr/>
          </p:nvSpPr>
          <p:spPr>
            <a:xfrm>
              <a:off x="5994400" y="5435601"/>
              <a:ext cx="203200" cy="203200"/>
            </a:xfrm>
            <a:prstGeom prst="ellipse">
              <a:avLst/>
            </a:prstGeom>
            <a:solidFill>
              <a:schemeClr val="bg1">
                <a:lumMod val="65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椭圆 32"/>
            <p:cNvSpPr/>
            <p:nvPr/>
          </p:nvSpPr>
          <p:spPr>
            <a:xfrm>
              <a:off x="6756400" y="5537201"/>
              <a:ext cx="203200" cy="203200"/>
            </a:xfrm>
            <a:prstGeom prst="ellipse">
              <a:avLst/>
            </a:prstGeom>
            <a:solidFill>
              <a:schemeClr val="bg1">
                <a:lumMod val="65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椭圆 34"/>
            <p:cNvSpPr/>
            <p:nvPr/>
          </p:nvSpPr>
          <p:spPr>
            <a:xfrm>
              <a:off x="6502400" y="5791201"/>
              <a:ext cx="203200" cy="203200"/>
            </a:xfrm>
            <a:prstGeom prst="ellipse">
              <a:avLst/>
            </a:prstGeom>
            <a:solidFill>
              <a:schemeClr val="bg1">
                <a:lumMod val="65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椭圆 36"/>
            <p:cNvSpPr/>
            <p:nvPr/>
          </p:nvSpPr>
          <p:spPr>
            <a:xfrm>
              <a:off x="7874000" y="4978401"/>
              <a:ext cx="203200" cy="203200"/>
            </a:xfrm>
            <a:prstGeom prst="ellipse">
              <a:avLst/>
            </a:prstGeom>
            <a:solidFill>
              <a:schemeClr val="bg1">
                <a:lumMod val="65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7" name="Group 46"/>
          <p:cNvGrpSpPr/>
          <p:nvPr/>
        </p:nvGrpSpPr>
        <p:grpSpPr>
          <a:xfrm>
            <a:off x="5867400" y="3886200"/>
            <a:ext cx="3200400" cy="2844800"/>
            <a:chOff x="5435600" y="3911601"/>
            <a:chExt cx="3200400" cy="2844800"/>
          </a:xfrm>
        </p:grpSpPr>
        <p:sp>
          <p:nvSpPr>
            <p:cNvPr id="6" name="椭圆 6"/>
            <p:cNvSpPr/>
            <p:nvPr/>
          </p:nvSpPr>
          <p:spPr>
            <a:xfrm>
              <a:off x="5842000" y="5130801"/>
              <a:ext cx="203200" cy="203200"/>
            </a:xfrm>
            <a:prstGeom prst="ellipse">
              <a:avLst/>
            </a:prstGeom>
            <a:solidFill>
              <a:srgbClr val="FF0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椭圆 7"/>
            <p:cNvSpPr/>
            <p:nvPr/>
          </p:nvSpPr>
          <p:spPr>
            <a:xfrm>
              <a:off x="6197600" y="5181601"/>
              <a:ext cx="203200" cy="203200"/>
            </a:xfrm>
            <a:prstGeom prst="ellipse">
              <a:avLst/>
            </a:prstGeom>
            <a:solidFill>
              <a:srgbClr val="FF0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椭圆 8"/>
            <p:cNvSpPr/>
            <p:nvPr/>
          </p:nvSpPr>
          <p:spPr>
            <a:xfrm>
              <a:off x="8128000" y="5486401"/>
              <a:ext cx="203200" cy="203200"/>
            </a:xfrm>
            <a:prstGeom prst="ellipse">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椭圆 9"/>
            <p:cNvSpPr/>
            <p:nvPr/>
          </p:nvSpPr>
          <p:spPr>
            <a:xfrm>
              <a:off x="6908800" y="3911601"/>
              <a:ext cx="203200" cy="203200"/>
            </a:xfrm>
            <a:prstGeom prst="ellipse">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椭圆 10"/>
            <p:cNvSpPr/>
            <p:nvPr/>
          </p:nvSpPr>
          <p:spPr>
            <a:xfrm>
              <a:off x="7366000" y="4013201"/>
              <a:ext cx="203200" cy="203200"/>
            </a:xfrm>
            <a:prstGeom prst="ellipse">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椭圆 12"/>
            <p:cNvSpPr/>
            <p:nvPr/>
          </p:nvSpPr>
          <p:spPr>
            <a:xfrm>
              <a:off x="8432800" y="5181601"/>
              <a:ext cx="203200" cy="203200"/>
            </a:xfrm>
            <a:prstGeom prst="ellipse">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椭圆 14"/>
            <p:cNvSpPr/>
            <p:nvPr/>
          </p:nvSpPr>
          <p:spPr>
            <a:xfrm>
              <a:off x="7569200" y="5283201"/>
              <a:ext cx="203200" cy="203200"/>
            </a:xfrm>
            <a:prstGeom prst="ellipse">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椭圆 15"/>
            <p:cNvSpPr/>
            <p:nvPr/>
          </p:nvSpPr>
          <p:spPr>
            <a:xfrm>
              <a:off x="7010400" y="4775201"/>
              <a:ext cx="203200" cy="203200"/>
            </a:xfrm>
            <a:prstGeom prst="ellipse">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椭圆 16"/>
            <p:cNvSpPr/>
            <p:nvPr/>
          </p:nvSpPr>
          <p:spPr>
            <a:xfrm>
              <a:off x="7416800" y="4978401"/>
              <a:ext cx="203200" cy="203200"/>
            </a:xfrm>
            <a:prstGeom prst="ellipse">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椭圆 20"/>
            <p:cNvSpPr/>
            <p:nvPr/>
          </p:nvSpPr>
          <p:spPr>
            <a:xfrm>
              <a:off x="7416800" y="4368801"/>
              <a:ext cx="203200" cy="203200"/>
            </a:xfrm>
            <a:prstGeom prst="ellipse">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椭圆 21"/>
            <p:cNvSpPr/>
            <p:nvPr/>
          </p:nvSpPr>
          <p:spPr>
            <a:xfrm>
              <a:off x="6553200" y="6299201"/>
              <a:ext cx="203200" cy="203200"/>
            </a:xfrm>
            <a:prstGeom prst="ellipse">
              <a:avLst/>
            </a:prstGeom>
            <a:solidFill>
              <a:srgbClr val="FF0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椭圆 23"/>
            <p:cNvSpPr/>
            <p:nvPr/>
          </p:nvSpPr>
          <p:spPr>
            <a:xfrm>
              <a:off x="5435600" y="5080001"/>
              <a:ext cx="203200" cy="203200"/>
            </a:xfrm>
            <a:prstGeom prst="ellipse">
              <a:avLst/>
            </a:prstGeom>
            <a:solidFill>
              <a:srgbClr val="FF0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椭圆 24"/>
            <p:cNvSpPr/>
            <p:nvPr/>
          </p:nvSpPr>
          <p:spPr>
            <a:xfrm>
              <a:off x="7010400" y="6553201"/>
              <a:ext cx="203200" cy="203200"/>
            </a:xfrm>
            <a:prstGeom prst="ellipse">
              <a:avLst/>
            </a:prstGeom>
            <a:solidFill>
              <a:srgbClr val="FF0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椭圆 25"/>
            <p:cNvSpPr/>
            <p:nvPr/>
          </p:nvSpPr>
          <p:spPr>
            <a:xfrm>
              <a:off x="6908800" y="6248401"/>
              <a:ext cx="203200" cy="203200"/>
            </a:xfrm>
            <a:prstGeom prst="ellipse">
              <a:avLst/>
            </a:prstGeom>
            <a:solidFill>
              <a:srgbClr val="FF0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椭圆 27"/>
            <p:cNvSpPr/>
            <p:nvPr/>
          </p:nvSpPr>
          <p:spPr>
            <a:xfrm>
              <a:off x="5638800" y="5384801"/>
              <a:ext cx="203200" cy="203200"/>
            </a:xfrm>
            <a:prstGeom prst="ellipse">
              <a:avLst/>
            </a:prstGeom>
            <a:solidFill>
              <a:srgbClr val="FF0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椭圆 28"/>
            <p:cNvSpPr/>
            <p:nvPr/>
          </p:nvSpPr>
          <p:spPr>
            <a:xfrm>
              <a:off x="5892800" y="5689601"/>
              <a:ext cx="203200" cy="203200"/>
            </a:xfrm>
            <a:prstGeom prst="ellipse">
              <a:avLst/>
            </a:prstGeom>
            <a:solidFill>
              <a:srgbClr val="FF0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椭圆 29"/>
            <p:cNvSpPr/>
            <p:nvPr/>
          </p:nvSpPr>
          <p:spPr>
            <a:xfrm>
              <a:off x="6146800" y="5943601"/>
              <a:ext cx="203200" cy="203200"/>
            </a:xfrm>
            <a:prstGeom prst="ellipse">
              <a:avLst/>
            </a:prstGeom>
            <a:solidFill>
              <a:srgbClr val="FF0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椭圆 31"/>
            <p:cNvSpPr/>
            <p:nvPr/>
          </p:nvSpPr>
          <p:spPr>
            <a:xfrm>
              <a:off x="6858000" y="5892801"/>
              <a:ext cx="203200" cy="203200"/>
            </a:xfrm>
            <a:prstGeom prst="ellipse">
              <a:avLst/>
            </a:prstGeom>
            <a:solidFill>
              <a:srgbClr val="FF0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椭圆 33"/>
            <p:cNvSpPr/>
            <p:nvPr/>
          </p:nvSpPr>
          <p:spPr>
            <a:xfrm>
              <a:off x="6197600" y="5638801"/>
              <a:ext cx="203200" cy="203200"/>
            </a:xfrm>
            <a:prstGeom prst="ellipse">
              <a:avLst/>
            </a:prstGeom>
            <a:solidFill>
              <a:srgbClr val="FF0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椭圆 35"/>
            <p:cNvSpPr/>
            <p:nvPr/>
          </p:nvSpPr>
          <p:spPr>
            <a:xfrm>
              <a:off x="6451600" y="5384801"/>
              <a:ext cx="203200" cy="203200"/>
            </a:xfrm>
            <a:prstGeom prst="ellipse">
              <a:avLst/>
            </a:prstGeom>
            <a:solidFill>
              <a:srgbClr val="FF0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椭圆 37"/>
            <p:cNvSpPr/>
            <p:nvPr/>
          </p:nvSpPr>
          <p:spPr>
            <a:xfrm>
              <a:off x="7315200" y="6502401"/>
              <a:ext cx="203200" cy="203200"/>
            </a:xfrm>
            <a:prstGeom prst="ellipse">
              <a:avLst/>
            </a:prstGeom>
            <a:solidFill>
              <a:srgbClr val="FF0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45" name="直接连接符 55"/>
          <p:cNvCxnSpPr/>
          <p:nvPr/>
        </p:nvCxnSpPr>
        <p:spPr>
          <a:xfrm rot="16200000" flipV="1">
            <a:off x="6248401" y="4114800"/>
            <a:ext cx="2743199" cy="2692400"/>
          </a:xfrm>
          <a:prstGeom prst="line">
            <a:avLst/>
          </a:prstGeom>
          <a:ln w="50800">
            <a:solidFill>
              <a:schemeClr val="accent6">
                <a:lumMod val="60000"/>
                <a:lumOff val="40000"/>
              </a:schemeClr>
            </a:solidFill>
            <a:prstDash val="sysDash"/>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effectLst>
                  <a:outerShdw blurRad="38100" dist="38100" dir="2700000" algn="tl">
                    <a:srgbClr val="000000">
                      <a:alpha val="43137"/>
                    </a:srgbClr>
                  </a:outerShdw>
                </a:effectLst>
              </a:rPr>
              <a:t>Important techniques 1</a:t>
            </a:r>
            <a:endParaRPr lang="en-US" dirty="0"/>
          </a:p>
        </p:txBody>
      </p:sp>
      <p:sp>
        <p:nvSpPr>
          <p:cNvPr id="3" name="Content Placeholder 2"/>
          <p:cNvSpPr>
            <a:spLocks noGrp="1"/>
          </p:cNvSpPr>
          <p:nvPr>
            <p:ph idx="1"/>
          </p:nvPr>
        </p:nvSpPr>
        <p:spPr/>
        <p:txBody>
          <a:bodyPr/>
          <a:lstStyle/>
          <a:p>
            <a:r>
              <a:rPr lang="en-US" dirty="0" smtClean="0"/>
              <a:t>Classification (supervised learning)</a:t>
            </a:r>
            <a:endParaRPr lang="en-US" dirty="0"/>
          </a:p>
        </p:txBody>
      </p:sp>
      <p:pic>
        <p:nvPicPr>
          <p:cNvPr id="3074" name="Picture 2" descr="C:\Users\dacheng\Desktop\cotracker.jpg"/>
          <p:cNvPicPr>
            <a:picLocks noChangeAspect="1" noChangeArrowheads="1"/>
          </p:cNvPicPr>
          <p:nvPr/>
        </p:nvPicPr>
        <p:blipFill>
          <a:blip r:embed="rId3" cstate="print"/>
          <a:srcRect/>
          <a:stretch>
            <a:fillRect/>
          </a:stretch>
        </p:blipFill>
        <p:spPr bwMode="auto">
          <a:xfrm>
            <a:off x="0" y="2242569"/>
            <a:ext cx="9144000" cy="4082031"/>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effectLst>
                  <a:outerShdw blurRad="38100" dist="38100" dir="2700000" algn="tl">
                    <a:srgbClr val="000000">
                      <a:alpha val="43137"/>
                    </a:srgbClr>
                  </a:outerShdw>
                </a:effectLst>
              </a:rPr>
              <a:t>Important techniques 2</a:t>
            </a:r>
            <a:endParaRPr lang="en-US" dirty="0"/>
          </a:p>
        </p:txBody>
      </p:sp>
      <p:sp>
        <p:nvSpPr>
          <p:cNvPr id="3" name="Content Placeholder 2"/>
          <p:cNvSpPr>
            <a:spLocks noGrp="1"/>
          </p:cNvSpPr>
          <p:nvPr>
            <p:ph idx="1"/>
          </p:nvPr>
        </p:nvSpPr>
        <p:spPr>
          <a:xfrm>
            <a:off x="457200" y="1600200"/>
            <a:ext cx="2895600" cy="4525963"/>
          </a:xfrm>
        </p:spPr>
        <p:txBody>
          <a:bodyPr/>
          <a:lstStyle/>
          <a:p>
            <a:r>
              <a:rPr lang="en-US" dirty="0" smtClean="0"/>
              <a:t>Clustering (unsupervised learning)</a:t>
            </a:r>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3429000" y="1600200"/>
            <a:ext cx="5391150"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effectLst>
                  <a:outerShdw blurRad="38100" dist="38100" dir="2700000" algn="tl">
                    <a:srgbClr val="000000">
                      <a:alpha val="43137"/>
                    </a:srgbClr>
                  </a:outerShdw>
                </a:effectLst>
              </a:rPr>
              <a:t>Important techniques 3</a:t>
            </a:r>
            <a:endParaRPr lang="en-US" dirty="0"/>
          </a:p>
        </p:txBody>
      </p:sp>
      <p:sp>
        <p:nvSpPr>
          <p:cNvPr id="3" name="Content Placeholder 2"/>
          <p:cNvSpPr>
            <a:spLocks noGrp="1"/>
          </p:cNvSpPr>
          <p:nvPr>
            <p:ph idx="1"/>
          </p:nvPr>
        </p:nvSpPr>
        <p:spPr/>
        <p:txBody>
          <a:bodyPr/>
          <a:lstStyle/>
          <a:p>
            <a:r>
              <a:rPr lang="en-US" dirty="0" smtClean="0"/>
              <a:t>Semi-supervised learning</a:t>
            </a:r>
            <a:endParaRPr lang="en-US" dirty="0"/>
          </a:p>
        </p:txBody>
      </p:sp>
      <p:pic>
        <p:nvPicPr>
          <p:cNvPr id="3074" name="Picture 2"/>
          <p:cNvPicPr>
            <a:picLocks noChangeAspect="1" noChangeArrowheads="1"/>
          </p:cNvPicPr>
          <p:nvPr/>
        </p:nvPicPr>
        <p:blipFill>
          <a:blip r:embed="rId3" cstate="print"/>
          <a:srcRect/>
          <a:stretch>
            <a:fillRect/>
          </a:stretch>
        </p:blipFill>
        <p:spPr bwMode="auto">
          <a:xfrm>
            <a:off x="3581400" y="2362200"/>
            <a:ext cx="5143500" cy="4079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effectLst>
                  <a:outerShdw blurRad="38100" dist="38100" dir="2700000" algn="tl">
                    <a:srgbClr val="000000">
                      <a:alpha val="43137"/>
                    </a:srgbClr>
                  </a:outerShdw>
                </a:effectLst>
              </a:rPr>
              <a:t>Important techniques 4</a:t>
            </a:r>
            <a:endParaRPr lang="en-US" dirty="0"/>
          </a:p>
        </p:txBody>
      </p:sp>
      <p:sp>
        <p:nvSpPr>
          <p:cNvPr id="3" name="Content Placeholder 2"/>
          <p:cNvSpPr>
            <a:spLocks noGrp="1"/>
          </p:cNvSpPr>
          <p:nvPr>
            <p:ph idx="1"/>
          </p:nvPr>
        </p:nvSpPr>
        <p:spPr>
          <a:xfrm>
            <a:off x="457200" y="1600200"/>
            <a:ext cx="3048000" cy="4525963"/>
          </a:xfrm>
        </p:spPr>
        <p:txBody>
          <a:bodyPr/>
          <a:lstStyle/>
          <a:p>
            <a:r>
              <a:rPr lang="en-US" dirty="0" smtClean="0"/>
              <a:t>Dimension reduction (subspace learning)</a:t>
            </a:r>
            <a:endParaRPr lang="en-US" dirty="0"/>
          </a:p>
        </p:txBody>
      </p:sp>
      <p:pic>
        <p:nvPicPr>
          <p:cNvPr id="2050" name="Picture 2" descr="C:\Users\dacheng\Desktop\charting.jpg"/>
          <p:cNvPicPr>
            <a:picLocks noChangeAspect="1" noChangeArrowheads="1"/>
          </p:cNvPicPr>
          <p:nvPr/>
        </p:nvPicPr>
        <p:blipFill>
          <a:blip r:embed="rId3" cstate="print"/>
          <a:srcRect/>
          <a:stretch>
            <a:fillRect/>
          </a:stretch>
        </p:blipFill>
        <p:spPr bwMode="auto">
          <a:xfrm>
            <a:off x="3580201" y="1447800"/>
            <a:ext cx="5411399" cy="52578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Media file types</a:t>
            </a:r>
            <a:endParaRPr lang="en-US" dirty="0"/>
          </a:p>
        </p:txBody>
      </p:sp>
      <p:sp>
        <p:nvSpPr>
          <p:cNvPr id="3" name="Text Placeholder 2"/>
          <p:cNvSpPr>
            <a:spLocks noGrp="1"/>
          </p:cNvSpPr>
          <p:nvPr>
            <p:ph type="body" idx="1"/>
          </p:nvPr>
        </p:nvSpPr>
        <p:spPr/>
        <p:txBody>
          <a:bodyPr/>
          <a:lstStyle/>
          <a:p>
            <a:endParaRPr lang="en-US"/>
          </a:p>
        </p:txBody>
      </p:sp>
      <p:pic>
        <p:nvPicPr>
          <p:cNvPr id="9218" name="Picture 2" descr="C:\Users\dacheng\Desktop\6gvb87.jpg"/>
          <p:cNvPicPr>
            <a:picLocks noChangeAspect="1" noChangeArrowheads="1"/>
          </p:cNvPicPr>
          <p:nvPr/>
        </p:nvPicPr>
        <p:blipFill>
          <a:blip r:embed="rId2"/>
          <a:srcRect/>
          <a:stretch>
            <a:fillRect/>
          </a:stretch>
        </p:blipFill>
        <p:spPr bwMode="auto">
          <a:xfrm>
            <a:off x="3780408" y="0"/>
            <a:ext cx="5363592" cy="44196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effectLst>
                  <a:outerShdw blurRad="38100" dist="38100" dir="2700000" algn="tl">
                    <a:srgbClr val="000000">
                      <a:alpha val="43137"/>
                    </a:srgbClr>
                  </a:outerShdw>
                </a:effectLst>
              </a:rPr>
              <a:t>Document/text</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fontScale="92500" lnSpcReduction="10000"/>
          </a:bodyPr>
          <a:lstStyle/>
          <a:p>
            <a:r>
              <a:rPr lang="en-US" dirty="0" smtClean="0"/>
              <a:t>Plain Text</a:t>
            </a:r>
          </a:p>
          <a:p>
            <a:pPr lvl="1"/>
            <a:r>
              <a:rPr lang="en-US" dirty="0" smtClean="0"/>
              <a:t>American Standard Code for Information Exchange (ASCII).</a:t>
            </a:r>
          </a:p>
          <a:p>
            <a:pPr lvl="1"/>
            <a:r>
              <a:rPr lang="en-US" dirty="0" smtClean="0"/>
              <a:t>Each ASCII code uses 8 bits to store each character.</a:t>
            </a:r>
          </a:p>
          <a:p>
            <a:endParaRPr lang="en-US" dirty="0" smtClean="0"/>
          </a:p>
          <a:p>
            <a:r>
              <a:rPr lang="en-US" dirty="0" smtClean="0"/>
              <a:t>Structured Text</a:t>
            </a:r>
          </a:p>
          <a:p>
            <a:pPr lvl="1"/>
            <a:r>
              <a:rPr lang="en-US" dirty="0" smtClean="0"/>
              <a:t>SGML, XML, HTML.</a:t>
            </a:r>
          </a:p>
          <a:p>
            <a:pPr lvl="1"/>
            <a:r>
              <a:rPr lang="en-US" dirty="0" smtClean="0"/>
              <a:t>Latex. </a:t>
            </a:r>
          </a:p>
          <a:p>
            <a:pPr lvl="1"/>
            <a:r>
              <a:rPr lang="en-US" dirty="0" smtClean="0"/>
              <a:t>Office Document Architecture (ODA).</a:t>
            </a:r>
          </a:p>
        </p:txBody>
      </p:sp>
      <p:pic>
        <p:nvPicPr>
          <p:cNvPr id="4098" name="Picture 2"/>
          <p:cNvPicPr>
            <a:picLocks noChangeAspect="1" noChangeArrowheads="1"/>
          </p:cNvPicPr>
          <p:nvPr/>
        </p:nvPicPr>
        <p:blipFill>
          <a:blip r:embed="rId3" cstate="print"/>
          <a:srcRect/>
          <a:stretch>
            <a:fillRect/>
          </a:stretch>
        </p:blipFill>
        <p:spPr bwMode="auto">
          <a:xfrm>
            <a:off x="6705600" y="3733800"/>
            <a:ext cx="2514600" cy="284314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effectLst>
                  <a:outerShdw blurRad="38100" dist="38100" dir="2700000" algn="tl">
                    <a:srgbClr val="000000">
                      <a:alpha val="43137"/>
                    </a:srgbClr>
                  </a:outerShdw>
                </a:effectLst>
              </a:rPr>
              <a:t>Image</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295400"/>
            <a:ext cx="8229600" cy="5562600"/>
          </a:xfrm>
        </p:spPr>
        <p:txBody>
          <a:bodyPr>
            <a:normAutofit fontScale="85000" lnSpcReduction="20000"/>
          </a:bodyPr>
          <a:lstStyle/>
          <a:p>
            <a:r>
              <a:rPr lang="en-US" dirty="0" smtClean="0"/>
              <a:t>Images, often called pictures, are represented by </a:t>
            </a:r>
            <a:r>
              <a:rPr lang="en-US" b="1" dirty="0" smtClean="0"/>
              <a:t>bitmaps</a:t>
            </a:r>
            <a:r>
              <a:rPr lang="en-US" dirty="0" smtClean="0"/>
              <a:t>. A bitmap is a spatial two-dimensional matrix made up of individual picture elements (i.e., pixels).</a:t>
            </a:r>
          </a:p>
          <a:p>
            <a:endParaRPr lang="en-US" dirty="0" smtClean="0"/>
          </a:p>
          <a:p>
            <a:r>
              <a:rPr lang="en-US" dirty="0" smtClean="0"/>
              <a:t>Each pixel has a numerical value called amplitude. The number of bits available to code a pixel is called </a:t>
            </a:r>
            <a:r>
              <a:rPr lang="en-US" b="1" dirty="0" smtClean="0"/>
              <a:t>amplitude depth</a:t>
            </a:r>
            <a:r>
              <a:rPr lang="en-US" dirty="0" smtClean="0"/>
              <a:t> or </a:t>
            </a:r>
            <a:r>
              <a:rPr lang="en-US" b="1" dirty="0" smtClean="0"/>
              <a:t>pixel depth</a:t>
            </a:r>
            <a:r>
              <a:rPr lang="en-US" dirty="0" smtClean="0"/>
              <a:t>.</a:t>
            </a:r>
          </a:p>
          <a:p>
            <a:endParaRPr lang="en-US" dirty="0" smtClean="0"/>
          </a:p>
          <a:p>
            <a:r>
              <a:rPr lang="en-US" dirty="0" smtClean="0"/>
              <a:t>A pixel depth may represent: </a:t>
            </a:r>
          </a:p>
          <a:p>
            <a:pPr lvl="1"/>
            <a:r>
              <a:rPr lang="en-US" dirty="0" smtClean="0"/>
              <a:t>a black or white dot in bi-tonal images (1bit/pixel)</a:t>
            </a:r>
          </a:p>
          <a:p>
            <a:pPr lvl="1"/>
            <a:r>
              <a:rPr lang="en-US" dirty="0" smtClean="0"/>
              <a:t>a level of gray in continuous-tone, monochromatic images, (usually 8bits/pixel)</a:t>
            </a:r>
          </a:p>
          <a:p>
            <a:pPr lvl="1"/>
            <a:r>
              <a:rPr lang="en-US" dirty="0" smtClean="0"/>
              <a:t>the color attributes of the picture element in colored pictures. (usually 24bits/pixel)</a:t>
            </a:r>
          </a:p>
          <a:p>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effectLst>
                  <a:outerShdw blurRad="38100" dist="38100" dir="2700000" algn="tl">
                    <a:srgbClr val="000000">
                      <a:alpha val="43137"/>
                    </a:srgbClr>
                  </a:outerShdw>
                </a:effectLst>
              </a:rPr>
              <a:t>Audio + music</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0"/>
            <a:ext cx="5562600" cy="4525963"/>
          </a:xfrm>
        </p:spPr>
        <p:txBody>
          <a:bodyPr>
            <a:normAutofit/>
          </a:bodyPr>
          <a:lstStyle/>
          <a:p>
            <a:r>
              <a:rPr lang="en-US" dirty="0" smtClean="0"/>
              <a:t>Audio is a travelling wave.</a:t>
            </a:r>
          </a:p>
          <a:p>
            <a:r>
              <a:rPr lang="en-US" dirty="0" smtClean="0"/>
              <a:t>20 Hz and 20,000 Hz (20 kHz)</a:t>
            </a:r>
          </a:p>
          <a:p>
            <a:r>
              <a:rPr lang="en-US" dirty="0" smtClean="0"/>
              <a:t>Music is an art form whose medium is sound.</a:t>
            </a:r>
            <a:endParaRPr lang="en-US" dirty="0"/>
          </a:p>
        </p:txBody>
      </p:sp>
      <p:pic>
        <p:nvPicPr>
          <p:cNvPr id="5122" name="Picture 2"/>
          <p:cNvPicPr>
            <a:picLocks noChangeAspect="1" noChangeArrowheads="1"/>
          </p:cNvPicPr>
          <p:nvPr/>
        </p:nvPicPr>
        <p:blipFill>
          <a:blip r:embed="rId3" cstate="print"/>
          <a:srcRect/>
          <a:stretch>
            <a:fillRect/>
          </a:stretch>
        </p:blipFill>
        <p:spPr bwMode="auto">
          <a:xfrm>
            <a:off x="6096000" y="366713"/>
            <a:ext cx="2683168" cy="3595687"/>
          </a:xfrm>
          <a:prstGeom prst="rect">
            <a:avLst/>
          </a:prstGeom>
          <a:noFill/>
          <a:ln w="9525">
            <a:noFill/>
            <a:miter lim="800000"/>
            <a:headEnd/>
            <a:tailEnd/>
          </a:ln>
        </p:spPr>
      </p:pic>
      <p:pic>
        <p:nvPicPr>
          <p:cNvPr id="5123" name="Picture 3"/>
          <p:cNvPicPr>
            <a:picLocks noChangeAspect="1" noChangeArrowheads="1"/>
          </p:cNvPicPr>
          <p:nvPr/>
        </p:nvPicPr>
        <p:blipFill>
          <a:blip r:embed="rId4" cstate="print"/>
          <a:srcRect/>
          <a:stretch>
            <a:fillRect/>
          </a:stretch>
        </p:blipFill>
        <p:spPr bwMode="auto">
          <a:xfrm>
            <a:off x="438150" y="4380683"/>
            <a:ext cx="3829050" cy="2248717"/>
          </a:xfrm>
          <a:prstGeom prst="rect">
            <a:avLst/>
          </a:prstGeom>
          <a:noFill/>
          <a:ln w="9525">
            <a:noFill/>
            <a:miter lim="800000"/>
            <a:headEnd/>
            <a:tailEnd/>
          </a:ln>
        </p:spPr>
      </p:pic>
      <p:pic>
        <p:nvPicPr>
          <p:cNvPr id="5125" name="Picture 5"/>
          <p:cNvPicPr>
            <a:picLocks noChangeAspect="1" noChangeArrowheads="1"/>
          </p:cNvPicPr>
          <p:nvPr/>
        </p:nvPicPr>
        <p:blipFill>
          <a:blip r:embed="rId5" cstate="print"/>
          <a:srcRect/>
          <a:stretch>
            <a:fillRect/>
          </a:stretch>
        </p:blipFill>
        <p:spPr bwMode="auto">
          <a:xfrm>
            <a:off x="4495799" y="4343400"/>
            <a:ext cx="4440327" cy="1828800"/>
          </a:xfrm>
          <a:prstGeom prst="rect">
            <a:avLst/>
          </a:prstGeom>
          <a:noFill/>
          <a:ln w="9525">
            <a:noFill/>
            <a:miter lim="800000"/>
            <a:headEnd/>
            <a:tailEnd/>
          </a:ln>
        </p:spPr>
      </p:pic>
      <p:sp>
        <p:nvSpPr>
          <p:cNvPr id="7" name="TextBox 6"/>
          <p:cNvSpPr txBox="1"/>
          <p:nvPr/>
        </p:nvSpPr>
        <p:spPr>
          <a:xfrm>
            <a:off x="4939391" y="6324600"/>
            <a:ext cx="3442609" cy="369332"/>
          </a:xfrm>
          <a:prstGeom prst="rect">
            <a:avLst/>
          </a:prstGeom>
          <a:noFill/>
        </p:spPr>
        <p:txBody>
          <a:bodyPr wrap="none" rtlCol="0">
            <a:spAutoFit/>
          </a:bodyPr>
          <a:lstStyle/>
          <a:p>
            <a:r>
              <a:rPr lang="en-US" b="1" dirty="0" smtClean="0">
                <a:solidFill>
                  <a:srgbClr val="FF0000"/>
                </a:solidFill>
                <a:effectLst>
                  <a:outerShdw blurRad="38100" dist="38100" dir="2700000" algn="tl">
                    <a:srgbClr val="000000">
                      <a:alpha val="43137"/>
                    </a:srgbClr>
                  </a:outerShdw>
                </a:effectLst>
              </a:rPr>
              <a:t>Frequency (period) and amplitude</a:t>
            </a:r>
            <a:endParaRPr lang="en-US" b="1"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altLang="zh-CN" sz="4000" b="1" dirty="0" smtClean="0">
                <a:effectLst>
                  <a:outerShdw blurRad="38100" dist="38100" dir="2700000" algn="tl">
                    <a:srgbClr val="000000">
                      <a:alpha val="43137"/>
                    </a:srgbClr>
                  </a:outerShdw>
                </a:effectLst>
              </a:rPr>
              <a:t>Introduction to Multimedia Information Systems</a:t>
            </a:r>
            <a:endParaRPr lang="en-US" sz="40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a:buNone/>
            </a:pPr>
            <a:r>
              <a:rPr lang="en-US" sz="3800" b="1" dirty="0" smtClean="0">
                <a:solidFill>
                  <a:srgbClr val="FF0000"/>
                </a:solidFill>
                <a:effectLst>
                  <a:outerShdw blurRad="38100" dist="38100" dir="2700000" algn="tl">
                    <a:srgbClr val="000000">
                      <a:alpha val="43137"/>
                    </a:srgbClr>
                  </a:outerShdw>
                </a:effectLst>
              </a:rPr>
              <a:t>Outline</a:t>
            </a:r>
          </a:p>
          <a:p>
            <a:r>
              <a:rPr lang="en-US" dirty="0" smtClean="0"/>
              <a:t>Example multimedia systems</a:t>
            </a:r>
          </a:p>
          <a:p>
            <a:r>
              <a:rPr lang="en-US" dirty="0" smtClean="0"/>
              <a:t>Central problems</a:t>
            </a:r>
          </a:p>
          <a:p>
            <a:r>
              <a:rPr lang="en-US" dirty="0" smtClean="0"/>
              <a:t>Concepts</a:t>
            </a:r>
          </a:p>
          <a:p>
            <a:r>
              <a:rPr lang="en-US" dirty="0" smtClean="0"/>
              <a:t>Important techniques</a:t>
            </a:r>
          </a:p>
          <a:p>
            <a:r>
              <a:rPr lang="en-US" dirty="0" smtClean="0"/>
              <a:t>Media file types</a:t>
            </a:r>
          </a:p>
          <a:p>
            <a:r>
              <a:rPr lang="en-US" dirty="0" smtClean="0"/>
              <a:t>color tutorial</a:t>
            </a:r>
            <a:endParaRPr lang="en-US" dirty="0"/>
          </a:p>
        </p:txBody>
      </p:sp>
      <p:sp>
        <p:nvSpPr>
          <p:cNvPr id="4" name="Date Placeholder 3"/>
          <p:cNvSpPr>
            <a:spLocks noGrp="1"/>
          </p:cNvSpPr>
          <p:nvPr>
            <p:ph type="dt" sz="half" idx="10"/>
          </p:nvPr>
        </p:nvSpPr>
        <p:spPr/>
        <p:txBody>
          <a:bodyPr/>
          <a:lstStyle/>
          <a:p>
            <a:fld id="{4DCDFDA9-678A-4D1E-9055-D01AA6A98C90}" type="datetime1">
              <a:rPr lang="en-GB" smtClean="0"/>
              <a:pPr/>
              <a:t>12/09/2013</a:t>
            </a:fld>
            <a:endParaRPr lang="en-GB" dirty="0"/>
          </a:p>
        </p:txBody>
      </p:sp>
      <p:sp>
        <p:nvSpPr>
          <p:cNvPr id="5" name="Slide Number Placeholder 4"/>
          <p:cNvSpPr>
            <a:spLocks noGrp="1"/>
          </p:cNvSpPr>
          <p:nvPr>
            <p:ph type="sldNum" sz="quarter" idx="12"/>
          </p:nvPr>
        </p:nvSpPr>
        <p:spPr/>
        <p:txBody>
          <a:bodyPr/>
          <a:lstStyle/>
          <a:p>
            <a:fld id="{C768C03F-E51E-4674-A525-70334B39857A}" type="slidenum">
              <a:rPr lang="en-GB" smtClean="0"/>
              <a:pPr/>
              <a:t>2</a:t>
            </a:fld>
            <a:endParaRPr lang="en-GB"/>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effectLst>
                  <a:outerShdw blurRad="38100" dist="38100" dir="2700000" algn="tl">
                    <a:srgbClr val="000000">
                      <a:alpha val="43137"/>
                    </a:srgbClr>
                  </a:outerShdw>
                </a:effectLst>
              </a:rPr>
              <a:t>Video footage</a:t>
            </a:r>
            <a:endParaRPr lang="en-US" dirty="0"/>
          </a:p>
        </p:txBody>
      </p:sp>
      <p:sp>
        <p:nvSpPr>
          <p:cNvPr id="3" name="Content Placeholder 2"/>
          <p:cNvSpPr>
            <a:spLocks noGrp="1"/>
          </p:cNvSpPr>
          <p:nvPr>
            <p:ph idx="1"/>
          </p:nvPr>
        </p:nvSpPr>
        <p:spPr/>
        <p:txBody>
          <a:bodyPr/>
          <a:lstStyle/>
          <a:p>
            <a:r>
              <a:rPr lang="en-US" dirty="0" smtClean="0"/>
              <a:t>In video, footage is the raw, unedited material as it had been originally filmed by Movie camera or recorded by a Video camera which usually must be edited to create a motion picture, video clip, television show or similar completed work.</a:t>
            </a:r>
          </a:p>
          <a:p>
            <a:endParaRPr lang="en-US" dirty="0"/>
          </a:p>
        </p:txBody>
      </p:sp>
      <p:pic>
        <p:nvPicPr>
          <p:cNvPr id="4" name="Picture 2" descr="C:\Users\dacheng\Desktop\Video_frame.png"/>
          <p:cNvPicPr>
            <a:picLocks noChangeAspect="1" noChangeArrowheads="1"/>
          </p:cNvPicPr>
          <p:nvPr/>
        </p:nvPicPr>
        <p:blipFill>
          <a:blip r:embed="rId3" cstate="print"/>
          <a:srcRect/>
          <a:stretch>
            <a:fillRect/>
          </a:stretch>
        </p:blipFill>
        <p:spPr bwMode="auto">
          <a:xfrm>
            <a:off x="7391401" y="0"/>
            <a:ext cx="1752599" cy="17526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effectLst>
                  <a:outerShdw blurRad="38100" dist="38100" dir="2700000" algn="tl">
                    <a:srgbClr val="000000">
                      <a:alpha val="43137"/>
                    </a:srgbClr>
                  </a:outerShdw>
                </a:effectLst>
              </a:rPr>
              <a:t>Video footage</a:t>
            </a:r>
            <a:endParaRPr lang="en-US" dirty="0"/>
          </a:p>
        </p:txBody>
      </p:sp>
      <p:pic>
        <p:nvPicPr>
          <p:cNvPr id="8194" name="Picture 2"/>
          <p:cNvPicPr>
            <a:picLocks noChangeAspect="1" noChangeArrowheads="1"/>
          </p:cNvPicPr>
          <p:nvPr/>
        </p:nvPicPr>
        <p:blipFill>
          <a:blip r:embed="rId2" cstate="print"/>
          <a:srcRect/>
          <a:stretch>
            <a:fillRect/>
          </a:stretch>
        </p:blipFill>
        <p:spPr bwMode="auto">
          <a:xfrm>
            <a:off x="0" y="1905000"/>
            <a:ext cx="9147572" cy="297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effectLst>
                  <a:outerShdw blurRad="38100" dist="38100" dir="2700000" algn="tl">
                    <a:srgbClr val="000000">
                      <a:alpha val="43137"/>
                    </a:srgbClr>
                  </a:outerShdw>
                </a:effectLst>
              </a:rPr>
              <a:t>Video footage</a:t>
            </a:r>
            <a:endParaRPr lang="en-US" dirty="0"/>
          </a:p>
        </p:txBody>
      </p:sp>
      <p:pic>
        <p:nvPicPr>
          <p:cNvPr id="9219" name="Picture 3"/>
          <p:cNvPicPr>
            <a:picLocks noChangeAspect="1" noChangeArrowheads="1"/>
          </p:cNvPicPr>
          <p:nvPr/>
        </p:nvPicPr>
        <p:blipFill>
          <a:blip r:embed="rId2" cstate="print"/>
          <a:srcRect/>
          <a:stretch>
            <a:fillRect/>
          </a:stretch>
        </p:blipFill>
        <p:spPr bwMode="auto">
          <a:xfrm>
            <a:off x="-1" y="1600200"/>
            <a:ext cx="9149903" cy="449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effectLst>
                  <a:outerShdw blurRad="38100" dist="38100" dir="2700000" algn="tl">
                    <a:srgbClr val="000000">
                      <a:alpha val="43137"/>
                    </a:srgbClr>
                  </a:outerShdw>
                </a:effectLst>
              </a:rPr>
              <a:t>Animation</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endParaRPr lang="en-US" dirty="0"/>
          </a:p>
        </p:txBody>
      </p:sp>
      <p:pic>
        <p:nvPicPr>
          <p:cNvPr id="7170" name="Picture 2" descr="C:\Users\dacheng\Desktop\Egyptmotionseries.jpg"/>
          <p:cNvPicPr>
            <a:picLocks noChangeAspect="1" noChangeArrowheads="1"/>
          </p:cNvPicPr>
          <p:nvPr/>
        </p:nvPicPr>
        <p:blipFill>
          <a:blip r:embed="rId3" cstate="print"/>
          <a:srcRect/>
          <a:stretch>
            <a:fillRect/>
          </a:stretch>
        </p:blipFill>
        <p:spPr bwMode="auto">
          <a:xfrm>
            <a:off x="914400" y="1219200"/>
            <a:ext cx="7308650" cy="5638800"/>
          </a:xfrm>
          <a:prstGeom prst="rect">
            <a:avLst/>
          </a:prstGeom>
          <a:noFill/>
        </p:spPr>
      </p:pic>
      <p:pic>
        <p:nvPicPr>
          <p:cNvPr id="7171" name="Picture 3"/>
          <p:cNvPicPr>
            <a:picLocks noChangeAspect="1" noChangeArrowheads="1"/>
          </p:cNvPicPr>
          <p:nvPr/>
        </p:nvPicPr>
        <p:blipFill>
          <a:blip r:embed="rId4" cstate="print"/>
          <a:srcRect/>
          <a:stretch>
            <a:fillRect/>
          </a:stretch>
        </p:blipFill>
        <p:spPr bwMode="auto">
          <a:xfrm>
            <a:off x="3671701" y="2286000"/>
            <a:ext cx="5167499" cy="3657600"/>
          </a:xfrm>
          <a:prstGeom prst="rect">
            <a:avLst/>
          </a:prstGeom>
          <a:noFill/>
          <a:ln w="9525">
            <a:noFill/>
            <a:miter lim="800000"/>
            <a:headEnd/>
            <a:tailEnd/>
          </a:ln>
        </p:spPr>
      </p:pic>
      <p:pic>
        <p:nvPicPr>
          <p:cNvPr id="7172" name="Picture 4" descr="C:\Users\dacheng\Desktop\donkey.gif"/>
          <p:cNvPicPr>
            <a:picLocks noChangeAspect="1" noChangeArrowheads="1" noCrop="1"/>
          </p:cNvPicPr>
          <p:nvPr/>
        </p:nvPicPr>
        <p:blipFill>
          <a:blip r:embed="rId5" cstate="print"/>
          <a:srcRect/>
          <a:stretch>
            <a:fillRect/>
          </a:stretch>
        </p:blipFill>
        <p:spPr bwMode="auto">
          <a:xfrm>
            <a:off x="0" y="2286000"/>
            <a:ext cx="3647150" cy="3657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dissolve">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7170"/>
                                        </p:tgtEl>
                                      </p:cBhvr>
                                    </p:animEffect>
                                    <p:set>
                                      <p:cBhvr>
                                        <p:cTn id="12" dur="1" fill="hold">
                                          <p:stCondLst>
                                            <p:cond delay="499"/>
                                          </p:stCondLst>
                                        </p:cTn>
                                        <p:tgtEl>
                                          <p:spTgt spid="717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7172"/>
                                        </p:tgtEl>
                                        <p:attrNameLst>
                                          <p:attrName>style.visibility</p:attrName>
                                        </p:attrNameLst>
                                      </p:cBhvr>
                                      <p:to>
                                        <p:strVal val="visible"/>
                                      </p:to>
                                    </p:set>
                                    <p:animEffect transition="in" filter="slide(fromLeft)">
                                      <p:cBhvr>
                                        <p:cTn id="17" dur="500"/>
                                        <p:tgtEl>
                                          <p:spTgt spid="7172"/>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2" fill="hold" nodeType="clickEffect">
                                  <p:stCondLst>
                                    <p:cond delay="0"/>
                                  </p:stCondLst>
                                  <p:childTnLst>
                                    <p:set>
                                      <p:cBhvr>
                                        <p:cTn id="21" dur="1" fill="hold">
                                          <p:stCondLst>
                                            <p:cond delay="0"/>
                                          </p:stCondLst>
                                        </p:cTn>
                                        <p:tgtEl>
                                          <p:spTgt spid="7171"/>
                                        </p:tgtEl>
                                        <p:attrNameLst>
                                          <p:attrName>style.visibility</p:attrName>
                                        </p:attrNameLst>
                                      </p:cBhvr>
                                      <p:to>
                                        <p:strVal val="visible"/>
                                      </p:to>
                                    </p:set>
                                    <p:animEffect transition="in" filter="slide(fromRight)">
                                      <p:cBhvr>
                                        <p:cTn id="22"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effectLst>
                  <a:outerShdw blurRad="38100" dist="38100" dir="2700000" algn="tl">
                    <a:srgbClr val="000000">
                      <a:alpha val="43137"/>
                    </a:srgbClr>
                  </a:outerShdw>
                </a:effectLst>
              </a:rPr>
              <a:t>Graphics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fontScale="92500" lnSpcReduction="20000"/>
          </a:bodyPr>
          <a:lstStyle/>
          <a:p>
            <a:r>
              <a:rPr lang="en-US" dirty="0" smtClean="0"/>
              <a:t>Line drawings</a:t>
            </a:r>
          </a:p>
          <a:p>
            <a:r>
              <a:rPr lang="en-US" dirty="0" smtClean="0"/>
              <a:t>Diagrams</a:t>
            </a:r>
          </a:p>
          <a:p>
            <a:r>
              <a:rPr lang="en-US" dirty="0" smtClean="0"/>
              <a:t>Symbols</a:t>
            </a:r>
          </a:p>
          <a:p>
            <a:r>
              <a:rPr lang="en-US" dirty="0" smtClean="0"/>
              <a:t>Geometric design</a:t>
            </a:r>
          </a:p>
          <a:p>
            <a:r>
              <a:rPr lang="en-US" dirty="0" smtClean="0"/>
              <a:t>Maps</a:t>
            </a:r>
          </a:p>
          <a:p>
            <a:r>
              <a:rPr lang="en-US" dirty="0" smtClean="0"/>
              <a:t>Photography</a:t>
            </a:r>
          </a:p>
          <a:p>
            <a:r>
              <a:rPr lang="en-US" dirty="0" smtClean="0"/>
              <a:t>Engineering drawings</a:t>
            </a:r>
          </a:p>
          <a:p>
            <a:r>
              <a:rPr lang="en-US" dirty="0" smtClean="0"/>
              <a:t>Computer graphics</a:t>
            </a:r>
          </a:p>
          <a:p>
            <a:r>
              <a:rPr lang="en-US" dirty="0" smtClean="0"/>
              <a:t>Web graphics</a:t>
            </a:r>
            <a:endParaRPr lang="en-US" dirty="0"/>
          </a:p>
        </p:txBody>
      </p:sp>
      <p:pic>
        <p:nvPicPr>
          <p:cNvPr id="10242" name="Picture 2"/>
          <p:cNvPicPr>
            <a:picLocks noChangeAspect="1" noChangeArrowheads="1"/>
          </p:cNvPicPr>
          <p:nvPr/>
        </p:nvPicPr>
        <p:blipFill>
          <a:blip r:embed="rId3" cstate="print"/>
          <a:srcRect/>
          <a:stretch>
            <a:fillRect/>
          </a:stretch>
        </p:blipFill>
        <p:spPr bwMode="auto">
          <a:xfrm>
            <a:off x="152400" y="1447800"/>
            <a:ext cx="8779489" cy="4572000"/>
          </a:xfrm>
          <a:prstGeom prst="rect">
            <a:avLst/>
          </a:prstGeom>
          <a:noFill/>
          <a:ln w="9525">
            <a:noFill/>
            <a:miter lim="800000"/>
            <a:headEnd/>
            <a:tailEnd/>
          </a:ln>
        </p:spPr>
      </p:pic>
      <p:pic>
        <p:nvPicPr>
          <p:cNvPr id="10244" name="Picture 4"/>
          <p:cNvPicPr>
            <a:picLocks noChangeAspect="1" noChangeArrowheads="1"/>
          </p:cNvPicPr>
          <p:nvPr/>
        </p:nvPicPr>
        <p:blipFill>
          <a:blip r:embed="rId4" cstate="print"/>
          <a:srcRect/>
          <a:stretch>
            <a:fillRect/>
          </a:stretch>
        </p:blipFill>
        <p:spPr bwMode="auto">
          <a:xfrm>
            <a:off x="1676400" y="1219200"/>
            <a:ext cx="5410200" cy="5490500"/>
          </a:xfrm>
          <a:prstGeom prst="rect">
            <a:avLst/>
          </a:prstGeom>
          <a:noFill/>
          <a:ln w="9525">
            <a:noFill/>
            <a:miter lim="800000"/>
            <a:headEnd/>
            <a:tailEnd/>
          </a:ln>
        </p:spPr>
      </p:pic>
      <p:pic>
        <p:nvPicPr>
          <p:cNvPr id="10245" name="Picture 5"/>
          <p:cNvPicPr>
            <a:picLocks noChangeAspect="1" noChangeArrowheads="1"/>
          </p:cNvPicPr>
          <p:nvPr/>
        </p:nvPicPr>
        <p:blipFill>
          <a:blip r:embed="rId5" cstate="print"/>
          <a:srcRect/>
          <a:stretch>
            <a:fillRect/>
          </a:stretch>
        </p:blipFill>
        <p:spPr bwMode="auto">
          <a:xfrm>
            <a:off x="100177" y="1676400"/>
            <a:ext cx="8967623" cy="4343400"/>
          </a:xfrm>
          <a:prstGeom prst="rect">
            <a:avLst/>
          </a:prstGeom>
          <a:noFill/>
          <a:ln w="9525">
            <a:noFill/>
            <a:miter lim="800000"/>
            <a:headEnd/>
            <a:tailEnd/>
          </a:ln>
        </p:spPr>
      </p:pic>
      <p:pic>
        <p:nvPicPr>
          <p:cNvPr id="10246" name="Picture 6"/>
          <p:cNvPicPr>
            <a:picLocks noChangeAspect="1" noChangeArrowheads="1"/>
          </p:cNvPicPr>
          <p:nvPr/>
        </p:nvPicPr>
        <p:blipFill>
          <a:blip r:embed="rId6" cstate="print"/>
          <a:srcRect/>
          <a:stretch>
            <a:fillRect/>
          </a:stretch>
        </p:blipFill>
        <p:spPr bwMode="auto">
          <a:xfrm>
            <a:off x="1524000" y="1409505"/>
            <a:ext cx="6019800" cy="5219895"/>
          </a:xfrm>
          <a:prstGeom prst="rect">
            <a:avLst/>
          </a:prstGeom>
          <a:noFill/>
          <a:ln w="9525">
            <a:noFill/>
            <a:miter lim="800000"/>
            <a:headEnd/>
            <a:tailEnd/>
          </a:ln>
        </p:spPr>
      </p:pic>
      <p:pic>
        <p:nvPicPr>
          <p:cNvPr id="10247" name="Picture 7" descr="C:\Users\dacheng\Desktop\drawing_1.gif"/>
          <p:cNvPicPr>
            <a:picLocks noChangeAspect="1" noChangeArrowheads="1"/>
          </p:cNvPicPr>
          <p:nvPr/>
        </p:nvPicPr>
        <p:blipFill>
          <a:blip r:embed="rId7" cstate="print"/>
          <a:srcRect/>
          <a:stretch>
            <a:fillRect/>
          </a:stretch>
        </p:blipFill>
        <p:spPr bwMode="auto">
          <a:xfrm>
            <a:off x="3124200" y="115491"/>
            <a:ext cx="5867400" cy="6666309"/>
          </a:xfrm>
          <a:prstGeom prst="rect">
            <a:avLst/>
          </a:prstGeom>
          <a:noFill/>
        </p:spPr>
      </p:pic>
      <p:pic>
        <p:nvPicPr>
          <p:cNvPr id="10248" name="Picture 8"/>
          <p:cNvPicPr>
            <a:picLocks noChangeAspect="1" noChangeArrowheads="1"/>
          </p:cNvPicPr>
          <p:nvPr/>
        </p:nvPicPr>
        <p:blipFill>
          <a:blip r:embed="rId8" cstate="print"/>
          <a:srcRect/>
          <a:stretch>
            <a:fillRect/>
          </a:stretch>
        </p:blipFill>
        <p:spPr bwMode="auto">
          <a:xfrm>
            <a:off x="4157420" y="0"/>
            <a:ext cx="4986580" cy="6858000"/>
          </a:xfrm>
          <a:prstGeom prst="rect">
            <a:avLst/>
          </a:prstGeom>
          <a:noFill/>
          <a:ln w="9525">
            <a:noFill/>
            <a:miter lim="800000"/>
            <a:headEnd/>
            <a:tailEnd/>
          </a:ln>
        </p:spPr>
      </p:pic>
      <p:pic>
        <p:nvPicPr>
          <p:cNvPr id="1026" name="Picture 2"/>
          <p:cNvPicPr>
            <a:picLocks noChangeAspect="1" noChangeArrowheads="1"/>
          </p:cNvPicPr>
          <p:nvPr/>
        </p:nvPicPr>
        <p:blipFill>
          <a:blip r:embed="rId9"/>
          <a:srcRect/>
          <a:stretch>
            <a:fillRect/>
          </a:stretch>
        </p:blipFill>
        <p:spPr bwMode="auto">
          <a:xfrm>
            <a:off x="228600" y="1838324"/>
            <a:ext cx="8676356" cy="425767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dissolve">
                                      <p:cBhvr>
                                        <p:cTn id="12" dur="500"/>
                                        <p:tgtEl>
                                          <p:spTgt spid="1024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10242"/>
                                        </p:tgtEl>
                                      </p:cBhvr>
                                    </p:animEffect>
                                    <p:set>
                                      <p:cBhvr>
                                        <p:cTn id="17" dur="1" fill="hold">
                                          <p:stCondLst>
                                            <p:cond delay="499"/>
                                          </p:stCondLst>
                                        </p:cTn>
                                        <p:tgtEl>
                                          <p:spTgt spid="1024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dissolv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0244"/>
                                        </p:tgtEl>
                                        <p:attrNameLst>
                                          <p:attrName>style.visibility</p:attrName>
                                        </p:attrNameLst>
                                      </p:cBhvr>
                                      <p:to>
                                        <p:strVal val="visible"/>
                                      </p:to>
                                    </p:set>
                                    <p:animEffect transition="in" filter="dissolve">
                                      <p:cBhvr>
                                        <p:cTn id="27" dur="500"/>
                                        <p:tgtEl>
                                          <p:spTgt spid="1024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nodeType="clickEffect">
                                  <p:stCondLst>
                                    <p:cond delay="0"/>
                                  </p:stCondLst>
                                  <p:childTnLst>
                                    <p:animEffect transition="out" filter="dissolve">
                                      <p:cBhvr>
                                        <p:cTn id="31" dur="500"/>
                                        <p:tgtEl>
                                          <p:spTgt spid="10244"/>
                                        </p:tgtEl>
                                      </p:cBhvr>
                                    </p:animEffect>
                                    <p:set>
                                      <p:cBhvr>
                                        <p:cTn id="32" dur="1" fill="hold">
                                          <p:stCondLst>
                                            <p:cond delay="499"/>
                                          </p:stCondLst>
                                        </p:cTn>
                                        <p:tgtEl>
                                          <p:spTgt spid="1024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dissolve">
                                      <p:cBhvr>
                                        <p:cTn id="37" dur="5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0245"/>
                                        </p:tgtEl>
                                        <p:attrNameLst>
                                          <p:attrName>style.visibility</p:attrName>
                                        </p:attrNameLst>
                                      </p:cBhvr>
                                      <p:to>
                                        <p:strVal val="visible"/>
                                      </p:to>
                                    </p:set>
                                    <p:animEffect transition="in" filter="dissolve">
                                      <p:cBhvr>
                                        <p:cTn id="42" dur="500"/>
                                        <p:tgtEl>
                                          <p:spTgt spid="10245"/>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nodeType="clickEffect">
                                  <p:stCondLst>
                                    <p:cond delay="0"/>
                                  </p:stCondLst>
                                  <p:childTnLst>
                                    <p:animEffect transition="out" filter="dissolve">
                                      <p:cBhvr>
                                        <p:cTn id="46" dur="500"/>
                                        <p:tgtEl>
                                          <p:spTgt spid="10245"/>
                                        </p:tgtEl>
                                      </p:cBhvr>
                                    </p:animEffect>
                                    <p:set>
                                      <p:cBhvr>
                                        <p:cTn id="47" dur="1" fill="hold">
                                          <p:stCondLst>
                                            <p:cond delay="499"/>
                                          </p:stCondLst>
                                        </p:cTn>
                                        <p:tgtEl>
                                          <p:spTgt spid="1024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3">
                                            <p:txEl>
                                              <p:pRg st="3" end="3"/>
                                            </p:txEl>
                                          </p:spTgt>
                                        </p:tgtEl>
                                        <p:attrNameLst>
                                          <p:attrName>style.visibility</p:attrName>
                                        </p:attrNameLst>
                                      </p:cBhvr>
                                      <p:to>
                                        <p:strVal val="visible"/>
                                      </p:to>
                                    </p:set>
                                    <p:animEffect transition="in" filter="dissolve">
                                      <p:cBhvr>
                                        <p:cTn id="52" dur="500"/>
                                        <p:tgtEl>
                                          <p:spTgt spid="3">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10246"/>
                                        </p:tgtEl>
                                        <p:attrNameLst>
                                          <p:attrName>style.visibility</p:attrName>
                                        </p:attrNameLst>
                                      </p:cBhvr>
                                      <p:to>
                                        <p:strVal val="visible"/>
                                      </p:to>
                                    </p:set>
                                    <p:animEffect transition="in" filter="dissolve">
                                      <p:cBhvr>
                                        <p:cTn id="57" dur="500"/>
                                        <p:tgtEl>
                                          <p:spTgt spid="10246"/>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nodeType="clickEffect">
                                  <p:stCondLst>
                                    <p:cond delay="0"/>
                                  </p:stCondLst>
                                  <p:childTnLst>
                                    <p:animEffect transition="out" filter="dissolve">
                                      <p:cBhvr>
                                        <p:cTn id="61" dur="500"/>
                                        <p:tgtEl>
                                          <p:spTgt spid="10246"/>
                                        </p:tgtEl>
                                      </p:cBhvr>
                                    </p:animEffect>
                                    <p:set>
                                      <p:cBhvr>
                                        <p:cTn id="62" dur="1" fill="hold">
                                          <p:stCondLst>
                                            <p:cond delay="499"/>
                                          </p:stCondLst>
                                        </p:cTn>
                                        <p:tgtEl>
                                          <p:spTgt spid="1024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3">
                                            <p:txEl>
                                              <p:pRg st="4" end="4"/>
                                            </p:txEl>
                                          </p:spTgt>
                                        </p:tgtEl>
                                        <p:attrNameLst>
                                          <p:attrName>style.visibility</p:attrName>
                                        </p:attrNameLst>
                                      </p:cBhvr>
                                      <p:to>
                                        <p:strVal val="visible"/>
                                      </p:to>
                                    </p:set>
                                    <p:animEffect transition="in" filter="dissolve">
                                      <p:cBhvr>
                                        <p:cTn id="67" dur="500"/>
                                        <p:tgtEl>
                                          <p:spTgt spid="3">
                                            <p:txEl>
                                              <p:pRg st="4" end="4"/>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3">
                                            <p:txEl>
                                              <p:pRg st="5" end="5"/>
                                            </p:txEl>
                                          </p:spTgt>
                                        </p:tgtEl>
                                        <p:attrNameLst>
                                          <p:attrName>style.visibility</p:attrName>
                                        </p:attrNameLst>
                                      </p:cBhvr>
                                      <p:to>
                                        <p:strVal val="visible"/>
                                      </p:to>
                                    </p:set>
                                    <p:animEffect transition="in" filter="dissolve">
                                      <p:cBhvr>
                                        <p:cTn id="72" dur="500"/>
                                        <p:tgtEl>
                                          <p:spTgt spid="3">
                                            <p:txEl>
                                              <p:pRg st="5" end="5"/>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3">
                                            <p:txEl>
                                              <p:pRg st="6" end="6"/>
                                            </p:txEl>
                                          </p:spTgt>
                                        </p:tgtEl>
                                        <p:attrNameLst>
                                          <p:attrName>style.visibility</p:attrName>
                                        </p:attrNameLst>
                                      </p:cBhvr>
                                      <p:to>
                                        <p:strVal val="visible"/>
                                      </p:to>
                                    </p:set>
                                    <p:animEffect transition="in" filter="dissolve">
                                      <p:cBhvr>
                                        <p:cTn id="77" dur="500"/>
                                        <p:tgtEl>
                                          <p:spTgt spid="3">
                                            <p:txEl>
                                              <p:pRg st="6" end="6"/>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nodeType="clickEffect">
                                  <p:stCondLst>
                                    <p:cond delay="0"/>
                                  </p:stCondLst>
                                  <p:childTnLst>
                                    <p:set>
                                      <p:cBhvr>
                                        <p:cTn id="81" dur="1" fill="hold">
                                          <p:stCondLst>
                                            <p:cond delay="0"/>
                                          </p:stCondLst>
                                        </p:cTn>
                                        <p:tgtEl>
                                          <p:spTgt spid="10247"/>
                                        </p:tgtEl>
                                        <p:attrNameLst>
                                          <p:attrName>style.visibility</p:attrName>
                                        </p:attrNameLst>
                                      </p:cBhvr>
                                      <p:to>
                                        <p:strVal val="visible"/>
                                      </p:to>
                                    </p:set>
                                    <p:animEffect transition="in" filter="dissolve">
                                      <p:cBhvr>
                                        <p:cTn id="82" dur="500"/>
                                        <p:tgtEl>
                                          <p:spTgt spid="10247"/>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nodeType="clickEffect">
                                  <p:stCondLst>
                                    <p:cond delay="0"/>
                                  </p:stCondLst>
                                  <p:childTnLst>
                                    <p:animEffect transition="out" filter="dissolve">
                                      <p:cBhvr>
                                        <p:cTn id="86" dur="500"/>
                                        <p:tgtEl>
                                          <p:spTgt spid="10247"/>
                                        </p:tgtEl>
                                      </p:cBhvr>
                                    </p:animEffect>
                                    <p:set>
                                      <p:cBhvr>
                                        <p:cTn id="87" dur="1" fill="hold">
                                          <p:stCondLst>
                                            <p:cond delay="499"/>
                                          </p:stCondLst>
                                        </p:cTn>
                                        <p:tgtEl>
                                          <p:spTgt spid="10247"/>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9" presetClass="entr" presetSubtype="0" fill="hold" grpId="0" nodeType="clickEffect">
                                  <p:stCondLst>
                                    <p:cond delay="0"/>
                                  </p:stCondLst>
                                  <p:childTnLst>
                                    <p:set>
                                      <p:cBhvr>
                                        <p:cTn id="91" dur="1" fill="hold">
                                          <p:stCondLst>
                                            <p:cond delay="0"/>
                                          </p:stCondLst>
                                        </p:cTn>
                                        <p:tgtEl>
                                          <p:spTgt spid="3">
                                            <p:txEl>
                                              <p:pRg st="7" end="7"/>
                                            </p:txEl>
                                          </p:spTgt>
                                        </p:tgtEl>
                                        <p:attrNameLst>
                                          <p:attrName>style.visibility</p:attrName>
                                        </p:attrNameLst>
                                      </p:cBhvr>
                                      <p:to>
                                        <p:strVal val="visible"/>
                                      </p:to>
                                    </p:set>
                                    <p:animEffect transition="in" filter="dissolve">
                                      <p:cBhvr>
                                        <p:cTn id="92" dur="500"/>
                                        <p:tgtEl>
                                          <p:spTgt spid="3">
                                            <p:txEl>
                                              <p:pRg st="7" end="7"/>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9" presetClass="entr" presetSubtype="0" fill="hold" nodeType="clickEffect">
                                  <p:stCondLst>
                                    <p:cond delay="0"/>
                                  </p:stCondLst>
                                  <p:childTnLst>
                                    <p:set>
                                      <p:cBhvr>
                                        <p:cTn id="96" dur="1" fill="hold">
                                          <p:stCondLst>
                                            <p:cond delay="0"/>
                                          </p:stCondLst>
                                        </p:cTn>
                                        <p:tgtEl>
                                          <p:spTgt spid="10248"/>
                                        </p:tgtEl>
                                        <p:attrNameLst>
                                          <p:attrName>style.visibility</p:attrName>
                                        </p:attrNameLst>
                                      </p:cBhvr>
                                      <p:to>
                                        <p:strVal val="visible"/>
                                      </p:to>
                                    </p:set>
                                    <p:animEffect transition="in" filter="dissolve">
                                      <p:cBhvr>
                                        <p:cTn id="97" dur="500"/>
                                        <p:tgtEl>
                                          <p:spTgt spid="10248"/>
                                        </p:tgtEl>
                                      </p:cBhvr>
                                    </p:animEffec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nodeType="clickEffect">
                                  <p:stCondLst>
                                    <p:cond delay="0"/>
                                  </p:stCondLst>
                                  <p:childTnLst>
                                    <p:animEffect transition="out" filter="dissolve">
                                      <p:cBhvr>
                                        <p:cTn id="101" dur="500"/>
                                        <p:tgtEl>
                                          <p:spTgt spid="10248"/>
                                        </p:tgtEl>
                                      </p:cBhvr>
                                    </p:animEffect>
                                    <p:set>
                                      <p:cBhvr>
                                        <p:cTn id="102" dur="1" fill="hold">
                                          <p:stCondLst>
                                            <p:cond delay="499"/>
                                          </p:stCondLst>
                                        </p:cTn>
                                        <p:tgtEl>
                                          <p:spTgt spid="10248"/>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9" presetClass="entr" presetSubtype="0" fill="hold" grpId="0" nodeType="clickEffect">
                                  <p:stCondLst>
                                    <p:cond delay="0"/>
                                  </p:stCondLst>
                                  <p:childTnLst>
                                    <p:set>
                                      <p:cBhvr>
                                        <p:cTn id="106" dur="1" fill="hold">
                                          <p:stCondLst>
                                            <p:cond delay="0"/>
                                          </p:stCondLst>
                                        </p:cTn>
                                        <p:tgtEl>
                                          <p:spTgt spid="3">
                                            <p:txEl>
                                              <p:pRg st="8" end="8"/>
                                            </p:txEl>
                                          </p:spTgt>
                                        </p:tgtEl>
                                        <p:attrNameLst>
                                          <p:attrName>style.visibility</p:attrName>
                                        </p:attrNameLst>
                                      </p:cBhvr>
                                      <p:to>
                                        <p:strVal val="visible"/>
                                      </p:to>
                                    </p:set>
                                    <p:animEffect transition="in" filter="dissolve">
                                      <p:cBhvr>
                                        <p:cTn id="107" dur="500"/>
                                        <p:tgtEl>
                                          <p:spTgt spid="3">
                                            <p:txEl>
                                              <p:pRg st="8" end="8"/>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9" presetClass="entr" presetSubtype="0" fill="hold" nodeType="clickEffect">
                                  <p:stCondLst>
                                    <p:cond delay="0"/>
                                  </p:stCondLst>
                                  <p:childTnLst>
                                    <p:set>
                                      <p:cBhvr>
                                        <p:cTn id="111" dur="1" fill="hold">
                                          <p:stCondLst>
                                            <p:cond delay="0"/>
                                          </p:stCondLst>
                                        </p:cTn>
                                        <p:tgtEl>
                                          <p:spTgt spid="1026"/>
                                        </p:tgtEl>
                                        <p:attrNameLst>
                                          <p:attrName>style.visibility</p:attrName>
                                        </p:attrNameLst>
                                      </p:cBhvr>
                                      <p:to>
                                        <p:strVal val="visible"/>
                                      </p:to>
                                    </p:set>
                                    <p:animEffect transition="in" filter="dissolve">
                                      <p:cBhvr>
                                        <p:cTn id="1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 </a:t>
            </a:r>
            <a:r>
              <a:rPr lang="en-US" dirty="0" err="1" smtClean="0"/>
              <a:t>t</a:t>
            </a:r>
            <a:r>
              <a:rPr lang="en-US" altLang="zh-CN" dirty="0" err="1" smtClean="0"/>
              <a:t>U</a:t>
            </a:r>
            <a:r>
              <a:rPr lang="en-US" dirty="0" err="1" smtClean="0"/>
              <a:t>torial</a:t>
            </a:r>
            <a:endParaRPr lang="en-US" dirty="0"/>
          </a:p>
        </p:txBody>
      </p:sp>
      <p:sp>
        <p:nvSpPr>
          <p:cNvPr id="3" name="Text Placeholder 2"/>
          <p:cNvSpPr>
            <a:spLocks noGrp="1"/>
          </p:cNvSpPr>
          <p:nvPr>
            <p:ph type="body" idx="1"/>
          </p:nvPr>
        </p:nvSpPr>
        <p:spPr/>
        <p:txBody>
          <a:bodyPr/>
          <a:lstStyle/>
          <a:p>
            <a:endParaRPr lang="en-US" dirty="0"/>
          </a:p>
        </p:txBody>
      </p:sp>
      <p:pic>
        <p:nvPicPr>
          <p:cNvPr id="3074" name="Picture 2"/>
          <p:cNvPicPr>
            <a:picLocks noChangeAspect="1" noChangeArrowheads="1"/>
          </p:cNvPicPr>
          <p:nvPr/>
        </p:nvPicPr>
        <p:blipFill>
          <a:blip r:embed="rId2"/>
          <a:srcRect/>
          <a:stretch>
            <a:fillRect/>
          </a:stretch>
        </p:blipFill>
        <p:spPr bwMode="auto">
          <a:xfrm>
            <a:off x="3429000" y="222627"/>
            <a:ext cx="5562600" cy="335877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b="1" dirty="0" smtClean="0">
                <a:effectLst>
                  <a:outerShdw blurRad="38100" dist="38100" dir="2700000" algn="tl">
                    <a:srgbClr val="000000">
                      <a:alpha val="43137"/>
                    </a:srgbClr>
                  </a:outerShdw>
                </a:effectLst>
              </a:rPr>
              <a:t>Newton and </a:t>
            </a:r>
            <a:r>
              <a:rPr lang="en-US" altLang="zh-CN" b="1" dirty="0" smtClean="0">
                <a:effectLst>
                  <a:outerShdw blurRad="38100" dist="38100" dir="2700000" algn="tl">
                    <a:srgbClr val="000000">
                      <a:alpha val="43137"/>
                    </a:srgbClr>
                  </a:outerShdw>
                </a:effectLst>
              </a:rPr>
              <a:t>color</a:t>
            </a:r>
            <a:r>
              <a:rPr lang="en-US" b="1" dirty="0" smtClean="0">
                <a:effectLst>
                  <a:outerShdw blurRad="38100" dist="38100" dir="2700000" algn="tl">
                    <a:srgbClr val="000000">
                      <a:alpha val="43137"/>
                    </a:srgbClr>
                  </a:outerShdw>
                </a:effectLst>
              </a:rPr>
              <a:t> wheel</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dirty="0" smtClean="0"/>
              <a:t>White light is composed of all the colors of the spectrum.</a:t>
            </a:r>
          </a:p>
          <a:p>
            <a:r>
              <a:rPr lang="en-US" dirty="0" smtClean="0"/>
              <a:t>The visible spectrum displayed as a wheel.</a:t>
            </a:r>
          </a:p>
          <a:p>
            <a:endParaRPr lang="en-US" dirty="0"/>
          </a:p>
        </p:txBody>
      </p:sp>
      <p:pic>
        <p:nvPicPr>
          <p:cNvPr id="4" name="Picture 7"/>
          <p:cNvPicPr>
            <a:picLocks noChangeAspect="1" noChangeArrowheads="1"/>
          </p:cNvPicPr>
          <p:nvPr/>
        </p:nvPicPr>
        <p:blipFill>
          <a:blip r:embed="rId3"/>
          <a:srcRect/>
          <a:stretch>
            <a:fillRect/>
          </a:stretch>
        </p:blipFill>
        <p:spPr bwMode="auto">
          <a:xfrm>
            <a:off x="457200" y="3848100"/>
            <a:ext cx="8334375" cy="27051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6553200" y="1219200"/>
            <a:ext cx="2235200" cy="2590800"/>
          </a:xfrm>
          <a:prstGeom prst="rect">
            <a:avLst/>
          </a:prstGeom>
          <a:noFill/>
          <a:ln w="9525">
            <a:noFill/>
            <a:miter lim="800000"/>
            <a:headEnd/>
            <a:tailEnd/>
          </a:ln>
          <a:effectLst/>
        </p:spPr>
      </p:pic>
      <p:pic>
        <p:nvPicPr>
          <p:cNvPr id="7" name="Picture 2" descr="C:\Users\dacheng\Desktop\Bezold_Farbentafel_1874.jpg"/>
          <p:cNvPicPr>
            <a:picLocks noChangeAspect="1" noChangeArrowheads="1"/>
          </p:cNvPicPr>
          <p:nvPr/>
        </p:nvPicPr>
        <p:blipFill>
          <a:blip r:embed="rId5" cstate="print"/>
          <a:srcRect/>
          <a:stretch>
            <a:fillRect/>
          </a:stretch>
        </p:blipFill>
        <p:spPr bwMode="auto">
          <a:xfrm rot="16200000">
            <a:off x="2072009" y="-319408"/>
            <a:ext cx="5029200" cy="8563617"/>
          </a:xfrm>
          <a:prstGeom prst="rect">
            <a:avLst/>
          </a:prstGeom>
          <a:noFill/>
        </p:spPr>
      </p:pic>
      <p:pic>
        <p:nvPicPr>
          <p:cNvPr id="1026" name="Picture 2"/>
          <p:cNvPicPr>
            <a:picLocks noChangeAspect="1" noChangeArrowheads="1"/>
          </p:cNvPicPr>
          <p:nvPr/>
        </p:nvPicPr>
        <p:blipFill>
          <a:blip r:embed="rId6"/>
          <a:srcRect/>
          <a:stretch>
            <a:fillRect/>
          </a:stretch>
        </p:blipFill>
        <p:spPr bwMode="auto">
          <a:xfrm>
            <a:off x="304800" y="1447800"/>
            <a:ext cx="8534400" cy="5060307"/>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fade">
                                      <p:cBhvr>
                                        <p:cTn id="10" dur="10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1027"/>
                                        </p:tgtEl>
                                      </p:cBhvr>
                                    </p:animEffect>
                                    <p:set>
                                      <p:cBhvr>
                                        <p:cTn id="15" dur="1" fill="hold">
                                          <p:stCondLst>
                                            <p:cond delay="499"/>
                                          </p:stCondLst>
                                        </p:cTn>
                                        <p:tgtEl>
                                          <p:spTgt spid="1027"/>
                                        </p:tgtEl>
                                        <p:attrNameLst>
                                          <p:attrName>style.visibility</p:attrName>
                                        </p:attrNameLst>
                                      </p:cBhvr>
                                      <p:to>
                                        <p:strVal val="hidden"/>
                                      </p:to>
                                    </p:set>
                                  </p:childTnLst>
                                </p:cTn>
                              </p:par>
                              <p:par>
                                <p:cTn id="16" presetID="9" presetClass="entr" presetSubtype="0" fill="hold" grpId="0"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dissolv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dissolve">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2" presetClass="emph" presetSubtype="0" fill="hold" nodeType="clickEffect">
                                  <p:stCondLst>
                                    <p:cond delay="0"/>
                                  </p:stCondLst>
                                  <p:childTnLst>
                                    <p:animClr clrSpc="rgb" dir="cw">
                                      <p:cBhvr override="childStyle">
                                        <p:cTn id="27" dur="100" fill="hold"/>
                                        <p:tgtEl>
                                          <p:spTgt spid="4"/>
                                        </p:tgtEl>
                                        <p:attrNameLst>
                                          <p:attrName>style.color</p:attrName>
                                        </p:attrNameLst>
                                      </p:cBhvr>
                                      <p:to>
                                        <a:schemeClr val="accent2"/>
                                      </p:to>
                                    </p:animClr>
                                    <p:animClr clrSpc="rgb" dir="cw">
                                      <p:cBhvr>
                                        <p:cTn id="28" dur="100" fill="hold"/>
                                        <p:tgtEl>
                                          <p:spTgt spid="4"/>
                                        </p:tgtEl>
                                        <p:attrNameLst>
                                          <p:attrName>fillcolor</p:attrName>
                                        </p:attrNameLst>
                                      </p:cBhvr>
                                      <p:to>
                                        <a:schemeClr val="accent2"/>
                                      </p:to>
                                    </p:animClr>
                                    <p:set>
                                      <p:cBhvr>
                                        <p:cTn id="29" dur="100" fill="hold"/>
                                        <p:tgtEl>
                                          <p:spTgt spid="4"/>
                                        </p:tgtEl>
                                        <p:attrNameLst>
                                          <p:attrName>fill.type</p:attrName>
                                        </p:attrNameLst>
                                      </p:cBhvr>
                                      <p:to>
                                        <p:strVal val="solid"/>
                                      </p:to>
                                    </p:set>
                                    <p:set>
                                      <p:cBhvr>
                                        <p:cTn id="30" dur="100" fill="hold"/>
                                        <p:tgtEl>
                                          <p:spTgt spid="4"/>
                                        </p:tgtEl>
                                        <p:attrNameLst>
                                          <p:attrName>fill.on</p:attrName>
                                        </p:attrNameLst>
                                      </p:cBhvr>
                                      <p:to>
                                        <p:strVal val="true"/>
                                      </p:to>
                                    </p:set>
                                    <p:animRot by="120000">
                                      <p:cBhvr>
                                        <p:cTn id="31" dur="100" fill="hold">
                                          <p:stCondLst>
                                            <p:cond delay="0"/>
                                          </p:stCondLst>
                                        </p:cTn>
                                        <p:tgtEl>
                                          <p:spTgt spid="4"/>
                                        </p:tgtEl>
                                        <p:attrNameLst>
                                          <p:attrName>r</p:attrName>
                                        </p:attrNameLst>
                                      </p:cBhvr>
                                    </p:animRot>
                                    <p:animRot by="-240000">
                                      <p:cBhvr>
                                        <p:cTn id="32" dur="200" fill="hold">
                                          <p:stCondLst>
                                            <p:cond delay="200"/>
                                          </p:stCondLst>
                                        </p:cTn>
                                        <p:tgtEl>
                                          <p:spTgt spid="4"/>
                                        </p:tgtEl>
                                        <p:attrNameLst>
                                          <p:attrName>r</p:attrName>
                                        </p:attrNameLst>
                                      </p:cBhvr>
                                    </p:animRot>
                                    <p:animRot by="240000">
                                      <p:cBhvr>
                                        <p:cTn id="33" dur="200" fill="hold">
                                          <p:stCondLst>
                                            <p:cond delay="400"/>
                                          </p:stCondLst>
                                        </p:cTn>
                                        <p:tgtEl>
                                          <p:spTgt spid="4"/>
                                        </p:tgtEl>
                                        <p:attrNameLst>
                                          <p:attrName>r</p:attrName>
                                        </p:attrNameLst>
                                      </p:cBhvr>
                                    </p:animRot>
                                    <p:animRot by="-240000">
                                      <p:cBhvr>
                                        <p:cTn id="34" dur="200" fill="hold">
                                          <p:stCondLst>
                                            <p:cond delay="600"/>
                                          </p:stCondLst>
                                        </p:cTn>
                                        <p:tgtEl>
                                          <p:spTgt spid="4"/>
                                        </p:tgtEl>
                                        <p:attrNameLst>
                                          <p:attrName>r</p:attrName>
                                        </p:attrNameLst>
                                      </p:cBhvr>
                                    </p:animRot>
                                    <p:animRot by="120000">
                                      <p:cBhvr>
                                        <p:cTn id="35" dur="200" fill="hold">
                                          <p:stCondLst>
                                            <p:cond delay="800"/>
                                          </p:stCondLst>
                                        </p:cTn>
                                        <p:tgtEl>
                                          <p:spTgt spid="4"/>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1000"/>
                                        <p:tgtEl>
                                          <p:spTgt spid="4"/>
                                        </p:tgtEl>
                                      </p:cBhvr>
                                    </p:animEffect>
                                    <p:set>
                                      <p:cBhvr>
                                        <p:cTn id="40" dur="1" fill="hold">
                                          <p:stCondLst>
                                            <p:cond delay="999"/>
                                          </p:stCondLst>
                                        </p:cTn>
                                        <p:tgtEl>
                                          <p:spTgt spid="4"/>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20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1026"/>
                                        </p:tgtEl>
                                        <p:attrNameLst>
                                          <p:attrName>style.visibility</p:attrName>
                                        </p:attrNameLst>
                                      </p:cBhvr>
                                      <p:to>
                                        <p:strVal val="visible"/>
                                      </p:to>
                                    </p:set>
                                    <p:animEffect transition="in" filter="dissolve">
                                      <p:cBhvr>
                                        <p:cTn id="4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3"/>
          <a:srcRect/>
          <a:stretch>
            <a:fillRect/>
          </a:stretch>
        </p:blipFill>
        <p:spPr bwMode="auto">
          <a:xfrm>
            <a:off x="3908763" y="0"/>
            <a:ext cx="5235237" cy="6858001"/>
          </a:xfrm>
          <a:prstGeom prst="rect">
            <a:avLst/>
          </a:prstGeom>
          <a:noFill/>
          <a:ln w="9525">
            <a:noFill/>
            <a:miter lim="800000"/>
            <a:headEnd/>
            <a:tailEnd/>
          </a:ln>
          <a:effectLst/>
        </p:spPr>
      </p:pic>
      <p:pic>
        <p:nvPicPr>
          <p:cNvPr id="1026" name="Picture 2" descr="C:\Users\dacheng\Desktop\Color_cones.png"/>
          <p:cNvPicPr>
            <a:picLocks noChangeAspect="1" noChangeArrowheads="1"/>
          </p:cNvPicPr>
          <p:nvPr/>
        </p:nvPicPr>
        <p:blipFill>
          <a:blip r:embed="rId4" cstate="print"/>
          <a:srcRect/>
          <a:stretch>
            <a:fillRect/>
          </a:stretch>
        </p:blipFill>
        <p:spPr bwMode="auto">
          <a:xfrm>
            <a:off x="0" y="1066800"/>
            <a:ext cx="3870960" cy="4114800"/>
          </a:xfrm>
          <a:prstGeom prst="rect">
            <a:avLst/>
          </a:prstGeom>
          <a:noFill/>
        </p:spPr>
      </p:pic>
      <p:sp>
        <p:nvSpPr>
          <p:cNvPr id="5" name="TextBox 4"/>
          <p:cNvSpPr txBox="1"/>
          <p:nvPr/>
        </p:nvSpPr>
        <p:spPr>
          <a:xfrm>
            <a:off x="0" y="2286000"/>
            <a:ext cx="566181" cy="369332"/>
          </a:xfrm>
          <a:prstGeom prst="rect">
            <a:avLst/>
          </a:prstGeom>
          <a:noFill/>
        </p:spPr>
        <p:txBody>
          <a:bodyPr wrap="none" rtlCol="0">
            <a:spAutoFit/>
          </a:bodyPr>
          <a:lstStyle/>
          <a:p>
            <a:r>
              <a:rPr lang="en-US" dirty="0" smtClean="0"/>
              <a:t>Hue</a:t>
            </a:r>
            <a:endParaRPr lang="en-US" dirty="0"/>
          </a:p>
        </p:txBody>
      </p:sp>
      <p:sp>
        <p:nvSpPr>
          <p:cNvPr id="6" name="TextBox 5"/>
          <p:cNvSpPr txBox="1"/>
          <p:nvPr/>
        </p:nvSpPr>
        <p:spPr>
          <a:xfrm>
            <a:off x="2971800" y="4126468"/>
            <a:ext cx="1155124" cy="369332"/>
          </a:xfrm>
          <a:prstGeom prst="rect">
            <a:avLst/>
          </a:prstGeom>
          <a:noFill/>
        </p:spPr>
        <p:txBody>
          <a:bodyPr wrap="none" rtlCol="0">
            <a:spAutoFit/>
          </a:bodyPr>
          <a:lstStyle/>
          <a:p>
            <a:r>
              <a:rPr lang="en-US" dirty="0" smtClean="0"/>
              <a:t>Saturation</a:t>
            </a:r>
            <a:endParaRPr lang="en-US" dirty="0"/>
          </a:p>
        </p:txBody>
      </p:sp>
      <p:sp>
        <p:nvSpPr>
          <p:cNvPr id="7" name="TextBox 6"/>
          <p:cNvSpPr txBox="1"/>
          <p:nvPr/>
        </p:nvSpPr>
        <p:spPr>
          <a:xfrm>
            <a:off x="2286000" y="1524000"/>
            <a:ext cx="1057790" cy="369332"/>
          </a:xfrm>
          <a:prstGeom prst="rect">
            <a:avLst/>
          </a:prstGeom>
          <a:noFill/>
        </p:spPr>
        <p:txBody>
          <a:bodyPr wrap="none" rtlCol="0">
            <a:spAutoFit/>
          </a:bodyPr>
          <a:lstStyle/>
          <a:p>
            <a:r>
              <a:rPr lang="en-US" dirty="0" smtClean="0"/>
              <a:t>Lightness</a:t>
            </a:r>
            <a:endParaRPr lang="en-US" dirty="0"/>
          </a:p>
        </p:txBody>
      </p:sp>
    </p:spTree>
  </p:cSld>
  <p:clrMapOvr>
    <a:masterClrMapping/>
  </p:clrMapOvr>
  <p:transition>
    <p:wipe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effectLst>
                  <a:outerShdw blurRad="38100" dist="38100" dir="2700000" algn="tl">
                    <a:srgbClr val="000000">
                      <a:alpha val="43137"/>
                    </a:srgbClr>
                  </a:outerShdw>
                </a:effectLst>
              </a:rPr>
              <a:t>Additive colors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fontScale="92500" lnSpcReduction="10000"/>
          </a:bodyPr>
          <a:lstStyle/>
          <a:p>
            <a:r>
              <a:rPr lang="en-US" dirty="0" smtClean="0"/>
              <a:t>The primary colors can be added to produce the secondary colors of light, e.g., magenta (red + blue), cyan (green + blue), and yellow (red + green).</a:t>
            </a:r>
          </a:p>
          <a:p>
            <a:r>
              <a:rPr lang="en-US" dirty="0" smtClean="0"/>
              <a:t>Mixing the three primaries, or a secondary with its opposite primary color, in the right intensities produces white light.</a:t>
            </a:r>
          </a:p>
          <a:p>
            <a:r>
              <a:rPr lang="en-US" dirty="0" smtClean="0"/>
              <a:t>This figure shows the three primary colors and their combinations to produce the secondary colors.</a:t>
            </a:r>
            <a:endParaRPr lang="en-US" dirty="0"/>
          </a:p>
        </p:txBody>
      </p:sp>
      <p:pic>
        <p:nvPicPr>
          <p:cNvPr id="2050" name="Picture 2"/>
          <p:cNvPicPr>
            <a:picLocks noChangeAspect="1" noChangeArrowheads="1"/>
          </p:cNvPicPr>
          <p:nvPr/>
        </p:nvPicPr>
        <p:blipFill>
          <a:blip r:embed="rId3"/>
          <a:srcRect/>
          <a:stretch>
            <a:fillRect/>
          </a:stretch>
        </p:blipFill>
        <p:spPr bwMode="auto">
          <a:xfrm>
            <a:off x="685800" y="1219200"/>
            <a:ext cx="7784471" cy="561594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2050"/>
                                        </p:tgtEl>
                                      </p:cBhvr>
                                    </p:animEffect>
                                    <p:set>
                                      <p:cBhvr>
                                        <p:cTn id="17" dur="1" fill="hold">
                                          <p:stCondLst>
                                            <p:cond delay="999"/>
                                          </p:stCondLst>
                                        </p:cTn>
                                        <p:tgtEl>
                                          <p:spTgt spid="205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dissolv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fade">
                                      <p:cBhvr>
                                        <p:cTn id="27" dur="1000"/>
                                        <p:tgtEl>
                                          <p:spTgt spid="205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1000"/>
                                        <p:tgtEl>
                                          <p:spTgt spid="2050"/>
                                        </p:tgtEl>
                                      </p:cBhvr>
                                    </p:animEffect>
                                    <p:set>
                                      <p:cBhvr>
                                        <p:cTn id="32" dur="1" fill="hold">
                                          <p:stCondLst>
                                            <p:cond delay="999"/>
                                          </p:stCondLst>
                                        </p:cTn>
                                        <p:tgtEl>
                                          <p:spTgt spid="205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dissolve">
                                      <p:cBhvr>
                                        <p:cTn id="37" dur="5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50"/>
                                        </p:tgtEl>
                                        <p:attrNameLst>
                                          <p:attrName>style.visibility</p:attrName>
                                        </p:attrNameLst>
                                      </p:cBhvr>
                                      <p:to>
                                        <p:strVal val="visible"/>
                                      </p:to>
                                    </p:set>
                                    <p:animEffect transition="in" filter="fade">
                                      <p:cBhvr>
                                        <p:cTn id="42"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effectLst>
                  <a:outerShdw blurRad="38100" dist="38100" dir="2700000" algn="tl">
                    <a:srgbClr val="000000">
                      <a:alpha val="43137"/>
                    </a:srgbClr>
                  </a:outerShdw>
                </a:effectLst>
              </a:rPr>
              <a:t>Subtractive colors</a:t>
            </a:r>
            <a:endParaRPr lang="en-US" dirty="0"/>
          </a:p>
        </p:txBody>
      </p:sp>
      <p:sp>
        <p:nvSpPr>
          <p:cNvPr id="3" name="Content Placeholder 2"/>
          <p:cNvSpPr>
            <a:spLocks noGrp="1"/>
          </p:cNvSpPr>
          <p:nvPr>
            <p:ph idx="1"/>
          </p:nvPr>
        </p:nvSpPr>
        <p:spPr>
          <a:xfrm>
            <a:off x="457200" y="1600200"/>
            <a:ext cx="8229600" cy="4800600"/>
          </a:xfrm>
        </p:spPr>
        <p:txBody>
          <a:bodyPr>
            <a:normAutofit lnSpcReduction="10000"/>
          </a:bodyPr>
          <a:lstStyle/>
          <a:p>
            <a:r>
              <a:rPr lang="en-US" dirty="0" smtClean="0"/>
              <a:t>In subtractive model, a primary color is defined as one that subtracts or absorbs a primary color of light and reflects or transmits the other two.</a:t>
            </a:r>
          </a:p>
          <a:p>
            <a:r>
              <a:rPr lang="en-US" dirty="0" smtClean="0"/>
              <a:t>The primary colors of pigments are magenta, cyan, and yellow, and the secondary colors are red, green, and blue.</a:t>
            </a:r>
          </a:p>
          <a:p>
            <a:r>
              <a:rPr lang="en-US" dirty="0" smtClean="0"/>
              <a:t>A proper combination of the three pigment primaries, or a secondary with its opposite primary, produces black.</a:t>
            </a:r>
            <a:endParaRPr lang="en-US" dirty="0"/>
          </a:p>
        </p:txBody>
      </p:sp>
      <p:pic>
        <p:nvPicPr>
          <p:cNvPr id="4" name="Picture 3"/>
          <p:cNvPicPr>
            <a:picLocks noChangeAspect="1" noChangeArrowheads="1"/>
          </p:cNvPicPr>
          <p:nvPr/>
        </p:nvPicPr>
        <p:blipFill>
          <a:blip r:embed="rId2"/>
          <a:srcRect/>
          <a:stretch>
            <a:fillRect/>
          </a:stretch>
        </p:blipFill>
        <p:spPr bwMode="auto">
          <a:xfrm>
            <a:off x="749177" y="1219200"/>
            <a:ext cx="7632823" cy="55626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4"/>
                                        </p:tgtEl>
                                      </p:cBhvr>
                                    </p:animEffect>
                                    <p:set>
                                      <p:cBhvr>
                                        <p:cTn id="17" dur="1" fill="hold">
                                          <p:stCondLst>
                                            <p:cond delay="9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dissolv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1000"/>
                                        <p:tgtEl>
                                          <p:spTgt spid="4"/>
                                        </p:tgtEl>
                                      </p:cBhvr>
                                    </p:animEffect>
                                    <p:set>
                                      <p:cBhvr>
                                        <p:cTn id="32" dur="1" fill="hold">
                                          <p:stCondLst>
                                            <p:cond delay="999"/>
                                          </p:stCondLst>
                                        </p:cTn>
                                        <p:tgtEl>
                                          <p:spTgt spid="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dissolve">
                                      <p:cBhvr>
                                        <p:cTn id="37" dur="5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smtClean="0">
                <a:effectLst>
                  <a:outerShdw blurRad="38100" dist="38100" dir="2700000" algn="tl">
                    <a:srgbClr val="000000">
                      <a:alpha val="43137"/>
                    </a:srgbClr>
                  </a:outerShdw>
                </a:effectLst>
              </a:rPr>
              <a:t>Example multimedia systems</a:t>
            </a:r>
            <a:endParaRPr lang="en-US" b="1" dirty="0">
              <a:effectLst>
                <a:outerShdw blurRad="38100" dist="38100" dir="2700000" algn="tl">
                  <a:srgbClr val="000000">
                    <a:alpha val="43137"/>
                  </a:srgbClr>
                </a:outerShdw>
              </a:effectLst>
            </a:endParaRPr>
          </a:p>
        </p:txBody>
      </p:sp>
      <p:pic>
        <p:nvPicPr>
          <p:cNvPr id="9" name="Content Placeholder 6" descr="flickr_logo.jpg"/>
          <p:cNvPicPr>
            <a:picLocks noChangeAspect="1"/>
          </p:cNvPicPr>
          <p:nvPr/>
        </p:nvPicPr>
        <p:blipFill>
          <a:blip r:embed="rId2" cstate="print"/>
          <a:stretch>
            <a:fillRect/>
          </a:stretch>
        </p:blipFill>
        <p:spPr>
          <a:xfrm>
            <a:off x="2590800" y="1866900"/>
            <a:ext cx="4445000" cy="3810000"/>
          </a:xfrm>
          <a:prstGeom prst="rect">
            <a:avLst/>
          </a:prstGeom>
        </p:spPr>
      </p:pic>
      <p:pic>
        <p:nvPicPr>
          <p:cNvPr id="10" name="Picture 9" descr="Microsoft_Surface.png"/>
          <p:cNvPicPr>
            <a:picLocks noChangeAspect="1"/>
          </p:cNvPicPr>
          <p:nvPr/>
        </p:nvPicPr>
        <p:blipFill>
          <a:blip r:embed="rId3" cstate="print"/>
          <a:stretch>
            <a:fillRect/>
          </a:stretch>
        </p:blipFill>
        <p:spPr>
          <a:xfrm>
            <a:off x="6248400" y="4152900"/>
            <a:ext cx="2552700" cy="1209675"/>
          </a:xfrm>
          <a:prstGeom prst="rect">
            <a:avLst/>
          </a:prstGeom>
        </p:spPr>
      </p:pic>
      <p:pic>
        <p:nvPicPr>
          <p:cNvPr id="11" name="Picture 10" descr="youtube-logo-streaming.jpg"/>
          <p:cNvPicPr>
            <a:picLocks noChangeAspect="1"/>
          </p:cNvPicPr>
          <p:nvPr/>
        </p:nvPicPr>
        <p:blipFill>
          <a:blip r:embed="rId4" cstate="print"/>
          <a:stretch>
            <a:fillRect/>
          </a:stretch>
        </p:blipFill>
        <p:spPr>
          <a:xfrm>
            <a:off x="304800" y="3009900"/>
            <a:ext cx="2857500" cy="2857500"/>
          </a:xfrm>
          <a:prstGeom prst="rect">
            <a:avLst/>
          </a:prstGeom>
        </p:spPr>
      </p:pic>
      <p:pic>
        <p:nvPicPr>
          <p:cNvPr id="6" name="Picture 5" descr="google-logo.jpg"/>
          <p:cNvPicPr>
            <a:picLocks noChangeAspect="1"/>
          </p:cNvPicPr>
          <p:nvPr/>
        </p:nvPicPr>
        <p:blipFill>
          <a:blip r:embed="rId5" cstate="print"/>
          <a:stretch>
            <a:fillRect/>
          </a:stretch>
        </p:blipFill>
        <p:spPr>
          <a:xfrm>
            <a:off x="457200" y="1866900"/>
            <a:ext cx="3648456" cy="1456944"/>
          </a:xfrm>
          <a:prstGeom prst="rect">
            <a:avLst/>
          </a:prstGeom>
        </p:spPr>
      </p:pic>
      <p:pic>
        <p:nvPicPr>
          <p:cNvPr id="3074" name="Picture 2"/>
          <p:cNvPicPr>
            <a:picLocks noChangeAspect="1" noChangeArrowheads="1"/>
          </p:cNvPicPr>
          <p:nvPr/>
        </p:nvPicPr>
        <p:blipFill>
          <a:blip r:embed="rId6" cstate="print"/>
          <a:srcRect/>
          <a:stretch>
            <a:fillRect/>
          </a:stretch>
        </p:blipFill>
        <p:spPr bwMode="auto">
          <a:xfrm>
            <a:off x="6781800" y="1905000"/>
            <a:ext cx="2060575" cy="18049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074"/>
                                        </p:tgtEl>
                                        <p:attrNameLst>
                                          <p:attrName>style.visibility</p:attrName>
                                        </p:attrNameLst>
                                      </p:cBhvr>
                                      <p:to>
                                        <p:strVal val="visible"/>
                                      </p:to>
                                    </p:set>
                                    <p:animEffect transition="in" filter="dissolve">
                                      <p:cBhvr>
                                        <p:cTn id="2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effectLst>
                  <a:outerShdw blurRad="38100" dist="38100" dir="2700000" algn="tl">
                    <a:srgbClr val="000000">
                      <a:alpha val="43137"/>
                    </a:srgbClr>
                  </a:outerShdw>
                </a:effectLst>
              </a:rPr>
              <a:t>Two points for you</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dirty="0" smtClean="0"/>
              <a:t>White is the presence of all colors.</a:t>
            </a:r>
          </a:p>
          <a:p>
            <a:endParaRPr lang="en-US" dirty="0" smtClean="0"/>
          </a:p>
          <a:p>
            <a:r>
              <a:rPr lang="en-US" dirty="0" smtClean="0"/>
              <a:t>Black is the absence of all colors.</a:t>
            </a:r>
            <a:endParaRPr lang="en-US" dirty="0"/>
          </a:p>
        </p:txBody>
      </p:sp>
      <p:pic>
        <p:nvPicPr>
          <p:cNvPr id="10242" name="Picture 2" descr="C:\Users\dacheng\Desktop\Chrome-plated-wire-bottle-shap-5330291.jpg"/>
          <p:cNvPicPr>
            <a:picLocks noChangeAspect="1" noChangeArrowheads="1"/>
          </p:cNvPicPr>
          <p:nvPr/>
        </p:nvPicPr>
        <p:blipFill>
          <a:blip r:embed="rId2"/>
          <a:srcRect/>
          <a:stretch>
            <a:fillRect/>
          </a:stretch>
        </p:blipFill>
        <p:spPr bwMode="auto">
          <a:xfrm>
            <a:off x="6286500" y="4000500"/>
            <a:ext cx="2857500" cy="28575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effectLst>
                  <a:outerShdw blurRad="38100" dist="38100" dir="2700000" algn="tl">
                    <a:srgbClr val="000000">
                      <a:alpha val="43137"/>
                    </a:srgbClr>
                  </a:outerShdw>
                </a:effectLst>
              </a:rPr>
              <a:t>Bit depth</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524000"/>
            <a:ext cx="8229600" cy="4953000"/>
          </a:xfrm>
        </p:spPr>
        <p:txBody>
          <a:bodyPr>
            <a:normAutofit fontScale="92500" lnSpcReduction="10000"/>
          </a:bodyPr>
          <a:lstStyle/>
          <a:p>
            <a:r>
              <a:rPr lang="en-US" dirty="0" smtClean="0"/>
              <a:t>Our eyes are capable of detecting about 450 luminance values.</a:t>
            </a:r>
          </a:p>
          <a:p>
            <a:r>
              <a:rPr lang="en-US" dirty="0" smtClean="0"/>
              <a:t>Unfortunately, conventional monitors are limited in dynamic range, and display only 256 values. This is why computer image files are in 8 bit color space. [Physically]</a:t>
            </a:r>
          </a:p>
          <a:p>
            <a:r>
              <a:rPr lang="en-US" dirty="0" smtClean="0"/>
              <a:t>8 bit [0-255] ?       </a:t>
            </a:r>
            <a:r>
              <a:rPr lang="en-US" b="1" dirty="0" smtClean="0">
                <a:solidFill>
                  <a:srgbClr val="FF0000"/>
                </a:solidFill>
                <a:effectLst>
                  <a:outerShdw blurRad="38100" dist="38100" dir="2700000" algn="tl">
                    <a:srgbClr val="000000">
                      <a:alpha val="43137"/>
                    </a:srgbClr>
                  </a:outerShdw>
                </a:effectLst>
              </a:rPr>
              <a:t>vs.</a:t>
            </a:r>
            <a:r>
              <a:rPr lang="en-US" dirty="0" smtClean="0"/>
              <a:t>      16 bit [0-65535]</a:t>
            </a:r>
          </a:p>
          <a:p>
            <a:r>
              <a:rPr lang="en-US" dirty="0" smtClean="0"/>
              <a:t>The </a:t>
            </a:r>
            <a:r>
              <a:rPr lang="en-US" altLang="zh-CN" dirty="0" smtClean="0"/>
              <a:t>dis</a:t>
            </a:r>
            <a:r>
              <a:rPr lang="en-US" dirty="0" smtClean="0"/>
              <a:t>advantage is in areas of subtle gradation, where 8 bit hasn't enough values to show all the transitions, resulting in banding.</a:t>
            </a:r>
            <a:endParaRPr lang="en-US" dirty="0"/>
          </a:p>
        </p:txBody>
      </p:sp>
      <p:pic>
        <p:nvPicPr>
          <p:cNvPr id="4098" name="Picture 2" descr="C:\Users\dacheng\Desktop\untitled-16.bmp"/>
          <p:cNvPicPr>
            <a:picLocks noChangeAspect="1" noChangeArrowheads="1"/>
          </p:cNvPicPr>
          <p:nvPr/>
        </p:nvPicPr>
        <p:blipFill>
          <a:blip r:embed="rId2"/>
          <a:srcRect/>
          <a:stretch>
            <a:fillRect/>
          </a:stretch>
        </p:blipFill>
        <p:spPr bwMode="auto">
          <a:xfrm>
            <a:off x="4495800" y="1676400"/>
            <a:ext cx="3429000" cy="4572000"/>
          </a:xfrm>
          <a:prstGeom prst="rect">
            <a:avLst/>
          </a:prstGeom>
          <a:noFill/>
        </p:spPr>
      </p:pic>
      <p:pic>
        <p:nvPicPr>
          <p:cNvPr id="4099" name="Picture 3" descr="C:\Users\dacheng\Desktop\untitled-8.bmp"/>
          <p:cNvPicPr>
            <a:picLocks noChangeAspect="1" noChangeArrowheads="1"/>
          </p:cNvPicPr>
          <p:nvPr/>
        </p:nvPicPr>
        <p:blipFill>
          <a:blip r:embed="rId3"/>
          <a:srcRect/>
          <a:stretch>
            <a:fillRect/>
          </a:stretch>
        </p:blipFill>
        <p:spPr bwMode="auto">
          <a:xfrm>
            <a:off x="228600" y="1676400"/>
            <a:ext cx="3429000" cy="4572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098"/>
                                        </p:tgtEl>
                                        <p:attrNameLst>
                                          <p:attrName>style.visibility</p:attrName>
                                        </p:attrNameLst>
                                      </p:cBhvr>
                                      <p:to>
                                        <p:strVal val="visible"/>
                                      </p:to>
                                    </p:set>
                                    <p:animEffect transition="in" filter="dissolve">
                                      <p:cBhvr>
                                        <p:cTn id="22" dur="500"/>
                                        <p:tgtEl>
                                          <p:spTgt spid="4098"/>
                                        </p:tgtEl>
                                      </p:cBhvr>
                                    </p:animEffect>
                                  </p:childTnLst>
                                </p:cTn>
                              </p:par>
                              <p:par>
                                <p:cTn id="23" presetID="9" presetClass="entr" presetSubtype="0" fill="hold" nodeType="withEffect">
                                  <p:stCondLst>
                                    <p:cond delay="0"/>
                                  </p:stCondLst>
                                  <p:childTnLst>
                                    <p:set>
                                      <p:cBhvr>
                                        <p:cTn id="24" dur="1" fill="hold">
                                          <p:stCondLst>
                                            <p:cond delay="0"/>
                                          </p:stCondLst>
                                        </p:cTn>
                                        <p:tgtEl>
                                          <p:spTgt spid="4099"/>
                                        </p:tgtEl>
                                        <p:attrNameLst>
                                          <p:attrName>style.visibility</p:attrName>
                                        </p:attrNameLst>
                                      </p:cBhvr>
                                      <p:to>
                                        <p:strVal val="visible"/>
                                      </p:to>
                                    </p:set>
                                    <p:animEffect transition="in" filter="dissolve">
                                      <p:cBhvr>
                                        <p:cTn id="25" dur="500"/>
                                        <p:tgtEl>
                                          <p:spTgt spid="4099"/>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nodeType="clickEffect">
                                  <p:stCondLst>
                                    <p:cond delay="0"/>
                                  </p:stCondLst>
                                  <p:childTnLst>
                                    <p:animEffect transition="out" filter="dissolve">
                                      <p:cBhvr>
                                        <p:cTn id="29" dur="500"/>
                                        <p:tgtEl>
                                          <p:spTgt spid="4098"/>
                                        </p:tgtEl>
                                      </p:cBhvr>
                                    </p:animEffect>
                                    <p:set>
                                      <p:cBhvr>
                                        <p:cTn id="30" dur="1" fill="hold">
                                          <p:stCondLst>
                                            <p:cond delay="499"/>
                                          </p:stCondLst>
                                        </p:cTn>
                                        <p:tgtEl>
                                          <p:spTgt spid="4098"/>
                                        </p:tgtEl>
                                        <p:attrNameLst>
                                          <p:attrName>style.visibility</p:attrName>
                                        </p:attrNameLst>
                                      </p:cBhvr>
                                      <p:to>
                                        <p:strVal val="hidden"/>
                                      </p:to>
                                    </p:set>
                                  </p:childTnLst>
                                </p:cTn>
                              </p:par>
                              <p:par>
                                <p:cTn id="31" presetID="9" presetClass="exit" presetSubtype="0" fill="hold" nodeType="withEffect">
                                  <p:stCondLst>
                                    <p:cond delay="0"/>
                                  </p:stCondLst>
                                  <p:childTnLst>
                                    <p:animEffect transition="out" filter="dissolve">
                                      <p:cBhvr>
                                        <p:cTn id="32" dur="500"/>
                                        <p:tgtEl>
                                          <p:spTgt spid="4099"/>
                                        </p:tgtEl>
                                      </p:cBhvr>
                                    </p:animEffect>
                                    <p:set>
                                      <p:cBhvr>
                                        <p:cTn id="33" dur="1" fill="hold">
                                          <p:stCondLst>
                                            <p:cond delay="499"/>
                                          </p:stCondLst>
                                        </p:cTn>
                                        <p:tgtEl>
                                          <p:spTgt spid="409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dissolve">
                                      <p:cBhvr>
                                        <p:cTn id="3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effectLst>
                  <a:outerShdw blurRad="38100" dist="38100" dir="2700000" algn="tl">
                    <a:srgbClr val="000000">
                      <a:alpha val="43137"/>
                    </a:srgbClr>
                  </a:outerShdw>
                </a:effectLst>
              </a:rPr>
              <a:t>color spaces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dirty="0" smtClean="0"/>
              <a:t>RGB</a:t>
            </a:r>
          </a:p>
          <a:p>
            <a:r>
              <a:rPr lang="en-US" dirty="0" smtClean="0"/>
              <a:t>HSV and HSI</a:t>
            </a:r>
          </a:p>
          <a:p>
            <a:r>
              <a:rPr lang="en-US" dirty="0" err="1" smtClean="0"/>
              <a:t>YCbCr</a:t>
            </a:r>
            <a:endParaRPr lang="en-US" dirty="0" smtClean="0"/>
          </a:p>
          <a:p>
            <a:r>
              <a:rPr lang="en-US" dirty="0" smtClean="0"/>
              <a:t>LAB and LUV</a:t>
            </a:r>
          </a:p>
          <a:p>
            <a:r>
              <a:rPr lang="en-US" dirty="0" smtClean="0"/>
              <a:t>CMYK</a:t>
            </a:r>
          </a:p>
          <a:p>
            <a:r>
              <a:rPr lang="en-US" dirty="0" smtClean="0"/>
              <a:t>etc</a:t>
            </a:r>
          </a:p>
          <a:p>
            <a:endParaRPr lang="en-US" dirty="0" smtClean="0"/>
          </a:p>
          <a:p>
            <a:endParaRPr lang="en-US" dirty="0" smtClean="0"/>
          </a:p>
          <a:p>
            <a:endParaRPr lang="en-US" dirty="0"/>
          </a:p>
        </p:txBody>
      </p:sp>
      <p:sp>
        <p:nvSpPr>
          <p:cNvPr id="4" name="Rectangle 3"/>
          <p:cNvSpPr/>
          <p:nvPr/>
        </p:nvSpPr>
        <p:spPr>
          <a:xfrm>
            <a:off x="12032" y="5836166"/>
            <a:ext cx="6781800" cy="369332"/>
          </a:xfrm>
          <a:prstGeom prst="rect">
            <a:avLst/>
          </a:prstGeom>
        </p:spPr>
        <p:txBody>
          <a:bodyPr wrap="square">
            <a:spAutoFit/>
          </a:bodyPr>
          <a:lstStyle/>
          <a:p>
            <a:r>
              <a:rPr lang="en-US" dirty="0" smtClean="0">
                <a:solidFill>
                  <a:schemeClr val="bg1">
                    <a:lumMod val="50000"/>
                  </a:schemeClr>
                </a:solidFill>
                <a:effectLst>
                  <a:outerShdw blurRad="38100" dist="38100" dir="2700000" algn="tl">
                    <a:srgbClr val="000000">
                      <a:alpha val="43137"/>
                    </a:srgbClr>
                  </a:outerShdw>
                </a:effectLst>
              </a:rPr>
              <a:t>http://</a:t>
            </a:r>
            <a:r>
              <a:rPr lang="en-US" b="1" dirty="0" smtClean="0">
                <a:solidFill>
                  <a:schemeClr val="bg1">
                    <a:lumMod val="50000"/>
                  </a:schemeClr>
                </a:solidFill>
                <a:effectLst>
                  <a:outerShdw blurRad="38100" dist="38100" dir="2700000" algn="tl">
                    <a:srgbClr val="000000">
                      <a:alpha val="43137"/>
                    </a:srgbClr>
                  </a:outerShdw>
                </a:effectLst>
              </a:rPr>
              <a:t>people.sc.fsu.edu</a:t>
            </a:r>
            <a:r>
              <a:rPr lang="en-US" dirty="0" smtClean="0">
                <a:solidFill>
                  <a:schemeClr val="bg1">
                    <a:lumMod val="50000"/>
                  </a:schemeClr>
                </a:solidFill>
                <a:effectLst>
                  <a:outerShdw blurRad="38100" dist="38100" dir="2700000" algn="tl">
                    <a:srgbClr val="000000">
                      <a:alpha val="43137"/>
                    </a:srgbClr>
                  </a:outerShdw>
                </a:effectLst>
              </a:rPr>
              <a:t>/~burkardt/f_src/colors/colors.html</a:t>
            </a:r>
            <a:endParaRPr lang="en-US" dirty="0">
              <a:solidFill>
                <a:schemeClr val="bg1">
                  <a:lumMod val="50000"/>
                </a:schemeClr>
              </a:solidFill>
              <a:effectLst>
                <a:outerShdw blurRad="38100" dist="38100" dir="2700000" algn="tl">
                  <a:srgbClr val="000000">
                    <a:alpha val="43137"/>
                  </a:srgbClr>
                </a:outerShdw>
              </a:effectLst>
            </a:endParaRPr>
          </a:p>
        </p:txBody>
      </p:sp>
      <p:pic>
        <p:nvPicPr>
          <p:cNvPr id="5123" name="Picture 3" descr="C:\Users\dacheng\Desktop\RGBSpace.jpg"/>
          <p:cNvPicPr>
            <a:picLocks noChangeAspect="1" noChangeArrowheads="1"/>
          </p:cNvPicPr>
          <p:nvPr/>
        </p:nvPicPr>
        <p:blipFill>
          <a:blip r:embed="rId2"/>
          <a:srcRect/>
          <a:stretch>
            <a:fillRect/>
          </a:stretch>
        </p:blipFill>
        <p:spPr bwMode="auto">
          <a:xfrm>
            <a:off x="3581400" y="1524000"/>
            <a:ext cx="4572000" cy="4127500"/>
          </a:xfrm>
          <a:prstGeom prst="rect">
            <a:avLst/>
          </a:prstGeom>
          <a:noFill/>
        </p:spPr>
      </p:pic>
      <p:sp>
        <p:nvSpPr>
          <p:cNvPr id="7" name="Rectangle 6"/>
          <p:cNvSpPr/>
          <p:nvPr/>
        </p:nvSpPr>
        <p:spPr>
          <a:xfrm>
            <a:off x="0" y="6211669"/>
            <a:ext cx="7239000" cy="369332"/>
          </a:xfrm>
          <a:prstGeom prst="rect">
            <a:avLst/>
          </a:prstGeom>
        </p:spPr>
        <p:txBody>
          <a:bodyPr wrap="square">
            <a:spAutoFit/>
          </a:bodyPr>
          <a:lstStyle/>
          <a:p>
            <a:r>
              <a:rPr lang="en-US" dirty="0" smtClean="0">
                <a:solidFill>
                  <a:schemeClr val="bg1">
                    <a:lumMod val="50000"/>
                  </a:schemeClr>
                </a:solidFill>
                <a:effectLst>
                  <a:outerShdw blurRad="38100" dist="38100" dir="2700000" algn="tl">
                    <a:srgbClr val="000000">
                      <a:alpha val="43137"/>
                    </a:srgbClr>
                  </a:outerShdw>
                </a:effectLst>
              </a:rPr>
              <a:t>http://www.poynton.com/notes/color_and_gamma/ColorFAQ.html</a:t>
            </a:r>
            <a:endParaRPr lang="en-US" dirty="0">
              <a:solidFill>
                <a:schemeClr val="bg1">
                  <a:lumMod val="5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effectLst>
                  <a:outerShdw blurRad="38100" dist="38100" dir="2700000" algn="tl">
                    <a:srgbClr val="000000">
                      <a:alpha val="43137"/>
                    </a:srgbClr>
                  </a:outerShdw>
                </a:effectLst>
              </a:rPr>
              <a:t>color space FAQ</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r>
              <a:rPr lang="en-US" dirty="0" smtClean="0"/>
              <a:t>What is color?</a:t>
            </a:r>
          </a:p>
          <a:p>
            <a:r>
              <a:rPr lang="en-US" dirty="0" smtClean="0"/>
              <a:t>What is intensity?</a:t>
            </a:r>
          </a:p>
          <a:p>
            <a:r>
              <a:rPr lang="en-US" dirty="0" smtClean="0"/>
              <a:t>What is luminance?</a:t>
            </a:r>
          </a:p>
          <a:p>
            <a:r>
              <a:rPr lang="en-US" dirty="0" smtClean="0"/>
              <a:t>What is lightness?</a:t>
            </a:r>
          </a:p>
          <a:p>
            <a:r>
              <a:rPr lang="en-US" dirty="0" smtClean="0"/>
              <a:t>What is hue?</a:t>
            </a:r>
          </a:p>
          <a:p>
            <a:r>
              <a:rPr lang="en-US" dirty="0" smtClean="0"/>
              <a:t>What is </a:t>
            </a:r>
            <a:r>
              <a:rPr lang="en-US" smtClean="0"/>
              <a:t>saturation?</a:t>
            </a:r>
            <a:endParaRPr lang="en-US" dirty="0" smtClean="0"/>
          </a:p>
        </p:txBody>
      </p:sp>
      <p:sp>
        <p:nvSpPr>
          <p:cNvPr id="4" name="Rectangle 3"/>
          <p:cNvSpPr/>
          <p:nvPr/>
        </p:nvSpPr>
        <p:spPr>
          <a:xfrm>
            <a:off x="228600" y="6126163"/>
            <a:ext cx="6400800" cy="369332"/>
          </a:xfrm>
          <a:prstGeom prst="rect">
            <a:avLst/>
          </a:prstGeom>
        </p:spPr>
        <p:txBody>
          <a:bodyPr wrap="square">
            <a:spAutoFit/>
          </a:bodyPr>
          <a:lstStyle/>
          <a:p>
            <a:r>
              <a:rPr lang="en-US" b="1" dirty="0" smtClean="0">
                <a:solidFill>
                  <a:schemeClr val="bg1">
                    <a:lumMod val="50000"/>
                  </a:schemeClr>
                </a:solidFill>
                <a:effectLst>
                  <a:outerShdw blurRad="38100" dist="38100" dir="2700000" algn="tl">
                    <a:srgbClr val="000000">
                      <a:alpha val="43137"/>
                    </a:srgbClr>
                  </a:outerShdw>
                </a:effectLst>
              </a:rPr>
              <a:t>http://www.faqs.org/faqs/graphics/colorspace-faq/</a:t>
            </a:r>
            <a:endParaRPr lang="en-US" b="1" dirty="0">
              <a:solidFill>
                <a:schemeClr val="bg1">
                  <a:lumMod val="50000"/>
                </a:schemeClr>
              </a:solidFill>
              <a:effectLst>
                <a:outerShdw blurRad="38100" dist="38100" dir="2700000" algn="tl">
                  <a:srgbClr val="000000">
                    <a:alpha val="43137"/>
                  </a:srgbClr>
                </a:outerShdw>
              </a:effectLst>
            </a:endParaRPr>
          </a:p>
        </p:txBody>
      </p:sp>
      <p:pic>
        <p:nvPicPr>
          <p:cNvPr id="11266" name="Picture 2" descr="C:\Users\dacheng\Desktop\faq_17675805_std.gif"/>
          <p:cNvPicPr>
            <a:picLocks noChangeAspect="1" noChangeArrowheads="1"/>
          </p:cNvPicPr>
          <p:nvPr/>
        </p:nvPicPr>
        <p:blipFill>
          <a:blip r:embed="rId2"/>
          <a:srcRect/>
          <a:stretch>
            <a:fillRect/>
          </a:stretch>
        </p:blipFill>
        <p:spPr bwMode="auto">
          <a:xfrm>
            <a:off x="5562600" y="0"/>
            <a:ext cx="3505200" cy="373888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rgbClr val="FF0000"/>
                </a:solidFill>
                <a:effectLst>
                  <a:outerShdw blurRad="38100" dist="38100" dir="2700000" algn="tl">
                    <a:srgbClr val="000000">
                      <a:alpha val="43137"/>
                    </a:srgbClr>
                  </a:outerShdw>
                </a:effectLst>
              </a:rPr>
              <a:t>Essential points</a:t>
            </a:r>
            <a:endParaRPr lang="en-US" b="1"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dirty="0" smtClean="0"/>
              <a:t>color space FAQ</a:t>
            </a:r>
          </a:p>
          <a:p>
            <a:r>
              <a:rPr lang="en-US" dirty="0" smtClean="0"/>
              <a:t>Additive and subtractive colors</a:t>
            </a:r>
          </a:p>
          <a:p>
            <a:r>
              <a:rPr lang="en-US" dirty="0" smtClean="0"/>
              <a:t>Bit depth</a:t>
            </a:r>
          </a:p>
          <a:p>
            <a:r>
              <a:rPr lang="en-US" dirty="0" smtClean="0"/>
              <a:t>What are supervised (unsupervised, semi-supervised) learning, manifold learning, dimension reduction, clustering?</a:t>
            </a:r>
          </a:p>
          <a:p>
            <a:r>
              <a:rPr lang="en-US" dirty="0" smtClean="0"/>
              <a:t>What is query-by-example?</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dacheng\Desktop\wiring-problems-01.jpg"/>
          <p:cNvPicPr>
            <a:picLocks noChangeAspect="1" noChangeArrowheads="1"/>
          </p:cNvPicPr>
          <p:nvPr/>
        </p:nvPicPr>
        <p:blipFill>
          <a:blip r:embed="rId2"/>
          <a:srcRect/>
          <a:stretch>
            <a:fillRect/>
          </a:stretch>
        </p:blipFill>
        <p:spPr bwMode="auto">
          <a:xfrm>
            <a:off x="3352800" y="0"/>
            <a:ext cx="5791200" cy="5791200"/>
          </a:xfrm>
          <a:prstGeom prst="rect">
            <a:avLst/>
          </a:prstGeom>
          <a:noFill/>
        </p:spPr>
      </p:pic>
      <p:sp>
        <p:nvSpPr>
          <p:cNvPr id="2" name="Title 1"/>
          <p:cNvSpPr>
            <a:spLocks noGrp="1"/>
          </p:cNvSpPr>
          <p:nvPr>
            <p:ph type="title"/>
          </p:nvPr>
        </p:nvSpPr>
        <p:spPr/>
        <p:txBody>
          <a:bodyPr/>
          <a:lstStyle/>
          <a:p>
            <a:r>
              <a:rPr lang="en-US" dirty="0" smtClean="0"/>
              <a:t>Central problems</a:t>
            </a:r>
            <a:endParaRPr lang="en-US" dirty="0"/>
          </a:p>
        </p:txBody>
      </p:sp>
      <p:sp>
        <p:nvSpPr>
          <p:cNvPr id="3" name="Text Placeholder 2"/>
          <p:cNvSpPr>
            <a:spLocks noGrp="1"/>
          </p:cNvSpPr>
          <p:nvPr>
            <p:ph type="body" idx="1"/>
          </p:nvPr>
        </p:nvSpPr>
        <p:spPr/>
        <p:txBody>
          <a:bodyPr/>
          <a:lstStyle/>
          <a:p>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effectLst>
                  <a:outerShdw blurRad="38100" dist="38100" dir="2700000" algn="tl">
                    <a:srgbClr val="000000">
                      <a:alpha val="43137"/>
                    </a:srgbClr>
                  </a:outerShdw>
                </a:effectLst>
              </a:rPr>
              <a:t>Central problems 1</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dirty="0" smtClean="0"/>
              <a:t>Organize a large number of media files, e.g., image, music, video, and document.</a:t>
            </a:r>
          </a:p>
          <a:p>
            <a:r>
              <a:rPr lang="en-US" dirty="0" smtClean="0"/>
              <a:t>Browse a collection of files.</a:t>
            </a:r>
          </a:p>
          <a:p>
            <a:endParaRPr lang="en-US" dirty="0"/>
          </a:p>
        </p:txBody>
      </p:sp>
      <p:pic>
        <p:nvPicPr>
          <p:cNvPr id="1026" name="Picture 2">
            <a:hlinkClick r:id="rId2" action="ppaction://hlinkfile"/>
          </p:cNvPr>
          <p:cNvPicPr>
            <a:picLocks noChangeAspect="1" noChangeArrowheads="1"/>
          </p:cNvPicPr>
          <p:nvPr/>
        </p:nvPicPr>
        <p:blipFill>
          <a:blip r:embed="rId3" cstate="print"/>
          <a:srcRect/>
          <a:stretch>
            <a:fillRect/>
          </a:stretch>
        </p:blipFill>
        <p:spPr bwMode="auto">
          <a:xfrm>
            <a:off x="381000" y="3429000"/>
            <a:ext cx="2541758" cy="1524000"/>
          </a:xfrm>
          <a:prstGeom prst="rect">
            <a:avLst/>
          </a:prstGeom>
          <a:noFill/>
          <a:ln w="9525">
            <a:noFill/>
            <a:miter lim="800000"/>
            <a:headEnd/>
            <a:tailEnd/>
          </a:ln>
        </p:spPr>
      </p:pic>
      <p:pic>
        <p:nvPicPr>
          <p:cNvPr id="1029" name="Picture 5">
            <a:hlinkClick r:id="rId4" action="ppaction://hlinkfile"/>
          </p:cNvPr>
          <p:cNvPicPr>
            <a:picLocks noChangeAspect="1" noChangeArrowheads="1"/>
          </p:cNvPicPr>
          <p:nvPr/>
        </p:nvPicPr>
        <p:blipFill>
          <a:blip r:embed="rId5" cstate="print"/>
          <a:srcRect/>
          <a:stretch>
            <a:fillRect/>
          </a:stretch>
        </p:blipFill>
        <p:spPr bwMode="auto">
          <a:xfrm>
            <a:off x="1752600" y="4648200"/>
            <a:ext cx="3514725" cy="1937480"/>
          </a:xfrm>
          <a:prstGeom prst="rect">
            <a:avLst/>
          </a:prstGeom>
          <a:noFill/>
          <a:ln w="9525">
            <a:noFill/>
            <a:miter lim="800000"/>
            <a:headEnd/>
            <a:tailEnd/>
          </a:ln>
        </p:spPr>
      </p:pic>
      <p:pic>
        <p:nvPicPr>
          <p:cNvPr id="1028" name="Picture 4">
            <a:hlinkClick r:id="rId6" action="ppaction://hlinkfile"/>
          </p:cNvPr>
          <p:cNvPicPr>
            <a:picLocks noChangeAspect="1" noChangeArrowheads="1"/>
          </p:cNvPicPr>
          <p:nvPr/>
        </p:nvPicPr>
        <p:blipFill>
          <a:blip r:embed="rId7" cstate="print"/>
          <a:srcRect/>
          <a:stretch>
            <a:fillRect/>
          </a:stretch>
        </p:blipFill>
        <p:spPr bwMode="auto">
          <a:xfrm>
            <a:off x="4419600" y="3200400"/>
            <a:ext cx="3037766" cy="1819275"/>
          </a:xfrm>
          <a:prstGeom prst="rect">
            <a:avLst/>
          </a:prstGeom>
          <a:noFill/>
          <a:ln w="9525">
            <a:noFill/>
            <a:miter lim="800000"/>
            <a:headEnd/>
            <a:tailEnd/>
          </a:ln>
        </p:spPr>
      </p:pic>
      <p:pic>
        <p:nvPicPr>
          <p:cNvPr id="1030" name="Picture 6">
            <a:hlinkClick r:id="rId8" action="ppaction://hlinkfile"/>
          </p:cNvPr>
          <p:cNvPicPr>
            <a:picLocks noChangeAspect="1" noChangeArrowheads="1"/>
          </p:cNvPicPr>
          <p:nvPr/>
        </p:nvPicPr>
        <p:blipFill>
          <a:blip r:embed="rId9" cstate="print"/>
          <a:srcRect/>
          <a:stretch>
            <a:fillRect/>
          </a:stretch>
        </p:blipFill>
        <p:spPr bwMode="auto">
          <a:xfrm>
            <a:off x="6705600" y="4648200"/>
            <a:ext cx="2171291" cy="1905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slide(fromBottom)">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1029"/>
                                        </p:tgtEl>
                                        <p:attrNameLst>
                                          <p:attrName>style.visibility</p:attrName>
                                        </p:attrNameLst>
                                      </p:cBhvr>
                                      <p:to>
                                        <p:strVal val="visible"/>
                                      </p:to>
                                    </p:set>
                                    <p:animEffect transition="in" filter="slide(fromBottom)">
                                      <p:cBhvr>
                                        <p:cTn id="22" dur="500"/>
                                        <p:tgtEl>
                                          <p:spTgt spid="1029"/>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slide(fromBottom)">
                                      <p:cBhvr>
                                        <p:cTn id="27" dur="500"/>
                                        <p:tgtEl>
                                          <p:spTgt spid="1028"/>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1030"/>
                                        </p:tgtEl>
                                        <p:attrNameLst>
                                          <p:attrName>style.visibility</p:attrName>
                                        </p:attrNameLst>
                                      </p:cBhvr>
                                      <p:to>
                                        <p:strVal val="visible"/>
                                      </p:to>
                                    </p:set>
                                    <p:animEffect transition="in" filter="slide(fromBottom)">
                                      <p:cBhvr>
                                        <p:cTn id="32"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Retrieve specific media files</a:t>
            </a:r>
          </a:p>
          <a:p>
            <a:pPr lvl="1"/>
            <a:r>
              <a:rPr lang="en-US" dirty="0" smtClean="0">
                <a:solidFill>
                  <a:srgbClr val="FF0000"/>
                </a:solidFill>
                <a:effectLst>
                  <a:outerShdw blurRad="38100" dist="38100" dir="2700000" algn="tl">
                    <a:srgbClr val="000000">
                      <a:alpha val="43137"/>
                    </a:srgbClr>
                  </a:outerShdw>
                </a:effectLst>
              </a:rPr>
              <a:t>Text descriptions</a:t>
            </a:r>
          </a:p>
          <a:p>
            <a:pPr lvl="1">
              <a:buNone/>
            </a:pPr>
            <a:endParaRPr lang="en-US" dirty="0" smtClean="0"/>
          </a:p>
          <a:p>
            <a:pPr lvl="1"/>
            <a:r>
              <a:rPr lang="en-US" dirty="0" smtClean="0"/>
              <a:t>Example image/s</a:t>
            </a:r>
          </a:p>
          <a:p>
            <a:pPr lvl="1"/>
            <a:r>
              <a:rPr lang="en-US" dirty="0" smtClean="0"/>
              <a:t>Sketch</a:t>
            </a:r>
          </a:p>
          <a:p>
            <a:pPr lvl="1"/>
            <a:r>
              <a:rPr lang="en-US" dirty="0" smtClean="0"/>
              <a:t>Singing/humming</a:t>
            </a:r>
          </a:p>
          <a:p>
            <a:pPr lvl="1"/>
            <a:endParaRPr lang="en-US" dirty="0"/>
          </a:p>
        </p:txBody>
      </p:sp>
      <p:pic>
        <p:nvPicPr>
          <p:cNvPr id="4098" name="Picture 2"/>
          <p:cNvPicPr>
            <a:picLocks noChangeAspect="1" noChangeArrowheads="1"/>
          </p:cNvPicPr>
          <p:nvPr/>
        </p:nvPicPr>
        <p:blipFill>
          <a:blip r:embed="rId3" cstate="print"/>
          <a:srcRect/>
          <a:stretch>
            <a:fillRect/>
          </a:stretch>
        </p:blipFill>
        <p:spPr bwMode="auto">
          <a:xfrm>
            <a:off x="838200" y="1407695"/>
            <a:ext cx="7543800" cy="4764505"/>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304800" y="3257342"/>
            <a:ext cx="8534400" cy="3372058"/>
          </a:xfrm>
          <a:prstGeom prst="rect">
            <a:avLst/>
          </a:prstGeom>
          <a:noFill/>
          <a:ln w="9525">
            <a:noFill/>
            <a:miter lim="800000"/>
            <a:headEnd/>
            <a:tailEnd/>
          </a:ln>
        </p:spPr>
      </p:pic>
      <p:pic>
        <p:nvPicPr>
          <p:cNvPr id="4100" name="Picture 4"/>
          <p:cNvPicPr>
            <a:picLocks noChangeAspect="1" noChangeArrowheads="1"/>
          </p:cNvPicPr>
          <p:nvPr/>
        </p:nvPicPr>
        <p:blipFill>
          <a:blip r:embed="rId5" cstate="print"/>
          <a:srcRect/>
          <a:stretch>
            <a:fillRect/>
          </a:stretch>
        </p:blipFill>
        <p:spPr bwMode="auto">
          <a:xfrm>
            <a:off x="3276600" y="1224116"/>
            <a:ext cx="2438400" cy="1823884"/>
          </a:xfrm>
          <a:prstGeom prst="rect">
            <a:avLst/>
          </a:prstGeom>
          <a:noFill/>
          <a:ln w="9525">
            <a:noFill/>
            <a:miter lim="800000"/>
            <a:headEnd/>
            <a:tailEnd/>
          </a:ln>
        </p:spPr>
      </p:pic>
      <p:sp>
        <p:nvSpPr>
          <p:cNvPr id="2" name="Title 1"/>
          <p:cNvSpPr>
            <a:spLocks noGrp="1"/>
          </p:cNvSpPr>
          <p:nvPr>
            <p:ph type="title"/>
          </p:nvPr>
        </p:nvSpPr>
        <p:spPr/>
        <p:txBody>
          <a:bodyPr/>
          <a:lstStyle/>
          <a:p>
            <a:pPr algn="l"/>
            <a:r>
              <a:rPr lang="en-US" b="1" dirty="0" smtClean="0">
                <a:effectLst>
                  <a:outerShdw blurRad="38100" dist="38100" dir="2700000" algn="tl">
                    <a:srgbClr val="000000">
                      <a:alpha val="43137"/>
                    </a:srgbClr>
                  </a:outerShdw>
                </a:effectLst>
              </a:rPr>
              <a:t>Central problems 2</a:t>
            </a:r>
            <a:endParaRPr lang="en-US" dirty="0"/>
          </a:p>
        </p:txBody>
      </p:sp>
      <p:pic>
        <p:nvPicPr>
          <p:cNvPr id="4101" name="Picture 5"/>
          <p:cNvPicPr>
            <a:picLocks noChangeAspect="1" noChangeArrowheads="1"/>
          </p:cNvPicPr>
          <p:nvPr/>
        </p:nvPicPr>
        <p:blipFill>
          <a:blip r:embed="rId6" cstate="print"/>
          <a:srcRect/>
          <a:stretch>
            <a:fillRect/>
          </a:stretch>
        </p:blipFill>
        <p:spPr bwMode="auto">
          <a:xfrm>
            <a:off x="914400" y="1447800"/>
            <a:ext cx="1492068" cy="2405062"/>
          </a:xfrm>
          <a:prstGeom prst="rect">
            <a:avLst/>
          </a:prstGeom>
          <a:noFill/>
          <a:ln w="9525">
            <a:noFill/>
            <a:miter lim="800000"/>
            <a:headEnd/>
            <a:tailEnd/>
          </a:ln>
        </p:spPr>
      </p:pic>
      <p:pic>
        <p:nvPicPr>
          <p:cNvPr id="4102" name="Picture 6"/>
          <p:cNvPicPr>
            <a:picLocks noChangeAspect="1" noChangeArrowheads="1"/>
          </p:cNvPicPr>
          <p:nvPr/>
        </p:nvPicPr>
        <p:blipFill>
          <a:blip r:embed="rId7" cstate="print"/>
          <a:srcRect/>
          <a:stretch>
            <a:fillRect/>
          </a:stretch>
        </p:blipFill>
        <p:spPr bwMode="auto">
          <a:xfrm>
            <a:off x="838200" y="3962400"/>
            <a:ext cx="1728630" cy="2338387"/>
          </a:xfrm>
          <a:prstGeom prst="rect">
            <a:avLst/>
          </a:prstGeom>
          <a:noFill/>
          <a:ln w="9525">
            <a:noFill/>
            <a:miter lim="800000"/>
            <a:headEnd/>
            <a:tailEnd/>
          </a:ln>
        </p:spPr>
      </p:pic>
      <p:pic>
        <p:nvPicPr>
          <p:cNvPr id="4104" name="Picture 8"/>
          <p:cNvPicPr>
            <a:picLocks noChangeAspect="1" noChangeArrowheads="1"/>
          </p:cNvPicPr>
          <p:nvPr/>
        </p:nvPicPr>
        <p:blipFill>
          <a:blip r:embed="rId8" cstate="print"/>
          <a:srcRect/>
          <a:stretch>
            <a:fillRect/>
          </a:stretch>
        </p:blipFill>
        <p:spPr bwMode="auto">
          <a:xfrm>
            <a:off x="3352800" y="2286000"/>
            <a:ext cx="4533900" cy="3009900"/>
          </a:xfrm>
          <a:prstGeom prst="rect">
            <a:avLst/>
          </a:prstGeom>
          <a:noFill/>
          <a:ln w="9525">
            <a:noFill/>
            <a:miter lim="800000"/>
            <a:headEnd/>
            <a:tailEnd/>
          </a:ln>
        </p:spPr>
      </p:pic>
      <p:pic>
        <p:nvPicPr>
          <p:cNvPr id="4105" name="Picture 9"/>
          <p:cNvPicPr>
            <a:picLocks noChangeAspect="1" noChangeArrowheads="1"/>
          </p:cNvPicPr>
          <p:nvPr/>
        </p:nvPicPr>
        <p:blipFill>
          <a:blip r:embed="rId9" cstate="print"/>
          <a:srcRect/>
          <a:stretch>
            <a:fillRect/>
          </a:stretch>
        </p:blipFill>
        <p:spPr bwMode="auto">
          <a:xfrm>
            <a:off x="1066800" y="714375"/>
            <a:ext cx="6991350" cy="5838825"/>
          </a:xfrm>
          <a:prstGeom prst="rect">
            <a:avLst/>
          </a:prstGeom>
          <a:noFill/>
          <a:ln w="9525">
            <a:noFill/>
            <a:miter lim="800000"/>
            <a:headEnd/>
            <a:tailEnd/>
          </a:ln>
        </p:spPr>
      </p:pic>
      <p:pic>
        <p:nvPicPr>
          <p:cNvPr id="4106" name="Picture 10"/>
          <p:cNvPicPr>
            <a:picLocks noChangeAspect="1" noChangeArrowheads="1"/>
          </p:cNvPicPr>
          <p:nvPr/>
        </p:nvPicPr>
        <p:blipFill>
          <a:blip r:embed="rId10" cstate="print"/>
          <a:srcRect/>
          <a:stretch>
            <a:fillRect/>
          </a:stretch>
        </p:blipFill>
        <p:spPr bwMode="auto">
          <a:xfrm>
            <a:off x="881062" y="323850"/>
            <a:ext cx="7458075" cy="63531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slide(fromBottom)">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xit" presetSubtype="4" fill="hold" nodeType="clickEffect">
                                  <p:stCondLst>
                                    <p:cond delay="0"/>
                                  </p:stCondLst>
                                  <p:childTnLst>
                                    <p:animEffect transition="out" filter="slide(fromBottom)">
                                      <p:cBhvr>
                                        <p:cTn id="16" dur="500"/>
                                        <p:tgtEl>
                                          <p:spTgt spid="4098"/>
                                        </p:tgtEl>
                                      </p:cBhvr>
                                    </p:animEffect>
                                    <p:set>
                                      <p:cBhvr>
                                        <p:cTn id="17" dur="1" fill="hold">
                                          <p:stCondLst>
                                            <p:cond delay="499"/>
                                          </p:stCondLst>
                                        </p:cTn>
                                        <p:tgtEl>
                                          <p:spTgt spid="409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100"/>
                                        </p:tgtEl>
                                        <p:attrNameLst>
                                          <p:attrName>style.visibility</p:attrName>
                                        </p:attrNameLst>
                                      </p:cBhvr>
                                      <p:to>
                                        <p:strVal val="visible"/>
                                      </p:to>
                                    </p:set>
                                    <p:animEffect transition="in" filter="dissolve">
                                      <p:cBhvr>
                                        <p:cTn id="27" dur="500"/>
                                        <p:tgtEl>
                                          <p:spTgt spid="410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099"/>
                                        </p:tgtEl>
                                        <p:attrNameLst>
                                          <p:attrName>style.visibility</p:attrName>
                                        </p:attrNameLst>
                                      </p:cBhvr>
                                      <p:to>
                                        <p:strVal val="visible"/>
                                      </p:to>
                                    </p:set>
                                    <p:animEffect transition="in" filter="dissolve">
                                      <p:cBhvr>
                                        <p:cTn id="32" dur="500"/>
                                        <p:tgtEl>
                                          <p:spTgt spid="4099"/>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nodeType="clickEffect">
                                  <p:stCondLst>
                                    <p:cond delay="0"/>
                                  </p:stCondLst>
                                  <p:childTnLst>
                                    <p:animEffect transition="out" filter="dissolve">
                                      <p:cBhvr>
                                        <p:cTn id="36" dur="500"/>
                                        <p:tgtEl>
                                          <p:spTgt spid="4100"/>
                                        </p:tgtEl>
                                      </p:cBhvr>
                                    </p:animEffect>
                                    <p:set>
                                      <p:cBhvr>
                                        <p:cTn id="37" dur="1" fill="hold">
                                          <p:stCondLst>
                                            <p:cond delay="499"/>
                                          </p:stCondLst>
                                        </p:cTn>
                                        <p:tgtEl>
                                          <p:spTgt spid="4100"/>
                                        </p:tgtEl>
                                        <p:attrNameLst>
                                          <p:attrName>style.visibility</p:attrName>
                                        </p:attrNameLst>
                                      </p:cBhvr>
                                      <p:to>
                                        <p:strVal val="hidden"/>
                                      </p:to>
                                    </p:set>
                                  </p:childTnLst>
                                </p:cTn>
                              </p:par>
                              <p:par>
                                <p:cTn id="38" presetID="9" presetClass="exit" presetSubtype="0" fill="hold" nodeType="withEffect">
                                  <p:stCondLst>
                                    <p:cond delay="0"/>
                                  </p:stCondLst>
                                  <p:childTnLst>
                                    <p:animEffect transition="out" filter="dissolve">
                                      <p:cBhvr>
                                        <p:cTn id="39" dur="500"/>
                                        <p:tgtEl>
                                          <p:spTgt spid="4099"/>
                                        </p:tgtEl>
                                      </p:cBhvr>
                                    </p:animEffect>
                                    <p:set>
                                      <p:cBhvr>
                                        <p:cTn id="40" dur="1" fill="hold">
                                          <p:stCondLst>
                                            <p:cond delay="499"/>
                                          </p:stCondLst>
                                        </p:cTn>
                                        <p:tgtEl>
                                          <p:spTgt spid="409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4101"/>
                                        </p:tgtEl>
                                        <p:attrNameLst>
                                          <p:attrName>style.visibility</p:attrName>
                                        </p:attrNameLst>
                                      </p:cBhvr>
                                      <p:to>
                                        <p:strVal val="visible"/>
                                      </p:to>
                                    </p:set>
                                    <p:animEffect transition="in" filter="dissolve">
                                      <p:cBhvr>
                                        <p:cTn id="45" dur="500"/>
                                        <p:tgtEl>
                                          <p:spTgt spid="4101"/>
                                        </p:tgtEl>
                                      </p:cBhvr>
                                    </p:animEffect>
                                  </p:childTnLst>
                                </p:cTn>
                              </p:par>
                              <p:par>
                                <p:cTn id="46" presetID="9" presetClass="entr" presetSubtype="0" fill="hold" nodeType="withEffect">
                                  <p:stCondLst>
                                    <p:cond delay="0"/>
                                  </p:stCondLst>
                                  <p:childTnLst>
                                    <p:set>
                                      <p:cBhvr>
                                        <p:cTn id="47" dur="1" fill="hold">
                                          <p:stCondLst>
                                            <p:cond delay="0"/>
                                          </p:stCondLst>
                                        </p:cTn>
                                        <p:tgtEl>
                                          <p:spTgt spid="4102"/>
                                        </p:tgtEl>
                                        <p:attrNameLst>
                                          <p:attrName>style.visibility</p:attrName>
                                        </p:attrNameLst>
                                      </p:cBhvr>
                                      <p:to>
                                        <p:strVal val="visible"/>
                                      </p:to>
                                    </p:set>
                                    <p:animEffect transition="in" filter="dissolve">
                                      <p:cBhvr>
                                        <p:cTn id="48" dur="500"/>
                                        <p:tgtEl>
                                          <p:spTgt spid="4102"/>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8" fill="hold" nodeType="clickEffect">
                                  <p:stCondLst>
                                    <p:cond delay="0"/>
                                  </p:stCondLst>
                                  <p:childTnLst>
                                    <p:set>
                                      <p:cBhvr>
                                        <p:cTn id="52" dur="1" fill="hold">
                                          <p:stCondLst>
                                            <p:cond delay="0"/>
                                          </p:stCondLst>
                                        </p:cTn>
                                        <p:tgtEl>
                                          <p:spTgt spid="4104"/>
                                        </p:tgtEl>
                                        <p:attrNameLst>
                                          <p:attrName>style.visibility</p:attrName>
                                        </p:attrNameLst>
                                      </p:cBhvr>
                                      <p:to>
                                        <p:strVal val="visible"/>
                                      </p:to>
                                    </p:set>
                                    <p:animEffect transition="in" filter="slide(fromLeft)">
                                      <p:cBhvr>
                                        <p:cTn id="53" dur="500"/>
                                        <p:tgtEl>
                                          <p:spTgt spid="4104"/>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xit" presetSubtype="0" fill="hold" nodeType="clickEffect">
                                  <p:stCondLst>
                                    <p:cond delay="0"/>
                                  </p:stCondLst>
                                  <p:childTnLst>
                                    <p:animEffect transition="out" filter="dissolve">
                                      <p:cBhvr>
                                        <p:cTn id="57" dur="500"/>
                                        <p:tgtEl>
                                          <p:spTgt spid="4101"/>
                                        </p:tgtEl>
                                      </p:cBhvr>
                                    </p:animEffect>
                                    <p:set>
                                      <p:cBhvr>
                                        <p:cTn id="58" dur="1" fill="hold">
                                          <p:stCondLst>
                                            <p:cond delay="499"/>
                                          </p:stCondLst>
                                        </p:cTn>
                                        <p:tgtEl>
                                          <p:spTgt spid="4101"/>
                                        </p:tgtEl>
                                        <p:attrNameLst>
                                          <p:attrName>style.visibility</p:attrName>
                                        </p:attrNameLst>
                                      </p:cBhvr>
                                      <p:to>
                                        <p:strVal val="hidden"/>
                                      </p:to>
                                    </p:set>
                                  </p:childTnLst>
                                </p:cTn>
                              </p:par>
                              <p:par>
                                <p:cTn id="59" presetID="9" presetClass="exit" presetSubtype="0" fill="hold" nodeType="withEffect">
                                  <p:stCondLst>
                                    <p:cond delay="0"/>
                                  </p:stCondLst>
                                  <p:childTnLst>
                                    <p:animEffect transition="out" filter="dissolve">
                                      <p:cBhvr>
                                        <p:cTn id="60" dur="500"/>
                                        <p:tgtEl>
                                          <p:spTgt spid="4102"/>
                                        </p:tgtEl>
                                      </p:cBhvr>
                                    </p:animEffect>
                                    <p:set>
                                      <p:cBhvr>
                                        <p:cTn id="61" dur="1" fill="hold">
                                          <p:stCondLst>
                                            <p:cond delay="499"/>
                                          </p:stCondLst>
                                        </p:cTn>
                                        <p:tgtEl>
                                          <p:spTgt spid="4102"/>
                                        </p:tgtEl>
                                        <p:attrNameLst>
                                          <p:attrName>style.visibility</p:attrName>
                                        </p:attrNameLst>
                                      </p:cBhvr>
                                      <p:to>
                                        <p:strVal val="hidden"/>
                                      </p:to>
                                    </p:set>
                                  </p:childTnLst>
                                </p:cTn>
                              </p:par>
                              <p:par>
                                <p:cTn id="62" presetID="9" presetClass="exit" presetSubtype="0" fill="hold" nodeType="withEffect">
                                  <p:stCondLst>
                                    <p:cond delay="0"/>
                                  </p:stCondLst>
                                  <p:childTnLst>
                                    <p:animEffect transition="out" filter="dissolve">
                                      <p:cBhvr>
                                        <p:cTn id="63" dur="500"/>
                                        <p:tgtEl>
                                          <p:spTgt spid="4104"/>
                                        </p:tgtEl>
                                      </p:cBhvr>
                                    </p:animEffect>
                                    <p:set>
                                      <p:cBhvr>
                                        <p:cTn id="64" dur="1" fill="hold">
                                          <p:stCondLst>
                                            <p:cond delay="499"/>
                                          </p:stCondLst>
                                        </p:cTn>
                                        <p:tgtEl>
                                          <p:spTgt spid="4104"/>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nodeType="clickEffect">
                                  <p:stCondLst>
                                    <p:cond delay="0"/>
                                  </p:stCondLst>
                                  <p:childTnLst>
                                    <p:set>
                                      <p:cBhvr>
                                        <p:cTn id="68" dur="1" fill="hold">
                                          <p:stCondLst>
                                            <p:cond delay="0"/>
                                          </p:stCondLst>
                                        </p:cTn>
                                        <p:tgtEl>
                                          <p:spTgt spid="3">
                                            <p:txEl>
                                              <p:pRg st="4" end="4"/>
                                            </p:txEl>
                                          </p:spTgt>
                                        </p:tgtEl>
                                        <p:attrNameLst>
                                          <p:attrName>style.visibility</p:attrName>
                                        </p:attrNameLst>
                                      </p:cBhvr>
                                      <p:to>
                                        <p:strVal val="visible"/>
                                      </p:to>
                                    </p:set>
                                    <p:animEffect transition="in" filter="dissolve">
                                      <p:cBhvr>
                                        <p:cTn id="69" dur="500"/>
                                        <p:tgtEl>
                                          <p:spTgt spid="3">
                                            <p:txEl>
                                              <p:pRg st="4" end="4"/>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2" presetClass="entr" presetSubtype="4" fill="hold" nodeType="clickEffect">
                                  <p:stCondLst>
                                    <p:cond delay="0"/>
                                  </p:stCondLst>
                                  <p:childTnLst>
                                    <p:set>
                                      <p:cBhvr>
                                        <p:cTn id="73" dur="1" fill="hold">
                                          <p:stCondLst>
                                            <p:cond delay="0"/>
                                          </p:stCondLst>
                                        </p:cTn>
                                        <p:tgtEl>
                                          <p:spTgt spid="4105"/>
                                        </p:tgtEl>
                                        <p:attrNameLst>
                                          <p:attrName>style.visibility</p:attrName>
                                        </p:attrNameLst>
                                      </p:cBhvr>
                                      <p:to>
                                        <p:strVal val="visible"/>
                                      </p:to>
                                    </p:set>
                                    <p:animEffect transition="in" filter="slide(fromBottom)">
                                      <p:cBhvr>
                                        <p:cTn id="74" dur="500"/>
                                        <p:tgtEl>
                                          <p:spTgt spid="4105"/>
                                        </p:tgtEl>
                                      </p:cBhvr>
                                    </p:animEffect>
                                  </p:childTnLst>
                                </p:cTn>
                              </p:par>
                            </p:childTnLst>
                          </p:cTn>
                        </p:par>
                      </p:childTnLst>
                    </p:cTn>
                  </p:par>
                  <p:par>
                    <p:cTn id="75" fill="hold">
                      <p:stCondLst>
                        <p:cond delay="indefinite"/>
                      </p:stCondLst>
                      <p:childTnLst>
                        <p:par>
                          <p:cTn id="76" fill="hold">
                            <p:stCondLst>
                              <p:cond delay="0"/>
                            </p:stCondLst>
                            <p:childTnLst>
                              <p:par>
                                <p:cTn id="77" presetID="12" presetClass="exit" presetSubtype="4" fill="hold" nodeType="clickEffect">
                                  <p:stCondLst>
                                    <p:cond delay="0"/>
                                  </p:stCondLst>
                                  <p:childTnLst>
                                    <p:animEffect transition="out" filter="slide(fromBottom)">
                                      <p:cBhvr>
                                        <p:cTn id="78" dur="500"/>
                                        <p:tgtEl>
                                          <p:spTgt spid="4105"/>
                                        </p:tgtEl>
                                      </p:cBhvr>
                                    </p:animEffect>
                                    <p:set>
                                      <p:cBhvr>
                                        <p:cTn id="79" dur="1" fill="hold">
                                          <p:stCondLst>
                                            <p:cond delay="499"/>
                                          </p:stCondLst>
                                        </p:cTn>
                                        <p:tgtEl>
                                          <p:spTgt spid="4105"/>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9" presetClass="entr" presetSubtype="0" fill="hold" nodeType="clickEffect">
                                  <p:stCondLst>
                                    <p:cond delay="0"/>
                                  </p:stCondLst>
                                  <p:childTnLst>
                                    <p:set>
                                      <p:cBhvr>
                                        <p:cTn id="83" dur="1" fill="hold">
                                          <p:stCondLst>
                                            <p:cond delay="0"/>
                                          </p:stCondLst>
                                        </p:cTn>
                                        <p:tgtEl>
                                          <p:spTgt spid="3">
                                            <p:txEl>
                                              <p:pRg st="5" end="5"/>
                                            </p:txEl>
                                          </p:spTgt>
                                        </p:tgtEl>
                                        <p:attrNameLst>
                                          <p:attrName>style.visibility</p:attrName>
                                        </p:attrNameLst>
                                      </p:cBhvr>
                                      <p:to>
                                        <p:strVal val="visible"/>
                                      </p:to>
                                    </p:set>
                                    <p:animEffect transition="in" filter="dissolve">
                                      <p:cBhvr>
                                        <p:cTn id="84" dur="500"/>
                                        <p:tgtEl>
                                          <p:spTgt spid="3">
                                            <p:txEl>
                                              <p:pRg st="5" end="5"/>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2" presetClass="entr" presetSubtype="4" fill="hold" nodeType="clickEffect">
                                  <p:stCondLst>
                                    <p:cond delay="0"/>
                                  </p:stCondLst>
                                  <p:childTnLst>
                                    <p:set>
                                      <p:cBhvr>
                                        <p:cTn id="88" dur="1" fill="hold">
                                          <p:stCondLst>
                                            <p:cond delay="0"/>
                                          </p:stCondLst>
                                        </p:cTn>
                                        <p:tgtEl>
                                          <p:spTgt spid="4106"/>
                                        </p:tgtEl>
                                        <p:attrNameLst>
                                          <p:attrName>style.visibility</p:attrName>
                                        </p:attrNameLst>
                                      </p:cBhvr>
                                      <p:to>
                                        <p:strVal val="visible"/>
                                      </p:to>
                                    </p:set>
                                    <p:animEffect transition="in" filter="slide(fromBottom)">
                                      <p:cBhvr>
                                        <p:cTn id="89" dur="500"/>
                                        <p:tgtEl>
                                          <p:spTgt spid="4106"/>
                                        </p:tgtEl>
                                      </p:cBhvr>
                                    </p:animEffect>
                                  </p:childTnLst>
                                </p:cTn>
                              </p:par>
                            </p:childTnLst>
                          </p:cTn>
                        </p:par>
                      </p:childTnLst>
                    </p:cTn>
                  </p:par>
                  <p:par>
                    <p:cTn id="90" fill="hold">
                      <p:stCondLst>
                        <p:cond delay="indefinite"/>
                      </p:stCondLst>
                      <p:childTnLst>
                        <p:par>
                          <p:cTn id="91" fill="hold">
                            <p:stCondLst>
                              <p:cond delay="0"/>
                            </p:stCondLst>
                            <p:childTnLst>
                              <p:par>
                                <p:cTn id="92" presetID="12" presetClass="exit" presetSubtype="4" fill="hold" nodeType="clickEffect">
                                  <p:stCondLst>
                                    <p:cond delay="0"/>
                                  </p:stCondLst>
                                  <p:childTnLst>
                                    <p:animEffect transition="out" filter="slide(fromBottom)">
                                      <p:cBhvr>
                                        <p:cTn id="93" dur="500"/>
                                        <p:tgtEl>
                                          <p:spTgt spid="4106"/>
                                        </p:tgtEl>
                                      </p:cBhvr>
                                    </p:animEffect>
                                    <p:set>
                                      <p:cBhvr>
                                        <p:cTn id="94" dur="1" fill="hold">
                                          <p:stCondLst>
                                            <p:cond delay="499"/>
                                          </p:stCondLst>
                                        </p:cTn>
                                        <p:tgtEl>
                                          <p:spTgt spid="41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Media annotation</a:t>
            </a:r>
          </a:p>
          <a:p>
            <a:pPr lvl="1"/>
            <a:r>
              <a:rPr lang="en-US" dirty="0" smtClean="0"/>
              <a:t>Document abstraction</a:t>
            </a:r>
          </a:p>
          <a:p>
            <a:pPr lvl="1"/>
            <a:r>
              <a:rPr lang="en-US" dirty="0" smtClean="0"/>
              <a:t>Image annotation</a:t>
            </a:r>
          </a:p>
          <a:p>
            <a:pPr lvl="1"/>
            <a:r>
              <a:rPr lang="en-US" dirty="0" smtClean="0"/>
              <a:t>Video annotation</a:t>
            </a:r>
          </a:p>
          <a:p>
            <a:pPr lvl="1"/>
            <a:r>
              <a:rPr lang="en-US" dirty="0" smtClean="0"/>
              <a:t>Music annotation</a:t>
            </a:r>
            <a:endParaRPr lang="en-US" dirty="0"/>
          </a:p>
        </p:txBody>
      </p:sp>
      <p:sp>
        <p:nvSpPr>
          <p:cNvPr id="2" name="Title 1"/>
          <p:cNvSpPr>
            <a:spLocks noGrp="1"/>
          </p:cNvSpPr>
          <p:nvPr>
            <p:ph type="title"/>
          </p:nvPr>
        </p:nvSpPr>
        <p:spPr/>
        <p:txBody>
          <a:bodyPr/>
          <a:lstStyle/>
          <a:p>
            <a:pPr algn="l"/>
            <a:r>
              <a:rPr lang="en-US" b="1" dirty="0" smtClean="0">
                <a:effectLst>
                  <a:outerShdw blurRad="38100" dist="38100" dir="2700000" algn="tl">
                    <a:srgbClr val="000000">
                      <a:alpha val="43137"/>
                    </a:srgbClr>
                  </a:outerShdw>
                </a:effectLst>
              </a:rPr>
              <a:t>Central problems 3</a:t>
            </a:r>
            <a:endParaRPr lang="en-US" dirty="0"/>
          </a:p>
        </p:txBody>
      </p:sp>
      <p:grpSp>
        <p:nvGrpSpPr>
          <p:cNvPr id="6" name="Group 5"/>
          <p:cNvGrpSpPr/>
          <p:nvPr/>
        </p:nvGrpSpPr>
        <p:grpSpPr>
          <a:xfrm>
            <a:off x="704850" y="1600200"/>
            <a:ext cx="2800350" cy="3367087"/>
            <a:chOff x="2895600" y="1976438"/>
            <a:chExt cx="2800350" cy="3367087"/>
          </a:xfrm>
        </p:grpSpPr>
        <p:pic>
          <p:nvPicPr>
            <p:cNvPr id="5123" name="Picture 3"/>
            <p:cNvPicPr>
              <a:picLocks noChangeAspect="1" noChangeArrowheads="1"/>
            </p:cNvPicPr>
            <p:nvPr/>
          </p:nvPicPr>
          <p:blipFill>
            <a:blip r:embed="rId2" cstate="print"/>
            <a:srcRect/>
            <a:stretch>
              <a:fillRect/>
            </a:stretch>
          </p:blipFill>
          <p:spPr bwMode="auto">
            <a:xfrm>
              <a:off x="3448050" y="1976438"/>
              <a:ext cx="2247900" cy="2905125"/>
            </a:xfrm>
            <a:prstGeom prst="rect">
              <a:avLst/>
            </a:prstGeom>
            <a:noFill/>
            <a:ln w="9525">
              <a:noFill/>
              <a:miter lim="800000"/>
              <a:headEnd/>
              <a:tailEnd/>
            </a:ln>
          </p:spPr>
        </p:pic>
        <p:pic>
          <p:nvPicPr>
            <p:cNvPr id="5122" name="Picture 2"/>
            <p:cNvPicPr>
              <a:picLocks noChangeAspect="1" noChangeArrowheads="1"/>
            </p:cNvPicPr>
            <p:nvPr/>
          </p:nvPicPr>
          <p:blipFill>
            <a:blip r:embed="rId3" cstate="print"/>
            <a:srcRect/>
            <a:stretch>
              <a:fillRect/>
            </a:stretch>
          </p:blipFill>
          <p:spPr bwMode="auto">
            <a:xfrm>
              <a:off x="2895600" y="2438400"/>
              <a:ext cx="2247900" cy="2905125"/>
            </a:xfrm>
            <a:prstGeom prst="rect">
              <a:avLst/>
            </a:prstGeom>
            <a:noFill/>
            <a:ln w="9525">
              <a:noFill/>
              <a:miter lim="800000"/>
              <a:headEnd/>
              <a:tailEnd/>
            </a:ln>
          </p:spPr>
        </p:pic>
      </p:grpSp>
      <p:sp>
        <p:nvSpPr>
          <p:cNvPr id="8" name="Rectangle 7"/>
          <p:cNvSpPr/>
          <p:nvPr/>
        </p:nvSpPr>
        <p:spPr>
          <a:xfrm>
            <a:off x="304800" y="5845314"/>
            <a:ext cx="8610600" cy="707886"/>
          </a:xfrm>
          <a:prstGeom prst="rect">
            <a:avLst/>
          </a:prstGeom>
        </p:spPr>
        <p:txBody>
          <a:bodyPr wrap="square">
            <a:spAutoFit/>
          </a:bodyPr>
          <a:lstStyle/>
          <a:p>
            <a:r>
              <a:rPr lang="en-US" sz="2200" b="1" dirty="0" smtClean="0">
                <a:solidFill>
                  <a:srgbClr val="FF0000"/>
                </a:solidFill>
                <a:effectLst>
                  <a:outerShdw blurRad="38100" dist="38100" dir="2700000" algn="tl">
                    <a:srgbClr val="000000">
                      <a:alpha val="43137"/>
                    </a:srgbClr>
                  </a:outerShdw>
                </a:effectLst>
              </a:rPr>
              <a:t>Google:</a:t>
            </a:r>
            <a:r>
              <a:rPr lang="en-US" dirty="0" smtClean="0">
                <a:solidFill>
                  <a:srgbClr val="00B050"/>
                </a:solidFill>
                <a:effectLst>
                  <a:outerShdw blurRad="38100" dist="38100" dir="2700000" algn="tl">
                    <a:srgbClr val="000000">
                      <a:alpha val="43137"/>
                    </a:srgbClr>
                  </a:outerShdw>
                </a:effectLst>
              </a:rPr>
              <a:t> Relevance feedback schemes based on support vector machines (SVM) have been widely used in content-based image retrieval (CBIR). However, the performance of </a:t>
            </a:r>
            <a:r>
              <a:rPr lang="en-US" b="1" dirty="0" smtClean="0">
                <a:solidFill>
                  <a:srgbClr val="00B050"/>
                </a:solidFill>
                <a:effectLst>
                  <a:outerShdw blurRad="38100" dist="38100" dir="2700000" algn="tl">
                    <a:srgbClr val="000000">
                      <a:alpha val="43137"/>
                    </a:srgbClr>
                  </a:outerShdw>
                </a:effectLst>
              </a:rPr>
              <a:t>...</a:t>
            </a:r>
            <a:endParaRPr lang="en-US" dirty="0">
              <a:solidFill>
                <a:srgbClr val="00B050"/>
              </a:solidFill>
              <a:effectLst>
                <a:outerShdw blurRad="38100" dist="38100" dir="2700000" algn="tl">
                  <a:srgbClr val="000000">
                    <a:alpha val="43137"/>
                  </a:srgbClr>
                </a:outerShdw>
              </a:effectLst>
            </a:endParaRPr>
          </a:p>
        </p:txBody>
      </p:sp>
      <p:sp>
        <p:nvSpPr>
          <p:cNvPr id="7" name="TextBox 6"/>
          <p:cNvSpPr txBox="1"/>
          <p:nvPr/>
        </p:nvSpPr>
        <p:spPr>
          <a:xfrm>
            <a:off x="4267199" y="1357729"/>
            <a:ext cx="4800601" cy="4585871"/>
          </a:xfrm>
          <a:prstGeom prst="rect">
            <a:avLst/>
          </a:prstGeom>
          <a:noFill/>
        </p:spPr>
        <p:txBody>
          <a:bodyPr wrap="square" rtlCol="0">
            <a:spAutoFit/>
          </a:bodyPr>
          <a:lstStyle/>
          <a:p>
            <a:r>
              <a:rPr lang="en-US" altLang="zh-CN" sz="2400" b="1" dirty="0" smtClean="0">
                <a:solidFill>
                  <a:srgbClr val="FF0000"/>
                </a:solidFill>
                <a:effectLst>
                  <a:outerShdw blurRad="38100" dist="38100" dir="2700000" algn="tl">
                    <a:srgbClr val="000000">
                      <a:alpha val="43137"/>
                    </a:srgbClr>
                  </a:outerShdw>
                </a:effectLst>
              </a:rPr>
              <a:t>Abstract:</a:t>
            </a:r>
            <a:r>
              <a:rPr lang="en-US" altLang="zh-CN" b="1" dirty="0" smtClean="0">
                <a:solidFill>
                  <a:srgbClr val="FF0000"/>
                </a:solidFill>
                <a:effectLst>
                  <a:outerShdw blurRad="38100" dist="38100" dir="2700000" algn="tl">
                    <a:srgbClr val="000000">
                      <a:alpha val="43137"/>
                    </a:srgbClr>
                  </a:outerShdw>
                </a:effectLst>
              </a:rPr>
              <a:t> </a:t>
            </a:r>
            <a:r>
              <a:rPr lang="en-US" dirty="0" smtClean="0">
                <a:solidFill>
                  <a:schemeClr val="accent1">
                    <a:lumMod val="75000"/>
                  </a:schemeClr>
                </a:solidFill>
              </a:rPr>
              <a:t>Relevance feedback schemes based on </a:t>
            </a:r>
            <a:r>
              <a:rPr lang="en-US" sz="2200" b="1" dirty="0" smtClean="0">
                <a:solidFill>
                  <a:schemeClr val="accent1">
                    <a:lumMod val="75000"/>
                  </a:schemeClr>
                </a:solidFill>
                <a:effectLst>
                  <a:outerShdw blurRad="38100" dist="38100" dir="2700000" algn="tl">
                    <a:srgbClr val="000000">
                      <a:alpha val="43137"/>
                    </a:srgbClr>
                  </a:outerShdw>
                </a:effectLst>
              </a:rPr>
              <a:t>support vector machines</a:t>
            </a:r>
            <a:r>
              <a:rPr lang="en-US" dirty="0" smtClean="0">
                <a:solidFill>
                  <a:schemeClr val="accent1">
                    <a:lumMod val="75000"/>
                  </a:schemeClr>
                </a:solidFill>
              </a:rPr>
              <a:t> (SVM) have been widely used in </a:t>
            </a:r>
            <a:r>
              <a:rPr lang="en-US" sz="2200" b="1" dirty="0" smtClean="0">
                <a:solidFill>
                  <a:schemeClr val="accent1">
                    <a:lumMod val="75000"/>
                  </a:schemeClr>
                </a:solidFill>
                <a:effectLst>
                  <a:outerShdw blurRad="38100" dist="38100" dir="2700000" algn="tl">
                    <a:srgbClr val="000000">
                      <a:alpha val="43137"/>
                    </a:srgbClr>
                  </a:outerShdw>
                </a:effectLst>
              </a:rPr>
              <a:t>content-based image retrieval</a:t>
            </a:r>
            <a:r>
              <a:rPr lang="en-US" sz="2200" dirty="0" smtClean="0">
                <a:solidFill>
                  <a:schemeClr val="accent1">
                    <a:lumMod val="75000"/>
                  </a:schemeClr>
                </a:solidFill>
              </a:rPr>
              <a:t> </a:t>
            </a:r>
            <a:r>
              <a:rPr lang="en-US" dirty="0" smtClean="0">
                <a:solidFill>
                  <a:schemeClr val="accent1">
                    <a:lumMod val="75000"/>
                  </a:schemeClr>
                </a:solidFill>
              </a:rPr>
              <a:t>(CBIR). However, the performance of SVM-based </a:t>
            </a:r>
            <a:r>
              <a:rPr lang="en-US" sz="2200" b="1" dirty="0" smtClean="0">
                <a:solidFill>
                  <a:schemeClr val="accent1">
                    <a:lumMod val="75000"/>
                  </a:schemeClr>
                </a:solidFill>
                <a:effectLst>
                  <a:outerShdw blurRad="38100" dist="38100" dir="2700000" algn="tl">
                    <a:srgbClr val="000000">
                      <a:alpha val="43137"/>
                    </a:srgbClr>
                  </a:outerShdw>
                </a:effectLst>
              </a:rPr>
              <a:t>relevance feedback</a:t>
            </a:r>
            <a:r>
              <a:rPr lang="en-US" dirty="0" smtClean="0">
                <a:solidFill>
                  <a:schemeClr val="accent1">
                    <a:lumMod val="75000"/>
                  </a:schemeClr>
                </a:solidFill>
              </a:rPr>
              <a:t> is often poor when the number of labeled positive feedback samples is small. This is mainly due to three reasons: 1) an SVM classifier is unstable on a small-sized training set, 2) SVM’s optimal </a:t>
            </a:r>
            <a:r>
              <a:rPr lang="en-US" dirty="0" err="1" smtClean="0">
                <a:solidFill>
                  <a:schemeClr val="accent1">
                    <a:lumMod val="75000"/>
                  </a:schemeClr>
                </a:solidFill>
              </a:rPr>
              <a:t>hyperplane</a:t>
            </a:r>
            <a:r>
              <a:rPr lang="en-US" dirty="0" smtClean="0">
                <a:solidFill>
                  <a:schemeClr val="accent1">
                    <a:lumMod val="75000"/>
                  </a:schemeClr>
                </a:solidFill>
              </a:rPr>
              <a:t> may be biased when the positive feedback samples are much less than the negative feedback samples, and 3) </a:t>
            </a:r>
            <a:r>
              <a:rPr lang="en-US" dirty="0" err="1" smtClean="0">
                <a:solidFill>
                  <a:schemeClr val="accent1">
                    <a:lumMod val="75000"/>
                  </a:schemeClr>
                </a:solidFill>
              </a:rPr>
              <a:t>overfitting</a:t>
            </a:r>
            <a:r>
              <a:rPr lang="en-US" dirty="0" smtClean="0">
                <a:solidFill>
                  <a:schemeClr val="accent1">
                    <a:lumMod val="75000"/>
                  </a:schemeClr>
                </a:solidFill>
              </a:rPr>
              <a:t> happens because the number of feature dimensions is much higher than the size of the training set.</a:t>
            </a:r>
            <a:endParaRPr lang="en-US" dirty="0">
              <a:solidFill>
                <a:schemeClr val="accent1">
                  <a:lumMod val="75000"/>
                </a:schemeClr>
              </a:solidFill>
            </a:endParaRPr>
          </a:p>
        </p:txBody>
      </p:sp>
      <p:pic>
        <p:nvPicPr>
          <p:cNvPr id="1026" name="Picture 2"/>
          <p:cNvPicPr>
            <a:picLocks noChangeAspect="1" noChangeArrowheads="1"/>
          </p:cNvPicPr>
          <p:nvPr/>
        </p:nvPicPr>
        <p:blipFill>
          <a:blip r:embed="rId4" cstate="print"/>
          <a:srcRect/>
          <a:stretch>
            <a:fillRect/>
          </a:stretch>
        </p:blipFill>
        <p:spPr bwMode="auto">
          <a:xfrm>
            <a:off x="2743200" y="2381250"/>
            <a:ext cx="3790950" cy="2571750"/>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685800" y="2590800"/>
            <a:ext cx="8290560" cy="2590800"/>
          </a:xfrm>
          <a:prstGeom prst="rect">
            <a:avLst/>
          </a:prstGeom>
          <a:noFill/>
          <a:ln w="9525">
            <a:noFill/>
            <a:miter lim="800000"/>
            <a:headEnd/>
            <a:tailEnd/>
          </a:ln>
        </p:spPr>
      </p:pic>
      <p:pic>
        <p:nvPicPr>
          <p:cNvPr id="1028" name="Picture 4"/>
          <p:cNvPicPr>
            <a:picLocks noChangeAspect="1" noChangeArrowheads="1"/>
          </p:cNvPicPr>
          <p:nvPr/>
        </p:nvPicPr>
        <p:blipFill>
          <a:blip r:embed="rId6" cstate="print"/>
          <a:srcRect/>
          <a:stretch>
            <a:fillRect/>
          </a:stretch>
        </p:blipFill>
        <p:spPr bwMode="auto">
          <a:xfrm>
            <a:off x="4953000" y="1295400"/>
            <a:ext cx="3330685" cy="506147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lide(from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lide(fromTo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nodeType="clickEffect">
                                  <p:stCondLst>
                                    <p:cond delay="0"/>
                                  </p:stCondLst>
                                  <p:childTnLst>
                                    <p:animEffect transition="out" filter="dissolv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par>
                                <p:cTn id="28" presetID="9" presetClass="exit" presetSubtype="0" fill="hold" grpId="1" nodeType="withEffect">
                                  <p:stCondLst>
                                    <p:cond delay="0"/>
                                  </p:stCondLst>
                                  <p:childTnLst>
                                    <p:animEffect transition="out" filter="dissolv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par>
                                <p:cTn id="31" presetID="9" presetClass="exit" presetSubtype="0" fill="hold" grpId="1" nodeType="withEffect">
                                  <p:stCondLst>
                                    <p:cond delay="0"/>
                                  </p:stCondLst>
                                  <p:childTnLst>
                                    <p:animEffect transition="out" filter="dissolve">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dissolve">
                                      <p:cBhvr>
                                        <p:cTn id="38" dur="500"/>
                                        <p:tgtEl>
                                          <p:spTgt spid="3">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1026"/>
                                        </p:tgtEl>
                                        <p:attrNameLst>
                                          <p:attrName>style.visibility</p:attrName>
                                        </p:attrNameLst>
                                      </p:cBhvr>
                                      <p:to>
                                        <p:strVal val="visible"/>
                                      </p:to>
                                    </p:set>
                                    <p:animEffect transition="in" filter="dissolve">
                                      <p:cBhvr>
                                        <p:cTn id="43" dur="500"/>
                                        <p:tgtEl>
                                          <p:spTgt spid="1026"/>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xit" presetSubtype="0" fill="hold" nodeType="clickEffect">
                                  <p:stCondLst>
                                    <p:cond delay="0"/>
                                  </p:stCondLst>
                                  <p:childTnLst>
                                    <p:animEffect transition="out" filter="dissolve">
                                      <p:cBhvr>
                                        <p:cTn id="47" dur="500"/>
                                        <p:tgtEl>
                                          <p:spTgt spid="1026"/>
                                        </p:tgtEl>
                                      </p:cBhvr>
                                    </p:animEffect>
                                    <p:set>
                                      <p:cBhvr>
                                        <p:cTn id="48" dur="1" fill="hold">
                                          <p:stCondLst>
                                            <p:cond delay="499"/>
                                          </p:stCondLst>
                                        </p:cTn>
                                        <p:tgtEl>
                                          <p:spTgt spid="102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3">
                                            <p:txEl>
                                              <p:pRg st="3" end="3"/>
                                            </p:txEl>
                                          </p:spTgt>
                                        </p:tgtEl>
                                        <p:attrNameLst>
                                          <p:attrName>style.visibility</p:attrName>
                                        </p:attrNameLst>
                                      </p:cBhvr>
                                      <p:to>
                                        <p:strVal val="visible"/>
                                      </p:to>
                                    </p:set>
                                    <p:animEffect transition="in" filter="dissolve">
                                      <p:cBhvr>
                                        <p:cTn id="53" dur="500"/>
                                        <p:tgtEl>
                                          <p:spTgt spid="3">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1027"/>
                                        </p:tgtEl>
                                        <p:attrNameLst>
                                          <p:attrName>style.visibility</p:attrName>
                                        </p:attrNameLst>
                                      </p:cBhvr>
                                      <p:to>
                                        <p:strVal val="visible"/>
                                      </p:to>
                                    </p:set>
                                    <p:animEffect transition="in" filter="dissolve">
                                      <p:cBhvr>
                                        <p:cTn id="58" dur="500"/>
                                        <p:tgtEl>
                                          <p:spTgt spid="1027"/>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xit" presetSubtype="0" fill="hold" nodeType="clickEffect">
                                  <p:stCondLst>
                                    <p:cond delay="0"/>
                                  </p:stCondLst>
                                  <p:childTnLst>
                                    <p:animEffect transition="out" filter="dissolve">
                                      <p:cBhvr>
                                        <p:cTn id="62" dur="500"/>
                                        <p:tgtEl>
                                          <p:spTgt spid="1027"/>
                                        </p:tgtEl>
                                      </p:cBhvr>
                                    </p:animEffect>
                                    <p:set>
                                      <p:cBhvr>
                                        <p:cTn id="63" dur="1" fill="hold">
                                          <p:stCondLst>
                                            <p:cond delay="499"/>
                                          </p:stCondLst>
                                        </p:cTn>
                                        <p:tgtEl>
                                          <p:spTgt spid="1027"/>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nodeType="clickEffect">
                                  <p:stCondLst>
                                    <p:cond delay="0"/>
                                  </p:stCondLst>
                                  <p:childTnLst>
                                    <p:set>
                                      <p:cBhvr>
                                        <p:cTn id="67" dur="1" fill="hold">
                                          <p:stCondLst>
                                            <p:cond delay="0"/>
                                          </p:stCondLst>
                                        </p:cTn>
                                        <p:tgtEl>
                                          <p:spTgt spid="3">
                                            <p:txEl>
                                              <p:pRg st="4" end="4"/>
                                            </p:txEl>
                                          </p:spTgt>
                                        </p:tgtEl>
                                        <p:attrNameLst>
                                          <p:attrName>style.visibility</p:attrName>
                                        </p:attrNameLst>
                                      </p:cBhvr>
                                      <p:to>
                                        <p:strVal val="visible"/>
                                      </p:to>
                                    </p:set>
                                    <p:animEffect transition="in" filter="dissolve">
                                      <p:cBhvr>
                                        <p:cTn id="68" dur="500"/>
                                        <p:tgtEl>
                                          <p:spTgt spid="3">
                                            <p:txEl>
                                              <p:pRg st="4" end="4"/>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nodeType="clickEffect">
                                  <p:stCondLst>
                                    <p:cond delay="0"/>
                                  </p:stCondLst>
                                  <p:childTnLst>
                                    <p:set>
                                      <p:cBhvr>
                                        <p:cTn id="72" dur="1" fill="hold">
                                          <p:stCondLst>
                                            <p:cond delay="0"/>
                                          </p:stCondLst>
                                        </p:cTn>
                                        <p:tgtEl>
                                          <p:spTgt spid="1028"/>
                                        </p:tgtEl>
                                        <p:attrNameLst>
                                          <p:attrName>style.visibility</p:attrName>
                                        </p:attrNameLst>
                                      </p:cBhvr>
                                      <p:to>
                                        <p:strVal val="visible"/>
                                      </p:to>
                                    </p:set>
                                    <p:animEffect transition="in" filter="dissolve">
                                      <p:cBhvr>
                                        <p:cTn id="73"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7" grpId="0"/>
      <p:bldP spid="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effectLst>
                  <a:outerShdw blurRad="38100" dist="38100" dir="2700000" algn="tl">
                    <a:srgbClr val="000000">
                      <a:alpha val="43137"/>
                    </a:srgbClr>
                  </a:outerShdw>
                </a:effectLst>
              </a:rPr>
              <a:t>Central problems 4</a:t>
            </a:r>
            <a:endParaRPr lang="en-US" dirty="0"/>
          </a:p>
        </p:txBody>
      </p:sp>
      <p:sp>
        <p:nvSpPr>
          <p:cNvPr id="3" name="Content Placeholder 2"/>
          <p:cNvSpPr>
            <a:spLocks noGrp="1"/>
          </p:cNvSpPr>
          <p:nvPr>
            <p:ph idx="1"/>
          </p:nvPr>
        </p:nvSpPr>
        <p:spPr/>
        <p:txBody>
          <a:bodyPr/>
          <a:lstStyle/>
          <a:p>
            <a:r>
              <a:rPr lang="en-US" dirty="0" smtClean="0"/>
              <a:t>Storage and indexing</a:t>
            </a: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3124200" y="2209800"/>
            <a:ext cx="5715000" cy="4354286"/>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7696200" y="1752600"/>
            <a:ext cx="1014412" cy="1525530"/>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257175" y="2249481"/>
            <a:ext cx="2714625" cy="422751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dissolve">
                                      <p:cBhvr>
                                        <p:cTn id="7" dur="500"/>
                                        <p:tgtEl>
                                          <p:spTgt spid="2050"/>
                                        </p:tgtEl>
                                      </p:cBhvr>
                                    </p:animEffect>
                                  </p:childTnLst>
                                </p:cTn>
                              </p:par>
                              <p:par>
                                <p:cTn id="8" presetID="9" presetClass="entr" presetSubtype="0"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dissolve">
                                      <p:cBhvr>
                                        <p:cTn id="10" dur="500"/>
                                        <p:tgtEl>
                                          <p:spTgt spid="2051"/>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slide(fromBottom)">
                                      <p:cBhvr>
                                        <p:cTn id="1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effectLst>
                  <a:outerShdw blurRad="38100" dist="38100" dir="2700000" algn="tl">
                    <a:srgbClr val="000000">
                      <a:alpha val="43137"/>
                    </a:srgbClr>
                  </a:outerShdw>
                </a:effectLst>
              </a:rPr>
              <a:t>Central problems 5</a:t>
            </a:r>
            <a:endParaRPr lang="en-US" dirty="0"/>
          </a:p>
        </p:txBody>
      </p:sp>
      <p:sp>
        <p:nvSpPr>
          <p:cNvPr id="3" name="Content Placeholder 2"/>
          <p:cNvSpPr>
            <a:spLocks noGrp="1"/>
          </p:cNvSpPr>
          <p:nvPr>
            <p:ph idx="1"/>
          </p:nvPr>
        </p:nvSpPr>
        <p:spPr>
          <a:xfrm>
            <a:off x="457200" y="1447800"/>
            <a:ext cx="8229600" cy="4525963"/>
          </a:xfrm>
        </p:spPr>
        <p:txBody>
          <a:bodyPr/>
          <a:lstStyle/>
          <a:p>
            <a:r>
              <a:rPr lang="en-US" dirty="0" smtClean="0"/>
              <a:t>Human computer interactions</a:t>
            </a:r>
            <a:endParaRPr lang="en-US" dirty="0"/>
          </a:p>
        </p:txBody>
      </p:sp>
      <p:pic>
        <p:nvPicPr>
          <p:cNvPr id="4" name="Picture 3">
            <a:hlinkClick r:id="rId2" action="ppaction://hlinkfile"/>
          </p:cNvPr>
          <p:cNvPicPr>
            <a:picLocks noChangeAspect="1" noChangeArrowheads="1"/>
          </p:cNvPicPr>
          <p:nvPr/>
        </p:nvPicPr>
        <p:blipFill>
          <a:blip r:embed="rId3" cstate="print"/>
          <a:srcRect/>
          <a:stretch>
            <a:fillRect/>
          </a:stretch>
        </p:blipFill>
        <p:spPr bwMode="auto">
          <a:xfrm>
            <a:off x="1334384" y="4419600"/>
            <a:ext cx="2856616" cy="2157412"/>
          </a:xfrm>
          <a:prstGeom prst="rect">
            <a:avLst/>
          </a:prstGeom>
          <a:noFill/>
          <a:ln w="9525">
            <a:noFill/>
            <a:miter lim="800000"/>
            <a:headEnd/>
            <a:tailEnd/>
          </a:ln>
        </p:spPr>
      </p:pic>
      <p:pic>
        <p:nvPicPr>
          <p:cNvPr id="2051" name="Picture 3">
            <a:hlinkClick r:id="rId4" action="ppaction://hlinkfile"/>
          </p:cNvPr>
          <p:cNvPicPr>
            <a:picLocks noChangeAspect="1" noChangeArrowheads="1"/>
          </p:cNvPicPr>
          <p:nvPr/>
        </p:nvPicPr>
        <p:blipFill>
          <a:blip r:embed="rId5" cstate="print"/>
          <a:srcRect/>
          <a:stretch>
            <a:fillRect/>
          </a:stretch>
        </p:blipFill>
        <p:spPr bwMode="auto">
          <a:xfrm>
            <a:off x="4376738" y="4114800"/>
            <a:ext cx="3395662" cy="2474887"/>
          </a:xfrm>
          <a:prstGeom prst="rect">
            <a:avLst/>
          </a:prstGeom>
          <a:noFill/>
          <a:ln w="9525">
            <a:noFill/>
            <a:miter lim="800000"/>
            <a:headEnd/>
            <a:tailEnd/>
          </a:ln>
        </p:spPr>
      </p:pic>
      <p:pic>
        <p:nvPicPr>
          <p:cNvPr id="2052" name="Picture 4">
            <a:hlinkClick r:id="rId6" action="ppaction://hlinkfile"/>
          </p:cNvPr>
          <p:cNvPicPr>
            <a:picLocks noChangeAspect="1" noChangeArrowheads="1"/>
          </p:cNvPicPr>
          <p:nvPr/>
        </p:nvPicPr>
        <p:blipFill>
          <a:blip r:embed="rId7" cstate="print"/>
          <a:srcRect/>
          <a:stretch>
            <a:fillRect/>
          </a:stretch>
        </p:blipFill>
        <p:spPr bwMode="auto">
          <a:xfrm>
            <a:off x="533400" y="2133600"/>
            <a:ext cx="3673677" cy="2166937"/>
          </a:xfrm>
          <a:prstGeom prst="rect">
            <a:avLst/>
          </a:prstGeom>
          <a:noFill/>
          <a:ln w="9525">
            <a:noFill/>
            <a:miter lim="800000"/>
            <a:headEnd/>
            <a:tailEnd/>
          </a:ln>
        </p:spPr>
      </p:pic>
      <p:pic>
        <p:nvPicPr>
          <p:cNvPr id="2053" name="Picture 5">
            <a:hlinkClick r:id="rId8" action="ppaction://hlinkfile"/>
          </p:cNvPr>
          <p:cNvPicPr>
            <a:picLocks noChangeAspect="1" noChangeArrowheads="1"/>
          </p:cNvPicPr>
          <p:nvPr/>
        </p:nvPicPr>
        <p:blipFill>
          <a:blip r:embed="rId9" cstate="print"/>
          <a:srcRect/>
          <a:stretch>
            <a:fillRect/>
          </a:stretch>
        </p:blipFill>
        <p:spPr bwMode="auto">
          <a:xfrm>
            <a:off x="4376738" y="2133600"/>
            <a:ext cx="2915451" cy="181451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dissolve">
                                      <p:cBhvr>
                                        <p:cTn id="7" dur="500"/>
                                        <p:tgtEl>
                                          <p:spTgt spid="205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dissolve">
                                      <p:cBhvr>
                                        <p:cTn id="17" dur="500"/>
                                        <p:tgtEl>
                                          <p:spTgt spid="205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dissolve">
                                      <p:cBhvr>
                                        <p:cTn id="2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9734</TotalTime>
  <Words>2862</Words>
  <Application>Microsoft Office PowerPoint</Application>
  <PresentationFormat>On-screen Show (4:3)</PresentationFormat>
  <Paragraphs>210</Paragraphs>
  <Slides>34</Slides>
  <Notes>13</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Cs105 Multimedia Information Systems</vt:lpstr>
      <vt:lpstr>Introduction to Multimedia Information Systems</vt:lpstr>
      <vt:lpstr>Example multimedia systems</vt:lpstr>
      <vt:lpstr>Central problems</vt:lpstr>
      <vt:lpstr>Central problems 1</vt:lpstr>
      <vt:lpstr>Central problems 2</vt:lpstr>
      <vt:lpstr>Central problems 3</vt:lpstr>
      <vt:lpstr>Central problems 4</vt:lpstr>
      <vt:lpstr>Central problems 5</vt:lpstr>
      <vt:lpstr>Important techniques</vt:lpstr>
      <vt:lpstr>Concepts</vt:lpstr>
      <vt:lpstr>Important techniques 1</vt:lpstr>
      <vt:lpstr>Important techniques 2</vt:lpstr>
      <vt:lpstr>Important techniques 3</vt:lpstr>
      <vt:lpstr>Important techniques 4</vt:lpstr>
      <vt:lpstr>Media file types</vt:lpstr>
      <vt:lpstr>Document/text</vt:lpstr>
      <vt:lpstr>Image</vt:lpstr>
      <vt:lpstr>Audio + music</vt:lpstr>
      <vt:lpstr>Video footage</vt:lpstr>
      <vt:lpstr>Video footage</vt:lpstr>
      <vt:lpstr>Video footage</vt:lpstr>
      <vt:lpstr>Animation</vt:lpstr>
      <vt:lpstr>Graphics</vt:lpstr>
      <vt:lpstr>color tUtorial</vt:lpstr>
      <vt:lpstr>Newton and color wheel</vt:lpstr>
      <vt:lpstr>PowerPoint Presentation</vt:lpstr>
      <vt:lpstr>Additive colors</vt:lpstr>
      <vt:lpstr>Subtractive colors</vt:lpstr>
      <vt:lpstr>Two points for you</vt:lpstr>
      <vt:lpstr>Bit depth</vt:lpstr>
      <vt:lpstr>color spaces</vt:lpstr>
      <vt:lpstr>color space FAQ</vt:lpstr>
      <vt:lpstr>Essential points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multimedia</dc:title>
  <dc:creator>add an author</dc:creator>
  <cp:lastModifiedBy>Yang</cp:lastModifiedBy>
  <cp:revision>301</cp:revision>
  <dcterms:created xsi:type="dcterms:W3CDTF">2009-07-18T06:21:33Z</dcterms:created>
  <dcterms:modified xsi:type="dcterms:W3CDTF">2013-09-13T00:12:45Z</dcterms:modified>
</cp:coreProperties>
</file>