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70" r:id="rId3"/>
    <p:sldId id="279" r:id="rId4"/>
    <p:sldId id="288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9" r:id="rId22"/>
    <p:sldId id="290" r:id="rId23"/>
    <p:sldId id="291" r:id="rId24"/>
    <p:sldId id="313" r:id="rId25"/>
    <p:sldId id="314" r:id="rId26"/>
    <p:sldId id="315" r:id="rId27"/>
    <p:sldId id="292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33CCFF"/>
    <a:srgbClr val="0099FF"/>
    <a:srgbClr val="0099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376A6-475C-4F67-B90A-6FCAC21379B9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6E218-35E1-47BA-A374-13C01CB5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7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8F810CD-61AC-47B8-ADBF-4ADCA8554062}" type="slidenum">
              <a:rPr lang="en-US">
                <a:latin typeface="Calibri" pitchFamily="34" charset="0"/>
              </a:rPr>
              <a:pPr eaLnBrk="1" hangingPunct="1"/>
              <a:t>15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597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19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19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356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44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60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071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4427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755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72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168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06F7F26-A16D-4568-ACD4-00FF4BB9E73B}" type="slidenum">
              <a:rPr lang="en-US">
                <a:latin typeface="Calibri" pitchFamily="34" charset="0"/>
              </a:rPr>
              <a:pPr eaLnBrk="1" hangingPunct="1"/>
              <a:t>16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344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124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C56002E-5EC9-42C0-984C-E3E7B63BE414}" type="slidenum">
              <a:rPr lang="en-US" sz="1200">
                <a:latin typeface="Arial" panose="020B0604020202020204" pitchFamily="34" charset="0"/>
              </a:rPr>
              <a:pPr/>
              <a:t>41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The problem was to find a walk through the city that would cross each bridge once and only once. </a:t>
            </a:r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878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Find a path that visits each vertex exactly once. </a:t>
            </a:r>
            <a:endParaRPr lang="en-GB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5531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7876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39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276E6D6-FDB7-4068-BD01-DD5435EE71D3}" type="slidenum">
              <a:rPr lang="en-US" sz="1200">
                <a:latin typeface="Arial" panose="020B0604020202020204" pitchFamily="34" charset="0"/>
              </a:rPr>
              <a:pPr/>
              <a:t>45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6236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5FA4456-DDDA-4A67-ADF3-C7C2E90A5A65}" type="slidenum">
              <a:rPr lang="en-US" sz="1200">
                <a:latin typeface="Arial" panose="020B0604020202020204" pitchFamily="34" charset="0"/>
              </a:rPr>
              <a:pPr/>
              <a:t>46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201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9482BCB-5B37-4E72-87F2-914C844AB195}" type="slidenum">
              <a:rPr lang="en-US" sz="1200">
                <a:latin typeface="Arial" panose="020B0604020202020204" pitchFamily="34" charset="0"/>
              </a:rPr>
              <a:pPr/>
              <a:t>47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269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99CDC44-94A8-4485-8703-DE571E2D1756}" type="slidenum">
              <a:rPr lang="en-US" sz="1200">
                <a:latin typeface="Arial" panose="020B0604020202020204" pitchFamily="34" charset="0"/>
              </a:rPr>
              <a:pPr/>
              <a:t>48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757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28D92CC-E632-428E-B9C3-889F5D959734}" type="slidenum">
              <a:rPr lang="en-US" sz="1200">
                <a:latin typeface="Arial" panose="020B0604020202020204" pitchFamily="34" charset="0"/>
              </a:rPr>
              <a:pPr/>
              <a:t>49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107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EAD2190-397B-4829-B5C1-15BED18D92F2}" type="slidenum">
              <a:rPr lang="en-US">
                <a:latin typeface="Calibri" pitchFamily="34" charset="0"/>
              </a:rPr>
              <a:pPr eaLnBrk="1" hangingPunct="1"/>
              <a:t>17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2015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762EA52-54FE-4437-B7E7-3399E587CEC5}" type="slidenum">
              <a:rPr lang="en-US" sz="1200">
                <a:latin typeface="Arial" panose="020B0604020202020204" pitchFamily="34" charset="0"/>
              </a:rPr>
              <a:pPr/>
              <a:t>50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82625"/>
            <a:ext cx="6072188" cy="34163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5938"/>
            <a:ext cx="502920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6326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5222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488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B23ED51-1D90-4127-BE13-AAA485F73B6E}" type="slidenum">
              <a:rPr lang="en-US" sz="1200">
                <a:latin typeface="Arial" panose="020B0604020202020204" pitchFamily="34" charset="0"/>
              </a:rPr>
              <a:pPr/>
              <a:t>53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08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F861D3D-46F6-4F49-AB5D-03AEBDD6A4B7}" type="slidenum">
              <a:rPr lang="en-US" sz="1200">
                <a:latin typeface="Arial" panose="020B0604020202020204" pitchFamily="34" charset="0"/>
              </a:rPr>
              <a:pPr/>
              <a:t>54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45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D28A74F-1909-4FBE-BE1F-970DF223FB15}" type="slidenum">
              <a:rPr lang="en-US">
                <a:latin typeface="Calibri" pitchFamily="34" charset="0"/>
              </a:rPr>
              <a:pPr eaLnBrk="1" hangingPunct="1"/>
              <a:t>18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588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D0AAC0D-CDC8-434E-9E41-400F8B07AF81}" type="slidenum">
              <a:rPr lang="en-US">
                <a:latin typeface="Calibri" pitchFamily="34" charset="0"/>
              </a:rPr>
              <a:pPr eaLnBrk="1" hangingPunct="1"/>
              <a:t>19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482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3F70545-03CB-43BE-AA40-71767C1E91E5}" type="slidenum">
              <a:rPr lang="en-US">
                <a:latin typeface="Calibri" pitchFamily="34" charset="0"/>
              </a:rPr>
              <a:pPr eaLnBrk="1" hangingPunct="1"/>
              <a:t>20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995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809374A-9958-44CC-8627-F8B3D20FADBE}" type="slidenum">
              <a:rPr lang="en-US">
                <a:latin typeface="Calibri" pitchFamily="34" charset="0"/>
              </a:rPr>
              <a:pPr eaLnBrk="1" hangingPunct="1"/>
              <a:t>27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201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FC05CC-AE3F-4060-8F4C-A29064551F9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19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10B99A18-B327-4FCE-8A5F-8E2E7B383460}" type="slidenum">
              <a:rPr lang="en-US" sz="1200">
                <a:latin typeface="Arial" panose="020B0604020202020204" pitchFamily="34" charset="0"/>
              </a:rPr>
              <a:pPr/>
              <a:t>29</a:t>
            </a:fld>
            <a:endParaRPr lang="en-US" sz="12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82625"/>
            <a:ext cx="6072188" cy="3416300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5938"/>
            <a:ext cx="502920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3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D223-A9C3-4C48-856B-BB911FBE4418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89F5-5F7B-4545-A23D-FB020BEA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7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D223-A9C3-4C48-856B-BB911FBE4418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89F5-5F7B-4545-A23D-FB020BEA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88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D223-A9C3-4C48-856B-BB911FBE4418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89F5-5F7B-4545-A23D-FB020BEA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4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D223-A9C3-4C48-856B-BB911FBE4418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89F5-5F7B-4545-A23D-FB020BEA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4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D223-A9C3-4C48-856B-BB911FBE4418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89F5-5F7B-4545-A23D-FB020BEA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1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D223-A9C3-4C48-856B-BB911FBE4418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89F5-5F7B-4545-A23D-FB020BEA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2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D223-A9C3-4C48-856B-BB911FBE4418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89F5-5F7B-4545-A23D-FB020BEA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D223-A9C3-4C48-856B-BB911FBE4418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89F5-5F7B-4545-A23D-FB020BEA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9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D223-A9C3-4C48-856B-BB911FBE4418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89F5-5F7B-4545-A23D-FB020BEA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5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D223-A9C3-4C48-856B-BB911FBE4418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89F5-5F7B-4545-A23D-FB020BEA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1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FD223-A9C3-4C48-856B-BB911FBE4418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89F5-5F7B-4545-A23D-FB020BEA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D223-A9C3-4C48-856B-BB911FBE4418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389F5-5F7B-4545-A23D-FB020BEAC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3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Wikipedia" TargetMode="External"/><Relationship Id="rId3" Type="http://schemas.openxmlformats.org/officeDocument/2006/relationships/hyperlink" Target="http://en.wikipedia.org/wiki/Facebook" TargetMode="External"/><Relationship Id="rId7" Type="http://schemas.openxmlformats.org/officeDocument/2006/relationships/hyperlink" Target="http://en.wikipedia.org/wiki/Baidu" TargetMode="External"/><Relationship Id="rId12" Type="http://schemas.openxmlformats.org/officeDocument/2006/relationships/hyperlink" Target="http://en.wikipedia.org/wiki/Twitter" TargetMode="External"/><Relationship Id="rId2" Type="http://schemas.openxmlformats.org/officeDocument/2006/relationships/hyperlink" Target="http://en.wikipedia.org/wiki/Alexa_Inter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Yahoo!" TargetMode="External"/><Relationship Id="rId11" Type="http://schemas.openxmlformats.org/officeDocument/2006/relationships/hyperlink" Target="http://en.wikipedia.org/wiki/Tencent_QQ" TargetMode="External"/><Relationship Id="rId5" Type="http://schemas.openxmlformats.org/officeDocument/2006/relationships/hyperlink" Target="http://en.wikipedia.org/wiki/YouTube" TargetMode="External"/><Relationship Id="rId10" Type="http://schemas.openxmlformats.org/officeDocument/2006/relationships/hyperlink" Target="http://en.wikipedia.org/wiki/Amazon.com" TargetMode="External"/><Relationship Id="rId4" Type="http://schemas.openxmlformats.org/officeDocument/2006/relationships/hyperlink" Target="http://en.wikipedia.org/wiki/Google" TargetMode="External"/><Relationship Id="rId9" Type="http://schemas.openxmlformats.org/officeDocument/2006/relationships/hyperlink" Target="http://en.wikipedia.org/wiki/Windows_Liv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gif"/><Relationship Id="rId4" Type="http://schemas.openxmlformats.org/officeDocument/2006/relationships/image" Target="../media/image2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7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9.png"/><Relationship Id="rId4" Type="http://schemas.openxmlformats.org/officeDocument/2006/relationships/oleObject" Target="../embeddings/oleObject2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0.png"/><Relationship Id="rId4" Type="http://schemas.openxmlformats.org/officeDocument/2006/relationships/oleObject" Target="../embeddings/oleObject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1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2.pn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50533" y="204575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Georgia" pitchFamily="18" charset="0"/>
              </a:rPr>
              <a:t>CS105 Introduction to </a:t>
            </a:r>
            <a:br>
              <a:rPr lang="en-US" dirty="0" smtClean="0">
                <a:latin typeface="Georgia" pitchFamily="18" charset="0"/>
              </a:rPr>
            </a:br>
            <a:r>
              <a:rPr lang="en-US" dirty="0" smtClean="0">
                <a:latin typeface="Georgia" pitchFamily="18" charset="0"/>
              </a:rPr>
              <a:t>Social Network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937933" y="3970867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Georgia" pitchFamily="18" charset="0"/>
              </a:rPr>
              <a:t>Lecture: Yang Mu</a:t>
            </a:r>
          </a:p>
          <a:p>
            <a:r>
              <a:rPr lang="en-US" sz="2400" dirty="0">
                <a:solidFill>
                  <a:schemeClr val="tx1"/>
                </a:solidFill>
                <a:latin typeface="Georgia" pitchFamily="18" charset="0"/>
              </a:rPr>
              <a:t>UMass </a:t>
            </a:r>
            <a:r>
              <a:rPr lang="en-US" sz="2400" dirty="0" smtClean="0">
                <a:solidFill>
                  <a:schemeClr val="tx1"/>
                </a:solidFill>
                <a:latin typeface="Georgia" pitchFamily="18" charset="0"/>
              </a:rPr>
              <a:t>Boston</a:t>
            </a:r>
          </a:p>
        </p:txBody>
      </p:sp>
    </p:spTree>
    <p:extLst>
      <p:ext uri="{BB962C8B-B14F-4D97-AF65-F5344CB8AC3E}">
        <p14:creationId xmlns:p14="http://schemas.microsoft.com/office/powerpoint/2010/main" val="38044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.huffpost.com/gen/919052/thumbs/o-US-POPULATION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700" y="1958538"/>
            <a:ext cx="12191999" cy="20313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414" y="3258066"/>
            <a:ext cx="5032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Nielsen, Global Faces &amp; Networked Places, </a:t>
            </a:r>
            <a:r>
              <a:rPr lang="en-US" dirty="0" smtClean="0">
                <a:solidFill>
                  <a:schemeClr val="bg1"/>
                </a:solidFill>
              </a:rPr>
              <a:t>2009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1958538"/>
            <a:ext cx="10322061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BECAUSE </a:t>
            </a:r>
            <a:r>
              <a:rPr lang="en-US" dirty="0" smtClean="0">
                <a:solidFill>
                  <a:schemeClr val="bg1"/>
                </a:solidFill>
              </a:rPr>
              <a:t>2/3 </a:t>
            </a:r>
            <a:r>
              <a:rPr lang="en-US" dirty="0">
                <a:solidFill>
                  <a:schemeClr val="bg1"/>
                </a:solidFill>
              </a:rPr>
              <a:t>of THE GLOBAL INTERNET POPULATION VISIT SOCIAL </a:t>
            </a:r>
            <a:r>
              <a:rPr lang="en-US" dirty="0" smtClean="0">
                <a:solidFill>
                  <a:schemeClr val="bg1"/>
                </a:solidFill>
              </a:rPr>
              <a:t>NETWORKS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654" y="538876"/>
            <a:ext cx="10912346" cy="5786199"/>
          </a:xfrm>
          <a:prstGeom prst="rect">
            <a:avLst/>
          </a:prstGeom>
          <a:solidFill>
            <a:srgbClr val="33CCFF"/>
          </a:solidFill>
          <a:ln>
            <a:solidFill>
              <a:srgbClr val="66CCFF"/>
            </a:solidFill>
          </a:ln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Reason </a:t>
            </a:r>
            <a:r>
              <a:rPr lang="en-US" dirty="0" smtClean="0">
                <a:solidFill>
                  <a:schemeClr val="bg1"/>
                </a:solidFill>
              </a:rPr>
              <a:t>#2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0" y="2173087"/>
            <a:ext cx="8737600" cy="31527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3700" dirty="0">
                <a:solidFill>
                  <a:srgbClr val="FFFF00"/>
                </a:solidFill>
              </a:rPr>
              <a:t>78% </a:t>
            </a:r>
            <a:endParaRPr lang="en-US" sz="137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OF </a:t>
            </a:r>
            <a:r>
              <a:rPr lang="en-US" sz="4400" dirty="0">
                <a:solidFill>
                  <a:schemeClr val="bg1"/>
                </a:solidFill>
              </a:rPr>
              <a:t>PEOPLE TRUST THE RECOMMENDATIONS OF OTHER CONSUMERS.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9300" y="5588000"/>
            <a:ext cx="694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NIELSEN “TRUST IN ADVERTISING” REPORT, OCTOBER </a:t>
            </a:r>
            <a:r>
              <a:rPr lang="en-US" dirty="0" smtClean="0">
                <a:solidFill>
                  <a:schemeClr val="bg1"/>
                </a:solidFill>
              </a:rPr>
              <a:t>2007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2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654" y="538876"/>
            <a:ext cx="10912346" cy="5786199"/>
          </a:xfrm>
          <a:prstGeom prst="rect">
            <a:avLst/>
          </a:prstGeom>
          <a:solidFill>
            <a:srgbClr val="33CCFF"/>
          </a:solidFill>
          <a:ln>
            <a:solidFill>
              <a:srgbClr val="66CCFF"/>
            </a:solidFill>
          </a:ln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Reason </a:t>
            </a:r>
            <a:r>
              <a:rPr lang="en-US" dirty="0" smtClean="0">
                <a:solidFill>
                  <a:schemeClr val="bg1"/>
                </a:solidFill>
              </a:rPr>
              <a:t>#3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0" y="2173087"/>
            <a:ext cx="9436100" cy="315277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9300" dirty="0">
                <a:solidFill>
                  <a:schemeClr val="bg1"/>
                </a:solidFill>
              </a:rPr>
              <a:t>BECAUSE TIME SPENT ON SOCIAL NETWORKS IS GROWING AT </a:t>
            </a:r>
            <a:r>
              <a:rPr lang="en-US" sz="9300" dirty="0">
                <a:solidFill>
                  <a:srgbClr val="FFFF00"/>
                </a:solidFill>
              </a:rPr>
              <a:t>3X THE OVERALL INTERNET RATE</a:t>
            </a:r>
            <a:r>
              <a:rPr lang="en-US" sz="9300" dirty="0">
                <a:solidFill>
                  <a:schemeClr val="bg1"/>
                </a:solidFill>
              </a:rPr>
              <a:t>, ACCOUNTING FOR ~10% OF ALL INTERNET TIME.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9300" y="5588000"/>
            <a:ext cx="4499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Nielsen, Global &amp; Networked Places, 2009</a:t>
            </a:r>
          </a:p>
        </p:txBody>
      </p:sp>
    </p:spTree>
    <p:extLst>
      <p:ext uri="{BB962C8B-B14F-4D97-AF65-F5344CB8AC3E}">
        <p14:creationId xmlns:p14="http://schemas.microsoft.com/office/powerpoint/2010/main" val="414371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67" y="5051426"/>
            <a:ext cx="8832851" cy="174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033" y="115889"/>
            <a:ext cx="10560051" cy="461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033" y="4724401"/>
            <a:ext cx="10560051" cy="32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2602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417" y="82550"/>
            <a:ext cx="10682816" cy="565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68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885" y="765175"/>
            <a:ext cx="9503833" cy="582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885" y="5307013"/>
            <a:ext cx="26543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03184" y="5445125"/>
            <a:ext cx="929216" cy="1157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15818" y="3824288"/>
            <a:ext cx="3136900" cy="7366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4385" y="5534026"/>
            <a:ext cx="3735916" cy="119856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15818" y="908050"/>
            <a:ext cx="3136900" cy="43338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2685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Flickr – Social Engagements</a:t>
            </a:r>
          </a:p>
        </p:txBody>
      </p:sp>
      <p:pic>
        <p:nvPicPr>
          <p:cNvPr id="7171" name="Picture 6" descr="figure13-7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18" y="2343150"/>
            <a:ext cx="3407833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8" descr="figure13-7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867" y="2063750"/>
            <a:ext cx="30734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1" y="4292601"/>
            <a:ext cx="2159000" cy="1604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figure13-7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84" y="4437063"/>
            <a:ext cx="3071283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4950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figure13-24_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84" y="1143000"/>
            <a:ext cx="8447616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2285" y="5807076"/>
            <a:ext cx="10873316" cy="646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7F7F7F"/>
                </a:solidFill>
              </a:rPr>
              <a:t>Flickr users who commented on Marc_Smith’s photos (more than 4 times)</a:t>
            </a:r>
            <a:endParaRPr lang="en-GB">
              <a:solidFill>
                <a:srgbClr val="7F7F7F"/>
              </a:solidFill>
            </a:endParaRPr>
          </a:p>
          <a:p>
            <a:pPr eaLnBrk="1" hangingPunct="1"/>
            <a:endParaRPr lang="en-GB">
              <a:solidFill>
                <a:srgbClr val="7F7F7F"/>
              </a:solidFill>
            </a:endParaRPr>
          </a:p>
        </p:txBody>
      </p:sp>
      <p:pic>
        <p:nvPicPr>
          <p:cNvPr id="5" name="Picture 6" descr="figure13-7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18" y="136525"/>
            <a:ext cx="3407833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6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gure13-24_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84" y="1143000"/>
            <a:ext cx="8447616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192618" y="765175"/>
            <a:ext cx="5903383" cy="719138"/>
          </a:xfrm>
          <a:solidFill>
            <a:schemeClr val="bg1"/>
          </a:solidFill>
        </p:spPr>
        <p:txBody>
          <a:bodyPr/>
          <a:lstStyle/>
          <a:p>
            <a:pPr algn="l" eaLnBrk="1" hangingPunct="1"/>
            <a:r>
              <a:rPr lang="en-GB" sz="2800" dirty="0" smtClean="0">
                <a:latin typeface="+mn-lt"/>
              </a:rPr>
              <a:t>Human Super-Connectors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2285" y="5807076"/>
            <a:ext cx="10873316" cy="646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7F7F7F"/>
                </a:solidFill>
              </a:rPr>
              <a:t>Flickr users who commented on Marc_Smith’s photos (more than 4 times)</a:t>
            </a:r>
            <a:endParaRPr lang="en-GB">
              <a:solidFill>
                <a:srgbClr val="7F7F7F"/>
              </a:solidFill>
            </a:endParaRPr>
          </a:p>
          <a:p>
            <a:pPr eaLnBrk="1" hangingPunct="1"/>
            <a:endParaRPr lang="en-GB">
              <a:solidFill>
                <a:srgbClr val="7F7F7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572001" y="1073151"/>
            <a:ext cx="5668433" cy="3076575"/>
          </a:xfrm>
          <a:custGeom>
            <a:avLst/>
            <a:gdLst>
              <a:gd name="connsiteX0" fmla="*/ 237654 w 4251514"/>
              <a:gd name="connsiteY0" fmla="*/ 783312 h 3075249"/>
              <a:gd name="connsiteX1" fmla="*/ 237654 w 4251514"/>
              <a:gd name="connsiteY1" fmla="*/ 783312 h 3075249"/>
              <a:gd name="connsiteX2" fmla="*/ 178278 w 4251514"/>
              <a:gd name="connsiteY2" fmla="*/ 878314 h 3075249"/>
              <a:gd name="connsiteX3" fmla="*/ 107026 w 4251514"/>
              <a:gd name="connsiteY3" fmla="*/ 1020818 h 3075249"/>
              <a:gd name="connsiteX4" fmla="*/ 59525 w 4251514"/>
              <a:gd name="connsiteY4" fmla="*/ 1103945 h 3075249"/>
              <a:gd name="connsiteX5" fmla="*/ 35774 w 4251514"/>
              <a:gd name="connsiteY5" fmla="*/ 1175197 h 3075249"/>
              <a:gd name="connsiteX6" fmla="*/ 148 w 4251514"/>
              <a:gd name="connsiteY6" fmla="*/ 1282075 h 3075249"/>
              <a:gd name="connsiteX7" fmla="*/ 12023 w 4251514"/>
              <a:gd name="connsiteY7" fmla="*/ 1519582 h 3075249"/>
              <a:gd name="connsiteX8" fmla="*/ 47649 w 4251514"/>
              <a:gd name="connsiteY8" fmla="*/ 1590834 h 3075249"/>
              <a:gd name="connsiteX9" fmla="*/ 59525 w 4251514"/>
              <a:gd name="connsiteY9" fmla="*/ 1626460 h 3075249"/>
              <a:gd name="connsiteX10" fmla="*/ 95151 w 4251514"/>
              <a:gd name="connsiteY10" fmla="*/ 1662086 h 3075249"/>
              <a:gd name="connsiteX11" fmla="*/ 213904 w 4251514"/>
              <a:gd name="connsiteY11" fmla="*/ 1733338 h 3075249"/>
              <a:gd name="connsiteX12" fmla="*/ 249530 w 4251514"/>
              <a:gd name="connsiteY12" fmla="*/ 1757088 h 3075249"/>
              <a:gd name="connsiteX13" fmla="*/ 285156 w 4251514"/>
              <a:gd name="connsiteY13" fmla="*/ 1768964 h 3075249"/>
              <a:gd name="connsiteX14" fmla="*/ 320782 w 4251514"/>
              <a:gd name="connsiteY14" fmla="*/ 1792714 h 3075249"/>
              <a:gd name="connsiteX15" fmla="*/ 439535 w 4251514"/>
              <a:gd name="connsiteY15" fmla="*/ 1804590 h 3075249"/>
              <a:gd name="connsiteX16" fmla="*/ 665166 w 4251514"/>
              <a:gd name="connsiteY16" fmla="*/ 1780839 h 3075249"/>
              <a:gd name="connsiteX17" fmla="*/ 783919 w 4251514"/>
              <a:gd name="connsiteY17" fmla="*/ 1757088 h 3075249"/>
              <a:gd name="connsiteX18" fmla="*/ 855171 w 4251514"/>
              <a:gd name="connsiteY18" fmla="*/ 1733338 h 3075249"/>
              <a:gd name="connsiteX19" fmla="*/ 926423 w 4251514"/>
              <a:gd name="connsiteY19" fmla="*/ 1709587 h 3075249"/>
              <a:gd name="connsiteX20" fmla="*/ 997675 w 4251514"/>
              <a:gd name="connsiteY20" fmla="*/ 1685836 h 3075249"/>
              <a:gd name="connsiteX21" fmla="*/ 1104553 w 4251514"/>
              <a:gd name="connsiteY21" fmla="*/ 1626460 h 3075249"/>
              <a:gd name="connsiteX22" fmla="*/ 1247057 w 4251514"/>
              <a:gd name="connsiteY22" fmla="*/ 1614584 h 3075249"/>
              <a:gd name="connsiteX23" fmla="*/ 1389561 w 4251514"/>
              <a:gd name="connsiteY23" fmla="*/ 1626460 h 3075249"/>
              <a:gd name="connsiteX24" fmla="*/ 1472688 w 4251514"/>
              <a:gd name="connsiteY24" fmla="*/ 1650210 h 3075249"/>
              <a:gd name="connsiteX25" fmla="*/ 1579566 w 4251514"/>
              <a:gd name="connsiteY25" fmla="*/ 1697712 h 3075249"/>
              <a:gd name="connsiteX26" fmla="*/ 1674569 w 4251514"/>
              <a:gd name="connsiteY26" fmla="*/ 1757088 h 3075249"/>
              <a:gd name="connsiteX27" fmla="*/ 1757696 w 4251514"/>
              <a:gd name="connsiteY27" fmla="*/ 1804590 h 3075249"/>
              <a:gd name="connsiteX28" fmla="*/ 1888325 w 4251514"/>
              <a:gd name="connsiteY28" fmla="*/ 1911467 h 3075249"/>
              <a:gd name="connsiteX29" fmla="*/ 1935826 w 4251514"/>
              <a:gd name="connsiteY29" fmla="*/ 1935218 h 3075249"/>
              <a:gd name="connsiteX30" fmla="*/ 1983327 w 4251514"/>
              <a:gd name="connsiteY30" fmla="*/ 1970844 h 3075249"/>
              <a:gd name="connsiteX31" fmla="*/ 2018953 w 4251514"/>
              <a:gd name="connsiteY31" fmla="*/ 1994595 h 3075249"/>
              <a:gd name="connsiteX32" fmla="*/ 2066454 w 4251514"/>
              <a:gd name="connsiteY32" fmla="*/ 2065847 h 3075249"/>
              <a:gd name="connsiteX33" fmla="*/ 2102080 w 4251514"/>
              <a:gd name="connsiteY33" fmla="*/ 2113348 h 3075249"/>
              <a:gd name="connsiteX34" fmla="*/ 2161457 w 4251514"/>
              <a:gd name="connsiteY34" fmla="*/ 2208351 h 3075249"/>
              <a:gd name="connsiteX35" fmla="*/ 2173332 w 4251514"/>
              <a:gd name="connsiteY35" fmla="*/ 2255852 h 3075249"/>
              <a:gd name="connsiteX36" fmla="*/ 2220834 w 4251514"/>
              <a:gd name="connsiteY36" fmla="*/ 2362730 h 3075249"/>
              <a:gd name="connsiteX37" fmla="*/ 2268335 w 4251514"/>
              <a:gd name="connsiteY37" fmla="*/ 2433982 h 3075249"/>
              <a:gd name="connsiteX38" fmla="*/ 2292086 w 4251514"/>
              <a:gd name="connsiteY38" fmla="*/ 2517109 h 3075249"/>
              <a:gd name="connsiteX39" fmla="*/ 2351462 w 4251514"/>
              <a:gd name="connsiteY39" fmla="*/ 2588361 h 3075249"/>
              <a:gd name="connsiteX40" fmla="*/ 2410839 w 4251514"/>
              <a:gd name="connsiteY40" fmla="*/ 2718990 h 3075249"/>
              <a:gd name="connsiteX41" fmla="*/ 2434589 w 4251514"/>
              <a:gd name="connsiteY41" fmla="*/ 2754616 h 3075249"/>
              <a:gd name="connsiteX42" fmla="*/ 2458340 w 4251514"/>
              <a:gd name="connsiteY42" fmla="*/ 2802117 h 3075249"/>
              <a:gd name="connsiteX43" fmla="*/ 2493966 w 4251514"/>
              <a:gd name="connsiteY43" fmla="*/ 2825867 h 3075249"/>
              <a:gd name="connsiteX44" fmla="*/ 2553343 w 4251514"/>
              <a:gd name="connsiteY44" fmla="*/ 2908995 h 3075249"/>
              <a:gd name="connsiteX45" fmla="*/ 2695847 w 4251514"/>
              <a:gd name="connsiteY45" fmla="*/ 3003997 h 3075249"/>
              <a:gd name="connsiteX46" fmla="*/ 2755223 w 4251514"/>
              <a:gd name="connsiteY46" fmla="*/ 3039623 h 3075249"/>
              <a:gd name="connsiteX47" fmla="*/ 2790849 w 4251514"/>
              <a:gd name="connsiteY47" fmla="*/ 3051499 h 3075249"/>
              <a:gd name="connsiteX48" fmla="*/ 2897727 w 4251514"/>
              <a:gd name="connsiteY48" fmla="*/ 3075249 h 3075249"/>
              <a:gd name="connsiteX49" fmla="*/ 2957104 w 4251514"/>
              <a:gd name="connsiteY49" fmla="*/ 3063374 h 3075249"/>
              <a:gd name="connsiteX50" fmla="*/ 3028356 w 4251514"/>
              <a:gd name="connsiteY50" fmla="*/ 3051499 h 3075249"/>
              <a:gd name="connsiteX51" fmla="*/ 3075857 w 4251514"/>
              <a:gd name="connsiteY51" fmla="*/ 3027748 h 3075249"/>
              <a:gd name="connsiteX52" fmla="*/ 3111483 w 4251514"/>
              <a:gd name="connsiteY52" fmla="*/ 3015873 h 3075249"/>
              <a:gd name="connsiteX53" fmla="*/ 3218361 w 4251514"/>
              <a:gd name="connsiteY53" fmla="*/ 2992122 h 3075249"/>
              <a:gd name="connsiteX54" fmla="*/ 3253987 w 4251514"/>
              <a:gd name="connsiteY54" fmla="*/ 2980247 h 3075249"/>
              <a:gd name="connsiteX55" fmla="*/ 3337114 w 4251514"/>
              <a:gd name="connsiteY55" fmla="*/ 2920870 h 3075249"/>
              <a:gd name="connsiteX56" fmla="*/ 3396491 w 4251514"/>
              <a:gd name="connsiteY56" fmla="*/ 2885244 h 3075249"/>
              <a:gd name="connsiteX57" fmla="*/ 3467743 w 4251514"/>
              <a:gd name="connsiteY57" fmla="*/ 2861493 h 3075249"/>
              <a:gd name="connsiteX58" fmla="*/ 3645873 w 4251514"/>
              <a:gd name="connsiteY58" fmla="*/ 2730865 h 3075249"/>
              <a:gd name="connsiteX59" fmla="*/ 3717125 w 4251514"/>
              <a:gd name="connsiteY59" fmla="*/ 2659613 h 3075249"/>
              <a:gd name="connsiteX60" fmla="*/ 3824002 w 4251514"/>
              <a:gd name="connsiteY60" fmla="*/ 2600236 h 3075249"/>
              <a:gd name="connsiteX61" fmla="*/ 3871504 w 4251514"/>
              <a:gd name="connsiteY61" fmla="*/ 2528984 h 3075249"/>
              <a:gd name="connsiteX62" fmla="*/ 3919005 w 4251514"/>
              <a:gd name="connsiteY62" fmla="*/ 2445857 h 3075249"/>
              <a:gd name="connsiteX63" fmla="*/ 3954631 w 4251514"/>
              <a:gd name="connsiteY63" fmla="*/ 2386480 h 3075249"/>
              <a:gd name="connsiteX64" fmla="*/ 3978382 w 4251514"/>
              <a:gd name="connsiteY64" fmla="*/ 2327104 h 3075249"/>
              <a:gd name="connsiteX65" fmla="*/ 4014008 w 4251514"/>
              <a:gd name="connsiteY65" fmla="*/ 2255852 h 3075249"/>
              <a:gd name="connsiteX66" fmla="*/ 4049634 w 4251514"/>
              <a:gd name="connsiteY66" fmla="*/ 2172725 h 3075249"/>
              <a:gd name="connsiteX67" fmla="*/ 4109010 w 4251514"/>
              <a:gd name="connsiteY67" fmla="*/ 2053971 h 3075249"/>
              <a:gd name="connsiteX68" fmla="*/ 4132761 w 4251514"/>
              <a:gd name="connsiteY68" fmla="*/ 1970844 h 3075249"/>
              <a:gd name="connsiteX69" fmla="*/ 4180262 w 4251514"/>
              <a:gd name="connsiteY69" fmla="*/ 1816465 h 3075249"/>
              <a:gd name="connsiteX70" fmla="*/ 4192138 w 4251514"/>
              <a:gd name="connsiteY70" fmla="*/ 1757088 h 3075249"/>
              <a:gd name="connsiteX71" fmla="*/ 4215888 w 4251514"/>
              <a:gd name="connsiteY71" fmla="*/ 1721462 h 3075249"/>
              <a:gd name="connsiteX72" fmla="*/ 4239639 w 4251514"/>
              <a:gd name="connsiteY72" fmla="*/ 1673961 h 3075249"/>
              <a:gd name="connsiteX73" fmla="*/ 4251514 w 4251514"/>
              <a:gd name="connsiteY73" fmla="*/ 1567083 h 3075249"/>
              <a:gd name="connsiteX74" fmla="*/ 4239639 w 4251514"/>
              <a:gd name="connsiteY74" fmla="*/ 1531457 h 3075249"/>
              <a:gd name="connsiteX75" fmla="*/ 4204013 w 4251514"/>
              <a:gd name="connsiteY75" fmla="*/ 1460205 h 3075249"/>
              <a:gd name="connsiteX76" fmla="*/ 4192138 w 4251514"/>
              <a:gd name="connsiteY76" fmla="*/ 1424579 h 3075249"/>
              <a:gd name="connsiteX77" fmla="*/ 4180262 w 4251514"/>
              <a:gd name="connsiteY77" fmla="*/ 1377078 h 3075249"/>
              <a:gd name="connsiteX78" fmla="*/ 4156512 w 4251514"/>
              <a:gd name="connsiteY78" fmla="*/ 1341452 h 3075249"/>
              <a:gd name="connsiteX79" fmla="*/ 4073384 w 4251514"/>
              <a:gd name="connsiteY79" fmla="*/ 1151447 h 3075249"/>
              <a:gd name="connsiteX80" fmla="*/ 4025883 w 4251514"/>
              <a:gd name="connsiteY80" fmla="*/ 1092070 h 3075249"/>
              <a:gd name="connsiteX81" fmla="*/ 3990257 w 4251514"/>
              <a:gd name="connsiteY81" fmla="*/ 985192 h 3075249"/>
              <a:gd name="connsiteX82" fmla="*/ 3942756 w 4251514"/>
              <a:gd name="connsiteY82" fmla="*/ 913940 h 3075249"/>
              <a:gd name="connsiteX83" fmla="*/ 3835878 w 4251514"/>
              <a:gd name="connsiteY83" fmla="*/ 712060 h 3075249"/>
              <a:gd name="connsiteX84" fmla="*/ 3800252 w 4251514"/>
              <a:gd name="connsiteY84" fmla="*/ 652683 h 3075249"/>
              <a:gd name="connsiteX85" fmla="*/ 3764626 w 4251514"/>
              <a:gd name="connsiteY85" fmla="*/ 569556 h 3075249"/>
              <a:gd name="connsiteX86" fmla="*/ 3705249 w 4251514"/>
              <a:gd name="connsiteY86" fmla="*/ 438927 h 3075249"/>
              <a:gd name="connsiteX87" fmla="*/ 3693374 w 4251514"/>
              <a:gd name="connsiteY87" fmla="*/ 391426 h 3075249"/>
              <a:gd name="connsiteX88" fmla="*/ 3657748 w 4251514"/>
              <a:gd name="connsiteY88" fmla="*/ 355800 h 3075249"/>
              <a:gd name="connsiteX89" fmla="*/ 3562745 w 4251514"/>
              <a:gd name="connsiteY89" fmla="*/ 248922 h 3075249"/>
              <a:gd name="connsiteX90" fmla="*/ 3550870 w 4251514"/>
              <a:gd name="connsiteY90" fmla="*/ 201421 h 3075249"/>
              <a:gd name="connsiteX91" fmla="*/ 3515244 w 4251514"/>
              <a:gd name="connsiteY91" fmla="*/ 165795 h 3075249"/>
              <a:gd name="connsiteX92" fmla="*/ 3265862 w 4251514"/>
              <a:gd name="connsiteY92" fmla="*/ 130169 h 3075249"/>
              <a:gd name="connsiteX93" fmla="*/ 3147109 w 4251514"/>
              <a:gd name="connsiteY93" fmla="*/ 106418 h 3075249"/>
              <a:gd name="connsiteX94" fmla="*/ 3087732 w 4251514"/>
              <a:gd name="connsiteY94" fmla="*/ 82667 h 3075249"/>
              <a:gd name="connsiteX95" fmla="*/ 2945228 w 4251514"/>
              <a:gd name="connsiteY95" fmla="*/ 58917 h 3075249"/>
              <a:gd name="connsiteX96" fmla="*/ 2897727 w 4251514"/>
              <a:gd name="connsiteY96" fmla="*/ 47041 h 3075249"/>
              <a:gd name="connsiteX97" fmla="*/ 2862101 w 4251514"/>
              <a:gd name="connsiteY97" fmla="*/ 23291 h 3075249"/>
              <a:gd name="connsiteX98" fmla="*/ 2351462 w 4251514"/>
              <a:gd name="connsiteY98" fmla="*/ 47041 h 3075249"/>
              <a:gd name="connsiteX99" fmla="*/ 2244584 w 4251514"/>
              <a:gd name="connsiteY99" fmla="*/ 106418 h 3075249"/>
              <a:gd name="connsiteX100" fmla="*/ 2185208 w 4251514"/>
              <a:gd name="connsiteY100" fmla="*/ 118293 h 3075249"/>
              <a:gd name="connsiteX101" fmla="*/ 1532065 w 4251514"/>
              <a:gd name="connsiteY101" fmla="*/ 118293 h 3075249"/>
              <a:gd name="connsiteX102" fmla="*/ 1318309 w 4251514"/>
              <a:gd name="connsiteY102" fmla="*/ 130169 h 3075249"/>
              <a:gd name="connsiteX103" fmla="*/ 1258932 w 4251514"/>
              <a:gd name="connsiteY103" fmla="*/ 142044 h 3075249"/>
              <a:gd name="connsiteX104" fmla="*/ 1175805 w 4251514"/>
              <a:gd name="connsiteY104" fmla="*/ 165795 h 3075249"/>
              <a:gd name="connsiteX105" fmla="*/ 962049 w 4251514"/>
              <a:gd name="connsiteY105" fmla="*/ 189545 h 3075249"/>
              <a:gd name="connsiteX106" fmla="*/ 855171 w 4251514"/>
              <a:gd name="connsiteY106" fmla="*/ 225171 h 3075249"/>
              <a:gd name="connsiteX107" fmla="*/ 819545 w 4251514"/>
              <a:gd name="connsiteY107" fmla="*/ 260797 h 3075249"/>
              <a:gd name="connsiteX108" fmla="*/ 772044 w 4251514"/>
              <a:gd name="connsiteY108" fmla="*/ 272673 h 3075249"/>
              <a:gd name="connsiteX109" fmla="*/ 677041 w 4251514"/>
              <a:gd name="connsiteY109" fmla="*/ 343925 h 3075249"/>
              <a:gd name="connsiteX110" fmla="*/ 629540 w 4251514"/>
              <a:gd name="connsiteY110" fmla="*/ 391426 h 3075249"/>
              <a:gd name="connsiteX111" fmla="*/ 558288 w 4251514"/>
              <a:gd name="connsiteY111" fmla="*/ 450803 h 3075249"/>
              <a:gd name="connsiteX112" fmla="*/ 534538 w 4251514"/>
              <a:gd name="connsiteY112" fmla="*/ 486428 h 3075249"/>
              <a:gd name="connsiteX113" fmla="*/ 463286 w 4251514"/>
              <a:gd name="connsiteY113" fmla="*/ 557680 h 3075249"/>
              <a:gd name="connsiteX114" fmla="*/ 439535 w 4251514"/>
              <a:gd name="connsiteY114" fmla="*/ 593306 h 3075249"/>
              <a:gd name="connsiteX115" fmla="*/ 368283 w 4251514"/>
              <a:gd name="connsiteY115" fmla="*/ 652683 h 3075249"/>
              <a:gd name="connsiteX116" fmla="*/ 285156 w 4251514"/>
              <a:gd name="connsiteY116" fmla="*/ 735810 h 3075249"/>
              <a:gd name="connsiteX117" fmla="*/ 237654 w 4251514"/>
              <a:gd name="connsiteY117" fmla="*/ 783312 h 307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4251514" h="3075249">
                <a:moveTo>
                  <a:pt x="237654" y="783312"/>
                </a:moveTo>
                <a:lnTo>
                  <a:pt x="237654" y="783312"/>
                </a:lnTo>
                <a:cubicBezTo>
                  <a:pt x="217862" y="814979"/>
                  <a:pt x="196275" y="845593"/>
                  <a:pt x="178278" y="878314"/>
                </a:cubicBezTo>
                <a:cubicBezTo>
                  <a:pt x="152684" y="924848"/>
                  <a:pt x="136485" y="976630"/>
                  <a:pt x="107026" y="1020818"/>
                </a:cubicBezTo>
                <a:cubicBezTo>
                  <a:pt x="85601" y="1052955"/>
                  <a:pt x="74593" y="1066275"/>
                  <a:pt x="59525" y="1103945"/>
                </a:cubicBezTo>
                <a:cubicBezTo>
                  <a:pt x="50227" y="1127190"/>
                  <a:pt x="44330" y="1151669"/>
                  <a:pt x="35774" y="1175197"/>
                </a:cubicBezTo>
                <a:cubicBezTo>
                  <a:pt x="0" y="1273575"/>
                  <a:pt x="21757" y="1195635"/>
                  <a:pt x="148" y="1282075"/>
                </a:cubicBezTo>
                <a:cubicBezTo>
                  <a:pt x="4106" y="1361244"/>
                  <a:pt x="5156" y="1440612"/>
                  <a:pt x="12023" y="1519582"/>
                </a:cubicBezTo>
                <a:cubicBezTo>
                  <a:pt x="15165" y="1555711"/>
                  <a:pt x="32060" y="1559656"/>
                  <a:pt x="47649" y="1590834"/>
                </a:cubicBezTo>
                <a:cubicBezTo>
                  <a:pt x="53247" y="1602030"/>
                  <a:pt x="52581" y="1616045"/>
                  <a:pt x="59525" y="1626460"/>
                </a:cubicBezTo>
                <a:cubicBezTo>
                  <a:pt x="68841" y="1640434"/>
                  <a:pt x="81894" y="1651775"/>
                  <a:pt x="95151" y="1662086"/>
                </a:cubicBezTo>
                <a:cubicBezTo>
                  <a:pt x="175593" y="1724652"/>
                  <a:pt x="144306" y="1693568"/>
                  <a:pt x="213904" y="1733338"/>
                </a:cubicBezTo>
                <a:cubicBezTo>
                  <a:pt x="226296" y="1740419"/>
                  <a:pt x="236765" y="1750705"/>
                  <a:pt x="249530" y="1757088"/>
                </a:cubicBezTo>
                <a:cubicBezTo>
                  <a:pt x="260726" y="1762686"/>
                  <a:pt x="273960" y="1763366"/>
                  <a:pt x="285156" y="1768964"/>
                </a:cubicBezTo>
                <a:cubicBezTo>
                  <a:pt x="297921" y="1775347"/>
                  <a:pt x="306875" y="1789505"/>
                  <a:pt x="320782" y="1792714"/>
                </a:cubicBezTo>
                <a:cubicBezTo>
                  <a:pt x="359545" y="1801659"/>
                  <a:pt x="399951" y="1800631"/>
                  <a:pt x="439535" y="1804590"/>
                </a:cubicBezTo>
                <a:lnTo>
                  <a:pt x="665166" y="1780839"/>
                </a:lnTo>
                <a:cubicBezTo>
                  <a:pt x="700843" y="1776558"/>
                  <a:pt x="748085" y="1767838"/>
                  <a:pt x="783919" y="1757088"/>
                </a:cubicBezTo>
                <a:cubicBezTo>
                  <a:pt x="807898" y="1749894"/>
                  <a:pt x="831420" y="1741255"/>
                  <a:pt x="855171" y="1733338"/>
                </a:cubicBezTo>
                <a:lnTo>
                  <a:pt x="926423" y="1709587"/>
                </a:lnTo>
                <a:cubicBezTo>
                  <a:pt x="926428" y="1709585"/>
                  <a:pt x="997671" y="1685839"/>
                  <a:pt x="997675" y="1685836"/>
                </a:cubicBezTo>
                <a:cubicBezTo>
                  <a:pt x="1025723" y="1667138"/>
                  <a:pt x="1065361" y="1631686"/>
                  <a:pt x="1104553" y="1626460"/>
                </a:cubicBezTo>
                <a:cubicBezTo>
                  <a:pt x="1151801" y="1620160"/>
                  <a:pt x="1199556" y="1618543"/>
                  <a:pt x="1247057" y="1614584"/>
                </a:cubicBezTo>
                <a:cubicBezTo>
                  <a:pt x="1294558" y="1618543"/>
                  <a:pt x="1342263" y="1620548"/>
                  <a:pt x="1389561" y="1626460"/>
                </a:cubicBezTo>
                <a:cubicBezTo>
                  <a:pt x="1413419" y="1629442"/>
                  <a:pt x="1449026" y="1642323"/>
                  <a:pt x="1472688" y="1650210"/>
                </a:cubicBezTo>
                <a:cubicBezTo>
                  <a:pt x="1529145" y="1687848"/>
                  <a:pt x="1494774" y="1669448"/>
                  <a:pt x="1579566" y="1697712"/>
                </a:cubicBezTo>
                <a:cubicBezTo>
                  <a:pt x="1601730" y="1705100"/>
                  <a:pt x="1650316" y="1742536"/>
                  <a:pt x="1674569" y="1757088"/>
                </a:cubicBezTo>
                <a:cubicBezTo>
                  <a:pt x="1701935" y="1773508"/>
                  <a:pt x="1731824" y="1785905"/>
                  <a:pt x="1757696" y="1804590"/>
                </a:cubicBezTo>
                <a:cubicBezTo>
                  <a:pt x="1803305" y="1837530"/>
                  <a:pt x="1844782" y="1875841"/>
                  <a:pt x="1888325" y="1911467"/>
                </a:cubicBezTo>
                <a:cubicBezTo>
                  <a:pt x="1902026" y="1922677"/>
                  <a:pt x="1920814" y="1925836"/>
                  <a:pt x="1935826" y="1935218"/>
                </a:cubicBezTo>
                <a:cubicBezTo>
                  <a:pt x="1952610" y="1945708"/>
                  <a:pt x="1967222" y="1959340"/>
                  <a:pt x="1983327" y="1970844"/>
                </a:cubicBezTo>
                <a:cubicBezTo>
                  <a:pt x="1994941" y="1979140"/>
                  <a:pt x="2007078" y="1986678"/>
                  <a:pt x="2018953" y="1994595"/>
                </a:cubicBezTo>
                <a:cubicBezTo>
                  <a:pt x="2034787" y="2018346"/>
                  <a:pt x="2050085" y="2042462"/>
                  <a:pt x="2066454" y="2065847"/>
                </a:cubicBezTo>
                <a:cubicBezTo>
                  <a:pt x="2077804" y="2082061"/>
                  <a:pt x="2092468" y="2096047"/>
                  <a:pt x="2102080" y="2113348"/>
                </a:cubicBezTo>
                <a:cubicBezTo>
                  <a:pt x="2158308" y="2214558"/>
                  <a:pt x="2090085" y="2136979"/>
                  <a:pt x="2161457" y="2208351"/>
                </a:cubicBezTo>
                <a:cubicBezTo>
                  <a:pt x="2165415" y="2224185"/>
                  <a:pt x="2168171" y="2240369"/>
                  <a:pt x="2173332" y="2255852"/>
                </a:cubicBezTo>
                <a:cubicBezTo>
                  <a:pt x="2182265" y="2282650"/>
                  <a:pt x="2205316" y="2336867"/>
                  <a:pt x="2220834" y="2362730"/>
                </a:cubicBezTo>
                <a:cubicBezTo>
                  <a:pt x="2235520" y="2387207"/>
                  <a:pt x="2268335" y="2433982"/>
                  <a:pt x="2268335" y="2433982"/>
                </a:cubicBezTo>
                <a:cubicBezTo>
                  <a:pt x="2272141" y="2449208"/>
                  <a:pt x="2283566" y="2500068"/>
                  <a:pt x="2292086" y="2517109"/>
                </a:cubicBezTo>
                <a:cubicBezTo>
                  <a:pt x="2308620" y="2550177"/>
                  <a:pt x="2325197" y="2562096"/>
                  <a:pt x="2351462" y="2588361"/>
                </a:cubicBezTo>
                <a:cubicBezTo>
                  <a:pt x="2374535" y="2657575"/>
                  <a:pt x="2357740" y="2612791"/>
                  <a:pt x="2410839" y="2718990"/>
                </a:cubicBezTo>
                <a:cubicBezTo>
                  <a:pt x="2417222" y="2731756"/>
                  <a:pt x="2427508" y="2742224"/>
                  <a:pt x="2434589" y="2754616"/>
                </a:cubicBezTo>
                <a:cubicBezTo>
                  <a:pt x="2443372" y="2769986"/>
                  <a:pt x="2447007" y="2788518"/>
                  <a:pt x="2458340" y="2802117"/>
                </a:cubicBezTo>
                <a:cubicBezTo>
                  <a:pt x="2467477" y="2813081"/>
                  <a:pt x="2482091" y="2817950"/>
                  <a:pt x="2493966" y="2825867"/>
                </a:cubicBezTo>
                <a:cubicBezTo>
                  <a:pt x="2505817" y="2843643"/>
                  <a:pt x="2540882" y="2897666"/>
                  <a:pt x="2553343" y="2908995"/>
                </a:cubicBezTo>
                <a:cubicBezTo>
                  <a:pt x="2642523" y="2990068"/>
                  <a:pt x="2621877" y="2962903"/>
                  <a:pt x="2695847" y="3003997"/>
                </a:cubicBezTo>
                <a:cubicBezTo>
                  <a:pt x="2716024" y="3015206"/>
                  <a:pt x="2734579" y="3029301"/>
                  <a:pt x="2755223" y="3039623"/>
                </a:cubicBezTo>
                <a:cubicBezTo>
                  <a:pt x="2766419" y="3045221"/>
                  <a:pt x="2778813" y="3048060"/>
                  <a:pt x="2790849" y="3051499"/>
                </a:cubicBezTo>
                <a:cubicBezTo>
                  <a:pt x="2829973" y="3062677"/>
                  <a:pt x="2856923" y="3067088"/>
                  <a:pt x="2897727" y="3075249"/>
                </a:cubicBezTo>
                <a:lnTo>
                  <a:pt x="2957104" y="3063374"/>
                </a:lnTo>
                <a:cubicBezTo>
                  <a:pt x="2980794" y="3059067"/>
                  <a:pt x="3005293" y="3058418"/>
                  <a:pt x="3028356" y="3051499"/>
                </a:cubicBezTo>
                <a:cubicBezTo>
                  <a:pt x="3045312" y="3046412"/>
                  <a:pt x="3059586" y="3034721"/>
                  <a:pt x="3075857" y="3027748"/>
                </a:cubicBezTo>
                <a:cubicBezTo>
                  <a:pt x="3087363" y="3022817"/>
                  <a:pt x="3099447" y="3019312"/>
                  <a:pt x="3111483" y="3015873"/>
                </a:cubicBezTo>
                <a:cubicBezTo>
                  <a:pt x="3196829" y="2991488"/>
                  <a:pt x="3120394" y="3016613"/>
                  <a:pt x="3218361" y="2992122"/>
                </a:cubicBezTo>
                <a:cubicBezTo>
                  <a:pt x="3230505" y="2989086"/>
                  <a:pt x="3242112" y="2984205"/>
                  <a:pt x="3253987" y="2980247"/>
                </a:cubicBezTo>
                <a:cubicBezTo>
                  <a:pt x="3288822" y="2954121"/>
                  <a:pt x="3302387" y="2942574"/>
                  <a:pt x="3337114" y="2920870"/>
                </a:cubicBezTo>
                <a:cubicBezTo>
                  <a:pt x="3356687" y="2908637"/>
                  <a:pt x="3375478" y="2894795"/>
                  <a:pt x="3396491" y="2885244"/>
                </a:cubicBezTo>
                <a:cubicBezTo>
                  <a:pt x="3419282" y="2874884"/>
                  <a:pt x="3443992" y="2869410"/>
                  <a:pt x="3467743" y="2861493"/>
                </a:cubicBezTo>
                <a:lnTo>
                  <a:pt x="3645873" y="2730865"/>
                </a:lnTo>
                <a:cubicBezTo>
                  <a:pt x="3672959" y="2711002"/>
                  <a:pt x="3689961" y="2679369"/>
                  <a:pt x="3717125" y="2659613"/>
                </a:cubicBezTo>
                <a:cubicBezTo>
                  <a:pt x="3793304" y="2604210"/>
                  <a:pt x="3760909" y="2671215"/>
                  <a:pt x="3824002" y="2600236"/>
                </a:cubicBezTo>
                <a:cubicBezTo>
                  <a:pt x="3842966" y="2578901"/>
                  <a:pt x="3855670" y="2552735"/>
                  <a:pt x="3871504" y="2528984"/>
                </a:cubicBezTo>
                <a:cubicBezTo>
                  <a:pt x="3921263" y="2454345"/>
                  <a:pt x="3868790" y="2536243"/>
                  <a:pt x="3919005" y="2445857"/>
                </a:cubicBezTo>
                <a:cubicBezTo>
                  <a:pt x="3930214" y="2425680"/>
                  <a:pt x="3944309" y="2407125"/>
                  <a:pt x="3954631" y="2386480"/>
                </a:cubicBezTo>
                <a:cubicBezTo>
                  <a:pt x="3964164" y="2367414"/>
                  <a:pt x="3969561" y="2346510"/>
                  <a:pt x="3978382" y="2327104"/>
                </a:cubicBezTo>
                <a:cubicBezTo>
                  <a:pt x="3989370" y="2302930"/>
                  <a:pt x="4002880" y="2279962"/>
                  <a:pt x="4014008" y="2255852"/>
                </a:cubicBezTo>
                <a:cubicBezTo>
                  <a:pt x="4026641" y="2228480"/>
                  <a:pt x="4036152" y="2199689"/>
                  <a:pt x="4049634" y="2172725"/>
                </a:cubicBezTo>
                <a:cubicBezTo>
                  <a:pt x="4094261" y="2083470"/>
                  <a:pt x="4078504" y="2145491"/>
                  <a:pt x="4109010" y="2053971"/>
                </a:cubicBezTo>
                <a:cubicBezTo>
                  <a:pt x="4118123" y="2026632"/>
                  <a:pt x="4124286" y="1998387"/>
                  <a:pt x="4132761" y="1970844"/>
                </a:cubicBezTo>
                <a:cubicBezTo>
                  <a:pt x="4158844" y="1886075"/>
                  <a:pt x="4157440" y="1907754"/>
                  <a:pt x="4180262" y="1816465"/>
                </a:cubicBezTo>
                <a:cubicBezTo>
                  <a:pt x="4185157" y="1796883"/>
                  <a:pt x="4185051" y="1775987"/>
                  <a:pt x="4192138" y="1757088"/>
                </a:cubicBezTo>
                <a:cubicBezTo>
                  <a:pt x="4197149" y="1743724"/>
                  <a:pt x="4208807" y="1733854"/>
                  <a:pt x="4215888" y="1721462"/>
                </a:cubicBezTo>
                <a:cubicBezTo>
                  <a:pt x="4224671" y="1706092"/>
                  <a:pt x="4231722" y="1689795"/>
                  <a:pt x="4239639" y="1673961"/>
                </a:cubicBezTo>
                <a:cubicBezTo>
                  <a:pt x="4243597" y="1638335"/>
                  <a:pt x="4251514" y="1602928"/>
                  <a:pt x="4251514" y="1567083"/>
                </a:cubicBezTo>
                <a:cubicBezTo>
                  <a:pt x="4251514" y="1554565"/>
                  <a:pt x="4244723" y="1542896"/>
                  <a:pt x="4239639" y="1531457"/>
                </a:cubicBezTo>
                <a:cubicBezTo>
                  <a:pt x="4228854" y="1507192"/>
                  <a:pt x="4214798" y="1484470"/>
                  <a:pt x="4204013" y="1460205"/>
                </a:cubicBezTo>
                <a:cubicBezTo>
                  <a:pt x="4198929" y="1448766"/>
                  <a:pt x="4195577" y="1436615"/>
                  <a:pt x="4192138" y="1424579"/>
                </a:cubicBezTo>
                <a:cubicBezTo>
                  <a:pt x="4187654" y="1408886"/>
                  <a:pt x="4186691" y="1392079"/>
                  <a:pt x="4180262" y="1377078"/>
                </a:cubicBezTo>
                <a:cubicBezTo>
                  <a:pt x="4174640" y="1363960"/>
                  <a:pt x="4162493" y="1354411"/>
                  <a:pt x="4156512" y="1341452"/>
                </a:cubicBezTo>
                <a:cubicBezTo>
                  <a:pt x="4130251" y="1284553"/>
                  <a:pt x="4108704" y="1206950"/>
                  <a:pt x="4073384" y="1151447"/>
                </a:cubicBezTo>
                <a:cubicBezTo>
                  <a:pt x="4059776" y="1130063"/>
                  <a:pt x="4041717" y="1111862"/>
                  <a:pt x="4025883" y="1092070"/>
                </a:cubicBezTo>
                <a:cubicBezTo>
                  <a:pt x="4014008" y="1056444"/>
                  <a:pt x="4006138" y="1019222"/>
                  <a:pt x="3990257" y="985192"/>
                </a:cubicBezTo>
                <a:cubicBezTo>
                  <a:pt x="3978186" y="959325"/>
                  <a:pt x="3957442" y="938417"/>
                  <a:pt x="3942756" y="913940"/>
                </a:cubicBezTo>
                <a:cubicBezTo>
                  <a:pt x="3863038" y="781077"/>
                  <a:pt x="3904338" y="839201"/>
                  <a:pt x="3835878" y="712060"/>
                </a:cubicBezTo>
                <a:cubicBezTo>
                  <a:pt x="3824935" y="691737"/>
                  <a:pt x="3810574" y="673328"/>
                  <a:pt x="3800252" y="652683"/>
                </a:cubicBezTo>
                <a:cubicBezTo>
                  <a:pt x="3786770" y="625719"/>
                  <a:pt x="3777259" y="596928"/>
                  <a:pt x="3764626" y="569556"/>
                </a:cubicBezTo>
                <a:cubicBezTo>
                  <a:pt x="3735559" y="506577"/>
                  <a:pt x="3725944" y="501011"/>
                  <a:pt x="3705249" y="438927"/>
                </a:cubicBezTo>
                <a:cubicBezTo>
                  <a:pt x="3700088" y="423444"/>
                  <a:pt x="3701471" y="405597"/>
                  <a:pt x="3693374" y="391426"/>
                </a:cubicBezTo>
                <a:cubicBezTo>
                  <a:pt x="3685042" y="376844"/>
                  <a:pt x="3668807" y="368439"/>
                  <a:pt x="3657748" y="355800"/>
                </a:cubicBezTo>
                <a:cubicBezTo>
                  <a:pt x="3550148" y="232828"/>
                  <a:pt x="3668906" y="355081"/>
                  <a:pt x="3562745" y="248922"/>
                </a:cubicBezTo>
                <a:cubicBezTo>
                  <a:pt x="3558787" y="233088"/>
                  <a:pt x="3558967" y="215592"/>
                  <a:pt x="3550870" y="201421"/>
                </a:cubicBezTo>
                <a:cubicBezTo>
                  <a:pt x="3542538" y="186839"/>
                  <a:pt x="3530533" y="172745"/>
                  <a:pt x="3515244" y="165795"/>
                </a:cubicBezTo>
                <a:cubicBezTo>
                  <a:pt x="3448751" y="135571"/>
                  <a:pt x="3328541" y="134990"/>
                  <a:pt x="3265862" y="130169"/>
                </a:cubicBezTo>
                <a:cubicBezTo>
                  <a:pt x="3226278" y="122252"/>
                  <a:pt x="3184590" y="121411"/>
                  <a:pt x="3147109" y="106418"/>
                </a:cubicBezTo>
                <a:cubicBezTo>
                  <a:pt x="3127317" y="98501"/>
                  <a:pt x="3108150" y="88792"/>
                  <a:pt x="3087732" y="82667"/>
                </a:cubicBezTo>
                <a:cubicBezTo>
                  <a:pt x="3049862" y="71306"/>
                  <a:pt x="2980450" y="65321"/>
                  <a:pt x="2945228" y="58917"/>
                </a:cubicBezTo>
                <a:cubicBezTo>
                  <a:pt x="2929170" y="55997"/>
                  <a:pt x="2913561" y="51000"/>
                  <a:pt x="2897727" y="47041"/>
                </a:cubicBezTo>
                <a:cubicBezTo>
                  <a:pt x="2885852" y="39124"/>
                  <a:pt x="2876369" y="23631"/>
                  <a:pt x="2862101" y="23291"/>
                </a:cubicBezTo>
                <a:cubicBezTo>
                  <a:pt x="2469237" y="13937"/>
                  <a:pt x="2539631" y="0"/>
                  <a:pt x="2351462" y="47041"/>
                </a:cubicBezTo>
                <a:cubicBezTo>
                  <a:pt x="2332436" y="58457"/>
                  <a:pt x="2270140" y="97899"/>
                  <a:pt x="2244584" y="106418"/>
                </a:cubicBezTo>
                <a:cubicBezTo>
                  <a:pt x="2225436" y="112801"/>
                  <a:pt x="2205000" y="114335"/>
                  <a:pt x="2185208" y="118293"/>
                </a:cubicBezTo>
                <a:cubicBezTo>
                  <a:pt x="1976634" y="257345"/>
                  <a:pt x="2186275" y="127639"/>
                  <a:pt x="1532065" y="118293"/>
                </a:cubicBezTo>
                <a:cubicBezTo>
                  <a:pt x="1460710" y="117274"/>
                  <a:pt x="1389561" y="126210"/>
                  <a:pt x="1318309" y="130169"/>
                </a:cubicBezTo>
                <a:cubicBezTo>
                  <a:pt x="1298517" y="134127"/>
                  <a:pt x="1278514" y="137149"/>
                  <a:pt x="1258932" y="142044"/>
                </a:cubicBezTo>
                <a:cubicBezTo>
                  <a:pt x="1230975" y="149033"/>
                  <a:pt x="1204261" y="161242"/>
                  <a:pt x="1175805" y="165795"/>
                </a:cubicBezTo>
                <a:cubicBezTo>
                  <a:pt x="1105015" y="177121"/>
                  <a:pt x="962049" y="189545"/>
                  <a:pt x="962049" y="189545"/>
                </a:cubicBezTo>
                <a:lnTo>
                  <a:pt x="855171" y="225171"/>
                </a:lnTo>
                <a:cubicBezTo>
                  <a:pt x="839239" y="230482"/>
                  <a:pt x="834126" y="252465"/>
                  <a:pt x="819545" y="260797"/>
                </a:cubicBezTo>
                <a:cubicBezTo>
                  <a:pt x="805374" y="268895"/>
                  <a:pt x="787878" y="268714"/>
                  <a:pt x="772044" y="272673"/>
                </a:cubicBezTo>
                <a:cubicBezTo>
                  <a:pt x="740376" y="296424"/>
                  <a:pt x="705031" y="315935"/>
                  <a:pt x="677041" y="343925"/>
                </a:cubicBezTo>
                <a:cubicBezTo>
                  <a:pt x="661207" y="359759"/>
                  <a:pt x="646541" y="376853"/>
                  <a:pt x="629540" y="391426"/>
                </a:cubicBezTo>
                <a:cubicBezTo>
                  <a:pt x="575050" y="438132"/>
                  <a:pt x="609761" y="389036"/>
                  <a:pt x="558288" y="450803"/>
                </a:cubicBezTo>
                <a:cubicBezTo>
                  <a:pt x="549151" y="461767"/>
                  <a:pt x="544020" y="475761"/>
                  <a:pt x="534538" y="486428"/>
                </a:cubicBezTo>
                <a:cubicBezTo>
                  <a:pt x="512223" y="511532"/>
                  <a:pt x="487037" y="533929"/>
                  <a:pt x="463286" y="557680"/>
                </a:cubicBezTo>
                <a:cubicBezTo>
                  <a:pt x="453194" y="567772"/>
                  <a:pt x="448672" y="582342"/>
                  <a:pt x="439535" y="593306"/>
                </a:cubicBezTo>
                <a:cubicBezTo>
                  <a:pt x="410961" y="627594"/>
                  <a:pt x="403313" y="629330"/>
                  <a:pt x="368283" y="652683"/>
                </a:cubicBezTo>
                <a:cubicBezTo>
                  <a:pt x="313838" y="734350"/>
                  <a:pt x="347862" y="714909"/>
                  <a:pt x="285156" y="735810"/>
                </a:cubicBezTo>
                <a:cubicBezTo>
                  <a:pt x="255194" y="780752"/>
                  <a:pt x="245571" y="775395"/>
                  <a:pt x="237654" y="783312"/>
                </a:cubicBezTo>
                <a:close/>
              </a:path>
            </a:pathLst>
          </a:custGeom>
          <a:solidFill>
            <a:srgbClr val="DBEEF4">
              <a:alpha val="32941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5994400" y="1905000"/>
            <a:ext cx="1219200" cy="91440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179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1" descr="vegas_degree-below45_edgeWeight2_size-degree_color-BetweenessCentrality-gray-orange_phot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1066800"/>
            <a:ext cx="108966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t="12672" r="6555" b="9447"/>
          <a:stretch>
            <a:fillRect/>
          </a:stretch>
        </p:blipFill>
        <p:spPr bwMode="auto">
          <a:xfrm>
            <a:off x="9855200" y="2133600"/>
            <a:ext cx="2015067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FlickrTaggedPhot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685800"/>
            <a:ext cx="3071284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figure13-7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018" y="763588"/>
            <a:ext cx="192193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75243" y="200025"/>
            <a:ext cx="10515600" cy="1325563"/>
          </a:xfrm>
        </p:spPr>
        <p:txBody>
          <a:bodyPr/>
          <a:lstStyle/>
          <a:p>
            <a:pPr eaLnBrk="1" hangingPunct="1"/>
            <a:r>
              <a:rPr lang="en-GB" dirty="0" smtClean="0"/>
              <a:t>Flickr – Network Analysis</a:t>
            </a:r>
          </a:p>
        </p:txBody>
      </p:sp>
    </p:spTree>
    <p:extLst>
      <p:ext uri="{BB962C8B-B14F-4D97-AF65-F5344CB8AC3E}">
        <p14:creationId xmlns:p14="http://schemas.microsoft.com/office/powerpoint/2010/main" val="19849597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 Most Popular Websites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667639"/>
              </p:ext>
            </p:extLst>
          </p:nvPr>
        </p:nvGraphicFramePr>
        <p:xfrm>
          <a:off x="904095" y="1791758"/>
          <a:ext cx="7047942" cy="4351339"/>
        </p:xfrm>
        <a:graphic>
          <a:graphicData uri="http://schemas.openxmlformats.org/drawingml/2006/table">
            <a:tbl>
              <a:tblPr/>
              <a:tblGrid>
                <a:gridCol w="1174657"/>
                <a:gridCol w="1174657"/>
                <a:gridCol w="1174657"/>
                <a:gridCol w="1174657"/>
                <a:gridCol w="1174657"/>
                <a:gridCol w="1174657"/>
              </a:tblGrid>
              <a:tr h="98058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Site</a:t>
                      </a:r>
                    </a:p>
                  </a:txBody>
                  <a:tcPr marL="61286" marR="134064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</a:rPr>
                        <a:t>Domain</a:t>
                      </a:r>
                    </a:p>
                  </a:txBody>
                  <a:tcPr marL="61286" marR="134064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u="none" strike="noStrike" dirty="0">
                          <a:solidFill>
                            <a:srgbClr val="0B0080"/>
                          </a:solidFill>
                          <a:effectLst/>
                          <a:hlinkClick r:id="rId2" tooltip="Alexa Internet"/>
                        </a:rPr>
                        <a:t>Alexa</a:t>
                      </a:r>
                      <a:r>
                        <a:rPr lang="en-US" sz="1200" dirty="0">
                          <a:effectLst/>
                        </a:rPr>
                        <a:t> traffic rank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(May 2013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</a:endParaRPr>
                    </a:p>
                  </a:txBody>
                  <a:tcPr marL="61286" marR="134064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Linking root domains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(May 2013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</a:endParaRPr>
                    </a:p>
                  </a:txBody>
                  <a:tcPr marL="61286" marR="134064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Google Display Network Ad Planner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(July 2011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en-US" sz="1200" dirty="0">
                        <a:effectLst/>
                      </a:endParaRPr>
                    </a:p>
                  </a:txBody>
                  <a:tcPr marL="61286" marR="134064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Type</a:t>
                      </a:r>
                    </a:p>
                  </a:txBody>
                  <a:tcPr marL="61286" marR="134064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29005">
                <a:tc>
                  <a:txBody>
                    <a:bodyPr/>
                    <a:lstStyle/>
                    <a:p>
                      <a:r>
                        <a:rPr lang="en-US" sz="1200" u="none" strike="noStrike" dirty="0">
                          <a:solidFill>
                            <a:srgbClr val="0B0080"/>
                          </a:solidFill>
                          <a:effectLst/>
                          <a:hlinkClick r:id="rId3" tooltip="Facebook"/>
                        </a:rPr>
                        <a:t>Facebook</a:t>
                      </a:r>
                      <a:endParaRPr lang="en-US" sz="1200" dirty="0">
                        <a:effectLst/>
                      </a:endParaRP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facebook.com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1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8,190,877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1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Social Networking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5146">
                <a:tc>
                  <a:txBody>
                    <a:bodyPr/>
                    <a:lstStyle/>
                    <a:p>
                      <a:r>
                        <a:rPr lang="en-US" sz="1200" u="none" strike="noStrike">
                          <a:solidFill>
                            <a:srgbClr val="0B0080"/>
                          </a:solidFill>
                          <a:effectLst/>
                          <a:hlinkClick r:id="rId4" tooltip="Google"/>
                        </a:rPr>
                        <a:t>Google</a:t>
                      </a:r>
                      <a:endParaRPr lang="en-US" sz="1200">
                        <a:effectLst/>
                      </a:endParaRP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google.com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2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4,533,883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baseline="30000" dirty="0" smtClean="0">
                          <a:solidFill>
                            <a:srgbClr val="0B0080"/>
                          </a:solidFill>
                          <a:effectLst/>
                        </a:rPr>
                        <a:t>NA</a:t>
                      </a:r>
                      <a:endParaRPr lang="en-US" sz="1200" dirty="0">
                        <a:effectLst/>
                      </a:endParaRP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Search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5146">
                <a:tc>
                  <a:txBody>
                    <a:bodyPr/>
                    <a:lstStyle/>
                    <a:p>
                      <a:r>
                        <a:rPr lang="en-US" sz="1200" u="none" strike="noStrike">
                          <a:solidFill>
                            <a:srgbClr val="0B0080"/>
                          </a:solidFill>
                          <a:effectLst/>
                          <a:hlinkClick r:id="rId5" tooltip="YouTube"/>
                        </a:rPr>
                        <a:t>YouTube</a:t>
                      </a:r>
                      <a:endParaRPr lang="en-US" sz="1200">
                        <a:effectLst/>
                      </a:endParaRP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youtube.com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3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3,637,788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2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Video-Sharing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5146">
                <a:tc>
                  <a:txBody>
                    <a:bodyPr/>
                    <a:lstStyle/>
                    <a:p>
                      <a:r>
                        <a:rPr lang="en-US" sz="1200" u="none" strike="noStrike">
                          <a:solidFill>
                            <a:srgbClr val="0B0080"/>
                          </a:solidFill>
                          <a:effectLst/>
                          <a:hlinkClick r:id="rId6" tooltip="Yahoo!"/>
                        </a:rPr>
                        <a:t>Yahoo!</a:t>
                      </a:r>
                      <a:endParaRPr lang="en-US" sz="1200">
                        <a:effectLst/>
                      </a:endParaRP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yahoo.com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4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1,888,093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3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Search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5146">
                <a:tc>
                  <a:txBody>
                    <a:bodyPr/>
                    <a:lstStyle/>
                    <a:p>
                      <a:r>
                        <a:rPr lang="en-US" sz="1200" u="none" strike="noStrike">
                          <a:solidFill>
                            <a:srgbClr val="0B0080"/>
                          </a:solidFill>
                          <a:effectLst/>
                          <a:hlinkClick r:id="rId7" tooltip="Baidu"/>
                        </a:rPr>
                        <a:t>Baidu</a:t>
                      </a:r>
                      <a:endParaRPr lang="en-US" sz="1200">
                        <a:effectLst/>
                      </a:endParaRP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baidu.com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5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325,710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8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Search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5146">
                <a:tc>
                  <a:txBody>
                    <a:bodyPr/>
                    <a:lstStyle/>
                    <a:p>
                      <a:r>
                        <a:rPr lang="en-US" sz="1200" u="none" strike="noStrike">
                          <a:solidFill>
                            <a:srgbClr val="0B0080"/>
                          </a:solidFill>
                          <a:effectLst/>
                          <a:hlinkClick r:id="rId8" tooltip="Wikipedia"/>
                        </a:rPr>
                        <a:t>Wikipedia</a:t>
                      </a:r>
                      <a:endParaRPr lang="en-US" sz="1200">
                        <a:effectLst/>
                      </a:endParaRP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wikipedia.org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6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2,154,423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6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Reference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5146">
                <a:tc>
                  <a:txBody>
                    <a:bodyPr/>
                    <a:lstStyle/>
                    <a:p>
                      <a:r>
                        <a:rPr lang="en-US" sz="1200" u="none" strike="noStrike">
                          <a:solidFill>
                            <a:srgbClr val="0B0080"/>
                          </a:solidFill>
                          <a:effectLst/>
                          <a:hlinkClick r:id="rId9" tooltip="Windows Live"/>
                        </a:rPr>
                        <a:t>Windows Live</a:t>
                      </a:r>
                      <a:endParaRPr lang="en-US" sz="1200">
                        <a:effectLst/>
                      </a:endParaRP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live.com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7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149,315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4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Portal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245146">
                <a:tc>
                  <a:txBody>
                    <a:bodyPr/>
                    <a:lstStyle/>
                    <a:p>
                      <a:r>
                        <a:rPr lang="en-US" sz="1200" u="none" strike="noStrike">
                          <a:solidFill>
                            <a:srgbClr val="0B0080"/>
                          </a:solidFill>
                          <a:effectLst/>
                          <a:hlinkClick r:id="rId10" tooltip="Amazon.com"/>
                        </a:rPr>
                        <a:t>Amazon.com</a:t>
                      </a:r>
                      <a:endParaRPr lang="en-US" sz="1200">
                        <a:effectLst/>
                      </a:endParaRP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amazon.com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8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1,177,136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24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Commerce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29005">
                <a:tc>
                  <a:txBody>
                    <a:bodyPr/>
                    <a:lstStyle/>
                    <a:p>
                      <a:r>
                        <a:rPr lang="en-US" sz="1200" u="none" strike="noStrike">
                          <a:solidFill>
                            <a:srgbClr val="0B0080"/>
                          </a:solidFill>
                          <a:effectLst/>
                          <a:hlinkClick r:id="rId11" tooltip="Tencent QQ"/>
                        </a:rPr>
                        <a:t>Tencent QQ</a:t>
                      </a:r>
                      <a:endParaRPr lang="en-US" sz="1200">
                        <a:effectLst/>
                      </a:endParaRP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qq.com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9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472,087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10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Instant Messaging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796724">
                <a:tc>
                  <a:txBody>
                    <a:bodyPr/>
                    <a:lstStyle/>
                    <a:p>
                      <a:r>
                        <a:rPr lang="en-US" sz="1200" u="none" strike="noStrike" dirty="0">
                          <a:solidFill>
                            <a:srgbClr val="0B0080"/>
                          </a:solidFill>
                          <a:effectLst/>
                          <a:hlinkClick r:id="rId12" tooltip="Twitter"/>
                        </a:rPr>
                        <a:t>Twitter</a:t>
                      </a:r>
                      <a:endParaRPr lang="en-US" sz="1200" dirty="0">
                        <a:effectLst/>
                      </a:endParaRP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effectLst/>
                        </a:rPr>
                        <a:t>twitter.com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10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6,183,107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15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>
                          <a:effectLst/>
                        </a:rPr>
                        <a:t>Microblogging</a:t>
                      </a:r>
                      <a:r>
                        <a:rPr lang="en-US" sz="1200" dirty="0">
                          <a:effectLst/>
                        </a:rPr>
                        <a:t> / Instant Messaging / Social Media</a:t>
                      </a:r>
                    </a:p>
                  </a:txBody>
                  <a:tcPr marL="61286" marR="61286" marT="30643" marB="30643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74511" y="1976720"/>
            <a:ext cx="4051972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Ranking </a:t>
            </a:r>
            <a:r>
              <a:rPr lang="en-US" sz="2400" dirty="0" smtClean="0"/>
              <a:t>measures</a:t>
            </a:r>
            <a:endParaRPr lang="en-US" sz="2400" dirty="0"/>
          </a:p>
          <a:p>
            <a:r>
              <a:rPr lang="en-US" b="1" dirty="0"/>
              <a:t>Alexa traffic </a:t>
            </a:r>
            <a:r>
              <a:rPr lang="en-US" b="1" dirty="0" smtClean="0"/>
              <a:t>rank</a:t>
            </a:r>
          </a:p>
          <a:p>
            <a:r>
              <a:rPr lang="en-US" sz="1050" dirty="0"/>
              <a:t>Alexa  </a:t>
            </a:r>
            <a:r>
              <a:rPr lang="en-US" sz="1050" dirty="0" smtClean="0"/>
              <a:t>Internet ranks </a:t>
            </a:r>
            <a:r>
              <a:rPr lang="en-US" sz="1050" dirty="0"/>
              <a:t>websites based on a combined measure of page views and unique site users. </a:t>
            </a:r>
            <a:endParaRPr lang="en-US" sz="1050" dirty="0" smtClean="0"/>
          </a:p>
          <a:p>
            <a:r>
              <a:rPr lang="en-US" sz="1050" dirty="0" smtClean="0"/>
              <a:t>Alexa </a:t>
            </a:r>
            <a:r>
              <a:rPr lang="en-US" sz="1050" dirty="0"/>
              <a:t>creates a list of "top websites" based on this </a:t>
            </a:r>
            <a:r>
              <a:rPr lang="en-US" sz="1050" dirty="0">
                <a:solidFill>
                  <a:srgbClr val="0070C0"/>
                </a:solidFill>
              </a:rPr>
              <a:t>data time-averaged</a:t>
            </a:r>
            <a:r>
              <a:rPr lang="en-US" sz="1050" dirty="0"/>
              <a:t> over three month periods</a:t>
            </a:r>
            <a:r>
              <a:rPr lang="en-US" sz="1050" dirty="0" smtClean="0"/>
              <a:t>.</a:t>
            </a:r>
            <a:endParaRPr lang="en-US" sz="1050" baseline="30000" dirty="0" smtClean="0"/>
          </a:p>
          <a:p>
            <a:endParaRPr lang="en-US" sz="1050" dirty="0"/>
          </a:p>
          <a:p>
            <a:r>
              <a:rPr lang="en-US" b="1" dirty="0"/>
              <a:t>Linking root </a:t>
            </a:r>
            <a:r>
              <a:rPr lang="en-US" b="1" dirty="0" smtClean="0"/>
              <a:t>domains</a:t>
            </a:r>
          </a:p>
          <a:p>
            <a:r>
              <a:rPr lang="en-US" sz="1050" dirty="0" smtClean="0"/>
              <a:t>The </a:t>
            </a:r>
            <a:r>
              <a:rPr lang="en-US" sz="1050" dirty="0"/>
              <a:t>number of linking root domains is a measure of how many </a:t>
            </a:r>
            <a:r>
              <a:rPr lang="en-US" sz="1050" dirty="0">
                <a:solidFill>
                  <a:srgbClr val="0070C0"/>
                </a:solidFill>
              </a:rPr>
              <a:t>external sites </a:t>
            </a:r>
            <a:r>
              <a:rPr lang="en-US" sz="1050" dirty="0"/>
              <a:t>link to the </a:t>
            </a:r>
            <a:r>
              <a:rPr lang="en-US" sz="1050" dirty="0" smtClean="0"/>
              <a:t>website.</a:t>
            </a:r>
          </a:p>
          <a:p>
            <a:endParaRPr lang="en-US" sz="1050" dirty="0"/>
          </a:p>
          <a:p>
            <a:r>
              <a:rPr lang="en-US" b="1" dirty="0"/>
              <a:t>Google Display Network Ad </a:t>
            </a:r>
            <a:r>
              <a:rPr lang="en-US" b="1" dirty="0" smtClean="0"/>
              <a:t>Planner</a:t>
            </a:r>
          </a:p>
          <a:p>
            <a:r>
              <a:rPr lang="en-US" sz="1050" dirty="0" smtClean="0"/>
              <a:t>The </a:t>
            </a:r>
            <a:r>
              <a:rPr lang="en-US" sz="1050" dirty="0"/>
              <a:t>Google Display Network Ad Planner measures the number of unique visitors, for use by </a:t>
            </a:r>
            <a:r>
              <a:rPr lang="en-US" sz="1050" dirty="0">
                <a:solidFill>
                  <a:srgbClr val="0070C0"/>
                </a:solidFill>
              </a:rPr>
              <a:t>Google's advertisers</a:t>
            </a:r>
            <a:r>
              <a:rPr lang="en-US" sz="1050" dirty="0"/>
              <a:t>.</a:t>
            </a:r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31947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1" descr="vegas_degree-below45_edgeWeight2_size-degree_color-BetweenessCentrality-gray-orange_phot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1066800"/>
            <a:ext cx="108966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t="12672" r="6555" b="9447"/>
          <a:stretch>
            <a:fillRect/>
          </a:stretch>
        </p:blipFill>
        <p:spPr bwMode="auto">
          <a:xfrm>
            <a:off x="9855200" y="2133600"/>
            <a:ext cx="2015067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FlickrTaggedPhot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685800"/>
            <a:ext cx="3071284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>
          <a:xfrm>
            <a:off x="1727200" y="1066801"/>
            <a:ext cx="3651251" cy="2341563"/>
          </a:xfrm>
          <a:custGeom>
            <a:avLst/>
            <a:gdLst>
              <a:gd name="connsiteX0" fmla="*/ 2596228 w 2738732"/>
              <a:gd name="connsiteY0" fmla="*/ 2174529 h 2340784"/>
              <a:gd name="connsiteX1" fmla="*/ 2596228 w 2738732"/>
              <a:gd name="connsiteY1" fmla="*/ 2174529 h 2340784"/>
              <a:gd name="connsiteX2" fmla="*/ 2429974 w 2738732"/>
              <a:gd name="connsiteY2" fmla="*/ 2269532 h 2340784"/>
              <a:gd name="connsiteX3" fmla="*/ 2394348 w 2738732"/>
              <a:gd name="connsiteY3" fmla="*/ 2293283 h 2340784"/>
              <a:gd name="connsiteX4" fmla="*/ 2239968 w 2738732"/>
              <a:gd name="connsiteY4" fmla="*/ 2328909 h 2340784"/>
              <a:gd name="connsiteX5" fmla="*/ 2133090 w 2738732"/>
              <a:gd name="connsiteY5" fmla="*/ 2340784 h 2340784"/>
              <a:gd name="connsiteX6" fmla="*/ 2002462 w 2738732"/>
              <a:gd name="connsiteY6" fmla="*/ 2317033 h 2340784"/>
              <a:gd name="connsiteX7" fmla="*/ 1895584 w 2738732"/>
              <a:gd name="connsiteY7" fmla="*/ 2257657 h 2340784"/>
              <a:gd name="connsiteX8" fmla="*/ 1871833 w 2738732"/>
              <a:gd name="connsiteY8" fmla="*/ 2222031 h 2340784"/>
              <a:gd name="connsiteX9" fmla="*/ 1859958 w 2738732"/>
              <a:gd name="connsiteY9" fmla="*/ 2186405 h 2340784"/>
              <a:gd name="connsiteX10" fmla="*/ 1824332 w 2738732"/>
              <a:gd name="connsiteY10" fmla="*/ 2162654 h 2340784"/>
              <a:gd name="connsiteX11" fmla="*/ 1788706 w 2738732"/>
              <a:gd name="connsiteY11" fmla="*/ 2079527 h 2340784"/>
              <a:gd name="connsiteX12" fmla="*/ 1764955 w 2738732"/>
              <a:gd name="connsiteY12" fmla="*/ 2008275 h 2340784"/>
              <a:gd name="connsiteX13" fmla="*/ 1729329 w 2738732"/>
              <a:gd name="connsiteY13" fmla="*/ 1937023 h 2340784"/>
              <a:gd name="connsiteX14" fmla="*/ 1622451 w 2738732"/>
              <a:gd name="connsiteY14" fmla="*/ 1889521 h 2340784"/>
              <a:gd name="connsiteX15" fmla="*/ 1586826 w 2738732"/>
              <a:gd name="connsiteY15" fmla="*/ 1865771 h 2340784"/>
              <a:gd name="connsiteX16" fmla="*/ 1479948 w 2738732"/>
              <a:gd name="connsiteY16" fmla="*/ 1830145 h 2340784"/>
              <a:gd name="connsiteX17" fmla="*/ 1373070 w 2738732"/>
              <a:gd name="connsiteY17" fmla="*/ 1818270 h 2340784"/>
              <a:gd name="connsiteX18" fmla="*/ 1278067 w 2738732"/>
              <a:gd name="connsiteY18" fmla="*/ 1806394 h 2340784"/>
              <a:gd name="connsiteX19" fmla="*/ 1242441 w 2738732"/>
              <a:gd name="connsiteY19" fmla="*/ 1794519 h 2340784"/>
              <a:gd name="connsiteX20" fmla="*/ 1194940 w 2738732"/>
              <a:gd name="connsiteY20" fmla="*/ 1782644 h 2340784"/>
              <a:gd name="connsiteX21" fmla="*/ 1123688 w 2738732"/>
              <a:gd name="connsiteY21" fmla="*/ 1735142 h 2340784"/>
              <a:gd name="connsiteX22" fmla="*/ 1111813 w 2738732"/>
              <a:gd name="connsiteY22" fmla="*/ 1699516 h 2340784"/>
              <a:gd name="connsiteX23" fmla="*/ 1064311 w 2738732"/>
              <a:gd name="connsiteY23" fmla="*/ 1628264 h 2340784"/>
              <a:gd name="connsiteX24" fmla="*/ 1052436 w 2738732"/>
              <a:gd name="connsiteY24" fmla="*/ 1580763 h 2340784"/>
              <a:gd name="connsiteX25" fmla="*/ 1064311 w 2738732"/>
              <a:gd name="connsiteY25" fmla="*/ 1367007 h 2340784"/>
              <a:gd name="connsiteX26" fmla="*/ 1076187 w 2738732"/>
              <a:gd name="connsiteY26" fmla="*/ 1331381 h 2340784"/>
              <a:gd name="connsiteX27" fmla="*/ 1088062 w 2738732"/>
              <a:gd name="connsiteY27" fmla="*/ 1272005 h 2340784"/>
              <a:gd name="connsiteX28" fmla="*/ 1099937 w 2738732"/>
              <a:gd name="connsiteY28" fmla="*/ 1236379 h 2340784"/>
              <a:gd name="connsiteX29" fmla="*/ 1147439 w 2738732"/>
              <a:gd name="connsiteY29" fmla="*/ 1165127 h 2340784"/>
              <a:gd name="connsiteX30" fmla="*/ 1135563 w 2738732"/>
              <a:gd name="connsiteY30" fmla="*/ 1105750 h 2340784"/>
              <a:gd name="connsiteX31" fmla="*/ 1064311 w 2738732"/>
              <a:gd name="connsiteY31" fmla="*/ 1081999 h 2340784"/>
              <a:gd name="connsiteX32" fmla="*/ 921807 w 2738732"/>
              <a:gd name="connsiteY32" fmla="*/ 1093875 h 2340784"/>
              <a:gd name="connsiteX33" fmla="*/ 874306 w 2738732"/>
              <a:gd name="connsiteY33" fmla="*/ 1129501 h 2340784"/>
              <a:gd name="connsiteX34" fmla="*/ 826805 w 2738732"/>
              <a:gd name="connsiteY34" fmla="*/ 1141376 h 2340784"/>
              <a:gd name="connsiteX35" fmla="*/ 791179 w 2738732"/>
              <a:gd name="connsiteY35" fmla="*/ 1153251 h 2340784"/>
              <a:gd name="connsiteX36" fmla="*/ 743677 w 2738732"/>
              <a:gd name="connsiteY36" fmla="*/ 1177002 h 2340784"/>
              <a:gd name="connsiteX37" fmla="*/ 696176 w 2738732"/>
              <a:gd name="connsiteY37" fmla="*/ 1188877 h 2340784"/>
              <a:gd name="connsiteX38" fmla="*/ 589298 w 2738732"/>
              <a:gd name="connsiteY38" fmla="*/ 1212628 h 2340784"/>
              <a:gd name="connsiteX39" fmla="*/ 494296 w 2738732"/>
              <a:gd name="connsiteY39" fmla="*/ 1236379 h 2340784"/>
              <a:gd name="connsiteX40" fmla="*/ 458670 w 2738732"/>
              <a:gd name="connsiteY40" fmla="*/ 1248254 h 2340784"/>
              <a:gd name="connsiteX41" fmla="*/ 173662 w 2738732"/>
              <a:gd name="connsiteY41" fmla="*/ 1236379 h 2340784"/>
              <a:gd name="connsiteX42" fmla="*/ 102410 w 2738732"/>
              <a:gd name="connsiteY42" fmla="*/ 1188877 h 2340784"/>
              <a:gd name="connsiteX43" fmla="*/ 78659 w 2738732"/>
              <a:gd name="connsiteY43" fmla="*/ 1153251 h 2340784"/>
              <a:gd name="connsiteX44" fmla="*/ 43033 w 2738732"/>
              <a:gd name="connsiteY44" fmla="*/ 1117625 h 2340784"/>
              <a:gd name="connsiteX45" fmla="*/ 31158 w 2738732"/>
              <a:gd name="connsiteY45" fmla="*/ 1081999 h 2340784"/>
              <a:gd name="connsiteX46" fmla="*/ 7407 w 2738732"/>
              <a:gd name="connsiteY46" fmla="*/ 1046373 h 2340784"/>
              <a:gd name="connsiteX47" fmla="*/ 43033 w 2738732"/>
              <a:gd name="connsiteY47" fmla="*/ 844493 h 2340784"/>
              <a:gd name="connsiteX48" fmla="*/ 78659 w 2738732"/>
              <a:gd name="connsiteY48" fmla="*/ 690114 h 2340784"/>
              <a:gd name="connsiteX49" fmla="*/ 102410 w 2738732"/>
              <a:gd name="connsiteY49" fmla="*/ 654488 h 2340784"/>
              <a:gd name="connsiteX50" fmla="*/ 149911 w 2738732"/>
              <a:gd name="connsiteY50" fmla="*/ 642612 h 2340784"/>
              <a:gd name="connsiteX51" fmla="*/ 185537 w 2738732"/>
              <a:gd name="connsiteY51" fmla="*/ 630737 h 2340784"/>
              <a:gd name="connsiteX52" fmla="*/ 280540 w 2738732"/>
              <a:gd name="connsiteY52" fmla="*/ 571360 h 2340784"/>
              <a:gd name="connsiteX53" fmla="*/ 339916 w 2738732"/>
              <a:gd name="connsiteY53" fmla="*/ 535734 h 2340784"/>
              <a:gd name="connsiteX54" fmla="*/ 446794 w 2738732"/>
              <a:gd name="connsiteY54" fmla="*/ 511984 h 2340784"/>
              <a:gd name="connsiteX55" fmla="*/ 684301 w 2738732"/>
              <a:gd name="connsiteY55" fmla="*/ 535734 h 2340784"/>
              <a:gd name="connsiteX56" fmla="*/ 719927 w 2738732"/>
              <a:gd name="connsiteY56" fmla="*/ 547610 h 2340784"/>
              <a:gd name="connsiteX57" fmla="*/ 767428 w 2738732"/>
              <a:gd name="connsiteY57" fmla="*/ 559485 h 2340784"/>
              <a:gd name="connsiteX58" fmla="*/ 838680 w 2738732"/>
              <a:gd name="connsiteY58" fmla="*/ 606986 h 2340784"/>
              <a:gd name="connsiteX59" fmla="*/ 886181 w 2738732"/>
              <a:gd name="connsiteY59" fmla="*/ 678238 h 2340784"/>
              <a:gd name="connsiteX60" fmla="*/ 957433 w 2738732"/>
              <a:gd name="connsiteY60" fmla="*/ 642612 h 2340784"/>
              <a:gd name="connsiteX61" fmla="*/ 981184 w 2738732"/>
              <a:gd name="connsiteY61" fmla="*/ 571360 h 2340784"/>
              <a:gd name="connsiteX62" fmla="*/ 993059 w 2738732"/>
              <a:gd name="connsiteY62" fmla="*/ 535734 h 2340784"/>
              <a:gd name="connsiteX63" fmla="*/ 993059 w 2738732"/>
              <a:gd name="connsiteY63" fmla="*/ 238851 h 2340784"/>
              <a:gd name="connsiteX64" fmla="*/ 1028685 w 2738732"/>
              <a:gd name="connsiteY64" fmla="*/ 226976 h 2340784"/>
              <a:gd name="connsiteX65" fmla="*/ 1135563 w 2738732"/>
              <a:gd name="connsiteY65" fmla="*/ 155724 h 2340784"/>
              <a:gd name="connsiteX66" fmla="*/ 1183064 w 2738732"/>
              <a:gd name="connsiteY66" fmla="*/ 120098 h 2340784"/>
              <a:gd name="connsiteX67" fmla="*/ 1218690 w 2738732"/>
              <a:gd name="connsiteY67" fmla="*/ 96347 h 2340784"/>
              <a:gd name="connsiteX68" fmla="*/ 1349319 w 2738732"/>
              <a:gd name="connsiteY68" fmla="*/ 108223 h 2340784"/>
              <a:gd name="connsiteX69" fmla="*/ 1420571 w 2738732"/>
              <a:gd name="connsiteY69" fmla="*/ 179475 h 2340784"/>
              <a:gd name="connsiteX70" fmla="*/ 1456197 w 2738732"/>
              <a:gd name="connsiteY70" fmla="*/ 191350 h 2340784"/>
              <a:gd name="connsiteX71" fmla="*/ 1527449 w 2738732"/>
              <a:gd name="connsiteY71" fmla="*/ 262602 h 2340784"/>
              <a:gd name="connsiteX72" fmla="*/ 1563075 w 2738732"/>
              <a:gd name="connsiteY72" fmla="*/ 298228 h 2340784"/>
              <a:gd name="connsiteX73" fmla="*/ 1610576 w 2738732"/>
              <a:gd name="connsiteY73" fmla="*/ 369480 h 2340784"/>
              <a:gd name="connsiteX74" fmla="*/ 1622451 w 2738732"/>
              <a:gd name="connsiteY74" fmla="*/ 405106 h 2340784"/>
              <a:gd name="connsiteX75" fmla="*/ 1669953 w 2738732"/>
              <a:gd name="connsiteY75" fmla="*/ 488233 h 2340784"/>
              <a:gd name="connsiteX76" fmla="*/ 1669953 w 2738732"/>
              <a:gd name="connsiteY76" fmla="*/ 559485 h 2340784"/>
              <a:gd name="connsiteX77" fmla="*/ 1681828 w 2738732"/>
              <a:gd name="connsiteY77" fmla="*/ 868244 h 2340784"/>
              <a:gd name="connsiteX78" fmla="*/ 1693703 w 2738732"/>
              <a:gd name="connsiteY78" fmla="*/ 903870 h 2340784"/>
              <a:gd name="connsiteX79" fmla="*/ 1729329 w 2738732"/>
              <a:gd name="connsiteY79" fmla="*/ 927620 h 2340784"/>
              <a:gd name="connsiteX80" fmla="*/ 1776831 w 2738732"/>
              <a:gd name="connsiteY80" fmla="*/ 630737 h 2340784"/>
              <a:gd name="connsiteX81" fmla="*/ 1800581 w 2738732"/>
              <a:gd name="connsiteY81" fmla="*/ 511984 h 2340784"/>
              <a:gd name="connsiteX82" fmla="*/ 1824332 w 2738732"/>
              <a:gd name="connsiteY82" fmla="*/ 405106 h 2340784"/>
              <a:gd name="connsiteX83" fmla="*/ 1848083 w 2738732"/>
              <a:gd name="connsiteY83" fmla="*/ 357605 h 2340784"/>
              <a:gd name="connsiteX84" fmla="*/ 1871833 w 2738732"/>
              <a:gd name="connsiteY84" fmla="*/ 274477 h 2340784"/>
              <a:gd name="connsiteX85" fmla="*/ 1895584 w 2738732"/>
              <a:gd name="connsiteY85" fmla="*/ 203225 h 2340784"/>
              <a:gd name="connsiteX86" fmla="*/ 1919335 w 2738732"/>
              <a:gd name="connsiteY86" fmla="*/ 167599 h 2340784"/>
              <a:gd name="connsiteX87" fmla="*/ 1954961 w 2738732"/>
              <a:gd name="connsiteY87" fmla="*/ 84472 h 2340784"/>
              <a:gd name="connsiteX88" fmla="*/ 2061839 w 2738732"/>
              <a:gd name="connsiteY88" fmla="*/ 36971 h 2340784"/>
              <a:gd name="connsiteX89" fmla="*/ 2109340 w 2738732"/>
              <a:gd name="connsiteY89" fmla="*/ 13220 h 2340784"/>
              <a:gd name="connsiteX90" fmla="*/ 2144966 w 2738732"/>
              <a:gd name="connsiteY90" fmla="*/ 1345 h 2340784"/>
              <a:gd name="connsiteX91" fmla="*/ 2346846 w 2738732"/>
              <a:gd name="connsiteY91" fmla="*/ 13220 h 2340784"/>
              <a:gd name="connsiteX92" fmla="*/ 2382472 w 2738732"/>
              <a:gd name="connsiteY92" fmla="*/ 48846 h 2340784"/>
              <a:gd name="connsiteX93" fmla="*/ 2429974 w 2738732"/>
              <a:gd name="connsiteY93" fmla="*/ 120098 h 2340784"/>
              <a:gd name="connsiteX94" fmla="*/ 2453724 w 2738732"/>
              <a:gd name="connsiteY94" fmla="*/ 203225 h 2340784"/>
              <a:gd name="connsiteX95" fmla="*/ 2477475 w 2738732"/>
              <a:gd name="connsiteY95" fmla="*/ 274477 h 2340784"/>
              <a:gd name="connsiteX96" fmla="*/ 2489350 w 2738732"/>
              <a:gd name="connsiteY96" fmla="*/ 310103 h 2340784"/>
              <a:gd name="connsiteX97" fmla="*/ 2501226 w 2738732"/>
              <a:gd name="connsiteY97" fmla="*/ 440732 h 2340784"/>
              <a:gd name="connsiteX98" fmla="*/ 2477475 w 2738732"/>
              <a:gd name="connsiteY98" fmla="*/ 559485 h 2340784"/>
              <a:gd name="connsiteX99" fmla="*/ 2429974 w 2738732"/>
              <a:gd name="connsiteY99" fmla="*/ 666363 h 2340784"/>
              <a:gd name="connsiteX100" fmla="*/ 2358722 w 2738732"/>
              <a:gd name="connsiteY100" fmla="*/ 713864 h 2340784"/>
              <a:gd name="connsiteX101" fmla="*/ 2251844 w 2738732"/>
              <a:gd name="connsiteY101" fmla="*/ 785116 h 2340784"/>
              <a:gd name="connsiteX102" fmla="*/ 2180592 w 2738732"/>
              <a:gd name="connsiteY102" fmla="*/ 832618 h 2340784"/>
              <a:gd name="connsiteX103" fmla="*/ 2144966 w 2738732"/>
              <a:gd name="connsiteY103" fmla="*/ 856368 h 2340784"/>
              <a:gd name="connsiteX104" fmla="*/ 2097464 w 2738732"/>
              <a:gd name="connsiteY104" fmla="*/ 939496 h 2340784"/>
              <a:gd name="connsiteX105" fmla="*/ 2026213 w 2738732"/>
              <a:gd name="connsiteY105" fmla="*/ 986997 h 2340784"/>
              <a:gd name="connsiteX106" fmla="*/ 2002462 w 2738732"/>
              <a:gd name="connsiteY106" fmla="*/ 1022623 h 2340784"/>
              <a:gd name="connsiteX107" fmla="*/ 1966836 w 2738732"/>
              <a:gd name="connsiteY107" fmla="*/ 1034498 h 2340784"/>
              <a:gd name="connsiteX108" fmla="*/ 1919335 w 2738732"/>
              <a:gd name="connsiteY108" fmla="*/ 1105750 h 2340784"/>
              <a:gd name="connsiteX109" fmla="*/ 1895584 w 2738732"/>
              <a:gd name="connsiteY109" fmla="*/ 1141376 h 2340784"/>
              <a:gd name="connsiteX110" fmla="*/ 1907459 w 2738732"/>
              <a:gd name="connsiteY110" fmla="*/ 1236379 h 2340784"/>
              <a:gd name="connsiteX111" fmla="*/ 1943085 w 2738732"/>
              <a:gd name="connsiteY111" fmla="*/ 1248254 h 2340784"/>
              <a:gd name="connsiteX112" fmla="*/ 2049963 w 2738732"/>
              <a:gd name="connsiteY112" fmla="*/ 1200753 h 2340784"/>
              <a:gd name="connsiteX113" fmla="*/ 2073714 w 2738732"/>
              <a:gd name="connsiteY113" fmla="*/ 1165127 h 2340784"/>
              <a:gd name="connsiteX114" fmla="*/ 2144966 w 2738732"/>
              <a:gd name="connsiteY114" fmla="*/ 1093875 h 2340784"/>
              <a:gd name="connsiteX115" fmla="*/ 2192467 w 2738732"/>
              <a:gd name="connsiteY115" fmla="*/ 1022623 h 2340784"/>
              <a:gd name="connsiteX116" fmla="*/ 2228093 w 2738732"/>
              <a:gd name="connsiteY116" fmla="*/ 1010747 h 2340784"/>
              <a:gd name="connsiteX117" fmla="*/ 2263719 w 2738732"/>
              <a:gd name="connsiteY117" fmla="*/ 986997 h 2340784"/>
              <a:gd name="connsiteX118" fmla="*/ 2311220 w 2738732"/>
              <a:gd name="connsiteY118" fmla="*/ 963246 h 2340784"/>
              <a:gd name="connsiteX119" fmla="*/ 2334971 w 2738732"/>
              <a:gd name="connsiteY119" fmla="*/ 927620 h 2340784"/>
              <a:gd name="connsiteX120" fmla="*/ 2477475 w 2738732"/>
              <a:gd name="connsiteY120" fmla="*/ 927620 h 2340784"/>
              <a:gd name="connsiteX121" fmla="*/ 2548727 w 2738732"/>
              <a:gd name="connsiteY121" fmla="*/ 951371 h 2340784"/>
              <a:gd name="connsiteX122" fmla="*/ 2584353 w 2738732"/>
              <a:gd name="connsiteY122" fmla="*/ 963246 h 2340784"/>
              <a:gd name="connsiteX123" fmla="*/ 2643729 w 2738732"/>
              <a:gd name="connsiteY123" fmla="*/ 1034498 h 2340784"/>
              <a:gd name="connsiteX124" fmla="*/ 2667480 w 2738732"/>
              <a:gd name="connsiteY124" fmla="*/ 1105750 h 2340784"/>
              <a:gd name="connsiteX125" fmla="*/ 2679355 w 2738732"/>
              <a:gd name="connsiteY125" fmla="*/ 1141376 h 2340784"/>
              <a:gd name="connsiteX126" fmla="*/ 2703106 w 2738732"/>
              <a:gd name="connsiteY126" fmla="*/ 1188877 h 2340784"/>
              <a:gd name="connsiteX127" fmla="*/ 2714981 w 2738732"/>
              <a:gd name="connsiteY127" fmla="*/ 1272005 h 2340784"/>
              <a:gd name="connsiteX128" fmla="*/ 2726857 w 2738732"/>
              <a:gd name="connsiteY128" fmla="*/ 1307631 h 2340784"/>
              <a:gd name="connsiteX129" fmla="*/ 2738732 w 2738732"/>
              <a:gd name="connsiteY129" fmla="*/ 1390758 h 2340784"/>
              <a:gd name="connsiteX130" fmla="*/ 2726857 w 2738732"/>
              <a:gd name="connsiteY130" fmla="*/ 1568888 h 2340784"/>
              <a:gd name="connsiteX131" fmla="*/ 2703106 w 2738732"/>
              <a:gd name="connsiteY131" fmla="*/ 1865771 h 2340784"/>
              <a:gd name="connsiteX132" fmla="*/ 2691231 w 2738732"/>
              <a:gd name="connsiteY132" fmla="*/ 1901397 h 2340784"/>
              <a:gd name="connsiteX133" fmla="*/ 2655605 w 2738732"/>
              <a:gd name="connsiteY133" fmla="*/ 2032025 h 2340784"/>
              <a:gd name="connsiteX134" fmla="*/ 2619979 w 2738732"/>
              <a:gd name="connsiteY134" fmla="*/ 2138903 h 2340784"/>
              <a:gd name="connsiteX135" fmla="*/ 2596228 w 2738732"/>
              <a:gd name="connsiteY135" fmla="*/ 2174529 h 2340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738732" h="2340784">
                <a:moveTo>
                  <a:pt x="2596228" y="2174529"/>
                </a:moveTo>
                <a:lnTo>
                  <a:pt x="2596228" y="2174529"/>
                </a:lnTo>
                <a:cubicBezTo>
                  <a:pt x="2455039" y="2264377"/>
                  <a:pt x="2514563" y="2241336"/>
                  <a:pt x="2429974" y="2269532"/>
                </a:cubicBezTo>
                <a:cubicBezTo>
                  <a:pt x="2418099" y="2277449"/>
                  <a:pt x="2407390" y="2287486"/>
                  <a:pt x="2394348" y="2293283"/>
                </a:cubicBezTo>
                <a:cubicBezTo>
                  <a:pt x="2335961" y="2319233"/>
                  <a:pt x="2303807" y="2320929"/>
                  <a:pt x="2239968" y="2328909"/>
                </a:cubicBezTo>
                <a:cubicBezTo>
                  <a:pt x="2204400" y="2333355"/>
                  <a:pt x="2168716" y="2336826"/>
                  <a:pt x="2133090" y="2340784"/>
                </a:cubicBezTo>
                <a:cubicBezTo>
                  <a:pt x="2112377" y="2338195"/>
                  <a:pt x="2034353" y="2334750"/>
                  <a:pt x="2002462" y="2317033"/>
                </a:cubicBezTo>
                <a:cubicBezTo>
                  <a:pt x="1879966" y="2248979"/>
                  <a:pt x="1976194" y="2284526"/>
                  <a:pt x="1895584" y="2257657"/>
                </a:cubicBezTo>
                <a:cubicBezTo>
                  <a:pt x="1887667" y="2245782"/>
                  <a:pt x="1878216" y="2234797"/>
                  <a:pt x="1871833" y="2222031"/>
                </a:cubicBezTo>
                <a:cubicBezTo>
                  <a:pt x="1866235" y="2210835"/>
                  <a:pt x="1867778" y="2196180"/>
                  <a:pt x="1859958" y="2186405"/>
                </a:cubicBezTo>
                <a:cubicBezTo>
                  <a:pt x="1851042" y="2175260"/>
                  <a:pt x="1836207" y="2170571"/>
                  <a:pt x="1824332" y="2162654"/>
                </a:cubicBezTo>
                <a:cubicBezTo>
                  <a:pt x="1792920" y="2037003"/>
                  <a:pt x="1835568" y="2184965"/>
                  <a:pt x="1788706" y="2079527"/>
                </a:cubicBezTo>
                <a:cubicBezTo>
                  <a:pt x="1778538" y="2056649"/>
                  <a:pt x="1772872" y="2032026"/>
                  <a:pt x="1764955" y="2008275"/>
                </a:cubicBezTo>
                <a:cubicBezTo>
                  <a:pt x="1755296" y="1979298"/>
                  <a:pt x="1752351" y="1960045"/>
                  <a:pt x="1729329" y="1937023"/>
                </a:cubicBezTo>
                <a:cubicBezTo>
                  <a:pt x="1680989" y="1888683"/>
                  <a:pt x="1693005" y="1936557"/>
                  <a:pt x="1622451" y="1889521"/>
                </a:cubicBezTo>
                <a:cubicBezTo>
                  <a:pt x="1610576" y="1881604"/>
                  <a:pt x="1599868" y="1871567"/>
                  <a:pt x="1586826" y="1865771"/>
                </a:cubicBezTo>
                <a:cubicBezTo>
                  <a:pt x="1586816" y="1865766"/>
                  <a:pt x="1497767" y="1836084"/>
                  <a:pt x="1479948" y="1830145"/>
                </a:cubicBezTo>
                <a:cubicBezTo>
                  <a:pt x="1445942" y="1818810"/>
                  <a:pt x="1408670" y="1822458"/>
                  <a:pt x="1373070" y="1818270"/>
                </a:cubicBezTo>
                <a:lnTo>
                  <a:pt x="1278067" y="1806394"/>
                </a:lnTo>
                <a:cubicBezTo>
                  <a:pt x="1266192" y="1802436"/>
                  <a:pt x="1254477" y="1797958"/>
                  <a:pt x="1242441" y="1794519"/>
                </a:cubicBezTo>
                <a:cubicBezTo>
                  <a:pt x="1226748" y="1790035"/>
                  <a:pt x="1209538" y="1789943"/>
                  <a:pt x="1194940" y="1782644"/>
                </a:cubicBezTo>
                <a:cubicBezTo>
                  <a:pt x="1169409" y="1769878"/>
                  <a:pt x="1123688" y="1735142"/>
                  <a:pt x="1123688" y="1735142"/>
                </a:cubicBezTo>
                <a:cubicBezTo>
                  <a:pt x="1119730" y="1723267"/>
                  <a:pt x="1117892" y="1710458"/>
                  <a:pt x="1111813" y="1699516"/>
                </a:cubicBezTo>
                <a:cubicBezTo>
                  <a:pt x="1097950" y="1674563"/>
                  <a:pt x="1064311" y="1628264"/>
                  <a:pt x="1064311" y="1628264"/>
                </a:cubicBezTo>
                <a:cubicBezTo>
                  <a:pt x="1060353" y="1612430"/>
                  <a:pt x="1052436" y="1597084"/>
                  <a:pt x="1052436" y="1580763"/>
                </a:cubicBezTo>
                <a:cubicBezTo>
                  <a:pt x="1052436" y="1509401"/>
                  <a:pt x="1057545" y="1438047"/>
                  <a:pt x="1064311" y="1367007"/>
                </a:cubicBezTo>
                <a:cubicBezTo>
                  <a:pt x="1065498" y="1354546"/>
                  <a:pt x="1073151" y="1343525"/>
                  <a:pt x="1076187" y="1331381"/>
                </a:cubicBezTo>
                <a:cubicBezTo>
                  <a:pt x="1081082" y="1311800"/>
                  <a:pt x="1083167" y="1291586"/>
                  <a:pt x="1088062" y="1272005"/>
                </a:cubicBezTo>
                <a:cubicBezTo>
                  <a:pt x="1091098" y="1259861"/>
                  <a:pt x="1093858" y="1247321"/>
                  <a:pt x="1099937" y="1236379"/>
                </a:cubicBezTo>
                <a:cubicBezTo>
                  <a:pt x="1113800" y="1211426"/>
                  <a:pt x="1147439" y="1165127"/>
                  <a:pt x="1147439" y="1165127"/>
                </a:cubicBezTo>
                <a:cubicBezTo>
                  <a:pt x="1143480" y="1145335"/>
                  <a:pt x="1149835" y="1120022"/>
                  <a:pt x="1135563" y="1105750"/>
                </a:cubicBezTo>
                <a:cubicBezTo>
                  <a:pt x="1117860" y="1088047"/>
                  <a:pt x="1064311" y="1081999"/>
                  <a:pt x="1064311" y="1081999"/>
                </a:cubicBezTo>
                <a:cubicBezTo>
                  <a:pt x="1016810" y="1085958"/>
                  <a:pt x="968050" y="1082314"/>
                  <a:pt x="921807" y="1093875"/>
                </a:cubicBezTo>
                <a:cubicBezTo>
                  <a:pt x="902606" y="1098675"/>
                  <a:pt x="892009" y="1120650"/>
                  <a:pt x="874306" y="1129501"/>
                </a:cubicBezTo>
                <a:cubicBezTo>
                  <a:pt x="859708" y="1136800"/>
                  <a:pt x="842498" y="1136892"/>
                  <a:pt x="826805" y="1141376"/>
                </a:cubicBezTo>
                <a:cubicBezTo>
                  <a:pt x="814769" y="1144815"/>
                  <a:pt x="802685" y="1148320"/>
                  <a:pt x="791179" y="1153251"/>
                </a:cubicBezTo>
                <a:cubicBezTo>
                  <a:pt x="774907" y="1160224"/>
                  <a:pt x="760253" y="1170786"/>
                  <a:pt x="743677" y="1177002"/>
                </a:cubicBezTo>
                <a:cubicBezTo>
                  <a:pt x="728395" y="1182733"/>
                  <a:pt x="711869" y="1184393"/>
                  <a:pt x="696176" y="1188877"/>
                </a:cubicBezTo>
                <a:cubicBezTo>
                  <a:pt x="614315" y="1212266"/>
                  <a:pt x="717893" y="1191196"/>
                  <a:pt x="589298" y="1212628"/>
                </a:cubicBezTo>
                <a:cubicBezTo>
                  <a:pt x="507862" y="1239773"/>
                  <a:pt x="608937" y="1207718"/>
                  <a:pt x="494296" y="1236379"/>
                </a:cubicBezTo>
                <a:cubicBezTo>
                  <a:pt x="482152" y="1239415"/>
                  <a:pt x="470545" y="1244296"/>
                  <a:pt x="458670" y="1248254"/>
                </a:cubicBezTo>
                <a:cubicBezTo>
                  <a:pt x="363667" y="1244296"/>
                  <a:pt x="268487" y="1243403"/>
                  <a:pt x="173662" y="1236379"/>
                </a:cubicBezTo>
                <a:cubicBezTo>
                  <a:pt x="139865" y="1233875"/>
                  <a:pt x="123058" y="1213654"/>
                  <a:pt x="102410" y="1188877"/>
                </a:cubicBezTo>
                <a:cubicBezTo>
                  <a:pt x="93273" y="1177913"/>
                  <a:pt x="87796" y="1164215"/>
                  <a:pt x="78659" y="1153251"/>
                </a:cubicBezTo>
                <a:cubicBezTo>
                  <a:pt x="67908" y="1140349"/>
                  <a:pt x="54908" y="1129500"/>
                  <a:pt x="43033" y="1117625"/>
                </a:cubicBezTo>
                <a:cubicBezTo>
                  <a:pt x="39075" y="1105750"/>
                  <a:pt x="36756" y="1093195"/>
                  <a:pt x="31158" y="1081999"/>
                </a:cubicBezTo>
                <a:cubicBezTo>
                  <a:pt x="24775" y="1069233"/>
                  <a:pt x="8356" y="1060614"/>
                  <a:pt x="7407" y="1046373"/>
                </a:cubicBezTo>
                <a:cubicBezTo>
                  <a:pt x="0" y="935262"/>
                  <a:pt x="10996" y="924587"/>
                  <a:pt x="43033" y="844493"/>
                </a:cubicBezTo>
                <a:cubicBezTo>
                  <a:pt x="48508" y="806173"/>
                  <a:pt x="54950" y="725676"/>
                  <a:pt x="78659" y="690114"/>
                </a:cubicBezTo>
                <a:cubicBezTo>
                  <a:pt x="86576" y="678239"/>
                  <a:pt x="90535" y="662405"/>
                  <a:pt x="102410" y="654488"/>
                </a:cubicBezTo>
                <a:cubicBezTo>
                  <a:pt x="115990" y="645435"/>
                  <a:pt x="134218" y="647096"/>
                  <a:pt x="149911" y="642612"/>
                </a:cubicBezTo>
                <a:cubicBezTo>
                  <a:pt x="161947" y="639173"/>
                  <a:pt x="174341" y="636335"/>
                  <a:pt x="185537" y="630737"/>
                </a:cubicBezTo>
                <a:cubicBezTo>
                  <a:pt x="229421" y="608795"/>
                  <a:pt x="242857" y="594912"/>
                  <a:pt x="280540" y="571360"/>
                </a:cubicBezTo>
                <a:cubicBezTo>
                  <a:pt x="300113" y="559127"/>
                  <a:pt x="318824" y="545108"/>
                  <a:pt x="339916" y="535734"/>
                </a:cubicBezTo>
                <a:cubicBezTo>
                  <a:pt x="353636" y="529636"/>
                  <a:pt x="437407" y="513861"/>
                  <a:pt x="446794" y="511984"/>
                </a:cubicBezTo>
                <a:cubicBezTo>
                  <a:pt x="529893" y="517919"/>
                  <a:pt x="604692" y="518043"/>
                  <a:pt x="684301" y="535734"/>
                </a:cubicBezTo>
                <a:cubicBezTo>
                  <a:pt x="696521" y="538450"/>
                  <a:pt x="707891" y="544171"/>
                  <a:pt x="719927" y="547610"/>
                </a:cubicBezTo>
                <a:cubicBezTo>
                  <a:pt x="735620" y="552094"/>
                  <a:pt x="751594" y="555527"/>
                  <a:pt x="767428" y="559485"/>
                </a:cubicBezTo>
                <a:lnTo>
                  <a:pt x="838680" y="606986"/>
                </a:lnTo>
                <a:cubicBezTo>
                  <a:pt x="862431" y="622820"/>
                  <a:pt x="886181" y="678238"/>
                  <a:pt x="886181" y="678238"/>
                </a:cubicBezTo>
                <a:cubicBezTo>
                  <a:pt x="905593" y="671767"/>
                  <a:pt x="945316" y="661999"/>
                  <a:pt x="957433" y="642612"/>
                </a:cubicBezTo>
                <a:cubicBezTo>
                  <a:pt x="970702" y="621382"/>
                  <a:pt x="973267" y="595111"/>
                  <a:pt x="981184" y="571360"/>
                </a:cubicBezTo>
                <a:lnTo>
                  <a:pt x="993059" y="535734"/>
                </a:lnTo>
                <a:cubicBezTo>
                  <a:pt x="985689" y="447293"/>
                  <a:pt x="968009" y="326526"/>
                  <a:pt x="993059" y="238851"/>
                </a:cubicBezTo>
                <a:cubicBezTo>
                  <a:pt x="996498" y="226815"/>
                  <a:pt x="1016810" y="230934"/>
                  <a:pt x="1028685" y="226976"/>
                </a:cubicBezTo>
                <a:lnTo>
                  <a:pt x="1135563" y="155724"/>
                </a:lnTo>
                <a:cubicBezTo>
                  <a:pt x="1152031" y="144745"/>
                  <a:pt x="1166959" y="131602"/>
                  <a:pt x="1183064" y="120098"/>
                </a:cubicBezTo>
                <a:cubicBezTo>
                  <a:pt x="1194678" y="111802"/>
                  <a:pt x="1206815" y="104264"/>
                  <a:pt x="1218690" y="96347"/>
                </a:cubicBezTo>
                <a:cubicBezTo>
                  <a:pt x="1262233" y="100306"/>
                  <a:pt x="1306567" y="99062"/>
                  <a:pt x="1349319" y="108223"/>
                </a:cubicBezTo>
                <a:cubicBezTo>
                  <a:pt x="1389084" y="116744"/>
                  <a:pt x="1393480" y="156899"/>
                  <a:pt x="1420571" y="179475"/>
                </a:cubicBezTo>
                <a:cubicBezTo>
                  <a:pt x="1430187" y="187489"/>
                  <a:pt x="1444322" y="187392"/>
                  <a:pt x="1456197" y="191350"/>
                </a:cubicBezTo>
                <a:lnTo>
                  <a:pt x="1527449" y="262602"/>
                </a:lnTo>
                <a:lnTo>
                  <a:pt x="1563075" y="298228"/>
                </a:lnTo>
                <a:cubicBezTo>
                  <a:pt x="1590347" y="407318"/>
                  <a:pt x="1550933" y="294925"/>
                  <a:pt x="1610576" y="369480"/>
                </a:cubicBezTo>
                <a:cubicBezTo>
                  <a:pt x="1618396" y="379255"/>
                  <a:pt x="1617520" y="393600"/>
                  <a:pt x="1622451" y="405106"/>
                </a:cubicBezTo>
                <a:cubicBezTo>
                  <a:pt x="1640530" y="447291"/>
                  <a:pt x="1646101" y="452456"/>
                  <a:pt x="1669953" y="488233"/>
                </a:cubicBezTo>
                <a:cubicBezTo>
                  <a:pt x="1701620" y="583236"/>
                  <a:pt x="1669953" y="464482"/>
                  <a:pt x="1669953" y="559485"/>
                </a:cubicBezTo>
                <a:cubicBezTo>
                  <a:pt x="1669953" y="662481"/>
                  <a:pt x="1674742" y="765492"/>
                  <a:pt x="1681828" y="868244"/>
                </a:cubicBezTo>
                <a:cubicBezTo>
                  <a:pt x="1682689" y="880732"/>
                  <a:pt x="1685883" y="894095"/>
                  <a:pt x="1693703" y="903870"/>
                </a:cubicBezTo>
                <a:cubicBezTo>
                  <a:pt x="1702619" y="915015"/>
                  <a:pt x="1717454" y="919703"/>
                  <a:pt x="1729329" y="927620"/>
                </a:cubicBezTo>
                <a:cubicBezTo>
                  <a:pt x="1841983" y="852519"/>
                  <a:pt x="1756658" y="923247"/>
                  <a:pt x="1776831" y="630737"/>
                </a:cubicBezTo>
                <a:cubicBezTo>
                  <a:pt x="1780321" y="580126"/>
                  <a:pt x="1790368" y="557941"/>
                  <a:pt x="1800581" y="511984"/>
                </a:cubicBezTo>
                <a:cubicBezTo>
                  <a:pt x="1804683" y="493525"/>
                  <a:pt x="1816436" y="426162"/>
                  <a:pt x="1824332" y="405106"/>
                </a:cubicBezTo>
                <a:cubicBezTo>
                  <a:pt x="1830548" y="388531"/>
                  <a:pt x="1841110" y="373876"/>
                  <a:pt x="1848083" y="357605"/>
                </a:cubicBezTo>
                <a:cubicBezTo>
                  <a:pt x="1861386" y="326565"/>
                  <a:pt x="1861790" y="307955"/>
                  <a:pt x="1871833" y="274477"/>
                </a:cubicBezTo>
                <a:cubicBezTo>
                  <a:pt x="1879027" y="250497"/>
                  <a:pt x="1887667" y="226976"/>
                  <a:pt x="1895584" y="203225"/>
                </a:cubicBezTo>
                <a:cubicBezTo>
                  <a:pt x="1900097" y="189685"/>
                  <a:pt x="1911418" y="179474"/>
                  <a:pt x="1919335" y="167599"/>
                </a:cubicBezTo>
                <a:cubicBezTo>
                  <a:pt x="1927585" y="142848"/>
                  <a:pt x="1938655" y="104039"/>
                  <a:pt x="1954961" y="84472"/>
                </a:cubicBezTo>
                <a:cubicBezTo>
                  <a:pt x="1976676" y="58414"/>
                  <a:pt x="2037987" y="44921"/>
                  <a:pt x="2061839" y="36971"/>
                </a:cubicBezTo>
                <a:cubicBezTo>
                  <a:pt x="2078633" y="31373"/>
                  <a:pt x="2093069" y="20193"/>
                  <a:pt x="2109340" y="13220"/>
                </a:cubicBezTo>
                <a:cubicBezTo>
                  <a:pt x="2120846" y="8289"/>
                  <a:pt x="2133091" y="5303"/>
                  <a:pt x="2144966" y="1345"/>
                </a:cubicBezTo>
                <a:cubicBezTo>
                  <a:pt x="2212259" y="5303"/>
                  <a:pt x="2280745" y="0"/>
                  <a:pt x="2346846" y="13220"/>
                </a:cubicBezTo>
                <a:cubicBezTo>
                  <a:pt x="2363314" y="16514"/>
                  <a:pt x="2372161" y="35589"/>
                  <a:pt x="2382472" y="48846"/>
                </a:cubicBezTo>
                <a:cubicBezTo>
                  <a:pt x="2399997" y="71378"/>
                  <a:pt x="2429974" y="120098"/>
                  <a:pt x="2429974" y="120098"/>
                </a:cubicBezTo>
                <a:cubicBezTo>
                  <a:pt x="2469892" y="239856"/>
                  <a:pt x="2408979" y="54074"/>
                  <a:pt x="2453724" y="203225"/>
                </a:cubicBezTo>
                <a:cubicBezTo>
                  <a:pt x="2460918" y="227205"/>
                  <a:pt x="2469558" y="250726"/>
                  <a:pt x="2477475" y="274477"/>
                </a:cubicBezTo>
                <a:lnTo>
                  <a:pt x="2489350" y="310103"/>
                </a:lnTo>
                <a:cubicBezTo>
                  <a:pt x="2493309" y="353646"/>
                  <a:pt x="2501226" y="397009"/>
                  <a:pt x="2501226" y="440732"/>
                </a:cubicBezTo>
                <a:cubicBezTo>
                  <a:pt x="2501226" y="462127"/>
                  <a:pt x="2485321" y="533332"/>
                  <a:pt x="2477475" y="559485"/>
                </a:cubicBezTo>
                <a:cubicBezTo>
                  <a:pt x="2469829" y="584970"/>
                  <a:pt x="2455857" y="643716"/>
                  <a:pt x="2429974" y="666363"/>
                </a:cubicBezTo>
                <a:cubicBezTo>
                  <a:pt x="2408492" y="685160"/>
                  <a:pt x="2382473" y="698030"/>
                  <a:pt x="2358722" y="713864"/>
                </a:cubicBezTo>
                <a:lnTo>
                  <a:pt x="2251844" y="785116"/>
                </a:lnTo>
                <a:lnTo>
                  <a:pt x="2180592" y="832618"/>
                </a:lnTo>
                <a:lnTo>
                  <a:pt x="2144966" y="856368"/>
                </a:lnTo>
                <a:cubicBezTo>
                  <a:pt x="2132575" y="893539"/>
                  <a:pt x="2131518" y="909225"/>
                  <a:pt x="2097464" y="939496"/>
                </a:cubicBezTo>
                <a:cubicBezTo>
                  <a:pt x="2076130" y="958460"/>
                  <a:pt x="2026213" y="986997"/>
                  <a:pt x="2026213" y="986997"/>
                </a:cubicBezTo>
                <a:cubicBezTo>
                  <a:pt x="2018296" y="998872"/>
                  <a:pt x="2013607" y="1013707"/>
                  <a:pt x="2002462" y="1022623"/>
                </a:cubicBezTo>
                <a:cubicBezTo>
                  <a:pt x="1992687" y="1030443"/>
                  <a:pt x="1975687" y="1025647"/>
                  <a:pt x="1966836" y="1034498"/>
                </a:cubicBezTo>
                <a:cubicBezTo>
                  <a:pt x="1946652" y="1054682"/>
                  <a:pt x="1935169" y="1081999"/>
                  <a:pt x="1919335" y="1105750"/>
                </a:cubicBezTo>
                <a:lnTo>
                  <a:pt x="1895584" y="1141376"/>
                </a:lnTo>
                <a:cubicBezTo>
                  <a:pt x="1899542" y="1173044"/>
                  <a:pt x="1894498" y="1207215"/>
                  <a:pt x="1907459" y="1236379"/>
                </a:cubicBezTo>
                <a:cubicBezTo>
                  <a:pt x="1912543" y="1247818"/>
                  <a:pt x="1930644" y="1249636"/>
                  <a:pt x="1943085" y="1248254"/>
                </a:cubicBezTo>
                <a:cubicBezTo>
                  <a:pt x="1993959" y="1242601"/>
                  <a:pt x="2012842" y="1225500"/>
                  <a:pt x="2049963" y="1200753"/>
                </a:cubicBezTo>
                <a:cubicBezTo>
                  <a:pt x="2057880" y="1188878"/>
                  <a:pt x="2064232" y="1175794"/>
                  <a:pt x="2073714" y="1165127"/>
                </a:cubicBezTo>
                <a:cubicBezTo>
                  <a:pt x="2096029" y="1140023"/>
                  <a:pt x="2144966" y="1093875"/>
                  <a:pt x="2144966" y="1093875"/>
                </a:cubicBezTo>
                <a:cubicBezTo>
                  <a:pt x="2157416" y="1056524"/>
                  <a:pt x="2154343" y="1048039"/>
                  <a:pt x="2192467" y="1022623"/>
                </a:cubicBezTo>
                <a:cubicBezTo>
                  <a:pt x="2202882" y="1015679"/>
                  <a:pt x="2216897" y="1016345"/>
                  <a:pt x="2228093" y="1010747"/>
                </a:cubicBezTo>
                <a:cubicBezTo>
                  <a:pt x="2240858" y="1004364"/>
                  <a:pt x="2251327" y="994078"/>
                  <a:pt x="2263719" y="986997"/>
                </a:cubicBezTo>
                <a:cubicBezTo>
                  <a:pt x="2279089" y="978214"/>
                  <a:pt x="2295386" y="971163"/>
                  <a:pt x="2311220" y="963246"/>
                </a:cubicBezTo>
                <a:cubicBezTo>
                  <a:pt x="2319137" y="951371"/>
                  <a:pt x="2323826" y="936536"/>
                  <a:pt x="2334971" y="927620"/>
                </a:cubicBezTo>
                <a:cubicBezTo>
                  <a:pt x="2368937" y="900447"/>
                  <a:pt x="2460287" y="925710"/>
                  <a:pt x="2477475" y="927620"/>
                </a:cubicBezTo>
                <a:lnTo>
                  <a:pt x="2548727" y="951371"/>
                </a:lnTo>
                <a:lnTo>
                  <a:pt x="2584353" y="963246"/>
                </a:lnTo>
                <a:cubicBezTo>
                  <a:pt x="2606727" y="985620"/>
                  <a:pt x="2630502" y="1004737"/>
                  <a:pt x="2643729" y="1034498"/>
                </a:cubicBezTo>
                <a:cubicBezTo>
                  <a:pt x="2653897" y="1057376"/>
                  <a:pt x="2659563" y="1081999"/>
                  <a:pt x="2667480" y="1105750"/>
                </a:cubicBezTo>
                <a:cubicBezTo>
                  <a:pt x="2671438" y="1117625"/>
                  <a:pt x="2673757" y="1130180"/>
                  <a:pt x="2679355" y="1141376"/>
                </a:cubicBezTo>
                <a:lnTo>
                  <a:pt x="2703106" y="1188877"/>
                </a:lnTo>
                <a:cubicBezTo>
                  <a:pt x="2707064" y="1216586"/>
                  <a:pt x="2709492" y="1244558"/>
                  <a:pt x="2714981" y="1272005"/>
                </a:cubicBezTo>
                <a:cubicBezTo>
                  <a:pt x="2717436" y="1284280"/>
                  <a:pt x="2724402" y="1295356"/>
                  <a:pt x="2726857" y="1307631"/>
                </a:cubicBezTo>
                <a:cubicBezTo>
                  <a:pt x="2732346" y="1335078"/>
                  <a:pt x="2734774" y="1363049"/>
                  <a:pt x="2738732" y="1390758"/>
                </a:cubicBezTo>
                <a:cubicBezTo>
                  <a:pt x="2734774" y="1450135"/>
                  <a:pt x="2730457" y="1509489"/>
                  <a:pt x="2726857" y="1568888"/>
                </a:cubicBezTo>
                <a:cubicBezTo>
                  <a:pt x="2721418" y="1658629"/>
                  <a:pt x="2721939" y="1771604"/>
                  <a:pt x="2703106" y="1865771"/>
                </a:cubicBezTo>
                <a:cubicBezTo>
                  <a:pt x="2700651" y="1878046"/>
                  <a:pt x="2694267" y="1889253"/>
                  <a:pt x="2691231" y="1901397"/>
                </a:cubicBezTo>
                <a:cubicBezTo>
                  <a:pt x="2657664" y="2035664"/>
                  <a:pt x="2706552" y="1879183"/>
                  <a:pt x="2655605" y="2032025"/>
                </a:cubicBezTo>
                <a:lnTo>
                  <a:pt x="2619979" y="2138903"/>
                </a:lnTo>
                <a:cubicBezTo>
                  <a:pt x="2606333" y="2179839"/>
                  <a:pt x="2600186" y="2168591"/>
                  <a:pt x="2596228" y="2174529"/>
                </a:cubicBezTo>
                <a:close/>
              </a:path>
            </a:pathLst>
          </a:custGeom>
          <a:solidFill>
            <a:srgbClr val="DBEEF4">
              <a:alpha val="34000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956800" y="3657600"/>
            <a:ext cx="711200" cy="304800"/>
          </a:xfrm>
          <a:prstGeom prst="ellipse">
            <a:avLst/>
          </a:prstGeom>
          <a:solidFill>
            <a:srgbClr val="DBEEF4">
              <a:alpha val="38824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855200" y="3276600"/>
            <a:ext cx="711200" cy="304800"/>
          </a:xfrm>
          <a:prstGeom prst="ellipse">
            <a:avLst/>
          </a:prstGeom>
          <a:solidFill>
            <a:srgbClr val="DBEEF4">
              <a:alpha val="38824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160000" y="2819400"/>
            <a:ext cx="711200" cy="304800"/>
          </a:xfrm>
          <a:prstGeom prst="ellipse">
            <a:avLst/>
          </a:prstGeom>
          <a:solidFill>
            <a:srgbClr val="DBEEF4">
              <a:alpha val="38824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871200" y="2743200"/>
            <a:ext cx="711200" cy="304800"/>
          </a:xfrm>
          <a:prstGeom prst="ellipse">
            <a:avLst/>
          </a:prstGeom>
          <a:solidFill>
            <a:srgbClr val="DBEEF4">
              <a:alpha val="38824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464800" y="2438400"/>
            <a:ext cx="711200" cy="304800"/>
          </a:xfrm>
          <a:prstGeom prst="ellipse">
            <a:avLst/>
          </a:prstGeom>
          <a:solidFill>
            <a:srgbClr val="DBEEF4">
              <a:alpha val="38824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277600" y="2209800"/>
            <a:ext cx="711200" cy="304800"/>
          </a:xfrm>
          <a:prstGeom prst="ellipse">
            <a:avLst/>
          </a:prstGeom>
          <a:solidFill>
            <a:srgbClr val="DBEEF4">
              <a:alpha val="38824"/>
            </a:srgb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GB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1277" name="Picture 18" descr="figure13-7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018" y="763588"/>
            <a:ext cx="192193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875243" y="2000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Flickr – Network Analysis</a:t>
            </a:r>
          </a:p>
        </p:txBody>
      </p:sp>
    </p:spTree>
    <p:extLst>
      <p:ext uri="{BB962C8B-B14F-4D97-AF65-F5344CB8AC3E}">
        <p14:creationId xmlns:p14="http://schemas.microsoft.com/office/powerpoint/2010/main" val="5038697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981200" y="496093"/>
            <a:ext cx="8229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What is a Social Network ?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635000" y="1658143"/>
            <a:ext cx="10998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b="1" dirty="0"/>
              <a:t>Network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– </a:t>
            </a:r>
            <a:r>
              <a:rPr lang="en-US" sz="2800" dirty="0"/>
              <a:t>a set of nodes, points or locations </a:t>
            </a:r>
            <a:r>
              <a:rPr lang="en-US" sz="2800" dirty="0" smtClean="0"/>
              <a:t>connected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768205"/>
            <a:ext cx="5046660" cy="37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50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981200" y="496093"/>
            <a:ext cx="8229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What is a Social Network ?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635000" y="1658143"/>
            <a:ext cx="10998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b="1" dirty="0" smtClean="0"/>
              <a:t>Social </a:t>
            </a:r>
            <a:r>
              <a:rPr lang="en-US" sz="2800" b="1" dirty="0"/>
              <a:t>Network</a:t>
            </a:r>
            <a:r>
              <a:rPr lang="en-US" sz="2800" dirty="0"/>
              <a:t> </a:t>
            </a: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- </a:t>
            </a:r>
            <a:r>
              <a:rPr lang="en-US" sz="2800" dirty="0"/>
              <a:t> a social structure made up of individuals (or organizations) called "nodes", which are tied (connected) by one or more specific types of interdependency, such as friendship, common </a:t>
            </a:r>
            <a:r>
              <a:rPr lang="en-US" sz="2800" dirty="0" smtClean="0"/>
              <a:t>interest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4449464" y="3560880"/>
            <a:ext cx="3369271" cy="2967457"/>
            <a:chOff x="5715000" y="1371600"/>
            <a:chExt cx="4572000" cy="4460876"/>
          </a:xfrm>
        </p:grpSpPr>
        <p:pic>
          <p:nvPicPr>
            <p:cNvPr id="6" name="Picture 26" descr="j019538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0200" y="2743200"/>
              <a:ext cx="1066800" cy="114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8" descr="j029202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438400"/>
              <a:ext cx="1143000" cy="1392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9" descr="j030125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7800" y="4419601"/>
              <a:ext cx="1143000" cy="1412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0" descr="j023468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1" y="4343400"/>
              <a:ext cx="1228725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1" descr="j023465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3276600"/>
              <a:ext cx="1066800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4" descr="j030295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1371600"/>
              <a:ext cx="1219200" cy="129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Line 37"/>
            <p:cNvSpPr>
              <a:spLocks noChangeShapeType="1"/>
            </p:cNvSpPr>
            <p:nvPr/>
          </p:nvSpPr>
          <p:spPr bwMode="auto">
            <a:xfrm flipH="1">
              <a:off x="6934200" y="4114800"/>
              <a:ext cx="7620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Line 38"/>
            <p:cNvSpPr>
              <a:spLocks noChangeShapeType="1"/>
            </p:cNvSpPr>
            <p:nvPr/>
          </p:nvSpPr>
          <p:spPr bwMode="auto">
            <a:xfrm flipH="1" flipV="1">
              <a:off x="6858000" y="3276600"/>
              <a:ext cx="838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Line 39"/>
            <p:cNvSpPr>
              <a:spLocks noChangeShapeType="1"/>
            </p:cNvSpPr>
            <p:nvPr/>
          </p:nvSpPr>
          <p:spPr bwMode="auto">
            <a:xfrm flipV="1">
              <a:off x="8229600" y="2667000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Line 40"/>
            <p:cNvSpPr>
              <a:spLocks noChangeShapeType="1"/>
            </p:cNvSpPr>
            <p:nvPr/>
          </p:nvSpPr>
          <p:spPr bwMode="auto">
            <a:xfrm flipV="1">
              <a:off x="8763000" y="3505200"/>
              <a:ext cx="4572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Line 41"/>
            <p:cNvSpPr>
              <a:spLocks noChangeShapeType="1"/>
            </p:cNvSpPr>
            <p:nvPr/>
          </p:nvSpPr>
          <p:spPr bwMode="auto">
            <a:xfrm>
              <a:off x="8763000" y="41148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6318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1981200" y="496093"/>
            <a:ext cx="8229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What is a Social Network ?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635000" y="1658143"/>
            <a:ext cx="10998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b="1" dirty="0" smtClean="0"/>
              <a:t>Social </a:t>
            </a:r>
            <a:r>
              <a:rPr lang="en-US" sz="2800" b="1" dirty="0"/>
              <a:t>Network Analysis (SNA) </a:t>
            </a:r>
            <a:endParaRPr lang="en-US" sz="2800" b="1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 smtClean="0"/>
              <a:t>- </a:t>
            </a:r>
            <a:r>
              <a:rPr lang="en-US" sz="2800" dirty="0"/>
              <a:t>views social relationships in terms of network theory consisting of </a:t>
            </a:r>
            <a:r>
              <a:rPr lang="en-US" sz="2800" i="1" dirty="0"/>
              <a:t>nodes </a:t>
            </a:r>
            <a:r>
              <a:rPr lang="en-US" sz="2800" dirty="0"/>
              <a:t>and </a:t>
            </a:r>
            <a:r>
              <a:rPr lang="en-US" sz="2800" i="1" dirty="0"/>
              <a:t>ties</a:t>
            </a:r>
            <a:r>
              <a:rPr lang="en-US" sz="2800" dirty="0"/>
              <a:t> (also called </a:t>
            </a:r>
            <a:r>
              <a:rPr lang="en-US" sz="2800" i="1" dirty="0"/>
              <a:t>edges</a:t>
            </a:r>
            <a:r>
              <a:rPr lang="en-US" sz="2800" dirty="0"/>
              <a:t>, </a:t>
            </a:r>
            <a:r>
              <a:rPr lang="en-US" sz="2800" i="1" dirty="0"/>
              <a:t>links </a:t>
            </a:r>
            <a:r>
              <a:rPr lang="en-US" sz="2800" dirty="0"/>
              <a:t>or </a:t>
            </a:r>
            <a:r>
              <a:rPr lang="en-US" sz="2800" i="1" dirty="0"/>
              <a:t>connections</a:t>
            </a:r>
            <a:r>
              <a:rPr lang="en-US" sz="2800" dirty="0"/>
              <a:t>).</a:t>
            </a:r>
          </a:p>
        </p:txBody>
      </p:sp>
      <p:pic>
        <p:nvPicPr>
          <p:cNvPr id="24578" name="Picture 2" descr="http://upload.wikimedia.org/wikipedia/commons/7/70/Social_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3544172"/>
            <a:ext cx="3908425" cy="320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32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concepts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 </a:t>
            </a:r>
            <a:r>
              <a:rPr lang="en-US" sz="2400" b="1" dirty="0"/>
              <a:t>node or vertex</a:t>
            </a:r>
            <a:r>
              <a:rPr lang="en-US" sz="2400" dirty="0"/>
              <a:t> is an individual unit in the graph or </a:t>
            </a:r>
            <a:r>
              <a:rPr lang="en-US" sz="2400" dirty="0" smtClean="0"/>
              <a:t>system.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 </a:t>
            </a:r>
            <a:r>
              <a:rPr lang="en-US" sz="2400" b="1" dirty="0"/>
              <a:t>graph or system or network</a:t>
            </a:r>
            <a:r>
              <a:rPr lang="en-US" sz="2400" dirty="0"/>
              <a:t> is a set of units that may be (but are not necessarily) connected to each other.</a:t>
            </a:r>
          </a:p>
        </p:txBody>
      </p:sp>
    </p:spTree>
    <p:extLst>
      <p:ext uri="{BB962C8B-B14F-4D97-AF65-F5344CB8AC3E}">
        <p14:creationId xmlns:p14="http://schemas.microsoft.com/office/powerpoint/2010/main" val="25010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concepts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An “</a:t>
            </a:r>
            <a:r>
              <a:rPr lang="en-US" sz="2400" b="1" dirty="0"/>
              <a:t>edge</a:t>
            </a:r>
            <a:r>
              <a:rPr lang="en-US" sz="2400" dirty="0"/>
              <a:t>” is a connection or tie between two nodes.</a:t>
            </a:r>
          </a:p>
          <a:p>
            <a:endParaRPr lang="en-US" sz="2400" dirty="0"/>
          </a:p>
          <a:p>
            <a:r>
              <a:rPr lang="en-US" sz="2400" dirty="0"/>
              <a:t>A </a:t>
            </a:r>
            <a:r>
              <a:rPr lang="en-US" sz="2400" b="1" dirty="0"/>
              <a:t>neighborhood</a:t>
            </a:r>
            <a:r>
              <a:rPr lang="en-US" sz="2400" dirty="0"/>
              <a:t> N for a vertex or node is the set of its immediately connected nodes.</a:t>
            </a:r>
          </a:p>
          <a:p>
            <a:endParaRPr lang="en-US" sz="2400" b="1" dirty="0"/>
          </a:p>
          <a:p>
            <a:r>
              <a:rPr lang="en-US" sz="2400" b="1" dirty="0"/>
              <a:t>Degree</a:t>
            </a:r>
            <a:r>
              <a:rPr lang="en-US" sz="2400" dirty="0"/>
              <a:t>:  The degree </a:t>
            </a:r>
            <a:r>
              <a:rPr lang="en-US" sz="2400" i="1" dirty="0" err="1"/>
              <a:t>k</a:t>
            </a:r>
            <a:r>
              <a:rPr lang="en-US" sz="2400" i="1" baseline="-25000" dirty="0" err="1"/>
              <a:t>i</a:t>
            </a:r>
            <a:r>
              <a:rPr lang="en-US" sz="2400" i="1" dirty="0"/>
              <a:t> </a:t>
            </a:r>
            <a:r>
              <a:rPr lang="en-US" sz="2400" dirty="0"/>
              <a:t>of a vertex or node is the number of other nodes in its neighborhood.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30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concepts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In an </a:t>
            </a:r>
            <a:r>
              <a:rPr lang="en-US" sz="2000" b="1" dirty="0"/>
              <a:t>undirected</a:t>
            </a:r>
            <a:r>
              <a:rPr lang="en-US" sz="2000" dirty="0"/>
              <a:t> graph or network, the edges are reciprocal—so if A is connected to B, B is by definition connected to A.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In a </a:t>
            </a:r>
            <a:r>
              <a:rPr lang="en-US" sz="2000" b="1" dirty="0"/>
              <a:t>directed</a:t>
            </a:r>
            <a:r>
              <a:rPr lang="en-US" sz="2000" dirty="0"/>
              <a:t> graph or network, the edges are not necessarily reciprocal—A may be connected to B, but B may not be connected to A (think of a graph with arrows indicating direction of the edges.)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09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7"/>
          <p:cNvGrpSpPr>
            <a:grpSpLocks/>
          </p:cNvGrpSpPr>
          <p:nvPr/>
        </p:nvGrpSpPr>
        <p:grpSpPr bwMode="auto">
          <a:xfrm>
            <a:off x="1219200" y="2438400"/>
            <a:ext cx="3454400" cy="2576513"/>
            <a:chOff x="480" y="1440"/>
            <a:chExt cx="1632" cy="1623"/>
          </a:xfrm>
        </p:grpSpPr>
        <p:sp>
          <p:nvSpPr>
            <p:cNvPr id="8212" name="Text Box 8"/>
            <p:cNvSpPr txBox="1">
              <a:spLocks noChangeArrowheads="1"/>
            </p:cNvSpPr>
            <p:nvPr/>
          </p:nvSpPr>
          <p:spPr bwMode="auto">
            <a:xfrm>
              <a:off x="528" y="1440"/>
              <a:ext cx="21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/>
                <a:t>C</a:t>
              </a:r>
            </a:p>
          </p:txBody>
        </p:sp>
        <p:sp>
          <p:nvSpPr>
            <p:cNvPr id="8213" name="Text Box 9"/>
            <p:cNvSpPr txBox="1">
              <a:spLocks noChangeArrowheads="1"/>
            </p:cNvSpPr>
            <p:nvPr/>
          </p:nvSpPr>
          <p:spPr bwMode="auto">
            <a:xfrm>
              <a:off x="480" y="2736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/>
                <a:t>D</a:t>
              </a:r>
            </a:p>
          </p:txBody>
        </p:sp>
        <p:sp>
          <p:nvSpPr>
            <p:cNvPr id="8214" name="Text Box 10"/>
            <p:cNvSpPr txBox="1">
              <a:spLocks noChangeArrowheads="1"/>
            </p:cNvSpPr>
            <p:nvPr/>
          </p:nvSpPr>
          <p:spPr bwMode="auto">
            <a:xfrm>
              <a:off x="1728" y="1440"/>
              <a:ext cx="38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/>
                <a:t>B</a:t>
              </a:r>
            </a:p>
          </p:txBody>
        </p:sp>
        <p:sp>
          <p:nvSpPr>
            <p:cNvPr id="8215" name="Text Box 11"/>
            <p:cNvSpPr txBox="1">
              <a:spLocks noChangeArrowheads="1"/>
            </p:cNvSpPr>
            <p:nvPr/>
          </p:nvSpPr>
          <p:spPr bwMode="auto">
            <a:xfrm>
              <a:off x="1776" y="2688"/>
              <a:ext cx="20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/>
                <a:t>E</a:t>
              </a:r>
            </a:p>
          </p:txBody>
        </p:sp>
        <p:sp>
          <p:nvSpPr>
            <p:cNvPr id="8216" name="Text Box 12"/>
            <p:cNvSpPr txBox="1">
              <a:spLocks noChangeArrowheads="1"/>
            </p:cNvSpPr>
            <p:nvPr/>
          </p:nvSpPr>
          <p:spPr bwMode="auto">
            <a:xfrm>
              <a:off x="1152" y="2064"/>
              <a:ext cx="20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800"/>
                <a:t>A</a:t>
              </a:r>
            </a:p>
          </p:txBody>
        </p:sp>
        <p:sp>
          <p:nvSpPr>
            <p:cNvPr id="8217" name="Line 13"/>
            <p:cNvSpPr>
              <a:spLocks noChangeShapeType="1"/>
            </p:cNvSpPr>
            <p:nvPr/>
          </p:nvSpPr>
          <p:spPr bwMode="auto">
            <a:xfrm flipV="1">
              <a:off x="720" y="2352"/>
              <a:ext cx="48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14"/>
            <p:cNvSpPr>
              <a:spLocks noChangeShapeType="1"/>
            </p:cNvSpPr>
            <p:nvPr/>
          </p:nvSpPr>
          <p:spPr bwMode="auto">
            <a:xfrm>
              <a:off x="768" y="1680"/>
              <a:ext cx="432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15"/>
            <p:cNvSpPr>
              <a:spLocks noChangeShapeType="1"/>
            </p:cNvSpPr>
            <p:nvPr/>
          </p:nvSpPr>
          <p:spPr bwMode="auto">
            <a:xfrm flipV="1">
              <a:off x="1344" y="1728"/>
              <a:ext cx="432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16"/>
            <p:cNvSpPr>
              <a:spLocks noChangeShapeType="1"/>
            </p:cNvSpPr>
            <p:nvPr/>
          </p:nvSpPr>
          <p:spPr bwMode="auto">
            <a:xfrm>
              <a:off x="1392" y="2352"/>
              <a:ext cx="432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5" name="Text Box 17"/>
          <p:cNvSpPr txBox="1">
            <a:spLocks noChangeArrowheads="1"/>
          </p:cNvSpPr>
          <p:nvPr/>
        </p:nvSpPr>
        <p:spPr bwMode="auto">
          <a:xfrm>
            <a:off x="2743200" y="1676401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1a</a:t>
            </a:r>
          </a:p>
        </p:txBody>
      </p:sp>
      <p:sp>
        <p:nvSpPr>
          <p:cNvPr id="8196" name="Text Box 18"/>
          <p:cNvSpPr txBox="1">
            <a:spLocks noChangeArrowheads="1"/>
          </p:cNvSpPr>
          <p:nvPr/>
        </p:nvSpPr>
        <p:spPr bwMode="auto">
          <a:xfrm>
            <a:off x="6633634" y="3040063"/>
            <a:ext cx="37676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R</a:t>
            </a:r>
          </a:p>
        </p:txBody>
      </p:sp>
      <p:sp>
        <p:nvSpPr>
          <p:cNvPr id="8197" name="Text Box 19"/>
          <p:cNvSpPr txBox="1">
            <a:spLocks noChangeArrowheads="1"/>
          </p:cNvSpPr>
          <p:nvPr/>
        </p:nvSpPr>
        <p:spPr bwMode="auto">
          <a:xfrm>
            <a:off x="8432800" y="2286001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/>
              <a:t>Z</a:t>
            </a:r>
          </a:p>
        </p:txBody>
      </p:sp>
      <p:sp>
        <p:nvSpPr>
          <p:cNvPr id="8198" name="Text Box 20"/>
          <p:cNvSpPr txBox="1">
            <a:spLocks noChangeArrowheads="1"/>
          </p:cNvSpPr>
          <p:nvPr/>
        </p:nvSpPr>
        <p:spPr bwMode="auto">
          <a:xfrm>
            <a:off x="10058400" y="2971801"/>
            <a:ext cx="423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/>
              <a:t>Y</a:t>
            </a:r>
          </a:p>
        </p:txBody>
      </p:sp>
      <p:sp>
        <p:nvSpPr>
          <p:cNvPr id="8199" name="Text Box 21"/>
          <p:cNvSpPr txBox="1">
            <a:spLocks noChangeArrowheads="1"/>
          </p:cNvSpPr>
          <p:nvPr/>
        </p:nvSpPr>
        <p:spPr bwMode="auto">
          <a:xfrm>
            <a:off x="7112000" y="4648201"/>
            <a:ext cx="423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/>
              <a:t>S</a:t>
            </a:r>
          </a:p>
        </p:txBody>
      </p:sp>
      <p:sp>
        <p:nvSpPr>
          <p:cNvPr id="8200" name="Text Box 22"/>
          <p:cNvSpPr txBox="1">
            <a:spLocks noChangeArrowheads="1"/>
          </p:cNvSpPr>
          <p:nvPr/>
        </p:nvSpPr>
        <p:spPr bwMode="auto">
          <a:xfrm>
            <a:off x="9550400" y="4648201"/>
            <a:ext cx="4042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/>
              <a:t>T</a:t>
            </a:r>
          </a:p>
        </p:txBody>
      </p:sp>
      <p:sp>
        <p:nvSpPr>
          <p:cNvPr id="8201" name="Line 23"/>
          <p:cNvSpPr>
            <a:spLocks noChangeShapeType="1"/>
          </p:cNvSpPr>
          <p:nvPr/>
        </p:nvSpPr>
        <p:spPr bwMode="auto">
          <a:xfrm flipV="1">
            <a:off x="7315200" y="2667000"/>
            <a:ext cx="1117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24"/>
          <p:cNvSpPr>
            <a:spLocks noChangeShapeType="1"/>
          </p:cNvSpPr>
          <p:nvPr/>
        </p:nvSpPr>
        <p:spPr bwMode="auto">
          <a:xfrm>
            <a:off x="7010400" y="3581400"/>
            <a:ext cx="3048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Line 25"/>
          <p:cNvSpPr>
            <a:spLocks noChangeShapeType="1"/>
          </p:cNvSpPr>
          <p:nvPr/>
        </p:nvSpPr>
        <p:spPr bwMode="auto">
          <a:xfrm>
            <a:off x="9042400" y="2667000"/>
            <a:ext cx="1117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26"/>
          <p:cNvSpPr>
            <a:spLocks noChangeShapeType="1"/>
          </p:cNvSpPr>
          <p:nvPr/>
        </p:nvSpPr>
        <p:spPr bwMode="auto">
          <a:xfrm flipH="1">
            <a:off x="9956800" y="3429000"/>
            <a:ext cx="4064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27"/>
          <p:cNvSpPr>
            <a:spLocks noChangeShapeType="1"/>
          </p:cNvSpPr>
          <p:nvPr/>
        </p:nvSpPr>
        <p:spPr bwMode="auto">
          <a:xfrm>
            <a:off x="7721600" y="4876800"/>
            <a:ext cx="193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Line 28"/>
          <p:cNvSpPr>
            <a:spLocks noChangeShapeType="1"/>
          </p:cNvSpPr>
          <p:nvPr/>
        </p:nvSpPr>
        <p:spPr bwMode="auto">
          <a:xfrm flipH="1">
            <a:off x="7518400" y="2819400"/>
            <a:ext cx="11176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29"/>
          <p:cNvSpPr>
            <a:spLocks noChangeShapeType="1"/>
          </p:cNvSpPr>
          <p:nvPr/>
        </p:nvSpPr>
        <p:spPr bwMode="auto">
          <a:xfrm>
            <a:off x="8839200" y="2819400"/>
            <a:ext cx="9144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30"/>
          <p:cNvSpPr>
            <a:spLocks noChangeShapeType="1"/>
          </p:cNvSpPr>
          <p:nvPr/>
        </p:nvSpPr>
        <p:spPr bwMode="auto">
          <a:xfrm>
            <a:off x="7213600" y="3429000"/>
            <a:ext cx="2438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9" name="Text Box 31"/>
          <p:cNvSpPr txBox="1">
            <a:spLocks noChangeArrowheads="1"/>
          </p:cNvSpPr>
          <p:nvPr/>
        </p:nvSpPr>
        <p:spPr bwMode="auto">
          <a:xfrm>
            <a:off x="8331200" y="1676401"/>
            <a:ext cx="142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1b</a:t>
            </a:r>
          </a:p>
        </p:txBody>
      </p:sp>
      <p:sp>
        <p:nvSpPr>
          <p:cNvPr id="8210" name="Line 32"/>
          <p:cNvSpPr>
            <a:spLocks noChangeShapeType="1"/>
          </p:cNvSpPr>
          <p:nvPr/>
        </p:nvSpPr>
        <p:spPr bwMode="auto">
          <a:xfrm flipH="1">
            <a:off x="7620000" y="3429000"/>
            <a:ext cx="24384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1" name="Line 33"/>
          <p:cNvSpPr>
            <a:spLocks noChangeShapeType="1"/>
          </p:cNvSpPr>
          <p:nvPr/>
        </p:nvSpPr>
        <p:spPr bwMode="auto">
          <a:xfrm flipV="1">
            <a:off x="7213600" y="3276600"/>
            <a:ext cx="284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AutoShape 2"/>
          <p:cNvSpPr txBox="1">
            <a:spLocks noChangeArrowheads="1"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simple network analysis</a:t>
            </a:r>
          </a:p>
        </p:txBody>
      </p:sp>
    </p:spTree>
    <p:extLst>
      <p:ext uri="{BB962C8B-B14F-4D97-AF65-F5344CB8AC3E}">
        <p14:creationId xmlns:p14="http://schemas.microsoft.com/office/powerpoint/2010/main" val="35258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38400" y="1752601"/>
            <a:ext cx="7772400" cy="1470025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latin typeface="Georgia" pitchFamily="18" charset="0"/>
              </a:rPr>
              <a:t>CS105 Introduction to </a:t>
            </a:r>
            <a:br>
              <a:rPr lang="en-US" dirty="0">
                <a:latin typeface="Georgia" pitchFamily="18" charset="0"/>
              </a:rPr>
            </a:br>
            <a:r>
              <a:rPr lang="en-US" dirty="0">
                <a:latin typeface="Georgia" pitchFamily="18" charset="0"/>
              </a:rPr>
              <a:t>Graph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5123" name="Subtitle 2"/>
          <p:cNvSpPr txBox="1">
            <a:spLocks/>
          </p:cNvSpPr>
          <p:nvPr/>
        </p:nvSpPr>
        <p:spPr bwMode="auto">
          <a:xfrm>
            <a:off x="4572000" y="3678238"/>
            <a:ext cx="279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60000"/>
              </a:spcBef>
              <a:buFont typeface="Verdana" panose="020B0604030504040204" pitchFamily="34" charset="0"/>
              <a:buNone/>
            </a:pPr>
            <a:r>
              <a:rPr lang="en-US" dirty="0">
                <a:latin typeface="Georgia" panose="02040502050405020303" pitchFamily="18" charset="0"/>
              </a:rPr>
              <a:t>Lecture: Yang Mu</a:t>
            </a:r>
          </a:p>
          <a:p>
            <a:pPr algn="ctr">
              <a:spcBef>
                <a:spcPct val="60000"/>
              </a:spcBef>
              <a:buFont typeface="Verdana" panose="020B0604030504040204" pitchFamily="34" charset="0"/>
              <a:buNone/>
            </a:pPr>
            <a:r>
              <a:rPr lang="en-US" dirty="0">
                <a:latin typeface="Georgia" panose="02040502050405020303" pitchFamily="18" charset="0"/>
              </a:rPr>
              <a:t>UMass </a:t>
            </a:r>
            <a:r>
              <a:rPr lang="en-US" dirty="0">
                <a:latin typeface="Georgia" panose="02040502050405020303" pitchFamily="18" charset="0"/>
              </a:rPr>
              <a:t>Boston</a:t>
            </a:r>
          </a:p>
        </p:txBody>
      </p:sp>
    </p:spTree>
    <p:extLst>
      <p:ext uri="{BB962C8B-B14F-4D97-AF65-F5344CB8AC3E}">
        <p14:creationId xmlns:p14="http://schemas.microsoft.com/office/powerpoint/2010/main" val="33695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is a Network?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Network = graph</a:t>
            </a:r>
          </a:p>
          <a:p>
            <a:r>
              <a:rPr lang="en-US" smtClean="0"/>
              <a:t>Informally a </a:t>
            </a:r>
            <a:r>
              <a:rPr lang="en-US" i="1" smtClean="0"/>
              <a:t>graph</a:t>
            </a:r>
            <a:r>
              <a:rPr lang="en-US" smtClean="0"/>
              <a:t> is a set of nodes joined by a set of lines or arrows.</a:t>
            </a:r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2590800" y="43434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sz="1800">
              <a:latin typeface="Arial" panose="020B0604020202020204" pitchFamily="34" charset="0"/>
            </a:endParaRPr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2590800" y="5410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sz="1800">
              <a:latin typeface="Arial" panose="020B0604020202020204" pitchFamily="34" charset="0"/>
            </a:endParaRPr>
          </a:p>
        </p:txBody>
      </p:sp>
      <p:sp>
        <p:nvSpPr>
          <p:cNvPr id="6150" name="Oval 6"/>
          <p:cNvSpPr>
            <a:spLocks noChangeArrowheads="1"/>
          </p:cNvSpPr>
          <p:nvPr/>
        </p:nvSpPr>
        <p:spPr bwMode="auto">
          <a:xfrm>
            <a:off x="3886200" y="43434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sz="1800">
              <a:latin typeface="Arial" panose="020B0604020202020204" pitchFamily="34" charset="0"/>
            </a:endParaRP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3886200" y="5410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sz="1800">
              <a:latin typeface="Arial" panose="020B0604020202020204" pitchFamily="34" charset="0"/>
            </a:endParaRPr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4876800" y="43434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sz="1800">
              <a:latin typeface="Arial" panose="020B0604020202020204" pitchFamily="34" charset="0"/>
            </a:endParaRPr>
          </a:p>
        </p:txBody>
      </p:sp>
      <p:sp>
        <p:nvSpPr>
          <p:cNvPr id="6153" name="Oval 9"/>
          <p:cNvSpPr>
            <a:spLocks noChangeArrowheads="1"/>
          </p:cNvSpPr>
          <p:nvPr/>
        </p:nvSpPr>
        <p:spPr bwMode="auto">
          <a:xfrm>
            <a:off x="7010400" y="41910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sz="1800">
              <a:latin typeface="Arial" panose="020B0604020202020204" pitchFamily="34" charset="0"/>
            </a:endParaRPr>
          </a:p>
        </p:txBody>
      </p:sp>
      <p:sp>
        <p:nvSpPr>
          <p:cNvPr id="6154" name="Oval 10"/>
          <p:cNvSpPr>
            <a:spLocks noChangeArrowheads="1"/>
          </p:cNvSpPr>
          <p:nvPr/>
        </p:nvSpPr>
        <p:spPr bwMode="auto">
          <a:xfrm>
            <a:off x="7010400" y="5410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sz="1800">
              <a:latin typeface="Arial" panose="020B0604020202020204" pitchFamily="34" charset="0"/>
            </a:endParaRPr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8305800" y="41910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sz="1800">
              <a:latin typeface="Arial" panose="020B0604020202020204" pitchFamily="34" charset="0"/>
            </a:endParaRPr>
          </a:p>
        </p:txBody>
      </p:sp>
      <p:sp>
        <p:nvSpPr>
          <p:cNvPr id="6156" name="Oval 12"/>
          <p:cNvSpPr>
            <a:spLocks noChangeArrowheads="1"/>
          </p:cNvSpPr>
          <p:nvPr/>
        </p:nvSpPr>
        <p:spPr bwMode="auto">
          <a:xfrm>
            <a:off x="8305800" y="5410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sz="1800">
              <a:latin typeface="Arial" panose="020B0604020202020204" pitchFamily="34" charset="0"/>
            </a:endParaRPr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9296400" y="5410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sz="1800">
              <a:latin typeface="Arial" panose="020B0604020202020204" pitchFamily="34" charset="0"/>
            </a:endParaRPr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9296400" y="41910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sz="1800">
              <a:latin typeface="Arial" panose="020B0604020202020204" pitchFamily="34" charset="0"/>
            </a:endParaRPr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4876800" y="5410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sz="1800">
              <a:latin typeface="Arial" panose="020B0604020202020204" pitchFamily="34" charset="0"/>
            </a:endParaRPr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 flipV="1">
            <a:off x="28194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3048000" y="4572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>
            <a:off x="3048000" y="47244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Freeform 19"/>
          <p:cNvSpPr>
            <a:spLocks/>
          </p:cNvSpPr>
          <p:nvPr/>
        </p:nvSpPr>
        <p:spPr bwMode="auto">
          <a:xfrm>
            <a:off x="3873500" y="4013200"/>
            <a:ext cx="546100" cy="406400"/>
          </a:xfrm>
          <a:custGeom>
            <a:avLst/>
            <a:gdLst>
              <a:gd name="T0" fmla="*/ 2147483646 w 344"/>
              <a:gd name="T1" fmla="*/ 2147483646 h 256"/>
              <a:gd name="T2" fmla="*/ 2147483646 w 344"/>
              <a:gd name="T3" fmla="*/ 2147483646 h 256"/>
              <a:gd name="T4" fmla="*/ 2147483646 w 344"/>
              <a:gd name="T5" fmla="*/ 2147483646 h 256"/>
              <a:gd name="T6" fmla="*/ 2147483646 w 344"/>
              <a:gd name="T7" fmla="*/ 2147483646 h 256"/>
              <a:gd name="T8" fmla="*/ 2147483646 w 344"/>
              <a:gd name="T9" fmla="*/ 2147483646 h 256"/>
              <a:gd name="T10" fmla="*/ 2147483646 w 344"/>
              <a:gd name="T11" fmla="*/ 2147483646 h 256"/>
              <a:gd name="T12" fmla="*/ 2147483646 w 344"/>
              <a:gd name="T13" fmla="*/ 2147483646 h 256"/>
              <a:gd name="T14" fmla="*/ 2147483646 w 344"/>
              <a:gd name="T15" fmla="*/ 2147483646 h 2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44"/>
              <a:gd name="T25" fmla="*/ 0 h 256"/>
              <a:gd name="T26" fmla="*/ 344 w 344"/>
              <a:gd name="T27" fmla="*/ 256 h 25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44" h="256">
                <a:moveTo>
                  <a:pt x="56" y="256"/>
                </a:moveTo>
                <a:cubicBezTo>
                  <a:pt x="28" y="204"/>
                  <a:pt x="0" y="152"/>
                  <a:pt x="8" y="112"/>
                </a:cubicBezTo>
                <a:cubicBezTo>
                  <a:pt x="16" y="72"/>
                  <a:pt x="72" y="32"/>
                  <a:pt x="104" y="16"/>
                </a:cubicBezTo>
                <a:cubicBezTo>
                  <a:pt x="136" y="0"/>
                  <a:pt x="168" y="8"/>
                  <a:pt x="200" y="16"/>
                </a:cubicBezTo>
                <a:cubicBezTo>
                  <a:pt x="232" y="24"/>
                  <a:pt x="272" y="40"/>
                  <a:pt x="296" y="64"/>
                </a:cubicBezTo>
                <a:cubicBezTo>
                  <a:pt x="320" y="88"/>
                  <a:pt x="344" y="136"/>
                  <a:pt x="344" y="160"/>
                </a:cubicBezTo>
                <a:cubicBezTo>
                  <a:pt x="344" y="184"/>
                  <a:pt x="312" y="192"/>
                  <a:pt x="296" y="208"/>
                </a:cubicBezTo>
                <a:cubicBezTo>
                  <a:pt x="280" y="224"/>
                  <a:pt x="256" y="248"/>
                  <a:pt x="248" y="2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Freeform 20"/>
          <p:cNvSpPr>
            <a:spLocks/>
          </p:cNvSpPr>
          <p:nvPr/>
        </p:nvSpPr>
        <p:spPr bwMode="auto">
          <a:xfrm>
            <a:off x="3048000" y="5397500"/>
            <a:ext cx="838200" cy="241300"/>
          </a:xfrm>
          <a:custGeom>
            <a:avLst/>
            <a:gdLst>
              <a:gd name="T0" fmla="*/ 0 w 528"/>
              <a:gd name="T1" fmla="*/ 2147483646 h 152"/>
              <a:gd name="T2" fmla="*/ 2147483646 w 528"/>
              <a:gd name="T3" fmla="*/ 2147483646 h 152"/>
              <a:gd name="T4" fmla="*/ 2147483646 w 528"/>
              <a:gd name="T5" fmla="*/ 2147483646 h 152"/>
              <a:gd name="T6" fmla="*/ 0 60000 65536"/>
              <a:gd name="T7" fmla="*/ 0 60000 65536"/>
              <a:gd name="T8" fmla="*/ 0 60000 65536"/>
              <a:gd name="T9" fmla="*/ 0 w 528"/>
              <a:gd name="T10" fmla="*/ 0 h 152"/>
              <a:gd name="T11" fmla="*/ 528 w 528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152">
                <a:moveTo>
                  <a:pt x="0" y="152"/>
                </a:moveTo>
                <a:cubicBezTo>
                  <a:pt x="124" y="84"/>
                  <a:pt x="248" y="16"/>
                  <a:pt x="336" y="8"/>
                </a:cubicBezTo>
                <a:cubicBezTo>
                  <a:pt x="424" y="0"/>
                  <a:pt x="496" y="80"/>
                  <a:pt x="528" y="1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Freeform 21"/>
          <p:cNvSpPr>
            <a:spLocks/>
          </p:cNvSpPr>
          <p:nvPr/>
        </p:nvSpPr>
        <p:spPr bwMode="auto">
          <a:xfrm>
            <a:off x="3048000" y="5791200"/>
            <a:ext cx="914400" cy="266700"/>
          </a:xfrm>
          <a:custGeom>
            <a:avLst/>
            <a:gdLst>
              <a:gd name="T0" fmla="*/ 2147483646 w 576"/>
              <a:gd name="T1" fmla="*/ 0 h 168"/>
              <a:gd name="T2" fmla="*/ 2147483646 w 576"/>
              <a:gd name="T3" fmla="*/ 2147483646 h 168"/>
              <a:gd name="T4" fmla="*/ 2147483646 w 576"/>
              <a:gd name="T5" fmla="*/ 2147483646 h 168"/>
              <a:gd name="T6" fmla="*/ 2147483646 w 576"/>
              <a:gd name="T7" fmla="*/ 2147483646 h 168"/>
              <a:gd name="T8" fmla="*/ 0 w 576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68"/>
              <a:gd name="T17" fmla="*/ 576 w 576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68">
                <a:moveTo>
                  <a:pt x="576" y="0"/>
                </a:moveTo>
                <a:cubicBezTo>
                  <a:pt x="516" y="60"/>
                  <a:pt x="456" y="120"/>
                  <a:pt x="384" y="144"/>
                </a:cubicBezTo>
                <a:cubicBezTo>
                  <a:pt x="312" y="168"/>
                  <a:pt x="200" y="152"/>
                  <a:pt x="144" y="144"/>
                </a:cubicBezTo>
                <a:cubicBezTo>
                  <a:pt x="88" y="136"/>
                  <a:pt x="72" y="120"/>
                  <a:pt x="48" y="96"/>
                </a:cubicBezTo>
                <a:cubicBezTo>
                  <a:pt x="24" y="72"/>
                  <a:pt x="8" y="1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V="1">
            <a:off x="5105400" y="4800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2674938" y="43434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7094538" y="42672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>
                <a:latin typeface="Arial" panose="020B0604020202020204" pitchFamily="34" charset="0"/>
              </a:rPr>
              <a:t>1</a:t>
            </a:r>
            <a:endParaRPr lang="en-US" sz="1600">
              <a:latin typeface="Times New Roman" panose="02020603050405020304" pitchFamily="18" charset="0"/>
            </a:endParaRP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3981450" y="44196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4953001" y="43878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>
                <a:latin typeface="Arial" panose="020B0604020202020204" pitchFamily="34" charset="0"/>
              </a:rPr>
              <a:t>3</a:t>
            </a:r>
            <a:endParaRPr lang="en-US" sz="1600">
              <a:latin typeface="Times New Roman" panose="02020603050405020304" pitchFamily="18" charset="0"/>
            </a:endParaRPr>
          </a:p>
        </p:txBody>
      </p:sp>
      <p:sp>
        <p:nvSpPr>
          <p:cNvPr id="6171" name="Text Box 27"/>
          <p:cNvSpPr txBox="1">
            <a:spLocks noChangeArrowheads="1"/>
          </p:cNvSpPr>
          <p:nvPr/>
        </p:nvSpPr>
        <p:spPr bwMode="auto">
          <a:xfrm>
            <a:off x="2674938" y="54102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>
                <a:latin typeface="Arial" panose="020B0604020202020204" pitchFamily="34" charset="0"/>
              </a:rPr>
              <a:t>4</a:t>
            </a:r>
            <a:endParaRPr lang="en-US" sz="1600">
              <a:latin typeface="Times New Roman" panose="02020603050405020304" pitchFamily="18" charset="0"/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7086601" y="545465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>
                <a:latin typeface="Arial" panose="020B0604020202020204" pitchFamily="34" charset="0"/>
              </a:rPr>
              <a:t>4</a:t>
            </a:r>
            <a:endParaRPr lang="en-US" sz="1600">
              <a:latin typeface="Times New Roman" panose="02020603050405020304" pitchFamily="18" charset="0"/>
            </a:endParaRPr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3962401" y="54864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>
                <a:latin typeface="Arial" panose="020B0604020202020204" pitchFamily="34" charset="0"/>
              </a:rPr>
              <a:t>5</a:t>
            </a:r>
            <a:endParaRPr lang="en-US" sz="1600">
              <a:latin typeface="Times New Roman" panose="02020603050405020304" pitchFamily="18" charset="0"/>
            </a:endParaRP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8382001" y="54864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>
                <a:latin typeface="Arial" panose="020B0604020202020204" pitchFamily="34" charset="0"/>
              </a:rPr>
              <a:t>5</a:t>
            </a:r>
            <a:endParaRPr lang="en-US" sz="1600">
              <a:latin typeface="Times New Roman" panose="02020603050405020304" pitchFamily="18" charset="0"/>
            </a:endParaRP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>
            <a:off x="4953001" y="54864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>
                <a:latin typeface="Arial" panose="020B0604020202020204" pitchFamily="34" charset="0"/>
              </a:rPr>
              <a:t>6</a:t>
            </a:r>
            <a:endParaRPr lang="en-US" sz="1600">
              <a:latin typeface="Times New Roman" panose="02020603050405020304" pitchFamily="18" charset="0"/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9380538" y="5486400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>
                <a:latin typeface="Arial" panose="020B0604020202020204" pitchFamily="34" charset="0"/>
              </a:rPr>
              <a:t>6</a:t>
            </a:r>
            <a:endParaRPr lang="en-US" sz="1600">
              <a:latin typeface="Times New Roman" panose="02020603050405020304" pitchFamily="18" charset="0"/>
            </a:endParaRP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8401050" y="426720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178" name="Text Box 34"/>
          <p:cNvSpPr txBox="1">
            <a:spLocks noChangeArrowheads="1"/>
          </p:cNvSpPr>
          <p:nvPr/>
        </p:nvSpPr>
        <p:spPr bwMode="auto">
          <a:xfrm>
            <a:off x="9372601" y="42672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600">
                <a:latin typeface="Arial" panose="020B0604020202020204" pitchFamily="34" charset="0"/>
              </a:rPr>
              <a:t>3</a:t>
            </a:r>
            <a:endParaRPr lang="en-US" sz="1600">
              <a:latin typeface="Times New Roman" panose="02020603050405020304" pitchFamily="18" charset="0"/>
            </a:endParaRPr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7391400" y="4572000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>
            <a:off x="7467600" y="4419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 flipV="1">
            <a:off x="8534400" y="4648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 flipH="1" flipV="1">
            <a:off x="9525000" y="4648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7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654" y="538876"/>
            <a:ext cx="10912346" cy="5786199"/>
          </a:xfrm>
          <a:prstGeom prst="rect">
            <a:avLst/>
          </a:prstGeom>
          <a:solidFill>
            <a:srgbClr val="33CCFF"/>
          </a:solidFill>
          <a:ln>
            <a:solidFill>
              <a:srgbClr val="66CCFF"/>
            </a:solidFill>
          </a:ln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523999"/>
            <a:ext cx="801213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SOCIAL NETWORK 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= SOCIA MEDIA + NETWORKING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743201" y="609601"/>
            <a:ext cx="822801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sz="3200"/>
              <a:t>Graph-based representations</a:t>
            </a:r>
            <a:endParaRPr lang="en-AU" sz="320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981201" y="1752601"/>
            <a:ext cx="8228013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GB" sz="1800">
                <a:latin typeface="Tahoma" panose="020B0604030504040204" pitchFamily="34" charset="0"/>
              </a:rPr>
              <a:t>Representing a problem as a graph can provide a different point of view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GB" sz="1800">
                <a:latin typeface="Tahoma" panose="020B0604030504040204" pitchFamily="34" charset="0"/>
              </a:rPr>
              <a:t>Representing a problem as a graph can make a problem much simpler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GB" sz="1800">
                <a:latin typeface="Tahoma" panose="020B0604030504040204" pitchFamily="34" charset="0"/>
              </a:rPr>
              <a:t>More accurately, it can provide the appropriate tools for solving the problem</a:t>
            </a:r>
            <a:endParaRPr lang="en-AU" sz="18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3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895601" y="457201"/>
            <a:ext cx="822801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sz="3200">
                <a:latin typeface="Tahoma" panose="020B0604030504040204" pitchFamily="34" charset="0"/>
              </a:rPr>
              <a:t>What is network theory?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981201" y="1981201"/>
            <a:ext cx="8228013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defTabSz="449263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49263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49263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49263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49263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AU" sz="1800" i="1">
                <a:latin typeface="Tahoma" panose="020B0604030504040204" pitchFamily="34" charset="0"/>
              </a:rPr>
              <a:t>Network theory</a:t>
            </a:r>
            <a:r>
              <a:rPr lang="en-AU" sz="1800">
                <a:latin typeface="Tahoma" panose="020B0604030504040204" pitchFamily="34" charset="0"/>
              </a:rPr>
              <a:t> provides a set of techniques for analysing graphs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AU" sz="1800" i="1">
                <a:latin typeface="Tahoma" panose="020B0604030504040204" pitchFamily="34" charset="0"/>
              </a:rPr>
              <a:t>Complex systems network theory</a:t>
            </a:r>
            <a:r>
              <a:rPr lang="en-AU" sz="1800">
                <a:latin typeface="Tahoma" panose="020B0604030504040204" pitchFamily="34" charset="0"/>
              </a:rPr>
              <a:t> provides techniques for analysing structure in a system of interacting agents, represented as a network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AU" sz="1800">
                <a:latin typeface="Tahoma" panose="020B0604030504040204" pitchFamily="34" charset="0"/>
              </a:rPr>
              <a:t>Applying network theory to a system means using a graph-theoretic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1437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667001" y="457201"/>
            <a:ext cx="822801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sz="3200"/>
              <a:t>What makes a problem graph-like?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981201" y="1981201"/>
            <a:ext cx="8228013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AU" sz="3200">
                <a:latin typeface="Tahoma" panose="020B0604030504040204" pitchFamily="34" charset="0"/>
              </a:rPr>
              <a:t>There are two components to a graph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AU" sz="2800">
                <a:latin typeface="Tahoma" panose="020B0604030504040204" pitchFamily="34" charset="0"/>
              </a:rPr>
              <a:t>Nodes and edges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AU" sz="3200">
                <a:latin typeface="Tahoma" panose="020B0604030504040204" pitchFamily="34" charset="0"/>
              </a:rPr>
              <a:t>In graph-like problems, these components have natural correspondences to problem elements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AU" sz="2800">
                <a:latin typeface="Tahoma" panose="020B0604030504040204" pitchFamily="34" charset="0"/>
              </a:rPr>
              <a:t>Entities are nodes and interactions between entities are edges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AU" sz="3200">
                <a:latin typeface="Tahoma" panose="020B0604030504040204" pitchFamily="34" charset="0"/>
              </a:rPr>
              <a:t>Most complex systems are graph-like</a:t>
            </a:r>
          </a:p>
        </p:txBody>
      </p:sp>
    </p:spTree>
    <p:extLst>
      <p:ext uri="{BB962C8B-B14F-4D97-AF65-F5344CB8AC3E}">
        <p14:creationId xmlns:p14="http://schemas.microsoft.com/office/powerpoint/2010/main" val="7406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819401" y="533401"/>
            <a:ext cx="822801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sz="3200"/>
              <a:t>Friendship Network</a:t>
            </a:r>
          </a:p>
        </p:txBody>
      </p:sp>
      <p:pic>
        <p:nvPicPr>
          <p:cNvPr id="14339" name="Picture 4" descr="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66294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4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ollabo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905000"/>
            <a:ext cx="45370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711450" y="836614"/>
            <a:ext cx="6578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sz="3200"/>
              <a:t>Scientific collaboration</a:t>
            </a:r>
            <a:r>
              <a:rPr lang="en-US" sz="3200"/>
              <a:t> network</a:t>
            </a:r>
            <a:endParaRPr lang="es-ES" sz="3200"/>
          </a:p>
        </p:txBody>
      </p:sp>
      <p:pic>
        <p:nvPicPr>
          <p:cNvPr id="16388" name="Picture 4" descr="PE01561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1"/>
            <a:ext cx="28194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0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05001"/>
            <a:ext cx="67056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Rectangle 1027"/>
          <p:cNvSpPr>
            <a:spLocks noChangeArrowheads="1"/>
          </p:cNvSpPr>
          <p:nvPr/>
        </p:nvSpPr>
        <p:spPr bwMode="auto">
          <a:xfrm>
            <a:off x="1992313" y="398515"/>
            <a:ext cx="8229600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GB" sz="3200"/>
              <a:t>Business ties in US </a:t>
            </a:r>
          </a:p>
          <a:p>
            <a:pPr eaLnBrk="1" hangingPunct="1">
              <a:buClr>
                <a:srgbClr val="FF0000"/>
              </a:buClr>
            </a:pPr>
            <a:r>
              <a:rPr lang="en-GB" sz="3200"/>
              <a:t>biotech-industry</a:t>
            </a:r>
          </a:p>
        </p:txBody>
      </p:sp>
    </p:spTree>
    <p:extLst>
      <p:ext uri="{BB962C8B-B14F-4D97-AF65-F5344CB8AC3E}">
        <p14:creationId xmlns:p14="http://schemas.microsoft.com/office/powerpoint/2010/main" val="9878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19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35176"/>
            <a:ext cx="6324600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2590801" y="685800"/>
            <a:ext cx="77708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/>
              <a:t>Genetic interaction network </a:t>
            </a:r>
          </a:p>
        </p:txBody>
      </p:sp>
    </p:spTree>
    <p:extLst>
      <p:ext uri="{BB962C8B-B14F-4D97-AF65-F5344CB8AC3E}">
        <p14:creationId xmlns:p14="http://schemas.microsoft.com/office/powerpoint/2010/main" val="5882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279651" y="476251"/>
            <a:ext cx="822801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sz="3200"/>
              <a:t>Protein-Protein Interaction Networks</a:t>
            </a:r>
          </a:p>
        </p:txBody>
      </p:sp>
      <p:pic>
        <p:nvPicPr>
          <p:cNvPr id="22531" name="Picture 4" descr="PIN letha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5791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24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439988" y="533401"/>
            <a:ext cx="8228012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sz="3200"/>
              <a:t>Transportation Networks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36576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2200"/>
            <a:ext cx="38862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8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6" descr="inter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2819400" y="533401"/>
            <a:ext cx="28956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sz="3200"/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392960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654" y="538876"/>
            <a:ext cx="10912346" cy="5786199"/>
          </a:xfrm>
          <a:prstGeom prst="rect">
            <a:avLst/>
          </a:prstGeom>
          <a:solidFill>
            <a:srgbClr val="33CCFF"/>
          </a:solidFill>
          <a:ln>
            <a:solidFill>
              <a:srgbClr val="66CCFF"/>
            </a:solidFill>
          </a:ln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523999"/>
            <a:ext cx="963436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SOCIA MEDIA </a:t>
            </a:r>
            <a:r>
              <a:rPr lang="en-US" sz="3600" dirty="0">
                <a:solidFill>
                  <a:schemeClr val="bg1"/>
                </a:solidFill>
              </a:rPr>
              <a:t>IS AN UMBRELLA TERM 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THAT DEFINES THE VARIOUS ACTIVITIES 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THAT INTEGRATE TECHNOLOGY, SOCIAL 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INTERACTION</a:t>
            </a:r>
            <a:r>
              <a:rPr lang="en-US" sz="3600" dirty="0">
                <a:solidFill>
                  <a:schemeClr val="bg1"/>
                </a:solidFill>
              </a:rPr>
              <a:t>, AND THE </a:t>
            </a:r>
          </a:p>
          <a:p>
            <a:r>
              <a:rPr lang="en-US" sz="3600" dirty="0">
                <a:solidFill>
                  <a:schemeClr val="bg1"/>
                </a:solidFill>
              </a:rPr>
              <a:t>CONSTRUCTION OF WORDS, PICTURES, </a:t>
            </a:r>
          </a:p>
          <a:p>
            <a:r>
              <a:rPr lang="en-US" sz="3600" dirty="0">
                <a:solidFill>
                  <a:schemeClr val="bg1"/>
                </a:solidFill>
              </a:rPr>
              <a:t>VIDEOS AND AUDIO.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5066" y="5996748"/>
            <a:ext cx="18197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http://www.wikipedia.org</a:t>
            </a:r>
          </a:p>
        </p:txBody>
      </p:sp>
    </p:spTree>
    <p:extLst>
      <p:ext uri="{BB962C8B-B14F-4D97-AF65-F5344CB8AC3E}">
        <p14:creationId xmlns:p14="http://schemas.microsoft.com/office/powerpoint/2010/main" val="22984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ood-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81200"/>
            <a:ext cx="6400800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2819400" y="533401"/>
            <a:ext cx="54102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sz="3200"/>
              <a:t>Ecological Networks</a:t>
            </a:r>
          </a:p>
        </p:txBody>
      </p:sp>
    </p:spTree>
    <p:extLst>
      <p:ext uri="{BB962C8B-B14F-4D97-AF65-F5344CB8AC3E}">
        <p14:creationId xmlns:p14="http://schemas.microsoft.com/office/powerpoint/2010/main" val="185047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b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Graph Theory - History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79614" y="1371600"/>
            <a:ext cx="4986337" cy="27765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Verdana" panose="020B0604030504040204" pitchFamily="34" charset="0"/>
              <a:buNone/>
            </a:pPr>
            <a:r>
              <a:rPr lang="en-US" smtClean="0"/>
              <a:t>Leonhard Euler's paper on “</a:t>
            </a:r>
            <a:r>
              <a:rPr lang="en-US" i="1" smtClean="0"/>
              <a:t>Seven Bridges of Königsberg”</a:t>
            </a:r>
            <a:r>
              <a:rPr lang="en-US" smtClean="0"/>
              <a:t> , </a:t>
            </a:r>
          </a:p>
          <a:p>
            <a:pPr>
              <a:buFont typeface="Verdana" panose="020B0604030504040204" pitchFamily="34" charset="0"/>
              <a:buNone/>
            </a:pPr>
            <a:r>
              <a:rPr lang="en-US" smtClean="0"/>
              <a:t>published in 1736. </a:t>
            </a:r>
          </a:p>
          <a:p>
            <a:pPr>
              <a:buFont typeface="Verdana" panose="020B0604030504040204" pitchFamily="34" charset="0"/>
              <a:buNone/>
            </a:pPr>
            <a:endParaRPr lang="en-US" smtClean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1981200"/>
            <a:ext cx="20050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876801"/>
            <a:ext cx="2314575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97438"/>
            <a:ext cx="2171700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876801"/>
            <a:ext cx="2209800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5" name="Line 8"/>
          <p:cNvSpPr>
            <a:spLocks noChangeShapeType="1"/>
          </p:cNvSpPr>
          <p:nvPr/>
        </p:nvSpPr>
        <p:spPr bwMode="auto">
          <a:xfrm>
            <a:off x="4267200" y="5715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9"/>
          <p:cNvSpPr>
            <a:spLocks noChangeShapeType="1"/>
          </p:cNvSpPr>
          <p:nvPr/>
        </p:nvSpPr>
        <p:spPr bwMode="auto">
          <a:xfrm>
            <a:off x="7391400" y="5715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0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5" grpId="0" animBg="1"/>
      <p:bldP spid="2970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2667000" y="838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Graph Theory - History</a:t>
            </a:r>
          </a:p>
        </p:txBody>
      </p:sp>
      <p:pic>
        <p:nvPicPr>
          <p:cNvPr id="32771" name="Picture 3" descr="Kirk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2438400"/>
            <a:ext cx="15668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hamil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2514600"/>
            <a:ext cx="15033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962401" y="1981201"/>
            <a:ext cx="31886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latin typeface="Tahoma" panose="020B0604030504040204" pitchFamily="34" charset="0"/>
              </a:rPr>
              <a:t>Cycles in Polyhedra</a:t>
            </a:r>
            <a:endParaRPr lang="es-ES" b="1">
              <a:latin typeface="Tahoma" panose="020B0604030504040204" pitchFamily="34" charset="0"/>
            </a:endParaRPr>
          </a:p>
        </p:txBody>
      </p:sp>
      <p:pic>
        <p:nvPicPr>
          <p:cNvPr id="31750" name="Picture 7" descr="HamiltonianPlatonicCycles_7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953000"/>
            <a:ext cx="7162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2955925" y="4300538"/>
            <a:ext cx="6199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ahoma" panose="020B0604030504040204" pitchFamily="34" charset="0"/>
              </a:rPr>
              <a:t>Thomas P. Kirkman        William R. Hamilton</a:t>
            </a:r>
            <a:endParaRPr lang="es-ES">
              <a:latin typeface="Tahoma" panose="020B0604030504040204" pitchFamily="34" charset="0"/>
            </a:endParaRPr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3505201" y="6400800"/>
            <a:ext cx="5160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ahoma" panose="020B0604030504040204" pitchFamily="34" charset="0"/>
              </a:rPr>
              <a:t>Hamiltonian cycles in Platonic graphs</a:t>
            </a:r>
            <a:endParaRPr lang="es-E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91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2667000" y="838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Graph Theory - History</a:t>
            </a:r>
          </a:p>
          <a:p>
            <a:pPr eaLnBrk="1" hangingPunct="1">
              <a:defRPr/>
            </a:pP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34819" name="Picture 1027" descr="kirchhof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21209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1028"/>
          <p:cNvSpPr txBox="1">
            <a:spLocks noChangeArrowheads="1"/>
          </p:cNvSpPr>
          <p:nvPr/>
        </p:nvSpPr>
        <p:spPr bwMode="auto">
          <a:xfrm>
            <a:off x="2362200" y="5867400"/>
            <a:ext cx="240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ahoma" panose="020B0604030504040204" pitchFamily="34" charset="0"/>
              </a:rPr>
              <a:t>Gustav Kirchhoff</a:t>
            </a:r>
            <a:endParaRPr lang="es-ES">
              <a:latin typeface="Tahoma" panose="020B0604030504040204" pitchFamily="34" charset="0"/>
            </a:endParaRPr>
          </a:p>
        </p:txBody>
      </p:sp>
      <p:sp>
        <p:nvSpPr>
          <p:cNvPr id="34821" name="Text Box 1029"/>
          <p:cNvSpPr txBox="1">
            <a:spLocks noChangeArrowheads="1"/>
          </p:cNvSpPr>
          <p:nvPr/>
        </p:nvSpPr>
        <p:spPr bwMode="auto">
          <a:xfrm>
            <a:off x="3733800" y="2133600"/>
            <a:ext cx="3868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latin typeface="Tahoma" panose="020B0604030504040204" pitchFamily="34" charset="0"/>
              </a:rPr>
              <a:t>Trees in Electric Circuits</a:t>
            </a:r>
            <a:endParaRPr lang="es-ES" b="1">
              <a:latin typeface="Tahoma" panose="020B0604030504040204" pitchFamily="34" charset="0"/>
            </a:endParaRPr>
          </a:p>
        </p:txBody>
      </p:sp>
      <p:pic>
        <p:nvPicPr>
          <p:cNvPr id="34822" name="Picture 1030" descr="450px-Kirchhoff''s_Voltage_Law_(equation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4114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1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2667000" y="838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Graph Theory - History</a:t>
            </a:r>
          </a:p>
          <a:p>
            <a:pPr eaLnBrk="1" hangingPunct="1">
              <a:defRPr/>
            </a:pP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pic>
        <p:nvPicPr>
          <p:cNvPr id="36867" name="Picture 1028" descr="200px-De_Morgan_August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24200"/>
            <a:ext cx="2095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1031"/>
          <p:cNvSpPr txBox="1">
            <a:spLocks noChangeArrowheads="1"/>
          </p:cNvSpPr>
          <p:nvPr/>
        </p:nvSpPr>
        <p:spPr bwMode="auto">
          <a:xfrm>
            <a:off x="1524001" y="5638801"/>
            <a:ext cx="55356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ahoma" panose="020B0604030504040204" pitchFamily="34" charset="0"/>
              </a:rPr>
              <a:t>   Arthur Cayley 	Auguste DeMorgan</a:t>
            </a:r>
            <a:endParaRPr lang="es-ES">
              <a:latin typeface="Tahoma" panose="020B0604030504040204" pitchFamily="34" charset="0"/>
            </a:endParaRPr>
          </a:p>
        </p:txBody>
      </p:sp>
      <p:sp>
        <p:nvSpPr>
          <p:cNvPr id="36869" name="Text Box 1032"/>
          <p:cNvSpPr txBox="1">
            <a:spLocks noChangeArrowheads="1"/>
          </p:cNvSpPr>
          <p:nvPr/>
        </p:nvSpPr>
        <p:spPr bwMode="auto">
          <a:xfrm>
            <a:off x="4267201" y="1905001"/>
            <a:ext cx="3244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>
                <a:latin typeface="Tahoma" panose="020B0604030504040204" pitchFamily="34" charset="0"/>
              </a:rPr>
              <a:t>Four Colors of Maps</a:t>
            </a:r>
            <a:endParaRPr lang="es-ES" b="1">
              <a:latin typeface="Tahoma" panose="020B0604030504040204" pitchFamily="34" charset="0"/>
            </a:endParaRPr>
          </a:p>
        </p:txBody>
      </p:sp>
      <p:graphicFrame>
        <p:nvGraphicFramePr>
          <p:cNvPr id="36870" name="Object 1034"/>
          <p:cNvGraphicFramePr>
            <a:graphicFrameLocks noChangeAspect="1"/>
          </p:cNvGraphicFramePr>
          <p:nvPr/>
        </p:nvGraphicFramePr>
        <p:xfrm>
          <a:off x="7029450" y="2438400"/>
          <a:ext cx="3638550" cy="37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5" imgW="3638095" imgH="3772427" progId="Paint.Picture">
                  <p:embed/>
                </p:oleObj>
              </mc:Choice>
              <mc:Fallback>
                <p:oleObj name="Bitmap Image" r:id="rId5" imgW="3638095" imgH="377242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450" y="2438400"/>
                        <a:ext cx="3638550" cy="377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71" name="Picture 9" descr="Cayley-arthur-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3159125"/>
            <a:ext cx="1814512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Definition: Graph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G is an ordered triple G:=(V, E, f)</a:t>
            </a:r>
          </a:p>
          <a:p>
            <a:pPr lvl="1"/>
            <a:r>
              <a:rPr lang="en-US" smtClean="0"/>
              <a:t>V is a set of nodes, points, or vertices. </a:t>
            </a:r>
          </a:p>
          <a:p>
            <a:pPr lvl="1"/>
            <a:r>
              <a:rPr lang="en-US" smtClean="0"/>
              <a:t>E is a set, whose elements are known as edges or lines. </a:t>
            </a:r>
          </a:p>
          <a:p>
            <a:pPr lvl="1"/>
            <a:r>
              <a:rPr lang="en-US" smtClean="0"/>
              <a:t>f is a function </a:t>
            </a:r>
          </a:p>
          <a:p>
            <a:pPr lvl="2"/>
            <a:r>
              <a:rPr lang="en-US" smtClean="0"/>
              <a:t>maps each element of E </a:t>
            </a:r>
          </a:p>
          <a:p>
            <a:pPr lvl="2"/>
            <a:r>
              <a:rPr lang="en-US" smtClean="0"/>
              <a:t>to an unordered pair of vertices in V. </a:t>
            </a:r>
          </a:p>
          <a:p>
            <a:pPr>
              <a:buFont typeface="Verdana" panose="020B0604030504040204" pitchFamily="34" charset="0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57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Definitions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Vertex</a:t>
            </a:r>
          </a:p>
          <a:p>
            <a:pPr lvl="1"/>
            <a:r>
              <a:rPr lang="en-US" smtClean="0"/>
              <a:t>Basic Element</a:t>
            </a:r>
          </a:p>
          <a:p>
            <a:pPr lvl="1"/>
            <a:r>
              <a:rPr lang="en-US" smtClean="0"/>
              <a:t>Drawn as a </a:t>
            </a:r>
            <a:r>
              <a:rPr lang="en-US" i="1" smtClean="0"/>
              <a:t>node</a:t>
            </a:r>
            <a:r>
              <a:rPr lang="en-US" smtClean="0"/>
              <a:t> or a </a:t>
            </a:r>
            <a:r>
              <a:rPr lang="en-US" i="1" smtClean="0"/>
              <a:t>dot</a:t>
            </a:r>
            <a:r>
              <a:rPr lang="en-US" smtClean="0"/>
              <a:t>.</a:t>
            </a:r>
          </a:p>
          <a:p>
            <a:pPr lvl="1"/>
            <a:r>
              <a:rPr lang="en-US" smtClean="0"/>
              <a:t>V</a:t>
            </a:r>
            <a:r>
              <a:rPr lang="en-US" b="1" smtClean="0"/>
              <a:t>ertex set</a:t>
            </a:r>
            <a:r>
              <a:rPr lang="en-US" smtClean="0"/>
              <a:t> of </a:t>
            </a:r>
            <a:r>
              <a:rPr lang="en-US" i="1" smtClean="0"/>
              <a:t>G</a:t>
            </a:r>
            <a:r>
              <a:rPr lang="en-US" smtClean="0"/>
              <a:t> is usually denoted by </a:t>
            </a:r>
            <a:r>
              <a:rPr lang="en-US" i="1" smtClean="0"/>
              <a:t>V</a:t>
            </a:r>
            <a:r>
              <a:rPr lang="en-US" smtClean="0"/>
              <a:t>(</a:t>
            </a:r>
            <a:r>
              <a:rPr lang="en-US" i="1" smtClean="0"/>
              <a:t>G</a:t>
            </a:r>
            <a:r>
              <a:rPr lang="en-US" smtClean="0"/>
              <a:t>), or </a:t>
            </a:r>
            <a:r>
              <a:rPr lang="en-US" i="1" smtClean="0"/>
              <a:t>V</a:t>
            </a:r>
          </a:p>
          <a:p>
            <a:r>
              <a:rPr lang="en-US" smtClean="0"/>
              <a:t>Edge</a:t>
            </a:r>
          </a:p>
          <a:p>
            <a:pPr lvl="1"/>
            <a:r>
              <a:rPr lang="en-US" smtClean="0"/>
              <a:t>A set of two elements</a:t>
            </a:r>
          </a:p>
          <a:p>
            <a:pPr lvl="1"/>
            <a:r>
              <a:rPr lang="en-US" smtClean="0"/>
              <a:t>Drawn as a line connecting two vertices, called end vertices, or endpoints. </a:t>
            </a:r>
          </a:p>
          <a:p>
            <a:pPr lvl="1"/>
            <a:r>
              <a:rPr lang="en-US" smtClean="0"/>
              <a:t>The edge set of G is usually denoted by E(G), or E.</a:t>
            </a:r>
          </a:p>
        </p:txBody>
      </p:sp>
    </p:spTree>
    <p:extLst>
      <p:ext uri="{BB962C8B-B14F-4D97-AF65-F5344CB8AC3E}">
        <p14:creationId xmlns:p14="http://schemas.microsoft.com/office/powerpoint/2010/main" val="24324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Example</a:t>
            </a:r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01839" y="5029200"/>
            <a:ext cx="8237537" cy="105568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V:={1,2,3,4,5,6} </a:t>
            </a:r>
          </a:p>
          <a:p>
            <a:pPr>
              <a:lnSpc>
                <a:spcPct val="90000"/>
              </a:lnSpc>
            </a:pPr>
            <a:r>
              <a:rPr lang="en-US" sz="1800"/>
              <a:t>E:={{1,2},{1,5},{2,3},{2,5},{3,4},{4,5},{4,6}} </a:t>
            </a:r>
          </a:p>
          <a:p>
            <a:pPr>
              <a:lnSpc>
                <a:spcPct val="90000"/>
              </a:lnSpc>
            </a:pPr>
            <a:endParaRPr lang="en-US" sz="1800"/>
          </a:p>
        </p:txBody>
      </p:sp>
      <p:graphicFrame>
        <p:nvGraphicFramePr>
          <p:cNvPr id="43012" name="Object 28"/>
          <p:cNvGraphicFramePr>
            <a:graphicFrameLocks noChangeAspect="1"/>
          </p:cNvGraphicFramePr>
          <p:nvPr/>
        </p:nvGraphicFramePr>
        <p:xfrm>
          <a:off x="4038600" y="1981201"/>
          <a:ext cx="3810000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4" imgW="3247619" imgH="2429214" progId="Paint.Picture">
                  <p:embed/>
                </p:oleObj>
              </mc:Choice>
              <mc:Fallback>
                <p:oleObj name="Bitmap Image" r:id="rId4" imgW="3247619" imgH="24292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981201"/>
                        <a:ext cx="3810000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51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b="0" smtClean="0"/>
              <a:t>Simple Graphs</a:t>
            </a:r>
            <a:r>
              <a:rPr lang="en-US" b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0" y="1981200"/>
            <a:ext cx="7772400" cy="45720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Verdana" panose="020B0604030504040204" pitchFamily="34" charset="0"/>
              <a:buNone/>
            </a:pPr>
            <a:r>
              <a:rPr lang="en-US" i="1" smtClean="0"/>
              <a:t>Simple graphs</a:t>
            </a:r>
            <a:r>
              <a:rPr lang="en-US" smtClean="0"/>
              <a:t> are graphs without multiple edges or self-loops.</a:t>
            </a:r>
            <a:br>
              <a:rPr lang="en-US" smtClean="0"/>
            </a:br>
            <a:endParaRPr lang="en-US" smtClean="0"/>
          </a:p>
        </p:txBody>
      </p:sp>
      <p:graphicFrame>
        <p:nvGraphicFramePr>
          <p:cNvPr id="45060" name="Object 6"/>
          <p:cNvGraphicFramePr>
            <a:graphicFrameLocks noChangeAspect="1"/>
          </p:cNvGraphicFramePr>
          <p:nvPr/>
        </p:nvGraphicFramePr>
        <p:xfrm>
          <a:off x="4114800" y="3505201"/>
          <a:ext cx="3448050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map Image" r:id="rId4" imgW="3448531" imgH="2676899" progId="Paint.Picture">
                  <p:embed/>
                </p:oleObj>
              </mc:Choice>
              <mc:Fallback>
                <p:oleObj name="Bitmap Image" r:id="rId4" imgW="3448531" imgH="267689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505201"/>
                        <a:ext cx="3448050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4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Directed Graph (digraph)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79613" y="1371600"/>
            <a:ext cx="5262562" cy="4343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Edges have directions</a:t>
            </a:r>
          </a:p>
          <a:p>
            <a:pPr lvl="1"/>
            <a:r>
              <a:rPr lang="en-US" sz="1600"/>
              <a:t>An edge is an </a:t>
            </a:r>
            <a:r>
              <a:rPr lang="en-US" sz="1600" i="1"/>
              <a:t>ordered </a:t>
            </a:r>
            <a:r>
              <a:rPr lang="en-US" sz="1600"/>
              <a:t>pair of nodes</a:t>
            </a:r>
          </a:p>
          <a:p>
            <a:pPr>
              <a:buFont typeface="Verdana" panose="020B0604030504040204" pitchFamily="34" charset="0"/>
              <a:buNone/>
            </a:pPr>
            <a:endParaRPr lang="en-US" sz="2000"/>
          </a:p>
        </p:txBody>
      </p:sp>
      <p:sp>
        <p:nvSpPr>
          <p:cNvPr id="47108" name="Line 6"/>
          <p:cNvSpPr>
            <a:spLocks noChangeShapeType="1"/>
          </p:cNvSpPr>
          <p:nvPr/>
        </p:nvSpPr>
        <p:spPr bwMode="auto">
          <a:xfrm flipV="1">
            <a:off x="7086600" y="3581400"/>
            <a:ext cx="990600" cy="2286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09" name="Text Box 9"/>
          <p:cNvSpPr txBox="1">
            <a:spLocks noChangeArrowheads="1"/>
          </p:cNvSpPr>
          <p:nvPr/>
        </p:nvSpPr>
        <p:spPr bwMode="auto">
          <a:xfrm>
            <a:off x="7985126" y="3309938"/>
            <a:ext cx="754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ahoma" panose="020B0604030504040204" pitchFamily="34" charset="0"/>
              </a:rPr>
              <a:t>loop</a:t>
            </a:r>
            <a:endParaRPr lang="es-ES">
              <a:latin typeface="Tahoma" panose="020B0604030504040204" pitchFamily="34" charset="0"/>
            </a:endParaRPr>
          </a:p>
        </p:txBody>
      </p:sp>
      <p:sp>
        <p:nvSpPr>
          <p:cNvPr id="47110" name="Text Box 10"/>
          <p:cNvSpPr txBox="1">
            <a:spLocks noChangeArrowheads="1"/>
          </p:cNvSpPr>
          <p:nvPr/>
        </p:nvSpPr>
        <p:spPr bwMode="auto">
          <a:xfrm>
            <a:off x="7772401" y="5105400"/>
            <a:ext cx="849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ahoma" panose="020B0604030504040204" pitchFamily="34" charset="0"/>
              </a:rPr>
              <a:t>node</a:t>
            </a:r>
            <a:endParaRPr lang="es-ES">
              <a:latin typeface="Tahoma" panose="020B0604030504040204" pitchFamily="34" charset="0"/>
            </a:endParaRPr>
          </a:p>
        </p:txBody>
      </p:sp>
      <p:sp>
        <p:nvSpPr>
          <p:cNvPr id="47111" name="Text Box 11"/>
          <p:cNvSpPr txBox="1">
            <a:spLocks noChangeArrowheads="1"/>
          </p:cNvSpPr>
          <p:nvPr/>
        </p:nvSpPr>
        <p:spPr bwMode="auto">
          <a:xfrm>
            <a:off x="2057401" y="3886200"/>
            <a:ext cx="175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ahoma" panose="020B0604030504040204" pitchFamily="34" charset="0"/>
              </a:rPr>
              <a:t>multiple arc</a:t>
            </a:r>
            <a:endParaRPr lang="es-ES">
              <a:latin typeface="Tahoma" panose="020B0604030504040204" pitchFamily="34" charset="0"/>
            </a:endParaRPr>
          </a:p>
        </p:txBody>
      </p:sp>
      <p:sp>
        <p:nvSpPr>
          <p:cNvPr id="47112" name="Text Box 13"/>
          <p:cNvSpPr txBox="1">
            <a:spLocks noChangeArrowheads="1"/>
          </p:cNvSpPr>
          <p:nvPr/>
        </p:nvSpPr>
        <p:spPr bwMode="auto">
          <a:xfrm>
            <a:off x="3505201" y="5029200"/>
            <a:ext cx="595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latin typeface="Tahoma" panose="020B0604030504040204" pitchFamily="34" charset="0"/>
              </a:rPr>
              <a:t>arc</a:t>
            </a:r>
            <a:endParaRPr lang="es-ES">
              <a:latin typeface="Tahoma" panose="020B0604030504040204" pitchFamily="34" charset="0"/>
            </a:endParaRPr>
          </a:p>
        </p:txBody>
      </p:sp>
      <p:graphicFrame>
        <p:nvGraphicFramePr>
          <p:cNvPr id="47113" name="Object 14"/>
          <p:cNvGraphicFramePr>
            <a:graphicFrameLocks noChangeAspect="1"/>
          </p:cNvGraphicFramePr>
          <p:nvPr/>
        </p:nvGraphicFramePr>
        <p:xfrm>
          <a:off x="4191000" y="3429001"/>
          <a:ext cx="2895600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Bitmap Image" r:id="rId4" imgW="2895238" imgH="2409524" progId="Paint.Picture">
                  <p:embed/>
                </p:oleObj>
              </mc:Choice>
              <mc:Fallback>
                <p:oleObj name="Bitmap Image" r:id="rId4" imgW="2895238" imgH="24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429001"/>
                        <a:ext cx="2895600" cy="240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4" name="Line 15"/>
          <p:cNvSpPr>
            <a:spLocks noChangeShapeType="1"/>
          </p:cNvSpPr>
          <p:nvPr/>
        </p:nvSpPr>
        <p:spPr bwMode="auto">
          <a:xfrm flipV="1">
            <a:off x="6781800" y="5334000"/>
            <a:ext cx="990600" cy="2286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15" name="Line 16"/>
          <p:cNvSpPr>
            <a:spLocks noChangeShapeType="1"/>
          </p:cNvSpPr>
          <p:nvPr/>
        </p:nvSpPr>
        <p:spPr bwMode="auto">
          <a:xfrm flipH="1">
            <a:off x="3810000" y="4114800"/>
            <a:ext cx="838200" cy="762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7116" name="Line 17"/>
          <p:cNvSpPr>
            <a:spLocks noChangeShapeType="1"/>
          </p:cNvSpPr>
          <p:nvPr/>
        </p:nvSpPr>
        <p:spPr bwMode="auto">
          <a:xfrm flipH="1">
            <a:off x="4114800" y="5105400"/>
            <a:ext cx="914400" cy="762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4654" y="538876"/>
            <a:ext cx="10912346" cy="5786199"/>
          </a:xfrm>
          <a:prstGeom prst="rect">
            <a:avLst/>
          </a:prstGeom>
          <a:solidFill>
            <a:srgbClr val="33CCFF"/>
          </a:solidFill>
          <a:ln>
            <a:solidFill>
              <a:srgbClr val="66CCFF"/>
            </a:solidFill>
          </a:ln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dirty="0"/>
          </a:p>
        </p:txBody>
      </p:sp>
      <p:sp>
        <p:nvSpPr>
          <p:cNvPr id="3" name="Oval Callout 2"/>
          <p:cNvSpPr/>
          <p:nvPr/>
        </p:nvSpPr>
        <p:spPr>
          <a:xfrm>
            <a:off x="2628900" y="1543396"/>
            <a:ext cx="7861300" cy="3816003"/>
          </a:xfrm>
          <a:prstGeom prst="wedgeEllipseCallout">
            <a:avLst>
              <a:gd name="adj1" fmla="val -52366"/>
              <a:gd name="adj2" fmla="val 5603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“Social media </a:t>
            </a:r>
          </a:p>
          <a:p>
            <a:pPr algn="ctr"/>
            <a:r>
              <a:rPr lang="en-US" sz="4800" dirty="0" smtClean="0"/>
              <a:t>is people having conversation online.”</a:t>
            </a:r>
            <a:endParaRPr lang="en-US" sz="4800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081732"/>
            <a:ext cx="25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More simply put: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Weighted graphs</a:t>
            </a:r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1905000" y="3505200"/>
            <a:ext cx="8229600" cy="3048000"/>
            <a:chOff x="240" y="1200"/>
            <a:chExt cx="5184" cy="1920"/>
          </a:xfrm>
        </p:grpSpPr>
        <p:sp>
          <p:nvSpPr>
            <p:cNvPr id="49157" name="Oval 4"/>
            <p:cNvSpPr>
              <a:spLocks noChangeArrowheads="1"/>
            </p:cNvSpPr>
            <p:nvPr/>
          </p:nvSpPr>
          <p:spPr bwMode="auto">
            <a:xfrm>
              <a:off x="624" y="16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sz="1800">
                <a:latin typeface="Arial" panose="020B0604020202020204" pitchFamily="34" charset="0"/>
              </a:endParaRPr>
            </a:p>
          </p:txBody>
        </p:sp>
        <p:sp>
          <p:nvSpPr>
            <p:cNvPr id="49158" name="Oval 5"/>
            <p:cNvSpPr>
              <a:spLocks noChangeArrowheads="1"/>
            </p:cNvSpPr>
            <p:nvPr/>
          </p:nvSpPr>
          <p:spPr bwMode="auto">
            <a:xfrm>
              <a:off x="624" y="2320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sz="1800">
                <a:latin typeface="Arial" panose="020B0604020202020204" pitchFamily="34" charset="0"/>
              </a:endParaRPr>
            </a:p>
          </p:txBody>
        </p:sp>
        <p:sp>
          <p:nvSpPr>
            <p:cNvPr id="49159" name="Oval 6"/>
            <p:cNvSpPr>
              <a:spLocks noChangeArrowheads="1"/>
            </p:cNvSpPr>
            <p:nvPr/>
          </p:nvSpPr>
          <p:spPr bwMode="auto">
            <a:xfrm>
              <a:off x="1440" y="16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sz="1800">
                <a:latin typeface="Arial" panose="020B0604020202020204" pitchFamily="34" charset="0"/>
              </a:endParaRPr>
            </a:p>
          </p:txBody>
        </p:sp>
        <p:sp>
          <p:nvSpPr>
            <p:cNvPr id="49160" name="Oval 7"/>
            <p:cNvSpPr>
              <a:spLocks noChangeArrowheads="1"/>
            </p:cNvSpPr>
            <p:nvPr/>
          </p:nvSpPr>
          <p:spPr bwMode="auto">
            <a:xfrm>
              <a:off x="1440" y="2320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sz="1800">
                <a:latin typeface="Arial" panose="020B0604020202020204" pitchFamily="34" charset="0"/>
              </a:endParaRPr>
            </a:p>
          </p:txBody>
        </p:sp>
        <p:sp>
          <p:nvSpPr>
            <p:cNvPr id="49161" name="Oval 8"/>
            <p:cNvSpPr>
              <a:spLocks noChangeArrowheads="1"/>
            </p:cNvSpPr>
            <p:nvPr/>
          </p:nvSpPr>
          <p:spPr bwMode="auto">
            <a:xfrm>
              <a:off x="2064" y="1648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sz="1800">
                <a:latin typeface="Arial" panose="020B0604020202020204" pitchFamily="34" charset="0"/>
              </a:endParaRPr>
            </a:p>
          </p:txBody>
        </p:sp>
        <p:sp>
          <p:nvSpPr>
            <p:cNvPr id="49162" name="Oval 9"/>
            <p:cNvSpPr>
              <a:spLocks noChangeArrowheads="1"/>
            </p:cNvSpPr>
            <p:nvPr/>
          </p:nvSpPr>
          <p:spPr bwMode="auto">
            <a:xfrm>
              <a:off x="2064" y="2320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sz="1800">
                <a:latin typeface="Arial" panose="020B0604020202020204" pitchFamily="34" charset="0"/>
              </a:endParaRPr>
            </a:p>
          </p:txBody>
        </p:sp>
        <p:sp>
          <p:nvSpPr>
            <p:cNvPr id="49163" name="Line 10"/>
            <p:cNvSpPr>
              <a:spLocks noChangeShapeType="1"/>
            </p:cNvSpPr>
            <p:nvPr/>
          </p:nvSpPr>
          <p:spPr bwMode="auto">
            <a:xfrm flipV="1">
              <a:off x="768" y="193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4" name="Line 11"/>
            <p:cNvSpPr>
              <a:spLocks noChangeShapeType="1"/>
            </p:cNvSpPr>
            <p:nvPr/>
          </p:nvSpPr>
          <p:spPr bwMode="auto">
            <a:xfrm>
              <a:off x="912" y="179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5" name="Line 12"/>
            <p:cNvSpPr>
              <a:spLocks noChangeShapeType="1"/>
            </p:cNvSpPr>
            <p:nvPr/>
          </p:nvSpPr>
          <p:spPr bwMode="auto">
            <a:xfrm flipH="1">
              <a:off x="912" y="1888"/>
              <a:ext cx="52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6" name="Freeform 13"/>
            <p:cNvSpPr>
              <a:spLocks/>
            </p:cNvSpPr>
            <p:nvPr/>
          </p:nvSpPr>
          <p:spPr bwMode="auto">
            <a:xfrm>
              <a:off x="912" y="2312"/>
              <a:ext cx="528" cy="152"/>
            </a:xfrm>
            <a:custGeom>
              <a:avLst/>
              <a:gdLst>
                <a:gd name="T0" fmla="*/ 0 w 528"/>
                <a:gd name="T1" fmla="*/ 152 h 152"/>
                <a:gd name="T2" fmla="*/ 336 w 528"/>
                <a:gd name="T3" fmla="*/ 8 h 152"/>
                <a:gd name="T4" fmla="*/ 528 w 528"/>
                <a:gd name="T5" fmla="*/ 104 h 152"/>
                <a:gd name="T6" fmla="*/ 0 60000 65536"/>
                <a:gd name="T7" fmla="*/ 0 60000 65536"/>
                <a:gd name="T8" fmla="*/ 0 60000 65536"/>
                <a:gd name="T9" fmla="*/ 0 w 528"/>
                <a:gd name="T10" fmla="*/ 0 h 152"/>
                <a:gd name="T11" fmla="*/ 528 w 528"/>
                <a:gd name="T12" fmla="*/ 152 h 1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8" h="152">
                  <a:moveTo>
                    <a:pt x="0" y="152"/>
                  </a:moveTo>
                  <a:cubicBezTo>
                    <a:pt x="124" y="84"/>
                    <a:pt x="248" y="16"/>
                    <a:pt x="336" y="8"/>
                  </a:cubicBezTo>
                  <a:cubicBezTo>
                    <a:pt x="424" y="0"/>
                    <a:pt x="496" y="80"/>
                    <a:pt x="528" y="1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7" name="Freeform 14"/>
            <p:cNvSpPr>
              <a:spLocks/>
            </p:cNvSpPr>
            <p:nvPr/>
          </p:nvSpPr>
          <p:spPr bwMode="auto">
            <a:xfrm>
              <a:off x="912" y="2560"/>
              <a:ext cx="576" cy="168"/>
            </a:xfrm>
            <a:custGeom>
              <a:avLst/>
              <a:gdLst>
                <a:gd name="T0" fmla="*/ 576 w 576"/>
                <a:gd name="T1" fmla="*/ 0 h 168"/>
                <a:gd name="T2" fmla="*/ 384 w 576"/>
                <a:gd name="T3" fmla="*/ 144 h 168"/>
                <a:gd name="T4" fmla="*/ 144 w 576"/>
                <a:gd name="T5" fmla="*/ 144 h 168"/>
                <a:gd name="T6" fmla="*/ 48 w 576"/>
                <a:gd name="T7" fmla="*/ 96 h 168"/>
                <a:gd name="T8" fmla="*/ 0 w 576"/>
                <a:gd name="T9" fmla="*/ 0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168"/>
                <a:gd name="T17" fmla="*/ 576 w 576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168">
                  <a:moveTo>
                    <a:pt x="576" y="0"/>
                  </a:moveTo>
                  <a:cubicBezTo>
                    <a:pt x="516" y="60"/>
                    <a:pt x="456" y="120"/>
                    <a:pt x="384" y="144"/>
                  </a:cubicBezTo>
                  <a:cubicBezTo>
                    <a:pt x="312" y="168"/>
                    <a:pt x="200" y="152"/>
                    <a:pt x="144" y="144"/>
                  </a:cubicBezTo>
                  <a:cubicBezTo>
                    <a:pt x="88" y="136"/>
                    <a:pt x="72" y="120"/>
                    <a:pt x="48" y="96"/>
                  </a:cubicBezTo>
                  <a:cubicBezTo>
                    <a:pt x="24" y="72"/>
                    <a:pt x="8" y="1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8" name="Line 15"/>
            <p:cNvSpPr>
              <a:spLocks noChangeShapeType="1"/>
            </p:cNvSpPr>
            <p:nvPr/>
          </p:nvSpPr>
          <p:spPr bwMode="auto">
            <a:xfrm flipV="1">
              <a:off x="2208" y="193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9" name="Text Box 16"/>
            <p:cNvSpPr txBox="1">
              <a:spLocks noChangeArrowheads="1"/>
            </p:cNvSpPr>
            <p:nvPr/>
          </p:nvSpPr>
          <p:spPr bwMode="auto">
            <a:xfrm>
              <a:off x="677" y="164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9170" name="Text Box 17"/>
            <p:cNvSpPr txBox="1">
              <a:spLocks noChangeArrowheads="1"/>
            </p:cNvSpPr>
            <p:nvPr/>
          </p:nvSpPr>
          <p:spPr bwMode="auto">
            <a:xfrm>
              <a:off x="1500" y="1696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9171" name="Text Box 18"/>
            <p:cNvSpPr txBox="1">
              <a:spLocks noChangeArrowheads="1"/>
            </p:cNvSpPr>
            <p:nvPr/>
          </p:nvSpPr>
          <p:spPr bwMode="auto">
            <a:xfrm>
              <a:off x="2112" y="167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Arial" panose="020B0604020202020204" pitchFamily="34" charset="0"/>
                </a:rPr>
                <a:t>3</a:t>
              </a: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49172" name="Text Box 19"/>
            <p:cNvSpPr txBox="1">
              <a:spLocks noChangeArrowheads="1"/>
            </p:cNvSpPr>
            <p:nvPr/>
          </p:nvSpPr>
          <p:spPr bwMode="auto">
            <a:xfrm>
              <a:off x="677" y="232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Arial" panose="020B0604020202020204" pitchFamily="34" charset="0"/>
                </a:rPr>
                <a:t>4</a:t>
              </a: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49173" name="Text Box 20"/>
            <p:cNvSpPr txBox="1">
              <a:spLocks noChangeArrowheads="1"/>
            </p:cNvSpPr>
            <p:nvPr/>
          </p:nvSpPr>
          <p:spPr bwMode="auto">
            <a:xfrm>
              <a:off x="1488" y="236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Arial" panose="020B0604020202020204" pitchFamily="34" charset="0"/>
                </a:rPr>
                <a:t>5</a:t>
              </a: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49174" name="Text Box 21"/>
            <p:cNvSpPr txBox="1">
              <a:spLocks noChangeArrowheads="1"/>
            </p:cNvSpPr>
            <p:nvPr/>
          </p:nvSpPr>
          <p:spPr bwMode="auto">
            <a:xfrm>
              <a:off x="2112" y="236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Arial" panose="020B0604020202020204" pitchFamily="34" charset="0"/>
                </a:rPr>
                <a:t>6</a:t>
              </a: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49175" name="Text Box 22"/>
            <p:cNvSpPr txBox="1">
              <a:spLocks noChangeArrowheads="1"/>
            </p:cNvSpPr>
            <p:nvPr/>
          </p:nvSpPr>
          <p:spPr bwMode="auto">
            <a:xfrm>
              <a:off x="518" y="2044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800">
                  <a:latin typeface="Arial Black" panose="020B0A04020102020204" pitchFamily="34" charset="0"/>
                </a:rPr>
                <a:t>.5</a:t>
              </a:r>
              <a:endParaRPr lang="en-US">
                <a:latin typeface="Times New Roman" panose="02020603050405020304" pitchFamily="18" charset="0"/>
              </a:endParaRPr>
            </a:p>
          </p:txBody>
        </p:sp>
        <p:sp>
          <p:nvSpPr>
            <p:cNvPr id="49176" name="Text Box 23"/>
            <p:cNvSpPr txBox="1">
              <a:spLocks noChangeArrowheads="1"/>
            </p:cNvSpPr>
            <p:nvPr/>
          </p:nvSpPr>
          <p:spPr bwMode="auto">
            <a:xfrm>
              <a:off x="1036" y="1551"/>
              <a:ext cx="3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Arial Black" panose="020B0A04020102020204" pitchFamily="34" charset="0"/>
                </a:rPr>
                <a:t>1.2</a:t>
              </a:r>
              <a:endParaRPr lang="en-US">
                <a:latin typeface="Times New Roman" panose="02020603050405020304" pitchFamily="18" charset="0"/>
              </a:endParaRPr>
            </a:p>
          </p:txBody>
        </p:sp>
        <p:sp>
          <p:nvSpPr>
            <p:cNvPr id="49177" name="Text Box 24"/>
            <p:cNvSpPr txBox="1">
              <a:spLocks noChangeArrowheads="1"/>
            </p:cNvSpPr>
            <p:nvPr/>
          </p:nvSpPr>
          <p:spPr bwMode="auto">
            <a:xfrm>
              <a:off x="1036" y="1920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800">
                  <a:latin typeface="Arial Black" panose="020B0A04020102020204" pitchFamily="34" charset="0"/>
                </a:rPr>
                <a:t>.2</a:t>
              </a:r>
              <a:endParaRPr lang="en-US">
                <a:latin typeface="Times New Roman" panose="02020603050405020304" pitchFamily="18" charset="0"/>
              </a:endParaRPr>
            </a:p>
          </p:txBody>
        </p:sp>
        <p:sp>
          <p:nvSpPr>
            <p:cNvPr id="49178" name="Text Box 25"/>
            <p:cNvSpPr txBox="1">
              <a:spLocks noChangeArrowheads="1"/>
            </p:cNvSpPr>
            <p:nvPr/>
          </p:nvSpPr>
          <p:spPr bwMode="auto">
            <a:xfrm>
              <a:off x="1056" y="2793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800">
                  <a:latin typeface="Arial Black" panose="020B0A04020102020204" pitchFamily="34" charset="0"/>
                </a:rPr>
                <a:t>.5</a:t>
              </a:r>
              <a:endParaRPr lang="en-US">
                <a:latin typeface="Times New Roman" panose="02020603050405020304" pitchFamily="18" charset="0"/>
              </a:endParaRPr>
            </a:p>
          </p:txBody>
        </p:sp>
        <p:sp>
          <p:nvSpPr>
            <p:cNvPr id="49179" name="Text Box 26"/>
            <p:cNvSpPr txBox="1">
              <a:spLocks noChangeArrowheads="1"/>
            </p:cNvSpPr>
            <p:nvPr/>
          </p:nvSpPr>
          <p:spPr bwMode="auto">
            <a:xfrm>
              <a:off x="2208" y="2016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800">
                  <a:latin typeface="Arial Black" panose="020B0A04020102020204" pitchFamily="34" charset="0"/>
                </a:rPr>
                <a:t>1.5</a:t>
              </a:r>
              <a:endParaRPr lang="en-US">
                <a:latin typeface="Times New Roman" panose="02020603050405020304" pitchFamily="18" charset="0"/>
              </a:endParaRPr>
            </a:p>
          </p:txBody>
        </p:sp>
        <p:sp>
          <p:nvSpPr>
            <p:cNvPr id="49180" name="Text Box 27"/>
            <p:cNvSpPr txBox="1">
              <a:spLocks noChangeArrowheads="1"/>
            </p:cNvSpPr>
            <p:nvPr/>
          </p:nvSpPr>
          <p:spPr bwMode="auto">
            <a:xfrm>
              <a:off x="1084" y="2112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800">
                  <a:latin typeface="Arial Black" panose="020B0A04020102020204" pitchFamily="34" charset="0"/>
                </a:rPr>
                <a:t>.3</a:t>
              </a:r>
              <a:endParaRPr lang="en-US">
                <a:latin typeface="Times New Roman" panose="02020603050405020304" pitchFamily="18" charset="0"/>
              </a:endParaRPr>
            </a:p>
          </p:txBody>
        </p:sp>
        <p:sp>
          <p:nvSpPr>
            <p:cNvPr id="49181" name="Oval 28"/>
            <p:cNvSpPr>
              <a:spLocks noChangeArrowheads="1"/>
            </p:cNvSpPr>
            <p:nvPr/>
          </p:nvSpPr>
          <p:spPr bwMode="auto">
            <a:xfrm>
              <a:off x="3168" y="1632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sz="1800">
                <a:latin typeface="Arial" panose="020B0604020202020204" pitchFamily="34" charset="0"/>
              </a:endParaRPr>
            </a:p>
          </p:txBody>
        </p:sp>
        <p:sp>
          <p:nvSpPr>
            <p:cNvPr id="49182" name="Oval 29"/>
            <p:cNvSpPr>
              <a:spLocks noChangeArrowheads="1"/>
            </p:cNvSpPr>
            <p:nvPr/>
          </p:nvSpPr>
          <p:spPr bwMode="auto">
            <a:xfrm>
              <a:off x="3168" y="2400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sz="1800">
                <a:latin typeface="Arial" panose="020B0604020202020204" pitchFamily="34" charset="0"/>
              </a:endParaRPr>
            </a:p>
          </p:txBody>
        </p:sp>
        <p:sp>
          <p:nvSpPr>
            <p:cNvPr id="49183" name="Oval 30"/>
            <p:cNvSpPr>
              <a:spLocks noChangeArrowheads="1"/>
            </p:cNvSpPr>
            <p:nvPr/>
          </p:nvSpPr>
          <p:spPr bwMode="auto">
            <a:xfrm>
              <a:off x="3984" y="1632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sz="1800">
                <a:latin typeface="Arial" panose="020B0604020202020204" pitchFamily="34" charset="0"/>
              </a:endParaRPr>
            </a:p>
          </p:txBody>
        </p:sp>
        <p:sp>
          <p:nvSpPr>
            <p:cNvPr id="49184" name="Oval 31"/>
            <p:cNvSpPr>
              <a:spLocks noChangeArrowheads="1"/>
            </p:cNvSpPr>
            <p:nvPr/>
          </p:nvSpPr>
          <p:spPr bwMode="auto">
            <a:xfrm>
              <a:off x="3984" y="2400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sz="1800">
                <a:latin typeface="Arial" panose="020B0604020202020204" pitchFamily="34" charset="0"/>
              </a:endParaRPr>
            </a:p>
          </p:txBody>
        </p:sp>
        <p:sp>
          <p:nvSpPr>
            <p:cNvPr id="49185" name="Oval 32"/>
            <p:cNvSpPr>
              <a:spLocks noChangeArrowheads="1"/>
            </p:cNvSpPr>
            <p:nvPr/>
          </p:nvSpPr>
          <p:spPr bwMode="auto">
            <a:xfrm>
              <a:off x="4608" y="2400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sz="1800">
                <a:latin typeface="Arial" panose="020B0604020202020204" pitchFamily="34" charset="0"/>
              </a:endParaRPr>
            </a:p>
          </p:txBody>
        </p:sp>
        <p:sp>
          <p:nvSpPr>
            <p:cNvPr id="49186" name="Oval 33"/>
            <p:cNvSpPr>
              <a:spLocks noChangeArrowheads="1"/>
            </p:cNvSpPr>
            <p:nvPr/>
          </p:nvSpPr>
          <p:spPr bwMode="auto">
            <a:xfrm>
              <a:off x="4608" y="1632"/>
              <a:ext cx="288" cy="28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sz="1800">
                <a:latin typeface="Arial" panose="020B0604020202020204" pitchFamily="34" charset="0"/>
              </a:endParaRPr>
            </a:p>
          </p:txBody>
        </p:sp>
        <p:sp>
          <p:nvSpPr>
            <p:cNvPr id="49187" name="Text Box 34"/>
            <p:cNvSpPr txBox="1">
              <a:spLocks noChangeArrowheads="1"/>
            </p:cNvSpPr>
            <p:nvPr/>
          </p:nvSpPr>
          <p:spPr bwMode="auto">
            <a:xfrm>
              <a:off x="3221" y="168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Arial" panose="020B0604020202020204" pitchFamily="34" charset="0"/>
                </a:rPr>
                <a:t>1</a:t>
              </a: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49188" name="Text Box 35"/>
            <p:cNvSpPr txBox="1">
              <a:spLocks noChangeArrowheads="1"/>
            </p:cNvSpPr>
            <p:nvPr/>
          </p:nvSpPr>
          <p:spPr bwMode="auto">
            <a:xfrm>
              <a:off x="3216" y="242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Arial" panose="020B0604020202020204" pitchFamily="34" charset="0"/>
                </a:rPr>
                <a:t>4</a:t>
              </a: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49189" name="Text Box 36"/>
            <p:cNvSpPr txBox="1">
              <a:spLocks noChangeArrowheads="1"/>
            </p:cNvSpPr>
            <p:nvPr/>
          </p:nvSpPr>
          <p:spPr bwMode="auto">
            <a:xfrm>
              <a:off x="4032" y="244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Arial" panose="020B0604020202020204" pitchFamily="34" charset="0"/>
                </a:rPr>
                <a:t>5</a:t>
              </a: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49190" name="Text Box 37"/>
            <p:cNvSpPr txBox="1">
              <a:spLocks noChangeArrowheads="1"/>
            </p:cNvSpPr>
            <p:nvPr/>
          </p:nvSpPr>
          <p:spPr bwMode="auto">
            <a:xfrm>
              <a:off x="4661" y="244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Arial" panose="020B0604020202020204" pitchFamily="34" charset="0"/>
                </a:rPr>
                <a:t>6</a:t>
              </a: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49191" name="Text Box 38"/>
            <p:cNvSpPr txBox="1">
              <a:spLocks noChangeArrowheads="1"/>
            </p:cNvSpPr>
            <p:nvPr/>
          </p:nvSpPr>
          <p:spPr bwMode="auto">
            <a:xfrm>
              <a:off x="4044" y="1680"/>
              <a:ext cx="1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9192" name="Text Box 39"/>
            <p:cNvSpPr txBox="1">
              <a:spLocks noChangeArrowheads="1"/>
            </p:cNvSpPr>
            <p:nvPr/>
          </p:nvSpPr>
          <p:spPr bwMode="auto">
            <a:xfrm>
              <a:off x="4656" y="1680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Arial" panose="020B0604020202020204" pitchFamily="34" charset="0"/>
                </a:rPr>
                <a:t>3</a:t>
              </a: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49193" name="Line 40"/>
            <p:cNvSpPr>
              <a:spLocks noChangeShapeType="1"/>
            </p:cNvSpPr>
            <p:nvPr/>
          </p:nvSpPr>
          <p:spPr bwMode="auto">
            <a:xfrm>
              <a:off x="3408" y="1872"/>
              <a:ext cx="62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4" name="Line 41"/>
            <p:cNvSpPr>
              <a:spLocks noChangeShapeType="1"/>
            </p:cNvSpPr>
            <p:nvPr/>
          </p:nvSpPr>
          <p:spPr bwMode="auto">
            <a:xfrm>
              <a:off x="3456" y="177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5" name="Line 42"/>
            <p:cNvSpPr>
              <a:spLocks noChangeShapeType="1"/>
            </p:cNvSpPr>
            <p:nvPr/>
          </p:nvSpPr>
          <p:spPr bwMode="auto">
            <a:xfrm flipV="1">
              <a:off x="4128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6" name="Line 43"/>
            <p:cNvSpPr>
              <a:spLocks noChangeShapeType="1"/>
            </p:cNvSpPr>
            <p:nvPr/>
          </p:nvSpPr>
          <p:spPr bwMode="auto">
            <a:xfrm flipH="1" flipV="1">
              <a:off x="4752" y="192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97" name="Text Box 44"/>
            <p:cNvSpPr txBox="1">
              <a:spLocks noChangeArrowheads="1"/>
            </p:cNvSpPr>
            <p:nvPr/>
          </p:nvSpPr>
          <p:spPr bwMode="auto">
            <a:xfrm>
              <a:off x="3542" y="1531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Arial Black" panose="020B0A04020102020204" pitchFamily="34" charset="0"/>
                </a:rPr>
                <a:t>2</a:t>
              </a:r>
              <a:endParaRPr lang="en-US" sz="1800">
                <a:latin typeface="Arial Black" panose="020B0A04020102020204" pitchFamily="34" charset="0"/>
              </a:endParaRPr>
            </a:p>
          </p:txBody>
        </p:sp>
        <p:sp>
          <p:nvSpPr>
            <p:cNvPr id="49198" name="Text Box 45"/>
            <p:cNvSpPr txBox="1">
              <a:spLocks noChangeArrowheads="1"/>
            </p:cNvSpPr>
            <p:nvPr/>
          </p:nvSpPr>
          <p:spPr bwMode="auto">
            <a:xfrm>
              <a:off x="3504" y="2140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Arial Black" panose="020B0A04020102020204" pitchFamily="34" charset="0"/>
                </a:rPr>
                <a:t>1</a:t>
              </a:r>
              <a:endParaRPr lang="en-US" sz="1800">
                <a:latin typeface="Arial Black" panose="020B0A04020102020204" pitchFamily="34" charset="0"/>
              </a:endParaRPr>
            </a:p>
          </p:txBody>
        </p:sp>
        <p:sp>
          <p:nvSpPr>
            <p:cNvPr id="49199" name="Text Box 46"/>
            <p:cNvSpPr txBox="1">
              <a:spLocks noChangeArrowheads="1"/>
            </p:cNvSpPr>
            <p:nvPr/>
          </p:nvSpPr>
          <p:spPr bwMode="auto">
            <a:xfrm>
              <a:off x="4791" y="2044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Arial Black" panose="020B0A04020102020204" pitchFamily="34" charset="0"/>
                </a:rPr>
                <a:t>3</a:t>
              </a:r>
              <a:endParaRPr lang="en-US" sz="1800">
                <a:latin typeface="Arial Black" panose="020B0A04020102020204" pitchFamily="34" charset="0"/>
              </a:endParaRPr>
            </a:p>
          </p:txBody>
        </p:sp>
        <p:sp>
          <p:nvSpPr>
            <p:cNvPr id="49200" name="Text Box 47"/>
            <p:cNvSpPr txBox="1">
              <a:spLocks noChangeArrowheads="1"/>
            </p:cNvSpPr>
            <p:nvPr/>
          </p:nvSpPr>
          <p:spPr bwMode="auto">
            <a:xfrm>
              <a:off x="4167" y="2016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sz="1600">
                  <a:latin typeface="Arial Black" panose="020B0A04020102020204" pitchFamily="34" charset="0"/>
                </a:rPr>
                <a:t>5</a:t>
              </a:r>
              <a:endParaRPr lang="en-US" sz="1800">
                <a:latin typeface="Arial Black" panose="020B0A04020102020204" pitchFamily="34" charset="0"/>
              </a:endParaRPr>
            </a:p>
          </p:txBody>
        </p:sp>
        <p:sp>
          <p:nvSpPr>
            <p:cNvPr id="49201" name="Rectangle 48"/>
            <p:cNvSpPr>
              <a:spLocks noChangeArrowheads="1"/>
            </p:cNvSpPr>
            <p:nvPr/>
          </p:nvSpPr>
          <p:spPr bwMode="auto">
            <a:xfrm>
              <a:off x="2832" y="1248"/>
              <a:ext cx="2592" cy="18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sz="1800">
                <a:latin typeface="Arial" panose="020B0604020202020204" pitchFamily="34" charset="0"/>
              </a:endParaRPr>
            </a:p>
          </p:txBody>
        </p:sp>
        <p:sp>
          <p:nvSpPr>
            <p:cNvPr id="49202" name="Rectangle 49"/>
            <p:cNvSpPr>
              <a:spLocks noChangeArrowheads="1"/>
            </p:cNvSpPr>
            <p:nvPr/>
          </p:nvSpPr>
          <p:spPr bwMode="auto">
            <a:xfrm>
              <a:off x="240" y="1200"/>
              <a:ext cx="2448" cy="19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GB" sz="1800">
                <a:latin typeface="Arial" panose="020B0604020202020204" pitchFamily="34" charset="0"/>
              </a:endParaRPr>
            </a:p>
          </p:txBody>
        </p:sp>
      </p:grpSp>
      <p:sp>
        <p:nvSpPr>
          <p:cNvPr id="49156" name="Rectangle 50"/>
          <p:cNvSpPr>
            <a:spLocks noGrp="1" noChangeArrowheads="1"/>
          </p:cNvSpPr>
          <p:nvPr>
            <p:ph type="body" idx="4294967295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 is a graph for which each edge has an associated </a:t>
            </a:r>
            <a:r>
              <a:rPr lang="en-US" sz="2000" b="1" i="1"/>
              <a:t>weight</a:t>
            </a:r>
            <a:r>
              <a:rPr lang="en-US" sz="2000"/>
              <a:t>, usually given by a </a:t>
            </a:r>
            <a:r>
              <a:rPr lang="en-US" sz="2000" b="1" i="1"/>
              <a:t>weight function</a:t>
            </a:r>
            <a:r>
              <a:rPr lang="en-US" sz="2000"/>
              <a:t> </a:t>
            </a:r>
            <a:r>
              <a:rPr lang="en-US" sz="2000" i="1"/>
              <a:t>w: E</a:t>
            </a:r>
            <a:r>
              <a:rPr lang="en-US" sz="2000"/>
              <a:t> </a:t>
            </a:r>
            <a:r>
              <a:rPr lang="en-US" sz="2000">
                <a:sym typeface="Symbol" panose="05050102010706020507" pitchFamily="18" charset="2"/>
              </a:rPr>
              <a:t> </a:t>
            </a:r>
            <a:r>
              <a:rPr lang="en-US" sz="2000" b="1">
                <a:sym typeface="Symbol" panose="05050102010706020507" pitchFamily="18" charset="2"/>
              </a:rPr>
              <a:t>R</a:t>
            </a:r>
            <a:r>
              <a:rPr lang="en-US" sz="2000"/>
              <a:t>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642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124201" y="457201"/>
            <a:ext cx="822801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sz="3200"/>
              <a:t>Structures and structural metrics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057401" y="2209801"/>
            <a:ext cx="8228013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AU" sz="1800">
                <a:latin typeface="Tahoma" panose="020B0604030504040204" pitchFamily="34" charset="0"/>
              </a:rPr>
              <a:t>Graph structures are used to isolate interesting or important sections of a graph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AU" sz="1800">
                <a:latin typeface="Tahoma" panose="020B0604030504040204" pitchFamily="34" charset="0"/>
              </a:rPr>
              <a:t>Structural metrics provide a measurement of a structural property of a graph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AU" sz="1800">
                <a:latin typeface="Tahoma" panose="020B0604030504040204" pitchFamily="34" charset="0"/>
              </a:rPr>
              <a:t>Global metrics refer to a whole graph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AU" sz="1800">
                <a:latin typeface="Tahoma" panose="020B0604030504040204" pitchFamily="34" charset="0"/>
              </a:rPr>
              <a:t>Local metrics refer to a single node in a graph</a:t>
            </a:r>
          </a:p>
        </p:txBody>
      </p:sp>
    </p:spTree>
    <p:extLst>
      <p:ext uri="{BB962C8B-B14F-4D97-AF65-F5344CB8AC3E}">
        <p14:creationId xmlns:p14="http://schemas.microsoft.com/office/powerpoint/2010/main" val="219149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971801" y="609601"/>
            <a:ext cx="822801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sz="3200"/>
              <a:t>Graph structures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1981201" y="1981201"/>
            <a:ext cx="8228013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AU" sz="3200">
                <a:latin typeface="Tahoma" panose="020B0604030504040204" pitchFamily="34" charset="0"/>
              </a:rPr>
              <a:t>Identify interesting sections of a graph</a:t>
            </a:r>
          </a:p>
          <a:p>
            <a:pPr lvl="1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AU" sz="2800">
                <a:latin typeface="Tahoma" panose="020B0604030504040204" pitchFamily="34" charset="0"/>
              </a:rPr>
              <a:t>Interesting because they form a significant domain-specific structure, or because they significantly contribute to graph properties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AU" sz="3200">
                <a:latin typeface="Tahoma" panose="020B0604030504040204" pitchFamily="34" charset="0"/>
              </a:rPr>
              <a:t>A subset of the nodes and edges in a graph that possess certain characteristics, or relate to each other in particular ways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AU" sz="3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34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Connectivity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 a graph is </a:t>
            </a:r>
            <a:r>
              <a:rPr lang="en-US" sz="2000" b="1" i="1"/>
              <a:t>connected</a:t>
            </a:r>
            <a:r>
              <a:rPr lang="en-US" sz="2000"/>
              <a:t> if </a:t>
            </a:r>
          </a:p>
          <a:p>
            <a:pPr lvl="1"/>
            <a:r>
              <a:rPr lang="en-US" sz="1800"/>
              <a:t>you can get from any node to any other by following a sequence of edges OR </a:t>
            </a:r>
          </a:p>
          <a:p>
            <a:pPr lvl="1"/>
            <a:r>
              <a:rPr lang="en-US" sz="1800"/>
              <a:t>any two nodes are connected by a path.</a:t>
            </a:r>
          </a:p>
          <a:p>
            <a:endParaRPr lang="en-US" sz="2000"/>
          </a:p>
          <a:p>
            <a:r>
              <a:rPr lang="en-US" sz="2000"/>
              <a:t>A directed graph is </a:t>
            </a:r>
            <a:r>
              <a:rPr lang="en-US" sz="2000" b="1" i="1"/>
              <a:t>strongly connected</a:t>
            </a:r>
            <a:r>
              <a:rPr lang="en-US" sz="2000"/>
              <a:t> if there is a directed path from any node to any other node.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07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Component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Every disconnected graph can be split up into a number of connected </a:t>
            </a:r>
            <a:r>
              <a:rPr lang="en-US" b="1" i="1" smtClean="0"/>
              <a:t>components</a:t>
            </a:r>
            <a:r>
              <a:rPr lang="en-US" smtClean="0"/>
              <a:t>.</a:t>
            </a:r>
          </a:p>
        </p:txBody>
      </p:sp>
      <p:graphicFrame>
        <p:nvGraphicFramePr>
          <p:cNvPr id="57348" name="Object 1046"/>
          <p:cNvGraphicFramePr>
            <a:graphicFrameLocks noChangeAspect="1"/>
          </p:cNvGraphicFramePr>
          <p:nvPr/>
        </p:nvGraphicFramePr>
        <p:xfrm>
          <a:off x="3048001" y="3810000"/>
          <a:ext cx="6761163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Bitmap Image" r:id="rId4" imgW="6761905" imgH="2534004" progId="Paint.Picture">
                  <p:embed/>
                </p:oleObj>
              </mc:Choice>
              <mc:Fallback>
                <p:oleObj name="Bitmap Image" r:id="rId4" imgW="6761905" imgH="253400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1" y="3810000"/>
                        <a:ext cx="6761163" cy="253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29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conversations are powered </a:t>
            </a:r>
            <a:r>
              <a:rPr lang="en-US" dirty="0" smtClean="0"/>
              <a:t>by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81800" y="2039140"/>
            <a:ext cx="4762500" cy="4351338"/>
          </a:xfrm>
        </p:spPr>
        <p:txBody>
          <a:bodyPr/>
          <a:lstStyle/>
          <a:p>
            <a:r>
              <a:rPr lang="en-US" dirty="0"/>
              <a:t>Blogs</a:t>
            </a:r>
          </a:p>
          <a:p>
            <a:r>
              <a:rPr lang="en-US" dirty="0"/>
              <a:t>Micro Blogs</a:t>
            </a:r>
          </a:p>
          <a:p>
            <a:r>
              <a:rPr lang="en-US" dirty="0"/>
              <a:t>Online Chat</a:t>
            </a:r>
          </a:p>
          <a:p>
            <a:r>
              <a:rPr lang="en-US" dirty="0"/>
              <a:t>RSS</a:t>
            </a:r>
          </a:p>
          <a:p>
            <a:r>
              <a:rPr lang="en-US" dirty="0"/>
              <a:t>Video Sharing Sites</a:t>
            </a:r>
          </a:p>
          <a:p>
            <a:r>
              <a:rPr lang="en-US" dirty="0"/>
              <a:t>Photo Sharing Sites</a:t>
            </a:r>
          </a:p>
          <a:p>
            <a:pPr marL="0" indent="0">
              <a:buNone/>
            </a:pP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7410" name="Picture 2" descr="https://encrypted-tbn2.gstatic.com/images?q=tbn:ANd9GcQrwxn3skwv_jRQyhlajDq_-3rdVyEglcqrJkFwcoELijFFH-B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59" y="2156216"/>
            <a:ext cx="2758937" cy="205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www.gooddata.com/wp-content/uploads/2012/08/powered-b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48" y="4113209"/>
            <a:ext cx="2051852" cy="213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4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44654" y="538876"/>
            <a:ext cx="10912346" cy="5786199"/>
          </a:xfrm>
          <a:prstGeom prst="rect">
            <a:avLst/>
          </a:prstGeom>
          <a:solidFill>
            <a:srgbClr val="33CCFF"/>
          </a:solidFill>
          <a:ln>
            <a:solidFill>
              <a:srgbClr val="66CCFF"/>
            </a:solidFill>
          </a:ln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dirty="0"/>
          </a:p>
        </p:txBody>
      </p:sp>
      <p:sp>
        <p:nvSpPr>
          <p:cNvPr id="3" name="Oval Callout 2"/>
          <p:cNvSpPr/>
          <p:nvPr/>
        </p:nvSpPr>
        <p:spPr>
          <a:xfrm>
            <a:off x="2628900" y="1543396"/>
            <a:ext cx="7861300" cy="3816003"/>
          </a:xfrm>
          <a:prstGeom prst="wedgeEllipseCallout">
            <a:avLst>
              <a:gd name="adj1" fmla="val -52366"/>
              <a:gd name="adj2" fmla="val 5603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“WHY SHOULD </a:t>
            </a:r>
          </a:p>
          <a:p>
            <a:pPr algn="ctr"/>
            <a:r>
              <a:rPr lang="en-US" sz="4800" dirty="0" smtClean="0"/>
              <a:t>I CARE?”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830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4654" y="538876"/>
            <a:ext cx="10912346" cy="5786199"/>
          </a:xfrm>
          <a:prstGeom prst="rect">
            <a:avLst/>
          </a:prstGeom>
          <a:solidFill>
            <a:srgbClr val="33CCFF"/>
          </a:solidFill>
          <a:ln>
            <a:solidFill>
              <a:srgbClr val="66CCFF"/>
            </a:solidFill>
          </a:ln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Reason #</a:t>
            </a:r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855587"/>
            <a:ext cx="8737600" cy="3152775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SOCIAL-NETWORKING SITES </a:t>
            </a:r>
            <a:endParaRPr lang="en-US" sz="4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ARE </a:t>
            </a:r>
            <a:r>
              <a:rPr lang="en-US" sz="4400" dirty="0">
                <a:solidFill>
                  <a:schemeClr val="bg1"/>
                </a:solidFill>
              </a:rPr>
              <a:t>THE </a:t>
            </a:r>
            <a:r>
              <a:rPr lang="en-US" sz="4400" dirty="0" smtClean="0">
                <a:solidFill>
                  <a:schemeClr val="bg1"/>
                </a:solidFill>
              </a:rPr>
              <a:t>MOST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rgbClr val="FFFF00"/>
                </a:solidFill>
              </a:rPr>
              <a:t>POPULAR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SITES.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6064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BECAUSE 3 </a:t>
            </a:r>
            <a:r>
              <a:rPr lang="en-US" dirty="0"/>
              <a:t>OUT OF 4 AMERICANS USE SOCIAL </a:t>
            </a:r>
            <a:r>
              <a:rPr lang="en-US" dirty="0" smtClean="0"/>
              <a:t>TECHNOLOGY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3" y="3588345"/>
            <a:ext cx="6835775" cy="213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9000" y="1714500"/>
            <a:ext cx="6301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Forrester, The Growth of Social Technology Adoption, 2008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2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1236</Words>
  <Application>Microsoft Office PowerPoint</Application>
  <PresentationFormat>Widescreen</PresentationFormat>
  <Paragraphs>381</Paragraphs>
  <Slides>54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Arial</vt:lpstr>
      <vt:lpstr>Arial Black</vt:lpstr>
      <vt:lpstr>Calibri</vt:lpstr>
      <vt:lpstr>Georgia</vt:lpstr>
      <vt:lpstr>Symbol</vt:lpstr>
      <vt:lpstr>Tahoma</vt:lpstr>
      <vt:lpstr>Times New Roman</vt:lpstr>
      <vt:lpstr>Verdana</vt:lpstr>
      <vt:lpstr>Wingdings</vt:lpstr>
      <vt:lpstr>Office Theme</vt:lpstr>
      <vt:lpstr>Bitmap Image</vt:lpstr>
      <vt:lpstr>PowerPoint Presentation</vt:lpstr>
      <vt:lpstr>10 Most Popular Websites</vt:lpstr>
      <vt:lpstr>PowerPoint Presentation</vt:lpstr>
      <vt:lpstr>PowerPoint Presentation</vt:lpstr>
      <vt:lpstr>PowerPoint Presentation</vt:lpstr>
      <vt:lpstr>The conversations are powered by …</vt:lpstr>
      <vt:lpstr>PowerPoint Presentation</vt:lpstr>
      <vt:lpstr>Reason #1</vt:lpstr>
      <vt:lpstr>BECAUSE 3 OUT OF 4 AMERICANS USE SOCIAL TECHNOLOGY </vt:lpstr>
      <vt:lpstr>BECAUSE 2/3 of THE GLOBAL INTERNET POPULATION VISIT SOCIAL NETWORKS</vt:lpstr>
      <vt:lpstr>Reason #2</vt:lpstr>
      <vt:lpstr>Reason #3</vt:lpstr>
      <vt:lpstr>PowerPoint Presentation</vt:lpstr>
      <vt:lpstr>PowerPoint Presentation</vt:lpstr>
      <vt:lpstr>PowerPoint Presentation</vt:lpstr>
      <vt:lpstr>Flickr – Social Engagements</vt:lpstr>
      <vt:lpstr>PowerPoint Presentation</vt:lpstr>
      <vt:lpstr>Human Super-Connectors</vt:lpstr>
      <vt:lpstr>Flickr – Network Analysis</vt:lpstr>
      <vt:lpstr>PowerPoint Presentation</vt:lpstr>
      <vt:lpstr>PowerPoint Presentation</vt:lpstr>
      <vt:lpstr>PowerPoint Presentation</vt:lpstr>
      <vt:lpstr>PowerPoint Presentation</vt:lpstr>
      <vt:lpstr>Some concepts</vt:lpstr>
      <vt:lpstr>Some concepts</vt:lpstr>
      <vt:lpstr>Some concepts</vt:lpstr>
      <vt:lpstr>PowerPoint Presentation</vt:lpstr>
      <vt:lpstr>PowerPoint Presentation</vt:lpstr>
      <vt:lpstr>What is a Network?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 Theory - History</vt:lpstr>
      <vt:lpstr>PowerPoint Presentation</vt:lpstr>
      <vt:lpstr>PowerPoint Presentation</vt:lpstr>
      <vt:lpstr>PowerPoint Presentation</vt:lpstr>
      <vt:lpstr>Definition: Graph</vt:lpstr>
      <vt:lpstr>Definitions</vt:lpstr>
      <vt:lpstr>Example</vt:lpstr>
      <vt:lpstr>Simple Graphs </vt:lpstr>
      <vt:lpstr>Directed Graph (digraph)</vt:lpstr>
      <vt:lpstr>Weighted graphs</vt:lpstr>
      <vt:lpstr>PowerPoint Presentation</vt:lpstr>
      <vt:lpstr>PowerPoint Presentation</vt:lpstr>
      <vt:lpstr>Connectivity</vt:lpstr>
      <vt:lpstr>Component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Mu</dc:creator>
  <cp:lastModifiedBy>Yang Mu</cp:lastModifiedBy>
  <cp:revision>41</cp:revision>
  <dcterms:created xsi:type="dcterms:W3CDTF">2013-09-15T21:10:03Z</dcterms:created>
  <dcterms:modified xsi:type="dcterms:W3CDTF">2014-02-11T23:57:06Z</dcterms:modified>
</cp:coreProperties>
</file>