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7"/>
  </p:notesMasterIdLst>
  <p:handoutMasterIdLst>
    <p:handoutMasterId r:id="rId28"/>
  </p:handoutMasterIdLst>
  <p:sldIdLst>
    <p:sldId id="313" r:id="rId2"/>
    <p:sldId id="312" r:id="rId3"/>
    <p:sldId id="256" r:id="rId4"/>
    <p:sldId id="257" r:id="rId5"/>
    <p:sldId id="267" r:id="rId6"/>
    <p:sldId id="268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6" r:id="rId22"/>
    <p:sldId id="287" r:id="rId23"/>
    <p:sldId id="288" r:id="rId24"/>
    <p:sldId id="289" r:id="rId25"/>
    <p:sldId id="29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5E3C071-8614-614C-9031-FA10F8CA1EEF}">
          <p14:sldIdLst>
            <p14:sldId id="313"/>
            <p14:sldId id="312"/>
            <p14:sldId id="256"/>
            <p14:sldId id="257"/>
            <p14:sldId id="267"/>
            <p14:sldId id="268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352" autoAdjust="0"/>
  </p:normalViewPr>
  <p:slideViewPr>
    <p:cSldViewPr>
      <p:cViewPr varScale="1">
        <p:scale>
          <a:sx n="62" d="100"/>
          <a:sy n="62" d="100"/>
        </p:scale>
        <p:origin x="108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6B9FD-CCEB-9F4D-814B-D07660DE243E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7770-1C3B-DC45-BA61-B890E1852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4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93B46-7132-4D02-A7B8-5748ABFEDB24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BF24B-1E7B-4D41-A71E-92C73FBBF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869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F24B-1E7B-4D41-A71E-92C73FBBF1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7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EFC7B9-456C-DA44-B078-089525D1706B}" type="slidenum">
              <a:rPr lang="en-US"/>
              <a:pPr/>
              <a:t>17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43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73D886-8E3A-814B-B7CF-72FB2CF2DC64}" type="slidenum">
              <a:rPr lang="en-US"/>
              <a:pPr/>
              <a:t>19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78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7E06E-C10D-E143-AB1B-217AA9FE0C18}" type="slidenum">
              <a:rPr lang="en-US"/>
              <a:pPr/>
              <a:t>20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89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DC69C9-3D5F-EC4E-98A3-08ABD3B5BB22}" type="slidenum">
              <a:rPr lang="en-US"/>
              <a:pPr/>
              <a:t>21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30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22C281-6BE3-824B-B131-2E36D815DFC4}" type="slidenum">
              <a:rPr lang="en-US"/>
              <a:pPr/>
              <a:t>22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32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D2B6F7-B1D1-8B49-94DE-138FD586E7FB}" type="slidenum">
              <a:rPr lang="en-US"/>
              <a:pPr/>
              <a:t>23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533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B9784-FA5E-114A-BEE0-77D5D3EC6208}" type="slidenum">
              <a:rPr lang="en-US"/>
              <a:pPr/>
              <a:t>24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513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26CAD8-5C61-6A48-B123-E08563678BAD}" type="slidenum">
              <a:rPr lang="en-US"/>
              <a:pPr/>
              <a:t>25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08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F24B-1E7B-4D41-A71E-92C73FBBF1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21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F24B-1E7B-4D41-A71E-92C73FBBF1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23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FD0BFA-65F0-2148-95A5-3E17B3456230}" type="slidenum">
              <a:rPr lang="en-US"/>
              <a:pPr/>
              <a:t>11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75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ECB316-8568-CC48-88E2-BFB34EB04F3A}" type="slidenum">
              <a:rPr lang="en-US"/>
              <a:pPr/>
              <a:t>12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49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B1B8C-340B-8F4C-BE37-8421EE940A2B}" type="slidenum">
              <a:rPr lang="en-US"/>
              <a:pPr/>
              <a:t>13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3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7BDA-3795-5C43-A14C-8906C48A097D}" type="slidenum">
              <a:rPr lang="en-US"/>
              <a:pPr/>
              <a:t>14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37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2A80B-B970-9545-8A27-68E9B757DE46}" type="slidenum">
              <a:rPr lang="en-US"/>
              <a:pPr/>
              <a:t>15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33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28AA0A-1950-F14A-B5EA-971CCF1BB9D7}" type="slidenum">
              <a:rPr lang="en-US"/>
              <a:pPr/>
              <a:t>16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73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9604-7DD7-46AC-B779-BC998238CAB3}" type="datetime1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5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18EC-1B49-4F29-8554-0C0A85A0E3AD}" type="datetime1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6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6E93-4C83-4AE0-B09F-CF25E6A533B0}" type="datetime1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1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14ED-477F-4CEE-94C9-4FAF7C78EFC6}" type="datetime1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544-A785-423F-AD9F-3C4E4415D1BE}" type="datetime1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2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37B4-CF11-4D3B-9240-21C5ECABF1F3}" type="datetime1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1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9E0-8A38-4FC0-A3D3-2E61A4A35BD7}" type="datetime1">
              <a:rPr lang="en-US" smtClean="0"/>
              <a:t>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8160-0AB8-48FF-BE89-521ABACB3185}" type="datetime1">
              <a:rPr lang="en-US" smtClean="0"/>
              <a:t>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5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54B6-F3D3-41B9-AFC9-F112ED6AD3C3}" type="datetime1">
              <a:rPr lang="en-US" smtClean="0"/>
              <a:t>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1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88E9-FAF5-4966-8EDE-9BEA96C93332}" type="datetime1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2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AE8E-E568-4DA2-8207-C00D43118AC9}" type="datetime1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ADB2-DA25-4443-A26A-B22032D7E5F6}" type="datetime1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CS105 Section 1 -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FC262-BC95-4665-B8D2-69DA9D937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7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362200"/>
            <a:ext cx="4802124" cy="14613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Computer </a:t>
            </a:r>
            <a:r>
              <a:rPr lang="en-US" b="1" dirty="0"/>
              <a:t>Science Illuminated </a:t>
            </a:r>
            <a:r>
              <a:rPr lang="en-US" b="1" dirty="0" smtClean="0"/>
              <a:t>4th </a:t>
            </a:r>
            <a:r>
              <a:rPr lang="en-US" b="1" dirty="0"/>
              <a:t>Edition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By Nell Dale, John Lewis - Jones and Bartlett </a:t>
            </a:r>
            <a:r>
              <a:rPr lang="en-US" dirty="0" smtClean="0"/>
              <a:t>Publishers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14ED-477F-4CEE-94C9-4FAF7C78EFC6}" type="datetime1">
              <a:rPr lang="en-US" smtClean="0"/>
              <a:t>2/27/2014</a:t>
            </a:fld>
            <a:endParaRPr lang="en-US"/>
          </a:p>
        </p:txBody>
      </p:sp>
      <p:pic>
        <p:nvPicPr>
          <p:cNvPr id="1026" name="Picture 2" descr="http://www.jblearning.com/covers/large/14496728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59104"/>
            <a:ext cx="1927225" cy="226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ging.jblearning.com/covers/large/076377646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3676"/>
            <a:ext cx="1927225" cy="226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0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FF27-CE75-4F9D-95BB-8410C5A8F28A}" type="datetime1">
              <a:rPr lang="en-US" smtClean="0"/>
              <a:t>2/27/2014</a:t>
            </a:fld>
            <a:endParaRPr lang="en-US"/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685800" y="3048000"/>
            <a:ext cx="77724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800" i="1" dirty="0" smtClean="0"/>
          </a:p>
          <a:p>
            <a:endParaRPr lang="en-US" sz="2800" i="1" dirty="0" smtClean="0"/>
          </a:p>
          <a:p>
            <a:r>
              <a:rPr lang="en-US" sz="2800" i="1" dirty="0" smtClean="0"/>
              <a:t>642 in </a:t>
            </a:r>
            <a:r>
              <a:rPr lang="en-US" sz="2800" i="1" dirty="0"/>
              <a:t>base </a:t>
            </a:r>
            <a:r>
              <a:rPr lang="en-US" sz="2800" i="1" dirty="0" smtClean="0"/>
              <a:t>13 positional notation is</a:t>
            </a:r>
            <a:endParaRPr lang="en-US" sz="2800" dirty="0"/>
          </a:p>
          <a:p>
            <a:endParaRPr lang="en-US" sz="2800" dirty="0"/>
          </a:p>
          <a:p>
            <a:r>
              <a:rPr lang="en-US" dirty="0"/>
              <a:t>	  </a:t>
            </a:r>
          </a:p>
          <a:p>
            <a:r>
              <a:rPr lang="en-US" dirty="0"/>
              <a:t>		   </a:t>
            </a:r>
            <a:endParaRPr lang="en-US" dirty="0" smtClean="0"/>
          </a:p>
          <a:p>
            <a:endParaRPr lang="en-US" sz="2800" dirty="0">
              <a:cs typeface="Arial" charset="0"/>
            </a:endParaRPr>
          </a:p>
          <a:p>
            <a:r>
              <a:rPr lang="en-US" sz="2800" dirty="0">
                <a:solidFill>
                  <a:srgbClr val="FF0000"/>
                </a:solidFill>
                <a:cs typeface="Arial" charset="0"/>
              </a:rPr>
              <a:t>642 in base 13 is equivalent to 1068 </a:t>
            </a:r>
            <a:r>
              <a:rPr lang="en-US" sz="2800" dirty="0" smtClean="0">
                <a:solidFill>
                  <a:srgbClr val="FF0000"/>
                </a:solidFill>
                <a:cs typeface="Arial" charset="0"/>
              </a:rPr>
              <a:t>in </a:t>
            </a:r>
            <a:r>
              <a:rPr lang="en-US" sz="2800" dirty="0">
                <a:solidFill>
                  <a:srgbClr val="FF0000"/>
                </a:solidFill>
                <a:cs typeface="Arial" charset="0"/>
              </a:rPr>
              <a:t>base 10</a:t>
            </a:r>
            <a:endParaRPr lang="en-US" sz="2800" b="0" dirty="0">
              <a:solidFill>
                <a:srgbClr val="FF0000"/>
              </a:solidFill>
            </a:endParaRP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762000" y="4514671"/>
            <a:ext cx="7543800" cy="120032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cs typeface="Arial" charset="0"/>
              </a:rPr>
              <a:t>	+ 6 x 13</a:t>
            </a:r>
            <a:r>
              <a:rPr lang="en-US" baseline="20000" dirty="0">
                <a:cs typeface="Arial" charset="0"/>
              </a:rPr>
              <a:t>2</a:t>
            </a:r>
            <a:r>
              <a:rPr lang="en-US" dirty="0">
                <a:cs typeface="Arial" charset="0"/>
              </a:rPr>
              <a:t>  =  6 x 169   = 1014</a:t>
            </a:r>
          </a:p>
          <a:p>
            <a:r>
              <a:rPr lang="en-US" dirty="0">
                <a:cs typeface="Arial" charset="0"/>
              </a:rPr>
              <a:t>      	+ 4 x 13</a:t>
            </a:r>
            <a:r>
              <a:rPr lang="en-US" baseline="20000" dirty="0">
                <a:cs typeface="Arial" charset="0"/>
              </a:rPr>
              <a:t>1</a:t>
            </a:r>
            <a:r>
              <a:rPr lang="en-US" dirty="0">
                <a:cs typeface="Arial" charset="0"/>
              </a:rPr>
              <a:t>  =   4 x 13    = 52</a:t>
            </a:r>
          </a:p>
          <a:p>
            <a:r>
              <a:rPr lang="en-US" dirty="0">
                <a:cs typeface="Arial" charset="0"/>
              </a:rPr>
              <a:t>       	+ 2 x 13º  =    2 x 1     =   2</a:t>
            </a:r>
          </a:p>
          <a:p>
            <a:r>
              <a:rPr lang="en-US" dirty="0">
                <a:cs typeface="Arial" charset="0"/>
              </a:rPr>
              <a:t>			              =  1068 in base 10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85800" y="2362200"/>
            <a:ext cx="7620000" cy="120032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	</a:t>
            </a:r>
            <a:r>
              <a:rPr lang="en-US" dirty="0" smtClean="0">
                <a:cs typeface="Arial" charset="0"/>
              </a:rPr>
              <a:t>   6 </a:t>
            </a:r>
            <a:r>
              <a:rPr lang="en-US" dirty="0">
                <a:cs typeface="Arial" charset="0"/>
              </a:rPr>
              <a:t>x 10</a:t>
            </a:r>
            <a:r>
              <a:rPr lang="en-US" baseline="20000" dirty="0">
                <a:cs typeface="Arial" charset="0"/>
              </a:rPr>
              <a:t>2</a:t>
            </a:r>
            <a:r>
              <a:rPr lang="en-US" dirty="0">
                <a:cs typeface="Arial" charset="0"/>
              </a:rPr>
              <a:t> =  6 x 100   = 600</a:t>
            </a:r>
          </a:p>
          <a:p>
            <a:r>
              <a:rPr lang="en-US" dirty="0">
                <a:cs typeface="Arial" charset="0"/>
              </a:rPr>
              <a:t>      	+ 4 x 10</a:t>
            </a:r>
            <a:r>
              <a:rPr lang="en-US" baseline="20000" dirty="0">
                <a:cs typeface="Arial" charset="0"/>
              </a:rPr>
              <a:t>1</a:t>
            </a:r>
            <a:r>
              <a:rPr lang="en-US" dirty="0">
                <a:cs typeface="Arial" charset="0"/>
              </a:rPr>
              <a:t>  =   4 x 10    = 40</a:t>
            </a:r>
          </a:p>
          <a:p>
            <a:r>
              <a:rPr lang="en-US" dirty="0">
                <a:cs typeface="Arial" charset="0"/>
              </a:rPr>
              <a:t>       	+ 2 x 10º  =    2 x 1     = 2      = 642 in base 10</a:t>
            </a:r>
          </a:p>
          <a:p>
            <a:endParaRPr lang="en-US" b="0" dirty="0"/>
          </a:p>
        </p:txBody>
      </p:sp>
      <p:sp>
        <p:nvSpPr>
          <p:cNvPr id="9" name="Rectangle 8"/>
          <p:cNvSpPr/>
          <p:nvPr/>
        </p:nvSpPr>
        <p:spPr>
          <a:xfrm>
            <a:off x="609600" y="1752600"/>
            <a:ext cx="5438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642 in base 10 </a:t>
            </a:r>
            <a:r>
              <a:rPr lang="en-US" sz="2800" i="1" dirty="0"/>
              <a:t>positional notation</a:t>
            </a:r>
            <a:r>
              <a:rPr lang="en-US" sz="2800" dirty="0"/>
              <a:t> is:</a:t>
            </a:r>
          </a:p>
        </p:txBody>
      </p:sp>
    </p:spTree>
    <p:extLst>
      <p:ext uri="{BB962C8B-B14F-4D97-AF65-F5344CB8AC3E}">
        <p14:creationId xmlns:p14="http://schemas.microsoft.com/office/powerpoint/2010/main" val="96772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763000" y="6400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85800" y="2133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09600" y="1905000"/>
            <a:ext cx="67818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0"/>
              <a:t>Decimal is base 10 and has 10 digits: 		</a:t>
            </a:r>
            <a:r>
              <a:rPr lang="en-US" sz="2800" b="0">
                <a:solidFill>
                  <a:srgbClr val="0000FF"/>
                </a:solidFill>
              </a:rPr>
              <a:t>0,1,2,3,4,5,6,7,8,9</a:t>
            </a:r>
          </a:p>
          <a:p>
            <a:endParaRPr lang="en-US" sz="2800" b="0"/>
          </a:p>
          <a:p>
            <a:r>
              <a:rPr lang="en-US" sz="2800" b="0"/>
              <a:t>Binary is base 2 and has 2 digits:   </a:t>
            </a:r>
          </a:p>
          <a:p>
            <a:r>
              <a:rPr lang="en-US" sz="2800" b="0"/>
              <a:t>		</a:t>
            </a:r>
            <a:r>
              <a:rPr lang="en-US" sz="2800" b="0">
                <a:solidFill>
                  <a:srgbClr val="0000FF"/>
                </a:solidFill>
              </a:rPr>
              <a:t>0,1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609600" y="4343400"/>
            <a:ext cx="7848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339966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For a number to exist in a given base, it can only  contain the digits in that base, which range from 0 up to (but not including) the base.</a:t>
            </a:r>
          </a:p>
          <a:p>
            <a:endParaRPr lang="en-US" sz="2000" i="1" dirty="0"/>
          </a:p>
          <a:p>
            <a:r>
              <a:rPr lang="en-US" sz="2000" i="1" dirty="0"/>
              <a:t>What bases can these numbers be in? </a:t>
            </a:r>
            <a:r>
              <a:rPr lang="en-US" sz="2000" i="1" dirty="0">
                <a:solidFill>
                  <a:srgbClr val="0000FF"/>
                </a:solidFill>
              </a:rPr>
              <a:t>122, 198, 178, G1A4</a:t>
            </a:r>
            <a:endParaRPr lang="en-US" sz="2000" dirty="0"/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Binary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668A-0B9E-4E62-980A-63A26F7C10BC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9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5800" y="2133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09600" y="1905000"/>
            <a:ext cx="7772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i="1"/>
              <a:t>How are digits in bases higher than 10 represented?</a:t>
            </a:r>
          </a:p>
          <a:p>
            <a:endParaRPr lang="en-US" sz="2800" i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85800" y="3276600"/>
            <a:ext cx="6324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With distinct symbols for 10 and above.</a:t>
            </a:r>
          </a:p>
          <a:p>
            <a:endParaRPr lang="en-US"/>
          </a:p>
          <a:p>
            <a:r>
              <a:rPr lang="en-US"/>
              <a:t>Base 16 has 16 digits:</a:t>
            </a:r>
          </a:p>
          <a:p>
            <a:r>
              <a:rPr lang="en-US"/>
              <a:t>	</a:t>
            </a:r>
            <a:r>
              <a:rPr lang="en-US">
                <a:solidFill>
                  <a:srgbClr val="0000FF"/>
                </a:solidFill>
              </a:rPr>
              <a:t>0,1,2,3,4,5,6,7,8,9,A,B,C,D,E,</a:t>
            </a:r>
            <a:r>
              <a:rPr lang="en-US"/>
              <a:t> and </a:t>
            </a:r>
            <a:r>
              <a:rPr lang="en-US">
                <a:solidFill>
                  <a:srgbClr val="0000FF"/>
                </a:solidFill>
              </a:rPr>
              <a:t>F</a:t>
            </a:r>
            <a:endParaRPr lang="en-US"/>
          </a:p>
          <a:p>
            <a:endParaRPr lang="en-US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Bases Higher than 10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58C-8E49-4D24-BC5D-6B018B27B2BD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6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2133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09600" y="1905000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i="1"/>
              <a:t>What is the decimal equivalent of the octal number 642?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914400" y="3352800"/>
            <a:ext cx="6400800" cy="15525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	</a:t>
            </a:r>
            <a:r>
              <a:rPr lang="en-US">
                <a:cs typeface="Arial" charset="0"/>
              </a:rPr>
              <a:t>   6 x 8</a:t>
            </a:r>
            <a:r>
              <a:rPr lang="en-US" baseline="20000">
                <a:cs typeface="Arial" charset="0"/>
              </a:rPr>
              <a:t>2</a:t>
            </a:r>
            <a:r>
              <a:rPr lang="en-US">
                <a:cs typeface="Arial" charset="0"/>
              </a:rPr>
              <a:t>  =  6 x 64   = 384</a:t>
            </a:r>
          </a:p>
          <a:p>
            <a:r>
              <a:rPr lang="en-US">
                <a:cs typeface="Arial" charset="0"/>
              </a:rPr>
              <a:t>      	+ 4 x 8</a:t>
            </a:r>
            <a:r>
              <a:rPr lang="en-US" baseline="20000">
                <a:cs typeface="Arial" charset="0"/>
              </a:rPr>
              <a:t>1</a:t>
            </a:r>
            <a:r>
              <a:rPr lang="en-US">
                <a:cs typeface="Arial" charset="0"/>
              </a:rPr>
              <a:t>  =  4 x  8   = 32</a:t>
            </a:r>
          </a:p>
          <a:p>
            <a:r>
              <a:rPr lang="en-US">
                <a:cs typeface="Arial" charset="0"/>
              </a:rPr>
              <a:t>       	+ 2 x 8º  =   2 x 1   = 2</a:t>
            </a:r>
          </a:p>
          <a:p>
            <a:r>
              <a:rPr lang="en-US">
                <a:cs typeface="Arial" charset="0"/>
              </a:rPr>
              <a:t>			         = 418 in base 10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Octal to Decimal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0F0-9F82-43B7-B1B8-5337ECB2616C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4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85800" y="2133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09600" y="2057400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i="1"/>
              <a:t>What is the decimal equivalent of the hexadecimal number DEF?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914400" y="3429000"/>
            <a:ext cx="6934200" cy="15525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	   D x 16</a:t>
            </a:r>
            <a:r>
              <a:rPr lang="en-US" baseline="20000">
                <a:cs typeface="Arial" charset="0"/>
              </a:rPr>
              <a:t>2</a:t>
            </a:r>
            <a:r>
              <a:rPr lang="en-US">
                <a:cs typeface="Arial" charset="0"/>
              </a:rPr>
              <a:t>  =  13 x 256 = 3328</a:t>
            </a:r>
          </a:p>
          <a:p>
            <a:r>
              <a:rPr lang="en-US">
                <a:cs typeface="Arial" charset="0"/>
              </a:rPr>
              <a:t>      	+ E x 16</a:t>
            </a:r>
            <a:r>
              <a:rPr lang="en-US" baseline="20000">
                <a:cs typeface="Arial" charset="0"/>
              </a:rPr>
              <a:t>1</a:t>
            </a:r>
            <a:r>
              <a:rPr lang="en-US">
                <a:cs typeface="Arial" charset="0"/>
              </a:rPr>
              <a:t>  =  14 x  16  = 224</a:t>
            </a:r>
          </a:p>
          <a:p>
            <a:r>
              <a:rPr lang="en-US">
                <a:cs typeface="Arial" charset="0"/>
              </a:rPr>
              <a:t>       	+ F x 16º  =  15 x 1     = 15</a:t>
            </a:r>
          </a:p>
          <a:p>
            <a:r>
              <a:rPr lang="en-US">
                <a:cs typeface="Arial" charset="0"/>
              </a:rPr>
              <a:t>			             = 3567 in base 10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3400" y="5410200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Remember, the digits in base 16 are 0,1,2,3,4,5,6,7,8,9,A,B,C,D,E,F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Hexadecimal to Decimal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426C-489F-4C97-96B7-CFFF4E2C032C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85800" y="2133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09600" y="1905000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i="1"/>
              <a:t>What is the decimal equivalent of the binary number 1101110?</a:t>
            </a:r>
            <a:r>
              <a:rPr lang="en-US" i="1">
                <a:solidFill>
                  <a:schemeClr val="accent2"/>
                </a:solidFill>
              </a:rPr>
              <a:t>	</a:t>
            </a:r>
            <a:r>
              <a:rPr lang="en-US">
                <a:solidFill>
                  <a:schemeClr val="accent2"/>
                </a:solidFill>
                <a:cs typeface="Arial" charset="0"/>
              </a:rPr>
              <a:t>	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762000" y="2895600"/>
            <a:ext cx="7162800" cy="30130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	   1 x 2</a:t>
            </a:r>
            <a:r>
              <a:rPr lang="en-US" baseline="30000">
                <a:latin typeface="Courier" charset="0"/>
              </a:rPr>
              <a:t>6</a:t>
            </a:r>
            <a:r>
              <a:rPr lang="en-US">
                <a:cs typeface="Arial" charset="0"/>
              </a:rPr>
              <a:t>  =  1 x 64  = 64</a:t>
            </a:r>
          </a:p>
          <a:p>
            <a:r>
              <a:rPr lang="en-US">
                <a:cs typeface="Arial" charset="0"/>
              </a:rPr>
              <a:t>      	+ 1 x 2</a:t>
            </a:r>
            <a:r>
              <a:rPr lang="en-US" baseline="30000">
                <a:latin typeface="Courier" charset="0"/>
              </a:rPr>
              <a:t>5</a:t>
            </a:r>
            <a:r>
              <a:rPr lang="en-US">
                <a:cs typeface="Arial" charset="0"/>
              </a:rPr>
              <a:t>  =  1 x 32  = 32</a:t>
            </a:r>
          </a:p>
          <a:p>
            <a:r>
              <a:rPr lang="en-US">
                <a:cs typeface="Arial" charset="0"/>
              </a:rPr>
              <a:t>       	+ 0 x 2</a:t>
            </a:r>
            <a:r>
              <a:rPr lang="en-US" baseline="30000">
                <a:latin typeface="Courier" charset="0"/>
              </a:rPr>
              <a:t>4</a:t>
            </a:r>
            <a:r>
              <a:rPr lang="en-US">
                <a:cs typeface="Arial" charset="0"/>
              </a:rPr>
              <a:t>  =  0 x 16  = 0</a:t>
            </a:r>
          </a:p>
          <a:p>
            <a:r>
              <a:rPr lang="en-US">
                <a:cs typeface="Arial" charset="0"/>
              </a:rPr>
              <a:t> 	+ 1 x 2</a:t>
            </a:r>
            <a:r>
              <a:rPr lang="en-US" baseline="30000">
                <a:latin typeface="Courier" charset="0"/>
              </a:rPr>
              <a:t>3</a:t>
            </a:r>
            <a:r>
              <a:rPr lang="en-US">
                <a:cs typeface="Arial" charset="0"/>
              </a:rPr>
              <a:t>  =  1 x 8    = 8</a:t>
            </a:r>
          </a:p>
          <a:p>
            <a:r>
              <a:rPr lang="en-US">
                <a:cs typeface="Arial" charset="0"/>
              </a:rPr>
              <a:t>      	+ 1 x 2</a:t>
            </a:r>
            <a:r>
              <a:rPr lang="en-US" baseline="30000">
                <a:latin typeface="Courier" charset="0"/>
              </a:rPr>
              <a:t>2</a:t>
            </a:r>
            <a:r>
              <a:rPr lang="en-US">
                <a:cs typeface="Arial" charset="0"/>
              </a:rPr>
              <a:t>  =  1 x 4    = 4</a:t>
            </a:r>
          </a:p>
          <a:p>
            <a:r>
              <a:rPr lang="en-US">
                <a:cs typeface="Arial" charset="0"/>
              </a:rPr>
              <a:t>	+ 1 x 2</a:t>
            </a:r>
            <a:r>
              <a:rPr lang="en-US" baseline="30000">
                <a:latin typeface="Courier" charset="0"/>
              </a:rPr>
              <a:t>1</a:t>
            </a:r>
            <a:r>
              <a:rPr lang="en-US">
                <a:cs typeface="Arial" charset="0"/>
              </a:rPr>
              <a:t>  =  1 x 2    = 2 </a:t>
            </a:r>
          </a:p>
          <a:p>
            <a:r>
              <a:rPr lang="en-US">
                <a:cs typeface="Arial" charset="0"/>
              </a:rPr>
              <a:t>       	+ 0 x 2º  =  0 x 1    = 0</a:t>
            </a:r>
          </a:p>
          <a:p>
            <a:r>
              <a:rPr lang="en-US">
                <a:cs typeface="Arial" charset="0"/>
              </a:rPr>
              <a:t>			        = 110 in base 10</a:t>
            </a:r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Binary to Decimal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AEC9-AC6F-4C60-8199-BBA7AA002CDE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2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85800" y="2133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09600" y="1905000"/>
            <a:ext cx="7772400" cy="381643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0" dirty="0"/>
              <a:t>Remember that there are only 2 digits in binary, 0 and 1</a:t>
            </a:r>
          </a:p>
          <a:p>
            <a:r>
              <a:rPr lang="en-US" sz="2800" b="0" dirty="0"/>
              <a:t>	</a:t>
            </a:r>
          </a:p>
          <a:p>
            <a:r>
              <a:rPr lang="en-US" sz="2800" b="0" dirty="0"/>
              <a:t>1 + 1 is 0 with a carry</a:t>
            </a:r>
          </a:p>
          <a:p>
            <a:endParaRPr lang="en-US" sz="2800" b="0" dirty="0"/>
          </a:p>
          <a:p>
            <a:endParaRPr lang="en-US" sz="2800" b="0" dirty="0"/>
          </a:p>
          <a:p>
            <a:endParaRPr lang="en-US" sz="2800" b="0" dirty="0"/>
          </a:p>
          <a:p>
            <a:endParaRPr lang="en-US" sz="2800" b="0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6019800" y="3581400"/>
            <a:ext cx="2438400" cy="11430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Carry Values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295400" y="4114800"/>
            <a:ext cx="4419600" cy="120032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>
                <a:cs typeface="Arial" charset="0"/>
              </a:rPr>
              <a:t>	  </a:t>
            </a:r>
            <a:r>
              <a:rPr lang="en-US" dirty="0" smtClean="0">
                <a:cs typeface="Arial" charset="0"/>
              </a:rPr>
              <a:t> 1     1  1 1 1 1 </a:t>
            </a:r>
            <a:endParaRPr lang="en-US" dirty="0">
              <a:cs typeface="Arial" charset="0"/>
            </a:endParaRPr>
          </a:p>
          <a:p>
            <a:r>
              <a:rPr lang="en-US" dirty="0">
                <a:cs typeface="Arial" charset="0"/>
              </a:rPr>
              <a:t>	       1 0 1 0 1 1 1</a:t>
            </a:r>
          </a:p>
          <a:p>
            <a:r>
              <a:rPr lang="en-US" dirty="0">
                <a:cs typeface="Arial" charset="0"/>
              </a:rPr>
              <a:t>	   </a:t>
            </a:r>
            <a:r>
              <a:rPr lang="en-US" dirty="0" smtClean="0">
                <a:cs typeface="Arial" charset="0"/>
              </a:rPr>
              <a:t> </a:t>
            </a:r>
            <a:r>
              <a:rPr lang="en-US" u="sng" dirty="0" smtClean="0">
                <a:cs typeface="Arial" charset="0"/>
              </a:rPr>
              <a:t>+</a:t>
            </a:r>
            <a:r>
              <a:rPr lang="en-US" u="sng" dirty="0">
                <a:cs typeface="Arial" charset="0"/>
              </a:rPr>
              <a:t>1 0 0 1 0 1 1 </a:t>
            </a:r>
          </a:p>
          <a:p>
            <a:r>
              <a:rPr lang="en-US" dirty="0">
                <a:cs typeface="Arial" charset="0"/>
              </a:rPr>
              <a:t>               </a:t>
            </a:r>
            <a:r>
              <a:rPr lang="en-US" dirty="0" smtClean="0">
                <a:cs typeface="Arial" charset="0"/>
              </a:rPr>
              <a:t>    </a:t>
            </a:r>
            <a:r>
              <a:rPr lang="en-US" dirty="0" smtClean="0">
                <a:solidFill>
                  <a:schemeClr val="accent2"/>
                </a:solidFill>
                <a:cs typeface="Arial" charset="0"/>
              </a:rPr>
              <a:t>1 </a:t>
            </a:r>
            <a:r>
              <a:rPr lang="en-US" dirty="0">
                <a:solidFill>
                  <a:schemeClr val="accent2"/>
                </a:solidFill>
                <a:cs typeface="Arial" charset="0"/>
              </a:rPr>
              <a:t>0 1 0 0 0 1 0</a:t>
            </a:r>
            <a:endParaRPr lang="en-US" dirty="0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4572000" y="4267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Arithmetic in Binary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54CE-D6D0-4B13-9D7A-CFD65D8DA4EE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2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85800" y="2133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09600" y="1905000"/>
            <a:ext cx="7772400" cy="30469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i="1" dirty="0"/>
              <a:t>Remember borrowing?</a:t>
            </a:r>
            <a:r>
              <a:rPr lang="en-US" sz="2800" dirty="0"/>
              <a:t>  Apply that concept here:</a:t>
            </a:r>
          </a:p>
          <a:p>
            <a:endParaRPr lang="en-US" sz="2800" dirty="0"/>
          </a:p>
          <a:p>
            <a:endParaRPr lang="en-US" b="0" dirty="0"/>
          </a:p>
          <a:p>
            <a:r>
              <a:rPr lang="en-US" dirty="0"/>
              <a:t>	</a:t>
            </a:r>
            <a:r>
              <a:rPr lang="en-US" dirty="0">
                <a:cs typeface="Arial" charset="0"/>
              </a:rPr>
              <a:t>                 </a:t>
            </a:r>
            <a:r>
              <a:rPr lang="en-US" dirty="0" smtClean="0">
                <a:cs typeface="Arial" charset="0"/>
              </a:rPr>
              <a:t>             </a:t>
            </a:r>
            <a:r>
              <a:rPr lang="en-US" dirty="0" smtClean="0">
                <a:solidFill>
                  <a:srgbClr val="FF3300"/>
                </a:solidFill>
                <a:cs typeface="Arial" charset="0"/>
              </a:rPr>
              <a:t>1 </a:t>
            </a:r>
            <a:r>
              <a:rPr lang="en-US" dirty="0">
                <a:solidFill>
                  <a:srgbClr val="FF3300"/>
                </a:solidFill>
                <a:cs typeface="Arial" charset="0"/>
              </a:rPr>
              <a:t>2</a:t>
            </a:r>
          </a:p>
          <a:p>
            <a:r>
              <a:rPr lang="en-US" dirty="0">
                <a:solidFill>
                  <a:srgbClr val="FF3300"/>
                </a:solidFill>
                <a:cs typeface="Arial" charset="0"/>
              </a:rPr>
              <a:t>                                    </a:t>
            </a:r>
            <a:r>
              <a:rPr lang="en-US" dirty="0" smtClean="0">
                <a:solidFill>
                  <a:srgbClr val="FF3300"/>
                </a:solidFill>
                <a:cs typeface="Arial" charset="0"/>
              </a:rPr>
              <a:t>          2 </a:t>
            </a:r>
            <a:r>
              <a:rPr lang="en-US" dirty="0">
                <a:solidFill>
                  <a:srgbClr val="FF3300"/>
                </a:solidFill>
                <a:cs typeface="Arial" charset="0"/>
              </a:rPr>
              <a:t>0 2</a:t>
            </a:r>
          </a:p>
          <a:p>
            <a:r>
              <a:rPr lang="en-US" dirty="0">
                <a:cs typeface="Arial" charset="0"/>
              </a:rPr>
              <a:t>		           1 0 </a:t>
            </a:r>
            <a:r>
              <a:rPr lang="en-US" dirty="0"/>
              <a:t>1</a:t>
            </a:r>
            <a:r>
              <a:rPr lang="en-US" dirty="0">
                <a:cs typeface="Arial" charset="0"/>
              </a:rPr>
              <a:t> 0 1 1 1</a:t>
            </a:r>
          </a:p>
          <a:p>
            <a:r>
              <a:rPr lang="en-US" dirty="0">
                <a:cs typeface="Arial" charset="0"/>
              </a:rPr>
              <a:t>		          </a:t>
            </a:r>
            <a:r>
              <a:rPr lang="en-US" u="sng" dirty="0">
                <a:cs typeface="Arial" charset="0"/>
              </a:rPr>
              <a:t>-   1 1 1 0 1 1 </a:t>
            </a:r>
          </a:p>
          <a:p>
            <a:r>
              <a:rPr lang="en-US" dirty="0">
                <a:cs typeface="Arial" charset="0"/>
              </a:rPr>
              <a:t>                                 </a:t>
            </a:r>
            <a:r>
              <a:rPr lang="en-US" dirty="0" smtClean="0">
                <a:cs typeface="Arial" charset="0"/>
              </a:rPr>
              <a:t>          0 </a:t>
            </a:r>
            <a:r>
              <a:rPr lang="en-US" dirty="0">
                <a:cs typeface="Arial" charset="0"/>
              </a:rPr>
              <a:t>0 1 1 1 0 0     			   	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Subtracting Binary Numbers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9D7E-D37A-41A6-8478-C419045B816D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8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Counting in Binary/Octal/Decimal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283C-6A00-4FDE-A675-B1462BBAAEB9}" type="datetime1">
              <a:rPr lang="en-US" smtClean="0"/>
              <a:t>2/27/2014</a:t>
            </a:fld>
            <a:endParaRPr lang="en-US"/>
          </a:p>
        </p:txBody>
      </p:sp>
      <p:pic>
        <p:nvPicPr>
          <p:cNvPr id="97284" name="Picture 4" descr="17606_02-001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4735513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94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84" name="Text Box 128"/>
          <p:cNvSpPr txBox="1">
            <a:spLocks noChangeArrowheads="1"/>
          </p:cNvSpPr>
          <p:nvPr/>
        </p:nvSpPr>
        <p:spPr bwMode="auto">
          <a:xfrm>
            <a:off x="685800" y="2133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19585" name="Text Box 129"/>
          <p:cNvSpPr txBox="1">
            <a:spLocks noChangeArrowheads="1"/>
          </p:cNvSpPr>
          <p:nvPr/>
        </p:nvSpPr>
        <p:spPr bwMode="auto">
          <a:xfrm>
            <a:off x="609600" y="2286000"/>
            <a:ext cx="7086600" cy="35083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 b="0" dirty="0"/>
              <a:t> Mark groups of </a:t>
            </a:r>
            <a:r>
              <a:rPr lang="en-US" sz="2800" b="0" i="1" dirty="0"/>
              <a:t>three</a:t>
            </a:r>
            <a:r>
              <a:rPr lang="en-US" sz="2800" b="0" dirty="0"/>
              <a:t> (from right)</a:t>
            </a:r>
          </a:p>
          <a:p>
            <a:pPr>
              <a:buFontTx/>
              <a:buChar char="•"/>
            </a:pPr>
            <a:r>
              <a:rPr lang="en-US" sz="2800" b="0" dirty="0"/>
              <a:t> Convert each group</a:t>
            </a:r>
          </a:p>
          <a:p>
            <a:endParaRPr lang="en-US" sz="2800" b="0" u="sng" dirty="0"/>
          </a:p>
          <a:p>
            <a:r>
              <a:rPr lang="en-US" sz="2800" dirty="0"/>
              <a:t>	</a:t>
            </a:r>
            <a:r>
              <a:rPr lang="en-US" sz="2800" dirty="0">
                <a:solidFill>
                  <a:schemeClr val="accent2"/>
                </a:solidFill>
              </a:rPr>
              <a:t>10101011	     </a:t>
            </a:r>
            <a:r>
              <a:rPr lang="en-US" sz="2800" u="sng" dirty="0">
                <a:solidFill>
                  <a:schemeClr val="accent2"/>
                </a:solidFill>
              </a:rPr>
              <a:t>10</a:t>
            </a:r>
            <a:r>
              <a:rPr lang="en-US" sz="2800" dirty="0">
                <a:solidFill>
                  <a:schemeClr val="accent2"/>
                </a:solidFill>
              </a:rPr>
              <a:t>  </a:t>
            </a:r>
            <a:r>
              <a:rPr lang="en-US" sz="2800" u="sng" dirty="0">
                <a:solidFill>
                  <a:schemeClr val="accent2"/>
                </a:solidFill>
              </a:rPr>
              <a:t>101</a:t>
            </a:r>
            <a:r>
              <a:rPr lang="en-US" sz="2800" dirty="0">
                <a:solidFill>
                  <a:schemeClr val="accent2"/>
                </a:solidFill>
              </a:rPr>
              <a:t>  </a:t>
            </a:r>
            <a:r>
              <a:rPr lang="en-US" sz="2800" u="sng" dirty="0">
                <a:solidFill>
                  <a:schemeClr val="accent2"/>
                </a:solidFill>
              </a:rPr>
              <a:t>011</a:t>
            </a:r>
            <a:r>
              <a:rPr lang="en-US" sz="2800" u="sng" dirty="0"/>
              <a:t>              </a:t>
            </a:r>
            <a:endParaRPr lang="en-US" sz="2800" dirty="0"/>
          </a:p>
          <a:p>
            <a:r>
              <a:rPr lang="en-US" sz="2800" dirty="0"/>
              <a:t>	</a:t>
            </a:r>
            <a:r>
              <a:rPr lang="en-US" sz="2800" dirty="0">
                <a:solidFill>
                  <a:srgbClr val="669900"/>
                </a:solidFill>
              </a:rPr>
              <a:t>	                 2    5     3</a:t>
            </a:r>
          </a:p>
          <a:p>
            <a:endParaRPr lang="en-US" sz="2800" dirty="0">
              <a:solidFill>
                <a:srgbClr val="669900"/>
              </a:solidFill>
            </a:endParaRPr>
          </a:p>
          <a:p>
            <a:r>
              <a:rPr lang="en-US" sz="2800" b="0" dirty="0"/>
              <a:t>10101011 is 253 in base 8</a:t>
            </a:r>
          </a:p>
          <a:p>
            <a:r>
              <a:rPr lang="en-US" sz="2800" b="0" dirty="0"/>
              <a:t>     </a:t>
            </a:r>
            <a:endParaRPr lang="en-US" sz="2800" b="0" u="sng" dirty="0"/>
          </a:p>
        </p:txBody>
      </p:sp>
      <p:sp>
        <p:nvSpPr>
          <p:cNvPr id="19590" name="Text Box 134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19591" name="Rectangle 1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Binary to Octal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2198-ECC0-4E75-BA8F-C125C3F5D3EF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6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Engine</a:t>
            </a:r>
          </a:p>
          <a:p>
            <a:pPr lvl="1"/>
            <a:r>
              <a:rPr lang="en-US" dirty="0"/>
              <a:t>1. Create index; 2. Query index; 3. Ranking</a:t>
            </a:r>
          </a:p>
          <a:p>
            <a:endParaRPr lang="en-US" dirty="0" smtClean="0"/>
          </a:p>
          <a:p>
            <a:r>
              <a:rPr lang="en-US" dirty="0" smtClean="0"/>
              <a:t>Multimedia</a:t>
            </a:r>
          </a:p>
          <a:p>
            <a:pPr lvl="1"/>
            <a:r>
              <a:rPr lang="en-US" dirty="0" smtClean="0"/>
              <a:t>1. Understand the multimedia; 2.  Multimedia annotation/retrieval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Social Network</a:t>
            </a:r>
          </a:p>
          <a:p>
            <a:pPr lvl="1"/>
            <a:r>
              <a:rPr lang="en-US" dirty="0" smtClean="0"/>
              <a:t>1. Directed/undirected graph; 2. in/out degree</a:t>
            </a:r>
          </a:p>
          <a:p>
            <a:pPr lvl="1"/>
            <a:endParaRPr lang="en-US" dirty="0" smtClean="0"/>
          </a:p>
          <a:p>
            <a:pPr marL="3429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14ED-477F-4CEE-94C9-4FAF7C78EFC6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609600" y="2209800"/>
            <a:ext cx="7162800" cy="35083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 b="0"/>
              <a:t> Mark groups of </a:t>
            </a:r>
            <a:r>
              <a:rPr lang="en-US" sz="2800" b="0" i="1"/>
              <a:t>four</a:t>
            </a:r>
            <a:r>
              <a:rPr lang="en-US" sz="2800" b="0"/>
              <a:t> (from right)</a:t>
            </a:r>
          </a:p>
          <a:p>
            <a:pPr>
              <a:buFontTx/>
              <a:buChar char="•"/>
            </a:pPr>
            <a:r>
              <a:rPr lang="en-US" sz="2800" b="0"/>
              <a:t> Convert each group</a:t>
            </a:r>
          </a:p>
          <a:p>
            <a:endParaRPr lang="en-US" sz="2800" b="0" u="sng"/>
          </a:p>
          <a:p>
            <a:r>
              <a:rPr lang="en-US" sz="2800"/>
              <a:t>	</a:t>
            </a:r>
            <a:r>
              <a:rPr lang="en-US" sz="2800">
                <a:solidFill>
                  <a:schemeClr val="accent2"/>
                </a:solidFill>
              </a:rPr>
              <a:t>10101011	     </a:t>
            </a:r>
            <a:r>
              <a:rPr lang="en-US" sz="2800" u="sng">
                <a:solidFill>
                  <a:schemeClr val="accent2"/>
                </a:solidFill>
              </a:rPr>
              <a:t>1010</a:t>
            </a:r>
            <a:r>
              <a:rPr lang="en-US" sz="2800">
                <a:solidFill>
                  <a:schemeClr val="accent2"/>
                </a:solidFill>
              </a:rPr>
              <a:t>  </a:t>
            </a:r>
            <a:r>
              <a:rPr lang="en-US" sz="2800" u="sng">
                <a:solidFill>
                  <a:schemeClr val="accent2"/>
                </a:solidFill>
              </a:rPr>
              <a:t>1011              </a:t>
            </a:r>
            <a:endParaRPr lang="en-US" sz="2800">
              <a:solidFill>
                <a:schemeClr val="accent2"/>
              </a:solidFill>
            </a:endParaRPr>
          </a:p>
          <a:p>
            <a:r>
              <a:rPr lang="en-US" sz="2800">
                <a:solidFill>
                  <a:schemeClr val="accent2"/>
                </a:solidFill>
              </a:rPr>
              <a:t>		</a:t>
            </a:r>
            <a:r>
              <a:rPr lang="en-US" sz="2800">
                <a:solidFill>
                  <a:srgbClr val="FF9933"/>
                </a:solidFill>
              </a:rPr>
              <a:t>	         A      B  </a:t>
            </a:r>
          </a:p>
          <a:p>
            <a:endParaRPr lang="en-US" sz="2800" b="0">
              <a:solidFill>
                <a:srgbClr val="FF9933"/>
              </a:solidFill>
            </a:endParaRPr>
          </a:p>
          <a:p>
            <a:r>
              <a:rPr lang="en-US" sz="2800" b="0"/>
              <a:t>10101011 is AB in base 16</a:t>
            </a:r>
            <a:r>
              <a:rPr lang="en-US" sz="2800"/>
              <a:t>     </a:t>
            </a:r>
          </a:p>
          <a:p>
            <a:endParaRPr lang="en-US" sz="2800" u="sng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20498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Binary to Hexadecimal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BB9F-FA76-4BF3-99D1-EDBE6A0919F1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81000" y="3124200"/>
            <a:ext cx="7924800" cy="1288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0" dirty="0" smtClean="0">
                <a:latin typeface="Bradley Hand ITC TT-Bold" charset="0"/>
              </a:rPr>
              <a:t>   </a:t>
            </a:r>
            <a:r>
              <a:rPr lang="en-US" sz="2000" b="1" dirty="0" smtClean="0">
                <a:latin typeface="Bradley Hand ITC TT-Bold" charset="0"/>
              </a:rPr>
              <a:t>While </a:t>
            </a:r>
            <a:r>
              <a:rPr lang="en-US" sz="2000" b="0" dirty="0">
                <a:latin typeface="Bradley Hand ITC TT-Bold" charset="0"/>
              </a:rPr>
              <a:t>(the quotient is not zero</a:t>
            </a:r>
            <a:r>
              <a:rPr lang="en-US" sz="2000" b="0" dirty="0" smtClean="0">
                <a:latin typeface="Bradley Hand ITC TT-Bold" charset="0"/>
              </a:rPr>
              <a:t>)</a:t>
            </a:r>
          </a:p>
          <a:p>
            <a:pPr marL="457200" lvl="1" indent="0" algn="just">
              <a:lnSpc>
                <a:spcPct val="96000"/>
              </a:lnSpc>
            </a:pPr>
            <a:r>
              <a:rPr lang="en-US" sz="2000" b="0" i="1" dirty="0" smtClean="0">
                <a:latin typeface="Bradley Hand ITC TT-Bold" charset="0"/>
              </a:rPr>
              <a:t>1)   Divide the decimal number by the new base</a:t>
            </a:r>
          </a:p>
          <a:p>
            <a:pPr marL="457200" lvl="1" indent="0" algn="just">
              <a:lnSpc>
                <a:spcPct val="96000"/>
              </a:lnSpc>
            </a:pPr>
            <a:r>
              <a:rPr lang="en-US" sz="2000" b="0" i="1" dirty="0" smtClean="0">
                <a:latin typeface="Bradley Hand ITC TT-Bold" charset="0"/>
              </a:rPr>
              <a:t>2)   Make the remainder the next digit to the left in the answer</a:t>
            </a:r>
          </a:p>
          <a:p>
            <a:pPr marL="457200" lvl="1" indent="0" algn="just">
              <a:lnSpc>
                <a:spcPct val="96000"/>
              </a:lnSpc>
            </a:pPr>
            <a:r>
              <a:rPr lang="en-US" sz="2000" b="0" i="1" dirty="0" smtClean="0">
                <a:latin typeface="Bradley Hand ITC TT-Bold" charset="0"/>
              </a:rPr>
              <a:t>3)   Replace the original decimal number with the quotient</a:t>
            </a:r>
            <a:endParaRPr lang="en-US" sz="2000" b="0" i="1" dirty="0">
              <a:latin typeface="Lucida Handwriting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09600" y="1676400"/>
            <a:ext cx="7543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Algorithm* </a:t>
            </a:r>
            <a:r>
              <a:rPr lang="en-US" sz="2800" dirty="0"/>
              <a:t>for converting number in base 10 to other bases</a:t>
            </a:r>
            <a:endParaRPr lang="en-US" dirty="0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Decimal to Other Bases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4BFA-74DC-4EFB-B7E1-058278992F97}" type="datetime1">
              <a:rPr lang="en-US" smtClean="0"/>
              <a:t>2/27/2014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5257800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Algorithm</a:t>
            </a:r>
            <a:r>
              <a:rPr lang="en-US" dirty="0" smtClean="0"/>
              <a:t>* </a:t>
            </a:r>
            <a:r>
              <a:rPr lang="en-US" dirty="0" err="1"/>
              <a:t>i</a:t>
            </a:r>
            <a:r>
              <a:rPr lang="en-US" dirty="0"/>
              <a:t>/ˈ</a:t>
            </a:r>
            <a:r>
              <a:rPr lang="en-US" dirty="0" err="1"/>
              <a:t>ælɡərɪðəm</a:t>
            </a:r>
            <a:r>
              <a:rPr lang="en-US" dirty="0"/>
              <a:t>/ (from </a:t>
            </a:r>
            <a:r>
              <a:rPr lang="en-US" dirty="0" err="1"/>
              <a:t>Algoritmi</a:t>
            </a:r>
            <a:r>
              <a:rPr lang="en-US" dirty="0"/>
              <a:t>, the Latin form of Al-</a:t>
            </a:r>
            <a:r>
              <a:rPr lang="en-US" dirty="0" err="1"/>
              <a:t>Khwārizmī</a:t>
            </a:r>
            <a:r>
              <a:rPr lang="en-US" dirty="0"/>
              <a:t>) is an effective method expressed as a </a:t>
            </a:r>
            <a:r>
              <a:rPr lang="en-US" b="1" i="1" u="sng" dirty="0">
                <a:solidFill>
                  <a:srgbClr val="FF0000"/>
                </a:solidFill>
              </a:rPr>
              <a:t>finite </a:t>
            </a:r>
            <a:r>
              <a:rPr lang="en-US" b="1" i="1" u="sng" dirty="0" smtClean="0">
                <a:solidFill>
                  <a:srgbClr val="FF0000"/>
                </a:solidFill>
              </a:rPr>
              <a:t>list</a:t>
            </a:r>
            <a:r>
              <a:rPr lang="en-US" b="1" i="1" u="sng" dirty="0">
                <a:solidFill>
                  <a:srgbClr val="FF0000"/>
                </a:solidFill>
              </a:rPr>
              <a:t> </a:t>
            </a:r>
            <a:r>
              <a:rPr lang="en-US" b="1" i="1" u="sng" dirty="0" smtClean="0">
                <a:solidFill>
                  <a:srgbClr val="FF0000"/>
                </a:solidFill>
              </a:rPr>
              <a:t>of </a:t>
            </a:r>
            <a:r>
              <a:rPr lang="en-US" b="1" i="1" u="sng" dirty="0">
                <a:solidFill>
                  <a:srgbClr val="FF0000"/>
                </a:solidFill>
              </a:rPr>
              <a:t>well-defined </a:t>
            </a:r>
            <a:r>
              <a:rPr lang="en-US" b="1" i="1" u="sng" dirty="0" smtClean="0">
                <a:solidFill>
                  <a:srgbClr val="FF0000"/>
                </a:solidFill>
              </a:rPr>
              <a:t>instructions </a:t>
            </a:r>
            <a:r>
              <a:rPr lang="en-US" b="1" i="1" u="sng" dirty="0">
                <a:solidFill>
                  <a:srgbClr val="FF0000"/>
                </a:solidFill>
              </a:rPr>
              <a:t>for calculating a function</a:t>
            </a:r>
          </a:p>
        </p:txBody>
      </p:sp>
    </p:spTree>
    <p:extLst>
      <p:ext uri="{BB962C8B-B14F-4D97-AF65-F5344CB8AC3E}">
        <p14:creationId xmlns:p14="http://schemas.microsoft.com/office/powerpoint/2010/main" val="168992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Decimal to Octal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6C3C-104A-4796-B075-D55B8723FC88}" type="datetime1">
              <a:rPr lang="en-US" smtClean="0"/>
              <a:t>2/27/2014</a:t>
            </a:fld>
            <a:endParaRPr 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457200" y="16764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914400" y="1524000"/>
            <a:ext cx="7391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914400" y="2135188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990600" y="1600200"/>
            <a:ext cx="73152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/>
              <a:t>What is 1988 (base 10) in base 8?</a:t>
            </a:r>
          </a:p>
          <a:p>
            <a:pPr>
              <a:spcBef>
                <a:spcPct val="50000"/>
              </a:spcBef>
            </a:pPr>
            <a:endParaRPr lang="en-US" sz="3200" i="1"/>
          </a:p>
          <a:p>
            <a:pPr>
              <a:spcBef>
                <a:spcPct val="50000"/>
              </a:spcBef>
            </a:pPr>
            <a:r>
              <a:rPr lang="en-US" sz="3200" i="1"/>
              <a:t>	Try it!</a:t>
            </a:r>
          </a:p>
          <a:p>
            <a:pPr>
              <a:spcBef>
                <a:spcPct val="50000"/>
              </a:spcBef>
            </a:pPr>
            <a:endParaRPr lang="en-US" sz="3200" i="1"/>
          </a:p>
        </p:txBody>
      </p:sp>
    </p:spTree>
    <p:extLst>
      <p:ext uri="{BB962C8B-B14F-4D97-AF65-F5344CB8AC3E}">
        <p14:creationId xmlns:p14="http://schemas.microsoft.com/office/powerpoint/2010/main" val="415417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Decimal to Octal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FE6B-EF64-4B9E-9EBA-A487640F0FCA}" type="datetime1">
              <a:rPr lang="en-US" smtClean="0"/>
              <a:t>2/27/2014</a:t>
            </a:fld>
            <a:endParaRPr 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457200" y="16764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914400" y="1524000"/>
            <a:ext cx="7391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914400" y="2135188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066800" y="1752600"/>
            <a:ext cx="7239000" cy="2862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	  </a:t>
            </a:r>
            <a:r>
              <a:rPr lang="en-US" u="sng" dirty="0"/>
              <a:t>  248</a:t>
            </a:r>
            <a:r>
              <a:rPr lang="en-US" dirty="0"/>
              <a:t>	      </a:t>
            </a:r>
            <a:r>
              <a:rPr lang="en-US" u="sng" dirty="0"/>
              <a:t>   31</a:t>
            </a:r>
            <a:r>
              <a:rPr lang="en-US" dirty="0"/>
              <a:t> </a:t>
            </a:r>
            <a:r>
              <a:rPr lang="en-US" dirty="0" smtClean="0"/>
              <a:t>             _</a:t>
            </a:r>
            <a:r>
              <a:rPr lang="en-US" u="sng" dirty="0" smtClean="0"/>
              <a:t>3 </a:t>
            </a:r>
            <a:r>
              <a:rPr lang="en-US" dirty="0" smtClean="0"/>
              <a:t>                </a:t>
            </a:r>
            <a:r>
              <a:rPr lang="en-US" u="sng" dirty="0" smtClean="0"/>
              <a:t> </a:t>
            </a:r>
            <a:r>
              <a:rPr lang="en-US" u="sng" dirty="0"/>
              <a:t>0</a:t>
            </a:r>
            <a:endParaRPr lang="en-US" dirty="0"/>
          </a:p>
          <a:p>
            <a:r>
              <a:rPr lang="en-US" dirty="0"/>
              <a:t>         </a:t>
            </a:r>
            <a:r>
              <a:rPr lang="en-US" dirty="0" smtClean="0"/>
              <a:t>    8    1988</a:t>
            </a:r>
            <a:r>
              <a:rPr lang="en-US" dirty="0"/>
              <a:t>	   8  248        8  </a:t>
            </a:r>
            <a:r>
              <a:rPr lang="en-US" dirty="0" smtClean="0"/>
              <a:t> 31              8  3</a:t>
            </a:r>
            <a:endParaRPr lang="en-US" dirty="0"/>
          </a:p>
          <a:p>
            <a:r>
              <a:rPr lang="en-US" dirty="0"/>
              <a:t>	  </a:t>
            </a:r>
            <a:r>
              <a:rPr lang="en-US" dirty="0" smtClean="0"/>
              <a:t> </a:t>
            </a:r>
            <a:r>
              <a:rPr lang="en-US" u="sng" dirty="0" smtClean="0"/>
              <a:t>16  </a:t>
            </a:r>
            <a:r>
              <a:rPr lang="en-US" dirty="0" smtClean="0"/>
              <a:t>               </a:t>
            </a:r>
            <a:r>
              <a:rPr lang="en-US" u="sng" dirty="0" smtClean="0"/>
              <a:t>24</a:t>
            </a:r>
            <a:r>
              <a:rPr lang="en-US" dirty="0" smtClean="0"/>
              <a:t>                </a:t>
            </a:r>
            <a:r>
              <a:rPr lang="en-US" u="sng" dirty="0" smtClean="0"/>
              <a:t>24 </a:t>
            </a:r>
            <a:r>
              <a:rPr lang="en-US" dirty="0" smtClean="0"/>
              <a:t>                 </a:t>
            </a:r>
            <a:r>
              <a:rPr lang="en-US" u="sng" dirty="0" smtClean="0"/>
              <a:t>0</a:t>
            </a:r>
            <a:endParaRPr lang="en-US" u="sng" dirty="0"/>
          </a:p>
          <a:p>
            <a:r>
              <a:rPr lang="en-US" dirty="0"/>
              <a:t>	    </a:t>
            </a:r>
            <a:r>
              <a:rPr lang="en-US" dirty="0" smtClean="0"/>
              <a:t> 38</a:t>
            </a:r>
            <a:r>
              <a:rPr lang="en-US" dirty="0"/>
              <a:t>	         </a:t>
            </a:r>
            <a:r>
              <a:rPr lang="en-US" dirty="0" smtClean="0"/>
              <a:t> 08</a:t>
            </a:r>
            <a:r>
              <a:rPr lang="en-US" dirty="0"/>
              <a:t>	      </a:t>
            </a:r>
            <a:r>
              <a:rPr lang="en-US" dirty="0" smtClean="0"/>
              <a:t>        7                   3</a:t>
            </a:r>
            <a:endParaRPr lang="en-US" dirty="0"/>
          </a:p>
          <a:p>
            <a:r>
              <a:rPr lang="en-US" dirty="0"/>
              <a:t>	    </a:t>
            </a:r>
            <a:r>
              <a:rPr lang="en-US" dirty="0" smtClean="0"/>
              <a:t> </a:t>
            </a:r>
            <a:r>
              <a:rPr lang="en-US" u="sng" dirty="0" smtClean="0"/>
              <a:t>32</a:t>
            </a:r>
            <a:r>
              <a:rPr lang="en-US" dirty="0"/>
              <a:t>	        </a:t>
            </a:r>
            <a:r>
              <a:rPr lang="en-US" dirty="0" smtClean="0"/>
              <a:t>    </a:t>
            </a:r>
            <a:r>
              <a:rPr lang="en-US" u="sng" dirty="0" smtClean="0"/>
              <a:t> </a:t>
            </a:r>
            <a:r>
              <a:rPr lang="en-US" u="sng" dirty="0"/>
              <a:t>8</a:t>
            </a:r>
            <a:r>
              <a:rPr lang="en-US" dirty="0"/>
              <a:t>       	</a:t>
            </a:r>
            <a:endParaRPr lang="en-US" u="sng" dirty="0"/>
          </a:p>
          <a:p>
            <a:r>
              <a:rPr lang="en-US" dirty="0"/>
              <a:t>	      </a:t>
            </a:r>
            <a:r>
              <a:rPr lang="en-US" dirty="0" smtClean="0"/>
              <a:t> 68</a:t>
            </a:r>
            <a:r>
              <a:rPr lang="en-US" dirty="0"/>
              <a:t>	           </a:t>
            </a:r>
            <a:r>
              <a:rPr lang="en-US" dirty="0" smtClean="0"/>
              <a:t>   0</a:t>
            </a:r>
            <a:endParaRPr lang="en-US" dirty="0"/>
          </a:p>
          <a:p>
            <a:r>
              <a:rPr lang="en-US" dirty="0"/>
              <a:t>	      </a:t>
            </a:r>
            <a:r>
              <a:rPr lang="en-US" dirty="0" smtClean="0"/>
              <a:t> </a:t>
            </a:r>
            <a:r>
              <a:rPr lang="en-US" u="sng" dirty="0" smtClean="0"/>
              <a:t>64</a:t>
            </a:r>
            <a:endParaRPr lang="en-US" dirty="0"/>
          </a:p>
          <a:p>
            <a:r>
              <a:rPr lang="en-US" b="0" dirty="0"/>
              <a:t>	        </a:t>
            </a:r>
            <a:r>
              <a:rPr lang="en-US" b="0" dirty="0" smtClean="0"/>
              <a:t> </a:t>
            </a:r>
            <a:r>
              <a:rPr lang="en-US" dirty="0" smtClean="0"/>
              <a:t>4</a:t>
            </a:r>
            <a:r>
              <a:rPr lang="en-US" dirty="0"/>
              <a:t>	</a:t>
            </a:r>
          </a:p>
          <a:p>
            <a:endParaRPr lang="en-US" b="0" dirty="0"/>
          </a:p>
          <a:p>
            <a:r>
              <a:rPr lang="en-US" b="0" dirty="0"/>
              <a:t>		Answer is : </a:t>
            </a:r>
            <a:r>
              <a:rPr lang="en-US" dirty="0">
                <a:solidFill>
                  <a:srgbClr val="0000FF"/>
                </a:solidFill>
              </a:rPr>
              <a:t>3 7 0 4</a:t>
            </a:r>
            <a:endParaRPr lang="en-US" b="0" dirty="0">
              <a:solidFill>
                <a:srgbClr val="0000FF"/>
              </a:solidFill>
            </a:endParaRPr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22098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8580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3528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44958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>
            <a:off x="57150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914400" y="2590800"/>
            <a:ext cx="71628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/>
              <a:t>What is 3567 (base 10) in base 16? </a:t>
            </a:r>
          </a:p>
          <a:p>
            <a:pPr>
              <a:spcBef>
                <a:spcPct val="50000"/>
              </a:spcBef>
            </a:pPr>
            <a:endParaRPr lang="en-US" sz="2800"/>
          </a:p>
          <a:p>
            <a:pPr>
              <a:spcBef>
                <a:spcPct val="50000"/>
              </a:spcBef>
            </a:pPr>
            <a:r>
              <a:rPr lang="en-US" sz="2800"/>
              <a:t>	</a:t>
            </a:r>
            <a:r>
              <a:rPr lang="en-US" sz="2800" i="1"/>
              <a:t>Try it!</a:t>
            </a:r>
            <a:r>
              <a:rPr lang="en-US" sz="2800"/>
              <a:t>          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Decimal to Hexadecimal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2D03-443E-43C0-8BDF-1C43F8F99348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886200" y="205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85800" y="2133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90600" y="2057400"/>
            <a:ext cx="6781800" cy="286232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	      </a:t>
            </a:r>
            <a:r>
              <a:rPr lang="en-US" dirty="0" smtClean="0"/>
              <a:t>  222</a:t>
            </a:r>
            <a:r>
              <a:rPr lang="en-US" dirty="0"/>
              <a:t>	        </a:t>
            </a:r>
            <a:r>
              <a:rPr lang="en-US" dirty="0" smtClean="0"/>
              <a:t>        13                      0</a:t>
            </a:r>
            <a:endParaRPr lang="en-US" dirty="0"/>
          </a:p>
          <a:p>
            <a:r>
              <a:rPr lang="en-US" dirty="0" smtClean="0"/>
              <a:t>             16      3567 </a:t>
            </a:r>
            <a:r>
              <a:rPr lang="en-US" dirty="0"/>
              <a:t>	</a:t>
            </a:r>
            <a:r>
              <a:rPr lang="en-US" dirty="0" smtClean="0"/>
              <a:t>      16    </a:t>
            </a:r>
            <a:r>
              <a:rPr lang="en-US" dirty="0"/>
              <a:t>222           16  </a:t>
            </a:r>
            <a:r>
              <a:rPr lang="en-US" dirty="0" smtClean="0"/>
              <a:t>   13 </a:t>
            </a:r>
            <a:endParaRPr lang="en-US" dirty="0"/>
          </a:p>
          <a:p>
            <a:r>
              <a:rPr lang="en-US" dirty="0"/>
              <a:t>	    </a:t>
            </a:r>
            <a:r>
              <a:rPr lang="en-US" dirty="0" smtClean="0"/>
              <a:t>   </a:t>
            </a:r>
            <a:r>
              <a:rPr lang="en-US" u="sng" dirty="0" smtClean="0"/>
              <a:t>32</a:t>
            </a:r>
            <a:r>
              <a:rPr lang="en-US" dirty="0" smtClean="0"/>
              <a:t>                   </a:t>
            </a:r>
            <a:r>
              <a:rPr lang="en-US" u="sng" dirty="0" smtClean="0"/>
              <a:t>16 </a:t>
            </a:r>
            <a:r>
              <a:rPr lang="en-US" dirty="0" smtClean="0"/>
              <a:t>                       </a:t>
            </a:r>
            <a:r>
              <a:rPr lang="en-US" u="sng" dirty="0" smtClean="0"/>
              <a:t>0</a:t>
            </a:r>
            <a:endParaRPr lang="en-US" u="sng" dirty="0"/>
          </a:p>
          <a:p>
            <a:r>
              <a:rPr lang="en-US" dirty="0"/>
              <a:t>	     </a:t>
            </a:r>
            <a:r>
              <a:rPr lang="en-US" dirty="0" smtClean="0"/>
              <a:t>    36</a:t>
            </a:r>
            <a:r>
              <a:rPr lang="en-US" dirty="0"/>
              <a:t>		</a:t>
            </a:r>
            <a:r>
              <a:rPr lang="en-US" dirty="0" smtClean="0"/>
              <a:t>62</a:t>
            </a:r>
            <a:r>
              <a:rPr lang="en-US" dirty="0"/>
              <a:t>	        13</a:t>
            </a:r>
          </a:p>
          <a:p>
            <a:r>
              <a:rPr lang="en-US" dirty="0"/>
              <a:t>	     </a:t>
            </a:r>
            <a:r>
              <a:rPr lang="en-US" dirty="0" smtClean="0"/>
              <a:t>    </a:t>
            </a:r>
            <a:r>
              <a:rPr lang="en-US" u="sng" dirty="0" smtClean="0"/>
              <a:t>32</a:t>
            </a:r>
            <a:r>
              <a:rPr lang="en-US" dirty="0"/>
              <a:t>		</a:t>
            </a:r>
            <a:r>
              <a:rPr lang="en-US" u="sng" dirty="0" smtClean="0"/>
              <a:t>48</a:t>
            </a:r>
            <a:r>
              <a:rPr lang="en-US" dirty="0" smtClean="0"/>
              <a:t> </a:t>
            </a:r>
            <a:r>
              <a:rPr lang="en-US" dirty="0"/>
              <a:t>	</a:t>
            </a:r>
            <a:endParaRPr lang="en-US" u="sng" dirty="0"/>
          </a:p>
          <a:p>
            <a:r>
              <a:rPr lang="en-US" dirty="0"/>
              <a:t>	       </a:t>
            </a:r>
            <a:r>
              <a:rPr lang="en-US" dirty="0" smtClean="0"/>
              <a:t>    </a:t>
            </a:r>
            <a:r>
              <a:rPr lang="en-US" dirty="0"/>
              <a:t>47	        </a:t>
            </a:r>
            <a:r>
              <a:rPr lang="en-US" dirty="0" smtClean="0"/>
              <a:t>         14        </a:t>
            </a:r>
            <a:endParaRPr lang="en-US" dirty="0"/>
          </a:p>
          <a:p>
            <a:r>
              <a:rPr lang="en-US" dirty="0"/>
              <a:t>	       </a:t>
            </a:r>
            <a:r>
              <a:rPr lang="en-US" dirty="0" smtClean="0"/>
              <a:t>    </a:t>
            </a:r>
            <a:r>
              <a:rPr lang="en-US" u="sng" dirty="0"/>
              <a:t>32</a:t>
            </a:r>
            <a:r>
              <a:rPr lang="en-US" dirty="0"/>
              <a:t>			         	</a:t>
            </a:r>
          </a:p>
          <a:p>
            <a:r>
              <a:rPr lang="en-US" dirty="0"/>
              <a:t>	        </a:t>
            </a:r>
            <a:r>
              <a:rPr lang="en-US" dirty="0" smtClean="0"/>
              <a:t>   15 </a:t>
            </a:r>
            <a:endParaRPr lang="en-US" dirty="0"/>
          </a:p>
          <a:p>
            <a:endParaRPr lang="en-US" dirty="0"/>
          </a:p>
          <a:p>
            <a:r>
              <a:rPr lang="en-US" b="0" dirty="0"/>
              <a:t>			</a:t>
            </a:r>
            <a:endParaRPr lang="en-US" b="0" u="sng" dirty="0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V="1">
            <a:off x="22860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286000" y="243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H="1">
            <a:off x="3657600" y="243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36576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V="1">
            <a:off x="5105400" y="2438400"/>
            <a:ext cx="0" cy="32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5105400" y="2438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3505200" y="5105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D E F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2255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Converting Decimal to Hexadecimal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B634-7535-4491-A722-3FAF6E91F411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8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130425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CS105 Introduction to </a:t>
            </a:r>
            <a:br>
              <a:rPr lang="en-US" sz="4000" dirty="0" smtClean="0"/>
            </a:br>
            <a:r>
              <a:rPr lang="en-US" sz="4000" dirty="0" smtClean="0"/>
              <a:t>Computer Concepts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>Binary Values &amp; Number systems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Yang Mu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Computing System Layers</a:t>
            </a:r>
          </a:p>
          <a:p>
            <a:r>
              <a:rPr lang="en-US" dirty="0" smtClean="0"/>
              <a:t>Numbers</a:t>
            </a:r>
          </a:p>
          <a:p>
            <a:r>
              <a:rPr lang="en-US" dirty="0" smtClean="0"/>
              <a:t>Positional Notation</a:t>
            </a:r>
          </a:p>
          <a:p>
            <a:r>
              <a:rPr lang="en-US" dirty="0" smtClean="0"/>
              <a:t>Conversion among different bases</a:t>
            </a:r>
          </a:p>
          <a:p>
            <a:r>
              <a:rPr lang="en-US" dirty="0" smtClean="0"/>
              <a:t>Binary and Computers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7321-6B6C-4CBD-8EF5-71C3BBD47FB0}" type="datetime1">
              <a:rPr lang="en-US" smtClean="0"/>
              <a:t>2/27/2014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of a Computer Systems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2BAB-3D64-41A0-8BC7-6A27814274B6}" type="datetime1">
              <a:rPr lang="en-US" smtClean="0"/>
              <a:t>2/27/2014</a:t>
            </a:fld>
            <a:endParaRPr lang="en-US"/>
          </a:p>
        </p:txBody>
      </p:sp>
      <p:pic>
        <p:nvPicPr>
          <p:cNvPr id="6" name="Picture 27" descr="17606_02_000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6096000" cy="411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39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Categories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7886700" cy="4351338"/>
          </a:xfrm>
        </p:spPr>
        <p:txBody>
          <a:bodyPr/>
          <a:lstStyle/>
          <a:p>
            <a:r>
              <a:rPr lang="en-US" b="1" dirty="0" smtClean="0"/>
              <a:t>Natural numbers</a:t>
            </a:r>
            <a:r>
              <a:rPr lang="en-US" dirty="0" smtClean="0"/>
              <a:t>: zero and any number obtained by repeatedly adding one to it. E.g., 0, 1, 2, …</a:t>
            </a:r>
          </a:p>
          <a:p>
            <a:r>
              <a:rPr lang="en-US" b="1" dirty="0" smtClean="0"/>
              <a:t>Negative numbers</a:t>
            </a:r>
            <a:r>
              <a:rPr lang="en-US" dirty="0" smtClean="0"/>
              <a:t>: a value less than 0, with a “–” sign. E.g., -10, -199, -2,…</a:t>
            </a:r>
          </a:p>
          <a:p>
            <a:r>
              <a:rPr lang="en-US" b="1" dirty="0" smtClean="0"/>
              <a:t>Integers: </a:t>
            </a:r>
            <a:r>
              <a:rPr lang="en-US" dirty="0" smtClean="0"/>
              <a:t>natural number, negative number</a:t>
            </a:r>
          </a:p>
          <a:p>
            <a:r>
              <a:rPr lang="en-US" b="1" dirty="0" smtClean="0"/>
              <a:t>Rational numbers</a:t>
            </a:r>
            <a:r>
              <a:rPr lang="en-US" dirty="0" smtClean="0"/>
              <a:t>: an </a:t>
            </a:r>
            <a:r>
              <a:rPr lang="en-US" dirty="0"/>
              <a:t>integer or the quotient of two </a:t>
            </a:r>
            <a:r>
              <a:rPr lang="en-US" dirty="0" smtClean="0"/>
              <a:t>integers. E.g., -1,1/3, -3/2,…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EF84-00FF-4286-B69F-B6E1D3BD95B6}" type="datetime1">
              <a:rPr lang="en-US" smtClean="0"/>
              <a:t>2/27/2014</a:t>
            </a:fld>
            <a:endParaRPr lang="en-US" dirty="0"/>
          </a:p>
        </p:txBody>
      </p:sp>
      <p:pic>
        <p:nvPicPr>
          <p:cNvPr id="2050" name="Picture 2" descr="http://www.eduplace.com/math/mathsteps/artwork/7_rationals_what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03726"/>
            <a:ext cx="434340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07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of Number Systems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base</a:t>
            </a:r>
            <a:r>
              <a:rPr lang="en-US" dirty="0" smtClean="0"/>
              <a:t> of a number system specifies the </a:t>
            </a:r>
            <a:r>
              <a:rPr lang="en-US" b="1" i="1" u="sng" dirty="0" smtClean="0"/>
              <a:t>number of digits</a:t>
            </a:r>
            <a:r>
              <a:rPr lang="en-US" dirty="0" smtClean="0"/>
              <a:t> used in the system</a:t>
            </a:r>
          </a:p>
          <a:p>
            <a:pPr lvl="1"/>
            <a:r>
              <a:rPr lang="en-US" dirty="0" smtClean="0"/>
              <a:t>E.g.,</a:t>
            </a:r>
          </a:p>
          <a:p>
            <a:pPr lvl="2"/>
            <a:r>
              <a:rPr lang="en-US" dirty="0" smtClean="0"/>
              <a:t>Base 10 (</a:t>
            </a:r>
            <a:r>
              <a:rPr lang="en-US" i="1" dirty="0" smtClean="0">
                <a:solidFill>
                  <a:srgbClr val="0000FF"/>
                </a:solidFill>
              </a:rPr>
              <a:t>decimal</a:t>
            </a:r>
            <a:r>
              <a:rPr lang="en-US" dirty="0" smtClean="0"/>
              <a:t>): 0, 1, …,9 </a:t>
            </a:r>
          </a:p>
          <a:p>
            <a:pPr lvl="2"/>
            <a:r>
              <a:rPr lang="en-US" dirty="0"/>
              <a:t>Base </a:t>
            </a:r>
            <a:r>
              <a:rPr lang="en-US" dirty="0" smtClean="0"/>
              <a:t>2 (</a:t>
            </a:r>
            <a:r>
              <a:rPr lang="en-US" i="1" dirty="0" smtClean="0">
                <a:solidFill>
                  <a:srgbClr val="0000FF"/>
                </a:solidFill>
              </a:rPr>
              <a:t>binary</a:t>
            </a:r>
            <a:r>
              <a:rPr lang="en-US" dirty="0" smtClean="0"/>
              <a:t>): </a:t>
            </a:r>
            <a:r>
              <a:rPr lang="en-US" dirty="0"/>
              <a:t>0, 1</a:t>
            </a:r>
          </a:p>
          <a:p>
            <a:pPr lvl="2"/>
            <a:r>
              <a:rPr lang="en-US" dirty="0"/>
              <a:t>Base </a:t>
            </a:r>
            <a:r>
              <a:rPr lang="en-US" dirty="0" smtClean="0"/>
              <a:t>8 (</a:t>
            </a:r>
            <a:r>
              <a:rPr lang="en-US" i="1" dirty="0" smtClean="0">
                <a:solidFill>
                  <a:srgbClr val="0000FF"/>
                </a:solidFill>
              </a:rPr>
              <a:t>octal</a:t>
            </a:r>
            <a:r>
              <a:rPr lang="en-US" dirty="0" smtClean="0"/>
              <a:t>): </a:t>
            </a:r>
            <a:r>
              <a:rPr lang="en-US" dirty="0"/>
              <a:t>0, 1, …,7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base</a:t>
            </a:r>
            <a:r>
              <a:rPr lang="en-US" dirty="0" smtClean="0"/>
              <a:t> also determines what </a:t>
            </a:r>
            <a:r>
              <a:rPr lang="en-US" b="1" i="1" u="sng" dirty="0" smtClean="0"/>
              <a:t>the positions of digits</a:t>
            </a:r>
            <a:r>
              <a:rPr lang="en-US" dirty="0" smtClean="0"/>
              <a:t> mean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760F-E216-4138-94B0-7F598F9A4805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9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Positional Notation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Numbers are written using </a:t>
            </a:r>
            <a:r>
              <a:rPr lang="en-US" dirty="0" smtClean="0">
                <a:solidFill>
                  <a:srgbClr val="FF0000"/>
                </a:solidFill>
              </a:rPr>
              <a:t>positional notation</a:t>
            </a:r>
          </a:p>
          <a:p>
            <a:pPr lvl="1"/>
            <a:r>
              <a:rPr lang="en-US" dirty="0" smtClean="0"/>
              <a:t>E.g., 2012 in base 10</a:t>
            </a:r>
          </a:p>
          <a:p>
            <a:pPr lvl="2"/>
            <a:r>
              <a:rPr lang="en-US" dirty="0" smtClean="0"/>
              <a:t>2012 = </a:t>
            </a:r>
            <a:r>
              <a:rPr lang="en-US" b="1" u="sng" dirty="0" smtClean="0"/>
              <a:t>2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0000FF"/>
                </a:solidFill>
              </a:rPr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+ </a:t>
            </a:r>
            <a:r>
              <a:rPr lang="en-US" b="1" u="sng" dirty="0" smtClean="0"/>
              <a:t>0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0000FF"/>
                </a:solidFill>
              </a:rPr>
              <a:t>10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b="1" u="sng" dirty="0" smtClean="0"/>
              <a:t>1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0000FF"/>
                </a:solidFill>
              </a:rPr>
              <a:t>10</a:t>
            </a:r>
            <a:r>
              <a:rPr lang="en-US" baseline="30000" dirty="0" smtClean="0"/>
              <a:t>1</a:t>
            </a:r>
            <a:r>
              <a:rPr lang="en-US" dirty="0" smtClean="0"/>
              <a:t> + </a:t>
            </a:r>
            <a:r>
              <a:rPr lang="en-US" b="1" u="sng" dirty="0" smtClean="0"/>
              <a:t>2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0000FF"/>
                </a:solidFill>
              </a:rPr>
              <a:t>10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Formula: </a:t>
            </a:r>
            <a:r>
              <a:rPr lang="en-US" dirty="0" smtClean="0">
                <a:solidFill>
                  <a:srgbClr val="FF0000"/>
                </a:solidFill>
              </a:rPr>
              <a:t>V is value in base 10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E74F-E127-4FB9-B886-81BA29FAF2EB}" type="datetime1">
              <a:rPr lang="en-US" smtClean="0"/>
              <a:t>2/27/2014</a:t>
            </a:fld>
            <a:endParaRPr lang="en-US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914400" y="4114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charset="0"/>
              <a:buNone/>
            </a:pPr>
            <a:endParaRPr lang="en-US" sz="2800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09600" y="3962400"/>
            <a:ext cx="7162800" cy="52322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cs typeface="Arial" charset="0"/>
              </a:rPr>
              <a:t> </a:t>
            </a:r>
            <a:r>
              <a:rPr lang="en-US" sz="2800" dirty="0" smtClean="0">
                <a:cs typeface="Arial" charset="0"/>
              </a:rPr>
              <a:t>V = </a:t>
            </a:r>
            <a:r>
              <a:rPr lang="en-US" sz="2800" b="0" dirty="0" err="1" smtClean="0"/>
              <a:t>d</a:t>
            </a:r>
            <a:r>
              <a:rPr lang="en-US" sz="2800" b="0" baseline="-30000" dirty="0" err="1" smtClean="0"/>
              <a:t>n</a:t>
            </a:r>
            <a:r>
              <a:rPr lang="en-US" sz="2800" b="0" dirty="0" smtClean="0"/>
              <a:t> </a:t>
            </a:r>
            <a:r>
              <a:rPr lang="en-US" sz="2800" b="0" dirty="0"/>
              <a:t>* R</a:t>
            </a:r>
            <a:r>
              <a:rPr lang="en-US" sz="2800" b="0" baseline="30000" dirty="0"/>
              <a:t>n-1</a:t>
            </a:r>
            <a:r>
              <a:rPr lang="en-US" sz="2800" b="0" dirty="0"/>
              <a:t> + d</a:t>
            </a:r>
            <a:r>
              <a:rPr lang="en-US" sz="2800" b="0" baseline="-30000" dirty="0"/>
              <a:t>n-1</a:t>
            </a:r>
            <a:r>
              <a:rPr lang="en-US" sz="2800" b="0" dirty="0"/>
              <a:t> * R</a:t>
            </a:r>
            <a:r>
              <a:rPr lang="en-US" sz="2800" b="0" baseline="30000" dirty="0"/>
              <a:t>n-2</a:t>
            </a:r>
            <a:r>
              <a:rPr lang="en-US" sz="2800" b="0" dirty="0"/>
              <a:t> + ... + d</a:t>
            </a:r>
            <a:r>
              <a:rPr lang="en-US" sz="2800" b="0" baseline="-30000" dirty="0"/>
              <a:t>2</a:t>
            </a:r>
            <a:r>
              <a:rPr lang="en-US" sz="2800" b="0" dirty="0"/>
              <a:t> * R + d</a:t>
            </a:r>
            <a:r>
              <a:rPr lang="en-US" sz="2800" b="0" baseline="-30000" dirty="0"/>
              <a:t>1</a:t>
            </a:r>
            <a:r>
              <a:rPr lang="en-US" sz="2800" b="0" dirty="0"/>
              <a:t> </a:t>
            </a:r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auto">
          <a:xfrm>
            <a:off x="6629400" y="2895600"/>
            <a:ext cx="22860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200" dirty="0"/>
              <a:t>R is the base </a:t>
            </a:r>
          </a:p>
          <a:p>
            <a:pPr algn="ctr"/>
            <a:r>
              <a:rPr lang="en-US" sz="2200" dirty="0"/>
              <a:t>of the number</a:t>
            </a: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V="1">
            <a:off x="16764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H="1" flipV="1">
            <a:off x="5486400" y="43434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H="1">
            <a:off x="6248400" y="3505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304800" y="4953000"/>
            <a:ext cx="3048000" cy="1295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200"/>
              <a:t>n is the number of </a:t>
            </a:r>
          </a:p>
          <a:p>
            <a:pPr algn="ctr"/>
            <a:r>
              <a:rPr lang="en-US" sz="2200"/>
              <a:t>digits in the number</a:t>
            </a:r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5562600" y="4572000"/>
            <a:ext cx="3276600" cy="1600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200" dirty="0"/>
              <a:t>d is the digit in the </a:t>
            </a:r>
          </a:p>
          <a:p>
            <a:pPr algn="ctr"/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baseline="30000" dirty="0" err="1"/>
              <a:t>th</a:t>
            </a:r>
            <a:r>
              <a:rPr lang="en-US" sz="2200" baseline="30000" dirty="0"/>
              <a:t> </a:t>
            </a:r>
            <a:r>
              <a:rPr lang="en-US" sz="2200" dirty="0"/>
              <a:t>position </a:t>
            </a:r>
          </a:p>
          <a:p>
            <a:pPr algn="ctr"/>
            <a:r>
              <a:rPr lang="en-US" sz="2200" dirty="0"/>
              <a:t>in the number</a:t>
            </a:r>
          </a:p>
        </p:txBody>
      </p:sp>
    </p:spTree>
    <p:extLst>
      <p:ext uri="{BB962C8B-B14F-4D97-AF65-F5344CB8AC3E}">
        <p14:creationId xmlns:p14="http://schemas.microsoft.com/office/powerpoint/2010/main" val="235893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642 in base 10</a:t>
            </a:r>
            <a:endParaRPr lang="en-US" dirty="0"/>
          </a:p>
          <a:p>
            <a:r>
              <a:rPr lang="en-US" dirty="0" smtClean="0"/>
              <a:t>Could 642 be a base 2 number?</a:t>
            </a:r>
          </a:p>
          <a:p>
            <a:r>
              <a:rPr lang="en-US" dirty="0" smtClean="0"/>
              <a:t>Suppose that 642 in base 13, what is the value in base 10?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020-7CA3-4622-B83E-41EBF4C2EB90}" type="datetime1">
              <a:rPr lang="en-US" smtClean="0"/>
              <a:t>2/27/2014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1954</TotalTime>
  <Words>715</Words>
  <Application>Microsoft Office PowerPoint</Application>
  <PresentationFormat>On-screen Show (4:3)</PresentationFormat>
  <Paragraphs>237</Paragraphs>
  <Slides>25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Bradley Hand ITC TT-Bold</vt:lpstr>
      <vt:lpstr>Courier</vt:lpstr>
      <vt:lpstr>Lucida Handwriting</vt:lpstr>
      <vt:lpstr>ＭＳ Ｐゴシック</vt:lpstr>
      <vt:lpstr>Arial</vt:lpstr>
      <vt:lpstr>Calibri</vt:lpstr>
      <vt:lpstr>Georgia</vt:lpstr>
      <vt:lpstr>Wingdings</vt:lpstr>
      <vt:lpstr>Office Theme</vt:lpstr>
      <vt:lpstr>Textbook</vt:lpstr>
      <vt:lpstr>Summarization</vt:lpstr>
      <vt:lpstr>CS105 Introduction to  Computer Concepts  Binary Values &amp; Number systems</vt:lpstr>
      <vt:lpstr>Outline</vt:lpstr>
      <vt:lpstr>Layers of a Computer Systems</vt:lpstr>
      <vt:lpstr>Number Categories</vt:lpstr>
      <vt:lpstr>Base of Number Systems</vt:lpstr>
      <vt:lpstr>Positional Notation</vt:lpstr>
      <vt:lpstr>Practice</vt:lpstr>
      <vt:lpstr>Answer</vt:lpstr>
      <vt:lpstr>Binary</vt:lpstr>
      <vt:lpstr>Bases Higher than 10</vt:lpstr>
      <vt:lpstr>Converting Octal to Decimal</vt:lpstr>
      <vt:lpstr>Converting Hexadecimal to Decimal</vt:lpstr>
      <vt:lpstr>Converting Binary to Decimal</vt:lpstr>
      <vt:lpstr>Arithmetic in Binary</vt:lpstr>
      <vt:lpstr>Subtracting Binary Numbers</vt:lpstr>
      <vt:lpstr>Counting in Binary/Octal/Decimal</vt:lpstr>
      <vt:lpstr>Converting Binary to Octal</vt:lpstr>
      <vt:lpstr>Converting Binary to Hexadecimal</vt:lpstr>
      <vt:lpstr>Converting Decimal to Other Bases</vt:lpstr>
      <vt:lpstr>Converting Decimal to Octal</vt:lpstr>
      <vt:lpstr>Converting Decimal to Octal</vt:lpstr>
      <vt:lpstr>Converting Decimal to Hexadecimal</vt:lpstr>
      <vt:lpstr>Converting Decimal to Hexadecimal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CS105 Introduction to Computer Concepts Section 1</dc:title>
  <cp:lastModifiedBy>Yang Mu</cp:lastModifiedBy>
  <cp:revision>60</cp:revision>
  <dcterms:created xsi:type="dcterms:W3CDTF">2012-01-24T16:42:27Z</dcterms:created>
  <dcterms:modified xsi:type="dcterms:W3CDTF">2014-02-28T02:31:11Z</dcterms:modified>
</cp:coreProperties>
</file>